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7" r:id="rId4"/>
    <p:sldId id="258" r:id="rId5"/>
    <p:sldId id="259" r:id="rId6"/>
    <p:sldId id="260" r:id="rId7"/>
    <p:sldId id="261" r:id="rId8"/>
    <p:sldId id="262" r:id="rId9"/>
    <p:sldId id="263" r:id="rId10"/>
    <p:sldId id="264" r:id="rId11"/>
    <p:sldId id="273" r:id="rId12"/>
    <p:sldId id="274" r:id="rId13"/>
    <p:sldId id="276" r:id="rId14"/>
    <p:sldId id="275" r:id="rId15"/>
    <p:sldId id="277" r:id="rId16"/>
    <p:sldId id="265" r:id="rId17"/>
    <p:sldId id="266" r:id="rId18"/>
    <p:sldId id="267" r:id="rId19"/>
    <p:sldId id="268" r:id="rId20"/>
    <p:sldId id="269" r:id="rId21"/>
    <p:sldId id="270" r:id="rId22"/>
    <p:sldId id="271"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71" autoAdjust="0"/>
    <p:restoredTop sz="94660"/>
  </p:normalViewPr>
  <p:slideViewPr>
    <p:cSldViewPr snapToGrid="0">
      <p:cViewPr varScale="1">
        <p:scale>
          <a:sx n="74" d="100"/>
          <a:sy n="74" d="100"/>
        </p:scale>
        <p:origin x="3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F5F86B-102F-4CCC-A0EF-D2A3EDACA4A0}" type="datetimeFigureOut">
              <a:rPr lang="en-US" smtClean="0"/>
              <a:t>6/11/2018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96286-6116-4D66-AAE8-FC0A23D03377}" type="slidenum">
              <a:rPr lang="en-US" smtClean="0"/>
              <a:t>‹#›</a:t>
            </a:fld>
            <a:endParaRPr lang="en-US"/>
          </a:p>
        </p:txBody>
      </p:sp>
    </p:spTree>
    <p:extLst>
      <p:ext uri="{BB962C8B-B14F-4D97-AF65-F5344CB8AC3E}">
        <p14:creationId xmlns:p14="http://schemas.microsoft.com/office/powerpoint/2010/main" val="574811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F5F86B-102F-4CCC-A0EF-D2A3EDACA4A0}" type="datetimeFigureOut">
              <a:rPr lang="en-US" smtClean="0"/>
              <a:t>6/11/2018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96286-6116-4D66-AAE8-FC0A23D03377}" type="slidenum">
              <a:rPr lang="en-US" smtClean="0"/>
              <a:t>‹#›</a:t>
            </a:fld>
            <a:endParaRPr lang="en-US"/>
          </a:p>
        </p:txBody>
      </p:sp>
    </p:spTree>
    <p:extLst>
      <p:ext uri="{BB962C8B-B14F-4D97-AF65-F5344CB8AC3E}">
        <p14:creationId xmlns:p14="http://schemas.microsoft.com/office/powerpoint/2010/main" val="2951486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F5F86B-102F-4CCC-A0EF-D2A3EDACA4A0}" type="datetimeFigureOut">
              <a:rPr lang="en-US" smtClean="0"/>
              <a:t>6/11/2018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96286-6116-4D66-AAE8-FC0A23D03377}" type="slidenum">
              <a:rPr lang="en-US" smtClean="0"/>
              <a:t>‹#›</a:t>
            </a:fld>
            <a:endParaRPr lang="en-US"/>
          </a:p>
        </p:txBody>
      </p:sp>
    </p:spTree>
    <p:extLst>
      <p:ext uri="{BB962C8B-B14F-4D97-AF65-F5344CB8AC3E}">
        <p14:creationId xmlns:p14="http://schemas.microsoft.com/office/powerpoint/2010/main" val="17185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F5F86B-102F-4CCC-A0EF-D2A3EDACA4A0}" type="datetimeFigureOut">
              <a:rPr lang="en-US" smtClean="0"/>
              <a:t>6/11/2018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96286-6116-4D66-AAE8-FC0A23D03377}" type="slidenum">
              <a:rPr lang="en-US" smtClean="0"/>
              <a:t>‹#›</a:t>
            </a:fld>
            <a:endParaRPr lang="en-US"/>
          </a:p>
        </p:txBody>
      </p:sp>
    </p:spTree>
    <p:extLst>
      <p:ext uri="{BB962C8B-B14F-4D97-AF65-F5344CB8AC3E}">
        <p14:creationId xmlns:p14="http://schemas.microsoft.com/office/powerpoint/2010/main" val="2846798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F5F86B-102F-4CCC-A0EF-D2A3EDACA4A0}" type="datetimeFigureOut">
              <a:rPr lang="en-US" smtClean="0"/>
              <a:t>6/11/2018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96286-6116-4D66-AAE8-FC0A23D03377}" type="slidenum">
              <a:rPr lang="en-US" smtClean="0"/>
              <a:t>‹#›</a:t>
            </a:fld>
            <a:endParaRPr lang="en-US"/>
          </a:p>
        </p:txBody>
      </p:sp>
    </p:spTree>
    <p:extLst>
      <p:ext uri="{BB962C8B-B14F-4D97-AF65-F5344CB8AC3E}">
        <p14:creationId xmlns:p14="http://schemas.microsoft.com/office/powerpoint/2010/main" val="243235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F5F86B-102F-4CCC-A0EF-D2A3EDACA4A0}" type="datetimeFigureOut">
              <a:rPr lang="en-US" smtClean="0"/>
              <a:t>6/11/2018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96286-6116-4D66-AAE8-FC0A23D03377}" type="slidenum">
              <a:rPr lang="en-US" smtClean="0"/>
              <a:t>‹#›</a:t>
            </a:fld>
            <a:endParaRPr lang="en-US"/>
          </a:p>
        </p:txBody>
      </p:sp>
    </p:spTree>
    <p:extLst>
      <p:ext uri="{BB962C8B-B14F-4D97-AF65-F5344CB8AC3E}">
        <p14:creationId xmlns:p14="http://schemas.microsoft.com/office/powerpoint/2010/main" val="3042542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F5F86B-102F-4CCC-A0EF-D2A3EDACA4A0}" type="datetimeFigureOut">
              <a:rPr lang="en-US" smtClean="0"/>
              <a:t>6/11/2018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296286-6116-4D66-AAE8-FC0A23D03377}" type="slidenum">
              <a:rPr lang="en-US" smtClean="0"/>
              <a:t>‹#›</a:t>
            </a:fld>
            <a:endParaRPr lang="en-US"/>
          </a:p>
        </p:txBody>
      </p:sp>
    </p:spTree>
    <p:extLst>
      <p:ext uri="{BB962C8B-B14F-4D97-AF65-F5344CB8AC3E}">
        <p14:creationId xmlns:p14="http://schemas.microsoft.com/office/powerpoint/2010/main" val="3996764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F5F86B-102F-4CCC-A0EF-D2A3EDACA4A0}" type="datetimeFigureOut">
              <a:rPr lang="en-US" smtClean="0"/>
              <a:t>6/11/2018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296286-6116-4D66-AAE8-FC0A23D03377}" type="slidenum">
              <a:rPr lang="en-US" smtClean="0"/>
              <a:t>‹#›</a:t>
            </a:fld>
            <a:endParaRPr lang="en-US"/>
          </a:p>
        </p:txBody>
      </p:sp>
    </p:spTree>
    <p:extLst>
      <p:ext uri="{BB962C8B-B14F-4D97-AF65-F5344CB8AC3E}">
        <p14:creationId xmlns:p14="http://schemas.microsoft.com/office/powerpoint/2010/main" val="602697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F5F86B-102F-4CCC-A0EF-D2A3EDACA4A0}" type="datetimeFigureOut">
              <a:rPr lang="en-US" smtClean="0"/>
              <a:t>6/11/2018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296286-6116-4D66-AAE8-FC0A23D03377}" type="slidenum">
              <a:rPr lang="en-US" smtClean="0"/>
              <a:t>‹#›</a:t>
            </a:fld>
            <a:endParaRPr lang="en-US"/>
          </a:p>
        </p:txBody>
      </p:sp>
    </p:spTree>
    <p:extLst>
      <p:ext uri="{BB962C8B-B14F-4D97-AF65-F5344CB8AC3E}">
        <p14:creationId xmlns:p14="http://schemas.microsoft.com/office/powerpoint/2010/main" val="191558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F5F86B-102F-4CCC-A0EF-D2A3EDACA4A0}" type="datetimeFigureOut">
              <a:rPr lang="en-US" smtClean="0"/>
              <a:t>6/11/2018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96286-6116-4D66-AAE8-FC0A23D03377}" type="slidenum">
              <a:rPr lang="en-US" smtClean="0"/>
              <a:t>‹#›</a:t>
            </a:fld>
            <a:endParaRPr lang="en-US"/>
          </a:p>
        </p:txBody>
      </p:sp>
    </p:spTree>
    <p:extLst>
      <p:ext uri="{BB962C8B-B14F-4D97-AF65-F5344CB8AC3E}">
        <p14:creationId xmlns:p14="http://schemas.microsoft.com/office/powerpoint/2010/main" val="3907499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F5F86B-102F-4CCC-A0EF-D2A3EDACA4A0}" type="datetimeFigureOut">
              <a:rPr lang="en-US" smtClean="0"/>
              <a:t>6/11/2018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96286-6116-4D66-AAE8-FC0A23D03377}" type="slidenum">
              <a:rPr lang="en-US" smtClean="0"/>
              <a:t>‹#›</a:t>
            </a:fld>
            <a:endParaRPr lang="en-US"/>
          </a:p>
        </p:txBody>
      </p:sp>
    </p:spTree>
    <p:extLst>
      <p:ext uri="{BB962C8B-B14F-4D97-AF65-F5344CB8AC3E}">
        <p14:creationId xmlns:p14="http://schemas.microsoft.com/office/powerpoint/2010/main" val="3439441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F5F86B-102F-4CCC-A0EF-D2A3EDACA4A0}" type="datetimeFigureOut">
              <a:rPr lang="en-US" smtClean="0"/>
              <a:t>6/11/2018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296286-6116-4D66-AAE8-FC0A23D03377}" type="slidenum">
              <a:rPr lang="en-US" smtClean="0"/>
              <a:t>‹#›</a:t>
            </a:fld>
            <a:endParaRPr lang="en-US"/>
          </a:p>
        </p:txBody>
      </p:sp>
    </p:spTree>
    <p:extLst>
      <p:ext uri="{BB962C8B-B14F-4D97-AF65-F5344CB8AC3E}">
        <p14:creationId xmlns:p14="http://schemas.microsoft.com/office/powerpoint/2010/main" val="1889173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GROUP 13</a:t>
            </a:r>
            <a:endParaRPr lang="en-US" dirty="0"/>
          </a:p>
        </p:txBody>
      </p:sp>
      <p:sp>
        <p:nvSpPr>
          <p:cNvPr id="3" name="Subtitle 2"/>
          <p:cNvSpPr>
            <a:spLocks noGrp="1"/>
          </p:cNvSpPr>
          <p:nvPr>
            <p:ph type="subTitle" idx="1"/>
          </p:nvPr>
        </p:nvSpPr>
        <p:spPr/>
        <p:txBody>
          <a:bodyPr>
            <a:normAutofit/>
          </a:bodyPr>
          <a:lstStyle/>
          <a:p>
            <a:r>
              <a:rPr lang="en-US" sz="3600" dirty="0" smtClean="0"/>
              <a:t>GAME THEORY</a:t>
            </a:r>
            <a:endParaRPr lang="en-US" sz="3600" dirty="0"/>
          </a:p>
          <a:p>
            <a:endParaRPr lang="en-US" sz="3600" dirty="0"/>
          </a:p>
        </p:txBody>
      </p:sp>
    </p:spTree>
    <p:extLst>
      <p:ext uri="{BB962C8B-B14F-4D97-AF65-F5344CB8AC3E}">
        <p14:creationId xmlns:p14="http://schemas.microsoft.com/office/powerpoint/2010/main" val="22306569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games…</a:t>
            </a:r>
          </a:p>
        </p:txBody>
      </p:sp>
      <p:sp>
        <p:nvSpPr>
          <p:cNvPr id="3" name="Content Placeholder 2"/>
          <p:cNvSpPr>
            <a:spLocks noGrp="1"/>
          </p:cNvSpPr>
          <p:nvPr>
            <p:ph idx="1"/>
          </p:nvPr>
        </p:nvSpPr>
        <p:spPr/>
        <p:txBody>
          <a:bodyPr/>
          <a:lstStyle/>
          <a:p>
            <a:r>
              <a:rPr lang="en-US" b="1" dirty="0" smtClean="0"/>
              <a:t>Combinatorial games</a:t>
            </a:r>
          </a:p>
          <a:p>
            <a:r>
              <a:rPr lang="en-US" dirty="0"/>
              <a:t>Combinatorial </a:t>
            </a:r>
            <a:r>
              <a:rPr lang="en-US" dirty="0" smtClean="0"/>
              <a:t>games</a:t>
            </a:r>
            <a:r>
              <a:rPr lang="en-US" dirty="0"/>
              <a:t> </a:t>
            </a:r>
            <a:r>
              <a:rPr lang="en-US" dirty="0" smtClean="0"/>
              <a:t>are games </a:t>
            </a:r>
            <a:r>
              <a:rPr lang="en-US" dirty="0"/>
              <a:t>in which the difficulty of finding an optimal strategy stems from the multiplicity of possible </a:t>
            </a:r>
            <a:r>
              <a:rPr lang="en-US" dirty="0" smtClean="0"/>
              <a:t>moves. </a:t>
            </a:r>
          </a:p>
          <a:p>
            <a:endParaRPr lang="en-US" dirty="0"/>
          </a:p>
          <a:p>
            <a:r>
              <a:rPr lang="en-US" dirty="0" smtClean="0"/>
              <a:t>Other types of games;</a:t>
            </a:r>
            <a:r>
              <a:rPr lang="en-US" dirty="0"/>
              <a:t> Perfect information and imperfect </a:t>
            </a:r>
            <a:r>
              <a:rPr lang="en-US" dirty="0" smtClean="0"/>
              <a:t>information, </a:t>
            </a:r>
            <a:r>
              <a:rPr lang="en-US" dirty="0"/>
              <a:t>Simultaneous / </a:t>
            </a:r>
            <a:r>
              <a:rPr lang="en-US" dirty="0" smtClean="0"/>
              <a:t>Sequential,</a:t>
            </a:r>
            <a:r>
              <a:rPr lang="en-US" dirty="0"/>
              <a:t> Infinitely long </a:t>
            </a:r>
            <a:r>
              <a:rPr lang="en-US" dirty="0" smtClean="0"/>
              <a:t>games, Differential games, Many player and many population games, Stochastic games, Meta games, Pooling games.</a:t>
            </a:r>
            <a:endParaRPr lang="en-US" dirty="0"/>
          </a:p>
          <a:p>
            <a:endParaRPr lang="en-US" dirty="0"/>
          </a:p>
        </p:txBody>
      </p:sp>
    </p:spTree>
    <p:extLst>
      <p:ext uri="{BB962C8B-B14F-4D97-AF65-F5344CB8AC3E}">
        <p14:creationId xmlns:p14="http://schemas.microsoft.com/office/powerpoint/2010/main" val="22510043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 OF GAMES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Extensive Form Games</a:t>
            </a:r>
          </a:p>
          <a:p>
            <a:pPr marL="0" indent="0">
              <a:buNone/>
            </a:pPr>
            <a:r>
              <a:rPr lang="en-US" dirty="0" smtClean="0"/>
              <a:t>These are the ones in which the description of the game is done in the form of a decision tree.</a:t>
            </a:r>
          </a:p>
          <a:p>
            <a:pPr marL="0" indent="0">
              <a:buNone/>
            </a:pPr>
            <a:r>
              <a:rPr lang="en-US" dirty="0" smtClean="0"/>
              <a:t>Representation of events that can occur by chance.</a:t>
            </a:r>
          </a:p>
          <a:p>
            <a:pPr marL="0" indent="0">
              <a:buNone/>
            </a:pPr>
            <a:r>
              <a:rPr lang="en-US" dirty="0" smtClean="0"/>
              <a:t>Suppose A wants to enter a new market, while B is the existing item in that marked.</a:t>
            </a:r>
          </a:p>
          <a:p>
            <a:pPr marL="0" indent="0">
              <a:buNone/>
            </a:pPr>
            <a:r>
              <a:rPr lang="en-US" dirty="0" smtClean="0"/>
              <a:t>A has 2 strategies:</a:t>
            </a:r>
          </a:p>
          <a:p>
            <a:r>
              <a:rPr lang="en-US" dirty="0" smtClean="0"/>
              <a:t>One is to enter the market and the challenge to survive</a:t>
            </a:r>
          </a:p>
          <a:p>
            <a:r>
              <a:rPr lang="en-US" dirty="0" smtClean="0"/>
              <a:t>Or do not enter the market and remain deprived of the profit that it can earn.</a:t>
            </a:r>
          </a:p>
        </p:txBody>
      </p:sp>
    </p:spTree>
    <p:extLst>
      <p:ext uri="{BB962C8B-B14F-4D97-AF65-F5344CB8AC3E}">
        <p14:creationId xmlns:p14="http://schemas.microsoft.com/office/powerpoint/2010/main" val="13763607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Extensive form games…</a:t>
            </a:r>
            <a:endParaRPr lang="en-US" dirty="0"/>
          </a:p>
        </p:txBody>
      </p:sp>
      <p:sp>
        <p:nvSpPr>
          <p:cNvPr id="3" name="Content Placeholder 2"/>
          <p:cNvSpPr>
            <a:spLocks noGrp="1"/>
          </p:cNvSpPr>
          <p:nvPr>
            <p:ph idx="1"/>
          </p:nvPr>
        </p:nvSpPr>
        <p:spPr/>
        <p:txBody>
          <a:bodyPr/>
          <a:lstStyle/>
          <a:p>
            <a:pPr marL="0" indent="0">
              <a:buNone/>
            </a:pPr>
            <a:r>
              <a:rPr lang="en-US" dirty="0" smtClean="0"/>
              <a:t>B has its two strategies.</a:t>
            </a:r>
          </a:p>
          <a:p>
            <a:r>
              <a:rPr lang="en-US" dirty="0" smtClean="0"/>
              <a:t>To fight for its existence or </a:t>
            </a:r>
            <a:endParaRPr lang="en-US" dirty="0"/>
          </a:p>
          <a:p>
            <a:r>
              <a:rPr lang="en-US" dirty="0" smtClean="0"/>
              <a:t>To cooperate with A </a:t>
            </a:r>
          </a:p>
          <a:p>
            <a:r>
              <a:rPr lang="en-US" dirty="0" smtClean="0"/>
              <a:t>If A doesn’t enter, payoffs would be zero. If it enters, the situation would be dependent on B.</a:t>
            </a:r>
          </a:p>
          <a:p>
            <a:r>
              <a:rPr lang="en-US" dirty="0" smtClean="0"/>
              <a:t>If they both get into war, they suffer a loss of 3.</a:t>
            </a:r>
          </a:p>
          <a:p>
            <a:r>
              <a:rPr lang="en-US" dirty="0" smtClean="0"/>
              <a:t>If B cooperates, the both would earn equal profits.</a:t>
            </a:r>
          </a:p>
          <a:p>
            <a:pPr marL="0" indent="0">
              <a:buNone/>
            </a:pPr>
            <a:endParaRPr lang="en-US" dirty="0"/>
          </a:p>
        </p:txBody>
      </p:sp>
    </p:spTree>
    <p:extLst>
      <p:ext uri="{BB962C8B-B14F-4D97-AF65-F5344CB8AC3E}">
        <p14:creationId xmlns:p14="http://schemas.microsoft.com/office/powerpoint/2010/main" val="24318750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1960" y="90152"/>
            <a:ext cx="10900389" cy="6156101"/>
          </a:xfrm>
        </p:spPr>
      </p:pic>
    </p:spTree>
    <p:extLst>
      <p:ext uri="{BB962C8B-B14F-4D97-AF65-F5344CB8AC3E}">
        <p14:creationId xmlns:p14="http://schemas.microsoft.com/office/powerpoint/2010/main" val="3794319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form games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Representations are not graphical. They are by matrix.</a:t>
            </a:r>
          </a:p>
          <a:p>
            <a:r>
              <a:rPr lang="en-US" dirty="0" smtClean="0"/>
              <a:t>Used in identifying strictly dominated strategies and Nash Equilibria, some information is lost as compared to extensive form representations.</a:t>
            </a:r>
          </a:p>
          <a:p>
            <a:r>
              <a:rPr lang="en-US" dirty="0" smtClean="0"/>
              <a:t>The matrix to the right is a normal form representation of a game in which players move simultaneously(or at least do not observe the other player’s move before they make their own) and receive payoffs as specified for the combinations of actions played</a:t>
            </a:r>
          </a:p>
          <a:p>
            <a:r>
              <a:rPr lang="en-US" dirty="0" smtClean="0"/>
              <a:t>For example;</a:t>
            </a:r>
          </a:p>
          <a:p>
            <a:r>
              <a:rPr lang="en-US" dirty="0" smtClean="0"/>
              <a:t>If player 1 plays top and player 2 plays left, player 1 receives 4 and player 2 gets 3.</a:t>
            </a:r>
          </a:p>
          <a:p>
            <a:r>
              <a:rPr lang="en-US" dirty="0" smtClean="0"/>
              <a:t>In each cell, the first number represents the payoff to the row player(in this case player 1). And the second payoff represents the payoff to the column player(player 2).</a:t>
            </a:r>
            <a:endParaRPr lang="en-US" dirty="0"/>
          </a:p>
        </p:txBody>
      </p:sp>
    </p:spTree>
    <p:extLst>
      <p:ext uri="{BB962C8B-B14F-4D97-AF65-F5344CB8AC3E}">
        <p14:creationId xmlns:p14="http://schemas.microsoft.com/office/powerpoint/2010/main" val="1271550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668" y="128790"/>
            <a:ext cx="11822806" cy="5576552"/>
          </a:xfrm>
        </p:spPr>
      </p:pic>
    </p:spTree>
    <p:extLst>
      <p:ext uri="{BB962C8B-B14F-4D97-AF65-F5344CB8AC3E}">
        <p14:creationId xmlns:p14="http://schemas.microsoft.com/office/powerpoint/2010/main" val="4229615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8004"/>
            <a:ext cx="10515600" cy="1325563"/>
          </a:xfrm>
        </p:spPr>
        <p:txBody>
          <a:bodyPr/>
          <a:lstStyle/>
          <a:p>
            <a:r>
              <a:rPr lang="en-US" b="1" dirty="0" smtClean="0"/>
              <a:t>The Game theory as used in decision making</a:t>
            </a:r>
            <a:endParaRPr lang="en-US" b="1"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The Nash Equilibrium and Pareto Optimal</a:t>
            </a:r>
            <a:endParaRPr lang="en-US" b="1" dirty="0"/>
          </a:p>
          <a:p>
            <a:pPr marL="0" indent="0">
              <a:buNone/>
            </a:pPr>
            <a:r>
              <a:rPr lang="en-US" dirty="0" smtClean="0"/>
              <a:t>The Nash Equilibrium </a:t>
            </a:r>
            <a:r>
              <a:rPr lang="en-US" dirty="0"/>
              <a:t>is a fundamental concept in the theory of games and the most widely used method of predicting the outcome of a strategic interaction in the social sciences.</a:t>
            </a:r>
          </a:p>
          <a:p>
            <a:pPr marL="0" indent="0">
              <a:buNone/>
            </a:pPr>
            <a:endParaRPr lang="en-US" dirty="0" smtClean="0"/>
          </a:p>
          <a:p>
            <a:r>
              <a:rPr lang="en-US" dirty="0" smtClean="0"/>
              <a:t>We should </a:t>
            </a:r>
            <a:r>
              <a:rPr lang="en-US" dirty="0"/>
              <a:t>be able to make certain predictions about how games will play </a:t>
            </a:r>
            <a:r>
              <a:rPr lang="en-US" dirty="0" smtClean="0"/>
              <a:t>out. </a:t>
            </a:r>
            <a:r>
              <a:rPr lang="en-US" dirty="0"/>
              <a:t>B</a:t>
            </a:r>
            <a:r>
              <a:rPr lang="en-US" dirty="0" smtClean="0"/>
              <a:t>oth </a:t>
            </a:r>
            <a:r>
              <a:rPr lang="en-US" dirty="0"/>
              <a:t>players should search for a strategy </a:t>
            </a:r>
            <a:r>
              <a:rPr lang="en-US" dirty="0" smtClean="0"/>
              <a:t>that optimizes </a:t>
            </a:r>
            <a:r>
              <a:rPr lang="en-US" dirty="0"/>
              <a:t>their payoff, and where those strategies of the players interact </a:t>
            </a:r>
            <a:r>
              <a:rPr lang="en-US" dirty="0" smtClean="0"/>
              <a:t>we should </a:t>
            </a:r>
            <a:r>
              <a:rPr lang="en-US" dirty="0"/>
              <a:t>have a stable outcome, that we should be able to predict will </a:t>
            </a:r>
            <a:r>
              <a:rPr lang="en-US" dirty="0" smtClean="0"/>
              <a:t>occur. This </a:t>
            </a:r>
            <a:r>
              <a:rPr lang="en-US" dirty="0"/>
              <a:t>stable outcome is what we call an equilibrium</a:t>
            </a:r>
            <a:r>
              <a:rPr lang="en-US" dirty="0" smtClean="0"/>
              <a:t>.</a:t>
            </a:r>
          </a:p>
          <a:p>
            <a:r>
              <a:rPr lang="en-US" dirty="0" smtClean="0"/>
              <a:t>Because actors in a game are trying to optimize </a:t>
            </a:r>
            <a:r>
              <a:rPr lang="en-US" dirty="0"/>
              <a:t>their </a:t>
            </a:r>
            <a:r>
              <a:rPr lang="en-US" dirty="0" smtClean="0"/>
              <a:t>payoff, </a:t>
            </a:r>
            <a:r>
              <a:rPr lang="en-US" dirty="0"/>
              <a:t>they will both </a:t>
            </a:r>
            <a:r>
              <a:rPr lang="en-US" dirty="0" smtClean="0"/>
              <a:t>naturally gravitate </a:t>
            </a:r>
            <a:r>
              <a:rPr lang="en-US" dirty="0"/>
              <a:t>towards the strategy that gives them the highest </a:t>
            </a:r>
            <a:r>
              <a:rPr lang="en-US" dirty="0" smtClean="0"/>
              <a:t>payoff.</a:t>
            </a:r>
          </a:p>
        </p:txBody>
      </p:sp>
    </p:spTree>
    <p:extLst>
      <p:ext uri="{BB962C8B-B14F-4D97-AF65-F5344CB8AC3E}">
        <p14:creationId xmlns:p14="http://schemas.microsoft.com/office/powerpoint/2010/main" val="3481870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Nash Equilibrium</a:t>
            </a:r>
            <a:endParaRPr lang="en-US" dirty="0"/>
          </a:p>
        </p:txBody>
      </p:sp>
      <p:sp>
        <p:nvSpPr>
          <p:cNvPr id="3" name="Content Placeholder 2"/>
          <p:cNvSpPr>
            <a:spLocks noGrp="1"/>
          </p:cNvSpPr>
          <p:nvPr>
            <p:ph idx="1"/>
          </p:nvPr>
        </p:nvSpPr>
        <p:spPr/>
        <p:txBody>
          <a:bodyPr>
            <a:normAutofit fontScale="92500" lnSpcReduction="20000"/>
          </a:bodyPr>
          <a:lstStyle/>
          <a:p>
            <a:r>
              <a:rPr lang="en-US" dirty="0"/>
              <a:t> But because their payoff is dependent on what strategy the other chooses and because they can not depend upon cooperation between them, they have to choose the best strategy assuming that the other will work to optimize their payoff without cooperating</a:t>
            </a:r>
            <a:r>
              <a:rPr lang="en-US" dirty="0" smtClean="0"/>
              <a:t>.</a:t>
            </a:r>
          </a:p>
          <a:p>
            <a:r>
              <a:rPr lang="en-US" dirty="0" smtClean="0"/>
              <a:t>A set of strategies one for each player, such that no player has the incentive to change his or her strategy given what other players are doing</a:t>
            </a:r>
          </a:p>
          <a:p>
            <a:r>
              <a:rPr lang="en-US" dirty="0" smtClean="0"/>
              <a:t>A </a:t>
            </a:r>
            <a:r>
              <a:rPr lang="en-US" b="1" dirty="0" smtClean="0"/>
              <a:t>pure strategy in Nash equilibrium</a:t>
            </a:r>
            <a:r>
              <a:rPr lang="en-US" dirty="0" smtClean="0"/>
              <a:t> is when players do not randomize between 2 or more strategies</a:t>
            </a:r>
          </a:p>
          <a:p>
            <a:r>
              <a:rPr lang="en-US" dirty="0" smtClean="0"/>
              <a:t>A good way of demonstrating the Nash Equilibrium is by using the </a:t>
            </a:r>
            <a:r>
              <a:rPr lang="en-US" b="1" dirty="0" smtClean="0"/>
              <a:t>Prisoner’s Dilemma</a:t>
            </a:r>
          </a:p>
          <a:p>
            <a:r>
              <a:rPr lang="en-US" dirty="0"/>
              <a:t>The prisoner's dilemma game is a classic two player game that is </a:t>
            </a:r>
            <a:r>
              <a:rPr lang="en-US" dirty="0" smtClean="0"/>
              <a:t>often used </a:t>
            </a:r>
            <a:r>
              <a:rPr lang="en-US" dirty="0"/>
              <a:t>to present the concept of Nash equilibrium in a payoff matrix form.</a:t>
            </a:r>
            <a:endParaRPr lang="en-US" b="1" dirty="0" smtClean="0"/>
          </a:p>
          <a:p>
            <a:endParaRPr lang="en-US" dirty="0"/>
          </a:p>
        </p:txBody>
      </p:sp>
    </p:spTree>
    <p:extLst>
      <p:ext uri="{BB962C8B-B14F-4D97-AF65-F5344CB8AC3E}">
        <p14:creationId xmlns:p14="http://schemas.microsoft.com/office/powerpoint/2010/main" val="2414595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Prisoner’s Dilemma</a:t>
            </a:r>
            <a:endParaRPr lang="en-US" dirty="0"/>
          </a:p>
        </p:txBody>
      </p:sp>
      <p:sp>
        <p:nvSpPr>
          <p:cNvPr id="3" name="Content Placeholder 2"/>
          <p:cNvSpPr>
            <a:spLocks noGrp="1"/>
          </p:cNvSpPr>
          <p:nvPr>
            <p:ph idx="1"/>
          </p:nvPr>
        </p:nvSpPr>
        <p:spPr/>
        <p:txBody>
          <a:bodyPr>
            <a:normAutofit fontScale="55000" lnSpcReduction="20000"/>
          </a:bodyPr>
          <a:lstStyle/>
          <a:p>
            <a:endParaRPr lang="en-US" dirty="0"/>
          </a:p>
          <a:p>
            <a:r>
              <a:rPr lang="en-US" sz="3600" dirty="0"/>
              <a:t> “</a:t>
            </a:r>
            <a:r>
              <a:rPr lang="en-US" sz="3600" i="1" dirty="0"/>
              <a:t>Two suspects, A and B, are arrested by the police. The police does not have sufficient evidence to find the culprit and, having locked up the two prisoners in two different cells, questioned both by offering them the following prospects: if one confesses (C) and the other does not confess (NC) he has not confessed will serve 10 years in prison while the other will be free; if both do not confess, then the police will condemn them to one year in prison; if, however, confess both worth to be served will be equal to 5 years in prison. each prisoner can reflect on the strategy to choose from, in fact, confess or not to confess. in any case, neither of the two prisoners may know the choice made on the other prisoner”. </a:t>
            </a:r>
            <a:endParaRPr lang="en-US" sz="3600" i="1" dirty="0" smtClean="0"/>
          </a:p>
          <a:p>
            <a:pPr marL="1828800" lvl="4" indent="0">
              <a:buNone/>
            </a:pPr>
            <a:endParaRPr lang="en-US" b="1" dirty="0"/>
          </a:p>
          <a:p>
            <a:pPr marL="1828800" lvl="4" indent="0">
              <a:buNone/>
            </a:pPr>
            <a:r>
              <a:rPr lang="en-US" sz="2500" b="1" dirty="0" smtClean="0"/>
              <a:t>MATRIX FOR PRISONER’S RESPONSE</a:t>
            </a:r>
          </a:p>
          <a:p>
            <a:endParaRPr lang="en-US" dirty="0"/>
          </a:p>
          <a:p>
            <a:pPr marL="0" indent="0">
              <a:buNone/>
            </a:pPr>
            <a:r>
              <a:rPr lang="en-US" dirty="0"/>
              <a:t>		</a:t>
            </a:r>
            <a:r>
              <a:rPr lang="pt-BR" dirty="0"/>
              <a:t>			</a:t>
            </a:r>
          </a:p>
          <a:p>
            <a:pPr marL="0" indent="0">
              <a:buNone/>
            </a:pPr>
            <a:r>
              <a:rPr lang="en-US" dirty="0"/>
              <a:t>		</a:t>
            </a:r>
            <a:endParaRPr lang="en-US" dirty="0" smtClean="0"/>
          </a:p>
          <a:p>
            <a:pPr marL="0" indent="0">
              <a:buNone/>
            </a:pPr>
            <a:endParaRPr lang="en-US" dirty="0"/>
          </a:p>
          <a:p>
            <a:pPr marL="0" indent="0">
              <a:buNone/>
            </a:pPr>
            <a:endParaRPr lang="en-US" dirty="0" smtClean="0"/>
          </a:p>
          <a:p>
            <a:pPr marL="0" indent="0">
              <a:buNone/>
            </a:pPr>
            <a:r>
              <a:rPr lang="en-US" dirty="0" smtClean="0"/>
              <a:t>Basing </a:t>
            </a:r>
            <a:r>
              <a:rPr lang="en-US" dirty="0"/>
              <a:t>on the Nash Equilibrium, </a:t>
            </a:r>
            <a:r>
              <a:rPr lang="en-US" dirty="0" smtClean="0"/>
              <a:t>it </a:t>
            </a:r>
            <a:r>
              <a:rPr lang="en-US" dirty="0"/>
              <a:t>is best for both prisoners </a:t>
            </a:r>
            <a:r>
              <a:rPr lang="en-US" dirty="0" smtClean="0"/>
              <a:t>to confess in </a:t>
            </a:r>
            <a:r>
              <a:rPr lang="en-US" dirty="0"/>
              <a:t>order to optimize  their pay off.</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51467868"/>
              </p:ext>
            </p:extLst>
          </p:nvPr>
        </p:nvGraphicFramePr>
        <p:xfrm>
          <a:off x="1108656" y="4271751"/>
          <a:ext cx="8127999" cy="1371600"/>
        </p:xfrm>
        <a:graphic>
          <a:graphicData uri="http://schemas.openxmlformats.org/drawingml/2006/table">
            <a:tbl>
              <a:tblPr firstRow="1" bandRow="1">
                <a:tableStyleId>{5C22544A-7EE6-4342-B048-85BDC9FD1C3A}</a:tableStyleId>
              </a:tblPr>
              <a:tblGrid>
                <a:gridCol w="2709333"/>
                <a:gridCol w="2709333"/>
                <a:gridCol w="2709333"/>
              </a:tblGrid>
              <a:tr h="305247">
                <a:tc>
                  <a:txBody>
                    <a:bodyPr/>
                    <a:lstStyle/>
                    <a:p>
                      <a:r>
                        <a:rPr lang="en-US" dirty="0" smtClean="0"/>
                        <a:t> </a:t>
                      </a:r>
                      <a:r>
                        <a:rPr lang="en-US" dirty="0" smtClean="0">
                          <a:solidFill>
                            <a:srgbClr val="FF0000"/>
                          </a:solidFill>
                        </a:rPr>
                        <a:t>p</a:t>
                      </a:r>
                      <a:r>
                        <a:rPr lang="en-US" sz="1800" b="1" kern="1200" dirty="0" smtClean="0">
                          <a:solidFill>
                            <a:srgbClr val="FF0000"/>
                          </a:solidFill>
                          <a:latin typeface="+mn-lt"/>
                          <a:ea typeface="+mn-ea"/>
                          <a:cs typeface="+mn-cs"/>
                        </a:rPr>
                        <a:t>risoner </a:t>
                      </a:r>
                      <a:r>
                        <a:rPr lang="en-US" dirty="0" smtClean="0">
                          <a:solidFill>
                            <a:srgbClr val="FF0000"/>
                          </a:solidFill>
                        </a:rPr>
                        <a:t>A</a:t>
                      </a:r>
                      <a:r>
                        <a:rPr lang="en-US" dirty="0" smtClean="0"/>
                        <a:t>/ prisoner B </a:t>
                      </a:r>
                      <a:endParaRPr lang="en-US" dirty="0"/>
                    </a:p>
                  </a:txBody>
                  <a:tcPr/>
                </a:tc>
                <a:tc>
                  <a:txBody>
                    <a:bodyPr/>
                    <a:lstStyle/>
                    <a:p>
                      <a:r>
                        <a:rPr lang="en-US" dirty="0" smtClean="0"/>
                        <a:t>confesses </a:t>
                      </a:r>
                      <a:endParaRPr lang="en-US" dirty="0"/>
                    </a:p>
                  </a:txBody>
                  <a:tcPr/>
                </a:tc>
                <a:tc>
                  <a:txBody>
                    <a:bodyPr/>
                    <a:lstStyle/>
                    <a:p>
                      <a:r>
                        <a:rPr lang="en-US" dirty="0" smtClean="0"/>
                        <a:t>Not confesses 	</a:t>
                      </a:r>
                      <a:endParaRPr lang="en-US" dirty="0"/>
                    </a:p>
                  </a:txBody>
                  <a:tcPr/>
                </a:tc>
              </a:tr>
              <a:tr h="305247">
                <a:tc>
                  <a:txBody>
                    <a:bodyPr/>
                    <a:lstStyle/>
                    <a:p>
                      <a:pPr marL="0" algn="l" defTabSz="914400" rtl="0" eaLnBrk="1" latinLnBrk="0" hangingPunct="1"/>
                      <a:r>
                        <a:rPr lang="pt-BR" sz="1800" kern="1200" dirty="0" smtClean="0">
                          <a:solidFill>
                            <a:srgbClr val="FF0000"/>
                          </a:solidFill>
                          <a:latin typeface="+mn-lt"/>
                          <a:ea typeface="+mn-ea"/>
                          <a:cs typeface="+mn-cs"/>
                        </a:rPr>
                        <a:t>confesses </a:t>
                      </a:r>
                      <a:endParaRPr lang="en-US" sz="1800" kern="1200" dirty="0">
                        <a:solidFill>
                          <a:srgbClr val="FF0000"/>
                        </a:solidFill>
                        <a:latin typeface="+mn-lt"/>
                        <a:ea typeface="+mn-ea"/>
                        <a:cs typeface="+mn-cs"/>
                      </a:endParaRPr>
                    </a:p>
                  </a:txBody>
                  <a:tcPr/>
                </a:tc>
                <a:tc>
                  <a:txBody>
                    <a:bodyPr/>
                    <a:lstStyle/>
                    <a:p>
                      <a:r>
                        <a:rPr lang="pt-BR" dirty="0" smtClean="0">
                          <a:solidFill>
                            <a:srgbClr val="FF0000"/>
                          </a:solidFill>
                        </a:rPr>
                        <a:t>-5</a:t>
                      </a:r>
                      <a:r>
                        <a:rPr lang="pt-BR" dirty="0" smtClean="0"/>
                        <a:t>, -5 </a:t>
                      </a:r>
                      <a:endParaRPr lang="en-US" dirty="0"/>
                    </a:p>
                  </a:txBody>
                  <a:tcPr/>
                </a:tc>
                <a:tc>
                  <a:txBody>
                    <a:bodyPr/>
                    <a:lstStyle/>
                    <a:p>
                      <a:r>
                        <a:rPr lang="pt-BR" dirty="0" smtClean="0">
                          <a:solidFill>
                            <a:srgbClr val="FF0000"/>
                          </a:solidFill>
                        </a:rPr>
                        <a:t>0</a:t>
                      </a:r>
                      <a:r>
                        <a:rPr lang="pt-BR" dirty="0" smtClean="0"/>
                        <a:t>, 10 </a:t>
                      </a:r>
                      <a:endParaRPr lang="en-US" dirty="0"/>
                    </a:p>
                  </a:txBody>
                  <a:tcPr/>
                </a:tc>
              </a:tr>
              <a:tr h="534182">
                <a:tc>
                  <a:txBody>
                    <a:bodyPr/>
                    <a:lstStyle/>
                    <a:p>
                      <a:r>
                        <a:rPr lang="en-US" dirty="0" smtClean="0">
                          <a:solidFill>
                            <a:srgbClr val="FF0000"/>
                          </a:solidFill>
                        </a:rPr>
                        <a:t>Not confesses </a:t>
                      </a:r>
                      <a:endParaRPr lang="en-US" sz="1800" b="1" kern="1200" dirty="0">
                        <a:solidFill>
                          <a:schemeClr val="lt1"/>
                        </a:solidFill>
                        <a:latin typeface="+mn-lt"/>
                        <a:ea typeface="+mn-ea"/>
                        <a:cs typeface="+mn-cs"/>
                      </a:endParaRPr>
                    </a:p>
                  </a:txBody>
                  <a:tcPr/>
                </a:tc>
                <a:tc>
                  <a:txBody>
                    <a:bodyPr/>
                    <a:lstStyle/>
                    <a:p>
                      <a:r>
                        <a:rPr lang="en-US" dirty="0" smtClean="0">
                          <a:solidFill>
                            <a:srgbClr val="FF0000"/>
                          </a:solidFill>
                        </a:rPr>
                        <a:t>-10</a:t>
                      </a:r>
                      <a:r>
                        <a:rPr lang="en-US" dirty="0" smtClean="0"/>
                        <a:t>, 0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-1,</a:t>
                      </a:r>
                      <a:r>
                        <a:rPr lang="en-US" dirty="0" smtClean="0"/>
                        <a:t> -1 	</a:t>
                      </a:r>
                    </a:p>
                    <a:p>
                      <a:endParaRPr lang="en-US" dirty="0"/>
                    </a:p>
                  </a:txBody>
                  <a:tcPr/>
                </a:tc>
              </a:tr>
            </a:tbl>
          </a:graphicData>
        </a:graphic>
      </p:graphicFrame>
    </p:spTree>
    <p:extLst>
      <p:ext uri="{BB962C8B-B14F-4D97-AF65-F5344CB8AC3E}">
        <p14:creationId xmlns:p14="http://schemas.microsoft.com/office/powerpoint/2010/main" val="986246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b="1" dirty="0"/>
              <a:t>Pareto Optimal</a:t>
            </a:r>
          </a:p>
        </p:txBody>
      </p:sp>
      <p:sp>
        <p:nvSpPr>
          <p:cNvPr id="3" name="Content Placeholder 2"/>
          <p:cNvSpPr>
            <a:spLocks noGrp="1"/>
          </p:cNvSpPr>
          <p:nvPr>
            <p:ph idx="1"/>
          </p:nvPr>
        </p:nvSpPr>
        <p:spPr/>
        <p:txBody>
          <a:bodyPr>
            <a:normAutofit lnSpcReduction="10000"/>
          </a:bodyPr>
          <a:lstStyle/>
          <a:p>
            <a:r>
              <a:rPr lang="en-US" dirty="0"/>
              <a:t>Whereas Nash Equilibrium is a solution concept of non-cooperative </a:t>
            </a:r>
            <a:r>
              <a:rPr lang="en-US" dirty="0" smtClean="0"/>
              <a:t>games, Pareto </a:t>
            </a:r>
            <a:r>
              <a:rPr lang="en-US" dirty="0"/>
              <a:t>optimality in game theory answers a very specific question </a:t>
            </a:r>
            <a:r>
              <a:rPr lang="en-US" dirty="0" smtClean="0"/>
              <a:t>of whether </a:t>
            </a:r>
            <a:r>
              <a:rPr lang="en-US" dirty="0"/>
              <a:t>an outcome can be better than the other</a:t>
            </a:r>
            <a:r>
              <a:rPr lang="en-US" dirty="0" smtClean="0"/>
              <a:t>?</a:t>
            </a:r>
          </a:p>
          <a:p>
            <a:r>
              <a:rPr lang="en-US" dirty="0"/>
              <a:t>Pareto optimality is a notion of efficiency or optimality for all the </a:t>
            </a:r>
            <a:r>
              <a:rPr lang="en-US" dirty="0" smtClean="0"/>
              <a:t>members involved</a:t>
            </a:r>
            <a:r>
              <a:rPr lang="en-US" dirty="0"/>
              <a:t>. An outcome of a game is Pareto optimal if there is no </a:t>
            </a:r>
            <a:r>
              <a:rPr lang="en-US" dirty="0" smtClean="0"/>
              <a:t>other outcome </a:t>
            </a:r>
            <a:r>
              <a:rPr lang="en-US" dirty="0"/>
              <a:t>that makes every player at least as well off and at least one </a:t>
            </a:r>
            <a:r>
              <a:rPr lang="en-US" dirty="0" smtClean="0"/>
              <a:t>player strictly </a:t>
            </a:r>
            <a:r>
              <a:rPr lang="en-US" dirty="0"/>
              <a:t>better off. That is to say, a Pareto optimal outcome cannot </a:t>
            </a:r>
            <a:r>
              <a:rPr lang="en-US" dirty="0" smtClean="0"/>
              <a:t>be improved </a:t>
            </a:r>
            <a:r>
              <a:rPr lang="en-US" dirty="0"/>
              <a:t>upon without hurting at least one player</a:t>
            </a:r>
            <a:r>
              <a:rPr lang="en-US" dirty="0" smtClean="0"/>
              <a:t>.</a:t>
            </a:r>
            <a:r>
              <a:rPr lang="en-US" dirty="0"/>
              <a:t> Pareto optimality is </a:t>
            </a:r>
            <a:r>
              <a:rPr lang="en-US" dirty="0" smtClean="0"/>
              <a:t>not a </a:t>
            </a:r>
            <a:r>
              <a:rPr lang="en-US" dirty="0"/>
              <a:t>solution concept, but it can be an important attribute in determining </a:t>
            </a:r>
            <a:r>
              <a:rPr lang="en-US" dirty="0" smtClean="0"/>
              <a:t>what solution </a:t>
            </a:r>
            <a:r>
              <a:rPr lang="en-US" dirty="0"/>
              <a:t>the players should play, or learn to play over time.</a:t>
            </a:r>
          </a:p>
        </p:txBody>
      </p:sp>
    </p:spTree>
    <p:extLst>
      <p:ext uri="{BB962C8B-B14F-4D97-AF65-F5344CB8AC3E}">
        <p14:creationId xmlns:p14="http://schemas.microsoft.com/office/powerpoint/2010/main" val="1041866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13</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61145354"/>
              </p:ext>
            </p:extLst>
          </p:nvPr>
        </p:nvGraphicFramePr>
        <p:xfrm>
          <a:off x="838200" y="1825625"/>
          <a:ext cx="6934200" cy="1854200"/>
        </p:xfrm>
        <a:graphic>
          <a:graphicData uri="http://schemas.openxmlformats.org/drawingml/2006/table">
            <a:tbl>
              <a:tblPr firstRow="1" bandRow="1">
                <a:tableStyleId>{5C22544A-7EE6-4342-B048-85BDC9FD1C3A}</a:tableStyleId>
              </a:tblPr>
              <a:tblGrid>
                <a:gridCol w="3290047"/>
                <a:gridCol w="2057400"/>
                <a:gridCol w="1586753"/>
              </a:tblGrid>
              <a:tr h="370840">
                <a:tc>
                  <a:txBody>
                    <a:bodyPr/>
                    <a:lstStyle/>
                    <a:p>
                      <a:r>
                        <a:rPr lang="en-US" dirty="0" smtClean="0"/>
                        <a:t>NAME</a:t>
                      </a:r>
                      <a:endParaRPr lang="en-US" dirty="0"/>
                    </a:p>
                  </a:txBody>
                  <a:tcPr/>
                </a:tc>
                <a:tc>
                  <a:txBody>
                    <a:bodyPr/>
                    <a:lstStyle/>
                    <a:p>
                      <a:r>
                        <a:rPr lang="en-US" dirty="0" smtClean="0"/>
                        <a:t>REGISTRATION NO.</a:t>
                      </a:r>
                      <a:endParaRPr lang="en-US" dirty="0"/>
                    </a:p>
                  </a:txBody>
                  <a:tcPr/>
                </a:tc>
                <a:tc>
                  <a:txBody>
                    <a:bodyPr/>
                    <a:lstStyle/>
                    <a:p>
                      <a:r>
                        <a:rPr lang="en-US" dirty="0" smtClean="0"/>
                        <a:t>STUDENT NO.</a:t>
                      </a:r>
                      <a:endParaRPr lang="en-US" dirty="0"/>
                    </a:p>
                  </a:txBody>
                  <a:tcPr/>
                </a:tc>
              </a:tr>
              <a:tr h="370840">
                <a:tc>
                  <a:txBody>
                    <a:bodyPr/>
                    <a:lstStyle/>
                    <a:p>
                      <a:r>
                        <a:rPr lang="en-US" dirty="0" smtClean="0"/>
                        <a:t>TIMOTHY</a:t>
                      </a:r>
                      <a:r>
                        <a:rPr lang="en-US" baseline="0" dirty="0" smtClean="0"/>
                        <a:t> MASIKO</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16/U/6880/PS</a:t>
                      </a:r>
                    </a:p>
                  </a:txBody>
                  <a:tcPr/>
                </a:tc>
                <a:tc>
                  <a:txBody>
                    <a:bodyPr/>
                    <a:lstStyle/>
                    <a:p>
                      <a:r>
                        <a:rPr lang="en-US" dirty="0" smtClean="0"/>
                        <a:t>216004877</a:t>
                      </a:r>
                      <a:endParaRPr lang="en-US" dirty="0"/>
                    </a:p>
                  </a:txBody>
                  <a:tcPr/>
                </a:tc>
              </a:tr>
              <a:tr h="370840">
                <a:tc>
                  <a:txBody>
                    <a:bodyPr/>
                    <a:lstStyle/>
                    <a:p>
                      <a:r>
                        <a:rPr lang="en-US" baseline="0" dirty="0" smtClean="0"/>
                        <a:t>ANTHONY ISINGOMA MBAHE</a:t>
                      </a:r>
                      <a:endParaRPr lang="en-US" dirty="0"/>
                    </a:p>
                  </a:txBody>
                  <a:tcPr/>
                </a:tc>
                <a:tc>
                  <a:txBody>
                    <a:bodyPr/>
                    <a:lstStyle/>
                    <a:p>
                      <a:r>
                        <a:rPr lang="en-US" dirty="0" smtClean="0"/>
                        <a:t>16/U/7002/PS</a:t>
                      </a:r>
                      <a:endParaRPr lang="en-US" dirty="0"/>
                    </a:p>
                  </a:txBody>
                  <a:tcPr/>
                </a:tc>
                <a:tc>
                  <a:txBody>
                    <a:bodyPr/>
                    <a:lstStyle/>
                    <a:p>
                      <a:r>
                        <a:rPr lang="en-US" dirty="0" smtClean="0"/>
                        <a:t>216004870</a:t>
                      </a:r>
                      <a:endParaRPr lang="en-US" dirty="0"/>
                    </a:p>
                  </a:txBody>
                  <a:tcPr/>
                </a:tc>
              </a:tr>
              <a:tr h="370840">
                <a:tc>
                  <a:txBody>
                    <a:bodyPr/>
                    <a:lstStyle/>
                    <a:p>
                      <a:r>
                        <a:rPr lang="en-US" dirty="0" smtClean="0"/>
                        <a:t>JASON KIGOZI</a:t>
                      </a:r>
                      <a:endParaRPr lang="en-US" dirty="0"/>
                    </a:p>
                  </a:txBody>
                  <a:tcPr/>
                </a:tc>
                <a:tc>
                  <a:txBody>
                    <a:bodyPr/>
                    <a:lstStyle/>
                    <a:p>
                      <a:r>
                        <a:rPr lang="en-US" dirty="0" smtClean="0"/>
                        <a:t>16/U/5972/EVE</a:t>
                      </a:r>
                      <a:endParaRPr lang="en-US" dirty="0"/>
                    </a:p>
                  </a:txBody>
                  <a:tcPr/>
                </a:tc>
                <a:tc>
                  <a:txBody>
                    <a:bodyPr/>
                    <a:lstStyle/>
                    <a:p>
                      <a:r>
                        <a:rPr lang="en-US" dirty="0" smtClean="0"/>
                        <a:t>216013407</a:t>
                      </a:r>
                      <a:endParaRPr lang="en-US" dirty="0"/>
                    </a:p>
                  </a:txBody>
                  <a:tcPr/>
                </a:tc>
              </a:tr>
              <a:tr h="370840">
                <a:tc>
                  <a:txBody>
                    <a:bodyPr/>
                    <a:lstStyle/>
                    <a:p>
                      <a:r>
                        <a:rPr lang="en-US" dirty="0" smtClean="0"/>
                        <a:t>MARGARET NJOGEDDE NASSIWA</a:t>
                      </a:r>
                      <a:endParaRPr lang="en-US" dirty="0"/>
                    </a:p>
                  </a:txBody>
                  <a:tcPr/>
                </a:tc>
                <a:tc>
                  <a:txBody>
                    <a:bodyPr/>
                    <a:lstStyle/>
                    <a:p>
                      <a:r>
                        <a:rPr lang="en-US" dirty="0" smtClean="0"/>
                        <a:t>16/U/10024/PS</a:t>
                      </a:r>
                      <a:endParaRPr lang="en-US" dirty="0"/>
                    </a:p>
                  </a:txBody>
                  <a:tcPr/>
                </a:tc>
                <a:tc>
                  <a:txBody>
                    <a:bodyPr/>
                    <a:lstStyle/>
                    <a:p>
                      <a:r>
                        <a:rPr lang="en-US" dirty="0" smtClean="0"/>
                        <a:t>216002556</a:t>
                      </a:r>
                      <a:endParaRPr lang="en-US" dirty="0"/>
                    </a:p>
                  </a:txBody>
                  <a:tcPr/>
                </a:tc>
              </a:tr>
            </a:tbl>
          </a:graphicData>
        </a:graphic>
      </p:graphicFrame>
    </p:spTree>
    <p:extLst>
      <p:ext uri="{BB962C8B-B14F-4D97-AF65-F5344CB8AC3E}">
        <p14:creationId xmlns:p14="http://schemas.microsoft.com/office/powerpoint/2010/main" val="12252109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example of game theory in R</a:t>
            </a:r>
            <a:endParaRPr lang="en-US" dirty="0"/>
          </a:p>
        </p:txBody>
      </p:sp>
      <p:sp>
        <p:nvSpPr>
          <p:cNvPr id="3" name="Content Placeholder 2"/>
          <p:cNvSpPr>
            <a:spLocks noGrp="1"/>
          </p:cNvSpPr>
          <p:nvPr>
            <p:ph idx="1"/>
          </p:nvPr>
        </p:nvSpPr>
        <p:spPr/>
        <p:txBody>
          <a:bodyPr>
            <a:normAutofit/>
          </a:bodyPr>
          <a:lstStyle/>
          <a:p>
            <a:r>
              <a:rPr lang="en-US" b="1" dirty="0" smtClean="0"/>
              <a:t>The Monty Hall Game</a:t>
            </a:r>
          </a:p>
          <a:p>
            <a:r>
              <a:rPr lang="en-US" dirty="0" smtClean="0"/>
              <a:t>You </a:t>
            </a:r>
            <a:r>
              <a:rPr lang="en-US" dirty="0"/>
              <a:t>are a contestant in a game show in which a prize is hidden behind one of three </a:t>
            </a:r>
            <a:r>
              <a:rPr lang="en-US" dirty="0" smtClean="0"/>
              <a:t>doors. You </a:t>
            </a:r>
            <a:r>
              <a:rPr lang="en-US" dirty="0"/>
              <a:t>will win the prize if you select the correct </a:t>
            </a:r>
            <a:r>
              <a:rPr lang="en-US" dirty="0" smtClean="0"/>
              <a:t>door. </a:t>
            </a:r>
            <a:r>
              <a:rPr lang="en-US" dirty="0"/>
              <a:t>After you have picked one </a:t>
            </a:r>
            <a:r>
              <a:rPr lang="en-US" dirty="0" smtClean="0"/>
              <a:t>door </a:t>
            </a:r>
            <a:r>
              <a:rPr lang="en-US" dirty="0"/>
              <a:t>but </a:t>
            </a:r>
            <a:r>
              <a:rPr lang="en-US" dirty="0" smtClean="0"/>
              <a:t>before the door is opened, </a:t>
            </a:r>
            <a:r>
              <a:rPr lang="en-US" dirty="0"/>
              <a:t>the emcee lifts one of the other </a:t>
            </a:r>
            <a:r>
              <a:rPr lang="en-US" dirty="0" smtClean="0"/>
              <a:t>doors, </a:t>
            </a:r>
            <a:r>
              <a:rPr lang="en-US" dirty="0"/>
              <a:t>revealing </a:t>
            </a:r>
            <a:r>
              <a:rPr lang="en-US" dirty="0" smtClean="0"/>
              <a:t>a goat, </a:t>
            </a:r>
            <a:r>
              <a:rPr lang="en-US" dirty="0"/>
              <a:t>and </a:t>
            </a:r>
            <a:r>
              <a:rPr lang="en-US" dirty="0" smtClean="0"/>
              <a:t>asks if </a:t>
            </a:r>
            <a:r>
              <a:rPr lang="en-US" dirty="0"/>
              <a:t>you would like to switch from your current selection to the remaining </a:t>
            </a:r>
            <a:r>
              <a:rPr lang="en-US" dirty="0" smtClean="0"/>
              <a:t>door. </a:t>
            </a:r>
            <a:r>
              <a:rPr lang="en-US" dirty="0"/>
              <a:t>How will </a:t>
            </a:r>
            <a:r>
              <a:rPr lang="en-US" dirty="0" smtClean="0"/>
              <a:t>your chances </a:t>
            </a:r>
            <a:r>
              <a:rPr lang="en-US" dirty="0"/>
              <a:t>change if you switch</a:t>
            </a:r>
            <a:r>
              <a:rPr lang="en-US" dirty="0" smtClean="0"/>
              <a:t>?</a:t>
            </a:r>
            <a:endParaRPr lang="en-US" b="1" dirty="0"/>
          </a:p>
        </p:txBody>
      </p:sp>
    </p:spTree>
    <p:extLst>
      <p:ext uri="{BB962C8B-B14F-4D97-AF65-F5344CB8AC3E}">
        <p14:creationId xmlns:p14="http://schemas.microsoft.com/office/powerpoint/2010/main" val="2273548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Monty Hall…</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30007" y="1877141"/>
            <a:ext cx="5676855" cy="3282912"/>
          </a:xfrm>
        </p:spPr>
      </p:pic>
    </p:spTree>
    <p:extLst>
      <p:ext uri="{BB962C8B-B14F-4D97-AF65-F5344CB8AC3E}">
        <p14:creationId xmlns:p14="http://schemas.microsoft.com/office/powerpoint/2010/main" val="373125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Monty Hall…</a:t>
            </a:r>
            <a:endParaRPr lang="en-US" dirty="0"/>
          </a:p>
        </p:txBody>
      </p:sp>
      <p:sp>
        <p:nvSpPr>
          <p:cNvPr id="3" name="Content Placeholder 2"/>
          <p:cNvSpPr>
            <a:spLocks noGrp="1"/>
          </p:cNvSpPr>
          <p:nvPr>
            <p:ph idx="1"/>
          </p:nvPr>
        </p:nvSpPr>
        <p:spPr/>
        <p:txBody>
          <a:bodyPr/>
          <a:lstStyle/>
          <a:p>
            <a:r>
              <a:rPr lang="en-US" dirty="0" smtClean="0"/>
              <a:t>The best thing to do is to switch as it increases the probability of you winning. It is not guaranteed that you will when you switch but in the long run as you continue playing the game, the number of wins will be more than the number of losses.</a:t>
            </a:r>
            <a:endParaRPr lang="en-US" dirty="0"/>
          </a:p>
        </p:txBody>
      </p:sp>
    </p:spTree>
    <p:extLst>
      <p:ext uri="{BB962C8B-B14F-4D97-AF65-F5344CB8AC3E}">
        <p14:creationId xmlns:p14="http://schemas.microsoft.com/office/powerpoint/2010/main" val="3892097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SNIPPETS</a:t>
            </a:r>
          </a:p>
        </p:txBody>
      </p:sp>
      <p:pic>
        <p:nvPicPr>
          <p:cNvPr id="4"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6538" y="1690687"/>
            <a:ext cx="8421710" cy="4993447"/>
          </a:xfrm>
        </p:spPr>
      </p:pic>
    </p:spTree>
    <p:extLst>
      <p:ext uri="{BB962C8B-B14F-4D97-AF65-F5344CB8AC3E}">
        <p14:creationId xmlns:p14="http://schemas.microsoft.com/office/powerpoint/2010/main" val="2476040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THEORY</a:t>
            </a:r>
            <a:endParaRPr lang="en-US" dirty="0"/>
          </a:p>
        </p:txBody>
      </p:sp>
      <p:sp>
        <p:nvSpPr>
          <p:cNvPr id="3" name="Content Placeholder 2"/>
          <p:cNvSpPr>
            <a:spLocks noGrp="1"/>
          </p:cNvSpPr>
          <p:nvPr>
            <p:ph idx="1"/>
          </p:nvPr>
        </p:nvSpPr>
        <p:spPr/>
        <p:txBody>
          <a:bodyPr/>
          <a:lstStyle/>
          <a:p>
            <a:r>
              <a:rPr lang="en-US" b="1" dirty="0"/>
              <a:t>Game theory</a:t>
            </a:r>
            <a:r>
              <a:rPr lang="en-US" dirty="0"/>
              <a:t> is </a:t>
            </a:r>
            <a:r>
              <a:rPr lang="en-US" dirty="0" smtClean="0"/>
              <a:t>the </a:t>
            </a:r>
            <a:r>
              <a:rPr lang="en-US" dirty="0"/>
              <a:t>study of </a:t>
            </a:r>
            <a:r>
              <a:rPr lang="en-US" dirty="0" smtClean="0"/>
              <a:t>mathematical models </a:t>
            </a:r>
            <a:r>
              <a:rPr lang="en-US" dirty="0"/>
              <a:t>of conflict and cooperation between intelligent rational </a:t>
            </a:r>
            <a:r>
              <a:rPr lang="en-US" dirty="0" smtClean="0"/>
              <a:t>decision-makers.</a:t>
            </a:r>
          </a:p>
          <a:p>
            <a:r>
              <a:rPr lang="en-US" dirty="0" smtClean="0"/>
              <a:t> </a:t>
            </a:r>
            <a:r>
              <a:rPr lang="en-US" dirty="0"/>
              <a:t>Game theory is mainly used in </a:t>
            </a:r>
            <a:r>
              <a:rPr lang="en-US" dirty="0" smtClean="0"/>
              <a:t>economics, political science, </a:t>
            </a:r>
            <a:r>
              <a:rPr lang="en-US" dirty="0"/>
              <a:t>and </a:t>
            </a:r>
            <a:r>
              <a:rPr lang="en-US" dirty="0" smtClean="0"/>
              <a:t>psychology, as </a:t>
            </a:r>
            <a:r>
              <a:rPr lang="en-US" dirty="0"/>
              <a:t>well as in </a:t>
            </a:r>
            <a:r>
              <a:rPr lang="en-US" dirty="0" smtClean="0"/>
              <a:t>logic and </a:t>
            </a:r>
            <a:r>
              <a:rPr lang="en-US" dirty="0"/>
              <a:t>computer </a:t>
            </a:r>
            <a:r>
              <a:rPr lang="en-US" dirty="0" smtClean="0"/>
              <a:t>science. </a:t>
            </a:r>
          </a:p>
          <a:p>
            <a:r>
              <a:rPr lang="en-US" dirty="0" smtClean="0"/>
              <a:t>It is a tool used to analyze strategic behavior by taking into account how participants expect others to behave.</a:t>
            </a:r>
          </a:p>
          <a:p>
            <a:endParaRPr lang="en-US" dirty="0"/>
          </a:p>
        </p:txBody>
      </p:sp>
    </p:spTree>
    <p:extLst>
      <p:ext uri="{BB962C8B-B14F-4D97-AF65-F5344CB8AC3E}">
        <p14:creationId xmlns:p14="http://schemas.microsoft.com/office/powerpoint/2010/main" val="27629424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A </a:t>
            </a:r>
            <a:r>
              <a:rPr lang="en-US" b="1" dirty="0"/>
              <a:t>game </a:t>
            </a:r>
            <a:r>
              <a:rPr lang="en-US" dirty="0" smtClean="0"/>
              <a:t>is a </a:t>
            </a:r>
            <a:r>
              <a:rPr lang="en-US" dirty="0"/>
              <a:t>system wherein adaptive agents are interdependent in affecting </a:t>
            </a:r>
            <a:r>
              <a:rPr lang="en-US" dirty="0" smtClean="0"/>
              <a:t>each other </a:t>
            </a:r>
            <a:r>
              <a:rPr lang="en-US" dirty="0"/>
              <a:t>and the overall outcome</a:t>
            </a:r>
            <a:r>
              <a:rPr lang="en-US" dirty="0" smtClean="0"/>
              <a:t>.</a:t>
            </a:r>
          </a:p>
          <a:p>
            <a:r>
              <a:rPr lang="en-US" b="1" dirty="0"/>
              <a:t>A game </a:t>
            </a:r>
            <a:r>
              <a:rPr lang="en-US" dirty="0"/>
              <a:t>is an interaction between multiple people in which each person’s payoff is affected by the decisions made by others</a:t>
            </a:r>
            <a:r>
              <a:rPr lang="en-US" dirty="0" smtClean="0"/>
              <a:t>.</a:t>
            </a:r>
            <a:r>
              <a:rPr lang="en-US" dirty="0"/>
              <a:t> </a:t>
            </a:r>
            <a:r>
              <a:rPr lang="en-US" dirty="0" smtClean="0"/>
              <a:t>A game </a:t>
            </a:r>
            <a:r>
              <a:rPr lang="en-US" dirty="0"/>
              <a:t>within game theory is </a:t>
            </a:r>
            <a:r>
              <a:rPr lang="en-US" dirty="0" smtClean="0"/>
              <a:t>any situation </a:t>
            </a:r>
            <a:r>
              <a:rPr lang="en-US" dirty="0"/>
              <a:t>involving interdependency between adaptive agents.</a:t>
            </a:r>
          </a:p>
          <a:p>
            <a:r>
              <a:rPr lang="en-US" dirty="0" smtClean="0"/>
              <a:t>A game </a:t>
            </a:r>
            <a:r>
              <a:rPr lang="en-US" dirty="0"/>
              <a:t>has three major components: players, strategies, and payoffs</a:t>
            </a:r>
            <a:r>
              <a:rPr lang="en-US" dirty="0" smtClean="0"/>
              <a:t>.</a:t>
            </a:r>
          </a:p>
          <a:p>
            <a:r>
              <a:rPr lang="en-US" dirty="0" smtClean="0"/>
              <a:t>A player </a:t>
            </a:r>
            <a:r>
              <a:rPr lang="en-US" dirty="0"/>
              <a:t>is a decision maker in a game. </a:t>
            </a:r>
            <a:endParaRPr lang="en-US" dirty="0" smtClean="0"/>
          </a:p>
          <a:p>
            <a:r>
              <a:rPr lang="en-US" dirty="0" smtClean="0"/>
              <a:t>A </a:t>
            </a:r>
            <a:r>
              <a:rPr lang="en-US" dirty="0"/>
              <a:t>strategy is a specification of </a:t>
            </a:r>
            <a:r>
              <a:rPr lang="en-US" dirty="0" smtClean="0"/>
              <a:t>a decision </a:t>
            </a:r>
            <a:r>
              <a:rPr lang="en-US" dirty="0"/>
              <a:t>for each possible situation in which a player may find themselves.</a:t>
            </a:r>
          </a:p>
          <a:p>
            <a:r>
              <a:rPr lang="en-US" dirty="0"/>
              <a:t>A payoff is a reward or loss that players experience when all the </a:t>
            </a:r>
            <a:r>
              <a:rPr lang="en-US" dirty="0" smtClean="0"/>
              <a:t>players follow </a:t>
            </a:r>
            <a:r>
              <a:rPr lang="en-US" dirty="0"/>
              <a:t>their respective strategies.	</a:t>
            </a:r>
            <a:endParaRPr lang="en-US" b="1" dirty="0"/>
          </a:p>
        </p:txBody>
      </p:sp>
    </p:spTree>
    <p:extLst>
      <p:ext uri="{BB962C8B-B14F-4D97-AF65-F5344CB8AC3E}">
        <p14:creationId xmlns:p14="http://schemas.microsoft.com/office/powerpoint/2010/main" val="10064801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b="1" dirty="0"/>
              <a:t>Types of </a:t>
            </a:r>
            <a:r>
              <a:rPr lang="en-US" b="1" dirty="0" smtClean="0"/>
              <a:t>games</a:t>
            </a:r>
            <a:endParaRPr lang="en-US" b="1" dirty="0"/>
          </a:p>
        </p:txBody>
      </p:sp>
      <p:sp>
        <p:nvSpPr>
          <p:cNvPr id="3" name="Content Placeholder 2"/>
          <p:cNvSpPr>
            <a:spLocks noGrp="1"/>
          </p:cNvSpPr>
          <p:nvPr>
            <p:ph idx="1"/>
          </p:nvPr>
        </p:nvSpPr>
        <p:spPr/>
        <p:txBody>
          <a:bodyPr/>
          <a:lstStyle/>
          <a:p>
            <a:r>
              <a:rPr lang="en-US" dirty="0" smtClean="0"/>
              <a:t>Cooperative </a:t>
            </a:r>
            <a:r>
              <a:rPr lang="en-US" dirty="0"/>
              <a:t>and Non cooperatives </a:t>
            </a:r>
            <a:r>
              <a:rPr lang="en-US" dirty="0" smtClean="0"/>
              <a:t>games</a:t>
            </a:r>
            <a:endParaRPr lang="en-US" dirty="0"/>
          </a:p>
          <a:p>
            <a:r>
              <a:rPr lang="en-US" dirty="0" smtClean="0"/>
              <a:t>Zero-sum </a:t>
            </a:r>
            <a:r>
              <a:rPr lang="en-US" dirty="0"/>
              <a:t>and Non zero-sum </a:t>
            </a:r>
            <a:r>
              <a:rPr lang="en-US" dirty="0" smtClean="0"/>
              <a:t>games</a:t>
            </a:r>
          </a:p>
          <a:p>
            <a:r>
              <a:rPr lang="en-US" dirty="0"/>
              <a:t>Symmetric and Asymmetric </a:t>
            </a:r>
            <a:r>
              <a:rPr lang="en-US" dirty="0" smtClean="0"/>
              <a:t>games</a:t>
            </a:r>
          </a:p>
          <a:p>
            <a:r>
              <a:rPr lang="en-US" dirty="0" smtClean="0"/>
              <a:t>Perfect information and imperfect information</a:t>
            </a:r>
          </a:p>
          <a:p>
            <a:r>
              <a:rPr lang="en-US" dirty="0" smtClean="0"/>
              <a:t>Combinatorial </a:t>
            </a:r>
            <a:r>
              <a:rPr lang="en-US" dirty="0"/>
              <a:t>games</a:t>
            </a:r>
          </a:p>
          <a:p>
            <a:endParaRPr lang="en-US" dirty="0"/>
          </a:p>
        </p:txBody>
      </p:sp>
    </p:spTree>
    <p:extLst>
      <p:ext uri="{BB962C8B-B14F-4D97-AF65-F5344CB8AC3E}">
        <p14:creationId xmlns:p14="http://schemas.microsoft.com/office/powerpoint/2010/main" val="27672176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games…</a:t>
            </a:r>
            <a:endParaRPr lang="en-US" dirty="0"/>
          </a:p>
        </p:txBody>
      </p:sp>
      <p:sp>
        <p:nvSpPr>
          <p:cNvPr id="3" name="Content Placeholder 2"/>
          <p:cNvSpPr>
            <a:spLocks noGrp="1"/>
          </p:cNvSpPr>
          <p:nvPr>
            <p:ph idx="1"/>
          </p:nvPr>
        </p:nvSpPr>
        <p:spPr/>
        <p:txBody>
          <a:bodyPr>
            <a:normAutofit lnSpcReduction="10000"/>
          </a:bodyPr>
          <a:lstStyle/>
          <a:p>
            <a:r>
              <a:rPr lang="en-US" b="1" dirty="0" smtClean="0"/>
              <a:t>Cooperative Games</a:t>
            </a:r>
          </a:p>
          <a:p>
            <a:r>
              <a:rPr lang="en-US" dirty="0" smtClean="0"/>
              <a:t>A </a:t>
            </a:r>
            <a:r>
              <a:rPr lang="en-US" dirty="0"/>
              <a:t>cooperative game is one in which there can be cooperation between </a:t>
            </a:r>
            <a:r>
              <a:rPr lang="en-US" dirty="0" smtClean="0"/>
              <a:t>the players </a:t>
            </a:r>
            <a:r>
              <a:rPr lang="en-US" dirty="0"/>
              <a:t>and they have the same cost</a:t>
            </a:r>
            <a:r>
              <a:rPr lang="en-US" dirty="0" smtClean="0"/>
              <a:t>.</a:t>
            </a:r>
            <a:r>
              <a:rPr lang="en-US" dirty="0"/>
              <a:t> P</a:t>
            </a:r>
            <a:r>
              <a:rPr lang="en-US" dirty="0" smtClean="0"/>
              <a:t>layers </a:t>
            </a:r>
            <a:r>
              <a:rPr lang="en-US" dirty="0"/>
              <a:t>are able to form binding commitments externally enforced </a:t>
            </a:r>
            <a:r>
              <a:rPr lang="en-US" dirty="0" smtClean="0"/>
              <a:t>for example through contract law. In cooperative games, every player loses or wins.</a:t>
            </a:r>
          </a:p>
          <a:p>
            <a:endParaRPr lang="en-US" dirty="0" smtClean="0"/>
          </a:p>
          <a:p>
            <a:r>
              <a:rPr lang="en-US" b="1" dirty="0" smtClean="0"/>
              <a:t>Non Cooperative Games</a:t>
            </a:r>
          </a:p>
          <a:p>
            <a:r>
              <a:rPr lang="en-US" dirty="0" smtClean="0"/>
              <a:t>A </a:t>
            </a:r>
            <a:r>
              <a:rPr lang="en-US" dirty="0"/>
              <a:t>non-cooperative game is one where an element of competition exists </a:t>
            </a:r>
            <a:r>
              <a:rPr lang="en-US" dirty="0" smtClean="0"/>
              <a:t>and there </a:t>
            </a:r>
            <a:r>
              <a:rPr lang="en-US" dirty="0"/>
              <a:t>are limited mechanisms for creating institutions for cooperation</a:t>
            </a:r>
            <a:r>
              <a:rPr lang="en-US" dirty="0" smtClean="0"/>
              <a:t>.</a:t>
            </a:r>
            <a:r>
              <a:rPr lang="en-US" dirty="0"/>
              <a:t> P</a:t>
            </a:r>
            <a:r>
              <a:rPr lang="en-US" dirty="0" smtClean="0"/>
              <a:t>layers </a:t>
            </a:r>
            <a:r>
              <a:rPr lang="en-US" dirty="0"/>
              <a:t>cannot form </a:t>
            </a:r>
            <a:r>
              <a:rPr lang="en-US" dirty="0" smtClean="0"/>
              <a:t>alliances. </a:t>
            </a:r>
            <a:endParaRPr lang="en-US" dirty="0"/>
          </a:p>
        </p:txBody>
      </p:sp>
    </p:spTree>
    <p:extLst>
      <p:ext uri="{BB962C8B-B14F-4D97-AF65-F5344CB8AC3E}">
        <p14:creationId xmlns:p14="http://schemas.microsoft.com/office/powerpoint/2010/main" val="42813573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games…</a:t>
            </a:r>
            <a:endParaRPr lang="en-US" dirty="0"/>
          </a:p>
        </p:txBody>
      </p:sp>
      <p:sp>
        <p:nvSpPr>
          <p:cNvPr id="3" name="Content Placeholder 2"/>
          <p:cNvSpPr>
            <a:spLocks noGrp="1"/>
          </p:cNvSpPr>
          <p:nvPr>
            <p:ph idx="1"/>
          </p:nvPr>
        </p:nvSpPr>
        <p:spPr/>
        <p:txBody>
          <a:bodyPr>
            <a:normAutofit fontScale="92500"/>
          </a:bodyPr>
          <a:lstStyle/>
          <a:p>
            <a:r>
              <a:rPr lang="en-US" b="1" dirty="0" smtClean="0"/>
              <a:t>Zero-sum games</a:t>
            </a:r>
            <a:endParaRPr lang="en-US" b="1" dirty="0"/>
          </a:p>
          <a:p>
            <a:r>
              <a:rPr lang="en-US" dirty="0" smtClean="0"/>
              <a:t>Zero-sum games are </a:t>
            </a:r>
            <a:r>
              <a:rPr lang="en-US" dirty="0"/>
              <a:t>a special case of constant-sum games, in which choices by players can neither increase nor decrease the available resources. In zero-sum games the total benefit to all players in the game, for every combination of strategies, always adds to zero (more informally, a player benefits only at the equal expense of others</a:t>
            </a:r>
            <a:r>
              <a:rPr lang="en-US" dirty="0" smtClean="0"/>
              <a:t>)</a:t>
            </a:r>
          </a:p>
          <a:p>
            <a:r>
              <a:rPr lang="en-US" dirty="0"/>
              <a:t>In zero-sum games, the relationship between the agents' </a:t>
            </a:r>
            <a:r>
              <a:rPr lang="en-US" dirty="0" smtClean="0"/>
              <a:t>payoffs are </a:t>
            </a:r>
            <a:r>
              <a:rPr lang="en-US" dirty="0"/>
              <a:t>negatively correlated, which is called negative </a:t>
            </a:r>
            <a:r>
              <a:rPr lang="en-US" dirty="0" smtClean="0"/>
              <a:t>interdependence meaning </a:t>
            </a:r>
            <a:r>
              <a:rPr lang="en-US" dirty="0"/>
              <a:t>individuals can only achieve their goal via the failure of </a:t>
            </a:r>
            <a:r>
              <a:rPr lang="en-US" dirty="0" smtClean="0"/>
              <a:t>another agent </a:t>
            </a:r>
            <a:r>
              <a:rPr lang="en-US" dirty="0"/>
              <a:t>and this creates an attractor towards competition, there is </a:t>
            </a:r>
            <a:r>
              <a:rPr lang="en-US" dirty="0" smtClean="0"/>
              <a:t>no incentive </a:t>
            </a:r>
            <a:r>
              <a:rPr lang="en-US" dirty="0"/>
              <a:t>to cooperate and thus these games are called strictly competitive.</a:t>
            </a:r>
          </a:p>
        </p:txBody>
      </p:sp>
    </p:spTree>
    <p:extLst>
      <p:ext uri="{BB962C8B-B14F-4D97-AF65-F5344CB8AC3E}">
        <p14:creationId xmlns:p14="http://schemas.microsoft.com/office/powerpoint/2010/main" val="17244823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games…</a:t>
            </a:r>
          </a:p>
        </p:txBody>
      </p:sp>
      <p:sp>
        <p:nvSpPr>
          <p:cNvPr id="3" name="Content Placeholder 2"/>
          <p:cNvSpPr>
            <a:spLocks noGrp="1"/>
          </p:cNvSpPr>
          <p:nvPr>
            <p:ph idx="1"/>
          </p:nvPr>
        </p:nvSpPr>
        <p:spPr/>
        <p:txBody>
          <a:bodyPr>
            <a:normAutofit/>
          </a:bodyPr>
          <a:lstStyle/>
          <a:p>
            <a:r>
              <a:rPr lang="en-US" b="1" dirty="0" smtClean="0"/>
              <a:t>Non zero-sum games</a:t>
            </a:r>
            <a:endParaRPr lang="en-US" b="1" dirty="0"/>
          </a:p>
          <a:p>
            <a:r>
              <a:rPr lang="en-US" dirty="0"/>
              <a:t>N</a:t>
            </a:r>
            <a:r>
              <a:rPr lang="en-US" dirty="0" smtClean="0"/>
              <a:t>on-zero </a:t>
            </a:r>
            <a:r>
              <a:rPr lang="en-US" dirty="0"/>
              <a:t>sum games are those in which the </a:t>
            </a:r>
            <a:r>
              <a:rPr lang="en-US" dirty="0" smtClean="0"/>
              <a:t>total value </a:t>
            </a:r>
            <a:r>
              <a:rPr lang="en-US" dirty="0"/>
              <a:t>to be distributed can increase or decrease depending on the </a:t>
            </a:r>
            <a:r>
              <a:rPr lang="en-US" dirty="0" smtClean="0"/>
              <a:t>degree of cooperation </a:t>
            </a:r>
            <a:r>
              <a:rPr lang="en-US" dirty="0"/>
              <a:t>between actors</a:t>
            </a:r>
            <a:r>
              <a:rPr lang="en-US" dirty="0" smtClean="0"/>
              <a:t>.</a:t>
            </a:r>
          </a:p>
          <a:p>
            <a:r>
              <a:rPr lang="en-US" dirty="0"/>
              <a:t>With non-zero sum games, we can get positive </a:t>
            </a:r>
            <a:r>
              <a:rPr lang="en-US" dirty="0" smtClean="0"/>
              <a:t>interdependence between </a:t>
            </a:r>
            <a:r>
              <a:rPr lang="en-US" dirty="0"/>
              <a:t>the agents, meaning members of a group come to share </a:t>
            </a:r>
            <a:r>
              <a:rPr lang="en-US" dirty="0" smtClean="0"/>
              <a:t>common goals </a:t>
            </a:r>
            <a:r>
              <a:rPr lang="en-US" dirty="0"/>
              <a:t>and perceive that working together is individually and </a:t>
            </a:r>
            <a:r>
              <a:rPr lang="en-US" dirty="0" smtClean="0"/>
              <a:t>collectively beneficial</a:t>
            </a:r>
            <a:r>
              <a:rPr lang="en-US" dirty="0"/>
              <a:t>, and success depends on the participation of all the </a:t>
            </a:r>
            <a:r>
              <a:rPr lang="en-US" dirty="0" smtClean="0"/>
              <a:t>members leading </a:t>
            </a:r>
            <a:r>
              <a:rPr lang="en-US" dirty="0"/>
              <a:t>to cooperation.</a:t>
            </a:r>
          </a:p>
        </p:txBody>
      </p:sp>
    </p:spTree>
    <p:extLst>
      <p:ext uri="{BB962C8B-B14F-4D97-AF65-F5344CB8AC3E}">
        <p14:creationId xmlns:p14="http://schemas.microsoft.com/office/powerpoint/2010/main" val="9518887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games…</a:t>
            </a:r>
          </a:p>
        </p:txBody>
      </p:sp>
      <p:sp>
        <p:nvSpPr>
          <p:cNvPr id="3" name="Content Placeholder 2"/>
          <p:cNvSpPr>
            <a:spLocks noGrp="1"/>
          </p:cNvSpPr>
          <p:nvPr>
            <p:ph idx="1"/>
          </p:nvPr>
        </p:nvSpPr>
        <p:spPr/>
        <p:txBody>
          <a:bodyPr/>
          <a:lstStyle/>
          <a:p>
            <a:r>
              <a:rPr lang="en-US" b="1" dirty="0" smtClean="0"/>
              <a:t>Symmetric games</a:t>
            </a:r>
          </a:p>
          <a:p>
            <a:r>
              <a:rPr lang="en-US" dirty="0"/>
              <a:t>A symmetric game is a game where the payoffs for playing a particular strategy depend only on the other strategies employed, not on who is playing them. If the identities of the players can be changed without changing the payoff to the strategies, then a game is symmetric</a:t>
            </a:r>
            <a:r>
              <a:rPr lang="en-US" dirty="0" smtClean="0"/>
              <a:t>.</a:t>
            </a:r>
          </a:p>
          <a:p>
            <a:endParaRPr lang="en-US" dirty="0"/>
          </a:p>
          <a:p>
            <a:r>
              <a:rPr lang="en-US" b="1" dirty="0" smtClean="0"/>
              <a:t>Asymmetric games</a:t>
            </a:r>
          </a:p>
          <a:p>
            <a:r>
              <a:rPr lang="en-US" dirty="0" smtClean="0"/>
              <a:t>In asymmetric games, the </a:t>
            </a:r>
            <a:r>
              <a:rPr lang="en-US" dirty="0"/>
              <a:t>payoffs </a:t>
            </a:r>
            <a:r>
              <a:rPr lang="en-US" dirty="0" smtClean="0"/>
              <a:t>to individuals </a:t>
            </a:r>
            <a:r>
              <a:rPr lang="en-US" dirty="0"/>
              <a:t>for the different possible actions may not be the same.</a:t>
            </a:r>
          </a:p>
        </p:txBody>
      </p:sp>
    </p:spTree>
    <p:extLst>
      <p:ext uri="{BB962C8B-B14F-4D97-AF65-F5344CB8AC3E}">
        <p14:creationId xmlns:p14="http://schemas.microsoft.com/office/powerpoint/2010/main" val="11652142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TotalTime>
  <Words>1705</Words>
  <Application>Microsoft Office PowerPoint</Application>
  <PresentationFormat>Widescreen</PresentationFormat>
  <Paragraphs>124</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GROUP 13</vt:lpstr>
      <vt:lpstr>GROUP 13</vt:lpstr>
      <vt:lpstr>GAME THEORY</vt:lpstr>
      <vt:lpstr>GAMES</vt:lpstr>
      <vt:lpstr>Types of games</vt:lpstr>
      <vt:lpstr>Types of games…</vt:lpstr>
      <vt:lpstr>Types of games…</vt:lpstr>
      <vt:lpstr>Types of games…</vt:lpstr>
      <vt:lpstr>Types of games…</vt:lpstr>
      <vt:lpstr>Types of games…</vt:lpstr>
      <vt:lpstr>REPRESENTATION OF GAMES</vt:lpstr>
      <vt:lpstr>Extensive form games…</vt:lpstr>
      <vt:lpstr>PowerPoint Presentation</vt:lpstr>
      <vt:lpstr>Normal form games</vt:lpstr>
      <vt:lpstr>PowerPoint Presentation</vt:lpstr>
      <vt:lpstr>The Game theory as used in decision making</vt:lpstr>
      <vt:lpstr>The Nash Equilibrium</vt:lpstr>
      <vt:lpstr>The Prisoner’s Dilemma</vt:lpstr>
      <vt:lpstr>Pareto Optimal</vt:lpstr>
      <vt:lpstr>Use case example of game theory in R</vt:lpstr>
      <vt:lpstr>Monty Hall…</vt:lpstr>
      <vt:lpstr>Monty Hall…</vt:lpstr>
      <vt:lpstr>CODE SNIPPETS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murgynassiwa27@outlook.com</dc:creator>
  <cp:lastModifiedBy>murgynassiwa27@outlook.com</cp:lastModifiedBy>
  <cp:revision>41</cp:revision>
  <dcterms:created xsi:type="dcterms:W3CDTF">2018-06-04T11:58:54Z</dcterms:created>
  <dcterms:modified xsi:type="dcterms:W3CDTF">2018-06-11T22:01:17Z</dcterms:modified>
</cp:coreProperties>
</file>