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91" r:id="rId4"/>
    <p:sldId id="292" r:id="rId5"/>
    <p:sldId id="263" r:id="rId6"/>
    <p:sldId id="261" r:id="rId7"/>
    <p:sldId id="293" r:id="rId8"/>
    <p:sldId id="294" r:id="rId9"/>
    <p:sldId id="283" r:id="rId10"/>
    <p:sldId id="284" r:id="rId11"/>
    <p:sldId id="295" r:id="rId12"/>
    <p:sldId id="296" r:id="rId13"/>
    <p:sldId id="297" r:id="rId14"/>
    <p:sldId id="298" r:id="rId15"/>
    <p:sldId id="257" r:id="rId16"/>
    <p:sldId id="269" r:id="rId17"/>
    <p:sldId id="258" r:id="rId18"/>
    <p:sldId id="266" r:id="rId19"/>
    <p:sldId id="267" r:id="rId20"/>
    <p:sldId id="285" r:id="rId21"/>
    <p:sldId id="286" r:id="rId22"/>
    <p:sldId id="270" r:id="rId23"/>
    <p:sldId id="287" r:id="rId24"/>
    <p:sldId id="272" r:id="rId25"/>
    <p:sldId id="273" r:id="rId26"/>
    <p:sldId id="274" r:id="rId27"/>
    <p:sldId id="275" r:id="rId28"/>
    <p:sldId id="276" r:id="rId29"/>
    <p:sldId id="277" r:id="rId30"/>
    <p:sldId id="278" r:id="rId31"/>
    <p:sldId id="279" r:id="rId32"/>
    <p:sldId id="280" r:id="rId33"/>
    <p:sldId id="281"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76" d="100"/>
          <a:sy n="76"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99A24-23B0-4417-89C5-C7FBF60F3E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D27BD6E-C4F1-4F61-8234-4CC8B5C77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28CAE72A-B8F6-44AA-978D-7708577AF6F1}"/>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5070270C-0F44-49E2-AEBC-B0DC6BB59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67AD7DA-929A-4774-B4A3-875D678E655F}"/>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60472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F0E13C-568F-4A53-A229-1393F996F4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4F91916-8CF9-49CE-AF68-D3989D363B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C126277-E36C-4BA2-91E7-A418DCEFB36D}"/>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84B84ED7-CBEB-49AD-9832-3176E66BB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FD31220-5F7E-4A2C-BF55-16086E8DAC52}"/>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201071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31C901E-6C4B-4A62-AC0E-0D3CF7ED20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F4EC0C4-0D05-47D7-95A9-97377B00C3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F42FAC-2B22-4B03-A164-84CCA633FB94}"/>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A5C9917E-41E3-4D25-8183-F162E476F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5C9DC1C-2396-4D14-8B08-9125A0AA43A5}"/>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19200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FF7F5-EAF2-427A-A276-5D870CC96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1A31F8E-87C3-4BCC-AEE8-0224E94717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3AD3E7-460E-4AE6-AB0C-A4FE03D64F3B}"/>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94053644-B4F6-46A2-9B80-E9B971555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4F7C76E-A1E7-4E53-BBB1-B6F422C48DE1}"/>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378674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C1813-75D3-47FD-A6C3-6AA9C69F51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4592A00-0584-4BE1-9906-F00065F8D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F530B73-E229-407A-A901-B0077F99F3F0}"/>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F6303AA7-52F4-407F-B4F4-6556EACDF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DA9B64-8A47-47F6-B94C-A136359A6F4F}"/>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385210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933E9-1908-4992-BB9C-6CAF1520B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823A19-1AE2-4D1B-8EA3-478FE9341B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8F341B9-7D9F-488B-AAF8-43E1B241245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DBAC1DE-47BC-4367-AF59-C4A1FF702A09}"/>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6" name="Footer Placeholder 5">
            <a:extLst>
              <a:ext uri="{FF2B5EF4-FFF2-40B4-BE49-F238E27FC236}">
                <a16:creationId xmlns="" xmlns:a16="http://schemas.microsoft.com/office/drawing/2014/main" id="{B30C5BA5-DB1A-4DFA-9AEF-D76968021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CC3AF4E-32DF-4F16-8004-F04129539ADB}"/>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159553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A2136-1EA9-4125-A931-E11778A22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B6E5016-5C09-4DD1-A36F-BD8422569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E85BF807-223E-482B-BF2F-E84ED6DA10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15CC0BEF-C49E-417B-A7FE-8BEBEECDB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A187A20-7857-46B3-85FF-A4B5E2546C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70F4C39-38D8-4F4D-91D4-1220B71BDF4A}"/>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8" name="Footer Placeholder 7">
            <a:extLst>
              <a:ext uri="{FF2B5EF4-FFF2-40B4-BE49-F238E27FC236}">
                <a16:creationId xmlns="" xmlns:a16="http://schemas.microsoft.com/office/drawing/2014/main" id="{4BBA7A0F-5C35-469D-A8DF-B794F1586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00D26A7-22D9-4E2C-9439-17264A17E581}"/>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197842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03C131-466F-4064-8C51-709FCCF72D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2CEF194-94A6-4C05-9F2F-31FFF90EA097}"/>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4" name="Footer Placeholder 3">
            <a:extLst>
              <a:ext uri="{FF2B5EF4-FFF2-40B4-BE49-F238E27FC236}">
                <a16:creationId xmlns="" xmlns:a16="http://schemas.microsoft.com/office/drawing/2014/main" id="{D258E4B1-6E7B-440C-83CD-B3375177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2E9495D-4349-4182-8988-2A40FBD49A75}"/>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155458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EE1292-E9FA-4BD4-8769-E06F5DBE79E4}"/>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3" name="Footer Placeholder 2">
            <a:extLst>
              <a:ext uri="{FF2B5EF4-FFF2-40B4-BE49-F238E27FC236}">
                <a16:creationId xmlns="" xmlns:a16="http://schemas.microsoft.com/office/drawing/2014/main" id="{59842AB3-C814-4A00-A2ED-68531391B5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7C259EF-C9EA-4777-9645-A8AA534A8AE2}"/>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67399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99089-F76D-47A0-B691-57BDFBCB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ABFFEA9-A531-458E-99C5-CC39626C0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525A40C-927E-486D-A8E8-19BBF82CF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A5F5AFD-C8AF-4B34-933C-5E8840355207}"/>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6" name="Footer Placeholder 5">
            <a:extLst>
              <a:ext uri="{FF2B5EF4-FFF2-40B4-BE49-F238E27FC236}">
                <a16:creationId xmlns="" xmlns:a16="http://schemas.microsoft.com/office/drawing/2014/main" id="{FB4302CE-4FF8-4DC1-9C95-F02DCE893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F87FA91-8015-4B09-96B4-59767E5ED1FD}"/>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346818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9C9C8-D0E9-4AEA-A4E2-95E17F03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4BE47094-CD76-4719-A209-A2EED3744F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C19EE08-F8EE-4752-89E4-C8AAF73F5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DC755DF-2927-4950-B436-47142959056B}"/>
              </a:ext>
            </a:extLst>
          </p:cNvPr>
          <p:cNvSpPr>
            <a:spLocks noGrp="1"/>
          </p:cNvSpPr>
          <p:nvPr>
            <p:ph type="dt" sz="half" idx="10"/>
          </p:nvPr>
        </p:nvSpPr>
        <p:spPr/>
        <p:txBody>
          <a:bodyPr/>
          <a:lstStyle/>
          <a:p>
            <a:fld id="{B5E9002E-1FA3-420D-8443-BE4614646505}" type="datetimeFigureOut">
              <a:rPr lang="en-US" smtClean="0"/>
              <a:t>6/9/2018</a:t>
            </a:fld>
            <a:endParaRPr lang="en-US"/>
          </a:p>
        </p:txBody>
      </p:sp>
      <p:sp>
        <p:nvSpPr>
          <p:cNvPr id="6" name="Footer Placeholder 5">
            <a:extLst>
              <a:ext uri="{FF2B5EF4-FFF2-40B4-BE49-F238E27FC236}">
                <a16:creationId xmlns="" xmlns:a16="http://schemas.microsoft.com/office/drawing/2014/main" id="{C5175FDC-0100-4155-87AA-3D9015DDBB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FF2E614-2C38-484A-8822-AF7538E4837D}"/>
              </a:ext>
            </a:extLst>
          </p:cNvPr>
          <p:cNvSpPr>
            <a:spLocks noGrp="1"/>
          </p:cNvSpPr>
          <p:nvPr>
            <p:ph type="sldNum" sz="quarter" idx="12"/>
          </p:nvPr>
        </p:nvSpPr>
        <p:spPr/>
        <p:txBody>
          <a:bodyPr/>
          <a:lstStyle/>
          <a:p>
            <a:fld id="{B86ADA37-A1C6-4D13-AA9D-8D8F3D6595D1}" type="slidenum">
              <a:rPr lang="en-US" smtClean="0"/>
              <a:t>‹#›</a:t>
            </a:fld>
            <a:endParaRPr lang="en-US"/>
          </a:p>
        </p:txBody>
      </p:sp>
    </p:spTree>
    <p:extLst>
      <p:ext uri="{BB962C8B-B14F-4D97-AF65-F5344CB8AC3E}">
        <p14:creationId xmlns:p14="http://schemas.microsoft.com/office/powerpoint/2010/main" val="272641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B4F5E5-B54F-4D22-B876-D19423BC8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756CA62A-144E-48A5-AABA-F5336686D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C82B81B-8067-4B22-A42D-271E8E11D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9002E-1FA3-420D-8443-BE4614646505}" type="datetimeFigureOut">
              <a:rPr lang="en-US" smtClean="0"/>
              <a:t>6/9/2018</a:t>
            </a:fld>
            <a:endParaRPr lang="en-US"/>
          </a:p>
        </p:txBody>
      </p:sp>
      <p:sp>
        <p:nvSpPr>
          <p:cNvPr id="5" name="Footer Placeholder 4">
            <a:extLst>
              <a:ext uri="{FF2B5EF4-FFF2-40B4-BE49-F238E27FC236}">
                <a16:creationId xmlns="" xmlns:a16="http://schemas.microsoft.com/office/drawing/2014/main" id="{6F33DECA-B643-4490-A7BD-0C5619FC9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4B0DB2D-46E6-40AC-84AC-5DCA25D43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ADA37-A1C6-4D13-AA9D-8D8F3D6595D1}" type="slidenum">
              <a:rPr lang="en-US" smtClean="0"/>
              <a:t>‹#›</a:t>
            </a:fld>
            <a:endParaRPr lang="en-US"/>
          </a:p>
        </p:txBody>
      </p:sp>
    </p:spTree>
    <p:extLst>
      <p:ext uri="{BB962C8B-B14F-4D97-AF65-F5344CB8AC3E}">
        <p14:creationId xmlns:p14="http://schemas.microsoft.com/office/powerpoint/2010/main" val="339034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solidFill>
              </a:rPr>
              <a:t>GROUP 9</a:t>
            </a:r>
            <a:endParaRPr lang="en-US" dirty="0">
              <a:solidFill>
                <a:schemeClr val="accent1"/>
              </a:solidFill>
            </a:endParaRPr>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8566982"/>
              </p:ext>
            </p:extLst>
          </p:nvPr>
        </p:nvGraphicFramePr>
        <p:xfrm>
          <a:off x="2079297" y="3602038"/>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NAME</a:t>
                      </a:r>
                      <a:endParaRPr lang="en-US" dirty="0"/>
                    </a:p>
                  </a:txBody>
                  <a:tcPr/>
                </a:tc>
                <a:tc>
                  <a:txBody>
                    <a:bodyPr/>
                    <a:lstStyle/>
                    <a:p>
                      <a:r>
                        <a:rPr lang="en-US" dirty="0" smtClean="0"/>
                        <a:t>REG.NO</a:t>
                      </a:r>
                      <a:endParaRPr lang="en-US" dirty="0"/>
                    </a:p>
                  </a:txBody>
                  <a:tcPr/>
                </a:tc>
                <a:tc>
                  <a:txBody>
                    <a:bodyPr/>
                    <a:lstStyle/>
                    <a:p>
                      <a:r>
                        <a:rPr lang="en-US" dirty="0" smtClean="0"/>
                        <a:t>STUDENT NO.</a:t>
                      </a:r>
                      <a:endParaRPr lang="en-US" dirty="0"/>
                    </a:p>
                  </a:txBody>
                  <a:tcPr/>
                </a:tc>
              </a:tr>
              <a:tr h="370840">
                <a:tc>
                  <a:txBody>
                    <a:bodyPr/>
                    <a:lstStyle/>
                    <a:p>
                      <a:r>
                        <a:rPr lang="en-US" dirty="0" smtClean="0"/>
                        <a:t>SEMPA ETHAN IAN</a:t>
                      </a:r>
                      <a:endParaRPr lang="en-US" dirty="0"/>
                    </a:p>
                  </a:txBody>
                  <a:tcPr/>
                </a:tc>
                <a:tc>
                  <a:txBody>
                    <a:bodyPr/>
                    <a:lstStyle/>
                    <a:p>
                      <a:r>
                        <a:rPr lang="en-US" dirty="0" smtClean="0"/>
                        <a:t>16/U/11403/PS</a:t>
                      </a:r>
                      <a:endParaRPr lang="en-US" dirty="0"/>
                    </a:p>
                  </a:txBody>
                  <a:tcPr/>
                </a:tc>
                <a:tc>
                  <a:txBody>
                    <a:bodyPr/>
                    <a:lstStyle/>
                    <a:p>
                      <a:r>
                        <a:rPr lang="en-US" dirty="0" smtClean="0"/>
                        <a:t>216004900</a:t>
                      </a:r>
                      <a:endParaRPr lang="en-US" dirty="0"/>
                    </a:p>
                  </a:txBody>
                  <a:tcPr/>
                </a:tc>
              </a:tr>
              <a:tr h="370840">
                <a:tc>
                  <a:txBody>
                    <a:bodyPr/>
                    <a:lstStyle/>
                    <a:p>
                      <a:r>
                        <a:rPr lang="en-US" dirty="0" smtClean="0"/>
                        <a:t>KWESIGA PETER</a:t>
                      </a:r>
                      <a:endParaRPr lang="en-US" dirty="0"/>
                    </a:p>
                  </a:txBody>
                  <a:tcPr/>
                </a:tc>
                <a:tc>
                  <a:txBody>
                    <a:bodyPr/>
                    <a:lstStyle/>
                    <a:p>
                      <a:r>
                        <a:rPr lang="en-US" dirty="0" smtClean="0"/>
                        <a:t>16/U/6411/EVE</a:t>
                      </a:r>
                      <a:endParaRPr lang="en-US" dirty="0"/>
                    </a:p>
                  </a:txBody>
                  <a:tcPr/>
                </a:tc>
                <a:tc>
                  <a:txBody>
                    <a:bodyPr/>
                    <a:lstStyle/>
                    <a:p>
                      <a:r>
                        <a:rPr lang="en-US" dirty="0" smtClean="0"/>
                        <a:t>216002578</a:t>
                      </a:r>
                      <a:endParaRPr lang="en-US" dirty="0"/>
                    </a:p>
                  </a:txBody>
                  <a:tcPr/>
                </a:tc>
              </a:tr>
              <a:tr h="370840">
                <a:tc>
                  <a:txBody>
                    <a:bodyPr/>
                    <a:lstStyle/>
                    <a:p>
                      <a:r>
                        <a:rPr lang="en-US" dirty="0" smtClean="0"/>
                        <a:t>NABAGIDDE GRACE DIANA</a:t>
                      </a:r>
                      <a:endParaRPr lang="en-US" dirty="0"/>
                    </a:p>
                  </a:txBody>
                  <a:tcPr/>
                </a:tc>
                <a:tc>
                  <a:txBody>
                    <a:bodyPr/>
                    <a:lstStyle/>
                    <a:p>
                      <a:r>
                        <a:rPr lang="en-US" dirty="0" smtClean="0"/>
                        <a:t>16/U/8005/PS</a:t>
                      </a:r>
                      <a:endParaRPr lang="en-US" dirty="0"/>
                    </a:p>
                  </a:txBody>
                  <a:tcPr/>
                </a:tc>
                <a:tc>
                  <a:txBody>
                    <a:bodyPr/>
                    <a:lstStyle/>
                    <a:p>
                      <a:r>
                        <a:rPr lang="en-US" dirty="0" smtClean="0"/>
                        <a:t>216012180</a:t>
                      </a:r>
                      <a:endParaRPr lang="en-US" dirty="0"/>
                    </a:p>
                  </a:txBody>
                  <a:tcPr/>
                </a:tc>
              </a:tr>
              <a:tr h="370840">
                <a:tc>
                  <a:txBody>
                    <a:bodyPr/>
                    <a:lstStyle/>
                    <a:p>
                      <a:r>
                        <a:rPr lang="en-US" dirty="0" smtClean="0"/>
                        <a:t>BWIRE IVAN</a:t>
                      </a:r>
                      <a:endParaRPr lang="en-US" dirty="0"/>
                    </a:p>
                  </a:txBody>
                  <a:tcPr/>
                </a:tc>
                <a:tc>
                  <a:txBody>
                    <a:bodyPr/>
                    <a:lstStyle/>
                    <a:p>
                      <a:r>
                        <a:rPr lang="en-US" smtClean="0"/>
                        <a:t>16/U/4522/PS</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05357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5F5BE-1004-42AF-9539-7197A73A1959}"/>
              </a:ext>
            </a:extLst>
          </p:cNvPr>
          <p:cNvSpPr>
            <a:spLocks noGrp="1"/>
          </p:cNvSpPr>
          <p:nvPr>
            <p:ph type="title"/>
          </p:nvPr>
        </p:nvSpPr>
        <p:spPr>
          <a:xfrm>
            <a:off x="838200" y="365126"/>
            <a:ext cx="10515600" cy="649288"/>
          </a:xfrm>
        </p:spPr>
        <p:txBody>
          <a:bodyPr>
            <a:normAutofit fontScale="90000"/>
          </a:bodyPr>
          <a:lstStyle/>
          <a:p>
            <a:pPr algn="ctr"/>
            <a:r>
              <a:rPr lang="en-US" dirty="0">
                <a:solidFill>
                  <a:srgbClr val="FF0000"/>
                </a:solidFill>
              </a:rPr>
              <a:t>Perceptron</a:t>
            </a:r>
          </a:p>
        </p:txBody>
      </p:sp>
      <p:pic>
        <p:nvPicPr>
          <p:cNvPr id="5" name="Content Placeholder 4">
            <a:extLst>
              <a:ext uri="{FF2B5EF4-FFF2-40B4-BE49-F238E27FC236}">
                <a16:creationId xmlns:a16="http://schemas.microsoft.com/office/drawing/2014/main" xmlns="" id="{6EFCEBFE-3000-45A3-ACB8-10C9AB9587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1588" y="1014414"/>
            <a:ext cx="9458325" cy="5172073"/>
          </a:xfrm>
        </p:spPr>
      </p:pic>
    </p:spTree>
    <p:extLst>
      <p:ext uri="{BB962C8B-B14F-4D97-AF65-F5344CB8AC3E}">
        <p14:creationId xmlns:p14="http://schemas.microsoft.com/office/powerpoint/2010/main" val="34809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0"/>
            <a:ext cx="10515600" cy="562154"/>
          </a:xfrm>
        </p:spPr>
        <p:txBody>
          <a:bodyPr>
            <a:normAutofit fontScale="90000"/>
          </a:bodyPr>
          <a:lstStyle/>
          <a:p>
            <a:pPr algn="ctr"/>
            <a:r>
              <a:rPr lang="en-US" b="1" dirty="0" smtClean="0">
                <a:solidFill>
                  <a:srgbClr val="FF0000"/>
                </a:solidFill>
              </a:rPr>
              <a:t>LEARNING ALGORITHM</a:t>
            </a:r>
            <a:endParaRPr lang="en-US" b="1" dirty="0">
              <a:solidFill>
                <a:srgbClr val="FF0000"/>
              </a:solidFill>
            </a:endParaRPr>
          </a:p>
        </p:txBody>
      </p:sp>
      <p:sp>
        <p:nvSpPr>
          <p:cNvPr id="3" name="Content Placeholder 2"/>
          <p:cNvSpPr>
            <a:spLocks noGrp="1"/>
          </p:cNvSpPr>
          <p:nvPr>
            <p:ph idx="1"/>
          </p:nvPr>
        </p:nvSpPr>
        <p:spPr>
          <a:xfrm>
            <a:off x="838200" y="363071"/>
            <a:ext cx="10515600" cy="6372580"/>
          </a:xfrm>
        </p:spPr>
        <p:txBody>
          <a:bodyPr/>
          <a:lstStyle/>
          <a:p>
            <a:pPr marL="0" indent="0">
              <a:buNone/>
            </a:pPr>
            <a:r>
              <a:rPr lang="en-US" b="1" dirty="0" smtClean="0"/>
              <a:t>ACTIVATION FUNCTION</a:t>
            </a:r>
          </a:p>
          <a:p>
            <a:pPr marL="0" indent="0">
              <a:buNone/>
            </a:pPr>
            <a:r>
              <a:rPr lang="en-US" dirty="0" smtClean="0"/>
              <a:t>It calculates the weighted sum and adds direction and decides whether to fire a particular neuron or not.</a:t>
            </a:r>
            <a:endParaRPr lang="en-US" sz="2000" dirty="0" smtClean="0"/>
          </a:p>
          <a:p>
            <a:pPr marL="514350" indent="-514350">
              <a:buFont typeface="+mj-lt"/>
              <a:buAutoNum type="arabicPeriod"/>
            </a:pPr>
            <a:r>
              <a:rPr lang="en-US" b="1" dirty="0" smtClean="0"/>
              <a:t>SIGMOID OR LOGISTIC FUNCTION</a:t>
            </a:r>
          </a:p>
          <a:p>
            <a:pPr marL="0" indent="0">
              <a:buNone/>
            </a:pPr>
            <a:r>
              <a:rPr lang="en-US" dirty="0"/>
              <a:t>T</a:t>
            </a:r>
            <a:r>
              <a:rPr lang="en-US" dirty="0" smtClean="0"/>
              <a:t>his is an activation function where it scales thee values between 0 &amp; 1 by applying a threshold.</a:t>
            </a:r>
          </a:p>
          <a:p>
            <a:pPr marL="0" indent="0">
              <a:buNone/>
            </a:pPr>
            <a:r>
              <a:rPr lang="en-US" dirty="0"/>
              <a:t>Sigmoid functions and their combinations usually work better for </a:t>
            </a:r>
            <a:r>
              <a:rPr lang="en-US" dirty="0" smtClean="0"/>
              <a:t>classification</a:t>
            </a:r>
            <a:r>
              <a:rPr lang="en-US" dirty="0"/>
              <a:t> </a:t>
            </a:r>
            <a:r>
              <a:rPr lang="en-US" dirty="0" smtClean="0"/>
              <a:t>techniques e.g. </a:t>
            </a:r>
            <a:r>
              <a:rPr lang="en-US" dirty="0"/>
              <a:t>Binary Classification 0s and 1s</a:t>
            </a:r>
            <a:r>
              <a:rPr lang="en-US" dirty="0" smtClean="0"/>
              <a:t>.</a:t>
            </a:r>
          </a:p>
          <a:p>
            <a:pPr marL="0" indent="0">
              <a:buNone/>
            </a:pPr>
            <a:r>
              <a:rPr lang="en-US" dirty="0" smtClean="0"/>
              <a:t>It can cause a neural network to get stuck at the training time.</a:t>
            </a:r>
          </a:p>
          <a:p>
            <a:pPr marL="0" indent="0">
              <a:buNone/>
            </a:pPr>
            <a:endParaRPr lang="en-US" dirty="0" smtClean="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4268286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22" y="779927"/>
            <a:ext cx="10294544" cy="4410637"/>
          </a:xfrm>
          <a:prstGeom prst="rect">
            <a:avLst/>
          </a:prstGeom>
        </p:spPr>
      </p:pic>
    </p:spTree>
    <p:extLst>
      <p:ext uri="{BB962C8B-B14F-4D97-AF65-F5344CB8AC3E}">
        <p14:creationId xmlns:p14="http://schemas.microsoft.com/office/powerpoint/2010/main" val="311535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endParaRPr lang="en-US" dirty="0"/>
          </a:p>
        </p:txBody>
      </p:sp>
      <p:sp>
        <p:nvSpPr>
          <p:cNvPr id="3" name="Content Placeholder 2"/>
          <p:cNvSpPr>
            <a:spLocks noGrp="1"/>
          </p:cNvSpPr>
          <p:nvPr>
            <p:ph idx="1"/>
          </p:nvPr>
        </p:nvSpPr>
        <p:spPr>
          <a:xfrm>
            <a:off x="838200" y="658906"/>
            <a:ext cx="10515600" cy="6320118"/>
          </a:xfrm>
        </p:spPr>
        <p:txBody>
          <a:bodyPr/>
          <a:lstStyle/>
          <a:p>
            <a:r>
              <a:rPr lang="en-US" b="1" dirty="0" err="1"/>
              <a:t>ReLU</a:t>
            </a:r>
            <a:r>
              <a:rPr lang="en-US" b="1" dirty="0"/>
              <a:t>(Rectified Linear Unit) :</a:t>
            </a:r>
          </a:p>
          <a:p>
            <a:r>
              <a:rPr lang="en-US" dirty="0"/>
              <a:t>This is one of the most widely used activation function. The benefits of </a:t>
            </a:r>
            <a:r>
              <a:rPr lang="en-US" dirty="0" err="1"/>
              <a:t>ReLU</a:t>
            </a:r>
            <a:r>
              <a:rPr lang="en-US" dirty="0"/>
              <a:t> is the sparsity, it allows only values which are positive and negative values are not passed which will speed up the process and it will negate or bring down possibility of occurrence of a dead neuron</a:t>
            </a:r>
            <a:r>
              <a:rPr lang="en-US" dirty="0" smtClean="0"/>
              <a:t>.</a:t>
            </a:r>
          </a:p>
          <a:p>
            <a:r>
              <a:rPr lang="en-US" dirty="0" err="1"/>
              <a:t>ReLU</a:t>
            </a:r>
            <a:r>
              <a:rPr lang="en-US" dirty="0"/>
              <a:t> is a widely used activation function and yields </a:t>
            </a:r>
            <a:r>
              <a:rPr lang="en-US" dirty="0" smtClean="0"/>
              <a:t>better </a:t>
            </a:r>
            <a:r>
              <a:rPr lang="en-US" dirty="0"/>
              <a:t>results compared to Sigmoid and </a:t>
            </a:r>
            <a:r>
              <a:rPr lang="en-US" dirty="0" smtClean="0"/>
              <a:t>Tan</a:t>
            </a:r>
          </a:p>
          <a:p>
            <a:pPr algn="ctr"/>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6649" y="3577611"/>
            <a:ext cx="5217458" cy="3280389"/>
          </a:xfrm>
          <a:prstGeom prst="rect">
            <a:avLst/>
          </a:prstGeom>
        </p:spPr>
      </p:pic>
    </p:spTree>
    <p:extLst>
      <p:ext uri="{BB962C8B-B14F-4D97-AF65-F5344CB8AC3E}">
        <p14:creationId xmlns:p14="http://schemas.microsoft.com/office/powerpoint/2010/main" val="24700836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TOPOLOGY</a:t>
            </a:r>
            <a:endParaRPr lang="en-US" b="1"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393" y="1690688"/>
            <a:ext cx="9023481" cy="4025345"/>
          </a:xfrm>
        </p:spPr>
      </p:pic>
    </p:spTree>
    <p:extLst>
      <p:ext uri="{BB962C8B-B14F-4D97-AF65-F5344CB8AC3E}">
        <p14:creationId xmlns:p14="http://schemas.microsoft.com/office/powerpoint/2010/main" val="324180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A374A-0FAF-442A-B478-B1B65AFAE064}"/>
              </a:ext>
            </a:extLst>
          </p:cNvPr>
          <p:cNvSpPr>
            <a:spLocks noGrp="1"/>
          </p:cNvSpPr>
          <p:nvPr>
            <p:ph type="title"/>
          </p:nvPr>
        </p:nvSpPr>
        <p:spPr>
          <a:xfrm>
            <a:off x="838200" y="365126"/>
            <a:ext cx="10515600" cy="829494"/>
          </a:xfrm>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Why use neural networks</a:t>
            </a:r>
            <a:r>
              <a:rPr lang="en-US" sz="3600" dirty="0" smtClean="0">
                <a:solidFill>
                  <a:srgbClr val="FF0000"/>
                </a:solidFill>
                <a:latin typeface="Times New Roman" panose="02020603050405020304" pitchFamily="18" charset="0"/>
                <a:cs typeface="Times New Roman" panose="02020603050405020304" pitchFamily="18" charset="0"/>
              </a:rPr>
              <a:t>?</a:t>
            </a:r>
            <a:endParaRPr lang="en-US"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7E563CE-66EE-4BD6-B03F-A730D2CAD96E}"/>
              </a:ext>
            </a:extLst>
          </p:cNvPr>
          <p:cNvSpPr>
            <a:spLocks noGrp="1"/>
          </p:cNvSpPr>
          <p:nvPr>
            <p:ph idx="1"/>
          </p:nvPr>
        </p:nvSpPr>
        <p:spPr>
          <a:xfrm>
            <a:off x="838200" y="1194620"/>
            <a:ext cx="10515600" cy="4982343"/>
          </a:xfrm>
        </p:spPr>
        <p:txBody>
          <a:bodyPr>
            <a:normAutofit fontScale="92500" lnSpcReduction="10000"/>
          </a:bodyPr>
          <a:lstStyle/>
          <a:p>
            <a:r>
              <a:rPr lang="en-US" dirty="0" smtClean="0"/>
              <a:t>Ability </a:t>
            </a:r>
            <a:r>
              <a:rPr lang="en-US" dirty="0"/>
              <a:t>to learn how to do tasks based on data given for training or initial </a:t>
            </a:r>
            <a:r>
              <a:rPr lang="en-US" dirty="0" smtClean="0"/>
              <a:t>experience/ No need to program neural networks since they learn with examples.(adaptive learning)</a:t>
            </a:r>
            <a:endParaRPr lang="en-US" dirty="0"/>
          </a:p>
          <a:p>
            <a:r>
              <a:rPr lang="en-US" dirty="0"/>
              <a:t>Neural Network </a:t>
            </a:r>
            <a:r>
              <a:rPr lang="en-US" dirty="0" smtClean="0"/>
              <a:t>computations </a:t>
            </a:r>
            <a:r>
              <a:rPr lang="en-US" dirty="0"/>
              <a:t>can be carried out in parallel offering real time </a:t>
            </a:r>
            <a:r>
              <a:rPr lang="en-US" dirty="0" smtClean="0"/>
              <a:t>operation</a:t>
            </a:r>
            <a:r>
              <a:rPr lang="en-US" dirty="0"/>
              <a:t> </a:t>
            </a:r>
            <a:r>
              <a:rPr lang="en-US" dirty="0" smtClean="0"/>
              <a:t>thus more advantageous in terms of speed.</a:t>
            </a:r>
          </a:p>
          <a:p>
            <a:r>
              <a:rPr lang="en-US" dirty="0" smtClean="0"/>
              <a:t>They help us to find a solution where algorithmic methods are computationally intensive or don’t exist. </a:t>
            </a:r>
            <a:r>
              <a:rPr lang="en-US" dirty="0"/>
              <a:t>OR They can be used to extract patterns and detect trend too complex to be noticed by either humans or other computational </a:t>
            </a:r>
            <a:r>
              <a:rPr lang="en-US" dirty="0" smtClean="0"/>
              <a:t>techniques e.g. Vision processing, Time series forecast.</a:t>
            </a:r>
          </a:p>
          <a:p>
            <a:r>
              <a:rPr lang="en-US" dirty="0"/>
              <a:t>Fault </a:t>
            </a:r>
            <a:r>
              <a:rPr lang="en-US" dirty="0" smtClean="0"/>
              <a:t>tolerance: Partial </a:t>
            </a:r>
            <a:r>
              <a:rPr lang="en-US" dirty="0"/>
              <a:t>destruction of a network leads to the corresponding degradation of performance. However, some network capabilities may be retained even with major network damage. </a:t>
            </a:r>
          </a:p>
          <a:p>
            <a:endParaRPr lang="en-US" dirty="0"/>
          </a:p>
          <a:p>
            <a:endParaRPr lang="en-US" dirty="0"/>
          </a:p>
        </p:txBody>
      </p:sp>
    </p:spTree>
    <p:extLst>
      <p:ext uri="{BB962C8B-B14F-4D97-AF65-F5344CB8AC3E}">
        <p14:creationId xmlns:p14="http://schemas.microsoft.com/office/powerpoint/2010/main" val="4580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Characteristics of Artificial neural network</a:t>
            </a:r>
            <a:endParaRPr lang="en-US" dirty="0"/>
          </a:p>
        </p:txBody>
      </p:sp>
      <p:sp>
        <p:nvSpPr>
          <p:cNvPr id="3" name="Content Placeholder 2"/>
          <p:cNvSpPr>
            <a:spLocks noGrp="1"/>
          </p:cNvSpPr>
          <p:nvPr>
            <p:ph sz="half" idx="1"/>
          </p:nvPr>
        </p:nvSpPr>
        <p:spPr/>
        <p:txBody>
          <a:bodyPr>
            <a:normAutofit lnSpcReduction="10000"/>
          </a:bodyPr>
          <a:lstStyle/>
          <a:p>
            <a:r>
              <a:rPr lang="en-US" dirty="0"/>
              <a:t>A large number of very simple processing neuron-like </a:t>
            </a:r>
            <a:r>
              <a:rPr lang="en-US" dirty="0" smtClean="0"/>
              <a:t>processing elements.</a:t>
            </a:r>
            <a:endParaRPr lang="en-US" dirty="0"/>
          </a:p>
          <a:p>
            <a:r>
              <a:rPr lang="en-US" dirty="0"/>
              <a:t>A large number of weighted connections between the </a:t>
            </a:r>
            <a:r>
              <a:rPr lang="en-US" dirty="0" smtClean="0"/>
              <a:t>elements.</a:t>
            </a:r>
            <a:endParaRPr lang="en-US" dirty="0"/>
          </a:p>
          <a:p>
            <a:r>
              <a:rPr lang="en-US" dirty="0"/>
              <a:t>Distributed representation of knowledge over the </a:t>
            </a:r>
            <a:r>
              <a:rPr lang="en-US" dirty="0" smtClean="0"/>
              <a:t>connections</a:t>
            </a:r>
            <a:endParaRPr lang="en-US" dirty="0"/>
          </a:p>
          <a:p>
            <a:r>
              <a:rPr lang="en-US" dirty="0"/>
              <a:t>Knowledge is acquired by network through a learning </a:t>
            </a:r>
            <a:r>
              <a:rPr lang="en-US" dirty="0" smtClean="0"/>
              <a:t>process.</a:t>
            </a:r>
            <a:endParaRPr lang="en-US" dirty="0"/>
          </a:p>
          <a:p>
            <a:endParaRPr lang="en-US" dirty="0"/>
          </a:p>
        </p:txBody>
      </p:sp>
      <p:pic>
        <p:nvPicPr>
          <p:cNvPr id="6" name="Content Placeholder 5"/>
          <p:cNvPicPr>
            <a:picLocks noGrp="1" noChangeAspect="1"/>
          </p:cNvPicPr>
          <p:nvPr>
            <p:ph sz="half" idx="2"/>
          </p:nvPr>
        </p:nvPicPr>
        <p:blipFill>
          <a:blip r:embed="rId2"/>
          <a:stretch>
            <a:fillRect/>
          </a:stretch>
        </p:blipFill>
        <p:spPr>
          <a:xfrm>
            <a:off x="6758080" y="1825625"/>
            <a:ext cx="4069800" cy="4044150"/>
          </a:xfrm>
          <a:prstGeom prst="rect">
            <a:avLst/>
          </a:prstGeom>
        </p:spPr>
      </p:pic>
    </p:spTree>
    <p:extLst>
      <p:ext uri="{BB962C8B-B14F-4D97-AF65-F5344CB8AC3E}">
        <p14:creationId xmlns:p14="http://schemas.microsoft.com/office/powerpoint/2010/main" val="134224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3956E-6524-493F-A20F-3F7D58D2C142}"/>
              </a:ext>
            </a:extLst>
          </p:cNvPr>
          <p:cNvSpPr>
            <a:spLocks noGrp="1"/>
          </p:cNvSpPr>
          <p:nvPr>
            <p:ph type="title"/>
          </p:nvPr>
        </p:nvSpPr>
        <p:spPr>
          <a:xfrm>
            <a:off x="838200" y="365125"/>
            <a:ext cx="10515600" cy="785249"/>
          </a:xfrm>
        </p:spPr>
        <p:txBody>
          <a:bodyPr>
            <a:normAutofit/>
          </a:bodyPr>
          <a:lstStyle/>
          <a:p>
            <a:pPr algn="ctr"/>
            <a:r>
              <a:rPr lang="en-US" sz="3600" dirty="0">
                <a:solidFill>
                  <a:srgbClr val="FF0000"/>
                </a:solidFill>
              </a:rPr>
              <a:t>Conventional computer vs Neural Network </a:t>
            </a:r>
          </a:p>
        </p:txBody>
      </p:sp>
      <p:sp>
        <p:nvSpPr>
          <p:cNvPr id="3" name="Content Placeholder 2">
            <a:extLst>
              <a:ext uri="{FF2B5EF4-FFF2-40B4-BE49-F238E27FC236}">
                <a16:creationId xmlns="" xmlns:a16="http://schemas.microsoft.com/office/drawing/2014/main" id="{2CFBCD5D-F164-4252-9F0D-41DC3FFD28B3}"/>
              </a:ext>
            </a:extLst>
          </p:cNvPr>
          <p:cNvSpPr>
            <a:spLocks noGrp="1"/>
          </p:cNvSpPr>
          <p:nvPr>
            <p:ph idx="1"/>
          </p:nvPr>
        </p:nvSpPr>
        <p:spPr/>
        <p:txBody>
          <a:bodyPr>
            <a:normAutofit fontScale="85000" lnSpcReduction="20000"/>
          </a:bodyPr>
          <a:lstStyle/>
          <a:p>
            <a:r>
              <a:rPr lang="en-US" dirty="0"/>
              <a:t>Conventional computers use an algorithmic approach i.e. they follow a set of instructions to solve a problem they understand and know how to </a:t>
            </a:r>
            <a:r>
              <a:rPr lang="en-US" dirty="0" smtClean="0"/>
              <a:t>solve. Their solution </a:t>
            </a:r>
            <a:r>
              <a:rPr lang="en-US" dirty="0"/>
              <a:t>is totally predictable and if anything goes wrong, it is either </a:t>
            </a:r>
            <a:r>
              <a:rPr lang="en-US" dirty="0" smtClean="0"/>
              <a:t>a hardware </a:t>
            </a:r>
            <a:r>
              <a:rPr lang="en-US" dirty="0"/>
              <a:t>or software problem.</a:t>
            </a:r>
          </a:p>
          <a:p>
            <a:r>
              <a:rPr lang="en-US" dirty="0"/>
              <a:t>Neural networks </a:t>
            </a:r>
            <a:r>
              <a:rPr lang="en-US" dirty="0" smtClean="0"/>
              <a:t>learn by example similar to a brain </a:t>
            </a:r>
            <a:r>
              <a:rPr lang="en-US" dirty="0"/>
              <a:t>and are not programmed to solve a specific task. The network finds out how to solve a problem on its own and its operation is unpredictable</a:t>
            </a:r>
            <a:r>
              <a:rPr lang="en-US" dirty="0" smtClean="0"/>
              <a:t>.</a:t>
            </a:r>
          </a:p>
          <a:p>
            <a:r>
              <a:rPr lang="en-US" dirty="0" smtClean="0"/>
              <a:t>Neural networks offer significant speed advantage over conventional techniques because neurons work in parallel to solve a specific problem.</a:t>
            </a:r>
          </a:p>
          <a:p>
            <a:r>
              <a:rPr lang="en-US" dirty="0" smtClean="0"/>
              <a:t>However, these two </a:t>
            </a:r>
            <a:r>
              <a:rPr lang="en-US" dirty="0"/>
              <a:t>are not in competition but complement each other. There are tasks are more suited to an algorithmic approach like arithmetic operations and </a:t>
            </a:r>
            <a:r>
              <a:rPr lang="en-US" dirty="0" smtClean="0"/>
              <a:t>likewise for </a:t>
            </a:r>
            <a:r>
              <a:rPr lang="en-US" dirty="0"/>
              <a:t>neural networks. Even more, a large number of tasks, require systems that use a combination of the two approaches (normally a conventional computer is used to supervise the neural network) in order to perform at maximum efficiency. </a:t>
            </a:r>
          </a:p>
          <a:p>
            <a:endParaRPr lang="en-US" dirty="0"/>
          </a:p>
          <a:p>
            <a:pPr marL="0" indent="0">
              <a:buNone/>
            </a:pPr>
            <a:endParaRPr lang="en-US" dirty="0"/>
          </a:p>
        </p:txBody>
      </p:sp>
    </p:spTree>
    <p:extLst>
      <p:ext uri="{BB962C8B-B14F-4D97-AF65-F5344CB8AC3E}">
        <p14:creationId xmlns:p14="http://schemas.microsoft.com/office/powerpoint/2010/main" val="33130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Applications of neural networks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Character recognition: Has become really vital because it is used to recognize handwritten characters such as on receipts, invoices, </a:t>
            </a:r>
            <a:r>
              <a:rPr lang="en-US" dirty="0" err="1" smtClean="0"/>
              <a:t>cheques</a:t>
            </a:r>
            <a:r>
              <a:rPr lang="en-US" dirty="0" smtClean="0"/>
              <a:t> or legal billing.  </a:t>
            </a:r>
          </a:p>
          <a:p>
            <a:r>
              <a:rPr lang="en-US" dirty="0" smtClean="0"/>
              <a:t>Finger print recognition:  Since finger prints are a unique pattern of ridges and valley’s for every person and the probability of two of them being alike is 1 in 1.9x10^15, this system is used in recognition of criminals, provision of security to cars, phones, banks, government elections to prove valid voters.</a:t>
            </a:r>
          </a:p>
          <a:p>
            <a:r>
              <a:rPr lang="en-US" dirty="0" smtClean="0"/>
              <a:t>Spell check: Neural networks have been incorporated in many text editors to find out misspelled words and help rectify them.</a:t>
            </a:r>
            <a:endParaRPr lang="en-US" dirty="0"/>
          </a:p>
        </p:txBody>
      </p:sp>
    </p:spTree>
    <p:extLst>
      <p:ext uri="{BB962C8B-B14F-4D97-AF65-F5344CB8AC3E}">
        <p14:creationId xmlns:p14="http://schemas.microsoft.com/office/powerpoint/2010/main" val="230783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More applications….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Text classification: Neural networks are widely used in applications like web searches, language identification to predict words or sentences based on the character-level inputs and abstract text context.</a:t>
            </a:r>
          </a:p>
          <a:p>
            <a:r>
              <a:rPr lang="en-US" dirty="0" smtClean="0"/>
              <a:t>Stock market prediction: Many factors determine whether a given stock will go up or down on a given day and since neural networks can examine a lot of information quickly and sort it all out, they can be used to predict stock prices.  </a:t>
            </a:r>
          </a:p>
          <a:p>
            <a:r>
              <a:rPr lang="en-US" dirty="0" smtClean="0"/>
              <a:t>Data validation: Checks for the integrity and validity of data being inputted to different software and its components through the training, validation and test datasets as applied to Microsoft Excel.</a:t>
            </a:r>
          </a:p>
        </p:txBody>
      </p:sp>
    </p:spTree>
    <p:extLst>
      <p:ext uri="{BB962C8B-B14F-4D97-AF65-F5344CB8AC3E}">
        <p14:creationId xmlns:p14="http://schemas.microsoft.com/office/powerpoint/2010/main" val="153727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44319"/>
          </a:xfrm>
        </p:spPr>
        <p:txBody>
          <a:bodyPr/>
          <a:lstStyle/>
          <a:p>
            <a:r>
              <a:rPr lang="en-US" dirty="0" smtClean="0"/>
              <a:t>NEURAL NETWORKS </a:t>
            </a:r>
            <a:endParaRPr lang="en-US" dirty="0"/>
          </a:p>
        </p:txBody>
      </p:sp>
      <p:sp>
        <p:nvSpPr>
          <p:cNvPr id="3" name="Subtitle 2"/>
          <p:cNvSpPr>
            <a:spLocks noGrp="1"/>
          </p:cNvSpPr>
          <p:nvPr>
            <p:ph type="subTitle" idx="1"/>
          </p:nvPr>
        </p:nvSpPr>
        <p:spPr>
          <a:xfrm>
            <a:off x="1524000" y="2533091"/>
            <a:ext cx="9144000" cy="3957861"/>
          </a:xfrm>
        </p:spPr>
        <p:txBody>
          <a:bodyPr>
            <a:normAutofit lnSpcReduction="10000"/>
          </a:bodyPr>
          <a:lstStyle/>
          <a:p>
            <a:pPr marL="342900" indent="-342900">
              <a:buFont typeface="Arial" panose="020B0604020202020204" pitchFamily="34" charset="0"/>
              <a:buChar char="•"/>
            </a:pPr>
            <a:r>
              <a:rPr lang="en-US" dirty="0" smtClean="0"/>
              <a:t>A </a:t>
            </a:r>
            <a:r>
              <a:rPr lang="en-US" b="1" dirty="0" smtClean="0"/>
              <a:t>neural network </a:t>
            </a:r>
            <a:r>
              <a:rPr lang="en-US" dirty="0" smtClean="0"/>
              <a:t>is an interconnected assembly of simple processing elements, units and nodes, whose functionality is loosely based on the animal neuron.</a:t>
            </a:r>
          </a:p>
          <a:p>
            <a:pPr marL="342900" indent="-342900">
              <a:buFont typeface="Arial" panose="020B0604020202020204" pitchFamily="34" charset="0"/>
              <a:buChar char="•"/>
            </a:pPr>
            <a:r>
              <a:rPr lang="en-US" dirty="0" smtClean="0"/>
              <a:t>It is based on a collection of  nodes(artificial neurons) with each connection between the artificial neurons transmitting a signal. The neuron that receives the signal processes it and then signals neighboring neurons.</a:t>
            </a:r>
          </a:p>
          <a:p>
            <a:pPr marL="342900" indent="-342900">
              <a:buFont typeface="Arial" panose="020B0604020202020204" pitchFamily="34" charset="0"/>
              <a:buChar char="•"/>
            </a:pPr>
            <a:r>
              <a:rPr lang="en-US" dirty="0"/>
              <a:t>The processing ability of the network is stored in the interunit</a:t>
            </a:r>
            <a:br>
              <a:rPr lang="en-US" dirty="0"/>
            </a:br>
            <a:r>
              <a:rPr lang="en-US" dirty="0"/>
              <a:t>connection strengths, or </a:t>
            </a:r>
            <a:r>
              <a:rPr lang="en-US" i="1" dirty="0"/>
              <a:t>weights, </a:t>
            </a:r>
            <a:r>
              <a:rPr lang="en-US" dirty="0"/>
              <a:t>obtained by a process of adaptation to, or </a:t>
            </a:r>
            <a:r>
              <a:rPr lang="en-US" i="1" dirty="0"/>
              <a:t>learning </a:t>
            </a:r>
            <a:r>
              <a:rPr lang="en-US" dirty="0"/>
              <a:t>from, a set of training</a:t>
            </a:r>
            <a:br>
              <a:rPr lang="en-US" dirty="0"/>
            </a:br>
            <a:r>
              <a:rPr lang="en-US" dirty="0"/>
              <a:t>patterns.</a:t>
            </a:r>
            <a:r>
              <a:rPr lang="en-US" dirty="0" smtClean="0"/>
              <a:t> </a:t>
            </a:r>
            <a:br>
              <a:rPr lang="en-US" dirty="0" smtClean="0"/>
            </a:b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26819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Shortcomings of neural networks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Black box: Due to its unpredictability, it’s not used in some systems like banks to predict whether a person is creditworthy because there is need to explain to their customers why they don’t get a loan so as not to lose customers.</a:t>
            </a:r>
          </a:p>
          <a:p>
            <a:r>
              <a:rPr lang="en-US" dirty="0" smtClean="0"/>
              <a:t>Duration of development: </a:t>
            </a:r>
            <a:r>
              <a:rPr lang="en-US" dirty="0" err="1" smtClean="0"/>
              <a:t>Tensorflow</a:t>
            </a:r>
            <a:r>
              <a:rPr lang="en-US" dirty="0" smtClean="0"/>
              <a:t> library is used when for instance you are trying to solve a difficult problem that no one has ever done before but it is more complicated and takes longer thus becoming costly.</a:t>
            </a:r>
          </a:p>
          <a:p>
            <a:pPr marL="0" indent="0">
              <a:buNone/>
            </a:pPr>
            <a:r>
              <a:rPr lang="en-US" dirty="0" smtClean="0"/>
              <a:t>  </a:t>
            </a:r>
            <a:endParaRPr lang="en-US" dirty="0"/>
          </a:p>
        </p:txBody>
      </p:sp>
    </p:spTree>
    <p:extLst>
      <p:ext uri="{BB962C8B-B14F-4D97-AF65-F5344CB8AC3E}">
        <p14:creationId xmlns:p14="http://schemas.microsoft.com/office/powerpoint/2010/main" val="3777304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More shortcomings….</a:t>
            </a:r>
            <a:endParaRPr lang="en-US" dirty="0">
              <a:solidFill>
                <a:srgbClr val="FF0000"/>
              </a:solidFill>
            </a:endParaRPr>
          </a:p>
        </p:txBody>
      </p:sp>
      <p:sp>
        <p:nvSpPr>
          <p:cNvPr id="3" name="Content Placeholder 2"/>
          <p:cNvSpPr>
            <a:spLocks noGrp="1"/>
          </p:cNvSpPr>
          <p:nvPr>
            <p:ph idx="1"/>
          </p:nvPr>
        </p:nvSpPr>
        <p:spPr/>
        <p:txBody>
          <a:bodyPr/>
          <a:lstStyle/>
          <a:p>
            <a:r>
              <a:rPr lang="en-US" dirty="0"/>
              <a:t>Amount of data: Neural networks require much more data than traditional algorithms yet many problems can be solved well with less data incase you use the other algorithms</a:t>
            </a:r>
            <a:r>
              <a:rPr lang="en-US" dirty="0" smtClean="0"/>
              <a:t>.</a:t>
            </a:r>
          </a:p>
          <a:p>
            <a:r>
              <a:rPr lang="en-US" dirty="0" smtClean="0"/>
              <a:t>Computationally expensive: Successful training of really deep neural networks can take several weeks to train completely from scratch, however, traditional algorithms take less time ranging from minutes to hours or days. The amount of computational power needed for a neural network depends heavily on the size of your data but also on how deep and complex your network is.</a:t>
            </a:r>
            <a:endParaRPr lang="en-US" dirty="0"/>
          </a:p>
        </p:txBody>
      </p:sp>
    </p:spTree>
    <p:extLst>
      <p:ext uri="{BB962C8B-B14F-4D97-AF65-F5344CB8AC3E}">
        <p14:creationId xmlns:p14="http://schemas.microsoft.com/office/powerpoint/2010/main" val="31100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A1B06-B931-4D82-9226-EE098F41286F}"/>
              </a:ext>
            </a:extLst>
          </p:cNvPr>
          <p:cNvSpPr>
            <a:spLocks noGrp="1"/>
          </p:cNvSpPr>
          <p:nvPr>
            <p:ph type="ctrTitle"/>
          </p:nvPr>
        </p:nvSpPr>
        <p:spPr>
          <a:xfrm>
            <a:off x="1524000" y="273133"/>
            <a:ext cx="9144000" cy="605642"/>
          </a:xfrm>
        </p:spPr>
        <p:txBody>
          <a:bodyPr>
            <a:noAutofit/>
          </a:bodyPr>
          <a:lstStyle/>
          <a:p>
            <a:r>
              <a:rPr lang="en-US" sz="4000" dirty="0">
                <a:solidFill>
                  <a:srgbClr val="FF0000"/>
                </a:solidFill>
              </a:rPr>
              <a:t>Types of Neural Networks</a:t>
            </a:r>
          </a:p>
        </p:txBody>
      </p:sp>
      <p:sp>
        <p:nvSpPr>
          <p:cNvPr id="3" name="Subtitle 2">
            <a:extLst>
              <a:ext uri="{FF2B5EF4-FFF2-40B4-BE49-F238E27FC236}">
                <a16:creationId xmlns:a16="http://schemas.microsoft.com/office/drawing/2014/main" xmlns="" id="{44BEABED-E03A-49FC-853C-E13DFAA57191}"/>
              </a:ext>
            </a:extLst>
          </p:cNvPr>
          <p:cNvSpPr>
            <a:spLocks noGrp="1"/>
          </p:cNvSpPr>
          <p:nvPr>
            <p:ph type="subTitle" idx="1"/>
          </p:nvPr>
        </p:nvSpPr>
        <p:spPr>
          <a:xfrm>
            <a:off x="569843" y="1056903"/>
            <a:ext cx="11211340" cy="5527963"/>
          </a:xfrm>
        </p:spPr>
        <p:txBody>
          <a:bodyPr>
            <a:normAutofit/>
          </a:bodyPr>
          <a:lstStyle/>
          <a:p>
            <a:pPr marL="342900" indent="-342900" algn="l">
              <a:buFont typeface="Arial" panose="020B0604020202020204" pitchFamily="34" charset="0"/>
              <a:buChar char="•"/>
            </a:pPr>
            <a:r>
              <a:rPr lang="en-US" sz="4400" dirty="0"/>
              <a:t>Feed Forward Neural Networks</a:t>
            </a:r>
          </a:p>
          <a:p>
            <a:pPr marL="342900" indent="-342900" algn="l">
              <a:buFont typeface="Arial" panose="020B0604020202020204" pitchFamily="34" charset="0"/>
              <a:buChar char="•"/>
            </a:pPr>
            <a:r>
              <a:rPr lang="en-US" sz="4400" dirty="0"/>
              <a:t>Recurrent Neural Networks</a:t>
            </a:r>
          </a:p>
          <a:p>
            <a:pPr marL="342900" indent="-342900" algn="l">
              <a:buFont typeface="Arial" panose="020B0604020202020204" pitchFamily="34" charset="0"/>
              <a:buChar char="•"/>
            </a:pPr>
            <a:r>
              <a:rPr lang="en-US" sz="4400" dirty="0"/>
              <a:t>Radial Basis Neural Networks</a:t>
            </a:r>
          </a:p>
          <a:p>
            <a:pPr marL="342900" indent="-342900" algn="l">
              <a:buFont typeface="Arial" panose="020B0604020202020204" pitchFamily="34" charset="0"/>
              <a:buChar char="•"/>
            </a:pPr>
            <a:r>
              <a:rPr lang="en-US" sz="4400" dirty="0"/>
              <a:t>Kohonen Self-Organizing Neural Networks</a:t>
            </a:r>
          </a:p>
          <a:p>
            <a:pPr marL="342900" indent="-342900" algn="l">
              <a:buFont typeface="Arial" panose="020B0604020202020204" pitchFamily="34" charset="0"/>
              <a:buChar char="•"/>
            </a:pPr>
            <a:r>
              <a:rPr lang="en-US" sz="4400" dirty="0"/>
              <a:t>Modular Neural Networks</a:t>
            </a:r>
          </a:p>
          <a:p>
            <a:pPr marL="342900" indent="-342900" algn="l">
              <a:buFont typeface="Arial" panose="020B0604020202020204" pitchFamily="34" charset="0"/>
              <a:buChar char="•"/>
            </a:pPr>
            <a:r>
              <a:rPr lang="en-US" sz="4400" cap="all" dirty="0"/>
              <a:t> </a:t>
            </a:r>
            <a:r>
              <a:rPr lang="en-US" sz="4400" dirty="0"/>
              <a:t>Physical Neural Network</a:t>
            </a:r>
          </a:p>
          <a:p>
            <a:pPr marL="342900" indent="-342900" algn="l">
              <a:buFont typeface="Arial" panose="020B0604020202020204" pitchFamily="34" charset="0"/>
              <a:buChar char="•"/>
            </a:pPr>
            <a:endParaRPr lang="en-US" sz="4400" dirty="0"/>
          </a:p>
          <a:p>
            <a:pPr marL="342900" indent="-342900" algn="l">
              <a:buFont typeface="Arial" panose="020B0604020202020204" pitchFamily="34" charset="0"/>
              <a:buChar char="•"/>
            </a:pPr>
            <a:endParaRPr lang="en-US" sz="4400" dirty="0"/>
          </a:p>
          <a:p>
            <a:pPr marL="342900" indent="-342900" algn="l">
              <a:buFont typeface="Arial" panose="020B0604020202020204" pitchFamily="34" charset="0"/>
              <a:buChar char="•"/>
            </a:pPr>
            <a:endParaRPr lang="en-US" sz="4400" dirty="0"/>
          </a:p>
          <a:p>
            <a:pPr marL="342900" indent="-342900" algn="l">
              <a:buFont typeface="Arial" panose="020B0604020202020204" pitchFamily="34" charset="0"/>
              <a:buChar char="•"/>
            </a:pPr>
            <a:endParaRPr lang="en-US" sz="4400" dirty="0"/>
          </a:p>
          <a:p>
            <a:pPr marL="342900" indent="-342900" algn="l">
              <a:buFont typeface="Arial" panose="020B0604020202020204" pitchFamily="34" charset="0"/>
              <a:buChar char="•"/>
            </a:pPr>
            <a:endParaRPr lang="en-US" sz="4400" dirty="0"/>
          </a:p>
          <a:p>
            <a:pPr algn="l"/>
            <a:endParaRPr lang="en-US" sz="4400" dirty="0"/>
          </a:p>
        </p:txBody>
      </p:sp>
    </p:spTree>
    <p:extLst>
      <p:ext uri="{BB962C8B-B14F-4D97-AF65-F5344CB8AC3E}">
        <p14:creationId xmlns:p14="http://schemas.microsoft.com/office/powerpoint/2010/main" val="82047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B438C-2C66-4753-902C-3FEA650FFA93}"/>
              </a:ext>
            </a:extLst>
          </p:cNvPr>
          <p:cNvSpPr>
            <a:spLocks noGrp="1"/>
          </p:cNvSpPr>
          <p:nvPr>
            <p:ph type="title"/>
          </p:nvPr>
        </p:nvSpPr>
        <p:spPr>
          <a:xfrm>
            <a:off x="838200" y="365125"/>
            <a:ext cx="10515600" cy="757093"/>
          </a:xfrm>
        </p:spPr>
        <p:txBody>
          <a:bodyPr/>
          <a:lstStyle/>
          <a:p>
            <a:pPr algn="ctr"/>
            <a:r>
              <a:rPr lang="en-US" dirty="0">
                <a:solidFill>
                  <a:srgbClr val="FF0000"/>
                </a:solidFill>
              </a:rPr>
              <a:t>Feed Forward Neural Network</a:t>
            </a:r>
          </a:p>
        </p:txBody>
      </p:sp>
      <p:sp>
        <p:nvSpPr>
          <p:cNvPr id="3" name="Content Placeholder 2">
            <a:extLst>
              <a:ext uri="{FF2B5EF4-FFF2-40B4-BE49-F238E27FC236}">
                <a16:creationId xmlns:a16="http://schemas.microsoft.com/office/drawing/2014/main" xmlns="" id="{75246605-E25F-4FC3-B8F4-3F79D1AB5779}"/>
              </a:ext>
            </a:extLst>
          </p:cNvPr>
          <p:cNvSpPr>
            <a:spLocks noGrp="1"/>
          </p:cNvSpPr>
          <p:nvPr>
            <p:ph idx="1"/>
          </p:nvPr>
        </p:nvSpPr>
        <p:spPr>
          <a:xfrm>
            <a:off x="838200" y="1260764"/>
            <a:ext cx="10515600" cy="4916199"/>
          </a:xfrm>
        </p:spPr>
        <p:txBody>
          <a:bodyPr/>
          <a:lstStyle/>
          <a:p>
            <a:pPr marL="0" indent="0">
              <a:buNone/>
            </a:pPr>
            <a:r>
              <a:rPr lang="en-US" dirty="0"/>
              <a:t>-Data/input moves in one direction only that is to say from the input nodes to the output nodes passing through the hidden layer(s) if any.</a:t>
            </a:r>
          </a:p>
          <a:p>
            <a:pPr marL="0" indent="0">
              <a:buNone/>
            </a:pPr>
            <a:r>
              <a:rPr lang="en-US" dirty="0"/>
              <a:t>-Has no cycles/loops</a:t>
            </a:r>
          </a:p>
          <a:p>
            <a:pPr marL="0" indent="0" algn="ctr">
              <a:buNone/>
            </a:pPr>
            <a:r>
              <a:rPr lang="en-US" u="sng" dirty="0">
                <a:solidFill>
                  <a:srgbClr val="FF0000"/>
                </a:solidFill>
              </a:rPr>
              <a:t>Single layer perceptron neural network</a:t>
            </a:r>
          </a:p>
          <a:p>
            <a:pPr marL="0" indent="0">
              <a:buNone/>
            </a:pPr>
            <a:r>
              <a:rPr lang="en-US" dirty="0"/>
              <a:t>-Consists of a single layer of output nodes; the inputs are fed directly to the outputs via a series of weights.</a:t>
            </a:r>
          </a:p>
          <a:p>
            <a:pPr marL="0" indent="0">
              <a:buNone/>
            </a:pPr>
            <a:r>
              <a:rPr lang="en-US" dirty="0"/>
              <a:t> -The sum of the products of the weights and the inputs is calculated in each node, and if the value is above some threshold (typically 0) the neuron fires and takes the activated value (typically 1); otherwise it takes the deactivated value (typically -1).</a:t>
            </a:r>
            <a:endParaRPr lang="en-US" u="sng" dirty="0">
              <a:solidFill>
                <a:srgbClr val="FF0000"/>
              </a:solidFill>
            </a:endParaRPr>
          </a:p>
        </p:txBody>
      </p:sp>
    </p:spTree>
    <p:extLst>
      <p:ext uri="{BB962C8B-B14F-4D97-AF65-F5344CB8AC3E}">
        <p14:creationId xmlns:p14="http://schemas.microsoft.com/office/powerpoint/2010/main" val="294537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E14559-A1E8-4B83-8466-AF048645FEC2}"/>
              </a:ext>
            </a:extLst>
          </p:cNvPr>
          <p:cNvSpPr>
            <a:spLocks noGrp="1"/>
          </p:cNvSpPr>
          <p:nvPr>
            <p:ph idx="4294967295"/>
          </p:nvPr>
        </p:nvSpPr>
        <p:spPr>
          <a:xfrm>
            <a:off x="540326" y="0"/>
            <a:ext cx="11416147" cy="6622473"/>
          </a:xfrm>
        </p:spPr>
        <p:txBody>
          <a:bodyPr/>
          <a:lstStyle/>
          <a:p>
            <a:pPr marL="0" indent="0">
              <a:buNone/>
            </a:pPr>
            <a:r>
              <a:rPr lang="en-US" dirty="0"/>
              <a:t>            </a:t>
            </a:r>
          </a:p>
          <a:p>
            <a:pPr marL="0" indent="0">
              <a:buNone/>
            </a:pPr>
            <a:r>
              <a:rPr lang="en-US" dirty="0"/>
              <a:t>                                          </a:t>
            </a:r>
            <a:r>
              <a:rPr lang="en-US" sz="3600" dirty="0">
                <a:solidFill>
                  <a:srgbClr val="FF0000"/>
                </a:solidFill>
              </a:rPr>
              <a:t>Feed Forward Neural Network</a:t>
            </a:r>
            <a:endParaRPr lang="en-US" sz="36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dirty="0"/>
              <a:t> </a:t>
            </a:r>
          </a:p>
          <a:p>
            <a:pPr marL="0" indent="0" algn="ctr">
              <a:buNone/>
            </a:pPr>
            <a:r>
              <a:rPr lang="en-US" dirty="0">
                <a:solidFill>
                  <a:srgbClr val="FF0000"/>
                </a:solidFill>
              </a:rPr>
              <a:t>Application</a:t>
            </a:r>
          </a:p>
          <a:p>
            <a:pPr marL="0" indent="0">
              <a:buNone/>
            </a:pPr>
            <a:r>
              <a:rPr lang="en-US" dirty="0"/>
              <a:t>-Found in computer vision and speech recognition where classifying the target classes are complicated.</a:t>
            </a:r>
          </a:p>
        </p:txBody>
      </p:sp>
      <p:pic>
        <p:nvPicPr>
          <p:cNvPr id="5" name="Picture 4">
            <a:extLst>
              <a:ext uri="{FF2B5EF4-FFF2-40B4-BE49-F238E27FC236}">
                <a16:creationId xmlns:a16="http://schemas.microsoft.com/office/drawing/2014/main" xmlns="" id="{7251146C-C54C-4388-A547-FE08B0BF6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930062"/>
            <a:ext cx="3810000" cy="3350390"/>
          </a:xfrm>
          <a:prstGeom prst="rect">
            <a:avLst/>
          </a:prstGeom>
        </p:spPr>
      </p:pic>
    </p:spTree>
    <p:extLst>
      <p:ext uri="{BB962C8B-B14F-4D97-AF65-F5344CB8AC3E}">
        <p14:creationId xmlns:p14="http://schemas.microsoft.com/office/powerpoint/2010/main" val="40781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E82A73-1E6D-4AC9-BBBB-B5C5411EE160}"/>
              </a:ext>
            </a:extLst>
          </p:cNvPr>
          <p:cNvSpPr>
            <a:spLocks noGrp="1"/>
          </p:cNvSpPr>
          <p:nvPr>
            <p:ph type="ctrTitle"/>
          </p:nvPr>
        </p:nvSpPr>
        <p:spPr>
          <a:xfrm>
            <a:off x="1524000" y="225287"/>
            <a:ext cx="9144000" cy="781878"/>
          </a:xfrm>
        </p:spPr>
        <p:txBody>
          <a:bodyPr>
            <a:normAutofit fontScale="90000"/>
          </a:bodyPr>
          <a:lstStyle/>
          <a:p>
            <a:r>
              <a:rPr lang="en-US" dirty="0">
                <a:solidFill>
                  <a:srgbClr val="FF0000"/>
                </a:solidFill>
              </a:rPr>
              <a:t/>
            </a:r>
            <a:br>
              <a:rPr lang="en-US" dirty="0">
                <a:solidFill>
                  <a:srgbClr val="FF0000"/>
                </a:solidFill>
              </a:rPr>
            </a:br>
            <a:r>
              <a:rPr lang="en-US" dirty="0">
                <a:solidFill>
                  <a:srgbClr val="FF0000"/>
                </a:solidFill>
              </a:rPr>
              <a:t>Recurrent Neural Networks</a:t>
            </a:r>
          </a:p>
        </p:txBody>
      </p:sp>
      <p:sp>
        <p:nvSpPr>
          <p:cNvPr id="3" name="Subtitle 2">
            <a:extLst>
              <a:ext uri="{FF2B5EF4-FFF2-40B4-BE49-F238E27FC236}">
                <a16:creationId xmlns:a16="http://schemas.microsoft.com/office/drawing/2014/main" xmlns="" id="{3922F3DD-118F-4E20-A454-AEF2C6F69709}"/>
              </a:ext>
            </a:extLst>
          </p:cNvPr>
          <p:cNvSpPr>
            <a:spLocks noGrp="1"/>
          </p:cNvSpPr>
          <p:nvPr>
            <p:ph type="subTitle" idx="1"/>
          </p:nvPr>
        </p:nvSpPr>
        <p:spPr>
          <a:xfrm>
            <a:off x="1020416" y="1192696"/>
            <a:ext cx="10535479" cy="5247860"/>
          </a:xfrm>
        </p:spPr>
        <p:txBody>
          <a:bodyPr/>
          <a:lstStyle/>
          <a:p>
            <a:pPr marL="342900" indent="-342900" algn="l">
              <a:buFont typeface="Arial" panose="020B0604020202020204" pitchFamily="34" charset="0"/>
              <a:buChar char="•"/>
            </a:pPr>
            <a:r>
              <a:rPr lang="en-US" dirty="0"/>
              <a:t>Allows for a bi-directional flow of data unlike the Feed Forward Neural Network.</a:t>
            </a:r>
          </a:p>
          <a:p>
            <a:pPr marL="342900" indent="-342900" algn="l">
              <a:buFont typeface="Arial" panose="020B0604020202020204" pitchFamily="34" charset="0"/>
              <a:buChar char="•"/>
            </a:pPr>
            <a:r>
              <a:rPr lang="en-US" dirty="0"/>
              <a:t>Works on the principle of saving the output of a layer and feeding this back to the input to help in predicting the outcome of the layer.</a:t>
            </a:r>
          </a:p>
          <a:p>
            <a:pPr marL="342900" indent="-342900" algn="l">
              <a:buFont typeface="Arial" panose="020B0604020202020204" pitchFamily="34" charset="0"/>
              <a:buChar char="•"/>
            </a:pPr>
            <a:r>
              <a:rPr lang="en-US" dirty="0"/>
              <a:t>First layer is formed similar to the feed forward neural network with the product of the sum of the weights and the features.</a:t>
            </a:r>
          </a:p>
          <a:p>
            <a:pPr marL="342900" indent="-342900" algn="l">
              <a:buFont typeface="Arial" panose="020B0604020202020204" pitchFamily="34" charset="0"/>
              <a:buChar char="•"/>
            </a:pPr>
            <a:r>
              <a:rPr lang="en-US" dirty="0"/>
              <a:t>Neuron will remember some information it had in the previous time-step.</a:t>
            </a:r>
          </a:p>
          <a:p>
            <a:pPr marL="342900" indent="-342900" algn="l">
              <a:buFont typeface="Arial" panose="020B0604020202020204" pitchFamily="34" charset="0"/>
              <a:buChar char="•"/>
            </a:pPr>
            <a:r>
              <a:rPr lang="en-US" dirty="0"/>
              <a:t> If the prediction is wrong we use the learning rate or error correction to make small changes so that it will gradually work towards making the right prediction during the back propagation.</a:t>
            </a:r>
          </a:p>
        </p:txBody>
      </p:sp>
    </p:spTree>
    <p:extLst>
      <p:ext uri="{BB962C8B-B14F-4D97-AF65-F5344CB8AC3E}">
        <p14:creationId xmlns:p14="http://schemas.microsoft.com/office/powerpoint/2010/main" val="411686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444E0-A728-4F6F-A9C4-6704AAC8066E}"/>
              </a:ext>
            </a:extLst>
          </p:cNvPr>
          <p:cNvSpPr>
            <a:spLocks noGrp="1"/>
          </p:cNvSpPr>
          <p:nvPr>
            <p:ph type="title"/>
          </p:nvPr>
        </p:nvSpPr>
        <p:spPr>
          <a:xfrm>
            <a:off x="838200" y="365125"/>
            <a:ext cx="10515600" cy="695049"/>
          </a:xfrm>
        </p:spPr>
        <p:txBody>
          <a:bodyPr>
            <a:normAutofit fontScale="90000"/>
          </a:bodyPr>
          <a:lstStyle/>
          <a:p>
            <a:pPr algn="ctr"/>
            <a:r>
              <a:rPr lang="en-US" dirty="0">
                <a:solidFill>
                  <a:srgbClr val="FF0000"/>
                </a:solidFill>
              </a:rPr>
              <a:t/>
            </a:r>
            <a:br>
              <a:rPr lang="en-US" dirty="0">
                <a:solidFill>
                  <a:srgbClr val="FF0000"/>
                </a:solidFill>
              </a:rPr>
            </a:br>
            <a:r>
              <a:rPr lang="en-US" dirty="0">
                <a:solidFill>
                  <a:srgbClr val="FF0000"/>
                </a:solidFill>
              </a:rPr>
              <a:t>Recurrent Neural Networks</a:t>
            </a:r>
            <a:endParaRPr lang="en-US" dirty="0"/>
          </a:p>
        </p:txBody>
      </p:sp>
      <p:sp>
        <p:nvSpPr>
          <p:cNvPr id="9" name="Content Placeholder 8">
            <a:extLst>
              <a:ext uri="{FF2B5EF4-FFF2-40B4-BE49-F238E27FC236}">
                <a16:creationId xmlns:a16="http://schemas.microsoft.com/office/drawing/2014/main" xmlns="" id="{10682D03-F9F9-406B-BCAA-881D034880C5}"/>
              </a:ext>
            </a:extLst>
          </p:cNvPr>
          <p:cNvSpPr>
            <a:spLocks noGrp="1"/>
          </p:cNvSpPr>
          <p:nvPr>
            <p:ph idx="1"/>
          </p:nvPr>
        </p:nvSpPr>
        <p:spPr>
          <a:xfrm>
            <a:off x="838200" y="1825625"/>
            <a:ext cx="10515600" cy="4787210"/>
          </a:xfrm>
        </p:spPr>
        <p:txBody>
          <a:bodyPr/>
          <a:lstStyle/>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lgn="ctr">
              <a:buNone/>
            </a:pPr>
            <a:r>
              <a:rPr lang="en-US" dirty="0">
                <a:solidFill>
                  <a:srgbClr val="FF0000"/>
                </a:solidFill>
              </a:rPr>
              <a:t>Application</a:t>
            </a:r>
          </a:p>
          <a:p>
            <a:r>
              <a:rPr lang="en-US" dirty="0"/>
              <a:t>Text to speech conversion</a:t>
            </a:r>
          </a:p>
        </p:txBody>
      </p:sp>
      <p:pic>
        <p:nvPicPr>
          <p:cNvPr id="10" name="Content Placeholder 6">
            <a:extLst>
              <a:ext uri="{FF2B5EF4-FFF2-40B4-BE49-F238E27FC236}">
                <a16:creationId xmlns:a16="http://schemas.microsoft.com/office/drawing/2014/main" xmlns="" id="{D07BE6E5-2DF2-403D-AD70-EB9FDB9A7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1425575"/>
            <a:ext cx="8448675" cy="3848790"/>
          </a:xfrm>
          <a:prstGeom prst="rect">
            <a:avLst/>
          </a:prstGeom>
        </p:spPr>
      </p:pic>
    </p:spTree>
    <p:extLst>
      <p:ext uri="{BB962C8B-B14F-4D97-AF65-F5344CB8AC3E}">
        <p14:creationId xmlns:p14="http://schemas.microsoft.com/office/powerpoint/2010/main" val="256955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CA29FA-3D18-41F3-AF3A-4228575EA8C5}"/>
              </a:ext>
            </a:extLst>
          </p:cNvPr>
          <p:cNvSpPr>
            <a:spLocks noGrp="1"/>
          </p:cNvSpPr>
          <p:nvPr>
            <p:ph type="title"/>
          </p:nvPr>
        </p:nvSpPr>
        <p:spPr>
          <a:xfrm>
            <a:off x="838200" y="132522"/>
            <a:ext cx="10515600" cy="530087"/>
          </a:xfrm>
        </p:spPr>
        <p:txBody>
          <a:bodyPr>
            <a:noAutofit/>
          </a:bodyPr>
          <a:lstStyle/>
          <a:p>
            <a:pPr algn="ctr"/>
            <a:r>
              <a:rPr lang="en-US" sz="3600" dirty="0">
                <a:solidFill>
                  <a:srgbClr val="FF0000"/>
                </a:solidFill>
              </a:rPr>
              <a:t>Other Types</a:t>
            </a:r>
          </a:p>
        </p:txBody>
      </p:sp>
      <p:sp>
        <p:nvSpPr>
          <p:cNvPr id="3" name="Content Placeholder 2">
            <a:extLst>
              <a:ext uri="{FF2B5EF4-FFF2-40B4-BE49-F238E27FC236}">
                <a16:creationId xmlns:a16="http://schemas.microsoft.com/office/drawing/2014/main" xmlns="" id="{E8CA6C86-ECCB-4501-991F-4F977B56F3FB}"/>
              </a:ext>
            </a:extLst>
          </p:cNvPr>
          <p:cNvSpPr>
            <a:spLocks noGrp="1"/>
          </p:cNvSpPr>
          <p:nvPr>
            <p:ph idx="1"/>
          </p:nvPr>
        </p:nvSpPr>
        <p:spPr>
          <a:xfrm>
            <a:off x="838200" y="795130"/>
            <a:ext cx="10515600" cy="6062870"/>
          </a:xfrm>
        </p:spPr>
        <p:txBody>
          <a:bodyPr>
            <a:normAutofit lnSpcReduction="10000"/>
          </a:bodyPr>
          <a:lstStyle/>
          <a:p>
            <a:r>
              <a:rPr lang="en-US" sz="2700" b="1" u="sng" dirty="0"/>
              <a:t>Radial Basis Neural Network:</a:t>
            </a:r>
          </a:p>
          <a:p>
            <a:pPr marL="0" indent="0">
              <a:buNone/>
            </a:pPr>
            <a:r>
              <a:rPr lang="en-US" sz="2700" dirty="0"/>
              <a:t>Consider the distance of a point with respect to the center. The model depends on the maximum reach or the radius of the circle in classifying the points into different categories.</a:t>
            </a:r>
          </a:p>
          <a:p>
            <a:r>
              <a:rPr lang="en-US" sz="2700" b="1" u="sng" dirty="0"/>
              <a:t>Kohonen Self Organizing Neural Network</a:t>
            </a:r>
            <a:r>
              <a:rPr lang="en-US" b="1" u="sng" dirty="0"/>
              <a:t>:</a:t>
            </a:r>
          </a:p>
          <a:p>
            <a:pPr marL="0" indent="0">
              <a:buNone/>
            </a:pPr>
            <a:r>
              <a:rPr lang="en-US" dirty="0"/>
              <a:t>-</a:t>
            </a:r>
            <a:r>
              <a:rPr lang="en-US" sz="2700" dirty="0"/>
              <a:t>input vectors of arbitrary dimension to discrete map comprised of neurons and train the map to create an organization of the training data.</a:t>
            </a:r>
          </a:p>
          <a:p>
            <a:r>
              <a:rPr lang="en-US" sz="2700" b="1" u="sng" dirty="0"/>
              <a:t>Modular Neural Network:</a:t>
            </a:r>
          </a:p>
          <a:p>
            <a:pPr marL="0" indent="0">
              <a:buNone/>
            </a:pPr>
            <a:r>
              <a:rPr lang="en-US" sz="2700" dirty="0"/>
              <a:t>-Collection of different networks working independently and contributing towards the output.</a:t>
            </a:r>
          </a:p>
          <a:p>
            <a:r>
              <a:rPr lang="en-US" sz="2700" b="1" u="sng" dirty="0"/>
              <a:t>Physical Neural Network:</a:t>
            </a:r>
          </a:p>
          <a:p>
            <a:pPr marL="0" indent="0">
              <a:buNone/>
            </a:pPr>
            <a:r>
              <a:rPr lang="en-US" dirty="0"/>
              <a:t>-An electrically adjustable resistance material is used for emulating the function of a neural synapse. While the physical hardware emulates the neurons, the software emulates the neural network.</a:t>
            </a:r>
            <a:endParaRPr lang="en-US" sz="2700" dirty="0"/>
          </a:p>
          <a:p>
            <a:endParaRPr lang="en-US" sz="2700" dirty="0"/>
          </a:p>
          <a:p>
            <a:pPr marL="0" indent="0">
              <a:buNone/>
            </a:pPr>
            <a:endParaRPr lang="en-US" sz="2700" u="sng"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75190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2B2B2-921A-4444-8C6E-9D8C895E5864}"/>
              </a:ext>
            </a:extLst>
          </p:cNvPr>
          <p:cNvSpPr>
            <a:spLocks noGrp="1"/>
          </p:cNvSpPr>
          <p:nvPr>
            <p:ph type="title"/>
          </p:nvPr>
        </p:nvSpPr>
        <p:spPr>
          <a:xfrm>
            <a:off x="838200" y="159026"/>
            <a:ext cx="10515600" cy="728870"/>
          </a:xfrm>
        </p:spPr>
        <p:txBody>
          <a:bodyPr/>
          <a:lstStyle/>
          <a:p>
            <a:pPr algn="ctr"/>
            <a:r>
              <a:rPr lang="en-US" dirty="0">
                <a:solidFill>
                  <a:srgbClr val="FF0000"/>
                </a:solidFill>
              </a:rPr>
              <a:t>The Learning Process</a:t>
            </a:r>
          </a:p>
        </p:txBody>
      </p:sp>
      <p:sp>
        <p:nvSpPr>
          <p:cNvPr id="3" name="Content Placeholder 2">
            <a:extLst>
              <a:ext uri="{FF2B5EF4-FFF2-40B4-BE49-F238E27FC236}">
                <a16:creationId xmlns:a16="http://schemas.microsoft.com/office/drawing/2014/main" xmlns="" id="{6A2DC122-2FA5-4FF1-A327-A41D2CBE85D2}"/>
              </a:ext>
            </a:extLst>
          </p:cNvPr>
          <p:cNvSpPr>
            <a:spLocks noGrp="1"/>
          </p:cNvSpPr>
          <p:nvPr>
            <p:ph idx="1"/>
          </p:nvPr>
        </p:nvSpPr>
        <p:spPr>
          <a:xfrm>
            <a:off x="838200" y="887896"/>
            <a:ext cx="10515600" cy="5811078"/>
          </a:xfrm>
        </p:spPr>
        <p:txBody>
          <a:bodyPr/>
          <a:lstStyle/>
          <a:p>
            <a:pPr marL="0" indent="0">
              <a:buNone/>
            </a:pPr>
            <a:r>
              <a:rPr lang="en-US" dirty="0"/>
              <a:t>The memorization of patterns and subsequent response of a network can be divided in two paradigms;</a:t>
            </a:r>
          </a:p>
          <a:p>
            <a:pPr marL="514350" indent="-514350">
              <a:buFont typeface="+mj-lt"/>
              <a:buAutoNum type="arabicPeriod"/>
            </a:pPr>
            <a:r>
              <a:rPr lang="en-US" dirty="0"/>
              <a:t> </a:t>
            </a:r>
            <a:r>
              <a:rPr lang="en-US" b="1" dirty="0"/>
              <a:t>Associative Mapping</a:t>
            </a:r>
            <a:r>
              <a:rPr lang="en-US" dirty="0"/>
              <a:t> : network learns to produce a particular pattern on the set of input units whenever another particular pattern is applied on the set of input units.</a:t>
            </a:r>
          </a:p>
          <a:p>
            <a:pPr marL="0" indent="0">
              <a:buNone/>
            </a:pPr>
            <a:r>
              <a:rPr lang="en-US" dirty="0"/>
              <a:t>      It is further divided into two mechanisms namely;</a:t>
            </a:r>
          </a:p>
          <a:p>
            <a:r>
              <a:rPr lang="en-US" dirty="0"/>
              <a:t>   </a:t>
            </a:r>
            <a:r>
              <a:rPr lang="en-US" b="1" i="1" dirty="0"/>
              <a:t>Auto-association</a:t>
            </a:r>
            <a:r>
              <a:rPr lang="en-US" i="1" dirty="0"/>
              <a:t>:</a:t>
            </a:r>
            <a:r>
              <a:rPr lang="en-US" dirty="0"/>
              <a:t> This is used to provide pattern completion, i.e. to produce a pattern whenever a portion of it or a distorted pattern is presented.</a:t>
            </a:r>
          </a:p>
          <a:p>
            <a:r>
              <a:rPr lang="en-US" dirty="0"/>
              <a:t>  </a:t>
            </a:r>
            <a:r>
              <a:rPr lang="en-US" b="1" dirty="0"/>
              <a:t>Hetero-association:</a:t>
            </a:r>
            <a:r>
              <a:rPr lang="en-US" dirty="0"/>
              <a:t> The network actually stores pairs of patterns building an association between two sets of patterns and is </a:t>
            </a:r>
            <a:r>
              <a:rPr lang="en-US" dirty="0" err="1"/>
              <a:t>is</a:t>
            </a:r>
            <a:r>
              <a:rPr lang="en-US" dirty="0"/>
              <a:t> related to two recall mechanisms.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70539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2740B-AC19-44A6-8BA7-96FE4F3CD5DC}"/>
              </a:ext>
            </a:extLst>
          </p:cNvPr>
          <p:cNvSpPr>
            <a:spLocks noGrp="1"/>
          </p:cNvSpPr>
          <p:nvPr>
            <p:ph type="title"/>
          </p:nvPr>
        </p:nvSpPr>
        <p:spPr>
          <a:xfrm>
            <a:off x="838200" y="365125"/>
            <a:ext cx="10515600" cy="549275"/>
          </a:xfrm>
        </p:spPr>
        <p:txBody>
          <a:bodyPr>
            <a:normAutofit fontScale="90000"/>
          </a:bodyPr>
          <a:lstStyle/>
          <a:p>
            <a:pPr algn="ctr"/>
            <a:r>
              <a:rPr lang="en-US" dirty="0">
                <a:solidFill>
                  <a:srgbClr val="FF0000"/>
                </a:solidFill>
              </a:rPr>
              <a:t>The Learning Process</a:t>
            </a:r>
            <a:endParaRPr lang="en-US" dirty="0"/>
          </a:p>
        </p:txBody>
      </p:sp>
      <p:sp>
        <p:nvSpPr>
          <p:cNvPr id="3" name="Content Placeholder 2">
            <a:extLst>
              <a:ext uri="{FF2B5EF4-FFF2-40B4-BE49-F238E27FC236}">
                <a16:creationId xmlns:a16="http://schemas.microsoft.com/office/drawing/2014/main" xmlns="" id="{9F7C7946-22DC-4FFE-8EFE-830A826B9380}"/>
              </a:ext>
            </a:extLst>
          </p:cNvPr>
          <p:cNvSpPr>
            <a:spLocks noGrp="1"/>
          </p:cNvSpPr>
          <p:nvPr>
            <p:ph idx="1"/>
          </p:nvPr>
        </p:nvSpPr>
        <p:spPr>
          <a:xfrm>
            <a:off x="838200" y="914400"/>
            <a:ext cx="10515600" cy="5791200"/>
          </a:xfrm>
        </p:spPr>
        <p:txBody>
          <a:bodyPr/>
          <a:lstStyle/>
          <a:p>
            <a:pPr marL="0" indent="0">
              <a:buNone/>
            </a:pPr>
            <a:r>
              <a:rPr lang="en-US" i="1" dirty="0"/>
              <a:t>-nearest-neighbor:</a:t>
            </a:r>
            <a:r>
              <a:rPr lang="en-US" dirty="0"/>
              <a:t> where the output pattern produced corresponds to the input pattern stored, which is closest to the pattern presented.</a:t>
            </a:r>
          </a:p>
          <a:p>
            <a:pPr marL="0" indent="0">
              <a:buNone/>
            </a:pPr>
            <a:r>
              <a:rPr lang="en-US" i="1" dirty="0"/>
              <a:t>-interpolative: </a:t>
            </a:r>
            <a:r>
              <a:rPr lang="en-US" dirty="0"/>
              <a:t>where the output pattern is a similarity dependent interpolation of the patterns stored corresponding to the pattern presented.</a:t>
            </a:r>
          </a:p>
          <a:p>
            <a:pPr marL="0" indent="0">
              <a:buNone/>
            </a:pPr>
            <a:r>
              <a:rPr lang="en-US" dirty="0"/>
              <a:t>2.</a:t>
            </a:r>
            <a:r>
              <a:rPr lang="en-US" b="1" dirty="0"/>
              <a:t> Regularity detection</a:t>
            </a:r>
            <a:r>
              <a:rPr lang="en-US" dirty="0"/>
              <a:t> : In which units learn to respond to particular properties of the input patterns.</a:t>
            </a:r>
          </a:p>
          <a:p>
            <a:pPr marL="0" indent="0">
              <a:buNone/>
            </a:pPr>
            <a:r>
              <a:rPr lang="en-US" dirty="0"/>
              <a:t>-</a:t>
            </a:r>
            <a:r>
              <a:rPr lang="en-US" b="1" dirty="0"/>
              <a:t>Whereas in associative mapping the network stores the relationships among patterns, in regularity detection the response of each unit has a particular 'meaning’.</a:t>
            </a:r>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264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HOW THE HUMAN BRAIN WORKS</a:t>
            </a:r>
            <a:endParaRPr lang="en-US" b="1" dirty="0"/>
          </a:p>
        </p:txBody>
      </p:sp>
      <p:sp>
        <p:nvSpPr>
          <p:cNvPr id="3" name="Content Placeholder 2"/>
          <p:cNvSpPr>
            <a:spLocks noGrp="1"/>
          </p:cNvSpPr>
          <p:nvPr>
            <p:ph idx="1"/>
          </p:nvPr>
        </p:nvSpPr>
        <p:spPr>
          <a:xfrm>
            <a:off x="838200" y="1155924"/>
            <a:ext cx="10515600" cy="5541090"/>
          </a:xfrm>
        </p:spPr>
        <p:txBody>
          <a:bodyPr/>
          <a:lstStyle/>
          <a:p>
            <a:r>
              <a:rPr lang="en-US" dirty="0"/>
              <a:t>A neuron collects signals from others through a host of fine structures called </a:t>
            </a:r>
            <a:r>
              <a:rPr lang="en-US" b="1" i="1" dirty="0"/>
              <a:t>dendrites</a:t>
            </a:r>
            <a:r>
              <a:rPr lang="en-US" i="1" dirty="0"/>
              <a:t>. </a:t>
            </a:r>
            <a:r>
              <a:rPr lang="en-US" dirty="0"/>
              <a:t>The neuron sends out spikes of electrical activity through the  </a:t>
            </a:r>
            <a:r>
              <a:rPr lang="en-US" b="1" i="1" dirty="0"/>
              <a:t>axon</a:t>
            </a:r>
            <a:r>
              <a:rPr lang="en-US" i="1" dirty="0"/>
              <a:t>.</a:t>
            </a:r>
          </a:p>
          <a:p>
            <a:r>
              <a:rPr lang="en-US" dirty="0"/>
              <a:t> At the end of each branch, a structure called a</a:t>
            </a:r>
            <a:r>
              <a:rPr lang="en-US" b="1" dirty="0"/>
              <a:t> </a:t>
            </a:r>
            <a:r>
              <a:rPr lang="en-US" b="1" i="1" dirty="0"/>
              <a:t>synapse </a:t>
            </a:r>
            <a:r>
              <a:rPr lang="en-US" i="1" dirty="0"/>
              <a:t>that </a:t>
            </a:r>
            <a:r>
              <a:rPr lang="en-US" dirty="0"/>
              <a:t>converts the activity from the axon into electrical effects that inhibit or excite activity from the axon into electrical effects that inhibit or excite activity in the connected neurons.</a:t>
            </a:r>
          </a:p>
          <a:p>
            <a:r>
              <a:rPr lang="en-US" dirty="0"/>
              <a:t> When a neuron receives excitatory input that is sufficiently large compared with its inhibitory input, it sends a spike of electrical activity down its axon.</a:t>
            </a:r>
          </a:p>
          <a:p>
            <a:pPr marL="0" indent="0">
              <a:buNone/>
            </a:pPr>
            <a:endParaRPr lang="en-US" dirty="0"/>
          </a:p>
        </p:txBody>
      </p:sp>
    </p:spTree>
    <p:extLst>
      <p:ext uri="{BB962C8B-B14F-4D97-AF65-F5344CB8AC3E}">
        <p14:creationId xmlns:p14="http://schemas.microsoft.com/office/powerpoint/2010/main" val="2112924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42D3F5-2BD0-4FBD-869E-B0592743224B}"/>
              </a:ext>
            </a:extLst>
          </p:cNvPr>
          <p:cNvSpPr>
            <a:spLocks noGrp="1"/>
          </p:cNvSpPr>
          <p:nvPr>
            <p:ph type="title"/>
          </p:nvPr>
        </p:nvSpPr>
        <p:spPr>
          <a:xfrm>
            <a:off x="838200" y="365126"/>
            <a:ext cx="10515600" cy="642040"/>
          </a:xfrm>
        </p:spPr>
        <p:txBody>
          <a:bodyPr>
            <a:normAutofit fontScale="90000"/>
          </a:bodyPr>
          <a:lstStyle/>
          <a:p>
            <a:pPr algn="ctr"/>
            <a:r>
              <a:rPr lang="en-US" dirty="0">
                <a:solidFill>
                  <a:srgbClr val="FF0000"/>
                </a:solidFill>
              </a:rPr>
              <a:t>The Learning Process</a:t>
            </a:r>
            <a:endParaRPr lang="en-US" dirty="0"/>
          </a:p>
        </p:txBody>
      </p:sp>
      <p:sp>
        <p:nvSpPr>
          <p:cNvPr id="3" name="Content Placeholder 2">
            <a:extLst>
              <a:ext uri="{FF2B5EF4-FFF2-40B4-BE49-F238E27FC236}">
                <a16:creationId xmlns:a16="http://schemas.microsoft.com/office/drawing/2014/main" xmlns="" id="{08DB702D-09C6-4B0A-8153-B88C3AF6B5FE}"/>
              </a:ext>
            </a:extLst>
          </p:cNvPr>
          <p:cNvSpPr>
            <a:spLocks noGrp="1"/>
          </p:cNvSpPr>
          <p:nvPr>
            <p:ph idx="1"/>
          </p:nvPr>
        </p:nvSpPr>
        <p:spPr>
          <a:xfrm>
            <a:off x="838200" y="1007166"/>
            <a:ext cx="10515600" cy="5169797"/>
          </a:xfrm>
        </p:spPr>
        <p:txBody>
          <a:bodyPr/>
          <a:lstStyle/>
          <a:p>
            <a:pPr marL="0" indent="0">
              <a:buNone/>
            </a:pPr>
            <a:r>
              <a:rPr lang="en-US" sz="2600" u="sng" dirty="0"/>
              <a:t>Learning Methods</a:t>
            </a:r>
          </a:p>
          <a:p>
            <a:r>
              <a:rPr lang="en-US" sz="2600" dirty="0"/>
              <a:t>Supervised learning</a:t>
            </a:r>
          </a:p>
          <a:p>
            <a:r>
              <a:rPr lang="en-US" sz="2600" dirty="0"/>
              <a:t>Unsupervised learning</a:t>
            </a:r>
          </a:p>
          <a:p>
            <a:pPr marL="0" indent="0" algn="ctr">
              <a:buNone/>
            </a:pPr>
            <a:r>
              <a:rPr lang="en-US" sz="2600" dirty="0"/>
              <a:t>   </a:t>
            </a:r>
            <a:r>
              <a:rPr lang="en-US" sz="2600" b="1" u="sng" dirty="0"/>
              <a:t>Transfer Function</a:t>
            </a:r>
          </a:p>
          <a:p>
            <a:pPr marL="0" indent="0">
              <a:buNone/>
            </a:pPr>
            <a:r>
              <a:rPr lang="en-US" sz="2600" dirty="0"/>
              <a:t>Behavior of a neural network depends on both the weights and the transfer function i.e. </a:t>
            </a:r>
            <a:r>
              <a:rPr lang="en-US" sz="2600" b="1" dirty="0"/>
              <a:t>input output function </a:t>
            </a:r>
            <a:r>
              <a:rPr lang="en-US" sz="2600" dirty="0"/>
              <a:t>that is specified for the units. There are three categories of transfer functions;</a:t>
            </a:r>
          </a:p>
          <a:p>
            <a:r>
              <a:rPr lang="en-US" sz="2600" dirty="0"/>
              <a:t>Linear; output activity is proportional to the total weighted output.</a:t>
            </a:r>
          </a:p>
          <a:p>
            <a:r>
              <a:rPr lang="en-US" sz="2600" dirty="0"/>
              <a:t>Threshold ; Output is set as one of two values, depending on whether the total output is less than or greater than some threshold value</a:t>
            </a:r>
            <a:r>
              <a:rPr lang="en-US" dirty="0"/>
              <a:t>. </a:t>
            </a:r>
          </a:p>
          <a:p>
            <a:r>
              <a:rPr lang="en-US" sz="2600" dirty="0"/>
              <a:t>Sigmoid; Output varies continuously but not linearly as the input changes.</a:t>
            </a:r>
          </a:p>
        </p:txBody>
      </p:sp>
    </p:spTree>
    <p:extLst>
      <p:ext uri="{BB962C8B-B14F-4D97-AF65-F5344CB8AC3E}">
        <p14:creationId xmlns:p14="http://schemas.microsoft.com/office/powerpoint/2010/main" val="60437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7E3D0-9773-42DA-9D4F-8F04285BCD95}"/>
              </a:ext>
            </a:extLst>
          </p:cNvPr>
          <p:cNvSpPr>
            <a:spLocks noGrp="1"/>
          </p:cNvSpPr>
          <p:nvPr>
            <p:ph type="title"/>
          </p:nvPr>
        </p:nvSpPr>
        <p:spPr>
          <a:xfrm>
            <a:off x="838200" y="365126"/>
            <a:ext cx="10515600" cy="496266"/>
          </a:xfrm>
        </p:spPr>
        <p:txBody>
          <a:bodyPr>
            <a:normAutofit fontScale="90000"/>
          </a:bodyPr>
          <a:lstStyle/>
          <a:p>
            <a:r>
              <a:rPr lang="en-US" dirty="0">
                <a:solidFill>
                  <a:srgbClr val="FF0000"/>
                </a:solidFill>
              </a:rPr>
              <a:t>The Learning Process</a:t>
            </a:r>
            <a:endParaRPr lang="en-US" dirty="0"/>
          </a:p>
        </p:txBody>
      </p:sp>
      <p:sp>
        <p:nvSpPr>
          <p:cNvPr id="3" name="Content Placeholder 2">
            <a:extLst>
              <a:ext uri="{FF2B5EF4-FFF2-40B4-BE49-F238E27FC236}">
                <a16:creationId xmlns:a16="http://schemas.microsoft.com/office/drawing/2014/main" xmlns="" id="{A2053766-94E1-47F6-93CA-DCED8E232153}"/>
              </a:ext>
            </a:extLst>
          </p:cNvPr>
          <p:cNvSpPr>
            <a:spLocks noGrp="1"/>
          </p:cNvSpPr>
          <p:nvPr>
            <p:ph idx="1"/>
          </p:nvPr>
        </p:nvSpPr>
        <p:spPr>
          <a:xfrm>
            <a:off x="838200" y="967409"/>
            <a:ext cx="10515600" cy="5209554"/>
          </a:xfrm>
        </p:spPr>
        <p:txBody>
          <a:bodyPr/>
          <a:lstStyle/>
          <a:p>
            <a:pPr marL="0" indent="0" algn="ctr">
              <a:buNone/>
            </a:pPr>
            <a:r>
              <a:rPr lang="en-US" u="sng" dirty="0"/>
              <a:t>Procedure for learning for 3-layer network</a:t>
            </a:r>
          </a:p>
          <a:p>
            <a:r>
              <a:rPr lang="en-US" dirty="0"/>
              <a:t>We present the network with training examples, which consist of a pattern of activities for the input units together with the desired pattern of activities for the output units.</a:t>
            </a:r>
          </a:p>
          <a:p>
            <a:r>
              <a:rPr lang="en-US" dirty="0"/>
              <a:t>We determine how closely the actual output of the network matches the desired output.</a:t>
            </a:r>
          </a:p>
          <a:p>
            <a:r>
              <a:rPr lang="en-US" dirty="0"/>
              <a:t>We change the weight of each connection so that the network produces a better approximation of the desired output.</a:t>
            </a:r>
          </a:p>
          <a:p>
            <a:endParaRPr lang="en-US" dirty="0"/>
          </a:p>
          <a:p>
            <a:endParaRPr lang="en-US" u="sng" dirty="0"/>
          </a:p>
          <a:p>
            <a:pPr marL="0" indent="0">
              <a:buNone/>
            </a:pPr>
            <a:endParaRPr lang="en-US" u="sng" dirty="0"/>
          </a:p>
        </p:txBody>
      </p:sp>
    </p:spTree>
    <p:extLst>
      <p:ext uri="{BB962C8B-B14F-4D97-AF65-F5344CB8AC3E}">
        <p14:creationId xmlns:p14="http://schemas.microsoft.com/office/powerpoint/2010/main" val="65545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DE2A9-AD6C-4E88-940D-C2797B186270}"/>
              </a:ext>
            </a:extLst>
          </p:cNvPr>
          <p:cNvSpPr>
            <a:spLocks noGrp="1"/>
          </p:cNvSpPr>
          <p:nvPr>
            <p:ph type="title"/>
          </p:nvPr>
        </p:nvSpPr>
        <p:spPr>
          <a:xfrm>
            <a:off x="838200" y="365126"/>
            <a:ext cx="10515600" cy="496266"/>
          </a:xfrm>
        </p:spPr>
        <p:txBody>
          <a:bodyPr>
            <a:normAutofit fontScale="90000"/>
          </a:bodyPr>
          <a:lstStyle/>
          <a:p>
            <a:r>
              <a:rPr lang="en-US" dirty="0">
                <a:solidFill>
                  <a:srgbClr val="FF0000"/>
                </a:solidFill>
              </a:rPr>
              <a:t>The Learning Process</a:t>
            </a:r>
            <a:endParaRPr lang="en-US" dirty="0"/>
          </a:p>
        </p:txBody>
      </p:sp>
      <p:sp>
        <p:nvSpPr>
          <p:cNvPr id="3" name="Content Placeholder 2">
            <a:extLst>
              <a:ext uri="{FF2B5EF4-FFF2-40B4-BE49-F238E27FC236}">
                <a16:creationId xmlns:a16="http://schemas.microsoft.com/office/drawing/2014/main" xmlns="" id="{F7D6C7C9-ECA7-4718-B6EC-EEF283508953}"/>
              </a:ext>
            </a:extLst>
          </p:cNvPr>
          <p:cNvSpPr>
            <a:spLocks noGrp="1"/>
          </p:cNvSpPr>
          <p:nvPr>
            <p:ph idx="1"/>
          </p:nvPr>
        </p:nvSpPr>
        <p:spPr>
          <a:xfrm>
            <a:off x="838200" y="861392"/>
            <a:ext cx="10515600" cy="5996608"/>
          </a:xfrm>
        </p:spPr>
        <p:txBody>
          <a:bodyPr/>
          <a:lstStyle/>
          <a:p>
            <a:pPr marL="0" indent="0" algn="ctr">
              <a:buNone/>
            </a:pPr>
            <a:r>
              <a:rPr lang="en-US" u="sng" dirty="0"/>
              <a:t>Example</a:t>
            </a:r>
          </a:p>
          <a:p>
            <a:pPr marL="0" indent="0">
              <a:buNone/>
            </a:pPr>
            <a:r>
              <a:rPr lang="en-US" dirty="0"/>
              <a:t>*Network that recognizes hand written digits.</a:t>
            </a:r>
          </a:p>
          <a:p>
            <a:pPr marL="0" indent="0">
              <a:buNone/>
            </a:pPr>
            <a:r>
              <a:rPr lang="en-US" dirty="0"/>
              <a:t>-If we have an array of 256 sensors each recording the presence or absence of ink in a small area of a digit then we need 256 input units and 10 output units and a number of hidden units.</a:t>
            </a:r>
          </a:p>
          <a:p>
            <a:pPr marL="0" indent="0">
              <a:buNone/>
            </a:pPr>
            <a:r>
              <a:rPr lang="en-US" dirty="0"/>
              <a:t>-To train the network, we present an image of a digit and compare the actual activity of the 10 output units with the desired activity.</a:t>
            </a:r>
          </a:p>
          <a:p>
            <a:pPr marL="0" indent="0">
              <a:buNone/>
            </a:pPr>
            <a:r>
              <a:rPr lang="en-US" dirty="0"/>
              <a:t>-We then calculate the error between the desired and actual activities.</a:t>
            </a:r>
          </a:p>
          <a:p>
            <a:pPr marL="0" indent="0">
              <a:buNone/>
            </a:pPr>
            <a:r>
              <a:rPr lang="en-US" dirty="0"/>
              <a:t>-The weights of each connection are changed to reduce the error.</a:t>
            </a:r>
          </a:p>
          <a:p>
            <a:pPr marL="0" indent="0">
              <a:buNone/>
            </a:pPr>
            <a:r>
              <a:rPr lang="en-US" dirty="0"/>
              <a:t>-This is implemented by calculating the error derivative and perturbing the weight slightly and seeing how the error changes.</a:t>
            </a:r>
          </a:p>
          <a:p>
            <a:pPr marL="0" indent="0">
              <a:buNone/>
            </a:pPr>
            <a:r>
              <a:rPr lang="en-US" dirty="0"/>
              <a:t>-It can also be implemented using the </a:t>
            </a:r>
            <a:r>
              <a:rPr lang="en-US" b="1" dirty="0"/>
              <a:t>back propagation algorithm.</a:t>
            </a:r>
          </a:p>
          <a:p>
            <a:pPr marL="0" indent="0">
              <a:buNone/>
            </a:pPr>
            <a:endParaRPr lang="en-US" dirty="0"/>
          </a:p>
        </p:txBody>
      </p:sp>
    </p:spTree>
    <p:extLst>
      <p:ext uri="{BB962C8B-B14F-4D97-AF65-F5344CB8AC3E}">
        <p14:creationId xmlns:p14="http://schemas.microsoft.com/office/powerpoint/2010/main" val="4238829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5DBE0-ADD0-4895-BBD1-BD1244B388DB}"/>
              </a:ext>
            </a:extLst>
          </p:cNvPr>
          <p:cNvSpPr>
            <a:spLocks noGrp="1"/>
          </p:cNvSpPr>
          <p:nvPr>
            <p:ph type="title"/>
          </p:nvPr>
        </p:nvSpPr>
        <p:spPr>
          <a:xfrm>
            <a:off x="838200" y="365126"/>
            <a:ext cx="10515600" cy="496265"/>
          </a:xfrm>
        </p:spPr>
        <p:txBody>
          <a:bodyPr>
            <a:normAutofit fontScale="90000"/>
          </a:bodyPr>
          <a:lstStyle/>
          <a:p>
            <a:pPr algn="ctr"/>
            <a:r>
              <a:rPr lang="en-US" dirty="0">
                <a:solidFill>
                  <a:srgbClr val="FF0000"/>
                </a:solidFill>
              </a:rPr>
              <a:t>Back propagation Algorithm</a:t>
            </a:r>
          </a:p>
        </p:txBody>
      </p:sp>
      <p:sp>
        <p:nvSpPr>
          <p:cNvPr id="3" name="Content Placeholder 2">
            <a:extLst>
              <a:ext uri="{FF2B5EF4-FFF2-40B4-BE49-F238E27FC236}">
                <a16:creationId xmlns:a16="http://schemas.microsoft.com/office/drawing/2014/main" xmlns="" id="{C77A6F02-94FF-4599-94FB-A74102A66BCB}"/>
              </a:ext>
            </a:extLst>
          </p:cNvPr>
          <p:cNvSpPr>
            <a:spLocks noGrp="1"/>
          </p:cNvSpPr>
          <p:nvPr>
            <p:ph idx="1"/>
          </p:nvPr>
        </p:nvSpPr>
        <p:spPr>
          <a:xfrm>
            <a:off x="410816" y="861390"/>
            <a:ext cx="11555897" cy="5996609"/>
          </a:xfrm>
        </p:spPr>
        <p:txBody>
          <a:bodyPr/>
          <a:lstStyle/>
          <a:p>
            <a:r>
              <a:rPr lang="en-US" dirty="0"/>
              <a:t>We must adjust the weights of each unit in such a way that the error between the desired output and the actual output is reduced. This process requires that the neural network compute the error derivative of the weights.(</a:t>
            </a:r>
            <a:r>
              <a:rPr lang="en-US" b="1" dirty="0"/>
              <a:t>EW</a:t>
            </a:r>
            <a:r>
              <a:rPr lang="en-US" dirty="0"/>
              <a:t>)</a:t>
            </a:r>
          </a:p>
          <a:p>
            <a:r>
              <a:rPr lang="en-US" dirty="0"/>
              <a:t>Each error derivative is calculated by computing the rate at which the error changes as the activity level of a unit is changed(</a:t>
            </a:r>
            <a:r>
              <a:rPr lang="en-US" b="1" dirty="0"/>
              <a:t>EA</a:t>
            </a:r>
            <a:r>
              <a:rPr lang="en-US" dirty="0"/>
              <a:t>) and for output units, this is the difference of the actual and desired output.</a:t>
            </a:r>
          </a:p>
          <a:p>
            <a:r>
              <a:rPr lang="en-US" dirty="0"/>
              <a:t>To get the </a:t>
            </a:r>
            <a:r>
              <a:rPr lang="en-US" b="1" dirty="0"/>
              <a:t>EA</a:t>
            </a:r>
            <a:r>
              <a:rPr lang="en-US" dirty="0"/>
              <a:t> of a hidden unit, identify all the weights between that hidden unit and the output units to which it is connected.</a:t>
            </a:r>
          </a:p>
          <a:p>
            <a:r>
              <a:rPr lang="en-US" dirty="0"/>
              <a:t>Multiply those weights by the</a:t>
            </a:r>
            <a:r>
              <a:rPr lang="en-US" b="1" dirty="0"/>
              <a:t> EAs </a:t>
            </a:r>
            <a:r>
              <a:rPr lang="en-US" dirty="0"/>
              <a:t>of those output units and add the products. This sum is the </a:t>
            </a:r>
            <a:r>
              <a:rPr lang="en-US" b="1" dirty="0"/>
              <a:t>EA</a:t>
            </a:r>
            <a:r>
              <a:rPr lang="en-US" dirty="0"/>
              <a:t> of the hidden unit.</a:t>
            </a:r>
          </a:p>
          <a:p>
            <a:r>
              <a:rPr lang="en-US" dirty="0"/>
              <a:t>Calculate all EAs in the hidden layer and compute EAs for other layers moving in a direction opposite to the way activities propagate through a network.</a:t>
            </a:r>
          </a:p>
          <a:p>
            <a:endParaRPr lang="en-US" dirty="0"/>
          </a:p>
          <a:p>
            <a:endParaRPr lang="en-US" dirty="0"/>
          </a:p>
        </p:txBody>
      </p:sp>
    </p:spTree>
    <p:extLst>
      <p:ext uri="{BB962C8B-B14F-4D97-AF65-F5344CB8AC3E}">
        <p14:creationId xmlns:p14="http://schemas.microsoft.com/office/powerpoint/2010/main" val="2962633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88BC4-A6A6-4252-8CEB-344F41A1CFE6}"/>
              </a:ext>
            </a:extLst>
          </p:cNvPr>
          <p:cNvSpPr>
            <a:spLocks noGrp="1"/>
          </p:cNvSpPr>
          <p:nvPr>
            <p:ph type="title"/>
          </p:nvPr>
        </p:nvSpPr>
        <p:spPr>
          <a:xfrm>
            <a:off x="838200" y="365125"/>
            <a:ext cx="10515600" cy="735013"/>
          </a:xfrm>
        </p:spPr>
        <p:txBody>
          <a:bodyPr/>
          <a:lstStyle/>
          <a:p>
            <a:r>
              <a:rPr lang="en-US" dirty="0">
                <a:solidFill>
                  <a:srgbClr val="FF0000"/>
                </a:solidFill>
              </a:rPr>
              <a:t>Back propagation Algorithm</a:t>
            </a:r>
            <a:endParaRPr lang="en-US" dirty="0"/>
          </a:p>
        </p:txBody>
      </p:sp>
      <p:sp>
        <p:nvSpPr>
          <p:cNvPr id="3" name="Content Placeholder 2">
            <a:extLst>
              <a:ext uri="{FF2B5EF4-FFF2-40B4-BE49-F238E27FC236}">
                <a16:creationId xmlns:a16="http://schemas.microsoft.com/office/drawing/2014/main" xmlns="" id="{F225CD03-6A7A-4E56-AE35-646A24268D03}"/>
              </a:ext>
            </a:extLst>
          </p:cNvPr>
          <p:cNvSpPr>
            <a:spLocks noGrp="1"/>
          </p:cNvSpPr>
          <p:nvPr>
            <p:ph idx="1"/>
          </p:nvPr>
        </p:nvSpPr>
        <p:spPr>
          <a:xfrm>
            <a:off x="838200" y="1100138"/>
            <a:ext cx="10515600" cy="5076825"/>
          </a:xfrm>
        </p:spPr>
        <p:txBody>
          <a:bodyPr/>
          <a:lstStyle/>
          <a:p>
            <a:r>
              <a:rPr lang="en-US" dirty="0"/>
              <a:t>Hence the name </a:t>
            </a:r>
            <a:r>
              <a:rPr lang="en-US" b="1" i="1" dirty="0"/>
              <a:t>back propagation.</a:t>
            </a:r>
          </a:p>
          <a:p>
            <a:r>
              <a:rPr lang="en-US" b="1" i="1" dirty="0"/>
              <a:t>EW </a:t>
            </a:r>
            <a:r>
              <a:rPr lang="en-US" dirty="0"/>
              <a:t>is the product of the EA and the activity through an incoming connection.</a:t>
            </a:r>
            <a:endParaRPr lang="en-US" b="1" i="1" dirty="0"/>
          </a:p>
        </p:txBody>
      </p:sp>
    </p:spTree>
    <p:extLst>
      <p:ext uri="{BB962C8B-B14F-4D97-AF65-F5344CB8AC3E}">
        <p14:creationId xmlns:p14="http://schemas.microsoft.com/office/powerpoint/2010/main" val="280391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2" y="193182"/>
            <a:ext cx="10515600" cy="757702"/>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How does the human brain learn?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278" y="1087042"/>
            <a:ext cx="3387145" cy="26229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439" y="1087042"/>
            <a:ext cx="3600920" cy="26576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465" y="3709974"/>
            <a:ext cx="4038133" cy="2780978"/>
          </a:xfrm>
          <a:prstGeom prst="rect">
            <a:avLst/>
          </a:prstGeom>
        </p:spPr>
      </p:pic>
    </p:spTree>
    <p:extLst>
      <p:ext uri="{BB962C8B-B14F-4D97-AF65-F5344CB8AC3E}">
        <p14:creationId xmlns:p14="http://schemas.microsoft.com/office/powerpoint/2010/main" val="215099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DF4B19-79E2-4F72-A889-EB517FA2F553}"/>
              </a:ext>
            </a:extLst>
          </p:cNvPr>
          <p:cNvSpPr>
            <a:spLocks noGrp="1"/>
          </p:cNvSpPr>
          <p:nvPr>
            <p:ph type="title"/>
          </p:nvPr>
        </p:nvSpPr>
        <p:spPr/>
        <p:txBody>
          <a:bodyPr/>
          <a:lstStyle/>
          <a:p>
            <a:r>
              <a:rPr lang="en-US" b="1">
                <a:solidFill>
                  <a:srgbClr val="FF0000"/>
                </a:solidFill>
              </a:rPr>
              <a:t>                A </a:t>
            </a:r>
            <a:r>
              <a:rPr lang="en-US" b="1" dirty="0">
                <a:solidFill>
                  <a:srgbClr val="FF0000"/>
                </a:solidFill>
              </a:rPr>
              <a:t>simple  artificial neuron</a:t>
            </a:r>
            <a:endParaRPr lang="en-US" dirty="0"/>
          </a:p>
        </p:txBody>
      </p:sp>
      <p:sp>
        <p:nvSpPr>
          <p:cNvPr id="3" name="Content Placeholder 2">
            <a:extLst>
              <a:ext uri="{FF2B5EF4-FFF2-40B4-BE49-F238E27FC236}">
                <a16:creationId xmlns="" xmlns:a16="http://schemas.microsoft.com/office/drawing/2014/main" id="{800F8CD4-8DFF-4ED9-ACBD-5733A6AA669A}"/>
              </a:ext>
            </a:extLst>
          </p:cNvPr>
          <p:cNvSpPr>
            <a:spLocks noGrp="1"/>
          </p:cNvSpPr>
          <p:nvPr>
            <p:ph idx="1"/>
          </p:nvPr>
        </p:nvSpPr>
        <p:spPr/>
        <p:txBody>
          <a:bodyPr/>
          <a:lstStyle/>
          <a:p>
            <a:pPr marL="0" indent="0">
              <a:buNone/>
            </a:pPr>
            <a:r>
              <a:rPr lang="en-US" dirty="0"/>
              <a:t>An artificial neuron is a device with many inputs and one output. The neuron has two modes of operation; the training mode and the using mode</a:t>
            </a:r>
          </a:p>
          <a:p>
            <a:pPr marL="0" indent="0">
              <a:buNone/>
            </a:pPr>
            <a:r>
              <a:rPr lang="en-US" dirty="0"/>
              <a:t>In the training mode, the neuron can be trained to fire (or not), for particular input patterns. In the using mode, when a taught input pattern is detected at the input, its associated output becomes the current output. If the input pattern does not belong in the taught list of input patterns, the firing rule is used to determine whether to fire or not.</a:t>
            </a:r>
          </a:p>
        </p:txBody>
      </p:sp>
    </p:spTree>
    <p:extLst>
      <p:ext uri="{BB962C8B-B14F-4D97-AF65-F5344CB8AC3E}">
        <p14:creationId xmlns:p14="http://schemas.microsoft.com/office/powerpoint/2010/main" val="134328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1A278F-451E-4DA7-B543-A42FD40344D7}"/>
              </a:ext>
            </a:extLst>
          </p:cNvPr>
          <p:cNvSpPr>
            <a:spLocks noGrp="1"/>
          </p:cNvSpPr>
          <p:nvPr>
            <p:ph type="title"/>
          </p:nvPr>
        </p:nvSpPr>
        <p:spPr>
          <a:xfrm>
            <a:off x="410497" y="363337"/>
            <a:ext cx="10515600" cy="446035"/>
          </a:xfrm>
        </p:spPr>
        <p:txBody>
          <a:bodyPr>
            <a:normAutofit fontScale="90000"/>
          </a:bodyPr>
          <a:lstStyle/>
          <a:p>
            <a:pPr algn="ctr"/>
            <a:r>
              <a:rPr lang="en-US" b="1" dirty="0">
                <a:solidFill>
                  <a:srgbClr val="FF0000"/>
                </a:solidFill>
              </a:rPr>
              <a:t>A simple  artificial neuron</a:t>
            </a:r>
            <a:r>
              <a:rPr lang="en-US" b="1" dirty="0"/>
              <a:t/>
            </a:r>
            <a:br>
              <a:rPr lang="en-US" b="1" dirty="0"/>
            </a:br>
            <a:endParaRPr lang="en-US" dirty="0"/>
          </a:p>
        </p:txBody>
      </p:sp>
      <p:sp>
        <p:nvSpPr>
          <p:cNvPr id="3" name="Content Placeholder 2">
            <a:extLst>
              <a:ext uri="{FF2B5EF4-FFF2-40B4-BE49-F238E27FC236}">
                <a16:creationId xmlns="" xmlns:a16="http://schemas.microsoft.com/office/drawing/2014/main" id="{2BCA8648-AF0C-443A-B47F-6A1C607CFA7B}"/>
              </a:ext>
            </a:extLst>
          </p:cNvPr>
          <p:cNvSpPr>
            <a:spLocks noGrp="1"/>
          </p:cNvSpPr>
          <p:nvPr>
            <p:ph idx="1"/>
          </p:nvPr>
        </p:nvSpPr>
        <p:spPr>
          <a:xfrm>
            <a:off x="838200" y="560439"/>
            <a:ext cx="10515600" cy="5616524"/>
          </a:xfrm>
        </p:spPr>
        <p:txBody>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 xmlns:a16="http://schemas.microsoft.com/office/drawing/2014/main" id="{A003E18B-EDC7-4833-8F3C-4E2469D7D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1" y="1006474"/>
            <a:ext cx="9527458" cy="4973387"/>
          </a:xfrm>
          <a:prstGeom prst="rect">
            <a:avLst/>
          </a:prstGeom>
        </p:spPr>
      </p:pic>
    </p:spTree>
    <p:extLst>
      <p:ext uri="{BB962C8B-B14F-4D97-AF65-F5344CB8AC3E}">
        <p14:creationId xmlns:p14="http://schemas.microsoft.com/office/powerpoint/2010/main" val="101708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63639"/>
          </a:xfrm>
        </p:spPr>
        <p:txBody>
          <a:bodyPr>
            <a:normAutofit fontScale="90000"/>
          </a:bodyPr>
          <a:lstStyle/>
          <a:p>
            <a:pPr algn="ctr"/>
            <a:r>
              <a:rPr lang="en-US" b="1" dirty="0" smtClean="0">
                <a:solidFill>
                  <a:srgbClr val="FF0000"/>
                </a:solidFill>
              </a:rPr>
              <a:t>ARTIFICIAL NEURAL NETWORK</a:t>
            </a:r>
            <a:endParaRPr lang="en-US" b="1" dirty="0">
              <a:solidFill>
                <a:srgbClr val="FF0000"/>
              </a:solidFill>
            </a:endParaRPr>
          </a:p>
        </p:txBody>
      </p:sp>
      <p:sp>
        <p:nvSpPr>
          <p:cNvPr id="3" name="Content Placeholder 2"/>
          <p:cNvSpPr>
            <a:spLocks noGrp="1"/>
          </p:cNvSpPr>
          <p:nvPr>
            <p:ph idx="1"/>
          </p:nvPr>
        </p:nvSpPr>
        <p:spPr>
          <a:xfrm>
            <a:off x="838200" y="463640"/>
            <a:ext cx="10515600" cy="5713324"/>
          </a:xfrm>
        </p:spPr>
        <p:txBody>
          <a:bodyPr>
            <a:normAutofit fontScale="77500" lnSpcReduction="20000"/>
          </a:bodyPr>
          <a:lstStyle/>
          <a:p>
            <a:r>
              <a:rPr lang="en-US" dirty="0" smtClean="0"/>
              <a:t>This is a computational system inspired by the Structure, processing method and learning ability of a biological brain.</a:t>
            </a:r>
          </a:p>
          <a:p>
            <a:r>
              <a:rPr lang="en-US" dirty="0" smtClean="0"/>
              <a:t>An ANN is configured for a specific application, such as pattern recognition or data classification, through a learning process.</a:t>
            </a:r>
          </a:p>
          <a:p>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smtClean="0"/>
              <a:t>ELEMENTS OF ARTIFICIAL NEURAL NETWORKS</a:t>
            </a:r>
          </a:p>
          <a:p>
            <a:r>
              <a:rPr lang="en-US" b="1" dirty="0" smtClean="0"/>
              <a:t>Processing Units </a:t>
            </a:r>
          </a:p>
          <a:p>
            <a:r>
              <a:rPr lang="en-US" b="1" dirty="0" smtClean="0"/>
              <a:t>Topology</a:t>
            </a:r>
          </a:p>
          <a:p>
            <a:r>
              <a:rPr lang="en-US" b="1" dirty="0" smtClean="0"/>
              <a:t>Learning Algorithm</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803" y="1572166"/>
            <a:ext cx="4752303" cy="2864960"/>
          </a:xfrm>
          <a:prstGeom prst="rect">
            <a:avLst/>
          </a:prstGeom>
        </p:spPr>
      </p:pic>
    </p:spTree>
    <p:extLst>
      <p:ext uri="{BB962C8B-B14F-4D97-AF65-F5344CB8AC3E}">
        <p14:creationId xmlns:p14="http://schemas.microsoft.com/office/powerpoint/2010/main" val="160040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PROCESSING UNITS</a:t>
            </a:r>
            <a:endParaRPr lang="en-US" b="1" dirty="0">
              <a:solidFill>
                <a:srgbClr val="FF0000"/>
              </a:solidFill>
            </a:endParaRPr>
          </a:p>
        </p:txBody>
      </p:sp>
      <p:sp>
        <p:nvSpPr>
          <p:cNvPr id="3" name="Content Placeholder 2"/>
          <p:cNvSpPr>
            <a:spLocks noGrp="1"/>
          </p:cNvSpPr>
          <p:nvPr>
            <p:ph idx="1"/>
          </p:nvPr>
        </p:nvSpPr>
        <p:spPr/>
        <p:txBody>
          <a:bodyPr/>
          <a:lstStyle/>
          <a:p>
            <a:r>
              <a:rPr lang="en-US" dirty="0"/>
              <a:t>Node input: </a:t>
            </a:r>
            <a:r>
              <a:rPr lang="en-US" i="1" dirty="0" err="1" smtClean="0"/>
              <a:t>net</a:t>
            </a:r>
            <a:r>
              <a:rPr lang="en-US" i="1" baseline="-25000" dirty="0" err="1" smtClean="0"/>
              <a:t>i</a:t>
            </a:r>
            <a:r>
              <a:rPr lang="en-US" i="1" dirty="0" smtClean="0"/>
              <a:t> </a:t>
            </a:r>
            <a:r>
              <a:rPr lang="en-US" dirty="0" smtClean="0"/>
              <a:t>=</a:t>
            </a:r>
            <a:r>
              <a:rPr lang="el-GR" dirty="0" smtClean="0"/>
              <a:t>Σ</a:t>
            </a:r>
            <a:r>
              <a:rPr lang="en-US" i="1" baseline="-25000" dirty="0" err="1" smtClean="0"/>
              <a:t>j</a:t>
            </a:r>
            <a:r>
              <a:rPr lang="en-US" i="1" dirty="0" err="1" smtClean="0"/>
              <a:t>w</a:t>
            </a:r>
            <a:r>
              <a:rPr lang="en-US" i="1" baseline="-25000" dirty="0" err="1" smtClean="0"/>
              <a:t>ij</a:t>
            </a:r>
            <a:r>
              <a:rPr lang="en-US" i="1" dirty="0" err="1" smtClean="0"/>
              <a:t>I</a:t>
            </a:r>
            <a:r>
              <a:rPr lang="en-US" i="1" baseline="-25000" dirty="0" err="1" smtClean="0"/>
              <a:t>i</a:t>
            </a:r>
            <a:r>
              <a:rPr lang="en-US" i="1" dirty="0"/>
              <a:t/>
            </a:r>
            <a:br>
              <a:rPr lang="en-US" i="1" dirty="0"/>
            </a:br>
            <a:r>
              <a:rPr lang="en-US" dirty="0"/>
              <a:t>Node Output: </a:t>
            </a:r>
            <a:r>
              <a:rPr lang="en-US" i="1" dirty="0" smtClean="0"/>
              <a:t>O</a:t>
            </a:r>
            <a:r>
              <a:rPr lang="en-US" i="1" baseline="-25000" dirty="0" smtClean="0"/>
              <a:t>i</a:t>
            </a:r>
            <a:r>
              <a:rPr lang="en-US" i="1" dirty="0" smtClean="0"/>
              <a:t> </a:t>
            </a:r>
            <a:r>
              <a:rPr lang="en-US" dirty="0"/>
              <a:t>= </a:t>
            </a:r>
            <a:r>
              <a:rPr lang="en-US" i="1" dirty="0"/>
              <a:t>f </a:t>
            </a:r>
            <a:r>
              <a:rPr lang="en-US" dirty="0"/>
              <a:t>(</a:t>
            </a:r>
            <a:r>
              <a:rPr lang="en-US" i="1" dirty="0" err="1" smtClean="0"/>
              <a:t>net</a:t>
            </a:r>
            <a:r>
              <a:rPr lang="en-US" i="1" baseline="-25000" dirty="0" err="1" smtClean="0"/>
              <a:t>i</a:t>
            </a:r>
            <a:r>
              <a:rPr lang="en-US" dirty="0" smtClean="0"/>
              <a:t>) </a:t>
            </a:r>
            <a:r>
              <a:rPr lang="en-US" dirty="0"/>
              <a:t/>
            </a:r>
            <a:br>
              <a:rPr lang="en-US" dirty="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33" y="2730322"/>
            <a:ext cx="6438549" cy="3954596"/>
          </a:xfrm>
          <a:prstGeom prst="rect">
            <a:avLst/>
          </a:prstGeom>
        </p:spPr>
      </p:pic>
    </p:spTree>
    <p:extLst>
      <p:ext uri="{BB962C8B-B14F-4D97-AF65-F5344CB8AC3E}">
        <p14:creationId xmlns:p14="http://schemas.microsoft.com/office/powerpoint/2010/main" val="364986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A515D-2B40-425E-A054-D48354C484A6}"/>
              </a:ext>
            </a:extLst>
          </p:cNvPr>
          <p:cNvSpPr>
            <a:spLocks noGrp="1"/>
          </p:cNvSpPr>
          <p:nvPr>
            <p:ph type="title"/>
          </p:nvPr>
        </p:nvSpPr>
        <p:spPr>
          <a:xfrm>
            <a:off x="838200" y="365126"/>
            <a:ext cx="10515600" cy="496266"/>
          </a:xfrm>
        </p:spPr>
        <p:txBody>
          <a:bodyPr>
            <a:normAutofit fontScale="90000"/>
          </a:bodyPr>
          <a:lstStyle/>
          <a:p>
            <a:pPr algn="ctr"/>
            <a:r>
              <a:rPr lang="en-US" dirty="0">
                <a:solidFill>
                  <a:srgbClr val="FF0000"/>
                </a:solidFill>
              </a:rPr>
              <a:t>Perceptron</a:t>
            </a:r>
          </a:p>
        </p:txBody>
      </p:sp>
      <p:sp>
        <p:nvSpPr>
          <p:cNvPr id="3" name="Content Placeholder 2">
            <a:extLst>
              <a:ext uri="{FF2B5EF4-FFF2-40B4-BE49-F238E27FC236}">
                <a16:creationId xmlns:a16="http://schemas.microsoft.com/office/drawing/2014/main" xmlns="" id="{7FE06917-0B22-4DAC-83A7-C265C2AF0EC0}"/>
              </a:ext>
            </a:extLst>
          </p:cNvPr>
          <p:cNvSpPr>
            <a:spLocks noGrp="1"/>
          </p:cNvSpPr>
          <p:nvPr>
            <p:ph idx="1"/>
          </p:nvPr>
        </p:nvSpPr>
        <p:spPr>
          <a:xfrm>
            <a:off x="838200" y="861392"/>
            <a:ext cx="10515600" cy="5315571"/>
          </a:xfrm>
        </p:spPr>
        <p:txBody>
          <a:bodyPr>
            <a:normAutofit/>
          </a:bodyPr>
          <a:lstStyle/>
          <a:p>
            <a:r>
              <a:rPr lang="en-US" dirty="0"/>
              <a:t>A perceptron, viz. single layer neural network, is the most basic form of a neural network.  A perceptron receives multidimensional input and processes it using a weighted summation and an activation function.</a:t>
            </a:r>
          </a:p>
          <a:p>
            <a:r>
              <a:rPr lang="en-US" dirty="0"/>
              <a:t>It is trained using a labeled data and learning algorithm that optimize the weights in the summation processor.</a:t>
            </a:r>
          </a:p>
          <a:p>
            <a:r>
              <a:rPr lang="en-US" dirty="0"/>
              <a:t>A major limitation of perceptron model is its inability to deal with non-linearity. A multilayered neural network overcomes this limitation and helps solve non-linear problems</a:t>
            </a:r>
          </a:p>
          <a:p>
            <a:r>
              <a:rPr lang="en-US" dirty="0"/>
              <a:t>The learning rules can be used in conjunction with </a:t>
            </a:r>
            <a:r>
              <a:rPr lang="en-US" b="1" dirty="0" err="1"/>
              <a:t>backpropgation</a:t>
            </a:r>
            <a:r>
              <a:rPr lang="en-US" b="1" dirty="0"/>
              <a:t> error method</a:t>
            </a:r>
            <a:r>
              <a:rPr lang="en-US" dirty="0"/>
              <a:t>. </a:t>
            </a:r>
          </a:p>
        </p:txBody>
      </p:sp>
    </p:spTree>
    <p:extLst>
      <p:ext uri="{BB962C8B-B14F-4D97-AF65-F5344CB8AC3E}">
        <p14:creationId xmlns:p14="http://schemas.microsoft.com/office/powerpoint/2010/main" val="1823722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2088</Words>
  <Application>Microsoft Office PowerPoint</Application>
  <PresentationFormat>Widescreen</PresentationFormat>
  <Paragraphs>203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GROUP 9</vt:lpstr>
      <vt:lpstr>NEURAL NETWORKS </vt:lpstr>
      <vt:lpstr>HOW THE HUMAN BRAIN WORKS</vt:lpstr>
      <vt:lpstr>How does the human brain learn?</vt:lpstr>
      <vt:lpstr>                A simple  artificial neuron</vt:lpstr>
      <vt:lpstr>A simple  artificial neuron </vt:lpstr>
      <vt:lpstr>ARTIFICIAL NEURAL NETWORK</vt:lpstr>
      <vt:lpstr>PROCESSING UNITS</vt:lpstr>
      <vt:lpstr>Perceptron</vt:lpstr>
      <vt:lpstr>Perceptron</vt:lpstr>
      <vt:lpstr>LEARNING ALGORITHM</vt:lpstr>
      <vt:lpstr>PowerPoint Presentation</vt:lpstr>
      <vt:lpstr>PowerPoint Presentation</vt:lpstr>
      <vt:lpstr>TOPOLOGY</vt:lpstr>
      <vt:lpstr>Why use neural networks?</vt:lpstr>
      <vt:lpstr>Characteristics of Artificial neural network</vt:lpstr>
      <vt:lpstr>Conventional computer vs Neural Network </vt:lpstr>
      <vt:lpstr>Applications of neural networks</vt:lpstr>
      <vt:lpstr>More applications….</vt:lpstr>
      <vt:lpstr>Shortcomings of neural networks</vt:lpstr>
      <vt:lpstr>More shortcomings….</vt:lpstr>
      <vt:lpstr>Types of Neural Networks</vt:lpstr>
      <vt:lpstr>Feed Forward Neural Network</vt:lpstr>
      <vt:lpstr>PowerPoint Presentation</vt:lpstr>
      <vt:lpstr> Recurrent Neural Networks</vt:lpstr>
      <vt:lpstr> Recurrent Neural Networks</vt:lpstr>
      <vt:lpstr>Other Types</vt:lpstr>
      <vt:lpstr>The Learning Process</vt:lpstr>
      <vt:lpstr>The Learning Process</vt:lpstr>
      <vt:lpstr>The Learning Process</vt:lpstr>
      <vt:lpstr>The Learning Process</vt:lpstr>
      <vt:lpstr>The Learning Process</vt:lpstr>
      <vt:lpstr>Back propagation Algorithm</vt:lpstr>
      <vt:lpstr>Back propagation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Sempa</dc:creator>
  <cp:lastModifiedBy>DIANA</cp:lastModifiedBy>
  <cp:revision>50</cp:revision>
  <dcterms:created xsi:type="dcterms:W3CDTF">2018-06-01T03:04:43Z</dcterms:created>
  <dcterms:modified xsi:type="dcterms:W3CDTF">2018-06-09T18:24:41Z</dcterms:modified>
</cp:coreProperties>
</file>