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8" r:id="rId3"/>
    <p:sldId id="281" r:id="rId4"/>
    <p:sldId id="257" r:id="rId5"/>
    <p:sldId id="277" r:id="rId6"/>
    <p:sldId id="274" r:id="rId7"/>
    <p:sldId id="269" r:id="rId8"/>
    <p:sldId id="282" r:id="rId9"/>
    <p:sldId id="276" r:id="rId10"/>
    <p:sldId id="301" r:id="rId11"/>
    <p:sldId id="275" r:id="rId12"/>
  </p:sldIdLst>
  <p:sldSz cx="9144000" cy="6858000" type="screen4x3"/>
  <p:notesSz cx="6858000" cy="9144000"/>
  <p:defaultTextStyle>
    <a:defPPr marL="0" marR="0" indent="0" algn="l" defTabSz="735635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BD3"/>
    <a:srgbClr val="8BB7B4"/>
    <a:srgbClr val="616F80"/>
    <a:srgbClr val="7C98B6"/>
    <a:srgbClr val="F1F6F5"/>
    <a:srgbClr val="F36050"/>
    <a:srgbClr val="FF6685"/>
    <a:srgbClr val="425B76"/>
    <a:srgbClr val="5C2CCE"/>
    <a:srgbClr val="604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35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965">
        <a:latin typeface="+mj-lt"/>
        <a:ea typeface="+mj-ea"/>
        <a:cs typeface="+mj-cs"/>
        <a:sym typeface="Helvetica Neue"/>
      </a:defRPr>
    </a:lvl1pPr>
    <a:lvl2pPr indent="183909" latinLnBrk="0">
      <a:defRPr sz="965">
        <a:latin typeface="+mj-lt"/>
        <a:ea typeface="+mj-ea"/>
        <a:cs typeface="+mj-cs"/>
        <a:sym typeface="Helvetica Neue"/>
      </a:defRPr>
    </a:lvl2pPr>
    <a:lvl3pPr indent="367817" latinLnBrk="0">
      <a:defRPr sz="965">
        <a:latin typeface="+mj-lt"/>
        <a:ea typeface="+mj-ea"/>
        <a:cs typeface="+mj-cs"/>
        <a:sym typeface="Helvetica Neue"/>
      </a:defRPr>
    </a:lvl3pPr>
    <a:lvl4pPr indent="551726" latinLnBrk="0">
      <a:defRPr sz="965">
        <a:latin typeface="+mj-lt"/>
        <a:ea typeface="+mj-ea"/>
        <a:cs typeface="+mj-cs"/>
        <a:sym typeface="Helvetica Neue"/>
      </a:defRPr>
    </a:lvl4pPr>
    <a:lvl5pPr indent="735635" latinLnBrk="0">
      <a:defRPr sz="965">
        <a:latin typeface="+mj-lt"/>
        <a:ea typeface="+mj-ea"/>
        <a:cs typeface="+mj-cs"/>
        <a:sym typeface="Helvetica Neue"/>
      </a:defRPr>
    </a:lvl5pPr>
    <a:lvl6pPr indent="919544" latinLnBrk="0">
      <a:defRPr sz="965">
        <a:latin typeface="+mj-lt"/>
        <a:ea typeface="+mj-ea"/>
        <a:cs typeface="+mj-cs"/>
        <a:sym typeface="Helvetica Neue"/>
      </a:defRPr>
    </a:lvl6pPr>
    <a:lvl7pPr indent="1103452" latinLnBrk="0">
      <a:defRPr sz="965">
        <a:latin typeface="+mj-lt"/>
        <a:ea typeface="+mj-ea"/>
        <a:cs typeface="+mj-cs"/>
        <a:sym typeface="Helvetica Neue"/>
      </a:defRPr>
    </a:lvl7pPr>
    <a:lvl8pPr indent="1287361" latinLnBrk="0">
      <a:defRPr sz="965">
        <a:latin typeface="+mj-lt"/>
        <a:ea typeface="+mj-ea"/>
        <a:cs typeface="+mj-cs"/>
        <a:sym typeface="Helvetica Neue"/>
      </a:defRPr>
    </a:lvl8pPr>
    <a:lvl9pPr indent="1471270" latinLnBrk="0">
      <a:defRPr sz="965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amarcusbrown?utm_source=unsplash&amp;utm_medium=referral&amp;utm_content=creditCopyTex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earch/photos/business-person?utm_source=unsplash&amp;utm_medium=referral&amp;utm_content=creditCopyTex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65" b="0" i="0" dirty="0">
                <a:effectLst/>
                <a:latin typeface="+mj-lt"/>
                <a:ea typeface="+mj-ea"/>
                <a:cs typeface="+mj-cs"/>
                <a:sym typeface="Helvetica Neue"/>
              </a:rPr>
              <a:t>Photo by </a:t>
            </a:r>
            <a:r>
              <a:rPr lang="en-US" sz="965" b="0" i="0" dirty="0">
                <a:effectLst/>
                <a:latin typeface="+mj-lt"/>
                <a:ea typeface="+mj-ea"/>
                <a:cs typeface="+mj-cs"/>
                <a:sym typeface="Helvetica Neue"/>
                <a:hlinkClick r:id="rId3"/>
              </a:rPr>
              <a:t>Tamarcus Brown</a:t>
            </a:r>
            <a:r>
              <a:rPr lang="en-US" sz="965" b="0" i="0" dirty="0">
                <a:effectLst/>
                <a:latin typeface="+mj-lt"/>
                <a:ea typeface="+mj-ea"/>
                <a:cs typeface="+mj-cs"/>
                <a:sym typeface="Helvetica Neue"/>
              </a:rPr>
              <a:t> on </a:t>
            </a:r>
            <a:r>
              <a:rPr lang="en-US" sz="965" b="0" i="0" dirty="0">
                <a:effectLst/>
                <a:latin typeface="+mj-lt"/>
                <a:ea typeface="+mj-ea"/>
                <a:cs typeface="+mj-cs"/>
                <a:sym typeface="Helvetica Neue"/>
                <a:hlinkClick r:id="rId4"/>
              </a:rPr>
              <a:t>Unsplash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9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400"/>
              <a:buFont typeface="Avenir"/>
              <a:buNone/>
            </a:pPr>
            <a:r>
              <a:rPr lang="en-US" sz="1400" b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Product Screenshot Full MacBook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64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400"/>
              <a:buFont typeface="Avenir"/>
              <a:buNone/>
            </a:pPr>
            <a:r>
              <a:rPr lang="en-US" sz="1400" b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Product Screenshot Full MacBook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285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25980"/>
            <a:ext cx="7772400" cy="14401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40480"/>
            <a:ext cx="6400801" cy="1714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2013332" y="837242"/>
            <a:ext cx="5117335" cy="88773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56596" y="2413633"/>
            <a:ext cx="7630809" cy="3096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2013332" y="837242"/>
            <a:ext cx="5117335" cy="88773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56596" y="2413633"/>
            <a:ext cx="7630809" cy="3096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2013332" y="837242"/>
            <a:ext cx="5117335" cy="88773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199" y="1577340"/>
            <a:ext cx="3977642" cy="45262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Aligned - Orange">
  <p:cSld name="Left Aligned - Orange"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1728" y="5896168"/>
            <a:ext cx="585216" cy="819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581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199" y="274637"/>
            <a:ext cx="8229602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199" y="1600200"/>
            <a:ext cx="8229602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9175" y="6377940"/>
            <a:ext cx="227626" cy="22281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ransition spd="med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9pPr>
    </p:titleStyle>
    <p:body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3429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6858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0287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3716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7145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0574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24003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27432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hyperlink" Target="https://github.com/group1sdb/midsem_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iff"/><Relationship Id="rId4" Type="http://schemas.openxmlformats.org/officeDocument/2006/relationships/hyperlink" Target="https://academy.hubspot.com/?utm_source=offers&amp;utm_medium=offers&amp;utm_campaign=seondary-conversion_powerpoint_templat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hubspot.com/?utm_source=offers&amp;utm_medium=offers&amp;utm_campaign=seondary-conversion_powerpoint_templat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6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8"/>
          <p:cNvGrpSpPr>
            <a:grpSpLocks/>
          </p:cNvGrpSpPr>
          <p:nvPr/>
        </p:nvGrpSpPr>
        <p:grpSpPr bwMode="auto">
          <a:xfrm>
            <a:off x="480646" y="2778369"/>
            <a:ext cx="7166682" cy="1783521"/>
            <a:chOff x="2766439" y="506183"/>
            <a:chExt cx="9144000" cy="207661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766439" y="506183"/>
              <a:ext cx="9144000" cy="1220793"/>
            </a:xfrm>
            <a:prstGeom prst="rect">
              <a:avLst/>
            </a:prstGeom>
          </p:spPr>
          <p:txBody>
            <a:bodyPr lIns="91448" tIns="45724" rIns="91448" bIns="45724" anchor="ctr"/>
            <a:lstStyle>
              <a:lvl1pPr algn="ctr" defTabSz="609493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defRPr/>
              </a:pPr>
              <a:r>
                <a:rPr lang="en-US" sz="6000" b="1" spc="450" dirty="0">
                  <a:solidFill>
                    <a:srgbClr val="C4DBD3"/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ELECTIONS RESULTS PREDICTION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845814" y="2582801"/>
              <a:ext cx="6262686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ternal Storage 2"/>
          <p:cNvSpPr/>
          <p:nvPr/>
        </p:nvSpPr>
        <p:spPr>
          <a:xfrm rot="10800000">
            <a:off x="0" y="820485"/>
            <a:ext cx="9144000" cy="5144840"/>
          </a:xfrm>
          <a:prstGeom prst="flowChartInternalStorag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42">
              <a:defRPr/>
            </a:pPr>
            <a:endParaRPr lang="en-US" sz="1086"/>
          </a:p>
        </p:txBody>
      </p:sp>
      <p:sp>
        <p:nvSpPr>
          <p:cNvPr id="8" name="Internal Storage 7"/>
          <p:cNvSpPr/>
          <p:nvPr/>
        </p:nvSpPr>
        <p:spPr>
          <a:xfrm rot="10800000">
            <a:off x="0" y="936790"/>
            <a:ext cx="9144000" cy="5144840"/>
          </a:xfrm>
          <a:prstGeom prst="flowChartInternalStorage">
            <a:avLst/>
          </a:prstGeom>
          <a:noFill/>
          <a:ln>
            <a:solidFill>
              <a:srgbClr val="8BB7B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42">
              <a:defRPr/>
            </a:pPr>
            <a:endParaRPr lang="en-US" sz="1086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229C5E-363A-4021-BEDD-3E0AABE46A17}"/>
              </a:ext>
            </a:extLst>
          </p:cNvPr>
          <p:cNvSpPr txBox="1">
            <a:spLocks/>
          </p:cNvSpPr>
          <p:nvPr/>
        </p:nvSpPr>
        <p:spPr bwMode="auto">
          <a:xfrm>
            <a:off x="480646" y="4547563"/>
            <a:ext cx="4663325" cy="1048488"/>
          </a:xfrm>
          <a:prstGeom prst="rect">
            <a:avLst/>
          </a:prstGeom>
        </p:spPr>
        <p:txBody>
          <a:bodyPr lIns="91448" tIns="45724" rIns="91448" bIns="45724" anchor="ctr"/>
          <a:lstStyle>
            <a:lvl1pPr algn="ctr" defTabSz="609493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4400" b="1" spc="450" dirty="0">
                <a:solidFill>
                  <a:srgbClr val="C4DBD3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GROUP #1</a:t>
            </a:r>
          </a:p>
        </p:txBody>
      </p:sp>
    </p:spTree>
    <p:extLst>
      <p:ext uri="{BB962C8B-B14F-4D97-AF65-F5344CB8AC3E}">
        <p14:creationId xmlns:p14="http://schemas.microsoft.com/office/powerpoint/2010/main" val="33587819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30FA6B-1642-4D3F-8032-D75A23021550}"/>
              </a:ext>
            </a:extLst>
          </p:cNvPr>
          <p:cNvSpPr txBox="1">
            <a:spLocks/>
          </p:cNvSpPr>
          <p:nvPr/>
        </p:nvSpPr>
        <p:spPr>
          <a:xfrm>
            <a:off x="339277" y="1123039"/>
            <a:ext cx="5117335" cy="887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50" b="1" i="0" u="none" strike="noStrike" cap="none" spc="0" baseline="0">
                <a:ln>
                  <a:noFill/>
                </a:ln>
                <a:solidFill>
                  <a:srgbClr val="001B2F"/>
                </a:solidFill>
                <a:uFillTx/>
                <a:latin typeface="Poppins-ExtraBold"/>
                <a:ea typeface="Poppins-ExtraBold"/>
                <a:cs typeface="Poppins-ExtraBold"/>
                <a:sym typeface="Poppins-ExtraBold"/>
              </a:defRPr>
            </a:lvl1pPr>
            <a:lvl2pPr marL="0" marR="0" indent="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50" b="1" i="0" u="none" strike="noStrike" cap="none" spc="0" baseline="0">
                <a:ln>
                  <a:noFill/>
                </a:ln>
                <a:solidFill>
                  <a:srgbClr val="001B2F"/>
                </a:solidFill>
                <a:uFillTx/>
                <a:latin typeface="Poppins-ExtraBold"/>
                <a:ea typeface="Poppins-ExtraBold"/>
                <a:cs typeface="Poppins-ExtraBold"/>
                <a:sym typeface="Poppins-ExtraBold"/>
              </a:defRPr>
            </a:lvl2pPr>
            <a:lvl3pPr marL="0" marR="0" indent="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50" b="1" i="0" u="none" strike="noStrike" cap="none" spc="0" baseline="0">
                <a:ln>
                  <a:noFill/>
                </a:ln>
                <a:solidFill>
                  <a:srgbClr val="001B2F"/>
                </a:solidFill>
                <a:uFillTx/>
                <a:latin typeface="Poppins-ExtraBold"/>
                <a:ea typeface="Poppins-ExtraBold"/>
                <a:cs typeface="Poppins-ExtraBold"/>
                <a:sym typeface="Poppins-ExtraBold"/>
              </a:defRPr>
            </a:lvl3pPr>
            <a:lvl4pPr marL="0" marR="0" indent="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50" b="1" i="0" u="none" strike="noStrike" cap="none" spc="0" baseline="0">
                <a:ln>
                  <a:noFill/>
                </a:ln>
                <a:solidFill>
                  <a:srgbClr val="001B2F"/>
                </a:solidFill>
                <a:uFillTx/>
                <a:latin typeface="Poppins-ExtraBold"/>
                <a:ea typeface="Poppins-ExtraBold"/>
                <a:cs typeface="Poppins-ExtraBold"/>
                <a:sym typeface="Poppins-ExtraBold"/>
              </a:defRPr>
            </a:lvl4pPr>
            <a:lvl5pPr marL="0" marR="0" indent="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50" b="1" i="0" u="none" strike="noStrike" cap="none" spc="0" baseline="0">
                <a:ln>
                  <a:noFill/>
                </a:ln>
                <a:solidFill>
                  <a:srgbClr val="001B2F"/>
                </a:solidFill>
                <a:uFillTx/>
                <a:latin typeface="Poppins-ExtraBold"/>
                <a:ea typeface="Poppins-ExtraBold"/>
                <a:cs typeface="Poppins-ExtraBold"/>
                <a:sym typeface="Poppins-ExtraBold"/>
              </a:defRPr>
            </a:lvl5pPr>
            <a:lvl6pPr marL="0" marR="0" indent="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50" b="1" i="0" u="none" strike="noStrike" cap="none" spc="0" baseline="0">
                <a:ln>
                  <a:noFill/>
                </a:ln>
                <a:solidFill>
                  <a:srgbClr val="001B2F"/>
                </a:solidFill>
                <a:uFillTx/>
                <a:latin typeface="Poppins-ExtraBold"/>
                <a:ea typeface="Poppins-ExtraBold"/>
                <a:cs typeface="Poppins-ExtraBold"/>
                <a:sym typeface="Poppins-ExtraBold"/>
              </a:defRPr>
            </a:lvl6pPr>
            <a:lvl7pPr marL="0" marR="0" indent="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50" b="1" i="0" u="none" strike="noStrike" cap="none" spc="0" baseline="0">
                <a:ln>
                  <a:noFill/>
                </a:ln>
                <a:solidFill>
                  <a:srgbClr val="001B2F"/>
                </a:solidFill>
                <a:uFillTx/>
                <a:latin typeface="Poppins-ExtraBold"/>
                <a:ea typeface="Poppins-ExtraBold"/>
                <a:cs typeface="Poppins-ExtraBold"/>
                <a:sym typeface="Poppins-ExtraBold"/>
              </a:defRPr>
            </a:lvl7pPr>
            <a:lvl8pPr marL="0" marR="0" indent="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50" b="1" i="0" u="none" strike="noStrike" cap="none" spc="0" baseline="0">
                <a:ln>
                  <a:noFill/>
                </a:ln>
                <a:solidFill>
                  <a:srgbClr val="001B2F"/>
                </a:solidFill>
                <a:uFillTx/>
                <a:latin typeface="Poppins-ExtraBold"/>
                <a:ea typeface="Poppins-ExtraBold"/>
                <a:cs typeface="Poppins-ExtraBold"/>
                <a:sym typeface="Poppins-ExtraBold"/>
              </a:defRPr>
            </a:lvl8pPr>
            <a:lvl9pPr marL="0" marR="0" indent="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50" b="1" i="0" u="none" strike="noStrike" cap="none" spc="0" baseline="0">
                <a:ln>
                  <a:noFill/>
                </a:ln>
                <a:solidFill>
                  <a:srgbClr val="001B2F"/>
                </a:solidFill>
                <a:uFillTx/>
                <a:latin typeface="Poppins-ExtraBold"/>
                <a:ea typeface="Poppins-ExtraBold"/>
                <a:cs typeface="Poppins-ExtraBold"/>
                <a:sym typeface="Poppins-ExtraBold"/>
              </a:defRPr>
            </a:lvl9pPr>
          </a:lstStyle>
          <a:p>
            <a:pPr hangingPunct="1"/>
            <a:r>
              <a:rPr lang="en-IN">
                <a:latin typeface="OCR A Extended" panose="02010509020102010303" pitchFamily="50" charset="0"/>
              </a:rPr>
              <a:t>Submissions</a:t>
            </a:r>
            <a:endParaRPr lang="en-IN" dirty="0">
              <a:latin typeface="OCR A Extended" panose="02010509020102010303" pitchFamily="50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87013E-2A47-42D2-90A5-F929D39B25AB}"/>
              </a:ext>
            </a:extLst>
          </p:cNvPr>
          <p:cNvSpPr txBox="1">
            <a:spLocks/>
          </p:cNvSpPr>
          <p:nvPr/>
        </p:nvSpPr>
        <p:spPr>
          <a:xfrm>
            <a:off x="768096" y="2273576"/>
            <a:ext cx="7290055" cy="3017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34290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68580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02870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37160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171450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05740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240030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274320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 Mid Project Report</a:t>
            </a:r>
          </a:p>
          <a:p>
            <a:pPr hangingPunct="1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 Pitch Video</a:t>
            </a:r>
          </a:p>
          <a:p>
            <a:pPr hangingPunct="1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 </a:t>
            </a:r>
            <a:r>
              <a:rPr lang="en-IN" sz="2400" dirty="0" err="1"/>
              <a:t>Jupyter</a:t>
            </a:r>
            <a:r>
              <a:rPr lang="en-IN" sz="2400" dirty="0"/>
              <a:t> File</a:t>
            </a:r>
          </a:p>
          <a:p>
            <a:pPr hangingPunct="1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 </a:t>
            </a:r>
            <a:r>
              <a:rPr lang="en-IN" sz="2400" dirty="0" err="1"/>
              <a:t>Github</a:t>
            </a:r>
            <a:r>
              <a:rPr lang="en-IN" sz="2400" dirty="0"/>
              <a:t> link</a:t>
            </a:r>
          </a:p>
          <a:p>
            <a:pPr hangingPunct="1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IN" sz="2400" dirty="0">
                <a:hlinkClick r:id="rId2"/>
              </a:rPr>
              <a:t>https://github.com/group1sdb/midsem_project</a:t>
            </a:r>
            <a:endParaRPr lang="en-IN" sz="2400" dirty="0"/>
          </a:p>
          <a:p>
            <a:pPr hangingPunct="1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en-IN" sz="2400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File folder with contents">
                <a:extLst>
                  <a:ext uri="{FF2B5EF4-FFF2-40B4-BE49-F238E27FC236}">
                    <a16:creationId xmlns:a16="http://schemas.microsoft.com/office/drawing/2014/main" id="{69757354-DD48-46F6-8C8A-BC398E8E43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712484"/>
                  </p:ext>
                </p:extLst>
              </p:nvPr>
            </p:nvGraphicFramePr>
            <p:xfrm>
              <a:off x="6528352" y="2010769"/>
              <a:ext cx="2276371" cy="203560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276371" cy="2035600"/>
                    </a:xfrm>
                    <a:prstGeom prst="rect">
                      <a:avLst/>
                    </a:prstGeom>
                  </am3d:spPr>
                  <am3d:camera>
                    <am3d:pos x="0" y="0" z="615470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746901" d="1000000"/>
                    <am3d:preTrans dx="0" dy="-13710234" dz="362805"/>
                    <am3d:scale>
                      <am3d:sx n="1000000" d="1000000"/>
                      <am3d:sy n="1000000" d="1000000"/>
                      <am3d:sz n="1000000" d="1000000"/>
                    </am3d:scale>
                    <am3d:rot ax="2090841" ay="1940940" az="1225924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6484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File folder with contents">
                <a:extLst>
                  <a:ext uri="{FF2B5EF4-FFF2-40B4-BE49-F238E27FC236}">
                    <a16:creationId xmlns:a16="http://schemas.microsoft.com/office/drawing/2014/main" id="{69757354-DD48-46F6-8C8A-BC398E8E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8352" y="2010769"/>
                <a:ext cx="2276371" cy="20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21577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89"/>
          <p:cNvSpPr txBox="1"/>
          <p:nvPr/>
        </p:nvSpPr>
        <p:spPr>
          <a:xfrm>
            <a:off x="1844443" y="2231063"/>
            <a:ext cx="8733925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z="15200" b="1">
                <a:solidFill>
                  <a:srgbClr val="F1452F"/>
                </a:solidFill>
                <a:latin typeface="Poppins-ExtraBold"/>
                <a:ea typeface="Poppins-ExtraBold"/>
                <a:cs typeface="Poppins-ExtraBold"/>
                <a:sym typeface="Poppins-ExtraBold"/>
              </a:defRPr>
            </a:lvl1pPr>
          </a:lstStyle>
          <a:p>
            <a:r>
              <a:rPr lang="en-US" sz="8000" dirty="0">
                <a:solidFill>
                  <a:srgbClr val="616F8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Thank you!</a:t>
            </a:r>
            <a:endParaRPr sz="8000" dirty="0">
              <a:solidFill>
                <a:srgbClr val="616F8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6" name="Graphic 5" descr="Angel face with no fill">
            <a:extLst>
              <a:ext uri="{FF2B5EF4-FFF2-40B4-BE49-F238E27FC236}">
                <a16:creationId xmlns:a16="http://schemas.microsoft.com/office/drawing/2014/main" id="{F4B730A9-4D60-AE4C-9D30-5109AFB07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3077" y="38393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864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159" y="146971"/>
            <a:ext cx="2792934" cy="2585773"/>
          </a:xfrm>
          <a:prstGeom prst="rect">
            <a:avLst/>
          </a:prstGeom>
          <a:solidFill>
            <a:srgbClr val="8BB7B4"/>
          </a:solidFill>
          <a:ln w="25400" cap="flat">
            <a:solidFill>
              <a:srgbClr val="8BB7B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785" y="368608"/>
            <a:ext cx="2629307" cy="2499931"/>
          </a:xfrm>
          <a:prstGeom prst="rect">
            <a:avLst/>
          </a:prstGeom>
          <a:noFill/>
          <a:ln w="25400" cap="flat">
            <a:solidFill>
              <a:srgbClr val="616F8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EE7667-321E-0246-BCE2-AB88659DB2B4}"/>
              </a:ext>
            </a:extLst>
          </p:cNvPr>
          <p:cNvSpPr/>
          <p:nvPr/>
        </p:nvSpPr>
        <p:spPr>
          <a:xfrm>
            <a:off x="5499468" y="146971"/>
            <a:ext cx="2281022" cy="2606848"/>
          </a:xfrm>
          <a:prstGeom prst="rect">
            <a:avLst/>
          </a:prstGeom>
          <a:solidFill>
            <a:srgbClr val="8BB7B4"/>
          </a:solidFill>
          <a:ln w="25400" cap="flat">
            <a:solidFill>
              <a:srgbClr val="8BB7B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F6F0A-7027-3D47-9EFA-0800DEEA9C11}"/>
              </a:ext>
            </a:extLst>
          </p:cNvPr>
          <p:cNvSpPr/>
          <p:nvPr/>
        </p:nvSpPr>
        <p:spPr>
          <a:xfrm>
            <a:off x="5348972" y="345162"/>
            <a:ext cx="2281022" cy="2499931"/>
          </a:xfrm>
          <a:prstGeom prst="rect">
            <a:avLst/>
          </a:prstGeom>
          <a:noFill/>
          <a:ln w="25400" cap="flat">
            <a:solidFill>
              <a:srgbClr val="616F8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ECFCF-723A-4545-8EA5-B4DDFC824AE7}"/>
              </a:ext>
            </a:extLst>
          </p:cNvPr>
          <p:cNvSpPr/>
          <p:nvPr/>
        </p:nvSpPr>
        <p:spPr>
          <a:xfrm>
            <a:off x="3243642" y="3388179"/>
            <a:ext cx="3120411" cy="2979215"/>
          </a:xfrm>
          <a:prstGeom prst="rect">
            <a:avLst/>
          </a:prstGeom>
          <a:solidFill>
            <a:srgbClr val="8BB7B4"/>
          </a:solidFill>
          <a:ln w="25400" cap="flat">
            <a:solidFill>
              <a:srgbClr val="8BB7B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028816-53E7-2F46-8C8F-E3268751B16D}"/>
              </a:ext>
            </a:extLst>
          </p:cNvPr>
          <p:cNvSpPr/>
          <p:nvPr/>
        </p:nvSpPr>
        <p:spPr>
          <a:xfrm>
            <a:off x="3384316" y="3595198"/>
            <a:ext cx="2820934" cy="2979215"/>
          </a:xfrm>
          <a:prstGeom prst="rect">
            <a:avLst/>
          </a:prstGeom>
          <a:noFill/>
          <a:ln w="25400" cap="flat">
            <a:solidFill>
              <a:srgbClr val="616F8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131192-315B-1147-95BE-E037CA5BC4CB}"/>
              </a:ext>
            </a:extLst>
          </p:cNvPr>
          <p:cNvSpPr/>
          <p:nvPr/>
        </p:nvSpPr>
        <p:spPr>
          <a:xfrm>
            <a:off x="702809" y="2900475"/>
            <a:ext cx="1980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616F8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Chandrasheker 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CF0F4A-B3D9-CD42-8CB2-D61283E6E657}"/>
              </a:ext>
            </a:extLst>
          </p:cNvPr>
          <p:cNvSpPr/>
          <p:nvPr/>
        </p:nvSpPr>
        <p:spPr>
          <a:xfrm>
            <a:off x="5842840" y="2930828"/>
            <a:ext cx="1653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616F8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1600" dirty="0" err="1">
                <a:solidFill>
                  <a:srgbClr val="616F8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Divya</a:t>
            </a:r>
            <a:r>
              <a:rPr lang="en-US" sz="1600" dirty="0">
                <a:solidFill>
                  <a:srgbClr val="616F8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Madhuri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AF30EC-61E1-844B-9CBF-C4434D1258DB}"/>
              </a:ext>
            </a:extLst>
          </p:cNvPr>
          <p:cNvSpPr/>
          <p:nvPr/>
        </p:nvSpPr>
        <p:spPr>
          <a:xfrm>
            <a:off x="3868797" y="6544403"/>
            <a:ext cx="21162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616F8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Rishitha</a:t>
            </a:r>
            <a:r>
              <a:rPr lang="en-US" sz="1600" dirty="0">
                <a:solidFill>
                  <a:srgbClr val="616F8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Ravikumar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20A899F-B7D9-FE49-9FD2-AC07AA9266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43" y="3610158"/>
            <a:ext cx="2802807" cy="2979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719B39-C92C-42EE-B293-C11E0E49776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7" b="5033"/>
          <a:stretch/>
        </p:blipFill>
        <p:spPr>
          <a:xfrm>
            <a:off x="278785" y="345162"/>
            <a:ext cx="2629307" cy="2499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5A0131-4391-4103-8A5E-28B816FBB6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088" y="283587"/>
            <a:ext cx="2262906" cy="25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025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290930" y="1399614"/>
            <a:ext cx="3150888" cy="991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 b="1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Breaking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Down </a:t>
            </a:r>
            <a:r>
              <a:rPr lang="en-US" sz="3000" b="1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Topic!</a:t>
            </a:r>
            <a:endParaRPr sz="3000" b="1" dirty="0">
              <a:solidFill>
                <a:schemeClr val="accent6">
                  <a:lumMod val="50000"/>
                </a:schemeClr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318689" y="3873186"/>
            <a:ext cx="2988000" cy="1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endParaRPr sz="120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>
            <a:off x="407927" y="2934664"/>
            <a:ext cx="6687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17"/>
          <p:cNvSpPr txBox="1"/>
          <p:nvPr/>
        </p:nvSpPr>
        <p:spPr>
          <a:xfrm>
            <a:off x="278113" y="3334916"/>
            <a:ext cx="3719456" cy="228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To design an exit poll that will aid in projecting an overall win and the number of seats won by a certain party.</a:t>
            </a:r>
            <a:endParaRPr sz="2400" dirty="0">
              <a:solidFill>
                <a:schemeClr val="accent6">
                  <a:lumMod val="50000"/>
                </a:schemeClr>
              </a:solidFill>
              <a:latin typeface="Avenir Roman" panose="02000503020000020003" pitchFamily="2" charset="0"/>
              <a:ea typeface="Avenir"/>
              <a:cs typeface="Avenir"/>
              <a:sym typeface="Avenir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129" y="1712194"/>
            <a:ext cx="4813953" cy="288605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4785089" y="1934029"/>
            <a:ext cx="3666900" cy="229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>
              <a:solidFill>
                <a:schemeClr val="dk1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421086" y="4552851"/>
            <a:ext cx="2328041" cy="54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lt1"/>
              </a:buClr>
              <a:buSzPts val="1800"/>
            </a:pPr>
            <a:r>
              <a:rPr lang="en-US" sz="1350" u="sng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Visit https://bit.ly/3auUHUl to Get Started Free</a:t>
            </a:r>
            <a:endParaRPr sz="1350" u="sng" dirty="0">
              <a:solidFill>
                <a:schemeClr val="bg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26E7F3-6043-9244-87A0-28151D2C9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881" y="1934029"/>
            <a:ext cx="3718108" cy="22982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2"/>
          <p:cNvSpPr txBox="1">
            <a:spLocks noGrp="1"/>
          </p:cNvSpPr>
          <p:nvPr>
            <p:ph type="title"/>
          </p:nvPr>
        </p:nvSpPr>
        <p:spPr>
          <a:xfrm>
            <a:off x="1449391" y="580930"/>
            <a:ext cx="4642338" cy="1390651"/>
          </a:xfrm>
          <a:prstGeom prst="rect">
            <a:avLst/>
          </a:prstGeom>
        </p:spPr>
        <p:txBody>
          <a:bodyPr>
            <a:noAutofit/>
          </a:bodyPr>
          <a:lstStyle>
            <a:lvl1pPr marR="4216" indent="10540" defTabSz="758951">
              <a:tabLst>
                <a:tab pos="1549400" algn="l"/>
              </a:tabLst>
              <a:defRPr sz="4980"/>
            </a:lvl1pPr>
          </a:lstStyle>
          <a:p>
            <a:pPr algn="ctr"/>
            <a:r>
              <a:rPr lang="en-US" sz="4800" dirty="0">
                <a:solidFill>
                  <a:srgbClr val="616F8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	Approach</a:t>
            </a:r>
            <a:endParaRPr sz="4800" dirty="0">
              <a:solidFill>
                <a:srgbClr val="616F8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3" name="object 4"/>
          <p:cNvSpPr txBox="1"/>
          <p:nvPr/>
        </p:nvSpPr>
        <p:spPr>
          <a:xfrm>
            <a:off x="355911" y="1904585"/>
            <a:ext cx="2699541" cy="656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9525" marR="200501" algn="ctr">
              <a:lnSpc>
                <a:spcPct val="151000"/>
              </a:lnSpc>
              <a:spcBef>
                <a:spcPts val="75"/>
              </a:spcBef>
              <a:buSzPct val="100000"/>
              <a:tabLst>
                <a:tab pos="180975" algn="l"/>
              </a:tabLst>
              <a:defRPr sz="1600">
                <a:solidFill>
                  <a:srgbClr val="001B2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en-US" sz="1500" dirty="0">
                <a:solidFill>
                  <a:srgbClr val="616F80"/>
                </a:solidFill>
                <a:latin typeface="Arial Unicode MS" charset="0"/>
                <a:ea typeface="Arial Unicode MS" charset="0"/>
                <a:cs typeface="Arial Unicode MS" charset="0"/>
              </a:rPr>
              <a:t>SEEKING OUR DATASET FROM KAGGLE</a:t>
            </a:r>
            <a:endParaRPr sz="1500" dirty="0">
              <a:solidFill>
                <a:srgbClr val="616F80"/>
              </a:solidFill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86" name="object 7"/>
          <p:cNvSpPr/>
          <p:nvPr/>
        </p:nvSpPr>
        <p:spPr>
          <a:xfrm>
            <a:off x="1249492" y="2743582"/>
            <a:ext cx="542925" cy="0"/>
          </a:xfrm>
          <a:prstGeom prst="line">
            <a:avLst/>
          </a:prstGeom>
          <a:ln w="76200">
            <a:solidFill>
              <a:srgbClr val="8BB7B4"/>
            </a:solidFill>
          </a:ln>
        </p:spPr>
        <p:txBody>
          <a:bodyPr lIns="34289" rIns="34289"/>
          <a:lstStyle/>
          <a:p>
            <a:endParaRPr sz="1086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B04936A8-B2EB-EA47-B9CC-0DA1F2DAC1B1}"/>
              </a:ext>
            </a:extLst>
          </p:cNvPr>
          <p:cNvSpPr/>
          <p:nvPr/>
        </p:nvSpPr>
        <p:spPr>
          <a:xfrm>
            <a:off x="4380161" y="2756451"/>
            <a:ext cx="542925" cy="0"/>
          </a:xfrm>
          <a:prstGeom prst="line">
            <a:avLst/>
          </a:prstGeom>
          <a:ln w="76200">
            <a:solidFill>
              <a:srgbClr val="8BB7B4"/>
            </a:solidFill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9F8A3BB-AFAE-8749-9D20-C303180F5976}"/>
              </a:ext>
            </a:extLst>
          </p:cNvPr>
          <p:cNvSpPr/>
          <p:nvPr/>
        </p:nvSpPr>
        <p:spPr>
          <a:xfrm>
            <a:off x="7320821" y="2743582"/>
            <a:ext cx="542925" cy="0"/>
          </a:xfrm>
          <a:prstGeom prst="line">
            <a:avLst/>
          </a:prstGeom>
          <a:ln w="76200">
            <a:solidFill>
              <a:srgbClr val="8BB7B4"/>
            </a:solidFill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9AAE3B6-5BAC-FD4B-BB9E-F8A1896DD963}"/>
              </a:ext>
            </a:extLst>
          </p:cNvPr>
          <p:cNvSpPr txBox="1"/>
          <p:nvPr/>
        </p:nvSpPr>
        <p:spPr>
          <a:xfrm>
            <a:off x="3481754" y="1904585"/>
            <a:ext cx="2478027" cy="656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9525" marR="200501" algn="ctr">
              <a:lnSpc>
                <a:spcPct val="151000"/>
              </a:lnSpc>
              <a:spcBef>
                <a:spcPts val="75"/>
              </a:spcBef>
              <a:buSzPct val="100000"/>
              <a:tabLst>
                <a:tab pos="180975" algn="l"/>
              </a:tabLst>
              <a:defRPr sz="1600">
                <a:solidFill>
                  <a:srgbClr val="001B2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en-US" sz="1500" dirty="0">
                <a:solidFill>
                  <a:srgbClr val="616F80"/>
                </a:solidFill>
                <a:latin typeface="Arial Unicode MS" charset="0"/>
                <a:ea typeface="Arial Unicode MS" charset="0"/>
                <a:cs typeface="Arial Unicode MS" charset="0"/>
              </a:rPr>
              <a:t>PREPROCESSISNG DATA FOR THE MODEL</a:t>
            </a:r>
            <a:endParaRPr sz="1500" dirty="0">
              <a:solidFill>
                <a:srgbClr val="616F80"/>
              </a:solidFill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BC4D479-0727-C84E-B512-9E9217AB4D31}"/>
              </a:ext>
            </a:extLst>
          </p:cNvPr>
          <p:cNvSpPr txBox="1"/>
          <p:nvPr/>
        </p:nvSpPr>
        <p:spPr>
          <a:xfrm>
            <a:off x="6271847" y="1904585"/>
            <a:ext cx="2724212" cy="656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9525" marR="200501" algn="ctr">
              <a:lnSpc>
                <a:spcPct val="151000"/>
              </a:lnSpc>
              <a:spcBef>
                <a:spcPts val="75"/>
              </a:spcBef>
              <a:buSzPct val="100000"/>
              <a:tabLst>
                <a:tab pos="180975" algn="l"/>
              </a:tabLst>
              <a:defRPr sz="1600">
                <a:solidFill>
                  <a:srgbClr val="001B2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en-US" sz="1500" dirty="0">
                <a:solidFill>
                  <a:srgbClr val="616F80"/>
                </a:solidFill>
                <a:latin typeface="Arial Unicode MS" charset="0"/>
                <a:ea typeface="Arial Unicode MS" charset="0"/>
                <a:cs typeface="Arial Unicode MS" charset="0"/>
              </a:rPr>
              <a:t>DESCRIPTIVE STATISTICS FOR THE DATASET</a:t>
            </a:r>
            <a:endParaRPr sz="1500" dirty="0">
              <a:solidFill>
                <a:srgbClr val="616F80"/>
              </a:solidFill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6D3C448-83A6-2141-AACF-33CA3716C15F}"/>
              </a:ext>
            </a:extLst>
          </p:cNvPr>
          <p:cNvSpPr txBox="1"/>
          <p:nvPr/>
        </p:nvSpPr>
        <p:spPr>
          <a:xfrm>
            <a:off x="1624504" y="4026462"/>
            <a:ext cx="2861895" cy="656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9525" marR="200501" algn="ctr">
              <a:lnSpc>
                <a:spcPct val="151000"/>
              </a:lnSpc>
              <a:spcBef>
                <a:spcPts val="75"/>
              </a:spcBef>
              <a:buSzPct val="100000"/>
              <a:tabLst>
                <a:tab pos="180975" algn="l"/>
              </a:tabLst>
              <a:defRPr sz="1600">
                <a:solidFill>
                  <a:srgbClr val="001B2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en-US" sz="1500" dirty="0">
                <a:solidFill>
                  <a:srgbClr val="616F80"/>
                </a:solidFill>
                <a:latin typeface="Arial Unicode MS" charset="0"/>
                <a:ea typeface="Arial Unicode MS" charset="0"/>
                <a:cs typeface="Arial Unicode MS" charset="0"/>
              </a:rPr>
              <a:t>DATACLEANING BY ENCODING AND SCALING</a:t>
            </a:r>
            <a:endParaRPr sz="1500" dirty="0">
              <a:solidFill>
                <a:srgbClr val="616F80"/>
              </a:solidFill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0500C9B-AC87-534B-82BB-334FBFD42023}"/>
              </a:ext>
            </a:extLst>
          </p:cNvPr>
          <p:cNvSpPr txBox="1"/>
          <p:nvPr/>
        </p:nvSpPr>
        <p:spPr>
          <a:xfrm>
            <a:off x="5327659" y="4026462"/>
            <a:ext cx="2264625" cy="656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9525" marR="200501" algn="ctr">
              <a:lnSpc>
                <a:spcPct val="151000"/>
              </a:lnSpc>
              <a:spcBef>
                <a:spcPts val="75"/>
              </a:spcBef>
              <a:buSzPct val="100000"/>
              <a:tabLst>
                <a:tab pos="180975" algn="l"/>
              </a:tabLst>
              <a:defRPr sz="1600">
                <a:solidFill>
                  <a:srgbClr val="001B2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en-US" sz="1500" dirty="0">
                <a:solidFill>
                  <a:srgbClr val="616F80"/>
                </a:solidFill>
                <a:latin typeface="Arial Unicode MS" charset="0"/>
                <a:ea typeface="Arial Unicode MS" charset="0"/>
                <a:cs typeface="Arial Unicode MS" charset="0"/>
              </a:rPr>
              <a:t>CONCLUSION AND FUTURE SCOPE</a:t>
            </a:r>
            <a:endParaRPr sz="1500" dirty="0">
              <a:solidFill>
                <a:srgbClr val="616F80"/>
              </a:solidFill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82094D33-BFE2-E247-8A4E-F30621563C15}"/>
              </a:ext>
            </a:extLst>
          </p:cNvPr>
          <p:cNvSpPr/>
          <p:nvPr/>
        </p:nvSpPr>
        <p:spPr>
          <a:xfrm>
            <a:off x="6091729" y="4859729"/>
            <a:ext cx="542925" cy="0"/>
          </a:xfrm>
          <a:prstGeom prst="line">
            <a:avLst/>
          </a:prstGeom>
          <a:ln w="76200">
            <a:solidFill>
              <a:srgbClr val="8BB7B4"/>
            </a:solidFill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83D64E90-51FA-8B45-A3BB-90A3387C0849}"/>
              </a:ext>
            </a:extLst>
          </p:cNvPr>
          <p:cNvSpPr/>
          <p:nvPr/>
        </p:nvSpPr>
        <p:spPr>
          <a:xfrm>
            <a:off x="2665176" y="4867250"/>
            <a:ext cx="542925" cy="0"/>
          </a:xfrm>
          <a:prstGeom prst="line">
            <a:avLst/>
          </a:prstGeom>
          <a:ln w="76200">
            <a:solidFill>
              <a:srgbClr val="8BB7B4"/>
            </a:solidFill>
          </a:ln>
        </p:spPr>
        <p:txBody>
          <a:bodyPr lIns="34289" rIns="34289"/>
          <a:lstStyle/>
          <a:p>
            <a:endParaRPr sz="1086"/>
          </a:p>
        </p:txBody>
      </p:sp>
      <p:pic>
        <p:nvPicPr>
          <p:cNvPr id="3" name="Graphic 2" descr="Document">
            <a:extLst>
              <a:ext uri="{FF2B5EF4-FFF2-40B4-BE49-F238E27FC236}">
                <a16:creationId xmlns:a16="http://schemas.microsoft.com/office/drawing/2014/main" id="{04FB23EF-4BB5-824B-87ED-0744DF8FC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0669" y="2919251"/>
            <a:ext cx="700570" cy="681311"/>
          </a:xfrm>
          <a:prstGeom prst="rect">
            <a:avLst/>
          </a:prstGeom>
        </p:spPr>
      </p:pic>
      <p:pic>
        <p:nvPicPr>
          <p:cNvPr id="13" name="Graphic 12" descr="Bar chart">
            <a:extLst>
              <a:ext uri="{FF2B5EF4-FFF2-40B4-BE49-F238E27FC236}">
                <a16:creationId xmlns:a16="http://schemas.microsoft.com/office/drawing/2014/main" id="{7B873355-0115-AD4E-BA27-18C2ADDFE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8873" y="2877077"/>
            <a:ext cx="730159" cy="730159"/>
          </a:xfrm>
          <a:prstGeom prst="rect">
            <a:avLst/>
          </a:prstGeom>
        </p:spPr>
      </p:pic>
      <p:pic>
        <p:nvPicPr>
          <p:cNvPr id="15" name="Graphic 14" descr="Filter">
            <a:extLst>
              <a:ext uri="{FF2B5EF4-FFF2-40B4-BE49-F238E27FC236}">
                <a16:creationId xmlns:a16="http://schemas.microsoft.com/office/drawing/2014/main" id="{897EAC2D-82DB-704D-AE9B-CF9A38D787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7480" y="2838013"/>
            <a:ext cx="808286" cy="808286"/>
          </a:xfrm>
          <a:prstGeom prst="rect">
            <a:avLst/>
          </a:prstGeom>
        </p:spPr>
      </p:pic>
      <p:pic>
        <p:nvPicPr>
          <p:cNvPr id="17" name="Graphic 16" descr="Stopwatch">
            <a:extLst>
              <a:ext uri="{FF2B5EF4-FFF2-40B4-BE49-F238E27FC236}">
                <a16:creationId xmlns:a16="http://schemas.microsoft.com/office/drawing/2014/main" id="{F848B92C-CBA0-4D48-81E5-2474C61179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59781" y="5036342"/>
            <a:ext cx="808286" cy="808286"/>
          </a:xfrm>
          <a:prstGeom prst="rect">
            <a:avLst/>
          </a:prstGeom>
        </p:spPr>
      </p:pic>
      <p:pic>
        <p:nvPicPr>
          <p:cNvPr id="21" name="Graphic 20" descr="Braille">
            <a:extLst>
              <a:ext uri="{FF2B5EF4-FFF2-40B4-BE49-F238E27FC236}">
                <a16:creationId xmlns:a16="http://schemas.microsoft.com/office/drawing/2014/main" id="{1A7F9676-AB1F-4449-B84A-D323EAA99B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79438" y="4930228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7105" y="555780"/>
            <a:ext cx="7445727" cy="683474"/>
          </a:xfrm>
        </p:spPr>
        <p:txBody>
          <a:bodyPr rtlCol="0">
            <a:normAutofit/>
          </a:bodyPr>
          <a:lstStyle/>
          <a:p>
            <a:pPr algn="ctr" defTabSz="457242">
              <a:defRPr/>
            </a:pPr>
            <a:r>
              <a:rPr lang="en-US" sz="3601" spc="225" dirty="0">
                <a:solidFill>
                  <a:srgbClr val="616F8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949530-1D37-9B4B-B437-ACC478A0E2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4213" y="4021015"/>
            <a:ext cx="5731510" cy="2346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EB0508-9CEA-CE43-81C9-7F5C209BE3E0}"/>
              </a:ext>
            </a:extLst>
          </p:cNvPr>
          <p:cNvSpPr/>
          <p:nvPr/>
        </p:nvSpPr>
        <p:spPr>
          <a:xfrm>
            <a:off x="278785" y="368608"/>
            <a:ext cx="8619030" cy="6243207"/>
          </a:xfrm>
          <a:prstGeom prst="rect">
            <a:avLst/>
          </a:prstGeom>
          <a:noFill/>
          <a:ln w="25400" cap="flat">
            <a:solidFill>
              <a:srgbClr val="616F8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66E4F0-D49A-524F-8017-C67A765E3C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94213" y="1304254"/>
            <a:ext cx="5731510" cy="23650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0341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89"/>
          <p:cNvSpPr txBox="1"/>
          <p:nvPr/>
        </p:nvSpPr>
        <p:spPr>
          <a:xfrm>
            <a:off x="546441" y="201457"/>
            <a:ext cx="8077200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z="15200" b="1">
                <a:solidFill>
                  <a:srgbClr val="F1452F"/>
                </a:solidFill>
                <a:latin typeface="Poppins-ExtraBold"/>
                <a:ea typeface="Poppins-ExtraBold"/>
                <a:cs typeface="Poppins-ExtraBold"/>
                <a:sym typeface="Poppins-ExtraBold"/>
              </a:defRPr>
            </a:lvl1pPr>
          </a:lstStyle>
          <a:p>
            <a:pPr algn="ctr"/>
            <a:r>
              <a:rPr lang="en-US" sz="4500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DESCRIPTIVE STATISTICS</a:t>
            </a:r>
            <a:endParaRPr sz="4500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" name="object 189">
            <a:extLst>
              <a:ext uri="{FF2B5EF4-FFF2-40B4-BE49-F238E27FC236}">
                <a16:creationId xmlns:a16="http://schemas.microsoft.com/office/drawing/2014/main" id="{58207423-0A11-C340-9C3F-2E9327031E23}"/>
              </a:ext>
            </a:extLst>
          </p:cNvPr>
          <p:cNvSpPr txBox="1"/>
          <p:nvPr/>
        </p:nvSpPr>
        <p:spPr>
          <a:xfrm>
            <a:off x="715289" y="1022073"/>
            <a:ext cx="773950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z="15200" b="1">
                <a:solidFill>
                  <a:srgbClr val="F1452F"/>
                </a:solidFill>
                <a:latin typeface="Poppins-ExtraBold"/>
                <a:ea typeface="Poppins-ExtraBold"/>
                <a:cs typeface="Poppins-ExtraBold"/>
                <a:sym typeface="Poppins-ExtraBold"/>
              </a:defRPr>
            </a:lvl1pPr>
          </a:lstStyle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UNIVARIATE ANALYSIS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CE0601-7F50-024A-8772-F85147C286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6441" y="1783739"/>
            <a:ext cx="3167185" cy="1651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446A6C-495E-C64D-8389-66C58FCABC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87605" y="1783739"/>
            <a:ext cx="3167185" cy="1651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DC2D36-3397-0443-A6EE-269A8C14729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6441" y="4324647"/>
            <a:ext cx="3167185" cy="1651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F275ED-1BD3-F648-B60F-4474458A1A0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287605" y="4324647"/>
            <a:ext cx="3167186" cy="1651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34113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6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273" y="375928"/>
            <a:ext cx="7445727" cy="683474"/>
          </a:xfrm>
        </p:spPr>
        <p:txBody>
          <a:bodyPr rtlCol="0">
            <a:normAutofit fontScale="90000"/>
          </a:bodyPr>
          <a:lstStyle/>
          <a:p>
            <a:pPr algn="ctr" defTabSz="457242">
              <a:defRPr/>
            </a:pPr>
            <a:r>
              <a:rPr lang="en-US" sz="3601" spc="225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BIVARIATE ANALYSIS</a:t>
            </a:r>
            <a:br>
              <a:rPr lang="en-US" sz="3601" spc="225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</a:br>
            <a:r>
              <a:rPr lang="en-US" sz="3601" spc="225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AND CORRELATIONS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198017" y="6558799"/>
            <a:ext cx="4698238" cy="0"/>
          </a:xfrm>
          <a:prstGeom prst="line">
            <a:avLst/>
          </a:prstGeom>
          <a:ln>
            <a:solidFill>
              <a:srgbClr val="8BB7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6A3840A-06CF-BA4E-A0F2-C40F4A4D5F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56336" y="1733672"/>
            <a:ext cx="5181600" cy="4492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94760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0" y="567275"/>
            <a:ext cx="3470031" cy="991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DATA CLEANING</a:t>
            </a:r>
          </a:p>
        </p:txBody>
      </p:sp>
      <p:sp>
        <p:nvSpPr>
          <p:cNvPr id="105" name="Google Shape;105;p17"/>
          <p:cNvSpPr txBox="1"/>
          <p:nvPr/>
        </p:nvSpPr>
        <p:spPr>
          <a:xfrm>
            <a:off x="318689" y="3873186"/>
            <a:ext cx="2988000" cy="1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endParaRPr sz="120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" name="Google Shape;106;p17"/>
          <p:cNvCxnSpPr>
            <a:cxnSpLocks/>
          </p:cNvCxnSpPr>
          <p:nvPr/>
        </p:nvCxnSpPr>
        <p:spPr>
          <a:xfrm>
            <a:off x="530740" y="1094410"/>
            <a:ext cx="1505057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7"/>
          <p:cNvSpPr txBox="1"/>
          <p:nvPr/>
        </p:nvSpPr>
        <p:spPr>
          <a:xfrm>
            <a:off x="5421086" y="4552851"/>
            <a:ext cx="2328041" cy="54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lt1"/>
              </a:buClr>
              <a:buSzPts val="1800"/>
            </a:pPr>
            <a:r>
              <a:rPr lang="en-US" sz="1350" u="sng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Visit https://bit.ly/3auUHUl to Get Started Free</a:t>
            </a:r>
            <a:endParaRPr sz="1350" u="sng" dirty="0">
              <a:solidFill>
                <a:schemeClr val="bg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990108-4913-4A47-B09A-C79C6664F5D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73108" y="251582"/>
            <a:ext cx="4023995" cy="31680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460E36-A3AB-3449-AE79-7AF20D9F441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2210" y="3419597"/>
            <a:ext cx="4086225" cy="3357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0005DF-D486-044D-A833-B722498666F3}"/>
              </a:ext>
            </a:extLst>
          </p:cNvPr>
          <p:cNvSpPr/>
          <p:nvPr/>
        </p:nvSpPr>
        <p:spPr>
          <a:xfrm>
            <a:off x="629082" y="1415402"/>
            <a:ext cx="2874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SCALING AND ENCODING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05074F-8E81-41AA-80A3-7786C3CB52E1}"/>
              </a:ext>
            </a:extLst>
          </p:cNvPr>
          <p:cNvSpPr/>
          <p:nvPr/>
        </p:nvSpPr>
        <p:spPr>
          <a:xfrm>
            <a:off x="6201826" y="3438404"/>
            <a:ext cx="766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BEFORE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2BBB88-1E4E-4A67-9A2C-55CA5162249D}"/>
              </a:ext>
            </a:extLst>
          </p:cNvPr>
          <p:cNvSpPr/>
          <p:nvPr/>
        </p:nvSpPr>
        <p:spPr>
          <a:xfrm>
            <a:off x="1762043" y="3111820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AFTER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34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6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103919" y="1251389"/>
            <a:ext cx="6859786" cy="915836"/>
          </a:xfrm>
          <a:prstGeom prst="rect">
            <a:avLst/>
          </a:prstGeom>
        </p:spPr>
        <p:txBody>
          <a:bodyPr lIns="91448" tIns="45724" rIns="91448" bIns="45724" anchor="ctr"/>
          <a:lstStyle>
            <a:lvl1pPr algn="ctr" defTabSz="609493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4000" b="1" spc="450" dirty="0">
                <a:solidFill>
                  <a:srgbClr val="C4DBD3"/>
                </a:solidFill>
                <a:highlight>
                  <a:srgbClr val="616F80"/>
                </a:highlight>
                <a:latin typeface="Arial Rounded MT Bold" charset="0"/>
                <a:ea typeface="Arial Rounded MT Bold" charset="0"/>
                <a:cs typeface="Arial Rounded MT Bold" charset="0"/>
              </a:rPr>
              <a:t>FUTURE SCOPE</a:t>
            </a:r>
          </a:p>
        </p:txBody>
      </p:sp>
      <p:sp>
        <p:nvSpPr>
          <p:cNvPr id="9" name="object 7"/>
          <p:cNvSpPr/>
          <p:nvPr/>
        </p:nvSpPr>
        <p:spPr>
          <a:xfrm flipV="1">
            <a:off x="3164908" y="2167224"/>
            <a:ext cx="2884200" cy="13455"/>
          </a:xfrm>
          <a:prstGeom prst="line">
            <a:avLst/>
          </a:prstGeom>
          <a:ln w="76200">
            <a:solidFill>
              <a:schemeClr val="bg1"/>
            </a:solidFill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67D367-6DD2-4E48-B983-C0CD5710B729}"/>
              </a:ext>
            </a:extLst>
          </p:cNvPr>
          <p:cNvSpPr txBox="1">
            <a:spLocks/>
          </p:cNvSpPr>
          <p:nvPr/>
        </p:nvSpPr>
        <p:spPr bwMode="auto">
          <a:xfrm>
            <a:off x="1177114" y="2917105"/>
            <a:ext cx="7221297" cy="2547686"/>
          </a:xfrm>
          <a:prstGeom prst="rect">
            <a:avLst/>
          </a:prstGeom>
        </p:spPr>
        <p:txBody>
          <a:bodyPr lIns="91448" tIns="45724" rIns="91448" bIns="45724" anchor="ctr"/>
          <a:lstStyle>
            <a:lvl1pPr algn="ctr" defTabSz="609493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>
                <a:solidFill>
                  <a:srgbClr val="C4DBD3"/>
                </a:solidFill>
                <a:highlight>
                  <a:srgbClr val="616F80"/>
                </a:highlight>
                <a:latin typeface="Avenir Next" charset="0"/>
                <a:ea typeface="Avenir Next" charset="0"/>
                <a:cs typeface="Avenir Next" charset="0"/>
              </a:rPr>
              <a:t>Further analysis on this data </a:t>
            </a:r>
          </a:p>
          <a:p>
            <a:pPr marL="457200" indent="-457200" algn="just"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>
                <a:solidFill>
                  <a:srgbClr val="C4DBD3"/>
                </a:solidFill>
                <a:highlight>
                  <a:srgbClr val="616F80"/>
                </a:highlight>
                <a:latin typeface="Avenir Next" charset="0"/>
                <a:ea typeface="Avenir Next" charset="0"/>
                <a:cs typeface="Avenir Next" charset="0"/>
              </a:rPr>
              <a:t>Using </a:t>
            </a:r>
            <a:r>
              <a:rPr lang="en-IN" sz="2800" b="1" dirty="0">
                <a:solidFill>
                  <a:srgbClr val="C4DBD3"/>
                </a:solidFill>
                <a:highlight>
                  <a:srgbClr val="616F80"/>
                </a:highlight>
                <a:latin typeface="Avenir Next" panose="020B0503020202020204" pitchFamily="34" charset="0"/>
              </a:rPr>
              <a:t>logistic regression</a:t>
            </a:r>
          </a:p>
          <a:p>
            <a:pPr marL="457200" indent="-457200" algn="just">
              <a:buFont typeface="Wingdings" panose="05000000000000000000" pitchFamily="2" charset="2"/>
              <a:buChar char="q"/>
              <a:defRPr/>
            </a:pPr>
            <a:r>
              <a:rPr lang="en-IN" sz="2800" b="1" dirty="0">
                <a:solidFill>
                  <a:srgbClr val="C4DBD3"/>
                </a:solidFill>
                <a:highlight>
                  <a:srgbClr val="616F80"/>
                </a:highlight>
                <a:latin typeface="Avenir Next" panose="020B0503020202020204" pitchFamily="34" charset="0"/>
              </a:rPr>
              <a:t>Linear discriminant analysis</a:t>
            </a:r>
          </a:p>
          <a:p>
            <a:pPr marL="457200" indent="-457200" algn="just">
              <a:buFont typeface="Wingdings" panose="05000000000000000000" pitchFamily="2" charset="2"/>
              <a:buChar char="q"/>
              <a:defRPr/>
            </a:pPr>
            <a:r>
              <a:rPr lang="en-IN" sz="2800" b="1" dirty="0">
                <a:solidFill>
                  <a:srgbClr val="C4DBD3"/>
                </a:solidFill>
                <a:highlight>
                  <a:srgbClr val="616F80"/>
                </a:highlight>
                <a:latin typeface="Avenir Next" panose="020B0503020202020204" pitchFamily="34" charset="0"/>
              </a:rPr>
              <a:t>KNN models</a:t>
            </a:r>
          </a:p>
          <a:p>
            <a:pPr marL="457200" indent="-457200" algn="just">
              <a:buFont typeface="Wingdings" panose="05000000000000000000" pitchFamily="2" charset="2"/>
              <a:buChar char="q"/>
              <a:defRPr/>
            </a:pPr>
            <a:r>
              <a:rPr lang="en-IN" sz="2800" b="1" dirty="0">
                <a:solidFill>
                  <a:srgbClr val="C4DBD3"/>
                </a:solidFill>
                <a:highlight>
                  <a:srgbClr val="616F80"/>
                </a:highlight>
                <a:latin typeface="Avenir Next" panose="020B0503020202020204" pitchFamily="34" charset="0"/>
              </a:rPr>
              <a:t>Naïve Bayer’s Models</a:t>
            </a:r>
            <a:r>
              <a:rPr lang="en-US" sz="2800" b="1" dirty="0">
                <a:solidFill>
                  <a:srgbClr val="C4DBD3"/>
                </a:solidFill>
                <a:highlight>
                  <a:srgbClr val="616F80"/>
                </a:highlight>
                <a:latin typeface="Avenir Next" panose="020B0503020202020204" pitchFamily="34" charset="0"/>
              </a:rPr>
              <a:t> </a:t>
            </a:r>
            <a:r>
              <a:rPr lang="en-US" altLang="en-US" sz="2800" b="1" dirty="0">
                <a:solidFill>
                  <a:srgbClr val="C4DBD3"/>
                </a:solidFill>
                <a:highlight>
                  <a:srgbClr val="616F80"/>
                </a:highlight>
                <a:latin typeface="Avenir Next" panose="020B0503020202020204" pitchFamily="34" charset="0"/>
                <a:ea typeface="Avenir Next" charset="0"/>
                <a:cs typeface="Avenir Next" charset="0"/>
              </a:rPr>
              <a:t> </a:t>
            </a:r>
          </a:p>
          <a:p>
            <a:pPr marL="457200" indent="-457200" algn="just"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>
                <a:solidFill>
                  <a:srgbClr val="C4DBD3"/>
                </a:solidFill>
                <a:highlight>
                  <a:srgbClr val="616F80"/>
                </a:highlight>
                <a:latin typeface="Avenir Next" charset="0"/>
                <a:ea typeface="Avenir Next" charset="0"/>
                <a:cs typeface="Avenir Next" charset="0"/>
              </a:rPr>
              <a:t>Predict out election results and the winner!</a:t>
            </a:r>
            <a:br>
              <a:rPr lang="en-US" altLang="en-US" sz="2800" b="1" dirty="0">
                <a:solidFill>
                  <a:srgbClr val="C4DBD3"/>
                </a:solidFill>
                <a:latin typeface="Avenir Next" charset="0"/>
                <a:ea typeface="Avenir Next" charset="0"/>
                <a:cs typeface="Avenir Next" charset="0"/>
              </a:rPr>
            </a:br>
            <a:endParaRPr lang="en-US" sz="2800" b="1" spc="450" dirty="0">
              <a:solidFill>
                <a:srgbClr val="C4DBD3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86EDBDD-79E5-1342-A92A-E7FD3F0B441B}"/>
              </a:ext>
            </a:extLst>
          </p:cNvPr>
          <p:cNvSpPr txBox="1">
            <a:spLocks/>
          </p:cNvSpPr>
          <p:nvPr/>
        </p:nvSpPr>
        <p:spPr bwMode="auto">
          <a:xfrm>
            <a:off x="3164908" y="5927399"/>
            <a:ext cx="6859786" cy="1557865"/>
          </a:xfrm>
          <a:prstGeom prst="rect">
            <a:avLst/>
          </a:prstGeom>
        </p:spPr>
        <p:txBody>
          <a:bodyPr lIns="91448" tIns="45724" rIns="91448" bIns="45724" anchor="ctr"/>
          <a:lstStyle>
            <a:lvl1pPr algn="ctr" defTabSz="609493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800" b="1" dirty="0">
                <a:solidFill>
                  <a:schemeClr val="bg1">
                    <a:lumMod val="95000"/>
                  </a:schemeClr>
                </a:solidFill>
                <a:highlight>
                  <a:srgbClr val="616F80"/>
                </a:highlight>
                <a:latin typeface="Avenir Next" charset="0"/>
                <a:ea typeface="Avenir Next" charset="0"/>
                <a:cs typeface="Avenir Next" charset="0"/>
              </a:rPr>
              <a:t>See you in the final project!</a:t>
            </a:r>
            <a:br>
              <a:rPr lang="en-US" altLang="en-US" sz="2800" b="1" dirty="0">
                <a:solidFill>
                  <a:schemeClr val="bg1">
                    <a:lumMod val="9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</a:br>
            <a:endParaRPr lang="en-US" sz="2800" b="1" spc="450" dirty="0">
              <a:solidFill>
                <a:schemeClr val="bg1">
                  <a:lumMod val="9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5526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191</Words>
  <Application>Microsoft Office PowerPoint</Application>
  <PresentationFormat>On-screen Show (4:3)</PresentationFormat>
  <Paragraphs>41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 Rounded MT Bold</vt:lpstr>
      <vt:lpstr>Arial Unicode MS</vt:lpstr>
      <vt:lpstr>Avenir</vt:lpstr>
      <vt:lpstr>Avenir Next</vt:lpstr>
      <vt:lpstr>Avenir Roman</vt:lpstr>
      <vt:lpstr>Calibri</vt:lpstr>
      <vt:lpstr>Helvetica</vt:lpstr>
      <vt:lpstr>Helvetica Neue</vt:lpstr>
      <vt:lpstr>OCR A Extended</vt:lpstr>
      <vt:lpstr>Poppins Light</vt:lpstr>
      <vt:lpstr>Poppins-ExtraBold</vt:lpstr>
      <vt:lpstr>Wingdings</vt:lpstr>
      <vt:lpstr>Office Theme</vt:lpstr>
      <vt:lpstr>PowerPoint Presentation</vt:lpstr>
      <vt:lpstr>PowerPoint Presentation</vt:lpstr>
      <vt:lpstr>PowerPoint Presentation</vt:lpstr>
      <vt:lpstr> Approach</vt:lpstr>
      <vt:lpstr>THE DATA</vt:lpstr>
      <vt:lpstr>PowerPoint Presentation</vt:lpstr>
      <vt:lpstr>BIVARIATE ANALYSIS AND CORRELATIONS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 Powerpoint</dc:title>
  <cp:lastModifiedBy>Bassetti, Chandrasheker</cp:lastModifiedBy>
  <cp:revision>51</cp:revision>
  <dcterms:modified xsi:type="dcterms:W3CDTF">2022-10-19T00:17:23Z</dcterms:modified>
</cp:coreProperties>
</file>