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4" r:id="rId7"/>
    <p:sldId id="300" r:id="rId8"/>
    <p:sldId id="301" r:id="rId9"/>
    <p:sldId id="297" r:id="rId10"/>
    <p:sldId id="298" r:id="rId11"/>
    <p:sldId id="299" r:id="rId12"/>
    <p:sldId id="302" r:id="rId13"/>
    <p:sldId id="303" r:id="rId14"/>
    <p:sldId id="304" r:id="rId15"/>
    <p:sldId id="311" r:id="rId16"/>
    <p:sldId id="288" r:id="rId17"/>
    <p:sldId id="266" r:id="rId18"/>
    <p:sldId id="309" r:id="rId19"/>
    <p:sldId id="305" r:id="rId20"/>
    <p:sldId id="306" r:id="rId21"/>
    <p:sldId id="28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AEAEA"/>
    <a:srgbClr val="2D353E"/>
    <a:srgbClr val="2D333D"/>
    <a:srgbClr val="242D36"/>
    <a:srgbClr val="202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1" autoAdjust="0"/>
    <p:restoredTop sz="94249" autoAdjust="0"/>
  </p:normalViewPr>
  <p:slideViewPr>
    <p:cSldViewPr snapToGrid="0">
      <p:cViewPr varScale="1">
        <p:scale>
          <a:sx n="80" d="100"/>
          <a:sy n="80" d="100"/>
        </p:scale>
        <p:origin x="686" y="-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CA3D81-5708-424B-BD81-179CD9DAACAA}"/>
              </a:ext>
            </a:extLst>
          </p:cNvPr>
          <p:cNvSpPr/>
          <p:nvPr userDrawn="1"/>
        </p:nvSpPr>
        <p:spPr>
          <a:xfrm>
            <a:off x="0" y="0"/>
            <a:ext cx="12192000" cy="6858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891B665F-FCC6-4EA3-BB27-3F2C43120DB5}"/>
              </a:ext>
            </a:extLst>
          </p:cNvPr>
          <p:cNvCxnSpPr>
            <a:cxnSpLocks/>
          </p:cNvCxnSpPr>
          <p:nvPr userDrawn="1"/>
        </p:nvCxnSpPr>
        <p:spPr>
          <a:xfrm flipV="1">
            <a:off x="8437718" y="4633844"/>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CD8D3A9-9004-4765-B261-B290CB1DA8E7}"/>
              </a:ext>
            </a:extLst>
          </p:cNvPr>
          <p:cNvCxnSpPr>
            <a:cxnSpLocks/>
          </p:cNvCxnSpPr>
          <p:nvPr userDrawn="1"/>
        </p:nvCxnSpPr>
        <p:spPr>
          <a:xfrm flipV="1">
            <a:off x="10624788" y="3240501"/>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AF5C898-EE54-45C3-806F-600C02D81B35}"/>
              </a:ext>
            </a:extLst>
          </p:cNvPr>
          <p:cNvCxnSpPr>
            <a:cxnSpLocks/>
          </p:cNvCxnSpPr>
          <p:nvPr userDrawn="1"/>
        </p:nvCxnSpPr>
        <p:spPr>
          <a:xfrm flipV="1">
            <a:off x="-418533" y="1055324"/>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807A15C-C5D4-4366-A642-F31EDADBAB38}"/>
              </a:ext>
            </a:extLst>
          </p:cNvPr>
          <p:cNvCxnSpPr>
            <a:cxnSpLocks/>
          </p:cNvCxnSpPr>
          <p:nvPr userDrawn="1"/>
        </p:nvCxnSpPr>
        <p:spPr>
          <a:xfrm flipV="1">
            <a:off x="1582597" y="0"/>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AB1E42F-C6C6-4A36-BAE7-4756F89F5D5E}"/>
              </a:ext>
            </a:extLst>
          </p:cNvPr>
          <p:cNvCxnSpPr>
            <a:cxnSpLocks/>
          </p:cNvCxnSpPr>
          <p:nvPr userDrawn="1"/>
        </p:nvCxnSpPr>
        <p:spPr>
          <a:xfrm flipV="1">
            <a:off x="10429712" y="4861497"/>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EE319D1-4D0C-4975-9B2C-A4F28D834A23}"/>
              </a:ext>
            </a:extLst>
          </p:cNvPr>
          <p:cNvCxnSpPr>
            <a:cxnSpLocks/>
          </p:cNvCxnSpPr>
          <p:nvPr userDrawn="1"/>
        </p:nvCxnSpPr>
        <p:spPr>
          <a:xfrm flipV="1">
            <a:off x="0" y="-1079575"/>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593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DE6E2-5284-4ED5-8EEC-11112602E1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D2DCFE-1775-4E50-964B-EAE3C50C73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A5D84E-5ED8-4ECE-89F2-FDFAB4764BC6}"/>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93F1B797-0CA6-4870-B366-88BA72A8D1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4A5D42-104C-4AFF-A6DB-6774120CB2CF}"/>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7400308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B0A450-5AF9-40CB-998F-68FEE335BA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344ABB-BC69-4179-9161-8A928B3553F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E620D3-18ED-4DF9-A100-AE9707E277C7}"/>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89A195BF-3596-4E0C-948D-3EF3A66E2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8EB7B-C84F-46CD-94E1-8CB8DF2F2A19}"/>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4924842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5139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8731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68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2302D-0150-49F9-AD32-3C673CC494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495D86-B8DE-4E05-B9DA-FC9FE762D28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FB239C-EA14-4454-8A29-E262A7F6CA76}"/>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7C094398-E579-42E6-9BA8-1B00CF25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E9CE28-3A22-4F48-97FB-8D608C6F550B}"/>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38521081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9E53A4E-4755-4C81-87AB-3EEB46D31FF2}"/>
              </a:ext>
            </a:extLst>
          </p:cNvPr>
          <p:cNvSpPr/>
          <p:nvPr userDrawn="1"/>
        </p:nvSpPr>
        <p:spPr>
          <a:xfrm>
            <a:off x="0" y="0"/>
            <a:ext cx="12192000" cy="6858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B19B8AD-4ACF-4499-8867-680C43A902F9}"/>
              </a:ext>
            </a:extLst>
          </p:cNvPr>
          <p:cNvCxnSpPr/>
          <p:nvPr userDrawn="1"/>
        </p:nvCxnSpPr>
        <p:spPr>
          <a:xfrm>
            <a:off x="341811" y="783771"/>
            <a:ext cx="11508377" cy="0"/>
          </a:xfrm>
          <a:prstGeom prst="line">
            <a:avLst/>
          </a:prstGeom>
          <a:ln w="38100">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020014F0-151C-427F-AFD7-4F49339205AB}"/>
              </a:ext>
            </a:extLst>
          </p:cNvPr>
          <p:cNvSpPr/>
          <p:nvPr userDrawn="1"/>
        </p:nvSpPr>
        <p:spPr>
          <a:xfrm>
            <a:off x="496389" y="235131"/>
            <a:ext cx="457200" cy="457200"/>
          </a:xfrm>
          <a:prstGeom prst="roundRect">
            <a:avLst/>
          </a:prstGeom>
          <a:noFill/>
          <a:ln w="38100">
            <a:solidFill>
              <a:srgbClr val="0070C0"/>
            </a:solidFill>
          </a:ln>
          <a:effectLst>
            <a:outerShdw blurRad="1905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D9C1086-8973-4183-ADCF-4CCB42BBD31B}"/>
              </a:ext>
            </a:extLst>
          </p:cNvPr>
          <p:cNvSpPr/>
          <p:nvPr userDrawn="1"/>
        </p:nvSpPr>
        <p:spPr>
          <a:xfrm>
            <a:off x="727167" y="413657"/>
            <a:ext cx="304800" cy="304800"/>
          </a:xfrm>
          <a:prstGeom prst="roundRect">
            <a:avLst/>
          </a:prstGeom>
          <a:solidFill>
            <a:srgbClr val="0070C0"/>
          </a:solidFill>
          <a:ln w="38100">
            <a:solidFill>
              <a:srgbClr val="0070C0"/>
            </a:solidFill>
          </a:ln>
          <a:effectLst>
            <a:outerShdw blurRad="1905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0">
            <a:extLst>
              <a:ext uri="{FF2B5EF4-FFF2-40B4-BE49-F238E27FC236}">
                <a16:creationId xmlns:a16="http://schemas.microsoft.com/office/drawing/2014/main" id="{65327040-AD97-404B-BFFF-AE793CB9F405}"/>
              </a:ext>
            </a:extLst>
          </p:cNvPr>
          <p:cNvSpPr>
            <a:spLocks noGrp="1"/>
          </p:cNvSpPr>
          <p:nvPr>
            <p:ph type="title"/>
          </p:nvPr>
        </p:nvSpPr>
        <p:spPr>
          <a:xfrm>
            <a:off x="1184367" y="293914"/>
            <a:ext cx="4737462" cy="457200"/>
          </a:xfrm>
        </p:spPr>
        <p:txBody>
          <a:bodyPr>
            <a:noAutofit/>
          </a:bodyPr>
          <a:lstStyle>
            <a:lvl1pPr>
              <a:defRPr sz="2800" b="0">
                <a:solidFill>
                  <a:srgbClr val="0070C0"/>
                </a:solidFill>
              </a:defRPr>
            </a:lvl1pPr>
          </a:lstStyle>
          <a:p>
            <a:r>
              <a:rPr lang="zh-CN" altLang="en-US" dirty="0"/>
              <a:t>单击此处编辑母版标题样式</a:t>
            </a:r>
          </a:p>
        </p:txBody>
      </p:sp>
    </p:spTree>
    <p:extLst>
      <p:ext uri="{BB962C8B-B14F-4D97-AF65-F5344CB8AC3E}">
        <p14:creationId xmlns:p14="http://schemas.microsoft.com/office/powerpoint/2010/main" val="1398625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6ECA6-F6F7-4861-BB6B-E9A7808C24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53DF93-8D2D-4C32-BA20-305D9017941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2FF5D6-C18A-4533-A6C8-21BCABF3D6C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4FFD784-78F2-46C3-AA6B-F1E5F945323B}"/>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A21387C0-72F4-4E48-95BB-7DA60BF8AC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04B034-D28F-4C19-9E04-6CFDCF286BB3}"/>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33909151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A5D93-DFF3-4480-A6AB-8B5E7DD4F5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3F343C-3763-4E7E-8001-6528BEE0B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91C07C-20A1-4214-B54D-4C4B4FFEAC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29C3ABF-003C-479F-87DD-9B154B37E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7050E0F-7D4B-4A90-BB94-B36AEE6C178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E33836A-C19A-420E-95D6-F87B0C96C1ED}"/>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8" name="页脚占位符 7">
            <a:extLst>
              <a:ext uri="{FF2B5EF4-FFF2-40B4-BE49-F238E27FC236}">
                <a16:creationId xmlns:a16="http://schemas.microsoft.com/office/drawing/2014/main" id="{D64C34C2-5774-4614-854D-78E5CD1838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6A099A-8494-4A6B-938D-796B8E109C5F}"/>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
        <p:nvSpPr>
          <p:cNvPr id="11" name="TextBox 10"/>
          <p:cNvSpPr txBox="1"/>
          <p:nvPr userDrawn="1"/>
        </p:nvSpPr>
        <p:spPr>
          <a:xfrm>
            <a:off x="2283262" y="685800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40943625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31CB6-11AB-4D59-A9E4-FE51412EA5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D6B329-B836-4681-937A-A448BE05201F}"/>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4" name="页脚占位符 3">
            <a:extLst>
              <a:ext uri="{FF2B5EF4-FFF2-40B4-BE49-F238E27FC236}">
                <a16:creationId xmlns:a16="http://schemas.microsoft.com/office/drawing/2014/main" id="{D0326462-E467-4890-A28D-4746809E3D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D40214-6257-4B6A-B808-BD954488861D}"/>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4291536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3B0DA2-A559-47A1-B6CD-C9687531BFED}"/>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3" name="页脚占位符 2">
            <a:extLst>
              <a:ext uri="{FF2B5EF4-FFF2-40B4-BE49-F238E27FC236}">
                <a16:creationId xmlns:a16="http://schemas.microsoft.com/office/drawing/2014/main" id="{12B42C73-13E1-4646-8F7C-9A3D95C716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486D83-26E7-400A-BE0C-E52D30805528}"/>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8959501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34413-B201-49A4-BEE3-5B9D9033C2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480519-DEEC-43C5-9742-86D785184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B144B68-C843-46D5-A4E9-C3D3B87F9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C7CCF4-105B-41AA-BC0E-661B902DEEB0}"/>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9EC9B7DA-C55A-449C-99AC-2902134783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6681AE-006D-4572-913C-7DE8A701B0BA}"/>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18388041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0A525-F547-4630-A23D-20D8EC3411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AE9BF8-86B9-4C84-93E7-B0A74F4EA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30543A-D215-459D-AFE7-FD2F48E18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7A12AB-E5ED-4872-A42F-E7B9E0D4C632}"/>
              </a:ext>
            </a:extLst>
          </p:cNvPr>
          <p:cNvSpPr>
            <a:spLocks noGrp="1"/>
          </p:cNvSpPr>
          <p:nvPr>
            <p:ph type="dt" sz="half" idx="10"/>
          </p:nvPr>
        </p:nvSpPr>
        <p:spPr/>
        <p:txBody>
          <a:bodyPr/>
          <a:lstStyle/>
          <a:p>
            <a:fld id="{2CE7B598-0A54-44D8-A998-C82D12D838CD}" type="datetimeFigureOut">
              <a:rPr lang="zh-CN" altLang="en-US" smtClean="0"/>
              <a:t>2021/5/25</a:t>
            </a:fld>
            <a:endParaRPr lang="zh-CN" altLang="en-US"/>
          </a:p>
        </p:txBody>
      </p:sp>
      <p:sp>
        <p:nvSpPr>
          <p:cNvPr id="6" name="页脚占位符 5">
            <a:extLst>
              <a:ext uri="{FF2B5EF4-FFF2-40B4-BE49-F238E27FC236}">
                <a16:creationId xmlns:a16="http://schemas.microsoft.com/office/drawing/2014/main" id="{A79E6E28-8872-4D95-8CF0-13FC8FD8D4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63D4A3-1AFC-4839-9288-8AFC02CC8652}"/>
              </a:ext>
            </a:extLst>
          </p:cNvPr>
          <p:cNvSpPr>
            <a:spLocks noGrp="1"/>
          </p:cNvSpPr>
          <p:nvPr>
            <p:ph type="sldNum" sz="quarter" idx="12"/>
          </p:nvPr>
        </p:nvSpPr>
        <p:spPr/>
        <p:txBody>
          <a:body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10453173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6063D1-340A-4DC9-ABBE-D50E37E9F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830B03-6423-4968-9D06-41886C601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322981-8E74-4DE8-804A-1D1108253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7B598-0A54-44D8-A998-C82D12D838CD}" type="datetimeFigureOut">
              <a:rPr lang="zh-CN" altLang="en-US" smtClean="0"/>
              <a:t>2021/5/25</a:t>
            </a:fld>
            <a:endParaRPr lang="zh-CN" altLang="en-US"/>
          </a:p>
        </p:txBody>
      </p:sp>
      <p:sp>
        <p:nvSpPr>
          <p:cNvPr id="5" name="页脚占位符 4">
            <a:extLst>
              <a:ext uri="{FF2B5EF4-FFF2-40B4-BE49-F238E27FC236}">
                <a16:creationId xmlns:a16="http://schemas.microsoft.com/office/drawing/2014/main" id="{BE1F9DEC-7387-4D66-B7AB-D2491B372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B1FD39-E954-4AD0-8F65-1FC96D627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F8BB-3426-49E0-9D36-69DE378B8EB3}" type="slidenum">
              <a:rPr lang="zh-CN" altLang="en-US" smtClean="0"/>
              <a:t>‹#›</a:t>
            </a:fld>
            <a:endParaRPr lang="zh-CN" altLang="en-US"/>
          </a:p>
        </p:txBody>
      </p:sp>
    </p:spTree>
    <p:extLst>
      <p:ext uri="{BB962C8B-B14F-4D97-AF65-F5344CB8AC3E}">
        <p14:creationId xmlns:p14="http://schemas.microsoft.com/office/powerpoint/2010/main" val="1644269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203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21408045-FBCC-45D8-8F3E-6A970189461C}"/>
              </a:ext>
            </a:extLst>
          </p:cNvPr>
          <p:cNvSpPr/>
          <p:nvPr/>
        </p:nvSpPr>
        <p:spPr>
          <a:xfrm>
            <a:off x="2325160" y="1418351"/>
            <a:ext cx="7541680" cy="2119091"/>
          </a:xfrm>
          <a:prstGeom prst="round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rPr>
              <a:t>座位查询预约系统</a:t>
            </a:r>
            <a:endParaRPr lang="en-US" altLang="zh-CN" sz="60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endParaRPr>
          </a:p>
          <a:p>
            <a:pPr algn="ctr"/>
            <a:r>
              <a:rPr lang="zh-CN" altLang="en-US" sz="60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rPr>
              <a:t>答辩</a:t>
            </a:r>
            <a:r>
              <a:rPr lang="en-US" altLang="zh-CN" sz="60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rPr>
              <a:t>PPT</a:t>
            </a:r>
          </a:p>
        </p:txBody>
      </p:sp>
      <p:pic>
        <p:nvPicPr>
          <p:cNvPr id="13" name="图形 12" descr="讲师">
            <a:extLst>
              <a:ext uri="{FF2B5EF4-FFF2-40B4-BE49-F238E27FC236}">
                <a16:creationId xmlns:a16="http://schemas.microsoft.com/office/drawing/2014/main" id="{F26CBB10-C103-44A7-BA09-70E83DA4439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36984" y="4992540"/>
            <a:ext cx="560419" cy="560419"/>
          </a:xfrm>
          <a:prstGeom prst="rect">
            <a:avLst/>
          </a:prstGeom>
        </p:spPr>
      </p:pic>
      <p:pic>
        <p:nvPicPr>
          <p:cNvPr id="15" name="图形 14" descr="教师">
            <a:extLst>
              <a:ext uri="{FF2B5EF4-FFF2-40B4-BE49-F238E27FC236}">
                <a16:creationId xmlns:a16="http://schemas.microsoft.com/office/drawing/2014/main" id="{172C7AF8-F0F5-463E-BF13-2BB5FCD162C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550583" y="5027255"/>
            <a:ext cx="560419" cy="560419"/>
          </a:xfrm>
          <a:prstGeom prst="rect">
            <a:avLst/>
          </a:prstGeom>
        </p:spPr>
      </p:pic>
      <p:sp>
        <p:nvSpPr>
          <p:cNvPr id="16" name="矩形 15">
            <a:extLst>
              <a:ext uri="{FF2B5EF4-FFF2-40B4-BE49-F238E27FC236}">
                <a16:creationId xmlns:a16="http://schemas.microsoft.com/office/drawing/2014/main" id="{F9CD2F2E-C54E-455B-93AA-84E5F1BD0DCA}"/>
              </a:ext>
            </a:extLst>
          </p:cNvPr>
          <p:cNvSpPr/>
          <p:nvPr/>
        </p:nvSpPr>
        <p:spPr>
          <a:xfrm>
            <a:off x="4074802" y="5122798"/>
            <a:ext cx="1133644" cy="369332"/>
          </a:xfrm>
          <a:prstGeom prst="rect">
            <a:avLst/>
          </a:prstGeom>
        </p:spPr>
        <p:txBody>
          <a:bodyPr wrap="none">
            <a:spAutoFit/>
          </a:bodyPr>
          <a:lstStyle/>
          <a:p>
            <a:r>
              <a:rPr lang="zh-CN" altLang="en-US" dirty="0">
                <a:solidFill>
                  <a:schemeClr val="tx1">
                    <a:lumMod val="75000"/>
                    <a:lumOff val="25000"/>
                  </a:schemeClr>
                </a:solidFill>
                <a:cs typeface="+mn-ea"/>
                <a:sym typeface="+mn-lt"/>
              </a:rPr>
              <a:t>小组：</a:t>
            </a:r>
            <a:r>
              <a:rPr lang="en-US" altLang="zh-CN" dirty="0">
                <a:solidFill>
                  <a:schemeClr val="tx1">
                    <a:lumMod val="75000"/>
                    <a:lumOff val="25000"/>
                  </a:schemeClr>
                </a:solidFill>
                <a:cs typeface="+mn-ea"/>
                <a:sym typeface="+mn-lt"/>
              </a:rPr>
              <a:t>21</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3904313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201189CB-67E1-4C87-9F1D-D71A099F7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511" y="1050878"/>
            <a:ext cx="2708896" cy="5568287"/>
          </a:xfrm>
          <a:prstGeom prst="rect">
            <a:avLst/>
          </a:prstGeom>
        </p:spPr>
      </p:pic>
      <p:pic>
        <p:nvPicPr>
          <p:cNvPr id="6" name="图片 5">
            <a:extLst>
              <a:ext uri="{FF2B5EF4-FFF2-40B4-BE49-F238E27FC236}">
                <a16:creationId xmlns:a16="http://schemas.microsoft.com/office/drawing/2014/main" id="{07FFFAE8-0B48-45F1-830F-AFDEE8405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876" y="1050878"/>
            <a:ext cx="2576107" cy="5295331"/>
          </a:xfrm>
          <a:prstGeom prst="rect">
            <a:avLst/>
          </a:prstGeom>
        </p:spPr>
      </p:pic>
    </p:spTree>
    <p:extLst>
      <p:ext uri="{BB962C8B-B14F-4D97-AF65-F5344CB8AC3E}">
        <p14:creationId xmlns:p14="http://schemas.microsoft.com/office/powerpoint/2010/main" val="23043181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4358D429-F172-4468-99F6-614A0161638F}"/>
              </a:ext>
            </a:extLst>
          </p:cNvPr>
          <p:cNvPicPr>
            <a:picLocks noChangeAspect="1"/>
          </p:cNvPicPr>
          <p:nvPr/>
        </p:nvPicPr>
        <p:blipFill>
          <a:blip r:embed="rId2"/>
          <a:stretch>
            <a:fillRect/>
          </a:stretch>
        </p:blipFill>
        <p:spPr>
          <a:xfrm>
            <a:off x="5921829" y="1200162"/>
            <a:ext cx="4648603" cy="4976291"/>
          </a:xfrm>
          <a:prstGeom prst="rect">
            <a:avLst/>
          </a:prstGeom>
        </p:spPr>
      </p:pic>
      <p:sp>
        <p:nvSpPr>
          <p:cNvPr id="5" name="文本框 4">
            <a:extLst>
              <a:ext uri="{FF2B5EF4-FFF2-40B4-BE49-F238E27FC236}">
                <a16:creationId xmlns:a16="http://schemas.microsoft.com/office/drawing/2014/main" id="{8495D8FE-B5A4-4818-9618-6F6765EC7548}"/>
              </a:ext>
            </a:extLst>
          </p:cNvPr>
          <p:cNvSpPr txBox="1"/>
          <p:nvPr/>
        </p:nvSpPr>
        <p:spPr>
          <a:xfrm>
            <a:off x="368490" y="2142699"/>
            <a:ext cx="4940489" cy="2308324"/>
          </a:xfrm>
          <a:prstGeom prst="rect">
            <a:avLst/>
          </a:prstGeom>
          <a:noFill/>
        </p:spPr>
        <p:txBody>
          <a:bodyPr wrap="square" rtlCol="0">
            <a:spAutoFit/>
          </a:bodyPr>
          <a:lstStyle/>
          <a:p>
            <a:r>
              <a:rPr lang="zh-CN" altLang="en-US" sz="3600" dirty="0"/>
              <a:t>状态：</a:t>
            </a:r>
            <a:r>
              <a:rPr lang="en-US" altLang="zh-CN" sz="3600" dirty="0"/>
              <a:t>visit</a:t>
            </a:r>
          </a:p>
          <a:p>
            <a:endParaRPr lang="en-US" altLang="zh-CN" sz="3600" dirty="0"/>
          </a:p>
          <a:p>
            <a:r>
              <a:rPr lang="zh-CN" altLang="en-US" sz="3600" dirty="0"/>
              <a:t>表示成功识别到学生进入图书馆</a:t>
            </a:r>
          </a:p>
        </p:txBody>
      </p:sp>
    </p:spTree>
    <p:extLst>
      <p:ext uri="{BB962C8B-B14F-4D97-AF65-F5344CB8AC3E}">
        <p14:creationId xmlns:p14="http://schemas.microsoft.com/office/powerpoint/2010/main" val="32066330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E5207EE0-699E-4787-82D0-DD613673F787}"/>
              </a:ext>
            </a:extLst>
          </p:cNvPr>
          <p:cNvPicPr>
            <a:picLocks noChangeAspect="1"/>
          </p:cNvPicPr>
          <p:nvPr/>
        </p:nvPicPr>
        <p:blipFill>
          <a:blip r:embed="rId2"/>
          <a:stretch>
            <a:fillRect/>
          </a:stretch>
        </p:blipFill>
        <p:spPr>
          <a:xfrm>
            <a:off x="6620412" y="1878952"/>
            <a:ext cx="4000847" cy="4000847"/>
          </a:xfrm>
          <a:prstGeom prst="rect">
            <a:avLst/>
          </a:prstGeom>
        </p:spPr>
      </p:pic>
      <p:sp>
        <p:nvSpPr>
          <p:cNvPr id="5" name="文本框 4">
            <a:extLst>
              <a:ext uri="{FF2B5EF4-FFF2-40B4-BE49-F238E27FC236}">
                <a16:creationId xmlns:a16="http://schemas.microsoft.com/office/drawing/2014/main" id="{760F39DD-56C3-4F4F-B33E-76FAADAED21A}"/>
              </a:ext>
            </a:extLst>
          </p:cNvPr>
          <p:cNvSpPr txBox="1"/>
          <p:nvPr/>
        </p:nvSpPr>
        <p:spPr>
          <a:xfrm>
            <a:off x="532263" y="2725213"/>
            <a:ext cx="4940489" cy="2308324"/>
          </a:xfrm>
          <a:prstGeom prst="rect">
            <a:avLst/>
          </a:prstGeom>
          <a:noFill/>
        </p:spPr>
        <p:txBody>
          <a:bodyPr wrap="square" rtlCol="0">
            <a:spAutoFit/>
          </a:bodyPr>
          <a:lstStyle/>
          <a:p>
            <a:r>
              <a:rPr lang="zh-CN" altLang="en-US" sz="3600" dirty="0"/>
              <a:t>状态：</a:t>
            </a:r>
            <a:r>
              <a:rPr lang="en-US" altLang="zh-CN" sz="3600" dirty="0"/>
              <a:t>time is too short</a:t>
            </a:r>
          </a:p>
          <a:p>
            <a:endParaRPr lang="en-US" altLang="zh-CN" sz="3600" dirty="0"/>
          </a:p>
          <a:p>
            <a:r>
              <a:rPr lang="zh-CN" altLang="en-US" sz="3600" dirty="0"/>
              <a:t>表示成功识别到学生出图书馆（时间太短）</a:t>
            </a:r>
          </a:p>
        </p:txBody>
      </p:sp>
    </p:spTree>
    <p:extLst>
      <p:ext uri="{BB962C8B-B14F-4D97-AF65-F5344CB8AC3E}">
        <p14:creationId xmlns:p14="http://schemas.microsoft.com/office/powerpoint/2010/main" val="27663500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11E9EA-BA41-4742-B874-6F68E602EECB}"/>
              </a:ext>
            </a:extLst>
          </p:cNvPr>
          <p:cNvSpPr>
            <a:spLocks noGrp="1"/>
          </p:cNvSpPr>
          <p:nvPr>
            <p:ph type="title"/>
          </p:nvPr>
        </p:nvSpPr>
        <p:spPr/>
        <p:txBody>
          <a:bodyPr/>
          <a:lstStyle/>
          <a:p>
            <a:r>
              <a:rPr lang="zh-CN" altLang="en-US" dirty="0"/>
              <a:t>项目展示</a:t>
            </a:r>
          </a:p>
        </p:txBody>
      </p:sp>
      <p:pic>
        <p:nvPicPr>
          <p:cNvPr id="6" name="图片 5">
            <a:extLst>
              <a:ext uri="{FF2B5EF4-FFF2-40B4-BE49-F238E27FC236}">
                <a16:creationId xmlns:a16="http://schemas.microsoft.com/office/drawing/2014/main" id="{FCD737E1-E36C-4D48-9859-26BD2F7B577C}"/>
              </a:ext>
            </a:extLst>
          </p:cNvPr>
          <p:cNvPicPr>
            <a:picLocks noChangeAspect="1"/>
          </p:cNvPicPr>
          <p:nvPr/>
        </p:nvPicPr>
        <p:blipFill>
          <a:blip r:embed="rId2"/>
          <a:stretch>
            <a:fillRect/>
          </a:stretch>
        </p:blipFill>
        <p:spPr>
          <a:xfrm>
            <a:off x="5717301" y="1824851"/>
            <a:ext cx="5721555" cy="3961800"/>
          </a:xfrm>
          <a:prstGeom prst="rect">
            <a:avLst/>
          </a:prstGeom>
        </p:spPr>
      </p:pic>
      <p:sp>
        <p:nvSpPr>
          <p:cNvPr id="7" name="文本框 6">
            <a:extLst>
              <a:ext uri="{FF2B5EF4-FFF2-40B4-BE49-F238E27FC236}">
                <a16:creationId xmlns:a16="http://schemas.microsoft.com/office/drawing/2014/main" id="{B31A0424-8AAB-4F8D-9C8A-C335291FA1B8}"/>
              </a:ext>
            </a:extLst>
          </p:cNvPr>
          <p:cNvSpPr txBox="1"/>
          <p:nvPr/>
        </p:nvSpPr>
        <p:spPr>
          <a:xfrm>
            <a:off x="367379" y="2670622"/>
            <a:ext cx="4940489" cy="2308324"/>
          </a:xfrm>
          <a:prstGeom prst="rect">
            <a:avLst/>
          </a:prstGeom>
          <a:noFill/>
        </p:spPr>
        <p:txBody>
          <a:bodyPr wrap="square" rtlCol="0">
            <a:spAutoFit/>
          </a:bodyPr>
          <a:lstStyle/>
          <a:p>
            <a:r>
              <a:rPr lang="zh-CN" altLang="en-US" sz="3600" dirty="0"/>
              <a:t>状态：</a:t>
            </a:r>
            <a:r>
              <a:rPr lang="en-US" altLang="zh-CN" sz="3600" dirty="0"/>
              <a:t>leave</a:t>
            </a:r>
          </a:p>
          <a:p>
            <a:endParaRPr lang="en-US" altLang="zh-CN" sz="3600" dirty="0"/>
          </a:p>
          <a:p>
            <a:r>
              <a:rPr lang="zh-CN" altLang="en-US" sz="3600" dirty="0"/>
              <a:t>表示成功识别到学生出图书馆（时间正常）</a:t>
            </a:r>
          </a:p>
        </p:txBody>
      </p:sp>
    </p:spTree>
    <p:extLst>
      <p:ext uri="{BB962C8B-B14F-4D97-AF65-F5344CB8AC3E}">
        <p14:creationId xmlns:p14="http://schemas.microsoft.com/office/powerpoint/2010/main" val="32540928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11E9EA-BA41-4742-B874-6F68E602EECB}"/>
              </a:ext>
            </a:extLst>
          </p:cNvPr>
          <p:cNvSpPr>
            <a:spLocks noGrp="1"/>
          </p:cNvSpPr>
          <p:nvPr>
            <p:ph type="title"/>
          </p:nvPr>
        </p:nvSpPr>
        <p:spPr/>
        <p:txBody>
          <a:bodyPr/>
          <a:lstStyle/>
          <a:p>
            <a:r>
              <a:rPr lang="zh-CN" altLang="en-US" dirty="0"/>
              <a:t>项目展示</a:t>
            </a:r>
          </a:p>
        </p:txBody>
      </p:sp>
      <p:sp>
        <p:nvSpPr>
          <p:cNvPr id="7" name="文本框 6">
            <a:extLst>
              <a:ext uri="{FF2B5EF4-FFF2-40B4-BE49-F238E27FC236}">
                <a16:creationId xmlns:a16="http://schemas.microsoft.com/office/drawing/2014/main" id="{B31A0424-8AAB-4F8D-9C8A-C335291FA1B8}"/>
              </a:ext>
            </a:extLst>
          </p:cNvPr>
          <p:cNvSpPr txBox="1"/>
          <p:nvPr/>
        </p:nvSpPr>
        <p:spPr>
          <a:xfrm>
            <a:off x="367379" y="2670622"/>
            <a:ext cx="4940489" cy="1754326"/>
          </a:xfrm>
          <a:prstGeom prst="rect">
            <a:avLst/>
          </a:prstGeom>
          <a:noFill/>
        </p:spPr>
        <p:txBody>
          <a:bodyPr wrap="square" rtlCol="0">
            <a:spAutoFit/>
          </a:bodyPr>
          <a:lstStyle/>
          <a:p>
            <a:r>
              <a:rPr lang="zh-CN" altLang="en-US" sz="3600" dirty="0"/>
              <a:t>状态：</a:t>
            </a:r>
            <a:r>
              <a:rPr lang="en-US" altLang="zh-CN" sz="3600" dirty="0"/>
              <a:t>null</a:t>
            </a:r>
          </a:p>
          <a:p>
            <a:endParaRPr lang="en-US" altLang="zh-CN" sz="3600" dirty="0"/>
          </a:p>
          <a:p>
            <a:r>
              <a:rPr lang="zh-CN" altLang="en-US" sz="3600" dirty="0"/>
              <a:t>表示未识别到人脸</a:t>
            </a:r>
          </a:p>
        </p:txBody>
      </p:sp>
      <p:pic>
        <p:nvPicPr>
          <p:cNvPr id="3" name="图片 2">
            <a:extLst>
              <a:ext uri="{FF2B5EF4-FFF2-40B4-BE49-F238E27FC236}">
                <a16:creationId xmlns:a16="http://schemas.microsoft.com/office/drawing/2014/main" id="{C01E7818-B843-48EE-9490-E6184A82EEE1}"/>
              </a:ext>
            </a:extLst>
          </p:cNvPr>
          <p:cNvPicPr>
            <a:picLocks noChangeAspect="1"/>
          </p:cNvPicPr>
          <p:nvPr/>
        </p:nvPicPr>
        <p:blipFill>
          <a:blip r:embed="rId2"/>
          <a:stretch>
            <a:fillRect/>
          </a:stretch>
        </p:blipFill>
        <p:spPr>
          <a:xfrm>
            <a:off x="5921829" y="1586704"/>
            <a:ext cx="5320863" cy="4317094"/>
          </a:xfrm>
          <a:prstGeom prst="rect">
            <a:avLst/>
          </a:prstGeom>
        </p:spPr>
      </p:pic>
    </p:spTree>
    <p:extLst>
      <p:ext uri="{BB962C8B-B14F-4D97-AF65-F5344CB8AC3E}">
        <p14:creationId xmlns:p14="http://schemas.microsoft.com/office/powerpoint/2010/main" val="14127220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CB51F44-A755-42AC-B92B-6FC554FC4272}"/>
              </a:ext>
            </a:extLst>
          </p:cNvPr>
          <p:cNvSpPr/>
          <p:nvPr/>
        </p:nvSpPr>
        <p:spPr>
          <a:xfrm>
            <a:off x="0" y="0"/>
            <a:ext cx="12192000" cy="3429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7C9AB731-9BC6-46A8-A555-04CBD97264EF}"/>
              </a:ext>
            </a:extLst>
          </p:cNvPr>
          <p:cNvSpPr/>
          <p:nvPr/>
        </p:nvSpPr>
        <p:spPr>
          <a:xfrm>
            <a:off x="1989898" y="4098923"/>
            <a:ext cx="2063487" cy="1885415"/>
          </a:xfrm>
          <a:prstGeom prst="rect">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bg1"/>
                </a:solidFill>
                <a:cs typeface="+mn-ea"/>
                <a:sym typeface="+mn-lt"/>
              </a:rPr>
              <a:t>PART THREE</a:t>
            </a:r>
            <a:endParaRPr lang="zh-CN" altLang="en-US" sz="4000" b="1" dirty="0">
              <a:solidFill>
                <a:schemeClr val="bg1"/>
              </a:solidFill>
              <a:cs typeface="+mn-ea"/>
              <a:sym typeface="+mn-lt"/>
            </a:endParaRPr>
          </a:p>
        </p:txBody>
      </p:sp>
      <p:sp>
        <p:nvSpPr>
          <p:cNvPr id="7" name="文本框 6">
            <a:extLst>
              <a:ext uri="{FF2B5EF4-FFF2-40B4-BE49-F238E27FC236}">
                <a16:creationId xmlns:a16="http://schemas.microsoft.com/office/drawing/2014/main" id="{449E4EBC-B8EB-4FCE-814E-C0F14FFEF929}"/>
              </a:ext>
            </a:extLst>
          </p:cNvPr>
          <p:cNvSpPr txBox="1"/>
          <p:nvPr/>
        </p:nvSpPr>
        <p:spPr>
          <a:xfrm>
            <a:off x="4227377" y="4579965"/>
            <a:ext cx="3737246" cy="923330"/>
          </a:xfrm>
          <a:prstGeom prst="rect">
            <a:avLst/>
          </a:prstGeom>
          <a:noFill/>
          <a:effectLst>
            <a:outerShdw blurRad="203200" dist="38100" dir="2700000" algn="tl" rotWithShape="0">
              <a:prstClr val="black">
                <a:alpha val="40000"/>
              </a:prstClr>
            </a:outerShdw>
          </a:effectLst>
        </p:spPr>
        <p:txBody>
          <a:bodyPr wrap="square" rtlCol="0">
            <a:spAutoFit/>
          </a:bodyPr>
          <a:lstStyle/>
          <a:p>
            <a:pPr algn="ctr"/>
            <a:r>
              <a:rPr lang="zh-CN" altLang="en-US" sz="5400" b="1" dirty="0">
                <a:solidFill>
                  <a:srgbClr val="0070C0"/>
                </a:solidFill>
                <a:cs typeface="+mn-ea"/>
                <a:sym typeface="+mn-lt"/>
              </a:rPr>
              <a:t>不足之处</a:t>
            </a:r>
          </a:p>
        </p:txBody>
      </p:sp>
    </p:spTree>
    <p:extLst>
      <p:ext uri="{BB962C8B-B14F-4D97-AF65-F5344CB8AC3E}">
        <p14:creationId xmlns:p14="http://schemas.microsoft.com/office/powerpoint/2010/main" val="41041217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11E9EA-BA41-4742-B874-6F68E602EECB}"/>
              </a:ext>
            </a:extLst>
          </p:cNvPr>
          <p:cNvSpPr>
            <a:spLocks noGrp="1"/>
          </p:cNvSpPr>
          <p:nvPr>
            <p:ph type="title"/>
          </p:nvPr>
        </p:nvSpPr>
        <p:spPr/>
        <p:txBody>
          <a:bodyPr/>
          <a:lstStyle/>
          <a:p>
            <a:r>
              <a:rPr lang="zh-CN" altLang="en-US" dirty="0"/>
              <a:t>不足之处</a:t>
            </a:r>
          </a:p>
        </p:txBody>
      </p:sp>
      <p:sp>
        <p:nvSpPr>
          <p:cNvPr id="5" name="文本框 4">
            <a:extLst>
              <a:ext uri="{FF2B5EF4-FFF2-40B4-BE49-F238E27FC236}">
                <a16:creationId xmlns:a16="http://schemas.microsoft.com/office/drawing/2014/main" id="{93B471A4-F1A9-417B-A6AD-51416CBF7A44}"/>
              </a:ext>
            </a:extLst>
          </p:cNvPr>
          <p:cNvSpPr txBox="1"/>
          <p:nvPr/>
        </p:nvSpPr>
        <p:spPr>
          <a:xfrm>
            <a:off x="1358538" y="3429000"/>
            <a:ext cx="10554268" cy="769441"/>
          </a:xfrm>
          <a:prstGeom prst="rect">
            <a:avLst/>
          </a:prstGeom>
          <a:noFill/>
        </p:spPr>
        <p:txBody>
          <a:bodyPr wrap="square" rtlCol="0">
            <a:spAutoFit/>
          </a:bodyPr>
          <a:lstStyle/>
          <a:p>
            <a:r>
              <a:rPr lang="zh-CN" altLang="en-US" sz="4400" dirty="0"/>
              <a:t>暂无指定房间指定座位的预约功能</a:t>
            </a:r>
          </a:p>
        </p:txBody>
      </p:sp>
    </p:spTree>
    <p:extLst>
      <p:ext uri="{BB962C8B-B14F-4D97-AF65-F5344CB8AC3E}">
        <p14:creationId xmlns:p14="http://schemas.microsoft.com/office/powerpoint/2010/main" val="77794561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CB51F44-A755-42AC-B92B-6FC554FC4272}"/>
              </a:ext>
            </a:extLst>
          </p:cNvPr>
          <p:cNvSpPr/>
          <p:nvPr/>
        </p:nvSpPr>
        <p:spPr>
          <a:xfrm>
            <a:off x="0" y="0"/>
            <a:ext cx="12192000" cy="3429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7C9AB731-9BC6-46A8-A555-04CBD97264EF}"/>
              </a:ext>
            </a:extLst>
          </p:cNvPr>
          <p:cNvSpPr/>
          <p:nvPr/>
        </p:nvSpPr>
        <p:spPr>
          <a:xfrm>
            <a:off x="1989898" y="4098923"/>
            <a:ext cx="2063487" cy="1885415"/>
          </a:xfrm>
          <a:prstGeom prst="rect">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bg1"/>
                </a:solidFill>
                <a:cs typeface="+mn-ea"/>
                <a:sym typeface="+mn-lt"/>
              </a:rPr>
              <a:t>PART</a:t>
            </a:r>
          </a:p>
          <a:p>
            <a:pPr algn="ctr"/>
            <a:r>
              <a:rPr lang="en-US" altLang="zh-CN" sz="4000" b="1" dirty="0">
                <a:solidFill>
                  <a:schemeClr val="bg1"/>
                </a:solidFill>
                <a:cs typeface="+mn-ea"/>
                <a:sym typeface="+mn-lt"/>
              </a:rPr>
              <a:t>FOUR</a:t>
            </a:r>
            <a:endParaRPr lang="zh-CN" altLang="en-US" sz="4000" b="1" dirty="0">
              <a:solidFill>
                <a:schemeClr val="bg1"/>
              </a:solidFill>
              <a:cs typeface="+mn-ea"/>
              <a:sym typeface="+mn-lt"/>
            </a:endParaRPr>
          </a:p>
        </p:txBody>
      </p:sp>
      <p:sp>
        <p:nvSpPr>
          <p:cNvPr id="7" name="文本框 6">
            <a:extLst>
              <a:ext uri="{FF2B5EF4-FFF2-40B4-BE49-F238E27FC236}">
                <a16:creationId xmlns:a16="http://schemas.microsoft.com/office/drawing/2014/main" id="{449E4EBC-B8EB-4FCE-814E-C0F14FFEF929}"/>
              </a:ext>
            </a:extLst>
          </p:cNvPr>
          <p:cNvSpPr txBox="1"/>
          <p:nvPr/>
        </p:nvSpPr>
        <p:spPr>
          <a:xfrm>
            <a:off x="4227377" y="4579965"/>
            <a:ext cx="3737246" cy="923330"/>
          </a:xfrm>
          <a:prstGeom prst="rect">
            <a:avLst/>
          </a:prstGeom>
          <a:noFill/>
          <a:effectLst>
            <a:outerShdw blurRad="203200" dist="38100" dir="2700000" algn="tl" rotWithShape="0">
              <a:prstClr val="black">
                <a:alpha val="40000"/>
              </a:prstClr>
            </a:outerShdw>
          </a:effectLst>
        </p:spPr>
        <p:txBody>
          <a:bodyPr wrap="square" rtlCol="0">
            <a:spAutoFit/>
          </a:bodyPr>
          <a:lstStyle/>
          <a:p>
            <a:pPr algn="ctr"/>
            <a:r>
              <a:rPr lang="zh-CN" altLang="en-US" sz="5400" b="1" dirty="0">
                <a:solidFill>
                  <a:srgbClr val="0070C0"/>
                </a:solidFill>
                <a:cs typeface="+mn-ea"/>
                <a:sym typeface="+mn-lt"/>
              </a:rPr>
              <a:t>心得体会</a:t>
            </a:r>
          </a:p>
        </p:txBody>
      </p:sp>
    </p:spTree>
    <p:extLst>
      <p:ext uri="{BB962C8B-B14F-4D97-AF65-F5344CB8AC3E}">
        <p14:creationId xmlns:p14="http://schemas.microsoft.com/office/powerpoint/2010/main" val="34493286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11E9EA-BA41-4742-B874-6F68E602EECB}"/>
              </a:ext>
            </a:extLst>
          </p:cNvPr>
          <p:cNvSpPr>
            <a:spLocks noGrp="1"/>
          </p:cNvSpPr>
          <p:nvPr>
            <p:ph type="title"/>
          </p:nvPr>
        </p:nvSpPr>
        <p:spPr/>
        <p:txBody>
          <a:bodyPr/>
          <a:lstStyle/>
          <a:p>
            <a:r>
              <a:rPr lang="zh-CN" altLang="en-US" dirty="0"/>
              <a:t>心得体会</a:t>
            </a:r>
          </a:p>
        </p:txBody>
      </p:sp>
      <p:sp>
        <p:nvSpPr>
          <p:cNvPr id="2" name="文本框 1">
            <a:extLst>
              <a:ext uri="{FF2B5EF4-FFF2-40B4-BE49-F238E27FC236}">
                <a16:creationId xmlns:a16="http://schemas.microsoft.com/office/drawing/2014/main" id="{333D0615-D5C6-4A97-A9FA-E3C98F6DDEBB}"/>
              </a:ext>
            </a:extLst>
          </p:cNvPr>
          <p:cNvSpPr txBox="1"/>
          <p:nvPr/>
        </p:nvSpPr>
        <p:spPr>
          <a:xfrm>
            <a:off x="511791" y="1173707"/>
            <a:ext cx="11168418" cy="5109091"/>
          </a:xfrm>
          <a:prstGeom prst="rect">
            <a:avLst/>
          </a:prstGeom>
          <a:noFill/>
        </p:spPr>
        <p:txBody>
          <a:bodyPr wrap="square" rtlCol="0">
            <a:spAutoFit/>
          </a:bodyPr>
          <a:lstStyle/>
          <a:p>
            <a:pPr algn="l"/>
            <a:r>
              <a:rPr lang="zh-CN" altLang="en-US" sz="2800" b="0" i="0" dirty="0">
                <a:solidFill>
                  <a:srgbClr val="333333"/>
                </a:solidFill>
                <a:effectLst/>
                <a:latin typeface="PingFang SC"/>
              </a:rPr>
              <a:t>林朝玮：总的来说感觉不错，跟着大家一起协作战斗，也学到了不少东西，增强了解决问题的能力，也体会到了 </a:t>
            </a:r>
            <a:r>
              <a:rPr lang="en-US" altLang="zh-CN" sz="2800" b="0" i="0" dirty="0">
                <a:solidFill>
                  <a:srgbClr val="333333"/>
                </a:solidFill>
                <a:effectLst/>
                <a:latin typeface="PingFang SC"/>
              </a:rPr>
              <a:t>learning by doing</a:t>
            </a:r>
            <a:r>
              <a:rPr lang="zh-CN" altLang="en-US" sz="2800" b="0" i="0" dirty="0">
                <a:solidFill>
                  <a:srgbClr val="333333"/>
                </a:solidFill>
                <a:effectLst/>
                <a:latin typeface="PingFang SC"/>
              </a:rPr>
              <a:t>。</a:t>
            </a:r>
            <a:endParaRPr lang="en-US" altLang="zh-CN" sz="2800" b="0" i="0" dirty="0">
              <a:solidFill>
                <a:srgbClr val="333333"/>
              </a:solidFill>
              <a:effectLst/>
              <a:latin typeface="PingFang SC"/>
            </a:endParaRPr>
          </a:p>
          <a:p>
            <a:pPr algn="l"/>
            <a:endParaRPr lang="zh-CN" altLang="en-US" sz="2800" b="0" i="0" dirty="0">
              <a:solidFill>
                <a:srgbClr val="333333"/>
              </a:solidFill>
              <a:effectLst/>
              <a:latin typeface="PingFang SC"/>
            </a:endParaRPr>
          </a:p>
          <a:p>
            <a:pPr algn="l"/>
            <a:r>
              <a:rPr lang="zh-CN" altLang="en-US" sz="2800" b="0" i="0" dirty="0">
                <a:solidFill>
                  <a:srgbClr val="333333"/>
                </a:solidFill>
                <a:effectLst/>
                <a:latin typeface="PingFang SC"/>
              </a:rPr>
              <a:t>陈棋：</a:t>
            </a:r>
            <a:r>
              <a:rPr lang="en-US" altLang="zh-CN" sz="2800" b="0" i="0" dirty="0">
                <a:solidFill>
                  <a:srgbClr val="333333"/>
                </a:solidFill>
                <a:effectLst/>
                <a:latin typeface="PingFang SC"/>
              </a:rPr>
              <a:t>learning by doing</a:t>
            </a:r>
            <a:r>
              <a:rPr lang="zh-CN" altLang="en-US" sz="2800" b="0" i="0" dirty="0">
                <a:solidFill>
                  <a:srgbClr val="333333"/>
                </a:solidFill>
                <a:effectLst/>
                <a:latin typeface="PingFang SC"/>
              </a:rPr>
              <a:t>，将这学期移动应用开发和前端开发技术所学到的运用到这次的小程序开发中，同时也强化了对</a:t>
            </a:r>
            <a:r>
              <a:rPr lang="en-US" altLang="zh-CN" sz="2800" b="0" i="0" dirty="0">
                <a:solidFill>
                  <a:srgbClr val="333333"/>
                </a:solidFill>
                <a:effectLst/>
                <a:latin typeface="PingFang SC"/>
              </a:rPr>
              <a:t>vue</a:t>
            </a:r>
            <a:r>
              <a:rPr lang="zh-CN" altLang="en-US" sz="2800" b="0" i="0" dirty="0">
                <a:solidFill>
                  <a:srgbClr val="333333"/>
                </a:solidFill>
                <a:effectLst/>
                <a:latin typeface="PingFang SC"/>
              </a:rPr>
              <a:t>的使用。队里个个是人才，说话又好听，我超喜欢这里的。</a:t>
            </a:r>
            <a:endParaRPr lang="en-US" altLang="zh-CN" sz="2800" b="0" i="0" dirty="0">
              <a:solidFill>
                <a:srgbClr val="333333"/>
              </a:solidFill>
              <a:effectLst/>
              <a:latin typeface="PingFang SC"/>
            </a:endParaRPr>
          </a:p>
          <a:p>
            <a:pPr algn="l"/>
            <a:endParaRPr lang="zh-CN" altLang="en-US" sz="2800" b="0" i="0" dirty="0">
              <a:solidFill>
                <a:srgbClr val="333333"/>
              </a:solidFill>
              <a:effectLst/>
              <a:latin typeface="PingFang SC"/>
            </a:endParaRPr>
          </a:p>
          <a:p>
            <a:pPr algn="l"/>
            <a:r>
              <a:rPr lang="zh-CN" altLang="en-US" sz="2800" b="0" i="0" dirty="0">
                <a:solidFill>
                  <a:srgbClr val="333333"/>
                </a:solidFill>
                <a:effectLst/>
                <a:latin typeface="PingFang SC"/>
              </a:rPr>
              <a:t>陈烨：真好，整天不是在写</a:t>
            </a:r>
            <a:r>
              <a:rPr lang="en-US" altLang="zh-CN" sz="2800" b="0" i="0" dirty="0">
                <a:solidFill>
                  <a:srgbClr val="333333"/>
                </a:solidFill>
                <a:effectLst/>
                <a:latin typeface="PingFang SC"/>
              </a:rPr>
              <a:t>Bug</a:t>
            </a:r>
            <a:r>
              <a:rPr lang="zh-CN" altLang="en-US" sz="2800" b="0" i="0" dirty="0">
                <a:solidFill>
                  <a:srgbClr val="333333"/>
                </a:solidFill>
                <a:effectLst/>
                <a:latin typeface="PingFang SC"/>
              </a:rPr>
              <a:t>的路上，就是在改</a:t>
            </a:r>
            <a:r>
              <a:rPr lang="en-US" altLang="zh-CN" sz="2800" b="0" i="0" dirty="0">
                <a:solidFill>
                  <a:srgbClr val="333333"/>
                </a:solidFill>
                <a:effectLst/>
                <a:latin typeface="PingFang SC"/>
              </a:rPr>
              <a:t>Bug</a:t>
            </a:r>
            <a:r>
              <a:rPr lang="zh-CN" altLang="en-US" sz="2800" b="0" i="0" dirty="0">
                <a:solidFill>
                  <a:srgbClr val="333333"/>
                </a:solidFill>
                <a:effectLst/>
                <a:latin typeface="PingFang SC"/>
              </a:rPr>
              <a:t>的路上，感谢组内成员对我的包容和理解，以至于我现在还没被打死。刚开始做的时候，大家总是唉声叹气，毕竟很多东西都不会，但随着项目的进行，大家越来越有信心，边学边做，体会到了</a:t>
            </a:r>
            <a:r>
              <a:rPr lang="en-US" altLang="zh-CN" sz="2800" b="0" i="0" dirty="0">
                <a:solidFill>
                  <a:srgbClr val="333333"/>
                </a:solidFill>
                <a:effectLst/>
                <a:latin typeface="PingFang SC"/>
              </a:rPr>
              <a:t>learning by doing</a:t>
            </a:r>
            <a:r>
              <a:rPr lang="zh-CN" altLang="en-US" sz="2800" b="0" i="0" dirty="0">
                <a:solidFill>
                  <a:srgbClr val="333333"/>
                </a:solidFill>
                <a:effectLst/>
                <a:latin typeface="PingFang SC"/>
              </a:rPr>
              <a:t>的“快乐”。</a:t>
            </a:r>
          </a:p>
          <a:p>
            <a:endParaRPr lang="zh-CN" altLang="en-US" dirty="0"/>
          </a:p>
        </p:txBody>
      </p:sp>
    </p:spTree>
    <p:extLst>
      <p:ext uri="{BB962C8B-B14F-4D97-AF65-F5344CB8AC3E}">
        <p14:creationId xmlns:p14="http://schemas.microsoft.com/office/powerpoint/2010/main" val="16291073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11E9EA-BA41-4742-B874-6F68E602EECB}"/>
              </a:ext>
            </a:extLst>
          </p:cNvPr>
          <p:cNvSpPr>
            <a:spLocks noGrp="1"/>
          </p:cNvSpPr>
          <p:nvPr>
            <p:ph type="title"/>
          </p:nvPr>
        </p:nvSpPr>
        <p:spPr/>
        <p:txBody>
          <a:bodyPr/>
          <a:lstStyle/>
          <a:p>
            <a:r>
              <a:rPr lang="zh-CN" altLang="en-US" dirty="0"/>
              <a:t>心得体会</a:t>
            </a:r>
          </a:p>
        </p:txBody>
      </p:sp>
      <p:sp>
        <p:nvSpPr>
          <p:cNvPr id="2" name="文本框 1">
            <a:extLst>
              <a:ext uri="{FF2B5EF4-FFF2-40B4-BE49-F238E27FC236}">
                <a16:creationId xmlns:a16="http://schemas.microsoft.com/office/drawing/2014/main" id="{7C2954B5-8B44-40E7-ABDC-B88F8B5B1513}"/>
              </a:ext>
            </a:extLst>
          </p:cNvPr>
          <p:cNvSpPr txBox="1"/>
          <p:nvPr/>
        </p:nvSpPr>
        <p:spPr>
          <a:xfrm>
            <a:off x="316173" y="928047"/>
            <a:ext cx="11559654" cy="5909310"/>
          </a:xfrm>
          <a:prstGeom prst="rect">
            <a:avLst/>
          </a:prstGeom>
          <a:noFill/>
        </p:spPr>
        <p:txBody>
          <a:bodyPr wrap="square" rtlCol="0">
            <a:spAutoFit/>
          </a:bodyPr>
          <a:lstStyle/>
          <a:p>
            <a:pPr algn="l"/>
            <a:r>
              <a:rPr lang="zh-CN" altLang="en-US" sz="2400" b="0" i="0" dirty="0">
                <a:solidFill>
                  <a:srgbClr val="333333"/>
                </a:solidFill>
                <a:effectLst/>
                <a:latin typeface="PingFang SC"/>
              </a:rPr>
              <a:t>王康靖：通过这次小组活动，深入体验了微信小程序的开发过程，学习到了很多新知识，学会了如何使用微信开发者工具。</a:t>
            </a:r>
            <a:endParaRPr lang="en-US" altLang="zh-CN" sz="2400" b="0" i="0" dirty="0">
              <a:solidFill>
                <a:srgbClr val="333333"/>
              </a:solidFill>
              <a:effectLst/>
              <a:latin typeface="PingFang SC"/>
            </a:endParaRPr>
          </a:p>
          <a:p>
            <a:pPr algn="l"/>
            <a:endParaRPr lang="zh-CN" altLang="en-US" sz="2400" b="0" i="0" dirty="0">
              <a:solidFill>
                <a:srgbClr val="333333"/>
              </a:solidFill>
              <a:effectLst/>
              <a:latin typeface="PingFang SC"/>
            </a:endParaRPr>
          </a:p>
          <a:p>
            <a:pPr algn="l"/>
            <a:r>
              <a:rPr lang="zh-CN" altLang="en-US" sz="2400" b="0" i="0" dirty="0">
                <a:solidFill>
                  <a:srgbClr val="333333"/>
                </a:solidFill>
                <a:effectLst/>
                <a:latin typeface="PingFang SC"/>
              </a:rPr>
              <a:t>曾国桢：在本学期的软件工程小组里，我学会了很多，尤其是在团队精神方面，有了很大的提升，我进一步提高了自己与其他合作小伙伴的沟通能力，同时也意识到了一个团队一定要团结一致才能完成想要的目标。</a:t>
            </a:r>
            <a:endParaRPr lang="en-US" altLang="zh-CN" sz="2400" b="0" i="0" dirty="0">
              <a:solidFill>
                <a:srgbClr val="333333"/>
              </a:solidFill>
              <a:effectLst/>
              <a:latin typeface="PingFang SC"/>
            </a:endParaRPr>
          </a:p>
          <a:p>
            <a:pPr algn="l"/>
            <a:endParaRPr lang="zh-CN" altLang="en-US" sz="2400" b="0" i="0" dirty="0">
              <a:solidFill>
                <a:srgbClr val="333333"/>
              </a:solidFill>
              <a:effectLst/>
              <a:latin typeface="PingFang SC"/>
            </a:endParaRPr>
          </a:p>
          <a:p>
            <a:pPr algn="l"/>
            <a:r>
              <a:rPr lang="zh-CN" altLang="en-US" sz="2400" b="0" i="0" dirty="0">
                <a:solidFill>
                  <a:srgbClr val="333333"/>
                </a:solidFill>
                <a:effectLst/>
                <a:latin typeface="PingFang SC"/>
              </a:rPr>
              <a:t>蔡云龙：在结队完成图书馆座位预约系统的过程中，让我感触颇深，也让我体会到团队合作的乐趣，将自己的想法付诸于实践。首先，是各种资料的收集与拼接，在综合原因的基础上，添加了许多自己的创新元素，制作过程中并非地么简单，也能体验生活中的发现。其次，通过这次活动充分的开发我们的思维能力和实践能力，还使我常联想到在不同学科中学到的知识和方法，无形中提升了自己的知识迁移和灵活运用能力。随着研究的深入，我越来越发现自己原来不懂的东西很多很多，根本不应该满足于知道的那一点点，即应确立不断学习的信念。我相信，这次结队作业活动会给我们一生留下永恒而珍贵的记忆！</a:t>
            </a:r>
          </a:p>
          <a:p>
            <a:endParaRPr lang="zh-CN" altLang="en-US" dirty="0"/>
          </a:p>
        </p:txBody>
      </p:sp>
    </p:spTree>
    <p:extLst>
      <p:ext uri="{BB962C8B-B14F-4D97-AF65-F5344CB8AC3E}">
        <p14:creationId xmlns:p14="http://schemas.microsoft.com/office/powerpoint/2010/main" val="21544366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CFF3163-6411-4E72-80BE-6DA15799316C}"/>
              </a:ext>
            </a:extLst>
          </p:cNvPr>
          <p:cNvSpPr txBox="1"/>
          <p:nvPr/>
        </p:nvSpPr>
        <p:spPr>
          <a:xfrm>
            <a:off x="4986795" y="921255"/>
            <a:ext cx="5389657" cy="57785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1.</a:t>
            </a:r>
            <a:r>
              <a:rPr lang="zh-CN" altLang="en-US" sz="2400" dirty="0">
                <a:solidFill>
                  <a:schemeClr val="tx1">
                    <a:lumMod val="50000"/>
                    <a:lumOff val="50000"/>
                  </a:schemeClr>
                </a:solidFill>
                <a:cs typeface="+mn-ea"/>
                <a:sym typeface="+mn-lt"/>
              </a:rPr>
              <a:t> 基本概述</a:t>
            </a:r>
          </a:p>
        </p:txBody>
      </p:sp>
      <p:sp>
        <p:nvSpPr>
          <p:cNvPr id="17" name="文本框 16">
            <a:extLst>
              <a:ext uri="{FF2B5EF4-FFF2-40B4-BE49-F238E27FC236}">
                <a16:creationId xmlns:a16="http://schemas.microsoft.com/office/drawing/2014/main" id="{517E56E2-BBE8-4710-8B07-CCC776EE77F4}"/>
              </a:ext>
            </a:extLst>
          </p:cNvPr>
          <p:cNvSpPr txBox="1"/>
          <p:nvPr/>
        </p:nvSpPr>
        <p:spPr>
          <a:xfrm>
            <a:off x="5222631" y="2281436"/>
            <a:ext cx="4384675" cy="590033"/>
          </a:xfrm>
          <a:prstGeom prst="rect">
            <a:avLst/>
          </a:prstGeom>
          <a:noFill/>
        </p:spPr>
        <p:txBody>
          <a:bodyPr wrap="square" rtlCol="0">
            <a:spAutoFit/>
          </a:bodyPr>
          <a:lstStyle/>
          <a:p>
            <a:pPr algn="l">
              <a:lnSpc>
                <a:spcPct val="150000"/>
              </a:lnSpc>
            </a:pPr>
            <a:r>
              <a:rPr lang="en-US" altLang="zh-CN" sz="2400" dirty="0">
                <a:solidFill>
                  <a:schemeClr val="tx1">
                    <a:lumMod val="50000"/>
                    <a:lumOff val="50000"/>
                  </a:schemeClr>
                </a:solidFill>
                <a:cs typeface="+mn-ea"/>
                <a:sym typeface="+mn-lt"/>
              </a:rPr>
              <a:t>2.</a:t>
            </a:r>
            <a:r>
              <a:rPr lang="zh-CN" altLang="en-US" sz="2400" dirty="0">
                <a:solidFill>
                  <a:schemeClr val="tx1">
                    <a:lumMod val="50000"/>
                    <a:lumOff val="50000"/>
                  </a:schemeClr>
                </a:solidFill>
                <a:cs typeface="+mn-ea"/>
                <a:sym typeface="+mn-lt"/>
              </a:rPr>
              <a:t>成果展示</a:t>
            </a:r>
          </a:p>
        </p:txBody>
      </p:sp>
      <p:sp>
        <p:nvSpPr>
          <p:cNvPr id="20" name="文本框 19">
            <a:extLst>
              <a:ext uri="{FF2B5EF4-FFF2-40B4-BE49-F238E27FC236}">
                <a16:creationId xmlns:a16="http://schemas.microsoft.com/office/drawing/2014/main" id="{E392B873-1FB4-41D7-96E2-DC0CF3EDA4AF}"/>
              </a:ext>
            </a:extLst>
          </p:cNvPr>
          <p:cNvSpPr txBox="1"/>
          <p:nvPr/>
        </p:nvSpPr>
        <p:spPr>
          <a:xfrm>
            <a:off x="5222631" y="3529461"/>
            <a:ext cx="4384675" cy="58811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3.</a:t>
            </a:r>
            <a:r>
              <a:rPr lang="zh-CN" altLang="en-US" sz="2400" dirty="0">
                <a:solidFill>
                  <a:schemeClr val="tx1">
                    <a:lumMod val="50000"/>
                    <a:lumOff val="50000"/>
                  </a:schemeClr>
                </a:solidFill>
                <a:cs typeface="+mn-ea"/>
                <a:sym typeface="+mn-lt"/>
              </a:rPr>
              <a:t>不足之处</a:t>
            </a:r>
          </a:p>
        </p:txBody>
      </p:sp>
      <p:sp>
        <p:nvSpPr>
          <p:cNvPr id="33" name="文本框 32">
            <a:extLst>
              <a:ext uri="{FF2B5EF4-FFF2-40B4-BE49-F238E27FC236}">
                <a16:creationId xmlns:a16="http://schemas.microsoft.com/office/drawing/2014/main" id="{841E2B21-F567-43EA-BD19-BF8C0D75164C}"/>
              </a:ext>
            </a:extLst>
          </p:cNvPr>
          <p:cNvSpPr txBox="1"/>
          <p:nvPr/>
        </p:nvSpPr>
        <p:spPr>
          <a:xfrm>
            <a:off x="4986795" y="4833866"/>
            <a:ext cx="4384675" cy="58811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4.</a:t>
            </a:r>
            <a:r>
              <a:rPr lang="zh-CN" altLang="en-US" sz="2400" dirty="0">
                <a:solidFill>
                  <a:schemeClr val="tx1">
                    <a:lumMod val="50000"/>
                    <a:lumOff val="50000"/>
                  </a:schemeClr>
                </a:solidFill>
                <a:cs typeface="+mn-ea"/>
                <a:sym typeface="+mn-lt"/>
              </a:rPr>
              <a:t>心得体会</a:t>
            </a:r>
          </a:p>
        </p:txBody>
      </p:sp>
      <p:sp>
        <p:nvSpPr>
          <p:cNvPr id="5" name="椭圆 4">
            <a:extLst>
              <a:ext uri="{FF2B5EF4-FFF2-40B4-BE49-F238E27FC236}">
                <a16:creationId xmlns:a16="http://schemas.microsoft.com/office/drawing/2014/main" id="{CEE8C9C9-F407-4440-B867-5C0621AB9FD0}"/>
              </a:ext>
            </a:extLst>
          </p:cNvPr>
          <p:cNvSpPr/>
          <p:nvPr/>
        </p:nvSpPr>
        <p:spPr>
          <a:xfrm>
            <a:off x="1440125" y="2146064"/>
            <a:ext cx="2254803" cy="2254803"/>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4000" b="1" dirty="0">
                <a:solidFill>
                  <a:schemeClr val="bg1"/>
                </a:solidFill>
                <a:cs typeface="+mn-ea"/>
                <a:sym typeface="+mn-lt"/>
              </a:rPr>
              <a:t>目录</a:t>
            </a:r>
            <a:endParaRPr lang="en-US" altLang="zh-CN" sz="4000" b="1" dirty="0">
              <a:solidFill>
                <a:schemeClr val="bg1"/>
              </a:solidFill>
              <a:cs typeface="+mn-ea"/>
              <a:sym typeface="+mn-lt"/>
            </a:endParaRPr>
          </a:p>
          <a:p>
            <a:pPr algn="ctr"/>
            <a:r>
              <a:rPr lang="en-US" altLang="zh-CN" sz="2000" b="1" dirty="0">
                <a:solidFill>
                  <a:schemeClr val="bg1"/>
                </a:solidFill>
                <a:cs typeface="+mn-ea"/>
                <a:sym typeface="+mn-lt"/>
              </a:rPr>
              <a:t>contents</a:t>
            </a:r>
            <a:endParaRPr lang="zh-CN" altLang="en-US" sz="2000" b="1" dirty="0">
              <a:solidFill>
                <a:schemeClr val="bg1"/>
              </a:solidFill>
              <a:cs typeface="+mn-ea"/>
              <a:sym typeface="+mn-lt"/>
            </a:endParaRPr>
          </a:p>
        </p:txBody>
      </p:sp>
      <p:sp>
        <p:nvSpPr>
          <p:cNvPr id="21" name="新月形 20">
            <a:extLst>
              <a:ext uri="{FF2B5EF4-FFF2-40B4-BE49-F238E27FC236}">
                <a16:creationId xmlns:a16="http://schemas.microsoft.com/office/drawing/2014/main" id="{93B72F51-81DA-4170-946B-AC1B0C425716}"/>
              </a:ext>
            </a:extLst>
          </p:cNvPr>
          <p:cNvSpPr/>
          <p:nvPr/>
        </p:nvSpPr>
        <p:spPr>
          <a:xfrm rot="10800000">
            <a:off x="2731993" y="1018784"/>
            <a:ext cx="2167879" cy="4335757"/>
          </a:xfrm>
          <a:prstGeom prst="moon">
            <a:avLst>
              <a:gd name="adj" fmla="val 211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0664C580-631D-4563-AB29-41E618B2EECE}"/>
              </a:ext>
            </a:extLst>
          </p:cNvPr>
          <p:cNvSpPr/>
          <p:nvPr/>
        </p:nvSpPr>
        <p:spPr>
          <a:xfrm>
            <a:off x="3612087" y="1203510"/>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5400" b="1">
              <a:solidFill>
                <a:schemeClr val="bg1"/>
              </a:solidFill>
              <a:cs typeface="+mn-ea"/>
              <a:sym typeface="+mn-lt"/>
            </a:endParaRPr>
          </a:p>
        </p:txBody>
      </p:sp>
      <p:sp>
        <p:nvSpPr>
          <p:cNvPr id="38" name="椭圆 37">
            <a:extLst>
              <a:ext uri="{FF2B5EF4-FFF2-40B4-BE49-F238E27FC236}">
                <a16:creationId xmlns:a16="http://schemas.microsoft.com/office/drawing/2014/main" id="{6D47D87C-876F-4A41-9D70-9FCEA2706995}"/>
              </a:ext>
            </a:extLst>
          </p:cNvPr>
          <p:cNvSpPr/>
          <p:nvPr/>
        </p:nvSpPr>
        <p:spPr>
          <a:xfrm>
            <a:off x="4535644" y="2372607"/>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39" name="椭圆 38">
            <a:extLst>
              <a:ext uri="{FF2B5EF4-FFF2-40B4-BE49-F238E27FC236}">
                <a16:creationId xmlns:a16="http://schemas.microsoft.com/office/drawing/2014/main" id="{52F951E6-8F5C-4F0E-BADA-8A610EA8D7A8}"/>
              </a:ext>
            </a:extLst>
          </p:cNvPr>
          <p:cNvSpPr/>
          <p:nvPr/>
        </p:nvSpPr>
        <p:spPr>
          <a:xfrm>
            <a:off x="4538997" y="3726430"/>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5400" b="1">
              <a:solidFill>
                <a:schemeClr val="bg1"/>
              </a:solidFill>
              <a:cs typeface="+mn-ea"/>
              <a:sym typeface="+mn-lt"/>
            </a:endParaRPr>
          </a:p>
        </p:txBody>
      </p:sp>
      <p:sp>
        <p:nvSpPr>
          <p:cNvPr id="40" name="椭圆 39">
            <a:extLst>
              <a:ext uri="{FF2B5EF4-FFF2-40B4-BE49-F238E27FC236}">
                <a16:creationId xmlns:a16="http://schemas.microsoft.com/office/drawing/2014/main" id="{F230E8A9-55E6-4DB0-83DC-2AA7426368DC}"/>
              </a:ext>
            </a:extLst>
          </p:cNvPr>
          <p:cNvSpPr/>
          <p:nvPr/>
        </p:nvSpPr>
        <p:spPr>
          <a:xfrm>
            <a:off x="3621575" y="4858198"/>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5400" b="1">
              <a:solidFill>
                <a:schemeClr val="bg1"/>
              </a:solidFill>
              <a:cs typeface="+mn-ea"/>
              <a:sym typeface="+mn-lt"/>
            </a:endParaRPr>
          </a:p>
        </p:txBody>
      </p:sp>
    </p:spTree>
    <p:extLst>
      <p:ext uri="{BB962C8B-B14F-4D97-AF65-F5344CB8AC3E}">
        <p14:creationId xmlns:p14="http://schemas.microsoft.com/office/powerpoint/2010/main" val="33115975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6FDF2DB5-B030-4141-8F8C-5AF6C97B5AF5}"/>
              </a:ext>
            </a:extLst>
          </p:cNvPr>
          <p:cNvSpPr/>
          <p:nvPr/>
        </p:nvSpPr>
        <p:spPr>
          <a:xfrm>
            <a:off x="2444474" y="1189745"/>
            <a:ext cx="7541680" cy="2119091"/>
          </a:xfrm>
          <a:prstGeom prst="round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dirty="0">
                <a:solidFill>
                  <a:srgbClr val="0070C0"/>
                </a:solidFill>
                <a:effectLst>
                  <a:outerShdw blurRad="63500" sx="102000" sy="102000" algn="ctr" rotWithShape="0">
                    <a:prstClr val="black">
                      <a:alpha val="40000"/>
                    </a:prstClr>
                  </a:outerShdw>
                </a:effectLst>
                <a:latin typeface="Agency FB" panose="020B0503020202020204" pitchFamily="34" charset="0"/>
                <a:cs typeface="+mn-ea"/>
                <a:sym typeface="+mn-lt"/>
              </a:rPr>
              <a:t>TANKYOU</a:t>
            </a:r>
          </a:p>
        </p:txBody>
      </p:sp>
      <p:pic>
        <p:nvPicPr>
          <p:cNvPr id="12" name="图形 11" descr="教师">
            <a:extLst>
              <a:ext uri="{FF2B5EF4-FFF2-40B4-BE49-F238E27FC236}">
                <a16:creationId xmlns:a16="http://schemas.microsoft.com/office/drawing/2014/main" id="{D031F74A-45B8-456E-98B4-8BA2F977F38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550583" y="5027255"/>
            <a:ext cx="560419" cy="560419"/>
          </a:xfrm>
          <a:prstGeom prst="rect">
            <a:avLst/>
          </a:prstGeom>
        </p:spPr>
      </p:pic>
      <p:sp>
        <p:nvSpPr>
          <p:cNvPr id="13" name="矩形 12">
            <a:extLst>
              <a:ext uri="{FF2B5EF4-FFF2-40B4-BE49-F238E27FC236}">
                <a16:creationId xmlns:a16="http://schemas.microsoft.com/office/drawing/2014/main" id="{E0B80A3E-BDFE-4485-8B20-2E469B8A5DB6}"/>
              </a:ext>
            </a:extLst>
          </p:cNvPr>
          <p:cNvSpPr/>
          <p:nvPr/>
        </p:nvSpPr>
        <p:spPr>
          <a:xfrm>
            <a:off x="4074802" y="5122798"/>
            <a:ext cx="1133644" cy="369332"/>
          </a:xfrm>
          <a:prstGeom prst="rect">
            <a:avLst/>
          </a:prstGeom>
        </p:spPr>
        <p:txBody>
          <a:bodyPr wrap="none">
            <a:spAutoFit/>
          </a:bodyPr>
          <a:lstStyle/>
          <a:p>
            <a:r>
              <a:rPr lang="zh-CN" altLang="en-US" dirty="0">
                <a:solidFill>
                  <a:schemeClr val="tx1">
                    <a:lumMod val="75000"/>
                    <a:lumOff val="25000"/>
                  </a:schemeClr>
                </a:solidFill>
                <a:cs typeface="+mn-ea"/>
                <a:sym typeface="+mn-lt"/>
              </a:rPr>
              <a:t>小组：</a:t>
            </a:r>
            <a:r>
              <a:rPr lang="en-US" altLang="zh-CN" dirty="0">
                <a:solidFill>
                  <a:schemeClr val="tx1">
                    <a:lumMod val="75000"/>
                    <a:lumOff val="25000"/>
                  </a:schemeClr>
                </a:solidFill>
                <a:cs typeface="+mn-ea"/>
                <a:sym typeface="+mn-lt"/>
              </a:rPr>
              <a:t>21</a:t>
            </a:r>
            <a:endParaRPr lang="zh-CN" altLang="en-US" dirty="0">
              <a:solidFill>
                <a:schemeClr val="tx1">
                  <a:lumMod val="75000"/>
                  <a:lumOff val="25000"/>
                </a:schemeClr>
              </a:solidFill>
              <a:cs typeface="+mn-ea"/>
              <a:sym typeface="+mn-lt"/>
            </a:endParaRPr>
          </a:p>
        </p:txBody>
      </p:sp>
      <p:sp>
        <p:nvSpPr>
          <p:cNvPr id="15" name="文本框 14">
            <a:extLst>
              <a:ext uri="{FF2B5EF4-FFF2-40B4-BE49-F238E27FC236}">
                <a16:creationId xmlns:a16="http://schemas.microsoft.com/office/drawing/2014/main" id="{E11991FA-2EFF-4275-AC55-9825443D3DDA}"/>
              </a:ext>
            </a:extLst>
          </p:cNvPr>
          <p:cNvSpPr txBox="1"/>
          <p:nvPr/>
        </p:nvSpPr>
        <p:spPr>
          <a:xfrm>
            <a:off x="2156463" y="3452011"/>
            <a:ext cx="7879080" cy="1200329"/>
          </a:xfrm>
          <a:prstGeom prst="rect">
            <a:avLst/>
          </a:prstGeom>
          <a:noFill/>
          <a:effectLst>
            <a:outerShdw blurRad="63500" dist="25400" algn="ctr" rotWithShape="0">
              <a:prstClr val="black">
                <a:alpha val="40000"/>
              </a:prstClr>
            </a:outerShdw>
          </a:effectLst>
        </p:spPr>
        <p:txBody>
          <a:bodyPr wrap="none" rtlCol="0">
            <a:spAutoFit/>
          </a:bodyPr>
          <a:lstStyle/>
          <a:p>
            <a:pPr algn="ctr"/>
            <a:r>
              <a:rPr lang="zh-CN" altLang="en-US" sz="72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恳请大家批评指正</a:t>
            </a:r>
          </a:p>
        </p:txBody>
      </p:sp>
      <p:pic>
        <p:nvPicPr>
          <p:cNvPr id="8" name="图形 7" descr="讲师">
            <a:extLst>
              <a:ext uri="{FF2B5EF4-FFF2-40B4-BE49-F238E27FC236}">
                <a16:creationId xmlns:a16="http://schemas.microsoft.com/office/drawing/2014/main" id="{B589CB87-ED1F-435F-B806-B2770404FE2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36984" y="4992540"/>
            <a:ext cx="560419" cy="560419"/>
          </a:xfrm>
          <a:prstGeom prst="rect">
            <a:avLst/>
          </a:prstGeom>
        </p:spPr>
      </p:pic>
    </p:spTree>
    <p:extLst>
      <p:ext uri="{BB962C8B-B14F-4D97-AF65-F5344CB8AC3E}">
        <p14:creationId xmlns:p14="http://schemas.microsoft.com/office/powerpoint/2010/main" val="27301108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5"/>
                                        </p:tgtEl>
                                        <p:attrNameLst>
                                          <p:attrName>ppt_y</p:attrName>
                                        </p:attrNameLst>
                                      </p:cBhvr>
                                      <p:tavLst>
                                        <p:tav tm="0">
                                          <p:val>
                                            <p:strVal val="#ppt_y"/>
                                          </p:val>
                                        </p:tav>
                                        <p:tav tm="100000">
                                          <p:val>
                                            <p:strVal val="#ppt_y"/>
                                          </p:val>
                                        </p:tav>
                                      </p:tavLst>
                                    </p:anim>
                                    <p:anim calcmode="lin" valueType="num">
                                      <p:cBhvr>
                                        <p:cTn id="1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5"/>
                                        </p:tgtEl>
                                      </p:cBhvr>
                                    </p:animEffect>
                                  </p:childTnLst>
                                </p:cTn>
                              </p:par>
                              <p:par>
                                <p:cTn id="16" presetID="42"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CB51F44-A755-42AC-B92B-6FC554FC4272}"/>
              </a:ext>
            </a:extLst>
          </p:cNvPr>
          <p:cNvSpPr/>
          <p:nvPr/>
        </p:nvSpPr>
        <p:spPr>
          <a:xfrm>
            <a:off x="0" y="0"/>
            <a:ext cx="12192000" cy="3429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7C9AB731-9BC6-46A8-A555-04CBD97264EF}"/>
              </a:ext>
            </a:extLst>
          </p:cNvPr>
          <p:cNvSpPr/>
          <p:nvPr/>
        </p:nvSpPr>
        <p:spPr>
          <a:xfrm>
            <a:off x="1989898" y="4098923"/>
            <a:ext cx="1885415" cy="1885415"/>
          </a:xfrm>
          <a:prstGeom prst="rect">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bg1"/>
                </a:solidFill>
                <a:cs typeface="+mn-ea"/>
                <a:sym typeface="+mn-lt"/>
              </a:rPr>
              <a:t>PART ONE</a:t>
            </a:r>
            <a:endParaRPr lang="zh-CN" altLang="en-US" sz="4000" b="1" dirty="0">
              <a:solidFill>
                <a:schemeClr val="bg1"/>
              </a:solidFill>
              <a:cs typeface="+mn-ea"/>
              <a:sym typeface="+mn-lt"/>
            </a:endParaRPr>
          </a:p>
        </p:txBody>
      </p:sp>
      <p:sp>
        <p:nvSpPr>
          <p:cNvPr id="7" name="文本框 6">
            <a:extLst>
              <a:ext uri="{FF2B5EF4-FFF2-40B4-BE49-F238E27FC236}">
                <a16:creationId xmlns:a16="http://schemas.microsoft.com/office/drawing/2014/main" id="{449E4EBC-B8EB-4FCE-814E-C0F14FFEF929}"/>
              </a:ext>
            </a:extLst>
          </p:cNvPr>
          <p:cNvSpPr txBox="1"/>
          <p:nvPr/>
        </p:nvSpPr>
        <p:spPr>
          <a:xfrm>
            <a:off x="4551647" y="4579965"/>
            <a:ext cx="4184286" cy="923330"/>
          </a:xfrm>
          <a:prstGeom prst="rect">
            <a:avLst/>
          </a:prstGeom>
          <a:noFill/>
          <a:effectLst>
            <a:outerShdw blurRad="177800" algn="ctr" rotWithShape="0">
              <a:prstClr val="black">
                <a:alpha val="40000"/>
              </a:prstClr>
            </a:outerShdw>
          </a:effectLst>
        </p:spPr>
        <p:txBody>
          <a:bodyPr wrap="square" rtlCol="0">
            <a:spAutoFit/>
          </a:bodyPr>
          <a:lstStyle/>
          <a:p>
            <a:pPr algn="ctr"/>
            <a:r>
              <a:rPr lang="zh-CN" altLang="en-US" sz="5400" b="1" dirty="0">
                <a:solidFill>
                  <a:srgbClr val="0070C0"/>
                </a:solidFill>
                <a:cs typeface="+mn-ea"/>
                <a:sym typeface="+mn-lt"/>
              </a:rPr>
              <a:t>基本概述</a:t>
            </a:r>
          </a:p>
        </p:txBody>
      </p:sp>
    </p:spTree>
    <p:extLst>
      <p:ext uri="{BB962C8B-B14F-4D97-AF65-F5344CB8AC3E}">
        <p14:creationId xmlns:p14="http://schemas.microsoft.com/office/powerpoint/2010/main" val="130243416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228EE273-D2F6-47ED-A1EA-68477BF447A0}"/>
              </a:ext>
            </a:extLst>
          </p:cNvPr>
          <p:cNvSpPr>
            <a:spLocks noGrp="1"/>
          </p:cNvSpPr>
          <p:nvPr>
            <p:ph type="title"/>
          </p:nvPr>
        </p:nvSpPr>
        <p:spPr>
          <a:xfrm>
            <a:off x="1184367" y="174324"/>
            <a:ext cx="4751976" cy="576789"/>
          </a:xfrm>
        </p:spPr>
        <p:txBody>
          <a:bodyPr>
            <a:normAutofit/>
          </a:bodyPr>
          <a:lstStyle/>
          <a:p>
            <a:r>
              <a:rPr lang="zh-CN" altLang="en-US" sz="2800" dirty="0"/>
              <a:t>项目背景</a:t>
            </a:r>
            <a:endParaRPr lang="en-US" altLang="zh-CN" sz="2800" dirty="0"/>
          </a:p>
        </p:txBody>
      </p:sp>
      <p:sp>
        <p:nvSpPr>
          <p:cNvPr id="2" name="文本框 1">
            <a:extLst>
              <a:ext uri="{FF2B5EF4-FFF2-40B4-BE49-F238E27FC236}">
                <a16:creationId xmlns:a16="http://schemas.microsoft.com/office/drawing/2014/main" id="{BDC21B84-8CD7-449F-8C08-7A403B3D6CC9}"/>
              </a:ext>
            </a:extLst>
          </p:cNvPr>
          <p:cNvSpPr txBox="1"/>
          <p:nvPr/>
        </p:nvSpPr>
        <p:spPr>
          <a:xfrm>
            <a:off x="1184367" y="2524836"/>
            <a:ext cx="9717206" cy="1200329"/>
          </a:xfrm>
          <a:prstGeom prst="rect">
            <a:avLst/>
          </a:prstGeom>
          <a:noFill/>
        </p:spPr>
        <p:txBody>
          <a:bodyPr wrap="square" rtlCol="0">
            <a:spAutoFit/>
          </a:bodyPr>
          <a:lstStyle/>
          <a:p>
            <a:endParaRPr lang="en-US" altLang="zh-CN" sz="2400" dirty="0"/>
          </a:p>
          <a:p>
            <a:r>
              <a:rPr lang="zh-CN" altLang="en-US" sz="2400" dirty="0"/>
              <a:t>发现学校中存在学生计划前往考研自习室自习却发现已经没有位置，而浪费大量宝贵的学习时间</a:t>
            </a:r>
          </a:p>
        </p:txBody>
      </p:sp>
    </p:spTree>
    <p:extLst>
      <p:ext uri="{BB962C8B-B14F-4D97-AF65-F5344CB8AC3E}">
        <p14:creationId xmlns:p14="http://schemas.microsoft.com/office/powerpoint/2010/main" val="365786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技术点</a:t>
            </a:r>
          </a:p>
        </p:txBody>
      </p:sp>
      <p:sp>
        <p:nvSpPr>
          <p:cNvPr id="5" name="矩形 4">
            <a:extLst>
              <a:ext uri="{FF2B5EF4-FFF2-40B4-BE49-F238E27FC236}">
                <a16:creationId xmlns:a16="http://schemas.microsoft.com/office/drawing/2014/main" id="{25E733BF-ADD0-43FC-ADD2-15FE704FF77B}"/>
              </a:ext>
            </a:extLst>
          </p:cNvPr>
          <p:cNvSpPr/>
          <p:nvPr/>
        </p:nvSpPr>
        <p:spPr>
          <a:xfrm>
            <a:off x="573206" y="1576316"/>
            <a:ext cx="2497540" cy="399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后端</a:t>
            </a:r>
            <a:endParaRPr lang="en-US" altLang="zh-CN" dirty="0"/>
          </a:p>
          <a:p>
            <a:pPr algn="ctr"/>
            <a:r>
              <a:rPr lang="zh-CN" altLang="en-US" dirty="0"/>
              <a:t>（</a:t>
            </a:r>
            <a:r>
              <a:rPr lang="en-US" altLang="zh-CN" dirty="0"/>
              <a:t>JavaWeb</a:t>
            </a:r>
            <a:r>
              <a:rPr lang="zh-CN" altLang="en-US" dirty="0"/>
              <a:t>）</a:t>
            </a:r>
            <a:endParaRPr lang="en-US" altLang="zh-CN" dirty="0"/>
          </a:p>
          <a:p>
            <a:pPr algn="ctr"/>
            <a:endParaRPr lang="en-US" altLang="zh-CN" dirty="0"/>
          </a:p>
          <a:p>
            <a:pPr marL="285750" indent="-285750">
              <a:buFont typeface="Arial" panose="020B0604020202020204" pitchFamily="34" charset="0"/>
              <a:buChar char="•"/>
            </a:pPr>
            <a:r>
              <a:rPr lang="zh-CN" altLang="en-US" dirty="0"/>
              <a:t>人脸识别</a:t>
            </a:r>
            <a:endParaRPr lang="en-US" altLang="zh-CN" dirty="0"/>
          </a:p>
          <a:p>
            <a:pPr marL="285750" indent="-285750">
              <a:buFont typeface="Arial" panose="020B0604020202020204" pitchFamily="34" charset="0"/>
              <a:buChar char="•"/>
            </a:pPr>
            <a:r>
              <a:rPr lang="zh-CN" altLang="en-US" dirty="0"/>
              <a:t>提供接口</a:t>
            </a:r>
            <a:endParaRPr lang="en-US" altLang="zh-CN" dirty="0"/>
          </a:p>
        </p:txBody>
      </p:sp>
      <p:sp>
        <p:nvSpPr>
          <p:cNvPr id="36" name="矩形 35">
            <a:extLst>
              <a:ext uri="{FF2B5EF4-FFF2-40B4-BE49-F238E27FC236}">
                <a16:creationId xmlns:a16="http://schemas.microsoft.com/office/drawing/2014/main" id="{B33C00CE-DEF1-4C73-BB12-A326FEF58E05}"/>
              </a:ext>
            </a:extLst>
          </p:cNvPr>
          <p:cNvSpPr/>
          <p:nvPr/>
        </p:nvSpPr>
        <p:spPr>
          <a:xfrm>
            <a:off x="9121254" y="1576316"/>
            <a:ext cx="2497540" cy="399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前端</a:t>
            </a:r>
            <a:endParaRPr lang="en-US" altLang="zh-CN" dirty="0"/>
          </a:p>
          <a:p>
            <a:pPr algn="ctr"/>
            <a:r>
              <a:rPr lang="zh-CN" altLang="en-US" dirty="0"/>
              <a:t>（微信小程序）</a:t>
            </a:r>
            <a:endParaRPr lang="en-US" altLang="zh-CN" dirty="0"/>
          </a:p>
          <a:p>
            <a:pPr algn="ctr"/>
            <a:endParaRPr lang="en-US" altLang="zh-CN" dirty="0"/>
          </a:p>
          <a:p>
            <a:pPr marL="285750" indent="-285750">
              <a:buFont typeface="Arial" panose="020B0604020202020204" pitchFamily="34" charset="0"/>
              <a:buChar char="•"/>
            </a:pPr>
            <a:r>
              <a:rPr lang="zh-CN" altLang="en-US" dirty="0"/>
              <a:t>前端展示</a:t>
            </a:r>
          </a:p>
        </p:txBody>
      </p:sp>
      <p:sp>
        <p:nvSpPr>
          <p:cNvPr id="42" name="矩形 41">
            <a:extLst>
              <a:ext uri="{FF2B5EF4-FFF2-40B4-BE49-F238E27FC236}">
                <a16:creationId xmlns:a16="http://schemas.microsoft.com/office/drawing/2014/main" id="{AFF3A2EC-00DC-4E4D-8BCC-084ACA874F2F}"/>
              </a:ext>
            </a:extLst>
          </p:cNvPr>
          <p:cNvSpPr/>
          <p:nvPr/>
        </p:nvSpPr>
        <p:spPr>
          <a:xfrm>
            <a:off x="4847230" y="1576316"/>
            <a:ext cx="2497540" cy="399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硬件</a:t>
            </a:r>
            <a:endParaRPr lang="en-US" altLang="zh-CN" dirty="0"/>
          </a:p>
          <a:p>
            <a:r>
              <a:rPr lang="zh-CN" altLang="en-US" dirty="0"/>
              <a:t>（</a:t>
            </a:r>
            <a:r>
              <a:rPr lang="en-US" altLang="zh-CN" dirty="0"/>
              <a:t>Air724+ESP32-cam</a:t>
            </a:r>
            <a:r>
              <a:rPr lang="zh-CN" altLang="en-US" dirty="0"/>
              <a:t>）</a:t>
            </a:r>
            <a:endParaRPr lang="en-US" altLang="zh-CN" dirty="0"/>
          </a:p>
          <a:p>
            <a:endParaRPr lang="en-US" altLang="zh-CN" dirty="0"/>
          </a:p>
          <a:p>
            <a:pPr marL="285750" indent="-285750">
              <a:buFont typeface="Arial" panose="020B0604020202020204" pitchFamily="34" charset="0"/>
              <a:buChar char="•"/>
            </a:pPr>
            <a:r>
              <a:rPr lang="zh-CN" altLang="en-US" dirty="0"/>
              <a:t>串口通信</a:t>
            </a:r>
            <a:endParaRPr lang="en-US" altLang="zh-CN" dirty="0"/>
          </a:p>
          <a:p>
            <a:pPr marL="285750" indent="-285750">
              <a:buFont typeface="Arial" panose="020B0604020202020204" pitchFamily="34" charset="0"/>
              <a:buChar char="•"/>
            </a:pPr>
            <a:r>
              <a:rPr lang="zh-CN" altLang="en-US" dirty="0"/>
              <a:t>红外感应模块</a:t>
            </a:r>
            <a:endParaRPr lang="en-US" altLang="zh-CN" dirty="0"/>
          </a:p>
          <a:p>
            <a:pPr marL="285750" indent="-285750">
              <a:buFont typeface="Arial" panose="020B0604020202020204" pitchFamily="34" charset="0"/>
              <a:buChar char="•"/>
            </a:pPr>
            <a:r>
              <a:rPr lang="zh-CN" altLang="en-US" dirty="0"/>
              <a:t>摄像头模块</a:t>
            </a:r>
            <a:endParaRPr lang="en-US" altLang="zh-CN" dirty="0"/>
          </a:p>
        </p:txBody>
      </p:sp>
      <p:cxnSp>
        <p:nvCxnSpPr>
          <p:cNvPr id="14" name="直接箭头连接符 13">
            <a:extLst>
              <a:ext uri="{FF2B5EF4-FFF2-40B4-BE49-F238E27FC236}">
                <a16:creationId xmlns:a16="http://schemas.microsoft.com/office/drawing/2014/main" id="{4484F569-B5CA-4188-A6A7-84BFEEB6F1D5}"/>
              </a:ext>
            </a:extLst>
          </p:cNvPr>
          <p:cNvCxnSpPr>
            <a:stCxn id="5" idx="3"/>
            <a:endCxn id="42" idx="1"/>
          </p:cNvCxnSpPr>
          <p:nvPr/>
        </p:nvCxnSpPr>
        <p:spPr>
          <a:xfrm>
            <a:off x="3070746" y="3575713"/>
            <a:ext cx="1776484"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6" name="直接箭头连接符 15">
            <a:extLst>
              <a:ext uri="{FF2B5EF4-FFF2-40B4-BE49-F238E27FC236}">
                <a16:creationId xmlns:a16="http://schemas.microsoft.com/office/drawing/2014/main" id="{6AB6417E-9B36-4BF9-8220-EC1D1029B1FC}"/>
              </a:ext>
            </a:extLst>
          </p:cNvPr>
          <p:cNvCxnSpPr>
            <a:stCxn id="42" idx="3"/>
            <a:endCxn id="36" idx="1"/>
          </p:cNvCxnSpPr>
          <p:nvPr/>
        </p:nvCxnSpPr>
        <p:spPr>
          <a:xfrm>
            <a:off x="7344770" y="3575713"/>
            <a:ext cx="17764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79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CB51F44-A755-42AC-B92B-6FC554FC4272}"/>
              </a:ext>
            </a:extLst>
          </p:cNvPr>
          <p:cNvSpPr/>
          <p:nvPr/>
        </p:nvSpPr>
        <p:spPr>
          <a:xfrm>
            <a:off x="0" y="0"/>
            <a:ext cx="12192000" cy="3429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7C9AB731-9BC6-46A8-A555-04CBD97264EF}"/>
              </a:ext>
            </a:extLst>
          </p:cNvPr>
          <p:cNvSpPr/>
          <p:nvPr/>
        </p:nvSpPr>
        <p:spPr>
          <a:xfrm>
            <a:off x="1989898" y="4098923"/>
            <a:ext cx="1885415" cy="1885415"/>
          </a:xfrm>
          <a:prstGeom prst="rect">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bg1"/>
                </a:solidFill>
                <a:cs typeface="+mn-ea"/>
                <a:sym typeface="+mn-lt"/>
              </a:rPr>
              <a:t>PART TWO</a:t>
            </a:r>
            <a:endParaRPr lang="zh-CN" altLang="en-US" sz="4000" b="1" dirty="0">
              <a:solidFill>
                <a:schemeClr val="bg1"/>
              </a:solidFill>
              <a:cs typeface="+mn-ea"/>
              <a:sym typeface="+mn-lt"/>
            </a:endParaRPr>
          </a:p>
        </p:txBody>
      </p:sp>
      <p:sp>
        <p:nvSpPr>
          <p:cNvPr id="7" name="文本框 6">
            <a:extLst>
              <a:ext uri="{FF2B5EF4-FFF2-40B4-BE49-F238E27FC236}">
                <a16:creationId xmlns:a16="http://schemas.microsoft.com/office/drawing/2014/main" id="{449E4EBC-B8EB-4FCE-814E-C0F14FFEF929}"/>
              </a:ext>
            </a:extLst>
          </p:cNvPr>
          <p:cNvSpPr txBox="1"/>
          <p:nvPr/>
        </p:nvSpPr>
        <p:spPr>
          <a:xfrm>
            <a:off x="4810954" y="4579965"/>
            <a:ext cx="4184286" cy="923330"/>
          </a:xfrm>
          <a:prstGeom prst="rect">
            <a:avLst/>
          </a:prstGeom>
          <a:noFill/>
          <a:effectLst>
            <a:outerShdw blurRad="177800" algn="ctr" rotWithShape="0">
              <a:prstClr val="black">
                <a:alpha val="40000"/>
              </a:prstClr>
            </a:outerShdw>
          </a:effectLst>
        </p:spPr>
        <p:txBody>
          <a:bodyPr wrap="square" rtlCol="0">
            <a:spAutoFit/>
          </a:bodyPr>
          <a:lstStyle/>
          <a:p>
            <a:pPr algn="ctr"/>
            <a:r>
              <a:rPr lang="zh-CN" altLang="en-US" sz="5400" b="1" dirty="0">
                <a:solidFill>
                  <a:srgbClr val="0070C0"/>
                </a:solidFill>
                <a:cs typeface="+mn-ea"/>
                <a:sym typeface="+mn-lt"/>
              </a:rPr>
              <a:t>项目展示</a:t>
            </a:r>
          </a:p>
        </p:txBody>
      </p:sp>
    </p:spTree>
    <p:extLst>
      <p:ext uri="{BB962C8B-B14F-4D97-AF65-F5344CB8AC3E}">
        <p14:creationId xmlns:p14="http://schemas.microsoft.com/office/powerpoint/2010/main" val="1200806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BCEC98D5-A1BA-42F8-86A8-F709B57B9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878" y="2468336"/>
            <a:ext cx="4095750" cy="4095750"/>
          </a:xfrm>
          <a:prstGeom prst="rect">
            <a:avLst/>
          </a:prstGeom>
        </p:spPr>
      </p:pic>
      <p:sp>
        <p:nvSpPr>
          <p:cNvPr id="6" name="矩形 5">
            <a:extLst>
              <a:ext uri="{FF2B5EF4-FFF2-40B4-BE49-F238E27FC236}">
                <a16:creationId xmlns:a16="http://schemas.microsoft.com/office/drawing/2014/main" id="{F6866D4B-7BEB-4779-B893-555DE88F3E9A}"/>
              </a:ext>
            </a:extLst>
          </p:cNvPr>
          <p:cNvSpPr/>
          <p:nvPr/>
        </p:nvSpPr>
        <p:spPr>
          <a:xfrm>
            <a:off x="4305602" y="1280783"/>
            <a:ext cx="2980303"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小程序码</a:t>
            </a:r>
          </a:p>
        </p:txBody>
      </p:sp>
    </p:spTree>
    <p:extLst>
      <p:ext uri="{BB962C8B-B14F-4D97-AF65-F5344CB8AC3E}">
        <p14:creationId xmlns:p14="http://schemas.microsoft.com/office/powerpoint/2010/main" val="32351130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76545705-CC6E-4F9A-A51A-D84B5973B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91" y="900751"/>
            <a:ext cx="2811807" cy="5779827"/>
          </a:xfrm>
          <a:prstGeom prst="rect">
            <a:avLst/>
          </a:prstGeom>
        </p:spPr>
      </p:pic>
      <p:pic>
        <p:nvPicPr>
          <p:cNvPr id="6" name="图片 5">
            <a:extLst>
              <a:ext uri="{FF2B5EF4-FFF2-40B4-BE49-F238E27FC236}">
                <a16:creationId xmlns:a16="http://schemas.microsoft.com/office/drawing/2014/main" id="{F4037AFE-DC62-43C2-ABCF-F7B65886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9" y="900751"/>
            <a:ext cx="2811808" cy="5779828"/>
          </a:xfrm>
          <a:prstGeom prst="rect">
            <a:avLst/>
          </a:prstGeom>
        </p:spPr>
      </p:pic>
      <p:pic>
        <p:nvPicPr>
          <p:cNvPr id="10" name="图片 9">
            <a:extLst>
              <a:ext uri="{FF2B5EF4-FFF2-40B4-BE49-F238E27FC236}">
                <a16:creationId xmlns:a16="http://schemas.microsoft.com/office/drawing/2014/main" id="{E806BC52-E814-4348-9D5B-FCF9B468C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904" y="900751"/>
            <a:ext cx="2811808" cy="5779829"/>
          </a:xfrm>
          <a:prstGeom prst="rect">
            <a:avLst/>
          </a:prstGeom>
        </p:spPr>
      </p:pic>
    </p:spTree>
    <p:extLst>
      <p:ext uri="{BB962C8B-B14F-4D97-AF65-F5344CB8AC3E}">
        <p14:creationId xmlns:p14="http://schemas.microsoft.com/office/powerpoint/2010/main" val="41479876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63FD6E-8F32-4D68-A013-09563AAF311A}"/>
              </a:ext>
            </a:extLst>
          </p:cNvPr>
          <p:cNvSpPr>
            <a:spLocks noGrp="1"/>
          </p:cNvSpPr>
          <p:nvPr>
            <p:ph type="title"/>
          </p:nvPr>
        </p:nvSpPr>
        <p:spPr/>
        <p:txBody>
          <a:bodyPr/>
          <a:lstStyle/>
          <a:p>
            <a:r>
              <a:rPr lang="zh-CN" altLang="en-US" dirty="0"/>
              <a:t>项目展示</a:t>
            </a:r>
          </a:p>
        </p:txBody>
      </p:sp>
      <p:pic>
        <p:nvPicPr>
          <p:cNvPr id="3" name="图片 2">
            <a:extLst>
              <a:ext uri="{FF2B5EF4-FFF2-40B4-BE49-F238E27FC236}">
                <a16:creationId xmlns:a16="http://schemas.microsoft.com/office/drawing/2014/main" id="{FFA10C65-F6F2-42F0-AF4C-63EC05C59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49" y="887104"/>
            <a:ext cx="2808549" cy="5773130"/>
          </a:xfrm>
          <a:prstGeom prst="rect">
            <a:avLst/>
          </a:prstGeom>
        </p:spPr>
      </p:pic>
      <p:pic>
        <p:nvPicPr>
          <p:cNvPr id="6" name="图片 5">
            <a:extLst>
              <a:ext uri="{FF2B5EF4-FFF2-40B4-BE49-F238E27FC236}">
                <a16:creationId xmlns:a16="http://schemas.microsoft.com/office/drawing/2014/main" id="{24FAEB87-10A1-4046-BAB8-947FF1181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386" y="887104"/>
            <a:ext cx="2808549" cy="5773130"/>
          </a:xfrm>
          <a:prstGeom prst="rect">
            <a:avLst/>
          </a:prstGeom>
        </p:spPr>
      </p:pic>
      <p:pic>
        <p:nvPicPr>
          <p:cNvPr id="8" name="图片 7">
            <a:extLst>
              <a:ext uri="{FF2B5EF4-FFF2-40B4-BE49-F238E27FC236}">
                <a16:creationId xmlns:a16="http://schemas.microsoft.com/office/drawing/2014/main" id="{205F3F2A-A022-463A-A432-CC6942D68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904" y="887103"/>
            <a:ext cx="2808550" cy="5773131"/>
          </a:xfrm>
          <a:prstGeom prst="rect">
            <a:avLst/>
          </a:prstGeom>
        </p:spPr>
      </p:pic>
    </p:spTree>
    <p:extLst>
      <p:ext uri="{BB962C8B-B14F-4D97-AF65-F5344CB8AC3E}">
        <p14:creationId xmlns:p14="http://schemas.microsoft.com/office/powerpoint/2010/main" val="24438218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hnfxcok">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TotalTime>
  <Words>639</Words>
  <Application>Microsoft Office PowerPoint</Application>
  <PresentationFormat>宽屏</PresentationFormat>
  <Paragraphs>75</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PingFang SC</vt:lpstr>
      <vt:lpstr>方正正黑简体</vt:lpstr>
      <vt:lpstr>微软雅黑</vt:lpstr>
      <vt:lpstr>Agency FB</vt:lpstr>
      <vt:lpstr>Arial</vt:lpstr>
      <vt:lpstr>Calibri</vt:lpstr>
      <vt:lpstr>第一PPT，www.1ppt.com</vt:lpstr>
      <vt:lpstr>自定义设计方案</vt:lpstr>
      <vt:lpstr>PowerPoint 演示文稿</vt:lpstr>
      <vt:lpstr>PowerPoint 演示文稿</vt:lpstr>
      <vt:lpstr>PowerPoint 演示文稿</vt:lpstr>
      <vt:lpstr>项目背景</vt:lpstr>
      <vt:lpstr>技术点</vt:lpstr>
      <vt:lpstr>PowerPoint 演示文稿</vt:lpstr>
      <vt:lpstr>项目展示</vt:lpstr>
      <vt:lpstr>项目展示</vt:lpstr>
      <vt:lpstr>项目展示</vt:lpstr>
      <vt:lpstr>项目展示</vt:lpstr>
      <vt:lpstr>项目展示</vt:lpstr>
      <vt:lpstr>项目展示</vt:lpstr>
      <vt:lpstr>项目展示</vt:lpstr>
      <vt:lpstr>项目展示</vt:lpstr>
      <vt:lpstr>PowerPoint 演示文稿</vt:lpstr>
      <vt:lpstr>不足之处</vt:lpstr>
      <vt:lpstr>PowerPoint 演示文稿</vt:lpstr>
      <vt:lpstr>心得体会</vt:lpstr>
      <vt:lpstr>心得体会</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dc:description>www.1ppt.com</dc:description>
  <cp:lastModifiedBy>林 朝玮</cp:lastModifiedBy>
  <cp:revision>99</cp:revision>
  <dcterms:created xsi:type="dcterms:W3CDTF">2018-05-22T14:19:35Z</dcterms:created>
  <dcterms:modified xsi:type="dcterms:W3CDTF">2021-05-25T12:18:09Z</dcterms:modified>
</cp:coreProperties>
</file>