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8" r:id="rId7"/>
    <p:sldId id="305" r:id="rId8"/>
    <p:sldId id="296" r:id="rId9"/>
    <p:sldId id="306" r:id="rId10"/>
    <p:sldId id="288" r:id="rId11"/>
    <p:sldId id="311" r:id="rId12"/>
    <p:sldId id="312" r:id="rId13"/>
    <p:sldId id="313" r:id="rId14"/>
    <p:sldId id="314" r:id="rId15"/>
    <p:sldId id="315" r:id="rId16"/>
    <p:sldId id="289" r:id="rId17"/>
    <p:sldId id="298" r:id="rId18"/>
    <p:sldId id="290" r:id="rId19"/>
    <p:sldId id="300" r:id="rId20"/>
    <p:sldId id="301" r:id="rId21"/>
    <p:sldId id="309" r:id="rId22"/>
    <p:sldId id="310" r:id="rId23"/>
    <p:sldId id="302" r:id="rId24"/>
    <p:sldId id="303" r:id="rId25"/>
    <p:sldId id="308" r:id="rId26"/>
    <p:sldId id="316" r:id="rId27"/>
    <p:sldId id="304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座位检测预约系统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008" y="1125424"/>
            <a:ext cx="21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标识符和状态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4367" y="1587089"/>
            <a:ext cx="373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数据库软件的名称：</a:t>
            </a:r>
            <a:r>
              <a:rPr lang="en-US" altLang="zh-CN" sz="2000"/>
              <a:t>MySQL </a:t>
            </a:r>
            <a:endParaRPr lang="zh-CN" altLang="en-US" sz="2000"/>
          </a:p>
          <a:p>
            <a:r>
              <a:rPr lang="zh-CN" altLang="en-US" sz="2000"/>
              <a:t>数据库的名称为：</a:t>
            </a:r>
            <a:r>
              <a:rPr lang="en-US" altLang="zh-CN" sz="2000"/>
              <a:t>group21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77008" y="2525807"/>
            <a:ext cx="21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使用程序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4366" y="2987472"/>
            <a:ext cx="373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座位检测预约系统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7008" y="3618414"/>
            <a:ext cx="21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约定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84366" y="4080079"/>
            <a:ext cx="9893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命名约定：所有的数据库命名都是以模块的具体表的英文词汇组成</a:t>
            </a:r>
            <a:r>
              <a:rPr lang="en-US" altLang="zh-CN" sz="2000"/>
              <a:t>,</a:t>
            </a:r>
            <a:r>
              <a:rPr lang="zh-CN" altLang="en-US" sz="2000"/>
              <a:t>这样能够统一数据库表的命名，也能够更好的规范数据库表命名的作用。</a:t>
            </a:r>
            <a:endParaRPr lang="en-US" altLang="zh-CN" sz="2000"/>
          </a:p>
          <a:p>
            <a:r>
              <a:rPr lang="zh-CN" altLang="en-US" sz="2000"/>
              <a:t>设计约定：在本系统中，数据库的设计采用面向对象的设计方法，首先进行对象实体的设计，最后将对象持久化到数据库中。所有数据表第一个字段都是系统内部使用主键列，自增字段，不为空，名称为</a:t>
            </a:r>
            <a:r>
              <a:rPr lang="en-US" altLang="zh-CN" sz="2000"/>
              <a:t>id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22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概念结构设计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85" y="1019908"/>
            <a:ext cx="5817700" cy="559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008" y="114300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完整</a:t>
            </a:r>
            <a:r>
              <a:rPr lang="en-US" altLang="zh-CN" sz="2400"/>
              <a:t>ER</a:t>
            </a:r>
            <a:r>
              <a:rPr lang="zh-CN" altLang="en-US" sz="240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8291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逻辑结构设计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99" y="1029064"/>
            <a:ext cx="6950319" cy="54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物理结构设计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18" y="4603359"/>
            <a:ext cx="5280660" cy="142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18" y="1362515"/>
            <a:ext cx="5273040" cy="1348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9" y="4694799"/>
            <a:ext cx="528066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9" y="1362515"/>
            <a:ext cx="5273040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8" y="2986747"/>
            <a:ext cx="528066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数据库验收标准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008" y="114300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数据库数据体的验收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4367" y="1604673"/>
            <a:ext cx="9937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/>
              <a:t>保证每列的原子性，即要符合第一范式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表中记录应该有唯一的标识符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尽量只存储单一实体类型的数据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8883" y="285116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数据库数据体的验收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4367" y="3312833"/>
            <a:ext cx="9937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/>
              <a:t>用户识别和鉴别：该方法由系统提供一定的方式让用户标识自己的 </a:t>
            </a:r>
            <a:r>
              <a:rPr lang="en-US" altLang="zh-CN" sz="2000"/>
              <a:t>ID</a:t>
            </a:r>
            <a:r>
              <a:rPr lang="zh-CN" altLang="en-US" sz="2000"/>
              <a:t>，每次	用户进入系统时，由系统进行核对，鉴定通过后才能提供系统的使用权。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存取控制</a:t>
            </a:r>
            <a:r>
              <a:rPr lang="en-US" altLang="zh-CN" sz="2000"/>
              <a:t>:</a:t>
            </a:r>
            <a:r>
              <a:rPr lang="zh-CN" altLang="en-US" sz="2000"/>
              <a:t>通过用户权限定义和合法权检查确保只有合法权限的用户访问数据	库，所有未被授权的人员无法存取数据。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视图机制</a:t>
            </a:r>
            <a:r>
              <a:rPr lang="en-US" altLang="zh-CN" sz="2000"/>
              <a:t>:</a:t>
            </a:r>
            <a:r>
              <a:rPr lang="zh-CN" altLang="en-US" sz="2000"/>
              <a:t>为不同的用户定义视图，通过视图机制把要保密的数据对无权存取	的用户隐藏起来，从而自动地对数据提供一定程度的安全保护。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审计</a:t>
            </a:r>
            <a:r>
              <a:rPr lang="en-US" altLang="zh-CN" sz="2000"/>
              <a:t>:</a:t>
            </a:r>
            <a:r>
              <a:rPr lang="zh-CN" altLang="en-US" sz="2000"/>
              <a:t>建立审计日志</a:t>
            </a:r>
            <a:r>
              <a:rPr lang="en-US" altLang="zh-CN" sz="2000"/>
              <a:t>,</a:t>
            </a:r>
            <a:r>
              <a:rPr lang="zh-CN" altLang="en-US" sz="2000"/>
              <a:t>把用户对数据库的所有操作自动记录下来放入审计日志中，</a:t>
            </a:r>
            <a:r>
              <a:rPr lang="en-US" altLang="zh-CN" sz="2000"/>
              <a:t>DBA </a:t>
            </a:r>
            <a:r>
              <a:rPr lang="zh-CN" altLang="en-US" sz="2000"/>
              <a:t>可以利用审计跟踪的信息，重现导致数据库现有状况的一系列事件</a:t>
            </a:r>
            <a:r>
              <a:rPr lang="en-US" altLang="zh-CN" sz="2000"/>
              <a:t>,</a:t>
            </a:r>
            <a:r>
              <a:rPr lang="zh-CN" altLang="en-US" sz="2000"/>
              <a:t>找出非法存取数据的人、时间和内容等。</a:t>
            </a:r>
            <a:endParaRPr lang="en-US" altLang="zh-CN" sz="2000"/>
          </a:p>
          <a:p>
            <a:pPr marL="457200" indent="-457200">
              <a:buAutoNum type="arabicPeriod"/>
            </a:pPr>
            <a:r>
              <a:rPr lang="zh-CN" altLang="en-US" sz="2000"/>
              <a:t>数据加密</a:t>
            </a:r>
            <a:r>
              <a:rPr lang="en-US" altLang="zh-CN" sz="2000"/>
              <a:t>:</a:t>
            </a:r>
            <a:r>
              <a:rPr lang="zh-CN" altLang="en-US" sz="2000"/>
              <a:t>对存储和传输的数据进行加密处理，从而使得不知道解密算法的人	无法获知数据的内容。</a:t>
            </a:r>
          </a:p>
        </p:txBody>
      </p:sp>
    </p:spTree>
    <p:extLst>
      <p:ext uri="{BB962C8B-B14F-4D97-AF65-F5344CB8AC3E}">
        <p14:creationId xmlns:p14="http://schemas.microsoft.com/office/powerpoint/2010/main" val="1165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B35A80-1F34-459D-BC8A-46B9AA8E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F35E43-8927-4FEF-A47A-9068D6B4218D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项目改进</a:t>
            </a:r>
          </a:p>
        </p:txBody>
      </p:sp>
    </p:spTree>
    <p:extLst>
      <p:ext uri="{BB962C8B-B14F-4D97-AF65-F5344CB8AC3E}">
        <p14:creationId xmlns:p14="http://schemas.microsoft.com/office/powerpoint/2010/main" val="865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项目改进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C95BF2-5FB6-47E3-A86F-640A39B1BE67}"/>
              </a:ext>
            </a:extLst>
          </p:cNvPr>
          <p:cNvSpPr txBox="1"/>
          <p:nvPr/>
        </p:nvSpPr>
        <p:spPr>
          <a:xfrm>
            <a:off x="2225767" y="3383697"/>
            <a:ext cx="969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挑战加入人脸识别模块，新增座位预约功能</a:t>
            </a:r>
          </a:p>
        </p:txBody>
      </p:sp>
    </p:spTree>
    <p:extLst>
      <p:ext uri="{BB962C8B-B14F-4D97-AF65-F5344CB8AC3E}">
        <p14:creationId xmlns:p14="http://schemas.microsoft.com/office/powerpoint/2010/main" val="39387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8E2DC4-B0EB-48D5-B2F6-96B09ECEA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68941"/>
            <a:ext cx="11468100" cy="53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83295-8EC5-433F-B823-B0BBE9AE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824818"/>
            <a:ext cx="11303000" cy="60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系统设计说明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数据库设计说明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489285" y="2907299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项目改进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4.UML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本次工作流程及预期开发计划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C1BBE9-D585-4BC7-845C-2407EFDA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919843"/>
            <a:ext cx="11468100" cy="58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102ACD-1261-4D38-9AC1-87A3840C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6" y="856538"/>
            <a:ext cx="10325644" cy="60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183109" y="4230012"/>
            <a:ext cx="5541915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本次工作流程及预期开发计划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本次工作流程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E6B53-19DA-49FF-95AF-995F1901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84979"/>
            <a:ext cx="11610975" cy="58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分工及贡献比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AE18B81-7F2A-42B6-AA25-313F1F5C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8169"/>
              </p:ext>
            </p:extLst>
          </p:nvPr>
        </p:nvGraphicFramePr>
        <p:xfrm>
          <a:off x="1022350" y="1376890"/>
          <a:ext cx="9455151" cy="479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17">
                  <a:extLst>
                    <a:ext uri="{9D8B030D-6E8A-4147-A177-3AD203B41FA5}">
                      <a16:colId xmlns:a16="http://schemas.microsoft.com/office/drawing/2014/main" val="765814232"/>
                    </a:ext>
                  </a:extLst>
                </a:gridCol>
                <a:gridCol w="3151717">
                  <a:extLst>
                    <a:ext uri="{9D8B030D-6E8A-4147-A177-3AD203B41FA5}">
                      <a16:colId xmlns:a16="http://schemas.microsoft.com/office/drawing/2014/main" val="1758698789"/>
                    </a:ext>
                  </a:extLst>
                </a:gridCol>
                <a:gridCol w="3151717">
                  <a:extLst>
                    <a:ext uri="{9D8B030D-6E8A-4147-A177-3AD203B41FA5}">
                      <a16:colId xmlns:a16="http://schemas.microsoft.com/office/drawing/2014/main" val="452869518"/>
                    </a:ext>
                  </a:extLst>
                </a:gridCol>
              </a:tblGrid>
              <a:tr h="685044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贡献比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3084"/>
                  </a:ext>
                </a:extLst>
              </a:tr>
              <a:tr h="681266">
                <a:tc>
                  <a:txBody>
                    <a:bodyPr/>
                    <a:lstStyle/>
                    <a:p>
                      <a:r>
                        <a:rPr lang="zh-CN" altLang="en-US" dirty="0"/>
                        <a:t>林朝玮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系统设计说明书编写，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72923"/>
                  </a:ext>
                </a:extLst>
              </a:tr>
              <a:tr h="685044">
                <a:tc>
                  <a:txBody>
                    <a:bodyPr/>
                    <a:lstStyle/>
                    <a:p>
                      <a:r>
                        <a:rPr lang="zh-CN" altLang="en-US" dirty="0"/>
                        <a:t>蔡云龙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6665"/>
                  </a:ext>
                </a:extLst>
              </a:tr>
              <a:tr h="685044">
                <a:tc>
                  <a:txBody>
                    <a:bodyPr/>
                    <a:lstStyle/>
                    <a:p>
                      <a:r>
                        <a:rPr lang="zh-CN" altLang="en-US" dirty="0"/>
                        <a:t>陈烨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数据库说明书编写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99329"/>
                  </a:ext>
                </a:extLst>
              </a:tr>
              <a:tr h="685044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曾国桢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数据库说明书编写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06138"/>
                  </a:ext>
                </a:extLst>
              </a:tr>
              <a:tr h="685044">
                <a:tc>
                  <a:txBody>
                    <a:bodyPr/>
                    <a:lstStyle/>
                    <a:p>
                      <a:r>
                        <a:rPr lang="zh-CN" altLang="en-US" dirty="0"/>
                        <a:t>陈棋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系统设计说明书编写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1681"/>
                  </a:ext>
                </a:extLst>
              </a:tr>
              <a:tr h="685044">
                <a:tc>
                  <a:txBody>
                    <a:bodyPr/>
                    <a:lstStyle/>
                    <a:p>
                      <a:r>
                        <a:rPr lang="zh-CN" altLang="en-US" dirty="0"/>
                        <a:t>王康靖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系统设计说明书编写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预期开发分工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E0FFF2-0C4B-4C93-9C43-DA7313951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47779"/>
              </p:ext>
            </p:extLst>
          </p:nvPr>
        </p:nvGraphicFramePr>
        <p:xfrm>
          <a:off x="746486" y="1219201"/>
          <a:ext cx="10162814" cy="5194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407">
                  <a:extLst>
                    <a:ext uri="{9D8B030D-6E8A-4147-A177-3AD203B41FA5}">
                      <a16:colId xmlns:a16="http://schemas.microsoft.com/office/drawing/2014/main" val="765814232"/>
                    </a:ext>
                  </a:extLst>
                </a:gridCol>
                <a:gridCol w="5081407">
                  <a:extLst>
                    <a:ext uri="{9D8B030D-6E8A-4147-A177-3AD203B41FA5}">
                      <a16:colId xmlns:a16="http://schemas.microsoft.com/office/drawing/2014/main" val="1758698789"/>
                    </a:ext>
                  </a:extLst>
                </a:gridCol>
              </a:tblGrid>
              <a:tr h="7144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3084"/>
                  </a:ext>
                </a:extLst>
              </a:tr>
              <a:tr h="743209">
                <a:tc>
                  <a:txBody>
                    <a:bodyPr/>
                    <a:lstStyle/>
                    <a:p>
                      <a:r>
                        <a:rPr lang="zh-CN" altLang="en-US" dirty="0"/>
                        <a:t>林朝玮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硬件模块调试编码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72923"/>
                  </a:ext>
                </a:extLst>
              </a:tr>
              <a:tr h="747330">
                <a:tc>
                  <a:txBody>
                    <a:bodyPr/>
                    <a:lstStyle/>
                    <a:p>
                      <a:r>
                        <a:rPr lang="zh-CN" altLang="en-US" dirty="0"/>
                        <a:t>蔡云龙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小程序开发，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6665"/>
                  </a:ext>
                </a:extLst>
              </a:tr>
              <a:tr h="747330">
                <a:tc>
                  <a:txBody>
                    <a:bodyPr/>
                    <a:lstStyle/>
                    <a:p>
                      <a:r>
                        <a:rPr lang="zh-CN" altLang="en-US" dirty="0"/>
                        <a:t>陈烨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小程序开发，服务端开发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99329"/>
                  </a:ext>
                </a:extLst>
              </a:tr>
              <a:tr h="74733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曾国桢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硬件调试编码</a:t>
                      </a:r>
                      <a:endParaRPr lang="zh-CN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06138"/>
                  </a:ext>
                </a:extLst>
              </a:tr>
              <a:tr h="747330">
                <a:tc>
                  <a:txBody>
                    <a:bodyPr/>
                    <a:lstStyle/>
                    <a:p>
                      <a:r>
                        <a:rPr lang="zh-CN" altLang="en-US" dirty="0"/>
                        <a:t>陈棋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硬件模块调试编码，服务端开发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1681"/>
                  </a:ext>
                </a:extLst>
              </a:tr>
              <a:tr h="747330">
                <a:tc>
                  <a:txBody>
                    <a:bodyPr/>
                    <a:lstStyle/>
                    <a:p>
                      <a:r>
                        <a:rPr lang="zh-CN" altLang="en-US" dirty="0"/>
                        <a:t>王康靖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硬件模块调试编码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预期开发计划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90AE05F-32BC-4895-A73B-83BAE023A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9888"/>
              </p:ext>
            </p:extLst>
          </p:nvPr>
        </p:nvGraphicFramePr>
        <p:xfrm>
          <a:off x="609736" y="1454148"/>
          <a:ext cx="10972527" cy="483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09">
                  <a:extLst>
                    <a:ext uri="{9D8B030D-6E8A-4147-A177-3AD203B41FA5}">
                      <a16:colId xmlns:a16="http://schemas.microsoft.com/office/drawing/2014/main" val="1682677316"/>
                    </a:ext>
                  </a:extLst>
                </a:gridCol>
                <a:gridCol w="3657509">
                  <a:extLst>
                    <a:ext uri="{9D8B030D-6E8A-4147-A177-3AD203B41FA5}">
                      <a16:colId xmlns:a16="http://schemas.microsoft.com/office/drawing/2014/main" val="3134870446"/>
                    </a:ext>
                  </a:extLst>
                </a:gridCol>
                <a:gridCol w="3657509">
                  <a:extLst>
                    <a:ext uri="{9D8B030D-6E8A-4147-A177-3AD203B41FA5}">
                      <a16:colId xmlns:a16="http://schemas.microsoft.com/office/drawing/2014/main" val="3651156072"/>
                    </a:ext>
                  </a:extLst>
                </a:gridCol>
              </a:tblGrid>
              <a:tr h="808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65165"/>
                  </a:ext>
                </a:extLst>
              </a:tr>
              <a:tr h="786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第十周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系统设计，数据库设计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5032"/>
                  </a:ext>
                </a:extLst>
              </a:tr>
              <a:tr h="809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第十一周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92858"/>
                  </a:ext>
                </a:extLst>
              </a:tr>
              <a:tr h="809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第十二周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完善代码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00987"/>
                  </a:ext>
                </a:extLst>
              </a:tr>
              <a:tr h="809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第十三周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测试功能，改进不足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34723"/>
                  </a:ext>
                </a:extLst>
              </a:tr>
              <a:tr h="8094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第第十三周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最终测试通过，发布小程序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</a:p>
        </p:txBody>
      </p:sp>
      <p:pic>
        <p:nvPicPr>
          <p:cNvPr id="11" name="图形 10" descr="讲师">
            <a:extLst>
              <a:ext uri="{FF2B5EF4-FFF2-40B4-BE49-F238E27FC236}">
                <a16:creationId xmlns:a16="http://schemas.microsoft.com/office/drawing/2014/main" id="{0D3461E6-E798-4F16-A783-01A4D876BC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284" y="5027254"/>
            <a:ext cx="560419" cy="560419"/>
          </a:xfrm>
          <a:prstGeom prst="rect">
            <a:avLst/>
          </a:prstGeom>
        </p:spPr>
      </p:pic>
      <p:pic>
        <p:nvPicPr>
          <p:cNvPr id="12" name="图形 11" descr="教师">
            <a:extLst>
              <a:ext uri="{FF2B5EF4-FFF2-40B4-BE49-F238E27FC236}">
                <a16:creationId xmlns:a16="http://schemas.microsoft.com/office/drawing/2014/main" id="{D031F74A-45B8-456E-98B4-8BA2F977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80A3E-BDFE-4485-8B20-2E469B8A5DB6}"/>
              </a:ext>
            </a:extLst>
          </p:cNvPr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32334" y="4579965"/>
            <a:ext cx="464021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系统设计说明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3DBC86-72BF-4BB0-83A6-1F35538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B46856-4475-47FF-AF79-669CE97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F354922-3AF6-42FD-8C80-D61B585FE122}"/>
              </a:ext>
            </a:extLst>
          </p:cNvPr>
          <p:cNvSpPr/>
          <p:nvPr/>
        </p:nvSpPr>
        <p:spPr>
          <a:xfrm>
            <a:off x="10668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登入模块</a:t>
            </a:r>
            <a:endParaRPr lang="en-US" altLang="zh-CN" dirty="0"/>
          </a:p>
          <a:p>
            <a:pPr algn="ctr"/>
            <a:r>
              <a:rPr lang="zh-CN" altLang="en-US" dirty="0"/>
              <a:t>在微信小程序上采用学号登入的形式，登入后才可以使用其他功能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12880C-F783-45A2-A20A-5A8F74A3D992}"/>
              </a:ext>
            </a:extLst>
          </p:cNvPr>
          <p:cNvSpPr/>
          <p:nvPr/>
        </p:nvSpPr>
        <p:spPr>
          <a:xfrm>
            <a:off x="63754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上座率查看模块</a:t>
            </a:r>
            <a:endParaRPr lang="en-US" altLang="zh-CN" dirty="0"/>
          </a:p>
          <a:p>
            <a:pPr algn="ctr"/>
            <a:r>
              <a:rPr lang="zh-CN" altLang="en-US" dirty="0"/>
              <a:t>通过红外线探测器判断人员的进出情况，信息传至服务端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2604AC-2670-4091-9DC6-A920B3DE9377}"/>
              </a:ext>
            </a:extLst>
          </p:cNvPr>
          <p:cNvSpPr/>
          <p:nvPr/>
        </p:nvSpPr>
        <p:spPr>
          <a:xfrm>
            <a:off x="10668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座位预约模块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D396BC-1C75-4A54-96A7-B4EB35BFC027}"/>
              </a:ext>
            </a:extLst>
          </p:cNvPr>
          <p:cNvSpPr/>
          <p:nvPr/>
        </p:nvSpPr>
        <p:spPr>
          <a:xfrm>
            <a:off x="63754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自习打卡模块</a:t>
            </a:r>
            <a:endParaRPr lang="en-US" altLang="zh-CN" dirty="0"/>
          </a:p>
          <a:p>
            <a:pPr algn="ctr"/>
            <a:r>
              <a:rPr lang="zh-CN" altLang="en-US" dirty="0"/>
              <a:t>通过摄像头人脸识别信息进行记录</a:t>
            </a:r>
          </a:p>
        </p:txBody>
      </p:sp>
    </p:spTree>
    <p:extLst>
      <p:ext uri="{BB962C8B-B14F-4D97-AF65-F5344CB8AC3E}">
        <p14:creationId xmlns:p14="http://schemas.microsoft.com/office/powerpoint/2010/main" val="777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功能模块层次图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E0234-3E84-4B8F-8396-BDCCB5FE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4" y="892451"/>
            <a:ext cx="10648950" cy="5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用户接口设计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D230-B87B-4FE6-9092-0183B49A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32030"/>
              </p:ext>
            </p:extLst>
          </p:nvPr>
        </p:nvGraphicFramePr>
        <p:xfrm>
          <a:off x="1184367" y="1447798"/>
          <a:ext cx="8928100" cy="49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384829436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92968258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14018444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903134562"/>
                    </a:ext>
                  </a:extLst>
                </a:gridCol>
              </a:tblGrid>
              <a:tr h="990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3622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通过姓名加学号成功登入，跳转到功能选择页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登入成功、登入失败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43923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上座率查询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点击可以查看当前自习室上座率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查看上座率数据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1030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座位预约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点击可以预约座位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成功预约座位、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预约失败原因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60137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自习打卡信息查询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点击可以查看自己的自习次数情况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查看自习打卡数据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2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1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内外部接口设计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47AF83-D2EA-444F-BB0A-5039CDF0BC98}"/>
              </a:ext>
            </a:extLst>
          </p:cNvPr>
          <p:cNvSpPr txBox="1"/>
          <p:nvPr/>
        </p:nvSpPr>
        <p:spPr>
          <a:xfrm>
            <a:off x="727167" y="1897965"/>
            <a:ext cx="819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内部接口</a:t>
            </a:r>
            <a:r>
              <a:rPr lang="zh-CN" altLang="en-US" sz="2400" dirty="0"/>
              <a:t>：在数据库数据转移到前端中，进行数据转换。调用后读取数据库数据，数据库操作后将变更通知前端进行同步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C95F9-075F-4A77-8F28-E2E9652466D5}"/>
              </a:ext>
            </a:extLst>
          </p:cNvPr>
          <p:cNvSpPr txBox="1"/>
          <p:nvPr/>
        </p:nvSpPr>
        <p:spPr>
          <a:xfrm>
            <a:off x="727167" y="4909235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外部接口：</a:t>
            </a:r>
            <a:r>
              <a:rPr lang="en-US" altLang="zh-CN" sz="2400" dirty="0"/>
              <a:t> </a:t>
            </a:r>
            <a:r>
              <a:rPr lang="zh-CN" altLang="en-US" sz="2400" dirty="0"/>
              <a:t>微信官方接口：</a:t>
            </a:r>
            <a:r>
              <a:rPr lang="en-US" altLang="zh-CN" sz="2400" dirty="0"/>
              <a:t>wx.request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4462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系统安全性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25ECC-0B31-42BA-88E6-A7D7C77E045A}"/>
              </a:ext>
            </a:extLst>
          </p:cNvPr>
          <p:cNvSpPr txBox="1"/>
          <p:nvPr/>
        </p:nvSpPr>
        <p:spPr>
          <a:xfrm>
            <a:off x="1572079" y="2598003"/>
            <a:ext cx="869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采用了“姓名</a:t>
            </a:r>
            <a:r>
              <a:rPr lang="en-US" altLang="zh-CN" sz="2400" dirty="0"/>
              <a:t>+</a:t>
            </a:r>
            <a:r>
              <a:rPr lang="zh-CN" altLang="en-US" sz="2400" dirty="0"/>
              <a:t>学号” 的方式登入小程序，理论上确保只有我们学校的学生可以使用此系统</a:t>
            </a:r>
          </a:p>
        </p:txBody>
      </p:sp>
    </p:spTree>
    <p:extLst>
      <p:ext uri="{BB962C8B-B14F-4D97-AF65-F5344CB8AC3E}">
        <p14:creationId xmlns:p14="http://schemas.microsoft.com/office/powerpoint/2010/main" val="41115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843A53-B1A6-4731-B240-531467EEA875}"/>
              </a:ext>
            </a:extLst>
          </p:cNvPr>
          <p:cNvSpPr txBox="1"/>
          <p:nvPr/>
        </p:nvSpPr>
        <p:spPr>
          <a:xfrm>
            <a:off x="4329160" y="4579965"/>
            <a:ext cx="5024390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数据库设计说明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8CAB1-47DD-44E2-865C-0A46C382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806</Words>
  <Application>Microsoft Office PowerPoint</Application>
  <PresentationFormat>宽屏</PresentationFormat>
  <Paragraphs>148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方正正黑简体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功能模块设计</vt:lpstr>
      <vt:lpstr>功能模块层次图</vt:lpstr>
      <vt:lpstr>用户接口设计</vt:lpstr>
      <vt:lpstr>内外部接口设计</vt:lpstr>
      <vt:lpstr>系统安全性</vt:lpstr>
      <vt:lpstr>PowerPoint 演示文稿</vt:lpstr>
      <vt:lpstr>外部设计</vt:lpstr>
      <vt:lpstr>概念结构设计</vt:lpstr>
      <vt:lpstr>逻辑结构设计</vt:lpstr>
      <vt:lpstr>物理结构设计</vt:lpstr>
      <vt:lpstr>数据库验收标准</vt:lpstr>
      <vt:lpstr>PowerPoint 演示文稿</vt:lpstr>
      <vt:lpstr>项目改进</vt:lpstr>
      <vt:lpstr>PowerPoint 演示文稿</vt:lpstr>
      <vt:lpstr>类图</vt:lpstr>
      <vt:lpstr>状态图</vt:lpstr>
      <vt:lpstr>用例图</vt:lpstr>
      <vt:lpstr>活动图</vt:lpstr>
      <vt:lpstr>PowerPoint 演示文稿</vt:lpstr>
      <vt:lpstr>本次工作流程</vt:lpstr>
      <vt:lpstr>分工及贡献比</vt:lpstr>
      <vt:lpstr>预期开发分工</vt:lpstr>
      <vt:lpstr>预期开发计划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林 朝玮</cp:lastModifiedBy>
  <cp:revision>114</cp:revision>
  <dcterms:created xsi:type="dcterms:W3CDTF">2018-05-22T14:19:35Z</dcterms:created>
  <dcterms:modified xsi:type="dcterms:W3CDTF">2021-05-09T09:28:51Z</dcterms:modified>
</cp:coreProperties>
</file>