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66" r:id="rId12"/>
    <p:sldId id="267" r:id="rId13"/>
    <p:sldId id="270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9" autoAdjust="0"/>
    <p:restoredTop sz="94660"/>
  </p:normalViewPr>
  <p:slideViewPr>
    <p:cSldViewPr>
      <p:cViewPr varScale="1">
        <p:scale>
          <a:sx n="110" d="100"/>
          <a:sy n="110" d="100"/>
        </p:scale>
        <p:origin x="-18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0F6B65C-A8A9-4143-ACC1-5ACF201CB1FD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itchFamily="18" charset="-127"/>
                <a:ea typeface="궁서" pitchFamily="18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spcAft>
                <a:spcPts val="600"/>
              </a:spcAft>
              <a:defRPr sz="2800"/>
            </a:lvl1pPr>
            <a:lvl2pPr>
              <a:spcAft>
                <a:spcPts val="600"/>
              </a:spcAft>
              <a:buFont typeface="Wingdings 2" pitchFamily="18" charset="2"/>
              <a:buChar char=""/>
              <a:defRPr sz="2200" b="0"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0F6B65C-A8A9-4143-ACC1-5ACF201CB1FD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aPcae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UML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Use Case Diagram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692696"/>
            <a:ext cx="8229600" cy="546426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종료조건</a:t>
            </a:r>
          </a:p>
          <a:p>
            <a:pPr lvl="1"/>
            <a:r>
              <a:rPr lang="ko-KR" altLang="en-US" dirty="0" err="1" smtClean="0"/>
              <a:t>유스케이스의</a:t>
            </a:r>
            <a:r>
              <a:rPr lang="ko-KR" altLang="en-US" dirty="0" smtClean="0"/>
              <a:t>  주요 성공 시나리오 또는 성공적인 완료 후에  참이어야 하는 조건을 기술한다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기본 시나리오</a:t>
            </a:r>
          </a:p>
          <a:p>
            <a:pPr lvl="1"/>
            <a:r>
              <a:rPr lang="ko-KR" altLang="en-US" dirty="0" smtClean="0"/>
              <a:t>해당 </a:t>
            </a:r>
            <a:r>
              <a:rPr lang="en-US" altLang="ko-KR" dirty="0" smtClean="0"/>
              <a:t>Use Case</a:t>
            </a:r>
            <a:r>
              <a:rPr lang="ko-KR" altLang="en-US" dirty="0" smtClean="0"/>
              <a:t>의 일반적인 성공 경로를 기술한다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대안 시나리오</a:t>
            </a:r>
          </a:p>
          <a:p>
            <a:pPr lvl="1"/>
            <a:r>
              <a:rPr lang="ko-KR" altLang="en-US" dirty="0" smtClean="0"/>
              <a:t>성공과 실패의 경우에 관한 모든 시나리오나 분기를 기술한다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주요 성공 시나리오 항목보다 확장 항목이 더 길고 복잡한 경우가 대부분이다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구현 시 고려사항</a:t>
            </a:r>
          </a:p>
          <a:p>
            <a:pPr lvl="1"/>
            <a:r>
              <a:rPr lang="ko-KR" altLang="en-US" dirty="0" smtClean="0"/>
              <a:t>비기능적 요구사항</a:t>
            </a:r>
            <a:r>
              <a:rPr lang="en-US" altLang="ko-KR" dirty="0" smtClean="0"/>
              <a:t>, </a:t>
            </a:r>
            <a:r>
              <a:rPr lang="ko-KR" altLang="en-US" dirty="0" smtClean="0"/>
              <a:t>품질 속성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설계 제약사항들이 </a:t>
            </a:r>
            <a:r>
              <a:rPr lang="en-US" altLang="ko-KR" dirty="0" smtClean="0"/>
              <a:t>Use Case</a:t>
            </a:r>
            <a:r>
              <a:rPr lang="ko-KR" altLang="en-US" dirty="0" smtClean="0"/>
              <a:t>와 관련되면 기술한다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발생 빈도</a:t>
            </a:r>
          </a:p>
          <a:p>
            <a:pPr lvl="1"/>
            <a:r>
              <a:rPr lang="ko-KR" altLang="en-US" dirty="0" err="1" smtClean="0"/>
              <a:t>유스케이스가</a:t>
            </a:r>
            <a:r>
              <a:rPr lang="ko-KR" altLang="en-US" dirty="0" smtClean="0"/>
              <a:t> 발생하는 빈도 유형을 기술한다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작성 사례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340768"/>
            <a:ext cx="8070744" cy="48245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2060848"/>
            <a:ext cx="7396111" cy="38899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47461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556792"/>
            <a:ext cx="7742521" cy="4176464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/>
        </p:spPr>
      </p:pic>
    </p:spTree>
    <p:extLst>
      <p:ext uri="{BB962C8B-B14F-4D97-AF65-F5344CB8AC3E}">
        <p14:creationId xmlns="" xmlns:p14="http://schemas.microsoft.com/office/powerpoint/2010/main" val="2199731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 err="1" smtClean="0"/>
              <a:t>유스케이스</a:t>
            </a:r>
            <a:r>
              <a:rPr lang="ko-KR" altLang="en-US" dirty="0" smtClean="0"/>
              <a:t> 명세서 </a:t>
            </a:r>
            <a:r>
              <a:rPr lang="ko-KR" altLang="en-US" dirty="0" smtClean="0"/>
              <a:t>양식 </a:t>
            </a:r>
            <a:r>
              <a:rPr lang="en-US" altLang="ko-KR" dirty="0"/>
              <a:t>Download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sz="3600" b="1" dirty="0">
                <a:latin typeface="Lucida Fax" panose="02060602050505020204" pitchFamily="18" charset="0"/>
              </a:rPr>
              <a:t>	</a:t>
            </a:r>
            <a:r>
              <a:rPr lang="en-US" altLang="ko-KR" sz="3600" b="1" dirty="0">
                <a:latin typeface="Calisto MT" panose="02040603050505030304" pitchFamily="18" charset="0"/>
                <a:hlinkClick r:id="rId2"/>
              </a:rPr>
              <a:t>https://goo.gl/aPcaeg</a:t>
            </a:r>
            <a:r>
              <a:rPr lang="en-US" altLang="ko-KR" sz="3600" b="1" dirty="0">
                <a:latin typeface="Calisto MT" panose="02040603050505030304" pitchFamily="18" charset="0"/>
              </a:rPr>
              <a:t> </a:t>
            </a:r>
            <a:endParaRPr lang="en-US" altLang="ko-KR" sz="3600" b="1" dirty="0" smtClean="0">
              <a:latin typeface="Calisto MT" panose="02040603050505030304" pitchFamily="18" charset="0"/>
            </a:endParaRP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sz="2400" dirty="0" smtClean="0"/>
              <a:t>→ </a:t>
            </a:r>
            <a:r>
              <a:rPr lang="en-US" altLang="ko-KR" sz="2400" dirty="0" smtClean="0"/>
              <a:t>30</a:t>
            </a:r>
            <a:r>
              <a:rPr lang="ko-KR" altLang="en-US" sz="2400" dirty="0" smtClean="0"/>
              <a:t>기 </a:t>
            </a:r>
            <a:r>
              <a:rPr lang="en-US" altLang="ko-KR" sz="2400" dirty="0" smtClean="0"/>
              <a:t>→ </a:t>
            </a:r>
            <a:r>
              <a:rPr lang="ko-KR" altLang="en-US" sz="2400" dirty="0" smtClean="0"/>
              <a:t>프로젝트배포문서</a:t>
            </a:r>
            <a:endParaRPr lang="en-US" altLang="ko-KR" dirty="0"/>
          </a:p>
          <a:p>
            <a:pPr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5576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통합 모델링 언어 </a:t>
            </a:r>
            <a:r>
              <a:rPr lang="en-US" altLang="ko-KR" dirty="0"/>
              <a:t>(Unified Modeling Language)</a:t>
            </a:r>
          </a:p>
          <a:p>
            <a:r>
              <a:rPr lang="ko-KR" altLang="en-US" dirty="0"/>
              <a:t>소프트웨어에 대한 요구사항 정의</a:t>
            </a:r>
            <a:r>
              <a:rPr lang="en-US" altLang="ko-KR" dirty="0"/>
              <a:t>, </a:t>
            </a:r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설계 등의 모델링 활동에서 사용되는 언어</a:t>
            </a:r>
            <a:endParaRPr lang="en-US" altLang="ko-KR" dirty="0"/>
          </a:p>
          <a:p>
            <a:r>
              <a:rPr lang="en-US" altLang="ko-KR" dirty="0"/>
              <a:t>UML</a:t>
            </a:r>
            <a:r>
              <a:rPr lang="ko-KR" altLang="en-US" dirty="0"/>
              <a:t>은 여러 종류의 다이어그램으로 구성된다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구조도</a:t>
            </a:r>
            <a:endParaRPr lang="en-US" altLang="ko-KR" dirty="0"/>
          </a:p>
          <a:p>
            <a:pPr lvl="2"/>
            <a:r>
              <a:rPr lang="ko-KR" altLang="en-US" sz="1800" dirty="0"/>
              <a:t>클래스 다이어그램</a:t>
            </a:r>
            <a:r>
              <a:rPr lang="en-US" altLang="ko-KR" sz="1800" dirty="0"/>
              <a:t>, </a:t>
            </a:r>
            <a:r>
              <a:rPr lang="ko-KR" altLang="en-US" sz="1800" dirty="0"/>
              <a:t>패키지 다이어그램</a:t>
            </a:r>
            <a:r>
              <a:rPr lang="en-US" altLang="ko-KR" sz="1800" dirty="0"/>
              <a:t>, </a:t>
            </a:r>
            <a:r>
              <a:rPr lang="ko-KR" altLang="en-US" sz="1800" dirty="0"/>
              <a:t>오브젝트 다이어그램</a:t>
            </a:r>
            <a:r>
              <a:rPr lang="en-US" altLang="ko-KR" sz="1800" dirty="0"/>
              <a:t>, </a:t>
            </a:r>
            <a:r>
              <a:rPr lang="ko-KR" altLang="en-US" sz="1800" dirty="0"/>
              <a:t>복합구조 다이어그램</a:t>
            </a:r>
            <a:r>
              <a:rPr lang="en-US" altLang="ko-KR" sz="1800" dirty="0"/>
              <a:t>, </a:t>
            </a:r>
            <a:r>
              <a:rPr lang="ko-KR" altLang="en-US" sz="1800" dirty="0"/>
              <a:t>배치 다이어그램</a:t>
            </a:r>
            <a:r>
              <a:rPr lang="en-US" altLang="ko-KR" sz="1800" dirty="0"/>
              <a:t>, </a:t>
            </a:r>
            <a:r>
              <a:rPr lang="ko-KR" altLang="en-US" sz="1800" dirty="0"/>
              <a:t>컴포넌트 다이어그램</a:t>
            </a:r>
            <a:endParaRPr lang="en-US" altLang="ko-KR" sz="1800" dirty="0"/>
          </a:p>
          <a:p>
            <a:pPr lvl="1"/>
            <a:r>
              <a:rPr lang="ko-KR" altLang="en-US" dirty="0"/>
              <a:t>처리도</a:t>
            </a:r>
            <a:endParaRPr lang="en-US" altLang="ko-KR" dirty="0"/>
          </a:p>
          <a:p>
            <a:pPr lvl="2"/>
            <a:r>
              <a:rPr lang="ko-KR" altLang="en-US" sz="1800" dirty="0" err="1"/>
              <a:t>유스케이스</a:t>
            </a:r>
            <a:r>
              <a:rPr lang="ko-KR" altLang="en-US" sz="1800" dirty="0"/>
              <a:t> 다이어그램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액티비티</a:t>
            </a:r>
            <a:r>
              <a:rPr lang="ko-KR" altLang="en-US" sz="1800" dirty="0"/>
              <a:t> 다이어그램</a:t>
            </a:r>
            <a:r>
              <a:rPr lang="en-US" altLang="ko-KR" sz="1800" dirty="0"/>
              <a:t>, </a:t>
            </a:r>
            <a:r>
              <a:rPr lang="ko-KR" altLang="en-US" sz="1800" dirty="0"/>
              <a:t>상태 다이어그램</a:t>
            </a:r>
            <a:r>
              <a:rPr lang="en-US" altLang="ko-KR" sz="1800" dirty="0"/>
              <a:t>, </a:t>
            </a:r>
            <a:r>
              <a:rPr lang="ko-KR" altLang="en-US" sz="1800" dirty="0"/>
              <a:t>시퀀스 다이어그램</a:t>
            </a:r>
            <a:r>
              <a:rPr lang="en-US" altLang="ko-KR" sz="1800" dirty="0"/>
              <a:t>, </a:t>
            </a:r>
            <a:r>
              <a:rPr lang="ko-KR" altLang="en-US" sz="1800" dirty="0"/>
              <a:t>통신 다이어그램</a:t>
            </a:r>
            <a:r>
              <a:rPr lang="en-US" altLang="ko-KR" sz="1800" dirty="0"/>
              <a:t>, </a:t>
            </a:r>
            <a:r>
              <a:rPr lang="ko-KR" altLang="en-US" sz="1800" dirty="0"/>
              <a:t>상호작용 개요 다이어그램</a:t>
            </a:r>
            <a:r>
              <a:rPr lang="en-US" altLang="ko-KR" sz="1800" dirty="0"/>
              <a:t>, </a:t>
            </a:r>
            <a:r>
              <a:rPr lang="ko-KR" altLang="en-US" sz="1800" dirty="0"/>
              <a:t>타이밍 다이어그램</a:t>
            </a:r>
            <a:endParaRPr lang="en-US" altLang="ko-KR" sz="1800" dirty="0"/>
          </a:p>
          <a:p>
            <a:pPr lvl="3"/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3068960"/>
            <a:ext cx="37814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 Case Diagram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201688"/>
          </a:xfrm>
        </p:spPr>
        <p:txBody>
          <a:bodyPr/>
          <a:lstStyle/>
          <a:p>
            <a:r>
              <a:rPr lang="ko-KR" altLang="en-US" dirty="0"/>
              <a:t>시스템의 기능적 요구사항을 표현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가장 기본적인 다이어그램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36450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C00000"/>
                </a:solidFill>
              </a:rPr>
              <a:t>액터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9872" y="27809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관계정의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72200" y="34290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C00000"/>
                </a:solidFill>
              </a:rPr>
              <a:t>유스케이스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cxnSp>
        <p:nvCxnSpPr>
          <p:cNvPr id="9" name="구부러진 연결선 8"/>
          <p:cNvCxnSpPr/>
          <p:nvPr/>
        </p:nvCxnSpPr>
        <p:spPr>
          <a:xfrm flipV="1">
            <a:off x="1547664" y="3645024"/>
            <a:ext cx="1080120" cy="216024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 10"/>
          <p:cNvCxnSpPr/>
          <p:nvPr/>
        </p:nvCxnSpPr>
        <p:spPr>
          <a:xfrm rot="5400000">
            <a:off x="3383868" y="3320988"/>
            <a:ext cx="648072" cy="288032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 12"/>
          <p:cNvCxnSpPr>
            <a:stCxn id="7" idx="1"/>
          </p:cNvCxnSpPr>
          <p:nvPr/>
        </p:nvCxnSpPr>
        <p:spPr>
          <a:xfrm rot="10800000" flipV="1">
            <a:off x="5508104" y="3613666"/>
            <a:ext cx="864096" cy="31358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 Case Diagram</a:t>
            </a:r>
            <a:r>
              <a:rPr lang="ko-KR" altLang="en-US" dirty="0"/>
              <a:t>의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Actor</a:t>
            </a:r>
            <a:endParaRPr lang="ko-KR" altLang="en-US" dirty="0"/>
          </a:p>
          <a:p>
            <a:pPr lvl="1"/>
            <a:r>
              <a:rPr lang="ko-KR" altLang="en-US" dirty="0"/>
              <a:t>개발 중인 시스템과 상호작용을 하는 시스템 외부의 존재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사용자</a:t>
            </a:r>
            <a:r>
              <a:rPr lang="en-US" altLang="ko-KR" dirty="0"/>
              <a:t>, </a:t>
            </a:r>
            <a:r>
              <a:rPr lang="ko-KR" altLang="en-US" dirty="0"/>
              <a:t>외부 시스템</a:t>
            </a:r>
            <a:r>
              <a:rPr lang="en-US" altLang="ko-KR" dirty="0"/>
              <a:t>, </a:t>
            </a:r>
            <a:r>
              <a:rPr lang="ko-KR" altLang="en-US" dirty="0"/>
              <a:t>장치 등</a:t>
            </a:r>
            <a:endParaRPr lang="en-US" altLang="ko-KR" dirty="0"/>
          </a:p>
          <a:p>
            <a:r>
              <a:rPr lang="en-US" altLang="ko-KR" dirty="0"/>
              <a:t>Use Case </a:t>
            </a:r>
          </a:p>
          <a:p>
            <a:pPr lvl="1"/>
            <a:r>
              <a:rPr lang="ko-KR" altLang="en-US" dirty="0"/>
              <a:t>모델화 대상이 외부에 제공하는 서비스</a:t>
            </a:r>
            <a:r>
              <a:rPr lang="en-US" altLang="ko-KR" dirty="0"/>
              <a:t>. </a:t>
            </a:r>
            <a:r>
              <a:rPr lang="ko-KR" altLang="en-US" dirty="0"/>
              <a:t>이것을 </a:t>
            </a:r>
            <a:r>
              <a:rPr lang="ko-KR" altLang="en-US" dirty="0" err="1"/>
              <a:t>액터가</a:t>
            </a:r>
            <a:r>
              <a:rPr lang="ko-KR" altLang="en-US" dirty="0"/>
              <a:t> 이용한다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사용자가 인지할 수 있는 하나의 기능 단위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관계 정의</a:t>
            </a:r>
            <a:endParaRPr lang="en-US" altLang="ko-KR" dirty="0"/>
          </a:p>
          <a:p>
            <a:pPr lvl="1"/>
            <a:r>
              <a:rPr lang="ko-KR" altLang="en-US" dirty="0"/>
              <a:t>관련된 </a:t>
            </a:r>
            <a:r>
              <a:rPr lang="en-US" altLang="ko-KR" dirty="0"/>
              <a:t>Actor</a:t>
            </a:r>
            <a:r>
              <a:rPr lang="ko-KR" altLang="en-US" dirty="0"/>
              <a:t>와 </a:t>
            </a:r>
            <a:r>
              <a:rPr lang="en-US" altLang="ko-KR" dirty="0"/>
              <a:t>Use Case</a:t>
            </a:r>
            <a:r>
              <a:rPr lang="ko-KR" altLang="en-US" dirty="0"/>
              <a:t>를 연결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연관 관계는 </a:t>
            </a:r>
            <a:r>
              <a:rPr lang="en-US" altLang="ko-KR" dirty="0"/>
              <a:t>Actor</a:t>
            </a:r>
            <a:r>
              <a:rPr lang="ko-KR" altLang="en-US" dirty="0"/>
              <a:t>와 </a:t>
            </a:r>
            <a:r>
              <a:rPr lang="en-US" altLang="ko-KR" dirty="0"/>
              <a:t>Use Case</a:t>
            </a:r>
            <a:r>
              <a:rPr lang="ko-KR" altLang="en-US" dirty="0"/>
              <a:t>간의 상호작용을 뜻한다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Actor</a:t>
            </a:r>
            <a:r>
              <a:rPr lang="ko-KR" altLang="en-US" dirty="0"/>
              <a:t>의 일반화 관계 </a:t>
            </a:r>
            <a:r>
              <a:rPr lang="en-US" altLang="ko-KR" dirty="0"/>
              <a:t>(Generalization)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705744"/>
          </a:xfrm>
        </p:spPr>
        <p:txBody>
          <a:bodyPr/>
          <a:lstStyle/>
          <a:p>
            <a:r>
              <a:rPr lang="en-US" altLang="ko-KR" dirty="0"/>
              <a:t>Actor</a:t>
            </a:r>
            <a:r>
              <a:rPr lang="ko-KR" altLang="en-US" dirty="0"/>
              <a:t>와 </a:t>
            </a:r>
            <a:r>
              <a:rPr lang="en-US" altLang="ko-KR" dirty="0"/>
              <a:t>Actor</a:t>
            </a:r>
            <a:r>
              <a:rPr lang="ko-KR" altLang="en-US" dirty="0"/>
              <a:t>간의 관계를 정의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상위 </a:t>
            </a:r>
            <a:r>
              <a:rPr lang="en-US" altLang="ko-KR" dirty="0"/>
              <a:t>Actor</a:t>
            </a:r>
            <a:r>
              <a:rPr lang="ko-KR" altLang="en-US" dirty="0"/>
              <a:t>의 특징은 하위 </a:t>
            </a:r>
            <a:r>
              <a:rPr lang="en-US" altLang="ko-KR" dirty="0"/>
              <a:t>Actor</a:t>
            </a:r>
            <a:r>
              <a:rPr lang="ko-KR" altLang="en-US" dirty="0"/>
              <a:t>에도 동일하게 적용된다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780928"/>
            <a:ext cx="3297131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 Case</a:t>
            </a:r>
            <a:r>
              <a:rPr lang="ko-KR" altLang="en-US" dirty="0"/>
              <a:t>의 일반화 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065784"/>
          </a:xfrm>
        </p:spPr>
        <p:txBody>
          <a:bodyPr/>
          <a:lstStyle/>
          <a:p>
            <a:r>
              <a:rPr lang="ko-KR" altLang="en-US" dirty="0"/>
              <a:t>상위 </a:t>
            </a:r>
            <a:r>
              <a:rPr lang="en-US" altLang="ko-KR" dirty="0"/>
              <a:t>Use Case</a:t>
            </a:r>
            <a:r>
              <a:rPr lang="ko-KR" altLang="en-US" dirty="0"/>
              <a:t>의 내용을 바탕으로 새로운 </a:t>
            </a:r>
            <a:r>
              <a:rPr lang="en-US" altLang="ko-KR" dirty="0"/>
              <a:t>Use Case</a:t>
            </a:r>
            <a:r>
              <a:rPr lang="ko-KR" altLang="en-US" dirty="0"/>
              <a:t>를 정의할 때 사용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하위 </a:t>
            </a:r>
            <a:r>
              <a:rPr lang="en-US" altLang="ko-KR" dirty="0"/>
              <a:t>Use Case</a:t>
            </a:r>
            <a:r>
              <a:rPr lang="ko-KR" altLang="en-US" dirty="0"/>
              <a:t>는 상위 </a:t>
            </a:r>
            <a:r>
              <a:rPr lang="en-US" altLang="ko-KR" dirty="0"/>
              <a:t>Use Case</a:t>
            </a:r>
            <a:r>
              <a:rPr lang="ko-KR" altLang="en-US" dirty="0"/>
              <a:t>의 일부를 수정하거나 서비스를 추가한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3356992"/>
            <a:ext cx="30765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 Case</a:t>
            </a:r>
            <a:r>
              <a:rPr lang="ko-KR" altLang="en-US" dirty="0"/>
              <a:t>의 포함과 확장 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71385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포함관계 </a:t>
            </a:r>
            <a:r>
              <a:rPr lang="en-US" altLang="ko-KR" dirty="0"/>
              <a:t>(Include)</a:t>
            </a:r>
          </a:p>
          <a:p>
            <a:pPr lvl="1"/>
            <a:r>
              <a:rPr lang="ko-KR" altLang="en-US" dirty="0"/>
              <a:t>어떤 </a:t>
            </a:r>
            <a:r>
              <a:rPr lang="en-US" altLang="ko-KR" dirty="0"/>
              <a:t>Use Case</a:t>
            </a:r>
            <a:r>
              <a:rPr lang="ko-KR" altLang="en-US" dirty="0"/>
              <a:t>가 다른 </a:t>
            </a:r>
            <a:r>
              <a:rPr lang="en-US" altLang="ko-KR" dirty="0"/>
              <a:t>Use Case</a:t>
            </a:r>
            <a:r>
              <a:rPr lang="ko-KR" altLang="en-US" dirty="0"/>
              <a:t>를 이용하고 있다는 의미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복수 개의 </a:t>
            </a:r>
            <a:r>
              <a:rPr lang="en-US" altLang="ko-KR" dirty="0"/>
              <a:t>Use Case</a:t>
            </a:r>
            <a:r>
              <a:rPr lang="ko-KR" altLang="en-US" dirty="0"/>
              <a:t>에 공통적인 부분 기능이 있으면 추출하여 포함관계로 표현할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확장관계 </a:t>
            </a:r>
            <a:r>
              <a:rPr lang="en-US" altLang="ko-KR" dirty="0"/>
              <a:t>(Extend)</a:t>
            </a:r>
          </a:p>
          <a:p>
            <a:pPr lvl="1"/>
            <a:r>
              <a:rPr lang="ko-KR" altLang="en-US" dirty="0"/>
              <a:t>기존 </a:t>
            </a:r>
            <a:r>
              <a:rPr lang="en-US" altLang="ko-KR" dirty="0"/>
              <a:t>Use Case</a:t>
            </a:r>
            <a:r>
              <a:rPr lang="ko-KR" altLang="en-US" dirty="0"/>
              <a:t>에 추가로 이용할 수 있는 별도의 기능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4005064"/>
            <a:ext cx="576064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 Case Diagram</a:t>
            </a:r>
            <a:r>
              <a:rPr lang="ko-KR" altLang="en-US" dirty="0"/>
              <a:t> 작성 시 주의사항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Use Case</a:t>
            </a:r>
            <a:r>
              <a:rPr lang="ko-KR" altLang="en-US" dirty="0"/>
              <a:t>는 시스템이 제공할 기능적 단위이다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각 </a:t>
            </a:r>
            <a:r>
              <a:rPr lang="en-US" altLang="ko-KR" dirty="0"/>
              <a:t>Use Case</a:t>
            </a:r>
            <a:r>
              <a:rPr lang="ko-KR" altLang="en-US" dirty="0"/>
              <a:t>를 모두 합하면 시스템의 전체 기능이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Use Case</a:t>
            </a:r>
            <a:r>
              <a:rPr lang="ko-KR" altLang="en-US" dirty="0"/>
              <a:t>는 비슷한 규모로 작성한다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Use Case</a:t>
            </a:r>
            <a:r>
              <a:rPr lang="ko-KR" altLang="en-US" dirty="0"/>
              <a:t> 하나가 너무 구체적이거나 큰 규모가 되지 않게 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명명법</a:t>
            </a:r>
            <a:endParaRPr lang="en-US" altLang="ko-KR" dirty="0"/>
          </a:p>
          <a:p>
            <a:pPr lvl="1"/>
            <a:r>
              <a:rPr lang="en-US" altLang="ko-KR" dirty="0"/>
              <a:t>Actor</a:t>
            </a:r>
            <a:r>
              <a:rPr lang="ko-KR" altLang="en-US" dirty="0"/>
              <a:t>의 이름은 지나치게 추상적이지 않고 의미를 알 수 있도록 한다</a:t>
            </a:r>
            <a:r>
              <a:rPr lang="en-US" altLang="ko-KR" dirty="0"/>
              <a:t>. (</a:t>
            </a:r>
            <a:r>
              <a:rPr lang="ko-KR" altLang="en-US" dirty="0"/>
              <a:t>일반 회원</a:t>
            </a:r>
            <a:r>
              <a:rPr lang="en-US" altLang="ko-KR" dirty="0"/>
              <a:t>, </a:t>
            </a:r>
            <a:r>
              <a:rPr lang="ko-KR" altLang="en-US" dirty="0"/>
              <a:t>관리자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Use Case</a:t>
            </a:r>
            <a:r>
              <a:rPr lang="ko-KR" altLang="en-US" dirty="0"/>
              <a:t>명은 문장으로 서술 </a:t>
            </a:r>
            <a:r>
              <a:rPr lang="en-US" altLang="ko-KR" dirty="0"/>
              <a:t>(~</a:t>
            </a:r>
            <a:r>
              <a:rPr lang="ko-KR" altLang="en-US" dirty="0"/>
              <a:t>를 </a:t>
            </a:r>
            <a:r>
              <a:rPr lang="en-US" altLang="ko-KR" dirty="0"/>
              <a:t>~</a:t>
            </a:r>
            <a:r>
              <a:rPr lang="ko-KR" altLang="en-US" dirty="0"/>
              <a:t>한다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Use Case </a:t>
            </a:r>
            <a:r>
              <a:rPr lang="ko-KR" altLang="en-US" dirty="0" smtClean="0"/>
              <a:t>기술서와 </a:t>
            </a:r>
            <a:r>
              <a:rPr lang="ko-KR" altLang="en-US" dirty="0"/>
              <a:t>병행해서 사용</a:t>
            </a:r>
            <a:endParaRPr lang="en-US" altLang="ko-KR" dirty="0"/>
          </a:p>
          <a:p>
            <a:pPr lvl="1"/>
            <a:r>
              <a:rPr lang="en-US" altLang="ko-KR" dirty="0"/>
              <a:t>Diagram</a:t>
            </a:r>
            <a:r>
              <a:rPr lang="ko-KR" altLang="en-US" dirty="0"/>
              <a:t>만으로는 의미가 정확히 전달되지 않음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구체적인 내용을 명시한 정의서와 함께 작성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 Case </a:t>
            </a:r>
            <a:r>
              <a:rPr lang="ko-KR" altLang="en-US" dirty="0" smtClean="0"/>
              <a:t>기술서의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340768"/>
            <a:ext cx="8229600" cy="493776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Use Case</a:t>
            </a:r>
            <a:r>
              <a:rPr lang="ko-KR" altLang="en-US" dirty="0" smtClean="0"/>
              <a:t> </a:t>
            </a:r>
            <a:r>
              <a:rPr lang="en-US" altLang="ko-KR" dirty="0" smtClean="0"/>
              <a:t>ID</a:t>
            </a:r>
          </a:p>
          <a:p>
            <a:pPr lvl="1"/>
            <a:r>
              <a:rPr lang="en-US" altLang="ko-KR" dirty="0" smtClean="0"/>
              <a:t>Use Case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구분할 수 있는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기입한다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Use Case</a:t>
            </a:r>
            <a:r>
              <a:rPr lang="ko-KR" altLang="en-US" dirty="0" smtClean="0"/>
              <a:t> 명</a:t>
            </a:r>
          </a:p>
          <a:p>
            <a:pPr lvl="1"/>
            <a:r>
              <a:rPr lang="en-US" altLang="ko-KR" dirty="0" smtClean="0"/>
              <a:t>Use Case</a:t>
            </a:r>
            <a:r>
              <a:rPr lang="ko-KR" altLang="en-US" dirty="0" smtClean="0"/>
              <a:t>의 기능을 나타내는 이름을 기입한다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주요 </a:t>
            </a:r>
            <a:r>
              <a:rPr lang="ko-KR" altLang="en-US" dirty="0" err="1" smtClean="0"/>
              <a:t>액터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목적을 수행하는 시스템의 서비스를 호출하는 주된 </a:t>
            </a:r>
            <a:r>
              <a:rPr lang="ko-KR" altLang="en-US" dirty="0" err="1" smtClean="0"/>
              <a:t>액터를</a:t>
            </a:r>
            <a:r>
              <a:rPr lang="ko-KR" altLang="en-US" dirty="0" smtClean="0"/>
              <a:t> 기술한다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이해관계자와 관심사항</a:t>
            </a:r>
          </a:p>
          <a:p>
            <a:pPr lvl="1"/>
            <a:r>
              <a:rPr lang="en-US" altLang="ko-KR" dirty="0" smtClean="0"/>
              <a:t>Use Case</a:t>
            </a:r>
            <a:r>
              <a:rPr lang="ko-KR" altLang="en-US" dirty="0" smtClean="0"/>
              <a:t> 내에 있어야 하는 사람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컴퓨터 시스템들과 이들이 시스템에 대하여 요구하는 사항을 기술한다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전제조건</a:t>
            </a:r>
          </a:p>
          <a:p>
            <a:pPr lvl="1"/>
            <a:r>
              <a:rPr lang="ko-KR" altLang="en-US" dirty="0" smtClean="0"/>
              <a:t>시나리오가 </a:t>
            </a:r>
            <a:r>
              <a:rPr lang="en-US" altLang="ko-KR" dirty="0" smtClean="0"/>
              <a:t>Use Case</a:t>
            </a:r>
            <a:r>
              <a:rPr lang="ko-KR" altLang="en-US" dirty="0" smtClean="0"/>
              <a:t>에서 시작되기 전에 항상 참이어야 하는 조건을 기술한다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사용자 지정 1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lnDef>
      <a:spPr>
        <a:ln w="3810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b="1" dirty="0" err="1" smtClean="0">
            <a:solidFill>
              <a:srgbClr val="C00000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648</TotalTime>
  <Words>505</Words>
  <Application>Microsoft Office PowerPoint</Application>
  <PresentationFormat>화면 슬라이드 쇼(4:3)</PresentationFormat>
  <Paragraphs>76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원본</vt:lpstr>
      <vt:lpstr>UML</vt:lpstr>
      <vt:lpstr>UML이란?</vt:lpstr>
      <vt:lpstr>Use Case Diagram</vt:lpstr>
      <vt:lpstr>Use Case Diagram의 요소</vt:lpstr>
      <vt:lpstr>Actor의 일반화 관계 (Generalization)</vt:lpstr>
      <vt:lpstr>Use Case의 일반화 관계</vt:lpstr>
      <vt:lpstr>Use Case의 포함과 확장 관계</vt:lpstr>
      <vt:lpstr>Use Case Diagram 작성 시 주의사항</vt:lpstr>
      <vt:lpstr>Use Case 기술서의 요소</vt:lpstr>
      <vt:lpstr>슬라이드 10</vt:lpstr>
      <vt:lpstr>작성 사례</vt:lpstr>
      <vt:lpstr>슬라이드 12</vt:lpstr>
      <vt:lpstr>슬라이드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tradecampus</dc:creator>
  <cp:lastModifiedBy>tradecampus</cp:lastModifiedBy>
  <cp:revision>105</cp:revision>
  <dcterms:created xsi:type="dcterms:W3CDTF">2016-03-16T10:06:10Z</dcterms:created>
  <dcterms:modified xsi:type="dcterms:W3CDTF">2016-03-21T07:40:13Z</dcterms:modified>
</cp:coreProperties>
</file>