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60" autoAdjust="0"/>
  </p:normalViewPr>
  <p:slideViewPr>
    <p:cSldViewPr snapToGrid="0">
      <p:cViewPr varScale="1">
        <p:scale>
          <a:sx n="73" d="100"/>
          <a:sy n="73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4BC2-A378-4257-BCC8-01A9D674E4DD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15E19-0FF5-4570-821E-D2DDA358AB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5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début j’avais donné quelques idées à </a:t>
            </a:r>
            <a:r>
              <a:rPr lang="fr-FR" dirty="0" err="1"/>
              <a:t>ChatGPT</a:t>
            </a:r>
            <a:r>
              <a:rPr lang="fr-FR" dirty="0"/>
              <a:t> pour voir ce qu’il pouvait me proposer</a:t>
            </a:r>
          </a:p>
          <a:p>
            <a:r>
              <a:rPr lang="fr-FR" dirty="0"/>
              <a:t>Il a proposé de reconnaitre les émotions dans les messages de conversation</a:t>
            </a:r>
          </a:p>
          <a:p>
            <a:r>
              <a:rPr lang="fr-FR" dirty="0"/>
              <a:t>J’ai eu l’idée d’analyser les sentiments des Tweets de Twitter (maintenant X.com)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15E19-0FF5-4570-821E-D2DDA358AB2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076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Objectifs fixés au démarrage du projets</a:t>
            </a:r>
          </a:p>
          <a:p>
            <a:pPr marL="171450" indent="-171450">
              <a:buFontTx/>
              <a:buChar char="-"/>
            </a:pPr>
            <a:r>
              <a:rPr lang="fr-FR" dirty="0"/>
              <a:t>Cœur de l’IA (en pipeline) et </a:t>
            </a:r>
            <a:r>
              <a:rPr lang="fr-FR" dirty="0" err="1"/>
              <a:t>APIsé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Une base de données qui sera local dans notre projet</a:t>
            </a:r>
          </a:p>
          <a:p>
            <a:pPr marL="171450" indent="-171450">
              <a:buFontTx/>
              <a:buChar char="-"/>
            </a:pPr>
            <a:r>
              <a:rPr lang="fr-FR" dirty="0"/>
              <a:t>Une interface web pour appeler l’API de manière simple</a:t>
            </a:r>
          </a:p>
          <a:p>
            <a:pPr marL="171450" indent="-171450">
              <a:buFontTx/>
              <a:buChar char="-"/>
            </a:pPr>
            <a:r>
              <a:rPr lang="fr-FR" dirty="0"/>
              <a:t>Désir d’ajouter la possibilité de tester l’algorithme sur des tweet actuel, finalement abandonné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15E19-0FF5-4570-821E-D2DDA358AB2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16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Données récupérées d’un </a:t>
            </a:r>
            <a:r>
              <a:rPr lang="fr-FR" dirty="0" err="1"/>
              <a:t>DataSet</a:t>
            </a:r>
            <a:r>
              <a:rPr lang="fr-FR" dirty="0"/>
              <a:t> de Kaggle.com</a:t>
            </a:r>
          </a:p>
          <a:p>
            <a:r>
              <a:rPr lang="fr-FR" dirty="0"/>
              <a:t>D’autres </a:t>
            </a:r>
            <a:r>
              <a:rPr lang="fr-FR" dirty="0" err="1"/>
              <a:t>DataSet</a:t>
            </a:r>
            <a:r>
              <a:rPr lang="fr-FR" dirty="0"/>
              <a:t> mais sans données intéressantes en plus disponibles</a:t>
            </a:r>
          </a:p>
          <a:p>
            <a:r>
              <a:rPr lang="fr-FR" dirty="0"/>
              <a:t>Il y a un Id, le texte du tweet, un extrait du tweet, et le sentiment principal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15E19-0FF5-4570-821E-D2DDA358AB2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17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J’aurais pu nettoyer les données du texte des tweets pour enlever certains charactères mais finalement pas nécessaire pour le traitement final</a:t>
            </a:r>
          </a:p>
          <a:p>
            <a:r>
              <a:rPr lang="fr-FR" dirty="0"/>
              <a:t>J’ai ajouté une colonne via le résultat des sentiments pour avoir une donnée numérique</a:t>
            </a:r>
          </a:p>
          <a:p>
            <a:r>
              <a:rPr lang="fr-FR" dirty="0"/>
              <a:t>J’ai ajouté la longueur du texte</a:t>
            </a:r>
          </a:p>
          <a:p>
            <a:r>
              <a:rPr lang="fr-FR" dirty="0"/>
              <a:t>J’ai voulu ajouté la longueur maximum et minimum des mots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15E19-0FF5-4570-821E-D2DDA358AB2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38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Analyse des données du fichier d’entrainement du </a:t>
            </a:r>
            <a:r>
              <a:rPr lang="fr-FR" dirty="0" err="1"/>
              <a:t>dataset</a:t>
            </a:r>
            <a:r>
              <a:rPr lang="fr-FR" dirty="0"/>
              <a:t> pour comprendre la répartition</a:t>
            </a:r>
          </a:p>
          <a:p>
            <a:r>
              <a:rPr lang="fr-FR" dirty="0"/>
              <a:t>Environ autant de chaque catégorie avec un peu plus de Neutre</a:t>
            </a:r>
          </a:p>
          <a:p>
            <a:r>
              <a:rPr lang="fr-FR" dirty="0"/>
              <a:t>Et environ la même répartition de taille de texte avec une majorité entre 35 et 100 caractère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15E19-0FF5-4570-821E-D2DDA358AB2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65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Régression logistique :</a:t>
            </a:r>
          </a:p>
          <a:p>
            <a:r>
              <a:rPr lang="fr-FR" dirty="0"/>
              <a:t>Une combinaison linéaire des caractéristiques puis ajustage ses poids à chaque tour des neurones</a:t>
            </a:r>
            <a:endParaRPr lang="fr-FR" b="1" dirty="0"/>
          </a:p>
          <a:p>
            <a:endParaRPr lang="fr-FR" b="1" dirty="0"/>
          </a:p>
          <a:p>
            <a:r>
              <a:rPr lang="fr-FR" b="1" dirty="0"/>
              <a:t>Forêt aléatoire :</a:t>
            </a:r>
          </a:p>
          <a:p>
            <a:r>
              <a:rPr lang="fr-FR" dirty="0"/>
              <a:t>plusieurs arbres de décision, chacun entraîné une partie aléatoire des données puis assemblage avec une moyenne</a:t>
            </a:r>
          </a:p>
          <a:p>
            <a:r>
              <a:rPr lang="fr-FR" dirty="0"/>
              <a:t>Cette méthode est plus efficace car elle réduit le surapprentissage (dû au bruit par exemple)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15E19-0FF5-4570-821E-D2DDA358AB2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40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15E19-0FF5-4570-821E-D2DDA358AB2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302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Difficultés par l’absence de Théo et le peu de travail de Kieran</a:t>
            </a:r>
          </a:p>
          <a:p>
            <a:r>
              <a:rPr lang="fr-FR" dirty="0"/>
              <a:t>J’ai principalement fait l’IA et pratiquement seul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15E19-0FF5-4570-821E-D2DDA358AB2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14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15E19-0FF5-4570-821E-D2DDA358AB2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52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96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80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702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875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58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81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23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83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54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95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67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41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48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31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8B7BBC6-6F0F-4CFB-BB7A-72E0AFCD9949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3CCE223-B6C2-4E23-8359-8077B2C1EFA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4CB4A0-947C-EDCF-B171-07F4B646E33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07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</a:t>
            </a:r>
          </a:p>
        </p:txBody>
      </p:sp>
    </p:spTree>
    <p:extLst>
      <p:ext uri="{BB962C8B-B14F-4D97-AF65-F5344CB8AC3E}">
        <p14:creationId xmlns:p14="http://schemas.microsoft.com/office/powerpoint/2010/main" val="3805520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kaggle.com/competitions/tweet-sentiment-extraction/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hmedmostafadora/tweet-sentiment-classification-naive-bayes#1--Importing-Librari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hyperlink" Target="https://www.kaggle.com/code/abhijatt/nlp-sentiment-analysis#Training-the-model-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751A3-20B8-4D74-622D-1665A0A9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0"/>
            <a:ext cx="10572000" cy="4912659"/>
          </a:xfrm>
        </p:spPr>
        <p:txBody>
          <a:bodyPr/>
          <a:lstStyle/>
          <a:p>
            <a:pPr algn="ctr"/>
            <a:r>
              <a:rPr lang="fr-FR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Projet Intelligence Artificielle</a:t>
            </a:r>
            <a:br>
              <a:rPr lang="fr-FR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fr-FR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endParaRPr lang="fr-FR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AE6D6D-BC4C-81E3-0F24-5D02AE01D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17458"/>
            <a:ext cx="5285999" cy="1640541"/>
          </a:xfrm>
        </p:spPr>
        <p:txBody>
          <a:bodyPr>
            <a:normAutofit/>
          </a:bodyPr>
          <a:lstStyle/>
          <a:p>
            <a:r>
              <a:rPr lang="fr-FR" dirty="0"/>
              <a:t>Florian SORIN</a:t>
            </a:r>
          </a:p>
          <a:p>
            <a:r>
              <a:rPr lang="fr-FR" dirty="0"/>
              <a:t>Kieran BELLI</a:t>
            </a:r>
          </a:p>
          <a:p>
            <a:r>
              <a:rPr lang="fr-FR" dirty="0"/>
              <a:t>Théodule JANCHEN</a:t>
            </a:r>
          </a:p>
          <a:p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94EA2A2A-B1F5-1011-635A-B81A49FC2743}"/>
              </a:ext>
            </a:extLst>
          </p:cNvPr>
          <p:cNvSpPr txBox="1">
            <a:spLocks/>
          </p:cNvSpPr>
          <p:nvPr/>
        </p:nvSpPr>
        <p:spPr>
          <a:xfrm>
            <a:off x="6096000" y="4912659"/>
            <a:ext cx="5285999" cy="195430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dirty="0"/>
              <a:t>ESIEE-IT M2I Lead-Dev</a:t>
            </a:r>
          </a:p>
        </p:txBody>
      </p:sp>
      <p:pic>
        <p:nvPicPr>
          <p:cNvPr id="1026" name="Picture 2" descr="Société - ESIEE IT - CCI PARIS ILE DE FRANCE">
            <a:extLst>
              <a:ext uri="{FF2B5EF4-FFF2-40B4-BE49-F238E27FC236}">
                <a16:creationId xmlns:a16="http://schemas.microsoft.com/office/drawing/2014/main" id="{10820A78-087B-7B21-CB3F-478A75F42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560" y="4912659"/>
            <a:ext cx="3328440" cy="113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6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D7BEA-8BEF-6550-C517-BBC33722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Résultats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EFC921B-F8A0-B654-7328-07DB8CE7A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2AB1BF9-E2EC-70D4-516C-12045B927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Pas de données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13E70D81-8B3D-B9C3-F2BA-71310F769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C26921B7-3AF0-E359-3D75-B289397675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0.6794615244678915</a:t>
            </a:r>
          </a:p>
          <a:p>
            <a:pPr marL="0" indent="0">
              <a:buNone/>
            </a:pPr>
            <a:r>
              <a:rPr lang="fr-FR" dirty="0"/>
              <a:t>=&gt; ~68%</a:t>
            </a:r>
          </a:p>
        </p:txBody>
      </p:sp>
    </p:spTree>
    <p:extLst>
      <p:ext uri="{BB962C8B-B14F-4D97-AF65-F5344CB8AC3E}">
        <p14:creationId xmlns:p14="http://schemas.microsoft.com/office/powerpoint/2010/main" val="100944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F5B3D-49F5-A47B-9B25-5F3116D0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622" y="447188"/>
            <a:ext cx="9382376" cy="970450"/>
          </a:xfrm>
        </p:spPr>
        <p:txBody>
          <a:bodyPr/>
          <a:lstStyle/>
          <a:p>
            <a:r>
              <a:rPr lang="fr-F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Matrices de confusions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AD52B3-692A-2043-1365-50408AEA8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41F061-230A-B9D4-616D-FC68F3522E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0F7E05-0DDF-7FF9-1A68-EF7A75EBB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58A751-57C7-641A-2FAC-A6920B747C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75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49D51-659B-F0B4-98AD-FC97FF75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090" y="0"/>
            <a:ext cx="9492908" cy="1879042"/>
          </a:xfrm>
        </p:spPr>
        <p:txBody>
          <a:bodyPr/>
          <a:lstStyle/>
          <a:p>
            <a:r>
              <a:rPr lang="fr-FR" dirty="0"/>
              <a:t>Problèmes éthiques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B95226-CB1B-3F34-65A0-5BF9A50A4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D279C7-7539-D34E-35CF-27DAD53CE5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5691C2-1651-9544-817C-93DB3729F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EAE23E-B37A-EE3F-698B-77CF6B35AE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1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60A2F-0D27-7EB4-EA0E-B9A87285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524" y="0"/>
            <a:ext cx="9402473" cy="1889760"/>
          </a:xfrm>
        </p:spPr>
        <p:txBody>
          <a:bodyPr/>
          <a:lstStyle/>
          <a:p>
            <a:r>
              <a:rPr lang="fr-F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Conclusions</a:t>
            </a:r>
            <a:br>
              <a:rPr lang="fr-F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fr-F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8B4ABB1-1A6A-8FBD-A7E2-4836BB9C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01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3F84BAFD-0EE6-F2D8-0CF7-D8652ACE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Merci</a:t>
            </a:r>
          </a:p>
        </p:txBody>
      </p:sp>
      <p:pic>
        <p:nvPicPr>
          <p:cNvPr id="8" name="Graphic 7" descr="Aimer">
            <a:extLst>
              <a:ext uri="{FF2B5EF4-FFF2-40B4-BE49-F238E27FC236}">
                <a16:creationId xmlns:a16="http://schemas.microsoft.com/office/drawing/2014/main" id="{68EF3D63-B7A5-7BAD-90B6-BA80B9ED5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554" y="643465"/>
            <a:ext cx="539789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44580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E7196-13BE-D900-85ED-8F1B25CD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DB81A3-5E64-E572-3CD0-B75FC35A9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246" y="2205318"/>
            <a:ext cx="9968754" cy="4652682"/>
          </a:xfrm>
        </p:spPr>
        <p:txBody>
          <a:bodyPr>
            <a:normAutofit/>
          </a:bodyPr>
          <a:lstStyle/>
          <a:p>
            <a:r>
              <a:rPr lang="fr-FR" dirty="0"/>
              <a:t>Présentation du Sujet</a:t>
            </a:r>
          </a:p>
          <a:p>
            <a:r>
              <a:rPr lang="fr-FR" dirty="0"/>
              <a:t>Objectifs</a:t>
            </a:r>
          </a:p>
          <a:p>
            <a:r>
              <a:rPr lang="fr-FR" dirty="0"/>
              <a:t>Données</a:t>
            </a:r>
          </a:p>
          <a:p>
            <a:r>
              <a:rPr lang="fr-FR" dirty="0"/>
              <a:t>Nettoyage et ajout de données</a:t>
            </a:r>
          </a:p>
          <a:p>
            <a:r>
              <a:rPr lang="fr-FR" dirty="0"/>
              <a:t>Analyse des données</a:t>
            </a:r>
          </a:p>
          <a:p>
            <a:r>
              <a:rPr lang="fr-FR" dirty="0"/>
              <a:t>Développement</a:t>
            </a:r>
          </a:p>
          <a:p>
            <a:r>
              <a:rPr lang="fr-FR" dirty="0"/>
              <a:t>Entrainement du model</a:t>
            </a:r>
          </a:p>
          <a:p>
            <a:r>
              <a:rPr lang="fr-FR" dirty="0"/>
              <a:t>Résultats</a:t>
            </a:r>
          </a:p>
          <a:p>
            <a:r>
              <a:rPr lang="fr-FR" dirty="0"/>
              <a:t>Conclusions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84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35B5C-07A7-B7C6-F242-0F9EF4DE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A5029-593D-ABAF-F379-84CE573D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434" y="2222287"/>
            <a:ext cx="9762566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Emotions de messages</a:t>
            </a:r>
          </a:p>
          <a:p>
            <a:pPr marL="0" indent="0">
              <a:buNone/>
            </a:pPr>
            <a:r>
              <a:rPr lang="fr-F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000" dirty="0"/>
              <a:t>Analyse des Sentiments de Tweets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196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8003C-4066-700C-3AFD-696DAD20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F0C56-5BFD-2DB9-8BA3-CDF58EF9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272" y="2222287"/>
            <a:ext cx="9868728" cy="4635713"/>
          </a:xfrm>
        </p:spPr>
        <p:txBody>
          <a:bodyPr/>
          <a:lstStyle/>
          <a:p>
            <a:r>
              <a:rPr lang="fr-FR" dirty="0"/>
              <a:t>IA dans une API</a:t>
            </a:r>
          </a:p>
          <a:p>
            <a:r>
              <a:rPr lang="fr-FR" dirty="0"/>
              <a:t>Base de données</a:t>
            </a:r>
          </a:p>
          <a:p>
            <a:r>
              <a:rPr lang="fr-FR" dirty="0"/>
              <a:t>Interface</a:t>
            </a:r>
          </a:p>
          <a:p>
            <a:r>
              <a:rPr lang="fr-FR" dirty="0"/>
              <a:t>Possibilité de test sur des tweets actuels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643BC7-B794-1AEF-8332-EFBDFA6E0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999" y="4540143"/>
            <a:ext cx="6768000" cy="22739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539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D6078-11F8-26A1-85A2-9165EE1D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882512"/>
          </a:xfrm>
        </p:spPr>
        <p:txBody>
          <a:bodyPr/>
          <a:lstStyle/>
          <a:p>
            <a:r>
              <a:rPr lang="fr-F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Données</a:t>
            </a:r>
            <a:br>
              <a:rPr lang="fr-F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fr-F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DF753C-E9E5-51F6-4347-6C245F8A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1882513"/>
            <a:ext cx="5360161" cy="2114722"/>
          </a:xfrm>
        </p:spPr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DataSet</a:t>
            </a:r>
            <a:r>
              <a:rPr lang="fr-FR" dirty="0"/>
              <a:t> de Kaggle.com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AF1EA50-967E-3643-83D7-F5B830545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889" y="1882512"/>
            <a:ext cx="5202384" cy="4975488"/>
          </a:xfrm>
        </p:spPr>
      </p:pic>
      <p:pic>
        <p:nvPicPr>
          <p:cNvPr id="11" name="Image 10">
            <a:hlinkClick r:id="rId4"/>
            <a:extLst>
              <a:ext uri="{FF2B5EF4-FFF2-40B4-BE49-F238E27FC236}">
                <a16:creationId xmlns:a16="http://schemas.microsoft.com/office/drawing/2014/main" id="{C60BEA54-083B-5E08-F25B-1A7F3818A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" y="2208623"/>
            <a:ext cx="5913121" cy="1396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2F2B89F-258F-1C8D-15CE-3B5DB9E91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340" y="3997235"/>
            <a:ext cx="1854277" cy="27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5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3C950-2E5C-044F-F018-3295D2E3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Nettoyage et ajout de données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D8D4D8E-1145-87B7-58F2-4D54FD031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375" y="2737235"/>
            <a:ext cx="6741247" cy="26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9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20509-E676-D7F8-3A10-4A2B0EE8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7"/>
            <a:ext cx="3547533" cy="1662411"/>
          </a:xfrm>
        </p:spPr>
        <p:txBody>
          <a:bodyPr/>
          <a:lstStyle/>
          <a:p>
            <a:r>
              <a:rPr lang="fr-FR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Analyse des données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C1029B0-29A6-E39F-7145-1EF187F0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808"/>
          <a:stretch/>
        </p:blipFill>
        <p:spPr>
          <a:xfrm>
            <a:off x="4620684" y="1277292"/>
            <a:ext cx="7282992" cy="2645257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D44235-FE16-7FA0-EFF8-430EB8602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1" y="3963739"/>
            <a:ext cx="7571316" cy="26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9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0924-6E2D-AF11-AC88-62791B0D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Développement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8A403D-D5A4-6E8A-C068-83805BCBA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DC9D3C7-A1C4-138A-5245-F74B432334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C7F8044-E967-32F2-62C8-8A583E4F5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BD762D9-F93A-E96E-2777-EC1727737E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75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440F0-7A5E-9C4D-C119-72BF270B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Entrainement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11A12E-2EB0-1268-C2C1-F3C7909A4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Régression logistique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26F69C-1FF8-2BE1-8085-9CFB79F49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Forêt aléatoire</a:t>
            </a:r>
          </a:p>
        </p:txBody>
      </p:sp>
      <p:pic>
        <p:nvPicPr>
          <p:cNvPr id="2050" name="Picture 2" descr="La régression logistique - Voxco">
            <a:hlinkClick r:id="rId3"/>
            <a:extLst>
              <a:ext uri="{FF2B5EF4-FFF2-40B4-BE49-F238E27FC236}">
                <a16:creationId xmlns:a16="http://schemas.microsoft.com/office/drawing/2014/main" id="{CBC67D7C-426C-7AFD-CE3B-BCF6D4C48C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6" r="16750"/>
          <a:stretch/>
        </p:blipFill>
        <p:spPr bwMode="auto">
          <a:xfrm>
            <a:off x="1181382" y="2960057"/>
            <a:ext cx="4456548" cy="34507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êt d'arbres décisionnels — Wikipédia">
            <a:hlinkClick r:id="rId5"/>
            <a:extLst>
              <a:ext uri="{FF2B5EF4-FFF2-40B4-BE49-F238E27FC236}">
                <a16:creationId xmlns:a16="http://schemas.microsoft.com/office/drawing/2014/main" id="{036EE980-52D7-96D2-C186-9D8108184E9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 b="13051"/>
          <a:stretch/>
        </p:blipFill>
        <p:spPr bwMode="auto">
          <a:xfrm>
            <a:off x="7134329" y="2890526"/>
            <a:ext cx="3312175" cy="3520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513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164</TotalTime>
  <Words>405</Words>
  <Application>Microsoft Office PowerPoint</Application>
  <PresentationFormat>Grand écran</PresentationFormat>
  <Paragraphs>88</Paragraphs>
  <Slides>14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ADLaM Display</vt:lpstr>
      <vt:lpstr>Amasis MT Pro Black</vt:lpstr>
      <vt:lpstr>Arial</vt:lpstr>
      <vt:lpstr>Calibri</vt:lpstr>
      <vt:lpstr>Century Gothic</vt:lpstr>
      <vt:lpstr>Wingdings 2</vt:lpstr>
      <vt:lpstr>Concis</vt:lpstr>
      <vt:lpstr>Projet Intelligence Artificielle  </vt:lpstr>
      <vt:lpstr>Sommaire</vt:lpstr>
      <vt:lpstr>Sujet</vt:lpstr>
      <vt:lpstr>Objectifs</vt:lpstr>
      <vt:lpstr>Données </vt:lpstr>
      <vt:lpstr>Nettoyage et ajout de données</vt:lpstr>
      <vt:lpstr>Analyse des données</vt:lpstr>
      <vt:lpstr>Développement</vt:lpstr>
      <vt:lpstr>Entrainement</vt:lpstr>
      <vt:lpstr>Résultats</vt:lpstr>
      <vt:lpstr>Matrices de confusions</vt:lpstr>
      <vt:lpstr>Problèmes éthiques </vt:lpstr>
      <vt:lpstr>Conclusions </vt:lpstr>
      <vt:lpstr>Merci</vt:lpstr>
    </vt:vector>
  </TitlesOfParts>
  <Company>SNCF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Intelligence Artificielle  </dc:title>
  <dc:creator>SORIN Florian (SNCF VOYAGEURS / DIRECTION DES LIGNES TRANSILIEN EPT4 / DIR PROD EPT4)</dc:creator>
  <cp:lastModifiedBy>SORIN Florian (SNCF VOYAGEURS / DIRECTION DES LIGNES TRANSILIEN EPT4 / DIR PROD EPT4)</cp:lastModifiedBy>
  <cp:revision>1</cp:revision>
  <dcterms:created xsi:type="dcterms:W3CDTF">2024-11-29T13:14:13Z</dcterms:created>
  <dcterms:modified xsi:type="dcterms:W3CDTF">2024-11-29T16:20:32Z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d3f7c8-5c4b-4ab6-9486-a0a9eb08efa7_Enabled">
    <vt:lpwstr>true</vt:lpwstr>
  </property>
  <property fmtid="{D5CDD505-2E9C-101B-9397-08002B2CF9AE}" pid="3" name="MSIP_Label_c8d3f7c8-5c4b-4ab6-9486-a0a9eb08efa7_SetDate">
    <vt:lpwstr>2024-11-29T13:36:04Z</vt:lpwstr>
  </property>
  <property fmtid="{D5CDD505-2E9C-101B-9397-08002B2CF9AE}" pid="4" name="MSIP_Label_c8d3f7c8-5c4b-4ab6-9486-a0a9eb08efa7_Method">
    <vt:lpwstr>Standard</vt:lpwstr>
  </property>
  <property fmtid="{D5CDD505-2E9C-101B-9397-08002B2CF9AE}" pid="5" name="MSIP_Label_c8d3f7c8-5c4b-4ab6-9486-a0a9eb08efa7_Name">
    <vt:lpwstr>Interne - Groupe</vt:lpwstr>
  </property>
  <property fmtid="{D5CDD505-2E9C-101B-9397-08002B2CF9AE}" pid="6" name="MSIP_Label_c8d3f7c8-5c4b-4ab6-9486-a0a9eb08efa7_SiteId">
    <vt:lpwstr>4a7c8238-5799-4b16-9fc6-9ad8fce5a7d9</vt:lpwstr>
  </property>
  <property fmtid="{D5CDD505-2E9C-101B-9397-08002B2CF9AE}" pid="7" name="MSIP_Label_c8d3f7c8-5c4b-4ab6-9486-a0a9eb08efa7_ActionId">
    <vt:lpwstr>b90b64dd-d225-401d-8b07-f8165793fcee</vt:lpwstr>
  </property>
  <property fmtid="{D5CDD505-2E9C-101B-9397-08002B2CF9AE}" pid="8" name="MSIP_Label_c8d3f7c8-5c4b-4ab6-9486-a0a9eb08efa7_ContentBits">
    <vt:lpwstr>2</vt:lpwstr>
  </property>
  <property fmtid="{D5CDD505-2E9C-101B-9397-08002B2CF9AE}" pid="9" name="ClassificationContentMarkingFooterLocations">
    <vt:lpwstr>Concis:8</vt:lpwstr>
  </property>
  <property fmtid="{D5CDD505-2E9C-101B-9397-08002B2CF9AE}" pid="10" name="ClassificationContentMarkingFooterText">
    <vt:lpwstr>Interne</vt:lpwstr>
  </property>
</Properties>
</file>