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6"/>
  </p:notesMasterIdLst>
  <p:sldIdLst>
    <p:sldId id="262" r:id="rId2"/>
    <p:sldId id="269" r:id="rId3"/>
    <p:sldId id="272" r:id="rId4"/>
    <p:sldId id="273" r:id="rId5"/>
    <p:sldId id="274" r:id="rId6"/>
    <p:sldId id="281" r:id="rId7"/>
    <p:sldId id="275" r:id="rId8"/>
    <p:sldId id="282" r:id="rId9"/>
    <p:sldId id="278" r:id="rId10"/>
    <p:sldId id="279" r:id="rId11"/>
    <p:sldId id="280" r:id="rId12"/>
    <p:sldId id="276" r:id="rId13"/>
    <p:sldId id="277" r:id="rId14"/>
    <p:sldId id="26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FF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EFFC8-7228-03B1-58B8-0EF880596836}" v="17" dt="2022-03-26T07:06:08.250"/>
    <p1510:client id="{4A46D067-1010-64C9-F938-0B445E8B104D}" v="37" dt="2022-03-26T03:16:08.790"/>
    <p1510:client id="{5CFD43E6-F4B2-DE60-7794-F376F6A32EBC}" v="33" dt="2022-03-26T05:42:41.518"/>
    <p1510:client id="{8531ABD0-C29F-48FB-9A2D-12534B4E64A3}" v="417" dt="2022-03-25T20:11:45.904"/>
    <p1510:client id="{9B7104E7-C583-6D79-CB37-78402B449D53}" v="394" dt="2022-03-25T18:25:50.778"/>
    <p1510:client id="{B83F04BE-CD0C-14CB-4F84-4A2D74AACA6D}" v="89" dt="2022-03-25T16:56:54.609"/>
    <p1510:client id="{FEE97E9E-CF96-F079-1E09-6D438B443E76}" v="128" dt="2022-03-25T18:29:21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8DC72-0701-4922-B9D1-CBFB540736DA}" type="datetimeFigureOut">
              <a:rPr lang="en-IN" smtClean="0"/>
              <a:t>26-03-2022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33DB3-0243-45D5-87FD-27D2F51D2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36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52529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895" y="-1281"/>
            <a:ext cx="755828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06150"/>
            <a:ext cx="9133727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81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80653" y="1173984"/>
            <a:ext cx="8768137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5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654" y="202990"/>
            <a:ext cx="704208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0654" y="1132413"/>
            <a:ext cx="4288604" cy="4806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0654" y="1613043"/>
            <a:ext cx="4288604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25166"/>
            <a:ext cx="4242121" cy="4878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13043"/>
            <a:ext cx="4242121" cy="4784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9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3000"/>
          </a:blip>
          <a:stretch>
            <a:fillRect/>
          </a:stretch>
        </p:blipFill>
        <p:spPr>
          <a:xfrm>
            <a:off x="1873072" y="2118212"/>
            <a:ext cx="5321656" cy="35105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164285" y="-1480"/>
            <a:ext cx="979715" cy="96136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0" y="990600"/>
            <a:ext cx="9144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6756400"/>
            <a:ext cx="9144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197" y="6447291"/>
            <a:ext cx="166687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5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8382001" y="6607628"/>
            <a:ext cx="762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mtClean="0"/>
              <a:pPr algn="r"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363913" y="2971801"/>
            <a:ext cx="2452687" cy="711200"/>
          </a:xfrm>
        </p:spPr>
        <p:txBody>
          <a:bodyPr anchor="t"/>
          <a:lstStyle>
            <a:lvl1pPr algn="ctr">
              <a:defRPr sz="3600" b="1" cap="none"/>
            </a:lvl1pPr>
          </a:lstStyle>
          <a:p>
            <a:r>
              <a:rPr lang="en-US"/>
              <a:t>Thanks…</a:t>
            </a:r>
            <a:endParaRPr lang="en-IN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3595524" y="3619535"/>
            <a:ext cx="2009553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07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247F8E96-40AA-459E-91AA-55A5F97CAA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3/26/2022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0" hangingPunct="0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D4CB9294-F9FF-4346-BE48-1C04129C722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16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1" r:id="rId3"/>
    <p:sldLayoutId id="2147483703" r:id="rId4"/>
    <p:sldLayoutId id="2147483708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1069520" y="1111751"/>
            <a:ext cx="7247166" cy="499336"/>
          </a:xfrm>
        </p:spPr>
        <p:txBody>
          <a:bodyPr/>
          <a:lstStyle>
            <a:lvl1pPr algn="ctr">
              <a:defRPr sz="2800" b="1">
                <a:latin typeface="+mn-lt"/>
              </a:defRPr>
            </a:lvl1pPr>
          </a:lstStyle>
          <a:p>
            <a:r>
              <a:rPr lang="en-IN" sz="3200">
                <a:ea typeface="Calibri"/>
                <a:cs typeface="Calibri"/>
              </a:rPr>
              <a:t>Oil and Natural Gas Production</a:t>
            </a:r>
            <a:endParaRPr lang="en-IN" sz="3200"/>
          </a:p>
        </p:txBody>
      </p:sp>
      <p:sp>
        <p:nvSpPr>
          <p:cNvPr id="9" name="Text Placeholder 2"/>
          <p:cNvSpPr>
            <a:spLocks noGrp="1"/>
          </p:cNvSpPr>
          <p:nvPr>
            <p:ph type="body" idx="4294967295"/>
          </p:nvPr>
        </p:nvSpPr>
        <p:spPr>
          <a:xfrm>
            <a:off x="5494418" y="2669999"/>
            <a:ext cx="2814009" cy="369188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>
                <a:ea typeface="Calibri"/>
                <a:cs typeface="Calibri"/>
              </a:rPr>
              <a:t>Supervisor:          </a:t>
            </a: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idx="4294967295"/>
          </p:nvPr>
        </p:nvSpPr>
        <p:spPr>
          <a:xfrm>
            <a:off x="5827652" y="3270472"/>
            <a:ext cx="2143205" cy="314946"/>
          </a:xfrm>
        </p:spPr>
        <p:txBody>
          <a:bodyPr anchor="b"/>
          <a:lstStyle>
            <a:lvl1pPr marL="0" indent="0" algn="ctr">
              <a:buNone/>
              <a:defRPr sz="18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>
                <a:ea typeface="Calibri"/>
                <a:cs typeface="Calibri"/>
              </a:rPr>
              <a:t>Dr. Durga Toshniwal</a:t>
            </a:r>
            <a:endParaRPr lang="en-US"/>
          </a:p>
        </p:txBody>
      </p:sp>
      <p:sp>
        <p:nvSpPr>
          <p:cNvPr id="15" name="Text Placeholder 2"/>
          <p:cNvSpPr>
            <a:spLocks noGrp="1"/>
          </p:cNvSpPr>
          <p:nvPr>
            <p:ph type="body" idx="4294967295"/>
          </p:nvPr>
        </p:nvSpPr>
        <p:spPr>
          <a:xfrm>
            <a:off x="221258" y="2114294"/>
            <a:ext cx="3681579" cy="2623105"/>
          </a:xfrm>
        </p:spPr>
        <p:txBody>
          <a:bodyPr anchor="b"/>
          <a:lstStyle>
            <a:lvl1pPr marL="0" indent="0" algn="ctr">
              <a:buNone/>
              <a:defRPr sz="2000" b="1" i="1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 Group 9:                 </a:t>
            </a:r>
          </a:p>
          <a:p>
            <a:r>
              <a:rPr lang="en-US" sz="1600" b="0">
                <a:solidFill>
                  <a:schemeClr val="tx1"/>
                </a:solidFill>
                <a:ea typeface="Calibri"/>
                <a:cs typeface="Calibri"/>
              </a:rPr>
              <a:t>Shubham Kumar Verma</a:t>
            </a:r>
          </a:p>
          <a:p>
            <a:r>
              <a:rPr lang="en-US" sz="1600" b="0">
                <a:solidFill>
                  <a:schemeClr val="tx1"/>
                </a:solidFill>
                <a:ea typeface="Calibri"/>
                <a:cs typeface="Calibri"/>
              </a:rPr>
              <a:t>Rajesh Singh Negi         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600" b="0">
                <a:solidFill>
                  <a:schemeClr val="tx1"/>
                </a:solidFill>
                <a:ea typeface="Calibri"/>
                <a:cs typeface="Calibri"/>
              </a:rPr>
              <a:t>Ashish Kumar                </a:t>
            </a:r>
          </a:p>
          <a:p>
            <a:r>
              <a:rPr lang="en-US" sz="1600" b="0">
                <a:solidFill>
                  <a:schemeClr val="tx1"/>
                </a:solidFill>
                <a:ea typeface="Calibri"/>
                <a:cs typeface="Calibri"/>
              </a:rPr>
              <a:t>Sumit Gangwar             </a:t>
            </a:r>
          </a:p>
          <a:p>
            <a:r>
              <a:rPr lang="en-US" sz="1600" b="0">
                <a:solidFill>
                  <a:schemeClr val="tx1"/>
                </a:solidFill>
                <a:ea typeface="Calibri"/>
                <a:cs typeface="Calibri"/>
              </a:rPr>
              <a:t>Md. Shahriar </a:t>
            </a:r>
            <a:r>
              <a:rPr lang="en-US" sz="1600" b="0" err="1">
                <a:solidFill>
                  <a:schemeClr val="tx1"/>
                </a:solidFill>
                <a:ea typeface="Calibri"/>
                <a:cs typeface="Calibri"/>
              </a:rPr>
              <a:t>Tasjid</a:t>
            </a:r>
            <a:r>
              <a:rPr lang="en-US" sz="1600" b="0">
                <a:solidFill>
                  <a:schemeClr val="tx1"/>
                </a:solidFill>
                <a:ea typeface="Calibri"/>
                <a:cs typeface="Calibri"/>
              </a:rPr>
              <a:t>      </a:t>
            </a:r>
          </a:p>
          <a:p>
            <a:r>
              <a:rPr lang="en-US" sz="1600" b="0">
                <a:solidFill>
                  <a:schemeClr val="tx1"/>
                </a:solidFill>
                <a:ea typeface="Calibri"/>
                <a:cs typeface="Calibri"/>
              </a:rPr>
              <a:t>Mondira Ghosh  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          </a:t>
            </a:r>
          </a:p>
        </p:txBody>
      </p:sp>
    </p:spTree>
    <p:extLst>
      <p:ext uri="{BB962C8B-B14F-4D97-AF65-F5344CB8AC3E}">
        <p14:creationId xmlns:p14="http://schemas.microsoft.com/office/powerpoint/2010/main" val="202677207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r>
              <a:rPr lang="en-GB">
                <a:ea typeface="+mj-lt"/>
                <a:cs typeface="+mj-lt"/>
              </a:rPr>
              <a:t>Linear Regression Model</a:t>
            </a:r>
            <a:r>
              <a:rPr lang="en-IN" b="0">
                <a:ea typeface="+mj-lt"/>
                <a:cs typeface="+mj-lt"/>
              </a:rPr>
              <a:t> </a:t>
            </a:r>
            <a:r>
              <a:rPr lang="en-US">
                <a:ea typeface="+mj-lt"/>
                <a:cs typeface="+mj-lt"/>
              </a:rPr>
              <a:t> 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29EDD259-9965-2F72-9F5F-5A7FE785DF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44758" y="1303381"/>
            <a:ext cx="7041209" cy="509387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0982F4-C318-5729-ECFF-8BC2B9DA5E3A}"/>
              </a:ext>
            </a:extLst>
          </p:cNvPr>
          <p:cNvSpPr txBox="1"/>
          <p:nvPr/>
        </p:nvSpPr>
        <p:spPr>
          <a:xfrm>
            <a:off x="5543909" y="3344173"/>
            <a:ext cx="399691" cy="2255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797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6775-15CD-A9A5-9D1C-A52DF9BC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Random Forest Model</a:t>
            </a:r>
            <a:r>
              <a:rPr lang="en-IN" b="0">
                <a:ea typeface="+mj-lt"/>
                <a:cs typeface="+mj-lt"/>
              </a:rPr>
              <a:t> </a:t>
            </a:r>
            <a:endParaRPr lang="en-GB" b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B8A8D-1630-AA43-D39A-4CDD6D984B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GB">
                <a:latin typeface="Arial"/>
                <a:cs typeface="Arial"/>
              </a:rPr>
              <a:t>Random forest is an ensemble tool which takes a subset of observations and a subset of variables to build a decision trees. </a:t>
            </a:r>
          </a:p>
          <a:p>
            <a:pPr algn="just"/>
            <a:r>
              <a:rPr lang="en-GB">
                <a:latin typeface="Arial"/>
                <a:cs typeface="Arial"/>
              </a:rPr>
              <a:t>It builds multiple such decision tree and amalgamate them together to get a more accurate and stable prediction.</a:t>
            </a:r>
          </a:p>
          <a:p>
            <a:pPr algn="just"/>
            <a:r>
              <a:rPr lang="en-GB">
                <a:latin typeface="Arial"/>
                <a:cs typeface="Arial"/>
              </a:rPr>
              <a:t> We use more than one variables to predict the share price of Shell using a Random Forest.</a:t>
            </a:r>
          </a:p>
          <a:p>
            <a:pPr algn="just"/>
            <a:r>
              <a:rPr lang="en-GB">
                <a:latin typeface="Arial"/>
                <a:cs typeface="Arial"/>
              </a:rPr>
              <a:t>Specifically the prices of 'Premier Oil', 'Cairn Energy', 'TOTAL', 'ENGIE' and 'STATS Oil' companies  along with the 'Oil price' was used as input features.</a:t>
            </a:r>
            <a:endParaRPr lang="en-GB"/>
          </a:p>
          <a:p>
            <a:endParaRPr lang="en-GB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683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F658350-204D-EBE2-C1B6-44D4B1C5D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56" y="2096632"/>
            <a:ext cx="3682313" cy="2595541"/>
          </a:xfrm>
          <a:prstGeom prst="rect">
            <a:avLst/>
          </a:prstGeom>
        </p:spPr>
      </p:pic>
      <p:pic>
        <p:nvPicPr>
          <p:cNvPr id="3" name="Picture 3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BD5873FD-0154-0482-E28C-82B39E733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10" y="2097934"/>
            <a:ext cx="3694669" cy="27733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B5D5200-B9B9-C603-6D12-E09C7492D672}"/>
              </a:ext>
            </a:extLst>
          </p:cNvPr>
          <p:cNvSpPr txBox="1">
            <a:spLocks/>
          </p:cNvSpPr>
          <p:nvPr/>
        </p:nvSpPr>
        <p:spPr>
          <a:xfrm>
            <a:off x="180654" y="202990"/>
            <a:ext cx="7042080" cy="554587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US">
              <a:cs typeface="Calibri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A6D24A2-6ABD-4346-BA78-56E5E2F58CF3}"/>
              </a:ext>
            </a:extLst>
          </p:cNvPr>
          <p:cNvSpPr txBox="1">
            <a:spLocks/>
          </p:cNvSpPr>
          <p:nvPr/>
        </p:nvSpPr>
        <p:spPr>
          <a:xfrm>
            <a:off x="180654" y="202990"/>
            <a:ext cx="7894696" cy="1147710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just"/>
            <a:r>
              <a:rPr lang="en-US" sz="3200" b="1">
                <a:latin typeface="Calibri"/>
                <a:cs typeface="Calibri"/>
              </a:rPr>
              <a:t>Model Predictions with Random Forest</a:t>
            </a:r>
            <a:endParaRPr lang="en-US" sz="3200" b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678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5B81784F-388A-715D-4344-35F2A25FA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692" y="1848285"/>
            <a:ext cx="4530130" cy="328499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C3C57B0-84D0-4448-1BB9-1904537286C6}"/>
              </a:ext>
            </a:extLst>
          </p:cNvPr>
          <p:cNvSpPr txBox="1">
            <a:spLocks/>
          </p:cNvSpPr>
          <p:nvPr/>
        </p:nvSpPr>
        <p:spPr>
          <a:xfrm>
            <a:off x="180654" y="202990"/>
            <a:ext cx="7894696" cy="1147710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just"/>
            <a:r>
              <a:rPr lang="en-US" sz="3200" b="1">
                <a:cs typeface="Calibri"/>
              </a:rPr>
              <a:t>Feature Ranking according to Random Forest</a:t>
            </a:r>
          </a:p>
        </p:txBody>
      </p:sp>
    </p:spTree>
    <p:extLst>
      <p:ext uri="{BB962C8B-B14F-4D97-AF65-F5344CB8AC3E}">
        <p14:creationId xmlns:p14="http://schemas.microsoft.com/office/powerpoint/2010/main" val="114658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7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">
                <a:latin typeface="Arial"/>
                <a:cs typeface="Arial"/>
              </a:rPr>
              <a:t>In the oil and gas industry, data and process mining would enable the following:</a:t>
            </a:r>
            <a:endParaRPr lang="en-US">
              <a:latin typeface="Arial"/>
              <a:cs typeface="Arial"/>
            </a:endParaRPr>
          </a:p>
          <a:p>
            <a:r>
              <a:rPr lang="en">
                <a:latin typeface="Arial"/>
                <a:cs typeface="Arial"/>
              </a:rPr>
              <a:t>Discover previously unknown and possibly useful relationships in data, thus improving the understanding of the plant equipment, systems, operations, people, etc.</a:t>
            </a:r>
            <a:endParaRPr lang="en-US">
              <a:latin typeface="Arial"/>
              <a:cs typeface="Arial"/>
            </a:endParaRPr>
          </a:p>
          <a:p>
            <a:pPr marL="457200" indent="-457200"/>
            <a:r>
              <a:rPr lang="en">
                <a:latin typeface="Arial"/>
                <a:cs typeface="Arial"/>
              </a:rPr>
              <a:t>Forecast usage patterns and determine sustainable modes of operations at a granular level. This helps with accurate modeling, estimating and calculating plant throughput.</a:t>
            </a:r>
            <a:endParaRPr lang="en-US">
              <a:latin typeface="Arial"/>
              <a:cs typeface="Arial"/>
            </a:endParaRPr>
          </a:p>
          <a:p>
            <a:pPr marL="457200" indent="-457200"/>
            <a:r>
              <a:rPr lang="en">
                <a:latin typeface="Arial"/>
                <a:cs typeface="Arial"/>
              </a:rPr>
              <a:t>Track and predict oil and gas demand by using macro indicators, such as weather and production units/volume at a given time period.</a:t>
            </a:r>
            <a:endParaRPr lang="en-US">
              <a:latin typeface="Arial"/>
              <a:cs typeface="Arial"/>
            </a:endParaRPr>
          </a:p>
          <a:p>
            <a:endParaRPr lang="en-US"/>
          </a:p>
          <a:p>
            <a:pPr marL="457200" indent="-457200">
              <a:buAutoNum type="arabicPeriod"/>
            </a:pPr>
            <a:endParaRPr lang="en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The data for this study is a primary oil dataset from the U.S Energy Information administration.</a:t>
            </a:r>
            <a:endParaRPr lang="en-US"/>
          </a:p>
          <a:p>
            <a:endParaRPr lang="en-US">
              <a:latin typeface="Arial"/>
              <a:cs typeface="Arial"/>
            </a:endParaRPr>
          </a:p>
          <a:p>
            <a:r>
              <a:rPr lang="en-US">
                <a:latin typeface="Arial"/>
                <a:cs typeface="Arial"/>
              </a:rPr>
              <a:t> It lists the oil prices (in dollars) from 1987-2017 in a daily frequency fashion.</a:t>
            </a:r>
          </a:p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8069A9-68B0-3210-8193-8A30A0377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667" y="3607563"/>
            <a:ext cx="3991232" cy="229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Extraction and Cleaning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>
                <a:latin typeface="Arial"/>
                <a:cs typeface="Arial"/>
              </a:rPr>
              <a:t>All these datasets are publicly available in Kaggle. Thus, we have two different datasets:</a:t>
            </a:r>
            <a:endParaRPr lang="en-US"/>
          </a:p>
          <a:p>
            <a:pPr algn="just"/>
            <a:r>
              <a:rPr lang="en-US">
                <a:latin typeface="Arial"/>
                <a:cs typeface="Arial"/>
              </a:rPr>
              <a:t>The first contains the oil prices in time series format and the second contains share prices information of top oil companies in a similar time series fashion.</a:t>
            </a:r>
            <a:endParaRPr lang="en-US"/>
          </a:p>
          <a:p>
            <a:pPr algn="just"/>
            <a:r>
              <a:rPr lang="en-US">
                <a:latin typeface="Arial"/>
                <a:cs typeface="Arial"/>
              </a:rPr>
              <a:t>For a meaningful analysis, the data from these two sources is extracted and merged and transformed into a new single dataset.</a:t>
            </a:r>
            <a:endParaRPr lang="en-US"/>
          </a:p>
          <a:p>
            <a:pPr marL="0" indent="0" algn="just">
              <a:buNone/>
            </a:pPr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474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Data Transformation 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>
                <a:latin typeface="Arial"/>
                <a:cs typeface="Arial"/>
              </a:rPr>
              <a:t>For our analysis purpose we will create a master data frame that will contain the information of oil price and share price of each company for the daily frequency series. </a:t>
            </a:r>
            <a:endParaRPr lang="en-US"/>
          </a:p>
          <a:p>
            <a:pPr algn="just"/>
            <a:r>
              <a:rPr lang="en-US">
                <a:latin typeface="Arial"/>
                <a:cs typeface="Arial"/>
              </a:rPr>
              <a:t>We will merge the Oil Prices dataset with the Share price dataset for each company based on a joining condition which is ‘Date’ in our case. </a:t>
            </a:r>
            <a:endParaRPr lang="en-US"/>
          </a:p>
          <a:p>
            <a:pPr algn="just"/>
            <a:r>
              <a:rPr lang="en-US">
                <a:latin typeface="Arial"/>
                <a:cs typeface="Arial"/>
              </a:rPr>
              <a:t>Additionally, we will drop the rows for which there is no merging possible i.e., the rows which yield NAN after merging.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58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CED34366-5F48-C503-7FBC-82B6BBA86B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1220" b="-820"/>
          <a:stretch/>
        </p:blipFill>
        <p:spPr>
          <a:xfrm>
            <a:off x="2433368" y="1795763"/>
            <a:ext cx="4170888" cy="304251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41B7D6-C5A1-20BD-94FC-26D3A57A2189}"/>
              </a:ext>
            </a:extLst>
          </p:cNvPr>
          <p:cNvSpPr txBox="1"/>
          <p:nvPr/>
        </p:nvSpPr>
        <p:spPr>
          <a:xfrm>
            <a:off x="2428875" y="4850799"/>
            <a:ext cx="42630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1600">
                <a:latin typeface="Calibri"/>
                <a:cs typeface="Calibri"/>
              </a:rPr>
              <a:t>A Random sample drawn from the final master data frame</a:t>
            </a:r>
            <a:endParaRPr lang="en-US" sz="16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FC307-7E70-FFA6-A257-4B9E508DD715}"/>
              </a:ext>
            </a:extLst>
          </p:cNvPr>
          <p:cNvSpPr txBox="1"/>
          <p:nvPr/>
        </p:nvSpPr>
        <p:spPr>
          <a:xfrm>
            <a:off x="232997" y="167054"/>
            <a:ext cx="5457824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Calibri"/>
                <a:cs typeface="Calibri"/>
              </a:rPr>
              <a:t>Data Transformation </a:t>
            </a:r>
            <a:endParaRPr lang="en-US" sz="3200">
              <a:latin typeface="Calibri"/>
              <a:cs typeface="Calibri"/>
            </a:endParaRPr>
          </a:p>
          <a:p>
            <a:pPr algn="l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53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r>
              <a:rPr lang="en-US">
                <a:ea typeface="+mj-lt"/>
                <a:cs typeface="+mj-lt"/>
              </a:rPr>
              <a:t>Exploratory Data Analysis 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>
                <a:latin typeface="Arial"/>
                <a:cs typeface="Arial"/>
              </a:rPr>
              <a:t>To begin with analysis, we plot the scatter plot between Oil Price and Share Price for each of the companies for the last two years of data.</a:t>
            </a:r>
          </a:p>
          <a:p>
            <a:r>
              <a:rPr lang="en-US">
                <a:latin typeface="Arial"/>
                <a:cs typeface="Arial"/>
              </a:rPr>
              <a:t>Only last two years data was used to check for patterns in recent past and for lowering down the scale of analysis.</a:t>
            </a:r>
          </a:p>
          <a:p>
            <a:r>
              <a:rPr lang="en-US">
                <a:latin typeface="Arial"/>
                <a:cs typeface="Arial"/>
              </a:rPr>
              <a:t> From the scatter plot we check for correlations if any between the oil prices and share prices. 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It is a prior knowledge that share price of a company increase with the rise in Oil prices.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3D2B-BEEC-BE18-0C41-D7F2548C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Scatter Plot for various Oil companies</a:t>
            </a:r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E9E7C11-F2F0-7264-5556-31CD1FFBB2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0592" y="1386607"/>
            <a:ext cx="2736507" cy="2030113"/>
          </a:xfrm>
        </p:spPr>
      </p:pic>
      <p:pic>
        <p:nvPicPr>
          <p:cNvPr id="5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83D77AA9-C3B3-3790-1CD5-449D9147A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41133"/>
            <a:ext cx="2594919" cy="1885150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62E1DDC-F872-673E-A53F-1ED88C659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778" y="4123696"/>
            <a:ext cx="2743200" cy="1996360"/>
          </a:xfrm>
          <a:prstGeom prst="rect">
            <a:avLst/>
          </a:prstGeom>
        </p:spPr>
      </p:pic>
      <p:pic>
        <p:nvPicPr>
          <p:cNvPr id="7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EB1111E5-F8B8-F6EF-4FE0-F63F3C099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7859" y="3987771"/>
            <a:ext cx="2743200" cy="199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9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r>
              <a:rPr lang="en-GB">
                <a:ea typeface="+mj-lt"/>
                <a:cs typeface="+mj-lt"/>
              </a:rPr>
              <a:t>Linear Regression Model</a:t>
            </a:r>
            <a:r>
              <a:rPr lang="en-IN" b="0">
                <a:ea typeface="+mj-lt"/>
                <a:cs typeface="+mj-lt"/>
              </a:rPr>
              <a:t> </a:t>
            </a:r>
            <a:r>
              <a:rPr lang="en-US">
                <a:ea typeface="+mj-lt"/>
                <a:cs typeface="+mj-lt"/>
              </a:rPr>
              <a:t> 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982F4-C318-5729-ECFF-8BC2B9DA5E3A}"/>
              </a:ext>
            </a:extLst>
          </p:cNvPr>
          <p:cNvSpPr txBox="1"/>
          <p:nvPr/>
        </p:nvSpPr>
        <p:spPr>
          <a:xfrm>
            <a:off x="5543909" y="3344173"/>
            <a:ext cx="399691" cy="2255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C883F4-95FC-95B3-213B-F87D8C811A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GB">
                <a:latin typeface="Arial"/>
                <a:cs typeface="Arial"/>
              </a:rPr>
              <a:t>We will construct a simple linear regression model using supervised learning. </a:t>
            </a:r>
            <a:endParaRPr lang="en-US"/>
          </a:p>
          <a:p>
            <a:pPr algn="just"/>
            <a:r>
              <a:rPr lang="en-GB">
                <a:latin typeface="Arial"/>
                <a:cs typeface="Arial"/>
              </a:rPr>
              <a:t>The objective is to evaluate the prediction of data from the last 100 days using data trained from years 2016/17 (excluding test data). </a:t>
            </a:r>
          </a:p>
          <a:p>
            <a:pPr algn="just"/>
            <a:r>
              <a:rPr lang="en-GB">
                <a:latin typeface="Arial"/>
                <a:cs typeface="Arial"/>
              </a:rPr>
              <a:t>Train data is the data used to construct the model and test data is the data we are trying to predict. </a:t>
            </a:r>
          </a:p>
          <a:p>
            <a:pPr algn="just"/>
            <a:r>
              <a:rPr lang="en-GB">
                <a:latin typeface="Arial"/>
                <a:cs typeface="Arial"/>
              </a:rPr>
              <a:t>Figure on next slide shows the model trying to predict Share Price from the Oil Price for the Royal Dutch Shell Company.</a:t>
            </a:r>
            <a:r>
              <a:rPr lang="en-IN">
                <a:latin typeface="Arial"/>
                <a:cs typeface="Arial"/>
              </a:rPr>
              <a:t> </a:t>
            </a:r>
            <a:endParaRPr lang="en-GB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4583615"/>
      </p:ext>
    </p:extLst>
  </p:cSld>
  <p:clrMapOvr>
    <a:masterClrMapping/>
  </p:clrMapOvr>
</p:sld>
</file>

<file path=ppt/theme/theme1.xml><?xml version="1.0" encoding="utf-8"?>
<a:theme xmlns:a="http://schemas.openxmlformats.org/drawingml/2006/main" name="IITR_PPT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ITR_template_sudiproy.pptx" id="{E7BE3218-A97E-4E6F-BE9F-92D6192B2CD5}" vid="{3EDE8FBA-E8F1-4B0B-AEA8-7DC234A91A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IITR_template_sudiproy</Template>
  <Application>Microsoft Office PowerPoint</Application>
  <PresentationFormat>On-screen Show (4:3)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IITR_PPT_Template</vt:lpstr>
      <vt:lpstr>Oil and Natural Gas Production</vt:lpstr>
      <vt:lpstr>INTRODUCTION</vt:lpstr>
      <vt:lpstr>Data Collection</vt:lpstr>
      <vt:lpstr>Data Extraction and Cleaning</vt:lpstr>
      <vt:lpstr>Data Transformation </vt:lpstr>
      <vt:lpstr>PowerPoint Presentation</vt:lpstr>
      <vt:lpstr> Exploratory Data Analysis  </vt:lpstr>
      <vt:lpstr>Scatter Plot for various Oil companies</vt:lpstr>
      <vt:lpstr> Linear Regression Model   </vt:lpstr>
      <vt:lpstr> Linear Regression Model   </vt:lpstr>
      <vt:lpstr>Random Forest Model </vt:lpstr>
      <vt:lpstr>PowerPoint Presentation</vt:lpstr>
      <vt:lpstr>PowerPoint Presentation</vt:lpstr>
      <vt:lpstr>PowerPoint Presentation</vt:lpstr>
    </vt:vector>
  </TitlesOfParts>
  <Manager>Dr. Sudip Roy</Manager>
  <Company>IIT Roorkee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IITR PPT Template</dc:subject>
  <dc:creator>Dr. Sudip Roy</dc:creator>
  <cp:revision>6</cp:revision>
  <dcterms:created xsi:type="dcterms:W3CDTF">2015-07-18T13:17:54Z</dcterms:created>
  <dcterms:modified xsi:type="dcterms:W3CDTF">2022-03-26T07:07:22Z</dcterms:modified>
</cp:coreProperties>
</file>