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6858000" cy="9144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4" d="100"/>
          <a:sy n="84" d="100"/>
        </p:scale>
        <p:origin x="2916" y="10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B2E597-5806-43EA-8925-C3AD707179FD}" type="datetimeFigureOut">
              <a:rPr lang="en-US" smtClean="0"/>
              <a:t>10/21/2019</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F53439-4EAA-48F9-AEA7-8C580FC0DCC5}" type="slidenum">
              <a:rPr lang="en-US" smtClean="0"/>
              <a:t>‹#›</a:t>
            </a:fld>
            <a:endParaRPr lang="en-US"/>
          </a:p>
        </p:txBody>
      </p:sp>
    </p:spTree>
    <p:extLst>
      <p:ext uri="{BB962C8B-B14F-4D97-AF65-F5344CB8AC3E}">
        <p14:creationId xmlns:p14="http://schemas.microsoft.com/office/powerpoint/2010/main" val="3910176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F53439-4EAA-48F9-AEA7-8C580FC0DCC5}" type="slidenum">
              <a:rPr lang="en-US" smtClean="0"/>
              <a:t>2</a:t>
            </a:fld>
            <a:endParaRPr lang="en-US"/>
          </a:p>
        </p:txBody>
      </p:sp>
    </p:spTree>
    <p:extLst>
      <p:ext uri="{BB962C8B-B14F-4D97-AF65-F5344CB8AC3E}">
        <p14:creationId xmlns:p14="http://schemas.microsoft.com/office/powerpoint/2010/main" val="3647548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F53439-4EAA-48F9-AEA7-8C580FC0DCC5}" type="slidenum">
              <a:rPr lang="en-US" smtClean="0"/>
              <a:t>3</a:t>
            </a:fld>
            <a:endParaRPr lang="en-US"/>
          </a:p>
        </p:txBody>
      </p:sp>
    </p:spTree>
    <p:extLst>
      <p:ext uri="{BB962C8B-B14F-4D97-AF65-F5344CB8AC3E}">
        <p14:creationId xmlns:p14="http://schemas.microsoft.com/office/powerpoint/2010/main" val="104635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a:t>Click to edit Master title style</a:t>
            </a:r>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344984F-EF0C-4270-934A-007379279656}"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3167-63E5-4B0B-997E-BE60A541A43F}" type="slidenum">
              <a:rPr lang="en-US" smtClean="0"/>
              <a:t>‹#›</a:t>
            </a:fld>
            <a:endParaRPr lang="en-US"/>
          </a:p>
        </p:txBody>
      </p:sp>
    </p:spTree>
    <p:extLst>
      <p:ext uri="{BB962C8B-B14F-4D97-AF65-F5344CB8AC3E}">
        <p14:creationId xmlns:p14="http://schemas.microsoft.com/office/powerpoint/2010/main" val="1407109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44984F-EF0C-4270-934A-007379279656}"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3167-63E5-4B0B-997E-BE60A541A43F}" type="slidenum">
              <a:rPr lang="en-US" smtClean="0"/>
              <a:t>‹#›</a:t>
            </a:fld>
            <a:endParaRPr lang="en-US"/>
          </a:p>
        </p:txBody>
      </p:sp>
    </p:spTree>
    <p:extLst>
      <p:ext uri="{BB962C8B-B14F-4D97-AF65-F5344CB8AC3E}">
        <p14:creationId xmlns:p14="http://schemas.microsoft.com/office/powerpoint/2010/main" val="65191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44984F-EF0C-4270-934A-007379279656}"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3167-63E5-4B0B-997E-BE60A541A43F}" type="slidenum">
              <a:rPr lang="en-US" smtClean="0"/>
              <a:t>‹#›</a:t>
            </a:fld>
            <a:endParaRPr lang="en-US"/>
          </a:p>
        </p:txBody>
      </p:sp>
    </p:spTree>
    <p:extLst>
      <p:ext uri="{BB962C8B-B14F-4D97-AF65-F5344CB8AC3E}">
        <p14:creationId xmlns:p14="http://schemas.microsoft.com/office/powerpoint/2010/main" val="920265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44984F-EF0C-4270-934A-007379279656}"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3167-63E5-4B0B-997E-BE60A541A43F}" type="slidenum">
              <a:rPr lang="en-US" smtClean="0"/>
              <a:t>‹#›</a:t>
            </a:fld>
            <a:endParaRPr lang="en-US"/>
          </a:p>
        </p:txBody>
      </p:sp>
    </p:spTree>
    <p:extLst>
      <p:ext uri="{BB962C8B-B14F-4D97-AF65-F5344CB8AC3E}">
        <p14:creationId xmlns:p14="http://schemas.microsoft.com/office/powerpoint/2010/main" val="47749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44984F-EF0C-4270-934A-007379279656}"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63167-63E5-4B0B-997E-BE60A541A43F}" type="slidenum">
              <a:rPr lang="en-US" smtClean="0"/>
              <a:t>‹#›</a:t>
            </a:fld>
            <a:endParaRPr lang="en-US"/>
          </a:p>
        </p:txBody>
      </p:sp>
    </p:spTree>
    <p:extLst>
      <p:ext uri="{BB962C8B-B14F-4D97-AF65-F5344CB8AC3E}">
        <p14:creationId xmlns:p14="http://schemas.microsoft.com/office/powerpoint/2010/main" val="1190954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44984F-EF0C-4270-934A-007379279656}"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63167-63E5-4B0B-997E-BE60A541A43F}" type="slidenum">
              <a:rPr lang="en-US" smtClean="0"/>
              <a:t>‹#›</a:t>
            </a:fld>
            <a:endParaRPr lang="en-US"/>
          </a:p>
        </p:txBody>
      </p:sp>
    </p:spTree>
    <p:extLst>
      <p:ext uri="{BB962C8B-B14F-4D97-AF65-F5344CB8AC3E}">
        <p14:creationId xmlns:p14="http://schemas.microsoft.com/office/powerpoint/2010/main" val="662893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44984F-EF0C-4270-934A-007379279656}" type="datetimeFigureOut">
              <a:rPr lang="en-US" smtClean="0"/>
              <a:t>10/21/2019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A63167-63E5-4B0B-997E-BE60A541A43F}" type="slidenum">
              <a:rPr lang="en-US" smtClean="0"/>
              <a:t>‹#›</a:t>
            </a:fld>
            <a:endParaRPr lang="en-US"/>
          </a:p>
        </p:txBody>
      </p:sp>
    </p:spTree>
    <p:extLst>
      <p:ext uri="{BB962C8B-B14F-4D97-AF65-F5344CB8AC3E}">
        <p14:creationId xmlns:p14="http://schemas.microsoft.com/office/powerpoint/2010/main" val="949449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44984F-EF0C-4270-934A-007379279656}" type="datetimeFigureOut">
              <a:rPr lang="en-US" smtClean="0"/>
              <a:t>10/21/2019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A63167-63E5-4B0B-997E-BE60A541A43F}" type="slidenum">
              <a:rPr lang="en-US" smtClean="0"/>
              <a:t>‹#›</a:t>
            </a:fld>
            <a:endParaRPr lang="en-US"/>
          </a:p>
        </p:txBody>
      </p:sp>
    </p:spTree>
    <p:extLst>
      <p:ext uri="{BB962C8B-B14F-4D97-AF65-F5344CB8AC3E}">
        <p14:creationId xmlns:p14="http://schemas.microsoft.com/office/powerpoint/2010/main" val="3007040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44984F-EF0C-4270-934A-007379279656}" type="datetimeFigureOut">
              <a:rPr lang="en-US" smtClean="0"/>
              <a:t>10/21/2019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A63167-63E5-4B0B-997E-BE60A541A43F}" type="slidenum">
              <a:rPr lang="en-US" smtClean="0"/>
              <a:t>‹#›</a:t>
            </a:fld>
            <a:endParaRPr lang="en-US"/>
          </a:p>
        </p:txBody>
      </p:sp>
    </p:spTree>
    <p:extLst>
      <p:ext uri="{BB962C8B-B14F-4D97-AF65-F5344CB8AC3E}">
        <p14:creationId xmlns:p14="http://schemas.microsoft.com/office/powerpoint/2010/main" val="991910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44984F-EF0C-4270-934A-007379279656}"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63167-63E5-4B0B-997E-BE60A541A43F}" type="slidenum">
              <a:rPr lang="en-US" smtClean="0"/>
              <a:t>‹#›</a:t>
            </a:fld>
            <a:endParaRPr lang="en-US"/>
          </a:p>
        </p:txBody>
      </p:sp>
    </p:spTree>
    <p:extLst>
      <p:ext uri="{BB962C8B-B14F-4D97-AF65-F5344CB8AC3E}">
        <p14:creationId xmlns:p14="http://schemas.microsoft.com/office/powerpoint/2010/main" val="2821459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44984F-EF0C-4270-934A-007379279656}"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63167-63E5-4B0B-997E-BE60A541A43F}" type="slidenum">
              <a:rPr lang="en-US" smtClean="0"/>
              <a:t>‹#›</a:t>
            </a:fld>
            <a:endParaRPr lang="en-US"/>
          </a:p>
        </p:txBody>
      </p:sp>
    </p:spTree>
    <p:extLst>
      <p:ext uri="{BB962C8B-B14F-4D97-AF65-F5344CB8AC3E}">
        <p14:creationId xmlns:p14="http://schemas.microsoft.com/office/powerpoint/2010/main" val="376199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3344984F-EF0C-4270-934A-007379279656}" type="datetimeFigureOut">
              <a:rPr lang="en-US" smtClean="0"/>
              <a:t>10/21/2019</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4DA63167-63E5-4B0B-997E-BE60A541A43F}" type="slidenum">
              <a:rPr lang="en-US" smtClean="0"/>
              <a:t>‹#›</a:t>
            </a:fld>
            <a:endParaRPr lang="en-US"/>
          </a:p>
        </p:txBody>
      </p:sp>
    </p:spTree>
    <p:extLst>
      <p:ext uri="{BB962C8B-B14F-4D97-AF65-F5344CB8AC3E}">
        <p14:creationId xmlns:p14="http://schemas.microsoft.com/office/powerpoint/2010/main" val="1031256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google.com/" TargetMode="Externa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hyperlink" Target="http://www.generiscorp.com/"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www.generiscorp.com/"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805945" y="2161401"/>
            <a:ext cx="3823455" cy="5632311"/>
          </a:xfrm>
          <a:prstGeom prst="rect">
            <a:avLst/>
          </a:prstGeom>
          <a:noFill/>
        </p:spPr>
        <p:txBody>
          <a:bodyPr wrap="square" rtlCol="0">
            <a:spAutoFit/>
          </a:bodyPr>
          <a:lstStyle/>
          <a:p>
            <a:r>
              <a:rPr lang="en-US" sz="1200" dirty="0"/>
              <a:t>EMC Documentum has announced the end of life of </a:t>
            </a:r>
            <a:r>
              <a:rPr lang="en-US" sz="1200" dirty="0" err="1"/>
              <a:t>Webtop</a:t>
            </a:r>
            <a:r>
              <a:rPr lang="en-US" sz="1200" dirty="0"/>
              <a:t> , the user interface on which FirstDoc is based.  This means companies have to upgrade to a new solution. </a:t>
            </a:r>
          </a:p>
          <a:p>
            <a:endParaRPr lang="en-US" sz="1200" dirty="0"/>
          </a:p>
          <a:p>
            <a:pPr marL="225425"/>
            <a:r>
              <a:rPr lang="en-US" sz="1200" b="1" dirty="0">
                <a:solidFill>
                  <a:schemeClr val="bg1">
                    <a:lumMod val="65000"/>
                  </a:schemeClr>
                </a:solidFill>
              </a:rPr>
              <a:t>Generis  is providing an end-to-end replacement program for FirstDoc involving a combination of the Generis CARA product and services through our partner network.</a:t>
            </a:r>
          </a:p>
          <a:p>
            <a:endParaRPr lang="en-US" sz="1200" dirty="0"/>
          </a:p>
          <a:p>
            <a:r>
              <a:rPr lang="en-US" sz="1200" dirty="0"/>
              <a:t>This allows companies to ensure they maintain compliant with the latest versions of Documentum (including v7) while also being able to continue to work with a tool that provides a comprehensive business rules layer in a highly configurable manner.</a:t>
            </a:r>
          </a:p>
          <a:p>
            <a:endParaRPr lang="en-US" sz="1200" dirty="0"/>
          </a:p>
          <a:p>
            <a:r>
              <a:rPr lang="en-US" sz="1200" dirty="0"/>
              <a:t>Coupled with this, our partners are providing consultants who understand both FirstDoc and CARA from a technical and business perspective and who have developed a set of steps to help customers move smoothly through the upgrade / replacement process.</a:t>
            </a:r>
          </a:p>
          <a:p>
            <a:endParaRPr lang="en-US" sz="1200" dirty="0"/>
          </a:p>
          <a:p>
            <a:pPr marL="225425"/>
            <a:r>
              <a:rPr lang="en-US" sz="1200" b="1" dirty="0">
                <a:solidFill>
                  <a:schemeClr val="bg1">
                    <a:lumMod val="65000"/>
                  </a:schemeClr>
                </a:solidFill>
              </a:rPr>
              <a:t>The replacement covers not just the </a:t>
            </a:r>
            <a:r>
              <a:rPr lang="en-US" sz="1200" b="1" dirty="0" err="1">
                <a:solidFill>
                  <a:schemeClr val="bg1">
                    <a:lumMod val="65000"/>
                  </a:schemeClr>
                </a:solidFill>
              </a:rPr>
              <a:t>Webtop</a:t>
            </a:r>
            <a:r>
              <a:rPr lang="en-US" sz="1200" b="1" dirty="0">
                <a:solidFill>
                  <a:schemeClr val="bg1">
                    <a:lumMod val="65000"/>
                  </a:schemeClr>
                </a:solidFill>
              </a:rPr>
              <a:t> UI itself but also a replacement for the FirstDoc SPX in SharePoint, through the CARA “My </a:t>
            </a:r>
            <a:r>
              <a:rPr lang="en-US" sz="1200" b="1" dirty="0" err="1">
                <a:solidFill>
                  <a:schemeClr val="bg1">
                    <a:lumMod val="65000"/>
                  </a:schemeClr>
                </a:solidFill>
              </a:rPr>
              <a:t>WidgetSpace</a:t>
            </a:r>
            <a:r>
              <a:rPr lang="en-US" sz="1200" b="1" dirty="0">
                <a:solidFill>
                  <a:schemeClr val="bg1">
                    <a:lumMod val="65000"/>
                  </a:schemeClr>
                </a:solidFill>
              </a:rPr>
              <a:t>” which has been significantly extended to ensure no loss of functionality.  The major benefit relating to SPX replacement is the removal of an additional platform in the ECM stack, which reduces complexity, cost and integration issues.</a:t>
            </a:r>
          </a:p>
        </p:txBody>
      </p:sp>
      <p:sp>
        <p:nvSpPr>
          <p:cNvPr id="11" name="TextBox 10"/>
          <p:cNvSpPr txBox="1"/>
          <p:nvPr/>
        </p:nvSpPr>
        <p:spPr>
          <a:xfrm>
            <a:off x="152401" y="2278588"/>
            <a:ext cx="2362200" cy="6232475"/>
          </a:xfrm>
          <a:prstGeom prst="rect">
            <a:avLst/>
          </a:prstGeom>
          <a:noFill/>
        </p:spPr>
        <p:txBody>
          <a:bodyPr wrap="square" rtlCol="0">
            <a:spAutoFit/>
          </a:bodyPr>
          <a:lstStyle/>
          <a:p>
            <a:endParaRPr lang="en-US" sz="1200" i="1" dirty="0">
              <a:solidFill>
                <a:srgbClr val="002060"/>
              </a:solidFill>
            </a:endParaRPr>
          </a:p>
          <a:p>
            <a:endParaRPr lang="en-US" sz="1200" i="1" dirty="0">
              <a:solidFill>
                <a:srgbClr val="002060"/>
              </a:solidFill>
            </a:endParaRPr>
          </a:p>
          <a:p>
            <a:endParaRPr lang="en-US" sz="1600" b="1" i="1" u="sng" dirty="0">
              <a:solidFill>
                <a:srgbClr val="FF0000"/>
              </a:solidFill>
            </a:endParaRPr>
          </a:p>
          <a:p>
            <a:r>
              <a:rPr lang="en-US" sz="1600" b="1" i="1" u="sng" dirty="0">
                <a:solidFill>
                  <a:srgbClr val="FF0000"/>
                </a:solidFill>
              </a:rPr>
              <a:t>New text</a:t>
            </a:r>
            <a:endParaRPr lang="en-US" sz="1200" b="1" i="1" u="sng" dirty="0">
              <a:solidFill>
                <a:srgbClr val="FF0000"/>
              </a:solidFill>
            </a:endParaRPr>
          </a:p>
          <a:p>
            <a:endParaRPr lang="en-US" sz="1200" i="1" dirty="0">
              <a:solidFill>
                <a:srgbClr val="002060"/>
              </a:solidFill>
            </a:endParaRPr>
          </a:p>
          <a:p>
            <a:endParaRPr lang="en-US" sz="1200" i="1" dirty="0">
              <a:solidFill>
                <a:srgbClr val="002060"/>
              </a:solidFill>
            </a:endParaRPr>
          </a:p>
          <a:p>
            <a:endParaRPr lang="en-US" sz="1200" i="1" dirty="0">
              <a:solidFill>
                <a:srgbClr val="002060"/>
              </a:solidFill>
            </a:endParaRPr>
          </a:p>
          <a:p>
            <a:r>
              <a:rPr lang="en-US" sz="1400" i="1" spc="200" dirty="0">
                <a:solidFill>
                  <a:srgbClr val="002060"/>
                </a:solidFill>
              </a:rPr>
              <a:t>HIGHLIGHTS</a:t>
            </a:r>
            <a:endParaRPr lang="en-US" sz="1200" i="1" spc="200" dirty="0">
              <a:solidFill>
                <a:srgbClr val="002060"/>
              </a:solidFill>
            </a:endParaRPr>
          </a:p>
          <a:p>
            <a:endParaRPr lang="en-US" sz="1200" i="1" dirty="0">
              <a:solidFill>
                <a:srgbClr val="002060"/>
              </a:solidFill>
            </a:endParaRPr>
          </a:p>
          <a:p>
            <a:pPr marL="171450" indent="-171450">
              <a:spcAft>
                <a:spcPts val="600"/>
              </a:spcAft>
              <a:buFont typeface="Arial" pitchFamily="34" charset="0"/>
              <a:buChar char="•"/>
            </a:pPr>
            <a:r>
              <a:rPr lang="en-US" sz="1200" i="1" dirty="0">
                <a:solidFill>
                  <a:srgbClr val="002060"/>
                </a:solidFill>
              </a:rPr>
              <a:t>Stay compliant with the latest releases of Documentum by using CARA to replace </a:t>
            </a:r>
            <a:r>
              <a:rPr lang="en-US" sz="1200" i="1" dirty="0" err="1">
                <a:solidFill>
                  <a:srgbClr val="002060"/>
                </a:solidFill>
              </a:rPr>
              <a:t>Webtop</a:t>
            </a:r>
            <a:endParaRPr lang="en-US" sz="1200" i="1" dirty="0">
              <a:solidFill>
                <a:srgbClr val="002060"/>
              </a:solidFill>
            </a:endParaRPr>
          </a:p>
          <a:p>
            <a:pPr marL="171450" indent="-171450">
              <a:spcAft>
                <a:spcPts val="600"/>
              </a:spcAft>
              <a:buFont typeface="Arial" pitchFamily="34" charset="0"/>
              <a:buChar char="•"/>
            </a:pPr>
            <a:r>
              <a:rPr lang="en-US" sz="1200" i="1" dirty="0">
                <a:solidFill>
                  <a:srgbClr val="002060"/>
                </a:solidFill>
              </a:rPr>
              <a:t>Replace existing FirstDoc </a:t>
            </a:r>
            <a:r>
              <a:rPr lang="en-US" sz="2400" i="1" dirty="0">
                <a:solidFill>
                  <a:srgbClr val="002060"/>
                </a:solidFill>
                <a:hlinkClick r:id="rId2"/>
              </a:rPr>
              <a:t>confi</a:t>
            </a:r>
            <a:r>
              <a:rPr lang="en-US" sz="4000" i="1" dirty="0">
                <a:solidFill>
                  <a:srgbClr val="002060"/>
                </a:solidFill>
                <a:hlinkClick r:id="rId2"/>
              </a:rPr>
              <a:t>gurati</a:t>
            </a:r>
            <a:r>
              <a:rPr lang="en-US" sz="2400" i="1" dirty="0">
                <a:solidFill>
                  <a:srgbClr val="002060"/>
                </a:solidFill>
                <a:hlinkClick r:id="rId2"/>
              </a:rPr>
              <a:t>ons</a:t>
            </a:r>
            <a:r>
              <a:rPr lang="en-US" sz="1200" i="1" dirty="0">
                <a:solidFill>
                  <a:srgbClr val="002060"/>
                </a:solidFill>
              </a:rPr>
              <a:t> with CARA configurations</a:t>
            </a:r>
          </a:p>
          <a:p>
            <a:pPr marL="171450" indent="-171450">
              <a:spcAft>
                <a:spcPts val="600"/>
              </a:spcAft>
              <a:buFont typeface="Arial" pitchFamily="34" charset="0"/>
              <a:buChar char="•"/>
            </a:pPr>
            <a:r>
              <a:rPr lang="en-US" sz="1200" i="1" dirty="0">
                <a:solidFill>
                  <a:srgbClr val="002060"/>
                </a:solidFill>
              </a:rPr>
              <a:t>Keep your existing business rules but converted into CARA business rules</a:t>
            </a:r>
          </a:p>
          <a:p>
            <a:pPr marL="171450" indent="-171450">
              <a:spcAft>
                <a:spcPts val="600"/>
              </a:spcAft>
              <a:buFont typeface="Arial" pitchFamily="34" charset="0"/>
              <a:buChar char="•"/>
            </a:pPr>
            <a:r>
              <a:rPr lang="en-US" sz="1200" i="1" dirty="0">
                <a:solidFill>
                  <a:srgbClr val="002060"/>
                </a:solidFill>
              </a:rPr>
              <a:t>Save on your combined FirstDoc + </a:t>
            </a:r>
            <a:r>
              <a:rPr lang="en-US" sz="1200" i="1" dirty="0" err="1">
                <a:solidFill>
                  <a:srgbClr val="002060"/>
                </a:solidFill>
              </a:rPr>
              <a:t>Webtop</a:t>
            </a:r>
            <a:r>
              <a:rPr lang="en-US" sz="1200" i="1" dirty="0">
                <a:solidFill>
                  <a:srgbClr val="002060"/>
                </a:solidFill>
              </a:rPr>
              <a:t> maintenance costs with the lower cost of CARA maintenance</a:t>
            </a:r>
          </a:p>
          <a:p>
            <a:pPr marL="171450" indent="-171450">
              <a:spcAft>
                <a:spcPts val="600"/>
              </a:spcAft>
              <a:buFont typeface="Arial" pitchFamily="34" charset="0"/>
              <a:buChar char="•"/>
            </a:pPr>
            <a:r>
              <a:rPr lang="en-US" sz="1200" i="1" dirty="0">
                <a:solidFill>
                  <a:srgbClr val="002060"/>
                </a:solidFill>
              </a:rPr>
              <a:t>Avoid the large costs of FirstDoc version upgrades</a:t>
            </a:r>
          </a:p>
          <a:p>
            <a:pPr marL="171450" indent="-171450">
              <a:spcAft>
                <a:spcPts val="600"/>
              </a:spcAft>
              <a:buFont typeface="Arial" pitchFamily="34" charset="0"/>
              <a:buChar char="•"/>
            </a:pPr>
            <a:r>
              <a:rPr lang="en-US" sz="1200" i="1" dirty="0">
                <a:solidFill>
                  <a:srgbClr val="002060"/>
                </a:solidFill>
              </a:rPr>
              <a:t>Retain your business processes and work procedures through our mapping processes</a:t>
            </a:r>
          </a:p>
        </p:txBody>
      </p:sp>
      <p:pic>
        <p:nvPicPr>
          <p:cNvPr id="12" name="Picture 2" descr="C:\Documents and Settings\Toni\My Documents\Generis 0201\admin\logo-Jan2011\Generis 2011 logo.png"/>
          <p:cNvPicPr>
            <a:picLocks noChangeAspect="1" noChangeArrowheads="1"/>
          </p:cNvPicPr>
          <p:nvPr/>
        </p:nvPicPr>
        <p:blipFill rotWithShape="1">
          <a:blip r:embed="rId3" cstate="print"/>
          <a:srcRect t="10985" r="8463" b="24966"/>
          <a:stretch/>
        </p:blipFill>
        <p:spPr bwMode="auto">
          <a:xfrm>
            <a:off x="5105400" y="8520659"/>
            <a:ext cx="1752600" cy="563070"/>
          </a:xfrm>
          <a:prstGeom prst="rect">
            <a:avLst/>
          </a:prstGeom>
          <a:noFill/>
        </p:spPr>
      </p:pic>
      <p:sp>
        <p:nvSpPr>
          <p:cNvPr id="8" name="Rectangle 63"/>
          <p:cNvSpPr>
            <a:spLocks noChangeArrowheads="1"/>
          </p:cNvSpPr>
          <p:nvPr/>
        </p:nvSpPr>
        <p:spPr bwMode="gray">
          <a:xfrm>
            <a:off x="2805945" y="0"/>
            <a:ext cx="4052055" cy="2002304"/>
          </a:xfrm>
          <a:prstGeom prst="rect">
            <a:avLst/>
          </a:prstGeom>
          <a:solidFill>
            <a:schemeClr val="tx2">
              <a:lumMod val="75000"/>
            </a:schemeClr>
          </a:solidFill>
          <a:ln w="9525">
            <a:noFill/>
            <a:miter lim="800000"/>
            <a:headEnd/>
            <a:tailEnd/>
          </a:ln>
          <a:effectLst/>
        </p:spPr>
        <p:txBody>
          <a:bodyPr wrap="none" lIns="91427" tIns="45713" rIns="91427" bIns="45713" anchor="ctr"/>
          <a:lstStyle/>
          <a:p>
            <a:pPr>
              <a:lnSpc>
                <a:spcPts val="3200"/>
              </a:lnSpc>
            </a:pPr>
            <a:r>
              <a:rPr lang="en-US" sz="3200" b="1" dirty="0">
                <a:solidFill>
                  <a:schemeClr val="bg1"/>
                </a:solidFill>
              </a:rPr>
              <a:t>Replace FirstDoc</a:t>
            </a:r>
            <a:br>
              <a:rPr lang="en-US" sz="3200" b="1" dirty="0">
                <a:solidFill>
                  <a:schemeClr val="bg1"/>
                </a:solidFill>
              </a:rPr>
            </a:br>
            <a:r>
              <a:rPr lang="en-US" sz="3200" b="1" dirty="0">
                <a:solidFill>
                  <a:schemeClr val="bg1"/>
                </a:solidFill>
              </a:rPr>
              <a:t>with CARA</a:t>
            </a:r>
          </a:p>
          <a:p>
            <a:endParaRPr lang="en-US" b="1" dirty="0">
              <a:solidFill>
                <a:schemeClr val="bg1"/>
              </a:solidFill>
            </a:endParaRPr>
          </a:p>
          <a:p>
            <a:r>
              <a:rPr lang="en-US" b="1" i="1" dirty="0">
                <a:solidFill>
                  <a:schemeClr val="bg1"/>
                </a:solidFill>
              </a:rPr>
              <a:t>Maintain your business rules</a:t>
            </a:r>
            <a:br>
              <a:rPr lang="en-US" b="1" i="1" dirty="0">
                <a:solidFill>
                  <a:schemeClr val="bg1"/>
                </a:solidFill>
              </a:rPr>
            </a:br>
            <a:r>
              <a:rPr lang="en-US" b="1" i="1" dirty="0">
                <a:solidFill>
                  <a:schemeClr val="bg1"/>
                </a:solidFill>
              </a:rPr>
              <a:t>and ensure ongoing compliance</a:t>
            </a:r>
          </a:p>
        </p:txBody>
      </p:sp>
      <p:pic>
        <p:nvPicPr>
          <p:cNvPr id="9" name="Picture 8" descr="C:\Users\kellehjm\Downloads\shutterstock_64058596 - Copy.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5585"/>
          <a:stretch/>
        </p:blipFill>
        <p:spPr bwMode="auto">
          <a:xfrm>
            <a:off x="-10633" y="0"/>
            <a:ext cx="2816578" cy="200230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JK\Products\CARA\web\CARA Web 3.0\DOCUMENTATION - Documentum\Logos\2012 redone\CARA selected 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1" y="2133600"/>
            <a:ext cx="2057399" cy="586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542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805945" y="685800"/>
            <a:ext cx="3823455" cy="1415772"/>
          </a:xfrm>
          <a:prstGeom prst="rect">
            <a:avLst/>
          </a:prstGeom>
          <a:noFill/>
        </p:spPr>
        <p:txBody>
          <a:bodyPr wrap="square" rtlCol="0">
            <a:spAutoFit/>
          </a:bodyPr>
          <a:lstStyle/>
          <a:p>
            <a:r>
              <a:rPr lang="en-US" sz="1400" b="1" spc="300" dirty="0"/>
              <a:t>STEPS</a:t>
            </a:r>
          </a:p>
          <a:p>
            <a:endParaRPr lang="en-US" sz="1200" dirty="0"/>
          </a:p>
          <a:p>
            <a:r>
              <a:rPr lang="en-US" sz="1200" dirty="0"/>
              <a:t>We work with the customer to identify any customizations made to FirstDoc which need to be migrated, as well as undertaking a mapping of the existing business rules (e.g. folder paths, security and so on) to CARA.  The major areas of upgrade involved are:</a:t>
            </a:r>
          </a:p>
        </p:txBody>
      </p:sp>
      <p:sp>
        <p:nvSpPr>
          <p:cNvPr id="4" name="Rectangle 63"/>
          <p:cNvSpPr>
            <a:spLocks noChangeArrowheads="1"/>
          </p:cNvSpPr>
          <p:nvPr/>
        </p:nvSpPr>
        <p:spPr bwMode="gray">
          <a:xfrm>
            <a:off x="0" y="0"/>
            <a:ext cx="6857999" cy="533400"/>
          </a:xfrm>
          <a:prstGeom prst="rect">
            <a:avLst/>
          </a:prstGeom>
          <a:solidFill>
            <a:schemeClr val="tx2">
              <a:lumMod val="75000"/>
            </a:schemeClr>
          </a:solidFill>
          <a:ln w="9525">
            <a:noFill/>
            <a:miter lim="800000"/>
            <a:headEnd/>
            <a:tailEnd/>
          </a:ln>
          <a:effectLst/>
        </p:spPr>
        <p:txBody>
          <a:bodyPr wrap="none" lIns="91427" tIns="45713" rIns="91427" bIns="45713" anchor="ctr"/>
          <a:lstStyle/>
          <a:p>
            <a:pPr algn="r">
              <a:lnSpc>
                <a:spcPts val="3200"/>
              </a:lnSpc>
            </a:pPr>
            <a:r>
              <a:rPr lang="en-US" sz="2600" b="1" dirty="0">
                <a:solidFill>
                  <a:schemeClr val="bg1"/>
                </a:solidFill>
              </a:rPr>
              <a:t>HIDEN SLIDE  </a:t>
            </a:r>
          </a:p>
        </p:txBody>
      </p:sp>
      <p:sp>
        <p:nvSpPr>
          <p:cNvPr id="3" name="TextBox 2"/>
          <p:cNvSpPr txBox="1"/>
          <p:nvPr/>
        </p:nvSpPr>
        <p:spPr>
          <a:xfrm>
            <a:off x="160868" y="1302020"/>
            <a:ext cx="2362200" cy="6724918"/>
          </a:xfrm>
          <a:prstGeom prst="rect">
            <a:avLst/>
          </a:prstGeom>
          <a:noFill/>
        </p:spPr>
        <p:txBody>
          <a:bodyPr wrap="square" rtlCol="0">
            <a:spAutoFit/>
          </a:bodyPr>
          <a:lstStyle/>
          <a:p>
            <a:r>
              <a:rPr lang="en-US" sz="1100" i="1" dirty="0">
                <a:solidFill>
                  <a:srgbClr val="002060"/>
                </a:solidFill>
              </a:rPr>
              <a:t>Generis has been providing leading-edge software for content management systems including Documentum, SharePoint, Alfresco and Oracle </a:t>
            </a:r>
            <a:r>
              <a:rPr lang="en-US" sz="1100" i="1" dirty="0" err="1">
                <a:solidFill>
                  <a:srgbClr val="002060"/>
                </a:solidFill>
              </a:rPr>
              <a:t>WebCenter</a:t>
            </a:r>
            <a:r>
              <a:rPr lang="en-US" sz="1100" i="1" dirty="0">
                <a:solidFill>
                  <a:srgbClr val="002060"/>
                </a:solidFill>
              </a:rPr>
              <a:t> since 1997.  The company has nearly 50 customers across industries from Government, through Life Sciences and Engineering to Media, Publishing and Financial.  The company is headquartered in Princeton, NJ, and has its principal development centers in Europe. </a:t>
            </a:r>
          </a:p>
          <a:p>
            <a:endParaRPr lang="en-US" sz="1100" i="1" dirty="0">
              <a:solidFill>
                <a:srgbClr val="002060"/>
              </a:solidFill>
            </a:endParaRPr>
          </a:p>
          <a:p>
            <a:r>
              <a:rPr lang="en-US" sz="1100" i="1" dirty="0">
                <a:solidFill>
                  <a:srgbClr val="002060"/>
                </a:solidFill>
              </a:rPr>
              <a:t>In addition to the market-leading CARA user interface, Generis also provides a number of add-on modules:</a:t>
            </a:r>
          </a:p>
          <a:p>
            <a:endParaRPr lang="en-US" sz="1100" i="1" dirty="0">
              <a:solidFill>
                <a:srgbClr val="002060"/>
              </a:solidFill>
            </a:endParaRPr>
          </a:p>
          <a:p>
            <a:r>
              <a:rPr lang="en-US" sz="1100" i="1" dirty="0">
                <a:solidFill>
                  <a:srgbClr val="002060"/>
                </a:solidFill>
              </a:rPr>
              <a:t>DocSecure to handle watermarking, </a:t>
            </a:r>
            <a:r>
              <a:rPr lang="en-US" sz="1100" i="1" dirty="0" err="1">
                <a:solidFill>
                  <a:srgbClr val="002060"/>
                </a:solidFill>
              </a:rPr>
              <a:t>eSignature</a:t>
            </a:r>
            <a:r>
              <a:rPr lang="en-US" sz="1100" i="1" dirty="0">
                <a:solidFill>
                  <a:srgbClr val="002060"/>
                </a:solidFill>
              </a:rPr>
              <a:t>, and controlled printing</a:t>
            </a:r>
          </a:p>
          <a:p>
            <a:endParaRPr lang="en-US" sz="1100" i="1" dirty="0">
              <a:solidFill>
                <a:srgbClr val="002060"/>
              </a:solidFill>
            </a:endParaRPr>
          </a:p>
          <a:p>
            <a:r>
              <a:rPr lang="en-US" sz="1100" i="1" dirty="0" err="1">
                <a:solidFill>
                  <a:srgbClr val="002060"/>
                </a:solidFill>
              </a:rPr>
              <a:t>DocPublisher</a:t>
            </a:r>
            <a:r>
              <a:rPr lang="en-US" sz="1100" i="1" dirty="0">
                <a:solidFill>
                  <a:srgbClr val="002060"/>
                </a:solidFill>
              </a:rPr>
              <a:t> to publish multiple PDFs into a single PDF</a:t>
            </a:r>
          </a:p>
          <a:p>
            <a:endParaRPr lang="en-US" sz="1100" i="1" dirty="0">
              <a:solidFill>
                <a:srgbClr val="002060"/>
              </a:solidFill>
            </a:endParaRPr>
          </a:p>
          <a:p>
            <a:r>
              <a:rPr lang="en-US" sz="1100" i="1" dirty="0" err="1">
                <a:solidFill>
                  <a:srgbClr val="002060"/>
                </a:solidFill>
              </a:rPr>
              <a:t>DocLink</a:t>
            </a:r>
            <a:r>
              <a:rPr lang="en-US" sz="1100" i="1" dirty="0">
                <a:solidFill>
                  <a:srgbClr val="002060"/>
                </a:solidFill>
              </a:rPr>
              <a:t> to provide hyperlinking support in Documentum </a:t>
            </a:r>
          </a:p>
          <a:p>
            <a:endParaRPr lang="en-US" sz="1100" i="1" dirty="0">
              <a:solidFill>
                <a:srgbClr val="002060"/>
              </a:solidFill>
            </a:endParaRPr>
          </a:p>
          <a:p>
            <a:r>
              <a:rPr lang="en-US" sz="1100" i="1" dirty="0">
                <a:solidFill>
                  <a:srgbClr val="002060"/>
                </a:solidFill>
              </a:rPr>
              <a:t>Migration Tools and </a:t>
            </a:r>
            <a:r>
              <a:rPr lang="en-US" sz="1100" i="1" dirty="0" err="1">
                <a:solidFill>
                  <a:srgbClr val="002060"/>
                </a:solidFill>
              </a:rPr>
              <a:t>BatchPorter</a:t>
            </a:r>
            <a:r>
              <a:rPr lang="en-US" sz="1100" i="1" dirty="0">
                <a:solidFill>
                  <a:srgbClr val="002060"/>
                </a:solidFill>
              </a:rPr>
              <a:t> for data migration and batch import / export</a:t>
            </a:r>
          </a:p>
          <a:p>
            <a:endParaRPr lang="en-US" sz="1100" i="1" dirty="0">
              <a:solidFill>
                <a:srgbClr val="002060"/>
              </a:solidFill>
            </a:endParaRPr>
          </a:p>
          <a:p>
            <a:r>
              <a:rPr lang="en-US" sz="1100" i="1" dirty="0">
                <a:solidFill>
                  <a:srgbClr val="002060"/>
                </a:solidFill>
              </a:rPr>
              <a:t>Integrations with publishing tools from CSC / ISI, </a:t>
            </a:r>
            <a:r>
              <a:rPr lang="en-US" sz="1100" i="1" dirty="0" err="1">
                <a:solidFill>
                  <a:srgbClr val="002060"/>
                </a:solidFill>
              </a:rPr>
              <a:t>Liquent</a:t>
            </a:r>
            <a:r>
              <a:rPr lang="en-US" sz="1100" i="1" dirty="0">
                <a:solidFill>
                  <a:srgbClr val="002060"/>
                </a:solidFill>
              </a:rPr>
              <a:t>.</a:t>
            </a:r>
          </a:p>
          <a:p>
            <a:endParaRPr lang="en-US" sz="1100" i="1" dirty="0">
              <a:solidFill>
                <a:srgbClr val="002060"/>
              </a:solidFill>
            </a:endParaRPr>
          </a:p>
          <a:p>
            <a:r>
              <a:rPr lang="en-US" sz="1100" i="1" dirty="0">
                <a:solidFill>
                  <a:srgbClr val="002060"/>
                </a:solidFill>
              </a:rPr>
              <a:t>Integrations with multiple CTMS systems and multiple registration tracking and submission tracking and management systems.</a:t>
            </a:r>
          </a:p>
          <a:p>
            <a:endParaRPr lang="en-US" sz="1200" dirty="0"/>
          </a:p>
          <a:p>
            <a:r>
              <a:rPr lang="en-US" sz="1200" dirty="0">
                <a:hlinkClick r:id="rId3"/>
              </a:rPr>
              <a:t>www.generiscorp.com</a:t>
            </a:r>
            <a:r>
              <a:rPr lang="en-US" sz="1200" dirty="0"/>
              <a:t> </a:t>
            </a:r>
          </a:p>
        </p:txBody>
      </p:sp>
      <p:pic>
        <p:nvPicPr>
          <p:cNvPr id="5" name="Picture 2" descr="C:\Documents and Settings\Toni\My Documents\Generis 0201\admin\logo-Jan2011\Generis 2011 logo.png"/>
          <p:cNvPicPr>
            <a:picLocks noChangeAspect="1" noChangeArrowheads="1"/>
          </p:cNvPicPr>
          <p:nvPr/>
        </p:nvPicPr>
        <p:blipFill rotWithShape="1">
          <a:blip r:embed="rId4" cstate="print"/>
          <a:srcRect t="10985" r="8463" b="24966"/>
          <a:stretch/>
        </p:blipFill>
        <p:spPr bwMode="auto">
          <a:xfrm>
            <a:off x="228600" y="703719"/>
            <a:ext cx="1371600" cy="440663"/>
          </a:xfrm>
          <a:prstGeom prst="rect">
            <a:avLst/>
          </a:prstGeom>
          <a:noFill/>
        </p:spPr>
      </p:pic>
      <p:sp>
        <p:nvSpPr>
          <p:cNvPr id="27" name="TextBox 26"/>
          <p:cNvSpPr txBox="1"/>
          <p:nvPr/>
        </p:nvSpPr>
        <p:spPr>
          <a:xfrm>
            <a:off x="152400" y="8839200"/>
            <a:ext cx="6468532" cy="276999"/>
          </a:xfrm>
          <a:prstGeom prst="rect">
            <a:avLst/>
          </a:prstGeom>
          <a:noFill/>
        </p:spPr>
        <p:txBody>
          <a:bodyPr wrap="square" rtlCol="0">
            <a:spAutoFit/>
          </a:bodyPr>
          <a:lstStyle/>
          <a:p>
            <a:pPr algn="ctr"/>
            <a:r>
              <a:rPr lang="en-US" sz="1200" dirty="0"/>
              <a:t>CARA Patent Pending © Generis Knowledge Management </a:t>
            </a:r>
            <a:r>
              <a:rPr lang="en-US" sz="1200" dirty="0" err="1"/>
              <a:t>Inc</a:t>
            </a:r>
            <a:r>
              <a:rPr lang="en-US" sz="1200" dirty="0"/>
              <a:t> 2013 All Rights Reserved</a:t>
            </a:r>
          </a:p>
        </p:txBody>
      </p:sp>
      <p:sp>
        <p:nvSpPr>
          <p:cNvPr id="19" name="Rounded Rectangle 18"/>
          <p:cNvSpPr/>
          <p:nvPr/>
        </p:nvSpPr>
        <p:spPr>
          <a:xfrm>
            <a:off x="2939143" y="7312458"/>
            <a:ext cx="1778529" cy="944392"/>
          </a:xfrm>
          <a:prstGeom prst="roundRect">
            <a:avLst>
              <a:gd name="adj" fmla="val 11288"/>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err="1">
                <a:solidFill>
                  <a:srgbClr val="000000"/>
                </a:solidFill>
              </a:rPr>
              <a:t>GxP</a:t>
            </a:r>
            <a:r>
              <a:rPr lang="en-US" sz="900" b="1" dirty="0">
                <a:solidFill>
                  <a:srgbClr val="000000"/>
                </a:solidFill>
              </a:rPr>
              <a:t> / R&amp;D / </a:t>
            </a:r>
            <a:r>
              <a:rPr lang="en-US" sz="900" b="1" dirty="0" err="1">
                <a:solidFill>
                  <a:srgbClr val="000000"/>
                </a:solidFill>
              </a:rPr>
              <a:t>eTMF</a:t>
            </a:r>
            <a:endParaRPr lang="en-US" sz="900" b="1" dirty="0">
              <a:solidFill>
                <a:srgbClr val="000000"/>
              </a:solidFill>
            </a:endParaRPr>
          </a:p>
          <a:p>
            <a:r>
              <a:rPr lang="en-US" sz="900" dirty="0">
                <a:solidFill>
                  <a:srgbClr val="000000"/>
                </a:solidFill>
              </a:rPr>
              <a:t>CARA contains all the configuration to replace all separate FirstDoc modules – no longer requiring separate licensing and functionality</a:t>
            </a:r>
          </a:p>
        </p:txBody>
      </p:sp>
      <p:sp>
        <p:nvSpPr>
          <p:cNvPr id="20" name="Rounded Rectangle 19"/>
          <p:cNvSpPr/>
          <p:nvPr/>
        </p:nvSpPr>
        <p:spPr>
          <a:xfrm>
            <a:off x="4783475" y="7312458"/>
            <a:ext cx="1778529" cy="944392"/>
          </a:xfrm>
          <a:prstGeom prst="roundRect">
            <a:avLst>
              <a:gd name="adj" fmla="val 11288"/>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rgbClr val="000000"/>
                </a:solidFill>
              </a:rPr>
              <a:t>Integrations</a:t>
            </a:r>
          </a:p>
          <a:p>
            <a:r>
              <a:rPr lang="en-US" sz="900" dirty="0">
                <a:solidFill>
                  <a:srgbClr val="000000"/>
                </a:solidFill>
              </a:rPr>
              <a:t>CARA offers integration with not only publishing tools (ISI, </a:t>
            </a:r>
            <a:r>
              <a:rPr lang="en-US" sz="900" dirty="0" err="1">
                <a:solidFill>
                  <a:srgbClr val="000000"/>
                </a:solidFill>
              </a:rPr>
              <a:t>Liquent</a:t>
            </a:r>
            <a:r>
              <a:rPr lang="en-US" sz="900" dirty="0">
                <a:solidFill>
                  <a:srgbClr val="000000"/>
                </a:solidFill>
              </a:rPr>
              <a:t>, </a:t>
            </a:r>
            <a:r>
              <a:rPr lang="en-US" sz="900" dirty="0" err="1">
                <a:solidFill>
                  <a:srgbClr val="000000"/>
                </a:solidFill>
              </a:rPr>
              <a:t>DocPublisher</a:t>
            </a:r>
            <a:r>
              <a:rPr lang="en-US" sz="900" dirty="0">
                <a:solidFill>
                  <a:srgbClr val="000000"/>
                </a:solidFill>
              </a:rPr>
              <a:t>) but also other systems such as CTMS, registration tracking and more</a:t>
            </a:r>
            <a:endParaRPr lang="en-US" sz="900" dirty="0">
              <a:solidFill>
                <a:schemeClr val="tx1"/>
              </a:solidFill>
            </a:endParaRPr>
          </a:p>
        </p:txBody>
      </p:sp>
      <p:sp>
        <p:nvSpPr>
          <p:cNvPr id="21" name="Rounded Rectangle 20"/>
          <p:cNvSpPr/>
          <p:nvPr/>
        </p:nvSpPr>
        <p:spPr>
          <a:xfrm>
            <a:off x="2939143" y="3247357"/>
            <a:ext cx="1778529" cy="944392"/>
          </a:xfrm>
          <a:prstGeom prst="roundRect">
            <a:avLst>
              <a:gd name="adj" fmla="val 11288"/>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tx1"/>
                </a:solidFill>
              </a:rPr>
              <a:t>Controlled Printing</a:t>
            </a:r>
          </a:p>
          <a:p>
            <a:r>
              <a:rPr lang="en-US" sz="900" dirty="0">
                <a:solidFill>
                  <a:schemeClr val="tx1"/>
                </a:solidFill>
              </a:rPr>
              <a:t>DocSecure provides the ability to create controlled prints including watermarking with dates, attributes and controlled print numbers</a:t>
            </a:r>
          </a:p>
        </p:txBody>
      </p:sp>
      <p:sp>
        <p:nvSpPr>
          <p:cNvPr id="22" name="Rounded Rectangle 21"/>
          <p:cNvSpPr/>
          <p:nvPr/>
        </p:nvSpPr>
        <p:spPr>
          <a:xfrm>
            <a:off x="4783475" y="3247357"/>
            <a:ext cx="1778529" cy="944392"/>
          </a:xfrm>
          <a:prstGeom prst="roundRect">
            <a:avLst>
              <a:gd name="adj" fmla="val 11288"/>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tx1"/>
                </a:solidFill>
              </a:rPr>
              <a:t>Product Dictionaries</a:t>
            </a:r>
          </a:p>
          <a:p>
            <a:r>
              <a:rPr lang="en-US" sz="900" dirty="0">
                <a:solidFill>
                  <a:schemeClr val="tx1"/>
                </a:solidFill>
              </a:rPr>
              <a:t>CARA dictionaries offer aliasing, abbreviations and multi-lingual </a:t>
            </a:r>
            <a:r>
              <a:rPr lang="en-US" sz="900" dirty="0" err="1">
                <a:solidFill>
                  <a:schemeClr val="tx1"/>
                </a:solidFill>
              </a:rPr>
              <a:t>capbilities</a:t>
            </a:r>
            <a:r>
              <a:rPr lang="en-US" sz="900" dirty="0">
                <a:solidFill>
                  <a:schemeClr val="tx1"/>
                </a:solidFill>
              </a:rPr>
              <a:t>.  Cabinets can be displayed based on product name, number or generic name</a:t>
            </a:r>
          </a:p>
        </p:txBody>
      </p:sp>
      <p:sp>
        <p:nvSpPr>
          <p:cNvPr id="23" name="Rounded Rectangle 22"/>
          <p:cNvSpPr/>
          <p:nvPr/>
        </p:nvSpPr>
        <p:spPr>
          <a:xfrm>
            <a:off x="2939143" y="4261810"/>
            <a:ext cx="1778529" cy="944392"/>
          </a:xfrm>
          <a:prstGeom prst="roundRect">
            <a:avLst>
              <a:gd name="adj" fmla="val 11288"/>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tx1"/>
                </a:solidFill>
              </a:rPr>
              <a:t>Purging &amp; Retention</a:t>
            </a:r>
          </a:p>
          <a:p>
            <a:r>
              <a:rPr lang="en-US" sz="900" dirty="0">
                <a:solidFill>
                  <a:schemeClr val="tx1"/>
                </a:solidFill>
              </a:rPr>
              <a:t>Rules for purging and retention can be configured in CARA based on Categories, including Legal Hold options.  Also can be used with EMC RPS module</a:t>
            </a:r>
          </a:p>
        </p:txBody>
      </p:sp>
      <p:sp>
        <p:nvSpPr>
          <p:cNvPr id="24" name="Rounded Rectangle 23"/>
          <p:cNvSpPr/>
          <p:nvPr/>
        </p:nvSpPr>
        <p:spPr>
          <a:xfrm>
            <a:off x="4783475" y="4261810"/>
            <a:ext cx="1778529" cy="944392"/>
          </a:xfrm>
          <a:prstGeom prst="roundRect">
            <a:avLst>
              <a:gd name="adj" fmla="val 11288"/>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tx1"/>
                </a:solidFill>
              </a:rPr>
              <a:t>Notifications</a:t>
            </a:r>
          </a:p>
          <a:p>
            <a:r>
              <a:rPr lang="en-US" sz="900" dirty="0">
                <a:solidFill>
                  <a:schemeClr val="tx1"/>
                </a:solidFill>
              </a:rPr>
              <a:t>Templates for notifications are fully configurable as to content, language, links, attribute replacement, logos, HTML and more</a:t>
            </a:r>
          </a:p>
        </p:txBody>
      </p:sp>
      <p:sp>
        <p:nvSpPr>
          <p:cNvPr id="25" name="Rounded Rectangle 24"/>
          <p:cNvSpPr/>
          <p:nvPr/>
        </p:nvSpPr>
        <p:spPr>
          <a:xfrm>
            <a:off x="2939143" y="5276263"/>
            <a:ext cx="1778529" cy="944392"/>
          </a:xfrm>
          <a:prstGeom prst="roundRect">
            <a:avLst>
              <a:gd name="adj" fmla="val 11288"/>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tx1"/>
                </a:solidFill>
              </a:rPr>
              <a:t>Workflows</a:t>
            </a:r>
          </a:p>
          <a:p>
            <a:r>
              <a:rPr lang="en-US" sz="900" dirty="0">
                <a:solidFill>
                  <a:schemeClr val="tx1"/>
                </a:solidFill>
              </a:rPr>
              <a:t>FirstDoc BPM workflows are replaced with out of the box BPM workflows or the CARA workflows which offers the ability to configure in-app</a:t>
            </a:r>
          </a:p>
        </p:txBody>
      </p:sp>
      <p:sp>
        <p:nvSpPr>
          <p:cNvPr id="26" name="Rounded Rectangle 25"/>
          <p:cNvSpPr/>
          <p:nvPr/>
        </p:nvSpPr>
        <p:spPr>
          <a:xfrm>
            <a:off x="4783475" y="5276263"/>
            <a:ext cx="1778529" cy="944392"/>
          </a:xfrm>
          <a:prstGeom prst="roundRect">
            <a:avLst>
              <a:gd name="adj" fmla="val 11288"/>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rgbClr val="000000"/>
                </a:solidFill>
              </a:rPr>
              <a:t>Lifecycles</a:t>
            </a:r>
          </a:p>
          <a:p>
            <a:r>
              <a:rPr lang="en-US" sz="900" dirty="0">
                <a:solidFill>
                  <a:srgbClr val="000000"/>
                </a:solidFill>
              </a:rPr>
              <a:t>Custom FirstDoc lifecycle functionality will be replaced by standard Documentum Lifecycles, allowing easier third party tool integration</a:t>
            </a:r>
          </a:p>
        </p:txBody>
      </p:sp>
      <p:sp>
        <p:nvSpPr>
          <p:cNvPr id="28" name="Rounded Rectangle 27"/>
          <p:cNvSpPr/>
          <p:nvPr/>
        </p:nvSpPr>
        <p:spPr>
          <a:xfrm>
            <a:off x="2939143" y="6298005"/>
            <a:ext cx="1778529" cy="944392"/>
          </a:xfrm>
          <a:prstGeom prst="roundRect">
            <a:avLst>
              <a:gd name="adj" fmla="val 11288"/>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rgbClr val="000000"/>
                </a:solidFill>
              </a:rPr>
              <a:t>Watermarking</a:t>
            </a:r>
          </a:p>
          <a:p>
            <a:r>
              <a:rPr lang="en-US" sz="900" dirty="0">
                <a:solidFill>
                  <a:srgbClr val="000000"/>
                </a:solidFill>
              </a:rPr>
              <a:t>DocSecure provides industry-strength watermarking and signature page manifestation, with configurations to replace built-in FirstDoc integrations</a:t>
            </a:r>
          </a:p>
        </p:txBody>
      </p:sp>
      <p:sp>
        <p:nvSpPr>
          <p:cNvPr id="41" name="Rounded Rectangle 40"/>
          <p:cNvSpPr/>
          <p:nvPr/>
        </p:nvSpPr>
        <p:spPr>
          <a:xfrm>
            <a:off x="4783475" y="6298005"/>
            <a:ext cx="1778529" cy="944392"/>
          </a:xfrm>
          <a:prstGeom prst="roundRect">
            <a:avLst>
              <a:gd name="adj" fmla="val 11288"/>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tx1"/>
                </a:solidFill>
              </a:rPr>
              <a:t>Auditing</a:t>
            </a:r>
          </a:p>
          <a:p>
            <a:r>
              <a:rPr lang="en-US" sz="900" dirty="0">
                <a:solidFill>
                  <a:schemeClr val="tx1"/>
                </a:solidFill>
              </a:rPr>
              <a:t>CARA provides auditing for documents and configurations based on Categories.  Use the standard events or register custom events</a:t>
            </a:r>
          </a:p>
        </p:txBody>
      </p:sp>
      <p:sp>
        <p:nvSpPr>
          <p:cNvPr id="42" name="Rounded Rectangle 41"/>
          <p:cNvSpPr/>
          <p:nvPr/>
        </p:nvSpPr>
        <p:spPr>
          <a:xfrm>
            <a:off x="2939143" y="2232904"/>
            <a:ext cx="1778529" cy="944392"/>
          </a:xfrm>
          <a:prstGeom prst="roundRect">
            <a:avLst>
              <a:gd name="adj" fmla="val 11288"/>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tx1"/>
                </a:solidFill>
              </a:rPr>
              <a:t>SPX Portal</a:t>
            </a:r>
          </a:p>
          <a:p>
            <a:r>
              <a:rPr lang="en-US" sz="900" dirty="0">
                <a:solidFill>
                  <a:schemeClr val="tx1"/>
                </a:solidFill>
              </a:rPr>
              <a:t>Replace the SPX Portal with the CARA My WidgetSpace – avoid the need for an additional platform with the associated costs and technical issues</a:t>
            </a:r>
          </a:p>
        </p:txBody>
      </p:sp>
      <p:sp>
        <p:nvSpPr>
          <p:cNvPr id="43" name="Rounded Rectangle 42"/>
          <p:cNvSpPr/>
          <p:nvPr/>
        </p:nvSpPr>
        <p:spPr>
          <a:xfrm>
            <a:off x="4783475" y="2232904"/>
            <a:ext cx="1778529" cy="944392"/>
          </a:xfrm>
          <a:prstGeom prst="roundRect">
            <a:avLst>
              <a:gd name="adj" fmla="val 11288"/>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tx1"/>
                </a:solidFill>
              </a:rPr>
              <a:t>Auditing</a:t>
            </a:r>
          </a:p>
          <a:p>
            <a:r>
              <a:rPr lang="en-US" sz="900" dirty="0">
                <a:solidFill>
                  <a:schemeClr val="tx1"/>
                </a:solidFill>
              </a:rPr>
              <a:t>CARA provides auditing for documents and configurations based on Categories.  Use the standard events or register custom events</a:t>
            </a:r>
          </a:p>
        </p:txBody>
      </p:sp>
    </p:spTree>
    <p:extLst>
      <p:ext uri="{BB962C8B-B14F-4D97-AF65-F5344CB8AC3E}">
        <p14:creationId xmlns:p14="http://schemas.microsoft.com/office/powerpoint/2010/main" val="2544287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05945" y="685800"/>
            <a:ext cx="3823455" cy="1415772"/>
          </a:xfrm>
          <a:prstGeom prst="rect">
            <a:avLst/>
          </a:prstGeom>
          <a:noFill/>
        </p:spPr>
        <p:txBody>
          <a:bodyPr wrap="square" rtlCol="0">
            <a:spAutoFit/>
          </a:bodyPr>
          <a:lstStyle/>
          <a:p>
            <a:r>
              <a:rPr lang="en-US" sz="1400" b="1" spc="300" dirty="0"/>
              <a:t>STEPS</a:t>
            </a:r>
          </a:p>
          <a:p>
            <a:endParaRPr lang="en-US" sz="1200" dirty="0"/>
          </a:p>
          <a:p>
            <a:r>
              <a:rPr lang="en-US" sz="1200" dirty="0"/>
              <a:t>We work with the customer to identify any customizations made to FirstDoc which need to be migrated, as well as undertaking a mapping of the existing business rules (e.g. folder paths, security and so on) to CARA.  The major areas of upgrade involved are:</a:t>
            </a:r>
          </a:p>
        </p:txBody>
      </p:sp>
      <p:sp>
        <p:nvSpPr>
          <p:cNvPr id="4" name="Rectangle 63"/>
          <p:cNvSpPr>
            <a:spLocks noChangeArrowheads="1"/>
          </p:cNvSpPr>
          <p:nvPr/>
        </p:nvSpPr>
        <p:spPr bwMode="gray">
          <a:xfrm>
            <a:off x="0" y="0"/>
            <a:ext cx="6857999" cy="533400"/>
          </a:xfrm>
          <a:prstGeom prst="rect">
            <a:avLst/>
          </a:prstGeom>
          <a:solidFill>
            <a:schemeClr val="tx2">
              <a:lumMod val="75000"/>
            </a:schemeClr>
          </a:solidFill>
          <a:ln w="9525">
            <a:noFill/>
            <a:miter lim="800000"/>
            <a:headEnd/>
            <a:tailEnd/>
          </a:ln>
          <a:effectLst/>
        </p:spPr>
        <p:txBody>
          <a:bodyPr wrap="none" lIns="91427" tIns="45713" rIns="91427" bIns="45713" anchor="ctr"/>
          <a:lstStyle/>
          <a:p>
            <a:pPr algn="r">
              <a:lnSpc>
                <a:spcPts val="3200"/>
              </a:lnSpc>
            </a:pPr>
            <a:r>
              <a:rPr lang="en-US" sz="2600" b="1" dirty="0">
                <a:solidFill>
                  <a:schemeClr val="bg1"/>
                </a:solidFill>
              </a:rPr>
              <a:t>Replace FirstDoc with CARA  </a:t>
            </a:r>
          </a:p>
        </p:txBody>
      </p:sp>
      <p:sp>
        <p:nvSpPr>
          <p:cNvPr id="3" name="TextBox 2"/>
          <p:cNvSpPr txBox="1"/>
          <p:nvPr/>
        </p:nvSpPr>
        <p:spPr>
          <a:xfrm>
            <a:off x="160868" y="1302020"/>
            <a:ext cx="2362200" cy="6724918"/>
          </a:xfrm>
          <a:prstGeom prst="rect">
            <a:avLst/>
          </a:prstGeom>
          <a:noFill/>
        </p:spPr>
        <p:txBody>
          <a:bodyPr wrap="square" rtlCol="0">
            <a:spAutoFit/>
          </a:bodyPr>
          <a:lstStyle/>
          <a:p>
            <a:r>
              <a:rPr lang="en-US" sz="1100" i="1" dirty="0">
                <a:solidFill>
                  <a:srgbClr val="002060"/>
                </a:solidFill>
              </a:rPr>
              <a:t>Generis has been providing leading-edge software for content management systems including Documentum, SharePoint, Alfresco and Oracle </a:t>
            </a:r>
            <a:r>
              <a:rPr lang="en-US" sz="1100" i="1" dirty="0" err="1">
                <a:solidFill>
                  <a:srgbClr val="002060"/>
                </a:solidFill>
              </a:rPr>
              <a:t>WebCenter</a:t>
            </a:r>
            <a:r>
              <a:rPr lang="en-US" sz="1100" i="1" dirty="0">
                <a:solidFill>
                  <a:srgbClr val="002060"/>
                </a:solidFill>
              </a:rPr>
              <a:t> since 1997.  The company has nearly 50 customers across industries from Government, through Life Sciences and Engineering to Media, Publishing and Financial.  The company is headquartered in Princeton, NJ, and has its principal development centers in Europe. </a:t>
            </a:r>
          </a:p>
          <a:p>
            <a:endParaRPr lang="en-US" sz="1100" i="1" dirty="0">
              <a:solidFill>
                <a:srgbClr val="002060"/>
              </a:solidFill>
            </a:endParaRPr>
          </a:p>
          <a:p>
            <a:r>
              <a:rPr lang="en-US" sz="1100" i="1" dirty="0">
                <a:solidFill>
                  <a:srgbClr val="002060"/>
                </a:solidFill>
              </a:rPr>
              <a:t>In addition to the market-leading CARA user interface, Generis also provides a number of add-on modules:</a:t>
            </a:r>
          </a:p>
          <a:p>
            <a:endParaRPr lang="en-US" sz="1100" i="1" dirty="0">
              <a:solidFill>
                <a:srgbClr val="002060"/>
              </a:solidFill>
            </a:endParaRPr>
          </a:p>
          <a:p>
            <a:r>
              <a:rPr lang="en-US" sz="1100" i="1" dirty="0">
                <a:solidFill>
                  <a:srgbClr val="002060"/>
                </a:solidFill>
              </a:rPr>
              <a:t>DocSecure to handle watermarking, </a:t>
            </a:r>
            <a:r>
              <a:rPr lang="en-US" sz="1100" i="1" dirty="0" err="1">
                <a:solidFill>
                  <a:srgbClr val="002060"/>
                </a:solidFill>
              </a:rPr>
              <a:t>eSignature</a:t>
            </a:r>
            <a:r>
              <a:rPr lang="en-US" sz="1100" i="1" dirty="0">
                <a:solidFill>
                  <a:srgbClr val="002060"/>
                </a:solidFill>
              </a:rPr>
              <a:t>, and controlled printing</a:t>
            </a:r>
          </a:p>
          <a:p>
            <a:endParaRPr lang="en-US" sz="1100" i="1" dirty="0">
              <a:solidFill>
                <a:srgbClr val="002060"/>
              </a:solidFill>
            </a:endParaRPr>
          </a:p>
          <a:p>
            <a:r>
              <a:rPr lang="en-US" sz="1100" i="1" dirty="0" err="1">
                <a:solidFill>
                  <a:srgbClr val="002060"/>
                </a:solidFill>
              </a:rPr>
              <a:t>DocPublisher</a:t>
            </a:r>
            <a:r>
              <a:rPr lang="en-US" sz="1100" i="1" dirty="0">
                <a:solidFill>
                  <a:srgbClr val="002060"/>
                </a:solidFill>
              </a:rPr>
              <a:t> to publish multiple PDFs into a single PDF</a:t>
            </a:r>
          </a:p>
          <a:p>
            <a:endParaRPr lang="en-US" sz="1100" i="1" dirty="0">
              <a:solidFill>
                <a:srgbClr val="002060"/>
              </a:solidFill>
            </a:endParaRPr>
          </a:p>
          <a:p>
            <a:r>
              <a:rPr lang="en-US" sz="1100" i="1" dirty="0" err="1">
                <a:solidFill>
                  <a:srgbClr val="002060"/>
                </a:solidFill>
              </a:rPr>
              <a:t>DocLink</a:t>
            </a:r>
            <a:r>
              <a:rPr lang="en-US" sz="1100" i="1" dirty="0">
                <a:solidFill>
                  <a:srgbClr val="002060"/>
                </a:solidFill>
              </a:rPr>
              <a:t> to provide hyperlinking support in Documentum </a:t>
            </a:r>
          </a:p>
          <a:p>
            <a:endParaRPr lang="en-US" sz="1100" i="1" dirty="0">
              <a:solidFill>
                <a:srgbClr val="002060"/>
              </a:solidFill>
            </a:endParaRPr>
          </a:p>
          <a:p>
            <a:r>
              <a:rPr lang="en-US" sz="1100" i="1" dirty="0">
                <a:solidFill>
                  <a:srgbClr val="002060"/>
                </a:solidFill>
              </a:rPr>
              <a:t>Migration Tools and </a:t>
            </a:r>
            <a:r>
              <a:rPr lang="en-US" sz="1100" i="1" dirty="0" err="1">
                <a:solidFill>
                  <a:srgbClr val="002060"/>
                </a:solidFill>
              </a:rPr>
              <a:t>BatchPorter</a:t>
            </a:r>
            <a:r>
              <a:rPr lang="en-US" sz="1100" i="1" dirty="0">
                <a:solidFill>
                  <a:srgbClr val="002060"/>
                </a:solidFill>
              </a:rPr>
              <a:t> for data migration and batch import / export</a:t>
            </a:r>
          </a:p>
          <a:p>
            <a:endParaRPr lang="en-US" sz="1100" i="1" dirty="0">
              <a:solidFill>
                <a:srgbClr val="002060"/>
              </a:solidFill>
            </a:endParaRPr>
          </a:p>
          <a:p>
            <a:r>
              <a:rPr lang="en-US" sz="1100" i="1" dirty="0">
                <a:solidFill>
                  <a:srgbClr val="002060"/>
                </a:solidFill>
              </a:rPr>
              <a:t>Integrations with publishing tools from CSC / ISI, </a:t>
            </a:r>
            <a:r>
              <a:rPr lang="en-US" sz="1100" i="1" dirty="0" err="1">
                <a:solidFill>
                  <a:srgbClr val="002060"/>
                </a:solidFill>
              </a:rPr>
              <a:t>Liquent</a:t>
            </a:r>
            <a:r>
              <a:rPr lang="en-US" sz="1100" i="1" dirty="0">
                <a:solidFill>
                  <a:srgbClr val="002060"/>
                </a:solidFill>
              </a:rPr>
              <a:t>.</a:t>
            </a:r>
          </a:p>
          <a:p>
            <a:endParaRPr lang="en-US" sz="1100" i="1" dirty="0">
              <a:solidFill>
                <a:srgbClr val="002060"/>
              </a:solidFill>
            </a:endParaRPr>
          </a:p>
          <a:p>
            <a:r>
              <a:rPr lang="en-US" sz="1100" i="1" dirty="0">
                <a:solidFill>
                  <a:srgbClr val="002060"/>
                </a:solidFill>
              </a:rPr>
              <a:t>Integrations with multiple CTMS systems and multiple registration tracking and submission tracking and management systems.</a:t>
            </a:r>
          </a:p>
          <a:p>
            <a:endParaRPr lang="en-US" sz="1200" dirty="0"/>
          </a:p>
          <a:p>
            <a:r>
              <a:rPr lang="en-US" sz="1200" dirty="0">
                <a:hlinkClick r:id="rId3"/>
              </a:rPr>
              <a:t>www.generiscorp.com</a:t>
            </a:r>
            <a:r>
              <a:rPr lang="en-US" sz="1200" dirty="0"/>
              <a:t> </a:t>
            </a:r>
          </a:p>
        </p:txBody>
      </p:sp>
      <p:pic>
        <p:nvPicPr>
          <p:cNvPr id="5" name="Picture 2" descr="C:\Documents and Settings\Toni\My Documents\Generis 0201\admin\logo-Jan2011\Generis 2011 logo.png"/>
          <p:cNvPicPr>
            <a:picLocks noChangeAspect="1" noChangeArrowheads="1"/>
          </p:cNvPicPr>
          <p:nvPr/>
        </p:nvPicPr>
        <p:blipFill rotWithShape="1">
          <a:blip r:embed="rId4" cstate="print"/>
          <a:srcRect t="10985" r="8463" b="24966"/>
          <a:stretch/>
        </p:blipFill>
        <p:spPr bwMode="auto">
          <a:xfrm>
            <a:off x="228600" y="703719"/>
            <a:ext cx="1371600" cy="440663"/>
          </a:xfrm>
          <a:prstGeom prst="rect">
            <a:avLst/>
          </a:prstGeom>
          <a:noFill/>
        </p:spPr>
      </p:pic>
      <p:sp>
        <p:nvSpPr>
          <p:cNvPr id="27" name="TextBox 26"/>
          <p:cNvSpPr txBox="1"/>
          <p:nvPr/>
        </p:nvSpPr>
        <p:spPr>
          <a:xfrm>
            <a:off x="152400" y="8839200"/>
            <a:ext cx="6468532" cy="276999"/>
          </a:xfrm>
          <a:prstGeom prst="rect">
            <a:avLst/>
          </a:prstGeom>
          <a:noFill/>
        </p:spPr>
        <p:txBody>
          <a:bodyPr wrap="square" rtlCol="0">
            <a:spAutoFit/>
          </a:bodyPr>
          <a:lstStyle/>
          <a:p>
            <a:pPr algn="ctr"/>
            <a:r>
              <a:rPr lang="en-US" sz="1200" dirty="0"/>
              <a:t>CARA Patent Pending © Generis Knowledge Management </a:t>
            </a:r>
            <a:r>
              <a:rPr lang="en-US" sz="1200" dirty="0" err="1"/>
              <a:t>Inc</a:t>
            </a:r>
            <a:r>
              <a:rPr lang="en-US" sz="1200" dirty="0"/>
              <a:t> 2013 All Rights Reserved</a:t>
            </a:r>
          </a:p>
        </p:txBody>
      </p:sp>
      <p:sp>
        <p:nvSpPr>
          <p:cNvPr id="19" name="Rounded Rectangle 18"/>
          <p:cNvSpPr/>
          <p:nvPr/>
        </p:nvSpPr>
        <p:spPr>
          <a:xfrm>
            <a:off x="2939143" y="7312458"/>
            <a:ext cx="1778529" cy="944392"/>
          </a:xfrm>
          <a:prstGeom prst="roundRect">
            <a:avLst>
              <a:gd name="adj" fmla="val 11288"/>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err="1">
                <a:solidFill>
                  <a:srgbClr val="000000"/>
                </a:solidFill>
              </a:rPr>
              <a:t>GxP</a:t>
            </a:r>
            <a:r>
              <a:rPr lang="en-US" sz="900" b="1" dirty="0">
                <a:solidFill>
                  <a:srgbClr val="000000"/>
                </a:solidFill>
              </a:rPr>
              <a:t> / R&amp;D / </a:t>
            </a:r>
            <a:r>
              <a:rPr lang="en-US" sz="900" b="1" dirty="0" err="1">
                <a:solidFill>
                  <a:srgbClr val="000000"/>
                </a:solidFill>
              </a:rPr>
              <a:t>eTMF</a:t>
            </a:r>
            <a:endParaRPr lang="en-US" sz="900" b="1" dirty="0">
              <a:solidFill>
                <a:srgbClr val="000000"/>
              </a:solidFill>
            </a:endParaRPr>
          </a:p>
          <a:p>
            <a:r>
              <a:rPr lang="en-US" sz="900" dirty="0">
                <a:solidFill>
                  <a:srgbClr val="000000"/>
                </a:solidFill>
              </a:rPr>
              <a:t>CARA contains all the configuration to replace all separate FirstDoc modules – no longer requiring separate licensing and functionality</a:t>
            </a:r>
          </a:p>
        </p:txBody>
      </p:sp>
      <p:sp>
        <p:nvSpPr>
          <p:cNvPr id="20" name="Rounded Rectangle 19"/>
          <p:cNvSpPr/>
          <p:nvPr/>
        </p:nvSpPr>
        <p:spPr>
          <a:xfrm>
            <a:off x="4783475" y="7312458"/>
            <a:ext cx="1778529" cy="944392"/>
          </a:xfrm>
          <a:prstGeom prst="roundRect">
            <a:avLst>
              <a:gd name="adj" fmla="val 11288"/>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rgbClr val="000000"/>
                </a:solidFill>
              </a:rPr>
              <a:t>Integrations</a:t>
            </a:r>
          </a:p>
          <a:p>
            <a:r>
              <a:rPr lang="en-US" sz="900" dirty="0">
                <a:solidFill>
                  <a:srgbClr val="000000"/>
                </a:solidFill>
              </a:rPr>
              <a:t>CARA offers integration with not only publishing tools (ISI, </a:t>
            </a:r>
            <a:r>
              <a:rPr lang="en-US" sz="900" dirty="0" err="1">
                <a:solidFill>
                  <a:srgbClr val="000000"/>
                </a:solidFill>
              </a:rPr>
              <a:t>Liquent</a:t>
            </a:r>
            <a:r>
              <a:rPr lang="en-US" sz="900" dirty="0">
                <a:solidFill>
                  <a:srgbClr val="000000"/>
                </a:solidFill>
              </a:rPr>
              <a:t>, </a:t>
            </a:r>
            <a:r>
              <a:rPr lang="en-US" sz="900" dirty="0" err="1">
                <a:solidFill>
                  <a:srgbClr val="000000"/>
                </a:solidFill>
              </a:rPr>
              <a:t>DocPublisher</a:t>
            </a:r>
            <a:r>
              <a:rPr lang="en-US" sz="900" dirty="0">
                <a:solidFill>
                  <a:srgbClr val="000000"/>
                </a:solidFill>
              </a:rPr>
              <a:t>) but also other systems such as CTMS, registration tracking and more</a:t>
            </a:r>
            <a:endParaRPr lang="en-US" sz="900" dirty="0">
              <a:solidFill>
                <a:schemeClr val="tx1"/>
              </a:solidFill>
            </a:endParaRPr>
          </a:p>
        </p:txBody>
      </p:sp>
      <p:sp>
        <p:nvSpPr>
          <p:cNvPr id="21" name="Rounded Rectangle 20"/>
          <p:cNvSpPr/>
          <p:nvPr/>
        </p:nvSpPr>
        <p:spPr>
          <a:xfrm>
            <a:off x="2939143" y="3247357"/>
            <a:ext cx="1778529" cy="944392"/>
          </a:xfrm>
          <a:prstGeom prst="roundRect">
            <a:avLst>
              <a:gd name="adj" fmla="val 11288"/>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tx1"/>
                </a:solidFill>
              </a:rPr>
              <a:t>Controlled Printing</a:t>
            </a:r>
          </a:p>
          <a:p>
            <a:r>
              <a:rPr lang="en-US" sz="900" dirty="0">
                <a:solidFill>
                  <a:schemeClr val="tx1"/>
                </a:solidFill>
              </a:rPr>
              <a:t>DocSecure provides the ability to create controlled prints including watermarking with dates, attributes and controlled print numbers</a:t>
            </a:r>
          </a:p>
        </p:txBody>
      </p:sp>
      <p:sp>
        <p:nvSpPr>
          <p:cNvPr id="22" name="Rounded Rectangle 21"/>
          <p:cNvSpPr/>
          <p:nvPr/>
        </p:nvSpPr>
        <p:spPr>
          <a:xfrm>
            <a:off x="4783475" y="3247357"/>
            <a:ext cx="1778529" cy="944392"/>
          </a:xfrm>
          <a:prstGeom prst="roundRect">
            <a:avLst>
              <a:gd name="adj" fmla="val 11288"/>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tx1"/>
                </a:solidFill>
              </a:rPr>
              <a:t>Product Dictionaries</a:t>
            </a:r>
          </a:p>
          <a:p>
            <a:r>
              <a:rPr lang="en-US" sz="900" dirty="0">
                <a:solidFill>
                  <a:schemeClr val="tx1"/>
                </a:solidFill>
              </a:rPr>
              <a:t>CARA dictionaries offer aliasing, abbreviations and multi-lingual </a:t>
            </a:r>
            <a:r>
              <a:rPr lang="en-US" sz="900" dirty="0" err="1">
                <a:solidFill>
                  <a:schemeClr val="tx1"/>
                </a:solidFill>
              </a:rPr>
              <a:t>capbilities</a:t>
            </a:r>
            <a:r>
              <a:rPr lang="en-US" sz="900" dirty="0">
                <a:solidFill>
                  <a:schemeClr val="tx1"/>
                </a:solidFill>
              </a:rPr>
              <a:t>.  Cabinets can be displayed based on product name, number or generic name</a:t>
            </a:r>
          </a:p>
        </p:txBody>
      </p:sp>
      <p:sp>
        <p:nvSpPr>
          <p:cNvPr id="23" name="Rounded Rectangle 22"/>
          <p:cNvSpPr/>
          <p:nvPr/>
        </p:nvSpPr>
        <p:spPr>
          <a:xfrm>
            <a:off x="2939143" y="4261810"/>
            <a:ext cx="1778529" cy="944392"/>
          </a:xfrm>
          <a:prstGeom prst="roundRect">
            <a:avLst>
              <a:gd name="adj" fmla="val 11288"/>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tx1"/>
                </a:solidFill>
              </a:rPr>
              <a:t>Purging &amp; Retention</a:t>
            </a:r>
          </a:p>
          <a:p>
            <a:r>
              <a:rPr lang="en-US" sz="900" dirty="0">
                <a:solidFill>
                  <a:schemeClr val="tx1"/>
                </a:solidFill>
              </a:rPr>
              <a:t>Rules for purging and retention can be configured in CARA based on Categories, including Legal Hold options.  Also can be used with EMC RPS module</a:t>
            </a:r>
          </a:p>
        </p:txBody>
      </p:sp>
      <p:sp>
        <p:nvSpPr>
          <p:cNvPr id="24" name="Rounded Rectangle 23"/>
          <p:cNvSpPr/>
          <p:nvPr/>
        </p:nvSpPr>
        <p:spPr>
          <a:xfrm>
            <a:off x="4783475" y="4261810"/>
            <a:ext cx="1778529" cy="944392"/>
          </a:xfrm>
          <a:prstGeom prst="roundRect">
            <a:avLst>
              <a:gd name="adj" fmla="val 11288"/>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tx1"/>
                </a:solidFill>
              </a:rPr>
              <a:t>Notifications</a:t>
            </a:r>
          </a:p>
          <a:p>
            <a:r>
              <a:rPr lang="en-US" sz="900" dirty="0">
                <a:solidFill>
                  <a:schemeClr val="tx1"/>
                </a:solidFill>
              </a:rPr>
              <a:t>Templates for notifications are fully configurable as to content, language, links, attribute replacement, logos, HTML and more</a:t>
            </a:r>
          </a:p>
        </p:txBody>
      </p:sp>
      <p:sp>
        <p:nvSpPr>
          <p:cNvPr id="25" name="Rounded Rectangle 24"/>
          <p:cNvSpPr/>
          <p:nvPr/>
        </p:nvSpPr>
        <p:spPr>
          <a:xfrm>
            <a:off x="2939143" y="5276263"/>
            <a:ext cx="1778529" cy="944392"/>
          </a:xfrm>
          <a:prstGeom prst="roundRect">
            <a:avLst>
              <a:gd name="adj" fmla="val 11288"/>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tx1"/>
                </a:solidFill>
              </a:rPr>
              <a:t>Workflows</a:t>
            </a:r>
          </a:p>
          <a:p>
            <a:r>
              <a:rPr lang="en-US" sz="900" dirty="0">
                <a:solidFill>
                  <a:schemeClr val="tx1"/>
                </a:solidFill>
              </a:rPr>
              <a:t>FirstDoc BPM workflows are replaced with out of the box BPM workflows or the CARA workflows which offers the ability to configure in-app</a:t>
            </a:r>
          </a:p>
        </p:txBody>
      </p:sp>
      <p:sp>
        <p:nvSpPr>
          <p:cNvPr id="26" name="Rounded Rectangle 25"/>
          <p:cNvSpPr/>
          <p:nvPr/>
        </p:nvSpPr>
        <p:spPr>
          <a:xfrm>
            <a:off x="4783475" y="5276263"/>
            <a:ext cx="1778529" cy="944392"/>
          </a:xfrm>
          <a:prstGeom prst="roundRect">
            <a:avLst>
              <a:gd name="adj" fmla="val 11288"/>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rgbClr val="000000"/>
                </a:solidFill>
              </a:rPr>
              <a:t>Lifecycles</a:t>
            </a:r>
          </a:p>
          <a:p>
            <a:r>
              <a:rPr lang="en-US" sz="900" dirty="0">
                <a:solidFill>
                  <a:srgbClr val="000000"/>
                </a:solidFill>
              </a:rPr>
              <a:t>Custom FirstDoc lifecycle functionality will be replaced by standard Documentum Lifecycles, allowing easier third party tool integration</a:t>
            </a:r>
          </a:p>
        </p:txBody>
      </p:sp>
      <p:sp>
        <p:nvSpPr>
          <p:cNvPr id="28" name="Rounded Rectangle 27"/>
          <p:cNvSpPr/>
          <p:nvPr/>
        </p:nvSpPr>
        <p:spPr>
          <a:xfrm>
            <a:off x="2939143" y="6298005"/>
            <a:ext cx="1778529" cy="944392"/>
          </a:xfrm>
          <a:prstGeom prst="roundRect">
            <a:avLst>
              <a:gd name="adj" fmla="val 11288"/>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rgbClr val="000000"/>
                </a:solidFill>
              </a:rPr>
              <a:t>Watermarking</a:t>
            </a:r>
          </a:p>
          <a:p>
            <a:r>
              <a:rPr lang="en-US" sz="900" dirty="0">
                <a:solidFill>
                  <a:srgbClr val="000000"/>
                </a:solidFill>
              </a:rPr>
              <a:t>DocSecure provides industry-strength watermarking and signature page manifestation, with configurations to replace built-in FirstDoc integrations</a:t>
            </a:r>
          </a:p>
        </p:txBody>
      </p:sp>
      <p:sp>
        <p:nvSpPr>
          <p:cNvPr id="41" name="Rounded Rectangle 40"/>
          <p:cNvSpPr/>
          <p:nvPr/>
        </p:nvSpPr>
        <p:spPr>
          <a:xfrm>
            <a:off x="4783475" y="6298005"/>
            <a:ext cx="1778529" cy="944392"/>
          </a:xfrm>
          <a:prstGeom prst="roundRect">
            <a:avLst>
              <a:gd name="adj" fmla="val 11288"/>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tx1"/>
                </a:solidFill>
              </a:rPr>
              <a:t>Auditing</a:t>
            </a:r>
          </a:p>
          <a:p>
            <a:r>
              <a:rPr lang="en-US" sz="900" dirty="0">
                <a:solidFill>
                  <a:schemeClr val="tx1"/>
                </a:solidFill>
              </a:rPr>
              <a:t>CARA provides auditing for documents and configurations based on Categories.  Use the standard events or register custom events</a:t>
            </a:r>
          </a:p>
        </p:txBody>
      </p:sp>
      <p:sp>
        <p:nvSpPr>
          <p:cNvPr id="42" name="Rounded Rectangle 41"/>
          <p:cNvSpPr/>
          <p:nvPr/>
        </p:nvSpPr>
        <p:spPr>
          <a:xfrm>
            <a:off x="2939143" y="2232904"/>
            <a:ext cx="1778529" cy="944392"/>
          </a:xfrm>
          <a:prstGeom prst="roundRect">
            <a:avLst>
              <a:gd name="adj" fmla="val 11288"/>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tx1"/>
                </a:solidFill>
              </a:rPr>
              <a:t>SPX Portal</a:t>
            </a:r>
          </a:p>
          <a:p>
            <a:r>
              <a:rPr lang="en-US" sz="900" dirty="0">
                <a:solidFill>
                  <a:schemeClr val="tx1"/>
                </a:solidFill>
              </a:rPr>
              <a:t>Replace the SPX Portal with the CARA My WidgetSpace – avoid the need for an additional platform with the associated costs and technical issues</a:t>
            </a:r>
          </a:p>
        </p:txBody>
      </p:sp>
      <p:sp>
        <p:nvSpPr>
          <p:cNvPr id="43" name="Rounded Rectangle 42"/>
          <p:cNvSpPr/>
          <p:nvPr/>
        </p:nvSpPr>
        <p:spPr>
          <a:xfrm>
            <a:off x="4783475" y="2232904"/>
            <a:ext cx="1778529" cy="944392"/>
          </a:xfrm>
          <a:prstGeom prst="roundRect">
            <a:avLst>
              <a:gd name="adj" fmla="val 11288"/>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tx1"/>
                </a:solidFill>
              </a:rPr>
              <a:t>Auditing</a:t>
            </a:r>
          </a:p>
          <a:p>
            <a:r>
              <a:rPr lang="en-US" sz="900" dirty="0">
                <a:solidFill>
                  <a:schemeClr val="tx1"/>
                </a:solidFill>
              </a:rPr>
              <a:t>CARA provides auditing for documents and configurations based on Categories.  Use the standard events or register custom events</a:t>
            </a:r>
          </a:p>
        </p:txBody>
      </p:sp>
    </p:spTree>
    <p:extLst>
      <p:ext uri="{BB962C8B-B14F-4D97-AF65-F5344CB8AC3E}">
        <p14:creationId xmlns:p14="http://schemas.microsoft.com/office/powerpoint/2010/main" val="3601353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1275</Words>
  <Application>Microsoft Office PowerPoint</Application>
  <PresentationFormat>Letter Paper (8.5x11 in)</PresentationFormat>
  <Paragraphs>121</Paragraphs>
  <Slides>3</Slides>
  <Notes>2</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Kelleher</dc:creator>
  <cp:lastModifiedBy>Viktor Stupak</cp:lastModifiedBy>
  <cp:revision>21</cp:revision>
  <dcterms:created xsi:type="dcterms:W3CDTF">2013-06-17T22:27:58Z</dcterms:created>
  <dcterms:modified xsi:type="dcterms:W3CDTF">2019-10-21T05:54:08Z</dcterms:modified>
</cp:coreProperties>
</file>