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customXml/item1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2.0.0-->
<p:presentation xmlns:r="http://schemas.openxmlformats.org/officeDocument/2006/relationships" xmlns:a="http://schemas.openxmlformats.org/drawingml/2006/main" xmlns:p="http://schemas.openxmlformats.org/presentationml/2006/main" autoCompressPictures="0">
  <p:sldMasterIdLst>
    <p:sldMasterId id="2147483648" r:id="rId3"/>
  </p:sldMasterIdLst>
  <p:sldIdLst>
    <p:sldId id="256" r:id="rId4"/>
    <p:sldId id="331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0" name="Joh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commentAuthors" Target="commentAuthors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tags" Target="tags/tag1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comments/comment1.xml><?xml version="1.0" encoding="utf-8"?>
<p:cmLst xmlns:a="http://schemas.openxmlformats.org/drawingml/2006/main" xmlns:p="http://schemas.openxmlformats.org/presentationml/2006/main">
  <p:cm authorId="0" dt="2016-06-24T16:24:23.0991982+05:00" idx="1">
    <p:pos x="8" y="16"/>
    <p:text>Hello!</p:text>
  </p:cm>
</p:cmLst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image" Target="../media/image2.png" /><Relationship Id="rId19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11/20/2014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iming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Picture 3" descr="AngularJS-huge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86631"/>
            <a:ext cx="8735859" cy="225864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08710" y="397811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>
                <a:solidFill>
                  <a:schemeClr val="accent1">
                    <a:lumMod val="75000"/>
                  </a:schemeClr>
                </a:solidFill>
              </a:rPr>
              <a:t>Davide Pegoraro</a:t>
            </a:r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28359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 consTANT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E’ possibile registrare un valore su un modulo principale ed iniettare la relativa dipendenza a servizio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angular.module('myApp')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.constant('apiKey', '123123123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angular.module('myApp')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.controller('MyController',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function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400" b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$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scope.apiKey = apiKey;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140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76266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 VALUE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Il comportamento è molto simile alle costant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angular.module('myApp')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.value(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'apiKey', '123123123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</a:t>
            </a: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angular.module('myApp')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.controller('MyController',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function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400" b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apiKey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$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scope.apiKey = apiKey;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140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915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 constant/VALUE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Il comportamento è molto simile per entrambi, ma la differenze sostanziale è che una costant può essere iniettata in un config, un value no.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angular.module('myApp', [])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constant('apiKey', '123123123')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.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config(function(apiKey)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apikey è risolta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value('FBid', '231231231')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.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config(function(FBid)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Errore Fbid è sconosciuta!!!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83911648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25000"/>
                  </a:schemeClr>
                </a:solidFill>
              </a:rPr>
              <a:t>Una delle caratteristiche interessanti e largamente utilizzate di JavaScript è il supporto alla programmazione asincrona, cioè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la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possibilità di eseguire attività in background che non interferiscono con il flusso di elaborazione principale.</a:t>
            </a:r>
          </a:p>
          <a:p>
            <a:endParaRPr lang="it-IT">
              <a:solidFill>
                <a:schemeClr val="tx2">
                  <a:lumMod val="25000"/>
                </a:schemeClr>
              </a:solidFill>
            </a:endParaRPr>
          </a:p>
          <a:p>
            <a:r>
              <a:rPr lang="it-IT">
                <a:solidFill>
                  <a:schemeClr val="tx2">
                    <a:lumMod val="25000"/>
                  </a:schemeClr>
                </a:solidFill>
              </a:rPr>
              <a:t>I due principali elementi che consentono di sfruttare il modello di programmazione asincrono in JavaScript sono gli eventi e le callback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.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63000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Il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classico esempio di utilizzo delle callback è quello delle chiamate Ajax, come quello mostrato dal seguente codice:</a:t>
            </a:r>
            <a:endParaRPr lang="it-IT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$.get("/users", 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id: "12345" },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function(user)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$("#resultMessage").html("Nome utente: " + user.Name);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7342501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Utilizzare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le callback, quindi, può essere abbastanza intuitivo in situazioni relativamente semplici, ma può risultare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complesso all'aumentare della complessità del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codice</a:t>
            </a:r>
          </a:p>
          <a:p>
            <a:endParaRPr lang="it-IT">
              <a:solidFill>
                <a:schemeClr val="tx2">
                  <a:lumMod val="25000"/>
                </a:schemeClr>
              </a:solidFill>
            </a:endParaRPr>
          </a:p>
          <a:p>
            <a:r>
              <a:rPr lang="it-IT">
                <a:solidFill>
                  <a:schemeClr val="tx2">
                    <a:lumMod val="25000"/>
                  </a:schemeClr>
                </a:solidFill>
              </a:rPr>
              <a:t>Tra i principali difetti dell’uso intensivo delle callback segnaliamo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it-IT">
              <a:solidFill>
                <a:schemeClr val="tx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it-IT">
                <a:solidFill>
                  <a:schemeClr val="tx2">
                    <a:lumMod val="25000"/>
                  </a:schemeClr>
                </a:solidFill>
              </a:rPr>
              <a:t>-una scarsa leggibilità del codice</a:t>
            </a:r>
          </a:p>
          <a:p>
            <a:pPr marL="457200" lvl="1" indent="0">
              <a:buNone/>
            </a:pPr>
            <a:endParaRPr lang="it-IT">
              <a:solidFill>
                <a:schemeClr val="tx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it-IT">
                <a:solidFill>
                  <a:schemeClr val="tx2">
                    <a:lumMod val="25000"/>
                  </a:schemeClr>
                </a:solidFill>
              </a:rPr>
              <a:t>-difficoltà di composizione delle callback e di sincronizzazione del flusso di elaborazione</a:t>
            </a:r>
          </a:p>
          <a:p>
            <a:pPr marL="457200" lvl="1" indent="0">
              <a:buNone/>
            </a:pPr>
            <a:endParaRPr lang="it-IT">
              <a:solidFill>
                <a:schemeClr val="tx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it-IT">
                <a:solidFill>
                  <a:schemeClr val="tx2">
                    <a:lumMod val="25000"/>
                  </a:schemeClr>
                </a:solidFill>
              </a:rPr>
              <a:t>-difficoltà di gestione degli errori e di debug, soprattutto in presenza di callback anonime.</a:t>
            </a:r>
          </a:p>
        </p:txBody>
      </p:sp>
    </p:spTree>
    <p:extLst>
      <p:ext uri="{BB962C8B-B14F-4D97-AF65-F5344CB8AC3E}">
        <p14:creationId xmlns:p14="http://schemas.microsoft.com/office/powerpoint/2010/main" val="3293425279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25000"/>
                  </a:schemeClr>
                </a:solidFill>
              </a:rPr>
              <a:t>Ad aiutarci vengono in soccorso le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'promise‘, che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rappresentano una promessa che un risultato verrà fornito non appena disponibile.</a:t>
            </a:r>
          </a:p>
          <a:p>
            <a:pPr marL="0" indent="0">
              <a:buNone/>
            </a:pPr>
            <a:r>
              <a:rPr lang="it-IT">
                <a:solidFill>
                  <a:schemeClr val="tx2">
                    <a:lumMod val="25000"/>
                  </a:schemeClr>
                </a:solidFill>
              </a:rPr>
              <a:t>Una promise può trovarsi in questi stadi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it-IT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95649"/>
              </p:ext>
            </p:extLst>
          </p:nvPr>
        </p:nvGraphicFramePr>
        <p:xfrm>
          <a:off x="1183503" y="3495815"/>
          <a:ext cx="10629556" cy="250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265"/>
                <a:gridCol w="7422291"/>
              </a:tblGrid>
              <a:tr h="47499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74992">
                <a:tc>
                  <a:txBody>
                    <a:bodyPr/>
                    <a:lstStyle/>
                    <a:p>
                      <a:r>
                        <a:rPr lang="it-IT" smtClean="0"/>
                        <a:t>pending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è lo stato in cui non è stato ancora ottenuto il risultato della chiamata asincrona</a:t>
                      </a:r>
                      <a:endParaRPr lang="it-IT"/>
                    </a:p>
                  </a:txBody>
                  <a:tcPr/>
                </a:tc>
              </a:tr>
              <a:tr h="474992">
                <a:tc>
                  <a:txBody>
                    <a:bodyPr/>
                    <a:lstStyle/>
                    <a:p>
                      <a:r>
                        <a:rPr lang="it-IT" smtClean="0"/>
                        <a:t>resolved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in questo stato la chiamata asincrona ha prodotto un risultato</a:t>
                      </a:r>
                      <a:endParaRPr lang="it-IT"/>
                    </a:p>
                  </a:txBody>
                  <a:tcPr/>
                </a:tc>
              </a:tr>
              <a:tr h="474992">
                <a:tc>
                  <a:txBody>
                    <a:bodyPr/>
                    <a:lstStyle/>
                    <a:p>
                      <a:r>
                        <a:rPr lang="it-IT" smtClean="0"/>
                        <a:t>rejected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rappresenta la situazione in cui non è possibile ottenere un risultato dalla chiamata asincrona, tipicamente per il verificarsi di una condizione d’errore</a:t>
                      </a:r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16434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>
                <a:solidFill>
                  <a:schemeClr val="tx2">
                    <a:lumMod val="25000"/>
                  </a:schemeClr>
                </a:solidFill>
              </a:rPr>
              <a:t>Il vantaggio dell’utilizzo delle promise rispetto alle callback consiste nel rendere il codice più leggibile, più simile al flusso di esecuzione sincrona e in alcune situazioni anche più efficiente.</a:t>
            </a:r>
          </a:p>
          <a:p>
            <a:endParaRPr lang="it-IT">
              <a:solidFill>
                <a:schemeClr val="tx2">
                  <a:lumMod val="25000"/>
                </a:schemeClr>
              </a:solidFill>
            </a:endParaRPr>
          </a:p>
          <a:p>
            <a:r>
              <a:rPr lang="it-IT">
                <a:solidFill>
                  <a:schemeClr val="tx2">
                    <a:lumMod val="25000"/>
                  </a:schemeClr>
                </a:solidFill>
              </a:rPr>
              <a:t>Diversi linguaggi di programmazione supportano il meccanismo delle promise per la gestione della programmazione asincrona. Alcuni in maniera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nativa,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altri ricorrendo a librerie esterne. Allo stato attuale JavaScript non supporta nativamente le promise, anche se c’è una proposta di inclusione tra le specifiche di ECMAScript 6, pertanto dobbiamo ricorrere a librerie esterne come ad esempio Q.</a:t>
            </a:r>
          </a:p>
          <a:p>
            <a:pPr marL="0" indent="0">
              <a:buNone/>
            </a:pPr>
            <a:endParaRPr lang="it-IT" smtClean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https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://github.com/kriskowal/q</a:t>
            </a:r>
          </a:p>
        </p:txBody>
      </p:sp>
    </p:spTree>
    <p:extLst>
      <p:ext uri="{BB962C8B-B14F-4D97-AF65-F5344CB8AC3E}">
        <p14:creationId xmlns:p14="http://schemas.microsoft.com/office/powerpoint/2010/main" val="95532113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Un piccolo esempio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32907" y="3027249"/>
            <a:ext cx="95767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getUser = function()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var deferred = Q.defer();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$.get("/users", [id: "12345"], deferred.resolve);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deferred.promise;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getUser().then(function(user)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$("#resultMessage").html("Nome utente: " + user.Name);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3377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Un piccolo esempio con Angular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01794" y="2594919"/>
            <a:ext cx="9566629" cy="4413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.factory('promiseService', 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($q, $http)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var getAllData = function ()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var deferred = $q.defer();</a:t>
            </a: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$http.get(globalHostName + "/api/Anagrafica")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.success(function (data)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deferred.resolve(data);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.error(function (reason)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deferred.reject(reason);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return deferred.promise;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GetAllData: function ()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return getAllData();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9606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25000"/>
                  </a:schemeClr>
                </a:solidFill>
              </a:rPr>
              <a:t>I services forniscono un metodo per gestire i dati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nell’intero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ciclo di vita dell'applicazione e permettono di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comunicare attraverso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i controller in modo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coerente</a:t>
            </a:r>
          </a:p>
          <a:p>
            <a:r>
              <a:rPr lang="it-IT">
                <a:solidFill>
                  <a:schemeClr val="tx2">
                    <a:lumMod val="25000"/>
                  </a:schemeClr>
                </a:solidFill>
              </a:rPr>
              <a:t>Dal punto di vista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sintattico,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un Services restituisce un oggetto singleton che rimane in vita fino alla chiusura del browser.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Questo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significa che si ha la necessità di definire un Service se si desidera che l’oggetto venga creato una sola volta e alle successive richieste venga semplicemente restituita l’istanza creata. </a:t>
            </a:r>
            <a:endParaRPr lang="it-IT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Il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Services può avere delle dipendenze e l’elemento che produce è iniettabile.</a:t>
            </a:r>
            <a:endParaRPr lang="it-IT" smtClean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82842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Un piccolo esempio con Angular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01794" y="2594919"/>
            <a:ext cx="95666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.controller('CtrlPromise', function ($scope, promiseService)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promiseService.GetAllData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().then(function (data)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$scope.list3 = data;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 function (err)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007278085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Un esempio con Angular e notiche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75935" y="2479589"/>
            <a:ext cx="9492488" cy="5378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.factory('GithubService', function($q, $http)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getEventsFromRepo = function()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//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 =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makeMultipleRequests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function(repos)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var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$q.defer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(),percentComplete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0,output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try{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for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(var i = 0; i &lt; repos.length; i++)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output.push(getEventsFromRepo(repos[i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percentComplete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(i+1)/repos.length * 100;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d.notify(percentComplete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d.resolve(output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d.promise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}catch(error){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d.reject(error)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d.promise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60258607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PROMISE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Un esempio con Angular e notiche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75935" y="2479589"/>
            <a:ext cx="94924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.controller('HomeController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GithubService)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GithubService.makeMultipleRequests(['auser/beehive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'angular/angular.js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'])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.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then(function(result)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Valutazione risultato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},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function(err)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Gestione errore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},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function(percentComplete)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$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scope.progress = percentComplete;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});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2413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Esistono 5 modi diversi per creare un service</a:t>
            </a:r>
          </a:p>
          <a:p>
            <a:pPr lvl="1"/>
            <a:r>
              <a:rPr lang="it-IT">
                <a:solidFill>
                  <a:schemeClr val="tx2">
                    <a:lumMod val="25000"/>
                  </a:schemeClr>
                </a:solidFill>
              </a:rPr>
              <a:t>f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actory</a:t>
            </a:r>
          </a:p>
          <a:p>
            <a:pPr lvl="1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</a:t>
            </a:r>
          </a:p>
          <a:p>
            <a:pPr lvl="1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provider</a:t>
            </a:r>
          </a:p>
          <a:p>
            <a:pPr lvl="1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constant</a:t>
            </a:r>
          </a:p>
          <a:p>
            <a:pPr lvl="1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78287585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 factory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E’ il metodo più comune e semplice</a:t>
            </a:r>
          </a:p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Qui una semplice definizione</a:t>
            </a:r>
          </a:p>
          <a:p>
            <a:endParaRPr lang="it-IT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400" b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MyApp.services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[])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.factory('anagraficaService', function ($http)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var getAll = function ()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return $http({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method: 'GET',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url: globalHostName + "/api/Anagrafica"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GetAll: function ()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return getAll();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en-US" sz="140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053692" y="2255854"/>
            <a:ext cx="1657350" cy="514350"/>
          </a:xfrm>
          <a:prstGeom prst="wedgeRectCallout">
            <a:avLst>
              <a:gd name="adj1" fmla="val -37076"/>
              <a:gd name="adj2" fmla="val 109119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Namespace dei servizi</a:t>
            </a:r>
            <a:endParaRPr lang="en-US" sz="14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6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 factory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8607" y="2463913"/>
            <a:ext cx="957670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 = angular.module('MyApp.controllers', [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'MyApp.services']);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('CtrlServices', function ($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scope, </a:t>
            </a:r>
            <a:r>
              <a:rPr lang="en-US" sz="1400" b="1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anagraficaService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anagraficaService.GetAll()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.success(function (data, status, headers, config)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$scope.list = data;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.error(function (data, status, headers, config) {</a:t>
            </a: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});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915254" y="3256139"/>
            <a:ext cx="2000250" cy="55399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Factory </a:t>
            </a:r>
            <a:r>
              <a:rPr lang="en-US" sz="150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iniettata a runtime</a:t>
            </a:r>
            <a:endParaRPr lang="en-US" sz="15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657" y="5535386"/>
            <a:ext cx="906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>
                <a:solidFill>
                  <a:srgbClr val="FF0000"/>
                </a:solidFill>
              </a:rPr>
              <a:t>Da notare che il ‘success’ è gestito non all’interno del service, ma nel controller</a:t>
            </a:r>
          </a:p>
          <a:p>
            <a:r>
              <a:rPr lang="it-IT" smtClean="0">
                <a:solidFill>
                  <a:srgbClr val="FF0000"/>
                </a:solidFill>
              </a:rPr>
              <a:t>In quanto la chiamata è asincrona</a:t>
            </a:r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77666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 LOADING DEI MODULE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8607" y="2463913"/>
            <a:ext cx="9576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myapp = angular.module('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['ngRoute', 'MyApp.filters', '</a:t>
            </a:r>
            <a:r>
              <a:rPr lang="en-US" sz="14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MyApp.services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'MyApp.directives', 'MyApp.controllers']);</a:t>
            </a: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myapp.run(function ($rootScope) {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console.log("Eseguito alla prima esecuzione")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694069" y="3759740"/>
            <a:ext cx="2000250" cy="78483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E’ quanto di più vicino ad una funzione main</a:t>
            </a:r>
            <a:endParaRPr lang="en-US" sz="15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18952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 SERVICE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Utilizzato quando si ha la necessità di usare una modalità a ‘costruttore’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Person = function($http)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this.getName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function()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$http({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method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'GET',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url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'/api/user'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});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angular.service('personService', Person);</a:t>
            </a:r>
            <a:endParaRPr lang="en-US" sz="1400" smtClean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11313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 provider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25000"/>
                  </a:schemeClr>
                </a:solidFill>
              </a:rPr>
              <a:t>Il provider è definito come un tipo custom che implementa il metodo $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get. Il provider è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configurabile in fase di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configurazione.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Questo metodo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non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è </a:t>
            </a:r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altro che </a:t>
            </a:r>
            <a:r>
              <a:rPr lang="it-IT">
                <a:solidFill>
                  <a:schemeClr val="tx2">
                    <a:lumMod val="25000"/>
                  </a:schemeClr>
                </a:solidFill>
              </a:rPr>
              <a:t>una funzione Factory. </a:t>
            </a:r>
            <a:endParaRPr lang="it-IT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907" y="3206863"/>
            <a:ext cx="95767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angular.module('myApp')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factory('myService', function()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'username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': 'auser'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Equivalente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provider('myService',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get: function()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return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'username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': 'auser'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986393344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Services provider</a:t>
            </a:r>
            <a:endParaRPr lang="it-IT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>
                <a:solidFill>
                  <a:schemeClr val="tx2">
                    <a:lumMod val="25000"/>
                  </a:schemeClr>
                </a:solidFill>
              </a:rPr>
              <a:t>Ma perchè usare un provider? Il motivo sta nel fatto che un provider rispetto ad un normale service può essere configurato esternamente tramite config()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907" y="3027249"/>
            <a:ext cx="9576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angular.module('myApp', [])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config(function(githubServiceProvider)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githubServiceProvider.setGithubUrl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("git@github.com");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9993" y="4265499"/>
            <a:ext cx="9576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angular.module('myApp', [])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.provider('UserService',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favoriteColor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null,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setFavoriteColor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function(newColor)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this.favoriteColor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newColor;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},</a:t>
            </a:r>
            <a:endParaRPr lang="en-US" sz="140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$get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function($http)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return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'name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': 'Ari',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getFavoriteColor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function() {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return </a:t>
            </a:r>
            <a:r>
              <a:rPr lang="en-US" sz="140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this.favoriteColor || 'unknown';</a:t>
            </a:r>
          </a:p>
          <a:p>
            <a:r>
              <a:rPr lang="en-US" sz="140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…</a:t>
            </a:r>
          </a:p>
        </p:txBody>
      </p:sp>
    </p:spTree>
    <p:extLst>
      <p:ext uri="{BB962C8B-B14F-4D97-AF65-F5344CB8AC3E}">
        <p14:creationId xmlns:p14="http://schemas.microsoft.com/office/powerpoint/2010/main" val="122955350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4209"/>
  <p:tag name="AS_OS" val="Microsoft Windows NT 6.2.9200.0"/>
  <p:tag name="AS_RELEASE_DATE" val="2016.02.29"/>
  <p:tag name="AS_TITLE" val="Aspose.Slides for .NET 2.0"/>
  <p:tag name="AS_VERSION" val="16.2.0.0"/>
</p:tagLst>
</file>

<file path=ppt/theme/theme1.xml><?xml version="1.0" encoding="utf-8"?>
<a:theme xmlns:r="http://schemas.openxmlformats.org/officeDocument/2006/relationships"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D2479A2-A6B1-41D6-9B9D-E4A5970089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>
  <Template/>
  <Manager/>
  <Company/>
  <PresentationFormat>Custom</PresentationFormat>
  <TotalTime>787</TotalTime>
  <SharedDoc>0</SharedDoc>
  <Application>Aspose.Slides for .NET</Application>
  <AppVersion>16.0200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Presentazione standard di PowerPoint</dc:title>
  <dc:creator>Davide.Pegoraro@siav.it</dc:creator>
  <cp:lastModifiedBy>Pegoraro Davide</cp:lastModifiedBy>
  <cp:revision>123</cp:revision>
  <dcterms:created xsi:type="dcterms:W3CDTF">2013-08-01T12:31:02Z</dcterms:created>
  <dcterms:modified xsi:type="dcterms:W3CDTF">2016-06-24T11:24:23Z</dcterms:modified>
</cp:coreProperties>
</file>