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10"/>
  </p:notesMasterIdLst>
  <p:sldIdLst>
    <p:sldId id="256" r:id="rId2"/>
    <p:sldId id="258" r:id="rId3"/>
    <p:sldId id="260" r:id="rId4"/>
    <p:sldId id="349" r:id="rId5"/>
    <p:sldId id="350" r:id="rId6"/>
    <p:sldId id="351" r:id="rId7"/>
    <p:sldId id="352" r:id="rId8"/>
    <p:sldId id="315" r:id="rId9"/>
  </p:sldIdLst>
  <p:sldSz cx="9144000" cy="5143500" type="screen16x9"/>
  <p:notesSz cx="6858000" cy="9144000"/>
  <p:embeddedFontLst>
    <p:embeddedFont>
      <p:font typeface="Josefin Sans" charset="0"/>
      <p:regular r:id="rId11"/>
      <p:bold r:id="rId12"/>
      <p:italic r:id="rId13"/>
      <p:boldItalic r:id="rId14"/>
    </p:embeddedFont>
    <p:embeddedFont>
      <p:font typeface="Open Sans"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1D68C9B-B232-4500-A55A-C78B8B047A0D}">
  <a:tblStyle styleId="{A1D68C9B-B232-4500-A55A-C78B8B047A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69" y="-1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b347e33ac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b347e33a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075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7076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912"/>
        <p:cNvGrpSpPr/>
        <p:nvPr/>
      </p:nvGrpSpPr>
      <p:grpSpPr>
        <a:xfrm>
          <a:off x="0" y="0"/>
          <a:ext cx="0" cy="0"/>
          <a:chOff x="0" y="0"/>
          <a:chExt cx="0" cy="0"/>
        </a:xfrm>
      </p:grpSpPr>
      <p:sp>
        <p:nvSpPr>
          <p:cNvPr id="913" name="Google Shape;913;p61"/>
          <p:cNvSpPr txBox="1">
            <a:spLocks noGrp="1"/>
          </p:cNvSpPr>
          <p:nvPr>
            <p:ph type="title"/>
          </p:nvPr>
        </p:nvSpPr>
        <p:spPr>
          <a:xfrm>
            <a:off x="2629950" y="989275"/>
            <a:ext cx="3884100" cy="9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914" name="Google Shape;914;p61"/>
          <p:cNvSpPr txBox="1">
            <a:spLocks noGrp="1"/>
          </p:cNvSpPr>
          <p:nvPr>
            <p:ph type="subTitle" idx="1"/>
          </p:nvPr>
        </p:nvSpPr>
        <p:spPr>
          <a:xfrm>
            <a:off x="3043615" y="1769613"/>
            <a:ext cx="30669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915" name="Google Shape;915;p61"/>
          <p:cNvSpPr txBox="1">
            <a:spLocks noGrp="1"/>
          </p:cNvSpPr>
          <p:nvPr>
            <p:ph type="subTitle" idx="2"/>
          </p:nvPr>
        </p:nvSpPr>
        <p:spPr>
          <a:xfrm>
            <a:off x="2676890" y="3876500"/>
            <a:ext cx="3790200" cy="27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100">
                <a:solidFill>
                  <a:schemeClr val="dk1"/>
                </a:solidFill>
              </a:defRPr>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916" name="Google Shape;916;p61"/>
          <p:cNvSpPr txBox="1"/>
          <p:nvPr/>
        </p:nvSpPr>
        <p:spPr>
          <a:xfrm>
            <a:off x="2924390" y="3270788"/>
            <a:ext cx="3295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lang="en" sz="1100" b="1">
                <a:solidFill>
                  <a:schemeClr val="dk1"/>
                </a:solidFill>
                <a:latin typeface="Open Sans"/>
                <a:ea typeface="Open Sans"/>
                <a:cs typeface="Open Sans"/>
                <a:sym typeface="Open Sans"/>
              </a:rPr>
              <a:t> </a:t>
            </a:r>
            <a:r>
              <a:rPr lang="en" sz="11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1"/>
                </a:solidFill>
                <a:latin typeface="Open Sans"/>
                <a:ea typeface="Open Sans"/>
                <a:cs typeface="Open Sans"/>
                <a:sym typeface="Open Sans"/>
              </a:rPr>
              <a:t>, including icons by </a:t>
            </a:r>
            <a:r>
              <a:rPr lang="en" sz="11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1"/>
                </a:solidFill>
                <a:latin typeface="Open Sans"/>
                <a:ea typeface="Open Sans"/>
                <a:cs typeface="Open Sans"/>
                <a:sym typeface="Open Sans"/>
              </a:rPr>
              <a:t>, infographics &amp; images by </a:t>
            </a:r>
            <a:r>
              <a:rPr lang="en" sz="11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chemeClr val="dk1"/>
              </a:solidFill>
              <a:latin typeface="Open Sans"/>
              <a:ea typeface="Open Sans"/>
              <a:cs typeface="Open Sans"/>
              <a:sym typeface="Open Sans"/>
            </a:endParaRPr>
          </a:p>
        </p:txBody>
      </p:sp>
      <p:sp>
        <p:nvSpPr>
          <p:cNvPr id="917" name="Google Shape;917;p61"/>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1"/>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1"/>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1"/>
          <p:cNvSpPr/>
          <p:nvPr/>
        </p:nvSpPr>
        <p:spPr>
          <a:xfrm>
            <a:off x="771800" y="27575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1"/>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1"/>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1"/>
          <p:cNvSpPr/>
          <p:nvPr/>
        </p:nvSpPr>
        <p:spPr>
          <a:xfrm>
            <a:off x="1169650" y="35512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1"/>
          <p:cNvSpPr/>
          <p:nvPr/>
        </p:nvSpPr>
        <p:spPr>
          <a:xfrm>
            <a:off x="37648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61"/>
          <p:cNvGrpSpPr/>
          <p:nvPr/>
        </p:nvGrpSpPr>
        <p:grpSpPr>
          <a:xfrm rot="10800000">
            <a:off x="7695844" y="-223188"/>
            <a:ext cx="1676378" cy="6958517"/>
            <a:chOff x="-174456" y="-1522725"/>
            <a:chExt cx="1676378" cy="6958517"/>
          </a:xfrm>
        </p:grpSpPr>
        <p:sp>
          <p:nvSpPr>
            <p:cNvPr id="926" name="Google Shape;926;p61"/>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1"/>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1"/>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61"/>
          <p:cNvSpPr/>
          <p:nvPr/>
        </p:nvSpPr>
        <p:spPr>
          <a:xfrm rot="10800000" flipH="1">
            <a:off x="7981650" y="28604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1"/>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1"/>
          <p:cNvSpPr/>
          <p:nvPr/>
        </p:nvSpPr>
        <p:spPr>
          <a:xfrm rot="10800000" flipH="1">
            <a:off x="7932450" y="4287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1"/>
          <p:cNvSpPr/>
          <p:nvPr/>
        </p:nvSpPr>
        <p:spPr>
          <a:xfrm rot="10800000" flipH="1">
            <a:off x="7695850" y="17277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1"/>
          <p:cNvSpPr/>
          <p:nvPr/>
        </p:nvSpPr>
        <p:spPr>
          <a:xfrm rot="10800000" flipH="1">
            <a:off x="829948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52">
    <p:spTree>
      <p:nvGrpSpPr>
        <p:cNvPr id="1" name="Shape 998"/>
        <p:cNvGrpSpPr/>
        <p:nvPr/>
      </p:nvGrpSpPr>
      <p:grpSpPr>
        <a:xfrm>
          <a:off x="0" y="0"/>
          <a:ext cx="0" cy="0"/>
          <a:chOff x="0" y="0"/>
          <a:chExt cx="0" cy="0"/>
        </a:xfrm>
      </p:grpSpPr>
      <p:sp>
        <p:nvSpPr>
          <p:cNvPr id="999" name="Google Shape;999;p67"/>
          <p:cNvSpPr/>
          <p:nvPr/>
        </p:nvSpPr>
        <p:spPr>
          <a:xfrm rot="-5911893" flipH="1">
            <a:off x="-358275" y="-757650"/>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7"/>
          <p:cNvSpPr/>
          <p:nvPr/>
        </p:nvSpPr>
        <p:spPr>
          <a:xfrm rot="-515846" flipH="1">
            <a:off x="-1764995" y="-321140"/>
            <a:ext cx="4858752" cy="98474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7"/>
          <p:cNvSpPr/>
          <p:nvPr/>
        </p:nvSpPr>
        <p:spPr>
          <a:xfrm flipH="1">
            <a:off x="-1788061" y="-312190"/>
            <a:ext cx="4906095"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7"/>
          <p:cNvSpPr/>
          <p:nvPr/>
        </p:nvSpPr>
        <p:spPr>
          <a:xfrm rot="4888107" flipH="1">
            <a:off x="1137128" y="4138487"/>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7"/>
          <p:cNvSpPr/>
          <p:nvPr/>
        </p:nvSpPr>
        <p:spPr>
          <a:xfrm rot="-9922098" flipH="1">
            <a:off x="-1214868" y="4347472"/>
            <a:ext cx="4858620" cy="98475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7"/>
          <p:cNvSpPr/>
          <p:nvPr/>
        </p:nvSpPr>
        <p:spPr>
          <a:xfrm rot="-10346708" flipH="1">
            <a:off x="-752392" y="4478612"/>
            <a:ext cx="4905724" cy="106005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707" r:id="rId5"/>
    <p:sldLayoutId id="2147483710" r:id="rId6"/>
    <p:sldLayoutId id="2147483711" r:id="rId7"/>
    <p:sldLayoutId id="2147483712" r:id="rId8"/>
    <p:sldLayoutId id="2147483713" r:id="rId9"/>
    <p:sldLayoutId id="2147483714" r:id="rId10"/>
  </p:sldLayoutIdLs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678600" y="118215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CLASSIFICATION KNN</a:t>
            </a:r>
            <a:endParaRPr dirty="0"/>
          </a:p>
        </p:txBody>
      </p:sp>
      <p:sp>
        <p:nvSpPr>
          <p:cNvPr id="1035" name="Google Shape;1035;p74"/>
          <p:cNvSpPr txBox="1">
            <a:spLocks noGrp="1"/>
          </p:cNvSpPr>
          <p:nvPr>
            <p:ph type="subTitle" idx="1"/>
          </p:nvPr>
        </p:nvSpPr>
        <p:spPr>
          <a:xfrm>
            <a:off x="2389175" y="3452325"/>
            <a:ext cx="4048800" cy="3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Réalisé par:</a:t>
            </a:r>
          </a:p>
          <a:p>
            <a:pPr marL="0" lvl="0" indent="0" algn="l" rtl="0">
              <a:spcBef>
                <a:spcPts val="0"/>
              </a:spcBef>
              <a:spcAft>
                <a:spcPts val="0"/>
              </a:spcAft>
              <a:buNone/>
            </a:pPr>
            <a:r>
              <a:rPr lang="en" dirty="0" smtClean="0"/>
              <a:t>WAHIA Asma</a:t>
            </a:r>
          </a:p>
          <a:p>
            <a:pPr marL="0" lvl="0" indent="0" algn="l" rtl="0">
              <a:spcBef>
                <a:spcPts val="0"/>
              </a:spcBef>
              <a:spcAft>
                <a:spcPts val="0"/>
              </a:spcAft>
              <a:buNone/>
            </a:pPr>
            <a:r>
              <a:rPr lang="en" dirty="0" smtClean="0"/>
              <a:t>NASSER Dounia</a:t>
            </a:r>
          </a:p>
          <a:p>
            <a:pPr marL="0" lvl="0" indent="0" algn="l" rtl="0">
              <a:spcBef>
                <a:spcPts val="0"/>
              </a:spcBef>
              <a:spcAft>
                <a:spcPts val="0"/>
              </a:spcAft>
              <a:buNone/>
            </a:pPr>
            <a:r>
              <a:rPr lang="en" dirty="0" smtClean="0"/>
              <a:t>KASSRI Ilham</a:t>
            </a:r>
            <a:endParaRPr dirty="0"/>
          </a:p>
        </p:txBody>
      </p:sp>
      <p:sp>
        <p:nvSpPr>
          <p:cNvPr id="4" name="Google Shape;1035;p74"/>
          <p:cNvSpPr txBox="1">
            <a:spLocks/>
          </p:cNvSpPr>
          <p:nvPr/>
        </p:nvSpPr>
        <p:spPr>
          <a:xfrm>
            <a:off x="4816775" y="3467925"/>
            <a:ext cx="4048800" cy="382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2"/>
              </a:buClr>
              <a:buSzPts val="2800"/>
              <a:buFont typeface="Open Sans"/>
              <a:buNone/>
              <a:tabLst/>
              <a:defRPr/>
            </a:pPr>
            <a:r>
              <a:rPr kumimoji="0" lang="fr-FR" sz="1400" b="0" i="0" u="none" strike="noStrike" kern="0" cap="none" spc="0" normalizeH="0" baseline="0" noProof="0" dirty="0" smtClean="0">
                <a:ln>
                  <a:noFill/>
                </a:ln>
                <a:solidFill>
                  <a:schemeClr val="dk2"/>
                </a:solidFill>
                <a:effectLst/>
                <a:uLnTx/>
                <a:uFillTx/>
                <a:latin typeface="Open Sans"/>
                <a:ea typeface="Open Sans"/>
                <a:cs typeface="Open Sans"/>
                <a:sym typeface="Open Sans"/>
              </a:rPr>
              <a:t>Encadré</a:t>
            </a:r>
            <a:r>
              <a:rPr kumimoji="0" lang="fr-FR" sz="1400" b="0" i="0" u="none" strike="noStrike" kern="0" cap="none" spc="0" normalizeH="0" noProof="0" dirty="0" smtClean="0">
                <a:ln>
                  <a:noFill/>
                </a:ln>
                <a:solidFill>
                  <a:schemeClr val="dk2"/>
                </a:solidFill>
                <a:effectLst/>
                <a:uLnTx/>
                <a:uFillTx/>
                <a:latin typeface="Open Sans"/>
                <a:ea typeface="Open Sans"/>
                <a:cs typeface="Open Sans"/>
                <a:sym typeface="Open Sans"/>
              </a:rPr>
              <a:t> </a:t>
            </a:r>
            <a:r>
              <a:rPr kumimoji="0" lang="fr-FR" sz="1400" b="0" i="0" u="none" strike="noStrike" kern="0" cap="none" spc="0" normalizeH="0" baseline="0" noProof="0" dirty="0" smtClean="0">
                <a:ln>
                  <a:noFill/>
                </a:ln>
                <a:solidFill>
                  <a:schemeClr val="dk2"/>
                </a:solidFill>
                <a:effectLst/>
                <a:uLnTx/>
                <a:uFillTx/>
                <a:latin typeface="Open Sans"/>
                <a:ea typeface="Open Sans"/>
                <a:cs typeface="Open Sans"/>
                <a:sym typeface="Open Sans"/>
              </a:rPr>
              <a:t>par:</a:t>
            </a:r>
          </a:p>
          <a:p>
            <a:pPr marL="0" marR="0" lvl="0" indent="0" algn="l" defTabSz="914400" rtl="0" eaLnBrk="1" fontAlgn="auto" latinLnBrk="0" hangingPunct="1">
              <a:lnSpc>
                <a:spcPct val="100000"/>
              </a:lnSpc>
              <a:spcBef>
                <a:spcPts val="0"/>
              </a:spcBef>
              <a:spcAft>
                <a:spcPts val="0"/>
              </a:spcAft>
              <a:buClr>
                <a:schemeClr val="dk2"/>
              </a:buClr>
              <a:buSzPts val="2800"/>
              <a:buFont typeface="Open Sans"/>
              <a:buNone/>
              <a:tabLst/>
              <a:defRPr/>
            </a:pPr>
            <a:r>
              <a:rPr kumimoji="0" lang="fr-FR" sz="1400" b="0" i="0" u="none" strike="noStrike" kern="0" cap="none" spc="0" normalizeH="0" baseline="0" noProof="0" dirty="0" err="1" smtClean="0">
                <a:ln>
                  <a:noFill/>
                </a:ln>
                <a:solidFill>
                  <a:schemeClr val="dk2"/>
                </a:solidFill>
                <a:effectLst/>
                <a:uLnTx/>
                <a:uFillTx/>
                <a:latin typeface="Open Sans"/>
                <a:ea typeface="Open Sans"/>
                <a:cs typeface="Open Sans"/>
                <a:sym typeface="Open Sans"/>
              </a:rPr>
              <a:t>Pr.OURDOU</a:t>
            </a:r>
            <a:r>
              <a:rPr kumimoji="0" lang="fr-FR" sz="1400" b="0" i="0" u="none" strike="noStrike" kern="0" cap="none" spc="0" normalizeH="0" noProof="0" dirty="0" smtClean="0">
                <a:ln>
                  <a:noFill/>
                </a:ln>
                <a:solidFill>
                  <a:schemeClr val="dk2"/>
                </a:solidFill>
                <a:effectLst/>
                <a:uLnTx/>
                <a:uFillTx/>
                <a:latin typeface="Open Sans"/>
                <a:ea typeface="Open Sans"/>
                <a:cs typeface="Open Sans"/>
                <a:sym typeface="Open Sans"/>
              </a:rPr>
              <a:t> Amal</a:t>
            </a:r>
            <a:endParaRPr kumimoji="0" lang="fr-FR" sz="1400" b="0" i="0" u="none" strike="noStrike" kern="0" cap="none" spc="0" normalizeH="0" baseline="0" noProof="0" dirty="0">
              <a:ln>
                <a:noFill/>
              </a:ln>
              <a:solidFill>
                <a:schemeClr val="dk2"/>
              </a:solidFill>
              <a:effectLst/>
              <a:uLnTx/>
              <a:uFillTx/>
              <a:latin typeface="Open Sans"/>
              <a:ea typeface="Open Sans"/>
              <a:cs typeface="Open Sans"/>
              <a:sym typeface="Open San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5"/>
                                        </p:tgtEl>
                                        <p:attrNameLst>
                                          <p:attrName>style.visibility</p:attrName>
                                        </p:attrNameLst>
                                      </p:cBhvr>
                                      <p:to>
                                        <p:strVal val="visible"/>
                                      </p:to>
                                    </p:set>
                                    <p:animEffect transition="in" filter="fade">
                                      <p:cBhvr>
                                        <p:cTn id="11" dur="1000"/>
                                        <p:tgtEl>
                                          <p:spTgt spid="103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6"/>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047" name="Google Shape;1047;p76"/>
          <p:cNvSpPr txBox="1">
            <a:spLocks noGrp="1"/>
          </p:cNvSpPr>
          <p:nvPr>
            <p:ph type="subTitle" idx="3"/>
          </p:nvPr>
        </p:nvSpPr>
        <p:spPr>
          <a:xfrm>
            <a:off x="927038" y="1616975"/>
            <a:ext cx="3431707" cy="160350"/>
          </a:xfrm>
          <a:prstGeom prst="rect">
            <a:avLst/>
          </a:prstGeom>
        </p:spPr>
        <p:txBody>
          <a:bodyPr spcFirstLastPara="1" wrap="square" lIns="91425" tIns="91425" rIns="91425" bIns="91425" anchor="ctr" anchorCtr="0">
            <a:noAutofit/>
          </a:bodyPr>
          <a:lstStyle/>
          <a:p>
            <a:pPr marL="0" lvl="0" indent="0"/>
            <a:r>
              <a:rPr lang="en" sz="1800" dirty="0" smtClean="0"/>
              <a:t>Définition knn</a:t>
            </a:r>
            <a:endParaRPr sz="1800" dirty="0"/>
          </a:p>
        </p:txBody>
      </p:sp>
      <p:sp>
        <p:nvSpPr>
          <p:cNvPr id="1048" name="Google Shape;1048;p76"/>
          <p:cNvSpPr txBox="1">
            <a:spLocks noGrp="1"/>
          </p:cNvSpPr>
          <p:nvPr>
            <p:ph type="subTitle" idx="1"/>
          </p:nvPr>
        </p:nvSpPr>
        <p:spPr>
          <a:xfrm>
            <a:off x="4566850" y="1609775"/>
            <a:ext cx="3562000" cy="160350"/>
          </a:xfrm>
          <a:prstGeom prst="rect">
            <a:avLst/>
          </a:prstGeom>
        </p:spPr>
        <p:txBody>
          <a:bodyPr spcFirstLastPara="1" wrap="square" lIns="91425" tIns="91425" rIns="91425" bIns="91425" anchor="ctr" anchorCtr="0">
            <a:noAutofit/>
          </a:bodyPr>
          <a:lstStyle/>
          <a:p>
            <a:pPr marL="0" lvl="0" indent="0"/>
            <a:r>
              <a:rPr lang="fr-FR" sz="1800" dirty="0" smtClean="0"/>
              <a:t>Comment fonctionne K-NN </a:t>
            </a:r>
            <a:endParaRPr sz="1800" dirty="0"/>
          </a:p>
        </p:txBody>
      </p:sp>
      <p:sp>
        <p:nvSpPr>
          <p:cNvPr id="1051" name="Google Shape;1051;p76"/>
          <p:cNvSpPr txBox="1">
            <a:spLocks noGrp="1"/>
          </p:cNvSpPr>
          <p:nvPr>
            <p:ph type="subTitle" idx="5"/>
          </p:nvPr>
        </p:nvSpPr>
        <p:spPr>
          <a:xfrm>
            <a:off x="4610000" y="3302850"/>
            <a:ext cx="3562000" cy="160350"/>
          </a:xfrm>
          <a:prstGeom prst="rect">
            <a:avLst/>
          </a:prstGeom>
        </p:spPr>
        <p:txBody>
          <a:bodyPr spcFirstLastPara="1" wrap="square" lIns="91425" tIns="91425" rIns="91425" bIns="91425" anchor="ctr" anchorCtr="0">
            <a:noAutofit/>
          </a:bodyPr>
          <a:lstStyle/>
          <a:p>
            <a:pPr marL="0" lvl="0" indent="0"/>
            <a:r>
              <a:rPr lang="fr-FR" sz="1800" dirty="0" smtClean="0"/>
              <a:t>Un exemple pour comprendre le fonctionnement de l'algorithme K-NN</a:t>
            </a:r>
            <a:endParaRPr lang="fr-FR" sz="1800" dirty="0"/>
          </a:p>
        </p:txBody>
      </p:sp>
      <p:sp>
        <p:nvSpPr>
          <p:cNvPr id="1053" name="Google Shape;1053;p76"/>
          <p:cNvSpPr txBox="1">
            <a:spLocks noGrp="1"/>
          </p:cNvSpPr>
          <p:nvPr>
            <p:ph type="subTitle" idx="7"/>
          </p:nvPr>
        </p:nvSpPr>
        <p:spPr>
          <a:xfrm>
            <a:off x="912638" y="3331650"/>
            <a:ext cx="3431707" cy="160350"/>
          </a:xfrm>
          <a:prstGeom prst="rect">
            <a:avLst/>
          </a:prstGeom>
        </p:spPr>
        <p:txBody>
          <a:bodyPr spcFirstLastPara="1" wrap="square" lIns="91425" tIns="91425" rIns="91425" bIns="91425" anchor="ctr" anchorCtr="0">
            <a:noAutofit/>
          </a:bodyPr>
          <a:lstStyle/>
          <a:p>
            <a:pPr marL="0" lvl="0" indent="0"/>
            <a:r>
              <a:rPr lang="fr-FR" sz="1600" dirty="0" smtClean="0"/>
              <a:t>Comment choisir la valeur de K </a:t>
            </a:r>
            <a:endParaRPr sz="1600" dirty="0"/>
          </a:p>
        </p:txBody>
      </p:sp>
      <p:sp>
        <p:nvSpPr>
          <p:cNvPr id="1055" name="Google Shape;1055;p76"/>
          <p:cNvSpPr txBox="1">
            <a:spLocks noGrp="1"/>
          </p:cNvSpPr>
          <p:nvPr>
            <p:ph type="title" idx="9"/>
          </p:nvPr>
        </p:nvSpPr>
        <p:spPr>
          <a:xfrm>
            <a:off x="2259638" y="1171113"/>
            <a:ext cx="966458" cy="2998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1056" name="Google Shape;1056;p76"/>
          <p:cNvSpPr txBox="1">
            <a:spLocks noGrp="1"/>
          </p:cNvSpPr>
          <p:nvPr>
            <p:ph type="title" idx="13"/>
          </p:nvPr>
        </p:nvSpPr>
        <p:spPr>
          <a:xfrm>
            <a:off x="5775063" y="1171113"/>
            <a:ext cx="966458" cy="2998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02</a:t>
            </a:r>
            <a:endParaRPr sz="3600" dirty="0"/>
          </a:p>
        </p:txBody>
      </p:sp>
      <p:sp>
        <p:nvSpPr>
          <p:cNvPr id="1057" name="Google Shape;1057;p76"/>
          <p:cNvSpPr txBox="1">
            <a:spLocks noGrp="1"/>
          </p:cNvSpPr>
          <p:nvPr>
            <p:ph type="title" idx="14"/>
          </p:nvPr>
        </p:nvSpPr>
        <p:spPr>
          <a:xfrm>
            <a:off x="2259638" y="2631925"/>
            <a:ext cx="966458" cy="2998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03</a:t>
            </a:r>
            <a:endParaRPr sz="3600" dirty="0"/>
          </a:p>
        </p:txBody>
      </p:sp>
      <p:sp>
        <p:nvSpPr>
          <p:cNvPr id="1058" name="Google Shape;1058;p76"/>
          <p:cNvSpPr txBox="1">
            <a:spLocks noGrp="1"/>
          </p:cNvSpPr>
          <p:nvPr>
            <p:ph type="title" idx="15"/>
          </p:nvPr>
        </p:nvSpPr>
        <p:spPr>
          <a:xfrm>
            <a:off x="5775063" y="2631925"/>
            <a:ext cx="966458" cy="2998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04</a:t>
            </a:r>
            <a:endParaRPr sz="3600" dirty="0"/>
          </a:p>
        </p:txBody>
      </p:sp>
      <p:sp>
        <p:nvSpPr>
          <p:cNvPr id="11" name="Google Shape;1053;p76"/>
          <p:cNvSpPr txBox="1">
            <a:spLocks noGrp="1"/>
          </p:cNvSpPr>
          <p:nvPr>
            <p:ph type="subTitle" idx="7"/>
          </p:nvPr>
        </p:nvSpPr>
        <p:spPr>
          <a:xfrm>
            <a:off x="2764238" y="4643250"/>
            <a:ext cx="3431707" cy="160350"/>
          </a:xfrm>
          <a:prstGeom prst="rect">
            <a:avLst/>
          </a:prstGeom>
        </p:spPr>
        <p:txBody>
          <a:bodyPr spcFirstLastPara="1" wrap="square" lIns="91425" tIns="91425" rIns="91425" bIns="91425" anchor="ctr" anchorCtr="0">
            <a:noAutofit/>
          </a:bodyPr>
          <a:lstStyle/>
          <a:p>
            <a:pPr marL="0" lvl="0" indent="0"/>
            <a:r>
              <a:rPr lang="fr-FR" sz="1800" dirty="0" smtClean="0">
                <a:solidFill>
                  <a:schemeClr val="accent6"/>
                </a:solidFill>
              </a:rPr>
              <a:t>Avantages et Inconvénients de l'algorithme KNN </a:t>
            </a:r>
            <a:endParaRPr lang="fr-FR" sz="1800" dirty="0">
              <a:solidFill>
                <a:schemeClr val="accent6"/>
              </a:solidFill>
            </a:endParaRPr>
          </a:p>
        </p:txBody>
      </p:sp>
      <p:sp>
        <p:nvSpPr>
          <p:cNvPr id="12" name="Google Shape;1057;p76"/>
          <p:cNvSpPr txBox="1">
            <a:spLocks/>
          </p:cNvSpPr>
          <p:nvPr/>
        </p:nvSpPr>
        <p:spPr>
          <a:xfrm>
            <a:off x="3974438" y="4065925"/>
            <a:ext cx="966458" cy="299814"/>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6"/>
              </a:buClr>
              <a:buSzPts val="4000"/>
              <a:buFont typeface="Josefin Sans"/>
              <a:buNone/>
              <a:tabLst/>
              <a:defRPr/>
            </a:pPr>
            <a:r>
              <a:rPr kumimoji="0" lang="en" sz="3600" b="1" i="0" u="none" strike="noStrike" kern="0" cap="none" spc="0" normalizeH="0" baseline="0" noProof="0" dirty="0" smtClean="0">
                <a:ln>
                  <a:noFill/>
                </a:ln>
                <a:solidFill>
                  <a:schemeClr val="accent2"/>
                </a:solidFill>
                <a:effectLst/>
                <a:uLnTx/>
                <a:uFillTx/>
                <a:latin typeface="Josefin Sans"/>
                <a:ea typeface="Josefin Sans"/>
                <a:cs typeface="Josefin Sans"/>
                <a:sym typeface="Josefin Sans"/>
              </a:rPr>
              <a:t>05</a:t>
            </a:r>
            <a:endParaRPr kumimoji="0" lang="en" sz="3600" b="1" i="0" u="none" strike="noStrike" kern="0" cap="none" spc="0" normalizeH="0" baseline="0" noProof="0" dirty="0">
              <a:ln>
                <a:noFill/>
              </a:ln>
              <a:solidFill>
                <a:schemeClr val="accent2"/>
              </a:solidFill>
              <a:effectLst/>
              <a:uLnTx/>
              <a:uFillTx/>
              <a:latin typeface="Josefin Sans"/>
              <a:ea typeface="Josefin Sans"/>
              <a:cs typeface="Josefin Sans"/>
              <a:sym typeface="Josefin San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fade">
                                      <p:cBhvr>
                                        <p:cTn id="7" dur="1000"/>
                                        <p:tgtEl>
                                          <p:spTgt spid="10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55"/>
                                        </p:tgtEl>
                                        <p:attrNameLst>
                                          <p:attrName>style.visibility</p:attrName>
                                        </p:attrNameLst>
                                      </p:cBhvr>
                                      <p:to>
                                        <p:strVal val="visible"/>
                                      </p:to>
                                    </p:set>
                                    <p:animEffect transition="in" filter="fade">
                                      <p:cBhvr>
                                        <p:cTn id="11" dur="1000"/>
                                        <p:tgtEl>
                                          <p:spTgt spid="1055"/>
                                        </p:tgtEl>
                                      </p:cBhvr>
                                    </p:animEffect>
                                  </p:childTnLst>
                                </p:cTn>
                              </p:par>
                              <p:par>
                                <p:cTn id="12" presetID="10" presetClass="entr" presetSubtype="0" fill="hold" nodeType="withEffect">
                                  <p:stCondLst>
                                    <p:cond delay="0"/>
                                  </p:stCondLst>
                                  <p:childTnLst>
                                    <p:set>
                                      <p:cBhvr>
                                        <p:cTn id="13" dur="1" fill="hold">
                                          <p:stCondLst>
                                            <p:cond delay="0"/>
                                          </p:stCondLst>
                                        </p:cTn>
                                        <p:tgtEl>
                                          <p:spTgt spid="1056"/>
                                        </p:tgtEl>
                                        <p:attrNameLst>
                                          <p:attrName>style.visibility</p:attrName>
                                        </p:attrNameLst>
                                      </p:cBhvr>
                                      <p:to>
                                        <p:strVal val="visible"/>
                                      </p:to>
                                    </p:set>
                                    <p:animEffect transition="in" filter="fade">
                                      <p:cBhvr>
                                        <p:cTn id="14" dur="1000"/>
                                        <p:tgtEl>
                                          <p:spTgt spid="1056"/>
                                        </p:tgtEl>
                                      </p:cBhvr>
                                    </p:animEffect>
                                  </p:childTnLst>
                                </p:cTn>
                              </p:par>
                              <p:par>
                                <p:cTn id="15" presetID="10" presetClass="entr" presetSubtype="0" fill="hold" nodeType="withEffect">
                                  <p:stCondLst>
                                    <p:cond delay="0"/>
                                  </p:stCondLst>
                                  <p:childTnLst>
                                    <p:set>
                                      <p:cBhvr>
                                        <p:cTn id="16" dur="1" fill="hold">
                                          <p:stCondLst>
                                            <p:cond delay="0"/>
                                          </p:stCondLst>
                                        </p:cTn>
                                        <p:tgtEl>
                                          <p:spTgt spid="1057"/>
                                        </p:tgtEl>
                                        <p:attrNameLst>
                                          <p:attrName>style.visibility</p:attrName>
                                        </p:attrNameLst>
                                      </p:cBhvr>
                                      <p:to>
                                        <p:strVal val="visible"/>
                                      </p:to>
                                    </p:set>
                                    <p:animEffect transition="in" filter="fade">
                                      <p:cBhvr>
                                        <p:cTn id="17" dur="1000"/>
                                        <p:tgtEl>
                                          <p:spTgt spid="1057"/>
                                        </p:tgtEl>
                                      </p:cBhvr>
                                    </p:animEffect>
                                  </p:childTnLst>
                                </p:cTn>
                              </p:par>
                              <p:par>
                                <p:cTn id="18" presetID="10" presetClass="entr" presetSubtype="0" fill="hold" nodeType="withEffect">
                                  <p:stCondLst>
                                    <p:cond delay="0"/>
                                  </p:stCondLst>
                                  <p:childTnLst>
                                    <p:set>
                                      <p:cBhvr>
                                        <p:cTn id="19" dur="1" fill="hold">
                                          <p:stCondLst>
                                            <p:cond delay="0"/>
                                          </p:stCondLst>
                                        </p:cTn>
                                        <p:tgtEl>
                                          <p:spTgt spid="1058"/>
                                        </p:tgtEl>
                                        <p:attrNameLst>
                                          <p:attrName>style.visibility</p:attrName>
                                        </p:attrNameLst>
                                      </p:cBhvr>
                                      <p:to>
                                        <p:strVal val="visible"/>
                                      </p:to>
                                    </p:set>
                                    <p:animEffect transition="in" filter="fade">
                                      <p:cBhvr>
                                        <p:cTn id="20" dur="1000"/>
                                        <p:tgtEl>
                                          <p:spTgt spid="1058"/>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47"/>
                                        </p:tgtEl>
                                        <p:attrNameLst>
                                          <p:attrName>style.visibility</p:attrName>
                                        </p:attrNameLst>
                                      </p:cBhvr>
                                      <p:to>
                                        <p:strVal val="visible"/>
                                      </p:to>
                                    </p:set>
                                    <p:animEffect transition="in" filter="fade">
                                      <p:cBhvr>
                                        <p:cTn id="24" dur="1000"/>
                                        <p:tgtEl>
                                          <p:spTgt spid="1047"/>
                                        </p:tgtEl>
                                      </p:cBhvr>
                                    </p:animEffect>
                                  </p:childTnLst>
                                </p:cTn>
                              </p:par>
                              <p:par>
                                <p:cTn id="25" presetID="10" presetClass="entr" presetSubtype="0" fill="hold" nodeType="withEffect">
                                  <p:stCondLst>
                                    <p:cond delay="0"/>
                                  </p:stCondLst>
                                  <p:childTnLst>
                                    <p:set>
                                      <p:cBhvr>
                                        <p:cTn id="26" dur="1" fill="hold">
                                          <p:stCondLst>
                                            <p:cond delay="0"/>
                                          </p:stCondLst>
                                        </p:cTn>
                                        <p:tgtEl>
                                          <p:spTgt spid="1048"/>
                                        </p:tgtEl>
                                        <p:attrNameLst>
                                          <p:attrName>style.visibility</p:attrName>
                                        </p:attrNameLst>
                                      </p:cBhvr>
                                      <p:to>
                                        <p:strVal val="visible"/>
                                      </p:to>
                                    </p:set>
                                    <p:animEffect transition="in" filter="fade">
                                      <p:cBhvr>
                                        <p:cTn id="27" dur="1000"/>
                                        <p:tgtEl>
                                          <p:spTgt spid="1048"/>
                                        </p:tgtEl>
                                      </p:cBhvr>
                                    </p:animEffect>
                                  </p:childTnLst>
                                </p:cTn>
                              </p:par>
                              <p:par>
                                <p:cTn id="28" presetID="10" presetClass="entr" presetSubtype="0" fill="hold" nodeType="withEffect">
                                  <p:stCondLst>
                                    <p:cond delay="0"/>
                                  </p:stCondLst>
                                  <p:childTnLst>
                                    <p:set>
                                      <p:cBhvr>
                                        <p:cTn id="29" dur="1" fill="hold">
                                          <p:stCondLst>
                                            <p:cond delay="0"/>
                                          </p:stCondLst>
                                        </p:cTn>
                                        <p:tgtEl>
                                          <p:spTgt spid="1051"/>
                                        </p:tgtEl>
                                        <p:attrNameLst>
                                          <p:attrName>style.visibility</p:attrName>
                                        </p:attrNameLst>
                                      </p:cBhvr>
                                      <p:to>
                                        <p:strVal val="visible"/>
                                      </p:to>
                                    </p:set>
                                    <p:animEffect transition="in" filter="fade">
                                      <p:cBhvr>
                                        <p:cTn id="30" dur="1000"/>
                                        <p:tgtEl>
                                          <p:spTgt spid="1051"/>
                                        </p:tgtEl>
                                      </p:cBhvr>
                                    </p:animEffect>
                                  </p:childTnLst>
                                </p:cTn>
                              </p:par>
                              <p:par>
                                <p:cTn id="31" presetID="10" presetClass="entr" presetSubtype="0" fill="hold" nodeType="withEffect">
                                  <p:stCondLst>
                                    <p:cond delay="0"/>
                                  </p:stCondLst>
                                  <p:childTnLst>
                                    <p:set>
                                      <p:cBhvr>
                                        <p:cTn id="32" dur="1" fill="hold">
                                          <p:stCondLst>
                                            <p:cond delay="0"/>
                                          </p:stCondLst>
                                        </p:cTn>
                                        <p:tgtEl>
                                          <p:spTgt spid="1053"/>
                                        </p:tgtEl>
                                        <p:attrNameLst>
                                          <p:attrName>style.visibility</p:attrName>
                                        </p:attrNameLst>
                                      </p:cBhvr>
                                      <p:to>
                                        <p:strVal val="visible"/>
                                      </p:to>
                                    </p:set>
                                    <p:animEffect transition="in" filter="fade">
                                      <p:cBhvr>
                                        <p:cTn id="33" dur="1000"/>
                                        <p:tgtEl>
                                          <p:spTgt spid="1053"/>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78"/>
          <p:cNvSpPr txBox="1">
            <a:spLocks noGrp="1"/>
          </p:cNvSpPr>
          <p:nvPr>
            <p:ph type="title"/>
          </p:nvPr>
        </p:nvSpPr>
        <p:spPr>
          <a:xfrm>
            <a:off x="714750" y="979750"/>
            <a:ext cx="4310850" cy="4386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smtClean="0"/>
              <a:t>Définition knn</a:t>
            </a:r>
            <a:endParaRPr sz="2800" dirty="0"/>
          </a:p>
        </p:txBody>
      </p:sp>
      <p:sp>
        <p:nvSpPr>
          <p:cNvPr id="1084" name="Google Shape;1084;p78"/>
          <p:cNvSpPr txBox="1">
            <a:spLocks noGrp="1"/>
          </p:cNvSpPr>
          <p:nvPr>
            <p:ph type="subTitle" idx="1"/>
          </p:nvPr>
        </p:nvSpPr>
        <p:spPr>
          <a:xfrm>
            <a:off x="650050" y="936000"/>
            <a:ext cx="7889150" cy="2102400"/>
          </a:xfrm>
          <a:prstGeom prst="rect">
            <a:avLst/>
          </a:prstGeom>
        </p:spPr>
        <p:txBody>
          <a:bodyPr spcFirstLastPara="1" wrap="square" lIns="91425" tIns="91425" rIns="91425" bIns="91425" anchor="ctr" anchorCtr="0">
            <a:noAutofit/>
          </a:bodyPr>
          <a:lstStyle/>
          <a:p>
            <a:pPr marL="0" lvl="0" indent="0"/>
            <a:r>
              <a:rPr lang="fr-FR" sz="1100" dirty="0" smtClean="0"/>
              <a:t>K-NN est un algorithme d'apprentissage supervisé simple et non paramétrique qui peut être utilisé pour la classification et la régression. Il stocke toutes les données disponibles et classe un nouveau point de données en fonction de sa similarité avec les données existantes. K-NN ne fait aucune hypothèse sur les données sous-jacentes et est souvent utilisé pour les problèmes de classification.</a:t>
            </a:r>
            <a:endParaRPr lang="fr-FR" sz="1100" dirty="0" smtClean="0">
              <a:solidFill>
                <a:schemeClr val="dk2"/>
              </a:solidFill>
            </a:endParaRPr>
          </a:p>
        </p:txBody>
      </p:sp>
      <p:pic>
        <p:nvPicPr>
          <p:cNvPr id="5" name="Image 4" descr="k-nearest-neighbor-algorithm-for-machine-learning.png"/>
          <p:cNvPicPr>
            <a:picLocks noChangeAspect="1"/>
          </p:cNvPicPr>
          <p:nvPr/>
        </p:nvPicPr>
        <p:blipFill>
          <a:blip r:embed="rId3"/>
          <a:stretch>
            <a:fillRect/>
          </a:stretch>
        </p:blipFill>
        <p:spPr>
          <a:xfrm>
            <a:off x="3074400" y="2571880"/>
            <a:ext cx="2923200" cy="16077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83"/>
                                        </p:tgtEl>
                                        <p:attrNameLst>
                                          <p:attrName>style.visibility</p:attrName>
                                        </p:attrNameLst>
                                      </p:cBhvr>
                                      <p:to>
                                        <p:strVal val="visible"/>
                                      </p:to>
                                    </p:set>
                                    <p:anim calcmode="lin" valueType="num">
                                      <p:cBhvr additive="base">
                                        <p:cTn id="7" dur="1000"/>
                                        <p:tgtEl>
                                          <p:spTgt spid="10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84"/>
                                        </p:tgtEl>
                                        <p:attrNameLst>
                                          <p:attrName>style.visibility</p:attrName>
                                        </p:attrNameLst>
                                      </p:cBhvr>
                                      <p:to>
                                        <p:strVal val="visible"/>
                                      </p:to>
                                    </p:set>
                                    <p:anim calcmode="lin" valueType="num">
                                      <p:cBhvr additive="base">
                                        <p:cTn id="10" dur="1000"/>
                                        <p:tgtEl>
                                          <p:spTgt spid="108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78"/>
          <p:cNvSpPr txBox="1">
            <a:spLocks noGrp="1"/>
          </p:cNvSpPr>
          <p:nvPr>
            <p:ph type="title"/>
          </p:nvPr>
        </p:nvSpPr>
        <p:spPr>
          <a:xfrm>
            <a:off x="714750" y="979750"/>
            <a:ext cx="4670850" cy="438650"/>
          </a:xfrm>
          <a:prstGeom prst="rect">
            <a:avLst/>
          </a:prstGeom>
        </p:spPr>
        <p:txBody>
          <a:bodyPr spcFirstLastPara="1" wrap="square" lIns="91425" tIns="91425" rIns="91425" bIns="91425" anchor="ctr" anchorCtr="0">
            <a:noAutofit/>
          </a:bodyPr>
          <a:lstStyle/>
          <a:p>
            <a:pPr lvl="0"/>
            <a:r>
              <a:rPr lang="fr-FR" sz="2400" dirty="0" smtClean="0"/>
              <a:t>Comment fonctionne K-NN ?</a:t>
            </a:r>
          </a:p>
        </p:txBody>
      </p:sp>
      <p:sp>
        <p:nvSpPr>
          <p:cNvPr id="1084" name="Google Shape;1084;p78"/>
          <p:cNvSpPr txBox="1">
            <a:spLocks noGrp="1"/>
          </p:cNvSpPr>
          <p:nvPr>
            <p:ph type="subTitle" idx="1"/>
          </p:nvPr>
        </p:nvSpPr>
        <p:spPr>
          <a:xfrm>
            <a:off x="621250" y="1612800"/>
            <a:ext cx="7435550" cy="2102400"/>
          </a:xfrm>
          <a:prstGeom prst="rect">
            <a:avLst/>
          </a:prstGeom>
        </p:spPr>
        <p:txBody>
          <a:bodyPr spcFirstLastPara="1" wrap="square" lIns="91425" tIns="91425" rIns="91425" bIns="91425" anchor="ctr" anchorCtr="0">
            <a:noAutofit/>
          </a:bodyPr>
          <a:lstStyle/>
          <a:p>
            <a:pPr>
              <a:lnSpc>
                <a:spcPct val="150000"/>
              </a:lnSpc>
            </a:pPr>
            <a:r>
              <a:rPr lang="fr-FR" sz="1050" dirty="0" smtClean="0"/>
              <a:t>Le fonctionnement de K-NN peut être expliqué sur la base de l'algorithme ci-dessous :</a:t>
            </a:r>
          </a:p>
          <a:p>
            <a:pPr>
              <a:lnSpc>
                <a:spcPct val="150000"/>
              </a:lnSpc>
            </a:pPr>
            <a:r>
              <a:rPr lang="fr-FR" sz="1050" b="1" dirty="0" smtClean="0"/>
              <a:t>Étape 1 </a:t>
            </a:r>
            <a:r>
              <a:rPr lang="fr-FR" sz="1050" dirty="0" smtClean="0"/>
              <a:t>: Sélectionnez le nombre K de voisins</a:t>
            </a:r>
          </a:p>
          <a:p>
            <a:pPr>
              <a:lnSpc>
                <a:spcPct val="150000"/>
              </a:lnSpc>
            </a:pPr>
            <a:r>
              <a:rPr lang="fr-FR" sz="1050" b="1" dirty="0" smtClean="0"/>
              <a:t>Étape 2</a:t>
            </a:r>
            <a:r>
              <a:rPr lang="fr-FR" sz="1050" dirty="0" smtClean="0"/>
              <a:t> : Calculer la distance euclidienne du nombre K de voisins</a:t>
            </a:r>
          </a:p>
          <a:p>
            <a:pPr>
              <a:lnSpc>
                <a:spcPct val="150000"/>
              </a:lnSpc>
            </a:pPr>
            <a:r>
              <a:rPr lang="fr-FR" sz="1050" b="1" dirty="0" smtClean="0"/>
              <a:t>Étape 3 </a:t>
            </a:r>
            <a:r>
              <a:rPr lang="fr-FR" sz="1050" dirty="0" smtClean="0"/>
              <a:t>: Prenez les K voisins les plus proches  selon la distance euclidienne calculée.</a:t>
            </a:r>
          </a:p>
          <a:p>
            <a:pPr>
              <a:lnSpc>
                <a:spcPct val="150000"/>
              </a:lnSpc>
            </a:pPr>
            <a:r>
              <a:rPr lang="fr-FR" sz="1050" b="1" dirty="0" smtClean="0"/>
              <a:t>Étape 4</a:t>
            </a:r>
            <a:r>
              <a:rPr lang="fr-FR" sz="1050" dirty="0" smtClean="0"/>
              <a:t> : Parmi ces k voisins, comptez le nombre de points de données dans chaque catégorie.</a:t>
            </a:r>
          </a:p>
          <a:p>
            <a:pPr>
              <a:lnSpc>
                <a:spcPct val="150000"/>
              </a:lnSpc>
            </a:pPr>
            <a:r>
              <a:rPr lang="fr-FR" sz="1050" b="1" dirty="0" smtClean="0"/>
              <a:t>Étape 5</a:t>
            </a:r>
            <a:r>
              <a:rPr lang="fr-FR" sz="1050" dirty="0" smtClean="0"/>
              <a:t> : Attribuez les nouveaux points de données à la catégorie pour laquelle le nombre de voisins est maximal.</a:t>
            </a:r>
          </a:p>
          <a:p>
            <a:pPr>
              <a:lnSpc>
                <a:spcPct val="150000"/>
              </a:lnSpc>
            </a:pPr>
            <a:r>
              <a:rPr lang="fr-FR" sz="1050" b="1" dirty="0" smtClean="0"/>
              <a:t>Étape 6</a:t>
            </a:r>
            <a:r>
              <a:rPr lang="fr-FR" sz="1050" dirty="0" smtClean="0"/>
              <a:t> : Notre modèle est prêt.</a:t>
            </a:r>
            <a:br>
              <a:rPr lang="fr-FR" sz="1050" dirty="0" smtClean="0"/>
            </a:br>
            <a:endParaRPr lang="fr-FR" sz="1050" dirty="0" smtClean="0">
              <a:solidFill>
                <a:schemeClr val="dk2"/>
              </a:solidFill>
            </a:endParaRPr>
          </a:p>
        </p:txBody>
      </p:sp>
      <p:pic>
        <p:nvPicPr>
          <p:cNvPr id="1026" name="Picture 2"/>
          <p:cNvPicPr>
            <a:picLocks noChangeAspect="1" noChangeArrowheads="1"/>
          </p:cNvPicPr>
          <p:nvPr/>
        </p:nvPicPr>
        <p:blipFill>
          <a:blip r:embed="rId3"/>
          <a:srcRect/>
          <a:stretch>
            <a:fillRect/>
          </a:stretch>
        </p:blipFill>
        <p:spPr bwMode="auto">
          <a:xfrm>
            <a:off x="4959669" y="2197763"/>
            <a:ext cx="2225991" cy="2634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83"/>
                                        </p:tgtEl>
                                        <p:attrNameLst>
                                          <p:attrName>style.visibility</p:attrName>
                                        </p:attrNameLst>
                                      </p:cBhvr>
                                      <p:to>
                                        <p:strVal val="visible"/>
                                      </p:to>
                                    </p:set>
                                    <p:anim calcmode="lin" valueType="num">
                                      <p:cBhvr additive="base">
                                        <p:cTn id="7" dur="1000"/>
                                        <p:tgtEl>
                                          <p:spTgt spid="10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84"/>
                                        </p:tgtEl>
                                        <p:attrNameLst>
                                          <p:attrName>style.visibility</p:attrName>
                                        </p:attrNameLst>
                                      </p:cBhvr>
                                      <p:to>
                                        <p:strVal val="visible"/>
                                      </p:to>
                                    </p:set>
                                    <p:anim calcmode="lin" valueType="num">
                                      <p:cBhvr additive="base">
                                        <p:cTn id="10" dur="1000"/>
                                        <p:tgtEl>
                                          <p:spTgt spid="10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78"/>
          <p:cNvSpPr txBox="1">
            <a:spLocks noGrp="1"/>
          </p:cNvSpPr>
          <p:nvPr>
            <p:ph type="title"/>
          </p:nvPr>
        </p:nvSpPr>
        <p:spPr>
          <a:xfrm>
            <a:off x="714750" y="979750"/>
            <a:ext cx="3504450" cy="438650"/>
          </a:xfrm>
          <a:prstGeom prst="rect">
            <a:avLst/>
          </a:prstGeom>
        </p:spPr>
        <p:txBody>
          <a:bodyPr spcFirstLastPara="1" wrap="square" lIns="91425" tIns="91425" rIns="91425" bIns="91425" anchor="ctr" anchorCtr="0">
            <a:noAutofit/>
          </a:bodyPr>
          <a:lstStyle/>
          <a:p>
            <a:pPr marL="0" lvl="0" indent="0"/>
            <a:r>
              <a:rPr lang="fr-FR" sz="2400" dirty="0" smtClean="0"/>
              <a:t>Choisir la valeur de K</a:t>
            </a:r>
          </a:p>
        </p:txBody>
      </p:sp>
      <p:sp>
        <p:nvSpPr>
          <p:cNvPr id="1084" name="Google Shape;1084;p78"/>
          <p:cNvSpPr txBox="1">
            <a:spLocks noGrp="1"/>
          </p:cNvSpPr>
          <p:nvPr>
            <p:ph type="subTitle" idx="1"/>
          </p:nvPr>
        </p:nvSpPr>
        <p:spPr>
          <a:xfrm>
            <a:off x="621250" y="892800"/>
            <a:ext cx="7413950" cy="2102400"/>
          </a:xfrm>
          <a:prstGeom prst="rect">
            <a:avLst/>
          </a:prstGeom>
        </p:spPr>
        <p:txBody>
          <a:bodyPr spcFirstLastPara="1" wrap="square" lIns="91425" tIns="91425" rIns="91425" bIns="91425" anchor="ctr" anchorCtr="0">
            <a:noAutofit/>
          </a:bodyPr>
          <a:lstStyle/>
          <a:p>
            <a:pPr marL="0" lvl="0" indent="0"/>
            <a:r>
              <a:rPr lang="fr-FR" sz="1050" dirty="0" smtClean="0">
                <a:solidFill>
                  <a:schemeClr val="dk2"/>
                </a:solidFill>
              </a:rPr>
              <a:t>K est un paramètre critique dans l'algorithme K-NN. Par conséquent, nous devons  garder à l'esprit certains points avant de décider d'une valeur de K.</a:t>
            </a:r>
          </a:p>
          <a:p>
            <a:pPr marL="0" lvl="0" indent="0"/>
            <a:r>
              <a:rPr lang="fr-FR" sz="1050" dirty="0" smtClean="0">
                <a:solidFill>
                  <a:schemeClr val="dk2"/>
                </a:solidFill>
              </a:rPr>
              <a:t>L'utilisation de courbes d'erreur est une méthode courante pour déterminer la valeur de K. L'image ci-dessous montre des courbes d'erreur pour différentes valeurs de K pour les données de test et d'apprentissage.</a:t>
            </a:r>
            <a:r>
              <a:rPr lang="fr-FR" sz="1050" dirty="0" smtClean="0"/>
              <a:t/>
            </a:r>
            <a:br>
              <a:rPr lang="fr-FR" sz="1050" dirty="0" smtClean="0"/>
            </a:br>
            <a:endParaRPr lang="fr-FR" sz="1050" dirty="0" smtClean="0">
              <a:solidFill>
                <a:schemeClr val="dk2"/>
              </a:solidFill>
            </a:endParaRPr>
          </a:p>
        </p:txBody>
      </p:sp>
      <p:pic>
        <p:nvPicPr>
          <p:cNvPr id="4" name="Image 3" descr="c2.png"/>
          <p:cNvPicPr>
            <a:picLocks noChangeAspect="1"/>
          </p:cNvPicPr>
          <p:nvPr/>
        </p:nvPicPr>
        <p:blipFill>
          <a:blip r:embed="rId3"/>
          <a:stretch>
            <a:fillRect/>
          </a:stretch>
        </p:blipFill>
        <p:spPr>
          <a:xfrm>
            <a:off x="2606400" y="2125351"/>
            <a:ext cx="3477599" cy="231839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83"/>
                                        </p:tgtEl>
                                        <p:attrNameLst>
                                          <p:attrName>style.visibility</p:attrName>
                                        </p:attrNameLst>
                                      </p:cBhvr>
                                      <p:to>
                                        <p:strVal val="visible"/>
                                      </p:to>
                                    </p:set>
                                    <p:anim calcmode="lin" valueType="num">
                                      <p:cBhvr additive="base">
                                        <p:cTn id="7" dur="1000"/>
                                        <p:tgtEl>
                                          <p:spTgt spid="10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84"/>
                                        </p:tgtEl>
                                        <p:attrNameLst>
                                          <p:attrName>style.visibility</p:attrName>
                                        </p:attrNameLst>
                                      </p:cBhvr>
                                      <p:to>
                                        <p:strVal val="visible"/>
                                      </p:to>
                                    </p:set>
                                    <p:anim calcmode="lin" valueType="num">
                                      <p:cBhvr additive="base">
                                        <p:cTn id="10" dur="1000"/>
                                        <p:tgtEl>
                                          <p:spTgt spid="108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78"/>
          <p:cNvSpPr txBox="1">
            <a:spLocks noGrp="1"/>
          </p:cNvSpPr>
          <p:nvPr>
            <p:ph type="title"/>
          </p:nvPr>
        </p:nvSpPr>
        <p:spPr>
          <a:xfrm>
            <a:off x="714750" y="979750"/>
            <a:ext cx="5765250" cy="438650"/>
          </a:xfrm>
          <a:prstGeom prst="rect">
            <a:avLst/>
          </a:prstGeom>
        </p:spPr>
        <p:txBody>
          <a:bodyPr spcFirstLastPara="1" wrap="square" lIns="91425" tIns="91425" rIns="91425" bIns="91425" anchor="ctr" anchorCtr="0">
            <a:noAutofit/>
          </a:bodyPr>
          <a:lstStyle/>
          <a:p>
            <a:pPr lvl="0"/>
            <a:r>
              <a:rPr lang="fr-FR" sz="2400" dirty="0" smtClean="0"/>
              <a:t>Un exemple pour comprendre le fonctionnement de l'algorithme K-NN</a:t>
            </a:r>
            <a:endParaRPr sz="2400" dirty="0"/>
          </a:p>
        </p:txBody>
      </p:sp>
      <p:sp>
        <p:nvSpPr>
          <p:cNvPr id="1084" name="Google Shape;1084;p78"/>
          <p:cNvSpPr txBox="1">
            <a:spLocks noGrp="1"/>
          </p:cNvSpPr>
          <p:nvPr>
            <p:ph type="subTitle" idx="1"/>
          </p:nvPr>
        </p:nvSpPr>
        <p:spPr>
          <a:xfrm>
            <a:off x="698750" y="1271500"/>
            <a:ext cx="7523650" cy="1450900"/>
          </a:xfrm>
          <a:prstGeom prst="rect">
            <a:avLst/>
          </a:prstGeom>
        </p:spPr>
        <p:txBody>
          <a:bodyPr spcFirstLastPara="1" wrap="square" lIns="91425" tIns="91425" rIns="91425" bIns="91425" anchor="ctr" anchorCtr="0">
            <a:noAutofit/>
          </a:bodyPr>
          <a:lstStyle/>
          <a:p>
            <a:pPr marL="0" lvl="0" indent="0"/>
            <a:r>
              <a:rPr lang="fr-FR" sz="1050" dirty="0" smtClean="0">
                <a:solidFill>
                  <a:schemeClr val="dk2"/>
                </a:solidFill>
              </a:rPr>
              <a:t>Supposons que nous ayons un nouveau point de données et que nous devions le placer dans la catégorie requise. </a:t>
            </a:r>
          </a:p>
          <a:p>
            <a:pPr marL="0" lvl="0" indent="0"/>
            <a:r>
              <a:rPr lang="fr-FR" sz="1050" dirty="0" smtClean="0"/>
              <a:t>Nous choisirons le nombre de voisins, nous choisirons donc le k=5.</a:t>
            </a:r>
          </a:p>
          <a:p>
            <a:pPr marL="0" lvl="0" indent="0"/>
            <a:r>
              <a:rPr lang="fr-FR" sz="1050" dirty="0" smtClean="0"/>
              <a:t>Ensuite, nous calculerons la distance euclidienne entre les points de données. La distance euclidienne est la distance entre deux points, que nous avons déjà étudié en géométrie</a:t>
            </a:r>
            <a:r>
              <a:rPr lang="fr-FR" sz="900" dirty="0" smtClean="0"/>
              <a:t/>
            </a:r>
            <a:br>
              <a:rPr lang="fr-FR" sz="900" dirty="0" smtClean="0"/>
            </a:br>
            <a:endParaRPr lang="fr-FR" sz="900" dirty="0" smtClean="0">
              <a:solidFill>
                <a:schemeClr val="dk2"/>
              </a:solidFill>
            </a:endParaRPr>
          </a:p>
        </p:txBody>
      </p:sp>
      <p:pic>
        <p:nvPicPr>
          <p:cNvPr id="4" name="Image 3" descr="k-nearest-neighbor-algorithm-for-machine-learning3.png"/>
          <p:cNvPicPr>
            <a:picLocks noChangeAspect="1"/>
          </p:cNvPicPr>
          <p:nvPr/>
        </p:nvPicPr>
        <p:blipFill>
          <a:blip r:embed="rId3"/>
          <a:stretch>
            <a:fillRect/>
          </a:stretch>
        </p:blipFill>
        <p:spPr>
          <a:xfrm>
            <a:off x="751601" y="2289600"/>
            <a:ext cx="2301107" cy="1634400"/>
          </a:xfrm>
          <a:prstGeom prst="rect">
            <a:avLst/>
          </a:prstGeom>
        </p:spPr>
      </p:pic>
      <p:pic>
        <p:nvPicPr>
          <p:cNvPr id="5" name="Image 4" descr="k-nearest-neighbor-algorithm-for-machine-learning4.png"/>
          <p:cNvPicPr>
            <a:picLocks noChangeAspect="1"/>
          </p:cNvPicPr>
          <p:nvPr/>
        </p:nvPicPr>
        <p:blipFill>
          <a:blip r:embed="rId4"/>
          <a:stretch>
            <a:fillRect/>
          </a:stretch>
        </p:blipFill>
        <p:spPr>
          <a:xfrm>
            <a:off x="3156402" y="2419200"/>
            <a:ext cx="2387598" cy="1537176"/>
          </a:xfrm>
          <a:prstGeom prst="rect">
            <a:avLst/>
          </a:prstGeom>
        </p:spPr>
      </p:pic>
      <p:pic>
        <p:nvPicPr>
          <p:cNvPr id="6" name="Image 5" descr="k-nearest-neighbor-algorithm-for-machine-learning5.png"/>
          <p:cNvPicPr>
            <a:picLocks noChangeAspect="1"/>
          </p:cNvPicPr>
          <p:nvPr/>
        </p:nvPicPr>
        <p:blipFill>
          <a:blip r:embed="rId5"/>
          <a:stretch>
            <a:fillRect/>
          </a:stretch>
        </p:blipFill>
        <p:spPr>
          <a:xfrm>
            <a:off x="5735366" y="2440800"/>
            <a:ext cx="2141434" cy="1523556"/>
          </a:xfrm>
          <a:prstGeom prst="rect">
            <a:avLst/>
          </a:prstGeom>
        </p:spPr>
      </p:pic>
      <p:sp>
        <p:nvSpPr>
          <p:cNvPr id="7" name="Rectangle 6"/>
          <p:cNvSpPr/>
          <p:nvPr/>
        </p:nvSpPr>
        <p:spPr>
          <a:xfrm>
            <a:off x="752400" y="3923497"/>
            <a:ext cx="6771600" cy="430887"/>
          </a:xfrm>
          <a:prstGeom prst="rect">
            <a:avLst/>
          </a:prstGeom>
        </p:spPr>
        <p:txBody>
          <a:bodyPr wrap="square">
            <a:spAutoFit/>
          </a:bodyPr>
          <a:lstStyle/>
          <a:p>
            <a:r>
              <a:rPr lang="fr-FR" sz="1100" dirty="0" smtClean="0">
                <a:solidFill>
                  <a:schemeClr val="dk2"/>
                </a:solidFill>
                <a:latin typeface="Open Sans" pitchFamily="34" charset="0"/>
                <a:ea typeface="Open Sans" pitchFamily="34" charset="0"/>
                <a:cs typeface="Open Sans" pitchFamily="34" charset="0"/>
              </a:rPr>
              <a:t>Comme nous pouvons le voir, les 3 voisins les plus proches appartiennent à la catégorie A, donc ce nouveau point de données doit appartenir à la catégorie A.</a:t>
            </a:r>
            <a:endParaRPr lang="fr-FR" sz="1100" dirty="0">
              <a:latin typeface="Open Sans" pitchFamily="34" charset="0"/>
              <a:ea typeface="Open Sans" pitchFamily="34" charset="0"/>
              <a:cs typeface="Open San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83"/>
                                        </p:tgtEl>
                                        <p:attrNameLst>
                                          <p:attrName>style.visibility</p:attrName>
                                        </p:attrNameLst>
                                      </p:cBhvr>
                                      <p:to>
                                        <p:strVal val="visible"/>
                                      </p:to>
                                    </p:set>
                                    <p:anim calcmode="lin" valueType="num">
                                      <p:cBhvr additive="base">
                                        <p:cTn id="7" dur="1000"/>
                                        <p:tgtEl>
                                          <p:spTgt spid="10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84"/>
                                        </p:tgtEl>
                                        <p:attrNameLst>
                                          <p:attrName>style.visibility</p:attrName>
                                        </p:attrNameLst>
                                      </p:cBhvr>
                                      <p:to>
                                        <p:strVal val="visible"/>
                                      </p:to>
                                    </p:set>
                                    <p:anim calcmode="lin" valueType="num">
                                      <p:cBhvr additive="base">
                                        <p:cTn id="10" dur="1000"/>
                                        <p:tgtEl>
                                          <p:spTgt spid="108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500"/>
                                        <p:tgtEl>
                                          <p:spTgt spid="4"/>
                                        </p:tgtEl>
                                      </p:cBhvr>
                                    </p:animEffect>
                                  </p:childTnLst>
                                </p:cTn>
                              </p:par>
                              <p:par>
                                <p:cTn id="16" presetID="18" presetClass="entr" presetSubtype="12"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downLeft)">
                                      <p:cBhvr>
                                        <p:cTn id="18" dur="500"/>
                                        <p:tgtEl>
                                          <p:spTgt spid="5"/>
                                        </p:tgtEl>
                                      </p:cBhvr>
                                    </p:animEffect>
                                  </p:childTnLst>
                                </p:cTn>
                              </p:par>
                              <p:par>
                                <p:cTn id="19" presetID="18" presetClass="entr" presetSubtype="1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Left)">
                                      <p:cBhvr>
                                        <p:cTn id="21" dur="500"/>
                                        <p:tgtEl>
                                          <p:spTgt spid="6"/>
                                        </p:tgtEl>
                                      </p:cBhvr>
                                    </p:animEffect>
                                  </p:childTnLst>
                                </p:cTn>
                              </p:par>
                              <p:par>
                                <p:cTn id="22" presetID="18" presetClass="entr" presetSubtype="12" fill="hold" grpId="1"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trips(downLeft)">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78"/>
          <p:cNvSpPr txBox="1">
            <a:spLocks noGrp="1"/>
          </p:cNvSpPr>
          <p:nvPr>
            <p:ph type="title"/>
          </p:nvPr>
        </p:nvSpPr>
        <p:spPr>
          <a:xfrm>
            <a:off x="714750" y="979750"/>
            <a:ext cx="3504450" cy="438650"/>
          </a:xfrm>
          <a:prstGeom prst="rect">
            <a:avLst/>
          </a:prstGeom>
        </p:spPr>
        <p:txBody>
          <a:bodyPr spcFirstLastPara="1" wrap="square" lIns="91425" tIns="91425" rIns="91425" bIns="91425" anchor="ctr" anchorCtr="0">
            <a:noAutofit/>
          </a:bodyPr>
          <a:lstStyle/>
          <a:p>
            <a:pPr marL="0" lvl="0" indent="0"/>
            <a:r>
              <a:rPr lang="fr-FR" sz="1800" dirty="0" smtClean="0"/>
              <a:t>Avantages et Inconvénients de l'algorithme KNN :</a:t>
            </a:r>
          </a:p>
        </p:txBody>
      </p:sp>
      <p:sp>
        <p:nvSpPr>
          <p:cNvPr id="1084" name="Google Shape;1084;p78"/>
          <p:cNvSpPr txBox="1">
            <a:spLocks noGrp="1"/>
          </p:cNvSpPr>
          <p:nvPr>
            <p:ph type="subTitle" idx="1"/>
          </p:nvPr>
        </p:nvSpPr>
        <p:spPr>
          <a:xfrm>
            <a:off x="691550" y="2135500"/>
            <a:ext cx="5239550" cy="1450900"/>
          </a:xfrm>
          <a:prstGeom prst="rect">
            <a:avLst/>
          </a:prstGeom>
        </p:spPr>
        <p:txBody>
          <a:bodyPr spcFirstLastPara="1" wrap="square" lIns="91425" tIns="91425" rIns="91425" bIns="91425" anchor="ctr" anchorCtr="0">
            <a:noAutofit/>
          </a:bodyPr>
          <a:lstStyle/>
          <a:p>
            <a:pPr marL="0" lvl="0" indent="0"/>
            <a:r>
              <a:rPr lang="fr-FR" sz="1050" b="1" dirty="0" smtClean="0">
                <a:solidFill>
                  <a:schemeClr val="dk2"/>
                </a:solidFill>
              </a:rPr>
              <a:t>Avantages de l'algorithme KNN :</a:t>
            </a:r>
          </a:p>
          <a:p>
            <a:pPr marL="0" lvl="0" indent="0">
              <a:lnSpc>
                <a:spcPct val="150000"/>
              </a:lnSpc>
              <a:buFont typeface="Arial" pitchFamily="34" charset="0"/>
              <a:buChar char="•"/>
            </a:pPr>
            <a:r>
              <a:rPr lang="fr-FR" sz="1050" dirty="0" smtClean="0">
                <a:solidFill>
                  <a:schemeClr val="dk2"/>
                </a:solidFill>
              </a:rPr>
              <a:t>Il est simple à mettre en œuvre.</a:t>
            </a:r>
          </a:p>
          <a:p>
            <a:pPr marL="0" lvl="0" indent="0">
              <a:lnSpc>
                <a:spcPct val="150000"/>
              </a:lnSpc>
              <a:buFont typeface="Arial" pitchFamily="34" charset="0"/>
              <a:buChar char="•"/>
            </a:pPr>
            <a:r>
              <a:rPr lang="fr-FR" sz="1050" dirty="0" smtClean="0">
                <a:solidFill>
                  <a:schemeClr val="dk2"/>
                </a:solidFill>
              </a:rPr>
              <a:t>Il est robuste aux données d'entraînement bruitées</a:t>
            </a:r>
          </a:p>
          <a:p>
            <a:pPr marL="0" lvl="0" indent="0">
              <a:lnSpc>
                <a:spcPct val="150000"/>
              </a:lnSpc>
              <a:buFont typeface="Arial" pitchFamily="34" charset="0"/>
              <a:buChar char="•"/>
            </a:pPr>
            <a:r>
              <a:rPr lang="fr-FR" sz="1050" dirty="0" smtClean="0">
                <a:solidFill>
                  <a:schemeClr val="dk2"/>
                </a:solidFill>
              </a:rPr>
              <a:t>Cela peut être plus efficace si les données d'entraînement sont volumineuses.</a:t>
            </a:r>
          </a:p>
          <a:p>
            <a:pPr marL="0" lvl="0" indent="0">
              <a:lnSpc>
                <a:spcPct val="150000"/>
              </a:lnSpc>
            </a:pPr>
            <a:endParaRPr lang="fr-FR" sz="1050" dirty="0" smtClean="0">
              <a:solidFill>
                <a:schemeClr val="dk2"/>
              </a:solidFill>
            </a:endParaRPr>
          </a:p>
          <a:p>
            <a:pPr marL="0" lvl="0" indent="0"/>
            <a:r>
              <a:rPr lang="fr-FR" sz="1050" b="1" dirty="0" smtClean="0">
                <a:solidFill>
                  <a:schemeClr val="dk2"/>
                </a:solidFill>
              </a:rPr>
              <a:t>Inconvénients de l'algorithme KNN :</a:t>
            </a:r>
          </a:p>
          <a:p>
            <a:pPr marL="0" lvl="0" indent="0">
              <a:lnSpc>
                <a:spcPct val="150000"/>
              </a:lnSpc>
              <a:buFont typeface="Arial" pitchFamily="34" charset="0"/>
              <a:buChar char="•"/>
            </a:pPr>
            <a:r>
              <a:rPr lang="fr-FR" sz="1050" dirty="0" smtClean="0">
                <a:solidFill>
                  <a:schemeClr val="dk2"/>
                </a:solidFill>
              </a:rPr>
              <a:t>Il faut toujours déterminer la valeur de K qui peut parfois être complexe.</a:t>
            </a:r>
          </a:p>
          <a:p>
            <a:pPr marL="0" lvl="0" indent="0">
              <a:lnSpc>
                <a:spcPct val="150000"/>
              </a:lnSpc>
              <a:buFont typeface="Arial" pitchFamily="34" charset="0"/>
              <a:buChar char="•"/>
            </a:pPr>
            <a:r>
              <a:rPr lang="fr-FR" sz="1050" dirty="0" smtClean="0">
                <a:solidFill>
                  <a:schemeClr val="dk2"/>
                </a:solidFill>
              </a:rPr>
              <a:t>Le coût de calcul est élevé en raison du calcul de la distance entre les points de données pour tous les échantillons d'apprentissage.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83"/>
                                        </p:tgtEl>
                                        <p:attrNameLst>
                                          <p:attrName>style.visibility</p:attrName>
                                        </p:attrNameLst>
                                      </p:cBhvr>
                                      <p:to>
                                        <p:strVal val="visible"/>
                                      </p:to>
                                    </p:set>
                                    <p:anim calcmode="lin" valueType="num">
                                      <p:cBhvr additive="base">
                                        <p:cTn id="7" dur="1000"/>
                                        <p:tgtEl>
                                          <p:spTgt spid="10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84"/>
                                        </p:tgtEl>
                                        <p:attrNameLst>
                                          <p:attrName>style.visibility</p:attrName>
                                        </p:attrNameLst>
                                      </p:cBhvr>
                                      <p:to>
                                        <p:strVal val="visible"/>
                                      </p:to>
                                    </p:set>
                                    <p:anim calcmode="lin" valueType="num">
                                      <p:cBhvr additive="base">
                                        <p:cTn id="10" dur="1000"/>
                                        <p:tgtEl>
                                          <p:spTgt spid="10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74" name="Google Shape;2274;p133"/>
          <p:cNvSpPr txBox="1">
            <a:spLocks noGrp="1"/>
          </p:cNvSpPr>
          <p:nvPr>
            <p:ph type="title"/>
          </p:nvPr>
        </p:nvSpPr>
        <p:spPr>
          <a:xfrm>
            <a:off x="2629950" y="1658875"/>
            <a:ext cx="3884100" cy="9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Merci !</a:t>
            </a:r>
            <a:endParaRPr dirty="0">
              <a:solidFill>
                <a:schemeClr val="accent3"/>
              </a:solidFill>
            </a:endParaRPr>
          </a:p>
        </p:txBody>
      </p:sp>
      <p:sp>
        <p:nvSpPr>
          <p:cNvPr id="19" name="Rectangle 18"/>
          <p:cNvSpPr/>
          <p:nvPr/>
        </p:nvSpPr>
        <p:spPr>
          <a:xfrm>
            <a:off x="2865600" y="3283200"/>
            <a:ext cx="3276000" cy="86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74"/>
                                        </p:tgtEl>
                                        <p:attrNameLst>
                                          <p:attrName>style.visibility</p:attrName>
                                        </p:attrNameLst>
                                      </p:cBhvr>
                                      <p:to>
                                        <p:strVal val="visible"/>
                                      </p:to>
                                    </p:set>
                                    <p:animEffect transition="in" filter="fade">
                                      <p:cBhvr>
                                        <p:cTn id="7" dur="1000"/>
                                        <p:tgtEl>
                                          <p:spTgt spid="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TotalTime>
  <Words>313</Words>
  <Application>Microsoft Office PowerPoint</Application>
  <PresentationFormat>Affichage à l'écran (16:9)</PresentationFormat>
  <Paragraphs>46</Paragraphs>
  <Slides>8</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Josefin Sans</vt:lpstr>
      <vt:lpstr>Open Sans</vt:lpstr>
      <vt:lpstr>Aquatic and Physical Therapy Center XL by Slidesgo</vt:lpstr>
      <vt:lpstr>CLASSIFICATION KNN</vt:lpstr>
      <vt:lpstr>Table of contents</vt:lpstr>
      <vt:lpstr>Définition knn</vt:lpstr>
      <vt:lpstr>Comment fonctionne K-NN ?</vt:lpstr>
      <vt:lpstr>Choisir la valeur de K</vt:lpstr>
      <vt:lpstr>Un exemple pour comprendre le fonctionnement de l'algorithme K-NN</vt:lpstr>
      <vt:lpstr>Avantages et Inconvénients de l'algorithme KNN :</vt:lpstr>
      <vt:lpstr>Merci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Aquatic and Physical Therapy Center</dc:title>
  <dc:creator>Asma</dc:creator>
  <cp:lastModifiedBy>Asma</cp:lastModifiedBy>
  <cp:revision>5</cp:revision>
  <dcterms:modified xsi:type="dcterms:W3CDTF">2023-03-28T22:39:18Z</dcterms:modified>
</cp:coreProperties>
</file>