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C5C306-50BF-4022-AF80-953E11ED2124}">
  <a:tblStyle styleId="{26C5C306-50BF-4022-AF80-953E11ED21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7f65a2ab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7f65a2ab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7f65a2a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7f65a2a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7f65a2ab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7f65a2ab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7f65a2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7f65a2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7ce54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7ce54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87ce5415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87ce541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87ce541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87ce541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6283c39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6283c39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283c39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283c39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6283c395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6283c395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283c395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283c395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87ce5415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87ce5415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9b82e47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9b82e47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87ce5415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87ce5415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7f65a2ab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7f65a2ab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87f65a2ab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87f65a2ab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9b82e47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9b82e47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9b82e47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9b82e47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87f65a2a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87f65a2a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283c395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283c395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9b82e4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9b82e4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medium.com/recombee-blog/machine-learning-for-recommender-systems-part-1-algorithms-evaluation-and-cold-start-6f696683d0ed" TargetMode="External"/><Relationship Id="rId4" Type="http://schemas.openxmlformats.org/officeDocument/2006/relationships/hyperlink" Target="https://medium.com/recombee-blog/machine-learning-for-recommender-systems-part-1-algorithms-evaluation-and-cold-start-6f696683d0ed" TargetMode="External"/><Relationship Id="rId10" Type="http://schemas.openxmlformats.org/officeDocument/2006/relationships/hyperlink" Target="https://www.analyticsvidhya.com/blog/2018/06/comprehensive-guide-recommendation-engine-python/" TargetMode="External"/><Relationship Id="rId9" Type="http://schemas.openxmlformats.org/officeDocument/2006/relationships/hyperlink" Target="https://www.analyticsvidhya.com/blog/2018/06/comprehensive-guide-recommendation-engine-python/" TargetMode="External"/><Relationship Id="rId5" Type="http://schemas.openxmlformats.org/officeDocument/2006/relationships/hyperlink" Target="https://medium.com/recombee-blog/machine-learning-for-recommender-systems-part-2-deep-recommendation-sequence-prediction-automl-f134bc79d66b" TargetMode="External"/><Relationship Id="rId6" Type="http://schemas.openxmlformats.org/officeDocument/2006/relationships/hyperlink" Target="https://medium.com/recombee-blog/machine-learning-for-recommender-systems-part-2-deep-recommendation-sequence-prediction-automl-f134bc79d66b" TargetMode="External"/><Relationship Id="rId7" Type="http://schemas.openxmlformats.org/officeDocument/2006/relationships/hyperlink" Target="https://medium.com/recombee-blog/machine-learning-for-recommender-systems-part-2-deep-recommendation-sequence-prediction-automl-f134bc79d66b" TargetMode="External"/><Relationship Id="rId8" Type="http://schemas.openxmlformats.org/officeDocument/2006/relationships/hyperlink" Target="https://medium.com/recombee-blog/machine-learning-for-recommender-systems-part-2-deep-recommendation-sequence-prediction-automl-f134bc79d66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kaggle.com/c/acm-sf-chapter-hackathon-small/data" TargetMode="External"/><Relationship Id="rId4" Type="http://schemas.openxmlformats.org/officeDocument/2006/relationships/hyperlink" Target="https://www.kaggle.com/c/acm-sf-chapter-hackathon-small/data" TargetMode="External"/><Relationship Id="rId5" Type="http://schemas.openxmlformats.org/officeDocument/2006/relationships/hyperlink" Target="https://www.kaggle.com/c/acm-sf-chapter-hackathon-small/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localhost:8888/notebooks/Documents/Python%20-%20ML/Python-Data-Science-and-Machine-Learning-Bootcamp/Python-Data-Science-and-Machine-Learning-Bootcamp/Machine%20Learning%20Sections/Recommender-Systems/Advanced%20Recommender%20Systems%20with%20Python.ipynb#Collaborative-Filte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localhost:8888/notebooks/Documents/Python%20-%20ML/Python-Data-Science-and-Machine-Learning-Bootcamp/Python-Data-Science-and-Machine-Learning-Bootcamp/Machine%20Learning%20Sections/Support-Vector-Machines/Support%20Vector%20Machines%20with%20Python.ipynb#Gridsearch"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99450" y="216775"/>
            <a:ext cx="8688000" cy="19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Xbox Game recommendation system - Implementation &amp; Analysis</a:t>
            </a:r>
            <a:endParaRPr sz="3800"/>
          </a:p>
        </p:txBody>
      </p:sp>
      <p:sp>
        <p:nvSpPr>
          <p:cNvPr id="86" name="Google Shape;86;p13"/>
          <p:cNvSpPr txBox="1"/>
          <p:nvPr>
            <p:ph idx="1" type="subTitle"/>
          </p:nvPr>
        </p:nvSpPr>
        <p:spPr>
          <a:xfrm>
            <a:off x="1044326" y="2463150"/>
            <a:ext cx="69810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Advisor: Prof. Wencen Wu</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lnSpc>
                <a:spcPct val="138000"/>
              </a:lnSpc>
              <a:spcBef>
                <a:spcPts val="0"/>
              </a:spcBef>
              <a:spcAft>
                <a:spcPts val="0"/>
              </a:spcAft>
              <a:buClr>
                <a:srgbClr val="000000"/>
              </a:buClr>
              <a:buSzPts val="1100"/>
              <a:buFont typeface="Arial"/>
              <a:buNone/>
            </a:pPr>
            <a:r>
              <a:rPr b="1" lang="en" sz="1400">
                <a:solidFill>
                  <a:srgbClr val="FFFFFF"/>
                </a:solidFill>
                <a:latin typeface="Arial"/>
                <a:ea typeface="Arial"/>
                <a:cs typeface="Arial"/>
                <a:sym typeface="Arial"/>
              </a:rPr>
              <a:t>Team #4</a:t>
            </a:r>
            <a:endParaRPr b="1" sz="1400">
              <a:solidFill>
                <a:srgbClr val="FFFFFF"/>
              </a:solidFill>
              <a:latin typeface="Arial"/>
              <a:ea typeface="Arial"/>
              <a:cs typeface="Arial"/>
              <a:sym typeface="Arial"/>
            </a:endParaRPr>
          </a:p>
          <a:p>
            <a:pPr indent="0" lvl="0" marL="0" rtl="0" algn="ctr">
              <a:lnSpc>
                <a:spcPct val="138000"/>
              </a:lnSpc>
              <a:spcBef>
                <a:spcPts val="0"/>
              </a:spcBef>
              <a:spcAft>
                <a:spcPts val="0"/>
              </a:spcAft>
              <a:buClr>
                <a:srgbClr val="000000"/>
              </a:buClr>
              <a:buSzPts val="1100"/>
              <a:buFont typeface="Arial"/>
              <a:buNone/>
            </a:pPr>
            <a:r>
              <a:rPr b="1" lang="en" sz="1400">
                <a:solidFill>
                  <a:srgbClr val="FFFFFF"/>
                </a:solidFill>
                <a:latin typeface="Arial"/>
                <a:ea typeface="Arial"/>
                <a:cs typeface="Arial"/>
                <a:sym typeface="Arial"/>
              </a:rPr>
              <a:t>Team Members:</a:t>
            </a:r>
            <a:endParaRPr b="1" sz="1400">
              <a:solidFill>
                <a:srgbClr val="FFFFFF"/>
              </a:solidFill>
              <a:latin typeface="Arial"/>
              <a:ea typeface="Arial"/>
              <a:cs typeface="Arial"/>
              <a:sym typeface="Arial"/>
            </a:endParaRPr>
          </a:p>
          <a:p>
            <a:pPr indent="0" lvl="0" marL="0" rtl="0" algn="ctr">
              <a:lnSpc>
                <a:spcPct val="138000"/>
              </a:lnSpc>
              <a:spcBef>
                <a:spcPts val="0"/>
              </a:spcBef>
              <a:spcAft>
                <a:spcPts val="0"/>
              </a:spcAft>
              <a:buClr>
                <a:srgbClr val="000000"/>
              </a:buClr>
              <a:buSzPts val="1100"/>
              <a:buFont typeface="Arial"/>
              <a:buNone/>
            </a:pPr>
            <a:r>
              <a:rPr lang="en" sz="1400">
                <a:solidFill>
                  <a:srgbClr val="FFFFFF"/>
                </a:solidFill>
                <a:latin typeface="Arial"/>
                <a:ea typeface="Arial"/>
                <a:cs typeface="Arial"/>
                <a:sym typeface="Arial"/>
              </a:rPr>
              <a:t>Animesh Grover (012564760)</a:t>
            </a:r>
            <a:endParaRPr sz="1400">
              <a:solidFill>
                <a:srgbClr val="FFFFFF"/>
              </a:solidFill>
              <a:latin typeface="Arial"/>
              <a:ea typeface="Arial"/>
              <a:cs typeface="Arial"/>
              <a:sym typeface="Arial"/>
            </a:endParaRPr>
          </a:p>
          <a:p>
            <a:pPr indent="0" lvl="0" marL="0" rtl="0" algn="ctr">
              <a:lnSpc>
                <a:spcPct val="138000"/>
              </a:lnSpc>
              <a:spcBef>
                <a:spcPts val="0"/>
              </a:spcBef>
              <a:spcAft>
                <a:spcPts val="0"/>
              </a:spcAft>
              <a:buClr>
                <a:srgbClr val="000000"/>
              </a:buClr>
              <a:buSzPts val="1100"/>
              <a:buFont typeface="Arial"/>
              <a:buNone/>
            </a:pPr>
            <a:r>
              <a:rPr lang="en" sz="1400">
                <a:solidFill>
                  <a:srgbClr val="FFFFFF"/>
                </a:solidFill>
                <a:latin typeface="Arial"/>
                <a:ea typeface="Arial"/>
                <a:cs typeface="Arial"/>
                <a:sym typeface="Arial"/>
              </a:rPr>
              <a:t>Kashika Jain (012505649)</a:t>
            </a:r>
            <a:endParaRPr sz="1400">
              <a:solidFill>
                <a:srgbClr val="FFFFFF"/>
              </a:solidFill>
              <a:latin typeface="Arial"/>
              <a:ea typeface="Arial"/>
              <a:cs typeface="Arial"/>
              <a:sym typeface="Arial"/>
            </a:endParaRPr>
          </a:p>
          <a:p>
            <a:pPr indent="0" lvl="0" marL="0" rtl="0" algn="ctr">
              <a:lnSpc>
                <a:spcPct val="138000"/>
              </a:lnSpc>
              <a:spcBef>
                <a:spcPts val="0"/>
              </a:spcBef>
              <a:spcAft>
                <a:spcPts val="0"/>
              </a:spcAft>
              <a:buClr>
                <a:srgbClr val="000000"/>
              </a:buClr>
              <a:buSzPts val="1100"/>
              <a:buFont typeface="Arial"/>
              <a:buNone/>
            </a:pPr>
            <a:r>
              <a:rPr lang="en" sz="1400">
                <a:solidFill>
                  <a:srgbClr val="FFFFFF"/>
                </a:solidFill>
                <a:latin typeface="Arial"/>
                <a:ea typeface="Arial"/>
                <a:cs typeface="Arial"/>
                <a:sym typeface="Arial"/>
              </a:rPr>
              <a:t>Vishwanath Patil (012526410)</a:t>
            </a:r>
            <a:endParaRPr sz="1400">
              <a:solidFill>
                <a:srgbClr val="FFFFFF"/>
              </a:solidFill>
              <a:latin typeface="Arial"/>
              <a:ea typeface="Arial"/>
              <a:cs typeface="Arial"/>
              <a:sym typeface="Arial"/>
            </a:endParaRPr>
          </a:p>
          <a:p>
            <a:pPr indent="0" lvl="0" marL="0" rtl="0" algn="ctr">
              <a:lnSpc>
                <a:spcPct val="138000"/>
              </a:lnSpc>
              <a:spcBef>
                <a:spcPts val="0"/>
              </a:spcBef>
              <a:spcAft>
                <a:spcPts val="0"/>
              </a:spcAft>
              <a:buClr>
                <a:srgbClr val="000000"/>
              </a:buClr>
              <a:buSzPts val="1100"/>
              <a:buFont typeface="Arial"/>
              <a:buNone/>
            </a:pPr>
            <a:r>
              <a:rPr lang="en" sz="1400">
                <a:solidFill>
                  <a:srgbClr val="FFFFFF"/>
                </a:solidFill>
                <a:latin typeface="Arial"/>
                <a:ea typeface="Arial"/>
                <a:cs typeface="Arial"/>
                <a:sym typeface="Arial"/>
              </a:rPr>
              <a:t>Watcharit Maharutainont (012483614)</a:t>
            </a:r>
            <a:endParaRPr sz="1400">
              <a:solidFill>
                <a:srgbClr val="FFFFFF"/>
              </a:solidFill>
              <a:latin typeface="Arial"/>
              <a:ea typeface="Arial"/>
              <a:cs typeface="Arial"/>
              <a:sym typeface="Arial"/>
            </a:endParaRPr>
          </a:p>
          <a:p>
            <a:pPr indent="0" lvl="0" marL="0" rtl="0" algn="ctr">
              <a:lnSpc>
                <a:spcPct val="115000"/>
              </a:lnSpc>
              <a:spcBef>
                <a:spcPts val="0"/>
              </a:spcBef>
              <a:spcAft>
                <a:spcPts val="0"/>
              </a:spcAft>
              <a:buClr>
                <a:srgbClr val="000000"/>
              </a:buClr>
              <a:buSzPts val="1100"/>
              <a:buFont typeface="Arial"/>
              <a:buNone/>
            </a:pPr>
            <a:r>
              <a:t/>
            </a:r>
            <a:endParaRPr sz="1100">
              <a:solidFill>
                <a:srgbClr val="FFFFFF"/>
              </a:solidFill>
              <a:latin typeface="Arial"/>
              <a:ea typeface="Arial"/>
              <a:cs typeface="Arial"/>
              <a:sym typeface="Arial"/>
            </a:endParaRPr>
          </a:p>
          <a:p>
            <a:pPr indent="0" lvl="0" marL="457200" rtl="0" algn="ctr">
              <a:spcBef>
                <a:spcPts val="0"/>
              </a:spcBef>
              <a:spcAft>
                <a:spcPts val="0"/>
              </a:spcAft>
              <a:buNone/>
            </a:pPr>
            <a:r>
              <a:rPr lang="en">
                <a:solidFill>
                  <a:srgbClr val="FFFFFF"/>
                </a:solidFill>
              </a:rPr>
              <a:t>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179050" y="279825"/>
            <a:ext cx="49152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SVM Evaluation </a:t>
            </a:r>
            <a:r>
              <a:rPr lang="en" sz="2100"/>
              <a:t>Metrics</a:t>
            </a:r>
            <a:endParaRPr sz="2100"/>
          </a:p>
        </p:txBody>
      </p:sp>
      <p:sp>
        <p:nvSpPr>
          <p:cNvPr id="155" name="Google Shape;155;p22"/>
          <p:cNvSpPr txBox="1"/>
          <p:nvPr>
            <p:ph idx="1" type="subTitle"/>
          </p:nvPr>
        </p:nvSpPr>
        <p:spPr>
          <a:xfrm>
            <a:off x="236575" y="1118625"/>
            <a:ext cx="4857600" cy="379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Classification Report</a:t>
            </a:r>
            <a:endParaRPr sz="1400"/>
          </a:p>
          <a:p>
            <a:pPr indent="-317500" lvl="0" marL="457200" rtl="0" algn="l">
              <a:spcBef>
                <a:spcPts val="0"/>
              </a:spcBef>
              <a:spcAft>
                <a:spcPts val="0"/>
              </a:spcAft>
              <a:buSzPts val="1400"/>
              <a:buChar char="➢"/>
            </a:pPr>
            <a:r>
              <a:rPr lang="en" sz="1400"/>
              <a:t>The SKUs predicted for users using the SVM gives us </a:t>
            </a:r>
            <a:endParaRPr sz="1400"/>
          </a:p>
          <a:p>
            <a:pPr indent="-317500" lvl="0" marL="914400" rtl="0" algn="l">
              <a:spcBef>
                <a:spcPts val="0"/>
              </a:spcBef>
              <a:spcAft>
                <a:spcPts val="0"/>
              </a:spcAft>
              <a:buSzPts val="1400"/>
              <a:buChar char="★"/>
            </a:pPr>
            <a:r>
              <a:rPr lang="en" sz="1400"/>
              <a:t>Precision - 64%, </a:t>
            </a:r>
            <a:endParaRPr sz="1400"/>
          </a:p>
          <a:p>
            <a:pPr indent="-317500" lvl="0" marL="914400" rtl="0" algn="l">
              <a:spcBef>
                <a:spcPts val="0"/>
              </a:spcBef>
              <a:spcAft>
                <a:spcPts val="0"/>
              </a:spcAft>
              <a:buSzPts val="1400"/>
              <a:buChar char="★"/>
            </a:pPr>
            <a:r>
              <a:rPr lang="en" sz="1400"/>
              <a:t>Recall - 63% and</a:t>
            </a:r>
            <a:endParaRPr sz="1400"/>
          </a:p>
          <a:p>
            <a:pPr indent="-317500" lvl="0" marL="914400" rtl="0" algn="l">
              <a:spcBef>
                <a:spcPts val="0"/>
              </a:spcBef>
              <a:spcAft>
                <a:spcPts val="0"/>
              </a:spcAft>
              <a:buSzPts val="1400"/>
              <a:buChar char="★"/>
            </a:pPr>
            <a:r>
              <a:rPr lang="en" sz="1400"/>
              <a:t>F1-score -59%</a:t>
            </a:r>
            <a:endParaRPr sz="1400"/>
          </a:p>
          <a:p>
            <a:pPr indent="0" lvl="0" marL="182880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 sz="1400"/>
              <a:t>Confusion Matrix - </a:t>
            </a:r>
            <a:r>
              <a:rPr lang="en" sz="1400">
                <a:solidFill>
                  <a:srgbClr val="FFFFFF"/>
                </a:solidFill>
              </a:rPr>
              <a:t>gives the performance of a classification model on a set of test data for which the true values are known. It gives a table for </a:t>
            </a:r>
            <a:r>
              <a:rPr lang="en" sz="1400">
                <a:solidFill>
                  <a:srgbClr val="FFFFFF"/>
                </a:solidFill>
              </a:rPr>
              <a:t>comparison</a:t>
            </a:r>
            <a:r>
              <a:rPr lang="en" sz="1400">
                <a:solidFill>
                  <a:srgbClr val="FFFFFF"/>
                </a:solidFill>
              </a:rPr>
              <a:t> of True Positives with False Positives </a:t>
            </a:r>
            <a:endParaRPr sz="1400">
              <a:solidFill>
                <a:srgbClr val="FFFFFF"/>
              </a:solidFill>
            </a:endParaRPr>
          </a:p>
        </p:txBody>
      </p:sp>
      <p:pic>
        <p:nvPicPr>
          <p:cNvPr id="156" name="Google Shape;156;p22"/>
          <p:cNvPicPr preferRelativeResize="0"/>
          <p:nvPr/>
        </p:nvPicPr>
        <p:blipFill>
          <a:blip r:embed="rId3">
            <a:alphaModFix/>
          </a:blip>
          <a:stretch>
            <a:fillRect/>
          </a:stretch>
        </p:blipFill>
        <p:spPr>
          <a:xfrm>
            <a:off x="5264200" y="2956125"/>
            <a:ext cx="3537675" cy="1801200"/>
          </a:xfrm>
          <a:prstGeom prst="rect">
            <a:avLst/>
          </a:prstGeom>
          <a:noFill/>
          <a:ln>
            <a:noFill/>
          </a:ln>
        </p:spPr>
      </p:pic>
      <p:pic>
        <p:nvPicPr>
          <p:cNvPr id="157" name="Google Shape;157;p22"/>
          <p:cNvPicPr preferRelativeResize="0"/>
          <p:nvPr/>
        </p:nvPicPr>
        <p:blipFill>
          <a:blip r:embed="rId4">
            <a:alphaModFix/>
          </a:blip>
          <a:stretch>
            <a:fillRect/>
          </a:stretch>
        </p:blipFill>
        <p:spPr>
          <a:xfrm>
            <a:off x="5264200" y="237750"/>
            <a:ext cx="3499050" cy="254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ctrTitle"/>
          </p:nvPr>
        </p:nvSpPr>
        <p:spPr>
          <a:xfrm>
            <a:off x="311425" y="144124"/>
            <a:ext cx="8222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Algorithm used - k-means clustering</a:t>
            </a:r>
            <a:endParaRPr/>
          </a:p>
        </p:txBody>
      </p:sp>
      <p:sp>
        <p:nvSpPr>
          <p:cNvPr id="163" name="Google Shape;163;p23"/>
          <p:cNvSpPr txBox="1"/>
          <p:nvPr>
            <p:ph idx="1" type="subTitle"/>
          </p:nvPr>
        </p:nvSpPr>
        <p:spPr>
          <a:xfrm>
            <a:off x="536525" y="2369625"/>
            <a:ext cx="7680000" cy="19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a:t>
            </a:r>
            <a:r>
              <a:rPr lang="en" sz="1400">
                <a:solidFill>
                  <a:srgbClr val="FFFFFF"/>
                </a:solidFill>
              </a:rPr>
              <a:t>artition n objects into k clusters in which each object belongs to the cluster with the nearest mean.</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Calculate Euclidean distance of samples and centroids.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k can be selected based on Elbow curve graph (sum of squared distances to the nearest cluster center (inertia) against number of clusters).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Fast (O(n * K * I * d)), easy to use</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0" lvl="0" marL="0" rtl="0" algn="l">
              <a:spcBef>
                <a:spcPts val="0"/>
              </a:spcBef>
              <a:spcAft>
                <a:spcPts val="0"/>
              </a:spcAft>
              <a:buNone/>
            </a:pPr>
            <a:r>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Accuracy 64.4%</a:t>
            </a:r>
            <a:endParaRPr sz="1400">
              <a:solidFill>
                <a:srgbClr val="FFFFFF"/>
              </a:solidFill>
            </a:endParaRPr>
          </a:p>
        </p:txBody>
      </p:sp>
      <p:pic>
        <p:nvPicPr>
          <p:cNvPr id="164" name="Google Shape;164;p23"/>
          <p:cNvPicPr preferRelativeResize="0"/>
          <p:nvPr/>
        </p:nvPicPr>
        <p:blipFill>
          <a:blip r:embed="rId3">
            <a:alphaModFix/>
          </a:blip>
          <a:stretch>
            <a:fillRect/>
          </a:stretch>
        </p:blipFill>
        <p:spPr>
          <a:xfrm>
            <a:off x="1215550" y="1025175"/>
            <a:ext cx="2426501" cy="1068499"/>
          </a:xfrm>
          <a:prstGeom prst="rect">
            <a:avLst/>
          </a:prstGeom>
          <a:noFill/>
          <a:ln>
            <a:noFill/>
          </a:ln>
        </p:spPr>
      </p:pic>
      <p:pic>
        <p:nvPicPr>
          <p:cNvPr id="165" name="Google Shape;165;p23"/>
          <p:cNvPicPr preferRelativeResize="0"/>
          <p:nvPr/>
        </p:nvPicPr>
        <p:blipFill>
          <a:blip r:embed="rId4">
            <a:alphaModFix/>
          </a:blip>
          <a:stretch>
            <a:fillRect/>
          </a:stretch>
        </p:blipFill>
        <p:spPr>
          <a:xfrm>
            <a:off x="4684973" y="932474"/>
            <a:ext cx="3486431" cy="125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3">
            <a:alphaModFix/>
          </a:blip>
          <a:stretch>
            <a:fillRect/>
          </a:stretch>
        </p:blipFill>
        <p:spPr>
          <a:xfrm>
            <a:off x="2701700" y="3434300"/>
            <a:ext cx="3740600" cy="1444925"/>
          </a:xfrm>
          <a:prstGeom prst="rect">
            <a:avLst/>
          </a:prstGeom>
          <a:noFill/>
          <a:ln>
            <a:noFill/>
          </a:ln>
        </p:spPr>
      </p:pic>
      <p:sp>
        <p:nvSpPr>
          <p:cNvPr id="171" name="Google Shape;171;p24"/>
          <p:cNvSpPr txBox="1"/>
          <p:nvPr>
            <p:ph type="ctrTitle"/>
          </p:nvPr>
        </p:nvSpPr>
        <p:spPr>
          <a:xfrm>
            <a:off x="311425" y="144124"/>
            <a:ext cx="8222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Algorithm used - tf-idf</a:t>
            </a:r>
            <a:endParaRPr/>
          </a:p>
        </p:txBody>
      </p:sp>
      <p:sp>
        <p:nvSpPr>
          <p:cNvPr id="172" name="Google Shape;172;p24"/>
          <p:cNvSpPr txBox="1"/>
          <p:nvPr/>
        </p:nvSpPr>
        <p:spPr>
          <a:xfrm>
            <a:off x="460950" y="1719364"/>
            <a:ext cx="8222100" cy="1444800"/>
          </a:xfrm>
          <a:prstGeom prst="rect">
            <a:avLst/>
          </a:prstGeom>
          <a:noFill/>
          <a:ln>
            <a:noFill/>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Reflects how important a word is to a document in a collection or corpus.</a:t>
            </a:r>
            <a:endParaRPr>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Term Frequency (tf) -  how frequently a word occurs in a document</a:t>
            </a:r>
            <a:endParaRPr>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Inverse Document Frequency (idf) decreases the weight for commonly used words and increases the weight for words that are not used very much in a collection of documents</a:t>
            </a:r>
            <a:r>
              <a:rPr lang="en" sz="2100">
                <a:solidFill>
                  <a:schemeClr val="lt1"/>
                </a:solidFill>
                <a:latin typeface="Roboto"/>
                <a:ea typeface="Roboto"/>
                <a:cs typeface="Roboto"/>
                <a:sym typeface="Roboto"/>
              </a:rPr>
              <a:t>.</a:t>
            </a:r>
            <a:endParaRPr/>
          </a:p>
        </p:txBody>
      </p:sp>
      <p:pic>
        <p:nvPicPr>
          <p:cNvPr id="173" name="Google Shape;173;p24"/>
          <p:cNvPicPr preferRelativeResize="0"/>
          <p:nvPr/>
        </p:nvPicPr>
        <p:blipFill>
          <a:blip r:embed="rId4">
            <a:alphaModFix/>
          </a:blip>
          <a:stretch>
            <a:fillRect/>
          </a:stretch>
        </p:blipFill>
        <p:spPr>
          <a:xfrm>
            <a:off x="2270798" y="1073915"/>
            <a:ext cx="4602400" cy="5096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Google Shape;178;p25"/>
          <p:cNvSpPr/>
          <p:nvPr/>
        </p:nvSpPr>
        <p:spPr>
          <a:xfrm>
            <a:off x="7791377" y="289590"/>
            <a:ext cx="618500" cy="699050"/>
          </a:xfrm>
          <a:prstGeom prst="flowChartMagneticDisk">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179" name="Google Shape;179;p25"/>
          <p:cNvSpPr/>
          <p:nvPr/>
        </p:nvSpPr>
        <p:spPr>
          <a:xfrm>
            <a:off x="6857632" y="289590"/>
            <a:ext cx="618500" cy="699050"/>
          </a:xfrm>
          <a:prstGeom prst="flowChartMagneticDisk">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180" name="Google Shape;180;p25"/>
          <p:cNvSpPr txBox="1"/>
          <p:nvPr/>
        </p:nvSpPr>
        <p:spPr>
          <a:xfrm>
            <a:off x="1181052" y="290515"/>
            <a:ext cx="1095900" cy="137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800">
                <a:solidFill>
                  <a:srgbClr val="000000"/>
                </a:solidFill>
              </a:rPr>
              <a:t>user</a:t>
            </a:r>
            <a:br>
              <a:rPr lang="en" sz="800">
                <a:solidFill>
                  <a:srgbClr val="000000"/>
                </a:solidFill>
              </a:rPr>
            </a:br>
            <a:r>
              <a:rPr lang="en" sz="800">
                <a:solidFill>
                  <a:srgbClr val="000000"/>
                </a:solidFill>
              </a:rPr>
              <a:t>sku</a:t>
            </a:r>
            <a:br>
              <a:rPr lang="en" sz="800">
                <a:solidFill>
                  <a:srgbClr val="000000"/>
                </a:solidFill>
              </a:rPr>
            </a:br>
            <a:r>
              <a:rPr lang="en" sz="800">
                <a:solidFill>
                  <a:srgbClr val="000000"/>
                </a:solidFill>
              </a:rPr>
              <a:t>category</a:t>
            </a:r>
            <a:br>
              <a:rPr lang="en" sz="800">
                <a:solidFill>
                  <a:srgbClr val="000000"/>
                </a:solidFill>
              </a:rPr>
            </a:br>
            <a:r>
              <a:rPr lang="en" sz="800">
                <a:solidFill>
                  <a:srgbClr val="000000"/>
                </a:solidFill>
              </a:rPr>
              <a:t>query</a:t>
            </a:r>
            <a:br>
              <a:rPr lang="en" sz="800">
                <a:solidFill>
                  <a:srgbClr val="000000"/>
                </a:solidFill>
              </a:rPr>
            </a:br>
            <a:r>
              <a:rPr lang="en" sz="800">
                <a:solidFill>
                  <a:srgbClr val="000000"/>
                </a:solidFill>
              </a:rPr>
              <a:t>click_time</a:t>
            </a:r>
            <a:br>
              <a:rPr lang="en" sz="800">
                <a:solidFill>
                  <a:srgbClr val="000000"/>
                </a:solidFill>
              </a:rPr>
            </a:br>
            <a:r>
              <a:rPr lang="en" sz="800">
                <a:solidFill>
                  <a:srgbClr val="000000"/>
                </a:solidFill>
              </a:rPr>
              <a:t>query_time</a:t>
            </a:r>
            <a:endParaRPr sz="800">
              <a:solidFill>
                <a:srgbClr val="000000"/>
              </a:solidFill>
            </a:endParaRPr>
          </a:p>
          <a:p>
            <a:pPr indent="0" lvl="0" marL="0" rtl="0" algn="l">
              <a:spcBef>
                <a:spcPts val="1500"/>
              </a:spcBef>
              <a:spcAft>
                <a:spcPts val="0"/>
              </a:spcAft>
              <a:buNone/>
            </a:pPr>
            <a:r>
              <a:t/>
            </a:r>
            <a:endParaRPr/>
          </a:p>
        </p:txBody>
      </p:sp>
      <p:sp>
        <p:nvSpPr>
          <p:cNvPr id="181" name="Google Shape;181;p25"/>
          <p:cNvSpPr/>
          <p:nvPr/>
        </p:nvSpPr>
        <p:spPr>
          <a:xfrm>
            <a:off x="4565527" y="290515"/>
            <a:ext cx="845825" cy="992450"/>
          </a:xfrm>
          <a:prstGeom prst="flowChartMagneticDisk">
            <a:avLst/>
          </a:prstGeom>
          <a:solidFill>
            <a:srgbClr val="F3F3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cxnSp>
        <p:nvCxnSpPr>
          <p:cNvPr id="182" name="Google Shape;182;p25"/>
          <p:cNvCxnSpPr/>
          <p:nvPr/>
        </p:nvCxnSpPr>
        <p:spPr>
          <a:xfrm>
            <a:off x="3006427" y="678865"/>
            <a:ext cx="1354800" cy="0"/>
          </a:xfrm>
          <a:prstGeom prst="straightConnector1">
            <a:avLst/>
          </a:prstGeom>
          <a:noFill/>
          <a:ln cap="flat" cmpd="sng" w="9525">
            <a:solidFill>
              <a:srgbClr val="595959"/>
            </a:solidFill>
            <a:prstDash val="solid"/>
            <a:round/>
            <a:headEnd len="med" w="med" type="none"/>
            <a:tailEnd len="med" w="med" type="triangle"/>
          </a:ln>
        </p:spPr>
      </p:cxnSp>
      <p:sp>
        <p:nvSpPr>
          <p:cNvPr id="183" name="Google Shape;183;p25"/>
          <p:cNvSpPr txBox="1"/>
          <p:nvPr/>
        </p:nvSpPr>
        <p:spPr>
          <a:xfrm>
            <a:off x="3006427" y="385465"/>
            <a:ext cx="15102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t>Feature Selection</a:t>
            </a:r>
            <a:endParaRPr b="1" i="1" sz="1000"/>
          </a:p>
        </p:txBody>
      </p:sp>
      <p:sp>
        <p:nvSpPr>
          <p:cNvPr id="184" name="Google Shape;184;p25"/>
          <p:cNvSpPr txBox="1"/>
          <p:nvPr/>
        </p:nvSpPr>
        <p:spPr>
          <a:xfrm>
            <a:off x="5409135" y="801070"/>
            <a:ext cx="529500" cy="5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800">
                <a:solidFill>
                  <a:srgbClr val="000000"/>
                </a:solidFill>
              </a:rPr>
              <a:t>sku</a:t>
            </a:r>
            <a:br>
              <a:rPr lang="en" sz="800">
                <a:solidFill>
                  <a:srgbClr val="000000"/>
                </a:solidFill>
              </a:rPr>
            </a:br>
            <a:r>
              <a:rPr lang="en" sz="800">
                <a:solidFill>
                  <a:srgbClr val="000000"/>
                </a:solidFill>
              </a:rPr>
              <a:t>query</a:t>
            </a:r>
            <a:endParaRPr sz="800">
              <a:solidFill>
                <a:srgbClr val="000000"/>
              </a:solidFill>
            </a:endParaRPr>
          </a:p>
          <a:p>
            <a:pPr indent="0" lvl="0" marL="0" rtl="0" algn="l">
              <a:spcBef>
                <a:spcPts val="1500"/>
              </a:spcBef>
              <a:spcAft>
                <a:spcPts val="0"/>
              </a:spcAft>
              <a:buNone/>
            </a:pPr>
            <a:r>
              <a:t/>
            </a:r>
            <a:endParaRPr/>
          </a:p>
        </p:txBody>
      </p:sp>
      <p:sp>
        <p:nvSpPr>
          <p:cNvPr id="185" name="Google Shape;185;p25"/>
          <p:cNvSpPr/>
          <p:nvPr/>
        </p:nvSpPr>
        <p:spPr>
          <a:xfrm>
            <a:off x="1956302" y="290515"/>
            <a:ext cx="845825" cy="992450"/>
          </a:xfrm>
          <a:prstGeom prst="flowChartMagneticDisk">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186" name="Google Shape;186;p25"/>
          <p:cNvSpPr/>
          <p:nvPr/>
        </p:nvSpPr>
        <p:spPr>
          <a:xfrm>
            <a:off x="6847569" y="2138115"/>
            <a:ext cx="618500" cy="699050"/>
          </a:xfrm>
          <a:prstGeom prst="flowChartMagneticDisk">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187" name="Google Shape;187;p25"/>
          <p:cNvSpPr/>
          <p:nvPr/>
        </p:nvSpPr>
        <p:spPr>
          <a:xfrm>
            <a:off x="7781314" y="2138115"/>
            <a:ext cx="618500" cy="699050"/>
          </a:xfrm>
          <a:prstGeom prst="flowChartMagneticDisk">
            <a:avLst/>
          </a:prstGeom>
          <a:solidFill>
            <a:srgbClr val="C9DAF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188" name="Google Shape;188;p25"/>
          <p:cNvSpPr txBox="1"/>
          <p:nvPr/>
        </p:nvSpPr>
        <p:spPr>
          <a:xfrm>
            <a:off x="5690734" y="381915"/>
            <a:ext cx="8457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Splitting</a:t>
            </a:r>
            <a:endParaRPr b="1" i="1" sz="1000"/>
          </a:p>
        </p:txBody>
      </p:sp>
      <p:sp>
        <p:nvSpPr>
          <p:cNvPr id="189" name="Google Shape;189;p25"/>
          <p:cNvSpPr txBox="1"/>
          <p:nvPr/>
        </p:nvSpPr>
        <p:spPr>
          <a:xfrm>
            <a:off x="6997865" y="718458"/>
            <a:ext cx="441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80%</a:t>
            </a:r>
            <a:endParaRPr sz="900"/>
          </a:p>
        </p:txBody>
      </p:sp>
      <p:sp>
        <p:nvSpPr>
          <p:cNvPr id="190" name="Google Shape;190;p25"/>
          <p:cNvSpPr txBox="1"/>
          <p:nvPr/>
        </p:nvSpPr>
        <p:spPr>
          <a:xfrm>
            <a:off x="7923005" y="721110"/>
            <a:ext cx="441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20%</a:t>
            </a:r>
            <a:endParaRPr sz="900"/>
          </a:p>
        </p:txBody>
      </p:sp>
      <p:cxnSp>
        <p:nvCxnSpPr>
          <p:cNvPr id="191" name="Google Shape;191;p25"/>
          <p:cNvCxnSpPr/>
          <p:nvPr/>
        </p:nvCxnSpPr>
        <p:spPr>
          <a:xfrm>
            <a:off x="5537652" y="675302"/>
            <a:ext cx="1236900" cy="0"/>
          </a:xfrm>
          <a:prstGeom prst="straightConnector1">
            <a:avLst/>
          </a:prstGeom>
          <a:noFill/>
          <a:ln cap="flat" cmpd="sng" w="9525">
            <a:solidFill>
              <a:srgbClr val="595959"/>
            </a:solidFill>
            <a:prstDash val="solid"/>
            <a:round/>
            <a:headEnd len="med" w="med" type="none"/>
            <a:tailEnd len="med" w="med" type="triangle"/>
          </a:ln>
        </p:spPr>
      </p:cxnSp>
      <p:sp>
        <p:nvSpPr>
          <p:cNvPr id="192" name="Google Shape;192;p25"/>
          <p:cNvSpPr txBox="1"/>
          <p:nvPr/>
        </p:nvSpPr>
        <p:spPr>
          <a:xfrm>
            <a:off x="6806949" y="1282965"/>
            <a:ext cx="16593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Data </a:t>
            </a:r>
            <a:br>
              <a:rPr b="1" i="1" lang="en" sz="1000"/>
            </a:br>
            <a:r>
              <a:rPr b="1" i="1" lang="en" sz="1000"/>
              <a:t>Preprocessing</a:t>
            </a:r>
            <a:endParaRPr b="1" i="1" sz="1000"/>
          </a:p>
        </p:txBody>
      </p:sp>
      <p:sp>
        <p:nvSpPr>
          <p:cNvPr id="193" name="Google Shape;193;p25"/>
          <p:cNvSpPr txBox="1"/>
          <p:nvPr/>
        </p:nvSpPr>
        <p:spPr>
          <a:xfrm>
            <a:off x="6878974" y="1608615"/>
            <a:ext cx="15102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tokenize and </a:t>
            </a:r>
            <a:br>
              <a:rPr i="1" lang="en" sz="900"/>
            </a:br>
            <a:r>
              <a:rPr i="1" lang="en" sz="900"/>
              <a:t>vectorize</a:t>
            </a:r>
            <a:endParaRPr i="1" sz="900"/>
          </a:p>
        </p:txBody>
      </p:sp>
      <p:sp>
        <p:nvSpPr>
          <p:cNvPr id="194" name="Google Shape;194;p25"/>
          <p:cNvSpPr txBox="1"/>
          <p:nvPr/>
        </p:nvSpPr>
        <p:spPr>
          <a:xfrm>
            <a:off x="4943402" y="2835790"/>
            <a:ext cx="1510200" cy="29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000"/>
              <a:t>Modeling</a:t>
            </a:r>
            <a:endParaRPr b="1" i="1" sz="1000"/>
          </a:p>
        </p:txBody>
      </p:sp>
      <p:sp>
        <p:nvSpPr>
          <p:cNvPr id="195" name="Google Shape;195;p25"/>
          <p:cNvSpPr txBox="1"/>
          <p:nvPr/>
        </p:nvSpPr>
        <p:spPr>
          <a:xfrm>
            <a:off x="4438939" y="3107165"/>
            <a:ext cx="10269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900"/>
          </a:p>
        </p:txBody>
      </p:sp>
      <p:sp>
        <p:nvSpPr>
          <p:cNvPr id="196" name="Google Shape;196;p25"/>
          <p:cNvSpPr txBox="1"/>
          <p:nvPr/>
        </p:nvSpPr>
        <p:spPr>
          <a:xfrm>
            <a:off x="8345551" y="2220777"/>
            <a:ext cx="845700" cy="5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800">
                <a:solidFill>
                  <a:srgbClr val="000000"/>
                </a:solidFill>
              </a:rPr>
              <a:t>sku</a:t>
            </a:r>
            <a:br>
              <a:rPr lang="en" sz="800">
                <a:solidFill>
                  <a:srgbClr val="000000"/>
                </a:solidFill>
              </a:rPr>
            </a:br>
            <a:r>
              <a:rPr lang="en" sz="800">
                <a:solidFill>
                  <a:srgbClr val="000000"/>
                </a:solidFill>
              </a:rPr>
              <a:t>query</a:t>
            </a:r>
            <a:br>
              <a:rPr lang="en" sz="800">
                <a:solidFill>
                  <a:srgbClr val="000000"/>
                </a:solidFill>
              </a:rPr>
            </a:br>
            <a:r>
              <a:rPr b="1" lang="en" sz="800">
                <a:solidFill>
                  <a:srgbClr val="000000"/>
                </a:solidFill>
              </a:rPr>
              <a:t>query vector</a:t>
            </a:r>
            <a:endParaRPr b="1" sz="800">
              <a:solidFill>
                <a:srgbClr val="000000"/>
              </a:solidFill>
            </a:endParaRPr>
          </a:p>
          <a:p>
            <a:pPr indent="0" lvl="0" marL="0" rtl="0" algn="l">
              <a:spcBef>
                <a:spcPts val="1500"/>
              </a:spcBef>
              <a:spcAft>
                <a:spcPts val="0"/>
              </a:spcAft>
              <a:buNone/>
            </a:pPr>
            <a:r>
              <a:t/>
            </a:r>
            <a:endParaRPr/>
          </a:p>
        </p:txBody>
      </p:sp>
      <p:sp>
        <p:nvSpPr>
          <p:cNvPr id="197" name="Google Shape;197;p25"/>
          <p:cNvSpPr txBox="1"/>
          <p:nvPr/>
        </p:nvSpPr>
        <p:spPr>
          <a:xfrm>
            <a:off x="5571701" y="3004975"/>
            <a:ext cx="903300" cy="36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900"/>
              <a:t>query vectors</a:t>
            </a:r>
            <a:endParaRPr i="1" sz="900"/>
          </a:p>
        </p:txBody>
      </p:sp>
      <p:sp>
        <p:nvSpPr>
          <p:cNvPr id="198" name="Google Shape;198;p25"/>
          <p:cNvSpPr/>
          <p:nvPr/>
        </p:nvSpPr>
        <p:spPr>
          <a:xfrm>
            <a:off x="6051364" y="3679265"/>
            <a:ext cx="903350" cy="644550"/>
          </a:xfrm>
          <a:prstGeom prst="flowChartProcess">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br>
              <a:rPr lang="en"/>
            </a:br>
            <a:r>
              <a:rPr i="1" lang="en" sz="1100"/>
              <a:t>(n clusters)</a:t>
            </a:r>
            <a:endParaRPr i="1" sz="1100"/>
          </a:p>
        </p:txBody>
      </p:sp>
      <p:cxnSp>
        <p:nvCxnSpPr>
          <p:cNvPr id="199" name="Google Shape;199;p25"/>
          <p:cNvCxnSpPr>
            <a:stCxn id="198" idx="0"/>
            <a:endCxn id="186" idx="2"/>
          </p:cNvCxnSpPr>
          <p:nvPr/>
        </p:nvCxnSpPr>
        <p:spPr>
          <a:xfrm rot="-5400000">
            <a:off x="6079439" y="2911265"/>
            <a:ext cx="1191600" cy="344400"/>
          </a:xfrm>
          <a:prstGeom prst="bentConnector2">
            <a:avLst/>
          </a:prstGeom>
          <a:noFill/>
          <a:ln cap="flat" cmpd="sng" w="19050">
            <a:solidFill>
              <a:srgbClr val="E06666"/>
            </a:solidFill>
            <a:prstDash val="dot"/>
            <a:round/>
            <a:headEnd len="med" w="med" type="stealth"/>
            <a:tailEnd len="med" w="med" type="none"/>
          </a:ln>
        </p:spPr>
      </p:cxnSp>
      <p:cxnSp>
        <p:nvCxnSpPr>
          <p:cNvPr id="200" name="Google Shape;200;p25"/>
          <p:cNvCxnSpPr>
            <a:endCxn id="186" idx="3"/>
          </p:cNvCxnSpPr>
          <p:nvPr/>
        </p:nvCxnSpPr>
        <p:spPr>
          <a:xfrm rot="-5400000">
            <a:off x="6576319" y="3225365"/>
            <a:ext cx="968700" cy="192300"/>
          </a:xfrm>
          <a:prstGeom prst="bentConnector3">
            <a:avLst>
              <a:gd fmla="val -889" name="adj1"/>
            </a:avLst>
          </a:prstGeom>
          <a:noFill/>
          <a:ln cap="flat" cmpd="sng" w="19050">
            <a:solidFill>
              <a:srgbClr val="E06666"/>
            </a:solidFill>
            <a:prstDash val="dot"/>
            <a:round/>
            <a:headEnd len="med" w="med" type="stealth"/>
            <a:tailEnd len="med" w="med" type="none"/>
          </a:ln>
        </p:spPr>
      </p:cxnSp>
      <p:cxnSp>
        <p:nvCxnSpPr>
          <p:cNvPr id="201" name="Google Shape;201;p25"/>
          <p:cNvCxnSpPr/>
          <p:nvPr/>
        </p:nvCxnSpPr>
        <p:spPr>
          <a:xfrm rot="-5400000">
            <a:off x="6868405" y="2898970"/>
            <a:ext cx="1294500" cy="1168500"/>
          </a:xfrm>
          <a:prstGeom prst="bentConnector3">
            <a:avLst>
              <a:gd fmla="val -256" name="adj1"/>
            </a:avLst>
          </a:prstGeom>
          <a:noFill/>
          <a:ln cap="flat" cmpd="sng" w="19050">
            <a:solidFill>
              <a:srgbClr val="6D9EEB"/>
            </a:solidFill>
            <a:prstDash val="dot"/>
            <a:round/>
            <a:headEnd len="med" w="med" type="stealth"/>
            <a:tailEnd len="med" w="med" type="none"/>
          </a:ln>
        </p:spPr>
      </p:cxnSp>
      <p:sp>
        <p:nvSpPr>
          <p:cNvPr id="202" name="Google Shape;202;p25"/>
          <p:cNvSpPr txBox="1"/>
          <p:nvPr/>
        </p:nvSpPr>
        <p:spPr>
          <a:xfrm>
            <a:off x="6352789" y="3056760"/>
            <a:ext cx="845700" cy="36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900"/>
              <a:t>query </a:t>
            </a:r>
            <a:endParaRPr i="1" sz="900"/>
          </a:p>
          <a:p>
            <a:pPr indent="0" lvl="0" marL="0" rtl="0" algn="r">
              <a:spcBef>
                <a:spcPts val="0"/>
              </a:spcBef>
              <a:spcAft>
                <a:spcPts val="0"/>
              </a:spcAft>
              <a:buNone/>
            </a:pPr>
            <a:r>
              <a:rPr i="1" lang="en" sz="900"/>
              <a:t>vector</a:t>
            </a:r>
            <a:endParaRPr i="1" sz="900"/>
          </a:p>
        </p:txBody>
      </p:sp>
      <p:sp>
        <p:nvSpPr>
          <p:cNvPr id="203" name="Google Shape;203;p25"/>
          <p:cNvSpPr txBox="1"/>
          <p:nvPr/>
        </p:nvSpPr>
        <p:spPr>
          <a:xfrm>
            <a:off x="7070342" y="3136865"/>
            <a:ext cx="959700" cy="29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000"/>
              <a:t>Clustering</a:t>
            </a:r>
            <a:endParaRPr b="1" i="1" sz="1000"/>
          </a:p>
        </p:txBody>
      </p:sp>
      <p:sp>
        <p:nvSpPr>
          <p:cNvPr id="204" name="Google Shape;204;p25"/>
          <p:cNvSpPr txBox="1"/>
          <p:nvPr/>
        </p:nvSpPr>
        <p:spPr>
          <a:xfrm>
            <a:off x="8085439" y="3056755"/>
            <a:ext cx="8457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t>query</a:t>
            </a:r>
            <a:endParaRPr i="1" sz="900"/>
          </a:p>
          <a:p>
            <a:pPr indent="0" lvl="0" marL="0" rtl="0" algn="l">
              <a:spcBef>
                <a:spcPts val="0"/>
              </a:spcBef>
              <a:spcAft>
                <a:spcPts val="0"/>
              </a:spcAft>
              <a:buNone/>
            </a:pPr>
            <a:r>
              <a:rPr i="1" lang="en" sz="900"/>
              <a:t>vector</a:t>
            </a:r>
            <a:endParaRPr i="1" sz="900"/>
          </a:p>
        </p:txBody>
      </p:sp>
      <p:graphicFrame>
        <p:nvGraphicFramePr>
          <p:cNvPr id="205" name="Google Shape;205;p25"/>
          <p:cNvGraphicFramePr/>
          <p:nvPr/>
        </p:nvGraphicFramePr>
        <p:xfrm>
          <a:off x="3843927" y="2306015"/>
          <a:ext cx="3000000" cy="3000000"/>
        </p:xfrm>
        <a:graphic>
          <a:graphicData uri="http://schemas.openxmlformats.org/drawingml/2006/table">
            <a:tbl>
              <a:tblPr>
                <a:noFill/>
                <a:tableStyleId>{26C5C306-50BF-4022-AF80-953E11ED2124}</a:tableStyleId>
              </a:tblPr>
              <a:tblGrid>
                <a:gridCol w="553100"/>
                <a:gridCol w="553100"/>
                <a:gridCol w="553100"/>
              </a:tblGrid>
              <a:tr h="222800">
                <a:tc>
                  <a:txBody>
                    <a:bodyPr>
                      <a:noAutofit/>
                    </a:bodyPr>
                    <a:lstStyle/>
                    <a:p>
                      <a:pPr indent="0" lvl="0" marL="0" rtl="0" algn="ctr">
                        <a:spcBef>
                          <a:spcPts val="0"/>
                        </a:spcBef>
                        <a:spcAft>
                          <a:spcPts val="0"/>
                        </a:spcAft>
                        <a:buNone/>
                      </a:pPr>
                      <a:r>
                        <a:rPr b="1" lang="en" sz="600"/>
                        <a:t>sku</a:t>
                      </a:r>
                      <a:endParaRPr b="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b="1" lang="en" sz="600"/>
                        <a:t>Query</a:t>
                      </a:r>
                      <a:endParaRPr b="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b="1" lang="en" sz="600"/>
                        <a:t>Cluster</a:t>
                      </a:r>
                      <a:endParaRPr b="1" sz="600"/>
                    </a:p>
                  </a:txBody>
                  <a:tcPr marT="91425" marB="91425" marR="91425" marL="91425">
                    <a:solidFill>
                      <a:srgbClr val="FFF2CC"/>
                    </a:solidFill>
                  </a:tcPr>
                </a:tc>
              </a:tr>
              <a:tr h="222800">
                <a:tc>
                  <a:txBody>
                    <a:bodyPr>
                      <a:noAutofit/>
                    </a:bodyPr>
                    <a:lstStyle/>
                    <a:p>
                      <a:pPr indent="0" lvl="0" marL="0" rtl="0" algn="ctr">
                        <a:spcBef>
                          <a:spcPts val="0"/>
                        </a:spcBef>
                        <a:spcAft>
                          <a:spcPts val="0"/>
                        </a:spcAft>
                        <a:buNone/>
                      </a:pPr>
                      <a:r>
                        <a:rPr i="1" lang="en" sz="600"/>
                        <a:t>2953607</a:t>
                      </a:r>
                      <a:endParaRPr i="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i="1" lang="en" sz="600"/>
                        <a:t>minecraft</a:t>
                      </a:r>
                      <a:endParaRPr i="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i="1" lang="en" sz="600"/>
                        <a:t>50</a:t>
                      </a:r>
                      <a:endParaRPr i="1" sz="600"/>
                    </a:p>
                  </a:txBody>
                  <a:tcPr marT="91425" marB="91425" marR="91425" marL="91425">
                    <a:solidFill>
                      <a:srgbClr val="FFF2CC"/>
                    </a:solidFill>
                  </a:tcPr>
                </a:tc>
              </a:tr>
              <a:tr h="222800">
                <a:tc>
                  <a:txBody>
                    <a:bodyPr>
                      <a:noAutofit/>
                    </a:bodyPr>
                    <a:lstStyle/>
                    <a:p>
                      <a:pPr indent="0" lvl="0" marL="0" rtl="0" algn="ctr">
                        <a:spcBef>
                          <a:spcPts val="0"/>
                        </a:spcBef>
                        <a:spcAft>
                          <a:spcPts val="0"/>
                        </a:spcAft>
                        <a:buNone/>
                      </a:pPr>
                      <a:r>
                        <a:rPr i="1" lang="en" sz="600"/>
                        <a:t>9854804</a:t>
                      </a:r>
                      <a:endParaRPr i="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i="1" lang="en" sz="600"/>
                        <a:t>battlefield</a:t>
                      </a:r>
                      <a:endParaRPr i="1" sz="600"/>
                    </a:p>
                  </a:txBody>
                  <a:tcPr marT="91425" marB="91425" marR="91425" marL="91425">
                    <a:solidFill>
                      <a:srgbClr val="F4CCCC"/>
                    </a:solidFill>
                  </a:tcPr>
                </a:tc>
                <a:tc>
                  <a:txBody>
                    <a:bodyPr>
                      <a:noAutofit/>
                    </a:bodyPr>
                    <a:lstStyle/>
                    <a:p>
                      <a:pPr indent="0" lvl="0" marL="0" rtl="0" algn="ctr">
                        <a:spcBef>
                          <a:spcPts val="0"/>
                        </a:spcBef>
                        <a:spcAft>
                          <a:spcPts val="0"/>
                        </a:spcAft>
                        <a:buNone/>
                      </a:pPr>
                      <a:r>
                        <a:rPr i="1" lang="en" sz="600"/>
                        <a:t>1203</a:t>
                      </a:r>
                      <a:endParaRPr i="1" sz="600"/>
                    </a:p>
                  </a:txBody>
                  <a:tcPr marT="91425" marB="91425" marR="91425" marL="91425">
                    <a:solidFill>
                      <a:srgbClr val="FFF2CC"/>
                    </a:solidFill>
                  </a:tcPr>
                </a:tc>
              </a:tr>
              <a:tr h="243550">
                <a:tc>
                  <a:txBody>
                    <a:bodyPr>
                      <a:noAutofit/>
                    </a:bodyPr>
                    <a:lstStyle/>
                    <a:p>
                      <a:pPr indent="0" lvl="0" marL="0" rtl="0" algn="ctr">
                        <a:spcBef>
                          <a:spcPts val="0"/>
                        </a:spcBef>
                        <a:spcAft>
                          <a:spcPts val="0"/>
                        </a:spcAft>
                        <a:buNone/>
                      </a:pPr>
                      <a:r>
                        <a:rPr i="1" lang="en" sz="1000"/>
                        <a:t>.</a:t>
                      </a:r>
                      <a:endParaRPr i="1" sz="1000"/>
                    </a:p>
                  </a:txBody>
                  <a:tcPr marT="91425" marB="91425" marR="91425" marL="91425">
                    <a:solidFill>
                      <a:srgbClr val="F4CCCC"/>
                    </a:solidFill>
                  </a:tcPr>
                </a:tc>
                <a:tc>
                  <a:txBody>
                    <a:bodyPr>
                      <a:noAutofit/>
                    </a:bodyPr>
                    <a:lstStyle/>
                    <a:p>
                      <a:pPr indent="0" lvl="0" marL="0" rtl="0" algn="ctr">
                        <a:spcBef>
                          <a:spcPts val="0"/>
                        </a:spcBef>
                        <a:spcAft>
                          <a:spcPts val="0"/>
                        </a:spcAft>
                        <a:buNone/>
                      </a:pPr>
                      <a:r>
                        <a:rPr i="1" lang="en" sz="1000"/>
                        <a:t>.</a:t>
                      </a:r>
                      <a:endParaRPr i="1" sz="10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1000"/>
                        <a:t>.</a:t>
                      </a:r>
                      <a:endParaRPr sz="1000"/>
                    </a:p>
                  </a:txBody>
                  <a:tcPr marT="91425" marB="91425" marR="91425" marL="91425">
                    <a:solidFill>
                      <a:srgbClr val="FFF2CC"/>
                    </a:solidFill>
                  </a:tcPr>
                </a:tc>
              </a:tr>
            </a:tbl>
          </a:graphicData>
        </a:graphic>
      </p:graphicFrame>
      <p:cxnSp>
        <p:nvCxnSpPr>
          <p:cNvPr id="206" name="Google Shape;206;p25"/>
          <p:cNvCxnSpPr/>
          <p:nvPr/>
        </p:nvCxnSpPr>
        <p:spPr>
          <a:xfrm>
            <a:off x="4691839" y="3477890"/>
            <a:ext cx="1357800" cy="345300"/>
          </a:xfrm>
          <a:prstGeom prst="bentConnector3">
            <a:avLst>
              <a:gd fmla="val 213" name="adj1"/>
            </a:avLst>
          </a:prstGeom>
          <a:noFill/>
          <a:ln cap="flat" cmpd="sng" w="19050">
            <a:solidFill>
              <a:srgbClr val="E06666"/>
            </a:solidFill>
            <a:prstDash val="dot"/>
            <a:round/>
            <a:headEnd len="med" w="med" type="stealth"/>
            <a:tailEnd len="med" w="med" type="none"/>
          </a:ln>
        </p:spPr>
      </p:cxnSp>
      <p:graphicFrame>
        <p:nvGraphicFramePr>
          <p:cNvPr id="207" name="Google Shape;207;p25"/>
          <p:cNvGraphicFramePr/>
          <p:nvPr/>
        </p:nvGraphicFramePr>
        <p:xfrm>
          <a:off x="2024602" y="2319240"/>
          <a:ext cx="3000000" cy="3000000"/>
        </p:xfrm>
        <a:graphic>
          <a:graphicData uri="http://schemas.openxmlformats.org/drawingml/2006/table">
            <a:tbl>
              <a:tblPr>
                <a:noFill/>
                <a:tableStyleId>{26C5C306-50BF-4022-AF80-953E11ED2124}</a:tableStyleId>
              </a:tblPr>
              <a:tblGrid>
                <a:gridCol w="553100"/>
                <a:gridCol w="553100"/>
              </a:tblGrid>
              <a:tr h="222800">
                <a:tc>
                  <a:txBody>
                    <a:bodyPr>
                      <a:noAutofit/>
                    </a:bodyPr>
                    <a:lstStyle/>
                    <a:p>
                      <a:pPr indent="0" lvl="0" marL="0" rtl="0" algn="ctr">
                        <a:spcBef>
                          <a:spcPts val="0"/>
                        </a:spcBef>
                        <a:spcAft>
                          <a:spcPts val="0"/>
                        </a:spcAft>
                        <a:buNone/>
                      </a:pPr>
                      <a:r>
                        <a:rPr b="1" lang="en" sz="600"/>
                        <a:t>Cluster</a:t>
                      </a:r>
                      <a:endParaRPr b="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b="1" lang="en" sz="600"/>
                        <a:t>sku</a:t>
                      </a:r>
                      <a:endParaRPr b="1" sz="600"/>
                    </a:p>
                  </a:txBody>
                  <a:tcPr marT="91425" marB="91425" marR="91425" marL="91425">
                    <a:lnL cap="flat" cmpd="sng" w="9525">
                      <a:solidFill>
                        <a:srgbClr val="9E9E9E"/>
                      </a:solidFill>
                      <a:prstDash val="solid"/>
                      <a:round/>
                      <a:headEnd len="sm" w="sm" type="none"/>
                      <a:tailEnd len="sm" w="sm" type="none"/>
                    </a:lnL>
                    <a:solidFill>
                      <a:srgbClr val="D9EAD3"/>
                    </a:solidFill>
                  </a:tcPr>
                </a:tc>
              </a:tr>
              <a:tr h="222800">
                <a:tc>
                  <a:txBody>
                    <a:bodyPr>
                      <a:noAutofit/>
                    </a:bodyPr>
                    <a:lstStyle/>
                    <a:p>
                      <a:pPr indent="0" lvl="0" marL="0" rtl="0" algn="ctr">
                        <a:spcBef>
                          <a:spcPts val="0"/>
                        </a:spcBef>
                        <a:spcAft>
                          <a:spcPts val="0"/>
                        </a:spcAft>
                        <a:buNone/>
                      </a:pPr>
                      <a:r>
                        <a:rPr i="1" lang="en" sz="600"/>
                        <a:t>0</a:t>
                      </a:r>
                      <a:endParaRPr i="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i="1" lang="en" sz="600"/>
                        <a:t>3046066</a:t>
                      </a:r>
                      <a:endParaRPr i="1" sz="600"/>
                    </a:p>
                  </a:txBody>
                  <a:tcPr marT="91425" marB="91425" marR="91425" marL="91425">
                    <a:lnL cap="flat" cmpd="sng" w="9525">
                      <a:solidFill>
                        <a:srgbClr val="9E9E9E"/>
                      </a:solidFill>
                      <a:prstDash val="solid"/>
                      <a:round/>
                      <a:headEnd len="sm" w="sm" type="none"/>
                      <a:tailEnd len="sm" w="sm" type="none"/>
                    </a:lnL>
                    <a:solidFill>
                      <a:srgbClr val="D9EAD3"/>
                    </a:solidFill>
                  </a:tcPr>
                </a:tc>
              </a:tr>
              <a:tr h="222800">
                <a:tc>
                  <a:txBody>
                    <a:bodyPr>
                      <a:noAutofit/>
                    </a:bodyPr>
                    <a:lstStyle/>
                    <a:p>
                      <a:pPr indent="0" lvl="0" marL="0" rtl="0" algn="ctr">
                        <a:spcBef>
                          <a:spcPts val="0"/>
                        </a:spcBef>
                        <a:spcAft>
                          <a:spcPts val="0"/>
                        </a:spcAft>
                        <a:buNone/>
                      </a:pPr>
                      <a:r>
                        <a:rPr i="1" lang="en" sz="600"/>
                        <a:t>1</a:t>
                      </a:r>
                      <a:endParaRPr i="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i="1" lang="en" sz="600"/>
                        <a:t>2340293</a:t>
                      </a:r>
                      <a:endParaRPr i="1" sz="600"/>
                    </a:p>
                  </a:txBody>
                  <a:tcPr marT="91425" marB="91425" marR="91425" marL="91425">
                    <a:lnL cap="flat" cmpd="sng" w="9525">
                      <a:solidFill>
                        <a:srgbClr val="9E9E9E"/>
                      </a:solidFill>
                      <a:prstDash val="solid"/>
                      <a:round/>
                      <a:headEnd len="sm" w="sm" type="none"/>
                      <a:tailEnd len="sm" w="sm" type="none"/>
                    </a:lnL>
                    <a:solidFill>
                      <a:srgbClr val="D9EAD3"/>
                    </a:solidFill>
                  </a:tcPr>
                </a:tc>
              </a:tr>
              <a:tr h="243550">
                <a:tc>
                  <a:txBody>
                    <a:bodyPr>
                      <a:noAutofit/>
                    </a:bodyPr>
                    <a:lstStyle/>
                    <a:p>
                      <a:pPr indent="0" lvl="0" marL="0" rtl="0" algn="ctr">
                        <a:spcBef>
                          <a:spcPts val="0"/>
                        </a:spcBef>
                        <a:spcAft>
                          <a:spcPts val="0"/>
                        </a:spcAft>
                        <a:buNone/>
                      </a:pPr>
                      <a:r>
                        <a:rPr i="1" lang="en" sz="1000"/>
                        <a:t>.</a:t>
                      </a:r>
                      <a:endParaRPr i="1" sz="1000"/>
                    </a:p>
                  </a:txBody>
                  <a:tcPr marT="91425" marB="91425" marR="91425" marL="91425">
                    <a:lnT cap="flat" cmpd="sng" w="9525">
                      <a:solidFill>
                        <a:srgbClr val="9E9E9E"/>
                      </a:solidFill>
                      <a:prstDash val="solid"/>
                      <a:round/>
                      <a:headEnd len="sm" w="sm" type="none"/>
                      <a:tailEnd len="sm" w="sm" type="none"/>
                    </a:lnT>
                    <a:solidFill>
                      <a:srgbClr val="FFF2CC"/>
                    </a:solidFill>
                  </a:tcPr>
                </a:tc>
                <a:tc>
                  <a:txBody>
                    <a:bodyPr>
                      <a:noAutofit/>
                    </a:bodyPr>
                    <a:lstStyle/>
                    <a:p>
                      <a:pPr indent="0" lvl="0" marL="0" rtl="0" algn="ctr">
                        <a:spcBef>
                          <a:spcPts val="0"/>
                        </a:spcBef>
                        <a:spcAft>
                          <a:spcPts val="0"/>
                        </a:spcAft>
                        <a:buNone/>
                      </a:pPr>
                      <a:r>
                        <a:rPr i="1" lang="en" sz="1000"/>
                        <a:t>.</a:t>
                      </a:r>
                      <a:endParaRPr i="1" sz="1000"/>
                    </a:p>
                  </a:txBody>
                  <a:tcPr marT="91425" marB="91425" marR="91425" marL="91425">
                    <a:solidFill>
                      <a:srgbClr val="D9EAD3"/>
                    </a:solidFill>
                  </a:tcPr>
                </a:tc>
              </a:tr>
            </a:tbl>
          </a:graphicData>
        </a:graphic>
      </p:graphicFrame>
      <p:cxnSp>
        <p:nvCxnSpPr>
          <p:cNvPr id="208" name="Google Shape;208;p25"/>
          <p:cNvCxnSpPr/>
          <p:nvPr/>
        </p:nvCxnSpPr>
        <p:spPr>
          <a:xfrm flipH="1" rot="10800000">
            <a:off x="2597640" y="1803740"/>
            <a:ext cx="2103000" cy="509100"/>
          </a:xfrm>
          <a:prstGeom prst="bentConnector3">
            <a:avLst>
              <a:gd fmla="val 0" name="adj1"/>
            </a:avLst>
          </a:prstGeom>
          <a:noFill/>
          <a:ln cap="flat" cmpd="sng" w="19050">
            <a:solidFill>
              <a:srgbClr val="E06666"/>
            </a:solidFill>
            <a:prstDash val="dot"/>
            <a:round/>
            <a:headEnd len="med" w="med" type="stealth"/>
            <a:tailEnd len="med" w="med" type="none"/>
          </a:ln>
        </p:spPr>
      </p:cxnSp>
      <p:cxnSp>
        <p:nvCxnSpPr>
          <p:cNvPr id="209" name="Google Shape;209;p25"/>
          <p:cNvCxnSpPr/>
          <p:nvPr/>
        </p:nvCxnSpPr>
        <p:spPr>
          <a:xfrm flipH="1" rot="10800000">
            <a:off x="4122239" y="2045315"/>
            <a:ext cx="1130400" cy="258900"/>
          </a:xfrm>
          <a:prstGeom prst="bentConnector3">
            <a:avLst>
              <a:gd fmla="val 763" name="adj1"/>
            </a:avLst>
          </a:prstGeom>
          <a:noFill/>
          <a:ln cap="flat" cmpd="sng" w="19050">
            <a:solidFill>
              <a:srgbClr val="E06666"/>
            </a:solidFill>
            <a:prstDash val="dot"/>
            <a:round/>
            <a:headEnd len="med" w="med" type="none"/>
            <a:tailEnd len="med" w="med" type="none"/>
          </a:ln>
        </p:spPr>
      </p:cxnSp>
      <p:cxnSp>
        <p:nvCxnSpPr>
          <p:cNvPr id="210" name="Google Shape;210;p25"/>
          <p:cNvCxnSpPr/>
          <p:nvPr/>
        </p:nvCxnSpPr>
        <p:spPr>
          <a:xfrm>
            <a:off x="5244150" y="2045315"/>
            <a:ext cx="0" cy="258900"/>
          </a:xfrm>
          <a:prstGeom prst="straightConnector1">
            <a:avLst/>
          </a:prstGeom>
          <a:noFill/>
          <a:ln cap="flat" cmpd="sng" w="19050">
            <a:solidFill>
              <a:srgbClr val="E06666"/>
            </a:solidFill>
            <a:prstDash val="dot"/>
            <a:round/>
            <a:headEnd len="med" w="med" type="none"/>
            <a:tailEnd len="med" w="med" type="none"/>
          </a:ln>
        </p:spPr>
      </p:cxnSp>
      <p:cxnSp>
        <p:nvCxnSpPr>
          <p:cNvPr id="211" name="Google Shape;211;p25"/>
          <p:cNvCxnSpPr/>
          <p:nvPr/>
        </p:nvCxnSpPr>
        <p:spPr>
          <a:xfrm>
            <a:off x="4700439" y="1803665"/>
            <a:ext cx="0" cy="241800"/>
          </a:xfrm>
          <a:prstGeom prst="straightConnector1">
            <a:avLst/>
          </a:prstGeom>
          <a:noFill/>
          <a:ln cap="flat" cmpd="sng" w="19050">
            <a:solidFill>
              <a:srgbClr val="E06666"/>
            </a:solidFill>
            <a:prstDash val="dot"/>
            <a:round/>
            <a:headEnd len="med" w="med" type="none"/>
            <a:tailEnd len="med" w="med" type="none"/>
          </a:ln>
        </p:spPr>
      </p:cxnSp>
      <p:sp>
        <p:nvSpPr>
          <p:cNvPr id="212" name="Google Shape;212;p25"/>
          <p:cNvSpPr txBox="1"/>
          <p:nvPr/>
        </p:nvSpPr>
        <p:spPr>
          <a:xfrm>
            <a:off x="2802114" y="1493035"/>
            <a:ext cx="16593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t>Reducing</a:t>
            </a:r>
            <a:endParaRPr b="1" i="1" sz="1000"/>
          </a:p>
        </p:txBody>
      </p:sp>
      <p:sp>
        <p:nvSpPr>
          <p:cNvPr id="213" name="Google Shape;213;p25"/>
          <p:cNvSpPr txBox="1"/>
          <p:nvPr/>
        </p:nvSpPr>
        <p:spPr>
          <a:xfrm>
            <a:off x="2876664" y="1739540"/>
            <a:ext cx="15102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get the most selected sku for each cluster</a:t>
            </a:r>
            <a:endParaRPr i="1" sz="900"/>
          </a:p>
        </p:txBody>
      </p:sp>
      <p:graphicFrame>
        <p:nvGraphicFramePr>
          <p:cNvPr id="214" name="Google Shape;214;p25"/>
          <p:cNvGraphicFramePr/>
          <p:nvPr/>
        </p:nvGraphicFramePr>
        <p:xfrm>
          <a:off x="2990977" y="4029665"/>
          <a:ext cx="3000000" cy="3000000"/>
        </p:xfrm>
        <a:graphic>
          <a:graphicData uri="http://schemas.openxmlformats.org/drawingml/2006/table">
            <a:tbl>
              <a:tblPr>
                <a:noFill/>
                <a:tableStyleId>{26C5C306-50BF-4022-AF80-953E11ED2124}</a:tableStyleId>
              </a:tblPr>
              <a:tblGrid>
                <a:gridCol w="553100"/>
                <a:gridCol w="553100"/>
              </a:tblGrid>
              <a:tr h="222800">
                <a:tc>
                  <a:txBody>
                    <a:bodyPr>
                      <a:noAutofit/>
                    </a:bodyPr>
                    <a:lstStyle/>
                    <a:p>
                      <a:pPr indent="0" lvl="0" marL="0" rtl="0" algn="ctr">
                        <a:spcBef>
                          <a:spcPts val="0"/>
                        </a:spcBef>
                        <a:spcAft>
                          <a:spcPts val="0"/>
                        </a:spcAft>
                        <a:buNone/>
                      </a:pPr>
                      <a:r>
                        <a:rPr b="1" lang="en" sz="600"/>
                        <a:t>Query</a:t>
                      </a:r>
                      <a:endParaRPr b="1" sz="600"/>
                    </a:p>
                  </a:txBody>
                  <a:tcPr marT="91425" marB="91425" marR="91425" marL="91425">
                    <a:solidFill>
                      <a:srgbClr val="C9DAF8"/>
                    </a:solidFill>
                  </a:tcPr>
                </a:tc>
                <a:tc>
                  <a:txBody>
                    <a:bodyPr>
                      <a:noAutofit/>
                    </a:bodyPr>
                    <a:lstStyle/>
                    <a:p>
                      <a:pPr indent="0" lvl="0" marL="0" rtl="0" algn="ctr">
                        <a:spcBef>
                          <a:spcPts val="0"/>
                        </a:spcBef>
                        <a:spcAft>
                          <a:spcPts val="0"/>
                        </a:spcAft>
                        <a:buNone/>
                      </a:pPr>
                      <a:r>
                        <a:rPr b="1" lang="en" sz="600"/>
                        <a:t>Cluster</a:t>
                      </a:r>
                      <a:endParaRPr b="1" sz="600"/>
                    </a:p>
                  </a:txBody>
                  <a:tcPr marT="91425" marB="91425" marR="91425" marL="91425">
                    <a:solidFill>
                      <a:srgbClr val="FFF2CC"/>
                    </a:solidFill>
                  </a:tcPr>
                </a:tc>
              </a:tr>
              <a:tr h="222800">
                <a:tc>
                  <a:txBody>
                    <a:bodyPr>
                      <a:noAutofit/>
                    </a:bodyPr>
                    <a:lstStyle/>
                    <a:p>
                      <a:pPr indent="0" lvl="0" marL="0" rtl="0" algn="ctr">
                        <a:spcBef>
                          <a:spcPts val="0"/>
                        </a:spcBef>
                        <a:spcAft>
                          <a:spcPts val="0"/>
                        </a:spcAft>
                        <a:buNone/>
                      </a:pPr>
                      <a:r>
                        <a:rPr i="1" lang="en" sz="600"/>
                        <a:t>minecraft</a:t>
                      </a:r>
                      <a:endParaRPr i="1" sz="600"/>
                    </a:p>
                  </a:txBody>
                  <a:tcPr marT="91425" marB="91425" marR="91425" marL="91425">
                    <a:solidFill>
                      <a:srgbClr val="C9DAF8"/>
                    </a:solidFill>
                  </a:tcPr>
                </a:tc>
                <a:tc>
                  <a:txBody>
                    <a:bodyPr>
                      <a:noAutofit/>
                    </a:bodyPr>
                    <a:lstStyle/>
                    <a:p>
                      <a:pPr indent="0" lvl="0" marL="0" rtl="0" algn="ctr">
                        <a:spcBef>
                          <a:spcPts val="0"/>
                        </a:spcBef>
                        <a:spcAft>
                          <a:spcPts val="0"/>
                        </a:spcAft>
                        <a:buNone/>
                      </a:pPr>
                      <a:r>
                        <a:rPr i="1" lang="en" sz="600"/>
                        <a:t>50</a:t>
                      </a:r>
                      <a:endParaRPr i="1" sz="600"/>
                    </a:p>
                  </a:txBody>
                  <a:tcPr marT="91425" marB="91425" marR="91425" marL="91425">
                    <a:solidFill>
                      <a:srgbClr val="FFF2CC"/>
                    </a:solidFill>
                  </a:tcPr>
                </a:tc>
              </a:tr>
              <a:tr h="243550">
                <a:tc>
                  <a:txBody>
                    <a:bodyPr>
                      <a:noAutofit/>
                    </a:bodyPr>
                    <a:lstStyle/>
                    <a:p>
                      <a:pPr indent="0" lvl="0" marL="0" rtl="0" algn="ctr">
                        <a:spcBef>
                          <a:spcPts val="0"/>
                        </a:spcBef>
                        <a:spcAft>
                          <a:spcPts val="0"/>
                        </a:spcAft>
                        <a:buNone/>
                      </a:pPr>
                      <a:r>
                        <a:rPr i="1" lang="en" sz="1000"/>
                        <a:t>.</a:t>
                      </a:r>
                      <a:endParaRPr i="1" sz="10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1000"/>
                        <a:t>.</a:t>
                      </a:r>
                      <a:endParaRPr sz="1000"/>
                    </a:p>
                  </a:txBody>
                  <a:tcPr marT="91425" marB="91425" marR="91425" marL="91425">
                    <a:solidFill>
                      <a:srgbClr val="FFF2CC"/>
                    </a:solidFill>
                  </a:tcPr>
                </a:tc>
              </a:tr>
            </a:tbl>
          </a:graphicData>
        </a:graphic>
      </p:graphicFrame>
      <p:cxnSp>
        <p:nvCxnSpPr>
          <p:cNvPr id="215" name="Google Shape;215;p25"/>
          <p:cNvCxnSpPr/>
          <p:nvPr/>
        </p:nvCxnSpPr>
        <p:spPr>
          <a:xfrm flipH="1">
            <a:off x="4111780" y="4185565"/>
            <a:ext cx="1886100" cy="267300"/>
          </a:xfrm>
          <a:prstGeom prst="bentConnector3">
            <a:avLst>
              <a:gd fmla="val 68634" name="adj1"/>
            </a:avLst>
          </a:prstGeom>
          <a:noFill/>
          <a:ln cap="flat" cmpd="sng" w="19050">
            <a:solidFill>
              <a:srgbClr val="6D9EEB"/>
            </a:solidFill>
            <a:prstDash val="dot"/>
            <a:round/>
            <a:headEnd len="med" w="med" type="none"/>
            <a:tailEnd len="med" w="med" type="stealth"/>
          </a:ln>
        </p:spPr>
      </p:cxnSp>
      <p:cxnSp>
        <p:nvCxnSpPr>
          <p:cNvPr id="216" name="Google Shape;216;p25"/>
          <p:cNvCxnSpPr/>
          <p:nvPr/>
        </p:nvCxnSpPr>
        <p:spPr>
          <a:xfrm flipH="1" rot="5400000">
            <a:off x="2310564" y="3773590"/>
            <a:ext cx="940800" cy="418200"/>
          </a:xfrm>
          <a:prstGeom prst="bentConnector3">
            <a:avLst>
              <a:gd fmla="val 2750" name="adj1"/>
            </a:avLst>
          </a:prstGeom>
          <a:noFill/>
          <a:ln cap="flat" cmpd="sng" w="19050">
            <a:solidFill>
              <a:srgbClr val="6D9EEB"/>
            </a:solidFill>
            <a:prstDash val="dot"/>
            <a:round/>
            <a:headEnd len="med" w="med" type="none"/>
            <a:tailEnd len="med" w="med" type="stealth"/>
          </a:ln>
        </p:spPr>
      </p:cxnSp>
      <p:sp>
        <p:nvSpPr>
          <p:cNvPr id="217" name="Google Shape;217;p25"/>
          <p:cNvSpPr txBox="1"/>
          <p:nvPr/>
        </p:nvSpPr>
        <p:spPr>
          <a:xfrm>
            <a:off x="700822" y="3710315"/>
            <a:ext cx="1659300" cy="29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i="1" lang="en" sz="1000"/>
              <a:t>Predicting</a:t>
            </a:r>
            <a:endParaRPr b="1" i="1" sz="1000"/>
          </a:p>
        </p:txBody>
      </p:sp>
      <p:sp>
        <p:nvSpPr>
          <p:cNvPr id="218" name="Google Shape;218;p25"/>
          <p:cNvSpPr txBox="1"/>
          <p:nvPr/>
        </p:nvSpPr>
        <p:spPr>
          <a:xfrm>
            <a:off x="1195927" y="3873094"/>
            <a:ext cx="1510200" cy="5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t>use cluster as a key to get sku</a:t>
            </a:r>
            <a:endParaRPr i="1" sz="900"/>
          </a:p>
        </p:txBody>
      </p:sp>
      <p:graphicFrame>
        <p:nvGraphicFramePr>
          <p:cNvPr id="219" name="Google Shape;219;p25"/>
          <p:cNvGraphicFramePr/>
          <p:nvPr/>
        </p:nvGraphicFramePr>
        <p:xfrm>
          <a:off x="147739" y="2445052"/>
          <a:ext cx="3000000" cy="3000000"/>
        </p:xfrm>
        <a:graphic>
          <a:graphicData uri="http://schemas.openxmlformats.org/drawingml/2006/table">
            <a:tbl>
              <a:tblPr>
                <a:noFill/>
                <a:tableStyleId>{26C5C306-50BF-4022-AF80-953E11ED2124}</a:tableStyleId>
              </a:tblPr>
              <a:tblGrid>
                <a:gridCol w="553100"/>
                <a:gridCol w="553100"/>
                <a:gridCol w="553100"/>
              </a:tblGrid>
              <a:tr h="222800">
                <a:tc>
                  <a:txBody>
                    <a:bodyPr>
                      <a:noAutofit/>
                    </a:bodyPr>
                    <a:lstStyle/>
                    <a:p>
                      <a:pPr indent="0" lvl="0" marL="0" rtl="0" algn="ctr">
                        <a:spcBef>
                          <a:spcPts val="0"/>
                        </a:spcBef>
                        <a:spcAft>
                          <a:spcPts val="0"/>
                        </a:spcAft>
                        <a:buNone/>
                      </a:pPr>
                      <a:r>
                        <a:rPr b="1" lang="en" sz="600"/>
                        <a:t>Query</a:t>
                      </a:r>
                      <a:endParaRPr b="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noAutofit/>
                    </a:bodyPr>
                    <a:lstStyle/>
                    <a:p>
                      <a:pPr indent="0" lvl="0" marL="0" rtl="0" algn="ctr">
                        <a:spcBef>
                          <a:spcPts val="0"/>
                        </a:spcBef>
                        <a:spcAft>
                          <a:spcPts val="0"/>
                        </a:spcAft>
                        <a:buNone/>
                      </a:pPr>
                      <a:r>
                        <a:rPr b="1" lang="en" sz="600"/>
                        <a:t>Cluster</a:t>
                      </a:r>
                      <a:endParaRPr b="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b="1" lang="en" sz="600"/>
                        <a:t>sku</a:t>
                      </a:r>
                      <a:endParaRPr b="1" sz="600"/>
                    </a:p>
                  </a:txBody>
                  <a:tcPr marT="91425" marB="91425" marR="91425" marL="91425">
                    <a:lnL cap="flat" cmpd="sng" w="9525">
                      <a:solidFill>
                        <a:srgbClr val="9E9E9E"/>
                      </a:solidFill>
                      <a:prstDash val="solid"/>
                      <a:round/>
                      <a:headEnd len="sm" w="sm" type="none"/>
                      <a:tailEnd len="sm" w="sm" type="none"/>
                    </a:lnL>
                    <a:solidFill>
                      <a:srgbClr val="D9EAD3"/>
                    </a:solidFill>
                  </a:tcPr>
                </a:tc>
              </a:tr>
              <a:tr h="222800">
                <a:tc>
                  <a:txBody>
                    <a:bodyPr>
                      <a:noAutofit/>
                    </a:bodyPr>
                    <a:lstStyle/>
                    <a:p>
                      <a:pPr indent="0" lvl="0" marL="0" rtl="0" algn="ctr">
                        <a:spcBef>
                          <a:spcPts val="0"/>
                        </a:spcBef>
                        <a:spcAft>
                          <a:spcPts val="0"/>
                        </a:spcAft>
                        <a:buNone/>
                      </a:pPr>
                      <a:r>
                        <a:rPr i="1" lang="en" sz="600"/>
                        <a:t>minecraft</a:t>
                      </a:r>
                      <a:endParaRPr i="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noAutofit/>
                    </a:bodyPr>
                    <a:lstStyle/>
                    <a:p>
                      <a:pPr indent="0" lvl="0" marL="0" rtl="0" algn="ctr">
                        <a:spcBef>
                          <a:spcPts val="0"/>
                        </a:spcBef>
                        <a:spcAft>
                          <a:spcPts val="0"/>
                        </a:spcAft>
                        <a:buNone/>
                      </a:pPr>
                      <a:r>
                        <a:rPr i="1" lang="en" sz="600"/>
                        <a:t>50</a:t>
                      </a:r>
                      <a:endParaRPr i="1"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i="1" lang="en" sz="600">
                          <a:solidFill>
                            <a:srgbClr val="000000"/>
                          </a:solidFill>
                        </a:rPr>
                        <a:t>2953607</a:t>
                      </a:r>
                      <a:endParaRPr i="1" sz="600"/>
                    </a:p>
                  </a:txBody>
                  <a:tcPr marT="91425" marB="91425" marR="91425" marL="91425">
                    <a:lnL cap="flat" cmpd="sng" w="9525">
                      <a:solidFill>
                        <a:srgbClr val="9E9E9E"/>
                      </a:solidFill>
                      <a:prstDash val="solid"/>
                      <a:round/>
                      <a:headEnd len="sm" w="sm" type="none"/>
                      <a:tailEnd len="sm" w="sm" type="none"/>
                    </a:lnL>
                    <a:solidFill>
                      <a:srgbClr val="D9EAD3"/>
                    </a:solidFill>
                  </a:tcPr>
                </a:tc>
              </a:tr>
              <a:tr h="243550">
                <a:tc>
                  <a:txBody>
                    <a:bodyPr>
                      <a:noAutofit/>
                    </a:bodyPr>
                    <a:lstStyle/>
                    <a:p>
                      <a:pPr indent="0" lvl="0" marL="0" rtl="0" algn="ctr">
                        <a:spcBef>
                          <a:spcPts val="0"/>
                        </a:spcBef>
                        <a:spcAft>
                          <a:spcPts val="0"/>
                        </a:spcAft>
                        <a:buNone/>
                      </a:pPr>
                      <a:r>
                        <a:rPr i="1" lang="en" sz="1000"/>
                        <a:t>.</a:t>
                      </a:r>
                      <a:endParaRPr i="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noAutofit/>
                    </a:bodyPr>
                    <a:lstStyle/>
                    <a:p>
                      <a:pPr indent="0" lvl="0" marL="0" rtl="0" algn="ctr">
                        <a:spcBef>
                          <a:spcPts val="0"/>
                        </a:spcBef>
                        <a:spcAft>
                          <a:spcPts val="0"/>
                        </a:spcAft>
                        <a:buNone/>
                      </a:pPr>
                      <a:r>
                        <a:rPr lang="en" sz="1000"/>
                        <a: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000"/>
                        <a:t>.</a:t>
                      </a:r>
                      <a:endParaRPr sz="1000"/>
                    </a:p>
                  </a:txBody>
                  <a:tcPr marT="91425" marB="91425" marR="91425" marL="91425">
                    <a:lnL cap="flat" cmpd="sng" w="9525">
                      <a:solidFill>
                        <a:srgbClr val="9E9E9E"/>
                      </a:solidFill>
                      <a:prstDash val="solid"/>
                      <a:round/>
                      <a:headEnd len="sm" w="sm" type="none"/>
                      <a:tailEnd len="sm" w="sm" type="none"/>
                    </a:lnL>
                    <a:solidFill>
                      <a:srgbClr val="D9EAD3"/>
                    </a:solidFill>
                  </a:tcPr>
                </a:tc>
              </a:tr>
            </a:tbl>
          </a:graphicData>
        </a:graphic>
      </p:graphicFrame>
      <p:cxnSp>
        <p:nvCxnSpPr>
          <p:cNvPr id="220" name="Google Shape;220;p25"/>
          <p:cNvCxnSpPr/>
          <p:nvPr/>
        </p:nvCxnSpPr>
        <p:spPr>
          <a:xfrm flipH="1">
            <a:off x="975290" y="1812315"/>
            <a:ext cx="1320300" cy="630000"/>
          </a:xfrm>
          <a:prstGeom prst="bentConnector3">
            <a:avLst>
              <a:gd fmla="val 100008" name="adj1"/>
            </a:avLst>
          </a:prstGeom>
          <a:noFill/>
          <a:ln cap="flat" cmpd="sng" w="19050">
            <a:solidFill>
              <a:srgbClr val="6D9EEB"/>
            </a:solidFill>
            <a:prstDash val="dot"/>
            <a:round/>
            <a:headEnd len="med" w="med" type="none"/>
            <a:tailEnd len="med" w="med" type="stealth"/>
          </a:ln>
        </p:spPr>
      </p:cxnSp>
      <p:cxnSp>
        <p:nvCxnSpPr>
          <p:cNvPr id="221" name="Google Shape;221;p25"/>
          <p:cNvCxnSpPr/>
          <p:nvPr/>
        </p:nvCxnSpPr>
        <p:spPr>
          <a:xfrm flipH="1" rot="-5400000">
            <a:off x="2041330" y="2066560"/>
            <a:ext cx="509100" cy="600"/>
          </a:xfrm>
          <a:prstGeom prst="bentConnector3">
            <a:avLst>
              <a:gd fmla="val 50000" name="adj1"/>
            </a:avLst>
          </a:prstGeom>
          <a:noFill/>
          <a:ln cap="flat" cmpd="sng" w="19050">
            <a:solidFill>
              <a:srgbClr val="6D9EEB"/>
            </a:solidFill>
            <a:prstDash val="dot"/>
            <a:round/>
            <a:headEnd len="med" w="med" type="none"/>
            <a:tailEnd len="med" w="med" type="none"/>
          </a:ln>
        </p:spPr>
      </p:cxnSp>
      <p:sp>
        <p:nvSpPr>
          <p:cNvPr id="222" name="Google Shape;222;p25"/>
          <p:cNvSpPr txBox="1"/>
          <p:nvPr/>
        </p:nvSpPr>
        <p:spPr>
          <a:xfrm>
            <a:off x="147747" y="3336514"/>
            <a:ext cx="1659300" cy="2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Output</a:t>
            </a:r>
            <a:endParaRPr b="1" sz="1000"/>
          </a:p>
        </p:txBody>
      </p:sp>
      <p:sp>
        <p:nvSpPr>
          <p:cNvPr id="223" name="Google Shape;223;p25"/>
          <p:cNvSpPr/>
          <p:nvPr/>
        </p:nvSpPr>
        <p:spPr>
          <a:xfrm>
            <a:off x="3463465" y="773815"/>
            <a:ext cx="360300" cy="368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1</a:t>
            </a:r>
            <a:endParaRPr>
              <a:solidFill>
                <a:srgbClr val="FFFFFF"/>
              </a:solidFill>
            </a:endParaRPr>
          </a:p>
        </p:txBody>
      </p:sp>
      <p:sp>
        <p:nvSpPr>
          <p:cNvPr id="224" name="Google Shape;224;p25"/>
          <p:cNvSpPr/>
          <p:nvPr/>
        </p:nvSpPr>
        <p:spPr>
          <a:xfrm>
            <a:off x="5933440" y="788185"/>
            <a:ext cx="360300" cy="368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2</a:t>
            </a:r>
            <a:endParaRPr>
              <a:solidFill>
                <a:srgbClr val="FFFFFF"/>
              </a:solidFill>
            </a:endParaRPr>
          </a:p>
        </p:txBody>
      </p:sp>
      <p:sp>
        <p:nvSpPr>
          <p:cNvPr id="225" name="Google Shape;225;p25"/>
          <p:cNvSpPr/>
          <p:nvPr/>
        </p:nvSpPr>
        <p:spPr>
          <a:xfrm>
            <a:off x="6643040" y="1408040"/>
            <a:ext cx="360300" cy="368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3</a:t>
            </a:r>
            <a:endParaRPr>
              <a:solidFill>
                <a:srgbClr val="FFFFFF"/>
              </a:solidFill>
            </a:endParaRPr>
          </a:p>
        </p:txBody>
      </p:sp>
      <p:sp>
        <p:nvSpPr>
          <p:cNvPr id="226" name="Google Shape;226;p25"/>
          <p:cNvSpPr/>
          <p:nvPr/>
        </p:nvSpPr>
        <p:spPr>
          <a:xfrm>
            <a:off x="5933440" y="2532027"/>
            <a:ext cx="360300" cy="368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4</a:t>
            </a:r>
            <a:endParaRPr>
              <a:solidFill>
                <a:srgbClr val="FFFFFF"/>
              </a:solidFill>
            </a:endParaRPr>
          </a:p>
        </p:txBody>
      </p:sp>
      <p:sp>
        <p:nvSpPr>
          <p:cNvPr id="227" name="Google Shape;227;p25"/>
          <p:cNvSpPr/>
          <p:nvPr/>
        </p:nvSpPr>
        <p:spPr>
          <a:xfrm>
            <a:off x="7286265" y="3466340"/>
            <a:ext cx="360300" cy="368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5</a:t>
            </a:r>
            <a:endParaRPr>
              <a:solidFill>
                <a:srgbClr val="FFFFFF"/>
              </a:solidFill>
            </a:endParaRPr>
          </a:p>
        </p:txBody>
      </p:sp>
      <p:sp>
        <p:nvSpPr>
          <p:cNvPr id="228" name="Google Shape;228;p25"/>
          <p:cNvSpPr/>
          <p:nvPr/>
        </p:nvSpPr>
        <p:spPr>
          <a:xfrm>
            <a:off x="4076415" y="1383515"/>
            <a:ext cx="360300" cy="368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6</a:t>
            </a:r>
            <a:endParaRPr>
              <a:solidFill>
                <a:srgbClr val="FFFFFF"/>
              </a:solidFill>
            </a:endParaRPr>
          </a:p>
        </p:txBody>
      </p:sp>
      <p:sp>
        <p:nvSpPr>
          <p:cNvPr id="229" name="Google Shape;229;p25"/>
          <p:cNvSpPr/>
          <p:nvPr/>
        </p:nvSpPr>
        <p:spPr>
          <a:xfrm>
            <a:off x="1770890" y="4291190"/>
            <a:ext cx="360300" cy="3684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9</a:t>
            </a:r>
            <a:endParaRPr>
              <a:solidFill>
                <a:srgbClr val="FFFFFF"/>
              </a:solidFill>
            </a:endParaRPr>
          </a:p>
        </p:txBody>
      </p:sp>
      <p:cxnSp>
        <p:nvCxnSpPr>
          <p:cNvPr id="230" name="Google Shape;230;p25"/>
          <p:cNvCxnSpPr>
            <a:endCxn id="186" idx="1"/>
          </p:cNvCxnSpPr>
          <p:nvPr/>
        </p:nvCxnSpPr>
        <p:spPr>
          <a:xfrm flipH="1">
            <a:off x="7156819" y="992415"/>
            <a:ext cx="14700" cy="1145700"/>
          </a:xfrm>
          <a:prstGeom prst="straightConnector1">
            <a:avLst/>
          </a:prstGeom>
          <a:noFill/>
          <a:ln cap="flat" cmpd="sng" w="19050">
            <a:solidFill>
              <a:srgbClr val="E06666"/>
            </a:solidFill>
            <a:prstDash val="dot"/>
            <a:round/>
            <a:headEnd len="med" w="med" type="none"/>
            <a:tailEnd len="med" w="med" type="stealth"/>
          </a:ln>
        </p:spPr>
      </p:cxnSp>
      <p:cxnSp>
        <p:nvCxnSpPr>
          <p:cNvPr id="231" name="Google Shape;231;p25"/>
          <p:cNvCxnSpPr/>
          <p:nvPr/>
        </p:nvCxnSpPr>
        <p:spPr>
          <a:xfrm>
            <a:off x="8112230" y="992465"/>
            <a:ext cx="0" cy="1156500"/>
          </a:xfrm>
          <a:prstGeom prst="straightConnector1">
            <a:avLst/>
          </a:prstGeom>
          <a:noFill/>
          <a:ln cap="flat" cmpd="sng" w="19050">
            <a:solidFill>
              <a:srgbClr val="6D9EEB"/>
            </a:solidFill>
            <a:prstDash val="dot"/>
            <a:round/>
            <a:headEnd len="med" w="med" type="none"/>
            <a:tailEnd len="med" w="med" type="stealth"/>
          </a:ln>
        </p:spPr>
      </p:cxnSp>
      <p:sp>
        <p:nvSpPr>
          <p:cNvPr id="232" name="Google Shape;232;p25"/>
          <p:cNvSpPr/>
          <p:nvPr/>
        </p:nvSpPr>
        <p:spPr>
          <a:xfrm>
            <a:off x="8258515" y="1409365"/>
            <a:ext cx="360300" cy="3684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7</a:t>
            </a:r>
            <a:endParaRPr>
              <a:solidFill>
                <a:srgbClr val="FFFFFF"/>
              </a:solidFill>
            </a:endParaRPr>
          </a:p>
        </p:txBody>
      </p:sp>
      <p:sp>
        <p:nvSpPr>
          <p:cNvPr id="233" name="Google Shape;233;p25"/>
          <p:cNvSpPr/>
          <p:nvPr/>
        </p:nvSpPr>
        <p:spPr>
          <a:xfrm>
            <a:off x="8221040" y="3466340"/>
            <a:ext cx="360300" cy="368400"/>
          </a:xfrm>
          <a:prstGeom prst="ellipse">
            <a:avLst/>
          </a:prstGeom>
          <a:solidFill>
            <a:srgbClr val="6D9EEB"/>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FFFFFF"/>
                </a:solidFill>
              </a:rPr>
              <a:t>8</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6"/>
          <p:cNvSpPr txBox="1"/>
          <p:nvPr>
            <p:ph type="ctrTitle"/>
          </p:nvPr>
        </p:nvSpPr>
        <p:spPr>
          <a:xfrm>
            <a:off x="475475" y="143900"/>
            <a:ext cx="8344800" cy="52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Programmatic Approach </a:t>
            </a:r>
            <a:r>
              <a:rPr lang="en" sz="2100"/>
              <a:t> </a:t>
            </a:r>
            <a:endParaRPr sz="2100"/>
          </a:p>
        </p:txBody>
      </p:sp>
      <p:sp>
        <p:nvSpPr>
          <p:cNvPr id="239" name="Google Shape;239;p26"/>
          <p:cNvSpPr txBox="1"/>
          <p:nvPr>
            <p:ph idx="1" type="subTitle"/>
          </p:nvPr>
        </p:nvSpPr>
        <p:spPr>
          <a:xfrm>
            <a:off x="285275" y="1089250"/>
            <a:ext cx="5088300" cy="379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basic idea is try to match a query with a game ignoring all other features like time, game name etc.</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initial approach is to create a mapping between the user's input query and the Sku of the games which means that we store which game the user clicked and the frequency of it when user searches for this query.</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Useful data fetched from the raw data is stored in </a:t>
            </a:r>
            <a:r>
              <a:rPr lang="en" sz="1400"/>
              <a:t>dictionaries</a:t>
            </a:r>
            <a:r>
              <a:rPr lang="en" sz="1400"/>
              <a:t>.</a:t>
            </a:r>
            <a:endParaRPr sz="1400"/>
          </a:p>
          <a:p>
            <a:pPr indent="0" lvl="0" marL="457200" rtl="0" algn="l">
              <a:spcBef>
                <a:spcPts val="0"/>
              </a:spcBef>
              <a:spcAft>
                <a:spcPts val="0"/>
              </a:spcAft>
              <a:buNone/>
            </a:pPr>
            <a:r>
              <a:t/>
            </a:r>
            <a:endParaRPr sz="1400"/>
          </a:p>
        </p:txBody>
      </p:sp>
      <p:pic>
        <p:nvPicPr>
          <p:cNvPr id="240" name="Google Shape;240;p26"/>
          <p:cNvPicPr preferRelativeResize="0"/>
          <p:nvPr/>
        </p:nvPicPr>
        <p:blipFill>
          <a:blip r:embed="rId3">
            <a:alphaModFix/>
          </a:blip>
          <a:stretch>
            <a:fillRect/>
          </a:stretch>
        </p:blipFill>
        <p:spPr>
          <a:xfrm>
            <a:off x="5525975" y="1124900"/>
            <a:ext cx="3465626" cy="207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ctrTitle"/>
          </p:nvPr>
        </p:nvSpPr>
        <p:spPr>
          <a:xfrm>
            <a:off x="432225" y="479450"/>
            <a:ext cx="8007600" cy="4365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2100"/>
              <a:t>Programmatic Approach </a:t>
            </a:r>
            <a:endParaRPr sz="2100"/>
          </a:p>
        </p:txBody>
      </p:sp>
      <p:sp>
        <p:nvSpPr>
          <p:cNvPr id="246" name="Google Shape;246;p27"/>
          <p:cNvSpPr txBox="1"/>
          <p:nvPr>
            <p:ph idx="1" type="subTitle"/>
          </p:nvPr>
        </p:nvSpPr>
        <p:spPr>
          <a:xfrm>
            <a:off x="146950" y="1189625"/>
            <a:ext cx="7740900" cy="4192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a:t>
            </a:r>
            <a:r>
              <a:rPr lang="en" sz="1400"/>
              <a:t>hen predicting the Sku’s for the input queries we simply choose the most frequently clicked games for this query.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If there are less than 5 games, we use the most popular games among all queries to fill the gap.</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One optimization we used here is to correct users' queries. Since there are lots of typos or short forms, we use Levenshtein library to calculate two queries similarity, and if it is above a threshold, the algorithm believe they are the same query.</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threshold is chosen by testing on cross validation set.</a:t>
            </a:r>
            <a:endParaRPr sz="1400"/>
          </a:p>
          <a:p>
            <a:pPr indent="0" lvl="0" marL="457200" rtl="0" algn="l">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8"/>
          <p:cNvSpPr txBox="1"/>
          <p:nvPr>
            <p:ph type="ctrTitle"/>
          </p:nvPr>
        </p:nvSpPr>
        <p:spPr>
          <a:xfrm>
            <a:off x="373800" y="430825"/>
            <a:ext cx="8396400" cy="4290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2100"/>
              <a:t>Programmatic</a:t>
            </a:r>
            <a:r>
              <a:rPr lang="en" sz="2100"/>
              <a:t> Approach</a:t>
            </a:r>
            <a:endParaRPr sz="2100"/>
          </a:p>
        </p:txBody>
      </p:sp>
      <p:sp>
        <p:nvSpPr>
          <p:cNvPr id="252" name="Google Shape;252;p28"/>
          <p:cNvSpPr txBox="1"/>
          <p:nvPr>
            <p:ph idx="1" type="subTitle"/>
          </p:nvPr>
        </p:nvSpPr>
        <p:spPr>
          <a:xfrm>
            <a:off x="129800" y="1232475"/>
            <a:ext cx="7125300" cy="360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Finally using this approach we were able to get a prediction accuracy of 87 percent for 2000 data elements.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But using the same approach for the entire dataset the accuracy drastically dropped to 42 percent.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Hence we can infer that, using this technique is not a very good idea to predict the sku’s for the input user queries.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txBox="1"/>
          <p:nvPr>
            <p:ph type="ctrTitle"/>
          </p:nvPr>
        </p:nvSpPr>
        <p:spPr>
          <a:xfrm>
            <a:off x="188150" y="370949"/>
            <a:ext cx="8222100" cy="50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2100"/>
          </a:p>
          <a:p>
            <a:pPr indent="0" lvl="0" marL="0" rtl="0" algn="l">
              <a:spcBef>
                <a:spcPts val="0"/>
              </a:spcBef>
              <a:spcAft>
                <a:spcPts val="0"/>
              </a:spcAft>
              <a:buClr>
                <a:srgbClr val="000000"/>
              </a:buClr>
              <a:buSzPts val="1100"/>
              <a:buFont typeface="Arial"/>
              <a:buNone/>
            </a:pPr>
            <a:r>
              <a:rPr lang="en" sz="2100"/>
              <a:t>Data preprocessing / Algorithm variations</a:t>
            </a:r>
            <a:endParaRPr/>
          </a:p>
        </p:txBody>
      </p:sp>
      <p:sp>
        <p:nvSpPr>
          <p:cNvPr id="258" name="Google Shape;258;p29"/>
          <p:cNvSpPr txBox="1"/>
          <p:nvPr>
            <p:ph idx="1" type="subTitle"/>
          </p:nvPr>
        </p:nvSpPr>
        <p:spPr>
          <a:xfrm>
            <a:off x="257800" y="1478950"/>
            <a:ext cx="4258800" cy="3233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Most </a:t>
            </a:r>
            <a:r>
              <a:rPr lang="en" sz="1400"/>
              <a:t>relevant</a:t>
            </a:r>
            <a:r>
              <a:rPr lang="en" sz="1400"/>
              <a:t> features required were not available in this dataset.</a:t>
            </a:r>
            <a:endParaRPr sz="1400"/>
          </a:p>
          <a:p>
            <a:pPr indent="-317500" lvl="0" marL="457200" rtl="0" algn="l">
              <a:lnSpc>
                <a:spcPct val="200000"/>
              </a:lnSpc>
              <a:spcBef>
                <a:spcPts val="1000"/>
              </a:spcBef>
              <a:spcAft>
                <a:spcPts val="0"/>
              </a:spcAft>
              <a:buSzPts val="1400"/>
              <a:buChar char="➢"/>
            </a:pPr>
            <a:r>
              <a:rPr lang="en" sz="1400"/>
              <a:t>Metadata about products was available in a large excel file.</a:t>
            </a:r>
            <a:endParaRPr sz="1400"/>
          </a:p>
          <a:p>
            <a:pPr indent="-317500" lvl="0" marL="457200" rtl="0" algn="l">
              <a:lnSpc>
                <a:spcPct val="200000"/>
              </a:lnSpc>
              <a:spcBef>
                <a:spcPts val="1000"/>
              </a:spcBef>
              <a:spcAft>
                <a:spcPts val="0"/>
              </a:spcAft>
              <a:buSzPts val="1400"/>
              <a:buChar char="➢"/>
            </a:pPr>
            <a:r>
              <a:rPr lang="en" sz="1400">
                <a:solidFill>
                  <a:srgbClr val="FFFFFF"/>
                </a:solidFill>
              </a:rPr>
              <a:t> TF-IDF algorithm for queries vectorization</a:t>
            </a:r>
            <a:endParaRPr sz="1400"/>
          </a:p>
          <a:p>
            <a:pPr indent="0" lvl="0" marL="457200" rtl="0" algn="l">
              <a:spcBef>
                <a:spcPts val="1000"/>
              </a:spcBef>
              <a:spcAft>
                <a:spcPts val="0"/>
              </a:spcAft>
              <a:buNone/>
            </a:pPr>
            <a:r>
              <a:t/>
            </a:r>
            <a:endParaRPr sz="1400"/>
          </a:p>
        </p:txBody>
      </p:sp>
      <p:pic>
        <p:nvPicPr>
          <p:cNvPr id="259" name="Google Shape;259;p29"/>
          <p:cNvPicPr preferRelativeResize="0"/>
          <p:nvPr/>
        </p:nvPicPr>
        <p:blipFill>
          <a:blip r:embed="rId3">
            <a:alphaModFix/>
          </a:blip>
          <a:stretch>
            <a:fillRect/>
          </a:stretch>
        </p:blipFill>
        <p:spPr>
          <a:xfrm>
            <a:off x="4732673" y="1029451"/>
            <a:ext cx="4258926" cy="3752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txBox="1"/>
          <p:nvPr>
            <p:ph type="ctrTitle"/>
          </p:nvPr>
        </p:nvSpPr>
        <p:spPr>
          <a:xfrm>
            <a:off x="218900" y="297324"/>
            <a:ext cx="8222100" cy="4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Evaluation of Implemented Algorithms</a:t>
            </a:r>
            <a:endParaRPr/>
          </a:p>
        </p:txBody>
      </p:sp>
      <p:sp>
        <p:nvSpPr>
          <p:cNvPr id="265" name="Google Shape;265;p30"/>
          <p:cNvSpPr txBox="1"/>
          <p:nvPr/>
        </p:nvSpPr>
        <p:spPr>
          <a:xfrm>
            <a:off x="311150" y="912025"/>
            <a:ext cx="8536800" cy="401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The models developed by us gave a much better prediction than the ones developed in the competition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algorithms used in the competition were not were not based on machine learning</a:t>
            </a:r>
            <a:endParaRPr>
              <a:solidFill>
                <a:srgbClr val="FFFFFF"/>
              </a:solidFill>
            </a:endParaRPr>
          </a:p>
        </p:txBody>
      </p:sp>
      <p:pic>
        <p:nvPicPr>
          <p:cNvPr id="266" name="Google Shape;266;p30"/>
          <p:cNvPicPr preferRelativeResize="0"/>
          <p:nvPr/>
        </p:nvPicPr>
        <p:blipFill>
          <a:blip r:embed="rId3">
            <a:alphaModFix/>
          </a:blip>
          <a:stretch>
            <a:fillRect/>
          </a:stretch>
        </p:blipFill>
        <p:spPr>
          <a:xfrm>
            <a:off x="1449025" y="1772650"/>
            <a:ext cx="6403301" cy="278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1"/>
          <p:cNvSpPr txBox="1"/>
          <p:nvPr>
            <p:ph type="ctrTitle"/>
          </p:nvPr>
        </p:nvSpPr>
        <p:spPr>
          <a:xfrm>
            <a:off x="238350" y="260574"/>
            <a:ext cx="8222100" cy="57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Things that worked</a:t>
            </a:r>
            <a:endParaRPr/>
          </a:p>
        </p:txBody>
      </p:sp>
      <p:sp>
        <p:nvSpPr>
          <p:cNvPr id="272" name="Google Shape;272;p31"/>
          <p:cNvSpPr txBox="1"/>
          <p:nvPr>
            <p:ph type="ctrTitle"/>
          </p:nvPr>
        </p:nvSpPr>
        <p:spPr>
          <a:xfrm>
            <a:off x="238350" y="1754836"/>
            <a:ext cx="8222100" cy="4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Challenges faced</a:t>
            </a:r>
            <a:endParaRPr/>
          </a:p>
        </p:txBody>
      </p:sp>
      <p:sp>
        <p:nvSpPr>
          <p:cNvPr id="273" name="Google Shape;273;p31"/>
          <p:cNvSpPr txBox="1"/>
          <p:nvPr/>
        </p:nvSpPr>
        <p:spPr>
          <a:xfrm>
            <a:off x="388925" y="795350"/>
            <a:ext cx="6660300" cy="83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Few top performing teams methodology in the competition was explained.</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Dataset was large enough and had mostly labeled data</a:t>
            </a:r>
            <a:endParaRPr>
              <a:solidFill>
                <a:srgbClr val="FFFFFF"/>
              </a:solidFill>
            </a:endParaRPr>
          </a:p>
        </p:txBody>
      </p:sp>
      <p:sp>
        <p:nvSpPr>
          <p:cNvPr id="274" name="Google Shape;274;p31"/>
          <p:cNvSpPr txBox="1"/>
          <p:nvPr/>
        </p:nvSpPr>
        <p:spPr>
          <a:xfrm>
            <a:off x="340300" y="2228525"/>
            <a:ext cx="7613100" cy="79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Not many useful features were available.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Most of the meta data for each product was in a </a:t>
            </a:r>
            <a:r>
              <a:rPr lang="en">
                <a:solidFill>
                  <a:srgbClr val="FFFFFF"/>
                </a:solidFill>
              </a:rPr>
              <a:t>separate</a:t>
            </a:r>
            <a:r>
              <a:rPr lang="en">
                <a:solidFill>
                  <a:srgbClr val="FFFFFF"/>
                </a:solidFill>
              </a:rPr>
              <a:t> excel file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Our machines took very long time to train and run for each algorithm</a:t>
            </a:r>
            <a:endParaRPr>
              <a:solidFill>
                <a:srgbClr val="FFFFFF"/>
              </a:solidFill>
            </a:endParaRPr>
          </a:p>
        </p:txBody>
      </p:sp>
      <p:sp>
        <p:nvSpPr>
          <p:cNvPr id="275" name="Google Shape;275;p31"/>
          <p:cNvSpPr txBox="1"/>
          <p:nvPr/>
        </p:nvSpPr>
        <p:spPr>
          <a:xfrm>
            <a:off x="340300" y="3391400"/>
            <a:ext cx="39864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Conclusion</a:t>
            </a:r>
            <a:endParaRPr sz="2100">
              <a:solidFill>
                <a:srgbClr val="FFFFFF"/>
              </a:solidFill>
            </a:endParaRPr>
          </a:p>
        </p:txBody>
      </p:sp>
      <p:sp>
        <p:nvSpPr>
          <p:cNvPr id="276" name="Google Shape;276;p31"/>
          <p:cNvSpPr txBox="1"/>
          <p:nvPr/>
        </p:nvSpPr>
        <p:spPr>
          <a:xfrm>
            <a:off x="340300" y="4062300"/>
            <a:ext cx="5989500" cy="79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K-means was the best performing algorithm for this kind of dataset and recommendation.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500025"/>
            <a:ext cx="6201900" cy="46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Introduction</a:t>
            </a:r>
            <a:endParaRPr sz="2100"/>
          </a:p>
        </p:txBody>
      </p:sp>
      <p:sp>
        <p:nvSpPr>
          <p:cNvPr id="92" name="Google Shape;92;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93" name="Google Shape;93;p14"/>
          <p:cNvSpPr txBox="1"/>
          <p:nvPr/>
        </p:nvSpPr>
        <p:spPr>
          <a:xfrm>
            <a:off x="573350" y="1018850"/>
            <a:ext cx="5307000" cy="3645000"/>
          </a:xfrm>
          <a:prstGeom prst="rect">
            <a:avLst/>
          </a:prstGeom>
          <a:noFill/>
          <a:ln>
            <a:noFill/>
          </a:ln>
        </p:spPr>
        <p:txBody>
          <a:bodyPr anchorCtr="0" anchor="t" bIns="91425" lIns="91425" spcFirstLastPara="1" rIns="91425" wrap="square" tIns="91425">
            <a:noAutofit/>
          </a:bodyPr>
          <a:lstStyle/>
          <a:p>
            <a:pPr indent="-330200" lvl="0" marL="4572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The objective of the project is to build a predictive model to expose an item to the users based on their interests and the historical games searched</a:t>
            </a:r>
            <a:endParaRPr sz="1600">
              <a:solidFill>
                <a:srgbClr val="FFFFFF"/>
              </a:solidFill>
              <a:latin typeface="Roboto"/>
              <a:ea typeface="Roboto"/>
              <a:cs typeface="Roboto"/>
              <a:sym typeface="Roboto"/>
            </a:endParaRPr>
          </a:p>
          <a:p>
            <a:pPr indent="-330200" lvl="0" marL="457200" rtl="0" algn="l">
              <a:lnSpc>
                <a:spcPct val="138000"/>
              </a:lnSpc>
              <a:spcBef>
                <a:spcPts val="100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 Prediction is based on the items searched and clicked by the user. The model is trained based on the category of the item(Xbox games) the user is interested in </a:t>
            </a:r>
            <a:endParaRPr sz="1600">
              <a:solidFill>
                <a:srgbClr val="FFFFFF"/>
              </a:solidFill>
              <a:latin typeface="Roboto"/>
              <a:ea typeface="Roboto"/>
              <a:cs typeface="Roboto"/>
              <a:sym typeface="Roboto"/>
            </a:endParaRPr>
          </a:p>
          <a:p>
            <a:pPr indent="-330200" lvl="0" marL="457200" rtl="0" algn="l">
              <a:lnSpc>
                <a:spcPct val="138000"/>
              </a:lnSpc>
              <a:spcBef>
                <a:spcPts val="100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Based on this information, new and trending games that matches the user interests is recommended to the user</a:t>
            </a:r>
            <a:endParaRPr sz="1600">
              <a:solidFill>
                <a:srgbClr val="FFFFFF"/>
              </a:solidFill>
              <a:latin typeface="Roboto"/>
              <a:ea typeface="Roboto"/>
              <a:cs typeface="Roboto"/>
              <a:sym typeface="Roboto"/>
            </a:endParaRPr>
          </a:p>
          <a:p>
            <a:pPr indent="0" lvl="0" marL="0" rtl="0" algn="l">
              <a:spcBef>
                <a:spcPts val="1000"/>
              </a:spcBef>
              <a:spcAft>
                <a:spcPts val="0"/>
              </a:spcAft>
              <a:buNone/>
            </a:pPr>
            <a:r>
              <a:t/>
            </a:r>
            <a:endParaRPr sz="1050">
              <a:solidFill>
                <a:srgbClr val="FFFFFF"/>
              </a:solidFill>
              <a:latin typeface="Roboto"/>
              <a:ea typeface="Roboto"/>
              <a:cs typeface="Roboto"/>
              <a:sym typeface="Roboto"/>
            </a:endParaRPr>
          </a:p>
        </p:txBody>
      </p:sp>
      <p:pic>
        <p:nvPicPr>
          <p:cNvPr id="94" name="Google Shape;94;p14"/>
          <p:cNvPicPr preferRelativeResize="0"/>
          <p:nvPr/>
        </p:nvPicPr>
        <p:blipFill>
          <a:blip r:embed="rId3">
            <a:alphaModFix/>
          </a:blip>
          <a:stretch>
            <a:fillRect/>
          </a:stretch>
        </p:blipFill>
        <p:spPr>
          <a:xfrm>
            <a:off x="6053023" y="1124500"/>
            <a:ext cx="2865200" cy="18780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2"/>
          <p:cNvSpPr txBox="1"/>
          <p:nvPr>
            <p:ph type="ctrTitle"/>
          </p:nvPr>
        </p:nvSpPr>
        <p:spPr>
          <a:xfrm>
            <a:off x="184725" y="-69051"/>
            <a:ext cx="8188200" cy="54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Work Distribution</a:t>
            </a:r>
            <a:endParaRPr sz="1800"/>
          </a:p>
        </p:txBody>
      </p:sp>
      <p:sp>
        <p:nvSpPr>
          <p:cNvPr id="282" name="Google Shape;282;p32"/>
          <p:cNvSpPr txBox="1"/>
          <p:nvPr/>
        </p:nvSpPr>
        <p:spPr>
          <a:xfrm>
            <a:off x="33525" y="329325"/>
            <a:ext cx="8490600" cy="42777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Clr>
                <a:srgbClr val="FFFFFF"/>
              </a:buClr>
              <a:buSzPts val="1200"/>
              <a:buChar char="●"/>
            </a:pPr>
            <a:r>
              <a:rPr b="1" lang="en">
                <a:solidFill>
                  <a:srgbClr val="FFFFFF"/>
                </a:solidFill>
              </a:rPr>
              <a:t>Animesh Grover</a:t>
            </a:r>
            <a:r>
              <a:rPr b="1" lang="en" sz="1200">
                <a:solidFill>
                  <a:srgbClr val="FFFFFF"/>
                </a:solidFill>
              </a:rPr>
              <a:t> </a:t>
            </a:r>
            <a:r>
              <a:rPr lang="en" sz="1200">
                <a:solidFill>
                  <a:srgbClr val="FFFFFF"/>
                </a:solidFill>
              </a:rPr>
              <a:t>: </a:t>
            </a:r>
            <a:endParaRPr sz="1200">
              <a:solidFill>
                <a:srgbClr val="FFFFFF"/>
              </a:solidFill>
            </a:endParaRPr>
          </a:p>
          <a:p>
            <a:pPr indent="-298450" lvl="1" marL="914400" rtl="0" algn="l">
              <a:lnSpc>
                <a:spcPct val="200000"/>
              </a:lnSpc>
              <a:spcBef>
                <a:spcPts val="0"/>
              </a:spcBef>
              <a:spcAft>
                <a:spcPts val="0"/>
              </a:spcAft>
              <a:buClr>
                <a:srgbClr val="FFFFFF"/>
              </a:buClr>
              <a:buSzPts val="1100"/>
              <a:buChar char="○"/>
            </a:pPr>
            <a:r>
              <a:rPr lang="en" sz="1100">
                <a:solidFill>
                  <a:srgbClr val="FFFFFF"/>
                </a:solidFill>
              </a:rPr>
              <a:t>Worked on and understood algorithms used for the </a:t>
            </a:r>
            <a:r>
              <a:rPr lang="en" sz="1100">
                <a:solidFill>
                  <a:srgbClr val="FFFFFF"/>
                </a:solidFill>
              </a:rPr>
              <a:t>competition, worked on programmatic and hybrid approach, evaluating different models accuracy</a:t>
            </a:r>
            <a:endParaRPr sz="1100">
              <a:solidFill>
                <a:srgbClr val="FFFFFF"/>
              </a:solidFill>
            </a:endParaRPr>
          </a:p>
          <a:p>
            <a:pPr indent="-304800" lvl="0" marL="457200" rtl="0" algn="l">
              <a:lnSpc>
                <a:spcPct val="200000"/>
              </a:lnSpc>
              <a:spcBef>
                <a:spcPts val="0"/>
              </a:spcBef>
              <a:spcAft>
                <a:spcPts val="0"/>
              </a:spcAft>
              <a:buClr>
                <a:srgbClr val="FFFFFF"/>
              </a:buClr>
              <a:buSzPts val="1200"/>
              <a:buChar char="●"/>
            </a:pPr>
            <a:r>
              <a:rPr b="1" lang="en">
                <a:solidFill>
                  <a:srgbClr val="FFFFFF"/>
                </a:solidFill>
              </a:rPr>
              <a:t>Kashika Jain</a:t>
            </a:r>
            <a:r>
              <a:rPr lang="en" sz="1200">
                <a:solidFill>
                  <a:srgbClr val="FFFFFF"/>
                </a:solidFill>
              </a:rPr>
              <a:t> :</a:t>
            </a:r>
            <a:endParaRPr sz="1200">
              <a:solidFill>
                <a:srgbClr val="FFFFFF"/>
              </a:solidFill>
            </a:endParaRPr>
          </a:p>
          <a:p>
            <a:pPr indent="-298450" lvl="1" marL="914400" rtl="0" algn="l">
              <a:lnSpc>
                <a:spcPct val="200000"/>
              </a:lnSpc>
              <a:spcBef>
                <a:spcPts val="0"/>
              </a:spcBef>
              <a:spcAft>
                <a:spcPts val="0"/>
              </a:spcAft>
              <a:buClr>
                <a:srgbClr val="FFFFFF"/>
              </a:buClr>
              <a:buSzPts val="1100"/>
              <a:buChar char="○"/>
            </a:pPr>
            <a:r>
              <a:rPr lang="en" sz="1100">
                <a:solidFill>
                  <a:srgbClr val="FFFFFF"/>
                </a:solidFill>
              </a:rPr>
              <a:t>Performed Exploratory data analysis and Implemented SVM algorithm to work with this dataset to yield better results, fine tuned the algorithm to get </a:t>
            </a:r>
            <a:r>
              <a:rPr lang="en" sz="1100">
                <a:solidFill>
                  <a:srgbClr val="FFFFFF"/>
                </a:solidFill>
              </a:rPr>
              <a:t>reasonable</a:t>
            </a:r>
            <a:r>
              <a:rPr lang="en" sz="1100">
                <a:solidFill>
                  <a:srgbClr val="FFFFFF"/>
                </a:solidFill>
              </a:rPr>
              <a:t> accuracy in short amount of time.</a:t>
            </a:r>
            <a:endParaRPr sz="1100">
              <a:solidFill>
                <a:srgbClr val="FFFFFF"/>
              </a:solidFill>
            </a:endParaRPr>
          </a:p>
          <a:p>
            <a:pPr indent="-304800" lvl="0" marL="457200" rtl="0" algn="l">
              <a:lnSpc>
                <a:spcPct val="200000"/>
              </a:lnSpc>
              <a:spcBef>
                <a:spcPts val="0"/>
              </a:spcBef>
              <a:spcAft>
                <a:spcPts val="0"/>
              </a:spcAft>
              <a:buClr>
                <a:srgbClr val="FFFFFF"/>
              </a:buClr>
              <a:buSzPts val="1200"/>
              <a:buChar char="●"/>
            </a:pPr>
            <a:r>
              <a:rPr b="1" lang="en">
                <a:solidFill>
                  <a:srgbClr val="FFFFFF"/>
                </a:solidFill>
              </a:rPr>
              <a:t>Watcharit Maharutainont</a:t>
            </a:r>
            <a:r>
              <a:rPr lang="en" sz="1200">
                <a:solidFill>
                  <a:srgbClr val="FFFFFF"/>
                </a:solidFill>
              </a:rPr>
              <a:t> : </a:t>
            </a:r>
            <a:endParaRPr sz="1200">
              <a:solidFill>
                <a:srgbClr val="FFFFFF"/>
              </a:solidFill>
            </a:endParaRPr>
          </a:p>
          <a:p>
            <a:pPr indent="-298450" lvl="1" marL="914400" rtl="0" algn="l">
              <a:lnSpc>
                <a:spcPct val="200000"/>
              </a:lnSpc>
              <a:spcBef>
                <a:spcPts val="0"/>
              </a:spcBef>
              <a:spcAft>
                <a:spcPts val="0"/>
              </a:spcAft>
              <a:buClr>
                <a:srgbClr val="FFFFFF"/>
              </a:buClr>
              <a:buSzPts val="1100"/>
              <a:buChar char="○"/>
            </a:pPr>
            <a:r>
              <a:rPr lang="en" sz="1100">
                <a:solidFill>
                  <a:srgbClr val="FFFFFF"/>
                </a:solidFill>
              </a:rPr>
              <a:t>Came up with an approach as well as implemented program to solve the problem, from data preprocessing through prediction.</a:t>
            </a:r>
            <a:endParaRPr sz="1100">
              <a:solidFill>
                <a:srgbClr val="FFFFFF"/>
              </a:solidFill>
            </a:endParaRPr>
          </a:p>
          <a:p>
            <a:pPr indent="-298450" lvl="1" marL="914400" rtl="0" algn="l">
              <a:lnSpc>
                <a:spcPct val="200000"/>
              </a:lnSpc>
              <a:spcBef>
                <a:spcPts val="0"/>
              </a:spcBef>
              <a:spcAft>
                <a:spcPts val="0"/>
              </a:spcAft>
              <a:buClr>
                <a:srgbClr val="FFFFFF"/>
              </a:buClr>
              <a:buSzPts val="1100"/>
              <a:buChar char="○"/>
            </a:pPr>
            <a:r>
              <a:rPr lang="en" sz="1100">
                <a:solidFill>
                  <a:schemeClr val="lt1"/>
                </a:solidFill>
              </a:rPr>
              <a:t>Worked on queries vectorization using TF-IDF algorithm, </a:t>
            </a:r>
            <a:r>
              <a:rPr lang="en" sz="1100">
                <a:solidFill>
                  <a:srgbClr val="FFFFFF"/>
                </a:solidFill>
              </a:rPr>
              <a:t>i</a:t>
            </a:r>
            <a:r>
              <a:rPr lang="en" sz="1100">
                <a:solidFill>
                  <a:srgbClr val="FFFFFF"/>
                </a:solidFill>
              </a:rPr>
              <a:t>mplemented K-means algorithm to work with this dataset, and fine tuned the algorithm to get good accuracy.</a:t>
            </a:r>
            <a:endParaRPr sz="1100">
              <a:solidFill>
                <a:srgbClr val="FFFFFF"/>
              </a:solidFill>
            </a:endParaRPr>
          </a:p>
          <a:p>
            <a:pPr indent="-304800" lvl="0" marL="457200" rtl="0" algn="l">
              <a:lnSpc>
                <a:spcPct val="200000"/>
              </a:lnSpc>
              <a:spcBef>
                <a:spcPts val="0"/>
              </a:spcBef>
              <a:spcAft>
                <a:spcPts val="0"/>
              </a:spcAft>
              <a:buClr>
                <a:srgbClr val="FFFFFF"/>
              </a:buClr>
              <a:buSzPts val="1200"/>
              <a:buChar char="●"/>
            </a:pPr>
            <a:r>
              <a:rPr b="1" lang="en">
                <a:solidFill>
                  <a:srgbClr val="FFFFFF"/>
                </a:solidFill>
              </a:rPr>
              <a:t>Vishwanath Patil</a:t>
            </a:r>
            <a:r>
              <a:rPr b="1" lang="en" sz="1300">
                <a:solidFill>
                  <a:srgbClr val="FFFFFF"/>
                </a:solidFill>
              </a:rPr>
              <a:t> </a:t>
            </a:r>
            <a:r>
              <a:rPr lang="en" sz="1200">
                <a:solidFill>
                  <a:srgbClr val="FFFFFF"/>
                </a:solidFill>
              </a:rPr>
              <a:t>: </a:t>
            </a:r>
            <a:endParaRPr sz="1200">
              <a:solidFill>
                <a:srgbClr val="FFFFFF"/>
              </a:solidFill>
            </a:endParaRPr>
          </a:p>
          <a:p>
            <a:pPr indent="-298450" lvl="1" marL="914400" rtl="0" algn="l">
              <a:lnSpc>
                <a:spcPct val="200000"/>
              </a:lnSpc>
              <a:spcBef>
                <a:spcPts val="0"/>
              </a:spcBef>
              <a:spcAft>
                <a:spcPts val="0"/>
              </a:spcAft>
              <a:buClr>
                <a:srgbClr val="FFFFFF"/>
              </a:buClr>
              <a:buSzPts val="1100"/>
              <a:buChar char="○"/>
            </a:pPr>
            <a:r>
              <a:rPr lang="en" sz="1100">
                <a:solidFill>
                  <a:srgbClr val="FFFFFF"/>
                </a:solidFill>
              </a:rPr>
              <a:t>Worked on programmatic solution for this problem, also found best parameter to work with the given dataset</a:t>
            </a:r>
            <a:endParaRPr sz="11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ctrTitle"/>
          </p:nvPr>
        </p:nvSpPr>
        <p:spPr>
          <a:xfrm>
            <a:off x="705050" y="734849"/>
            <a:ext cx="8222100" cy="4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References</a:t>
            </a:r>
            <a:endParaRPr sz="2100"/>
          </a:p>
        </p:txBody>
      </p:sp>
      <p:sp>
        <p:nvSpPr>
          <p:cNvPr id="288" name="Google Shape;288;p33"/>
          <p:cNvSpPr txBox="1"/>
          <p:nvPr/>
        </p:nvSpPr>
        <p:spPr>
          <a:xfrm>
            <a:off x="755900" y="1322850"/>
            <a:ext cx="5776200" cy="3000000"/>
          </a:xfrm>
          <a:prstGeom prst="rect">
            <a:avLst/>
          </a:prstGeom>
          <a:noFill/>
          <a:ln>
            <a:noFill/>
          </a:ln>
        </p:spPr>
        <p:txBody>
          <a:bodyPr anchorCtr="0" anchor="ctr" bIns="91425" lIns="91425" spcFirstLastPara="1" rIns="91425" wrap="square" tIns="91425">
            <a:noAutofit/>
          </a:bodyPr>
          <a:lstStyle/>
          <a:p>
            <a:pPr indent="-298450" lvl="0" marL="457200" rtl="0" algn="l">
              <a:lnSpc>
                <a:spcPct val="137931"/>
              </a:lnSpc>
              <a:spcBef>
                <a:spcPts val="0"/>
              </a:spcBef>
              <a:spcAft>
                <a:spcPts val="0"/>
              </a:spcAft>
              <a:buClr>
                <a:schemeClr val="lt1"/>
              </a:buClr>
              <a:buSzPts val="1100"/>
              <a:buFont typeface="Arial"/>
              <a:buChar char="➔"/>
            </a:pPr>
            <a:r>
              <a:rPr lang="en" sz="1100" u="sng">
                <a:solidFill>
                  <a:schemeClr val="lt1"/>
                </a:solidFill>
                <a:hlinkClick r:id="rId3"/>
              </a:rPr>
              <a:t>https://medium.com/recombee-blog/machine-learning-for-recommender-systems-part-1-algorithms-evaluation-and-cold-start-6f696683d0ed</a:t>
            </a:r>
            <a:endParaRPr sz="1100" u="sng">
              <a:solidFill>
                <a:schemeClr val="lt1"/>
              </a:solidFill>
              <a:hlinkClick r:id="rId4"/>
            </a:endParaRPr>
          </a:p>
          <a:p>
            <a:pPr indent="-298450" lvl="0" marL="457200" rtl="0" algn="l">
              <a:lnSpc>
                <a:spcPct val="137931"/>
              </a:lnSpc>
              <a:spcBef>
                <a:spcPts val="0"/>
              </a:spcBef>
              <a:spcAft>
                <a:spcPts val="0"/>
              </a:spcAft>
              <a:buClr>
                <a:schemeClr val="lt1"/>
              </a:buClr>
              <a:buSzPts val="1100"/>
              <a:buFont typeface="Arial"/>
              <a:buChar char="➔"/>
            </a:pPr>
            <a:r>
              <a:rPr lang="en" sz="1100" u="sng">
                <a:solidFill>
                  <a:schemeClr val="lt1"/>
                </a:solidFill>
                <a:hlinkClick r:id="rId5"/>
              </a:rPr>
              <a:t>https://medium.com/recombee-blog/machine-learning-for-recommender-systems-p</a:t>
            </a:r>
            <a:r>
              <a:rPr lang="en" sz="1100" u="sng">
                <a:solidFill>
                  <a:schemeClr val="lt1"/>
                </a:solidFill>
                <a:hlinkClick r:id="rId6"/>
              </a:rPr>
              <a:t>a</a:t>
            </a:r>
            <a:r>
              <a:rPr lang="en" sz="1100" u="sng">
                <a:solidFill>
                  <a:schemeClr val="lt1"/>
                </a:solidFill>
                <a:hlinkClick r:id="rId7"/>
              </a:rPr>
              <a:t>rt-2-deep-recommendation-sequence-prediction-automl-f134bc79d66b</a:t>
            </a:r>
            <a:endParaRPr sz="1100" u="sng">
              <a:solidFill>
                <a:schemeClr val="lt1"/>
              </a:solidFill>
              <a:hlinkClick r:id="rId8"/>
            </a:endParaRPr>
          </a:p>
          <a:p>
            <a:pPr indent="-298450" lvl="0" marL="457200" rtl="0" algn="l">
              <a:lnSpc>
                <a:spcPct val="137931"/>
              </a:lnSpc>
              <a:spcBef>
                <a:spcPts val="0"/>
              </a:spcBef>
              <a:spcAft>
                <a:spcPts val="0"/>
              </a:spcAft>
              <a:buClr>
                <a:schemeClr val="lt1"/>
              </a:buClr>
              <a:buSzPts val="1100"/>
              <a:buFont typeface="Arial"/>
              <a:buChar char="➔"/>
            </a:pPr>
            <a:r>
              <a:rPr lang="en" sz="1100" u="sng">
                <a:solidFill>
                  <a:schemeClr val="lt1"/>
                </a:solidFill>
                <a:hlinkClick r:id="rId9"/>
              </a:rPr>
              <a:t>https://www.analyticsvidhya.com/blog/2018/06/comprehensive-guide-recommendation-engine-python/</a:t>
            </a:r>
            <a:endParaRPr sz="1100" u="sng">
              <a:solidFill>
                <a:schemeClr val="lt1"/>
              </a:solidFill>
              <a:hlinkClick r:id="rId10"/>
            </a:endParaRPr>
          </a:p>
          <a:p>
            <a:pPr indent="-298450" lvl="0" marL="457200" rtl="0" algn="l">
              <a:lnSpc>
                <a:spcPct val="137931"/>
              </a:lnSpc>
              <a:spcBef>
                <a:spcPts val="0"/>
              </a:spcBef>
              <a:spcAft>
                <a:spcPts val="0"/>
              </a:spcAft>
              <a:buClr>
                <a:schemeClr val="lt1"/>
              </a:buClr>
              <a:buSzPts val="1100"/>
              <a:buFont typeface="Arial"/>
              <a:buChar char="➔"/>
            </a:pPr>
            <a:r>
              <a:rPr lang="en" sz="1100" u="sng">
                <a:solidFill>
                  <a:schemeClr val="lt1"/>
                </a:solidFill>
              </a:rPr>
              <a:t>http://blog.christianperone.com/2013/09/machine-learning-cosine-similarity-for-vector-space-models-part-iii/</a:t>
            </a:r>
            <a:endParaRPr sz="1100" u="sng">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4"/>
          <p:cNvSpPr txBox="1"/>
          <p:nvPr>
            <p:ph type="ctrTitle"/>
          </p:nvPr>
        </p:nvSpPr>
        <p:spPr>
          <a:xfrm>
            <a:off x="705050" y="7348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Thank You</a:t>
            </a:r>
            <a:endParaRPr/>
          </a:p>
        </p:txBody>
      </p:sp>
      <p:sp>
        <p:nvSpPr>
          <p:cNvPr id="294" name="Google Shape;294;p3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Questions?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ctrTitle"/>
          </p:nvPr>
        </p:nvSpPr>
        <p:spPr>
          <a:xfrm>
            <a:off x="460950" y="500025"/>
            <a:ext cx="6201900" cy="469500"/>
          </a:xfrm>
          <a:prstGeom prst="rect">
            <a:avLst/>
          </a:prstGeom>
        </p:spPr>
        <p:txBody>
          <a:bodyPr anchorCtr="0" anchor="b" bIns="91425" lIns="91425" spcFirstLastPara="1" rIns="91425" wrap="square" tIns="91425">
            <a:noAutofit/>
          </a:bodyPr>
          <a:lstStyle/>
          <a:p>
            <a:pPr indent="0" lvl="0" marL="0" rtl="0" algn="l">
              <a:lnSpc>
                <a:spcPct val="138000"/>
              </a:lnSpc>
              <a:spcBef>
                <a:spcPts val="0"/>
              </a:spcBef>
              <a:spcAft>
                <a:spcPts val="0"/>
              </a:spcAft>
              <a:buClr>
                <a:srgbClr val="000000"/>
              </a:buClr>
              <a:buSzPts val="1100"/>
              <a:buFont typeface="Arial"/>
              <a:buNone/>
            </a:pPr>
            <a:r>
              <a:rPr lang="en" sz="2100">
                <a:solidFill>
                  <a:srgbClr val="FFFFFF"/>
                </a:solidFill>
              </a:rPr>
              <a:t>Dataset Details</a:t>
            </a:r>
            <a:endParaRPr sz="2100"/>
          </a:p>
        </p:txBody>
      </p:sp>
      <p:sp>
        <p:nvSpPr>
          <p:cNvPr id="100" name="Google Shape;100;p1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01" name="Google Shape;101;p15"/>
          <p:cNvSpPr txBox="1"/>
          <p:nvPr/>
        </p:nvSpPr>
        <p:spPr>
          <a:xfrm>
            <a:off x="573350" y="1018850"/>
            <a:ext cx="7522800" cy="3645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The dataset contains 42.2k records for training and 28.2k records for testing.</a:t>
            </a:r>
            <a:endParaRPr sz="1600">
              <a:solidFill>
                <a:srgbClr val="FFFFFF"/>
              </a:solidFill>
              <a:latin typeface="Roboto"/>
              <a:ea typeface="Roboto"/>
              <a:cs typeface="Roboto"/>
              <a:sym typeface="Roboto"/>
            </a:endParaRPr>
          </a:p>
          <a:p>
            <a:pPr indent="-330200" lvl="0" marL="457200" rtl="0" algn="l">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We have details about </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user: A user ID</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sku: The stock-keeping unit (item) that the user clicked on</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category: The category of sku</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query: The search terms that the user entered</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click_time: Time the sku was clicked on</a:t>
            </a:r>
            <a:endParaRPr sz="1600">
              <a:solidFill>
                <a:srgbClr val="FFFFFF"/>
              </a:solidFill>
              <a:latin typeface="Roboto"/>
              <a:ea typeface="Roboto"/>
              <a:cs typeface="Roboto"/>
              <a:sym typeface="Roboto"/>
            </a:endParaRPr>
          </a:p>
          <a:p>
            <a:pPr indent="-330200" lvl="0" marL="1828800" rtl="0" algn="l">
              <a:lnSpc>
                <a:spcPct val="138000"/>
              </a:lnSpc>
              <a:spcBef>
                <a:spcPts val="0"/>
              </a:spcBef>
              <a:spcAft>
                <a:spcPts val="0"/>
              </a:spcAft>
              <a:buClr>
                <a:srgbClr val="FFFFFF"/>
              </a:buClr>
              <a:buSzPts val="1600"/>
              <a:buFont typeface="Roboto"/>
              <a:buChar char="★"/>
            </a:pPr>
            <a:r>
              <a:rPr lang="en" sz="1600">
                <a:solidFill>
                  <a:srgbClr val="FFFFFF"/>
                </a:solidFill>
                <a:latin typeface="Roboto"/>
                <a:ea typeface="Roboto"/>
                <a:cs typeface="Roboto"/>
                <a:sym typeface="Roboto"/>
              </a:rPr>
              <a:t>query_time: Time the query was run</a:t>
            </a:r>
            <a:endParaRPr sz="1600">
              <a:solidFill>
                <a:srgbClr val="FFFFFF"/>
              </a:solidFill>
              <a:latin typeface="Roboto"/>
              <a:ea typeface="Roboto"/>
              <a:cs typeface="Roboto"/>
              <a:sym typeface="Roboto"/>
            </a:endParaRPr>
          </a:p>
          <a:p>
            <a:pPr indent="0" lvl="0" marL="0" rtl="0" algn="l">
              <a:lnSpc>
                <a:spcPct val="115000"/>
              </a:lnSpc>
              <a:spcBef>
                <a:spcPts val="300"/>
              </a:spcBef>
              <a:spcAft>
                <a:spcPts val="0"/>
              </a:spcAft>
              <a:buNone/>
            </a:pPr>
            <a:r>
              <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Source:</a:t>
            </a:r>
            <a:endParaRPr>
              <a:solidFill>
                <a:srgbClr val="FFFFFF"/>
              </a:solidFill>
              <a:latin typeface="Roboto"/>
              <a:ea typeface="Roboto"/>
              <a:cs typeface="Roboto"/>
              <a:sym typeface="Roboto"/>
            </a:endParaRPr>
          </a:p>
          <a:p>
            <a:pPr indent="0" lvl="0" marL="0" rtl="0" algn="l">
              <a:lnSpc>
                <a:spcPct val="138000"/>
              </a:lnSpc>
              <a:spcBef>
                <a:spcPts val="0"/>
              </a:spcBef>
              <a:spcAft>
                <a:spcPts val="0"/>
              </a:spcAft>
              <a:buClr>
                <a:srgbClr val="000000"/>
              </a:buClr>
              <a:buSzPts val="1100"/>
              <a:buFont typeface="Arial"/>
              <a:buNone/>
            </a:pPr>
            <a:r>
              <a:rPr lang="en" u="sng">
                <a:solidFill>
                  <a:srgbClr val="FFFFFF"/>
                </a:solidFill>
                <a:latin typeface="Roboto"/>
                <a:ea typeface="Roboto"/>
                <a:cs typeface="Roboto"/>
                <a:sym typeface="Roboto"/>
                <a:hlinkClick r:id="rId3"/>
              </a:rPr>
              <a:t>https://www.kaggle.com/c/acm-sf-chapter-hackathon-small/data</a:t>
            </a:r>
            <a:endParaRPr u="sng">
              <a:solidFill>
                <a:srgbClr val="FFFFFF"/>
              </a:solidFill>
              <a:latin typeface="Roboto"/>
              <a:ea typeface="Roboto"/>
              <a:cs typeface="Roboto"/>
              <a:sym typeface="Roboto"/>
              <a:hlinkClick r:id="rId4"/>
            </a:endParaRPr>
          </a:p>
          <a:p>
            <a:pPr indent="0" lvl="0" marL="0" rtl="0" algn="l">
              <a:lnSpc>
                <a:spcPct val="115000"/>
              </a:lnSpc>
              <a:spcBef>
                <a:spcPts val="0"/>
              </a:spcBef>
              <a:spcAft>
                <a:spcPts val="0"/>
              </a:spcAft>
              <a:buClr>
                <a:srgbClr val="000000"/>
              </a:buClr>
              <a:buSzPts val="1100"/>
              <a:buFont typeface="Arial"/>
              <a:buNone/>
            </a:pPr>
            <a:r>
              <a:t/>
            </a:r>
            <a:endParaRPr u="sng">
              <a:solidFill>
                <a:srgbClr val="1155CC"/>
              </a:solidFill>
              <a:latin typeface="Roboto"/>
              <a:ea typeface="Roboto"/>
              <a:cs typeface="Roboto"/>
              <a:sym typeface="Roboto"/>
              <a:hlinkClick r:id="rId5"/>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460950" y="500025"/>
            <a:ext cx="62019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Recommender System</a:t>
            </a:r>
            <a:endParaRPr/>
          </a:p>
        </p:txBody>
      </p:sp>
      <p:sp>
        <p:nvSpPr>
          <p:cNvPr id="107" name="Google Shape;107;p16"/>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08" name="Google Shape;108;p16"/>
          <p:cNvSpPr txBox="1"/>
          <p:nvPr/>
        </p:nvSpPr>
        <p:spPr>
          <a:xfrm>
            <a:off x="573350" y="938125"/>
            <a:ext cx="5572500" cy="2354400"/>
          </a:xfrm>
          <a:prstGeom prst="rect">
            <a:avLst/>
          </a:prstGeom>
          <a:noFill/>
          <a:ln>
            <a:noFill/>
          </a:ln>
        </p:spPr>
        <p:txBody>
          <a:bodyPr anchorCtr="0" anchor="t" bIns="91425" lIns="91425" spcFirstLastPara="1" rIns="91425" wrap="square" tIns="91425">
            <a:noAutofit/>
          </a:bodyPr>
          <a:lstStyle/>
          <a:p>
            <a:pPr indent="0" lvl="0" marL="101600" marR="114300" rtl="0" algn="l">
              <a:lnSpc>
                <a:spcPct val="115000"/>
              </a:lnSpc>
              <a:spcBef>
                <a:spcPts val="1100"/>
              </a:spcBef>
              <a:spcAft>
                <a:spcPts val="0"/>
              </a:spcAft>
              <a:buNone/>
            </a:pPr>
            <a:r>
              <a:rPr lang="en">
                <a:solidFill>
                  <a:srgbClr val="FFFFFF"/>
                </a:solidFill>
                <a:latin typeface="Roboto"/>
                <a:ea typeface="Roboto"/>
                <a:cs typeface="Roboto"/>
                <a:sym typeface="Roboto"/>
              </a:rPr>
              <a:t>Two most common types of recommender systems are </a:t>
            </a:r>
            <a:r>
              <a:rPr b="1" lang="en">
                <a:solidFill>
                  <a:srgbClr val="FFFFFF"/>
                </a:solidFill>
                <a:latin typeface="Roboto"/>
                <a:ea typeface="Roboto"/>
                <a:cs typeface="Roboto"/>
                <a:sym typeface="Roboto"/>
              </a:rPr>
              <a:t>Content-Based</a:t>
            </a:r>
            <a:r>
              <a:rPr lang="en">
                <a:solidFill>
                  <a:srgbClr val="FFFFFF"/>
                </a:solidFill>
                <a:latin typeface="Roboto"/>
                <a:ea typeface="Roboto"/>
                <a:cs typeface="Roboto"/>
                <a:sym typeface="Roboto"/>
              </a:rPr>
              <a:t> and </a:t>
            </a:r>
            <a:r>
              <a:rPr b="1" lang="en">
                <a:solidFill>
                  <a:srgbClr val="FFFFFF"/>
                </a:solidFill>
                <a:latin typeface="Roboto"/>
                <a:ea typeface="Roboto"/>
                <a:cs typeface="Roboto"/>
                <a:sym typeface="Roboto"/>
              </a:rPr>
              <a:t>Collaborative Filtering (CF)</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317500" lvl="0" marL="558800" marR="114300" rtl="0" algn="l">
              <a:lnSpc>
                <a:spcPct val="115000"/>
              </a:lnSpc>
              <a:spcBef>
                <a:spcPts val="1100"/>
              </a:spcBef>
              <a:spcAft>
                <a:spcPts val="0"/>
              </a:spcAft>
              <a:buClr>
                <a:srgbClr val="FFFFFF"/>
              </a:buClr>
              <a:buSzPts val="1400"/>
              <a:buFont typeface="Roboto"/>
              <a:buChar char="●"/>
            </a:pPr>
            <a:r>
              <a:rPr lang="en">
                <a:solidFill>
                  <a:srgbClr val="FFFFFF"/>
                </a:solidFill>
                <a:latin typeface="Roboto"/>
                <a:ea typeface="Roboto"/>
                <a:cs typeface="Roboto"/>
                <a:sym typeface="Roboto"/>
              </a:rPr>
              <a:t>Collaborative filtering produces recommendations based on the knowledge of users’ attitude to items, that is it uses the "wisdom of the crowd" to recommend items.</a:t>
            </a:r>
            <a:endParaRPr>
              <a:solidFill>
                <a:srgbClr val="FFFFFF"/>
              </a:solidFill>
              <a:latin typeface="Roboto"/>
              <a:ea typeface="Roboto"/>
              <a:cs typeface="Roboto"/>
              <a:sym typeface="Roboto"/>
            </a:endParaRPr>
          </a:p>
          <a:p>
            <a:pPr indent="-317500" lvl="0" marL="558800" marR="114300" rtl="0" algn="l">
              <a:lnSpc>
                <a:spcPct val="115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Content-based recommender systems focus on the attributes of the items and give you recommendations based on the similarity between them.</a:t>
            </a:r>
            <a:endParaRPr>
              <a:solidFill>
                <a:srgbClr val="FFFFFF"/>
              </a:solidFill>
              <a:latin typeface="Roboto"/>
              <a:ea typeface="Roboto"/>
              <a:cs typeface="Roboto"/>
              <a:sym typeface="Roboto"/>
            </a:endParaRPr>
          </a:p>
          <a:p>
            <a:pPr indent="0" lvl="0" marL="0" rtl="0" algn="l">
              <a:spcBef>
                <a:spcPts val="700"/>
              </a:spcBef>
              <a:spcAft>
                <a:spcPts val="0"/>
              </a:spcAft>
              <a:buNone/>
            </a:pPr>
            <a:r>
              <a:t/>
            </a:r>
            <a:endParaRPr>
              <a:solidFill>
                <a:srgbClr val="FFFFFF"/>
              </a:solidFill>
              <a:latin typeface="Roboto"/>
              <a:ea typeface="Roboto"/>
              <a:cs typeface="Roboto"/>
              <a:sym typeface="Roboto"/>
            </a:endParaRPr>
          </a:p>
        </p:txBody>
      </p:sp>
      <p:pic>
        <p:nvPicPr>
          <p:cNvPr id="109" name="Google Shape;109;p16"/>
          <p:cNvPicPr preferRelativeResize="0"/>
          <p:nvPr/>
        </p:nvPicPr>
        <p:blipFill>
          <a:blip r:embed="rId3">
            <a:alphaModFix/>
          </a:blip>
          <a:stretch>
            <a:fillRect/>
          </a:stretch>
        </p:blipFill>
        <p:spPr>
          <a:xfrm>
            <a:off x="6106625" y="1192375"/>
            <a:ext cx="2666550" cy="1990075"/>
          </a:xfrm>
          <a:prstGeom prst="rect">
            <a:avLst/>
          </a:prstGeom>
          <a:noFill/>
          <a:ln>
            <a:noFill/>
          </a:ln>
        </p:spPr>
      </p:pic>
      <p:sp>
        <p:nvSpPr>
          <p:cNvPr id="110" name="Google Shape;110;p16"/>
          <p:cNvSpPr txBox="1"/>
          <p:nvPr/>
        </p:nvSpPr>
        <p:spPr>
          <a:xfrm>
            <a:off x="326200" y="3114825"/>
            <a:ext cx="8417700" cy="2188200"/>
          </a:xfrm>
          <a:prstGeom prst="rect">
            <a:avLst/>
          </a:prstGeom>
          <a:noFill/>
          <a:ln>
            <a:noFill/>
          </a:ln>
        </p:spPr>
        <p:txBody>
          <a:bodyPr anchorCtr="0" anchor="ctr" bIns="91425" lIns="91425" spcFirstLastPara="1" rIns="91425" wrap="square" tIns="91425">
            <a:noAutofit/>
          </a:bodyPr>
          <a:lstStyle/>
          <a:p>
            <a:pPr indent="0" lvl="0" marL="292100" marR="304800" rtl="0" algn="l">
              <a:spcBef>
                <a:spcPts val="2100"/>
              </a:spcBef>
              <a:spcAft>
                <a:spcPts val="0"/>
              </a:spcAft>
              <a:buNone/>
            </a:pPr>
            <a:r>
              <a:rPr b="1" lang="en">
                <a:solidFill>
                  <a:schemeClr val="lt1"/>
                </a:solidFill>
                <a:latin typeface="Roboto"/>
                <a:ea typeface="Roboto"/>
                <a:cs typeface="Roboto"/>
                <a:sym typeface="Roboto"/>
              </a:rPr>
              <a:t>Collaborative Filtering</a:t>
            </a:r>
            <a:endParaRPr b="1">
              <a:solidFill>
                <a:schemeClr val="lt1"/>
              </a:solidFill>
              <a:uFill>
                <a:noFill/>
              </a:uFill>
              <a:latin typeface="Roboto"/>
              <a:ea typeface="Roboto"/>
              <a:cs typeface="Roboto"/>
              <a:sym typeface="Roboto"/>
              <a:hlinkClick r:id="rId4"/>
            </a:endParaRPr>
          </a:p>
          <a:p>
            <a:pPr indent="-317500" lvl="0" marL="457200" marR="114300" rtl="0" algn="l">
              <a:lnSpc>
                <a:spcPct val="115000"/>
              </a:lnSpc>
              <a:spcBef>
                <a:spcPts val="1100"/>
              </a:spcBef>
              <a:spcAft>
                <a:spcPts val="0"/>
              </a:spcAft>
              <a:buClr>
                <a:schemeClr val="lt1"/>
              </a:buClr>
              <a:buSzPts val="1400"/>
              <a:buFont typeface="Roboto"/>
              <a:buChar char="➢"/>
            </a:pPr>
            <a:r>
              <a:rPr lang="en">
                <a:solidFill>
                  <a:schemeClr val="lt1"/>
                </a:solidFill>
                <a:latin typeface="Roboto"/>
                <a:ea typeface="Roboto"/>
                <a:cs typeface="Roboto"/>
                <a:sym typeface="Roboto"/>
              </a:rPr>
              <a:t>In general, Collaborative filtering (CF) is more commonly used than content-based systems because it usually gives better results and is relatively easy to understand . </a:t>
            </a:r>
            <a:endParaRPr>
              <a:solidFill>
                <a:schemeClr val="lt1"/>
              </a:solidFill>
              <a:latin typeface="Roboto"/>
              <a:ea typeface="Roboto"/>
              <a:cs typeface="Roboto"/>
              <a:sym typeface="Roboto"/>
            </a:endParaRPr>
          </a:p>
          <a:p>
            <a:pPr indent="-317500" lvl="0" marL="457200" marR="1143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algorithm has the ability to do feature learning on its own, which means that it can start to learn for itself what features to use.</a:t>
            </a:r>
            <a:endParaRPr>
              <a:solidFill>
                <a:schemeClr val="lt1"/>
              </a:solidFill>
              <a:latin typeface="Roboto"/>
              <a:ea typeface="Roboto"/>
              <a:cs typeface="Roboto"/>
              <a:sym typeface="Roboto"/>
            </a:endParaRPr>
          </a:p>
          <a:p>
            <a:pPr indent="0" lvl="0" marL="101600" marR="114300" rtl="0" algn="l">
              <a:lnSpc>
                <a:spcPct val="115000"/>
              </a:lnSpc>
              <a:spcBef>
                <a:spcPts val="110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ctrTitle"/>
          </p:nvPr>
        </p:nvSpPr>
        <p:spPr>
          <a:xfrm>
            <a:off x="460950" y="500025"/>
            <a:ext cx="62019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Project Phases</a:t>
            </a:r>
            <a:endParaRPr/>
          </a:p>
        </p:txBody>
      </p:sp>
      <p:sp>
        <p:nvSpPr>
          <p:cNvPr id="116" name="Google Shape;116;p17"/>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17" name="Google Shape;117;p17"/>
          <p:cNvSpPr txBox="1"/>
          <p:nvPr/>
        </p:nvSpPr>
        <p:spPr>
          <a:xfrm>
            <a:off x="573350" y="1090525"/>
            <a:ext cx="5572500" cy="23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★Requirement Analysis</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★Data Exploration</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★Data Preprocessing</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★Model Building</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★Evaluation</a:t>
            </a:r>
            <a:endParaRPr>
              <a:solidFill>
                <a:srgbClr val="FFFFFF"/>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solidFill>
                  <a:srgbClr val="FFFFFF"/>
                </a:solidFill>
                <a:latin typeface="Roboto"/>
                <a:ea typeface="Roboto"/>
                <a:cs typeface="Roboto"/>
                <a:sym typeface="Roboto"/>
              </a:rPr>
              <a:t>★Model Deployment</a:t>
            </a:r>
            <a:endParaRPr>
              <a:solidFill>
                <a:srgbClr val="FFFFFF"/>
              </a:solidFill>
              <a:latin typeface="Roboto"/>
              <a:ea typeface="Roboto"/>
              <a:cs typeface="Roboto"/>
              <a:sym typeface="Roboto"/>
            </a:endParaRPr>
          </a:p>
        </p:txBody>
      </p:sp>
      <p:sp>
        <p:nvSpPr>
          <p:cNvPr id="118" name="Google Shape;118;p17"/>
          <p:cNvSpPr txBox="1"/>
          <p:nvPr/>
        </p:nvSpPr>
        <p:spPr>
          <a:xfrm>
            <a:off x="326200" y="3114825"/>
            <a:ext cx="8417700" cy="2188200"/>
          </a:xfrm>
          <a:prstGeom prst="rect">
            <a:avLst/>
          </a:prstGeom>
          <a:noFill/>
          <a:ln>
            <a:noFill/>
          </a:ln>
        </p:spPr>
        <p:txBody>
          <a:bodyPr anchorCtr="0" anchor="ctr" bIns="91425" lIns="91425" spcFirstLastPara="1" rIns="91425" wrap="square" tIns="91425">
            <a:noAutofit/>
          </a:bodyPr>
          <a:lstStyle/>
          <a:p>
            <a:pPr indent="0" lvl="0" marL="457200" marR="114300" rtl="0" algn="l">
              <a:lnSpc>
                <a:spcPct val="115000"/>
              </a:lnSpc>
              <a:spcBef>
                <a:spcPts val="1100"/>
              </a:spcBef>
              <a:spcAft>
                <a:spcPts val="0"/>
              </a:spcAft>
              <a:buNone/>
            </a:pPr>
            <a:r>
              <a:t/>
            </a:r>
            <a:endParaRPr>
              <a:solidFill>
                <a:schemeClr val="lt1"/>
              </a:solidFill>
              <a:latin typeface="Roboto"/>
              <a:ea typeface="Roboto"/>
              <a:cs typeface="Roboto"/>
              <a:sym typeface="Roboto"/>
            </a:endParaRPr>
          </a:p>
          <a:p>
            <a:pPr indent="0" lvl="0" marL="101600" marR="114300" rtl="0" algn="l">
              <a:lnSpc>
                <a:spcPct val="115000"/>
              </a:lnSpc>
              <a:spcBef>
                <a:spcPts val="1100"/>
              </a:spcBef>
              <a:spcAft>
                <a:spcPts val="0"/>
              </a:spcAft>
              <a:buNone/>
            </a:pPr>
            <a:r>
              <a:t/>
            </a:r>
            <a:endParaRPr>
              <a:solidFill>
                <a:schemeClr val="lt1"/>
              </a:solidFill>
              <a:latin typeface="Roboto"/>
              <a:ea typeface="Roboto"/>
              <a:cs typeface="Roboto"/>
              <a:sym typeface="Roboto"/>
            </a:endParaRPr>
          </a:p>
        </p:txBody>
      </p:sp>
      <p:pic>
        <p:nvPicPr>
          <p:cNvPr id="119" name="Google Shape;119;p17"/>
          <p:cNvPicPr preferRelativeResize="0"/>
          <p:nvPr/>
        </p:nvPicPr>
        <p:blipFill>
          <a:blip r:embed="rId3">
            <a:alphaModFix/>
          </a:blip>
          <a:stretch>
            <a:fillRect/>
          </a:stretch>
        </p:blipFill>
        <p:spPr>
          <a:xfrm>
            <a:off x="710750" y="2906978"/>
            <a:ext cx="5882976" cy="198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25" name="Google Shape;125;p18"/>
          <p:cNvSpPr txBox="1"/>
          <p:nvPr/>
        </p:nvSpPr>
        <p:spPr>
          <a:xfrm>
            <a:off x="573350" y="1090525"/>
            <a:ext cx="5572500" cy="23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latin typeface="Roboto"/>
              <a:ea typeface="Roboto"/>
              <a:cs typeface="Roboto"/>
              <a:sym typeface="Roboto"/>
            </a:endParaRPr>
          </a:p>
        </p:txBody>
      </p:sp>
      <p:sp>
        <p:nvSpPr>
          <p:cNvPr id="126" name="Google Shape;126;p18"/>
          <p:cNvSpPr txBox="1"/>
          <p:nvPr/>
        </p:nvSpPr>
        <p:spPr>
          <a:xfrm>
            <a:off x="326200" y="1209825"/>
            <a:ext cx="8417700" cy="2188200"/>
          </a:xfrm>
          <a:prstGeom prst="rect">
            <a:avLst/>
          </a:prstGeom>
          <a:noFill/>
          <a:ln>
            <a:noFill/>
          </a:ln>
        </p:spPr>
        <p:txBody>
          <a:bodyPr anchorCtr="0" anchor="ctr" bIns="91425" lIns="91425" spcFirstLastPara="1" rIns="91425" wrap="square" tIns="91425">
            <a:noAutofit/>
          </a:bodyPr>
          <a:lstStyle/>
          <a:p>
            <a:pPr indent="0" lvl="0" marL="0" marR="114300" rtl="0" algn="l">
              <a:lnSpc>
                <a:spcPct val="115000"/>
              </a:lnSpc>
              <a:spcBef>
                <a:spcPts val="1100"/>
              </a:spcBef>
              <a:spcAft>
                <a:spcPts val="0"/>
              </a:spcAft>
              <a:buNone/>
            </a:pPr>
            <a:r>
              <a:rPr lang="en">
                <a:solidFill>
                  <a:schemeClr val="lt1"/>
                </a:solidFill>
                <a:latin typeface="Roboto"/>
                <a:ea typeface="Roboto"/>
                <a:cs typeface="Roboto"/>
                <a:sym typeface="Roboto"/>
              </a:rPr>
              <a:t>We have built the following models for Xbox recommendation system-</a:t>
            </a:r>
            <a:endParaRPr>
              <a:solidFill>
                <a:schemeClr val="lt1"/>
              </a:solidFill>
              <a:latin typeface="Roboto"/>
              <a:ea typeface="Roboto"/>
              <a:cs typeface="Roboto"/>
              <a:sym typeface="Roboto"/>
            </a:endParaRPr>
          </a:p>
          <a:p>
            <a:pPr indent="-317500" lvl="0" marL="457200" marR="114300" rtl="0" algn="l">
              <a:lnSpc>
                <a:spcPct val="115000"/>
              </a:lnSpc>
              <a:spcBef>
                <a:spcPts val="1100"/>
              </a:spcBef>
              <a:spcAft>
                <a:spcPts val="0"/>
              </a:spcAft>
              <a:buClr>
                <a:schemeClr val="lt1"/>
              </a:buClr>
              <a:buSzPts val="1400"/>
              <a:buFont typeface="Roboto"/>
              <a:buChar char="★"/>
            </a:pPr>
            <a:r>
              <a:rPr lang="en">
                <a:solidFill>
                  <a:schemeClr val="lt1"/>
                </a:solidFill>
                <a:latin typeface="Roboto"/>
                <a:ea typeface="Roboto"/>
                <a:cs typeface="Roboto"/>
                <a:sym typeface="Roboto"/>
              </a:rPr>
              <a:t>Recommendation using SVM</a:t>
            </a:r>
            <a:endParaRPr>
              <a:solidFill>
                <a:schemeClr val="lt1"/>
              </a:solidFill>
              <a:latin typeface="Roboto"/>
              <a:ea typeface="Roboto"/>
              <a:cs typeface="Roboto"/>
              <a:sym typeface="Roboto"/>
            </a:endParaRPr>
          </a:p>
          <a:p>
            <a:pPr indent="-317500" lvl="0" marL="457200" marR="1143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Recommendation using Kmeans</a:t>
            </a:r>
            <a:endParaRPr>
              <a:solidFill>
                <a:schemeClr val="lt1"/>
              </a:solidFill>
              <a:latin typeface="Roboto"/>
              <a:ea typeface="Roboto"/>
              <a:cs typeface="Roboto"/>
              <a:sym typeface="Roboto"/>
            </a:endParaRPr>
          </a:p>
          <a:p>
            <a:pPr indent="-317500" lvl="0" marL="457200" marR="1143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Programmatic Approach</a:t>
            </a:r>
            <a:endParaRPr>
              <a:solidFill>
                <a:schemeClr val="lt1"/>
              </a:solidFill>
              <a:latin typeface="Roboto"/>
              <a:ea typeface="Roboto"/>
              <a:cs typeface="Roboto"/>
              <a:sym typeface="Roboto"/>
            </a:endParaRPr>
          </a:p>
          <a:p>
            <a:pPr indent="-317500" lvl="0" marL="457200" marR="114300" rtl="0" algn="l">
              <a:lnSpc>
                <a:spcPct val="115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Comparison with the already existing approaches</a:t>
            </a:r>
            <a:endParaRPr>
              <a:solidFill>
                <a:schemeClr val="lt1"/>
              </a:solidFill>
              <a:latin typeface="Roboto"/>
              <a:ea typeface="Roboto"/>
              <a:cs typeface="Roboto"/>
              <a:sym typeface="Roboto"/>
            </a:endParaRPr>
          </a:p>
          <a:p>
            <a:pPr indent="0" lvl="0" marL="101600" marR="114300" rtl="0" algn="l">
              <a:lnSpc>
                <a:spcPct val="115000"/>
              </a:lnSpc>
              <a:spcBef>
                <a:spcPts val="1100"/>
              </a:spcBef>
              <a:spcAft>
                <a:spcPts val="0"/>
              </a:spcAft>
              <a:buNone/>
            </a:pPr>
            <a:r>
              <a:t/>
            </a:r>
            <a:endParaRPr>
              <a:solidFill>
                <a:schemeClr val="lt1"/>
              </a:solidFill>
              <a:latin typeface="Roboto"/>
              <a:ea typeface="Roboto"/>
              <a:cs typeface="Roboto"/>
              <a:sym typeface="Roboto"/>
            </a:endParaRPr>
          </a:p>
        </p:txBody>
      </p:sp>
      <p:sp>
        <p:nvSpPr>
          <p:cNvPr id="127" name="Google Shape;127;p18"/>
          <p:cNvSpPr txBox="1"/>
          <p:nvPr>
            <p:ph type="ctrTitle"/>
          </p:nvPr>
        </p:nvSpPr>
        <p:spPr>
          <a:xfrm>
            <a:off x="460950" y="500025"/>
            <a:ext cx="62019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Algorithm 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ctrTitle"/>
          </p:nvPr>
        </p:nvSpPr>
        <p:spPr>
          <a:xfrm>
            <a:off x="308550" y="271425"/>
            <a:ext cx="6201900" cy="53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Exploratory Data Analysis</a:t>
            </a:r>
            <a:endParaRPr/>
          </a:p>
        </p:txBody>
      </p:sp>
      <p:sp>
        <p:nvSpPr>
          <p:cNvPr id="133" name="Google Shape;133;p19"/>
          <p:cNvSpPr txBox="1"/>
          <p:nvPr>
            <p:ph idx="1" type="subTitle"/>
          </p:nvPr>
        </p:nvSpPr>
        <p:spPr>
          <a:xfrm>
            <a:off x="345100" y="685675"/>
            <a:ext cx="4453500" cy="3365100"/>
          </a:xfrm>
          <a:prstGeom prst="rect">
            <a:avLst/>
          </a:prstGeom>
        </p:spPr>
        <p:txBody>
          <a:bodyPr anchorCtr="0" anchor="t" bIns="91425" lIns="91425" spcFirstLastPara="1" rIns="91425" wrap="square" tIns="91425">
            <a:noAutofit/>
          </a:bodyPr>
          <a:lstStyle/>
          <a:p>
            <a:pPr indent="-317500" lvl="0" marL="457200" marR="114300" rtl="0" algn="l">
              <a:lnSpc>
                <a:spcPct val="115000"/>
              </a:lnSpc>
              <a:spcBef>
                <a:spcPts val="1100"/>
              </a:spcBef>
              <a:spcAft>
                <a:spcPts val="0"/>
              </a:spcAft>
              <a:buSzPts val="1400"/>
              <a:buChar char="➢"/>
            </a:pPr>
            <a:r>
              <a:rPr lang="en" sz="1400"/>
              <a:t>We performed some exploratory data analysis to understand the dataset better and to determine  correlations between the users and the games</a:t>
            </a:r>
            <a:endParaRPr sz="1400"/>
          </a:p>
          <a:p>
            <a:pPr indent="0" lvl="0" marL="457200" marR="114300" rtl="0" algn="l">
              <a:lnSpc>
                <a:spcPct val="115000"/>
              </a:lnSpc>
              <a:spcBef>
                <a:spcPts val="1100"/>
              </a:spcBef>
              <a:spcAft>
                <a:spcPts val="0"/>
              </a:spcAft>
              <a:buNone/>
            </a:pPr>
            <a:r>
              <a:t/>
            </a:r>
            <a:endParaRPr sz="1400"/>
          </a:p>
          <a:p>
            <a:pPr indent="-317500" lvl="0" marL="457200" marR="114300" rtl="0" algn="l">
              <a:lnSpc>
                <a:spcPct val="115000"/>
              </a:lnSpc>
              <a:spcBef>
                <a:spcPts val="1100"/>
              </a:spcBef>
              <a:spcAft>
                <a:spcPts val="0"/>
              </a:spcAft>
              <a:buSzPts val="1400"/>
              <a:buChar char="➢"/>
            </a:pPr>
            <a:r>
              <a:rPr lang="en" sz="1400"/>
              <a:t>In this example we have found games that are similar to the game “Gears of War” </a:t>
            </a:r>
            <a:endParaRPr sz="1400"/>
          </a:p>
          <a:p>
            <a:pPr indent="0" lvl="0" marL="0" marR="114300" rtl="0" algn="l">
              <a:lnSpc>
                <a:spcPct val="115000"/>
              </a:lnSpc>
              <a:spcBef>
                <a:spcPts val="1100"/>
              </a:spcBef>
              <a:spcAft>
                <a:spcPts val="0"/>
              </a:spcAft>
              <a:buNone/>
            </a:pPr>
            <a:r>
              <a:t/>
            </a:r>
            <a:endParaRPr sz="1400"/>
          </a:p>
          <a:p>
            <a:pPr indent="-317500" lvl="0" marL="457200" marR="114300" rtl="0" algn="l">
              <a:lnSpc>
                <a:spcPct val="115000"/>
              </a:lnSpc>
              <a:spcBef>
                <a:spcPts val="1100"/>
              </a:spcBef>
              <a:spcAft>
                <a:spcPts val="0"/>
              </a:spcAft>
              <a:buSzPts val="1400"/>
              <a:buChar char="➢"/>
            </a:pPr>
            <a:r>
              <a:rPr lang="en" sz="1400"/>
              <a:t>The correlation between games is useful in recommending similar games to users</a:t>
            </a:r>
            <a:endParaRPr sz="1400"/>
          </a:p>
          <a:p>
            <a:pPr indent="0" lvl="0" marL="457200" marR="114300" rtl="0" algn="l">
              <a:lnSpc>
                <a:spcPct val="115000"/>
              </a:lnSpc>
              <a:spcBef>
                <a:spcPts val="1100"/>
              </a:spcBef>
              <a:spcAft>
                <a:spcPts val="0"/>
              </a:spcAft>
              <a:buNone/>
            </a:pPr>
            <a:r>
              <a:t/>
            </a:r>
            <a:endParaRPr sz="1400"/>
          </a:p>
          <a:p>
            <a:pPr indent="-317500" lvl="0" marL="457200" marR="114300" rtl="0" algn="l">
              <a:lnSpc>
                <a:spcPct val="115000"/>
              </a:lnSpc>
              <a:spcBef>
                <a:spcPts val="1100"/>
              </a:spcBef>
              <a:spcAft>
                <a:spcPts val="0"/>
              </a:spcAft>
              <a:buSzPts val="1400"/>
              <a:buChar char="➢"/>
            </a:pPr>
            <a:r>
              <a:rPr lang="en" sz="1400"/>
              <a:t>Similarity between users is calculated using “</a:t>
            </a:r>
            <a:r>
              <a:rPr b="1" lang="en" sz="1400"/>
              <a:t>pairwise distances”</a:t>
            </a:r>
            <a:r>
              <a:rPr lang="en" sz="1400"/>
              <a:t> using cosine similarity</a:t>
            </a:r>
            <a:endParaRPr sz="1400"/>
          </a:p>
          <a:p>
            <a:pPr indent="0" lvl="0" marL="101600" marR="114300" rtl="0" algn="l">
              <a:lnSpc>
                <a:spcPct val="115000"/>
              </a:lnSpc>
              <a:spcBef>
                <a:spcPts val="1100"/>
              </a:spcBef>
              <a:spcAft>
                <a:spcPts val="0"/>
              </a:spcAft>
              <a:buClr>
                <a:srgbClr val="000000"/>
              </a:buClr>
              <a:buSzPts val="1100"/>
              <a:buFont typeface="Arial"/>
              <a:buNone/>
            </a:pPr>
            <a:r>
              <a:t/>
            </a:r>
            <a:endParaRPr sz="1400"/>
          </a:p>
        </p:txBody>
      </p:sp>
      <p:pic>
        <p:nvPicPr>
          <p:cNvPr id="134" name="Google Shape;134;p19"/>
          <p:cNvPicPr preferRelativeResize="0"/>
          <p:nvPr/>
        </p:nvPicPr>
        <p:blipFill>
          <a:blip r:embed="rId3">
            <a:alphaModFix/>
          </a:blip>
          <a:stretch>
            <a:fillRect/>
          </a:stretch>
        </p:blipFill>
        <p:spPr>
          <a:xfrm>
            <a:off x="4936475" y="2663821"/>
            <a:ext cx="4072400" cy="2308854"/>
          </a:xfrm>
          <a:prstGeom prst="rect">
            <a:avLst/>
          </a:prstGeom>
          <a:noFill/>
          <a:ln>
            <a:noFill/>
          </a:ln>
        </p:spPr>
      </p:pic>
      <p:pic>
        <p:nvPicPr>
          <p:cNvPr id="135" name="Google Shape;135;p19"/>
          <p:cNvPicPr preferRelativeResize="0"/>
          <p:nvPr/>
        </p:nvPicPr>
        <p:blipFill>
          <a:blip r:embed="rId4">
            <a:alphaModFix/>
          </a:blip>
          <a:stretch>
            <a:fillRect/>
          </a:stretch>
        </p:blipFill>
        <p:spPr>
          <a:xfrm>
            <a:off x="4936475" y="180600"/>
            <a:ext cx="4072401" cy="226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311425" y="144124"/>
            <a:ext cx="8222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Algorithm used - Support Vector Machines</a:t>
            </a:r>
            <a:endParaRPr/>
          </a:p>
        </p:txBody>
      </p:sp>
      <p:sp>
        <p:nvSpPr>
          <p:cNvPr id="141" name="Google Shape;141;p20"/>
          <p:cNvSpPr txBox="1"/>
          <p:nvPr>
            <p:ph idx="1" type="subTitle"/>
          </p:nvPr>
        </p:nvSpPr>
        <p:spPr>
          <a:xfrm>
            <a:off x="536513" y="696113"/>
            <a:ext cx="8222100" cy="432900"/>
          </a:xfrm>
          <a:prstGeom prst="rect">
            <a:avLst/>
          </a:prstGeom>
        </p:spPr>
        <p:txBody>
          <a:bodyPr anchorCtr="0" anchor="t" bIns="91425" lIns="91425" spcFirstLastPara="1" rIns="91425" wrap="square" tIns="91425">
            <a:noAutofit/>
          </a:bodyPr>
          <a:lstStyle/>
          <a:p>
            <a:pPr indent="-304800" lvl="0" marL="457200" marR="254000" rtl="0" algn="l">
              <a:spcBef>
                <a:spcPts val="1000"/>
              </a:spcBef>
              <a:spcAft>
                <a:spcPts val="0"/>
              </a:spcAft>
              <a:buClr>
                <a:srgbClr val="FFFFFF"/>
              </a:buClr>
              <a:buSzPts val="1200"/>
              <a:buChar char="➢"/>
            </a:pPr>
            <a:r>
              <a:rPr lang="en" sz="1200">
                <a:solidFill>
                  <a:srgbClr val="FFFFFF"/>
                </a:solidFill>
              </a:rPr>
              <a:t>In recommendation systems, we use SVM. The algorithm repeatedly corrects the missing values in the user-item matrix. </a:t>
            </a:r>
            <a:endParaRPr sz="1200">
              <a:solidFill>
                <a:srgbClr val="FFFFFF"/>
              </a:solidFill>
            </a:endParaRPr>
          </a:p>
          <a:p>
            <a:pPr indent="0" lvl="0" marL="457200" marR="254000" rtl="0" algn="l">
              <a:spcBef>
                <a:spcPts val="1000"/>
              </a:spcBef>
              <a:spcAft>
                <a:spcPts val="0"/>
              </a:spcAft>
              <a:buNone/>
            </a:pPr>
            <a:r>
              <a:t/>
            </a:r>
            <a:endParaRPr sz="1200">
              <a:solidFill>
                <a:srgbClr val="FFFFFF"/>
              </a:solidFill>
            </a:endParaRPr>
          </a:p>
          <a:p>
            <a:pPr indent="-304800" lvl="0" marL="457200" marR="254000" rtl="0" algn="l">
              <a:spcBef>
                <a:spcPts val="1000"/>
              </a:spcBef>
              <a:spcAft>
                <a:spcPts val="0"/>
              </a:spcAft>
              <a:buClr>
                <a:srgbClr val="FFFFFF"/>
              </a:buClr>
              <a:buSzPts val="1200"/>
              <a:buChar char="➢"/>
            </a:pPr>
            <a:r>
              <a:rPr lang="en" sz="1200">
                <a:solidFill>
                  <a:srgbClr val="FFFFFF"/>
                </a:solidFill>
              </a:rPr>
              <a:t>GridSearch algorithm is used to improve the prediction accuracy</a:t>
            </a:r>
            <a:endParaRPr sz="1200">
              <a:solidFill>
                <a:srgbClr val="FFFFFF"/>
              </a:solidFill>
            </a:endParaRPr>
          </a:p>
          <a:p>
            <a:pPr indent="0" lvl="0" marL="457200" marR="254000" rtl="0" algn="l">
              <a:spcBef>
                <a:spcPts val="1000"/>
              </a:spcBef>
              <a:spcAft>
                <a:spcPts val="0"/>
              </a:spcAft>
              <a:buNone/>
            </a:pPr>
            <a:r>
              <a:t/>
            </a:r>
            <a:endParaRPr sz="1200">
              <a:solidFill>
                <a:srgbClr val="FFFFFF"/>
              </a:solidFill>
              <a:uFill>
                <a:noFill/>
              </a:uFill>
              <a:hlinkClick r:id="rId3"/>
            </a:endParaRPr>
          </a:p>
          <a:p>
            <a:pPr indent="-304800" lvl="0" marL="457200" marR="63500" rtl="0" algn="l">
              <a:lnSpc>
                <a:spcPct val="115000"/>
              </a:lnSpc>
              <a:spcBef>
                <a:spcPts val="1100"/>
              </a:spcBef>
              <a:spcAft>
                <a:spcPts val="0"/>
              </a:spcAft>
              <a:buClr>
                <a:srgbClr val="FFFFFF"/>
              </a:buClr>
              <a:buSzPts val="1200"/>
              <a:buChar char="➢"/>
            </a:pPr>
            <a:r>
              <a:rPr lang="en" sz="1200">
                <a:solidFill>
                  <a:srgbClr val="FFFFFF"/>
                </a:solidFill>
              </a:rPr>
              <a:t>Finding the right parameters (like what C or gamma values to use) is a tricky task!</a:t>
            </a:r>
            <a:endParaRPr sz="1200">
              <a:solidFill>
                <a:srgbClr val="FFFFFF"/>
              </a:solidFill>
            </a:endParaRPr>
          </a:p>
          <a:p>
            <a:pPr indent="0" lvl="0" marL="457200" rtl="0" algn="l">
              <a:spcBef>
                <a:spcPts val="0"/>
              </a:spcBef>
              <a:spcAft>
                <a:spcPts val="0"/>
              </a:spcAft>
              <a:buNone/>
            </a:pPr>
            <a:r>
              <a:rPr lang="en" sz="1200">
                <a:solidFill>
                  <a:srgbClr val="FFFFFF"/>
                </a:solidFill>
              </a:rPr>
              <a:t> </a:t>
            </a:r>
            <a:endParaRPr sz="1200">
              <a:solidFill>
                <a:srgbClr val="FFFFFF"/>
              </a:solidFill>
            </a:endParaRPr>
          </a:p>
        </p:txBody>
      </p:sp>
      <p:pic>
        <p:nvPicPr>
          <p:cNvPr id="142" name="Google Shape;142;p20"/>
          <p:cNvPicPr preferRelativeResize="0"/>
          <p:nvPr/>
        </p:nvPicPr>
        <p:blipFill>
          <a:blip r:embed="rId4">
            <a:alphaModFix/>
          </a:blip>
          <a:stretch>
            <a:fillRect/>
          </a:stretch>
        </p:blipFill>
        <p:spPr>
          <a:xfrm>
            <a:off x="1282150" y="2710496"/>
            <a:ext cx="5591975" cy="222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ctrTitle"/>
          </p:nvPr>
        </p:nvSpPr>
        <p:spPr>
          <a:xfrm>
            <a:off x="311425" y="144124"/>
            <a:ext cx="8222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100"/>
              <a:t>Algorithm used - Support Vector Machines</a:t>
            </a:r>
            <a:endParaRPr/>
          </a:p>
        </p:txBody>
      </p:sp>
      <p:sp>
        <p:nvSpPr>
          <p:cNvPr id="148" name="Google Shape;148;p21"/>
          <p:cNvSpPr txBox="1"/>
          <p:nvPr>
            <p:ph idx="1" type="subTitle"/>
          </p:nvPr>
        </p:nvSpPr>
        <p:spPr>
          <a:xfrm>
            <a:off x="536525" y="696125"/>
            <a:ext cx="5363100" cy="432900"/>
          </a:xfrm>
          <a:prstGeom prst="rect">
            <a:avLst/>
          </a:prstGeom>
        </p:spPr>
        <p:txBody>
          <a:bodyPr anchorCtr="0" anchor="t" bIns="91425" lIns="91425" spcFirstLastPara="1" rIns="91425" wrap="square" tIns="91425">
            <a:noAutofit/>
          </a:bodyPr>
          <a:lstStyle/>
          <a:p>
            <a:pPr indent="0" lvl="0" marL="457200" marR="63500" rtl="0" algn="l">
              <a:lnSpc>
                <a:spcPct val="115000"/>
              </a:lnSpc>
              <a:spcBef>
                <a:spcPts val="1100"/>
              </a:spcBef>
              <a:spcAft>
                <a:spcPts val="0"/>
              </a:spcAft>
              <a:buNone/>
            </a:pPr>
            <a:r>
              <a:t/>
            </a:r>
            <a:endParaRPr sz="1200">
              <a:solidFill>
                <a:srgbClr val="FFFFFF"/>
              </a:solidFill>
            </a:endParaRPr>
          </a:p>
          <a:p>
            <a:pPr indent="-304800" lvl="0" marL="457200" marR="63500" rtl="0" algn="l">
              <a:lnSpc>
                <a:spcPct val="115000"/>
              </a:lnSpc>
              <a:spcBef>
                <a:spcPts val="1100"/>
              </a:spcBef>
              <a:spcAft>
                <a:spcPts val="0"/>
              </a:spcAft>
              <a:buClr>
                <a:srgbClr val="FFFFFF"/>
              </a:buClr>
              <a:buSzPts val="1200"/>
              <a:buChar char="➢"/>
            </a:pPr>
            <a:r>
              <a:rPr lang="en" sz="1200">
                <a:solidFill>
                  <a:srgbClr val="FFFFFF"/>
                </a:solidFill>
              </a:rPr>
              <a:t>This idea of creating a 'grid' of parameters and just trying out all the possible combinations is called a GridsearchCV.</a:t>
            </a:r>
            <a:endParaRPr sz="1200">
              <a:solidFill>
                <a:srgbClr val="FFFFFF"/>
              </a:solidFill>
            </a:endParaRPr>
          </a:p>
          <a:p>
            <a:pPr indent="0" lvl="0" marL="457200" marR="63500" rtl="0" algn="l">
              <a:lnSpc>
                <a:spcPct val="115000"/>
              </a:lnSpc>
              <a:spcBef>
                <a:spcPts val="1100"/>
              </a:spcBef>
              <a:spcAft>
                <a:spcPts val="0"/>
              </a:spcAft>
              <a:buNone/>
            </a:pPr>
            <a:r>
              <a:rPr lang="en" sz="1200">
                <a:solidFill>
                  <a:srgbClr val="FFFFFF"/>
                </a:solidFill>
              </a:rPr>
              <a:t>  </a:t>
            </a:r>
            <a:endParaRPr sz="1200">
              <a:solidFill>
                <a:srgbClr val="FFFFFF"/>
              </a:solidFill>
            </a:endParaRPr>
          </a:p>
          <a:p>
            <a:pPr indent="-304800" lvl="0" marL="457200" marR="63500" rtl="0" algn="l">
              <a:lnSpc>
                <a:spcPct val="115000"/>
              </a:lnSpc>
              <a:spcBef>
                <a:spcPts val="1100"/>
              </a:spcBef>
              <a:spcAft>
                <a:spcPts val="0"/>
              </a:spcAft>
              <a:buClr>
                <a:srgbClr val="FFFFFF"/>
              </a:buClr>
              <a:buSzPts val="1200"/>
              <a:buChar char="➢"/>
            </a:pPr>
            <a:r>
              <a:rPr lang="en" sz="1200">
                <a:solidFill>
                  <a:srgbClr val="FFFFFF"/>
                </a:solidFill>
              </a:rPr>
              <a:t>The CV stands for cross-validation which is the GridSearchCV takes a dictionary that describes the parameters that should be tried and a model to train. The grid of parameters is defined as a dictionary, where the keys are the parameters and the values are the settings to be tested.</a:t>
            </a:r>
            <a:endParaRPr sz="1200">
              <a:solidFill>
                <a:srgbClr val="FFFFFF"/>
              </a:solidFill>
            </a:endParaRPr>
          </a:p>
          <a:p>
            <a:pPr indent="0" lvl="0" marL="457200" marR="63500" rtl="0" algn="l">
              <a:lnSpc>
                <a:spcPct val="115000"/>
              </a:lnSpc>
              <a:spcBef>
                <a:spcPts val="1100"/>
              </a:spcBef>
              <a:spcAft>
                <a:spcPts val="0"/>
              </a:spcAft>
              <a:buNone/>
            </a:pPr>
            <a:r>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One of the great things about GridSearchCV is that it is a meta-estimator. It takes an estimator like SVC, and creates a new estimator, that behaves exactly the same - in this case, like a classifier. </a:t>
            </a:r>
            <a:endParaRPr sz="1200">
              <a:solidFill>
                <a:srgbClr val="FFFFFF"/>
              </a:solidFill>
            </a:endParaRPr>
          </a:p>
        </p:txBody>
      </p:sp>
      <p:pic>
        <p:nvPicPr>
          <p:cNvPr id="149" name="Google Shape;149;p21"/>
          <p:cNvPicPr preferRelativeResize="0"/>
          <p:nvPr/>
        </p:nvPicPr>
        <p:blipFill>
          <a:blip r:embed="rId3">
            <a:alphaModFix/>
          </a:blip>
          <a:stretch>
            <a:fillRect/>
          </a:stretch>
        </p:blipFill>
        <p:spPr>
          <a:xfrm>
            <a:off x="6094950" y="1310401"/>
            <a:ext cx="2877976" cy="213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