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7263b4994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7263b4994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7263b4994_0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7263b4994_0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7263b4994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7263b4994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7263b4994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7263b4994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7263b4994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7263b4994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7263b4994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7263b4994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7263b4994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7263b4994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7263b4994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7263b4994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7263b4994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7263b4994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7263b4994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7263b4994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kaggle.com/github/github-repo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11700" y="401725"/>
            <a:ext cx="8520600" cy="239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GitHub Repositories - </a:t>
            </a:r>
            <a:endParaRPr sz="3600"/>
          </a:p>
          <a:p>
            <a:pPr indent="0" lvl="0" marL="0" rtl="0" algn="l">
              <a:spcBef>
                <a:spcPts val="0"/>
              </a:spcBef>
              <a:spcAft>
                <a:spcPts val="0"/>
              </a:spcAft>
              <a:buNone/>
            </a:pPr>
            <a:r>
              <a:rPr lang="en" sz="3600"/>
              <a:t>Analysis and Recommendation</a:t>
            </a:r>
            <a:endParaRPr sz="3600"/>
          </a:p>
        </p:txBody>
      </p:sp>
      <p:sp>
        <p:nvSpPr>
          <p:cNvPr id="86" name="Google Shape;86;p13"/>
          <p:cNvSpPr txBox="1"/>
          <p:nvPr>
            <p:ph idx="1" type="subTitle"/>
          </p:nvPr>
        </p:nvSpPr>
        <p:spPr>
          <a:xfrm>
            <a:off x="311700" y="2834125"/>
            <a:ext cx="8520600" cy="204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Guided By: Prof. Magdalini </a:t>
            </a:r>
            <a:r>
              <a:rPr lang="en" sz="2400"/>
              <a:t>Eirinaki</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Team Vidicators-  Animesh Grover</a:t>
            </a:r>
            <a:endParaRPr sz="2400"/>
          </a:p>
          <a:p>
            <a:pPr indent="0" lvl="0" marL="0" rtl="0" algn="l">
              <a:spcBef>
                <a:spcPts val="0"/>
              </a:spcBef>
              <a:spcAft>
                <a:spcPts val="0"/>
              </a:spcAft>
              <a:buNone/>
            </a:pPr>
            <a:r>
              <a:rPr lang="en" sz="2400"/>
              <a:t>                                Mustafa Bandukwala</a:t>
            </a:r>
            <a:endParaRPr sz="2400"/>
          </a:p>
          <a:p>
            <a:pPr indent="0" lvl="0" marL="0" rtl="0" algn="l">
              <a:spcBef>
                <a:spcPts val="0"/>
              </a:spcBef>
              <a:spcAft>
                <a:spcPts val="0"/>
              </a:spcAft>
              <a:buNone/>
            </a:pPr>
            <a:r>
              <a:rPr lang="en" sz="2400"/>
              <a:t>                                Venkatesh Devale</a:t>
            </a:r>
            <a:endParaRPr sz="2400"/>
          </a:p>
          <a:p>
            <a:pPr indent="0" lvl="0" marL="0" rtl="0" algn="l">
              <a:spcBef>
                <a:spcPts val="0"/>
              </a:spcBef>
              <a:spcAft>
                <a:spcPts val="0"/>
              </a:spcAft>
              <a:buNone/>
            </a:pPr>
            <a:r>
              <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187425" y="181172"/>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42" name="Google Shape;142;p22"/>
          <p:cNvSpPr txBox="1"/>
          <p:nvPr/>
        </p:nvSpPr>
        <p:spPr>
          <a:xfrm>
            <a:off x="167475" y="928050"/>
            <a:ext cx="8732100" cy="398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sz="1800">
              <a:solidFill>
                <a:srgbClr val="FFFFFF"/>
              </a:solidFill>
            </a:endParaRPr>
          </a:p>
          <a:p>
            <a:pPr indent="-342900" lvl="0" marL="457200" marR="0" rtl="0" algn="l">
              <a:lnSpc>
                <a:spcPct val="100000"/>
              </a:lnSpc>
              <a:spcBef>
                <a:spcPts val="0"/>
              </a:spcBef>
              <a:spcAft>
                <a:spcPts val="0"/>
              </a:spcAft>
              <a:buClr>
                <a:srgbClr val="FFFFFF"/>
              </a:buClr>
              <a:buSzPts val="1800"/>
              <a:buChar char="●"/>
            </a:pPr>
            <a:r>
              <a:rPr lang="en" sz="1800">
                <a:solidFill>
                  <a:srgbClr val="FFFFFF"/>
                </a:solidFill>
              </a:rPr>
              <a:t>We got to learn that large data and large computational power are two required aspects in building great recommender systems.</a:t>
            </a:r>
            <a:endParaRPr sz="1800">
              <a:solidFill>
                <a:srgbClr val="FFFFFF"/>
              </a:solidFill>
            </a:endParaRPr>
          </a:p>
          <a:p>
            <a:pPr indent="0" lvl="0" marL="457200" marR="0" rtl="0" algn="l">
              <a:lnSpc>
                <a:spcPct val="100000"/>
              </a:lnSpc>
              <a:spcBef>
                <a:spcPts val="0"/>
              </a:spcBef>
              <a:spcAft>
                <a:spcPts val="0"/>
              </a:spcAft>
              <a:buNone/>
            </a:pPr>
            <a:r>
              <a:t/>
            </a:r>
            <a:endParaRPr sz="1800">
              <a:solidFill>
                <a:srgbClr val="FFFFFF"/>
              </a:solidFill>
            </a:endParaRPr>
          </a:p>
          <a:p>
            <a:pPr indent="-342900" lvl="0" marL="457200" marR="0" rtl="0" algn="l">
              <a:lnSpc>
                <a:spcPct val="100000"/>
              </a:lnSpc>
              <a:spcBef>
                <a:spcPts val="0"/>
              </a:spcBef>
              <a:spcAft>
                <a:spcPts val="0"/>
              </a:spcAft>
              <a:buClr>
                <a:srgbClr val="FFFFFF"/>
              </a:buClr>
              <a:buSzPts val="1800"/>
              <a:buChar char="●"/>
            </a:pPr>
            <a:r>
              <a:rPr lang="en" sz="1800">
                <a:solidFill>
                  <a:srgbClr val="FFFFFF"/>
                </a:solidFill>
              </a:rPr>
              <a:t>Matrix factorization works pretty well when you have user, item and rating combination, but when you have metadata related to repository or user you have to explore the data a lot and do a lot of data preprocessing, and then feature engineering with techniques like feature scaling, extraction etc.</a:t>
            </a:r>
            <a:endParaRPr sz="1800">
              <a:solidFill>
                <a:srgbClr val="FFFFFF"/>
              </a:solidFill>
            </a:endParaRPr>
          </a:p>
          <a:p>
            <a:pPr indent="0" lvl="0" marL="457200" marR="0" rtl="0" algn="l">
              <a:lnSpc>
                <a:spcPct val="100000"/>
              </a:lnSpc>
              <a:spcBef>
                <a:spcPts val="0"/>
              </a:spcBef>
              <a:spcAft>
                <a:spcPts val="0"/>
              </a:spcAft>
              <a:buNone/>
            </a:pPr>
            <a:r>
              <a:t/>
            </a:r>
            <a:endParaRPr sz="1800">
              <a:solidFill>
                <a:srgbClr val="FFFFFF"/>
              </a:solidFill>
            </a:endParaRPr>
          </a:p>
          <a:p>
            <a:pPr indent="-342900" lvl="0" marL="457200" marR="0" rtl="0" algn="l">
              <a:lnSpc>
                <a:spcPct val="100000"/>
              </a:lnSpc>
              <a:spcBef>
                <a:spcPts val="0"/>
              </a:spcBef>
              <a:spcAft>
                <a:spcPts val="0"/>
              </a:spcAft>
              <a:buClr>
                <a:srgbClr val="FFFFFF"/>
              </a:buClr>
              <a:buSzPts val="1800"/>
              <a:buChar char="●"/>
            </a:pPr>
            <a:r>
              <a:rPr lang="en" sz="1800">
                <a:solidFill>
                  <a:srgbClr val="FFFFFF"/>
                </a:solidFill>
              </a:rPr>
              <a:t>From our study we also found model selection and prediction is comparatively easy part compared to data gathering, exploration, preprocessing and extraction.</a:t>
            </a:r>
            <a:endParaRPr sz="1800">
              <a:solidFill>
                <a:srgbClr val="FFFFFF"/>
              </a:solidFill>
            </a:endParaRPr>
          </a:p>
          <a:p>
            <a:pPr indent="0" lvl="0" marL="457200" marR="0" rtl="0" algn="l">
              <a:lnSpc>
                <a:spcPct val="100000"/>
              </a:lnSpc>
              <a:spcBef>
                <a:spcPts val="0"/>
              </a:spcBef>
              <a:spcAft>
                <a:spcPts val="0"/>
              </a:spcAft>
              <a:buNone/>
            </a:pPr>
            <a:r>
              <a:t/>
            </a:r>
            <a:endParaRPr sz="18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 Questions Please?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460950" y="255522"/>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Motivation and Dataset</a:t>
            </a:r>
            <a:endParaRPr/>
          </a:p>
        </p:txBody>
      </p:sp>
      <p:sp>
        <p:nvSpPr>
          <p:cNvPr id="92" name="Google Shape;92;p14"/>
          <p:cNvSpPr txBox="1"/>
          <p:nvPr/>
        </p:nvSpPr>
        <p:spPr>
          <a:xfrm>
            <a:off x="575650" y="1171950"/>
            <a:ext cx="8372100" cy="38577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Clr>
                <a:srgbClr val="FFFFFF"/>
              </a:buClr>
              <a:buSzPts val="2200"/>
              <a:buChar char="●"/>
            </a:pPr>
            <a:r>
              <a:rPr lang="en" sz="2200">
                <a:solidFill>
                  <a:srgbClr val="FFFFFF"/>
                </a:solidFill>
              </a:rPr>
              <a:t>GitHub - Best place to develop and share software in today’s world</a:t>
            </a:r>
            <a:endParaRPr sz="2200">
              <a:solidFill>
                <a:srgbClr val="FFFFFF"/>
              </a:solidFill>
            </a:endParaRPr>
          </a:p>
          <a:p>
            <a:pPr indent="-368300" lvl="0" marL="457200" rtl="0" algn="l">
              <a:lnSpc>
                <a:spcPct val="115000"/>
              </a:lnSpc>
              <a:spcBef>
                <a:spcPts val="0"/>
              </a:spcBef>
              <a:spcAft>
                <a:spcPts val="0"/>
              </a:spcAft>
              <a:buClr>
                <a:srgbClr val="FFFFFF"/>
              </a:buClr>
              <a:buSzPts val="2200"/>
              <a:buChar char="●"/>
            </a:pPr>
            <a:r>
              <a:rPr lang="en" sz="2200">
                <a:solidFill>
                  <a:srgbClr val="FFFFFF"/>
                </a:solidFill>
              </a:rPr>
              <a:t>We face challenges in knowing the current trends in programming world </a:t>
            </a:r>
            <a:endParaRPr sz="2200">
              <a:solidFill>
                <a:srgbClr val="FFFFFF"/>
              </a:solidFill>
            </a:endParaRPr>
          </a:p>
          <a:p>
            <a:pPr indent="0" lvl="0" marL="457200" rtl="0" algn="l">
              <a:lnSpc>
                <a:spcPct val="115000"/>
              </a:lnSpc>
              <a:spcBef>
                <a:spcPts val="0"/>
              </a:spcBef>
              <a:spcAft>
                <a:spcPts val="0"/>
              </a:spcAft>
              <a:buNone/>
            </a:pPr>
            <a:r>
              <a:rPr lang="en" sz="2200">
                <a:solidFill>
                  <a:srgbClr val="FFFFFF"/>
                </a:solidFill>
              </a:rPr>
              <a:t>- what are current trending programming languages?</a:t>
            </a:r>
            <a:endParaRPr sz="2200">
              <a:solidFill>
                <a:srgbClr val="FFFFFF"/>
              </a:solidFill>
            </a:endParaRPr>
          </a:p>
          <a:p>
            <a:pPr indent="0" lvl="0" marL="457200" rtl="0" algn="l">
              <a:lnSpc>
                <a:spcPct val="115000"/>
              </a:lnSpc>
              <a:spcBef>
                <a:spcPts val="0"/>
              </a:spcBef>
              <a:spcAft>
                <a:spcPts val="0"/>
              </a:spcAft>
              <a:buNone/>
            </a:pPr>
            <a:r>
              <a:rPr lang="en" sz="2200">
                <a:solidFill>
                  <a:srgbClr val="FFFFFF"/>
                </a:solidFill>
              </a:rPr>
              <a:t>- what are trending projects related to projects you have followed?</a:t>
            </a:r>
            <a:endParaRPr sz="2200">
              <a:solidFill>
                <a:srgbClr val="FFFFFF"/>
              </a:solidFill>
            </a:endParaRPr>
          </a:p>
          <a:p>
            <a:pPr indent="-368300" lvl="0" marL="457200" rtl="0" algn="l">
              <a:lnSpc>
                <a:spcPct val="115000"/>
              </a:lnSpc>
              <a:spcBef>
                <a:spcPts val="0"/>
              </a:spcBef>
              <a:spcAft>
                <a:spcPts val="0"/>
              </a:spcAft>
              <a:buClr>
                <a:srgbClr val="FFFFFF"/>
              </a:buClr>
              <a:buSzPts val="2200"/>
              <a:buChar char="●"/>
            </a:pPr>
            <a:r>
              <a:rPr lang="en" sz="2200">
                <a:solidFill>
                  <a:srgbClr val="FFFFFF"/>
                </a:solidFill>
              </a:rPr>
              <a:t>Why we chose GitHub?</a:t>
            </a:r>
            <a:endParaRPr sz="2200">
              <a:solidFill>
                <a:srgbClr val="FFFFFF"/>
              </a:solidFill>
            </a:endParaRPr>
          </a:p>
          <a:p>
            <a:pPr indent="-368300" lvl="0" marL="457200" rtl="0" algn="l">
              <a:lnSpc>
                <a:spcPct val="115000"/>
              </a:lnSpc>
              <a:spcBef>
                <a:spcPts val="0"/>
              </a:spcBef>
              <a:spcAft>
                <a:spcPts val="0"/>
              </a:spcAft>
              <a:buClr>
                <a:srgbClr val="FFFFFF"/>
              </a:buClr>
              <a:buSzPts val="2200"/>
              <a:buChar char="●"/>
            </a:pPr>
            <a:r>
              <a:rPr lang="en" sz="2200">
                <a:solidFill>
                  <a:srgbClr val="FFFFFF"/>
                </a:solidFill>
              </a:rPr>
              <a:t>Dataset : </a:t>
            </a:r>
            <a:r>
              <a:rPr lang="en" sz="1800">
                <a:solidFill>
                  <a:srgbClr val="FFFFFF"/>
                </a:solidFill>
              </a:rPr>
              <a:t>Size - 3 TB, Used - languages and sample_repos tables</a:t>
            </a:r>
            <a:endParaRPr sz="1800">
              <a:solidFill>
                <a:srgbClr val="FFFFFF"/>
              </a:solidFill>
            </a:endParaRPr>
          </a:p>
          <a:p>
            <a:pPr indent="0" lvl="0" marL="457200" rtl="0" algn="l">
              <a:lnSpc>
                <a:spcPct val="115000"/>
              </a:lnSpc>
              <a:spcBef>
                <a:spcPts val="0"/>
              </a:spcBef>
              <a:spcAft>
                <a:spcPts val="0"/>
              </a:spcAft>
              <a:buNone/>
            </a:pPr>
            <a:r>
              <a:rPr lang="en" sz="1800" u="sng">
                <a:solidFill>
                  <a:srgbClr val="FFFFFF"/>
                </a:solidFill>
                <a:hlinkClick r:id="rId3"/>
              </a:rPr>
              <a:t>https://www.kaggle.com/github/github-repos</a:t>
            </a:r>
            <a:endParaRPr sz="18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203350" y="13589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Use Cases</a:t>
            </a:r>
            <a:endParaRPr/>
          </a:p>
        </p:txBody>
      </p:sp>
      <p:sp>
        <p:nvSpPr>
          <p:cNvPr id="98" name="Google Shape;98;p15"/>
          <p:cNvSpPr txBox="1"/>
          <p:nvPr/>
        </p:nvSpPr>
        <p:spPr>
          <a:xfrm>
            <a:off x="275225" y="999825"/>
            <a:ext cx="8743800" cy="3825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Char char="●"/>
            </a:pPr>
            <a:r>
              <a:rPr lang="en" sz="2400">
                <a:solidFill>
                  <a:srgbClr val="FFFFFF"/>
                </a:solidFill>
              </a:rPr>
              <a:t>Help user with top three programming language recommendation based on user’s current choice of language</a:t>
            </a:r>
            <a:endParaRPr sz="2400">
              <a:solidFill>
                <a:srgbClr val="FFFFFF"/>
              </a:solidFill>
            </a:endParaRPr>
          </a:p>
          <a:p>
            <a:pPr indent="0" lvl="0" marL="457200" rtl="0" algn="l">
              <a:spcBef>
                <a:spcPts val="0"/>
              </a:spcBef>
              <a:spcAft>
                <a:spcPts val="0"/>
              </a:spcAft>
              <a:buNone/>
            </a:pPr>
            <a:r>
              <a:t/>
            </a:r>
            <a:endParaRPr sz="2400">
              <a:solidFill>
                <a:srgbClr val="FFFFFF"/>
              </a:solidFill>
            </a:endParaRPr>
          </a:p>
          <a:p>
            <a:pPr indent="-381000" lvl="0" marL="457200" rtl="0" algn="l">
              <a:spcBef>
                <a:spcPts val="0"/>
              </a:spcBef>
              <a:spcAft>
                <a:spcPts val="0"/>
              </a:spcAft>
              <a:buClr>
                <a:srgbClr val="FFFFFF"/>
              </a:buClr>
              <a:buSzPts val="2400"/>
              <a:buChar char="●"/>
            </a:pPr>
            <a:r>
              <a:rPr lang="en" sz="2400">
                <a:solidFill>
                  <a:srgbClr val="FFFFFF"/>
                </a:solidFill>
              </a:rPr>
              <a:t>Help user with top </a:t>
            </a:r>
            <a:r>
              <a:rPr i="1" lang="en" sz="2400">
                <a:solidFill>
                  <a:srgbClr val="FFFFFF"/>
                </a:solidFill>
              </a:rPr>
              <a:t>k</a:t>
            </a:r>
            <a:r>
              <a:rPr lang="en" sz="2400">
                <a:solidFill>
                  <a:srgbClr val="FFFFFF"/>
                </a:solidFill>
              </a:rPr>
              <a:t> repositories which user will likely follow</a:t>
            </a:r>
            <a:endParaRPr sz="2400">
              <a:solidFill>
                <a:srgbClr val="FFFFFF"/>
              </a:solidFill>
            </a:endParaRPr>
          </a:p>
          <a:p>
            <a:pPr indent="0" lvl="0" marL="457200" rtl="0" algn="l">
              <a:spcBef>
                <a:spcPts val="0"/>
              </a:spcBef>
              <a:spcAft>
                <a:spcPts val="0"/>
              </a:spcAft>
              <a:buNone/>
            </a:pPr>
            <a:r>
              <a:rPr lang="en" sz="2400">
                <a:solidFill>
                  <a:srgbClr val="FFFFFF"/>
                </a:solidFill>
              </a:rPr>
              <a:t>based on his starred repositories</a:t>
            </a:r>
            <a:endParaRPr sz="2400">
              <a:solidFill>
                <a:srgbClr val="FFFFFF"/>
              </a:solidFill>
            </a:endParaRPr>
          </a:p>
          <a:p>
            <a:pPr indent="0" lvl="0" marL="457200" rtl="0" algn="l">
              <a:spcBef>
                <a:spcPts val="0"/>
              </a:spcBef>
              <a:spcAft>
                <a:spcPts val="0"/>
              </a:spcAft>
              <a:buNone/>
            </a:pPr>
            <a:r>
              <a:t/>
            </a:r>
            <a:endParaRPr sz="2400">
              <a:solidFill>
                <a:srgbClr val="FFFFFF"/>
              </a:solidFill>
            </a:endParaRPr>
          </a:p>
          <a:p>
            <a:pPr indent="-381000" lvl="0" marL="457200" rtl="0" algn="l">
              <a:spcBef>
                <a:spcPts val="0"/>
              </a:spcBef>
              <a:spcAft>
                <a:spcPts val="0"/>
              </a:spcAft>
              <a:buClr>
                <a:srgbClr val="FFFFFF"/>
              </a:buClr>
              <a:buSzPts val="2400"/>
              <a:buChar char="●"/>
            </a:pPr>
            <a:r>
              <a:rPr lang="en" sz="2400">
                <a:solidFill>
                  <a:srgbClr val="FFFFFF"/>
                </a:solidFill>
              </a:rPr>
              <a:t>Evaluation with graphical analysis of repository and languages to detect the connection between the repositories</a:t>
            </a:r>
            <a:endParaRPr sz="24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167475" y="154772"/>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Solution  - First Case </a:t>
            </a:r>
            <a:endParaRPr/>
          </a:p>
        </p:txBody>
      </p:sp>
      <p:sp>
        <p:nvSpPr>
          <p:cNvPr id="104" name="Google Shape;104;p16"/>
          <p:cNvSpPr txBox="1"/>
          <p:nvPr/>
        </p:nvSpPr>
        <p:spPr>
          <a:xfrm>
            <a:off x="167475" y="928050"/>
            <a:ext cx="8732100" cy="39834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Char char="●"/>
            </a:pPr>
            <a:r>
              <a:rPr lang="en" sz="2400">
                <a:solidFill>
                  <a:srgbClr val="FFFFFF"/>
                </a:solidFill>
              </a:rPr>
              <a:t>Recommending top three programming languages</a:t>
            </a:r>
            <a:endParaRPr sz="2400">
              <a:solidFill>
                <a:srgbClr val="FFFFFF"/>
              </a:solidFill>
            </a:endParaRPr>
          </a:p>
          <a:p>
            <a:pPr indent="-330200" lvl="1" marL="914400" rtl="0" algn="l">
              <a:spcBef>
                <a:spcPts val="0"/>
              </a:spcBef>
              <a:spcAft>
                <a:spcPts val="0"/>
              </a:spcAft>
              <a:buClr>
                <a:srgbClr val="FFFFFF"/>
              </a:buClr>
              <a:buSzPts val="1600"/>
              <a:buChar char="○"/>
            </a:pPr>
            <a:r>
              <a:rPr lang="en" sz="1600">
                <a:solidFill>
                  <a:srgbClr val="FFFFFF"/>
                </a:solidFill>
              </a:rPr>
              <a:t>Collaborative filtering using Gradient Descent Algorithm</a:t>
            </a:r>
            <a:endParaRPr sz="1600">
              <a:solidFill>
                <a:srgbClr val="FFFFFF"/>
              </a:solidFill>
            </a:endParaRPr>
          </a:p>
          <a:p>
            <a:pPr indent="-330200" lvl="1" marL="914400" rtl="0" algn="l">
              <a:spcBef>
                <a:spcPts val="0"/>
              </a:spcBef>
              <a:spcAft>
                <a:spcPts val="0"/>
              </a:spcAft>
              <a:buClr>
                <a:srgbClr val="FFFFFF"/>
              </a:buClr>
              <a:buSzPts val="1600"/>
              <a:buChar char="○"/>
            </a:pPr>
            <a:r>
              <a:rPr lang="en" sz="1600">
                <a:solidFill>
                  <a:srgbClr val="FFFFFF"/>
                </a:solidFill>
              </a:rPr>
              <a:t>We build a matrix of repository vs languages, where we assign 1 if user has used that language in his repository else 0</a:t>
            </a:r>
            <a:endParaRPr sz="1600">
              <a:solidFill>
                <a:srgbClr val="FFFFFF"/>
              </a:solidFill>
            </a:endParaRPr>
          </a:p>
          <a:p>
            <a:pPr indent="-330200" lvl="1" marL="914400" rtl="0" algn="l">
              <a:spcBef>
                <a:spcPts val="0"/>
              </a:spcBef>
              <a:spcAft>
                <a:spcPts val="0"/>
              </a:spcAft>
              <a:buClr>
                <a:srgbClr val="FFFFFF"/>
              </a:buClr>
              <a:buSzPts val="1600"/>
              <a:buChar char="○"/>
            </a:pPr>
            <a:r>
              <a:rPr lang="en" sz="1600">
                <a:solidFill>
                  <a:srgbClr val="FFFFFF"/>
                </a:solidFill>
              </a:rPr>
              <a:t>The formula we have used is </a:t>
            </a:r>
            <a:r>
              <a:rPr i="1" lang="en" sz="1600">
                <a:solidFill>
                  <a:srgbClr val="FFFFFF"/>
                </a:solidFill>
              </a:rPr>
              <a:t>Y = X</a:t>
            </a:r>
            <a:r>
              <a:rPr i="1" lang="en" sz="1800">
                <a:solidFill>
                  <a:srgbClr val="FFFFFF"/>
                </a:solidFill>
              </a:rPr>
              <a:t>𝛳</a:t>
            </a:r>
            <a:r>
              <a:rPr baseline="30000" i="1" lang="en" sz="1600">
                <a:solidFill>
                  <a:srgbClr val="FFFFFF"/>
                </a:solidFill>
              </a:rPr>
              <a:t>T</a:t>
            </a:r>
            <a:endParaRPr i="1" sz="1600">
              <a:solidFill>
                <a:srgbClr val="FFFFFF"/>
              </a:solidFill>
            </a:endParaRPr>
          </a:p>
          <a:p>
            <a:pPr indent="-330200" lvl="1" marL="914400" rtl="0" algn="l">
              <a:spcBef>
                <a:spcPts val="0"/>
              </a:spcBef>
              <a:spcAft>
                <a:spcPts val="0"/>
              </a:spcAft>
              <a:buClr>
                <a:srgbClr val="FFFFFF"/>
              </a:buClr>
              <a:buSzPts val="1600"/>
              <a:buChar char="○"/>
            </a:pPr>
            <a:r>
              <a:rPr lang="en" sz="1600">
                <a:solidFill>
                  <a:srgbClr val="FFFFFF"/>
                </a:solidFill>
              </a:rPr>
              <a:t>Y is the matrix built in second step, X is the input matrix of repository and languages and we have to find </a:t>
            </a:r>
            <a:r>
              <a:rPr lang="en" sz="1800">
                <a:solidFill>
                  <a:schemeClr val="lt1"/>
                </a:solidFill>
              </a:rPr>
              <a:t>𝛳(weight vector) </a:t>
            </a:r>
            <a:r>
              <a:rPr lang="en" sz="1600">
                <a:solidFill>
                  <a:srgbClr val="FFFFFF"/>
                </a:solidFill>
              </a:rPr>
              <a:t>in order to get closer to Y</a:t>
            </a:r>
            <a:endParaRPr sz="1600">
              <a:solidFill>
                <a:srgbClr val="FFFFFF"/>
              </a:solidFill>
            </a:endParaRPr>
          </a:p>
          <a:p>
            <a:pPr indent="-330200" lvl="1" marL="914400" rtl="0" algn="l">
              <a:spcBef>
                <a:spcPts val="0"/>
              </a:spcBef>
              <a:spcAft>
                <a:spcPts val="0"/>
              </a:spcAft>
              <a:buClr>
                <a:srgbClr val="FFFFFF"/>
              </a:buClr>
              <a:buSzPts val="1600"/>
              <a:buChar char="○"/>
            </a:pPr>
            <a:r>
              <a:rPr lang="en" sz="1600">
                <a:solidFill>
                  <a:srgbClr val="FFFFFF"/>
                </a:solidFill>
              </a:rPr>
              <a:t>We then use gradient descent algorithm to get </a:t>
            </a:r>
            <a:r>
              <a:rPr lang="en" sz="1800">
                <a:solidFill>
                  <a:srgbClr val="FFFFFF"/>
                </a:solidFill>
              </a:rPr>
              <a:t>𝛳</a:t>
            </a:r>
            <a:endParaRPr sz="1800">
              <a:solidFill>
                <a:srgbClr val="FFFFFF"/>
              </a:solidFill>
            </a:endParaRPr>
          </a:p>
          <a:p>
            <a:pPr indent="0" lvl="0" marL="1828800" rtl="0" algn="l">
              <a:spcBef>
                <a:spcPts val="0"/>
              </a:spcBef>
              <a:spcAft>
                <a:spcPts val="0"/>
              </a:spcAft>
              <a:buNone/>
            </a:pPr>
            <a:r>
              <a:t/>
            </a:r>
            <a:endParaRPr sz="1800">
              <a:solidFill>
                <a:srgbClr val="FFFFFF"/>
              </a:solidFill>
            </a:endParaRPr>
          </a:p>
          <a:p>
            <a:pPr indent="-381000" lvl="0" marL="457200" rtl="0" algn="l">
              <a:spcBef>
                <a:spcPts val="0"/>
              </a:spcBef>
              <a:spcAft>
                <a:spcPts val="0"/>
              </a:spcAft>
              <a:buClr>
                <a:srgbClr val="FFFFFF"/>
              </a:buClr>
              <a:buSzPts val="2400"/>
              <a:buChar char="●"/>
            </a:pPr>
            <a:r>
              <a:rPr lang="en" sz="2400">
                <a:solidFill>
                  <a:srgbClr val="FFFFFF"/>
                </a:solidFill>
              </a:rPr>
              <a:t>Why Gradient Descent?</a:t>
            </a:r>
            <a:endParaRPr sz="2400">
              <a:solidFill>
                <a:srgbClr val="FFFFFF"/>
              </a:solidFill>
            </a:endParaRPr>
          </a:p>
          <a:p>
            <a:pPr indent="-330200" lvl="1" marL="914400" rtl="0" algn="l">
              <a:spcBef>
                <a:spcPts val="0"/>
              </a:spcBef>
              <a:spcAft>
                <a:spcPts val="0"/>
              </a:spcAft>
              <a:buClr>
                <a:srgbClr val="FFFFFF"/>
              </a:buClr>
              <a:buSzPts val="1600"/>
              <a:buChar char="○"/>
            </a:pPr>
            <a:r>
              <a:rPr lang="en" sz="1600">
                <a:solidFill>
                  <a:srgbClr val="FFFFFF"/>
                </a:solidFill>
              </a:rPr>
              <a:t>We had to update our weight vector in each iteration to approximate Y</a:t>
            </a:r>
            <a:endParaRPr sz="1600">
              <a:solidFill>
                <a:srgbClr val="FFFFFF"/>
              </a:solidFill>
            </a:endParaRPr>
          </a:p>
          <a:p>
            <a:pPr indent="-330200" lvl="1" marL="914400" rtl="0" algn="l">
              <a:spcBef>
                <a:spcPts val="0"/>
              </a:spcBef>
              <a:spcAft>
                <a:spcPts val="0"/>
              </a:spcAft>
              <a:buClr>
                <a:srgbClr val="FFFFFF"/>
              </a:buClr>
              <a:buSzPts val="1600"/>
              <a:buChar char="○"/>
            </a:pPr>
            <a:r>
              <a:rPr lang="en" sz="1600">
                <a:solidFill>
                  <a:srgbClr val="FFFFFF"/>
                </a:solidFill>
              </a:rPr>
              <a:t>Gradient descent is used to minimize the difference between Y and our hypothesis i.e X</a:t>
            </a:r>
            <a:r>
              <a:rPr lang="en" sz="1800">
                <a:solidFill>
                  <a:schemeClr val="lt1"/>
                </a:solidFill>
              </a:rPr>
              <a:t>𝛳</a:t>
            </a:r>
            <a:r>
              <a:rPr baseline="30000" lang="en" sz="1600">
                <a:solidFill>
                  <a:srgbClr val="FFFFFF"/>
                </a:solidFill>
              </a:rPr>
              <a:t>T</a:t>
            </a:r>
            <a:endParaRPr baseline="30000" sz="1600">
              <a:solidFill>
                <a:srgbClr val="FFFFFF"/>
              </a:solidFill>
            </a:endParaRPr>
          </a:p>
          <a:p>
            <a:pPr indent="-330200" lvl="1" marL="914400" rtl="0" algn="l">
              <a:spcBef>
                <a:spcPts val="0"/>
              </a:spcBef>
              <a:spcAft>
                <a:spcPts val="0"/>
              </a:spcAft>
              <a:buClr>
                <a:srgbClr val="FFFFFF"/>
              </a:buClr>
              <a:buSzPts val="1600"/>
              <a:buChar char="○"/>
            </a:pPr>
            <a:r>
              <a:rPr lang="en" sz="1600">
                <a:solidFill>
                  <a:srgbClr val="FFFFFF"/>
                </a:solidFill>
              </a:rPr>
              <a:t>This is why we implemented gradient descent using Scipy library’s optimize function</a:t>
            </a:r>
            <a:endParaRPr sz="16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	</a:t>
            </a:r>
            <a:endParaRPr sz="18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167475" y="154772"/>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Solution  - Second Case </a:t>
            </a:r>
            <a:endParaRPr/>
          </a:p>
        </p:txBody>
      </p:sp>
      <p:sp>
        <p:nvSpPr>
          <p:cNvPr id="110" name="Google Shape;110;p17"/>
          <p:cNvSpPr txBox="1"/>
          <p:nvPr/>
        </p:nvSpPr>
        <p:spPr>
          <a:xfrm>
            <a:off x="167475" y="928050"/>
            <a:ext cx="8732100" cy="39834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Char char="●"/>
            </a:pPr>
            <a:r>
              <a:rPr lang="en" sz="2400">
                <a:solidFill>
                  <a:srgbClr val="FFFFFF"/>
                </a:solidFill>
              </a:rPr>
              <a:t>Recommending top </a:t>
            </a:r>
            <a:r>
              <a:rPr i="1" lang="en" sz="2400">
                <a:solidFill>
                  <a:srgbClr val="FFFFFF"/>
                </a:solidFill>
              </a:rPr>
              <a:t>k</a:t>
            </a:r>
            <a:r>
              <a:rPr lang="en" sz="2400">
                <a:solidFill>
                  <a:srgbClr val="FFFFFF"/>
                </a:solidFill>
              </a:rPr>
              <a:t> repositories based on ‘stars’</a:t>
            </a:r>
            <a:endParaRPr sz="2400">
              <a:solidFill>
                <a:srgbClr val="FFFFFF"/>
              </a:solidFill>
            </a:endParaRPr>
          </a:p>
          <a:p>
            <a:pPr indent="-330200" lvl="1" marL="914400" rtl="0" algn="l">
              <a:spcBef>
                <a:spcPts val="0"/>
              </a:spcBef>
              <a:spcAft>
                <a:spcPts val="0"/>
              </a:spcAft>
              <a:buClr>
                <a:srgbClr val="FFFFFF"/>
              </a:buClr>
              <a:buSzPts val="1600"/>
              <a:buChar char="○"/>
            </a:pPr>
            <a:r>
              <a:rPr lang="en" sz="1600">
                <a:solidFill>
                  <a:srgbClr val="FFFFFF"/>
                </a:solidFill>
              </a:rPr>
              <a:t>Collaborative filtering using Matrix Factorization.</a:t>
            </a:r>
            <a:endParaRPr sz="1600">
              <a:solidFill>
                <a:srgbClr val="FFFFFF"/>
              </a:solidFill>
            </a:endParaRPr>
          </a:p>
          <a:p>
            <a:pPr indent="-330200" lvl="1" marL="914400" rtl="0" algn="l">
              <a:spcBef>
                <a:spcPts val="0"/>
              </a:spcBef>
              <a:spcAft>
                <a:spcPts val="0"/>
              </a:spcAft>
              <a:buClr>
                <a:srgbClr val="FFFFFF"/>
              </a:buClr>
              <a:buSzPts val="1600"/>
              <a:buChar char="○"/>
            </a:pPr>
            <a:r>
              <a:rPr lang="en" sz="1600">
                <a:solidFill>
                  <a:srgbClr val="FFFFFF"/>
                </a:solidFill>
              </a:rPr>
              <a:t>Here we found that, our user - repository matrix is a very sparse matrix.</a:t>
            </a:r>
            <a:endParaRPr sz="1600">
              <a:solidFill>
                <a:srgbClr val="FFFFFF"/>
              </a:solidFill>
            </a:endParaRPr>
          </a:p>
          <a:p>
            <a:pPr indent="-330200" lvl="1" marL="914400" rtl="0" algn="l">
              <a:spcBef>
                <a:spcPts val="0"/>
              </a:spcBef>
              <a:spcAft>
                <a:spcPts val="0"/>
              </a:spcAft>
              <a:buClr>
                <a:srgbClr val="FFFFFF"/>
              </a:buClr>
              <a:buSzPts val="1600"/>
              <a:buChar char="○"/>
            </a:pPr>
            <a:r>
              <a:rPr lang="en" sz="1600">
                <a:solidFill>
                  <a:srgbClr val="FFFFFF"/>
                </a:solidFill>
              </a:rPr>
              <a:t>That is why we decided to go for matrix factorization in this use case.</a:t>
            </a:r>
            <a:endParaRPr sz="1600">
              <a:solidFill>
                <a:srgbClr val="FFFFFF"/>
              </a:solidFill>
            </a:endParaRPr>
          </a:p>
          <a:p>
            <a:pPr indent="-330200" lvl="1" marL="914400" rtl="0" algn="l">
              <a:spcBef>
                <a:spcPts val="0"/>
              </a:spcBef>
              <a:spcAft>
                <a:spcPts val="0"/>
              </a:spcAft>
              <a:buClr>
                <a:srgbClr val="FFFFFF"/>
              </a:buClr>
              <a:buSzPts val="1600"/>
              <a:buChar char="○"/>
            </a:pPr>
            <a:r>
              <a:rPr lang="en" sz="1600">
                <a:solidFill>
                  <a:srgbClr val="FFFFFF"/>
                </a:solidFill>
              </a:rPr>
              <a:t>Prepared User - Repository matrix with stars as the connecting values.</a:t>
            </a:r>
            <a:endParaRPr sz="1600">
              <a:solidFill>
                <a:srgbClr val="FFFFFF"/>
              </a:solidFill>
            </a:endParaRPr>
          </a:p>
          <a:p>
            <a:pPr indent="-330200" lvl="1" marL="914400" rtl="0" algn="l">
              <a:spcBef>
                <a:spcPts val="0"/>
              </a:spcBef>
              <a:spcAft>
                <a:spcPts val="0"/>
              </a:spcAft>
              <a:buClr>
                <a:srgbClr val="FFFFFF"/>
              </a:buClr>
              <a:buSzPts val="1600"/>
              <a:buChar char="○"/>
            </a:pPr>
            <a:r>
              <a:rPr lang="en" sz="1600">
                <a:solidFill>
                  <a:srgbClr val="FFFFFF"/>
                </a:solidFill>
              </a:rPr>
              <a:t>Used SVD from Surprise Library for getting the predictions of stars and the likelihood of user following the recommended repository in future</a:t>
            </a:r>
            <a:endParaRPr sz="1600">
              <a:solidFill>
                <a:srgbClr val="FFFFFF"/>
              </a:solidFill>
            </a:endParaRPr>
          </a:p>
          <a:p>
            <a:pPr indent="0" lvl="0" marL="1828800" rtl="0" algn="l">
              <a:spcBef>
                <a:spcPts val="0"/>
              </a:spcBef>
              <a:spcAft>
                <a:spcPts val="0"/>
              </a:spcAft>
              <a:buNone/>
            </a:pPr>
            <a:r>
              <a:t/>
            </a:r>
            <a:endParaRPr sz="1800">
              <a:solidFill>
                <a:srgbClr val="FFFFFF"/>
              </a:solidFill>
            </a:endParaRPr>
          </a:p>
          <a:p>
            <a:pPr indent="-381000" lvl="0" marL="457200" rtl="0" algn="l">
              <a:spcBef>
                <a:spcPts val="0"/>
              </a:spcBef>
              <a:spcAft>
                <a:spcPts val="0"/>
              </a:spcAft>
              <a:buClr>
                <a:srgbClr val="FFFFFF"/>
              </a:buClr>
              <a:buSzPts val="2400"/>
              <a:buChar char="●"/>
            </a:pPr>
            <a:r>
              <a:rPr lang="en" sz="2400">
                <a:solidFill>
                  <a:srgbClr val="FFFFFF"/>
                </a:solidFill>
              </a:rPr>
              <a:t>Why SVD?</a:t>
            </a:r>
            <a:endParaRPr sz="2400">
              <a:solidFill>
                <a:srgbClr val="FFFFFF"/>
              </a:solidFill>
            </a:endParaRPr>
          </a:p>
          <a:p>
            <a:pPr indent="-330200" lvl="1" marL="914400" rtl="0" algn="l">
              <a:spcBef>
                <a:spcPts val="0"/>
              </a:spcBef>
              <a:spcAft>
                <a:spcPts val="0"/>
              </a:spcAft>
              <a:buClr>
                <a:srgbClr val="FFFFFF"/>
              </a:buClr>
              <a:buSzPts val="1600"/>
              <a:buChar char="○"/>
            </a:pPr>
            <a:r>
              <a:rPr lang="en" sz="1600">
                <a:solidFill>
                  <a:srgbClr val="FFFFFF"/>
                </a:solidFill>
              </a:rPr>
              <a:t>We compared different models and SVD gave us the best diverse set of repositories with highest accuracy</a:t>
            </a:r>
            <a:endParaRPr sz="1600">
              <a:solidFill>
                <a:srgbClr val="FFFFFF"/>
              </a:solidFill>
            </a:endParaRPr>
          </a:p>
          <a:p>
            <a:pPr indent="0" lvl="0" marL="914400" rtl="0" algn="l">
              <a:spcBef>
                <a:spcPts val="0"/>
              </a:spcBef>
              <a:spcAft>
                <a:spcPts val="0"/>
              </a:spcAft>
              <a:buNone/>
            </a:pPr>
            <a:r>
              <a:t/>
            </a:r>
            <a:endParaRPr sz="16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	</a:t>
            </a:r>
            <a:endParaRPr sz="18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167475" y="154775"/>
            <a:ext cx="8222100" cy="2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sz="3000"/>
              <a:t>Evaluations  - Graphical Analysis</a:t>
            </a:r>
            <a:endParaRPr sz="3000"/>
          </a:p>
        </p:txBody>
      </p:sp>
      <p:sp>
        <p:nvSpPr>
          <p:cNvPr id="116" name="Google Shape;116;p18"/>
          <p:cNvSpPr txBox="1"/>
          <p:nvPr/>
        </p:nvSpPr>
        <p:spPr>
          <a:xfrm>
            <a:off x="167475" y="928050"/>
            <a:ext cx="8732100" cy="39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rgbClr val="FFFFFF"/>
              </a:solidFill>
            </a:endParaRPr>
          </a:p>
          <a:p>
            <a:pPr indent="0" lvl="0" marL="0" rtl="0" algn="l">
              <a:spcBef>
                <a:spcPts val="0"/>
              </a:spcBef>
              <a:spcAft>
                <a:spcPts val="0"/>
              </a:spcAft>
              <a:buNone/>
            </a:pPr>
            <a:r>
              <a:t/>
            </a:r>
            <a:endParaRPr sz="16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	</a:t>
            </a:r>
            <a:endParaRPr sz="1800">
              <a:solidFill>
                <a:srgbClr val="FFFFFF"/>
              </a:solidFill>
            </a:endParaRPr>
          </a:p>
        </p:txBody>
      </p:sp>
      <p:pic>
        <p:nvPicPr>
          <p:cNvPr id="117" name="Google Shape;117;p18"/>
          <p:cNvPicPr preferRelativeResize="0"/>
          <p:nvPr/>
        </p:nvPicPr>
        <p:blipFill>
          <a:blip r:embed="rId3">
            <a:alphaModFix/>
          </a:blip>
          <a:stretch>
            <a:fillRect/>
          </a:stretch>
        </p:blipFill>
        <p:spPr>
          <a:xfrm>
            <a:off x="35925" y="554400"/>
            <a:ext cx="9072125" cy="4527500"/>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187425" y="1606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123" name="Google Shape;123;p19"/>
          <p:cNvSpPr txBox="1"/>
          <p:nvPr/>
        </p:nvSpPr>
        <p:spPr>
          <a:xfrm>
            <a:off x="167475" y="928050"/>
            <a:ext cx="8732100" cy="39834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rgbClr val="FFFFFF"/>
              </a:buClr>
              <a:buSzPts val="2400"/>
              <a:buFont typeface="Arial"/>
              <a:buChar char="●"/>
            </a:pPr>
            <a:r>
              <a:rPr lang="en" sz="2400">
                <a:solidFill>
                  <a:srgbClr val="FFFFFF"/>
                </a:solidFill>
              </a:rPr>
              <a:t>Data Collection:</a:t>
            </a:r>
            <a:endParaRPr sz="2400">
              <a:solidFill>
                <a:srgbClr val="FFFFFF"/>
              </a:solidFill>
            </a:endParaRPr>
          </a:p>
          <a:p>
            <a:pPr indent="-342900" lvl="1" marL="914400" marR="0" rtl="0" algn="l">
              <a:lnSpc>
                <a:spcPct val="100000"/>
              </a:lnSpc>
              <a:spcBef>
                <a:spcPts val="0"/>
              </a:spcBef>
              <a:spcAft>
                <a:spcPts val="0"/>
              </a:spcAft>
              <a:buClr>
                <a:srgbClr val="FFFFFF"/>
              </a:buClr>
              <a:buSzPts val="1800"/>
              <a:buChar char="○"/>
            </a:pPr>
            <a:r>
              <a:rPr lang="en" sz="1800">
                <a:solidFill>
                  <a:srgbClr val="FFFFFF"/>
                </a:solidFill>
              </a:rPr>
              <a:t>Used Google’s BigQuery for data collection</a:t>
            </a:r>
            <a:endParaRPr sz="1800">
              <a:solidFill>
                <a:srgbClr val="FFFFFF"/>
              </a:solidFill>
            </a:endParaRPr>
          </a:p>
          <a:p>
            <a:pPr indent="0" lvl="0" marL="0" marR="0" rtl="0" algn="l">
              <a:lnSpc>
                <a:spcPct val="100000"/>
              </a:lnSpc>
              <a:spcBef>
                <a:spcPts val="0"/>
              </a:spcBef>
              <a:spcAft>
                <a:spcPts val="0"/>
              </a:spcAft>
              <a:buNone/>
            </a:pPr>
            <a:r>
              <a:t/>
            </a:r>
            <a:endParaRPr sz="1800">
              <a:solidFill>
                <a:srgbClr val="FFFFFF"/>
              </a:solidFill>
            </a:endParaRPr>
          </a:p>
          <a:p>
            <a:pPr indent="-381000" lvl="0" marL="457200" rtl="0" algn="l">
              <a:spcBef>
                <a:spcPts val="0"/>
              </a:spcBef>
              <a:spcAft>
                <a:spcPts val="0"/>
              </a:spcAft>
              <a:buClr>
                <a:srgbClr val="FFFFFF"/>
              </a:buClr>
              <a:buSzPts val="2400"/>
              <a:buChar char="●"/>
            </a:pPr>
            <a:r>
              <a:rPr lang="en" sz="2400">
                <a:solidFill>
                  <a:srgbClr val="FFFFFF"/>
                </a:solidFill>
              </a:rPr>
              <a:t>Data Preprocessing:</a:t>
            </a:r>
            <a:endParaRPr sz="2400">
              <a:solidFill>
                <a:srgbClr val="FFFFFF"/>
              </a:solidFill>
            </a:endParaRPr>
          </a:p>
          <a:p>
            <a:pPr indent="-342900" lvl="1" marL="914400" rtl="0" algn="l">
              <a:spcBef>
                <a:spcPts val="0"/>
              </a:spcBef>
              <a:spcAft>
                <a:spcPts val="0"/>
              </a:spcAft>
              <a:buClr>
                <a:srgbClr val="FFFFFF"/>
              </a:buClr>
              <a:buSzPts val="1800"/>
              <a:buChar char="○"/>
            </a:pPr>
            <a:r>
              <a:rPr lang="en" sz="1800">
                <a:solidFill>
                  <a:srgbClr val="FFFFFF"/>
                </a:solidFill>
              </a:rPr>
              <a:t>Removed repositories with single language</a:t>
            </a:r>
            <a:endParaRPr sz="1800">
              <a:solidFill>
                <a:srgbClr val="FFFFFF"/>
              </a:solidFill>
            </a:endParaRPr>
          </a:p>
          <a:p>
            <a:pPr indent="-342900" lvl="1" marL="914400" marR="0" rtl="0" algn="l">
              <a:lnSpc>
                <a:spcPct val="100000"/>
              </a:lnSpc>
              <a:spcBef>
                <a:spcPts val="0"/>
              </a:spcBef>
              <a:spcAft>
                <a:spcPts val="0"/>
              </a:spcAft>
              <a:buClr>
                <a:srgbClr val="FFFFFF"/>
              </a:buClr>
              <a:buSzPts val="1800"/>
              <a:buChar char="○"/>
            </a:pPr>
            <a:r>
              <a:rPr lang="en" sz="1800">
                <a:solidFill>
                  <a:srgbClr val="FFFFFF"/>
                </a:solidFill>
              </a:rPr>
              <a:t>Removed an outlier repository which had the largest number of stars</a:t>
            </a:r>
            <a:endParaRPr sz="1800">
              <a:solidFill>
                <a:srgbClr val="FFFFFF"/>
              </a:solidFill>
            </a:endParaRPr>
          </a:p>
          <a:p>
            <a:pPr indent="-342900" lvl="1" marL="914400" marR="0" rtl="0" algn="l">
              <a:lnSpc>
                <a:spcPct val="100000"/>
              </a:lnSpc>
              <a:spcBef>
                <a:spcPts val="0"/>
              </a:spcBef>
              <a:spcAft>
                <a:spcPts val="0"/>
              </a:spcAft>
              <a:buClr>
                <a:srgbClr val="FFFFFF"/>
              </a:buClr>
              <a:buSzPts val="1800"/>
              <a:buChar char="○"/>
            </a:pPr>
            <a:r>
              <a:rPr lang="en" sz="1800">
                <a:solidFill>
                  <a:srgbClr val="FFFFFF"/>
                </a:solidFill>
              </a:rPr>
              <a:t>Further we have considered only those repositories which have more than two stars</a:t>
            </a:r>
            <a:endParaRPr sz="1800">
              <a:solidFill>
                <a:srgbClr val="FFFFFF"/>
              </a:solidFill>
            </a:endParaRPr>
          </a:p>
          <a:p>
            <a:pPr indent="-342900" lvl="1" marL="914400" marR="0" rtl="0" algn="l">
              <a:lnSpc>
                <a:spcPct val="100000"/>
              </a:lnSpc>
              <a:spcBef>
                <a:spcPts val="0"/>
              </a:spcBef>
              <a:spcAft>
                <a:spcPts val="0"/>
              </a:spcAft>
              <a:buClr>
                <a:srgbClr val="FFFFFF"/>
              </a:buClr>
              <a:buSzPts val="1800"/>
              <a:buChar char="○"/>
            </a:pPr>
            <a:r>
              <a:rPr lang="en" sz="1800">
                <a:solidFill>
                  <a:srgbClr val="FFFFFF"/>
                </a:solidFill>
              </a:rPr>
              <a:t>The range of stars was from 1000 - 13000, we have used ‘Divide by Mean’ normalization to get the data in range 0 - 6</a:t>
            </a:r>
            <a:endParaRPr sz="1800">
              <a:solidFill>
                <a:srgbClr val="FFFFFF"/>
              </a:solidFill>
            </a:endParaRPr>
          </a:p>
          <a:p>
            <a:pPr indent="0" lvl="0" marL="914400" rtl="0" algn="l">
              <a:spcBef>
                <a:spcPts val="0"/>
              </a:spcBef>
              <a:spcAft>
                <a:spcPts val="0"/>
              </a:spcAft>
              <a:buNone/>
            </a:pPr>
            <a:r>
              <a:t/>
            </a:r>
            <a:endParaRPr sz="16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	</a:t>
            </a:r>
            <a:endParaRPr sz="18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156625" y="1914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Evaluations</a:t>
            </a:r>
            <a:endParaRPr/>
          </a:p>
        </p:txBody>
      </p:sp>
      <p:sp>
        <p:nvSpPr>
          <p:cNvPr id="129" name="Google Shape;129;p20"/>
          <p:cNvSpPr txBox="1"/>
          <p:nvPr/>
        </p:nvSpPr>
        <p:spPr>
          <a:xfrm>
            <a:off x="513325" y="928050"/>
            <a:ext cx="8059200" cy="3983400"/>
          </a:xfrm>
          <a:prstGeom prst="rect">
            <a:avLst/>
          </a:prstGeom>
          <a:solidFill>
            <a:srgbClr val="FFFFFF"/>
          </a:solid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rgbClr val="FFFFFF"/>
              </a:buClr>
              <a:buSzPts val="2400"/>
              <a:buFont typeface="Arial"/>
              <a:buChar char="●"/>
            </a:pPr>
            <a:r>
              <a:t/>
            </a:r>
            <a:endParaRPr sz="1800">
              <a:solidFill>
                <a:srgbClr val="FFFFFF"/>
              </a:solidFill>
            </a:endParaRPr>
          </a:p>
          <a:p>
            <a:pPr indent="0" lvl="0" marL="914400" rtl="0" algn="l">
              <a:spcBef>
                <a:spcPts val="0"/>
              </a:spcBef>
              <a:spcAft>
                <a:spcPts val="0"/>
              </a:spcAft>
              <a:buNone/>
            </a:pPr>
            <a:r>
              <a:t/>
            </a:r>
            <a:endParaRPr sz="16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	</a:t>
            </a:r>
            <a:endParaRPr sz="1800">
              <a:solidFill>
                <a:srgbClr val="FFFFFF"/>
              </a:solidFill>
            </a:endParaRPr>
          </a:p>
        </p:txBody>
      </p:sp>
      <p:pic>
        <p:nvPicPr>
          <p:cNvPr id="130" name="Google Shape;130;p20"/>
          <p:cNvPicPr preferRelativeResize="0"/>
          <p:nvPr/>
        </p:nvPicPr>
        <p:blipFill>
          <a:blip r:embed="rId3">
            <a:alphaModFix/>
          </a:blip>
          <a:stretch>
            <a:fillRect/>
          </a:stretch>
        </p:blipFill>
        <p:spPr>
          <a:xfrm>
            <a:off x="646775" y="1126100"/>
            <a:ext cx="7628000" cy="3395200"/>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187425" y="181172"/>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How things worked</a:t>
            </a:r>
            <a:endParaRPr/>
          </a:p>
        </p:txBody>
      </p:sp>
      <p:sp>
        <p:nvSpPr>
          <p:cNvPr id="136" name="Google Shape;136;p21"/>
          <p:cNvSpPr txBox="1"/>
          <p:nvPr/>
        </p:nvSpPr>
        <p:spPr>
          <a:xfrm>
            <a:off x="167475" y="928050"/>
            <a:ext cx="8732100" cy="39834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lt1"/>
              </a:buClr>
              <a:buSzPts val="2400"/>
              <a:buFont typeface="Roboto"/>
              <a:buChar char="●"/>
            </a:pPr>
            <a:r>
              <a:rPr lang="en" sz="2400">
                <a:solidFill>
                  <a:schemeClr val="lt1"/>
                </a:solidFill>
                <a:latin typeface="Roboto"/>
                <a:ea typeface="Roboto"/>
                <a:cs typeface="Roboto"/>
                <a:sym typeface="Roboto"/>
              </a:rPr>
              <a:t>Things that worked:</a:t>
            </a:r>
            <a:endParaRPr sz="2400">
              <a:solidFill>
                <a:srgbClr val="FFFFFF"/>
              </a:solidFill>
            </a:endParaRPr>
          </a:p>
          <a:p>
            <a:pPr indent="-330200" lvl="1" marL="914400" marR="0" rtl="0" algn="l">
              <a:lnSpc>
                <a:spcPct val="100000"/>
              </a:lnSpc>
              <a:spcBef>
                <a:spcPts val="0"/>
              </a:spcBef>
              <a:spcAft>
                <a:spcPts val="0"/>
              </a:spcAft>
              <a:buClr>
                <a:srgbClr val="FFFFFF"/>
              </a:buClr>
              <a:buSzPts val="1600"/>
              <a:buChar char="○"/>
            </a:pPr>
            <a:r>
              <a:rPr lang="en" sz="1600">
                <a:solidFill>
                  <a:srgbClr val="FFFFFF"/>
                </a:solidFill>
              </a:rPr>
              <a:t>We designed the system using Google’s BigQuery so we did receive the updated data every time we queried, our helper functions implementation is very robust as the implementation uses new updated data each time hence this worked very well for us.</a:t>
            </a:r>
            <a:endParaRPr sz="1600">
              <a:solidFill>
                <a:srgbClr val="FFFFFF"/>
              </a:solidFill>
            </a:endParaRPr>
          </a:p>
          <a:p>
            <a:pPr indent="-330200" lvl="1" marL="914400" marR="0" rtl="0" algn="l">
              <a:lnSpc>
                <a:spcPct val="100000"/>
              </a:lnSpc>
              <a:spcBef>
                <a:spcPts val="0"/>
              </a:spcBef>
              <a:spcAft>
                <a:spcPts val="0"/>
              </a:spcAft>
              <a:buClr>
                <a:srgbClr val="FFFFFF"/>
              </a:buClr>
              <a:buSzPts val="1600"/>
              <a:buChar char="○"/>
            </a:pPr>
            <a:r>
              <a:rPr lang="en" sz="1600">
                <a:solidFill>
                  <a:srgbClr val="FFFFFF"/>
                </a:solidFill>
              </a:rPr>
              <a:t>The matrix factorization implementation using SVD worked pretty well with a very low RMSE compared to Slope One and Co Clustering recommendation algorithms.</a:t>
            </a:r>
            <a:endParaRPr sz="1600">
              <a:solidFill>
                <a:srgbClr val="FFFFFF"/>
              </a:solidFill>
            </a:endParaRPr>
          </a:p>
          <a:p>
            <a:pPr indent="0" lvl="0" marL="914400" marR="0" rtl="0" algn="l">
              <a:lnSpc>
                <a:spcPct val="100000"/>
              </a:lnSpc>
              <a:spcBef>
                <a:spcPts val="0"/>
              </a:spcBef>
              <a:spcAft>
                <a:spcPts val="0"/>
              </a:spcAft>
              <a:buNone/>
            </a:pPr>
            <a:r>
              <a:t/>
            </a:r>
            <a:endParaRPr sz="1600">
              <a:solidFill>
                <a:srgbClr val="FFFFFF"/>
              </a:solidFill>
            </a:endParaRPr>
          </a:p>
          <a:p>
            <a:pPr indent="-381000" lvl="0" marL="457200" rtl="0" algn="l">
              <a:spcBef>
                <a:spcPts val="0"/>
              </a:spcBef>
              <a:spcAft>
                <a:spcPts val="0"/>
              </a:spcAft>
              <a:buClr>
                <a:schemeClr val="lt1"/>
              </a:buClr>
              <a:buSzPts val="2400"/>
              <a:buFont typeface="Roboto"/>
              <a:buChar char="●"/>
            </a:pPr>
            <a:r>
              <a:rPr lang="en" sz="2400">
                <a:solidFill>
                  <a:schemeClr val="lt1"/>
                </a:solidFill>
                <a:latin typeface="Roboto"/>
                <a:ea typeface="Roboto"/>
                <a:cs typeface="Roboto"/>
                <a:sym typeface="Roboto"/>
              </a:rPr>
              <a:t>Things that did not worked well:</a:t>
            </a:r>
            <a:endParaRPr sz="2400">
              <a:solidFill>
                <a:schemeClr val="lt1"/>
              </a:solidFill>
              <a:latin typeface="Roboto"/>
              <a:ea typeface="Roboto"/>
              <a:cs typeface="Roboto"/>
              <a:sym typeface="Roboto"/>
            </a:endParaRPr>
          </a:p>
          <a:p>
            <a:pPr indent="-330200" lvl="1" marL="914400" rtl="0" algn="l">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We aimed to get the current data using GitHub’s API but could not get it due to the GitHub APIs restricted access, so this approach did not worked for us</a:t>
            </a:r>
            <a:endParaRPr sz="1600">
              <a:solidFill>
                <a:schemeClr val="lt1"/>
              </a:solidFill>
              <a:latin typeface="Roboto"/>
              <a:ea typeface="Roboto"/>
              <a:cs typeface="Roboto"/>
              <a:sym typeface="Roboto"/>
            </a:endParaRPr>
          </a:p>
          <a:p>
            <a:pPr indent="-330200" lvl="1" marL="914400" rtl="0" algn="l">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KNN implementation with ‘cosine’ and ‘pearson’ similarities gave us same repository recommendations for any user you pick, so it did not worked as we expected.</a:t>
            </a:r>
            <a:endParaRPr sz="1600">
              <a:solidFill>
                <a:schemeClr val="lt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