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265" r:id="rId3"/>
    <p:sldId id="276" r:id="rId4"/>
    <p:sldId id="319" r:id="rId5"/>
    <p:sldId id="324" r:id="rId6"/>
    <p:sldId id="342" r:id="rId7"/>
    <p:sldId id="343" r:id="rId8"/>
    <p:sldId id="344" r:id="rId9"/>
    <p:sldId id="345" r:id="rId10"/>
    <p:sldId id="346" r:id="rId11"/>
    <p:sldId id="347" r:id="rId12"/>
    <p:sldId id="325" r:id="rId13"/>
    <p:sldId id="337" r:id="rId14"/>
    <p:sldId id="338" r:id="rId15"/>
    <p:sldId id="341" r:id="rId16"/>
    <p:sldId id="339" r:id="rId17"/>
    <p:sldId id="340" r:id="rId18"/>
    <p:sldId id="352" r:id="rId19"/>
    <p:sldId id="353" r:id="rId20"/>
    <p:sldId id="357" r:id="rId21"/>
    <p:sldId id="348" r:id="rId22"/>
    <p:sldId id="349" r:id="rId23"/>
    <p:sldId id="350" r:id="rId24"/>
    <p:sldId id="355" r:id="rId25"/>
    <p:sldId id="360" r:id="rId26"/>
    <p:sldId id="359" r:id="rId27"/>
    <p:sldId id="361" r:id="rId28"/>
    <p:sldId id="363" r:id="rId29"/>
    <p:sldId id="273" r:id="rId30"/>
    <p:sldId id="298" r:id="rId31"/>
    <p:sldId id="274" r:id="rId32"/>
    <p:sldId id="318" r:id="rId33"/>
    <p:sldId id="280" r:id="rId34"/>
    <p:sldId id="282" r:id="rId35"/>
    <p:sldId id="320" r:id="rId36"/>
    <p:sldId id="275" r:id="rId37"/>
    <p:sldId id="296" r:id="rId38"/>
    <p:sldId id="294" r:id="rId39"/>
    <p:sldId id="297" r:id="rId40"/>
  </p:sldIdLst>
  <p:sldSz cx="12192000" cy="6858000"/>
  <p:notesSz cx="6858000" cy="994568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ocument Title." id="{B68C2B71-D818-4E74-B3D0-24D0F8C917E3}">
          <p14:sldIdLst>
            <p14:sldId id="256"/>
          </p14:sldIdLst>
        </p14:section>
        <p14:section name="document History." id="{FF903505-45CE-4FDE-900C-B7F30543DFE6}">
          <p14:sldIdLst>
            <p14:sldId id="265"/>
            <p14:sldId id="276"/>
            <p14:sldId id="319"/>
            <p14:sldId id="284"/>
            <p14:sldId id="302"/>
            <p14:sldId id="288"/>
            <p14:sldId id="304"/>
            <p14:sldId id="290"/>
            <p14:sldId id="308"/>
            <p14:sldId id="309"/>
            <p14:sldId id="289"/>
            <p14:sldId id="299"/>
            <p14:sldId id="323"/>
            <p14:sldId id="300"/>
            <p14:sldId id="351"/>
            <p14:sldId id="314"/>
            <p14:sldId id="292"/>
            <p14:sldId id="310"/>
            <p14:sldId id="295"/>
            <p14:sldId id="356"/>
            <p14:sldId id="291"/>
            <p14:sldId id="293"/>
            <p14:sldId id="354"/>
            <p14:sldId id="324"/>
            <p14:sldId id="342"/>
            <p14:sldId id="343"/>
            <p14:sldId id="344"/>
            <p14:sldId id="345"/>
            <p14:sldId id="346"/>
            <p14:sldId id="347"/>
            <p14:sldId id="325"/>
            <p14:sldId id="337"/>
            <p14:sldId id="338"/>
            <p14:sldId id="341"/>
            <p14:sldId id="339"/>
            <p14:sldId id="340"/>
            <p14:sldId id="352"/>
            <p14:sldId id="353"/>
            <p14:sldId id="357"/>
            <p14:sldId id="348"/>
            <p14:sldId id="349"/>
            <p14:sldId id="350"/>
            <p14:sldId id="355"/>
            <p14:sldId id="360"/>
            <p14:sldId id="359"/>
            <p14:sldId id="361"/>
            <p14:sldId id="363"/>
            <p14:sldId id="273"/>
            <p14:sldId id="298"/>
            <p14:sldId id="274"/>
            <p14:sldId id="318"/>
            <p14:sldId id="280"/>
            <p14:sldId id="282"/>
            <p14:sldId id="320"/>
            <p14:sldId id="275"/>
            <p14:sldId id="296"/>
            <p14:sldId id="294"/>
            <p14:sldId id="297"/>
          </p14:sldIdLst>
        </p14:section>
        <p14:section name="템플릿" id="{6DC2DCC2-00AF-4F8A-B0CE-A52F8CF61CA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33"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피엠 세라미코" initials="피세" lastIdx="3" clrIdx="1">
    <p:extLst>
      <p:ext uri="{19B8F6BF-5375-455C-9EA6-DF929625EA0E}">
        <p15:presenceInfo xmlns:p15="http://schemas.microsoft.com/office/powerpoint/2012/main" xmlns="" userId="9cd4c71932eff0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DDDD"/>
    <a:srgbClr val="F9FBFD"/>
    <a:srgbClr val="F4DFBA"/>
    <a:srgbClr val="FFF2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3" autoAdjust="0"/>
    <p:restoredTop sz="92389" autoAdjust="0"/>
  </p:normalViewPr>
  <p:slideViewPr>
    <p:cSldViewPr>
      <p:cViewPr varScale="1">
        <p:scale>
          <a:sx n="106" d="100"/>
          <a:sy n="106" d="100"/>
        </p:scale>
        <p:origin x="-91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33"/>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84614" y="9446677"/>
            <a:ext cx="2971800" cy="497285"/>
          </a:xfrm>
          <a:prstGeom prst="rect">
            <a:avLst/>
          </a:prstGeom>
        </p:spPr>
        <p:txBody>
          <a:bodyPr vert="horz" lIns="91870" tIns="45935" rIns="91870" bIns="45935" rtlCol="0" anchor="b"/>
          <a:lstStyle>
            <a:lvl1pPr algn="r">
              <a:defRPr sz="1200"/>
            </a:lvl1pPr>
          </a:lstStyle>
          <a:p>
            <a:fld id="{AF36E0AB-72DB-4914-B63B-4064A28DAAD3}" type="slidenum">
              <a:rPr lang="ko-KR" altLang="en-US" smtClean="0"/>
              <a:pPr/>
              <a:t>‹#›</a:t>
            </a:fld>
            <a:endParaRPr lang="ko-KR" altLang="en-US"/>
          </a:p>
        </p:txBody>
      </p:sp>
      <p:sp>
        <p:nvSpPr>
          <p:cNvPr id="6" name="바닥글 개체 틀 5"/>
          <p:cNvSpPr>
            <a:spLocks noGrp="1"/>
          </p:cNvSpPr>
          <p:nvPr>
            <p:ph type="ftr" sz="quarter" idx="2"/>
          </p:nvPr>
        </p:nvSpPr>
        <p:spPr>
          <a:xfrm>
            <a:off x="0" y="9446677"/>
            <a:ext cx="2971800" cy="497285"/>
          </a:xfrm>
          <a:prstGeom prst="rect">
            <a:avLst/>
          </a:prstGeom>
        </p:spPr>
        <p:txBody>
          <a:bodyPr vert="horz" lIns="91870" tIns="45935" rIns="91870" bIns="45935" rtlCol="0" anchor="b"/>
          <a:lstStyle>
            <a:lvl1pPr algn="l">
              <a:defRPr sz="1200"/>
            </a:lvl1pPr>
          </a:lstStyle>
          <a:p>
            <a:endParaRPr lang="ko-KR" altLang="en-US"/>
          </a:p>
        </p:txBody>
      </p:sp>
    </p:spTree>
    <p:extLst>
      <p:ext uri="{BB962C8B-B14F-4D97-AF65-F5344CB8AC3E}">
        <p14:creationId xmlns:p14="http://schemas.microsoft.com/office/powerpoint/2010/main" xmlns=""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97285"/>
          </a:xfrm>
          <a:prstGeom prst="rect">
            <a:avLst/>
          </a:prstGeom>
        </p:spPr>
        <p:txBody>
          <a:bodyPr vert="horz" lIns="91870" tIns="45935" rIns="91870" bIns="45935" rtlCol="0"/>
          <a:lstStyle>
            <a:lvl1pPr algn="l">
              <a:defRPr sz="1200"/>
            </a:lvl1pPr>
          </a:lstStyle>
          <a:p>
            <a:endParaRPr lang="ko-KR" altLang="en-US"/>
          </a:p>
        </p:txBody>
      </p:sp>
      <p:sp>
        <p:nvSpPr>
          <p:cNvPr id="3" name="날짜 개체 틀 2"/>
          <p:cNvSpPr>
            <a:spLocks noGrp="1"/>
          </p:cNvSpPr>
          <p:nvPr>
            <p:ph type="dt" idx="1"/>
          </p:nvPr>
        </p:nvSpPr>
        <p:spPr>
          <a:xfrm>
            <a:off x="3884614" y="0"/>
            <a:ext cx="2971800" cy="497285"/>
          </a:xfrm>
          <a:prstGeom prst="rect">
            <a:avLst/>
          </a:prstGeom>
        </p:spPr>
        <p:txBody>
          <a:bodyPr vert="horz" lIns="91870" tIns="45935" rIns="91870" bIns="45935" rtlCol="0"/>
          <a:lstStyle>
            <a:lvl1pPr algn="r">
              <a:defRPr sz="1200"/>
            </a:lvl1pPr>
          </a:lstStyle>
          <a:p>
            <a:fld id="{98FBB39A-9110-43FD-8DF2-684D1523A0BC}" type="datetime1">
              <a:rPr lang="ko-KR" altLang="en-US" smtClean="0"/>
              <a:pPr/>
              <a:t>2021-07-15</a:t>
            </a:fld>
            <a:endParaRPr lang="ko-KR" altLang="en-US"/>
          </a:p>
        </p:txBody>
      </p:sp>
      <p:sp>
        <p:nvSpPr>
          <p:cNvPr id="4" name="슬라이드 이미지 개체 틀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870" tIns="45935" rIns="91870" bIns="45935" rtlCol="0" anchor="ctr"/>
          <a:lstStyle/>
          <a:p>
            <a:endParaRPr lang="ko-KR" altLang="en-US"/>
          </a:p>
        </p:txBody>
      </p:sp>
      <p:sp>
        <p:nvSpPr>
          <p:cNvPr id="5" name="슬라이드 노트 개체 틀 4"/>
          <p:cNvSpPr>
            <a:spLocks noGrp="1"/>
          </p:cNvSpPr>
          <p:nvPr>
            <p:ph type="body" sz="quarter" idx="3"/>
          </p:nvPr>
        </p:nvSpPr>
        <p:spPr>
          <a:xfrm>
            <a:off x="685801" y="4724203"/>
            <a:ext cx="5486400" cy="4475559"/>
          </a:xfrm>
          <a:prstGeom prst="rect">
            <a:avLst/>
          </a:prstGeom>
        </p:spPr>
        <p:txBody>
          <a:bodyPr vert="horz" lIns="91870" tIns="45935" rIns="91870" bIns="45935"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6677"/>
            <a:ext cx="2971800" cy="497285"/>
          </a:xfrm>
          <a:prstGeom prst="rect">
            <a:avLst/>
          </a:prstGeom>
        </p:spPr>
        <p:txBody>
          <a:bodyPr vert="horz" lIns="91870" tIns="45935" rIns="91870" bIns="45935"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84614" y="9446677"/>
            <a:ext cx="2971800" cy="497285"/>
          </a:xfrm>
          <a:prstGeom prst="rect">
            <a:avLst/>
          </a:prstGeom>
        </p:spPr>
        <p:txBody>
          <a:bodyPr vert="horz" lIns="91870" tIns="45935" rIns="91870" bIns="45935" rtlCol="0" anchor="b"/>
          <a:lstStyle>
            <a:lvl1pPr algn="r">
              <a:defRPr sz="1200"/>
            </a:lvl1pPr>
          </a:lstStyle>
          <a:p>
            <a:fld id="{C7C86328-D4B1-4A1C-AA9B-B5511E95EE22}" type="slidenum">
              <a:rPr lang="ko-KR" altLang="en-US" smtClean="0"/>
              <a:pPr/>
              <a:t>‹#›</a:t>
            </a:fld>
            <a:endParaRPr lang="ko-KR" altLang="en-US"/>
          </a:p>
        </p:txBody>
      </p:sp>
    </p:spTree>
    <p:extLst>
      <p:ext uri="{BB962C8B-B14F-4D97-AF65-F5344CB8AC3E}">
        <p14:creationId xmlns:p14="http://schemas.microsoft.com/office/powerpoint/2010/main" xmlns=""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997169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75270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61245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850173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738115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11583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62071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339417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74154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71744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11260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40055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511828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65143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675043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010199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xmlns="" val="376681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30599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27921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817690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55659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731427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2381566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xmlns="" val="151012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xmlns=""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xmlns=""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xmlns=""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xmlns=""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xmlns=""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xmlns=""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xmlns=""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xmlns=""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6.png"/><Relationship Id="rId3" Type="http://schemas.openxmlformats.org/officeDocument/2006/relationships/slide" Target="slide13.xml"/><Relationship Id="rId7" Type="http://schemas.openxmlformats.org/officeDocument/2006/relationships/slide" Target="slide27.xml"/><Relationship Id="rId12"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slide" Target="slide16.xml"/><Relationship Id="rId11" Type="http://schemas.openxmlformats.org/officeDocument/2006/relationships/image" Target="../media/image4.png"/><Relationship Id="rId5" Type="http://schemas.openxmlformats.org/officeDocument/2006/relationships/slide" Target="slide17.xml"/><Relationship Id="rId15" Type="http://schemas.openxmlformats.org/officeDocument/2006/relationships/image" Target="../media/image1.png"/><Relationship Id="rId10" Type="http://schemas.openxmlformats.org/officeDocument/2006/relationships/image" Target="../media/image3.png"/><Relationship Id="rId4" Type="http://schemas.openxmlformats.org/officeDocument/2006/relationships/slide" Target="slide24.xml"/><Relationship Id="rId9" Type="http://schemas.openxmlformats.org/officeDocument/2006/relationships/slide" Target="slide11.xml"/><Relationship Id="rId1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slide" Target="slide14.xml"/><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8.xml"/><Relationship Id="rId16"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png"/><Relationship Id="rId14" Type="http://schemas.openxmlformats.org/officeDocument/2006/relationships/image" Target="../media/image12.jpe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7.png"/><Relationship Id="rId3" Type="http://schemas.openxmlformats.org/officeDocument/2006/relationships/slide" Target="slide15.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slide" Target="slide17.xml"/><Relationship Id="rId10" Type="http://schemas.openxmlformats.org/officeDocument/2006/relationships/image" Target="../media/image7.png"/><Relationship Id="rId4" Type="http://schemas.openxmlformats.org/officeDocument/2006/relationships/slide" Target="slide16.xml"/><Relationship Id="rId9" Type="http://schemas.openxmlformats.org/officeDocument/2006/relationships/image" Target="../media/image6.png"/><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8.png"/><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23.jpe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1.xml"/><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png"/><Relationship Id="rId4" Type="http://schemas.openxmlformats.org/officeDocument/2006/relationships/slide" Target="slide2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slide" Target="slide22.xml"/><Relationship Id="rId5" Type="http://schemas.openxmlformats.org/officeDocument/2006/relationships/image" Target="../media/image5.png"/><Relationship Id="rId10" Type="http://schemas.openxmlformats.org/officeDocument/2006/relationships/image" Target="../media/image23.jpeg"/><Relationship Id="rId4" Type="http://schemas.openxmlformats.org/officeDocument/2006/relationships/image" Target="../media/image4.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8.png"/><Relationship Id="rId3" Type="http://schemas.openxmlformats.org/officeDocument/2006/relationships/slide" Target="slide24.xml"/><Relationship Id="rId7" Type="http://schemas.openxmlformats.org/officeDocument/2006/relationships/image" Target="../media/image6.png"/><Relationship Id="rId12"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26.png"/><Relationship Id="rId5" Type="http://schemas.openxmlformats.org/officeDocument/2006/relationships/image" Target="../media/image4.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2.xml"/><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slide" Target="slide26.xml"/><Relationship Id="rId10" Type="http://schemas.openxmlformats.org/officeDocument/2006/relationships/image" Target="../media/image7.png"/><Relationship Id="rId4" Type="http://schemas.openxmlformats.org/officeDocument/2006/relationships/slide" Target="slide25.xml"/><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30.jpeg"/><Relationship Id="rId4" Type="http://schemas.openxmlformats.org/officeDocument/2006/relationships/image" Target="../media/image4.pn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3.jpeg"/><Relationship Id="rId4" Type="http://schemas.openxmlformats.org/officeDocument/2006/relationships/image" Target="../media/image4.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oms.dium.co.kr/?target=/mainview" TargetMode="External"/><Relationship Id="rId2" Type="http://schemas.openxmlformats.org/officeDocument/2006/relationships/hyperlink" Target="https://www.sixshop.com/fimceramico/home" TargetMode="External"/><Relationship Id="rId1" Type="http://schemas.openxmlformats.org/officeDocument/2006/relationships/slideLayout" Target="../slideLayouts/slideLayout2.xml"/><Relationship Id="rId5" Type="http://schemas.openxmlformats.org/officeDocument/2006/relationships/hyperlink" Target="http://shop.ekpartners.co.kr/bath/login/login.php" TargetMode="External"/><Relationship Id="rId4" Type="http://schemas.openxmlformats.org/officeDocument/2006/relationships/hyperlink" Target="http://www.bathday.k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피엠세라미코 </a:t>
            </a:r>
            <a:r>
              <a:rPr lang="en-US" altLang="ko-KR"/>
              <a:t>OMS</a:t>
            </a:r>
            <a:endParaRPr lang="ko-KR" altLang="en-US" dirty="0"/>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2021.05.12</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피엠세라미코</a:t>
            </a:r>
            <a:endParaRPr lang="ko-KR" altLang="en-US" dirty="0">
              <a:solidFill>
                <a:schemeClr val="tx1"/>
              </a:solidFill>
            </a:endParaRPr>
          </a:p>
        </p:txBody>
      </p:sp>
    </p:spTree>
    <p:extLst>
      <p:ext uri="{BB962C8B-B14F-4D97-AF65-F5344CB8AC3E}">
        <p14:creationId xmlns:p14="http://schemas.microsoft.com/office/powerpoint/2010/main" xmlns=""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비밀번호 찾기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251124315"/>
              </p:ext>
            </p:extLst>
          </p:nvPr>
        </p:nvGraphicFramePr>
        <p:xfrm>
          <a:off x="8688288" y="476672"/>
          <a:ext cx="3384376" cy="12920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가입한 이메일로 비밀번호를 변경할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dirty="0">
                          <a:solidFill>
                            <a:schemeClr val="tx1"/>
                          </a:solidFill>
                          <a:latin typeface="+mn-ea"/>
                        </a:rPr>
                        <a:t>비밀번호 변경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31p</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10</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2286618" y="299159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53" name="그림 52">
            <a:extLst>
              <a:ext uri="{FF2B5EF4-FFF2-40B4-BE49-F238E27FC236}">
                <a16:creationId xmlns:a16="http://schemas.microsoft.com/office/drawing/2014/main" xmlns="" id="{2FD7CE35-503F-416C-8EA7-568B5A3DF4F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14" name="TextBox 13">
            <a:extLst>
              <a:ext uri="{FF2B5EF4-FFF2-40B4-BE49-F238E27FC236}">
                <a16:creationId xmlns:a16="http://schemas.microsoft.com/office/drawing/2014/main" xmlns="" id="{56E64BD3-C530-45AA-AEC6-53D18F6BCCA2}"/>
              </a:ext>
            </a:extLst>
          </p:cNvPr>
          <p:cNvSpPr txBox="1"/>
          <p:nvPr/>
        </p:nvSpPr>
        <p:spPr>
          <a:xfrm>
            <a:off x="1199456" y="1916832"/>
            <a:ext cx="4032447" cy="246221"/>
          </a:xfrm>
          <a:prstGeom prst="rect">
            <a:avLst/>
          </a:prstGeom>
          <a:noFill/>
        </p:spPr>
        <p:txBody>
          <a:bodyPr wrap="square" rtlCol="0">
            <a:spAutoFit/>
          </a:bodyPr>
          <a:lstStyle/>
          <a:p>
            <a:r>
              <a:rPr lang="ko-KR" altLang="en-US" sz="1000" b="1" dirty="0"/>
              <a:t>비밀번호 찾기</a:t>
            </a:r>
          </a:p>
        </p:txBody>
      </p:sp>
      <p:cxnSp>
        <p:nvCxnSpPr>
          <p:cNvPr id="16" name="직선 연결선 15">
            <a:extLst>
              <a:ext uri="{FF2B5EF4-FFF2-40B4-BE49-F238E27FC236}">
                <a16:creationId xmlns:a16="http://schemas.microsoft.com/office/drawing/2014/main" xmlns="" id="{3DB2E488-71C3-47A7-8397-0F533699D914}"/>
              </a:ext>
            </a:extLst>
          </p:cNvPr>
          <p:cNvCxnSpPr/>
          <p:nvPr/>
        </p:nvCxnSpPr>
        <p:spPr>
          <a:xfrm>
            <a:off x="1271464" y="2178506"/>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15C1B98F-249D-491E-A05D-46E2A9575403}"/>
              </a:ext>
            </a:extLst>
          </p:cNvPr>
          <p:cNvSpPr txBox="1"/>
          <p:nvPr/>
        </p:nvSpPr>
        <p:spPr>
          <a:xfrm>
            <a:off x="1271464" y="2522881"/>
            <a:ext cx="1296145" cy="246221"/>
          </a:xfrm>
          <a:prstGeom prst="rect">
            <a:avLst/>
          </a:prstGeom>
          <a:noFill/>
        </p:spPr>
        <p:txBody>
          <a:bodyPr wrap="square" rtlCol="0">
            <a:spAutoFit/>
          </a:bodyPr>
          <a:lstStyle/>
          <a:p>
            <a:r>
              <a:rPr lang="ko-KR" altLang="en-US" sz="1000" dirty="0"/>
              <a:t>이메일 입력</a:t>
            </a:r>
          </a:p>
        </p:txBody>
      </p:sp>
      <p:sp>
        <p:nvSpPr>
          <p:cNvPr id="70" name="직사각형 69">
            <a:extLst>
              <a:ext uri="{FF2B5EF4-FFF2-40B4-BE49-F238E27FC236}">
                <a16:creationId xmlns:a16="http://schemas.microsoft.com/office/drawing/2014/main" xmlns="" id="{14E9D718-3F5F-489A-BE8C-406918E44A70}"/>
              </a:ext>
            </a:extLst>
          </p:cNvPr>
          <p:cNvSpPr/>
          <p:nvPr/>
        </p:nvSpPr>
        <p:spPr>
          <a:xfrm>
            <a:off x="2567608" y="2432405"/>
            <a:ext cx="3312368" cy="3911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bg1">
                    <a:lumMod val="50000"/>
                  </a:schemeClr>
                </a:solidFill>
              </a:rPr>
              <a:t>E-mail</a:t>
            </a:r>
            <a:r>
              <a:rPr lang="ko-KR" altLang="en-US" sz="900" dirty="0">
                <a:solidFill>
                  <a:schemeClr val="bg1">
                    <a:lumMod val="50000"/>
                  </a:schemeClr>
                </a:solidFill>
              </a:rPr>
              <a:t>주소를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23" name="직사각형 22">
            <a:extLst>
              <a:ext uri="{FF2B5EF4-FFF2-40B4-BE49-F238E27FC236}">
                <a16:creationId xmlns:a16="http://schemas.microsoft.com/office/drawing/2014/main" xmlns="" id="{6010928D-D75C-4DFB-AF50-11F759CE9F5D}"/>
              </a:ext>
            </a:extLst>
          </p:cNvPr>
          <p:cNvSpPr/>
          <p:nvPr/>
        </p:nvSpPr>
        <p:spPr>
          <a:xfrm>
            <a:off x="2567608" y="3086545"/>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t>확인</a:t>
            </a:r>
            <a:endParaRPr lang="ko-KR" altLang="en-US" b="1" dirty="0"/>
          </a:p>
        </p:txBody>
      </p:sp>
      <p:cxnSp>
        <p:nvCxnSpPr>
          <p:cNvPr id="92" name="직선 연결선 91">
            <a:extLst>
              <a:ext uri="{FF2B5EF4-FFF2-40B4-BE49-F238E27FC236}">
                <a16:creationId xmlns:a16="http://schemas.microsoft.com/office/drawing/2014/main" xmlns="" id="{6248CB04-D827-4E4D-9913-9B7B260BF70E}"/>
              </a:ext>
            </a:extLst>
          </p:cNvPr>
          <p:cNvCxnSpPr/>
          <p:nvPr/>
        </p:nvCxnSpPr>
        <p:spPr>
          <a:xfrm>
            <a:off x="1335892" y="3589970"/>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xmlns="" id="{770F492B-1B09-429C-A61C-3A849E7D59E7}"/>
              </a:ext>
            </a:extLst>
          </p:cNvPr>
          <p:cNvSpPr txBox="1"/>
          <p:nvPr/>
        </p:nvSpPr>
        <p:spPr>
          <a:xfrm>
            <a:off x="1307468" y="3759048"/>
            <a:ext cx="5027215" cy="723275"/>
          </a:xfrm>
          <a:prstGeom prst="rect">
            <a:avLst/>
          </a:prstGeom>
          <a:noFill/>
        </p:spPr>
        <p:txBody>
          <a:bodyPr wrap="square" rtlCol="0">
            <a:spAutoFit/>
          </a:bodyPr>
          <a:lstStyle/>
          <a:p>
            <a:r>
              <a:rPr lang="ko-KR" altLang="en-US" sz="900" b="1" dirty="0"/>
              <a:t>공통 공급조건</a:t>
            </a:r>
            <a:endParaRPr lang="en-US" altLang="ko-KR" sz="900" b="1" dirty="0"/>
          </a:p>
          <a:p>
            <a:endParaRPr lang="en-US" altLang="ko-KR" sz="800" dirty="0"/>
          </a:p>
          <a:p>
            <a:r>
              <a:rPr lang="en-US" altLang="ko-KR" sz="800" dirty="0"/>
              <a:t>-</a:t>
            </a:r>
            <a:r>
              <a:rPr lang="ko-KR" altLang="en-US" sz="800" dirty="0"/>
              <a:t>사업자만 가입 가능하며</a:t>
            </a:r>
            <a:r>
              <a:rPr lang="en-US" altLang="ko-KR" sz="800" dirty="0"/>
              <a:t>, ‘</a:t>
            </a:r>
            <a:r>
              <a:rPr lang="ko-KR" altLang="en-US" sz="800" dirty="0"/>
              <a:t>신규가입후 </a:t>
            </a:r>
            <a:r>
              <a:rPr lang="en-US" altLang="ko-KR" sz="800" dirty="0"/>
              <a:t>-&gt;</a:t>
            </a:r>
            <a:r>
              <a:rPr lang="ko-KR" altLang="en-US" sz="800" dirty="0"/>
              <a:t>사업자등록증제출</a:t>
            </a:r>
            <a:r>
              <a:rPr lang="en-US" altLang="ko-KR" sz="800" dirty="0"/>
              <a:t> -&gt;</a:t>
            </a:r>
            <a:r>
              <a:rPr lang="ko-KR" altLang="en-US" sz="800" dirty="0"/>
              <a:t>관리자승인</a:t>
            </a:r>
            <a:r>
              <a:rPr lang="en-US" altLang="ko-KR" sz="800" dirty="0"/>
              <a:t>’</a:t>
            </a:r>
            <a:r>
              <a:rPr lang="ko-KR" altLang="en-US" sz="800" dirty="0"/>
              <a:t>을 거치셔야 로그인이 됩니다</a:t>
            </a:r>
            <a:r>
              <a:rPr lang="en-US" altLang="ko-KR" sz="800" dirty="0"/>
              <a:t>.</a:t>
            </a:r>
          </a:p>
          <a:p>
            <a:r>
              <a:rPr lang="en-US" altLang="ko-KR" sz="800" dirty="0"/>
              <a:t>-</a:t>
            </a:r>
            <a:r>
              <a:rPr lang="ko-KR" altLang="en-US" sz="800" dirty="0"/>
              <a:t>재고는 </a:t>
            </a:r>
            <a:r>
              <a:rPr lang="ko-KR" altLang="en-US" sz="800" dirty="0" err="1"/>
              <a:t>컨펌</a:t>
            </a:r>
            <a:r>
              <a:rPr lang="ko-KR" altLang="en-US" sz="800" dirty="0"/>
              <a:t> </a:t>
            </a:r>
            <a:r>
              <a:rPr lang="ko-KR" altLang="en-US" sz="800" dirty="0" err="1"/>
              <a:t>요청후</a:t>
            </a:r>
            <a:r>
              <a:rPr lang="ko-KR" altLang="en-US" sz="800" dirty="0"/>
              <a:t> 확인이 가능합니다</a:t>
            </a:r>
            <a:r>
              <a:rPr lang="en-US" altLang="ko-KR" sz="800" dirty="0"/>
              <a:t>.</a:t>
            </a:r>
          </a:p>
          <a:p>
            <a:r>
              <a:rPr lang="en-US" altLang="ko-KR" sz="800" dirty="0"/>
              <a:t>-</a:t>
            </a:r>
            <a:r>
              <a:rPr lang="ko-KR" altLang="en-US" sz="800" dirty="0"/>
              <a:t>배송비는 배송완료후 최종금액이 추가됩니다</a:t>
            </a:r>
            <a:r>
              <a:rPr lang="en-US" altLang="ko-KR" sz="800" dirty="0"/>
              <a:t>.</a:t>
            </a:r>
            <a:endParaRPr lang="ko-KR" altLang="en-US" sz="800" dirty="0"/>
          </a:p>
        </p:txBody>
      </p:sp>
      <p:sp>
        <p:nvSpPr>
          <p:cNvPr id="21" name="TextBox 20">
            <a:extLst>
              <a:ext uri="{FF2B5EF4-FFF2-40B4-BE49-F238E27FC236}">
                <a16:creationId xmlns:a16="http://schemas.microsoft.com/office/drawing/2014/main" xmlns="" id="{F4168637-C324-43E8-B136-31BFEF49D3C4}"/>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22" name="TextBox 21">
            <a:extLst>
              <a:ext uri="{FF2B5EF4-FFF2-40B4-BE49-F238E27FC236}">
                <a16:creationId xmlns:a16="http://schemas.microsoft.com/office/drawing/2014/main" xmlns="" id="{3E76803C-B8D8-44F3-AD43-DF9023AB39D2}"/>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24" name="TextBox 23">
            <a:extLst>
              <a:ext uri="{FF2B5EF4-FFF2-40B4-BE49-F238E27FC236}">
                <a16:creationId xmlns:a16="http://schemas.microsoft.com/office/drawing/2014/main" xmlns="" id="{FBBC6A5D-8DEF-4862-B2D0-6DF15EEE5D2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26" name="직사각형 25">
            <a:extLst>
              <a:ext uri="{FF2B5EF4-FFF2-40B4-BE49-F238E27FC236}">
                <a16:creationId xmlns:a16="http://schemas.microsoft.com/office/drawing/2014/main" xmlns="" id="{8FC4D393-A10E-4D2E-B586-F2DDD8F55427}"/>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Tree>
    <p:extLst>
      <p:ext uri="{BB962C8B-B14F-4D97-AF65-F5344CB8AC3E}">
        <p14:creationId xmlns:p14="http://schemas.microsoft.com/office/powerpoint/2010/main" xmlns="" val="422153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비밀번호 변경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4118588316"/>
              </p:ext>
            </p:extLst>
          </p:nvPr>
        </p:nvGraphicFramePr>
        <p:xfrm>
          <a:off x="8688288" y="476672"/>
          <a:ext cx="3384376" cy="19412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새 비밀번호로 변경할 수 있는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등록한 이메일 주소로 비밀번호 변경 </a:t>
                      </a:r>
                      <a:r>
                        <a:rPr lang="en-US" altLang="ko-KR" sz="850" b="0" dirty="0">
                          <a:latin typeface="+mn-ea"/>
                          <a:ea typeface="+mn-ea"/>
                        </a:rPr>
                        <a:t>URL</a:t>
                      </a:r>
                      <a:r>
                        <a:rPr lang="ko-KR" altLang="en-US" sz="850" b="0" dirty="0">
                          <a:latin typeface="+mn-ea"/>
                          <a:ea typeface="+mn-ea"/>
                        </a:rPr>
                        <a:t>이 전송되고</a:t>
                      </a:r>
                      <a:r>
                        <a:rPr lang="en-US" altLang="ko-KR" sz="850" b="0" dirty="0">
                          <a:latin typeface="+mn-ea"/>
                          <a:ea typeface="+mn-ea"/>
                        </a:rPr>
                        <a:t>, </a:t>
                      </a:r>
                      <a:r>
                        <a:rPr lang="ko-KR" altLang="en-US" sz="850" b="0" dirty="0">
                          <a:latin typeface="+mn-ea"/>
                          <a:ea typeface="+mn-ea"/>
                        </a:rPr>
                        <a:t>클릭을 하면 현재 페이지로</a:t>
                      </a:r>
                      <a:r>
                        <a:rPr lang="en-US" altLang="ko-KR" sz="850" b="0" dirty="0">
                          <a:latin typeface="+mn-ea"/>
                          <a:ea typeface="+mn-ea"/>
                        </a:rPr>
                        <a:t> </a:t>
                      </a:r>
                      <a:r>
                        <a:rPr lang="ko-KR" altLang="en-US" sz="850" b="0" dirty="0">
                          <a:latin typeface="+mn-ea"/>
                          <a:ea typeface="+mn-ea"/>
                        </a:rPr>
                        <a:t>안내</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solidFill>
                            <a:schemeClr val="tx1"/>
                          </a:solidFill>
                          <a:latin typeface="+mn-ea"/>
                          <a:ea typeface="+mn-ea"/>
                        </a:rPr>
                        <a:t>2</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a:t>
                      </a:r>
                      <a:r>
                        <a:rPr lang="en-US" altLang="ko-KR" sz="850" b="0" dirty="0">
                          <a:latin typeface="+mn-ea"/>
                          <a:ea typeface="+mn-ea"/>
                        </a:rPr>
                        <a:t>ID</a:t>
                      </a:r>
                      <a:r>
                        <a:rPr lang="ko-KR" altLang="en-US" sz="850" b="0" dirty="0">
                          <a:latin typeface="+mn-ea"/>
                          <a:ea typeface="+mn-ea"/>
                        </a:rPr>
                        <a:t>는 자동입력 되어있음</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505766230"/>
                  </a:ext>
                </a:extLst>
              </a:tr>
              <a:tr h="241592">
                <a:tc>
                  <a:txBody>
                    <a:bodyPr/>
                    <a:lstStyle/>
                    <a:p>
                      <a:pPr algn="ctr" latinLnBrk="1">
                        <a:lnSpc>
                          <a:spcPct val="120000"/>
                        </a:lnSpc>
                      </a:pPr>
                      <a:r>
                        <a:rPr lang="en-US" altLang="ko-KR" sz="850" b="0" dirty="0">
                          <a:solidFill>
                            <a:schemeClr val="tx1"/>
                          </a:solidFill>
                          <a:latin typeface="+mn-ea"/>
                          <a:ea typeface="+mn-ea"/>
                        </a:rPr>
                        <a:t>3</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페이지로 이동</a:t>
                      </a:r>
                      <a:r>
                        <a:rPr lang="en-US" altLang="ko-KR" sz="850" b="0" dirty="0">
                          <a:latin typeface="+mn-ea"/>
                          <a:ea typeface="+mn-ea"/>
                        </a:rPr>
                        <a:t>(</a:t>
                      </a:r>
                      <a:r>
                        <a:rPr lang="en-US" altLang="ko-KR" sz="850" b="0" dirty="0">
                          <a:latin typeface="+mn-ea"/>
                          <a:ea typeface="+mn-ea"/>
                          <a:hlinkClick r:id="rId3" action="ppaction://hlinksldjump"/>
                        </a:rPr>
                        <a:t>26p</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03876088"/>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11</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963041" y="189635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53" name="그림 52">
            <a:extLst>
              <a:ext uri="{FF2B5EF4-FFF2-40B4-BE49-F238E27FC236}">
                <a16:creationId xmlns:a16="http://schemas.microsoft.com/office/drawing/2014/main" xmlns="" id="{2FD7CE35-503F-416C-8EA7-568B5A3DF4F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14" name="TextBox 13">
            <a:extLst>
              <a:ext uri="{FF2B5EF4-FFF2-40B4-BE49-F238E27FC236}">
                <a16:creationId xmlns:a16="http://schemas.microsoft.com/office/drawing/2014/main" xmlns="" id="{56E64BD3-C530-45AA-AEC6-53D18F6BCCA2}"/>
              </a:ext>
            </a:extLst>
          </p:cNvPr>
          <p:cNvSpPr txBox="1"/>
          <p:nvPr/>
        </p:nvSpPr>
        <p:spPr>
          <a:xfrm>
            <a:off x="1139051" y="1907342"/>
            <a:ext cx="4032447" cy="246221"/>
          </a:xfrm>
          <a:prstGeom prst="rect">
            <a:avLst/>
          </a:prstGeom>
          <a:noFill/>
        </p:spPr>
        <p:txBody>
          <a:bodyPr wrap="square" rtlCol="0">
            <a:spAutoFit/>
          </a:bodyPr>
          <a:lstStyle/>
          <a:p>
            <a:pPr algn="ctr"/>
            <a:r>
              <a:rPr lang="ko-KR" altLang="en-US" sz="1000" b="1" dirty="0"/>
              <a:t>등록하신 이메일에 첨부된 </a:t>
            </a:r>
            <a:r>
              <a:rPr lang="en-US" altLang="ko-KR" sz="1000" b="1" dirty="0"/>
              <a:t>URL</a:t>
            </a:r>
            <a:r>
              <a:rPr lang="ko-KR" altLang="en-US" sz="1000" b="1" dirty="0"/>
              <a:t>을 통해 비밀번호를 변경해 주세요</a:t>
            </a:r>
            <a:r>
              <a:rPr lang="en-US" altLang="ko-KR" sz="1000" b="1" dirty="0"/>
              <a:t>.</a:t>
            </a:r>
            <a:endParaRPr lang="ko-KR" altLang="en-US" sz="1000" b="1" dirty="0"/>
          </a:p>
        </p:txBody>
      </p:sp>
      <p:cxnSp>
        <p:nvCxnSpPr>
          <p:cNvPr id="16" name="직선 연결선 15">
            <a:extLst>
              <a:ext uri="{FF2B5EF4-FFF2-40B4-BE49-F238E27FC236}">
                <a16:creationId xmlns:a16="http://schemas.microsoft.com/office/drawing/2014/main" xmlns="" id="{3DB2E488-71C3-47A7-8397-0F533699D914}"/>
              </a:ext>
            </a:extLst>
          </p:cNvPr>
          <p:cNvCxnSpPr/>
          <p:nvPr/>
        </p:nvCxnSpPr>
        <p:spPr>
          <a:xfrm>
            <a:off x="1271464" y="2178506"/>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15C1B98F-249D-491E-A05D-46E2A9575403}"/>
              </a:ext>
            </a:extLst>
          </p:cNvPr>
          <p:cNvSpPr txBox="1"/>
          <p:nvPr/>
        </p:nvSpPr>
        <p:spPr>
          <a:xfrm>
            <a:off x="1330444" y="2350576"/>
            <a:ext cx="1296145" cy="246221"/>
          </a:xfrm>
          <a:prstGeom prst="rect">
            <a:avLst/>
          </a:prstGeom>
          <a:noFill/>
        </p:spPr>
        <p:txBody>
          <a:bodyPr wrap="square" rtlCol="0">
            <a:spAutoFit/>
          </a:bodyPr>
          <a:lstStyle/>
          <a:p>
            <a:r>
              <a:rPr lang="ko-KR" altLang="en-US" sz="1000" dirty="0"/>
              <a:t>로그인 </a:t>
            </a:r>
            <a:r>
              <a:rPr lang="en-US" altLang="ko-KR" sz="1000" dirty="0"/>
              <a:t>ID</a:t>
            </a:r>
            <a:endParaRPr lang="ko-KR" altLang="en-US" sz="1000" dirty="0"/>
          </a:p>
        </p:txBody>
      </p:sp>
      <p:sp>
        <p:nvSpPr>
          <p:cNvPr id="23" name="직사각형 22">
            <a:extLst>
              <a:ext uri="{FF2B5EF4-FFF2-40B4-BE49-F238E27FC236}">
                <a16:creationId xmlns:a16="http://schemas.microsoft.com/office/drawing/2014/main" xmlns="" id="{6010928D-D75C-4DFB-AF50-11F759CE9F5D}"/>
              </a:ext>
            </a:extLst>
          </p:cNvPr>
          <p:cNvSpPr/>
          <p:nvPr/>
        </p:nvSpPr>
        <p:spPr>
          <a:xfrm>
            <a:off x="2607523" y="4181116"/>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t>확인</a:t>
            </a:r>
            <a:endParaRPr lang="ko-KR" altLang="en-US" b="1" dirty="0"/>
          </a:p>
        </p:txBody>
      </p:sp>
      <p:cxnSp>
        <p:nvCxnSpPr>
          <p:cNvPr id="92" name="직선 연결선 91">
            <a:extLst>
              <a:ext uri="{FF2B5EF4-FFF2-40B4-BE49-F238E27FC236}">
                <a16:creationId xmlns:a16="http://schemas.microsoft.com/office/drawing/2014/main" xmlns="" id="{6248CB04-D827-4E4D-9913-9B7B260BF70E}"/>
              </a:ext>
            </a:extLst>
          </p:cNvPr>
          <p:cNvCxnSpPr/>
          <p:nvPr/>
        </p:nvCxnSpPr>
        <p:spPr>
          <a:xfrm>
            <a:off x="1487488" y="4688520"/>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xmlns="" id="{770F492B-1B09-429C-A61C-3A849E7D59E7}"/>
              </a:ext>
            </a:extLst>
          </p:cNvPr>
          <p:cNvSpPr txBox="1"/>
          <p:nvPr/>
        </p:nvSpPr>
        <p:spPr>
          <a:xfrm>
            <a:off x="1487488" y="4688520"/>
            <a:ext cx="5027215" cy="723275"/>
          </a:xfrm>
          <a:prstGeom prst="rect">
            <a:avLst/>
          </a:prstGeom>
          <a:noFill/>
        </p:spPr>
        <p:txBody>
          <a:bodyPr wrap="square" rtlCol="0">
            <a:spAutoFit/>
          </a:bodyPr>
          <a:lstStyle/>
          <a:p>
            <a:r>
              <a:rPr lang="ko-KR" altLang="en-US" sz="900" b="1" dirty="0"/>
              <a:t>공통 공급조건</a:t>
            </a:r>
            <a:endParaRPr lang="en-US" altLang="ko-KR" sz="900" b="1" dirty="0"/>
          </a:p>
          <a:p>
            <a:endParaRPr lang="en-US" altLang="ko-KR" sz="800" dirty="0"/>
          </a:p>
          <a:p>
            <a:r>
              <a:rPr lang="en-US" altLang="ko-KR" sz="800" dirty="0"/>
              <a:t>-</a:t>
            </a:r>
            <a:r>
              <a:rPr lang="ko-KR" altLang="en-US" sz="800" dirty="0"/>
              <a:t>사업자만 가입 가능하며</a:t>
            </a:r>
            <a:r>
              <a:rPr lang="en-US" altLang="ko-KR" sz="800" dirty="0"/>
              <a:t>, ‘</a:t>
            </a:r>
            <a:r>
              <a:rPr lang="ko-KR" altLang="en-US" sz="800" dirty="0"/>
              <a:t>신규가입후 </a:t>
            </a:r>
            <a:r>
              <a:rPr lang="en-US" altLang="ko-KR" sz="800" dirty="0"/>
              <a:t>-&gt;</a:t>
            </a:r>
            <a:r>
              <a:rPr lang="ko-KR" altLang="en-US" sz="800" dirty="0"/>
              <a:t>사업자등록증제출</a:t>
            </a:r>
            <a:r>
              <a:rPr lang="en-US" altLang="ko-KR" sz="800" dirty="0"/>
              <a:t> -&gt;</a:t>
            </a:r>
            <a:r>
              <a:rPr lang="ko-KR" altLang="en-US" sz="800" dirty="0"/>
              <a:t>관리자승인</a:t>
            </a:r>
            <a:r>
              <a:rPr lang="en-US" altLang="ko-KR" sz="800" dirty="0"/>
              <a:t>’</a:t>
            </a:r>
            <a:r>
              <a:rPr lang="ko-KR" altLang="en-US" sz="800" dirty="0"/>
              <a:t>을 거치셔야 로그인이 됩니다</a:t>
            </a:r>
            <a:r>
              <a:rPr lang="en-US" altLang="ko-KR" sz="800" dirty="0"/>
              <a:t>.</a:t>
            </a:r>
          </a:p>
          <a:p>
            <a:r>
              <a:rPr lang="en-US" altLang="ko-KR" sz="800" dirty="0"/>
              <a:t>-</a:t>
            </a:r>
            <a:r>
              <a:rPr lang="ko-KR" altLang="en-US" sz="800" dirty="0"/>
              <a:t>재고는 </a:t>
            </a:r>
            <a:r>
              <a:rPr lang="ko-KR" altLang="en-US" sz="800" dirty="0" err="1"/>
              <a:t>컨펌</a:t>
            </a:r>
            <a:r>
              <a:rPr lang="ko-KR" altLang="en-US" sz="800" dirty="0"/>
              <a:t> </a:t>
            </a:r>
            <a:r>
              <a:rPr lang="ko-KR" altLang="en-US" sz="800" dirty="0" err="1"/>
              <a:t>요청후</a:t>
            </a:r>
            <a:r>
              <a:rPr lang="ko-KR" altLang="en-US" sz="800" dirty="0"/>
              <a:t> 확인이 가능합니다</a:t>
            </a:r>
            <a:r>
              <a:rPr lang="en-US" altLang="ko-KR" sz="800" dirty="0"/>
              <a:t>.</a:t>
            </a:r>
          </a:p>
          <a:p>
            <a:r>
              <a:rPr lang="en-US" altLang="ko-KR" sz="800" dirty="0"/>
              <a:t>-</a:t>
            </a:r>
            <a:r>
              <a:rPr lang="ko-KR" altLang="en-US" sz="800" dirty="0"/>
              <a:t>배송비는 배송완료후 최종금액이 추가됩니다</a:t>
            </a:r>
            <a:r>
              <a:rPr lang="en-US" altLang="ko-KR" sz="800" dirty="0"/>
              <a:t>.</a:t>
            </a:r>
            <a:endParaRPr lang="ko-KR" altLang="en-US" sz="800" dirty="0"/>
          </a:p>
        </p:txBody>
      </p:sp>
      <p:sp>
        <p:nvSpPr>
          <p:cNvPr id="3" name="TextBox 2">
            <a:extLst>
              <a:ext uri="{FF2B5EF4-FFF2-40B4-BE49-F238E27FC236}">
                <a16:creationId xmlns:a16="http://schemas.microsoft.com/office/drawing/2014/main" xmlns="" id="{9E6F1B9E-139C-4E2C-B984-F8780576BF3C}"/>
              </a:ext>
            </a:extLst>
          </p:cNvPr>
          <p:cNvSpPr txBox="1"/>
          <p:nvPr/>
        </p:nvSpPr>
        <p:spPr>
          <a:xfrm>
            <a:off x="2607523" y="2363710"/>
            <a:ext cx="2520280" cy="215444"/>
          </a:xfrm>
          <a:prstGeom prst="rect">
            <a:avLst/>
          </a:prstGeom>
          <a:noFill/>
        </p:spPr>
        <p:txBody>
          <a:bodyPr wrap="square" rtlCol="0">
            <a:spAutoFit/>
          </a:bodyPr>
          <a:lstStyle/>
          <a:p>
            <a:r>
              <a:rPr lang="en-US" altLang="ko-KR" sz="800" dirty="0">
                <a:solidFill>
                  <a:schemeClr val="bg1">
                    <a:lumMod val="50000"/>
                  </a:schemeClr>
                </a:solidFill>
              </a:rPr>
              <a:t>fimceramico@gmail.com</a:t>
            </a:r>
            <a:endParaRPr lang="ko-KR" altLang="en-US" sz="800" dirty="0">
              <a:solidFill>
                <a:schemeClr val="bg1">
                  <a:lumMod val="50000"/>
                </a:schemeClr>
              </a:solidFill>
            </a:endParaRPr>
          </a:p>
        </p:txBody>
      </p:sp>
      <p:sp>
        <p:nvSpPr>
          <p:cNvPr id="22" name="TextBox 21">
            <a:extLst>
              <a:ext uri="{FF2B5EF4-FFF2-40B4-BE49-F238E27FC236}">
                <a16:creationId xmlns:a16="http://schemas.microsoft.com/office/drawing/2014/main" xmlns="" id="{CD24C4F1-F949-436B-B723-D4537BE2A06F}"/>
              </a:ext>
            </a:extLst>
          </p:cNvPr>
          <p:cNvSpPr txBox="1"/>
          <p:nvPr/>
        </p:nvSpPr>
        <p:spPr>
          <a:xfrm>
            <a:off x="1311378" y="2845022"/>
            <a:ext cx="1296145" cy="253916"/>
          </a:xfrm>
          <a:prstGeom prst="rect">
            <a:avLst/>
          </a:prstGeom>
          <a:noFill/>
        </p:spPr>
        <p:txBody>
          <a:bodyPr wrap="square" rtlCol="0">
            <a:spAutoFit/>
          </a:bodyPr>
          <a:lstStyle/>
          <a:p>
            <a:r>
              <a:rPr lang="ko-KR" altLang="en-US" sz="1000" dirty="0"/>
              <a:t>새 비밀번호 입력</a:t>
            </a:r>
            <a:endParaRPr lang="en-US" altLang="ko-KR" sz="1000" dirty="0"/>
          </a:p>
        </p:txBody>
      </p:sp>
      <p:sp>
        <p:nvSpPr>
          <p:cNvPr id="24" name="직사각형 23">
            <a:extLst>
              <a:ext uri="{FF2B5EF4-FFF2-40B4-BE49-F238E27FC236}">
                <a16:creationId xmlns:a16="http://schemas.microsoft.com/office/drawing/2014/main" xmlns="" id="{E67044CC-0F39-4C32-AE56-CFF52FC251BF}"/>
              </a:ext>
            </a:extLst>
          </p:cNvPr>
          <p:cNvSpPr/>
          <p:nvPr/>
        </p:nvSpPr>
        <p:spPr>
          <a:xfrm>
            <a:off x="2650917" y="2777609"/>
            <a:ext cx="3312368" cy="3911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새 비밀번호를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26" name="TextBox 25">
            <a:extLst>
              <a:ext uri="{FF2B5EF4-FFF2-40B4-BE49-F238E27FC236}">
                <a16:creationId xmlns:a16="http://schemas.microsoft.com/office/drawing/2014/main" xmlns="" id="{CF2FFA97-2507-4604-B3F8-071CB278CD7F}"/>
              </a:ext>
            </a:extLst>
          </p:cNvPr>
          <p:cNvSpPr txBox="1"/>
          <p:nvPr/>
        </p:nvSpPr>
        <p:spPr>
          <a:xfrm>
            <a:off x="1330443" y="3581595"/>
            <a:ext cx="1296145" cy="246221"/>
          </a:xfrm>
          <a:prstGeom prst="rect">
            <a:avLst/>
          </a:prstGeom>
          <a:noFill/>
        </p:spPr>
        <p:txBody>
          <a:bodyPr wrap="square" rtlCol="0">
            <a:spAutoFit/>
          </a:bodyPr>
          <a:lstStyle/>
          <a:p>
            <a:r>
              <a:rPr lang="ko-KR" altLang="en-US" sz="1000" dirty="0"/>
              <a:t>새 비밀번호 확인</a:t>
            </a:r>
          </a:p>
        </p:txBody>
      </p:sp>
      <p:sp>
        <p:nvSpPr>
          <p:cNvPr id="27" name="직사각형 26">
            <a:extLst>
              <a:ext uri="{FF2B5EF4-FFF2-40B4-BE49-F238E27FC236}">
                <a16:creationId xmlns:a16="http://schemas.microsoft.com/office/drawing/2014/main" xmlns="" id="{A9A95AC2-F0F2-462F-810A-70756E142B81}"/>
              </a:ext>
            </a:extLst>
          </p:cNvPr>
          <p:cNvSpPr/>
          <p:nvPr/>
        </p:nvSpPr>
        <p:spPr>
          <a:xfrm>
            <a:off x="2645981" y="3514025"/>
            <a:ext cx="3312368" cy="3911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다시 한 번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29" name="TextBox 28">
            <a:extLst>
              <a:ext uri="{FF2B5EF4-FFF2-40B4-BE49-F238E27FC236}">
                <a16:creationId xmlns:a16="http://schemas.microsoft.com/office/drawing/2014/main" xmlns="" id="{59C43EFE-0850-409A-AF42-BCC2289F4779}"/>
              </a:ext>
            </a:extLst>
          </p:cNvPr>
          <p:cNvSpPr txBox="1"/>
          <p:nvPr/>
        </p:nvSpPr>
        <p:spPr>
          <a:xfrm>
            <a:off x="2626589" y="3197375"/>
            <a:ext cx="2538441" cy="184666"/>
          </a:xfrm>
          <a:prstGeom prst="rect">
            <a:avLst/>
          </a:prstGeom>
          <a:noFill/>
        </p:spPr>
        <p:txBody>
          <a:bodyPr wrap="square" rtlCol="0">
            <a:spAutoFit/>
          </a:bodyPr>
          <a:lstStyle/>
          <a:p>
            <a:r>
              <a:rPr lang="ko-KR" altLang="en-US" sz="600" dirty="0"/>
              <a:t>비밀번호는 </a:t>
            </a:r>
            <a:r>
              <a:rPr lang="en-US" altLang="ko-KR" sz="600" dirty="0"/>
              <a:t>4-10</a:t>
            </a:r>
            <a:r>
              <a:rPr lang="ko-KR" altLang="en-US" sz="600" dirty="0"/>
              <a:t>자의 영문</a:t>
            </a:r>
            <a:r>
              <a:rPr lang="en-US" altLang="ko-KR" sz="600" dirty="0"/>
              <a:t>, </a:t>
            </a:r>
            <a:r>
              <a:rPr lang="ko-KR" altLang="en-US" sz="600" dirty="0"/>
              <a:t>숫자 조합으로 입력하세요</a:t>
            </a:r>
            <a:r>
              <a:rPr lang="en-US" altLang="ko-KR" sz="600" dirty="0"/>
              <a:t>.</a:t>
            </a:r>
            <a:endParaRPr lang="ko-KR" altLang="en-US" sz="600" dirty="0"/>
          </a:p>
        </p:txBody>
      </p:sp>
      <p:sp>
        <p:nvSpPr>
          <p:cNvPr id="30" name="타원 29">
            <a:extLst>
              <a:ext uri="{FF2B5EF4-FFF2-40B4-BE49-F238E27FC236}">
                <a16:creationId xmlns:a16="http://schemas.microsoft.com/office/drawing/2014/main" xmlns="" id="{72EA059C-ADC5-4D4B-AA38-243F0D1B859D}"/>
              </a:ext>
            </a:extLst>
          </p:cNvPr>
          <p:cNvSpPr/>
          <p:nvPr/>
        </p:nvSpPr>
        <p:spPr>
          <a:xfrm>
            <a:off x="945826" y="235057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31" name="타원 30">
            <a:extLst>
              <a:ext uri="{FF2B5EF4-FFF2-40B4-BE49-F238E27FC236}">
                <a16:creationId xmlns:a16="http://schemas.microsoft.com/office/drawing/2014/main" xmlns="" id="{93EFB469-A056-4E6F-B0EC-1807572B79AA}"/>
              </a:ext>
            </a:extLst>
          </p:cNvPr>
          <p:cNvSpPr/>
          <p:nvPr/>
        </p:nvSpPr>
        <p:spPr>
          <a:xfrm>
            <a:off x="2264683" y="417989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32" name="TextBox 31">
            <a:extLst>
              <a:ext uri="{FF2B5EF4-FFF2-40B4-BE49-F238E27FC236}">
                <a16:creationId xmlns:a16="http://schemas.microsoft.com/office/drawing/2014/main" xmlns="" id="{4E7A48CD-965B-49DE-8856-879FBB84C27A}"/>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33" name="TextBox 32">
            <a:extLst>
              <a:ext uri="{FF2B5EF4-FFF2-40B4-BE49-F238E27FC236}">
                <a16:creationId xmlns:a16="http://schemas.microsoft.com/office/drawing/2014/main" xmlns="" id="{5ADBB54E-7E7D-4DA8-BC8A-884817453511}"/>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34" name="TextBox 33">
            <a:extLst>
              <a:ext uri="{FF2B5EF4-FFF2-40B4-BE49-F238E27FC236}">
                <a16:creationId xmlns:a16="http://schemas.microsoft.com/office/drawing/2014/main" xmlns="" id="{A0046AFA-AC71-4EB5-B503-8339CBE8D73E}"/>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35" name="직사각형 34">
            <a:extLst>
              <a:ext uri="{FF2B5EF4-FFF2-40B4-BE49-F238E27FC236}">
                <a16:creationId xmlns:a16="http://schemas.microsoft.com/office/drawing/2014/main" xmlns="" id="{3F298131-26B0-4DF3-9757-14B05729484E}"/>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Tree>
    <p:extLst>
      <p:ext uri="{BB962C8B-B14F-4D97-AF65-F5344CB8AC3E}">
        <p14:creationId xmlns:p14="http://schemas.microsoft.com/office/powerpoint/2010/main" xmlns="" val="317128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홈화면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696553693"/>
              </p:ext>
            </p:extLst>
          </p:nvPr>
        </p:nvGraphicFramePr>
        <p:xfrm>
          <a:off x="8688288" y="476672"/>
          <a:ext cx="3384376" cy="426392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고객사가 웹사이트에 로그인했을 때 보이는 </a:t>
                      </a:r>
                      <a:r>
                        <a:rPr lang="ko-KR" altLang="en-US" sz="800" b="0" dirty="0" err="1">
                          <a:solidFill>
                            <a:schemeClr val="tx1"/>
                          </a:solidFill>
                          <a:latin typeface="+mn-ea"/>
                          <a:ea typeface="+mn-ea"/>
                          <a:sym typeface="맑은 고딕"/>
                        </a:rPr>
                        <a:t>홈화면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최대한 소메뉴를 많이 거치지않는 직관적인 </a:t>
                      </a:r>
                      <a:r>
                        <a:rPr lang="en-US" altLang="ko-KR" sz="800" b="0" dirty="0">
                          <a:solidFill>
                            <a:schemeClr val="tx1"/>
                          </a:solidFill>
                          <a:latin typeface="+mn-ea"/>
                          <a:ea typeface="+mn-ea"/>
                          <a:sym typeface="맑은 고딕"/>
                        </a:rPr>
                        <a:t>UI</a:t>
                      </a:r>
                      <a:r>
                        <a:rPr lang="ko-KR" altLang="en-US" sz="800" b="0" dirty="0">
                          <a:solidFill>
                            <a:schemeClr val="tx1"/>
                          </a:solidFill>
                          <a:latin typeface="+mn-ea"/>
                          <a:ea typeface="+mn-ea"/>
                          <a:sym typeface="맑은 고딕"/>
                        </a:rPr>
                        <a:t>와 디자인</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아이콘을 눌러 상품을 검색하거나 회원정보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구매내역을 알 수 있음</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1~8, 10</a:t>
                      </a:r>
                      <a:r>
                        <a:rPr lang="ko-KR" altLang="en-US" sz="800" b="0" dirty="0">
                          <a:solidFill>
                            <a:schemeClr val="tx1"/>
                          </a:solidFill>
                          <a:latin typeface="+mn-ea"/>
                          <a:ea typeface="+mn-ea"/>
                          <a:sym typeface="맑은 고딕"/>
                        </a:rPr>
                        <a:t>은 어떤 페이지로 이동해도 고정된 상위메뉴</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대분류별 검색메뉴</a:t>
                      </a:r>
                      <a:r>
                        <a:rPr lang="en-US" altLang="ko-KR" sz="850" b="0" dirty="0">
                          <a:latin typeface="+mn-ea"/>
                          <a:ea typeface="+mn-ea"/>
                        </a:rPr>
                        <a:t>, </a:t>
                      </a:r>
                      <a:r>
                        <a:rPr lang="ko-KR" altLang="en-US" sz="850" b="0" dirty="0">
                          <a:latin typeface="+mn-ea"/>
                          <a:ea typeface="+mn-ea"/>
                        </a:rPr>
                        <a:t>클릭을 하면 색이 바뀌고 각 </a:t>
                      </a:r>
                      <a:r>
                        <a:rPr lang="ko-KR" altLang="en-US" sz="850" b="0" dirty="0">
                          <a:latin typeface="+mn-ea"/>
                          <a:ea typeface="+mn-ea"/>
                          <a:hlinkClick r:id="rId3" action="ppaction://hlinksldjump"/>
                        </a:rPr>
                        <a:t>소분류 페이지</a:t>
                      </a:r>
                      <a:r>
                        <a:rPr lang="ko-KR" altLang="en-US" sz="850" b="0" dirty="0">
                          <a:latin typeface="+mn-ea"/>
                          <a:ea typeface="+mn-ea"/>
                        </a:rPr>
                        <a:t>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33p</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자유로운 입력 검색으로 해당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현장 별 주문내역을 확인할 수 있음</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44p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장바구니로 이동</a:t>
                      </a:r>
                      <a:r>
                        <a:rPr kumimoji="1" lang="en-US" altLang="ko-KR" sz="850" dirty="0">
                          <a:solidFill>
                            <a:schemeClr val="tx1"/>
                          </a:solidFill>
                          <a:latin typeface="+mn-ea"/>
                        </a:rPr>
                        <a:t>(</a:t>
                      </a:r>
                      <a:r>
                        <a:rPr kumimoji="1" lang="en-US" altLang="ko-KR" sz="850" dirty="0">
                          <a:solidFill>
                            <a:schemeClr val="tx1"/>
                          </a:solidFill>
                          <a:latin typeface="+mn-ea"/>
                          <a:hlinkClick r:id="rId5" action="ppaction://hlinksldjump"/>
                        </a:rPr>
                        <a:t>37p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즐겨찾기로</a:t>
                      </a:r>
                      <a:r>
                        <a:rPr kumimoji="1" lang="ko-KR" altLang="en-US" sz="850" dirty="0">
                          <a:solidFill>
                            <a:schemeClr val="tx1"/>
                          </a:solidFill>
                          <a:latin typeface="+mn-ea"/>
                        </a:rPr>
                        <a:t> 이동</a:t>
                      </a:r>
                      <a:r>
                        <a:rPr kumimoji="1" lang="en-US" altLang="ko-KR" sz="850" dirty="0">
                          <a:solidFill>
                            <a:schemeClr val="tx1"/>
                          </a:solidFill>
                          <a:latin typeface="+mn-ea"/>
                        </a:rPr>
                        <a:t>(</a:t>
                      </a:r>
                      <a:r>
                        <a:rPr kumimoji="1" lang="en-US" altLang="ko-KR" sz="850" dirty="0">
                          <a:solidFill>
                            <a:schemeClr val="tx1"/>
                          </a:solidFill>
                          <a:latin typeface="+mn-ea"/>
                          <a:hlinkClick r:id="rId6" action="ppaction://hlinksldjump"/>
                        </a:rPr>
                        <a:t>36p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263458398"/>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마이페이지</a:t>
                      </a:r>
                      <a:r>
                        <a:rPr kumimoji="1" lang="en-US" altLang="ko-KR" sz="850" dirty="0">
                          <a:solidFill>
                            <a:schemeClr val="tx1"/>
                          </a:solidFill>
                          <a:latin typeface="+mn-ea"/>
                        </a:rPr>
                        <a:t>(</a:t>
                      </a:r>
                      <a:r>
                        <a:rPr kumimoji="1" lang="ko-KR" altLang="en-US" sz="850" dirty="0">
                          <a:solidFill>
                            <a:schemeClr val="tx1"/>
                          </a:solidFill>
                          <a:latin typeface="+mn-ea"/>
                        </a:rPr>
                        <a:t>회원정보 수정과 관리</a:t>
                      </a:r>
                      <a:r>
                        <a:rPr kumimoji="1" lang="en-US" altLang="ko-KR" sz="850" dirty="0">
                          <a:solidFill>
                            <a:schemeClr val="tx1"/>
                          </a:solidFill>
                          <a:latin typeface="+mn-ea"/>
                        </a:rPr>
                        <a:t>)</a:t>
                      </a:r>
                      <a:r>
                        <a:rPr kumimoji="1" lang="ko-KR" altLang="en-US" sz="850" dirty="0">
                          <a:solidFill>
                            <a:schemeClr val="tx1"/>
                          </a:solidFill>
                          <a:latin typeface="+mn-ea"/>
                        </a:rPr>
                        <a:t>로 이동</a:t>
                      </a:r>
                      <a:r>
                        <a:rPr kumimoji="1" lang="en-US" altLang="ko-KR" sz="850" dirty="0">
                          <a:solidFill>
                            <a:schemeClr val="tx1"/>
                          </a:solidFill>
                          <a:latin typeface="+mn-ea"/>
                        </a:rPr>
                        <a:t>(</a:t>
                      </a:r>
                      <a:r>
                        <a:rPr kumimoji="1" lang="en-US" altLang="ko-KR" sz="850" dirty="0">
                          <a:solidFill>
                            <a:schemeClr val="tx1"/>
                          </a:solidFill>
                          <a:latin typeface="+mn-ea"/>
                          <a:hlinkClick r:id="rId7" action="ppaction://hlinksldjump"/>
                        </a:rPr>
                        <a:t>47p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로그아웃 </a:t>
                      </a:r>
                      <a:r>
                        <a:rPr kumimoji="1" lang="en-US" altLang="ko-KR" sz="850" dirty="0">
                          <a:solidFill>
                            <a:schemeClr val="tx1"/>
                          </a:solidFill>
                          <a:latin typeface="+mn-ea"/>
                        </a:rPr>
                        <a:t>/ </a:t>
                      </a:r>
                      <a:r>
                        <a:rPr kumimoji="1" lang="ko-KR" altLang="en-US" sz="850" dirty="0">
                          <a:solidFill>
                            <a:schemeClr val="tx1"/>
                          </a:solidFill>
                          <a:latin typeface="+mn-ea"/>
                        </a:rPr>
                        <a:t>로그인</a:t>
                      </a:r>
                      <a:r>
                        <a:rPr kumimoji="1" lang="en-US" altLang="ko-KR" sz="850" dirty="0">
                          <a:solidFill>
                            <a:schemeClr val="tx1"/>
                          </a:solidFill>
                          <a:latin typeface="+mn-ea"/>
                        </a:rPr>
                        <a:t>(</a:t>
                      </a:r>
                      <a:r>
                        <a:rPr kumimoji="1" lang="en-US" altLang="ko-KR" sz="850" dirty="0">
                          <a:solidFill>
                            <a:schemeClr val="tx1"/>
                          </a:solidFill>
                          <a:latin typeface="+mn-ea"/>
                          <a:hlinkClick r:id="rId8" action="ppaction://hlinksldjump"/>
                        </a:rPr>
                        <a:t>26p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홈화면으로 돌아가기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946509868"/>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쉽게 찾아 갈 수 있도록 자주 찾는 품목으로 나열된 상품 단축 카테고리</a:t>
                      </a:r>
                      <a:r>
                        <a:rPr kumimoji="1" lang="en-US" altLang="ko-KR" sz="850" dirty="0">
                          <a:solidFill>
                            <a:schemeClr val="tx1"/>
                          </a:solidFill>
                          <a:latin typeface="+mn-ea"/>
                        </a:rPr>
                        <a:t>, </a:t>
                      </a:r>
                      <a:r>
                        <a:rPr kumimoji="1" lang="ko-KR" altLang="en-US" sz="850" dirty="0">
                          <a:solidFill>
                            <a:schemeClr val="tx1"/>
                          </a:solidFill>
                          <a:latin typeface="+mn-ea"/>
                        </a:rPr>
                        <a:t>클릭을 하면 색이 바뀌고 해당 페이지로 바로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155455100"/>
                  </a:ext>
                </a:extLst>
              </a:tr>
              <a:tr h="241592">
                <a:tc>
                  <a:txBody>
                    <a:bodyPr/>
                    <a:lstStyle/>
                    <a:p>
                      <a:pPr algn="ctr" latinLnBrk="1">
                        <a:lnSpc>
                          <a:spcPct val="120000"/>
                        </a:lnSpc>
                      </a:pPr>
                      <a:r>
                        <a:rPr lang="en-US" altLang="ko-KR" sz="850" b="0" dirty="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화면 위로 올라가기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608904489"/>
                  </a:ext>
                </a:extLst>
              </a:tr>
              <a:tr h="241592">
                <a:tc>
                  <a:txBody>
                    <a:bodyPr/>
                    <a:lstStyle/>
                    <a:p>
                      <a:pPr algn="ctr" latinLnBrk="1">
                        <a:lnSpc>
                          <a:spcPct val="120000"/>
                        </a:lnSpc>
                      </a:pPr>
                      <a:r>
                        <a:rPr lang="en-US" altLang="ko-KR" sz="850" b="0" dirty="0">
                          <a:latin typeface="+mn-ea"/>
                          <a:ea typeface="+mn-ea"/>
                        </a:rPr>
                        <a:t>11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자주 묻는 질문</a:t>
                      </a:r>
                      <a:r>
                        <a:rPr kumimoji="1" lang="en-US" altLang="ko-KR" sz="850" dirty="0">
                          <a:solidFill>
                            <a:schemeClr val="tx1"/>
                          </a:solidFill>
                          <a:latin typeface="+mn-ea"/>
                        </a:rPr>
                        <a:t>(</a:t>
                      </a:r>
                      <a:r>
                        <a:rPr kumimoji="1" lang="en-US" altLang="ko-KR" sz="850" dirty="0">
                          <a:solidFill>
                            <a:schemeClr val="tx1"/>
                          </a:solidFill>
                          <a:latin typeface="+mn-ea"/>
                          <a:hlinkClick r:id="rId9" action="ppaction://hlinksldjump"/>
                        </a:rPr>
                        <a:t>p</a:t>
                      </a:r>
                      <a:r>
                        <a:rPr kumimoji="1" lang="en-US" altLang="ko-KR" sz="850" dirty="0">
                          <a:solidFill>
                            <a:schemeClr val="tx1"/>
                          </a:solidFill>
                          <a:latin typeface="+mn-ea"/>
                        </a:rPr>
                        <a:t>) (</a:t>
                      </a:r>
                      <a:r>
                        <a:rPr kumimoji="1" lang="ko-KR" altLang="en-US" sz="850" dirty="0">
                          <a:solidFill>
                            <a:schemeClr val="tx1"/>
                          </a:solidFill>
                          <a:latin typeface="+mn-ea"/>
                        </a:rPr>
                        <a:t>추후</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564768785"/>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12</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extLst>
              <p:ext uri="{D42A27DB-BD31-4B8C-83A1-F6EECF244321}">
                <p14:modId xmlns:p14="http://schemas.microsoft.com/office/powerpoint/2010/main" xmlns="" val="3717707795"/>
              </p:ext>
            </p:extLst>
          </p:nvPr>
        </p:nvGraphicFramePr>
        <p:xfrm>
          <a:off x="199785" y="1314039"/>
          <a:ext cx="8280920" cy="3708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370840">
                <a:tc>
                  <a:txBody>
                    <a:bodyPr/>
                    <a:lstStyle/>
                    <a:p>
                      <a:pPr latinLnBrk="1"/>
                      <a:endParaRPr lang="ko-KR" altLang="en-US" b="1"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b="1"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b="1"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b="1"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b="1"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190302" y="841695"/>
            <a:ext cx="8280919" cy="2209799"/>
            <a:chOff x="199786" y="851817"/>
            <a:chExt cx="8280919" cy="2563918"/>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10"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38434" y="863353"/>
              <a:ext cx="1164908" cy="360040"/>
              <a:chOff x="7070959" y="841583"/>
              <a:chExt cx="1363386"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11" cstate="print"/>
              <a:stretch>
                <a:fillRect/>
              </a:stretch>
            </p:blipFill>
            <p:spPr>
              <a:xfrm>
                <a:off x="7070959" y="841583"/>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12"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13" cstate="print"/>
              <a:stretch>
                <a:fillRect/>
              </a:stretch>
            </p:blipFill>
            <p:spPr>
              <a:xfrm>
                <a:off x="7337073" y="889084"/>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14"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pic>
          <p:nvPicPr>
            <p:cNvPr id="41" name="그림 40">
              <a:extLst>
                <a:ext uri="{FF2B5EF4-FFF2-40B4-BE49-F238E27FC236}">
                  <a16:creationId xmlns:a16="http://schemas.microsoft.com/office/drawing/2014/main" xmlns="" id="{3FF0AB3B-99AA-4A3D-9CEB-9DB6D7B9F8C5}"/>
                </a:ext>
              </a:extLst>
            </p:cNvPr>
            <p:cNvPicPr>
              <a:picLocks noChangeAspect="1"/>
            </p:cNvPicPr>
            <p:nvPr/>
          </p:nvPicPr>
          <p:blipFill>
            <a:blip r:embed="rId16" cstate="print"/>
            <a:stretch>
              <a:fillRect/>
            </a:stretch>
          </p:blipFill>
          <p:spPr>
            <a:xfrm>
              <a:off x="199786" y="1725013"/>
              <a:ext cx="8280919" cy="1690722"/>
            </a:xfrm>
            <a:prstGeom prst="rect">
              <a:avLst/>
            </a:prstGeom>
          </p:spPr>
        </p:pic>
        <p:sp>
          <p:nvSpPr>
            <p:cNvPr id="43" name="TextBox 42">
              <a:extLst>
                <a:ext uri="{FF2B5EF4-FFF2-40B4-BE49-F238E27FC236}">
                  <a16:creationId xmlns:a16="http://schemas.microsoft.com/office/drawing/2014/main" xmlns="" id="{01CAE1B2-2D66-4FC2-A514-2B8AB50CE776}"/>
                </a:ext>
              </a:extLst>
            </p:cNvPr>
            <p:cNvSpPr txBox="1"/>
            <p:nvPr/>
          </p:nvSpPr>
          <p:spPr>
            <a:xfrm>
              <a:off x="387178" y="1405316"/>
              <a:ext cx="1193567" cy="303533"/>
            </a:xfrm>
            <a:prstGeom prst="rect">
              <a:avLst/>
            </a:prstGeom>
            <a:noFill/>
          </p:spPr>
          <p:txBody>
            <a:bodyPr wrap="square" rtlCol="0">
              <a:spAutoFit/>
            </a:bodyPr>
            <a:lstStyle/>
            <a:p>
              <a:r>
                <a:rPr lang="en-US" altLang="ko-KR" sz="1100" b="1" dirty="0">
                  <a:solidFill>
                    <a:schemeClr val="tx2">
                      <a:lumMod val="60000"/>
                      <a:lumOff val="40000"/>
                    </a:schemeClr>
                  </a:solidFill>
                  <a:latin typeface="Arial Black" panose="020B0A04020102020204" pitchFamily="34" charset="0"/>
                </a:rPr>
                <a:t>CATEGORY</a:t>
              </a:r>
              <a:endParaRPr lang="ko-KR" altLang="en-US" sz="1100" b="1" dirty="0">
                <a:solidFill>
                  <a:schemeClr val="tx2">
                    <a:lumMod val="60000"/>
                    <a:lumOff val="40000"/>
                  </a:schemeClr>
                </a:solidFill>
                <a:latin typeface="Arial Black" panose="020B0A04020102020204" pitchFamily="34" charset="0"/>
              </a:endParaRPr>
            </a:p>
          </p:txBody>
        </p:sp>
        <p:sp>
          <p:nvSpPr>
            <p:cNvPr id="44" name="TextBox 43">
              <a:extLst>
                <a:ext uri="{FF2B5EF4-FFF2-40B4-BE49-F238E27FC236}">
                  <a16:creationId xmlns:a16="http://schemas.microsoft.com/office/drawing/2014/main" xmlns="" id="{62795245-B82E-4185-868D-4CA9A4EEDBA8}"/>
                </a:ext>
              </a:extLst>
            </p:cNvPr>
            <p:cNvSpPr txBox="1"/>
            <p:nvPr/>
          </p:nvSpPr>
          <p:spPr>
            <a:xfrm>
              <a:off x="2003048" y="1405316"/>
              <a:ext cx="785082" cy="303533"/>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45" name="TextBox 44">
              <a:extLst>
                <a:ext uri="{FF2B5EF4-FFF2-40B4-BE49-F238E27FC236}">
                  <a16:creationId xmlns:a16="http://schemas.microsoft.com/office/drawing/2014/main" xmlns="" id="{31B9381E-3C0E-4048-B24B-4B2844B399D8}"/>
                </a:ext>
              </a:extLst>
            </p:cNvPr>
            <p:cNvSpPr txBox="1"/>
            <p:nvPr/>
          </p:nvSpPr>
          <p:spPr>
            <a:xfrm>
              <a:off x="3480395" y="1397106"/>
              <a:ext cx="662165" cy="303533"/>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46" name="TextBox 45">
              <a:extLst>
                <a:ext uri="{FF2B5EF4-FFF2-40B4-BE49-F238E27FC236}">
                  <a16:creationId xmlns:a16="http://schemas.microsoft.com/office/drawing/2014/main" xmlns="" id="{536D93CF-F1CA-4DD9-A774-B82A8568EAA6}"/>
                </a:ext>
              </a:extLst>
            </p:cNvPr>
            <p:cNvSpPr txBox="1"/>
            <p:nvPr/>
          </p:nvSpPr>
          <p:spPr>
            <a:xfrm>
              <a:off x="4777767" y="1405316"/>
              <a:ext cx="845577" cy="303533"/>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47" name="TextBox 46">
              <a:extLst>
                <a:ext uri="{FF2B5EF4-FFF2-40B4-BE49-F238E27FC236}">
                  <a16:creationId xmlns:a16="http://schemas.microsoft.com/office/drawing/2014/main" xmlns="" id="{55C28777-D03C-4CD5-8A9B-100A1A53EB3A}"/>
                </a:ext>
              </a:extLst>
            </p:cNvPr>
            <p:cNvSpPr txBox="1"/>
            <p:nvPr/>
          </p:nvSpPr>
          <p:spPr>
            <a:xfrm>
              <a:off x="6155733" y="1389516"/>
              <a:ext cx="785082" cy="303533"/>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grpSp>
      <p:sp>
        <p:nvSpPr>
          <p:cNvPr id="60" name="직사각형 59">
            <a:extLst>
              <a:ext uri="{FF2B5EF4-FFF2-40B4-BE49-F238E27FC236}">
                <a16:creationId xmlns:a16="http://schemas.microsoft.com/office/drawing/2014/main" xmlns="" id="{5A54CCF9-5CCB-46A2-A866-2F717F9629D7}"/>
              </a:ext>
            </a:extLst>
          </p:cNvPr>
          <p:cNvSpPr/>
          <p:nvPr/>
        </p:nvSpPr>
        <p:spPr>
          <a:xfrm>
            <a:off x="383114" y="3258176"/>
            <a:ext cx="883454" cy="2224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KEYWORD</a:t>
            </a:r>
            <a:endParaRPr lang="ko-KR" altLang="en-US" sz="1400" b="1" dirty="0"/>
          </a:p>
        </p:txBody>
      </p:sp>
      <p:graphicFrame>
        <p:nvGraphicFramePr>
          <p:cNvPr id="61" name="표 61">
            <a:extLst>
              <a:ext uri="{FF2B5EF4-FFF2-40B4-BE49-F238E27FC236}">
                <a16:creationId xmlns:a16="http://schemas.microsoft.com/office/drawing/2014/main" xmlns="" id="{3B96CEEB-347B-476C-A446-503E1DA425AF}"/>
              </a:ext>
            </a:extLst>
          </p:cNvPr>
          <p:cNvGraphicFramePr>
            <a:graphicFrameLocks noGrp="1"/>
          </p:cNvGraphicFramePr>
          <p:nvPr>
            <p:extLst>
              <p:ext uri="{D42A27DB-BD31-4B8C-83A1-F6EECF244321}">
                <p14:modId xmlns:p14="http://schemas.microsoft.com/office/powerpoint/2010/main" xmlns="" val="3134319417"/>
              </p:ext>
            </p:extLst>
          </p:nvPr>
        </p:nvGraphicFramePr>
        <p:xfrm>
          <a:off x="1349083" y="3274502"/>
          <a:ext cx="6192688" cy="396240"/>
        </p:xfrm>
        <a:graphic>
          <a:graphicData uri="http://schemas.openxmlformats.org/drawingml/2006/table">
            <a:tbl>
              <a:tblPr firstRow="1" bandRow="1">
                <a:tableStyleId>{5C22544A-7EE6-4342-B048-85BDC9FD1C3A}</a:tableStyleId>
              </a:tblPr>
              <a:tblGrid>
                <a:gridCol w="774086">
                  <a:extLst>
                    <a:ext uri="{9D8B030D-6E8A-4147-A177-3AD203B41FA5}">
                      <a16:colId xmlns:a16="http://schemas.microsoft.com/office/drawing/2014/main" xmlns="" val="863639715"/>
                    </a:ext>
                  </a:extLst>
                </a:gridCol>
                <a:gridCol w="774086">
                  <a:extLst>
                    <a:ext uri="{9D8B030D-6E8A-4147-A177-3AD203B41FA5}">
                      <a16:colId xmlns:a16="http://schemas.microsoft.com/office/drawing/2014/main" xmlns="" val="3988102952"/>
                    </a:ext>
                  </a:extLst>
                </a:gridCol>
                <a:gridCol w="774086">
                  <a:extLst>
                    <a:ext uri="{9D8B030D-6E8A-4147-A177-3AD203B41FA5}">
                      <a16:colId xmlns:a16="http://schemas.microsoft.com/office/drawing/2014/main" xmlns="" val="4067852018"/>
                    </a:ext>
                  </a:extLst>
                </a:gridCol>
                <a:gridCol w="774086">
                  <a:extLst>
                    <a:ext uri="{9D8B030D-6E8A-4147-A177-3AD203B41FA5}">
                      <a16:colId xmlns:a16="http://schemas.microsoft.com/office/drawing/2014/main" xmlns="" val="3946860595"/>
                    </a:ext>
                  </a:extLst>
                </a:gridCol>
                <a:gridCol w="774086">
                  <a:extLst>
                    <a:ext uri="{9D8B030D-6E8A-4147-A177-3AD203B41FA5}">
                      <a16:colId xmlns:a16="http://schemas.microsoft.com/office/drawing/2014/main" xmlns="" val="2045941775"/>
                    </a:ext>
                  </a:extLst>
                </a:gridCol>
                <a:gridCol w="774086">
                  <a:extLst>
                    <a:ext uri="{9D8B030D-6E8A-4147-A177-3AD203B41FA5}">
                      <a16:colId xmlns:a16="http://schemas.microsoft.com/office/drawing/2014/main" xmlns="" val="494522435"/>
                    </a:ext>
                  </a:extLst>
                </a:gridCol>
                <a:gridCol w="774086">
                  <a:extLst>
                    <a:ext uri="{9D8B030D-6E8A-4147-A177-3AD203B41FA5}">
                      <a16:colId xmlns:a16="http://schemas.microsoft.com/office/drawing/2014/main" xmlns="" val="596366376"/>
                    </a:ext>
                  </a:extLst>
                </a:gridCol>
                <a:gridCol w="774086">
                  <a:extLst>
                    <a:ext uri="{9D8B030D-6E8A-4147-A177-3AD203B41FA5}">
                      <a16:colId xmlns:a16="http://schemas.microsoft.com/office/drawing/2014/main" xmlns="" val="3721312764"/>
                    </a:ext>
                  </a:extLst>
                </a:gridCol>
              </a:tblGrid>
              <a:tr h="153305">
                <a:tc>
                  <a:txBody>
                    <a:bodyPr/>
                    <a:lstStyle/>
                    <a:p>
                      <a:pPr algn="ctr" latinLnBrk="1"/>
                      <a:r>
                        <a:rPr lang="ko-KR" altLang="en-US" sz="700" b="0" dirty="0">
                          <a:ln>
                            <a:solidFill>
                              <a:sysClr val="windowText" lastClr="000000"/>
                            </a:solidFill>
                          </a:ln>
                          <a:solidFill>
                            <a:sysClr val="windowText" lastClr="000000"/>
                          </a:solidFill>
                          <a:highlight>
                            <a:srgbClr val="DDDDDD"/>
                          </a:highlight>
                          <a:latin typeface="나눔고딕 Light" panose="020D0904000000000000" pitchFamily="50" charset="-127"/>
                          <a:ea typeface="나눔고딕 Light" panose="020D0904000000000000" pitchFamily="50" charset="-127"/>
                        </a:rPr>
                        <a:t>타일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빅슬랩</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부자재</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아덱스</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마루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양변기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세면대</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수전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0860762"/>
                  </a:ext>
                </a:extLst>
              </a:tr>
              <a:tr h="119210">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수전부속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욕조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욕실장</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선반</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악세사리</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부속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04486817"/>
                  </a:ext>
                </a:extLst>
              </a:tr>
            </a:tbl>
          </a:graphicData>
        </a:graphic>
      </p:graphicFrame>
      <p:sp>
        <p:nvSpPr>
          <p:cNvPr id="63" name="직사각형 62">
            <a:extLst>
              <a:ext uri="{FF2B5EF4-FFF2-40B4-BE49-F238E27FC236}">
                <a16:creationId xmlns:a16="http://schemas.microsoft.com/office/drawing/2014/main" xmlns="" id="{459DE688-D353-4975-8CA3-65EE45CFCD27}"/>
              </a:ext>
            </a:extLst>
          </p:cNvPr>
          <p:cNvSpPr/>
          <p:nvPr/>
        </p:nvSpPr>
        <p:spPr>
          <a:xfrm>
            <a:off x="379299" y="3876005"/>
            <a:ext cx="883454" cy="2224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COLOR</a:t>
            </a:r>
            <a:endParaRPr lang="ko-KR" altLang="en-US" sz="1400" b="1" dirty="0"/>
          </a:p>
        </p:txBody>
      </p:sp>
      <p:graphicFrame>
        <p:nvGraphicFramePr>
          <p:cNvPr id="64" name="표 61">
            <a:extLst>
              <a:ext uri="{FF2B5EF4-FFF2-40B4-BE49-F238E27FC236}">
                <a16:creationId xmlns:a16="http://schemas.microsoft.com/office/drawing/2014/main" xmlns="" id="{87FC2413-C144-4E7A-95A1-4210D0D7015B}"/>
              </a:ext>
            </a:extLst>
          </p:cNvPr>
          <p:cNvGraphicFramePr>
            <a:graphicFrameLocks noGrp="1"/>
          </p:cNvGraphicFramePr>
          <p:nvPr>
            <p:extLst>
              <p:ext uri="{D42A27DB-BD31-4B8C-83A1-F6EECF244321}">
                <p14:modId xmlns:p14="http://schemas.microsoft.com/office/powerpoint/2010/main" xmlns="" val="3209592850"/>
              </p:ext>
            </p:extLst>
          </p:nvPr>
        </p:nvGraphicFramePr>
        <p:xfrm>
          <a:off x="1331597" y="3885343"/>
          <a:ext cx="6192688" cy="396240"/>
        </p:xfrm>
        <a:graphic>
          <a:graphicData uri="http://schemas.openxmlformats.org/drawingml/2006/table">
            <a:tbl>
              <a:tblPr firstRow="1" bandRow="1">
                <a:tableStyleId>{5C22544A-7EE6-4342-B048-85BDC9FD1C3A}</a:tableStyleId>
              </a:tblPr>
              <a:tblGrid>
                <a:gridCol w="774086">
                  <a:extLst>
                    <a:ext uri="{9D8B030D-6E8A-4147-A177-3AD203B41FA5}">
                      <a16:colId xmlns:a16="http://schemas.microsoft.com/office/drawing/2014/main" xmlns="" val="863639715"/>
                    </a:ext>
                  </a:extLst>
                </a:gridCol>
                <a:gridCol w="774086">
                  <a:extLst>
                    <a:ext uri="{9D8B030D-6E8A-4147-A177-3AD203B41FA5}">
                      <a16:colId xmlns:a16="http://schemas.microsoft.com/office/drawing/2014/main" xmlns="" val="3988102952"/>
                    </a:ext>
                  </a:extLst>
                </a:gridCol>
                <a:gridCol w="774086">
                  <a:extLst>
                    <a:ext uri="{9D8B030D-6E8A-4147-A177-3AD203B41FA5}">
                      <a16:colId xmlns:a16="http://schemas.microsoft.com/office/drawing/2014/main" xmlns="" val="4067852018"/>
                    </a:ext>
                  </a:extLst>
                </a:gridCol>
                <a:gridCol w="774086">
                  <a:extLst>
                    <a:ext uri="{9D8B030D-6E8A-4147-A177-3AD203B41FA5}">
                      <a16:colId xmlns:a16="http://schemas.microsoft.com/office/drawing/2014/main" xmlns="" val="3946860595"/>
                    </a:ext>
                  </a:extLst>
                </a:gridCol>
                <a:gridCol w="774086">
                  <a:extLst>
                    <a:ext uri="{9D8B030D-6E8A-4147-A177-3AD203B41FA5}">
                      <a16:colId xmlns:a16="http://schemas.microsoft.com/office/drawing/2014/main" xmlns="" val="2045941775"/>
                    </a:ext>
                  </a:extLst>
                </a:gridCol>
                <a:gridCol w="774086">
                  <a:extLst>
                    <a:ext uri="{9D8B030D-6E8A-4147-A177-3AD203B41FA5}">
                      <a16:colId xmlns:a16="http://schemas.microsoft.com/office/drawing/2014/main" xmlns="" val="494522435"/>
                    </a:ext>
                  </a:extLst>
                </a:gridCol>
                <a:gridCol w="774086">
                  <a:extLst>
                    <a:ext uri="{9D8B030D-6E8A-4147-A177-3AD203B41FA5}">
                      <a16:colId xmlns:a16="http://schemas.microsoft.com/office/drawing/2014/main" xmlns="" val="596366376"/>
                    </a:ext>
                  </a:extLst>
                </a:gridCol>
                <a:gridCol w="774086">
                  <a:extLst>
                    <a:ext uri="{9D8B030D-6E8A-4147-A177-3AD203B41FA5}">
                      <a16:colId xmlns:a16="http://schemas.microsoft.com/office/drawing/2014/main" xmlns="" val="3721312764"/>
                    </a:ext>
                  </a:extLst>
                </a:gridCol>
              </a:tblGrid>
              <a:tr h="153305">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화이트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블랙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베이지</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브라운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그레이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크림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유광</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무광</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0860762"/>
                  </a:ext>
                </a:extLst>
              </a:tr>
              <a:tr h="119210">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비비드</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모자이크</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테라조</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비앙코</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패턴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크롬</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니켈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기타</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04486817"/>
                  </a:ext>
                </a:extLst>
              </a:tr>
            </a:tbl>
          </a:graphicData>
        </a:graphic>
      </p:graphicFrame>
      <p:sp>
        <p:nvSpPr>
          <p:cNvPr id="73" name="직사각형 72">
            <a:extLst>
              <a:ext uri="{FF2B5EF4-FFF2-40B4-BE49-F238E27FC236}">
                <a16:creationId xmlns:a16="http://schemas.microsoft.com/office/drawing/2014/main" xmlns="" id="{C5CFADDB-591F-4BB9-A73D-5FA6CC08709B}"/>
              </a:ext>
            </a:extLst>
          </p:cNvPr>
          <p:cNvSpPr/>
          <p:nvPr/>
        </p:nvSpPr>
        <p:spPr>
          <a:xfrm>
            <a:off x="379299" y="4912880"/>
            <a:ext cx="883454" cy="2224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BRAND</a:t>
            </a:r>
            <a:endParaRPr lang="ko-KR" altLang="en-US" sz="1400" b="1" dirty="0"/>
          </a:p>
        </p:txBody>
      </p:sp>
      <p:graphicFrame>
        <p:nvGraphicFramePr>
          <p:cNvPr id="74" name="표 61">
            <a:extLst>
              <a:ext uri="{FF2B5EF4-FFF2-40B4-BE49-F238E27FC236}">
                <a16:creationId xmlns:a16="http://schemas.microsoft.com/office/drawing/2014/main" xmlns="" id="{73084528-6E48-4B03-BE6C-D32C5E6415A1}"/>
              </a:ext>
            </a:extLst>
          </p:cNvPr>
          <p:cNvGraphicFramePr>
            <a:graphicFrameLocks noGrp="1"/>
          </p:cNvGraphicFramePr>
          <p:nvPr>
            <p:extLst>
              <p:ext uri="{D42A27DB-BD31-4B8C-83A1-F6EECF244321}">
                <p14:modId xmlns:p14="http://schemas.microsoft.com/office/powerpoint/2010/main" xmlns="" val="2839863450"/>
              </p:ext>
            </p:extLst>
          </p:nvPr>
        </p:nvGraphicFramePr>
        <p:xfrm>
          <a:off x="1344407" y="4890585"/>
          <a:ext cx="6192688" cy="842671"/>
        </p:xfrm>
        <a:graphic>
          <a:graphicData uri="http://schemas.openxmlformats.org/drawingml/2006/table">
            <a:tbl>
              <a:tblPr firstRow="1" bandRow="1">
                <a:tableStyleId>{5C22544A-7EE6-4342-B048-85BDC9FD1C3A}</a:tableStyleId>
              </a:tblPr>
              <a:tblGrid>
                <a:gridCol w="774086">
                  <a:extLst>
                    <a:ext uri="{9D8B030D-6E8A-4147-A177-3AD203B41FA5}">
                      <a16:colId xmlns:a16="http://schemas.microsoft.com/office/drawing/2014/main" xmlns="" val="863639715"/>
                    </a:ext>
                  </a:extLst>
                </a:gridCol>
                <a:gridCol w="774086">
                  <a:extLst>
                    <a:ext uri="{9D8B030D-6E8A-4147-A177-3AD203B41FA5}">
                      <a16:colId xmlns:a16="http://schemas.microsoft.com/office/drawing/2014/main" xmlns="" val="3988102952"/>
                    </a:ext>
                  </a:extLst>
                </a:gridCol>
                <a:gridCol w="774086">
                  <a:extLst>
                    <a:ext uri="{9D8B030D-6E8A-4147-A177-3AD203B41FA5}">
                      <a16:colId xmlns:a16="http://schemas.microsoft.com/office/drawing/2014/main" xmlns="" val="4067852018"/>
                    </a:ext>
                  </a:extLst>
                </a:gridCol>
                <a:gridCol w="774086">
                  <a:extLst>
                    <a:ext uri="{9D8B030D-6E8A-4147-A177-3AD203B41FA5}">
                      <a16:colId xmlns:a16="http://schemas.microsoft.com/office/drawing/2014/main" xmlns="" val="3946860595"/>
                    </a:ext>
                  </a:extLst>
                </a:gridCol>
                <a:gridCol w="774086">
                  <a:extLst>
                    <a:ext uri="{9D8B030D-6E8A-4147-A177-3AD203B41FA5}">
                      <a16:colId xmlns:a16="http://schemas.microsoft.com/office/drawing/2014/main" xmlns="" val="2045941775"/>
                    </a:ext>
                  </a:extLst>
                </a:gridCol>
                <a:gridCol w="774086">
                  <a:extLst>
                    <a:ext uri="{9D8B030D-6E8A-4147-A177-3AD203B41FA5}">
                      <a16:colId xmlns:a16="http://schemas.microsoft.com/office/drawing/2014/main" xmlns="" val="494522435"/>
                    </a:ext>
                  </a:extLst>
                </a:gridCol>
                <a:gridCol w="774086">
                  <a:extLst>
                    <a:ext uri="{9D8B030D-6E8A-4147-A177-3AD203B41FA5}">
                      <a16:colId xmlns:a16="http://schemas.microsoft.com/office/drawing/2014/main" xmlns="" val="596366376"/>
                    </a:ext>
                  </a:extLst>
                </a:gridCol>
                <a:gridCol w="774086">
                  <a:extLst>
                    <a:ext uri="{9D8B030D-6E8A-4147-A177-3AD203B41FA5}">
                      <a16:colId xmlns:a16="http://schemas.microsoft.com/office/drawing/2014/main" xmlns="" val="3721312764"/>
                    </a:ext>
                  </a:extLst>
                </a:gridCol>
              </a:tblGrid>
              <a:tr h="303305">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MARRAZI</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REGNO</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INALCO</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AMBRA</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THE GOLD</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김종철타일</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0860762"/>
                  </a:ext>
                </a:extLst>
              </a:tr>
              <a:tr h="0">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THE JOHN TECH</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AMERICAN STANDARD</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DELIM</a:t>
                      </a:r>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 </a:t>
                      </a:r>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DIUM</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BATH PLAN</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BATHDAY</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HSTB</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COZ</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BATHDAY</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04486817"/>
                  </a:ext>
                </a:extLst>
              </a:tr>
              <a:tr h="234566">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INUS</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DAROS</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INTERQUA</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SPIDER</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하우스모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57549467"/>
                  </a:ext>
                </a:extLst>
              </a:tr>
            </a:tbl>
          </a:graphicData>
        </a:graphic>
      </p:graphicFrame>
      <p:sp>
        <p:nvSpPr>
          <p:cNvPr id="75" name="직사각형 74">
            <a:extLst>
              <a:ext uri="{FF2B5EF4-FFF2-40B4-BE49-F238E27FC236}">
                <a16:creationId xmlns:a16="http://schemas.microsoft.com/office/drawing/2014/main" xmlns="" id="{4EB7E749-4FC4-4A54-B157-6AEA9A678DE8}"/>
              </a:ext>
            </a:extLst>
          </p:cNvPr>
          <p:cNvSpPr/>
          <p:nvPr/>
        </p:nvSpPr>
        <p:spPr>
          <a:xfrm>
            <a:off x="387178" y="4476488"/>
            <a:ext cx="883454" cy="2224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SIZE</a:t>
            </a:r>
            <a:endParaRPr lang="ko-KR" altLang="en-US" sz="1400" b="1" dirty="0"/>
          </a:p>
        </p:txBody>
      </p:sp>
      <p:graphicFrame>
        <p:nvGraphicFramePr>
          <p:cNvPr id="76" name="표 61">
            <a:extLst>
              <a:ext uri="{FF2B5EF4-FFF2-40B4-BE49-F238E27FC236}">
                <a16:creationId xmlns:a16="http://schemas.microsoft.com/office/drawing/2014/main" xmlns="" id="{4CBBE7ED-44F0-4F1B-9B3A-53FC755AC1AE}"/>
              </a:ext>
            </a:extLst>
          </p:cNvPr>
          <p:cNvGraphicFramePr>
            <a:graphicFrameLocks noGrp="1"/>
          </p:cNvGraphicFramePr>
          <p:nvPr>
            <p:extLst>
              <p:ext uri="{D42A27DB-BD31-4B8C-83A1-F6EECF244321}">
                <p14:modId xmlns:p14="http://schemas.microsoft.com/office/powerpoint/2010/main" xmlns="" val="1595393591"/>
              </p:ext>
            </p:extLst>
          </p:nvPr>
        </p:nvGraphicFramePr>
        <p:xfrm>
          <a:off x="1333377" y="4476488"/>
          <a:ext cx="6192688" cy="198120"/>
        </p:xfrm>
        <a:graphic>
          <a:graphicData uri="http://schemas.openxmlformats.org/drawingml/2006/table">
            <a:tbl>
              <a:tblPr firstRow="1" bandRow="1">
                <a:tableStyleId>{5C22544A-7EE6-4342-B048-85BDC9FD1C3A}</a:tableStyleId>
              </a:tblPr>
              <a:tblGrid>
                <a:gridCol w="774086">
                  <a:extLst>
                    <a:ext uri="{9D8B030D-6E8A-4147-A177-3AD203B41FA5}">
                      <a16:colId xmlns:a16="http://schemas.microsoft.com/office/drawing/2014/main" xmlns="" val="863639715"/>
                    </a:ext>
                  </a:extLst>
                </a:gridCol>
                <a:gridCol w="774086">
                  <a:extLst>
                    <a:ext uri="{9D8B030D-6E8A-4147-A177-3AD203B41FA5}">
                      <a16:colId xmlns:a16="http://schemas.microsoft.com/office/drawing/2014/main" xmlns="" val="3988102952"/>
                    </a:ext>
                  </a:extLst>
                </a:gridCol>
                <a:gridCol w="774086">
                  <a:extLst>
                    <a:ext uri="{9D8B030D-6E8A-4147-A177-3AD203B41FA5}">
                      <a16:colId xmlns:a16="http://schemas.microsoft.com/office/drawing/2014/main" xmlns="" val="4067852018"/>
                    </a:ext>
                  </a:extLst>
                </a:gridCol>
                <a:gridCol w="774086">
                  <a:extLst>
                    <a:ext uri="{9D8B030D-6E8A-4147-A177-3AD203B41FA5}">
                      <a16:colId xmlns:a16="http://schemas.microsoft.com/office/drawing/2014/main" xmlns="" val="3946860595"/>
                    </a:ext>
                  </a:extLst>
                </a:gridCol>
                <a:gridCol w="774086">
                  <a:extLst>
                    <a:ext uri="{9D8B030D-6E8A-4147-A177-3AD203B41FA5}">
                      <a16:colId xmlns:a16="http://schemas.microsoft.com/office/drawing/2014/main" xmlns="" val="2045941775"/>
                    </a:ext>
                  </a:extLst>
                </a:gridCol>
                <a:gridCol w="774086">
                  <a:extLst>
                    <a:ext uri="{9D8B030D-6E8A-4147-A177-3AD203B41FA5}">
                      <a16:colId xmlns:a16="http://schemas.microsoft.com/office/drawing/2014/main" xmlns="" val="494522435"/>
                    </a:ext>
                  </a:extLst>
                </a:gridCol>
                <a:gridCol w="774086">
                  <a:extLst>
                    <a:ext uri="{9D8B030D-6E8A-4147-A177-3AD203B41FA5}">
                      <a16:colId xmlns:a16="http://schemas.microsoft.com/office/drawing/2014/main" xmlns="" val="596366376"/>
                    </a:ext>
                  </a:extLst>
                </a:gridCol>
                <a:gridCol w="774086">
                  <a:extLst>
                    <a:ext uri="{9D8B030D-6E8A-4147-A177-3AD203B41FA5}">
                      <a16:colId xmlns:a16="http://schemas.microsoft.com/office/drawing/2014/main" xmlns="" val="3721312764"/>
                    </a:ext>
                  </a:extLst>
                </a:gridCol>
              </a:tblGrid>
              <a:tr h="153305">
                <a:tc>
                  <a:txBody>
                    <a:bodyPr/>
                    <a:lstStyle/>
                    <a:p>
                      <a:pPr algn="ctr" latinLnBrk="1"/>
                      <a:r>
                        <a:rPr lang="ko-KR" altLang="en-US" sz="700" b="0" dirty="0" err="1">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빅슬랩</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1200*600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900*900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600*600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600*360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300*300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450*250</a:t>
                      </a:r>
                      <a:endPar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700" b="0" dirty="0">
                          <a:ln>
                            <a:solidFill>
                              <a:sysClr val="windowText" lastClr="000000"/>
                            </a:solidFill>
                          </a:ln>
                          <a:solidFill>
                            <a:sysClr val="windowText" lastClr="000000"/>
                          </a:solidFill>
                          <a:latin typeface="나눔고딕 Light" panose="020D0904000000000000" pitchFamily="50" charset="-127"/>
                          <a:ea typeface="나눔고딕 Light" panose="020D0904000000000000" pitchFamily="50" charset="-127"/>
                        </a:rPr>
                        <a:t>기타</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0860762"/>
                  </a:ext>
                </a:extLst>
              </a:tr>
            </a:tbl>
          </a:graphicData>
        </a:graphic>
      </p:graphicFrame>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3" name="타원 82">
            <a:extLst>
              <a:ext uri="{FF2B5EF4-FFF2-40B4-BE49-F238E27FC236}">
                <a16:creationId xmlns:a16="http://schemas.microsoft.com/office/drawing/2014/main" xmlns="" id="{29A1F71F-7168-453D-8905-F07C59D6095A}"/>
              </a:ext>
            </a:extLst>
          </p:cNvPr>
          <p:cNvSpPr/>
          <p:nvPr/>
        </p:nvSpPr>
        <p:spPr>
          <a:xfrm>
            <a:off x="3237137" y="90817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84" name="타원 83">
            <a:extLst>
              <a:ext uri="{FF2B5EF4-FFF2-40B4-BE49-F238E27FC236}">
                <a16:creationId xmlns:a16="http://schemas.microsoft.com/office/drawing/2014/main" xmlns="" id="{24C0B3D8-E38F-4930-9DA5-CCE6D6445BFD}"/>
              </a:ext>
            </a:extLst>
          </p:cNvPr>
          <p:cNvSpPr/>
          <p:nvPr/>
        </p:nvSpPr>
        <p:spPr>
          <a:xfrm>
            <a:off x="7182919" y="57960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85" name="타원 84">
            <a:extLst>
              <a:ext uri="{FF2B5EF4-FFF2-40B4-BE49-F238E27FC236}">
                <a16:creationId xmlns:a16="http://schemas.microsoft.com/office/drawing/2014/main" xmlns="" id="{1B38EEF1-17F3-4031-85C1-529AF47EEE15}"/>
              </a:ext>
            </a:extLst>
          </p:cNvPr>
          <p:cNvSpPr/>
          <p:nvPr/>
        </p:nvSpPr>
        <p:spPr>
          <a:xfrm>
            <a:off x="7447236" y="56798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86" name="타원 85">
            <a:extLst>
              <a:ext uri="{FF2B5EF4-FFF2-40B4-BE49-F238E27FC236}">
                <a16:creationId xmlns:a16="http://schemas.microsoft.com/office/drawing/2014/main" xmlns="" id="{14AC9FD6-7B86-4F77-BDE0-F36121CF4EFB}"/>
              </a:ext>
            </a:extLst>
          </p:cNvPr>
          <p:cNvSpPr/>
          <p:nvPr/>
        </p:nvSpPr>
        <p:spPr>
          <a:xfrm>
            <a:off x="7945456" y="59546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87" name="타원 86">
            <a:extLst>
              <a:ext uri="{FF2B5EF4-FFF2-40B4-BE49-F238E27FC236}">
                <a16:creationId xmlns:a16="http://schemas.microsoft.com/office/drawing/2014/main" xmlns="" id="{1086E8C7-7695-4BD5-890A-40F15EFF5697}"/>
              </a:ext>
            </a:extLst>
          </p:cNvPr>
          <p:cNvSpPr/>
          <p:nvPr/>
        </p:nvSpPr>
        <p:spPr>
          <a:xfrm>
            <a:off x="8218633" y="59546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7</a:t>
            </a:r>
            <a:endParaRPr lang="ko-KR" altLang="en-US" dirty="0"/>
          </a:p>
        </p:txBody>
      </p:sp>
      <p:sp>
        <p:nvSpPr>
          <p:cNvPr id="88" name="타원 87">
            <a:extLst>
              <a:ext uri="{FF2B5EF4-FFF2-40B4-BE49-F238E27FC236}">
                <a16:creationId xmlns:a16="http://schemas.microsoft.com/office/drawing/2014/main" xmlns="" id="{9C814C42-B441-46A7-90E8-F59E52F5CD02}"/>
              </a:ext>
            </a:extLst>
          </p:cNvPr>
          <p:cNvSpPr/>
          <p:nvPr/>
        </p:nvSpPr>
        <p:spPr>
          <a:xfrm>
            <a:off x="-63329" y="130106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89" name="타원 88">
            <a:extLst>
              <a:ext uri="{FF2B5EF4-FFF2-40B4-BE49-F238E27FC236}">
                <a16:creationId xmlns:a16="http://schemas.microsoft.com/office/drawing/2014/main" xmlns="" id="{EB446346-5740-4FD4-B26E-E4CC3D1589C4}"/>
              </a:ext>
            </a:extLst>
          </p:cNvPr>
          <p:cNvSpPr/>
          <p:nvPr/>
        </p:nvSpPr>
        <p:spPr>
          <a:xfrm>
            <a:off x="239747" y="311464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9</a:t>
            </a:r>
            <a:endParaRPr lang="ko-KR" altLang="en-US" dirty="0"/>
          </a:p>
        </p:txBody>
      </p:sp>
      <p:sp>
        <p:nvSpPr>
          <p:cNvPr id="90" name="타원 89">
            <a:extLst>
              <a:ext uri="{FF2B5EF4-FFF2-40B4-BE49-F238E27FC236}">
                <a16:creationId xmlns:a16="http://schemas.microsoft.com/office/drawing/2014/main" xmlns="" id="{39CBD6F6-96A8-44C8-920E-0EBD75805AF4}"/>
              </a:ext>
            </a:extLst>
          </p:cNvPr>
          <p:cNvSpPr/>
          <p:nvPr/>
        </p:nvSpPr>
        <p:spPr>
          <a:xfrm>
            <a:off x="72970" y="76865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8</a:t>
            </a:r>
            <a:endParaRPr lang="ko-KR" altLang="en-US" dirty="0"/>
          </a:p>
        </p:txBody>
      </p:sp>
      <p:sp>
        <p:nvSpPr>
          <p:cNvPr id="91" name="직사각형 90">
            <a:extLst>
              <a:ext uri="{FF2B5EF4-FFF2-40B4-BE49-F238E27FC236}">
                <a16:creationId xmlns:a16="http://schemas.microsoft.com/office/drawing/2014/main" xmlns="" id="{585D86C1-2F9C-4A51-B693-464B2E6FB5A9}"/>
              </a:ext>
            </a:extLst>
          </p:cNvPr>
          <p:cNvSpPr/>
          <p:nvPr/>
        </p:nvSpPr>
        <p:spPr>
          <a:xfrm>
            <a:off x="445146" y="1592461"/>
            <a:ext cx="825486" cy="1062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800" dirty="0" err="1">
                <a:solidFill>
                  <a:schemeClr val="bg1"/>
                </a:solidFill>
              </a:rPr>
              <a:t>타일류</a:t>
            </a:r>
            <a:endParaRPr lang="en-US" altLang="ko-KR" sz="800" dirty="0">
              <a:solidFill>
                <a:schemeClr val="bg1"/>
              </a:solidFill>
            </a:endParaRPr>
          </a:p>
          <a:p>
            <a:pPr>
              <a:lnSpc>
                <a:spcPct val="150000"/>
              </a:lnSpc>
            </a:pPr>
            <a:r>
              <a:rPr lang="ko-KR" altLang="en-US" sz="800" dirty="0">
                <a:solidFill>
                  <a:schemeClr val="bg1"/>
                </a:solidFill>
              </a:rPr>
              <a:t>부자재</a:t>
            </a:r>
            <a:endParaRPr lang="en-US" altLang="ko-KR" sz="800" dirty="0">
              <a:solidFill>
                <a:schemeClr val="bg1"/>
              </a:solidFill>
            </a:endParaRPr>
          </a:p>
          <a:p>
            <a:pPr>
              <a:lnSpc>
                <a:spcPct val="150000"/>
              </a:lnSpc>
            </a:pPr>
            <a:r>
              <a:rPr lang="ko-KR" altLang="en-US" sz="800" dirty="0" err="1">
                <a:solidFill>
                  <a:schemeClr val="bg1"/>
                </a:solidFill>
              </a:rPr>
              <a:t>아덱스</a:t>
            </a:r>
            <a:endParaRPr lang="en-US" altLang="ko-KR" sz="800" dirty="0">
              <a:solidFill>
                <a:schemeClr val="bg1"/>
              </a:solidFill>
            </a:endParaRPr>
          </a:p>
          <a:p>
            <a:pPr>
              <a:lnSpc>
                <a:spcPct val="150000"/>
              </a:lnSpc>
            </a:pPr>
            <a:r>
              <a:rPr lang="ko-KR" altLang="en-US" sz="800" dirty="0" err="1">
                <a:solidFill>
                  <a:schemeClr val="bg1"/>
                </a:solidFill>
              </a:rPr>
              <a:t>도기류</a:t>
            </a:r>
            <a:endParaRPr lang="en-US" altLang="ko-KR" sz="800" dirty="0">
              <a:solidFill>
                <a:schemeClr val="bg1"/>
              </a:solidFill>
            </a:endParaRPr>
          </a:p>
          <a:p>
            <a:pPr>
              <a:lnSpc>
                <a:spcPct val="150000"/>
              </a:lnSpc>
            </a:pPr>
            <a:r>
              <a:rPr lang="ko-KR" altLang="en-US" sz="800" dirty="0">
                <a:solidFill>
                  <a:schemeClr val="bg1"/>
                </a:solidFill>
              </a:rPr>
              <a:t>부속품</a:t>
            </a:r>
            <a:endParaRPr lang="en-US" altLang="ko-KR" sz="800" dirty="0">
              <a:solidFill>
                <a:schemeClr val="bg1"/>
              </a:solidFill>
            </a:endParaRPr>
          </a:p>
          <a:p>
            <a:pPr>
              <a:lnSpc>
                <a:spcPct val="150000"/>
              </a:lnSpc>
            </a:pPr>
            <a:r>
              <a:rPr lang="ko-KR" altLang="en-US" sz="800" dirty="0">
                <a:solidFill>
                  <a:schemeClr val="bg1"/>
                </a:solidFill>
              </a:rPr>
              <a:t>마루</a:t>
            </a:r>
            <a:endParaRPr lang="en-US" altLang="ko-KR" sz="800" dirty="0">
              <a:solidFill>
                <a:schemeClr val="bg1"/>
              </a:solidFill>
            </a:endParaRPr>
          </a:p>
          <a:p>
            <a:endParaRPr lang="en-US" altLang="ko-KR" sz="700" dirty="0">
              <a:solidFill>
                <a:schemeClr val="bg1"/>
              </a:solidFill>
            </a:endParaRPr>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5" name="타원 64">
            <a:extLst>
              <a:ext uri="{FF2B5EF4-FFF2-40B4-BE49-F238E27FC236}">
                <a16:creationId xmlns:a16="http://schemas.microsoft.com/office/drawing/2014/main" xmlns="" id="{685FCB3C-A91B-4ABC-A279-4C9C52A0E6AA}"/>
              </a:ext>
            </a:extLst>
          </p:cNvPr>
          <p:cNvSpPr/>
          <p:nvPr/>
        </p:nvSpPr>
        <p:spPr>
          <a:xfrm>
            <a:off x="7883214" y="601897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sp>
        <p:nvSpPr>
          <p:cNvPr id="67" name="타원 66">
            <a:extLst>
              <a:ext uri="{FF2B5EF4-FFF2-40B4-BE49-F238E27FC236}">
                <a16:creationId xmlns:a16="http://schemas.microsoft.com/office/drawing/2014/main" xmlns="" id="{C67526A0-3344-4802-A42D-46FC6D90F550}"/>
              </a:ext>
            </a:extLst>
          </p:cNvPr>
          <p:cNvSpPr/>
          <p:nvPr/>
        </p:nvSpPr>
        <p:spPr>
          <a:xfrm>
            <a:off x="7228014" y="131874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xmlns="" id="{758C984F-4517-4A12-A034-A3578FCD4075}"/>
              </a:ext>
            </a:extLst>
          </p:cNvPr>
          <p:cNvSpPr txBox="1"/>
          <p:nvPr/>
        </p:nvSpPr>
        <p:spPr>
          <a:xfrm>
            <a:off x="7197992" y="1289493"/>
            <a:ext cx="383068" cy="246221"/>
          </a:xfrm>
          <a:prstGeom prst="rect">
            <a:avLst/>
          </a:prstGeom>
          <a:noFill/>
        </p:spPr>
        <p:txBody>
          <a:bodyPr wrap="square" rtlCol="0">
            <a:spAutoFit/>
          </a:bodyPr>
          <a:lstStyle/>
          <a:p>
            <a:r>
              <a:rPr lang="en-US" altLang="ko-KR" sz="1000" b="1" dirty="0">
                <a:solidFill>
                  <a:schemeClr val="bg1"/>
                </a:solidFill>
              </a:rPr>
              <a:t>11</a:t>
            </a:r>
            <a:endParaRPr lang="ko-KR" altLang="en-US" b="1" dirty="0">
              <a:solidFill>
                <a:schemeClr val="bg1"/>
              </a:solidFill>
            </a:endParaRPr>
          </a:p>
        </p:txBody>
      </p:sp>
      <p:sp>
        <p:nvSpPr>
          <p:cNvPr id="68" name="타원 67">
            <a:extLst>
              <a:ext uri="{FF2B5EF4-FFF2-40B4-BE49-F238E27FC236}">
                <a16:creationId xmlns:a16="http://schemas.microsoft.com/office/drawing/2014/main" xmlns="" id="{B560397B-F999-4795-9B6E-858F87BD0E0F}"/>
              </a:ext>
            </a:extLst>
          </p:cNvPr>
          <p:cNvSpPr/>
          <p:nvPr/>
        </p:nvSpPr>
        <p:spPr>
          <a:xfrm>
            <a:off x="7686710" y="56798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grpSp>
        <p:nvGrpSpPr>
          <p:cNvPr id="12" name="그룹 11">
            <a:extLst>
              <a:ext uri="{FF2B5EF4-FFF2-40B4-BE49-F238E27FC236}">
                <a16:creationId xmlns:a16="http://schemas.microsoft.com/office/drawing/2014/main" xmlns="" id="{429BF35E-049D-4BE2-9C1A-D30CFF610E84}"/>
              </a:ext>
            </a:extLst>
          </p:cNvPr>
          <p:cNvGrpSpPr/>
          <p:nvPr/>
        </p:nvGrpSpPr>
        <p:grpSpPr>
          <a:xfrm>
            <a:off x="7586340" y="947944"/>
            <a:ext cx="410289" cy="236357"/>
            <a:chOff x="7586340" y="947944"/>
            <a:chExt cx="410289" cy="236357"/>
          </a:xfrm>
        </p:grpSpPr>
        <p:sp>
          <p:nvSpPr>
            <p:cNvPr id="9" name="하트 8">
              <a:extLst>
                <a:ext uri="{FF2B5EF4-FFF2-40B4-BE49-F238E27FC236}">
                  <a16:creationId xmlns:a16="http://schemas.microsoft.com/office/drawing/2014/main" xmlns="" id="{B3EEBDC3-43A3-4D11-A343-BF78DAACA11D}"/>
                </a:ext>
              </a:extLst>
            </p:cNvPr>
            <p:cNvSpPr/>
            <p:nvPr/>
          </p:nvSpPr>
          <p:spPr>
            <a:xfrm>
              <a:off x="7759921" y="947944"/>
              <a:ext cx="95719" cy="78897"/>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xmlns="" id="{C98BD008-BE88-4323-BBFA-7C82717AFD54}"/>
                </a:ext>
              </a:extLst>
            </p:cNvPr>
            <p:cNvSpPr txBox="1"/>
            <p:nvPr/>
          </p:nvSpPr>
          <p:spPr>
            <a:xfrm>
              <a:off x="7586340" y="1030413"/>
              <a:ext cx="410289" cy="153888"/>
            </a:xfrm>
            <a:prstGeom prst="rect">
              <a:avLst/>
            </a:prstGeom>
            <a:noFill/>
          </p:spPr>
          <p:txBody>
            <a:bodyPr wrap="square" rtlCol="0">
              <a:spAutoFit/>
            </a:bodyPr>
            <a:lstStyle/>
            <a:p>
              <a:r>
                <a:rPr lang="ko-KR" altLang="en-US" sz="400" dirty="0"/>
                <a:t>즐겨찾기</a:t>
              </a:r>
            </a:p>
          </p:txBody>
        </p:sp>
      </p:grpSp>
      <p:sp>
        <p:nvSpPr>
          <p:cNvPr id="11" name="TextBox 10">
            <a:extLst>
              <a:ext uri="{FF2B5EF4-FFF2-40B4-BE49-F238E27FC236}">
                <a16:creationId xmlns:a16="http://schemas.microsoft.com/office/drawing/2014/main" xmlns="" id="{448F3B6A-4D05-4D6D-AFC3-612770C65DE1}"/>
              </a:ext>
            </a:extLst>
          </p:cNvPr>
          <p:cNvSpPr txBox="1"/>
          <p:nvPr/>
        </p:nvSpPr>
        <p:spPr>
          <a:xfrm>
            <a:off x="7833594" y="6016337"/>
            <a:ext cx="412579" cy="230832"/>
          </a:xfrm>
          <a:prstGeom prst="rect">
            <a:avLst/>
          </a:prstGeom>
          <a:noFill/>
        </p:spPr>
        <p:txBody>
          <a:bodyPr wrap="square" rtlCol="0">
            <a:spAutoFit/>
          </a:bodyPr>
          <a:lstStyle/>
          <a:p>
            <a:r>
              <a:rPr lang="en-US" altLang="ko-KR" sz="900" b="1" dirty="0">
                <a:solidFill>
                  <a:schemeClr val="bg1"/>
                </a:solidFill>
              </a:rPr>
              <a:t>10</a:t>
            </a:r>
            <a:endParaRPr lang="ko-KR" altLang="en-US" sz="900" b="1" dirty="0">
              <a:solidFill>
                <a:schemeClr val="bg1"/>
              </a:solidFill>
            </a:endParaRPr>
          </a:p>
        </p:txBody>
      </p:sp>
      <p:sp>
        <p:nvSpPr>
          <p:cNvPr id="53" name="TextBox 52">
            <a:extLst>
              <a:ext uri="{FF2B5EF4-FFF2-40B4-BE49-F238E27FC236}">
                <a16:creationId xmlns:a16="http://schemas.microsoft.com/office/drawing/2014/main" xmlns="" id="{5D076577-1CF4-440C-A3A5-19AA94529420}"/>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54" name="TextBox 53">
            <a:extLst>
              <a:ext uri="{FF2B5EF4-FFF2-40B4-BE49-F238E27FC236}">
                <a16:creationId xmlns:a16="http://schemas.microsoft.com/office/drawing/2014/main" xmlns="" id="{BBCC0A54-221A-46A1-9F27-1680DBFF8207}"/>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55" name="TextBox 54">
            <a:extLst>
              <a:ext uri="{FF2B5EF4-FFF2-40B4-BE49-F238E27FC236}">
                <a16:creationId xmlns:a16="http://schemas.microsoft.com/office/drawing/2014/main" xmlns="" id="{07690AE6-F649-452E-960F-3C34F4C64D96}"/>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56" name="직사각형 55">
            <a:extLst>
              <a:ext uri="{FF2B5EF4-FFF2-40B4-BE49-F238E27FC236}">
                <a16:creationId xmlns:a16="http://schemas.microsoft.com/office/drawing/2014/main" xmlns="" id="{5E51663F-61D3-4970-8215-E7360A2B865A}"/>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14" name="TextBox 13">
            <a:extLst>
              <a:ext uri="{FF2B5EF4-FFF2-40B4-BE49-F238E27FC236}">
                <a16:creationId xmlns:a16="http://schemas.microsoft.com/office/drawing/2014/main" xmlns="" id="{0242E604-E1DC-43AD-A4BC-912018B2BED3}"/>
              </a:ext>
            </a:extLst>
          </p:cNvPr>
          <p:cNvSpPr txBox="1"/>
          <p:nvPr/>
        </p:nvSpPr>
        <p:spPr>
          <a:xfrm>
            <a:off x="7089611" y="1000856"/>
            <a:ext cx="447773" cy="153888"/>
          </a:xfrm>
          <a:prstGeom prst="rect">
            <a:avLst/>
          </a:prstGeom>
          <a:solidFill>
            <a:schemeClr val="bg1"/>
          </a:solidFill>
        </p:spPr>
        <p:txBody>
          <a:bodyPr wrap="square" rtlCol="0">
            <a:spAutoFit/>
          </a:bodyPr>
          <a:lstStyle/>
          <a:p>
            <a:pPr algn="r"/>
            <a:r>
              <a:rPr lang="ko-KR" altLang="en-US" sz="400" dirty="0"/>
              <a:t>주문내역</a:t>
            </a:r>
          </a:p>
        </p:txBody>
      </p:sp>
    </p:spTree>
    <p:extLst>
      <p:ext uri="{BB962C8B-B14F-4D97-AF65-F5344CB8AC3E}">
        <p14:creationId xmlns:p14="http://schemas.microsoft.com/office/powerpoint/2010/main" xmlns="" val="244153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소분류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363745466"/>
              </p:ext>
            </p:extLst>
          </p:nvPr>
        </p:nvGraphicFramePr>
        <p:xfrm>
          <a:off x="8688288" y="476672"/>
          <a:ext cx="3384376" cy="39529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대분류 메뉴 또는 단축 카테고리에서 선택하면 이동하는 소분류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더 상세한 필터링이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a:t>
                      </a:r>
                      <a:r>
                        <a:rPr lang="ko-KR" altLang="en-US" sz="800" b="0" dirty="0">
                          <a:solidFill>
                            <a:schemeClr val="tx1"/>
                          </a:solidFill>
                          <a:latin typeface="+mn-ea"/>
                          <a:ea typeface="+mn-ea"/>
                          <a:sym typeface="맑은 고딕"/>
                        </a:rPr>
                        <a:t>번의 키워드별 항목은 대분류 카테고리에 따라 항목이 바뀜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위치를 제목으로 표시</a:t>
                      </a:r>
                      <a:r>
                        <a:rPr kumimoji="1" lang="en-US" altLang="ko-KR" sz="850" dirty="0">
                          <a:solidFill>
                            <a:schemeClr val="tx1"/>
                          </a:solidFill>
                          <a:latin typeface="+mn-ea"/>
                        </a:rPr>
                        <a:t>. </a:t>
                      </a:r>
                      <a:r>
                        <a:rPr kumimoji="1" lang="ko-KR" altLang="en-US" sz="850" dirty="0">
                          <a:solidFill>
                            <a:schemeClr val="tx1"/>
                          </a:solidFill>
                          <a:latin typeface="+mn-ea"/>
                        </a:rPr>
                        <a:t>소분류에서 두 항목을 선택했을 경우</a:t>
                      </a:r>
                      <a:r>
                        <a:rPr kumimoji="1" lang="en-US" altLang="ko-KR" sz="850" dirty="0">
                          <a:solidFill>
                            <a:schemeClr val="tx1"/>
                          </a:solidFill>
                          <a:latin typeface="+mn-ea"/>
                        </a:rPr>
                        <a:t>, </a:t>
                      </a:r>
                      <a:r>
                        <a:rPr kumimoji="1" lang="ko-KR" altLang="en-US" sz="850" dirty="0">
                          <a:solidFill>
                            <a:schemeClr val="tx1"/>
                          </a:solidFill>
                          <a:latin typeface="+mn-ea"/>
                        </a:rPr>
                        <a:t>두가지가 합쳐서 표시됨</a:t>
                      </a:r>
                      <a:r>
                        <a:rPr kumimoji="1" lang="en-US" altLang="ko-KR" sz="85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ex) </a:t>
                      </a:r>
                      <a:r>
                        <a:rPr kumimoji="1" lang="ko-KR" altLang="en-US" sz="850" dirty="0">
                          <a:solidFill>
                            <a:schemeClr val="tx1"/>
                          </a:solidFill>
                          <a:latin typeface="+mn-ea"/>
                        </a:rPr>
                        <a:t>크기 </a:t>
                      </a:r>
                      <a:r>
                        <a:rPr kumimoji="1" lang="en-US" altLang="ko-KR" sz="850" dirty="0">
                          <a:solidFill>
                            <a:schemeClr val="tx1"/>
                          </a:solidFill>
                          <a:latin typeface="+mn-ea"/>
                        </a:rPr>
                        <a:t>‘</a:t>
                      </a:r>
                      <a:r>
                        <a:rPr kumimoji="1" lang="ko-KR" altLang="en-US" sz="850" dirty="0">
                          <a:solidFill>
                            <a:schemeClr val="tx1"/>
                          </a:solidFill>
                          <a:latin typeface="+mn-ea"/>
                        </a:rPr>
                        <a:t>기타</a:t>
                      </a:r>
                      <a:r>
                        <a:rPr kumimoji="1" lang="en-US" altLang="ko-KR" sz="850" dirty="0">
                          <a:solidFill>
                            <a:schemeClr val="tx1"/>
                          </a:solidFill>
                          <a:latin typeface="+mn-ea"/>
                        </a:rPr>
                        <a:t>‘+</a:t>
                      </a:r>
                      <a:r>
                        <a:rPr kumimoji="1" lang="ko-KR" altLang="en-US" sz="850" dirty="0">
                          <a:solidFill>
                            <a:schemeClr val="tx1"/>
                          </a:solidFill>
                          <a:latin typeface="+mn-ea"/>
                        </a:rPr>
                        <a:t>색상 </a:t>
                      </a:r>
                      <a:r>
                        <a:rPr kumimoji="1" lang="en-US" altLang="ko-KR" sz="850" dirty="0">
                          <a:solidFill>
                            <a:schemeClr val="tx1"/>
                          </a:solidFill>
                          <a:latin typeface="+mn-ea"/>
                        </a:rPr>
                        <a:t>’</a:t>
                      </a:r>
                      <a:r>
                        <a:rPr kumimoji="1" lang="ko-KR" altLang="en-US" sz="850" dirty="0">
                          <a:solidFill>
                            <a:schemeClr val="tx1"/>
                          </a:solidFill>
                          <a:latin typeface="+mn-ea"/>
                        </a:rPr>
                        <a:t>모자이크</a:t>
                      </a:r>
                      <a:r>
                        <a:rPr kumimoji="1" lang="en-US" altLang="ko-KR" sz="850" dirty="0">
                          <a:solidFill>
                            <a:schemeClr val="tx1"/>
                          </a:solidFill>
                          <a:latin typeface="+mn-ea"/>
                        </a:rPr>
                        <a:t>’ &gt; ‘</a:t>
                      </a:r>
                      <a:r>
                        <a:rPr kumimoji="1" lang="ko-KR" altLang="en-US" sz="850" dirty="0">
                          <a:solidFill>
                            <a:schemeClr val="tx1"/>
                          </a:solidFill>
                          <a:latin typeface="+mn-ea"/>
                        </a:rPr>
                        <a:t>기타 모자이크</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클릭을 하면 하위 선택창이 나옴</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소분류 항목의 상세 선택 메뉴</a:t>
                      </a:r>
                      <a:r>
                        <a:rPr kumimoji="1" lang="en-US" altLang="ko-KR" sz="850" dirty="0">
                          <a:solidFill>
                            <a:schemeClr val="tx1"/>
                          </a:solidFill>
                          <a:latin typeface="+mn-ea"/>
                        </a:rPr>
                        <a:t>. </a:t>
                      </a:r>
                      <a:r>
                        <a:rPr kumimoji="1" lang="ko-KR" altLang="en-US" sz="850" dirty="0">
                          <a:solidFill>
                            <a:schemeClr val="tx1"/>
                          </a:solidFill>
                          <a:latin typeface="+mn-ea"/>
                        </a:rPr>
                        <a:t>클릭을 하면 색이 바뀌고 세부 목록이 </a:t>
                      </a:r>
                      <a:r>
                        <a:rPr kumimoji="1" lang="ko-KR" altLang="en-US" sz="850" dirty="0" err="1">
                          <a:solidFill>
                            <a:schemeClr val="tx1"/>
                          </a:solidFill>
                          <a:latin typeface="+mn-ea"/>
                        </a:rPr>
                        <a:t>보여짐</a:t>
                      </a:r>
                      <a:r>
                        <a:rPr kumimoji="1" lang="en-US" altLang="ko-KR" sz="850" dirty="0">
                          <a:solidFill>
                            <a:schemeClr val="tx1"/>
                          </a:solidFill>
                          <a:latin typeface="+mn-ea"/>
                        </a:rPr>
                        <a:t>. </a:t>
                      </a:r>
                      <a:r>
                        <a:rPr kumimoji="1" lang="ko-KR" altLang="en-US" sz="850" dirty="0">
                          <a:solidFill>
                            <a:schemeClr val="tx1"/>
                          </a:solidFill>
                          <a:latin typeface="+mn-ea"/>
                        </a:rPr>
                        <a:t>소분류는 중복 선택이 가능</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ex) </a:t>
                      </a:r>
                      <a:r>
                        <a:rPr kumimoji="1" lang="ko-KR" altLang="en-US" sz="850" dirty="0">
                          <a:solidFill>
                            <a:schemeClr val="tx1"/>
                          </a:solidFill>
                          <a:latin typeface="+mn-ea"/>
                        </a:rPr>
                        <a:t>크기</a:t>
                      </a:r>
                      <a:r>
                        <a:rPr kumimoji="1" lang="en-US" altLang="ko-KR" sz="850" dirty="0">
                          <a:solidFill>
                            <a:schemeClr val="tx1"/>
                          </a:solidFill>
                          <a:latin typeface="+mn-ea"/>
                        </a:rPr>
                        <a:t> ‘</a:t>
                      </a:r>
                      <a:r>
                        <a:rPr kumimoji="1" lang="ko-KR" altLang="en-US" sz="850" dirty="0">
                          <a:solidFill>
                            <a:schemeClr val="tx1"/>
                          </a:solidFill>
                          <a:latin typeface="+mn-ea"/>
                        </a:rPr>
                        <a:t>쪽마루</a:t>
                      </a:r>
                      <a:r>
                        <a:rPr kumimoji="1" lang="en-US" altLang="ko-KR" sz="850" dirty="0">
                          <a:solidFill>
                            <a:schemeClr val="tx1"/>
                          </a:solidFill>
                          <a:latin typeface="+mn-ea"/>
                        </a:rPr>
                        <a:t>’</a:t>
                      </a:r>
                      <a:r>
                        <a:rPr kumimoji="1" lang="ko-KR" altLang="en-US" sz="850" dirty="0">
                          <a:solidFill>
                            <a:schemeClr val="tx1"/>
                          </a:solidFill>
                          <a:latin typeface="+mn-ea"/>
                        </a:rPr>
                        <a:t> 선택</a:t>
                      </a:r>
                      <a:r>
                        <a:rPr kumimoji="1" lang="en-US" altLang="ko-KR" sz="850" dirty="0">
                          <a:solidFill>
                            <a:schemeClr val="tx1"/>
                          </a:solidFill>
                          <a:latin typeface="+mn-ea"/>
                        </a:rPr>
                        <a:t>+</a:t>
                      </a:r>
                      <a:r>
                        <a:rPr kumimoji="1" lang="ko-KR" altLang="en-US" sz="850" dirty="0">
                          <a:solidFill>
                            <a:schemeClr val="tx1"/>
                          </a:solidFill>
                          <a:latin typeface="+mn-ea"/>
                        </a:rPr>
                        <a:t>색상 </a:t>
                      </a:r>
                      <a:r>
                        <a:rPr kumimoji="1" lang="en-US" altLang="ko-KR" sz="850" dirty="0">
                          <a:solidFill>
                            <a:schemeClr val="tx1"/>
                          </a:solidFill>
                          <a:latin typeface="+mn-ea"/>
                        </a:rPr>
                        <a:t>‘</a:t>
                      </a:r>
                      <a:r>
                        <a:rPr kumimoji="1" lang="ko-KR" altLang="en-US" sz="850" dirty="0">
                          <a:solidFill>
                            <a:schemeClr val="tx1"/>
                          </a:solidFill>
                          <a:latin typeface="+mn-ea"/>
                        </a:rPr>
                        <a:t>화이트</a:t>
                      </a:r>
                      <a:r>
                        <a:rPr kumimoji="1" lang="en-US" altLang="ko-KR" sz="850" dirty="0">
                          <a:solidFill>
                            <a:schemeClr val="tx1"/>
                          </a:solidFill>
                          <a:latin typeface="+mn-ea"/>
                        </a:rPr>
                        <a:t>’</a:t>
                      </a:r>
                      <a:r>
                        <a:rPr kumimoji="1" lang="ko-KR" altLang="en-US" sz="850" dirty="0">
                          <a:solidFill>
                            <a:schemeClr val="tx1"/>
                          </a:solidFill>
                          <a:latin typeface="+mn-ea"/>
                        </a:rPr>
                        <a:t> 선택 </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선택을 하면 색이 바뀜</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 항목의 전체 상품의 개수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각 상품 이미지와 상세정보를 표시</a:t>
                      </a:r>
                      <a:r>
                        <a:rPr kumimoji="1" lang="en-US" altLang="ko-KR" sz="850" dirty="0">
                          <a:solidFill>
                            <a:schemeClr val="tx1"/>
                          </a:solidFill>
                          <a:latin typeface="+mn-ea"/>
                        </a:rPr>
                        <a:t>. </a:t>
                      </a:r>
                      <a:r>
                        <a:rPr kumimoji="1" lang="ko-KR" altLang="en-US" sz="850" dirty="0">
                          <a:solidFill>
                            <a:schemeClr val="tx1"/>
                          </a:solidFill>
                          <a:latin typeface="+mn-ea"/>
                        </a:rPr>
                        <a:t>클릭을 하면 해당 </a:t>
                      </a:r>
                      <a:r>
                        <a:rPr kumimoji="1" lang="ko-KR" altLang="en-US" sz="850" dirty="0">
                          <a:solidFill>
                            <a:schemeClr val="tx1"/>
                          </a:solidFill>
                          <a:latin typeface="+mn-ea"/>
                          <a:hlinkClick r:id="rId3" action="ppaction://hlinksldjump"/>
                        </a:rPr>
                        <a:t>상품 상세정보 페이지</a:t>
                      </a:r>
                      <a:r>
                        <a:rPr kumimoji="1" lang="ko-KR" altLang="en-US" sz="850" dirty="0">
                          <a:solidFill>
                            <a:schemeClr val="tx1"/>
                          </a:solidFill>
                          <a:latin typeface="+mn-ea"/>
                        </a:rPr>
                        <a:t>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34P</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946509868"/>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전체 페이지 수 표시</a:t>
                      </a:r>
                      <a:r>
                        <a:rPr kumimoji="1" lang="en-US" altLang="ko-KR" sz="850" dirty="0">
                          <a:solidFill>
                            <a:schemeClr val="tx1"/>
                          </a:solidFill>
                          <a:latin typeface="+mn-ea"/>
                        </a:rPr>
                        <a:t>. </a:t>
                      </a:r>
                      <a:r>
                        <a:rPr kumimoji="1" lang="ko-KR" altLang="en-US" sz="850" dirty="0">
                          <a:solidFill>
                            <a:schemeClr val="tx1"/>
                          </a:solidFill>
                          <a:latin typeface="+mn-ea"/>
                        </a:rPr>
                        <a:t>현재 페이지는 색이 다름</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155455100"/>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필터링 초기화 </a:t>
                      </a:r>
                      <a:r>
                        <a:rPr kumimoji="1" lang="en-US" altLang="ko-KR" sz="850" dirty="0">
                          <a:solidFill>
                            <a:schemeClr val="tx1"/>
                          </a:solidFill>
                          <a:latin typeface="+mn-ea"/>
                        </a:rPr>
                        <a:t>ex. </a:t>
                      </a:r>
                      <a:r>
                        <a:rPr kumimoji="1" lang="ko-KR" altLang="en-US" sz="850" dirty="0">
                          <a:solidFill>
                            <a:schemeClr val="tx1"/>
                          </a:solidFill>
                          <a:latin typeface="+mn-ea"/>
                        </a:rPr>
                        <a:t>현재 페이지에서 필터링 초기화를 하면 크기 항목의 필터링이 해제되어 전체 타일이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988729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13</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9"/>
            <a:ext cx="8159352" cy="328465"/>
            <a:chOff x="243994" y="851817"/>
            <a:chExt cx="8159352" cy="381101"/>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4"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41550" y="872878"/>
              <a:ext cx="1161796" cy="360040"/>
              <a:chOff x="7074602" y="851518"/>
              <a:chExt cx="1359743"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5" cstate="print"/>
              <a:stretch>
                <a:fillRect/>
              </a:stretch>
            </p:blipFill>
            <p:spPr>
              <a:xfrm>
                <a:off x="7074602" y="851518"/>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6"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7" cstate="print"/>
              <a:stretch>
                <a:fillRect/>
              </a:stretch>
            </p:blipFill>
            <p:spPr>
              <a:xfrm>
                <a:off x="7387898"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8"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33853" y="5951966"/>
            <a:ext cx="8030610" cy="28055"/>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D5A076CF-8DCE-40A0-99D5-6EB75073DD29}"/>
              </a:ext>
            </a:extLst>
          </p:cNvPr>
          <p:cNvSpPr txBox="1"/>
          <p:nvPr/>
        </p:nvSpPr>
        <p:spPr>
          <a:xfrm>
            <a:off x="351339" y="2145059"/>
            <a:ext cx="596089" cy="215444"/>
          </a:xfrm>
          <a:prstGeom prst="rect">
            <a:avLst/>
          </a:prstGeom>
          <a:noFill/>
        </p:spPr>
        <p:txBody>
          <a:bodyPr wrap="square" rtlCol="0">
            <a:spAutoFit/>
          </a:bodyPr>
          <a:lstStyle/>
          <a:p>
            <a:r>
              <a:rPr lang="ko-KR" altLang="en-US" sz="800" b="1" dirty="0"/>
              <a:t>키워드별</a:t>
            </a:r>
          </a:p>
        </p:txBody>
      </p:sp>
      <p:cxnSp>
        <p:nvCxnSpPr>
          <p:cNvPr id="10" name="직선 연결선 9">
            <a:extLst>
              <a:ext uri="{FF2B5EF4-FFF2-40B4-BE49-F238E27FC236}">
                <a16:creationId xmlns:a16="http://schemas.microsoft.com/office/drawing/2014/main" xmlns="" id="{D371A0B2-C96D-460A-8DA6-922E6FC428A1}"/>
              </a:ext>
            </a:extLst>
          </p:cNvPr>
          <p:cNvCxnSpPr>
            <a:cxnSpLocks/>
          </p:cNvCxnSpPr>
          <p:nvPr/>
        </p:nvCxnSpPr>
        <p:spPr>
          <a:xfrm>
            <a:off x="1366086" y="2235982"/>
            <a:ext cx="92033"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3720635838"/>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Arial Black" panose="020B0A04020102020204" pitchFamily="34" charset="0"/>
                        </a:rPr>
                        <a:t>CATEGORY&gt;</a:t>
                      </a:r>
                      <a:r>
                        <a:rPr lang="ko-KR" altLang="en-US" sz="1000" b="1" dirty="0" err="1">
                          <a:solidFill>
                            <a:schemeClr val="tx1"/>
                          </a:solidFill>
                          <a:latin typeface="Arial Black" panose="020B0A04020102020204" pitchFamily="34" charset="0"/>
                        </a:rPr>
                        <a:t>타일류</a:t>
                      </a:r>
                      <a:r>
                        <a:rPr lang="en-US" altLang="ko-KR" sz="1000" b="1" dirty="0">
                          <a:solidFill>
                            <a:schemeClr val="tx1"/>
                          </a:solidFill>
                          <a:latin typeface="Arial Black" panose="020B0A04020102020204" pitchFamily="34" charset="0"/>
                        </a:rPr>
                        <a:t>&gt;</a:t>
                      </a:r>
                      <a:r>
                        <a:rPr lang="ko-KR" altLang="en-US" sz="1000" b="1" dirty="0">
                          <a:solidFill>
                            <a:schemeClr val="tx1"/>
                          </a:solidFill>
                          <a:latin typeface="Arial Black" panose="020B0A04020102020204" pitchFamily="34" charset="0"/>
                        </a:rPr>
                        <a:t>기타 모자이크</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12" name="TextBox 11">
            <a:extLst>
              <a:ext uri="{FF2B5EF4-FFF2-40B4-BE49-F238E27FC236}">
                <a16:creationId xmlns:a16="http://schemas.microsoft.com/office/drawing/2014/main" xmlns="" id="{B1A7BD7C-4E08-4724-8195-A72FD8B699B8}"/>
              </a:ext>
            </a:extLst>
          </p:cNvPr>
          <p:cNvSpPr txBox="1"/>
          <p:nvPr/>
        </p:nvSpPr>
        <p:spPr>
          <a:xfrm>
            <a:off x="338885" y="2398294"/>
            <a:ext cx="1027201" cy="415498"/>
          </a:xfrm>
          <a:prstGeom prst="rect">
            <a:avLst/>
          </a:prstGeom>
          <a:noFill/>
        </p:spPr>
        <p:txBody>
          <a:bodyPr wrap="square" rtlCol="0">
            <a:spAutoFit/>
          </a:bodyPr>
          <a:lstStyle/>
          <a:p>
            <a:r>
              <a:rPr lang="ko-KR" altLang="en-US" sz="700" dirty="0"/>
              <a:t>전체</a:t>
            </a:r>
            <a:endParaRPr lang="en-US" altLang="ko-KR" sz="700" dirty="0"/>
          </a:p>
          <a:p>
            <a:endParaRPr lang="en-US" altLang="ko-KR" sz="700" dirty="0"/>
          </a:p>
          <a:p>
            <a:endParaRPr lang="ko-KR" altLang="en-US" sz="700" dirty="0"/>
          </a:p>
        </p:txBody>
      </p:sp>
      <p:cxnSp>
        <p:nvCxnSpPr>
          <p:cNvPr id="15" name="직선 연결선 14">
            <a:extLst>
              <a:ext uri="{FF2B5EF4-FFF2-40B4-BE49-F238E27FC236}">
                <a16:creationId xmlns:a16="http://schemas.microsoft.com/office/drawing/2014/main" xmlns="" id="{95020DFD-82E5-4B82-8AB6-781D78303D49}"/>
              </a:ext>
            </a:extLst>
          </p:cNvPr>
          <p:cNvCxnSpPr/>
          <p:nvPr/>
        </p:nvCxnSpPr>
        <p:spPr>
          <a:xfrm>
            <a:off x="407368" y="2328316"/>
            <a:ext cx="1080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0B191672-27AA-42B5-A672-F448B166D24F}"/>
              </a:ext>
            </a:extLst>
          </p:cNvPr>
          <p:cNvSpPr txBox="1"/>
          <p:nvPr/>
        </p:nvSpPr>
        <p:spPr>
          <a:xfrm>
            <a:off x="360128" y="2601516"/>
            <a:ext cx="1213149" cy="200055"/>
          </a:xfrm>
          <a:prstGeom prst="rect">
            <a:avLst/>
          </a:prstGeom>
          <a:noFill/>
        </p:spPr>
        <p:txBody>
          <a:bodyPr wrap="square" rtlCol="0">
            <a:spAutoFit/>
          </a:bodyPr>
          <a:lstStyle/>
          <a:p>
            <a:r>
              <a:rPr lang="ko-KR" altLang="en-US" sz="700" dirty="0">
                <a:solidFill>
                  <a:schemeClr val="tx2">
                    <a:lumMod val="60000"/>
                    <a:lumOff val="40000"/>
                  </a:schemeClr>
                </a:solidFill>
              </a:rPr>
              <a:t>크기   </a:t>
            </a:r>
            <a:r>
              <a:rPr lang="ko-KR" altLang="en-US" sz="700" dirty="0"/>
              <a:t>                   </a:t>
            </a:r>
            <a:r>
              <a:rPr lang="ja-JP" altLang="en-US" sz="700" dirty="0"/>
              <a:t>▼</a:t>
            </a:r>
            <a:r>
              <a:rPr lang="ko-KR" altLang="en-US" sz="700" dirty="0"/>
              <a:t>                        </a:t>
            </a:r>
          </a:p>
        </p:txBody>
      </p:sp>
      <p:grpSp>
        <p:nvGrpSpPr>
          <p:cNvPr id="9" name="그룹 8">
            <a:extLst>
              <a:ext uri="{FF2B5EF4-FFF2-40B4-BE49-F238E27FC236}">
                <a16:creationId xmlns:a16="http://schemas.microsoft.com/office/drawing/2014/main" xmlns="" id="{987599A1-54C3-45BE-97B6-D2410F369095}"/>
              </a:ext>
            </a:extLst>
          </p:cNvPr>
          <p:cNvGrpSpPr/>
          <p:nvPr/>
        </p:nvGrpSpPr>
        <p:grpSpPr>
          <a:xfrm>
            <a:off x="351339" y="2817785"/>
            <a:ext cx="1055444" cy="1521866"/>
            <a:chOff x="351339" y="2817785"/>
            <a:chExt cx="1055444" cy="1521866"/>
          </a:xfrm>
        </p:grpSpPr>
        <p:sp>
          <p:nvSpPr>
            <p:cNvPr id="17" name="직사각형 16">
              <a:extLst>
                <a:ext uri="{FF2B5EF4-FFF2-40B4-BE49-F238E27FC236}">
                  <a16:creationId xmlns:a16="http://schemas.microsoft.com/office/drawing/2014/main" xmlns="" id="{26FF5446-2DBC-4C4C-95A1-9DDB8A2ED602}"/>
                </a:ext>
              </a:extLst>
            </p:cNvPr>
            <p:cNvSpPr/>
            <p:nvPr/>
          </p:nvSpPr>
          <p:spPr>
            <a:xfrm>
              <a:off x="356032" y="2817785"/>
              <a:ext cx="1050751" cy="152186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err="1">
                  <a:solidFill>
                    <a:schemeClr val="tx1"/>
                  </a:solidFill>
                  <a:highlight>
                    <a:srgbClr val="DDDDDD"/>
                  </a:highlight>
                </a:rPr>
                <a:t>빅슬랩</a:t>
              </a:r>
              <a:endParaRPr lang="en-US" altLang="ko-KR" sz="700" dirty="0">
                <a:solidFill>
                  <a:schemeClr val="tx1"/>
                </a:solidFill>
                <a:highlight>
                  <a:srgbClr val="DDDDDD"/>
                </a:highlight>
              </a:endParaRPr>
            </a:p>
            <a:p>
              <a:r>
                <a:rPr lang="en-US" altLang="ko-KR" sz="700" dirty="0">
                  <a:solidFill>
                    <a:schemeClr val="tx1"/>
                  </a:solidFill>
                  <a:highlight>
                    <a:srgbClr val="DDDDDD"/>
                  </a:highlight>
                </a:rPr>
                <a:t>1200*600</a:t>
              </a:r>
            </a:p>
            <a:p>
              <a:r>
                <a:rPr lang="en-US" altLang="ko-KR" sz="700" dirty="0">
                  <a:solidFill>
                    <a:schemeClr val="tx1"/>
                  </a:solidFill>
                  <a:highlight>
                    <a:srgbClr val="DDDDDD"/>
                  </a:highlight>
                </a:rPr>
                <a:t>900*900</a:t>
              </a:r>
            </a:p>
            <a:p>
              <a:r>
                <a:rPr lang="en-US" altLang="ko-KR" sz="700" dirty="0">
                  <a:solidFill>
                    <a:schemeClr val="tx1"/>
                  </a:solidFill>
                  <a:highlight>
                    <a:srgbClr val="DDDDDD"/>
                  </a:highlight>
                </a:rPr>
                <a:t>800*800</a:t>
              </a:r>
            </a:p>
            <a:p>
              <a:r>
                <a:rPr lang="en-US" altLang="ko-KR" sz="700" dirty="0">
                  <a:solidFill>
                    <a:schemeClr val="tx1"/>
                  </a:solidFill>
                  <a:highlight>
                    <a:srgbClr val="DDDDDD"/>
                  </a:highlight>
                </a:rPr>
                <a:t>600*600</a:t>
              </a:r>
            </a:p>
            <a:p>
              <a:r>
                <a:rPr lang="en-US" altLang="ko-KR" sz="700" dirty="0">
                  <a:solidFill>
                    <a:schemeClr val="tx1"/>
                  </a:solidFill>
                  <a:highlight>
                    <a:srgbClr val="DDDDDD"/>
                  </a:highlight>
                </a:rPr>
                <a:t>900*450</a:t>
              </a:r>
            </a:p>
            <a:p>
              <a:r>
                <a:rPr lang="en-US" altLang="ko-KR" sz="700" dirty="0">
                  <a:solidFill>
                    <a:schemeClr val="tx1"/>
                  </a:solidFill>
                  <a:highlight>
                    <a:srgbClr val="DDDDDD"/>
                  </a:highlight>
                </a:rPr>
                <a:t>800*400</a:t>
              </a:r>
            </a:p>
            <a:p>
              <a:r>
                <a:rPr lang="en-US" altLang="ko-KR" sz="700" dirty="0">
                  <a:solidFill>
                    <a:schemeClr val="tx1"/>
                  </a:solidFill>
                  <a:highlight>
                    <a:srgbClr val="DDDDDD"/>
                  </a:highlight>
                </a:rPr>
                <a:t>600*360</a:t>
              </a:r>
            </a:p>
            <a:p>
              <a:r>
                <a:rPr lang="en-US" altLang="ko-KR" sz="700" dirty="0">
                  <a:solidFill>
                    <a:schemeClr val="tx1"/>
                  </a:solidFill>
                  <a:highlight>
                    <a:srgbClr val="DDDDDD"/>
                  </a:highlight>
                </a:rPr>
                <a:t>450*200</a:t>
              </a:r>
            </a:p>
            <a:p>
              <a:r>
                <a:rPr lang="en-US" altLang="ko-KR" sz="700" dirty="0">
                  <a:solidFill>
                    <a:schemeClr val="tx1"/>
                  </a:solidFill>
                  <a:highlight>
                    <a:srgbClr val="DDDDDD"/>
                  </a:highlight>
                </a:rPr>
                <a:t>300*300</a:t>
              </a:r>
            </a:p>
            <a:p>
              <a:r>
                <a:rPr lang="en-US" altLang="ko-KR" sz="700" dirty="0">
                  <a:solidFill>
                    <a:schemeClr val="tx1"/>
                  </a:solidFill>
                  <a:highlight>
                    <a:srgbClr val="DDDDDD"/>
                  </a:highlight>
                </a:rPr>
                <a:t>200*200</a:t>
              </a:r>
            </a:p>
            <a:p>
              <a:r>
                <a:rPr lang="ko-KR" altLang="en-US" sz="700" dirty="0">
                  <a:solidFill>
                    <a:schemeClr val="tx1"/>
                  </a:solidFill>
                  <a:highlight>
                    <a:srgbClr val="DDDDDD"/>
                  </a:highlight>
                </a:rPr>
                <a:t>쪽마루</a:t>
              </a:r>
              <a:endParaRPr lang="en-US" altLang="ko-KR" sz="700" dirty="0">
                <a:solidFill>
                  <a:schemeClr val="tx1"/>
                </a:solidFill>
                <a:highlight>
                  <a:srgbClr val="DDDDDD"/>
                </a:highlight>
              </a:endParaRPr>
            </a:p>
            <a:p>
              <a:endParaRPr lang="en-US" altLang="ko-KR" sz="700" dirty="0">
                <a:solidFill>
                  <a:schemeClr val="tx1"/>
                </a:solidFill>
                <a:highlight>
                  <a:srgbClr val="DDDDDD"/>
                </a:highlight>
              </a:endParaRPr>
            </a:p>
          </p:txBody>
        </p:sp>
        <p:sp>
          <p:nvSpPr>
            <p:cNvPr id="18" name="직사각형 17">
              <a:extLst>
                <a:ext uri="{FF2B5EF4-FFF2-40B4-BE49-F238E27FC236}">
                  <a16:creationId xmlns:a16="http://schemas.microsoft.com/office/drawing/2014/main" xmlns="" id="{E341A308-0B34-4797-9486-5FD1BFB3DA5E}"/>
                </a:ext>
              </a:extLst>
            </p:cNvPr>
            <p:cNvSpPr/>
            <p:nvPr/>
          </p:nvSpPr>
          <p:spPr>
            <a:xfrm>
              <a:off x="351339" y="4170961"/>
              <a:ext cx="1050751" cy="89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t>기타</a:t>
              </a:r>
              <a:endParaRPr lang="ko-KR" altLang="en-US" dirty="0"/>
            </a:p>
          </p:txBody>
        </p:sp>
      </p:grpSp>
      <p:sp>
        <p:nvSpPr>
          <p:cNvPr id="19" name="TextBox 18">
            <a:extLst>
              <a:ext uri="{FF2B5EF4-FFF2-40B4-BE49-F238E27FC236}">
                <a16:creationId xmlns:a16="http://schemas.microsoft.com/office/drawing/2014/main" xmlns="" id="{C270D326-0F29-4CBA-90E1-B05C4D7C249A}"/>
              </a:ext>
            </a:extLst>
          </p:cNvPr>
          <p:cNvSpPr txBox="1"/>
          <p:nvPr/>
        </p:nvSpPr>
        <p:spPr>
          <a:xfrm>
            <a:off x="1930012" y="2159457"/>
            <a:ext cx="1027202" cy="200055"/>
          </a:xfrm>
          <a:prstGeom prst="rect">
            <a:avLst/>
          </a:prstGeom>
          <a:noFill/>
        </p:spPr>
        <p:txBody>
          <a:bodyPr wrap="square" rtlCol="0">
            <a:spAutoFit/>
          </a:bodyPr>
          <a:lstStyle/>
          <a:p>
            <a:r>
              <a:rPr lang="ko-KR" altLang="en-US" sz="700" dirty="0"/>
              <a:t>검색결과</a:t>
            </a:r>
            <a:r>
              <a:rPr lang="en-US" altLang="ko-KR" sz="700" dirty="0"/>
              <a:t> (</a:t>
            </a:r>
            <a:r>
              <a:rPr lang="ko-KR" altLang="en-US" sz="700" dirty="0"/>
              <a:t>총</a:t>
            </a:r>
            <a:r>
              <a:rPr lang="en-US" altLang="ko-KR" sz="700" dirty="0"/>
              <a:t>**</a:t>
            </a:r>
            <a:r>
              <a:rPr lang="ko-KR" altLang="en-US" sz="700" dirty="0"/>
              <a:t>개</a:t>
            </a:r>
            <a:r>
              <a:rPr lang="en-US" altLang="ko-KR" sz="700" dirty="0"/>
              <a:t>)</a:t>
            </a:r>
            <a:endParaRPr lang="ko-KR" altLang="en-US" sz="700" dirty="0"/>
          </a:p>
        </p:txBody>
      </p:sp>
      <p:pic>
        <p:nvPicPr>
          <p:cNvPr id="21" name="그림 20">
            <a:extLst>
              <a:ext uri="{FF2B5EF4-FFF2-40B4-BE49-F238E27FC236}">
                <a16:creationId xmlns:a16="http://schemas.microsoft.com/office/drawing/2014/main" xmlns="" id="{50277A74-16F1-497D-AE2B-0A71827BEEA9}"/>
              </a:ext>
            </a:extLst>
          </p:cNvPr>
          <p:cNvPicPr>
            <a:picLocks noChangeAspect="1"/>
          </p:cNvPicPr>
          <p:nvPr/>
        </p:nvPicPr>
        <p:blipFill>
          <a:blip r:embed="rId10" cstate="print"/>
          <a:stretch>
            <a:fillRect/>
          </a:stretch>
        </p:blipFill>
        <p:spPr>
          <a:xfrm>
            <a:off x="220811" y="2129351"/>
            <a:ext cx="221428" cy="215444"/>
          </a:xfrm>
          <a:prstGeom prst="rect">
            <a:avLst/>
          </a:prstGeom>
        </p:spPr>
      </p:pic>
      <p:pic>
        <p:nvPicPr>
          <p:cNvPr id="25" name="그림 24">
            <a:extLst>
              <a:ext uri="{FF2B5EF4-FFF2-40B4-BE49-F238E27FC236}">
                <a16:creationId xmlns:a16="http://schemas.microsoft.com/office/drawing/2014/main" xmlns="" id="{AA4A1E83-0357-4247-86F0-D5BD520B703B}"/>
              </a:ext>
            </a:extLst>
          </p:cNvPr>
          <p:cNvPicPr>
            <a:picLocks noChangeAspect="1"/>
          </p:cNvPicPr>
          <p:nvPr/>
        </p:nvPicPr>
        <p:blipFill>
          <a:blip r:embed="rId11" cstate="print"/>
          <a:stretch>
            <a:fillRect/>
          </a:stretch>
        </p:blipFill>
        <p:spPr>
          <a:xfrm flipV="1">
            <a:off x="2226711" y="2592516"/>
            <a:ext cx="670044" cy="672714"/>
          </a:xfrm>
          <a:prstGeom prst="rect">
            <a:avLst/>
          </a:prstGeom>
        </p:spPr>
      </p:pic>
      <p:pic>
        <p:nvPicPr>
          <p:cNvPr id="27" name="그림 26">
            <a:extLst>
              <a:ext uri="{FF2B5EF4-FFF2-40B4-BE49-F238E27FC236}">
                <a16:creationId xmlns:a16="http://schemas.microsoft.com/office/drawing/2014/main" xmlns="" id="{091E4545-496D-4332-9C20-3DE3C6FB8A99}"/>
              </a:ext>
            </a:extLst>
          </p:cNvPr>
          <p:cNvPicPr>
            <a:picLocks noChangeAspect="1"/>
          </p:cNvPicPr>
          <p:nvPr/>
        </p:nvPicPr>
        <p:blipFill>
          <a:blip r:embed="rId12" cstate="print"/>
          <a:stretch>
            <a:fillRect/>
          </a:stretch>
        </p:blipFill>
        <p:spPr>
          <a:xfrm>
            <a:off x="3639281" y="2598709"/>
            <a:ext cx="670044" cy="672758"/>
          </a:xfrm>
          <a:prstGeom prst="rect">
            <a:avLst/>
          </a:prstGeom>
        </p:spPr>
      </p:pic>
      <p:pic>
        <p:nvPicPr>
          <p:cNvPr id="33" name="그림 32">
            <a:extLst>
              <a:ext uri="{FF2B5EF4-FFF2-40B4-BE49-F238E27FC236}">
                <a16:creationId xmlns:a16="http://schemas.microsoft.com/office/drawing/2014/main" xmlns="" id="{5C5ADCC1-92AF-4AF9-AF60-1D5759208533}"/>
              </a:ext>
            </a:extLst>
          </p:cNvPr>
          <p:cNvPicPr>
            <a:picLocks noChangeAspect="1"/>
          </p:cNvPicPr>
          <p:nvPr/>
        </p:nvPicPr>
        <p:blipFill>
          <a:blip r:embed="rId13" cstate="print"/>
          <a:stretch>
            <a:fillRect/>
          </a:stretch>
        </p:blipFill>
        <p:spPr>
          <a:xfrm flipV="1">
            <a:off x="5152595" y="2618400"/>
            <a:ext cx="672713" cy="672713"/>
          </a:xfrm>
          <a:prstGeom prst="rect">
            <a:avLst/>
          </a:prstGeom>
        </p:spPr>
      </p:pic>
      <p:pic>
        <p:nvPicPr>
          <p:cNvPr id="40" name="그림 39">
            <a:extLst>
              <a:ext uri="{FF2B5EF4-FFF2-40B4-BE49-F238E27FC236}">
                <a16:creationId xmlns:a16="http://schemas.microsoft.com/office/drawing/2014/main" xmlns="" id="{F4E3983A-DBE1-446D-B4DF-6FE3E9B46A38}"/>
              </a:ext>
            </a:extLst>
          </p:cNvPr>
          <p:cNvPicPr>
            <a:picLocks noChangeAspect="1"/>
          </p:cNvPicPr>
          <p:nvPr/>
        </p:nvPicPr>
        <p:blipFill>
          <a:blip r:embed="rId14" cstate="print"/>
          <a:stretch>
            <a:fillRect/>
          </a:stretch>
        </p:blipFill>
        <p:spPr>
          <a:xfrm flipV="1">
            <a:off x="6732176" y="2621337"/>
            <a:ext cx="675342" cy="666839"/>
          </a:xfrm>
          <a:prstGeom prst="rect">
            <a:avLst/>
          </a:prstGeom>
        </p:spPr>
      </p:pic>
      <p:pic>
        <p:nvPicPr>
          <p:cNvPr id="49" name="그림 48">
            <a:extLst>
              <a:ext uri="{FF2B5EF4-FFF2-40B4-BE49-F238E27FC236}">
                <a16:creationId xmlns:a16="http://schemas.microsoft.com/office/drawing/2014/main" xmlns="" id="{B0BA1273-70DE-4820-86AB-EA12D0B923A6}"/>
              </a:ext>
            </a:extLst>
          </p:cNvPr>
          <p:cNvPicPr>
            <a:picLocks noChangeAspect="1"/>
          </p:cNvPicPr>
          <p:nvPr/>
        </p:nvPicPr>
        <p:blipFill>
          <a:blip r:embed="rId15" cstate="print"/>
          <a:stretch>
            <a:fillRect/>
          </a:stretch>
        </p:blipFill>
        <p:spPr>
          <a:xfrm>
            <a:off x="2225434" y="4155559"/>
            <a:ext cx="669681" cy="681390"/>
          </a:xfrm>
          <a:prstGeom prst="rect">
            <a:avLst/>
          </a:prstGeom>
        </p:spPr>
      </p:pic>
      <p:pic>
        <p:nvPicPr>
          <p:cNvPr id="51" name="그림 50">
            <a:extLst>
              <a:ext uri="{FF2B5EF4-FFF2-40B4-BE49-F238E27FC236}">
                <a16:creationId xmlns:a16="http://schemas.microsoft.com/office/drawing/2014/main" xmlns="" id="{53009FCC-270A-4B4B-87A5-E8AEF19EA77F}"/>
              </a:ext>
            </a:extLst>
          </p:cNvPr>
          <p:cNvPicPr>
            <a:picLocks noChangeAspect="1"/>
          </p:cNvPicPr>
          <p:nvPr/>
        </p:nvPicPr>
        <p:blipFill>
          <a:blip r:embed="rId16" cstate="print"/>
          <a:stretch>
            <a:fillRect/>
          </a:stretch>
        </p:blipFill>
        <p:spPr>
          <a:xfrm>
            <a:off x="3639281" y="4219136"/>
            <a:ext cx="685743" cy="677644"/>
          </a:xfrm>
          <a:prstGeom prst="rect">
            <a:avLst/>
          </a:prstGeom>
        </p:spPr>
      </p:pic>
      <p:pic>
        <p:nvPicPr>
          <p:cNvPr id="53" name="그림 52">
            <a:extLst>
              <a:ext uri="{FF2B5EF4-FFF2-40B4-BE49-F238E27FC236}">
                <a16:creationId xmlns:a16="http://schemas.microsoft.com/office/drawing/2014/main" xmlns="" id="{55AD1D49-D1F4-4A27-A944-A6CAC1CF5C51}"/>
              </a:ext>
            </a:extLst>
          </p:cNvPr>
          <p:cNvPicPr>
            <a:picLocks noChangeAspect="1"/>
          </p:cNvPicPr>
          <p:nvPr/>
        </p:nvPicPr>
        <p:blipFill>
          <a:blip r:embed="rId17" cstate="print"/>
          <a:stretch>
            <a:fillRect/>
          </a:stretch>
        </p:blipFill>
        <p:spPr>
          <a:xfrm>
            <a:off x="5143675" y="4155559"/>
            <a:ext cx="690551" cy="674540"/>
          </a:xfrm>
          <a:prstGeom prst="rect">
            <a:avLst/>
          </a:prstGeom>
        </p:spPr>
      </p:pic>
      <p:pic>
        <p:nvPicPr>
          <p:cNvPr id="55" name="그림 54">
            <a:extLst>
              <a:ext uri="{FF2B5EF4-FFF2-40B4-BE49-F238E27FC236}">
                <a16:creationId xmlns:a16="http://schemas.microsoft.com/office/drawing/2014/main" xmlns="" id="{612BE631-D9D8-49C1-9067-721861C0B90C}"/>
              </a:ext>
            </a:extLst>
          </p:cNvPr>
          <p:cNvPicPr>
            <a:picLocks noChangeAspect="1"/>
          </p:cNvPicPr>
          <p:nvPr/>
        </p:nvPicPr>
        <p:blipFill>
          <a:blip r:embed="rId18" cstate="print"/>
          <a:stretch>
            <a:fillRect/>
          </a:stretch>
        </p:blipFill>
        <p:spPr>
          <a:xfrm>
            <a:off x="6697178" y="4155559"/>
            <a:ext cx="689535" cy="681390"/>
          </a:xfrm>
          <a:prstGeom prst="rect">
            <a:avLst/>
          </a:prstGeom>
        </p:spPr>
      </p:pic>
      <p:sp>
        <p:nvSpPr>
          <p:cNvPr id="56" name="직사각형 55">
            <a:extLst>
              <a:ext uri="{FF2B5EF4-FFF2-40B4-BE49-F238E27FC236}">
                <a16:creationId xmlns:a16="http://schemas.microsoft.com/office/drawing/2014/main" xmlns="" id="{F3285846-6ABA-49A3-A395-F9FDCC1D07EC}"/>
              </a:ext>
            </a:extLst>
          </p:cNvPr>
          <p:cNvSpPr/>
          <p:nvPr/>
        </p:nvSpPr>
        <p:spPr>
          <a:xfrm>
            <a:off x="2096630" y="3318637"/>
            <a:ext cx="1027202" cy="63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600" b="1" dirty="0">
                <a:solidFill>
                  <a:schemeClr val="tx1"/>
                </a:solidFill>
              </a:rPr>
              <a:t>G48-BURGUNDY-M</a:t>
            </a:r>
          </a:p>
          <a:p>
            <a:r>
              <a:rPr lang="ko-KR" altLang="en-US" sz="600" dirty="0">
                <a:solidFill>
                  <a:schemeClr val="tx1"/>
                </a:solidFill>
              </a:rPr>
              <a:t>브랜드</a:t>
            </a:r>
            <a:r>
              <a:rPr lang="en-US" altLang="ko-KR" sz="600" dirty="0">
                <a:solidFill>
                  <a:schemeClr val="tx1"/>
                </a:solidFill>
              </a:rPr>
              <a:t>: THE GOLD</a:t>
            </a:r>
          </a:p>
          <a:p>
            <a:r>
              <a:rPr lang="ko-KR" altLang="en-US" sz="600" dirty="0">
                <a:solidFill>
                  <a:schemeClr val="tx1"/>
                </a:solidFill>
              </a:rPr>
              <a:t>크기</a:t>
            </a:r>
            <a:r>
              <a:rPr lang="en-US" altLang="ko-KR" sz="600" dirty="0">
                <a:solidFill>
                  <a:schemeClr val="tx1"/>
                </a:solidFill>
              </a:rPr>
              <a:t>: 480*480*4t</a:t>
            </a:r>
          </a:p>
          <a:p>
            <a:r>
              <a:rPr lang="ko-KR" altLang="en-US" sz="600" dirty="0">
                <a:solidFill>
                  <a:schemeClr val="tx1"/>
                </a:solidFill>
              </a:rPr>
              <a:t>면적</a:t>
            </a:r>
            <a:r>
              <a:rPr lang="en-US" altLang="ko-KR" sz="600" dirty="0">
                <a:solidFill>
                  <a:schemeClr val="tx1"/>
                </a:solidFill>
              </a:rPr>
              <a:t>: 1.00</a:t>
            </a:r>
            <a:r>
              <a:rPr lang="ko-KR" altLang="en-US" sz="600" dirty="0">
                <a:solidFill>
                  <a:schemeClr val="tx1"/>
                </a:solidFill>
              </a:rPr>
              <a:t>㎡</a:t>
            </a:r>
            <a:r>
              <a:rPr lang="en-US" altLang="ko-KR" sz="600" dirty="0">
                <a:solidFill>
                  <a:schemeClr val="tx1"/>
                </a:solidFill>
              </a:rPr>
              <a:t>/11pcs</a:t>
            </a:r>
          </a:p>
          <a:p>
            <a:r>
              <a:rPr lang="ko-KR" altLang="en-US" sz="600" dirty="0">
                <a:solidFill>
                  <a:schemeClr val="tx1"/>
                </a:solidFill>
              </a:rPr>
              <a:t>원산지</a:t>
            </a:r>
            <a:r>
              <a:rPr lang="en-US" altLang="ko-KR" sz="600" dirty="0">
                <a:solidFill>
                  <a:schemeClr val="tx1"/>
                </a:solidFill>
              </a:rPr>
              <a:t>: </a:t>
            </a:r>
            <a:r>
              <a:rPr lang="ko-KR" altLang="en-US" sz="600" dirty="0">
                <a:solidFill>
                  <a:schemeClr val="tx1"/>
                </a:solidFill>
              </a:rPr>
              <a:t>중국</a:t>
            </a:r>
            <a:endParaRPr lang="en-US" altLang="ko-KR" sz="600" dirty="0">
              <a:solidFill>
                <a:schemeClr val="tx1"/>
              </a:solidFill>
            </a:endParaRPr>
          </a:p>
          <a:p>
            <a:r>
              <a:rPr lang="ko-KR" altLang="en-US" sz="600" dirty="0">
                <a:solidFill>
                  <a:schemeClr val="tx1"/>
                </a:solidFill>
              </a:rPr>
              <a:t>공급가</a:t>
            </a:r>
            <a:r>
              <a:rPr lang="en-US" altLang="ko-KR" sz="600" dirty="0">
                <a:solidFill>
                  <a:schemeClr val="tx1"/>
                </a:solidFill>
              </a:rPr>
              <a:t>:36,000(VAT</a:t>
            </a:r>
            <a:r>
              <a:rPr lang="ko-KR" altLang="en-US" sz="600" dirty="0">
                <a:solidFill>
                  <a:schemeClr val="tx1"/>
                </a:solidFill>
              </a:rPr>
              <a:t>별도</a:t>
            </a:r>
            <a:r>
              <a:rPr lang="en-US" altLang="ko-KR" sz="600" dirty="0">
                <a:solidFill>
                  <a:schemeClr val="tx1"/>
                </a:solidFill>
              </a:rPr>
              <a:t>)</a:t>
            </a:r>
          </a:p>
        </p:txBody>
      </p:sp>
      <p:sp>
        <p:nvSpPr>
          <p:cNvPr id="58" name="직사각형 57">
            <a:extLst>
              <a:ext uri="{FF2B5EF4-FFF2-40B4-BE49-F238E27FC236}">
                <a16:creationId xmlns:a16="http://schemas.microsoft.com/office/drawing/2014/main" xmlns="" id="{4A280CFC-13AD-41F5-8E0A-2019A66C9563}"/>
              </a:ext>
            </a:extLst>
          </p:cNvPr>
          <p:cNvSpPr/>
          <p:nvPr/>
        </p:nvSpPr>
        <p:spPr>
          <a:xfrm>
            <a:off x="2238965" y="3175303"/>
            <a:ext cx="645536" cy="111776"/>
          </a:xfrm>
          <a:prstGeom prst="rect">
            <a:avLst/>
          </a:prstGeom>
          <a:scene3d>
            <a:camera prst="orthographicFront"/>
            <a:lightRig rig="threePt" dir="t"/>
          </a:scene3d>
          <a:sp3d>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700" dirty="0">
                <a:latin typeface="Arial Black" panose="020B0A04020102020204" pitchFamily="34" charset="0"/>
              </a:rPr>
              <a:t>DETALE</a:t>
            </a:r>
            <a:endParaRPr lang="ko-KR" altLang="en-US" sz="700" dirty="0">
              <a:latin typeface="Arial Black" panose="020B0A04020102020204" pitchFamily="34" charset="0"/>
            </a:endParaRPr>
          </a:p>
        </p:txBody>
      </p:sp>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grpSp>
        <p:nvGrpSpPr>
          <p:cNvPr id="41" name="그룹 40">
            <a:extLst>
              <a:ext uri="{FF2B5EF4-FFF2-40B4-BE49-F238E27FC236}">
                <a16:creationId xmlns:a16="http://schemas.microsoft.com/office/drawing/2014/main" xmlns="" id="{B705EE07-29F3-49A4-B5FB-7CBF8DB5137F}"/>
              </a:ext>
            </a:extLst>
          </p:cNvPr>
          <p:cNvGrpSpPr/>
          <p:nvPr/>
        </p:nvGrpSpPr>
        <p:grpSpPr>
          <a:xfrm>
            <a:off x="2041361" y="5638491"/>
            <a:ext cx="1074185" cy="242750"/>
            <a:chOff x="2002048" y="5657235"/>
            <a:chExt cx="1074185" cy="242750"/>
          </a:xfrm>
        </p:grpSpPr>
        <p:sp>
          <p:nvSpPr>
            <p:cNvPr id="57" name="TextBox 56">
              <a:extLst>
                <a:ext uri="{FF2B5EF4-FFF2-40B4-BE49-F238E27FC236}">
                  <a16:creationId xmlns:a16="http://schemas.microsoft.com/office/drawing/2014/main" xmlns="" id="{199FC3B7-D7EA-45A4-8C50-CC753BC6ECC2}"/>
                </a:ext>
              </a:extLst>
            </p:cNvPr>
            <p:cNvSpPr txBox="1"/>
            <p:nvPr/>
          </p:nvSpPr>
          <p:spPr>
            <a:xfrm>
              <a:off x="2002048" y="5657235"/>
              <a:ext cx="883130" cy="230832"/>
            </a:xfrm>
            <a:prstGeom prst="rect">
              <a:avLst/>
            </a:prstGeom>
            <a:noFill/>
          </p:spPr>
          <p:txBody>
            <a:bodyPr wrap="square" rtlCol="0">
              <a:spAutoFit/>
            </a:bodyPr>
            <a:lstStyle/>
            <a:p>
              <a:r>
                <a:rPr lang="en-US" altLang="ko-KR" sz="900" b="1" dirty="0">
                  <a:solidFill>
                    <a:schemeClr val="tx1">
                      <a:lumMod val="50000"/>
                      <a:lumOff val="50000"/>
                    </a:schemeClr>
                  </a:solidFill>
                </a:rPr>
                <a:t>1</a:t>
              </a:r>
              <a:r>
                <a:rPr lang="en-US" altLang="ko-KR" sz="900" b="1" dirty="0"/>
                <a:t>  2  3  …  6 </a:t>
              </a:r>
              <a:endParaRPr lang="ko-KR" altLang="en-US" sz="900" b="1" dirty="0"/>
            </a:p>
          </p:txBody>
        </p:sp>
        <p:sp>
          <p:nvSpPr>
            <p:cNvPr id="60" name="사각형: 위쪽 모서리의 한쪽은 둥글고 다른 한쪽은 잘림 59">
              <a:extLst>
                <a:ext uri="{FF2B5EF4-FFF2-40B4-BE49-F238E27FC236}">
                  <a16:creationId xmlns:a16="http://schemas.microsoft.com/office/drawing/2014/main" xmlns="" id="{CB9A27AD-B802-474A-9037-C57F78D05715}"/>
                </a:ext>
              </a:extLst>
            </p:cNvPr>
            <p:cNvSpPr/>
            <p:nvPr/>
          </p:nvSpPr>
          <p:spPr>
            <a:xfrm rot="5400000">
              <a:off x="2845532" y="5669285"/>
              <a:ext cx="219745" cy="241656"/>
            </a:xfrm>
            <a:prstGeom prst="snip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a:t>
              </a:r>
              <a:endParaRPr lang="ko-KR" altLang="en-US" sz="1200" dirty="0">
                <a:solidFill>
                  <a:schemeClr val="tx1"/>
                </a:solidFill>
              </a:endParaRPr>
            </a:p>
          </p:txBody>
        </p:sp>
      </p:grpSp>
      <p:sp>
        <p:nvSpPr>
          <p:cNvPr id="54" name="TextBox 53">
            <a:extLst>
              <a:ext uri="{FF2B5EF4-FFF2-40B4-BE49-F238E27FC236}">
                <a16:creationId xmlns:a16="http://schemas.microsoft.com/office/drawing/2014/main" xmlns="" id="{096D797D-65DB-4BBD-9B44-4C340CA7121B}"/>
              </a:ext>
            </a:extLst>
          </p:cNvPr>
          <p:cNvSpPr txBox="1"/>
          <p:nvPr/>
        </p:nvSpPr>
        <p:spPr>
          <a:xfrm>
            <a:off x="323367" y="4414798"/>
            <a:ext cx="1213149" cy="846386"/>
          </a:xfrm>
          <a:prstGeom prst="rect">
            <a:avLst/>
          </a:prstGeom>
          <a:noFill/>
        </p:spPr>
        <p:txBody>
          <a:bodyPr wrap="square" rtlCol="0">
            <a:spAutoFit/>
          </a:bodyPr>
          <a:lstStyle/>
          <a:p>
            <a:r>
              <a:rPr lang="ko-KR" altLang="en-US" sz="700" dirty="0"/>
              <a:t>색상</a:t>
            </a:r>
            <a:r>
              <a:rPr lang="ja-JP" altLang="en-US" sz="700" dirty="0"/>
              <a:t>　　　　　　　　　　　　▼</a:t>
            </a:r>
            <a:r>
              <a:rPr lang="ko-KR" altLang="en-US" sz="700" dirty="0"/>
              <a:t>                       </a:t>
            </a:r>
            <a:endParaRPr lang="en-US" altLang="ko-KR" sz="700" dirty="0"/>
          </a:p>
          <a:p>
            <a:endParaRPr lang="en-US" altLang="ko-KR" sz="700" dirty="0"/>
          </a:p>
          <a:p>
            <a:r>
              <a:rPr lang="ko-KR" altLang="en-US" sz="700" dirty="0"/>
              <a:t>재질</a:t>
            </a:r>
            <a:r>
              <a:rPr lang="ja-JP" altLang="en-US" sz="700" dirty="0"/>
              <a:t>　　　　　　　　　　　　▼</a:t>
            </a:r>
            <a:r>
              <a:rPr lang="ko-KR" altLang="en-US" sz="700" dirty="0"/>
              <a:t> </a:t>
            </a:r>
            <a:endParaRPr lang="en-US" altLang="ko-KR" sz="700" dirty="0"/>
          </a:p>
          <a:p>
            <a:endParaRPr lang="en-US" altLang="ko-KR" sz="700" dirty="0"/>
          </a:p>
          <a:p>
            <a:r>
              <a:rPr lang="ko-KR" altLang="en-US" sz="700" dirty="0"/>
              <a:t>용도</a:t>
            </a:r>
            <a:r>
              <a:rPr lang="ja-JP" altLang="en-US" sz="700" dirty="0"/>
              <a:t>　　　　　　　　　　　  ▼</a:t>
            </a:r>
            <a:r>
              <a:rPr lang="ko-KR" altLang="en-US" sz="700" dirty="0"/>
              <a:t> </a:t>
            </a:r>
            <a:endParaRPr lang="en-US" altLang="ko-KR" sz="700" dirty="0"/>
          </a:p>
          <a:p>
            <a:endParaRPr lang="en-US" altLang="ko-KR" sz="700" dirty="0"/>
          </a:p>
          <a:p>
            <a:r>
              <a:rPr lang="ko-KR" altLang="en-US" sz="700" dirty="0"/>
              <a:t>브랜드</a:t>
            </a:r>
            <a:r>
              <a:rPr lang="ja-JP" altLang="en-US" sz="700" dirty="0"/>
              <a:t>　　　　　　　　　　 ▼</a:t>
            </a:r>
            <a:r>
              <a:rPr lang="ko-KR" altLang="en-US" sz="700" dirty="0"/>
              <a:t> </a:t>
            </a:r>
            <a:endParaRPr lang="en-US" altLang="ko-KR" sz="700" dirty="0"/>
          </a:p>
        </p:txBody>
      </p:sp>
      <p:sp>
        <p:nvSpPr>
          <p:cNvPr id="62" name="타원 61">
            <a:extLst>
              <a:ext uri="{FF2B5EF4-FFF2-40B4-BE49-F238E27FC236}">
                <a16:creationId xmlns:a16="http://schemas.microsoft.com/office/drawing/2014/main" xmlns="" id="{357DE4CE-6EA1-4A4E-AD3D-057A76E8DC18}"/>
              </a:ext>
            </a:extLst>
          </p:cNvPr>
          <p:cNvSpPr/>
          <p:nvPr/>
        </p:nvSpPr>
        <p:spPr>
          <a:xfrm>
            <a:off x="2834576" y="170482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63" name="타원 62">
            <a:extLst>
              <a:ext uri="{FF2B5EF4-FFF2-40B4-BE49-F238E27FC236}">
                <a16:creationId xmlns:a16="http://schemas.microsoft.com/office/drawing/2014/main" xmlns="" id="{E66930D8-FF76-471F-B5E5-FD58F19B2D51}"/>
              </a:ext>
            </a:extLst>
          </p:cNvPr>
          <p:cNvSpPr/>
          <p:nvPr/>
        </p:nvSpPr>
        <p:spPr>
          <a:xfrm>
            <a:off x="853792" y="207771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65" name="타원 64">
            <a:extLst>
              <a:ext uri="{FF2B5EF4-FFF2-40B4-BE49-F238E27FC236}">
                <a16:creationId xmlns:a16="http://schemas.microsoft.com/office/drawing/2014/main" xmlns="" id="{A63ABF4A-C3E5-43E8-8E04-8EEB2484A8C5}"/>
              </a:ext>
            </a:extLst>
          </p:cNvPr>
          <p:cNvSpPr/>
          <p:nvPr/>
        </p:nvSpPr>
        <p:spPr>
          <a:xfrm>
            <a:off x="119336" y="260051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66" name="타원 65">
            <a:extLst>
              <a:ext uri="{FF2B5EF4-FFF2-40B4-BE49-F238E27FC236}">
                <a16:creationId xmlns:a16="http://schemas.microsoft.com/office/drawing/2014/main" xmlns="" id="{5B8C80B6-10F2-4FEC-A970-A4DD29117798}"/>
              </a:ext>
            </a:extLst>
          </p:cNvPr>
          <p:cNvSpPr/>
          <p:nvPr/>
        </p:nvSpPr>
        <p:spPr>
          <a:xfrm>
            <a:off x="108736" y="410075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67" name="타원 66">
            <a:extLst>
              <a:ext uri="{FF2B5EF4-FFF2-40B4-BE49-F238E27FC236}">
                <a16:creationId xmlns:a16="http://schemas.microsoft.com/office/drawing/2014/main" xmlns="" id="{6B019969-B98A-4962-A512-C213F9DE3E6D}"/>
              </a:ext>
            </a:extLst>
          </p:cNvPr>
          <p:cNvSpPr/>
          <p:nvPr/>
        </p:nvSpPr>
        <p:spPr>
          <a:xfrm>
            <a:off x="1713728" y="20983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68" name="타원 67">
            <a:extLst>
              <a:ext uri="{FF2B5EF4-FFF2-40B4-BE49-F238E27FC236}">
                <a16:creationId xmlns:a16="http://schemas.microsoft.com/office/drawing/2014/main" xmlns="" id="{9927B0E0-1945-47F5-94B9-0727C3A196B2}"/>
              </a:ext>
            </a:extLst>
          </p:cNvPr>
          <p:cNvSpPr/>
          <p:nvPr/>
        </p:nvSpPr>
        <p:spPr>
          <a:xfrm>
            <a:off x="2013777" y="311843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69" name="타원 68">
            <a:extLst>
              <a:ext uri="{FF2B5EF4-FFF2-40B4-BE49-F238E27FC236}">
                <a16:creationId xmlns:a16="http://schemas.microsoft.com/office/drawing/2014/main" xmlns="" id="{2312EAA7-073F-4A3C-9DC4-281BE99B73F8}"/>
              </a:ext>
            </a:extLst>
          </p:cNvPr>
          <p:cNvSpPr/>
          <p:nvPr/>
        </p:nvSpPr>
        <p:spPr>
          <a:xfrm>
            <a:off x="1802409" y="564380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7</a:t>
            </a:r>
            <a:endParaRPr lang="ko-KR" altLang="en-US" dirty="0"/>
          </a:p>
        </p:txBody>
      </p:sp>
      <p:sp>
        <p:nvSpPr>
          <p:cNvPr id="70" name="타원 69">
            <a:extLst>
              <a:ext uri="{FF2B5EF4-FFF2-40B4-BE49-F238E27FC236}">
                <a16:creationId xmlns:a16="http://schemas.microsoft.com/office/drawing/2014/main" xmlns="" id="{3FEF1D8F-02A6-460D-B8A4-3393FD60E6DB}"/>
              </a:ext>
            </a:extLst>
          </p:cNvPr>
          <p:cNvSpPr/>
          <p:nvPr/>
        </p:nvSpPr>
        <p:spPr>
          <a:xfrm>
            <a:off x="177607" y="190193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8</a:t>
            </a:r>
            <a:endParaRPr lang="ko-KR" altLang="en-US" dirty="0"/>
          </a:p>
        </p:txBody>
      </p:sp>
      <p:sp>
        <p:nvSpPr>
          <p:cNvPr id="104" name="TextBox 103">
            <a:extLst>
              <a:ext uri="{FF2B5EF4-FFF2-40B4-BE49-F238E27FC236}">
                <a16:creationId xmlns:a16="http://schemas.microsoft.com/office/drawing/2014/main" xmlns="" id="{BA448958-6359-4FC2-9AB1-DD938B3058FF}"/>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tx2">
                    <a:lumMod val="60000"/>
                    <a:lumOff val="40000"/>
                  </a:schemeClr>
                </a:solidFill>
                <a:latin typeface="Arial Black" panose="020B0A04020102020204" pitchFamily="34" charset="0"/>
              </a:rPr>
              <a:t>CATEGORY</a:t>
            </a:r>
            <a:endParaRPr lang="ko-KR" altLang="en-US" sz="1100" b="1" dirty="0">
              <a:solidFill>
                <a:schemeClr val="tx2">
                  <a:lumMod val="60000"/>
                  <a:lumOff val="40000"/>
                </a:schemeClr>
              </a:solidFill>
              <a:latin typeface="Arial Black" panose="020B0A04020102020204" pitchFamily="34" charset="0"/>
            </a:endParaRPr>
          </a:p>
        </p:txBody>
      </p:sp>
      <p:sp>
        <p:nvSpPr>
          <p:cNvPr id="105" name="TextBox 104">
            <a:extLst>
              <a:ext uri="{FF2B5EF4-FFF2-40B4-BE49-F238E27FC236}">
                <a16:creationId xmlns:a16="http://schemas.microsoft.com/office/drawing/2014/main" xmlns="" id="{BD1A4AF8-2CB3-4560-8FB7-40A06945FE83}"/>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106" name="TextBox 105">
            <a:extLst>
              <a:ext uri="{FF2B5EF4-FFF2-40B4-BE49-F238E27FC236}">
                <a16:creationId xmlns:a16="http://schemas.microsoft.com/office/drawing/2014/main" xmlns="" id="{6301FC47-F8CC-4718-BBE9-782E8F2205B6}"/>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107" name="TextBox 106">
            <a:extLst>
              <a:ext uri="{FF2B5EF4-FFF2-40B4-BE49-F238E27FC236}">
                <a16:creationId xmlns:a16="http://schemas.microsoft.com/office/drawing/2014/main" xmlns="" id="{65112A68-3E4E-4E83-A58C-4471066AEB81}"/>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108" name="TextBox 107">
            <a:extLst>
              <a:ext uri="{FF2B5EF4-FFF2-40B4-BE49-F238E27FC236}">
                <a16:creationId xmlns:a16="http://schemas.microsoft.com/office/drawing/2014/main" xmlns="" id="{6A4A8FD7-BCC9-4661-BA4A-2911EB5FB27F}"/>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109" name="TextBox 108">
            <a:extLst>
              <a:ext uri="{FF2B5EF4-FFF2-40B4-BE49-F238E27FC236}">
                <a16:creationId xmlns:a16="http://schemas.microsoft.com/office/drawing/2014/main" xmlns="" id="{3D0E5D53-C660-4959-850E-617E3250E5A0}"/>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110" name="그룹 109">
            <a:extLst>
              <a:ext uri="{FF2B5EF4-FFF2-40B4-BE49-F238E27FC236}">
                <a16:creationId xmlns:a16="http://schemas.microsoft.com/office/drawing/2014/main" xmlns="" id="{1A7C2013-8752-4465-9985-91805B046761}"/>
              </a:ext>
            </a:extLst>
          </p:cNvPr>
          <p:cNvGrpSpPr/>
          <p:nvPr/>
        </p:nvGrpSpPr>
        <p:grpSpPr>
          <a:xfrm>
            <a:off x="7613198" y="977240"/>
            <a:ext cx="410289" cy="236357"/>
            <a:chOff x="7586340" y="947944"/>
            <a:chExt cx="410289" cy="236357"/>
          </a:xfrm>
        </p:grpSpPr>
        <p:sp>
          <p:nvSpPr>
            <p:cNvPr id="111" name="하트 110">
              <a:extLst>
                <a:ext uri="{FF2B5EF4-FFF2-40B4-BE49-F238E27FC236}">
                  <a16:creationId xmlns:a16="http://schemas.microsoft.com/office/drawing/2014/main" xmlns="" id="{24DB5CCA-A5AC-4152-8B69-6A9DAF57DA43}"/>
                </a:ext>
              </a:extLst>
            </p:cNvPr>
            <p:cNvSpPr/>
            <p:nvPr/>
          </p:nvSpPr>
          <p:spPr>
            <a:xfrm>
              <a:off x="7759921" y="947944"/>
              <a:ext cx="95719" cy="78897"/>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2" name="TextBox 111">
              <a:extLst>
                <a:ext uri="{FF2B5EF4-FFF2-40B4-BE49-F238E27FC236}">
                  <a16:creationId xmlns:a16="http://schemas.microsoft.com/office/drawing/2014/main" xmlns="" id="{3B4E1B91-0D61-4BF7-848D-02CBAF4D6F30}"/>
                </a:ext>
              </a:extLst>
            </p:cNvPr>
            <p:cNvSpPr txBox="1"/>
            <p:nvPr/>
          </p:nvSpPr>
          <p:spPr>
            <a:xfrm>
              <a:off x="7586340" y="1030413"/>
              <a:ext cx="410289" cy="153888"/>
            </a:xfrm>
            <a:prstGeom prst="rect">
              <a:avLst/>
            </a:prstGeom>
            <a:noFill/>
          </p:spPr>
          <p:txBody>
            <a:bodyPr wrap="square" rtlCol="0">
              <a:spAutoFit/>
            </a:bodyPr>
            <a:lstStyle/>
            <a:p>
              <a:r>
                <a:rPr lang="ko-KR" altLang="en-US" sz="400" dirty="0"/>
                <a:t>즐겨찾기</a:t>
              </a:r>
            </a:p>
          </p:txBody>
        </p:sp>
      </p:grpSp>
      <p:sp>
        <p:nvSpPr>
          <p:cNvPr id="71" name="TextBox 70">
            <a:extLst>
              <a:ext uri="{FF2B5EF4-FFF2-40B4-BE49-F238E27FC236}">
                <a16:creationId xmlns:a16="http://schemas.microsoft.com/office/drawing/2014/main" xmlns="" id="{2CB85A53-9F29-4C94-85EC-EB8243F32315}"/>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77882763-49F7-4479-B09E-89A094E56010}"/>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87A218BC-1ED4-4E55-A918-17AC6B2C5873}"/>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033520D3-532C-4D5E-8EE8-A66793BEE1DB}"/>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5" name="TextBox 74">
            <a:extLst>
              <a:ext uri="{FF2B5EF4-FFF2-40B4-BE49-F238E27FC236}">
                <a16:creationId xmlns:a16="http://schemas.microsoft.com/office/drawing/2014/main" xmlns="" id="{2F32830B-1457-4B7A-B9EE-947743D0EDAA}"/>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Tree>
    <p:extLst>
      <p:ext uri="{BB962C8B-B14F-4D97-AF65-F5344CB8AC3E}">
        <p14:creationId xmlns:p14="http://schemas.microsoft.com/office/powerpoint/2010/main" xmlns="" val="49561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상품 상세정보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596797375"/>
              </p:ext>
            </p:extLst>
          </p:nvPr>
        </p:nvGraphicFramePr>
        <p:xfrm>
          <a:off x="8688288" y="476672"/>
          <a:ext cx="3384376" cy="28373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소분류 화면에서 상품 선택 시 나오는 상품 상세정보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큰 이미지와 시공 이미지를 함께 확인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이곳에서 장바구니</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즐겨찾기에</a:t>
                      </a:r>
                      <a:r>
                        <a:rPr lang="ko-KR" altLang="en-US" sz="800" b="0" dirty="0">
                          <a:solidFill>
                            <a:schemeClr val="tx1"/>
                          </a:solidFill>
                          <a:latin typeface="+mn-ea"/>
                          <a:ea typeface="+mn-ea"/>
                          <a:sym typeface="맑은 고딕"/>
                        </a:rPr>
                        <a:t> 담을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팝업창이 뜨고 확대된 상품 이미지를 볼 수 있음</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35p</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즐겨찾기에</a:t>
                      </a:r>
                      <a:r>
                        <a:rPr kumimoji="1" lang="ko-KR" altLang="en-US" sz="850" dirty="0">
                          <a:solidFill>
                            <a:schemeClr val="tx1"/>
                          </a:solidFill>
                          <a:latin typeface="+mn-ea"/>
                        </a:rPr>
                        <a:t> 등록</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36p</a:t>
                      </a:r>
                      <a:r>
                        <a:rPr kumimoji="1" lang="en-US" altLang="ko-KR" sz="850" dirty="0">
                          <a:solidFill>
                            <a:schemeClr val="tx1"/>
                          </a:solidFill>
                          <a:latin typeface="+mn-ea"/>
                        </a:rPr>
                        <a:t>) </a:t>
                      </a:r>
                      <a:r>
                        <a:rPr kumimoji="1" lang="ko-KR" altLang="en-US" sz="850" dirty="0">
                          <a:solidFill>
                            <a:schemeClr val="tx1"/>
                          </a:solidFill>
                          <a:latin typeface="+mn-ea"/>
                        </a:rPr>
                        <a:t>클릭을 하면 빨간색으로 바뀜</a:t>
                      </a:r>
                      <a:r>
                        <a:rPr kumimoji="1" lang="en-US" altLang="ko-KR" sz="850" dirty="0">
                          <a:solidFill>
                            <a:schemeClr val="tx1"/>
                          </a:solidFill>
                          <a:latin typeface="+mn-ea"/>
                        </a:rPr>
                        <a:t>. </a:t>
                      </a:r>
                      <a:r>
                        <a:rPr kumimoji="1" lang="ko-KR" altLang="en-US" sz="850" dirty="0" err="1">
                          <a:solidFill>
                            <a:schemeClr val="tx1"/>
                          </a:solidFill>
                          <a:latin typeface="+mn-ea"/>
                        </a:rPr>
                        <a:t>즐겨찾기에서도</a:t>
                      </a:r>
                      <a:r>
                        <a:rPr kumimoji="1" lang="ko-KR" altLang="en-US" sz="850" dirty="0">
                          <a:solidFill>
                            <a:schemeClr val="tx1"/>
                          </a:solidFill>
                          <a:latin typeface="+mn-ea"/>
                        </a:rPr>
                        <a:t> 장바구니 담기가 가능</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87119470"/>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제품 상세정보 </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시공 이미지</a:t>
                      </a:r>
                      <a:r>
                        <a:rPr kumimoji="1" lang="en-US" altLang="ko-KR" sz="850" dirty="0">
                          <a:solidFill>
                            <a:schemeClr val="tx1"/>
                          </a:solidFill>
                          <a:latin typeface="+mn-ea"/>
                        </a:rPr>
                        <a:t>. </a:t>
                      </a:r>
                      <a:r>
                        <a:rPr kumimoji="1" lang="ko-KR" altLang="en-US" sz="850" dirty="0">
                          <a:solidFill>
                            <a:schemeClr val="tx1"/>
                          </a:solidFill>
                          <a:latin typeface="+mn-ea"/>
                        </a:rPr>
                        <a:t>이미지가 더 있는 경우 스크롤하여 밑으로 내림</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장바구니에 담기</a:t>
                      </a:r>
                      <a:r>
                        <a:rPr kumimoji="1" lang="en-US" altLang="ko-KR" sz="850" dirty="0">
                          <a:solidFill>
                            <a:schemeClr val="tx1"/>
                          </a:solidFill>
                          <a:latin typeface="+mn-ea"/>
                        </a:rPr>
                        <a:t>(</a:t>
                      </a:r>
                      <a:r>
                        <a:rPr kumimoji="1" lang="en-US" altLang="ko-KR" sz="850" dirty="0">
                          <a:solidFill>
                            <a:schemeClr val="tx1"/>
                          </a:solidFill>
                          <a:latin typeface="+mn-ea"/>
                          <a:hlinkClick r:id="rId5" action="ppaction://hlinksldjump"/>
                        </a:rPr>
                        <a:t>37p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문구는 어떤 </a:t>
                      </a:r>
                      <a:r>
                        <a:rPr kumimoji="1" lang="ko-KR" altLang="en-US" sz="850" dirty="0" err="1">
                          <a:solidFill>
                            <a:schemeClr val="tx1"/>
                          </a:solidFill>
                          <a:latin typeface="+mn-ea"/>
                        </a:rPr>
                        <a:t>제품이어도</a:t>
                      </a:r>
                      <a:r>
                        <a:rPr kumimoji="1" lang="ko-KR" altLang="en-US" sz="850" dirty="0">
                          <a:solidFill>
                            <a:schemeClr val="tx1"/>
                          </a:solidFill>
                          <a:latin typeface="+mn-ea"/>
                        </a:rPr>
                        <a:t> 항상 표기</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14</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8" cy="331428"/>
            <a:chOff x="243994" y="851817"/>
            <a:chExt cx="8159348" cy="384539"/>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6"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37805" y="876316"/>
              <a:ext cx="1165537" cy="360040"/>
              <a:chOff x="7070223" y="855103"/>
              <a:chExt cx="1364122"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7" cstate="print"/>
              <a:stretch>
                <a:fillRect/>
              </a:stretch>
            </p:blipFill>
            <p:spPr>
              <a:xfrm>
                <a:off x="7070223" y="855103"/>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8"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9" cstate="print"/>
              <a:stretch>
                <a:fillRect/>
              </a:stretch>
            </p:blipFill>
            <p:spPr>
              <a:xfrm>
                <a:off x="7365441" y="902037"/>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10"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flipV="1">
            <a:off x="333853" y="5951965"/>
            <a:ext cx="8020965" cy="1"/>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D5A076CF-8DCE-40A0-99D5-6EB75073DD29}"/>
              </a:ext>
            </a:extLst>
          </p:cNvPr>
          <p:cNvSpPr txBox="1"/>
          <p:nvPr/>
        </p:nvSpPr>
        <p:spPr>
          <a:xfrm>
            <a:off x="430149" y="2144890"/>
            <a:ext cx="596089" cy="215444"/>
          </a:xfrm>
          <a:prstGeom prst="rect">
            <a:avLst/>
          </a:prstGeom>
          <a:noFill/>
        </p:spPr>
        <p:txBody>
          <a:bodyPr wrap="square" rtlCol="0">
            <a:spAutoFit/>
          </a:bodyPr>
          <a:lstStyle/>
          <a:p>
            <a:r>
              <a:rPr lang="ko-KR" altLang="en-US" sz="800" b="1" dirty="0"/>
              <a:t>키워드별</a:t>
            </a:r>
          </a:p>
        </p:txBody>
      </p:sp>
      <p:cxnSp>
        <p:nvCxnSpPr>
          <p:cNvPr id="10" name="직선 연결선 9">
            <a:extLst>
              <a:ext uri="{FF2B5EF4-FFF2-40B4-BE49-F238E27FC236}">
                <a16:creationId xmlns:a16="http://schemas.microsoft.com/office/drawing/2014/main" xmlns="" id="{D371A0B2-C96D-460A-8DA6-922E6FC428A1}"/>
              </a:ext>
            </a:extLst>
          </p:cNvPr>
          <p:cNvCxnSpPr>
            <a:cxnSpLocks/>
          </p:cNvCxnSpPr>
          <p:nvPr/>
        </p:nvCxnSpPr>
        <p:spPr>
          <a:xfrm>
            <a:off x="1366086" y="2235982"/>
            <a:ext cx="92033"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210057131"/>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Arial Black" panose="020B0A04020102020204" pitchFamily="34" charset="0"/>
                        </a:rPr>
                        <a:t>CATEGORY&gt;</a:t>
                      </a:r>
                      <a:r>
                        <a:rPr lang="ko-KR" altLang="en-US" sz="1000" b="1" dirty="0" err="1">
                          <a:solidFill>
                            <a:schemeClr val="tx1"/>
                          </a:solidFill>
                          <a:latin typeface="Arial Black" panose="020B0A04020102020204" pitchFamily="34" charset="0"/>
                        </a:rPr>
                        <a:t>타일류</a:t>
                      </a:r>
                      <a:r>
                        <a:rPr lang="en-US" altLang="ko-KR" sz="1000" b="1" dirty="0">
                          <a:solidFill>
                            <a:schemeClr val="tx1"/>
                          </a:solidFill>
                          <a:latin typeface="Arial Black" panose="020B0A04020102020204" pitchFamily="34" charset="0"/>
                        </a:rPr>
                        <a:t>&gt;</a:t>
                      </a:r>
                      <a:r>
                        <a:rPr lang="ko-KR" altLang="en-US" sz="1000" b="1" dirty="0">
                          <a:solidFill>
                            <a:schemeClr val="tx1"/>
                          </a:solidFill>
                          <a:latin typeface="Arial Black" panose="020B0A04020102020204" pitchFamily="34" charset="0"/>
                        </a:rPr>
                        <a:t>기타 모자이크</a:t>
                      </a:r>
                      <a:r>
                        <a:rPr lang="en-US" altLang="ko-KR" sz="1000" b="1" dirty="0">
                          <a:solidFill>
                            <a:schemeClr val="tx1"/>
                          </a:solidFill>
                          <a:latin typeface="Arial Black" panose="020B0A04020102020204" pitchFamily="34" charset="0"/>
                        </a:rPr>
                        <a:t>&gt;G48</a:t>
                      </a:r>
                      <a:endParaRPr lang="ko-KR" altLang="en-US" sz="1000" b="1" dirty="0">
                        <a:solidFill>
                          <a:schemeClr val="tx1"/>
                        </a:solidFill>
                        <a:latin typeface="Arial Black" panose="020B0A040201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12" name="TextBox 11">
            <a:extLst>
              <a:ext uri="{FF2B5EF4-FFF2-40B4-BE49-F238E27FC236}">
                <a16:creationId xmlns:a16="http://schemas.microsoft.com/office/drawing/2014/main" xmlns="" id="{B1A7BD7C-4E08-4724-8195-A72FD8B699B8}"/>
              </a:ext>
            </a:extLst>
          </p:cNvPr>
          <p:cNvSpPr txBox="1"/>
          <p:nvPr/>
        </p:nvSpPr>
        <p:spPr>
          <a:xfrm>
            <a:off x="338885" y="2398294"/>
            <a:ext cx="1027201" cy="415498"/>
          </a:xfrm>
          <a:prstGeom prst="rect">
            <a:avLst/>
          </a:prstGeom>
          <a:noFill/>
        </p:spPr>
        <p:txBody>
          <a:bodyPr wrap="square" rtlCol="0">
            <a:spAutoFit/>
          </a:bodyPr>
          <a:lstStyle/>
          <a:p>
            <a:r>
              <a:rPr lang="ko-KR" altLang="en-US" sz="700" dirty="0"/>
              <a:t>전체</a:t>
            </a:r>
            <a:endParaRPr lang="en-US" altLang="ko-KR" sz="700" dirty="0"/>
          </a:p>
          <a:p>
            <a:endParaRPr lang="en-US" altLang="ko-KR" sz="700" dirty="0"/>
          </a:p>
          <a:p>
            <a:endParaRPr lang="ko-KR" altLang="en-US" sz="700" dirty="0"/>
          </a:p>
        </p:txBody>
      </p:sp>
      <p:cxnSp>
        <p:nvCxnSpPr>
          <p:cNvPr id="15" name="직선 연결선 14">
            <a:extLst>
              <a:ext uri="{FF2B5EF4-FFF2-40B4-BE49-F238E27FC236}">
                <a16:creationId xmlns:a16="http://schemas.microsoft.com/office/drawing/2014/main" xmlns="" id="{95020DFD-82E5-4B82-8AB6-781D78303D49}"/>
              </a:ext>
            </a:extLst>
          </p:cNvPr>
          <p:cNvCxnSpPr/>
          <p:nvPr/>
        </p:nvCxnSpPr>
        <p:spPr>
          <a:xfrm>
            <a:off x="407368" y="2328316"/>
            <a:ext cx="1080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0B191672-27AA-42B5-A672-F448B166D24F}"/>
              </a:ext>
            </a:extLst>
          </p:cNvPr>
          <p:cNvSpPr txBox="1"/>
          <p:nvPr/>
        </p:nvSpPr>
        <p:spPr>
          <a:xfrm>
            <a:off x="360128" y="2601516"/>
            <a:ext cx="1213149" cy="200055"/>
          </a:xfrm>
          <a:prstGeom prst="rect">
            <a:avLst/>
          </a:prstGeom>
          <a:noFill/>
        </p:spPr>
        <p:txBody>
          <a:bodyPr wrap="square" rtlCol="0">
            <a:spAutoFit/>
          </a:bodyPr>
          <a:lstStyle/>
          <a:p>
            <a:r>
              <a:rPr lang="ko-KR" altLang="en-US" sz="700" dirty="0">
                <a:solidFill>
                  <a:schemeClr val="tx2">
                    <a:lumMod val="60000"/>
                    <a:lumOff val="40000"/>
                  </a:schemeClr>
                </a:solidFill>
              </a:rPr>
              <a:t>크기   </a:t>
            </a:r>
            <a:r>
              <a:rPr lang="ko-KR" altLang="en-US" sz="700" dirty="0"/>
              <a:t>                   </a:t>
            </a:r>
            <a:r>
              <a:rPr lang="ja-JP" altLang="en-US" sz="700" dirty="0"/>
              <a:t>▼</a:t>
            </a:r>
            <a:r>
              <a:rPr lang="ko-KR" altLang="en-US" sz="700" dirty="0"/>
              <a:t>                        </a:t>
            </a:r>
          </a:p>
        </p:txBody>
      </p:sp>
      <p:pic>
        <p:nvPicPr>
          <p:cNvPr id="21" name="그림 20">
            <a:extLst>
              <a:ext uri="{FF2B5EF4-FFF2-40B4-BE49-F238E27FC236}">
                <a16:creationId xmlns:a16="http://schemas.microsoft.com/office/drawing/2014/main" xmlns="" id="{50277A74-16F1-497D-AE2B-0A71827BEEA9}"/>
              </a:ext>
            </a:extLst>
          </p:cNvPr>
          <p:cNvPicPr>
            <a:picLocks noChangeAspect="1"/>
          </p:cNvPicPr>
          <p:nvPr/>
        </p:nvPicPr>
        <p:blipFill>
          <a:blip r:embed="rId12" cstate="print"/>
          <a:stretch>
            <a:fillRect/>
          </a:stretch>
        </p:blipFill>
        <p:spPr>
          <a:xfrm>
            <a:off x="208721" y="2135245"/>
            <a:ext cx="221428" cy="215444"/>
          </a:xfrm>
          <a:prstGeom prst="rect">
            <a:avLst/>
          </a:prstGeom>
        </p:spPr>
      </p:pic>
      <p:pic>
        <p:nvPicPr>
          <p:cNvPr id="25" name="그림 24">
            <a:extLst>
              <a:ext uri="{FF2B5EF4-FFF2-40B4-BE49-F238E27FC236}">
                <a16:creationId xmlns:a16="http://schemas.microsoft.com/office/drawing/2014/main" xmlns="" id="{AA4A1E83-0357-4247-86F0-D5BD520B703B}"/>
              </a:ext>
            </a:extLst>
          </p:cNvPr>
          <p:cNvPicPr>
            <a:picLocks noChangeAspect="1"/>
          </p:cNvPicPr>
          <p:nvPr/>
        </p:nvPicPr>
        <p:blipFill>
          <a:blip r:embed="rId13" cstate="print"/>
          <a:stretch>
            <a:fillRect/>
          </a:stretch>
        </p:blipFill>
        <p:spPr>
          <a:xfrm flipV="1">
            <a:off x="2188954" y="2167191"/>
            <a:ext cx="1259606" cy="1264626"/>
          </a:xfrm>
          <a:prstGeom prst="rect">
            <a:avLst/>
          </a:prstGeom>
        </p:spPr>
      </p:pic>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54" name="TextBox 53">
            <a:extLst>
              <a:ext uri="{FF2B5EF4-FFF2-40B4-BE49-F238E27FC236}">
                <a16:creationId xmlns:a16="http://schemas.microsoft.com/office/drawing/2014/main" xmlns="" id="{096D797D-65DB-4BBD-9B44-4C340CA7121B}"/>
              </a:ext>
            </a:extLst>
          </p:cNvPr>
          <p:cNvSpPr txBox="1"/>
          <p:nvPr/>
        </p:nvSpPr>
        <p:spPr>
          <a:xfrm>
            <a:off x="360128" y="4395382"/>
            <a:ext cx="1213149" cy="846386"/>
          </a:xfrm>
          <a:prstGeom prst="rect">
            <a:avLst/>
          </a:prstGeom>
          <a:noFill/>
        </p:spPr>
        <p:txBody>
          <a:bodyPr wrap="square" rtlCol="0">
            <a:spAutoFit/>
          </a:bodyPr>
          <a:lstStyle/>
          <a:p>
            <a:r>
              <a:rPr lang="ko-KR" altLang="en-US" sz="700" dirty="0"/>
              <a:t>색상</a:t>
            </a:r>
            <a:r>
              <a:rPr lang="ja-JP" altLang="en-US" sz="700" dirty="0"/>
              <a:t>　　　　　　　　　　　　▼</a:t>
            </a:r>
            <a:r>
              <a:rPr lang="ko-KR" altLang="en-US" sz="700" dirty="0"/>
              <a:t>                       </a:t>
            </a:r>
            <a:endParaRPr lang="en-US" altLang="ko-KR" sz="700" dirty="0"/>
          </a:p>
          <a:p>
            <a:endParaRPr lang="en-US" altLang="ko-KR" sz="700" dirty="0"/>
          </a:p>
          <a:p>
            <a:r>
              <a:rPr lang="ko-KR" altLang="en-US" sz="700" dirty="0"/>
              <a:t>재질</a:t>
            </a:r>
            <a:r>
              <a:rPr lang="ja-JP" altLang="en-US" sz="700" dirty="0"/>
              <a:t>　　　　　　　　　　　　▼</a:t>
            </a:r>
            <a:r>
              <a:rPr lang="ko-KR" altLang="en-US" sz="700" dirty="0"/>
              <a:t> </a:t>
            </a:r>
            <a:endParaRPr lang="en-US" altLang="ko-KR" sz="700" dirty="0"/>
          </a:p>
          <a:p>
            <a:endParaRPr lang="en-US" altLang="ko-KR" sz="700" dirty="0"/>
          </a:p>
          <a:p>
            <a:r>
              <a:rPr lang="ko-KR" altLang="en-US" sz="700" dirty="0"/>
              <a:t>용도</a:t>
            </a:r>
            <a:r>
              <a:rPr lang="ja-JP" altLang="en-US" sz="700" dirty="0"/>
              <a:t>　　　　　　　　　　　  ▼</a:t>
            </a:r>
            <a:r>
              <a:rPr lang="ko-KR" altLang="en-US" sz="700" dirty="0"/>
              <a:t> </a:t>
            </a:r>
            <a:endParaRPr lang="en-US" altLang="ko-KR" sz="700" dirty="0"/>
          </a:p>
          <a:p>
            <a:endParaRPr lang="en-US" altLang="ko-KR" sz="700" dirty="0"/>
          </a:p>
          <a:p>
            <a:r>
              <a:rPr lang="ko-KR" altLang="en-US" sz="700" dirty="0"/>
              <a:t>브랜드</a:t>
            </a:r>
            <a:r>
              <a:rPr lang="ja-JP" altLang="en-US" sz="700" dirty="0"/>
              <a:t>　　　　　　　　　　 ▼</a:t>
            </a:r>
            <a:r>
              <a:rPr lang="ko-KR" altLang="en-US" sz="700" dirty="0"/>
              <a:t> </a:t>
            </a:r>
            <a:endParaRPr lang="en-US" altLang="ko-KR" sz="700" dirty="0"/>
          </a:p>
        </p:txBody>
      </p:sp>
      <p:sp>
        <p:nvSpPr>
          <p:cNvPr id="63" name="타원 62">
            <a:extLst>
              <a:ext uri="{FF2B5EF4-FFF2-40B4-BE49-F238E27FC236}">
                <a16:creationId xmlns:a16="http://schemas.microsoft.com/office/drawing/2014/main" xmlns="" id="{E66930D8-FF76-471F-B5E5-FD58F19B2D51}"/>
              </a:ext>
            </a:extLst>
          </p:cNvPr>
          <p:cNvSpPr/>
          <p:nvPr/>
        </p:nvSpPr>
        <p:spPr>
          <a:xfrm>
            <a:off x="1979292" y="309992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68" name="타원 67">
            <a:extLst>
              <a:ext uri="{FF2B5EF4-FFF2-40B4-BE49-F238E27FC236}">
                <a16:creationId xmlns:a16="http://schemas.microsoft.com/office/drawing/2014/main" xmlns="" id="{9927B0E0-1945-47F5-94B9-0727C3A196B2}"/>
              </a:ext>
            </a:extLst>
          </p:cNvPr>
          <p:cNvSpPr/>
          <p:nvPr/>
        </p:nvSpPr>
        <p:spPr>
          <a:xfrm>
            <a:off x="4985153" y="243802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pic>
        <p:nvPicPr>
          <p:cNvPr id="20" name="그림 19">
            <a:extLst>
              <a:ext uri="{FF2B5EF4-FFF2-40B4-BE49-F238E27FC236}">
                <a16:creationId xmlns:a16="http://schemas.microsoft.com/office/drawing/2014/main" xmlns="" id="{DFBF91B9-DF35-4712-B70C-4AF089758458}"/>
              </a:ext>
            </a:extLst>
          </p:cNvPr>
          <p:cNvPicPr>
            <a:picLocks noChangeAspect="1"/>
          </p:cNvPicPr>
          <p:nvPr/>
        </p:nvPicPr>
        <p:blipFill>
          <a:blip r:embed="rId14" cstate="print"/>
          <a:stretch>
            <a:fillRect/>
          </a:stretch>
        </p:blipFill>
        <p:spPr>
          <a:xfrm>
            <a:off x="3809448" y="4428912"/>
            <a:ext cx="1500956" cy="1492075"/>
          </a:xfrm>
          <a:prstGeom prst="rect">
            <a:avLst/>
          </a:prstGeom>
        </p:spPr>
      </p:pic>
      <p:sp>
        <p:nvSpPr>
          <p:cNvPr id="75" name="TextBox 74">
            <a:extLst>
              <a:ext uri="{FF2B5EF4-FFF2-40B4-BE49-F238E27FC236}">
                <a16:creationId xmlns:a16="http://schemas.microsoft.com/office/drawing/2014/main" xmlns="" id="{DF4AA8A0-18A3-44D9-A31F-42E4A803772F}"/>
              </a:ext>
            </a:extLst>
          </p:cNvPr>
          <p:cNvSpPr txBox="1"/>
          <p:nvPr/>
        </p:nvSpPr>
        <p:spPr>
          <a:xfrm>
            <a:off x="3480350" y="2163462"/>
            <a:ext cx="2363639" cy="369332"/>
          </a:xfrm>
          <a:prstGeom prst="rect">
            <a:avLst/>
          </a:prstGeom>
          <a:noFill/>
        </p:spPr>
        <p:txBody>
          <a:bodyPr wrap="square">
            <a:spAutoFit/>
          </a:bodyPr>
          <a:lstStyle/>
          <a:p>
            <a:r>
              <a:rPr lang="en-US" altLang="ko-KR" b="1" dirty="0">
                <a:solidFill>
                  <a:schemeClr val="tx1"/>
                </a:solidFill>
              </a:rPr>
              <a:t>G48-BURGUNDY-M</a:t>
            </a:r>
            <a:endParaRPr lang="en-US" altLang="ko-KR" sz="1400" b="1" dirty="0">
              <a:solidFill>
                <a:schemeClr val="tx1"/>
              </a:solidFill>
            </a:endParaRPr>
          </a:p>
        </p:txBody>
      </p:sp>
      <p:sp>
        <p:nvSpPr>
          <p:cNvPr id="26" name="직사각형 25">
            <a:extLst>
              <a:ext uri="{FF2B5EF4-FFF2-40B4-BE49-F238E27FC236}">
                <a16:creationId xmlns:a16="http://schemas.microsoft.com/office/drawing/2014/main" xmlns="" id="{AECC9376-EDF4-4449-BACD-7409687F7471}"/>
              </a:ext>
            </a:extLst>
          </p:cNvPr>
          <p:cNvSpPr/>
          <p:nvPr/>
        </p:nvSpPr>
        <p:spPr>
          <a:xfrm>
            <a:off x="2170887" y="3486087"/>
            <a:ext cx="4627126" cy="285757"/>
          </a:xfrm>
          <a:prstGeom prst="rect">
            <a:avLst/>
          </a:prstGeom>
          <a:solidFill>
            <a:schemeClr val="bg1">
              <a:lumMod val="95000"/>
            </a:schemeClr>
          </a:soli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a:p>
            <a:pPr>
              <a:lnSpc>
                <a:spcPct val="200000"/>
              </a:lnSpc>
            </a:pPr>
            <a:r>
              <a:rPr lang="ko-KR" altLang="en-US" sz="1200" dirty="0">
                <a:solidFill>
                  <a:schemeClr val="tx1"/>
                </a:solidFill>
              </a:rPr>
              <a:t>▶ 제품 상세정보</a:t>
            </a:r>
            <a:endParaRPr lang="en-US" altLang="ko-KR" sz="1200" dirty="0">
              <a:solidFill>
                <a:schemeClr val="tx1"/>
              </a:solidFill>
            </a:endParaRPr>
          </a:p>
          <a:p>
            <a:endParaRPr lang="ko-KR" altLang="en-US" dirty="0"/>
          </a:p>
        </p:txBody>
      </p:sp>
      <p:grpSp>
        <p:nvGrpSpPr>
          <p:cNvPr id="107" name="그룹 106">
            <a:extLst>
              <a:ext uri="{FF2B5EF4-FFF2-40B4-BE49-F238E27FC236}">
                <a16:creationId xmlns:a16="http://schemas.microsoft.com/office/drawing/2014/main" xmlns="" id="{49333A5A-2D46-4991-994A-8887DE4D0B45}"/>
              </a:ext>
            </a:extLst>
          </p:cNvPr>
          <p:cNvGrpSpPr/>
          <p:nvPr/>
        </p:nvGrpSpPr>
        <p:grpSpPr>
          <a:xfrm>
            <a:off x="2199091" y="3838900"/>
            <a:ext cx="3611425" cy="584775"/>
            <a:chOff x="2199091" y="3838900"/>
            <a:chExt cx="3611425" cy="584775"/>
          </a:xfrm>
        </p:grpSpPr>
        <p:sp>
          <p:nvSpPr>
            <p:cNvPr id="56" name="직사각형 55">
              <a:extLst>
                <a:ext uri="{FF2B5EF4-FFF2-40B4-BE49-F238E27FC236}">
                  <a16:creationId xmlns:a16="http://schemas.microsoft.com/office/drawing/2014/main" xmlns="" id="{F3285846-6ABA-49A3-A395-F9FDCC1D07EC}"/>
                </a:ext>
              </a:extLst>
            </p:cNvPr>
            <p:cNvSpPr/>
            <p:nvPr/>
          </p:nvSpPr>
          <p:spPr>
            <a:xfrm>
              <a:off x="2199091" y="3881919"/>
              <a:ext cx="1908259" cy="474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900" dirty="0">
                <a:solidFill>
                  <a:schemeClr val="tx1"/>
                </a:solidFill>
              </a:endParaRPr>
            </a:p>
            <a:p>
              <a:pPr marL="171450" indent="-171450">
                <a:buFont typeface="Wingdings" panose="05000000000000000000" pitchFamily="2" charset="2"/>
                <a:buChar char="l"/>
              </a:pPr>
              <a:r>
                <a:rPr lang="ko-KR" altLang="en-US" sz="900" dirty="0">
                  <a:solidFill>
                    <a:schemeClr val="tx1"/>
                  </a:solidFill>
                </a:rPr>
                <a:t>브랜드</a:t>
              </a:r>
              <a:r>
                <a:rPr lang="en-US" altLang="ko-KR" sz="900" dirty="0">
                  <a:solidFill>
                    <a:schemeClr val="tx1"/>
                  </a:solidFill>
                </a:rPr>
                <a:t>:</a:t>
              </a:r>
              <a:r>
                <a:rPr lang="ja-JP" altLang="en-US" sz="900" dirty="0">
                  <a:solidFill>
                    <a:schemeClr val="tx1"/>
                  </a:solidFill>
                </a:rPr>
                <a:t>　</a:t>
              </a:r>
              <a:r>
                <a:rPr lang="en-US" altLang="ko-KR" sz="900" dirty="0">
                  <a:solidFill>
                    <a:schemeClr val="tx1"/>
                  </a:solidFill>
                </a:rPr>
                <a:t> THE GOLD</a:t>
              </a:r>
            </a:p>
            <a:p>
              <a:pPr marL="171450" indent="-171450">
                <a:buFont typeface="Wingdings" panose="05000000000000000000" pitchFamily="2" charset="2"/>
                <a:buChar char="l"/>
              </a:pPr>
              <a:r>
                <a:rPr lang="ko-KR" altLang="en-US" sz="900" dirty="0">
                  <a:solidFill>
                    <a:schemeClr val="tx1"/>
                  </a:solidFill>
                </a:rPr>
                <a:t>크기</a:t>
              </a:r>
              <a:r>
                <a:rPr lang="en-US" altLang="ko-KR" sz="900" dirty="0">
                  <a:solidFill>
                    <a:schemeClr val="tx1"/>
                  </a:solidFill>
                </a:rPr>
                <a:t>: </a:t>
              </a:r>
              <a:r>
                <a:rPr lang="ja-JP" altLang="en-US" sz="900" dirty="0">
                  <a:solidFill>
                    <a:schemeClr val="tx1"/>
                  </a:solidFill>
                </a:rPr>
                <a:t>　　</a:t>
              </a:r>
              <a:r>
                <a:rPr lang="en-US" altLang="ko-KR" sz="900" dirty="0">
                  <a:solidFill>
                    <a:schemeClr val="tx1"/>
                  </a:solidFill>
                </a:rPr>
                <a:t>480*480*4t</a:t>
              </a:r>
            </a:p>
            <a:p>
              <a:pPr marL="171450" indent="-171450">
                <a:buFont typeface="Wingdings" panose="05000000000000000000" pitchFamily="2" charset="2"/>
                <a:buChar char="l"/>
              </a:pPr>
              <a:r>
                <a:rPr lang="ko-KR" altLang="en-US" sz="900" dirty="0">
                  <a:solidFill>
                    <a:schemeClr val="tx1"/>
                  </a:solidFill>
                </a:rPr>
                <a:t>면적</a:t>
              </a:r>
              <a:r>
                <a:rPr lang="en-US" altLang="ko-KR" sz="900" dirty="0">
                  <a:solidFill>
                    <a:schemeClr val="tx1"/>
                  </a:solidFill>
                </a:rPr>
                <a:t>: </a:t>
              </a:r>
              <a:r>
                <a:rPr lang="ja-JP" altLang="en-US" sz="900" dirty="0">
                  <a:solidFill>
                    <a:schemeClr val="tx1"/>
                  </a:solidFill>
                </a:rPr>
                <a:t>　　</a:t>
              </a:r>
              <a:r>
                <a:rPr lang="en-US" altLang="ko-KR" sz="900" dirty="0">
                  <a:solidFill>
                    <a:schemeClr val="tx1"/>
                  </a:solidFill>
                </a:rPr>
                <a:t>1.00</a:t>
              </a:r>
              <a:r>
                <a:rPr lang="ko-KR" altLang="en-US" sz="900" dirty="0">
                  <a:solidFill>
                    <a:schemeClr val="tx1"/>
                  </a:solidFill>
                </a:rPr>
                <a:t>㎡</a:t>
              </a:r>
              <a:r>
                <a:rPr lang="en-US" altLang="ko-KR" sz="900" dirty="0">
                  <a:solidFill>
                    <a:schemeClr val="tx1"/>
                  </a:solidFill>
                </a:rPr>
                <a:t>/11pcs(BOX)</a:t>
              </a:r>
            </a:p>
            <a:p>
              <a:pPr marL="171450" indent="-171450">
                <a:buFont typeface="Wingdings" panose="05000000000000000000" pitchFamily="2" charset="2"/>
                <a:buChar char="l"/>
              </a:pPr>
              <a:endParaRPr lang="en-US" altLang="ko-KR" sz="900" dirty="0">
                <a:solidFill>
                  <a:schemeClr val="tx1"/>
                </a:solidFill>
              </a:endParaRPr>
            </a:p>
            <a:p>
              <a:endParaRPr lang="en-US" altLang="ko-KR" sz="900" dirty="0">
                <a:solidFill>
                  <a:schemeClr val="tx1"/>
                </a:solidFill>
              </a:endParaRPr>
            </a:p>
          </p:txBody>
        </p:sp>
        <p:sp>
          <p:nvSpPr>
            <p:cNvPr id="38" name="TextBox 37">
              <a:extLst>
                <a:ext uri="{FF2B5EF4-FFF2-40B4-BE49-F238E27FC236}">
                  <a16:creationId xmlns:a16="http://schemas.microsoft.com/office/drawing/2014/main" xmlns="" id="{9C4D2BD3-28BD-4724-B19F-9D91E7069A80}"/>
                </a:ext>
              </a:extLst>
            </p:cNvPr>
            <p:cNvSpPr txBox="1"/>
            <p:nvPr/>
          </p:nvSpPr>
          <p:spPr>
            <a:xfrm>
              <a:off x="4069954" y="3838900"/>
              <a:ext cx="1740562" cy="584775"/>
            </a:xfrm>
            <a:prstGeom prst="rect">
              <a:avLst/>
            </a:prstGeom>
            <a:noFill/>
          </p:spPr>
          <p:txBody>
            <a:bodyPr wrap="square" rtlCol="0">
              <a:spAutoFit/>
            </a:bodyPr>
            <a:lstStyle/>
            <a:p>
              <a:pPr marL="171450" indent="-171450">
                <a:buFont typeface="Wingdings" panose="05000000000000000000" pitchFamily="2" charset="2"/>
                <a:buChar char="l"/>
              </a:pPr>
              <a:r>
                <a:rPr lang="ko-KR" altLang="en-US" sz="800" dirty="0">
                  <a:solidFill>
                    <a:schemeClr val="tx1"/>
                  </a:solidFill>
                </a:rPr>
                <a:t>재질</a:t>
              </a:r>
              <a:r>
                <a:rPr lang="en-US" altLang="ko-KR" sz="800" dirty="0">
                  <a:solidFill>
                    <a:schemeClr val="tx1"/>
                  </a:solidFill>
                </a:rPr>
                <a:t>:      </a:t>
              </a:r>
              <a:r>
                <a:rPr lang="ko-KR" altLang="en-US" sz="800" dirty="0" err="1">
                  <a:solidFill>
                    <a:schemeClr val="tx1"/>
                  </a:solidFill>
                </a:rPr>
                <a:t>도기질</a:t>
              </a:r>
              <a:r>
                <a:rPr lang="en-US" altLang="ko-KR" sz="800" dirty="0">
                  <a:solidFill>
                    <a:schemeClr val="tx1"/>
                  </a:solidFill>
                </a:rPr>
                <a:t>, </a:t>
              </a:r>
              <a:r>
                <a:rPr lang="ko-KR" altLang="en-US" sz="800" dirty="0" err="1">
                  <a:solidFill>
                    <a:schemeClr val="tx1"/>
                  </a:solidFill>
                </a:rPr>
                <a:t>무광</a:t>
              </a:r>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용도</a:t>
              </a:r>
              <a:r>
                <a:rPr lang="en-US" altLang="ko-KR" sz="800" dirty="0">
                  <a:solidFill>
                    <a:schemeClr val="tx1"/>
                  </a:solidFill>
                </a:rPr>
                <a:t>:      </a:t>
              </a:r>
              <a:r>
                <a:rPr lang="ko-KR" altLang="en-US" sz="800" dirty="0">
                  <a:solidFill>
                    <a:schemeClr val="tx1"/>
                  </a:solidFill>
                </a:rPr>
                <a:t>벽</a:t>
              </a:r>
              <a:r>
                <a:rPr lang="en-US" altLang="ko-KR" sz="800" dirty="0">
                  <a:solidFill>
                    <a:schemeClr val="tx1"/>
                  </a:solidFill>
                </a:rPr>
                <a:t>, </a:t>
              </a:r>
              <a:r>
                <a:rPr lang="ko-KR" altLang="en-US" sz="800" dirty="0">
                  <a:solidFill>
                    <a:schemeClr val="tx1"/>
                  </a:solidFill>
                </a:rPr>
                <a:t>바닥</a:t>
              </a:r>
              <a:endParaRPr lang="en-US" altLang="ko-KR" sz="800" dirty="0">
                <a:solidFill>
                  <a:schemeClr val="tx1"/>
                </a:solidFill>
              </a:endParaRPr>
            </a:p>
            <a:p>
              <a:pPr marL="171450" indent="-171450">
                <a:buFont typeface="Wingdings" panose="05000000000000000000" pitchFamily="2" charset="2"/>
                <a:buChar char="l"/>
              </a:pPr>
              <a:r>
                <a:rPr lang="ko-KR" altLang="en-US" sz="800" dirty="0"/>
                <a:t>원산지</a:t>
              </a:r>
              <a:r>
                <a:rPr lang="en-US" altLang="ko-KR" sz="800" dirty="0"/>
                <a:t>:    </a:t>
              </a:r>
              <a:r>
                <a:rPr lang="ko-KR" altLang="en-US" sz="800" dirty="0"/>
                <a:t>중국</a:t>
              </a:r>
              <a:endParaRPr lang="en-US" altLang="ko-KR" sz="800" dirty="0">
                <a:solidFill>
                  <a:schemeClr val="tx1"/>
                </a:solidFill>
              </a:endParaRPr>
            </a:p>
            <a:p>
              <a:endParaRPr lang="ko-KR" altLang="en-US" sz="800" dirty="0"/>
            </a:p>
          </p:txBody>
        </p:sp>
      </p:grpSp>
      <p:sp>
        <p:nvSpPr>
          <p:cNvPr id="39" name="직사각형 38">
            <a:extLst>
              <a:ext uri="{FF2B5EF4-FFF2-40B4-BE49-F238E27FC236}">
                <a16:creationId xmlns:a16="http://schemas.microsoft.com/office/drawing/2014/main" xmlns="" id="{E4089160-964A-4E55-AB5E-B21E52025732}"/>
              </a:ext>
            </a:extLst>
          </p:cNvPr>
          <p:cNvSpPr/>
          <p:nvPr/>
        </p:nvSpPr>
        <p:spPr>
          <a:xfrm>
            <a:off x="2181454" y="3774005"/>
            <a:ext cx="4616559" cy="621377"/>
          </a:xfrm>
          <a:prstGeom prst="rect">
            <a:avLst/>
          </a:prstGeom>
          <a:no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그룹 51">
            <a:extLst>
              <a:ext uri="{FF2B5EF4-FFF2-40B4-BE49-F238E27FC236}">
                <a16:creationId xmlns:a16="http://schemas.microsoft.com/office/drawing/2014/main" xmlns="" id="{59F2B50C-8FFD-4683-BDF3-FFC6AD6AAC48}"/>
              </a:ext>
            </a:extLst>
          </p:cNvPr>
          <p:cNvGrpSpPr/>
          <p:nvPr/>
        </p:nvGrpSpPr>
        <p:grpSpPr>
          <a:xfrm>
            <a:off x="3577198" y="2950837"/>
            <a:ext cx="694230" cy="168280"/>
            <a:chOff x="3537213" y="3234210"/>
            <a:chExt cx="694230" cy="168280"/>
          </a:xfrm>
        </p:grpSpPr>
        <p:sp>
          <p:nvSpPr>
            <p:cNvPr id="50" name="직사각형 49">
              <a:extLst>
                <a:ext uri="{FF2B5EF4-FFF2-40B4-BE49-F238E27FC236}">
                  <a16:creationId xmlns:a16="http://schemas.microsoft.com/office/drawing/2014/main" xmlns="" id="{28CCBE51-8C82-40AA-816A-116F565D29AB}"/>
                </a:ext>
              </a:extLst>
            </p:cNvPr>
            <p:cNvSpPr/>
            <p:nvPr/>
          </p:nvSpPr>
          <p:spPr>
            <a:xfrm>
              <a:off x="3537213" y="3234210"/>
              <a:ext cx="167198" cy="16719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t>
              </a:r>
              <a:endParaRPr lang="ko-KR" altLang="en-US" dirty="0">
                <a:solidFill>
                  <a:schemeClr val="tx1"/>
                </a:solidFill>
              </a:endParaRPr>
            </a:p>
          </p:txBody>
        </p:sp>
        <p:sp>
          <p:nvSpPr>
            <p:cNvPr id="79" name="직사각형 78">
              <a:extLst>
                <a:ext uri="{FF2B5EF4-FFF2-40B4-BE49-F238E27FC236}">
                  <a16:creationId xmlns:a16="http://schemas.microsoft.com/office/drawing/2014/main" xmlns="" id="{EB1C26F4-0E64-42EE-8439-3BCE02FA5664}"/>
                </a:ext>
              </a:extLst>
            </p:cNvPr>
            <p:cNvSpPr/>
            <p:nvPr/>
          </p:nvSpPr>
          <p:spPr>
            <a:xfrm>
              <a:off x="4064245" y="3235292"/>
              <a:ext cx="167198" cy="16719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t>
              </a:r>
              <a:endParaRPr lang="ko-KR" altLang="en-US" dirty="0">
                <a:solidFill>
                  <a:schemeClr val="tx1"/>
                </a:solidFill>
              </a:endParaRPr>
            </a:p>
          </p:txBody>
        </p:sp>
        <p:sp>
          <p:nvSpPr>
            <p:cNvPr id="80" name="직사각형 79">
              <a:extLst>
                <a:ext uri="{FF2B5EF4-FFF2-40B4-BE49-F238E27FC236}">
                  <a16:creationId xmlns:a16="http://schemas.microsoft.com/office/drawing/2014/main" xmlns="" id="{BAAD36C1-2F1C-49B5-A352-994BC54AE4EC}"/>
                </a:ext>
              </a:extLst>
            </p:cNvPr>
            <p:cNvSpPr/>
            <p:nvPr/>
          </p:nvSpPr>
          <p:spPr>
            <a:xfrm>
              <a:off x="3690507" y="3240307"/>
              <a:ext cx="373730" cy="161102"/>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2</a:t>
              </a:r>
              <a:endParaRPr lang="ko-KR" altLang="en-US" dirty="0">
                <a:solidFill>
                  <a:schemeClr val="tx1"/>
                </a:solidFill>
              </a:endParaRPr>
            </a:p>
          </p:txBody>
        </p:sp>
      </p:grpSp>
      <p:sp>
        <p:nvSpPr>
          <p:cNvPr id="77" name="직사각형 76">
            <a:extLst>
              <a:ext uri="{FF2B5EF4-FFF2-40B4-BE49-F238E27FC236}">
                <a16:creationId xmlns:a16="http://schemas.microsoft.com/office/drawing/2014/main" xmlns="" id="{C7046C83-624C-4F17-B70A-985DB1C282BA}"/>
              </a:ext>
            </a:extLst>
          </p:cNvPr>
          <p:cNvSpPr/>
          <p:nvPr/>
        </p:nvSpPr>
        <p:spPr>
          <a:xfrm>
            <a:off x="3562928" y="3178742"/>
            <a:ext cx="3200875" cy="285757"/>
          </a:xfrm>
          <a:prstGeom prst="rect">
            <a:avLst/>
          </a:prstGeom>
          <a:solidFill>
            <a:schemeClr val="tx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장바구니</a:t>
            </a:r>
            <a:endParaRPr lang="ko-KR" altLang="en-US" dirty="0"/>
          </a:p>
        </p:txBody>
      </p:sp>
      <p:sp>
        <p:nvSpPr>
          <p:cNvPr id="83" name="TextBox 82">
            <a:extLst>
              <a:ext uri="{FF2B5EF4-FFF2-40B4-BE49-F238E27FC236}">
                <a16:creationId xmlns:a16="http://schemas.microsoft.com/office/drawing/2014/main" xmlns="" id="{A2C182D0-9A6A-43DE-86E5-EF8F4BF0FC95}"/>
              </a:ext>
            </a:extLst>
          </p:cNvPr>
          <p:cNvSpPr txBox="1"/>
          <p:nvPr/>
        </p:nvSpPr>
        <p:spPr>
          <a:xfrm>
            <a:off x="5533552" y="2911758"/>
            <a:ext cx="1259606" cy="261610"/>
          </a:xfrm>
          <a:prstGeom prst="rect">
            <a:avLst/>
          </a:prstGeom>
          <a:noFill/>
        </p:spPr>
        <p:txBody>
          <a:bodyPr wrap="square" rtlCol="0">
            <a:spAutoFit/>
          </a:bodyPr>
          <a:lstStyle/>
          <a:p>
            <a:r>
              <a:rPr lang="en-US" altLang="ko-KR" sz="1100" dirty="0"/>
              <a:t>72,000(VAT</a:t>
            </a:r>
            <a:r>
              <a:rPr lang="ko-KR" altLang="en-US" sz="1100" dirty="0"/>
              <a:t>별도</a:t>
            </a:r>
            <a:r>
              <a:rPr lang="en-US" altLang="ko-KR" sz="1100" dirty="0"/>
              <a:t>)</a:t>
            </a:r>
            <a:endParaRPr lang="ko-KR" altLang="en-US" sz="1100" dirty="0"/>
          </a:p>
        </p:txBody>
      </p:sp>
      <p:sp>
        <p:nvSpPr>
          <p:cNvPr id="84" name="TextBox 83">
            <a:extLst>
              <a:ext uri="{FF2B5EF4-FFF2-40B4-BE49-F238E27FC236}">
                <a16:creationId xmlns:a16="http://schemas.microsoft.com/office/drawing/2014/main" xmlns="" id="{F17FF391-9F6B-41E1-B86E-1BD2B7392477}"/>
              </a:ext>
            </a:extLst>
          </p:cNvPr>
          <p:cNvSpPr txBox="1"/>
          <p:nvPr/>
        </p:nvSpPr>
        <p:spPr>
          <a:xfrm>
            <a:off x="3536493" y="2469331"/>
            <a:ext cx="1487543" cy="200055"/>
          </a:xfrm>
          <a:prstGeom prst="rect">
            <a:avLst/>
          </a:prstGeom>
          <a:noFill/>
        </p:spPr>
        <p:txBody>
          <a:bodyPr wrap="square" rtlCol="0">
            <a:spAutoFit/>
          </a:bodyPr>
          <a:lstStyle/>
          <a:p>
            <a:r>
              <a:rPr lang="en-US" altLang="ko-KR" sz="700" dirty="0"/>
              <a:t>*</a:t>
            </a:r>
            <a:r>
              <a:rPr lang="ko-KR" altLang="en-US" sz="700" dirty="0"/>
              <a:t>재고확인 후 출고가 가능합니다</a:t>
            </a:r>
            <a:r>
              <a:rPr lang="en-US" altLang="ko-KR" sz="700" dirty="0"/>
              <a:t>.</a:t>
            </a:r>
            <a:endParaRPr lang="ko-KR" altLang="en-US" sz="700"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tx2">
                    <a:lumMod val="60000"/>
                    <a:lumOff val="40000"/>
                  </a:schemeClr>
                </a:solidFill>
                <a:latin typeface="Arial Black" panose="020B0A04020102020204" pitchFamily="34" charset="0"/>
              </a:rPr>
              <a:t>CATEGORY</a:t>
            </a:r>
            <a:endParaRPr lang="ko-KR" altLang="en-US" sz="1100" b="1" dirty="0">
              <a:solidFill>
                <a:schemeClr val="tx2">
                  <a:lumMod val="60000"/>
                  <a:lumOff val="40000"/>
                </a:schemeClr>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sp>
        <p:nvSpPr>
          <p:cNvPr id="93" name="타원 92">
            <a:extLst>
              <a:ext uri="{FF2B5EF4-FFF2-40B4-BE49-F238E27FC236}">
                <a16:creationId xmlns:a16="http://schemas.microsoft.com/office/drawing/2014/main" xmlns="" id="{7A2A256A-61CF-4D39-B6C3-10B2C18256B4}"/>
              </a:ext>
            </a:extLst>
          </p:cNvPr>
          <p:cNvSpPr/>
          <p:nvPr/>
        </p:nvSpPr>
        <p:spPr>
          <a:xfrm>
            <a:off x="1927213" y="347483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94" name="타원 93">
            <a:extLst>
              <a:ext uri="{FF2B5EF4-FFF2-40B4-BE49-F238E27FC236}">
                <a16:creationId xmlns:a16="http://schemas.microsoft.com/office/drawing/2014/main" xmlns="" id="{6D916D1D-483F-4ECF-9683-D7606A4057AE}"/>
              </a:ext>
            </a:extLst>
          </p:cNvPr>
          <p:cNvSpPr/>
          <p:nvPr/>
        </p:nvSpPr>
        <p:spPr>
          <a:xfrm>
            <a:off x="3490765" y="448844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95" name="타원 94">
            <a:extLst>
              <a:ext uri="{FF2B5EF4-FFF2-40B4-BE49-F238E27FC236}">
                <a16:creationId xmlns:a16="http://schemas.microsoft.com/office/drawing/2014/main" xmlns="" id="{AC924A29-B943-4230-B504-8C2CB6CBCD6B}"/>
              </a:ext>
            </a:extLst>
          </p:cNvPr>
          <p:cNvSpPr/>
          <p:nvPr/>
        </p:nvSpPr>
        <p:spPr>
          <a:xfrm>
            <a:off x="3368491" y="316995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12745" y="965991"/>
            <a:ext cx="410289" cy="236357"/>
            <a:chOff x="7586340" y="947944"/>
            <a:chExt cx="410289" cy="236357"/>
          </a:xfrm>
        </p:grpSpPr>
        <p:sp>
          <p:nvSpPr>
            <p:cNvPr id="97" name="하트 96">
              <a:extLst>
                <a:ext uri="{FF2B5EF4-FFF2-40B4-BE49-F238E27FC236}">
                  <a16:creationId xmlns:a16="http://schemas.microsoft.com/office/drawing/2014/main" xmlns="" id="{8621D6B8-445C-412A-BC7B-529B96B8226B}"/>
                </a:ext>
              </a:extLst>
            </p:cNvPr>
            <p:cNvSpPr/>
            <p:nvPr/>
          </p:nvSpPr>
          <p:spPr>
            <a:xfrm>
              <a:off x="7759921" y="947944"/>
              <a:ext cx="95719" cy="78897"/>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86340" y="1030413"/>
              <a:ext cx="410289" cy="153888"/>
            </a:xfrm>
            <a:prstGeom prst="rect">
              <a:avLst/>
            </a:prstGeom>
            <a:noFill/>
          </p:spPr>
          <p:txBody>
            <a:bodyPr wrap="square" rtlCol="0">
              <a:spAutoFit/>
            </a:bodyPr>
            <a:lstStyle/>
            <a:p>
              <a:r>
                <a:rPr lang="ko-KR" altLang="en-US" sz="400" dirty="0"/>
                <a:t>즐겨찾기</a:t>
              </a:r>
            </a:p>
          </p:txBody>
        </p:sp>
      </p:grpSp>
      <p:grpSp>
        <p:nvGrpSpPr>
          <p:cNvPr id="102" name="그룹 101">
            <a:extLst>
              <a:ext uri="{FF2B5EF4-FFF2-40B4-BE49-F238E27FC236}">
                <a16:creationId xmlns:a16="http://schemas.microsoft.com/office/drawing/2014/main" xmlns="" id="{622D2461-07D7-4AF1-9FF5-09A7A7650F12}"/>
              </a:ext>
            </a:extLst>
          </p:cNvPr>
          <p:cNvGrpSpPr/>
          <p:nvPr/>
        </p:nvGrpSpPr>
        <p:grpSpPr>
          <a:xfrm>
            <a:off x="3182175" y="2174007"/>
            <a:ext cx="258957" cy="224287"/>
            <a:chOff x="7063708" y="4953888"/>
            <a:chExt cx="338157" cy="292884"/>
          </a:xfrm>
        </p:grpSpPr>
        <p:sp>
          <p:nvSpPr>
            <p:cNvPr id="101" name="타원 100">
              <a:extLst>
                <a:ext uri="{FF2B5EF4-FFF2-40B4-BE49-F238E27FC236}">
                  <a16:creationId xmlns:a16="http://schemas.microsoft.com/office/drawing/2014/main" xmlns="" id="{8D7A56C8-D388-43C9-A519-6B75E339B51C}"/>
                </a:ext>
              </a:extLst>
            </p:cNvPr>
            <p:cNvSpPr/>
            <p:nvPr/>
          </p:nvSpPr>
          <p:spPr>
            <a:xfrm>
              <a:off x="7063708" y="4953888"/>
              <a:ext cx="338157" cy="292884"/>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하트 84">
              <a:extLst>
                <a:ext uri="{FF2B5EF4-FFF2-40B4-BE49-F238E27FC236}">
                  <a16:creationId xmlns:a16="http://schemas.microsoft.com/office/drawing/2014/main" xmlns="" id="{1CC4951B-87D1-43C8-A1A7-0C6DFF116A40}"/>
                </a:ext>
              </a:extLst>
            </p:cNvPr>
            <p:cNvSpPr/>
            <p:nvPr/>
          </p:nvSpPr>
          <p:spPr>
            <a:xfrm>
              <a:off x="7136455" y="5016171"/>
              <a:ext cx="192662" cy="168318"/>
            </a:xfrm>
            <a:prstGeom prst="heart">
              <a:avLst/>
            </a:prstGeom>
            <a:solidFill>
              <a:schemeClr val="bg1"/>
            </a:solidFill>
            <a:ln>
              <a:noFill/>
            </a:ln>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5" name="그룹 104">
            <a:extLst>
              <a:ext uri="{FF2B5EF4-FFF2-40B4-BE49-F238E27FC236}">
                <a16:creationId xmlns:a16="http://schemas.microsoft.com/office/drawing/2014/main" xmlns="" id="{C3CFCD4C-B8A7-4DA6-A8D5-768F835FDB8D}"/>
              </a:ext>
            </a:extLst>
          </p:cNvPr>
          <p:cNvGrpSpPr/>
          <p:nvPr/>
        </p:nvGrpSpPr>
        <p:grpSpPr>
          <a:xfrm>
            <a:off x="2234746" y="3117601"/>
            <a:ext cx="253540" cy="290875"/>
            <a:chOff x="2234746" y="3117601"/>
            <a:chExt cx="253540" cy="290875"/>
          </a:xfrm>
        </p:grpSpPr>
        <p:sp>
          <p:nvSpPr>
            <p:cNvPr id="100" name="타원 99">
              <a:extLst>
                <a:ext uri="{FF2B5EF4-FFF2-40B4-BE49-F238E27FC236}">
                  <a16:creationId xmlns:a16="http://schemas.microsoft.com/office/drawing/2014/main" xmlns="" id="{126656CA-672E-424D-A294-DED52AD1FBD9}"/>
                </a:ext>
              </a:extLst>
            </p:cNvPr>
            <p:cNvSpPr/>
            <p:nvPr/>
          </p:nvSpPr>
          <p:spPr>
            <a:xfrm>
              <a:off x="2234746" y="3117601"/>
              <a:ext cx="253540" cy="29087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화살표: 오른쪽 102">
              <a:extLst>
                <a:ext uri="{FF2B5EF4-FFF2-40B4-BE49-F238E27FC236}">
                  <a16:creationId xmlns:a16="http://schemas.microsoft.com/office/drawing/2014/main" xmlns="" id="{D2F27E81-A5F4-470C-A90B-F7875B8B1D90}"/>
                </a:ext>
              </a:extLst>
            </p:cNvPr>
            <p:cNvSpPr/>
            <p:nvPr/>
          </p:nvSpPr>
          <p:spPr>
            <a:xfrm rot="19524978">
              <a:off x="2389178" y="3227135"/>
              <a:ext cx="69465" cy="4571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화살표: 오른쪽 103">
              <a:extLst>
                <a:ext uri="{FF2B5EF4-FFF2-40B4-BE49-F238E27FC236}">
                  <a16:creationId xmlns:a16="http://schemas.microsoft.com/office/drawing/2014/main" xmlns="" id="{573CA722-22C8-42D1-8796-AA0666172DFA}"/>
                </a:ext>
              </a:extLst>
            </p:cNvPr>
            <p:cNvSpPr/>
            <p:nvPr/>
          </p:nvSpPr>
          <p:spPr>
            <a:xfrm rot="8725601">
              <a:off x="2288097" y="3283890"/>
              <a:ext cx="66380" cy="4571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sp>
        <p:nvSpPr>
          <p:cNvPr id="106" name="타원 105">
            <a:extLst>
              <a:ext uri="{FF2B5EF4-FFF2-40B4-BE49-F238E27FC236}">
                <a16:creationId xmlns:a16="http://schemas.microsoft.com/office/drawing/2014/main" xmlns="" id="{25A409FC-B7C9-4E75-B6D3-2A3684CD2300}"/>
              </a:ext>
            </a:extLst>
          </p:cNvPr>
          <p:cNvSpPr/>
          <p:nvPr/>
        </p:nvSpPr>
        <p:spPr>
          <a:xfrm>
            <a:off x="2931853" y="199816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69" name="TextBox 68">
            <a:extLst>
              <a:ext uri="{FF2B5EF4-FFF2-40B4-BE49-F238E27FC236}">
                <a16:creationId xmlns:a16="http://schemas.microsoft.com/office/drawing/2014/main" xmlns="" id="{A288621B-4573-4350-BCDE-C5994509F77A}"/>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0" name="TextBox 69">
            <a:extLst>
              <a:ext uri="{FF2B5EF4-FFF2-40B4-BE49-F238E27FC236}">
                <a16:creationId xmlns:a16="http://schemas.microsoft.com/office/drawing/2014/main" xmlns="" id="{E4DFCD11-0665-4692-9453-A8DE2E5DFD54}"/>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1" name="TextBox 70">
            <a:extLst>
              <a:ext uri="{FF2B5EF4-FFF2-40B4-BE49-F238E27FC236}">
                <a16:creationId xmlns:a16="http://schemas.microsoft.com/office/drawing/2014/main" xmlns="" id="{B8E4109F-F7CA-49A0-9B2C-93F8537D9BE5}"/>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2" name="직사각형 71">
            <a:extLst>
              <a:ext uri="{FF2B5EF4-FFF2-40B4-BE49-F238E27FC236}">
                <a16:creationId xmlns:a16="http://schemas.microsoft.com/office/drawing/2014/main" xmlns="" id="{5EBED7A1-9772-43A1-B13F-7D958E6766C6}"/>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3" name="TextBox 72">
            <a:extLst>
              <a:ext uri="{FF2B5EF4-FFF2-40B4-BE49-F238E27FC236}">
                <a16:creationId xmlns:a16="http://schemas.microsoft.com/office/drawing/2014/main" xmlns="" id="{AE3FF21F-8E34-4451-BC6A-B503F5A46A69}"/>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grpSp>
        <p:nvGrpSpPr>
          <p:cNvPr id="110" name="그룹 109">
            <a:extLst>
              <a:ext uri="{FF2B5EF4-FFF2-40B4-BE49-F238E27FC236}">
                <a16:creationId xmlns:a16="http://schemas.microsoft.com/office/drawing/2014/main" xmlns="" id="{9A0B00FC-C0D6-4B2A-94E9-D2B6F3F80157}"/>
              </a:ext>
            </a:extLst>
          </p:cNvPr>
          <p:cNvGrpSpPr/>
          <p:nvPr/>
        </p:nvGrpSpPr>
        <p:grpSpPr>
          <a:xfrm>
            <a:off x="351339" y="2817785"/>
            <a:ext cx="1055444" cy="1521866"/>
            <a:chOff x="351339" y="2817785"/>
            <a:chExt cx="1055444" cy="1521866"/>
          </a:xfrm>
        </p:grpSpPr>
        <p:sp>
          <p:nvSpPr>
            <p:cNvPr id="111" name="직사각형 110">
              <a:extLst>
                <a:ext uri="{FF2B5EF4-FFF2-40B4-BE49-F238E27FC236}">
                  <a16:creationId xmlns:a16="http://schemas.microsoft.com/office/drawing/2014/main" xmlns="" id="{BECF46FA-085D-4546-9C24-1BC3C6B74229}"/>
                </a:ext>
              </a:extLst>
            </p:cNvPr>
            <p:cNvSpPr/>
            <p:nvPr/>
          </p:nvSpPr>
          <p:spPr>
            <a:xfrm>
              <a:off x="356032" y="2817785"/>
              <a:ext cx="1050751" cy="152186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err="1">
                  <a:solidFill>
                    <a:schemeClr val="tx1"/>
                  </a:solidFill>
                  <a:highlight>
                    <a:srgbClr val="DDDDDD"/>
                  </a:highlight>
                </a:rPr>
                <a:t>빅슬랩</a:t>
              </a:r>
              <a:endParaRPr lang="en-US" altLang="ko-KR" sz="700" dirty="0">
                <a:solidFill>
                  <a:schemeClr val="tx1"/>
                </a:solidFill>
                <a:highlight>
                  <a:srgbClr val="DDDDDD"/>
                </a:highlight>
              </a:endParaRPr>
            </a:p>
            <a:p>
              <a:r>
                <a:rPr lang="en-US" altLang="ko-KR" sz="700" dirty="0">
                  <a:solidFill>
                    <a:schemeClr val="tx1"/>
                  </a:solidFill>
                  <a:highlight>
                    <a:srgbClr val="DDDDDD"/>
                  </a:highlight>
                </a:rPr>
                <a:t>1200*600</a:t>
              </a:r>
            </a:p>
            <a:p>
              <a:r>
                <a:rPr lang="en-US" altLang="ko-KR" sz="700" dirty="0">
                  <a:solidFill>
                    <a:schemeClr val="tx1"/>
                  </a:solidFill>
                  <a:highlight>
                    <a:srgbClr val="DDDDDD"/>
                  </a:highlight>
                </a:rPr>
                <a:t>900*900</a:t>
              </a:r>
            </a:p>
            <a:p>
              <a:r>
                <a:rPr lang="en-US" altLang="ko-KR" sz="700" dirty="0">
                  <a:solidFill>
                    <a:schemeClr val="tx1"/>
                  </a:solidFill>
                  <a:highlight>
                    <a:srgbClr val="DDDDDD"/>
                  </a:highlight>
                </a:rPr>
                <a:t>800*800</a:t>
              </a:r>
            </a:p>
            <a:p>
              <a:r>
                <a:rPr lang="en-US" altLang="ko-KR" sz="700" dirty="0">
                  <a:solidFill>
                    <a:schemeClr val="tx1"/>
                  </a:solidFill>
                  <a:highlight>
                    <a:srgbClr val="DDDDDD"/>
                  </a:highlight>
                </a:rPr>
                <a:t>600*600</a:t>
              </a:r>
            </a:p>
            <a:p>
              <a:r>
                <a:rPr lang="en-US" altLang="ko-KR" sz="700" dirty="0">
                  <a:solidFill>
                    <a:schemeClr val="tx1"/>
                  </a:solidFill>
                  <a:highlight>
                    <a:srgbClr val="DDDDDD"/>
                  </a:highlight>
                </a:rPr>
                <a:t>900*450</a:t>
              </a:r>
            </a:p>
            <a:p>
              <a:r>
                <a:rPr lang="en-US" altLang="ko-KR" sz="700" dirty="0">
                  <a:solidFill>
                    <a:schemeClr val="tx1"/>
                  </a:solidFill>
                  <a:highlight>
                    <a:srgbClr val="DDDDDD"/>
                  </a:highlight>
                </a:rPr>
                <a:t>800*400</a:t>
              </a:r>
            </a:p>
            <a:p>
              <a:r>
                <a:rPr lang="en-US" altLang="ko-KR" sz="700" dirty="0">
                  <a:solidFill>
                    <a:schemeClr val="tx1"/>
                  </a:solidFill>
                  <a:highlight>
                    <a:srgbClr val="DDDDDD"/>
                  </a:highlight>
                </a:rPr>
                <a:t>600*360</a:t>
              </a:r>
            </a:p>
            <a:p>
              <a:r>
                <a:rPr lang="en-US" altLang="ko-KR" sz="700" dirty="0">
                  <a:solidFill>
                    <a:schemeClr val="tx1"/>
                  </a:solidFill>
                  <a:highlight>
                    <a:srgbClr val="DDDDDD"/>
                  </a:highlight>
                </a:rPr>
                <a:t>450*200</a:t>
              </a:r>
            </a:p>
            <a:p>
              <a:r>
                <a:rPr lang="en-US" altLang="ko-KR" sz="700" dirty="0">
                  <a:solidFill>
                    <a:schemeClr val="tx1"/>
                  </a:solidFill>
                  <a:highlight>
                    <a:srgbClr val="DDDDDD"/>
                  </a:highlight>
                </a:rPr>
                <a:t>300*300</a:t>
              </a:r>
            </a:p>
            <a:p>
              <a:r>
                <a:rPr lang="en-US" altLang="ko-KR" sz="700" dirty="0">
                  <a:solidFill>
                    <a:schemeClr val="tx1"/>
                  </a:solidFill>
                  <a:highlight>
                    <a:srgbClr val="DDDDDD"/>
                  </a:highlight>
                </a:rPr>
                <a:t>200*200</a:t>
              </a:r>
            </a:p>
            <a:p>
              <a:r>
                <a:rPr lang="ko-KR" altLang="en-US" sz="700" dirty="0">
                  <a:solidFill>
                    <a:schemeClr val="tx1"/>
                  </a:solidFill>
                  <a:highlight>
                    <a:srgbClr val="DDDDDD"/>
                  </a:highlight>
                </a:rPr>
                <a:t>쪽마루</a:t>
              </a:r>
              <a:endParaRPr lang="en-US" altLang="ko-KR" sz="700" dirty="0">
                <a:solidFill>
                  <a:schemeClr val="tx1"/>
                </a:solidFill>
                <a:highlight>
                  <a:srgbClr val="DDDDDD"/>
                </a:highlight>
              </a:endParaRPr>
            </a:p>
            <a:p>
              <a:endParaRPr lang="en-US" altLang="ko-KR" sz="700" dirty="0">
                <a:solidFill>
                  <a:schemeClr val="tx1"/>
                </a:solidFill>
                <a:highlight>
                  <a:srgbClr val="DDDDDD"/>
                </a:highlight>
              </a:endParaRPr>
            </a:p>
          </p:txBody>
        </p:sp>
        <p:sp>
          <p:nvSpPr>
            <p:cNvPr id="112" name="직사각형 111">
              <a:extLst>
                <a:ext uri="{FF2B5EF4-FFF2-40B4-BE49-F238E27FC236}">
                  <a16:creationId xmlns:a16="http://schemas.microsoft.com/office/drawing/2014/main" xmlns="" id="{0B1799FA-475E-4F1A-8755-56115A451A7A}"/>
                </a:ext>
              </a:extLst>
            </p:cNvPr>
            <p:cNvSpPr/>
            <p:nvPr/>
          </p:nvSpPr>
          <p:spPr>
            <a:xfrm>
              <a:off x="351339" y="4170961"/>
              <a:ext cx="1050751" cy="89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t>기타</a:t>
              </a:r>
              <a:endParaRPr lang="ko-KR" altLang="en-US" dirty="0"/>
            </a:p>
          </p:txBody>
        </p:sp>
      </p:grpSp>
    </p:spTree>
    <p:extLst>
      <p:ext uri="{BB962C8B-B14F-4D97-AF65-F5344CB8AC3E}">
        <p14:creationId xmlns:p14="http://schemas.microsoft.com/office/powerpoint/2010/main" xmlns="" val="123989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상품 확대 이미지</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689371108"/>
              </p:ext>
            </p:extLst>
          </p:nvPr>
        </p:nvGraphicFramePr>
        <p:xfrm>
          <a:off x="8688288" y="476672"/>
          <a:ext cx="3384376" cy="12920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상세정보 페이지에서 상품을 클릭하면 확대된 이미지를 볼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팝업창</a:t>
                      </a:r>
                      <a:r>
                        <a:rPr kumimoji="1" lang="en-US" altLang="ko-KR" sz="850" dirty="0">
                          <a:solidFill>
                            <a:schemeClr val="tx1"/>
                          </a:solidFill>
                          <a:latin typeface="+mn-ea"/>
                        </a:rPr>
                        <a:t>.</a:t>
                      </a:r>
                      <a:r>
                        <a:rPr kumimoji="1" lang="ko-KR" altLang="en-US" sz="850" dirty="0">
                          <a:solidFill>
                            <a:schemeClr val="tx1"/>
                          </a:solidFill>
                          <a:latin typeface="+mn-ea"/>
                        </a:rPr>
                        <a:t> 뒷배경은 흐려짐</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15</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8" cy="331428"/>
            <a:chOff x="243994" y="851817"/>
            <a:chExt cx="8159348" cy="384539"/>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37805" y="876316"/>
              <a:ext cx="1165537" cy="360040"/>
              <a:chOff x="7070223" y="855103"/>
              <a:chExt cx="1364122"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70223" y="855103"/>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65441" y="902037"/>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flipV="1">
            <a:off x="333853" y="5951965"/>
            <a:ext cx="8020965" cy="1"/>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D5A076CF-8DCE-40A0-99D5-6EB75073DD29}"/>
              </a:ext>
            </a:extLst>
          </p:cNvPr>
          <p:cNvSpPr txBox="1"/>
          <p:nvPr/>
        </p:nvSpPr>
        <p:spPr>
          <a:xfrm>
            <a:off x="384877" y="2135825"/>
            <a:ext cx="596089" cy="215444"/>
          </a:xfrm>
          <a:prstGeom prst="rect">
            <a:avLst/>
          </a:prstGeom>
          <a:noFill/>
        </p:spPr>
        <p:txBody>
          <a:bodyPr wrap="square" rtlCol="0">
            <a:spAutoFit/>
          </a:bodyPr>
          <a:lstStyle/>
          <a:p>
            <a:r>
              <a:rPr lang="ko-KR" altLang="en-US" sz="800" b="1" dirty="0"/>
              <a:t>키워드별</a:t>
            </a:r>
          </a:p>
        </p:txBody>
      </p:sp>
      <p:cxnSp>
        <p:nvCxnSpPr>
          <p:cNvPr id="10" name="직선 연결선 9">
            <a:extLst>
              <a:ext uri="{FF2B5EF4-FFF2-40B4-BE49-F238E27FC236}">
                <a16:creationId xmlns:a16="http://schemas.microsoft.com/office/drawing/2014/main" xmlns="" id="{D371A0B2-C96D-460A-8DA6-922E6FC428A1}"/>
              </a:ext>
            </a:extLst>
          </p:cNvPr>
          <p:cNvCxnSpPr>
            <a:cxnSpLocks/>
          </p:cNvCxnSpPr>
          <p:nvPr/>
        </p:nvCxnSpPr>
        <p:spPr>
          <a:xfrm>
            <a:off x="1366086" y="2235982"/>
            <a:ext cx="92033"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Arial Black" panose="020B0A04020102020204" pitchFamily="34" charset="0"/>
                        </a:rPr>
                        <a:t>CATEGORY&gt;</a:t>
                      </a:r>
                      <a:r>
                        <a:rPr lang="ko-KR" altLang="en-US" sz="1000" b="1" dirty="0" err="1">
                          <a:solidFill>
                            <a:schemeClr val="tx1"/>
                          </a:solidFill>
                          <a:latin typeface="Arial Black" panose="020B0A04020102020204" pitchFamily="34" charset="0"/>
                        </a:rPr>
                        <a:t>타일류</a:t>
                      </a:r>
                      <a:r>
                        <a:rPr lang="en-US" altLang="ko-KR" sz="1000" b="1" dirty="0">
                          <a:solidFill>
                            <a:schemeClr val="tx1"/>
                          </a:solidFill>
                          <a:latin typeface="Arial Black" panose="020B0A04020102020204" pitchFamily="34" charset="0"/>
                        </a:rPr>
                        <a:t>&gt;</a:t>
                      </a:r>
                      <a:r>
                        <a:rPr lang="ko-KR" altLang="en-US" sz="1000" b="1" dirty="0">
                          <a:solidFill>
                            <a:schemeClr val="tx1"/>
                          </a:solidFill>
                          <a:latin typeface="Arial Black" panose="020B0A04020102020204" pitchFamily="34" charset="0"/>
                        </a:rPr>
                        <a:t>기타 모자이크</a:t>
                      </a:r>
                      <a:r>
                        <a:rPr lang="en-US" altLang="ko-KR" sz="1000" b="1" dirty="0">
                          <a:solidFill>
                            <a:schemeClr val="tx1"/>
                          </a:solidFill>
                          <a:latin typeface="Arial Black" panose="020B0A04020102020204" pitchFamily="34" charset="0"/>
                        </a:rPr>
                        <a:t>&gt;G48</a:t>
                      </a:r>
                      <a:endParaRPr lang="ko-KR" altLang="en-US" sz="1000" b="1" dirty="0">
                        <a:solidFill>
                          <a:schemeClr val="tx1"/>
                        </a:solidFill>
                        <a:latin typeface="Arial Black" panose="020B0A040201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12" name="TextBox 11">
            <a:extLst>
              <a:ext uri="{FF2B5EF4-FFF2-40B4-BE49-F238E27FC236}">
                <a16:creationId xmlns:a16="http://schemas.microsoft.com/office/drawing/2014/main" xmlns="" id="{B1A7BD7C-4E08-4724-8195-A72FD8B699B8}"/>
              </a:ext>
            </a:extLst>
          </p:cNvPr>
          <p:cNvSpPr txBox="1"/>
          <p:nvPr/>
        </p:nvSpPr>
        <p:spPr>
          <a:xfrm>
            <a:off x="338885" y="2398294"/>
            <a:ext cx="1027201" cy="415498"/>
          </a:xfrm>
          <a:prstGeom prst="rect">
            <a:avLst/>
          </a:prstGeom>
          <a:noFill/>
        </p:spPr>
        <p:txBody>
          <a:bodyPr wrap="square" rtlCol="0">
            <a:spAutoFit/>
          </a:bodyPr>
          <a:lstStyle/>
          <a:p>
            <a:r>
              <a:rPr lang="ko-KR" altLang="en-US" sz="700" dirty="0"/>
              <a:t>전체</a:t>
            </a:r>
            <a:endParaRPr lang="en-US" altLang="ko-KR" sz="700" dirty="0"/>
          </a:p>
          <a:p>
            <a:endParaRPr lang="en-US" altLang="ko-KR" sz="700" dirty="0"/>
          </a:p>
          <a:p>
            <a:endParaRPr lang="ko-KR" altLang="en-US" sz="700" dirty="0"/>
          </a:p>
        </p:txBody>
      </p:sp>
      <p:cxnSp>
        <p:nvCxnSpPr>
          <p:cNvPr id="15" name="직선 연결선 14">
            <a:extLst>
              <a:ext uri="{FF2B5EF4-FFF2-40B4-BE49-F238E27FC236}">
                <a16:creationId xmlns:a16="http://schemas.microsoft.com/office/drawing/2014/main" xmlns="" id="{95020DFD-82E5-4B82-8AB6-781D78303D49}"/>
              </a:ext>
            </a:extLst>
          </p:cNvPr>
          <p:cNvCxnSpPr/>
          <p:nvPr/>
        </p:nvCxnSpPr>
        <p:spPr>
          <a:xfrm>
            <a:off x="407368" y="2328316"/>
            <a:ext cx="1080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0B191672-27AA-42B5-A672-F448B166D24F}"/>
              </a:ext>
            </a:extLst>
          </p:cNvPr>
          <p:cNvSpPr txBox="1"/>
          <p:nvPr/>
        </p:nvSpPr>
        <p:spPr>
          <a:xfrm>
            <a:off x="360128" y="2601516"/>
            <a:ext cx="1213149" cy="200055"/>
          </a:xfrm>
          <a:prstGeom prst="rect">
            <a:avLst/>
          </a:prstGeom>
          <a:noFill/>
        </p:spPr>
        <p:txBody>
          <a:bodyPr wrap="square" rtlCol="0">
            <a:spAutoFit/>
          </a:bodyPr>
          <a:lstStyle/>
          <a:p>
            <a:r>
              <a:rPr lang="ko-KR" altLang="en-US" sz="700" dirty="0">
                <a:solidFill>
                  <a:schemeClr val="tx2">
                    <a:lumMod val="60000"/>
                    <a:lumOff val="40000"/>
                  </a:schemeClr>
                </a:solidFill>
              </a:rPr>
              <a:t>크기   </a:t>
            </a:r>
            <a:r>
              <a:rPr lang="ko-KR" altLang="en-US" sz="700" dirty="0"/>
              <a:t>                   </a:t>
            </a:r>
            <a:r>
              <a:rPr lang="ja-JP" altLang="en-US" sz="700" dirty="0"/>
              <a:t>▼</a:t>
            </a:r>
            <a:r>
              <a:rPr lang="ko-KR" altLang="en-US" sz="700" dirty="0"/>
              <a:t>                        </a:t>
            </a:r>
          </a:p>
        </p:txBody>
      </p:sp>
      <p:pic>
        <p:nvPicPr>
          <p:cNvPr id="21" name="그림 20">
            <a:extLst>
              <a:ext uri="{FF2B5EF4-FFF2-40B4-BE49-F238E27FC236}">
                <a16:creationId xmlns:a16="http://schemas.microsoft.com/office/drawing/2014/main" xmlns="" id="{50277A74-16F1-497D-AE2B-0A71827BEEA9}"/>
              </a:ext>
            </a:extLst>
          </p:cNvPr>
          <p:cNvPicPr>
            <a:picLocks noChangeAspect="1"/>
          </p:cNvPicPr>
          <p:nvPr/>
        </p:nvPicPr>
        <p:blipFill>
          <a:blip r:embed="rId9" cstate="print"/>
          <a:stretch>
            <a:fillRect/>
          </a:stretch>
        </p:blipFill>
        <p:spPr>
          <a:xfrm>
            <a:off x="218453" y="2117988"/>
            <a:ext cx="221428" cy="215444"/>
          </a:xfrm>
          <a:prstGeom prst="rect">
            <a:avLst/>
          </a:prstGeom>
        </p:spPr>
      </p:pic>
      <p:pic>
        <p:nvPicPr>
          <p:cNvPr id="25" name="그림 24">
            <a:extLst>
              <a:ext uri="{FF2B5EF4-FFF2-40B4-BE49-F238E27FC236}">
                <a16:creationId xmlns:a16="http://schemas.microsoft.com/office/drawing/2014/main" xmlns="" id="{AA4A1E83-0357-4247-86F0-D5BD520B703B}"/>
              </a:ext>
            </a:extLst>
          </p:cNvPr>
          <p:cNvPicPr>
            <a:picLocks noChangeAspect="1"/>
          </p:cNvPicPr>
          <p:nvPr/>
        </p:nvPicPr>
        <p:blipFill>
          <a:blip r:embed="rId10" cstate="print"/>
          <a:stretch>
            <a:fillRect/>
          </a:stretch>
        </p:blipFill>
        <p:spPr>
          <a:xfrm flipV="1">
            <a:off x="2188954" y="2167191"/>
            <a:ext cx="1259606" cy="1264626"/>
          </a:xfrm>
          <a:prstGeom prst="rect">
            <a:avLst/>
          </a:prstGeom>
        </p:spPr>
      </p:pic>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54" name="TextBox 53">
            <a:extLst>
              <a:ext uri="{FF2B5EF4-FFF2-40B4-BE49-F238E27FC236}">
                <a16:creationId xmlns:a16="http://schemas.microsoft.com/office/drawing/2014/main" xmlns="" id="{096D797D-65DB-4BBD-9B44-4C340CA7121B}"/>
              </a:ext>
            </a:extLst>
          </p:cNvPr>
          <p:cNvSpPr txBox="1"/>
          <p:nvPr/>
        </p:nvSpPr>
        <p:spPr>
          <a:xfrm>
            <a:off x="360128" y="4395382"/>
            <a:ext cx="1213149" cy="846386"/>
          </a:xfrm>
          <a:prstGeom prst="rect">
            <a:avLst/>
          </a:prstGeom>
          <a:noFill/>
        </p:spPr>
        <p:txBody>
          <a:bodyPr wrap="square" rtlCol="0">
            <a:spAutoFit/>
          </a:bodyPr>
          <a:lstStyle/>
          <a:p>
            <a:r>
              <a:rPr lang="ko-KR" altLang="en-US" sz="700" dirty="0"/>
              <a:t>색상</a:t>
            </a:r>
            <a:r>
              <a:rPr lang="ja-JP" altLang="en-US" sz="700" dirty="0"/>
              <a:t>　　　　　　　　　　　　▼</a:t>
            </a:r>
            <a:r>
              <a:rPr lang="ko-KR" altLang="en-US" sz="700" dirty="0"/>
              <a:t>                       </a:t>
            </a:r>
            <a:endParaRPr lang="en-US" altLang="ko-KR" sz="700" dirty="0"/>
          </a:p>
          <a:p>
            <a:endParaRPr lang="en-US" altLang="ko-KR" sz="700" dirty="0"/>
          </a:p>
          <a:p>
            <a:r>
              <a:rPr lang="ko-KR" altLang="en-US" sz="700" dirty="0"/>
              <a:t>재질</a:t>
            </a:r>
            <a:r>
              <a:rPr lang="ja-JP" altLang="en-US" sz="700" dirty="0"/>
              <a:t>　　　　　　　　　　　　▼</a:t>
            </a:r>
            <a:r>
              <a:rPr lang="ko-KR" altLang="en-US" sz="700" dirty="0"/>
              <a:t> </a:t>
            </a:r>
            <a:endParaRPr lang="en-US" altLang="ko-KR" sz="700" dirty="0"/>
          </a:p>
          <a:p>
            <a:endParaRPr lang="en-US" altLang="ko-KR" sz="700" dirty="0"/>
          </a:p>
          <a:p>
            <a:r>
              <a:rPr lang="ko-KR" altLang="en-US" sz="700" dirty="0"/>
              <a:t>용도</a:t>
            </a:r>
            <a:r>
              <a:rPr lang="ja-JP" altLang="en-US" sz="700" dirty="0"/>
              <a:t>　　　　　　　　　　　  ▼</a:t>
            </a:r>
            <a:r>
              <a:rPr lang="ko-KR" altLang="en-US" sz="700" dirty="0"/>
              <a:t> </a:t>
            </a:r>
            <a:endParaRPr lang="en-US" altLang="ko-KR" sz="700" dirty="0"/>
          </a:p>
          <a:p>
            <a:endParaRPr lang="en-US" altLang="ko-KR" sz="700" dirty="0"/>
          </a:p>
          <a:p>
            <a:r>
              <a:rPr lang="ko-KR" altLang="en-US" sz="700" dirty="0"/>
              <a:t>브랜드</a:t>
            </a:r>
            <a:r>
              <a:rPr lang="ja-JP" altLang="en-US" sz="700" dirty="0"/>
              <a:t>　　　　　　　　　　 ▼</a:t>
            </a:r>
            <a:r>
              <a:rPr lang="ko-KR" altLang="en-US" sz="700" dirty="0"/>
              <a:t> </a:t>
            </a:r>
            <a:endParaRPr lang="en-US" altLang="ko-KR" sz="700" dirty="0"/>
          </a:p>
        </p:txBody>
      </p:sp>
      <p:pic>
        <p:nvPicPr>
          <p:cNvPr id="20" name="그림 19">
            <a:extLst>
              <a:ext uri="{FF2B5EF4-FFF2-40B4-BE49-F238E27FC236}">
                <a16:creationId xmlns:a16="http://schemas.microsoft.com/office/drawing/2014/main" xmlns="" id="{DFBF91B9-DF35-4712-B70C-4AF089758458}"/>
              </a:ext>
            </a:extLst>
          </p:cNvPr>
          <p:cNvPicPr>
            <a:picLocks noChangeAspect="1"/>
          </p:cNvPicPr>
          <p:nvPr/>
        </p:nvPicPr>
        <p:blipFill>
          <a:blip r:embed="rId11" cstate="print"/>
          <a:stretch>
            <a:fillRect/>
          </a:stretch>
        </p:blipFill>
        <p:spPr>
          <a:xfrm>
            <a:off x="3809448" y="4428912"/>
            <a:ext cx="1500956" cy="1492075"/>
          </a:xfrm>
          <a:prstGeom prst="rect">
            <a:avLst/>
          </a:prstGeom>
        </p:spPr>
      </p:pic>
      <p:sp>
        <p:nvSpPr>
          <p:cNvPr id="75" name="TextBox 74">
            <a:extLst>
              <a:ext uri="{FF2B5EF4-FFF2-40B4-BE49-F238E27FC236}">
                <a16:creationId xmlns:a16="http://schemas.microsoft.com/office/drawing/2014/main" xmlns="" id="{DF4AA8A0-18A3-44D9-A31F-42E4A803772F}"/>
              </a:ext>
            </a:extLst>
          </p:cNvPr>
          <p:cNvSpPr txBox="1"/>
          <p:nvPr/>
        </p:nvSpPr>
        <p:spPr>
          <a:xfrm>
            <a:off x="3480350" y="2163462"/>
            <a:ext cx="2363639" cy="369332"/>
          </a:xfrm>
          <a:prstGeom prst="rect">
            <a:avLst/>
          </a:prstGeom>
          <a:noFill/>
        </p:spPr>
        <p:txBody>
          <a:bodyPr wrap="square">
            <a:spAutoFit/>
          </a:bodyPr>
          <a:lstStyle/>
          <a:p>
            <a:r>
              <a:rPr lang="en-US" altLang="ko-KR" b="1" dirty="0">
                <a:solidFill>
                  <a:schemeClr val="tx1"/>
                </a:solidFill>
              </a:rPr>
              <a:t>G48-BURGUNDY-M</a:t>
            </a:r>
            <a:endParaRPr lang="en-US" altLang="ko-KR" sz="1400" b="1" dirty="0">
              <a:solidFill>
                <a:schemeClr val="tx1"/>
              </a:solidFill>
            </a:endParaRPr>
          </a:p>
        </p:txBody>
      </p:sp>
      <p:sp>
        <p:nvSpPr>
          <p:cNvPr id="26" name="직사각형 25">
            <a:extLst>
              <a:ext uri="{FF2B5EF4-FFF2-40B4-BE49-F238E27FC236}">
                <a16:creationId xmlns:a16="http://schemas.microsoft.com/office/drawing/2014/main" xmlns="" id="{AECC9376-EDF4-4449-BACD-7409687F7471}"/>
              </a:ext>
            </a:extLst>
          </p:cNvPr>
          <p:cNvSpPr/>
          <p:nvPr/>
        </p:nvSpPr>
        <p:spPr>
          <a:xfrm>
            <a:off x="2170887" y="3486087"/>
            <a:ext cx="4627126" cy="285757"/>
          </a:xfrm>
          <a:prstGeom prst="rect">
            <a:avLst/>
          </a:prstGeom>
          <a:solidFill>
            <a:schemeClr val="bg1">
              <a:lumMod val="95000"/>
            </a:schemeClr>
          </a:solidFill>
          <a:ln w="31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a:p>
            <a:pPr>
              <a:lnSpc>
                <a:spcPct val="200000"/>
              </a:lnSpc>
            </a:pPr>
            <a:r>
              <a:rPr lang="ko-KR" altLang="en-US" sz="1200" dirty="0">
                <a:solidFill>
                  <a:schemeClr val="tx1"/>
                </a:solidFill>
              </a:rPr>
              <a:t>▶ 제품 상세정보</a:t>
            </a:r>
            <a:endParaRPr lang="en-US" altLang="ko-KR" sz="1200" dirty="0">
              <a:solidFill>
                <a:schemeClr val="tx1"/>
              </a:solidFill>
            </a:endParaRPr>
          </a:p>
          <a:p>
            <a:endParaRPr lang="ko-KR" altLang="en-US" dirty="0"/>
          </a:p>
        </p:txBody>
      </p:sp>
      <p:grpSp>
        <p:nvGrpSpPr>
          <p:cNvPr id="107" name="그룹 106">
            <a:extLst>
              <a:ext uri="{FF2B5EF4-FFF2-40B4-BE49-F238E27FC236}">
                <a16:creationId xmlns:a16="http://schemas.microsoft.com/office/drawing/2014/main" xmlns="" id="{49333A5A-2D46-4991-994A-8887DE4D0B45}"/>
              </a:ext>
            </a:extLst>
          </p:cNvPr>
          <p:cNvGrpSpPr/>
          <p:nvPr/>
        </p:nvGrpSpPr>
        <p:grpSpPr>
          <a:xfrm>
            <a:off x="2199091" y="3838900"/>
            <a:ext cx="3611425" cy="584775"/>
            <a:chOff x="2199091" y="3838900"/>
            <a:chExt cx="3611425" cy="584775"/>
          </a:xfrm>
        </p:grpSpPr>
        <p:sp>
          <p:nvSpPr>
            <p:cNvPr id="56" name="직사각형 55">
              <a:extLst>
                <a:ext uri="{FF2B5EF4-FFF2-40B4-BE49-F238E27FC236}">
                  <a16:creationId xmlns:a16="http://schemas.microsoft.com/office/drawing/2014/main" xmlns="" id="{F3285846-6ABA-49A3-A395-F9FDCC1D07EC}"/>
                </a:ext>
              </a:extLst>
            </p:cNvPr>
            <p:cNvSpPr/>
            <p:nvPr/>
          </p:nvSpPr>
          <p:spPr>
            <a:xfrm>
              <a:off x="2199091" y="3881919"/>
              <a:ext cx="1908259" cy="474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900" dirty="0">
                <a:solidFill>
                  <a:schemeClr val="tx1"/>
                </a:solidFill>
              </a:endParaRPr>
            </a:p>
            <a:p>
              <a:pPr marL="171450" indent="-171450">
                <a:buFont typeface="Wingdings" panose="05000000000000000000" pitchFamily="2" charset="2"/>
                <a:buChar char="l"/>
              </a:pPr>
              <a:r>
                <a:rPr lang="ko-KR" altLang="en-US" sz="900" dirty="0">
                  <a:solidFill>
                    <a:schemeClr val="tx1"/>
                  </a:solidFill>
                </a:rPr>
                <a:t>브랜드</a:t>
              </a:r>
              <a:r>
                <a:rPr lang="en-US" altLang="ko-KR" sz="900" dirty="0">
                  <a:solidFill>
                    <a:schemeClr val="tx1"/>
                  </a:solidFill>
                </a:rPr>
                <a:t>:</a:t>
              </a:r>
              <a:r>
                <a:rPr lang="ja-JP" altLang="en-US" sz="900" dirty="0">
                  <a:solidFill>
                    <a:schemeClr val="tx1"/>
                  </a:solidFill>
                </a:rPr>
                <a:t>　</a:t>
              </a:r>
              <a:r>
                <a:rPr lang="en-US" altLang="ko-KR" sz="900" dirty="0">
                  <a:solidFill>
                    <a:schemeClr val="tx1"/>
                  </a:solidFill>
                </a:rPr>
                <a:t> THE GOLD</a:t>
              </a:r>
            </a:p>
            <a:p>
              <a:pPr marL="171450" indent="-171450">
                <a:buFont typeface="Wingdings" panose="05000000000000000000" pitchFamily="2" charset="2"/>
                <a:buChar char="l"/>
              </a:pPr>
              <a:r>
                <a:rPr lang="ko-KR" altLang="en-US" sz="900" dirty="0">
                  <a:solidFill>
                    <a:schemeClr val="tx1"/>
                  </a:solidFill>
                </a:rPr>
                <a:t>크기</a:t>
              </a:r>
              <a:r>
                <a:rPr lang="en-US" altLang="ko-KR" sz="900" dirty="0">
                  <a:solidFill>
                    <a:schemeClr val="tx1"/>
                  </a:solidFill>
                </a:rPr>
                <a:t>: </a:t>
              </a:r>
              <a:r>
                <a:rPr lang="ja-JP" altLang="en-US" sz="900" dirty="0">
                  <a:solidFill>
                    <a:schemeClr val="tx1"/>
                  </a:solidFill>
                </a:rPr>
                <a:t>　　</a:t>
              </a:r>
              <a:r>
                <a:rPr lang="en-US" altLang="ko-KR" sz="900" dirty="0">
                  <a:solidFill>
                    <a:schemeClr val="tx1"/>
                  </a:solidFill>
                </a:rPr>
                <a:t>480*480*4t</a:t>
              </a:r>
            </a:p>
            <a:p>
              <a:pPr marL="171450" indent="-171450">
                <a:buFont typeface="Wingdings" panose="05000000000000000000" pitchFamily="2" charset="2"/>
                <a:buChar char="l"/>
              </a:pPr>
              <a:r>
                <a:rPr lang="ko-KR" altLang="en-US" sz="900" dirty="0">
                  <a:solidFill>
                    <a:schemeClr val="tx1"/>
                  </a:solidFill>
                </a:rPr>
                <a:t>면적</a:t>
              </a:r>
              <a:r>
                <a:rPr lang="en-US" altLang="ko-KR" sz="900" dirty="0">
                  <a:solidFill>
                    <a:schemeClr val="tx1"/>
                  </a:solidFill>
                </a:rPr>
                <a:t>: </a:t>
              </a:r>
              <a:r>
                <a:rPr lang="ja-JP" altLang="en-US" sz="900" dirty="0">
                  <a:solidFill>
                    <a:schemeClr val="tx1"/>
                  </a:solidFill>
                </a:rPr>
                <a:t>　　</a:t>
              </a:r>
              <a:r>
                <a:rPr lang="en-US" altLang="ko-KR" sz="900" dirty="0">
                  <a:solidFill>
                    <a:schemeClr val="tx1"/>
                  </a:solidFill>
                </a:rPr>
                <a:t>1.00</a:t>
              </a:r>
              <a:r>
                <a:rPr lang="ko-KR" altLang="en-US" sz="900" dirty="0">
                  <a:solidFill>
                    <a:schemeClr val="tx1"/>
                  </a:solidFill>
                </a:rPr>
                <a:t>㎡</a:t>
              </a:r>
              <a:r>
                <a:rPr lang="en-US" altLang="ko-KR" sz="900" dirty="0">
                  <a:solidFill>
                    <a:schemeClr val="tx1"/>
                  </a:solidFill>
                </a:rPr>
                <a:t>/11pcs(BOX)</a:t>
              </a:r>
            </a:p>
            <a:p>
              <a:pPr marL="171450" indent="-171450">
                <a:buFont typeface="Wingdings" panose="05000000000000000000" pitchFamily="2" charset="2"/>
                <a:buChar char="l"/>
              </a:pPr>
              <a:endParaRPr lang="en-US" altLang="ko-KR" sz="900" dirty="0">
                <a:solidFill>
                  <a:schemeClr val="tx1"/>
                </a:solidFill>
              </a:endParaRPr>
            </a:p>
            <a:p>
              <a:endParaRPr lang="en-US" altLang="ko-KR" sz="900" dirty="0">
                <a:solidFill>
                  <a:schemeClr val="tx1"/>
                </a:solidFill>
              </a:endParaRPr>
            </a:p>
          </p:txBody>
        </p:sp>
        <p:sp>
          <p:nvSpPr>
            <p:cNvPr id="38" name="TextBox 37">
              <a:extLst>
                <a:ext uri="{FF2B5EF4-FFF2-40B4-BE49-F238E27FC236}">
                  <a16:creationId xmlns:a16="http://schemas.microsoft.com/office/drawing/2014/main" xmlns="" id="{9C4D2BD3-28BD-4724-B19F-9D91E7069A80}"/>
                </a:ext>
              </a:extLst>
            </p:cNvPr>
            <p:cNvSpPr txBox="1"/>
            <p:nvPr/>
          </p:nvSpPr>
          <p:spPr>
            <a:xfrm>
              <a:off x="4069954" y="3838900"/>
              <a:ext cx="1740562" cy="584775"/>
            </a:xfrm>
            <a:prstGeom prst="rect">
              <a:avLst/>
            </a:prstGeom>
            <a:noFill/>
          </p:spPr>
          <p:txBody>
            <a:bodyPr wrap="square" rtlCol="0">
              <a:spAutoFit/>
            </a:bodyPr>
            <a:lstStyle/>
            <a:p>
              <a:pPr marL="171450" indent="-171450">
                <a:buFont typeface="Wingdings" panose="05000000000000000000" pitchFamily="2" charset="2"/>
                <a:buChar char="l"/>
              </a:pPr>
              <a:r>
                <a:rPr lang="ko-KR" altLang="en-US" sz="800" dirty="0">
                  <a:solidFill>
                    <a:schemeClr val="tx1"/>
                  </a:solidFill>
                </a:rPr>
                <a:t>재질</a:t>
              </a:r>
              <a:r>
                <a:rPr lang="en-US" altLang="ko-KR" sz="800" dirty="0">
                  <a:solidFill>
                    <a:schemeClr val="tx1"/>
                  </a:solidFill>
                </a:rPr>
                <a:t>:      </a:t>
              </a:r>
              <a:r>
                <a:rPr lang="ko-KR" altLang="en-US" sz="800" dirty="0" err="1">
                  <a:solidFill>
                    <a:schemeClr val="tx1"/>
                  </a:solidFill>
                </a:rPr>
                <a:t>도기질</a:t>
              </a:r>
              <a:r>
                <a:rPr lang="en-US" altLang="ko-KR" sz="800" dirty="0">
                  <a:solidFill>
                    <a:schemeClr val="tx1"/>
                  </a:solidFill>
                </a:rPr>
                <a:t>, </a:t>
              </a:r>
              <a:r>
                <a:rPr lang="ko-KR" altLang="en-US" sz="800" dirty="0" err="1">
                  <a:solidFill>
                    <a:schemeClr val="tx1"/>
                  </a:solidFill>
                </a:rPr>
                <a:t>무광</a:t>
              </a:r>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용도</a:t>
              </a:r>
              <a:r>
                <a:rPr lang="en-US" altLang="ko-KR" sz="800" dirty="0">
                  <a:solidFill>
                    <a:schemeClr val="tx1"/>
                  </a:solidFill>
                </a:rPr>
                <a:t>:      </a:t>
              </a:r>
              <a:r>
                <a:rPr lang="ko-KR" altLang="en-US" sz="800" dirty="0">
                  <a:solidFill>
                    <a:schemeClr val="tx1"/>
                  </a:solidFill>
                </a:rPr>
                <a:t>벽</a:t>
              </a:r>
              <a:r>
                <a:rPr lang="en-US" altLang="ko-KR" sz="800" dirty="0">
                  <a:solidFill>
                    <a:schemeClr val="tx1"/>
                  </a:solidFill>
                </a:rPr>
                <a:t>, </a:t>
              </a:r>
              <a:r>
                <a:rPr lang="ko-KR" altLang="en-US" sz="800" dirty="0">
                  <a:solidFill>
                    <a:schemeClr val="tx1"/>
                  </a:solidFill>
                </a:rPr>
                <a:t>바닥</a:t>
              </a:r>
              <a:endParaRPr lang="en-US" altLang="ko-KR" sz="800" dirty="0">
                <a:solidFill>
                  <a:schemeClr val="tx1"/>
                </a:solidFill>
              </a:endParaRPr>
            </a:p>
            <a:p>
              <a:pPr marL="171450" indent="-171450">
                <a:buFont typeface="Wingdings" panose="05000000000000000000" pitchFamily="2" charset="2"/>
                <a:buChar char="l"/>
              </a:pPr>
              <a:r>
                <a:rPr lang="ko-KR" altLang="en-US" sz="800" dirty="0"/>
                <a:t>원산지</a:t>
              </a:r>
              <a:r>
                <a:rPr lang="en-US" altLang="ko-KR" sz="800" dirty="0"/>
                <a:t>:    </a:t>
              </a:r>
              <a:r>
                <a:rPr lang="ko-KR" altLang="en-US" sz="800" dirty="0"/>
                <a:t>중국</a:t>
              </a:r>
              <a:endParaRPr lang="en-US" altLang="ko-KR" sz="800" dirty="0">
                <a:solidFill>
                  <a:schemeClr val="tx1"/>
                </a:solidFill>
              </a:endParaRPr>
            </a:p>
            <a:p>
              <a:endParaRPr lang="ko-KR" altLang="en-US" sz="800" dirty="0"/>
            </a:p>
          </p:txBody>
        </p:sp>
      </p:grpSp>
      <p:sp>
        <p:nvSpPr>
          <p:cNvPr id="39" name="직사각형 38">
            <a:extLst>
              <a:ext uri="{FF2B5EF4-FFF2-40B4-BE49-F238E27FC236}">
                <a16:creationId xmlns:a16="http://schemas.microsoft.com/office/drawing/2014/main" xmlns="" id="{E4089160-964A-4E55-AB5E-B21E52025732}"/>
              </a:ext>
            </a:extLst>
          </p:cNvPr>
          <p:cNvSpPr/>
          <p:nvPr/>
        </p:nvSpPr>
        <p:spPr>
          <a:xfrm>
            <a:off x="2181454" y="3774005"/>
            <a:ext cx="4616559" cy="621377"/>
          </a:xfrm>
          <a:prstGeom prst="rect">
            <a:avLst/>
          </a:prstGeom>
          <a:no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그룹 51">
            <a:extLst>
              <a:ext uri="{FF2B5EF4-FFF2-40B4-BE49-F238E27FC236}">
                <a16:creationId xmlns:a16="http://schemas.microsoft.com/office/drawing/2014/main" xmlns="" id="{59F2B50C-8FFD-4683-BDF3-FFC6AD6AAC48}"/>
              </a:ext>
            </a:extLst>
          </p:cNvPr>
          <p:cNvGrpSpPr/>
          <p:nvPr/>
        </p:nvGrpSpPr>
        <p:grpSpPr>
          <a:xfrm>
            <a:off x="3577198" y="2950837"/>
            <a:ext cx="694230" cy="168280"/>
            <a:chOff x="3537213" y="3234210"/>
            <a:chExt cx="694230" cy="168280"/>
          </a:xfrm>
        </p:grpSpPr>
        <p:sp>
          <p:nvSpPr>
            <p:cNvPr id="50" name="직사각형 49">
              <a:extLst>
                <a:ext uri="{FF2B5EF4-FFF2-40B4-BE49-F238E27FC236}">
                  <a16:creationId xmlns:a16="http://schemas.microsoft.com/office/drawing/2014/main" xmlns="" id="{28CCBE51-8C82-40AA-816A-116F565D29AB}"/>
                </a:ext>
              </a:extLst>
            </p:cNvPr>
            <p:cNvSpPr/>
            <p:nvPr/>
          </p:nvSpPr>
          <p:spPr>
            <a:xfrm>
              <a:off x="3537213" y="3234210"/>
              <a:ext cx="167198" cy="16719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t>
              </a:r>
              <a:endParaRPr lang="ko-KR" altLang="en-US" dirty="0">
                <a:solidFill>
                  <a:schemeClr val="tx1"/>
                </a:solidFill>
              </a:endParaRPr>
            </a:p>
          </p:txBody>
        </p:sp>
        <p:sp>
          <p:nvSpPr>
            <p:cNvPr id="79" name="직사각형 78">
              <a:extLst>
                <a:ext uri="{FF2B5EF4-FFF2-40B4-BE49-F238E27FC236}">
                  <a16:creationId xmlns:a16="http://schemas.microsoft.com/office/drawing/2014/main" xmlns="" id="{EB1C26F4-0E64-42EE-8439-3BCE02FA5664}"/>
                </a:ext>
              </a:extLst>
            </p:cNvPr>
            <p:cNvSpPr/>
            <p:nvPr/>
          </p:nvSpPr>
          <p:spPr>
            <a:xfrm>
              <a:off x="4064245" y="3235292"/>
              <a:ext cx="167198" cy="16719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t>
              </a:r>
              <a:endParaRPr lang="ko-KR" altLang="en-US" dirty="0">
                <a:solidFill>
                  <a:schemeClr val="tx1"/>
                </a:solidFill>
              </a:endParaRPr>
            </a:p>
          </p:txBody>
        </p:sp>
        <p:sp>
          <p:nvSpPr>
            <p:cNvPr id="80" name="직사각형 79">
              <a:extLst>
                <a:ext uri="{FF2B5EF4-FFF2-40B4-BE49-F238E27FC236}">
                  <a16:creationId xmlns:a16="http://schemas.microsoft.com/office/drawing/2014/main" xmlns="" id="{BAAD36C1-2F1C-49B5-A352-994BC54AE4EC}"/>
                </a:ext>
              </a:extLst>
            </p:cNvPr>
            <p:cNvSpPr/>
            <p:nvPr/>
          </p:nvSpPr>
          <p:spPr>
            <a:xfrm>
              <a:off x="3690507" y="3240307"/>
              <a:ext cx="373730" cy="161102"/>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2</a:t>
              </a:r>
              <a:endParaRPr lang="ko-KR" altLang="en-US" dirty="0">
                <a:solidFill>
                  <a:schemeClr val="tx1"/>
                </a:solidFill>
              </a:endParaRPr>
            </a:p>
          </p:txBody>
        </p:sp>
      </p:grpSp>
      <p:sp>
        <p:nvSpPr>
          <p:cNvPr id="77" name="직사각형 76">
            <a:extLst>
              <a:ext uri="{FF2B5EF4-FFF2-40B4-BE49-F238E27FC236}">
                <a16:creationId xmlns:a16="http://schemas.microsoft.com/office/drawing/2014/main" xmlns="" id="{C7046C83-624C-4F17-B70A-985DB1C282BA}"/>
              </a:ext>
            </a:extLst>
          </p:cNvPr>
          <p:cNvSpPr/>
          <p:nvPr/>
        </p:nvSpPr>
        <p:spPr>
          <a:xfrm>
            <a:off x="3562928" y="3178742"/>
            <a:ext cx="3200875" cy="28575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장바구니</a:t>
            </a:r>
            <a:endParaRPr lang="ko-KR" altLang="en-US" dirty="0"/>
          </a:p>
        </p:txBody>
      </p:sp>
      <p:sp>
        <p:nvSpPr>
          <p:cNvPr id="83" name="TextBox 82">
            <a:extLst>
              <a:ext uri="{FF2B5EF4-FFF2-40B4-BE49-F238E27FC236}">
                <a16:creationId xmlns:a16="http://schemas.microsoft.com/office/drawing/2014/main" xmlns="" id="{A2C182D0-9A6A-43DE-86E5-EF8F4BF0FC95}"/>
              </a:ext>
            </a:extLst>
          </p:cNvPr>
          <p:cNvSpPr txBox="1"/>
          <p:nvPr/>
        </p:nvSpPr>
        <p:spPr>
          <a:xfrm>
            <a:off x="5533552" y="2911758"/>
            <a:ext cx="1259606" cy="261610"/>
          </a:xfrm>
          <a:prstGeom prst="rect">
            <a:avLst/>
          </a:prstGeom>
          <a:noFill/>
        </p:spPr>
        <p:txBody>
          <a:bodyPr wrap="square" rtlCol="0">
            <a:spAutoFit/>
          </a:bodyPr>
          <a:lstStyle/>
          <a:p>
            <a:r>
              <a:rPr lang="en-US" altLang="ko-KR" sz="1100" dirty="0"/>
              <a:t>72,000(VAT</a:t>
            </a:r>
            <a:r>
              <a:rPr lang="ko-KR" altLang="en-US" sz="1100" dirty="0"/>
              <a:t>별도</a:t>
            </a:r>
            <a:r>
              <a:rPr lang="en-US" altLang="ko-KR" sz="1100" dirty="0"/>
              <a:t>)</a:t>
            </a:r>
            <a:endParaRPr lang="ko-KR" altLang="en-US" sz="1100" dirty="0"/>
          </a:p>
        </p:txBody>
      </p:sp>
      <p:sp>
        <p:nvSpPr>
          <p:cNvPr id="84" name="TextBox 83">
            <a:extLst>
              <a:ext uri="{FF2B5EF4-FFF2-40B4-BE49-F238E27FC236}">
                <a16:creationId xmlns:a16="http://schemas.microsoft.com/office/drawing/2014/main" xmlns="" id="{F17FF391-9F6B-41E1-B86E-1BD2B7392477}"/>
              </a:ext>
            </a:extLst>
          </p:cNvPr>
          <p:cNvSpPr txBox="1"/>
          <p:nvPr/>
        </p:nvSpPr>
        <p:spPr>
          <a:xfrm>
            <a:off x="3536493" y="2469331"/>
            <a:ext cx="1487543" cy="200055"/>
          </a:xfrm>
          <a:prstGeom prst="rect">
            <a:avLst/>
          </a:prstGeom>
          <a:noFill/>
        </p:spPr>
        <p:txBody>
          <a:bodyPr wrap="square" rtlCol="0">
            <a:spAutoFit/>
          </a:bodyPr>
          <a:lstStyle/>
          <a:p>
            <a:r>
              <a:rPr lang="en-US" altLang="ko-KR" sz="700" dirty="0"/>
              <a:t>*</a:t>
            </a:r>
            <a:r>
              <a:rPr lang="ko-KR" altLang="en-US" sz="700" dirty="0"/>
              <a:t>재고확인 후 출고가 가능합니다</a:t>
            </a:r>
            <a:r>
              <a:rPr lang="en-US" altLang="ko-KR" sz="700" dirty="0"/>
              <a:t>.</a:t>
            </a:r>
            <a:endParaRPr lang="ko-KR" altLang="en-US" sz="700"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tx2">
                    <a:lumMod val="60000"/>
                    <a:lumOff val="40000"/>
                  </a:schemeClr>
                </a:solidFill>
                <a:latin typeface="Arial Black" panose="020B0A04020102020204" pitchFamily="34" charset="0"/>
              </a:rPr>
              <a:t>CATEGORY</a:t>
            </a:r>
            <a:endParaRPr lang="ko-KR" altLang="en-US" sz="1100" b="1" dirty="0">
              <a:solidFill>
                <a:schemeClr val="tx2">
                  <a:lumMod val="60000"/>
                  <a:lumOff val="40000"/>
                </a:schemeClr>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12745" y="965991"/>
            <a:ext cx="410289" cy="236357"/>
            <a:chOff x="7586340" y="947944"/>
            <a:chExt cx="410289" cy="236357"/>
          </a:xfrm>
        </p:grpSpPr>
        <p:sp>
          <p:nvSpPr>
            <p:cNvPr id="97" name="하트 96">
              <a:extLst>
                <a:ext uri="{FF2B5EF4-FFF2-40B4-BE49-F238E27FC236}">
                  <a16:creationId xmlns:a16="http://schemas.microsoft.com/office/drawing/2014/main" xmlns="" id="{8621D6B8-445C-412A-BC7B-529B96B8226B}"/>
                </a:ext>
              </a:extLst>
            </p:cNvPr>
            <p:cNvSpPr/>
            <p:nvPr/>
          </p:nvSpPr>
          <p:spPr>
            <a:xfrm>
              <a:off x="7759921" y="947944"/>
              <a:ext cx="95719" cy="78897"/>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86340" y="1030413"/>
              <a:ext cx="410289" cy="153888"/>
            </a:xfrm>
            <a:prstGeom prst="rect">
              <a:avLst/>
            </a:prstGeom>
            <a:noFill/>
          </p:spPr>
          <p:txBody>
            <a:bodyPr wrap="square" rtlCol="0">
              <a:spAutoFit/>
            </a:bodyPr>
            <a:lstStyle/>
            <a:p>
              <a:r>
                <a:rPr lang="ko-KR" altLang="en-US" sz="400" dirty="0"/>
                <a:t>즐겨찾기</a:t>
              </a:r>
            </a:p>
          </p:txBody>
        </p:sp>
      </p:grpSp>
      <p:grpSp>
        <p:nvGrpSpPr>
          <p:cNvPr id="102" name="그룹 101">
            <a:extLst>
              <a:ext uri="{FF2B5EF4-FFF2-40B4-BE49-F238E27FC236}">
                <a16:creationId xmlns:a16="http://schemas.microsoft.com/office/drawing/2014/main" xmlns="" id="{622D2461-07D7-4AF1-9FF5-09A7A7650F12}"/>
              </a:ext>
            </a:extLst>
          </p:cNvPr>
          <p:cNvGrpSpPr/>
          <p:nvPr/>
        </p:nvGrpSpPr>
        <p:grpSpPr>
          <a:xfrm>
            <a:off x="3182175" y="2174007"/>
            <a:ext cx="258957" cy="224287"/>
            <a:chOff x="7063708" y="4953888"/>
            <a:chExt cx="338157" cy="292884"/>
          </a:xfrm>
        </p:grpSpPr>
        <p:sp>
          <p:nvSpPr>
            <p:cNvPr id="101" name="타원 100">
              <a:extLst>
                <a:ext uri="{FF2B5EF4-FFF2-40B4-BE49-F238E27FC236}">
                  <a16:creationId xmlns:a16="http://schemas.microsoft.com/office/drawing/2014/main" xmlns="" id="{8D7A56C8-D388-43C9-A519-6B75E339B51C}"/>
                </a:ext>
              </a:extLst>
            </p:cNvPr>
            <p:cNvSpPr/>
            <p:nvPr/>
          </p:nvSpPr>
          <p:spPr>
            <a:xfrm>
              <a:off x="7063708" y="4953888"/>
              <a:ext cx="338157" cy="292884"/>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하트 84">
              <a:extLst>
                <a:ext uri="{FF2B5EF4-FFF2-40B4-BE49-F238E27FC236}">
                  <a16:creationId xmlns:a16="http://schemas.microsoft.com/office/drawing/2014/main" xmlns="" id="{1CC4951B-87D1-43C8-A1A7-0C6DFF116A40}"/>
                </a:ext>
              </a:extLst>
            </p:cNvPr>
            <p:cNvSpPr/>
            <p:nvPr/>
          </p:nvSpPr>
          <p:spPr>
            <a:xfrm>
              <a:off x="7136455" y="5016171"/>
              <a:ext cx="192662" cy="168318"/>
            </a:xfrm>
            <a:prstGeom prst="heart">
              <a:avLst/>
            </a:prstGeom>
            <a:solidFill>
              <a:schemeClr val="bg1"/>
            </a:solidFill>
            <a:ln>
              <a:noFill/>
            </a:ln>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5" name="그룹 104">
            <a:extLst>
              <a:ext uri="{FF2B5EF4-FFF2-40B4-BE49-F238E27FC236}">
                <a16:creationId xmlns:a16="http://schemas.microsoft.com/office/drawing/2014/main" xmlns="" id="{C3CFCD4C-B8A7-4DA6-A8D5-768F835FDB8D}"/>
              </a:ext>
            </a:extLst>
          </p:cNvPr>
          <p:cNvGrpSpPr/>
          <p:nvPr/>
        </p:nvGrpSpPr>
        <p:grpSpPr>
          <a:xfrm>
            <a:off x="2234746" y="3117601"/>
            <a:ext cx="253540" cy="290875"/>
            <a:chOff x="2234746" y="3117601"/>
            <a:chExt cx="253540" cy="290875"/>
          </a:xfrm>
        </p:grpSpPr>
        <p:sp>
          <p:nvSpPr>
            <p:cNvPr id="100" name="타원 99">
              <a:extLst>
                <a:ext uri="{FF2B5EF4-FFF2-40B4-BE49-F238E27FC236}">
                  <a16:creationId xmlns:a16="http://schemas.microsoft.com/office/drawing/2014/main" xmlns="" id="{126656CA-672E-424D-A294-DED52AD1FBD9}"/>
                </a:ext>
              </a:extLst>
            </p:cNvPr>
            <p:cNvSpPr/>
            <p:nvPr/>
          </p:nvSpPr>
          <p:spPr>
            <a:xfrm>
              <a:off x="2234746" y="3117601"/>
              <a:ext cx="253540" cy="29087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화살표: 오른쪽 102">
              <a:extLst>
                <a:ext uri="{FF2B5EF4-FFF2-40B4-BE49-F238E27FC236}">
                  <a16:creationId xmlns:a16="http://schemas.microsoft.com/office/drawing/2014/main" xmlns="" id="{D2F27E81-A5F4-470C-A90B-F7875B8B1D90}"/>
                </a:ext>
              </a:extLst>
            </p:cNvPr>
            <p:cNvSpPr/>
            <p:nvPr/>
          </p:nvSpPr>
          <p:spPr>
            <a:xfrm rot="19524978">
              <a:off x="2389178" y="3227135"/>
              <a:ext cx="69465" cy="4571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화살표: 오른쪽 103">
              <a:extLst>
                <a:ext uri="{FF2B5EF4-FFF2-40B4-BE49-F238E27FC236}">
                  <a16:creationId xmlns:a16="http://schemas.microsoft.com/office/drawing/2014/main" xmlns="" id="{573CA722-22C8-42D1-8796-AA0666172DFA}"/>
                </a:ext>
              </a:extLst>
            </p:cNvPr>
            <p:cNvSpPr/>
            <p:nvPr/>
          </p:nvSpPr>
          <p:spPr>
            <a:xfrm rot="8725601">
              <a:off x="2288097" y="3283890"/>
              <a:ext cx="66380" cy="4571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xmlns="" id="{5CDE7101-8409-4DC9-88DB-F8D6ECBF91E3}"/>
              </a:ext>
            </a:extLst>
          </p:cNvPr>
          <p:cNvGrpSpPr/>
          <p:nvPr/>
        </p:nvGrpSpPr>
        <p:grpSpPr>
          <a:xfrm>
            <a:off x="2638073" y="2068450"/>
            <a:ext cx="3576908" cy="3856756"/>
            <a:chOff x="2828224" y="1989690"/>
            <a:chExt cx="3576908" cy="3856756"/>
          </a:xfrm>
          <a:effectLst>
            <a:outerShdw blurRad="50800" dist="38100" dir="8100000" algn="tr" rotWithShape="0">
              <a:prstClr val="black">
                <a:alpha val="40000"/>
              </a:prstClr>
            </a:outerShdw>
          </a:effectLst>
        </p:grpSpPr>
        <p:sp>
          <p:nvSpPr>
            <p:cNvPr id="2" name="직사각형 1">
              <a:extLst>
                <a:ext uri="{FF2B5EF4-FFF2-40B4-BE49-F238E27FC236}">
                  <a16:creationId xmlns:a16="http://schemas.microsoft.com/office/drawing/2014/main" xmlns="" id="{03D05D6E-F5AF-4D6F-A981-C9268FBF315B}"/>
                </a:ext>
              </a:extLst>
            </p:cNvPr>
            <p:cNvSpPr/>
            <p:nvPr/>
          </p:nvSpPr>
          <p:spPr>
            <a:xfrm>
              <a:off x="2828224" y="1989690"/>
              <a:ext cx="3576908" cy="3856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pic>
          <p:nvPicPr>
            <p:cNvPr id="76" name="그림 75">
              <a:extLst>
                <a:ext uri="{FF2B5EF4-FFF2-40B4-BE49-F238E27FC236}">
                  <a16:creationId xmlns:a16="http://schemas.microsoft.com/office/drawing/2014/main" xmlns="" id="{4D0AC34B-495C-4048-B906-DB1F3BB0F9B5}"/>
                </a:ext>
              </a:extLst>
            </p:cNvPr>
            <p:cNvPicPr>
              <a:picLocks noChangeAspect="1"/>
            </p:cNvPicPr>
            <p:nvPr/>
          </p:nvPicPr>
          <p:blipFill>
            <a:blip r:embed="rId10" cstate="print"/>
            <a:stretch>
              <a:fillRect/>
            </a:stretch>
          </p:blipFill>
          <p:spPr>
            <a:xfrm flipV="1">
              <a:off x="3578842" y="2657873"/>
              <a:ext cx="2214732" cy="2223558"/>
            </a:xfrm>
            <a:prstGeom prst="rect">
              <a:avLst/>
            </a:prstGeom>
          </p:spPr>
        </p:pic>
      </p:grpSp>
      <p:sp>
        <p:nvSpPr>
          <p:cNvPr id="63" name="타원 62">
            <a:extLst>
              <a:ext uri="{FF2B5EF4-FFF2-40B4-BE49-F238E27FC236}">
                <a16:creationId xmlns:a16="http://schemas.microsoft.com/office/drawing/2014/main" xmlns="" id="{E66930D8-FF76-471F-B5E5-FD58F19B2D51}"/>
              </a:ext>
            </a:extLst>
          </p:cNvPr>
          <p:cNvSpPr/>
          <p:nvPr/>
        </p:nvSpPr>
        <p:spPr>
          <a:xfrm>
            <a:off x="3194555" y="249766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66" name="TextBox 65">
            <a:extLst>
              <a:ext uri="{FF2B5EF4-FFF2-40B4-BE49-F238E27FC236}">
                <a16:creationId xmlns:a16="http://schemas.microsoft.com/office/drawing/2014/main" xmlns="" id="{8DE0EFE7-CC94-4478-8555-645408AF670C}"/>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7" name="TextBox 66">
            <a:extLst>
              <a:ext uri="{FF2B5EF4-FFF2-40B4-BE49-F238E27FC236}">
                <a16:creationId xmlns:a16="http://schemas.microsoft.com/office/drawing/2014/main" xmlns="" id="{26DB39F9-A180-4CAF-9A9C-ACA59E74F8C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8" name="TextBox 67">
            <a:extLst>
              <a:ext uri="{FF2B5EF4-FFF2-40B4-BE49-F238E27FC236}">
                <a16:creationId xmlns:a16="http://schemas.microsoft.com/office/drawing/2014/main" xmlns="" id="{8405A49C-5778-4D34-9F3F-2530166894A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9" name="직사각형 68">
            <a:extLst>
              <a:ext uri="{FF2B5EF4-FFF2-40B4-BE49-F238E27FC236}">
                <a16:creationId xmlns:a16="http://schemas.microsoft.com/office/drawing/2014/main" xmlns="" id="{876E84B9-45AA-4D2E-824C-3EAFF1B52B39}"/>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0" name="TextBox 69">
            <a:extLst>
              <a:ext uri="{FF2B5EF4-FFF2-40B4-BE49-F238E27FC236}">
                <a16:creationId xmlns:a16="http://schemas.microsoft.com/office/drawing/2014/main" xmlns="" id="{ECEBB065-81B5-4E3E-824B-B74099752D1C}"/>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grpSp>
        <p:nvGrpSpPr>
          <p:cNvPr id="74" name="그룹 73">
            <a:extLst>
              <a:ext uri="{FF2B5EF4-FFF2-40B4-BE49-F238E27FC236}">
                <a16:creationId xmlns:a16="http://schemas.microsoft.com/office/drawing/2014/main" xmlns="" id="{37BCF835-60A0-4826-833A-5A54F85F7B65}"/>
              </a:ext>
            </a:extLst>
          </p:cNvPr>
          <p:cNvGrpSpPr/>
          <p:nvPr/>
        </p:nvGrpSpPr>
        <p:grpSpPr>
          <a:xfrm>
            <a:off x="351339" y="2817785"/>
            <a:ext cx="1055444" cy="1521866"/>
            <a:chOff x="351339" y="2817785"/>
            <a:chExt cx="1055444" cy="1521866"/>
          </a:xfrm>
        </p:grpSpPr>
        <p:sp>
          <p:nvSpPr>
            <p:cNvPr id="81" name="직사각형 80">
              <a:extLst>
                <a:ext uri="{FF2B5EF4-FFF2-40B4-BE49-F238E27FC236}">
                  <a16:creationId xmlns:a16="http://schemas.microsoft.com/office/drawing/2014/main" xmlns="" id="{CEA8095E-D55C-499A-963C-AB524BA094AA}"/>
                </a:ext>
              </a:extLst>
            </p:cNvPr>
            <p:cNvSpPr/>
            <p:nvPr/>
          </p:nvSpPr>
          <p:spPr>
            <a:xfrm>
              <a:off x="356032" y="2817785"/>
              <a:ext cx="1050751" cy="152186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err="1">
                  <a:solidFill>
                    <a:schemeClr val="tx1"/>
                  </a:solidFill>
                  <a:highlight>
                    <a:srgbClr val="DDDDDD"/>
                  </a:highlight>
                </a:rPr>
                <a:t>빅슬랩</a:t>
              </a:r>
              <a:endParaRPr lang="en-US" altLang="ko-KR" sz="700" dirty="0">
                <a:solidFill>
                  <a:schemeClr val="tx1"/>
                </a:solidFill>
                <a:highlight>
                  <a:srgbClr val="DDDDDD"/>
                </a:highlight>
              </a:endParaRPr>
            </a:p>
            <a:p>
              <a:r>
                <a:rPr lang="en-US" altLang="ko-KR" sz="700" dirty="0">
                  <a:solidFill>
                    <a:schemeClr val="tx1"/>
                  </a:solidFill>
                  <a:highlight>
                    <a:srgbClr val="DDDDDD"/>
                  </a:highlight>
                </a:rPr>
                <a:t>1200*600</a:t>
              </a:r>
            </a:p>
            <a:p>
              <a:r>
                <a:rPr lang="en-US" altLang="ko-KR" sz="700" dirty="0">
                  <a:solidFill>
                    <a:schemeClr val="tx1"/>
                  </a:solidFill>
                  <a:highlight>
                    <a:srgbClr val="DDDDDD"/>
                  </a:highlight>
                </a:rPr>
                <a:t>900*900</a:t>
              </a:r>
            </a:p>
            <a:p>
              <a:r>
                <a:rPr lang="en-US" altLang="ko-KR" sz="700" dirty="0">
                  <a:solidFill>
                    <a:schemeClr val="tx1"/>
                  </a:solidFill>
                  <a:highlight>
                    <a:srgbClr val="DDDDDD"/>
                  </a:highlight>
                </a:rPr>
                <a:t>800*800</a:t>
              </a:r>
            </a:p>
            <a:p>
              <a:r>
                <a:rPr lang="en-US" altLang="ko-KR" sz="700" dirty="0">
                  <a:solidFill>
                    <a:schemeClr val="tx1"/>
                  </a:solidFill>
                  <a:highlight>
                    <a:srgbClr val="DDDDDD"/>
                  </a:highlight>
                </a:rPr>
                <a:t>600*600</a:t>
              </a:r>
            </a:p>
            <a:p>
              <a:r>
                <a:rPr lang="en-US" altLang="ko-KR" sz="700" dirty="0">
                  <a:solidFill>
                    <a:schemeClr val="tx1"/>
                  </a:solidFill>
                  <a:highlight>
                    <a:srgbClr val="DDDDDD"/>
                  </a:highlight>
                </a:rPr>
                <a:t>900*450</a:t>
              </a:r>
            </a:p>
            <a:p>
              <a:r>
                <a:rPr lang="en-US" altLang="ko-KR" sz="700" dirty="0">
                  <a:solidFill>
                    <a:schemeClr val="tx1"/>
                  </a:solidFill>
                  <a:highlight>
                    <a:srgbClr val="DDDDDD"/>
                  </a:highlight>
                </a:rPr>
                <a:t>800*400</a:t>
              </a:r>
            </a:p>
            <a:p>
              <a:r>
                <a:rPr lang="en-US" altLang="ko-KR" sz="700" dirty="0">
                  <a:solidFill>
                    <a:schemeClr val="tx1"/>
                  </a:solidFill>
                  <a:highlight>
                    <a:srgbClr val="DDDDDD"/>
                  </a:highlight>
                </a:rPr>
                <a:t>600*360</a:t>
              </a:r>
            </a:p>
            <a:p>
              <a:r>
                <a:rPr lang="en-US" altLang="ko-KR" sz="700" dirty="0">
                  <a:solidFill>
                    <a:schemeClr val="tx1"/>
                  </a:solidFill>
                  <a:highlight>
                    <a:srgbClr val="DDDDDD"/>
                  </a:highlight>
                </a:rPr>
                <a:t>450*200</a:t>
              </a:r>
            </a:p>
            <a:p>
              <a:r>
                <a:rPr lang="en-US" altLang="ko-KR" sz="700" dirty="0">
                  <a:solidFill>
                    <a:schemeClr val="tx1"/>
                  </a:solidFill>
                  <a:highlight>
                    <a:srgbClr val="DDDDDD"/>
                  </a:highlight>
                </a:rPr>
                <a:t>300*300</a:t>
              </a:r>
            </a:p>
            <a:p>
              <a:r>
                <a:rPr lang="en-US" altLang="ko-KR" sz="700" dirty="0">
                  <a:solidFill>
                    <a:schemeClr val="tx1"/>
                  </a:solidFill>
                  <a:highlight>
                    <a:srgbClr val="DDDDDD"/>
                  </a:highlight>
                </a:rPr>
                <a:t>200*200</a:t>
              </a:r>
            </a:p>
            <a:p>
              <a:r>
                <a:rPr lang="ko-KR" altLang="en-US" sz="700" dirty="0">
                  <a:solidFill>
                    <a:schemeClr val="tx1"/>
                  </a:solidFill>
                  <a:highlight>
                    <a:srgbClr val="DDDDDD"/>
                  </a:highlight>
                </a:rPr>
                <a:t>쪽마루</a:t>
              </a:r>
              <a:endParaRPr lang="en-US" altLang="ko-KR" sz="700" dirty="0">
                <a:solidFill>
                  <a:schemeClr val="tx1"/>
                </a:solidFill>
                <a:highlight>
                  <a:srgbClr val="DDDDDD"/>
                </a:highlight>
              </a:endParaRPr>
            </a:p>
            <a:p>
              <a:endParaRPr lang="en-US" altLang="ko-KR" sz="700" dirty="0">
                <a:solidFill>
                  <a:schemeClr val="tx1"/>
                </a:solidFill>
                <a:highlight>
                  <a:srgbClr val="DDDDDD"/>
                </a:highlight>
              </a:endParaRPr>
            </a:p>
          </p:txBody>
        </p:sp>
        <p:sp>
          <p:nvSpPr>
            <p:cNvPr id="88" name="직사각형 87">
              <a:extLst>
                <a:ext uri="{FF2B5EF4-FFF2-40B4-BE49-F238E27FC236}">
                  <a16:creationId xmlns:a16="http://schemas.microsoft.com/office/drawing/2014/main" xmlns="" id="{65FEBF7E-2A77-4100-B9A5-5602B145BAD2}"/>
                </a:ext>
              </a:extLst>
            </p:cNvPr>
            <p:cNvSpPr/>
            <p:nvPr/>
          </p:nvSpPr>
          <p:spPr>
            <a:xfrm>
              <a:off x="351339" y="4170961"/>
              <a:ext cx="1050751" cy="89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t>기타</a:t>
              </a:r>
              <a:endParaRPr lang="ko-KR" altLang="en-US" dirty="0"/>
            </a:p>
          </p:txBody>
        </p:sp>
      </p:grpSp>
    </p:spTree>
    <p:extLst>
      <p:ext uri="{BB962C8B-B14F-4D97-AF65-F5344CB8AC3E}">
        <p14:creationId xmlns:p14="http://schemas.microsoft.com/office/powerpoint/2010/main" xmlns="" val="706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즐겨찾기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26122326"/>
              </p:ext>
            </p:extLst>
          </p:nvPr>
        </p:nvGraphicFramePr>
        <p:xfrm>
          <a:off x="8688288" y="476672"/>
          <a:ext cx="3384376" cy="2681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자주 찾는 상품을 </a:t>
                      </a:r>
                      <a:r>
                        <a:rPr lang="ko-KR" altLang="en-US" sz="800" b="0" dirty="0" err="1">
                          <a:solidFill>
                            <a:schemeClr val="tx1"/>
                          </a:solidFill>
                          <a:latin typeface="+mn-ea"/>
                          <a:ea typeface="+mn-ea"/>
                          <a:sym typeface="맑은 고딕"/>
                        </a:rPr>
                        <a:t>즐겨찾기에</a:t>
                      </a:r>
                      <a:r>
                        <a:rPr lang="ko-KR" altLang="en-US" sz="800" b="0" dirty="0">
                          <a:solidFill>
                            <a:schemeClr val="tx1"/>
                          </a:solidFill>
                          <a:latin typeface="+mn-ea"/>
                          <a:ea typeface="+mn-ea"/>
                          <a:sym typeface="맑은 고딕"/>
                        </a:rPr>
                        <a:t> 담아 확인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고객이 즐겨찾기 폴더이름을 변경하거나 폴더를 추가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삭제 할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클릭을 하면 </a:t>
                      </a:r>
                      <a:r>
                        <a:rPr kumimoji="1" lang="ko-KR" altLang="en-US" sz="850" dirty="0" err="1">
                          <a:solidFill>
                            <a:schemeClr val="tx1"/>
                          </a:solidFill>
                          <a:latin typeface="+mn-ea"/>
                        </a:rPr>
                        <a:t>폴더별</a:t>
                      </a:r>
                      <a:r>
                        <a:rPr kumimoji="1" lang="ko-KR" altLang="en-US" sz="850" dirty="0">
                          <a:solidFill>
                            <a:schemeClr val="tx1"/>
                          </a:solidFill>
                          <a:latin typeface="+mn-ea"/>
                        </a:rPr>
                        <a:t> 항목이 나열되고 해당 페이지가 오른쪽에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폴더 수정 팝업창이 뜸</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87119470"/>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폴더를 추가할 수 있음</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폴더 내의 상품개수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전체삭제 또는 선택삭제가 가능</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즐겨찾기에서도</a:t>
                      </a:r>
                      <a:r>
                        <a:rPr kumimoji="1" lang="ko-KR" altLang="en-US" sz="850" dirty="0">
                          <a:solidFill>
                            <a:schemeClr val="tx1"/>
                          </a:solidFill>
                          <a:latin typeface="+mn-ea"/>
                        </a:rPr>
                        <a:t> 장바구니 담기가 가능</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16</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flipV="1">
            <a:off x="335766" y="5951965"/>
            <a:ext cx="7942224" cy="26153"/>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33908" y="21592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2272716230"/>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즐겨찾기</a:t>
                      </a:r>
                      <a:r>
                        <a:rPr lang="en-US" altLang="ko-KR" sz="1000" b="1" dirty="0">
                          <a:solidFill>
                            <a:schemeClr val="tx1"/>
                          </a:solidFill>
                          <a:latin typeface="Arial Black" panose="020B0A04020102020204" pitchFamily="34" charset="0"/>
                        </a:rPr>
                        <a:t>&gt;</a:t>
                      </a:r>
                      <a:r>
                        <a:rPr lang="ko-KR" altLang="en-US" sz="1000" b="1" dirty="0">
                          <a:solidFill>
                            <a:schemeClr val="tx1"/>
                          </a:solidFill>
                          <a:latin typeface="Arial Black" panose="020B0A04020102020204" pitchFamily="34" charset="0"/>
                        </a:rPr>
                        <a:t>주방포인트</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pic>
        <p:nvPicPr>
          <p:cNvPr id="25" name="그림 24">
            <a:extLst>
              <a:ext uri="{FF2B5EF4-FFF2-40B4-BE49-F238E27FC236}">
                <a16:creationId xmlns:a16="http://schemas.microsoft.com/office/drawing/2014/main" xmlns="" id="{AA4A1E83-0357-4247-86F0-D5BD520B703B}"/>
              </a:ext>
            </a:extLst>
          </p:cNvPr>
          <p:cNvPicPr>
            <a:picLocks noChangeAspect="1"/>
          </p:cNvPicPr>
          <p:nvPr/>
        </p:nvPicPr>
        <p:blipFill>
          <a:blip r:embed="rId9" cstate="print"/>
          <a:stretch>
            <a:fillRect/>
          </a:stretch>
        </p:blipFill>
        <p:spPr>
          <a:xfrm flipV="1">
            <a:off x="2088173" y="2923504"/>
            <a:ext cx="548852" cy="551039"/>
          </a:xfrm>
          <a:prstGeom prst="rect">
            <a:avLst/>
          </a:prstGeom>
        </p:spPr>
      </p:pic>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76" name="TextBox 75">
            <a:extLst>
              <a:ext uri="{FF2B5EF4-FFF2-40B4-BE49-F238E27FC236}">
                <a16:creationId xmlns:a16="http://schemas.microsoft.com/office/drawing/2014/main" xmlns="" id="{7FD57C10-4A3E-428A-8399-C1228D74C21F}"/>
              </a:ext>
            </a:extLst>
          </p:cNvPr>
          <p:cNvSpPr txBox="1"/>
          <p:nvPr/>
        </p:nvSpPr>
        <p:spPr>
          <a:xfrm>
            <a:off x="1913320" y="2053125"/>
            <a:ext cx="1285668" cy="200055"/>
          </a:xfrm>
          <a:prstGeom prst="rect">
            <a:avLst/>
          </a:prstGeom>
          <a:noFill/>
        </p:spPr>
        <p:txBody>
          <a:bodyPr wrap="square" rtlCol="0">
            <a:spAutoFit/>
          </a:bodyPr>
          <a:lstStyle/>
          <a:p>
            <a:r>
              <a:rPr lang="ko-KR" altLang="en-US" sz="700" dirty="0"/>
              <a:t>검색결과</a:t>
            </a:r>
            <a:r>
              <a:rPr lang="en-US" altLang="ko-KR" sz="700" dirty="0"/>
              <a:t> (</a:t>
            </a:r>
            <a:r>
              <a:rPr lang="ko-KR" altLang="en-US" sz="700" dirty="0"/>
              <a:t>총</a:t>
            </a:r>
            <a:r>
              <a:rPr lang="en-US" altLang="ko-KR" sz="700" dirty="0"/>
              <a:t>**</a:t>
            </a:r>
            <a:r>
              <a:rPr lang="ko-KR" altLang="en-US" sz="700" dirty="0"/>
              <a:t>개</a:t>
            </a:r>
            <a:r>
              <a:rPr lang="en-US" altLang="ko-KR" sz="700" dirty="0"/>
              <a:t>)</a:t>
            </a:r>
            <a:endParaRPr lang="ko-KR" altLang="en-US" sz="700" dirty="0"/>
          </a:p>
        </p:txBody>
      </p:sp>
      <p:sp>
        <p:nvSpPr>
          <p:cNvPr id="2" name="직사각형 1">
            <a:extLst>
              <a:ext uri="{FF2B5EF4-FFF2-40B4-BE49-F238E27FC236}">
                <a16:creationId xmlns:a16="http://schemas.microsoft.com/office/drawing/2014/main" xmlns="" id="{6F7EFCD2-3ACE-4E13-9A17-41618C9ABA8C}"/>
              </a:ext>
            </a:extLst>
          </p:cNvPr>
          <p:cNvSpPr/>
          <p:nvPr/>
        </p:nvSpPr>
        <p:spPr>
          <a:xfrm>
            <a:off x="1943358" y="2312474"/>
            <a:ext cx="5727125" cy="4264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a:t>
            </a:r>
            <a:r>
              <a:rPr lang="ko-KR" altLang="en-US" sz="1000" dirty="0">
                <a:solidFill>
                  <a:schemeClr val="tx1"/>
                </a:solidFill>
              </a:rPr>
              <a:t> </a:t>
            </a:r>
            <a:r>
              <a:rPr lang="ko-KR" altLang="en-US" sz="900" dirty="0">
                <a:solidFill>
                  <a:schemeClr val="tx1"/>
                </a:solidFill>
              </a:rPr>
              <a:t>전체선택</a:t>
            </a:r>
            <a:r>
              <a:rPr lang="ko-KR" altLang="en-US" sz="1000" dirty="0">
                <a:solidFill>
                  <a:schemeClr val="tx1"/>
                </a:solidFill>
              </a:rPr>
              <a:t>                         </a:t>
            </a:r>
          </a:p>
        </p:txBody>
      </p:sp>
      <p:sp>
        <p:nvSpPr>
          <p:cNvPr id="9" name="직사각형 8">
            <a:extLst>
              <a:ext uri="{FF2B5EF4-FFF2-40B4-BE49-F238E27FC236}">
                <a16:creationId xmlns:a16="http://schemas.microsoft.com/office/drawing/2014/main" xmlns="" id="{46088412-B3E9-4176-A665-1A0FBB3350F4}"/>
              </a:ext>
            </a:extLst>
          </p:cNvPr>
          <p:cNvSpPr/>
          <p:nvPr/>
        </p:nvSpPr>
        <p:spPr>
          <a:xfrm>
            <a:off x="2828395" y="2439109"/>
            <a:ext cx="459293" cy="178191"/>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삭제</a:t>
            </a:r>
          </a:p>
        </p:txBody>
      </p:sp>
      <p:cxnSp>
        <p:nvCxnSpPr>
          <p:cNvPr id="14" name="직선 연결선 13">
            <a:extLst>
              <a:ext uri="{FF2B5EF4-FFF2-40B4-BE49-F238E27FC236}">
                <a16:creationId xmlns:a16="http://schemas.microsoft.com/office/drawing/2014/main" xmlns="" id="{C1B009C9-F1B2-43DB-A2CB-D0ACA3F6997A}"/>
              </a:ext>
            </a:extLst>
          </p:cNvPr>
          <p:cNvCxnSpPr/>
          <p:nvPr/>
        </p:nvCxnSpPr>
        <p:spPr>
          <a:xfrm>
            <a:off x="1943358" y="2312474"/>
            <a:ext cx="572712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9" name="직선 연결선 98">
            <a:extLst>
              <a:ext uri="{FF2B5EF4-FFF2-40B4-BE49-F238E27FC236}">
                <a16:creationId xmlns:a16="http://schemas.microsoft.com/office/drawing/2014/main" xmlns="" id="{3F951C20-4F5E-45DE-996D-ABE2B87A732E}"/>
              </a:ext>
            </a:extLst>
          </p:cNvPr>
          <p:cNvCxnSpPr/>
          <p:nvPr/>
        </p:nvCxnSpPr>
        <p:spPr>
          <a:xfrm>
            <a:off x="1943358" y="2738970"/>
            <a:ext cx="572712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3" name="직사각형 32">
            <a:extLst>
              <a:ext uri="{FF2B5EF4-FFF2-40B4-BE49-F238E27FC236}">
                <a16:creationId xmlns:a16="http://schemas.microsoft.com/office/drawing/2014/main" xmlns="" id="{6D33E680-6219-4B94-984F-55BF0516F90E}"/>
              </a:ext>
            </a:extLst>
          </p:cNvPr>
          <p:cNvSpPr/>
          <p:nvPr/>
        </p:nvSpPr>
        <p:spPr>
          <a:xfrm>
            <a:off x="1842950" y="2933180"/>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grpSp>
        <p:nvGrpSpPr>
          <p:cNvPr id="109" name="그룹 108">
            <a:extLst>
              <a:ext uri="{FF2B5EF4-FFF2-40B4-BE49-F238E27FC236}">
                <a16:creationId xmlns:a16="http://schemas.microsoft.com/office/drawing/2014/main" xmlns="" id="{F1D38FC7-13E0-4FF9-BCA8-F1DDE44863CC}"/>
              </a:ext>
            </a:extLst>
          </p:cNvPr>
          <p:cNvGrpSpPr/>
          <p:nvPr/>
        </p:nvGrpSpPr>
        <p:grpSpPr>
          <a:xfrm>
            <a:off x="1456471" y="5599861"/>
            <a:ext cx="1074185" cy="242750"/>
            <a:chOff x="2002048" y="5657235"/>
            <a:chExt cx="1074185" cy="242750"/>
          </a:xfrm>
        </p:grpSpPr>
        <p:sp>
          <p:nvSpPr>
            <p:cNvPr id="110" name="TextBox 109">
              <a:extLst>
                <a:ext uri="{FF2B5EF4-FFF2-40B4-BE49-F238E27FC236}">
                  <a16:creationId xmlns:a16="http://schemas.microsoft.com/office/drawing/2014/main" xmlns="" id="{ADF98690-21F2-4B1B-8C8A-A30F97ED1D8B}"/>
                </a:ext>
              </a:extLst>
            </p:cNvPr>
            <p:cNvSpPr txBox="1"/>
            <p:nvPr/>
          </p:nvSpPr>
          <p:spPr>
            <a:xfrm>
              <a:off x="2002048" y="5657235"/>
              <a:ext cx="883130" cy="230832"/>
            </a:xfrm>
            <a:prstGeom prst="rect">
              <a:avLst/>
            </a:prstGeom>
            <a:noFill/>
          </p:spPr>
          <p:txBody>
            <a:bodyPr wrap="square" rtlCol="0">
              <a:spAutoFit/>
            </a:bodyPr>
            <a:lstStyle/>
            <a:p>
              <a:r>
                <a:rPr lang="en-US" altLang="ko-KR" sz="900" b="1" dirty="0">
                  <a:solidFill>
                    <a:schemeClr val="tx1">
                      <a:lumMod val="50000"/>
                      <a:lumOff val="50000"/>
                    </a:schemeClr>
                  </a:solidFill>
                </a:rPr>
                <a:t>1</a:t>
              </a:r>
              <a:r>
                <a:rPr lang="en-US" altLang="ko-KR" sz="900" b="1" dirty="0"/>
                <a:t>  2  3  …  6 </a:t>
              </a:r>
              <a:endParaRPr lang="ko-KR" altLang="en-US" sz="900" b="1" dirty="0"/>
            </a:p>
          </p:txBody>
        </p:sp>
        <p:sp>
          <p:nvSpPr>
            <p:cNvPr id="111" name="사각형: 위쪽 모서리의 한쪽은 둥글고 다른 한쪽은 잘림 110">
              <a:extLst>
                <a:ext uri="{FF2B5EF4-FFF2-40B4-BE49-F238E27FC236}">
                  <a16:creationId xmlns:a16="http://schemas.microsoft.com/office/drawing/2014/main" xmlns="" id="{783AD274-B66C-41B4-811E-9295AECE2FF3}"/>
                </a:ext>
              </a:extLst>
            </p:cNvPr>
            <p:cNvSpPr/>
            <p:nvPr/>
          </p:nvSpPr>
          <p:spPr>
            <a:xfrm rot="5400000">
              <a:off x="2845532" y="5669285"/>
              <a:ext cx="219745" cy="241656"/>
            </a:xfrm>
            <a:prstGeom prst="snip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a:t>
              </a:r>
              <a:endParaRPr lang="ko-KR" altLang="en-US" sz="1200" dirty="0">
                <a:solidFill>
                  <a:schemeClr val="tx1"/>
                </a:solidFill>
              </a:endParaRPr>
            </a:p>
          </p:txBody>
        </p:sp>
      </p:grpSp>
      <p:cxnSp>
        <p:nvCxnSpPr>
          <p:cNvPr id="112" name="직선 연결선 111">
            <a:extLst>
              <a:ext uri="{FF2B5EF4-FFF2-40B4-BE49-F238E27FC236}">
                <a16:creationId xmlns:a16="http://schemas.microsoft.com/office/drawing/2014/main" xmlns="" id="{1AB448A8-4930-4B41-B9FE-FD11680536E5}"/>
              </a:ext>
            </a:extLst>
          </p:cNvPr>
          <p:cNvCxnSpPr/>
          <p:nvPr/>
        </p:nvCxnSpPr>
        <p:spPr>
          <a:xfrm>
            <a:off x="1969500" y="3613726"/>
            <a:ext cx="572712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xmlns="" id="{65A3E081-BADE-40CE-8C07-CAE3A5C3183D}"/>
              </a:ext>
            </a:extLst>
          </p:cNvPr>
          <p:cNvSpPr txBox="1"/>
          <p:nvPr/>
        </p:nvSpPr>
        <p:spPr>
          <a:xfrm>
            <a:off x="255536" y="2190000"/>
            <a:ext cx="596089" cy="215444"/>
          </a:xfrm>
          <a:prstGeom prst="rect">
            <a:avLst/>
          </a:prstGeom>
          <a:noFill/>
        </p:spPr>
        <p:txBody>
          <a:bodyPr wrap="square" rtlCol="0">
            <a:spAutoFit/>
          </a:bodyPr>
          <a:lstStyle/>
          <a:p>
            <a:r>
              <a:rPr lang="ko-KR" altLang="en-US" sz="800" b="1" dirty="0" err="1"/>
              <a:t>폴더별</a:t>
            </a:r>
            <a:endParaRPr lang="ko-KR" altLang="en-US" sz="800" b="1" dirty="0"/>
          </a:p>
        </p:txBody>
      </p:sp>
      <p:cxnSp>
        <p:nvCxnSpPr>
          <p:cNvPr id="121" name="직선 연결선 120">
            <a:extLst>
              <a:ext uri="{FF2B5EF4-FFF2-40B4-BE49-F238E27FC236}">
                <a16:creationId xmlns:a16="http://schemas.microsoft.com/office/drawing/2014/main" xmlns="" id="{EE890746-C4DF-4A04-AEE9-2E9084C05BB4}"/>
              </a:ext>
            </a:extLst>
          </p:cNvPr>
          <p:cNvCxnSpPr>
            <a:cxnSpLocks/>
          </p:cNvCxnSpPr>
          <p:nvPr/>
        </p:nvCxnSpPr>
        <p:spPr>
          <a:xfrm>
            <a:off x="1287769" y="2290027"/>
            <a:ext cx="92033" cy="0"/>
          </a:xfrm>
          <a:prstGeom prst="line">
            <a:avLst/>
          </a:prstGeom>
          <a:ln w="19050"/>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xmlns="" id="{2204302F-A9C6-4213-9097-64AB3B6D12A8}"/>
              </a:ext>
            </a:extLst>
          </p:cNvPr>
          <p:cNvSpPr txBox="1"/>
          <p:nvPr/>
        </p:nvSpPr>
        <p:spPr>
          <a:xfrm>
            <a:off x="260568" y="2452339"/>
            <a:ext cx="1027201" cy="415498"/>
          </a:xfrm>
          <a:prstGeom prst="rect">
            <a:avLst/>
          </a:prstGeom>
          <a:noFill/>
        </p:spPr>
        <p:txBody>
          <a:bodyPr wrap="square" rtlCol="0">
            <a:spAutoFit/>
          </a:bodyPr>
          <a:lstStyle/>
          <a:p>
            <a:r>
              <a:rPr lang="ko-KR" altLang="en-US" sz="700" dirty="0"/>
              <a:t>전체</a:t>
            </a:r>
            <a:endParaRPr lang="en-US" altLang="ko-KR" sz="700" dirty="0"/>
          </a:p>
          <a:p>
            <a:endParaRPr lang="en-US" altLang="ko-KR" sz="700" dirty="0"/>
          </a:p>
          <a:p>
            <a:endParaRPr lang="ko-KR" altLang="en-US" sz="700" dirty="0"/>
          </a:p>
        </p:txBody>
      </p:sp>
      <p:cxnSp>
        <p:nvCxnSpPr>
          <p:cNvPr id="123" name="직선 연결선 122">
            <a:extLst>
              <a:ext uri="{FF2B5EF4-FFF2-40B4-BE49-F238E27FC236}">
                <a16:creationId xmlns:a16="http://schemas.microsoft.com/office/drawing/2014/main" xmlns="" id="{4D2B7F29-5F16-400F-8B58-A449CD53D1D4}"/>
              </a:ext>
            </a:extLst>
          </p:cNvPr>
          <p:cNvCxnSpPr/>
          <p:nvPr/>
        </p:nvCxnSpPr>
        <p:spPr>
          <a:xfrm>
            <a:off x="329051" y="2382361"/>
            <a:ext cx="1080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xmlns="" id="{E4025242-ED0C-4915-96D8-175248C0594C}"/>
              </a:ext>
            </a:extLst>
          </p:cNvPr>
          <p:cNvSpPr txBox="1"/>
          <p:nvPr/>
        </p:nvSpPr>
        <p:spPr>
          <a:xfrm>
            <a:off x="262536" y="2643893"/>
            <a:ext cx="1416246" cy="200055"/>
          </a:xfrm>
          <a:prstGeom prst="rect">
            <a:avLst/>
          </a:prstGeom>
          <a:noFill/>
        </p:spPr>
        <p:txBody>
          <a:bodyPr wrap="square" rtlCol="0">
            <a:spAutoFit/>
          </a:bodyPr>
          <a:lstStyle/>
          <a:p>
            <a:r>
              <a:rPr lang="ko-KR" altLang="en-US" sz="700" dirty="0">
                <a:solidFill>
                  <a:schemeClr val="tx2">
                    <a:lumMod val="60000"/>
                    <a:lumOff val="40000"/>
                  </a:schemeClr>
                </a:solidFill>
              </a:rPr>
              <a:t>주방포인트   </a:t>
            </a:r>
            <a:r>
              <a:rPr lang="ko-KR" altLang="en-US" sz="700" dirty="0"/>
              <a:t>                                       </a:t>
            </a:r>
          </a:p>
        </p:txBody>
      </p:sp>
      <p:sp>
        <p:nvSpPr>
          <p:cNvPr id="126" name="TextBox 125">
            <a:extLst>
              <a:ext uri="{FF2B5EF4-FFF2-40B4-BE49-F238E27FC236}">
                <a16:creationId xmlns:a16="http://schemas.microsoft.com/office/drawing/2014/main" xmlns="" id="{42140AE2-B6EA-42AD-BDC2-0A25455F8CC5}"/>
              </a:ext>
            </a:extLst>
          </p:cNvPr>
          <p:cNvSpPr txBox="1"/>
          <p:nvPr/>
        </p:nvSpPr>
        <p:spPr>
          <a:xfrm>
            <a:off x="274988" y="2869439"/>
            <a:ext cx="1213149" cy="630942"/>
          </a:xfrm>
          <a:prstGeom prst="rect">
            <a:avLst/>
          </a:prstGeom>
          <a:noFill/>
        </p:spPr>
        <p:txBody>
          <a:bodyPr wrap="square" rtlCol="0">
            <a:spAutoFit/>
          </a:bodyPr>
          <a:lstStyle/>
          <a:p>
            <a:r>
              <a:rPr lang="ko-KR" altLang="en-US" sz="700" dirty="0" err="1"/>
              <a:t>욕실벽</a:t>
            </a:r>
            <a:r>
              <a:rPr lang="ja-JP" altLang="en-US" sz="700" dirty="0"/>
              <a:t>　　　　　　　　　　　　</a:t>
            </a:r>
            <a:r>
              <a:rPr lang="ko-KR" altLang="en-US" sz="700" dirty="0"/>
              <a:t>                       </a:t>
            </a:r>
            <a:endParaRPr lang="en-US" altLang="ko-KR" sz="700" dirty="0"/>
          </a:p>
          <a:p>
            <a:endParaRPr lang="en-US" altLang="ko-KR" sz="700" dirty="0"/>
          </a:p>
          <a:p>
            <a:r>
              <a:rPr lang="ko-KR" altLang="en-US" sz="700" dirty="0"/>
              <a:t>현관</a:t>
            </a:r>
            <a:r>
              <a:rPr lang="ja-JP" altLang="en-US" sz="700" dirty="0"/>
              <a:t>　　　　　　　　　　　　</a:t>
            </a:r>
            <a:r>
              <a:rPr lang="ko-KR" altLang="en-US" sz="700" dirty="0"/>
              <a:t> </a:t>
            </a:r>
            <a:endParaRPr lang="en-US" altLang="ko-KR" sz="700" dirty="0"/>
          </a:p>
          <a:p>
            <a:endParaRPr lang="en-US" altLang="ko-KR" sz="700" dirty="0"/>
          </a:p>
          <a:p>
            <a:r>
              <a:rPr lang="ko-KR" altLang="en-US" sz="700" dirty="0"/>
              <a:t>수입산</a:t>
            </a:r>
            <a:r>
              <a:rPr lang="ja-JP" altLang="en-US" sz="700" dirty="0"/>
              <a:t>　　　　　　　　　　　  　　　　　　　　　 </a:t>
            </a:r>
            <a:endParaRPr lang="en-US" altLang="ko-KR" sz="700" dirty="0"/>
          </a:p>
        </p:txBody>
      </p:sp>
      <p:sp>
        <p:nvSpPr>
          <p:cNvPr id="127" name="직사각형 126">
            <a:extLst>
              <a:ext uri="{FF2B5EF4-FFF2-40B4-BE49-F238E27FC236}">
                <a16:creationId xmlns:a16="http://schemas.microsoft.com/office/drawing/2014/main" xmlns="" id="{069906CD-0BF7-430C-9F30-9179F9422C94}"/>
              </a:ext>
            </a:extLst>
          </p:cNvPr>
          <p:cNvSpPr/>
          <p:nvPr/>
        </p:nvSpPr>
        <p:spPr>
          <a:xfrm>
            <a:off x="2733085" y="2892497"/>
            <a:ext cx="4898078" cy="621377"/>
          </a:xfrm>
          <a:prstGeom prst="rect">
            <a:avLst/>
          </a:prstGeom>
          <a:no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8" name="그룹 127">
            <a:extLst>
              <a:ext uri="{FF2B5EF4-FFF2-40B4-BE49-F238E27FC236}">
                <a16:creationId xmlns:a16="http://schemas.microsoft.com/office/drawing/2014/main" xmlns="" id="{26F529A2-916E-4624-B42B-988F478920A1}"/>
              </a:ext>
            </a:extLst>
          </p:cNvPr>
          <p:cNvGrpSpPr/>
          <p:nvPr/>
        </p:nvGrpSpPr>
        <p:grpSpPr>
          <a:xfrm>
            <a:off x="2759823" y="3038939"/>
            <a:ext cx="3386426" cy="584775"/>
            <a:chOff x="2181976" y="4030736"/>
            <a:chExt cx="3386426" cy="584775"/>
          </a:xfrm>
        </p:grpSpPr>
        <p:sp>
          <p:nvSpPr>
            <p:cNvPr id="129" name="직사각형 128">
              <a:extLst>
                <a:ext uri="{FF2B5EF4-FFF2-40B4-BE49-F238E27FC236}">
                  <a16:creationId xmlns:a16="http://schemas.microsoft.com/office/drawing/2014/main" xmlns="" id="{747FCC98-0DE6-4CE6-93B9-F47EB05798AC}"/>
                </a:ext>
              </a:extLst>
            </p:cNvPr>
            <p:cNvSpPr/>
            <p:nvPr/>
          </p:nvSpPr>
          <p:spPr>
            <a:xfrm>
              <a:off x="2181976" y="4168927"/>
              <a:ext cx="1646836" cy="320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브랜드</a:t>
              </a:r>
              <a:r>
                <a:rPr lang="en-US" altLang="ko-KR" sz="800" dirty="0">
                  <a:solidFill>
                    <a:schemeClr val="tx1"/>
                  </a:solidFill>
                </a:rPr>
                <a:t>:</a:t>
              </a:r>
              <a:r>
                <a:rPr lang="ja-JP" altLang="en-US" sz="800" dirty="0">
                  <a:solidFill>
                    <a:schemeClr val="tx1"/>
                  </a:solidFill>
                </a:rPr>
                <a:t>　</a:t>
              </a:r>
              <a:r>
                <a:rPr lang="en-US" altLang="ko-KR" sz="800" dirty="0">
                  <a:solidFill>
                    <a:schemeClr val="tx1"/>
                  </a:solidFill>
                </a:rPr>
                <a:t> THE GOLD</a:t>
              </a:r>
            </a:p>
            <a:p>
              <a:pPr marL="171450" indent="-171450">
                <a:buFont typeface="Wingdings" panose="05000000000000000000" pitchFamily="2" charset="2"/>
                <a:buChar char="l"/>
              </a:pPr>
              <a:r>
                <a:rPr lang="ko-KR" altLang="en-US" sz="800" dirty="0">
                  <a:solidFill>
                    <a:schemeClr val="tx1"/>
                  </a:solidFill>
                </a:rPr>
                <a:t>크기</a:t>
              </a:r>
              <a:r>
                <a:rPr lang="en-US" altLang="ko-KR" sz="800" dirty="0">
                  <a:solidFill>
                    <a:schemeClr val="tx1"/>
                  </a:solidFill>
                </a:rPr>
                <a:t>: </a:t>
              </a:r>
              <a:r>
                <a:rPr lang="ja-JP" altLang="en-US" sz="800" dirty="0">
                  <a:solidFill>
                    <a:schemeClr val="tx1"/>
                  </a:solidFill>
                </a:rPr>
                <a:t>　　</a:t>
              </a:r>
              <a:r>
                <a:rPr lang="en-US" altLang="ko-KR" sz="800" dirty="0">
                  <a:solidFill>
                    <a:schemeClr val="tx1"/>
                  </a:solidFill>
                </a:rPr>
                <a:t>480*480*4t</a:t>
              </a:r>
            </a:p>
            <a:p>
              <a:pPr marL="171450" indent="-171450">
                <a:buFont typeface="Wingdings" panose="05000000000000000000" pitchFamily="2" charset="2"/>
                <a:buChar char="l"/>
              </a:pPr>
              <a:r>
                <a:rPr lang="ko-KR" altLang="en-US" sz="800" dirty="0">
                  <a:solidFill>
                    <a:schemeClr val="tx1"/>
                  </a:solidFill>
                </a:rPr>
                <a:t>면적</a:t>
              </a:r>
              <a:r>
                <a:rPr lang="en-US" altLang="ko-KR" sz="800" dirty="0">
                  <a:solidFill>
                    <a:schemeClr val="tx1"/>
                  </a:solidFill>
                </a:rPr>
                <a:t>: </a:t>
              </a:r>
              <a:r>
                <a:rPr lang="ja-JP" altLang="en-US" sz="800" dirty="0">
                  <a:solidFill>
                    <a:schemeClr val="tx1"/>
                  </a:solidFill>
                </a:rPr>
                <a:t>　　</a:t>
              </a:r>
              <a:r>
                <a:rPr lang="en-US" altLang="ko-KR" sz="800" dirty="0">
                  <a:solidFill>
                    <a:schemeClr val="tx1"/>
                  </a:solidFill>
                </a:rPr>
                <a:t>1.00</a:t>
              </a:r>
              <a:r>
                <a:rPr lang="ko-KR" altLang="en-US" sz="800" dirty="0">
                  <a:solidFill>
                    <a:schemeClr val="tx1"/>
                  </a:solidFill>
                </a:rPr>
                <a:t>㎡</a:t>
              </a:r>
              <a:r>
                <a:rPr lang="en-US" altLang="ko-KR" sz="800" dirty="0">
                  <a:solidFill>
                    <a:schemeClr val="tx1"/>
                  </a:solidFill>
                </a:rPr>
                <a:t>/11pcs(BOX)</a:t>
              </a:r>
            </a:p>
            <a:p>
              <a:pPr marL="171450" indent="-171450">
                <a:buFont typeface="Wingdings" panose="05000000000000000000" pitchFamily="2" charset="2"/>
                <a:buChar char="l"/>
              </a:pPr>
              <a:endParaRPr lang="en-US" altLang="ko-KR" sz="800" dirty="0">
                <a:solidFill>
                  <a:schemeClr val="tx1"/>
                </a:solidFill>
              </a:endParaRPr>
            </a:p>
            <a:p>
              <a:endParaRPr lang="en-US" altLang="ko-KR" sz="800" dirty="0">
                <a:solidFill>
                  <a:schemeClr val="tx1"/>
                </a:solidFill>
              </a:endParaRPr>
            </a:p>
          </p:txBody>
        </p:sp>
        <p:sp>
          <p:nvSpPr>
            <p:cNvPr id="130" name="TextBox 129">
              <a:extLst>
                <a:ext uri="{FF2B5EF4-FFF2-40B4-BE49-F238E27FC236}">
                  <a16:creationId xmlns:a16="http://schemas.microsoft.com/office/drawing/2014/main" xmlns="" id="{467CEDDD-488A-45FF-AB05-8457974467DF}"/>
                </a:ext>
              </a:extLst>
            </p:cNvPr>
            <p:cNvSpPr txBox="1"/>
            <p:nvPr/>
          </p:nvSpPr>
          <p:spPr>
            <a:xfrm>
              <a:off x="3827840" y="4030736"/>
              <a:ext cx="1740562" cy="584775"/>
            </a:xfrm>
            <a:prstGeom prst="rect">
              <a:avLst/>
            </a:prstGeom>
            <a:noFill/>
          </p:spPr>
          <p:txBody>
            <a:bodyPr wrap="square" rtlCol="0">
              <a:spAutoFit/>
            </a:bodyPr>
            <a:lstStyle/>
            <a:p>
              <a:pPr marL="171450" indent="-171450">
                <a:buFont typeface="Wingdings" panose="05000000000000000000" pitchFamily="2" charset="2"/>
                <a:buChar char="l"/>
              </a:pPr>
              <a:r>
                <a:rPr lang="ko-KR" altLang="en-US" sz="800" dirty="0">
                  <a:solidFill>
                    <a:schemeClr val="tx1"/>
                  </a:solidFill>
                </a:rPr>
                <a:t>재질</a:t>
              </a:r>
              <a:r>
                <a:rPr lang="en-US" altLang="ko-KR" sz="800" dirty="0">
                  <a:solidFill>
                    <a:schemeClr val="tx1"/>
                  </a:solidFill>
                </a:rPr>
                <a:t>:      </a:t>
              </a:r>
              <a:r>
                <a:rPr lang="ko-KR" altLang="en-US" sz="800" dirty="0" err="1">
                  <a:solidFill>
                    <a:schemeClr val="tx1"/>
                  </a:solidFill>
                </a:rPr>
                <a:t>도기질</a:t>
              </a:r>
              <a:r>
                <a:rPr lang="en-US" altLang="ko-KR" sz="800" dirty="0">
                  <a:solidFill>
                    <a:schemeClr val="tx1"/>
                  </a:solidFill>
                </a:rPr>
                <a:t>, </a:t>
              </a:r>
              <a:r>
                <a:rPr lang="ko-KR" altLang="en-US" sz="800" dirty="0" err="1">
                  <a:solidFill>
                    <a:schemeClr val="tx1"/>
                  </a:solidFill>
                </a:rPr>
                <a:t>무광</a:t>
              </a:r>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용도</a:t>
              </a:r>
              <a:r>
                <a:rPr lang="en-US" altLang="ko-KR" sz="800" dirty="0">
                  <a:solidFill>
                    <a:schemeClr val="tx1"/>
                  </a:solidFill>
                </a:rPr>
                <a:t>:      </a:t>
              </a:r>
              <a:r>
                <a:rPr lang="ko-KR" altLang="en-US" sz="800" dirty="0">
                  <a:solidFill>
                    <a:schemeClr val="tx1"/>
                  </a:solidFill>
                </a:rPr>
                <a:t>벽</a:t>
              </a:r>
              <a:r>
                <a:rPr lang="en-US" altLang="ko-KR" sz="800" dirty="0">
                  <a:solidFill>
                    <a:schemeClr val="tx1"/>
                  </a:solidFill>
                </a:rPr>
                <a:t>, </a:t>
              </a:r>
              <a:r>
                <a:rPr lang="ko-KR" altLang="en-US" sz="800" dirty="0">
                  <a:solidFill>
                    <a:schemeClr val="tx1"/>
                  </a:solidFill>
                </a:rPr>
                <a:t>바닥</a:t>
              </a:r>
              <a:endParaRPr lang="en-US" altLang="ko-KR" sz="800" dirty="0">
                <a:solidFill>
                  <a:schemeClr val="tx1"/>
                </a:solidFill>
              </a:endParaRPr>
            </a:p>
            <a:p>
              <a:pPr marL="171450" indent="-171450">
                <a:buFont typeface="Wingdings" panose="05000000000000000000" pitchFamily="2" charset="2"/>
                <a:buChar char="l"/>
              </a:pPr>
              <a:r>
                <a:rPr lang="ko-KR" altLang="en-US" sz="800" dirty="0"/>
                <a:t>원산지</a:t>
              </a:r>
              <a:r>
                <a:rPr lang="en-US" altLang="ko-KR" sz="800" dirty="0"/>
                <a:t>:   </a:t>
              </a:r>
              <a:r>
                <a:rPr lang="ko-KR" altLang="en-US" sz="800" dirty="0"/>
                <a:t>중국</a:t>
              </a:r>
              <a:endParaRPr lang="en-US" altLang="ko-KR" sz="800" dirty="0">
                <a:solidFill>
                  <a:schemeClr val="tx1"/>
                </a:solidFill>
              </a:endParaRPr>
            </a:p>
            <a:p>
              <a:endParaRPr lang="ko-KR" altLang="en-US" sz="800" dirty="0"/>
            </a:p>
          </p:txBody>
        </p:sp>
      </p:grpSp>
      <p:sp>
        <p:nvSpPr>
          <p:cNvPr id="131" name="TextBox 130">
            <a:extLst>
              <a:ext uri="{FF2B5EF4-FFF2-40B4-BE49-F238E27FC236}">
                <a16:creationId xmlns:a16="http://schemas.microsoft.com/office/drawing/2014/main" xmlns="" id="{74E90B2E-5B8B-4D79-9FE4-B1C7EEA05790}"/>
              </a:ext>
            </a:extLst>
          </p:cNvPr>
          <p:cNvSpPr txBox="1"/>
          <p:nvPr/>
        </p:nvSpPr>
        <p:spPr>
          <a:xfrm>
            <a:off x="6362273" y="2939950"/>
            <a:ext cx="1259606" cy="230832"/>
          </a:xfrm>
          <a:prstGeom prst="rect">
            <a:avLst/>
          </a:prstGeom>
          <a:noFill/>
        </p:spPr>
        <p:txBody>
          <a:bodyPr wrap="square" rtlCol="0">
            <a:spAutoFit/>
          </a:bodyPr>
          <a:lstStyle/>
          <a:p>
            <a:r>
              <a:rPr lang="en-US" altLang="ko-KR" sz="900" dirty="0"/>
              <a:t>36,000(VAT</a:t>
            </a:r>
            <a:r>
              <a:rPr lang="ko-KR" altLang="en-US" sz="900" dirty="0"/>
              <a:t>별도</a:t>
            </a:r>
            <a:r>
              <a:rPr lang="en-US" altLang="ko-KR" sz="900" dirty="0"/>
              <a:t>)</a:t>
            </a:r>
            <a:endParaRPr lang="ko-KR" altLang="en-US" sz="900" dirty="0"/>
          </a:p>
        </p:txBody>
      </p:sp>
      <p:sp>
        <p:nvSpPr>
          <p:cNvPr id="132" name="직사각형 131">
            <a:extLst>
              <a:ext uri="{FF2B5EF4-FFF2-40B4-BE49-F238E27FC236}">
                <a16:creationId xmlns:a16="http://schemas.microsoft.com/office/drawing/2014/main" xmlns="" id="{F008C84B-7A01-4549-9D86-207B2C834EC7}"/>
              </a:ext>
            </a:extLst>
          </p:cNvPr>
          <p:cNvSpPr/>
          <p:nvPr/>
        </p:nvSpPr>
        <p:spPr>
          <a:xfrm>
            <a:off x="6418165" y="3175502"/>
            <a:ext cx="1006543" cy="285757"/>
          </a:xfrm>
          <a:prstGeom prst="rect">
            <a:avLst/>
          </a:prstGeom>
          <a:solidFill>
            <a:schemeClr val="tx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장바구니</a:t>
            </a:r>
            <a:endParaRPr lang="ko-KR" altLang="en-US" sz="1400" dirty="0"/>
          </a:p>
        </p:txBody>
      </p:sp>
      <p:sp>
        <p:nvSpPr>
          <p:cNvPr id="133" name="TextBox 132">
            <a:extLst>
              <a:ext uri="{FF2B5EF4-FFF2-40B4-BE49-F238E27FC236}">
                <a16:creationId xmlns:a16="http://schemas.microsoft.com/office/drawing/2014/main" xmlns="" id="{556ADEE1-4CC1-4813-BCA0-CC67F273E781}"/>
              </a:ext>
            </a:extLst>
          </p:cNvPr>
          <p:cNvSpPr txBox="1"/>
          <p:nvPr/>
        </p:nvSpPr>
        <p:spPr>
          <a:xfrm>
            <a:off x="2759823" y="2874383"/>
            <a:ext cx="3424063" cy="261610"/>
          </a:xfrm>
          <a:prstGeom prst="rect">
            <a:avLst/>
          </a:prstGeom>
          <a:noFill/>
        </p:spPr>
        <p:txBody>
          <a:bodyPr wrap="square">
            <a:spAutoFit/>
          </a:bodyPr>
          <a:lstStyle/>
          <a:p>
            <a:r>
              <a:rPr lang="en-US" altLang="ko-KR" sz="1050" b="1" dirty="0">
                <a:solidFill>
                  <a:schemeClr val="tx1"/>
                </a:solidFill>
              </a:rPr>
              <a:t>G48-BURGUNDY-M</a:t>
            </a:r>
            <a:endParaRPr lang="en-US" altLang="ko-KR" sz="900" b="1" dirty="0">
              <a:solidFill>
                <a:schemeClr val="tx1"/>
              </a:solidFill>
            </a:endParaRPr>
          </a:p>
        </p:txBody>
      </p:sp>
      <p:pic>
        <p:nvPicPr>
          <p:cNvPr id="43" name="그림 42">
            <a:extLst>
              <a:ext uri="{FF2B5EF4-FFF2-40B4-BE49-F238E27FC236}">
                <a16:creationId xmlns:a16="http://schemas.microsoft.com/office/drawing/2014/main" xmlns="" id="{1662F520-65C1-4745-96E4-AD1416875120}"/>
              </a:ext>
            </a:extLst>
          </p:cNvPr>
          <p:cNvPicPr>
            <a:picLocks noChangeAspect="1"/>
          </p:cNvPicPr>
          <p:nvPr/>
        </p:nvPicPr>
        <p:blipFill>
          <a:blip r:embed="rId10" cstate="print"/>
          <a:stretch>
            <a:fillRect/>
          </a:stretch>
        </p:blipFill>
        <p:spPr>
          <a:xfrm>
            <a:off x="2094137" y="3784499"/>
            <a:ext cx="542888" cy="491802"/>
          </a:xfrm>
          <a:prstGeom prst="rect">
            <a:avLst/>
          </a:prstGeom>
        </p:spPr>
      </p:pic>
      <p:grpSp>
        <p:nvGrpSpPr>
          <p:cNvPr id="44" name="그룹 43">
            <a:extLst>
              <a:ext uri="{FF2B5EF4-FFF2-40B4-BE49-F238E27FC236}">
                <a16:creationId xmlns:a16="http://schemas.microsoft.com/office/drawing/2014/main" xmlns="" id="{56992230-321A-4D06-A82C-DD0810AC2900}"/>
              </a:ext>
            </a:extLst>
          </p:cNvPr>
          <p:cNvGrpSpPr/>
          <p:nvPr/>
        </p:nvGrpSpPr>
        <p:grpSpPr>
          <a:xfrm>
            <a:off x="2733555" y="3733270"/>
            <a:ext cx="4905954" cy="729445"/>
            <a:chOff x="2733085" y="3548907"/>
            <a:chExt cx="4905954" cy="729445"/>
          </a:xfrm>
        </p:grpSpPr>
        <p:sp>
          <p:nvSpPr>
            <p:cNvPr id="134" name="직사각형 133">
              <a:extLst>
                <a:ext uri="{FF2B5EF4-FFF2-40B4-BE49-F238E27FC236}">
                  <a16:creationId xmlns:a16="http://schemas.microsoft.com/office/drawing/2014/main" xmlns="" id="{2894A251-0143-48CC-B920-D6DBBB29EBA3}"/>
                </a:ext>
              </a:extLst>
            </p:cNvPr>
            <p:cNvSpPr/>
            <p:nvPr/>
          </p:nvSpPr>
          <p:spPr>
            <a:xfrm>
              <a:off x="2733085" y="3558164"/>
              <a:ext cx="4898078" cy="621377"/>
            </a:xfrm>
            <a:prstGeom prst="rect">
              <a:avLst/>
            </a:prstGeom>
            <a:no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a:extLst>
                <a:ext uri="{FF2B5EF4-FFF2-40B4-BE49-F238E27FC236}">
                  <a16:creationId xmlns:a16="http://schemas.microsoft.com/office/drawing/2014/main" xmlns="" id="{3662BF53-1941-4FF0-9228-5F7062869740}"/>
                </a:ext>
              </a:extLst>
            </p:cNvPr>
            <p:cNvSpPr txBox="1"/>
            <p:nvPr/>
          </p:nvSpPr>
          <p:spPr>
            <a:xfrm>
              <a:off x="2778176" y="3548907"/>
              <a:ext cx="3405240" cy="261610"/>
            </a:xfrm>
            <a:prstGeom prst="rect">
              <a:avLst/>
            </a:prstGeom>
            <a:noFill/>
          </p:spPr>
          <p:txBody>
            <a:bodyPr wrap="square">
              <a:spAutoFit/>
            </a:bodyPr>
            <a:lstStyle/>
            <a:p>
              <a:r>
                <a:rPr lang="en-US" altLang="ko-KR" sz="1050" b="1" dirty="0">
                  <a:solidFill>
                    <a:schemeClr val="tx1"/>
                  </a:solidFill>
                </a:rPr>
                <a:t>G78-</a:t>
              </a:r>
              <a:r>
                <a:rPr lang="en-US" altLang="ko-KR" sz="1050" b="1" dirty="0"/>
                <a:t>LT-MINT</a:t>
              </a:r>
              <a:r>
                <a:rPr lang="en-US" altLang="ko-KR" sz="1050" b="1" dirty="0">
                  <a:solidFill>
                    <a:schemeClr val="tx1"/>
                  </a:solidFill>
                </a:rPr>
                <a:t>-M</a:t>
              </a:r>
              <a:endParaRPr lang="en-US" altLang="ko-KR" sz="900" b="1" dirty="0">
                <a:solidFill>
                  <a:schemeClr val="tx1"/>
                </a:solidFill>
              </a:endParaRPr>
            </a:p>
          </p:txBody>
        </p:sp>
        <p:sp>
          <p:nvSpPr>
            <p:cNvPr id="136" name="직사각형 135">
              <a:extLst>
                <a:ext uri="{FF2B5EF4-FFF2-40B4-BE49-F238E27FC236}">
                  <a16:creationId xmlns:a16="http://schemas.microsoft.com/office/drawing/2014/main" xmlns="" id="{1286856C-0D2E-4EF3-9C0F-F6CA93E70859}"/>
                </a:ext>
              </a:extLst>
            </p:cNvPr>
            <p:cNvSpPr/>
            <p:nvPr/>
          </p:nvSpPr>
          <p:spPr>
            <a:xfrm>
              <a:off x="2778646" y="3845169"/>
              <a:ext cx="1646836" cy="320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브랜드</a:t>
              </a:r>
              <a:r>
                <a:rPr lang="en-US" altLang="ko-KR" sz="800" dirty="0">
                  <a:solidFill>
                    <a:schemeClr val="tx1"/>
                  </a:solidFill>
                </a:rPr>
                <a:t>:</a:t>
              </a:r>
              <a:r>
                <a:rPr lang="ja-JP" altLang="en-US" sz="800" dirty="0">
                  <a:solidFill>
                    <a:schemeClr val="tx1"/>
                  </a:solidFill>
                </a:rPr>
                <a:t>　</a:t>
              </a:r>
              <a:r>
                <a:rPr lang="en-US" altLang="ko-KR" sz="800" dirty="0">
                  <a:solidFill>
                    <a:schemeClr val="tx1"/>
                  </a:solidFill>
                </a:rPr>
                <a:t> THE GOLD</a:t>
              </a:r>
            </a:p>
            <a:p>
              <a:pPr marL="171450" indent="-171450">
                <a:buFont typeface="Wingdings" panose="05000000000000000000" pitchFamily="2" charset="2"/>
                <a:buChar char="l"/>
              </a:pPr>
              <a:r>
                <a:rPr lang="ko-KR" altLang="en-US" sz="800" dirty="0">
                  <a:solidFill>
                    <a:schemeClr val="tx1"/>
                  </a:solidFill>
                </a:rPr>
                <a:t>크기</a:t>
              </a:r>
              <a:r>
                <a:rPr lang="en-US" altLang="ko-KR" sz="800" dirty="0">
                  <a:solidFill>
                    <a:schemeClr val="tx1"/>
                  </a:solidFill>
                </a:rPr>
                <a:t>: </a:t>
              </a:r>
              <a:r>
                <a:rPr lang="ja-JP" altLang="en-US" sz="800" dirty="0">
                  <a:solidFill>
                    <a:schemeClr val="tx1"/>
                  </a:solidFill>
                </a:rPr>
                <a:t>　　</a:t>
              </a:r>
              <a:r>
                <a:rPr lang="en-US" altLang="ja-JP" sz="800" dirty="0">
                  <a:solidFill>
                    <a:schemeClr val="tx1"/>
                  </a:solidFill>
                </a:rPr>
                <a:t>740</a:t>
              </a:r>
              <a:r>
                <a:rPr lang="en-US" altLang="ko-KR" sz="800" dirty="0">
                  <a:solidFill>
                    <a:schemeClr val="tx1"/>
                  </a:solidFill>
                </a:rPr>
                <a:t>*780*4t</a:t>
              </a:r>
            </a:p>
            <a:p>
              <a:pPr marL="171450" indent="-171450">
                <a:buFont typeface="Wingdings" panose="05000000000000000000" pitchFamily="2" charset="2"/>
                <a:buChar char="l"/>
              </a:pPr>
              <a:r>
                <a:rPr lang="ko-KR" altLang="en-US" sz="800" dirty="0">
                  <a:solidFill>
                    <a:schemeClr val="tx1"/>
                  </a:solidFill>
                </a:rPr>
                <a:t>면적</a:t>
              </a:r>
              <a:r>
                <a:rPr lang="en-US" altLang="ko-KR" sz="800" dirty="0">
                  <a:solidFill>
                    <a:schemeClr val="tx1"/>
                  </a:solidFill>
                </a:rPr>
                <a:t>: </a:t>
              </a:r>
              <a:r>
                <a:rPr lang="ja-JP" altLang="en-US" sz="800" dirty="0">
                  <a:solidFill>
                    <a:schemeClr val="tx1"/>
                  </a:solidFill>
                </a:rPr>
                <a:t>　　</a:t>
              </a:r>
              <a:r>
                <a:rPr lang="en-US" altLang="ko-KR" sz="800" dirty="0">
                  <a:solidFill>
                    <a:schemeClr val="tx1"/>
                  </a:solidFill>
                </a:rPr>
                <a:t>1.00</a:t>
              </a:r>
              <a:r>
                <a:rPr lang="ko-KR" altLang="en-US" sz="800" dirty="0">
                  <a:solidFill>
                    <a:schemeClr val="tx1"/>
                  </a:solidFill>
                </a:rPr>
                <a:t>㎡</a:t>
              </a:r>
              <a:r>
                <a:rPr lang="en-US" altLang="ko-KR" sz="800" dirty="0">
                  <a:solidFill>
                    <a:schemeClr val="tx1"/>
                  </a:solidFill>
                </a:rPr>
                <a:t>/15pcs(BOX)</a:t>
              </a:r>
            </a:p>
            <a:p>
              <a:pPr marL="171450" indent="-171450">
                <a:buFont typeface="Wingdings" panose="05000000000000000000" pitchFamily="2" charset="2"/>
                <a:buChar char="l"/>
              </a:pPr>
              <a:endParaRPr lang="en-US" altLang="ko-KR" sz="800" dirty="0">
                <a:solidFill>
                  <a:schemeClr val="tx1"/>
                </a:solidFill>
              </a:endParaRPr>
            </a:p>
            <a:p>
              <a:endParaRPr lang="en-US" altLang="ko-KR" sz="800" dirty="0">
                <a:solidFill>
                  <a:schemeClr val="tx1"/>
                </a:solidFill>
              </a:endParaRPr>
            </a:p>
          </p:txBody>
        </p:sp>
        <p:sp>
          <p:nvSpPr>
            <p:cNvPr id="137" name="TextBox 136">
              <a:extLst>
                <a:ext uri="{FF2B5EF4-FFF2-40B4-BE49-F238E27FC236}">
                  <a16:creationId xmlns:a16="http://schemas.microsoft.com/office/drawing/2014/main" xmlns="" id="{F1950A69-FA5B-4A3B-BF1A-7D13741BF548}"/>
                </a:ext>
              </a:extLst>
            </p:cNvPr>
            <p:cNvSpPr txBox="1"/>
            <p:nvPr/>
          </p:nvSpPr>
          <p:spPr>
            <a:xfrm>
              <a:off x="4452095" y="3693577"/>
              <a:ext cx="1740562" cy="584775"/>
            </a:xfrm>
            <a:prstGeom prst="rect">
              <a:avLst/>
            </a:prstGeom>
            <a:noFill/>
          </p:spPr>
          <p:txBody>
            <a:bodyPr wrap="square" rtlCol="0">
              <a:spAutoFit/>
            </a:bodyPr>
            <a:lstStyle/>
            <a:p>
              <a:pPr marL="171450" indent="-171450">
                <a:buFont typeface="Wingdings" panose="05000000000000000000" pitchFamily="2" charset="2"/>
                <a:buChar char="l"/>
              </a:pPr>
              <a:r>
                <a:rPr lang="ko-KR" altLang="en-US" sz="800" dirty="0">
                  <a:solidFill>
                    <a:schemeClr val="tx1"/>
                  </a:solidFill>
                </a:rPr>
                <a:t>재질</a:t>
              </a:r>
              <a:r>
                <a:rPr lang="en-US" altLang="ko-KR" sz="800" dirty="0">
                  <a:solidFill>
                    <a:schemeClr val="tx1"/>
                  </a:solidFill>
                </a:rPr>
                <a:t>:      </a:t>
              </a:r>
              <a:r>
                <a:rPr lang="ko-KR" altLang="en-US" sz="800" dirty="0" err="1">
                  <a:solidFill>
                    <a:schemeClr val="tx1"/>
                  </a:solidFill>
                </a:rPr>
                <a:t>도기질</a:t>
              </a:r>
              <a:r>
                <a:rPr lang="en-US" altLang="ko-KR" sz="800" dirty="0">
                  <a:solidFill>
                    <a:schemeClr val="tx1"/>
                  </a:solidFill>
                </a:rPr>
                <a:t>, </a:t>
              </a:r>
              <a:r>
                <a:rPr lang="ko-KR" altLang="en-US" sz="800" dirty="0" err="1">
                  <a:solidFill>
                    <a:schemeClr val="tx1"/>
                  </a:solidFill>
                </a:rPr>
                <a:t>무광</a:t>
              </a:r>
              <a:endParaRPr lang="en-US" altLang="ko-KR" sz="800" dirty="0">
                <a:solidFill>
                  <a:schemeClr val="tx1"/>
                </a:solidFill>
              </a:endParaRPr>
            </a:p>
            <a:p>
              <a:pPr marL="171450" indent="-171450">
                <a:buFont typeface="Wingdings" panose="05000000000000000000" pitchFamily="2" charset="2"/>
                <a:buChar char="l"/>
              </a:pPr>
              <a:r>
                <a:rPr lang="ko-KR" altLang="en-US" sz="800" dirty="0">
                  <a:solidFill>
                    <a:schemeClr val="tx1"/>
                  </a:solidFill>
                </a:rPr>
                <a:t>용도</a:t>
              </a:r>
              <a:r>
                <a:rPr lang="en-US" altLang="ko-KR" sz="800" dirty="0">
                  <a:solidFill>
                    <a:schemeClr val="tx1"/>
                  </a:solidFill>
                </a:rPr>
                <a:t>:      </a:t>
              </a:r>
              <a:r>
                <a:rPr lang="ko-KR" altLang="en-US" sz="800" dirty="0">
                  <a:solidFill>
                    <a:schemeClr val="tx1"/>
                  </a:solidFill>
                </a:rPr>
                <a:t>벽</a:t>
              </a:r>
              <a:r>
                <a:rPr lang="en-US" altLang="ko-KR" sz="800" dirty="0">
                  <a:solidFill>
                    <a:schemeClr val="tx1"/>
                  </a:solidFill>
                </a:rPr>
                <a:t>, </a:t>
              </a:r>
              <a:r>
                <a:rPr lang="ko-KR" altLang="en-US" sz="800" dirty="0">
                  <a:solidFill>
                    <a:schemeClr val="tx1"/>
                  </a:solidFill>
                </a:rPr>
                <a:t>바닥</a:t>
              </a:r>
              <a:endParaRPr lang="en-US" altLang="ko-KR" sz="800" dirty="0">
                <a:solidFill>
                  <a:schemeClr val="tx1"/>
                </a:solidFill>
              </a:endParaRPr>
            </a:p>
            <a:p>
              <a:pPr marL="171450" indent="-171450">
                <a:buFont typeface="Wingdings" panose="05000000000000000000" pitchFamily="2" charset="2"/>
                <a:buChar char="l"/>
              </a:pPr>
              <a:r>
                <a:rPr lang="ko-KR" altLang="en-US" sz="800" dirty="0"/>
                <a:t>원산지</a:t>
              </a:r>
              <a:r>
                <a:rPr lang="en-US" altLang="ko-KR" sz="800" dirty="0"/>
                <a:t>:   </a:t>
              </a:r>
              <a:r>
                <a:rPr lang="ko-KR" altLang="en-US" sz="800" dirty="0"/>
                <a:t>중국</a:t>
              </a:r>
              <a:endParaRPr lang="en-US" altLang="ko-KR" sz="800" dirty="0">
                <a:solidFill>
                  <a:schemeClr val="tx1"/>
                </a:solidFill>
              </a:endParaRPr>
            </a:p>
            <a:p>
              <a:endParaRPr lang="ko-KR" altLang="en-US" sz="800" dirty="0"/>
            </a:p>
          </p:txBody>
        </p:sp>
        <p:sp>
          <p:nvSpPr>
            <p:cNvPr id="138" name="TextBox 137">
              <a:extLst>
                <a:ext uri="{FF2B5EF4-FFF2-40B4-BE49-F238E27FC236}">
                  <a16:creationId xmlns:a16="http://schemas.microsoft.com/office/drawing/2014/main" xmlns="" id="{89637C41-F388-45E9-8531-1F238E9CE8A7}"/>
                </a:ext>
              </a:extLst>
            </p:cNvPr>
            <p:cNvSpPr txBox="1"/>
            <p:nvPr/>
          </p:nvSpPr>
          <p:spPr>
            <a:xfrm>
              <a:off x="6379433" y="3597546"/>
              <a:ext cx="1259606" cy="230832"/>
            </a:xfrm>
            <a:prstGeom prst="rect">
              <a:avLst/>
            </a:prstGeom>
            <a:noFill/>
          </p:spPr>
          <p:txBody>
            <a:bodyPr wrap="square" rtlCol="0">
              <a:spAutoFit/>
            </a:bodyPr>
            <a:lstStyle/>
            <a:p>
              <a:r>
                <a:rPr lang="en-US" altLang="ko-KR" sz="900" dirty="0"/>
                <a:t>26,400(VAT</a:t>
              </a:r>
              <a:r>
                <a:rPr lang="ko-KR" altLang="en-US" sz="900" dirty="0"/>
                <a:t>별도</a:t>
              </a:r>
              <a:r>
                <a:rPr lang="en-US" altLang="ko-KR" sz="900" dirty="0"/>
                <a:t>)</a:t>
              </a:r>
              <a:endParaRPr lang="ko-KR" altLang="en-US" sz="900" dirty="0"/>
            </a:p>
          </p:txBody>
        </p:sp>
        <p:sp>
          <p:nvSpPr>
            <p:cNvPr id="139" name="직사각형 138">
              <a:extLst>
                <a:ext uri="{FF2B5EF4-FFF2-40B4-BE49-F238E27FC236}">
                  <a16:creationId xmlns:a16="http://schemas.microsoft.com/office/drawing/2014/main" xmlns="" id="{7FB354FF-E590-42A5-915D-96338B8E4E99}"/>
                </a:ext>
              </a:extLst>
            </p:cNvPr>
            <p:cNvSpPr/>
            <p:nvPr/>
          </p:nvSpPr>
          <p:spPr>
            <a:xfrm>
              <a:off x="6450476" y="3833406"/>
              <a:ext cx="1006543" cy="285757"/>
            </a:xfrm>
            <a:prstGeom prst="rect">
              <a:avLst/>
            </a:prstGeom>
            <a:solidFill>
              <a:schemeClr val="tx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장바구니</a:t>
              </a:r>
              <a:endParaRPr lang="ko-KR" altLang="en-US" sz="1400" dirty="0"/>
            </a:p>
          </p:txBody>
        </p:sp>
      </p:grpSp>
      <p:cxnSp>
        <p:nvCxnSpPr>
          <p:cNvPr id="140" name="직선 연결선 139">
            <a:extLst>
              <a:ext uri="{FF2B5EF4-FFF2-40B4-BE49-F238E27FC236}">
                <a16:creationId xmlns:a16="http://schemas.microsoft.com/office/drawing/2014/main" xmlns="" id="{70446F4B-36F8-4CFC-B9A4-00D4C840E66C}"/>
              </a:ext>
            </a:extLst>
          </p:cNvPr>
          <p:cNvCxnSpPr/>
          <p:nvPr/>
        </p:nvCxnSpPr>
        <p:spPr>
          <a:xfrm>
            <a:off x="2013329" y="4581128"/>
            <a:ext cx="572712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41" name="직사각형 140">
            <a:extLst>
              <a:ext uri="{FF2B5EF4-FFF2-40B4-BE49-F238E27FC236}">
                <a16:creationId xmlns:a16="http://schemas.microsoft.com/office/drawing/2014/main" xmlns="" id="{40B53A2D-E144-4936-BEA4-E489F0C8DF20}"/>
              </a:ext>
            </a:extLst>
          </p:cNvPr>
          <p:cNvSpPr/>
          <p:nvPr/>
        </p:nvSpPr>
        <p:spPr>
          <a:xfrm>
            <a:off x="1842950" y="3752910"/>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45" name="더하기 기호 44">
            <a:extLst>
              <a:ext uri="{FF2B5EF4-FFF2-40B4-BE49-F238E27FC236}">
                <a16:creationId xmlns:a16="http://schemas.microsoft.com/office/drawing/2014/main" xmlns="" id="{5C873002-6E3B-49BF-85FD-1F906696F60C}"/>
              </a:ext>
            </a:extLst>
          </p:cNvPr>
          <p:cNvSpPr/>
          <p:nvPr/>
        </p:nvSpPr>
        <p:spPr>
          <a:xfrm>
            <a:off x="859610" y="2679198"/>
            <a:ext cx="106892" cy="119543"/>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xmlns="" id="{B01BA294-57C6-4CE6-9337-76433BA73CE3}"/>
              </a:ext>
            </a:extLst>
          </p:cNvPr>
          <p:cNvSpPr txBox="1"/>
          <p:nvPr/>
        </p:nvSpPr>
        <p:spPr>
          <a:xfrm>
            <a:off x="262536" y="3580387"/>
            <a:ext cx="1078777" cy="200055"/>
          </a:xfrm>
          <a:prstGeom prst="rect">
            <a:avLst/>
          </a:prstGeom>
          <a:solidFill>
            <a:schemeClr val="bg1">
              <a:lumMod val="95000"/>
            </a:schemeClr>
          </a:solidFill>
        </p:spPr>
        <p:txBody>
          <a:bodyPr wrap="square" rtlCol="0">
            <a:spAutoFit/>
          </a:bodyPr>
          <a:lstStyle/>
          <a:p>
            <a:r>
              <a:rPr lang="ko-KR" altLang="en-US" sz="700" dirty="0"/>
              <a:t>폴더 추가</a:t>
            </a:r>
          </a:p>
        </p:txBody>
      </p:sp>
      <p:cxnSp>
        <p:nvCxnSpPr>
          <p:cNvPr id="143" name="직선 연결선 142">
            <a:extLst>
              <a:ext uri="{FF2B5EF4-FFF2-40B4-BE49-F238E27FC236}">
                <a16:creationId xmlns:a16="http://schemas.microsoft.com/office/drawing/2014/main" xmlns="" id="{C9942E77-99F5-46B6-8D4F-767125F0CAAD}"/>
              </a:ext>
            </a:extLst>
          </p:cNvPr>
          <p:cNvCxnSpPr/>
          <p:nvPr/>
        </p:nvCxnSpPr>
        <p:spPr>
          <a:xfrm>
            <a:off x="341502" y="3523842"/>
            <a:ext cx="1080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더하기 기호 143">
            <a:extLst>
              <a:ext uri="{FF2B5EF4-FFF2-40B4-BE49-F238E27FC236}">
                <a16:creationId xmlns:a16="http://schemas.microsoft.com/office/drawing/2014/main" xmlns="" id="{E5E95541-9CC3-405B-B791-2F028409F5AF}"/>
              </a:ext>
            </a:extLst>
          </p:cNvPr>
          <p:cNvSpPr/>
          <p:nvPr/>
        </p:nvSpPr>
        <p:spPr>
          <a:xfrm>
            <a:off x="859610" y="3622984"/>
            <a:ext cx="106892" cy="119543"/>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a:extLst>
              <a:ext uri="{FF2B5EF4-FFF2-40B4-BE49-F238E27FC236}">
                <a16:creationId xmlns:a16="http://schemas.microsoft.com/office/drawing/2014/main" xmlns="" id="{81638295-A882-4170-B96A-7B9B5C729ADF}"/>
              </a:ext>
            </a:extLst>
          </p:cNvPr>
          <p:cNvSpPr/>
          <p:nvPr/>
        </p:nvSpPr>
        <p:spPr>
          <a:xfrm>
            <a:off x="986946" y="261234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146" name="타원 145">
            <a:extLst>
              <a:ext uri="{FF2B5EF4-FFF2-40B4-BE49-F238E27FC236}">
                <a16:creationId xmlns:a16="http://schemas.microsoft.com/office/drawing/2014/main" xmlns="" id="{36E2DAEF-E59E-4FA1-9B04-47410D09C76F}"/>
              </a:ext>
            </a:extLst>
          </p:cNvPr>
          <p:cNvSpPr/>
          <p:nvPr/>
        </p:nvSpPr>
        <p:spPr>
          <a:xfrm>
            <a:off x="82135" y="356032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147" name="타원 146">
            <a:extLst>
              <a:ext uri="{FF2B5EF4-FFF2-40B4-BE49-F238E27FC236}">
                <a16:creationId xmlns:a16="http://schemas.microsoft.com/office/drawing/2014/main" xmlns="" id="{9791555C-47D2-4FE8-9E94-89AA7553601A}"/>
              </a:ext>
            </a:extLst>
          </p:cNvPr>
          <p:cNvSpPr/>
          <p:nvPr/>
        </p:nvSpPr>
        <p:spPr>
          <a:xfrm>
            <a:off x="1692972" y="200195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148" name="타원 147">
            <a:extLst>
              <a:ext uri="{FF2B5EF4-FFF2-40B4-BE49-F238E27FC236}">
                <a16:creationId xmlns:a16="http://schemas.microsoft.com/office/drawing/2014/main" xmlns="" id="{68D3812E-FB3E-4575-8675-65A48EDA41CD}"/>
              </a:ext>
            </a:extLst>
          </p:cNvPr>
          <p:cNvSpPr/>
          <p:nvPr/>
        </p:nvSpPr>
        <p:spPr>
          <a:xfrm>
            <a:off x="1739933" y="242865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149" name="타원 148">
            <a:extLst>
              <a:ext uri="{FF2B5EF4-FFF2-40B4-BE49-F238E27FC236}">
                <a16:creationId xmlns:a16="http://schemas.microsoft.com/office/drawing/2014/main" xmlns="" id="{752570D3-BC70-44FD-A735-6C5BA8DBC514}"/>
              </a:ext>
            </a:extLst>
          </p:cNvPr>
          <p:cNvSpPr/>
          <p:nvPr/>
        </p:nvSpPr>
        <p:spPr>
          <a:xfrm>
            <a:off x="7328513" y="310468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154" name="직사각형 153">
            <a:extLst>
              <a:ext uri="{FF2B5EF4-FFF2-40B4-BE49-F238E27FC236}">
                <a16:creationId xmlns:a16="http://schemas.microsoft.com/office/drawing/2014/main" xmlns="" id="{D175F429-3C62-4360-910F-6C947096E15E}"/>
              </a:ext>
            </a:extLst>
          </p:cNvPr>
          <p:cNvSpPr/>
          <p:nvPr/>
        </p:nvSpPr>
        <p:spPr>
          <a:xfrm>
            <a:off x="9496496" y="4097674"/>
            <a:ext cx="1728192" cy="22416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bg1">
                    <a:lumMod val="75000"/>
                  </a:schemeClr>
                </a:solidFill>
              </a:rPr>
              <a:t>폴더 설명</a:t>
            </a:r>
            <a:r>
              <a:rPr lang="en-US" altLang="ko-KR" sz="1000" dirty="0">
                <a:solidFill>
                  <a:schemeClr val="bg1">
                    <a:lumMod val="75000"/>
                  </a:schemeClr>
                </a:solidFill>
              </a:rPr>
              <a:t>(</a:t>
            </a:r>
            <a:r>
              <a:rPr lang="ko-KR" altLang="en-US" sz="1000" dirty="0">
                <a:solidFill>
                  <a:schemeClr val="bg1">
                    <a:lumMod val="75000"/>
                  </a:schemeClr>
                </a:solidFill>
              </a:rPr>
              <a:t>선택사항</a:t>
            </a:r>
            <a:r>
              <a:rPr lang="en-US" altLang="ko-KR" sz="1000" dirty="0">
                <a:solidFill>
                  <a:schemeClr val="bg1">
                    <a:lumMod val="75000"/>
                  </a:schemeClr>
                </a:solidFill>
              </a:rPr>
              <a:t>)</a:t>
            </a:r>
            <a:endParaRPr lang="ko-KR" altLang="en-US" dirty="0">
              <a:solidFill>
                <a:schemeClr val="bg1">
                  <a:lumMod val="75000"/>
                </a:schemeClr>
              </a:solidFill>
            </a:endParaRPr>
          </a:p>
        </p:txBody>
      </p:sp>
      <p:sp>
        <p:nvSpPr>
          <p:cNvPr id="155" name="직사각형 154">
            <a:extLst>
              <a:ext uri="{FF2B5EF4-FFF2-40B4-BE49-F238E27FC236}">
                <a16:creationId xmlns:a16="http://schemas.microsoft.com/office/drawing/2014/main" xmlns="" id="{3835751F-228E-40BF-A4FE-D831C1A22A99}"/>
              </a:ext>
            </a:extLst>
          </p:cNvPr>
          <p:cNvSpPr/>
          <p:nvPr/>
        </p:nvSpPr>
        <p:spPr>
          <a:xfrm>
            <a:off x="9280472" y="3390817"/>
            <a:ext cx="2160240" cy="140568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TextBox 155">
            <a:extLst>
              <a:ext uri="{FF2B5EF4-FFF2-40B4-BE49-F238E27FC236}">
                <a16:creationId xmlns:a16="http://schemas.microsoft.com/office/drawing/2014/main" xmlns="" id="{5FCC0A31-1E62-493A-8311-4B70700975BC}"/>
              </a:ext>
            </a:extLst>
          </p:cNvPr>
          <p:cNvSpPr txBox="1"/>
          <p:nvPr/>
        </p:nvSpPr>
        <p:spPr>
          <a:xfrm>
            <a:off x="9837496" y="3489198"/>
            <a:ext cx="1121465" cy="246221"/>
          </a:xfrm>
          <a:prstGeom prst="rect">
            <a:avLst/>
          </a:prstGeom>
          <a:noFill/>
        </p:spPr>
        <p:txBody>
          <a:bodyPr wrap="square" rtlCol="0">
            <a:spAutoFit/>
          </a:bodyPr>
          <a:lstStyle/>
          <a:p>
            <a:pPr algn="ctr"/>
            <a:r>
              <a:rPr lang="ko-KR" altLang="en-US" sz="1000" b="1" dirty="0"/>
              <a:t>폴더 수정</a:t>
            </a:r>
          </a:p>
        </p:txBody>
      </p:sp>
      <p:sp>
        <p:nvSpPr>
          <p:cNvPr id="157" name="직사각형 156">
            <a:extLst>
              <a:ext uri="{FF2B5EF4-FFF2-40B4-BE49-F238E27FC236}">
                <a16:creationId xmlns:a16="http://schemas.microsoft.com/office/drawing/2014/main" xmlns="" id="{394A40D3-7EF7-4709-85E4-185AC2AD853F}"/>
              </a:ext>
            </a:extLst>
          </p:cNvPr>
          <p:cNvSpPr/>
          <p:nvPr/>
        </p:nvSpPr>
        <p:spPr>
          <a:xfrm>
            <a:off x="9496496" y="3752910"/>
            <a:ext cx="1728192" cy="22416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주방포인트</a:t>
            </a:r>
            <a:endParaRPr lang="ko-KR" altLang="en-US" dirty="0">
              <a:solidFill>
                <a:schemeClr val="tx1"/>
              </a:solidFill>
            </a:endParaRPr>
          </a:p>
        </p:txBody>
      </p:sp>
      <p:sp>
        <p:nvSpPr>
          <p:cNvPr id="159" name="타원 158">
            <a:extLst>
              <a:ext uri="{FF2B5EF4-FFF2-40B4-BE49-F238E27FC236}">
                <a16:creationId xmlns:a16="http://schemas.microsoft.com/office/drawing/2014/main" xmlns="" id="{CF417386-801B-456C-AED2-4B6BBB47F2D7}"/>
              </a:ext>
            </a:extLst>
          </p:cNvPr>
          <p:cNvSpPr/>
          <p:nvPr/>
        </p:nvSpPr>
        <p:spPr>
          <a:xfrm>
            <a:off x="8977219" y="336300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160" name="타원 159">
            <a:extLst>
              <a:ext uri="{FF2B5EF4-FFF2-40B4-BE49-F238E27FC236}">
                <a16:creationId xmlns:a16="http://schemas.microsoft.com/office/drawing/2014/main" xmlns="" id="{6AC2416A-7F5A-4570-9B4F-6F155C0194B4}"/>
              </a:ext>
            </a:extLst>
          </p:cNvPr>
          <p:cNvSpPr/>
          <p:nvPr/>
        </p:nvSpPr>
        <p:spPr>
          <a:xfrm>
            <a:off x="8971994" y="502108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grpSp>
        <p:nvGrpSpPr>
          <p:cNvPr id="60" name="그룹 59">
            <a:extLst>
              <a:ext uri="{FF2B5EF4-FFF2-40B4-BE49-F238E27FC236}">
                <a16:creationId xmlns:a16="http://schemas.microsoft.com/office/drawing/2014/main" xmlns="" id="{2E1DACEE-0184-46E4-910C-34DDA0FB7050}"/>
              </a:ext>
            </a:extLst>
          </p:cNvPr>
          <p:cNvGrpSpPr/>
          <p:nvPr/>
        </p:nvGrpSpPr>
        <p:grpSpPr>
          <a:xfrm>
            <a:off x="9318108" y="5058956"/>
            <a:ext cx="2160240" cy="1243847"/>
            <a:chOff x="9321882" y="4915867"/>
            <a:chExt cx="2160240" cy="1243847"/>
          </a:xfrm>
        </p:grpSpPr>
        <p:sp>
          <p:nvSpPr>
            <p:cNvPr id="152" name="직사각형 151">
              <a:extLst>
                <a:ext uri="{FF2B5EF4-FFF2-40B4-BE49-F238E27FC236}">
                  <a16:creationId xmlns:a16="http://schemas.microsoft.com/office/drawing/2014/main" xmlns="" id="{4F3B1B63-369B-4719-96C9-77EA1F85B206}"/>
                </a:ext>
              </a:extLst>
            </p:cNvPr>
            <p:cNvSpPr/>
            <p:nvPr/>
          </p:nvSpPr>
          <p:spPr>
            <a:xfrm>
              <a:off x="9321882" y="4915867"/>
              <a:ext cx="2160240" cy="1243847"/>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a:extLst>
                <a:ext uri="{FF2B5EF4-FFF2-40B4-BE49-F238E27FC236}">
                  <a16:creationId xmlns:a16="http://schemas.microsoft.com/office/drawing/2014/main" xmlns="" id="{BFAEF7ED-1B5C-4DA4-AB30-E5CB143A185B}"/>
                </a:ext>
              </a:extLst>
            </p:cNvPr>
            <p:cNvSpPr txBox="1"/>
            <p:nvPr/>
          </p:nvSpPr>
          <p:spPr>
            <a:xfrm>
              <a:off x="9948428" y="4968492"/>
              <a:ext cx="936104" cy="246221"/>
            </a:xfrm>
            <a:prstGeom prst="rect">
              <a:avLst/>
            </a:prstGeom>
            <a:noFill/>
          </p:spPr>
          <p:txBody>
            <a:bodyPr wrap="square" rtlCol="0">
              <a:spAutoFit/>
            </a:bodyPr>
            <a:lstStyle/>
            <a:p>
              <a:pPr algn="ctr"/>
              <a:r>
                <a:rPr lang="ko-KR" altLang="en-US" sz="1000" b="1" dirty="0"/>
                <a:t>폴더 추가</a:t>
              </a:r>
            </a:p>
          </p:txBody>
        </p:sp>
        <p:sp>
          <p:nvSpPr>
            <p:cNvPr id="53" name="직사각형 52">
              <a:extLst>
                <a:ext uri="{FF2B5EF4-FFF2-40B4-BE49-F238E27FC236}">
                  <a16:creationId xmlns:a16="http://schemas.microsoft.com/office/drawing/2014/main" xmlns="" id="{B92A3836-9ED2-4E9A-8531-F24D2CB19145}"/>
                </a:ext>
              </a:extLst>
            </p:cNvPr>
            <p:cNvSpPr/>
            <p:nvPr/>
          </p:nvSpPr>
          <p:spPr>
            <a:xfrm>
              <a:off x="9552384" y="5267337"/>
              <a:ext cx="1728192" cy="22416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bg1">
                      <a:lumMod val="75000"/>
                    </a:schemeClr>
                  </a:solidFill>
                </a:rPr>
                <a:t>폴더 이름</a:t>
              </a:r>
              <a:endParaRPr lang="ko-KR" altLang="en-US" dirty="0">
                <a:solidFill>
                  <a:schemeClr val="bg1">
                    <a:lumMod val="75000"/>
                  </a:schemeClr>
                </a:solidFill>
              </a:endParaRPr>
            </a:p>
          </p:txBody>
        </p:sp>
        <p:sp>
          <p:nvSpPr>
            <p:cNvPr id="158" name="직사각형 157">
              <a:extLst>
                <a:ext uri="{FF2B5EF4-FFF2-40B4-BE49-F238E27FC236}">
                  <a16:creationId xmlns:a16="http://schemas.microsoft.com/office/drawing/2014/main" xmlns="" id="{0FE34E7B-33A8-4C55-88D0-540A23CD7CD3}"/>
                </a:ext>
              </a:extLst>
            </p:cNvPr>
            <p:cNvSpPr/>
            <p:nvPr/>
          </p:nvSpPr>
          <p:spPr>
            <a:xfrm>
              <a:off x="9552384" y="5610867"/>
              <a:ext cx="1728192" cy="22416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bg1">
                      <a:lumMod val="75000"/>
                    </a:schemeClr>
                  </a:solidFill>
                </a:rPr>
                <a:t>폴더 설명</a:t>
              </a:r>
              <a:r>
                <a:rPr lang="en-US" altLang="ko-KR" sz="1000" dirty="0">
                  <a:solidFill>
                    <a:schemeClr val="bg1">
                      <a:lumMod val="75000"/>
                    </a:schemeClr>
                  </a:solidFill>
                </a:rPr>
                <a:t>(</a:t>
              </a:r>
              <a:r>
                <a:rPr lang="ko-KR" altLang="en-US" sz="1000" dirty="0">
                  <a:solidFill>
                    <a:schemeClr val="bg1">
                      <a:lumMod val="75000"/>
                    </a:schemeClr>
                  </a:solidFill>
                </a:rPr>
                <a:t>선택사항</a:t>
              </a:r>
              <a:r>
                <a:rPr lang="en-US" altLang="ko-KR" sz="1000" dirty="0">
                  <a:solidFill>
                    <a:schemeClr val="bg1">
                      <a:lumMod val="75000"/>
                    </a:schemeClr>
                  </a:solidFill>
                </a:rPr>
                <a:t>)</a:t>
              </a:r>
              <a:endParaRPr lang="ko-KR" altLang="en-US" dirty="0">
                <a:solidFill>
                  <a:schemeClr val="bg1">
                    <a:lumMod val="75000"/>
                  </a:schemeClr>
                </a:solidFill>
              </a:endParaRPr>
            </a:p>
          </p:txBody>
        </p:sp>
        <p:grpSp>
          <p:nvGrpSpPr>
            <p:cNvPr id="58" name="그룹 57">
              <a:extLst>
                <a:ext uri="{FF2B5EF4-FFF2-40B4-BE49-F238E27FC236}">
                  <a16:creationId xmlns:a16="http://schemas.microsoft.com/office/drawing/2014/main" xmlns="" id="{DD7658CB-1CCC-4C24-B20C-397F4B9FEA87}"/>
                </a:ext>
              </a:extLst>
            </p:cNvPr>
            <p:cNvGrpSpPr/>
            <p:nvPr/>
          </p:nvGrpSpPr>
          <p:grpSpPr>
            <a:xfrm>
              <a:off x="9830112" y="5902732"/>
              <a:ext cx="1255160" cy="189278"/>
              <a:chOff x="9721511" y="4385151"/>
              <a:chExt cx="1255160" cy="189278"/>
            </a:xfrm>
          </p:grpSpPr>
          <p:sp>
            <p:nvSpPr>
              <p:cNvPr id="57" name="사각형: 둥근 모서리 56">
                <a:extLst>
                  <a:ext uri="{FF2B5EF4-FFF2-40B4-BE49-F238E27FC236}">
                    <a16:creationId xmlns:a16="http://schemas.microsoft.com/office/drawing/2014/main" xmlns="" id="{0937E1AC-A3EF-4E12-9146-E6645DBD5E0C}"/>
                  </a:ext>
                </a:extLst>
              </p:cNvPr>
              <p:cNvSpPr/>
              <p:nvPr/>
            </p:nvSpPr>
            <p:spPr>
              <a:xfrm>
                <a:off x="9721511" y="4385151"/>
                <a:ext cx="453833" cy="1892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bg1"/>
                    </a:solidFill>
                  </a:rPr>
                  <a:t>취소</a:t>
                </a:r>
              </a:p>
            </p:txBody>
          </p:sp>
          <p:sp>
            <p:nvSpPr>
              <p:cNvPr id="164" name="사각형: 둥근 모서리 163">
                <a:extLst>
                  <a:ext uri="{FF2B5EF4-FFF2-40B4-BE49-F238E27FC236}">
                    <a16:creationId xmlns:a16="http://schemas.microsoft.com/office/drawing/2014/main" xmlns="" id="{374E6E55-E825-4871-B30C-0048AE2C1D68}"/>
                  </a:ext>
                </a:extLst>
              </p:cNvPr>
              <p:cNvSpPr/>
              <p:nvPr/>
            </p:nvSpPr>
            <p:spPr>
              <a:xfrm>
                <a:off x="10522838" y="4385151"/>
                <a:ext cx="453833" cy="18927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t>확인</a:t>
                </a:r>
              </a:p>
            </p:txBody>
          </p:sp>
        </p:grpSp>
      </p:grpSp>
      <p:grpSp>
        <p:nvGrpSpPr>
          <p:cNvPr id="165" name="그룹 164">
            <a:extLst>
              <a:ext uri="{FF2B5EF4-FFF2-40B4-BE49-F238E27FC236}">
                <a16:creationId xmlns:a16="http://schemas.microsoft.com/office/drawing/2014/main" xmlns="" id="{72AAF2E1-4943-40E0-8967-F7019732CCF3}"/>
              </a:ext>
            </a:extLst>
          </p:cNvPr>
          <p:cNvGrpSpPr/>
          <p:nvPr/>
        </p:nvGrpSpPr>
        <p:grpSpPr>
          <a:xfrm>
            <a:off x="9788900" y="4384599"/>
            <a:ext cx="1255160" cy="189278"/>
            <a:chOff x="9721511" y="4385151"/>
            <a:chExt cx="1255160" cy="189278"/>
          </a:xfrm>
        </p:grpSpPr>
        <p:sp>
          <p:nvSpPr>
            <p:cNvPr id="166" name="사각형: 둥근 모서리 165">
              <a:extLst>
                <a:ext uri="{FF2B5EF4-FFF2-40B4-BE49-F238E27FC236}">
                  <a16:creationId xmlns:a16="http://schemas.microsoft.com/office/drawing/2014/main" xmlns="" id="{9E3B232F-DEAC-453F-802F-A7262826B0B5}"/>
                </a:ext>
              </a:extLst>
            </p:cNvPr>
            <p:cNvSpPr/>
            <p:nvPr/>
          </p:nvSpPr>
          <p:spPr>
            <a:xfrm>
              <a:off x="9721511" y="4385151"/>
              <a:ext cx="453833" cy="1892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bg1"/>
                  </a:solidFill>
                </a:rPr>
                <a:t>취소</a:t>
              </a:r>
            </a:p>
          </p:txBody>
        </p:sp>
        <p:sp>
          <p:nvSpPr>
            <p:cNvPr id="167" name="사각형: 둥근 모서리 166">
              <a:extLst>
                <a:ext uri="{FF2B5EF4-FFF2-40B4-BE49-F238E27FC236}">
                  <a16:creationId xmlns:a16="http://schemas.microsoft.com/office/drawing/2014/main" xmlns="" id="{ED8E4063-30E0-4A23-A2F9-F8F4C68149A4}"/>
                </a:ext>
              </a:extLst>
            </p:cNvPr>
            <p:cNvSpPr/>
            <p:nvPr/>
          </p:nvSpPr>
          <p:spPr>
            <a:xfrm>
              <a:off x="10522838" y="4385151"/>
              <a:ext cx="453833" cy="18927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t>확인</a:t>
              </a:r>
            </a:p>
          </p:txBody>
        </p:sp>
      </p:grpSp>
      <p:sp>
        <p:nvSpPr>
          <p:cNvPr id="61" name="TextBox 60">
            <a:extLst>
              <a:ext uri="{FF2B5EF4-FFF2-40B4-BE49-F238E27FC236}">
                <a16:creationId xmlns:a16="http://schemas.microsoft.com/office/drawing/2014/main" xmlns="" id="{3F9E655D-E3B9-4045-970C-13B841239E3F}"/>
              </a:ext>
            </a:extLst>
          </p:cNvPr>
          <p:cNvSpPr txBox="1"/>
          <p:nvPr/>
        </p:nvSpPr>
        <p:spPr>
          <a:xfrm>
            <a:off x="9905552" y="4607726"/>
            <a:ext cx="1014307" cy="200055"/>
          </a:xfrm>
          <a:prstGeom prst="rect">
            <a:avLst/>
          </a:prstGeom>
          <a:noFill/>
        </p:spPr>
        <p:txBody>
          <a:bodyPr wrap="square" rtlCol="0">
            <a:spAutoFit/>
          </a:bodyPr>
          <a:lstStyle/>
          <a:p>
            <a:pPr algn="ctr"/>
            <a:r>
              <a:rPr lang="ko-KR" altLang="en-US" sz="700" dirty="0">
                <a:solidFill>
                  <a:schemeClr val="tx1">
                    <a:lumMod val="65000"/>
                    <a:lumOff val="35000"/>
                  </a:schemeClr>
                </a:solidFill>
              </a:rPr>
              <a:t>폴더 삭제하기</a:t>
            </a:r>
          </a:p>
        </p:txBody>
      </p:sp>
      <p:sp>
        <p:nvSpPr>
          <p:cNvPr id="93" name="TextBox 92">
            <a:extLst>
              <a:ext uri="{FF2B5EF4-FFF2-40B4-BE49-F238E27FC236}">
                <a16:creationId xmlns:a16="http://schemas.microsoft.com/office/drawing/2014/main" xmlns="" id="{AF654137-A29F-46A3-BFA2-DAD524E0D1A7}"/>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94" name="TextBox 93">
            <a:extLst>
              <a:ext uri="{FF2B5EF4-FFF2-40B4-BE49-F238E27FC236}">
                <a16:creationId xmlns:a16="http://schemas.microsoft.com/office/drawing/2014/main" xmlns="" id="{0D9CBCDD-689F-41D2-B5D7-5712BD37188B}"/>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95" name="TextBox 94">
            <a:extLst>
              <a:ext uri="{FF2B5EF4-FFF2-40B4-BE49-F238E27FC236}">
                <a16:creationId xmlns:a16="http://schemas.microsoft.com/office/drawing/2014/main" xmlns="" id="{D1D019F8-5C6A-4499-B591-9A2DD7E017E3}"/>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100" name="직사각형 99">
            <a:extLst>
              <a:ext uri="{FF2B5EF4-FFF2-40B4-BE49-F238E27FC236}">
                <a16:creationId xmlns:a16="http://schemas.microsoft.com/office/drawing/2014/main" xmlns="" id="{76DFD0A9-0A6B-452C-A6FE-5A5C196D6DEA}"/>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101" name="TextBox 100">
            <a:extLst>
              <a:ext uri="{FF2B5EF4-FFF2-40B4-BE49-F238E27FC236}">
                <a16:creationId xmlns:a16="http://schemas.microsoft.com/office/drawing/2014/main" xmlns="" id="{E8FE36A9-35B6-40E1-93D6-FC814F6AC6C4}"/>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Tree>
    <p:extLst>
      <p:ext uri="{BB962C8B-B14F-4D97-AF65-F5344CB8AC3E}">
        <p14:creationId xmlns:p14="http://schemas.microsoft.com/office/powerpoint/2010/main" xmlns="" val="53123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9">
            <a:extLst>
              <a:ext uri="{FF2B5EF4-FFF2-40B4-BE49-F238E27FC236}">
                <a16:creationId xmlns:a16="http://schemas.microsoft.com/office/drawing/2014/main" xmlns="" id="{8CF252DB-8610-49F4-A68C-66B0F10978B4}"/>
              </a:ext>
            </a:extLst>
          </p:cNvPr>
          <p:cNvGraphicFramePr>
            <a:graphicFrameLocks noGrp="1"/>
          </p:cNvGraphicFramePr>
          <p:nvPr>
            <p:extLst>
              <p:ext uri="{D42A27DB-BD31-4B8C-83A1-F6EECF244321}">
                <p14:modId xmlns:p14="http://schemas.microsoft.com/office/powerpoint/2010/main" xmlns="" val="2161473705"/>
              </p:ext>
            </p:extLst>
          </p:nvPr>
        </p:nvGraphicFramePr>
        <p:xfrm>
          <a:off x="266899" y="2041240"/>
          <a:ext cx="7851689" cy="230345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436245">
                  <a:extLst>
                    <a:ext uri="{9D8B030D-6E8A-4147-A177-3AD203B41FA5}">
                      <a16:colId xmlns:a16="http://schemas.microsoft.com/office/drawing/2014/main" xmlns="" val="775075247"/>
                    </a:ext>
                  </a:extLst>
                </a:gridCol>
                <a:gridCol w="576064">
                  <a:extLst>
                    <a:ext uri="{9D8B030D-6E8A-4147-A177-3AD203B41FA5}">
                      <a16:colId xmlns:a16="http://schemas.microsoft.com/office/drawing/2014/main" xmlns="" val="507979230"/>
                    </a:ext>
                  </a:extLst>
                </a:gridCol>
                <a:gridCol w="504056">
                  <a:extLst>
                    <a:ext uri="{9D8B030D-6E8A-4147-A177-3AD203B41FA5}">
                      <a16:colId xmlns:a16="http://schemas.microsoft.com/office/drawing/2014/main" xmlns="" val="2168911753"/>
                    </a:ext>
                  </a:extLst>
                </a:gridCol>
                <a:gridCol w="864096">
                  <a:extLst>
                    <a:ext uri="{9D8B030D-6E8A-4147-A177-3AD203B41FA5}">
                      <a16:colId xmlns:a16="http://schemas.microsoft.com/office/drawing/2014/main" xmlns="" val="2362336941"/>
                    </a:ext>
                  </a:extLst>
                </a:gridCol>
                <a:gridCol w="504056">
                  <a:extLst>
                    <a:ext uri="{9D8B030D-6E8A-4147-A177-3AD203B41FA5}">
                      <a16:colId xmlns:a16="http://schemas.microsoft.com/office/drawing/2014/main" xmlns="" val="2374633026"/>
                    </a:ext>
                  </a:extLst>
                </a:gridCol>
                <a:gridCol w="476586">
                  <a:extLst>
                    <a:ext uri="{9D8B030D-6E8A-4147-A177-3AD203B41FA5}">
                      <a16:colId xmlns:a16="http://schemas.microsoft.com/office/drawing/2014/main" xmlns="" val="2865845377"/>
                    </a:ext>
                  </a:extLst>
                </a:gridCol>
                <a:gridCol w="502471">
                  <a:extLst>
                    <a:ext uri="{9D8B030D-6E8A-4147-A177-3AD203B41FA5}">
                      <a16:colId xmlns:a16="http://schemas.microsoft.com/office/drawing/2014/main" xmlns="" val="3817220780"/>
                    </a:ext>
                  </a:extLst>
                </a:gridCol>
                <a:gridCol w="423181">
                  <a:extLst>
                    <a:ext uri="{9D8B030D-6E8A-4147-A177-3AD203B41FA5}">
                      <a16:colId xmlns:a16="http://schemas.microsoft.com/office/drawing/2014/main" xmlns="" val="1881056233"/>
                    </a:ext>
                  </a:extLst>
                </a:gridCol>
                <a:gridCol w="504056">
                  <a:extLst>
                    <a:ext uri="{9D8B030D-6E8A-4147-A177-3AD203B41FA5}">
                      <a16:colId xmlns:a16="http://schemas.microsoft.com/office/drawing/2014/main" xmlns="" val="860517686"/>
                    </a:ext>
                  </a:extLst>
                </a:gridCol>
                <a:gridCol w="541978">
                  <a:extLst>
                    <a:ext uri="{9D8B030D-6E8A-4147-A177-3AD203B41FA5}">
                      <a16:colId xmlns:a16="http://schemas.microsoft.com/office/drawing/2014/main" xmlns="" val="167590750"/>
                    </a:ext>
                  </a:extLst>
                </a:gridCol>
                <a:gridCol w="480686">
                  <a:extLst>
                    <a:ext uri="{9D8B030D-6E8A-4147-A177-3AD203B41FA5}">
                      <a16:colId xmlns:a16="http://schemas.microsoft.com/office/drawing/2014/main" xmlns="" val="2620392618"/>
                    </a:ext>
                  </a:extLst>
                </a:gridCol>
                <a:gridCol w="633520">
                  <a:extLst>
                    <a:ext uri="{9D8B030D-6E8A-4147-A177-3AD203B41FA5}">
                      <a16:colId xmlns:a16="http://schemas.microsoft.com/office/drawing/2014/main" xmlns="" val="153528077"/>
                    </a:ext>
                  </a:extLst>
                </a:gridCol>
                <a:gridCol w="586436">
                  <a:extLst>
                    <a:ext uri="{9D8B030D-6E8A-4147-A177-3AD203B41FA5}">
                      <a16:colId xmlns:a16="http://schemas.microsoft.com/office/drawing/2014/main" xmlns="" val="421508488"/>
                    </a:ext>
                  </a:extLst>
                </a:gridCol>
                <a:gridCol w="609978">
                  <a:extLst>
                    <a:ext uri="{9D8B030D-6E8A-4147-A177-3AD203B41FA5}">
                      <a16:colId xmlns:a16="http://schemas.microsoft.com/office/drawing/2014/main" xmlns="" val="891499649"/>
                    </a:ext>
                  </a:extLst>
                </a:gridCol>
              </a:tblGrid>
              <a:tr h="383210">
                <a:tc>
                  <a:txBody>
                    <a:bodyPr/>
                    <a:lstStyle/>
                    <a:p>
                      <a:pPr latinLnBrk="1"/>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크기</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면적</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err="1">
                          <a:solidFill>
                            <a:schemeClr val="tx1"/>
                          </a:solidFill>
                        </a:rPr>
                        <a:t>갯</a:t>
                      </a:r>
                      <a:r>
                        <a:rPr lang="ko-KR" altLang="en-US" sz="800" b="1" dirty="0">
                          <a:solidFill>
                            <a:schemeClr val="tx1"/>
                          </a:solidFill>
                        </a:rPr>
                        <a:t> 수 </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재질</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용도</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원산지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색상</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34728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0" dirty="0">
                          <a:solidFill>
                            <a:schemeClr val="tx1"/>
                          </a:solidFill>
                        </a:rPr>
                        <a:t>G48-BURGUNDY-M</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0" dirty="0">
                          <a:solidFill>
                            <a:schemeClr val="tx1"/>
                          </a:solidFill>
                        </a:rPr>
                        <a:t>480*480</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a:t>
                      </a:r>
                      <a:r>
                        <a:rPr lang="ko-KR" altLang="en-US" sz="600" b="0" dirty="0">
                          <a:solidFill>
                            <a:schemeClr val="tx1"/>
                          </a:solidFill>
                        </a:rPr>
                        <a:t>㎡</a:t>
                      </a:r>
                      <a:endParaRPr lang="en-US" altLang="ko-KR" sz="600" b="0" dirty="0">
                        <a:solidFill>
                          <a:schemeClr val="tx1"/>
                        </a:solidFill>
                      </a:endParaRP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11pcs</a:t>
                      </a: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도기질</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벽</a:t>
                      </a:r>
                      <a:r>
                        <a:rPr lang="en-US" altLang="ko-KR" sz="600" b="0" dirty="0">
                          <a:solidFill>
                            <a:schemeClr val="tx1"/>
                          </a:solidFill>
                        </a:rPr>
                        <a:t>, </a:t>
                      </a:r>
                      <a:r>
                        <a:rPr lang="ko-KR" altLang="en-US" sz="600" b="0" dirty="0">
                          <a:solidFill>
                            <a:schemeClr val="tx1"/>
                          </a:solidFill>
                        </a:rPr>
                        <a:t>바닥</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중국</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버건디</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36,400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451745920"/>
                  </a:ext>
                </a:extLst>
              </a:tr>
              <a:tr h="469812">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G78-LT-MINT-M</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ja-JP" sz="600" b="0" dirty="0">
                          <a:solidFill>
                            <a:schemeClr val="tx1"/>
                          </a:solidFill>
                        </a:rPr>
                        <a:t>740</a:t>
                      </a:r>
                      <a:r>
                        <a:rPr lang="en-US" altLang="ko-KR" sz="600" b="0" dirty="0">
                          <a:solidFill>
                            <a:schemeClr val="tx1"/>
                          </a:solidFill>
                        </a:rPr>
                        <a:t>*780</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a:t>
                      </a:r>
                      <a:r>
                        <a:rPr lang="ko-KR" altLang="en-US" sz="600" b="0" dirty="0">
                          <a:solidFill>
                            <a:schemeClr val="tx1"/>
                          </a:solidFill>
                        </a:rPr>
                        <a:t>㎡</a:t>
                      </a:r>
                      <a:endParaRPr lang="en-US" altLang="ko-KR" sz="600" b="0" dirty="0">
                        <a:solidFill>
                          <a:schemeClr val="tx1"/>
                        </a:solidFill>
                      </a:endParaRP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15pcs</a:t>
                      </a: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도기질</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벽</a:t>
                      </a:r>
                      <a:r>
                        <a:rPr lang="en-US" altLang="ko-KR" sz="600" b="0" dirty="0">
                          <a:solidFill>
                            <a:schemeClr val="tx1"/>
                          </a:solidFill>
                        </a:rPr>
                        <a:t>, </a:t>
                      </a:r>
                      <a:r>
                        <a:rPr lang="ko-KR" altLang="en-US" sz="600" b="0" dirty="0">
                          <a:solidFill>
                            <a:schemeClr val="tx1"/>
                          </a:solidFill>
                        </a:rPr>
                        <a:t>바닥</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중국</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민트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26,400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700" b="1" dirty="0">
                          <a:solidFill>
                            <a:schemeClr val="tx1"/>
                          </a:solidFill>
                        </a:rPr>
                        <a:t>79,200</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아덱스</a:t>
                      </a:r>
                      <a:r>
                        <a:rPr lang="ko-KR" altLang="en-US" sz="600" b="0" dirty="0">
                          <a:solidFill>
                            <a:schemeClr val="tx1"/>
                          </a:solidFill>
                        </a:rPr>
                        <a:t> </a:t>
                      </a:r>
                      <a:r>
                        <a:rPr lang="en-US" altLang="ko-KR" sz="600" b="0" dirty="0">
                          <a:solidFill>
                            <a:schemeClr val="tx1"/>
                          </a:solidFill>
                        </a:rPr>
                        <a:t>FG4(200)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2KG</a:t>
                      </a:r>
                    </a:p>
                    <a:p>
                      <a:pPr algn="ctr" latinLnBrk="1">
                        <a:lnSpc>
                          <a:spcPct val="300000"/>
                        </a:lnSpc>
                      </a:pPr>
                      <a:r>
                        <a:rPr lang="en-US" altLang="ko-KR" sz="600" b="0" dirty="0">
                          <a:solidFill>
                            <a:schemeClr val="tx1"/>
                          </a:solidFill>
                        </a:rPr>
                        <a:t>/EA</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메지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화이트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5,000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700" b="1" dirty="0">
                          <a:solidFill>
                            <a:schemeClr val="tx1"/>
                          </a:solidFill>
                        </a:rPr>
                        <a:t>5,000</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장바구니 화면</a:t>
            </a:r>
            <a:r>
              <a:rPr lang="en-US" altLang="ko-KR" dirty="0"/>
              <a:t>1</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683000545"/>
              </p:ext>
            </p:extLst>
          </p:nvPr>
        </p:nvGraphicFramePr>
        <p:xfrm>
          <a:off x="8688288" y="476672"/>
          <a:ext cx="3384376" cy="1785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장바구니에 담은 상품을 확인 할 수 있음</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최종 수량을 선택하여 주문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견적서를 출력할 수도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관리사가 임의로 등록한 제품 고유 번호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95425726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고객이 해당 상품의 용도를 임의로 입력할 수 있음</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수량 변경</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17</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1999645705"/>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장바구니</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pic>
        <p:nvPicPr>
          <p:cNvPr id="25" name="그림 24">
            <a:extLst>
              <a:ext uri="{FF2B5EF4-FFF2-40B4-BE49-F238E27FC236}">
                <a16:creationId xmlns:a16="http://schemas.microsoft.com/office/drawing/2014/main" xmlns="" id="{AA4A1E83-0357-4247-86F0-D5BD520B703B}"/>
              </a:ext>
            </a:extLst>
          </p:cNvPr>
          <p:cNvPicPr>
            <a:picLocks noChangeAspect="1"/>
          </p:cNvPicPr>
          <p:nvPr/>
        </p:nvPicPr>
        <p:blipFill>
          <a:blip r:embed="rId9" cstate="print"/>
          <a:stretch>
            <a:fillRect/>
          </a:stretch>
        </p:blipFill>
        <p:spPr>
          <a:xfrm flipV="1">
            <a:off x="1571261" y="2551410"/>
            <a:ext cx="356826" cy="358248"/>
          </a:xfrm>
          <a:prstGeom prst="rect">
            <a:avLst/>
          </a:prstGeom>
        </p:spPr>
      </p:pic>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33" name="직사각형 32">
            <a:extLst>
              <a:ext uri="{FF2B5EF4-FFF2-40B4-BE49-F238E27FC236}">
                <a16:creationId xmlns:a16="http://schemas.microsoft.com/office/drawing/2014/main" xmlns="" id="{6D33E680-6219-4B94-984F-55BF0516F90E}"/>
              </a:ext>
            </a:extLst>
          </p:cNvPr>
          <p:cNvSpPr/>
          <p:nvPr/>
        </p:nvSpPr>
        <p:spPr>
          <a:xfrm>
            <a:off x="300261" y="2079232"/>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pic>
        <p:nvPicPr>
          <p:cNvPr id="43" name="그림 42">
            <a:extLst>
              <a:ext uri="{FF2B5EF4-FFF2-40B4-BE49-F238E27FC236}">
                <a16:creationId xmlns:a16="http://schemas.microsoft.com/office/drawing/2014/main" xmlns="" id="{1662F520-65C1-4745-96E4-AD1416875120}"/>
              </a:ext>
            </a:extLst>
          </p:cNvPr>
          <p:cNvPicPr>
            <a:picLocks noChangeAspect="1"/>
          </p:cNvPicPr>
          <p:nvPr/>
        </p:nvPicPr>
        <p:blipFill>
          <a:blip r:embed="rId10" cstate="print"/>
          <a:stretch>
            <a:fillRect/>
          </a:stretch>
        </p:blipFill>
        <p:spPr>
          <a:xfrm>
            <a:off x="1551943" y="3131021"/>
            <a:ext cx="395461" cy="358248"/>
          </a:xfrm>
          <a:prstGeom prst="rect">
            <a:avLst/>
          </a:prstGeom>
        </p:spPr>
      </p:pic>
      <p:sp>
        <p:nvSpPr>
          <p:cNvPr id="141" name="직사각형 140">
            <a:extLst>
              <a:ext uri="{FF2B5EF4-FFF2-40B4-BE49-F238E27FC236}">
                <a16:creationId xmlns:a16="http://schemas.microsoft.com/office/drawing/2014/main" xmlns="" id="{40B53A2D-E144-4936-BEA4-E489F0C8DF20}"/>
              </a:ext>
            </a:extLst>
          </p:cNvPr>
          <p:cNvSpPr/>
          <p:nvPr/>
        </p:nvSpPr>
        <p:spPr>
          <a:xfrm>
            <a:off x="300261" y="2595102"/>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00" name="직사각형 99">
            <a:extLst>
              <a:ext uri="{FF2B5EF4-FFF2-40B4-BE49-F238E27FC236}">
                <a16:creationId xmlns:a16="http://schemas.microsoft.com/office/drawing/2014/main" xmlns="" id="{D24B1DBE-B930-4AFB-A69F-29B3B62A7821}"/>
              </a:ext>
            </a:extLst>
          </p:cNvPr>
          <p:cNvSpPr/>
          <p:nvPr/>
        </p:nvSpPr>
        <p:spPr>
          <a:xfrm>
            <a:off x="300261" y="3196809"/>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103" name="직사각형 102">
            <a:extLst>
              <a:ext uri="{FF2B5EF4-FFF2-40B4-BE49-F238E27FC236}">
                <a16:creationId xmlns:a16="http://schemas.microsoft.com/office/drawing/2014/main" xmlns="" id="{673FDCA5-41C9-4A81-806F-282D540E9164}"/>
              </a:ext>
            </a:extLst>
          </p:cNvPr>
          <p:cNvSpPr/>
          <p:nvPr/>
        </p:nvSpPr>
        <p:spPr>
          <a:xfrm>
            <a:off x="929942" y="2622931"/>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04" name="직사각형 103">
            <a:extLst>
              <a:ext uri="{FF2B5EF4-FFF2-40B4-BE49-F238E27FC236}">
                <a16:creationId xmlns:a16="http://schemas.microsoft.com/office/drawing/2014/main" xmlns="" id="{083ED0D0-6D86-468E-8D9C-23BEE009017F}"/>
              </a:ext>
            </a:extLst>
          </p:cNvPr>
          <p:cNvSpPr/>
          <p:nvPr/>
        </p:nvSpPr>
        <p:spPr>
          <a:xfrm>
            <a:off x="916647" y="3188886"/>
            <a:ext cx="553117" cy="12125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sp>
        <p:nvSpPr>
          <p:cNvPr id="105" name="직사각형 104">
            <a:extLst>
              <a:ext uri="{FF2B5EF4-FFF2-40B4-BE49-F238E27FC236}">
                <a16:creationId xmlns:a16="http://schemas.microsoft.com/office/drawing/2014/main" xmlns="" id="{11DBFB27-C4EF-4817-A2CB-734FC33CE4A4}"/>
              </a:ext>
            </a:extLst>
          </p:cNvPr>
          <p:cNvSpPr/>
          <p:nvPr/>
        </p:nvSpPr>
        <p:spPr>
          <a:xfrm>
            <a:off x="300261" y="3804971"/>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106" name="직사각형 105">
            <a:extLst>
              <a:ext uri="{FF2B5EF4-FFF2-40B4-BE49-F238E27FC236}">
                <a16:creationId xmlns:a16="http://schemas.microsoft.com/office/drawing/2014/main" xmlns="" id="{E6992C24-1285-4530-A7FA-BA8428EB407F}"/>
              </a:ext>
            </a:extLst>
          </p:cNvPr>
          <p:cNvSpPr/>
          <p:nvPr/>
        </p:nvSpPr>
        <p:spPr>
          <a:xfrm>
            <a:off x="929942" y="3774549"/>
            <a:ext cx="526529" cy="1310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pic>
        <p:nvPicPr>
          <p:cNvPr id="12" name="그림 11">
            <a:extLst>
              <a:ext uri="{FF2B5EF4-FFF2-40B4-BE49-F238E27FC236}">
                <a16:creationId xmlns:a16="http://schemas.microsoft.com/office/drawing/2014/main" xmlns="" id="{F2778068-7051-4258-9C50-79AED3A56D26}"/>
              </a:ext>
            </a:extLst>
          </p:cNvPr>
          <p:cNvPicPr>
            <a:picLocks noChangeAspect="1"/>
          </p:cNvPicPr>
          <p:nvPr/>
        </p:nvPicPr>
        <p:blipFill>
          <a:blip r:embed="rId11" cstate="print"/>
          <a:stretch>
            <a:fillRect/>
          </a:stretch>
        </p:blipFill>
        <p:spPr>
          <a:xfrm>
            <a:off x="1551943" y="3665118"/>
            <a:ext cx="395462" cy="497517"/>
          </a:xfrm>
          <a:prstGeom prst="rect">
            <a:avLst/>
          </a:prstGeom>
        </p:spPr>
      </p:pic>
      <p:grpSp>
        <p:nvGrpSpPr>
          <p:cNvPr id="17" name="그룹 16">
            <a:extLst>
              <a:ext uri="{FF2B5EF4-FFF2-40B4-BE49-F238E27FC236}">
                <a16:creationId xmlns:a16="http://schemas.microsoft.com/office/drawing/2014/main" xmlns="" id="{B0813922-569B-4C6D-B45F-FEBD5EA84AEC}"/>
              </a:ext>
            </a:extLst>
          </p:cNvPr>
          <p:cNvGrpSpPr/>
          <p:nvPr/>
        </p:nvGrpSpPr>
        <p:grpSpPr>
          <a:xfrm>
            <a:off x="6958167" y="2547809"/>
            <a:ext cx="467706" cy="280591"/>
            <a:chOff x="6969977" y="2700229"/>
            <a:chExt cx="467706" cy="280591"/>
          </a:xfrm>
        </p:grpSpPr>
        <p:sp>
          <p:nvSpPr>
            <p:cNvPr id="15" name="직사각형 14">
              <a:extLst>
                <a:ext uri="{FF2B5EF4-FFF2-40B4-BE49-F238E27FC236}">
                  <a16:creationId xmlns:a16="http://schemas.microsoft.com/office/drawing/2014/main" xmlns="" id="{35B14D69-0E3A-4E31-9779-32B4F3F349CF}"/>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13" name="직사각형 112">
              <a:extLst>
                <a:ext uri="{FF2B5EF4-FFF2-40B4-BE49-F238E27FC236}">
                  <a16:creationId xmlns:a16="http://schemas.microsoft.com/office/drawing/2014/main" xmlns="" id="{6748CC1E-BB81-4B5F-8A5B-9DE04DD6DE44}"/>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14" name="직사각형 113">
              <a:extLst>
                <a:ext uri="{FF2B5EF4-FFF2-40B4-BE49-F238E27FC236}">
                  <a16:creationId xmlns:a16="http://schemas.microsoft.com/office/drawing/2014/main" xmlns="" id="{24CC0888-8C56-4415-BEA4-EDE0A0121FDC}"/>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15" name="그룹 114">
            <a:extLst>
              <a:ext uri="{FF2B5EF4-FFF2-40B4-BE49-F238E27FC236}">
                <a16:creationId xmlns:a16="http://schemas.microsoft.com/office/drawing/2014/main" xmlns="" id="{0A389596-5029-41B0-85A8-A8C3A76F8766}"/>
              </a:ext>
            </a:extLst>
          </p:cNvPr>
          <p:cNvGrpSpPr/>
          <p:nvPr/>
        </p:nvGrpSpPr>
        <p:grpSpPr>
          <a:xfrm>
            <a:off x="6967739" y="3177802"/>
            <a:ext cx="467706" cy="280591"/>
            <a:chOff x="6969977" y="2700229"/>
            <a:chExt cx="467706" cy="280591"/>
          </a:xfrm>
        </p:grpSpPr>
        <p:sp>
          <p:nvSpPr>
            <p:cNvPr id="116" name="직사각형 115">
              <a:extLst>
                <a:ext uri="{FF2B5EF4-FFF2-40B4-BE49-F238E27FC236}">
                  <a16:creationId xmlns:a16="http://schemas.microsoft.com/office/drawing/2014/main" xmlns="" id="{321ABF5D-DDB3-4631-A36E-179943B5AA78}"/>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3</a:t>
              </a:r>
              <a:endParaRPr lang="ko-KR" altLang="en-US" sz="2000" dirty="0">
                <a:solidFill>
                  <a:schemeClr val="tx1"/>
                </a:solidFill>
              </a:endParaRPr>
            </a:p>
          </p:txBody>
        </p:sp>
        <p:sp>
          <p:nvSpPr>
            <p:cNvPr id="117" name="직사각형 116">
              <a:extLst>
                <a:ext uri="{FF2B5EF4-FFF2-40B4-BE49-F238E27FC236}">
                  <a16:creationId xmlns:a16="http://schemas.microsoft.com/office/drawing/2014/main" xmlns="" id="{4F54B3FB-E998-4E95-A3A1-4DB25237C7C5}"/>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18" name="직사각형 117">
              <a:extLst>
                <a:ext uri="{FF2B5EF4-FFF2-40B4-BE49-F238E27FC236}">
                  <a16:creationId xmlns:a16="http://schemas.microsoft.com/office/drawing/2014/main" xmlns="" id="{C9D21EA5-E982-422A-9974-212EE4A35BF1}"/>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19" name="그룹 118">
            <a:extLst>
              <a:ext uri="{FF2B5EF4-FFF2-40B4-BE49-F238E27FC236}">
                <a16:creationId xmlns:a16="http://schemas.microsoft.com/office/drawing/2014/main" xmlns="" id="{BA5E4FC6-96BE-4AD9-89AD-C32A5D096A69}"/>
              </a:ext>
            </a:extLst>
          </p:cNvPr>
          <p:cNvGrpSpPr/>
          <p:nvPr/>
        </p:nvGrpSpPr>
        <p:grpSpPr>
          <a:xfrm>
            <a:off x="6967739" y="3771329"/>
            <a:ext cx="467706" cy="280591"/>
            <a:chOff x="6969977" y="2700229"/>
            <a:chExt cx="467706" cy="280591"/>
          </a:xfrm>
        </p:grpSpPr>
        <p:sp>
          <p:nvSpPr>
            <p:cNvPr id="125" name="직사각형 124">
              <a:extLst>
                <a:ext uri="{FF2B5EF4-FFF2-40B4-BE49-F238E27FC236}">
                  <a16:creationId xmlns:a16="http://schemas.microsoft.com/office/drawing/2014/main" xmlns="" id="{CA354E80-3F5A-422A-B202-B021E8CF53E7}"/>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rPr>
                <a:t>１</a:t>
              </a:r>
              <a:endParaRPr lang="ko-KR" altLang="en-US" dirty="0">
                <a:solidFill>
                  <a:schemeClr val="tx1"/>
                </a:solidFill>
              </a:endParaRPr>
            </a:p>
          </p:txBody>
        </p:sp>
        <p:sp>
          <p:nvSpPr>
            <p:cNvPr id="150" name="직사각형 149">
              <a:extLst>
                <a:ext uri="{FF2B5EF4-FFF2-40B4-BE49-F238E27FC236}">
                  <a16:creationId xmlns:a16="http://schemas.microsoft.com/office/drawing/2014/main" xmlns="" id="{F0EA43E1-1CD3-4E3B-B0EC-45B87E83D936}"/>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51" name="직사각형 150">
              <a:extLst>
                <a:ext uri="{FF2B5EF4-FFF2-40B4-BE49-F238E27FC236}">
                  <a16:creationId xmlns:a16="http://schemas.microsoft.com/office/drawing/2014/main" xmlns="" id="{3EBFB9EC-A878-45F4-BE95-D1D10924FD5F}"/>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sp>
        <p:nvSpPr>
          <p:cNvPr id="88" name="타원 87">
            <a:extLst>
              <a:ext uri="{FF2B5EF4-FFF2-40B4-BE49-F238E27FC236}">
                <a16:creationId xmlns:a16="http://schemas.microsoft.com/office/drawing/2014/main" xmlns="" id="{9C814C42-B441-46A7-90E8-F59E52F5CD02}"/>
              </a:ext>
            </a:extLst>
          </p:cNvPr>
          <p:cNvSpPr/>
          <p:nvPr/>
        </p:nvSpPr>
        <p:spPr>
          <a:xfrm>
            <a:off x="551384" y="177371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163" name="타원 162">
            <a:extLst>
              <a:ext uri="{FF2B5EF4-FFF2-40B4-BE49-F238E27FC236}">
                <a16:creationId xmlns:a16="http://schemas.microsoft.com/office/drawing/2014/main" xmlns="" id="{3EF5CA34-DBE5-4355-AF72-35B113DBBA79}"/>
              </a:ext>
            </a:extLst>
          </p:cNvPr>
          <p:cNvSpPr/>
          <p:nvPr/>
        </p:nvSpPr>
        <p:spPr>
          <a:xfrm>
            <a:off x="1079684" y="17707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169" name="타원 168">
            <a:extLst>
              <a:ext uri="{FF2B5EF4-FFF2-40B4-BE49-F238E27FC236}">
                <a16:creationId xmlns:a16="http://schemas.microsoft.com/office/drawing/2014/main" xmlns="" id="{C5FB42EB-ECAC-4CCE-B78F-2D0D79A1FB18}"/>
              </a:ext>
            </a:extLst>
          </p:cNvPr>
          <p:cNvSpPr/>
          <p:nvPr/>
        </p:nvSpPr>
        <p:spPr>
          <a:xfrm>
            <a:off x="7037139" y="177371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5" name="TextBox 74">
            <a:extLst>
              <a:ext uri="{FF2B5EF4-FFF2-40B4-BE49-F238E27FC236}">
                <a16:creationId xmlns:a16="http://schemas.microsoft.com/office/drawing/2014/main" xmlns="" id="{B5E9BA8E-C445-4754-8174-D36CA386AA29}"/>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Tree>
    <p:extLst>
      <p:ext uri="{BB962C8B-B14F-4D97-AF65-F5344CB8AC3E}">
        <p14:creationId xmlns:p14="http://schemas.microsoft.com/office/powerpoint/2010/main" xmlns="" val="382039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9">
            <a:extLst>
              <a:ext uri="{FF2B5EF4-FFF2-40B4-BE49-F238E27FC236}">
                <a16:creationId xmlns:a16="http://schemas.microsoft.com/office/drawing/2014/main" xmlns="" id="{8CF252DB-8610-49F4-A68C-66B0F10978B4}"/>
              </a:ext>
            </a:extLst>
          </p:cNvPr>
          <p:cNvGraphicFramePr>
            <a:graphicFrameLocks noGrp="1"/>
          </p:cNvGraphicFramePr>
          <p:nvPr>
            <p:extLst>
              <p:ext uri="{D42A27DB-BD31-4B8C-83A1-F6EECF244321}">
                <p14:modId xmlns:p14="http://schemas.microsoft.com/office/powerpoint/2010/main" xmlns="" val="3491595681"/>
              </p:ext>
            </p:extLst>
          </p:nvPr>
        </p:nvGraphicFramePr>
        <p:xfrm>
          <a:off x="256140" y="2226251"/>
          <a:ext cx="7867239" cy="33070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403674">
                  <a:extLst>
                    <a:ext uri="{9D8B030D-6E8A-4147-A177-3AD203B41FA5}">
                      <a16:colId xmlns:a16="http://schemas.microsoft.com/office/drawing/2014/main" xmlns="" val="775075247"/>
                    </a:ext>
                  </a:extLst>
                </a:gridCol>
                <a:gridCol w="640260">
                  <a:extLst>
                    <a:ext uri="{9D8B030D-6E8A-4147-A177-3AD203B41FA5}">
                      <a16:colId xmlns:a16="http://schemas.microsoft.com/office/drawing/2014/main" xmlns="" val="507979230"/>
                    </a:ext>
                  </a:extLst>
                </a:gridCol>
                <a:gridCol w="576064">
                  <a:extLst>
                    <a:ext uri="{9D8B030D-6E8A-4147-A177-3AD203B41FA5}">
                      <a16:colId xmlns:a16="http://schemas.microsoft.com/office/drawing/2014/main" xmlns="" val="2168911753"/>
                    </a:ext>
                  </a:extLst>
                </a:gridCol>
                <a:gridCol w="582733">
                  <a:extLst>
                    <a:ext uri="{9D8B030D-6E8A-4147-A177-3AD203B41FA5}">
                      <a16:colId xmlns:a16="http://schemas.microsoft.com/office/drawing/2014/main" xmlns="" val="2362336941"/>
                    </a:ext>
                  </a:extLst>
                </a:gridCol>
                <a:gridCol w="1145459">
                  <a:extLst>
                    <a:ext uri="{9D8B030D-6E8A-4147-A177-3AD203B41FA5}">
                      <a16:colId xmlns:a16="http://schemas.microsoft.com/office/drawing/2014/main" xmlns="" val="2374633026"/>
                    </a:ext>
                  </a:extLst>
                </a:gridCol>
                <a:gridCol w="1296144">
                  <a:extLst>
                    <a:ext uri="{9D8B030D-6E8A-4147-A177-3AD203B41FA5}">
                      <a16:colId xmlns:a16="http://schemas.microsoft.com/office/drawing/2014/main" xmlns="" val="3817220780"/>
                    </a:ext>
                  </a:extLst>
                </a:gridCol>
                <a:gridCol w="1152128">
                  <a:extLst>
                    <a:ext uri="{9D8B030D-6E8A-4147-A177-3AD203B41FA5}">
                      <a16:colId xmlns:a16="http://schemas.microsoft.com/office/drawing/2014/main" xmlns="" val="2750243803"/>
                    </a:ext>
                  </a:extLst>
                </a:gridCol>
                <a:gridCol w="648072">
                  <a:extLst>
                    <a:ext uri="{9D8B030D-6E8A-4147-A177-3AD203B41FA5}">
                      <a16:colId xmlns:a16="http://schemas.microsoft.com/office/drawing/2014/main" xmlns="" val="153528077"/>
                    </a:ext>
                  </a:extLst>
                </a:gridCol>
                <a:gridCol w="649989">
                  <a:extLst>
                    <a:ext uri="{9D8B030D-6E8A-4147-A177-3AD203B41FA5}">
                      <a16:colId xmlns:a16="http://schemas.microsoft.com/office/drawing/2014/main" xmlns="" val="421508488"/>
                    </a:ext>
                  </a:extLst>
                </a:gridCol>
                <a:gridCol w="564436">
                  <a:extLst>
                    <a:ext uri="{9D8B030D-6E8A-4147-A177-3AD203B41FA5}">
                      <a16:colId xmlns:a16="http://schemas.microsoft.com/office/drawing/2014/main" xmlns="" val="891499649"/>
                    </a:ext>
                  </a:extLst>
                </a:gridCol>
              </a:tblGrid>
              <a:tr h="383210">
                <a:tc>
                  <a:txBody>
                    <a:bodyPr/>
                    <a:lstStyle/>
                    <a:p>
                      <a:pPr latinLnBrk="1"/>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종류</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용량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344966">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ko-KR" altLang="en-US" sz="700" b="0" dirty="0">
                          <a:solidFill>
                            <a:schemeClr val="tx1"/>
                          </a:solidFill>
                        </a:rPr>
                        <a:t>타일본드</a:t>
                      </a:r>
                      <a:endParaRPr lang="en-US" altLang="ko-KR"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700" b="0" dirty="0">
                          <a:solidFill>
                            <a:schemeClr val="tx1"/>
                          </a:solidFill>
                        </a:rPr>
                        <a:t>18,000</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700" b="1" dirty="0">
                          <a:solidFill>
                            <a:schemeClr val="tx1"/>
                          </a:solidFill>
                        </a:rPr>
                        <a:t>36,000</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451745920"/>
                  </a:ext>
                </a:extLst>
              </a:tr>
              <a:tr h="402701">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a:solidFill>
                            <a:schemeClr val="tx1"/>
                          </a:solidFill>
                        </a:rPr>
                        <a:t>에폭시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700" b="0" dirty="0">
                          <a:solidFill>
                            <a:schemeClr val="tx1"/>
                          </a:solidFill>
                        </a:rPr>
                        <a:t>10KG/2SET</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36493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0" dirty="0">
                          <a:solidFill>
                            <a:schemeClr val="tx1"/>
                          </a:solidFill>
                        </a:rPr>
                        <a:t>1001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a:solidFill>
                            <a:schemeClr val="tx1"/>
                          </a:solidFill>
                        </a:rPr>
                        <a:t>압착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700" b="0" dirty="0">
                          <a:solidFill>
                            <a:schemeClr val="tx1"/>
                          </a:solidFill>
                        </a:rPr>
                        <a:t>20KG/EA</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2935834532"/>
                  </a:ext>
                </a:extLst>
              </a:tr>
              <a:tr h="36493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a:solidFill>
                            <a:schemeClr val="tx1"/>
                          </a:solidFill>
                        </a:rPr>
                        <a:t>백시멘트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700" b="0" dirty="0">
                          <a:solidFill>
                            <a:schemeClr val="tx1"/>
                          </a:solidFill>
                        </a:rPr>
                        <a:t>20KG/EA</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982808880"/>
                  </a:ext>
                </a:extLst>
              </a:tr>
              <a:tr h="36493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1003</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err="1">
                          <a:solidFill>
                            <a:schemeClr val="tx1"/>
                          </a:solidFill>
                        </a:rPr>
                        <a:t>칼라멘트</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700" b="0" dirty="0">
                          <a:solidFill>
                            <a:schemeClr val="tx1"/>
                          </a:solidFill>
                        </a:rPr>
                        <a:t>5KG/EA</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476165071"/>
                  </a:ext>
                </a:extLst>
              </a:tr>
              <a:tr h="36493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1004</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a:solidFill>
                            <a:schemeClr val="tx1"/>
                          </a:solidFill>
                        </a:rPr>
                        <a:t>유가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700" b="0" dirty="0">
                          <a:solidFill>
                            <a:schemeClr val="tx1"/>
                          </a:solidFill>
                        </a:rPr>
                        <a:t>-</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748604025"/>
                  </a:ext>
                </a:extLst>
              </a:tr>
              <a:tr h="364937">
                <a:tc>
                  <a:txBody>
                    <a:bodyPr/>
                    <a:lstStyle/>
                    <a:p>
                      <a:pPr latinLnBrk="1"/>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1005</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r>
                        <a:rPr lang="ko-KR" altLang="en-US" sz="700" b="0" dirty="0" err="1">
                          <a:solidFill>
                            <a:schemeClr val="tx1"/>
                          </a:solidFill>
                        </a:rPr>
                        <a:t>코너비드</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700" b="0" dirty="0">
                          <a:solidFill>
                            <a:schemeClr val="tx1"/>
                          </a:solidFill>
                        </a:rPr>
                        <a:t>-</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229442594"/>
                  </a:ext>
                </a:extLst>
              </a:tr>
            </a:tbl>
          </a:graphicData>
        </a:graphic>
      </p:graphicFrame>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장바구니 화면</a:t>
            </a:r>
            <a:r>
              <a:rPr lang="en-US" altLang="ko-KR" dirty="0"/>
              <a:t>2</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709334093"/>
              </p:ext>
            </p:extLst>
          </p:nvPr>
        </p:nvGraphicFramePr>
        <p:xfrm>
          <a:off x="8688288" y="476672"/>
          <a:ext cx="3384376" cy="14474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앞 화면에 이어지는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자주 찾는 부자재는 고객이 바로 주문 가능하도록 항상 표시되어 있고 필요 항목만 </a:t>
                      </a:r>
                      <a:r>
                        <a:rPr lang="ko-KR" altLang="en-US" sz="800" b="0" dirty="0" err="1">
                          <a:solidFill>
                            <a:schemeClr val="tx1"/>
                          </a:solidFill>
                          <a:latin typeface="+mn-ea"/>
                          <a:ea typeface="+mn-ea"/>
                          <a:sym typeface="맑은 고딕"/>
                        </a:rPr>
                        <a:t>선택가능하도록</a:t>
                      </a:r>
                      <a:r>
                        <a:rPr lang="ko-KR" altLang="en-US" sz="800" b="0" dirty="0">
                          <a:solidFill>
                            <a:schemeClr val="tx1"/>
                          </a:solidFill>
                          <a:latin typeface="+mn-ea"/>
                          <a:ea typeface="+mn-ea"/>
                          <a:sym typeface="맑은 고딕"/>
                        </a:rPr>
                        <a:t> 구성</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부자재마다 종류가 여러 개 있는 경우</a:t>
                      </a:r>
                      <a:r>
                        <a:rPr kumimoji="1" lang="en-US" altLang="ko-KR" sz="850" dirty="0">
                          <a:solidFill>
                            <a:schemeClr val="tx1"/>
                          </a:solidFill>
                          <a:latin typeface="+mn-ea"/>
                        </a:rPr>
                        <a:t>, </a:t>
                      </a:r>
                      <a:r>
                        <a:rPr kumimoji="1" lang="ko-KR" altLang="en-US" sz="850" dirty="0">
                          <a:solidFill>
                            <a:schemeClr val="tx1"/>
                          </a:solidFill>
                          <a:latin typeface="+mn-ea"/>
                        </a:rPr>
                        <a:t>필터링으로 선택가능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18</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장바구니</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33" name="직사각형 32">
            <a:extLst>
              <a:ext uri="{FF2B5EF4-FFF2-40B4-BE49-F238E27FC236}">
                <a16:creationId xmlns:a16="http://schemas.microsoft.com/office/drawing/2014/main" xmlns="" id="{6D33E680-6219-4B94-984F-55BF0516F90E}"/>
              </a:ext>
            </a:extLst>
          </p:cNvPr>
          <p:cNvSpPr/>
          <p:nvPr/>
        </p:nvSpPr>
        <p:spPr>
          <a:xfrm>
            <a:off x="279439" y="2374108"/>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grpSp>
        <p:nvGrpSpPr>
          <p:cNvPr id="9" name="그룹 8">
            <a:extLst>
              <a:ext uri="{FF2B5EF4-FFF2-40B4-BE49-F238E27FC236}">
                <a16:creationId xmlns:a16="http://schemas.microsoft.com/office/drawing/2014/main" xmlns="" id="{CF281406-69CC-4E0D-9957-A995A8FC0256}"/>
              </a:ext>
            </a:extLst>
          </p:cNvPr>
          <p:cNvGrpSpPr/>
          <p:nvPr/>
        </p:nvGrpSpPr>
        <p:grpSpPr>
          <a:xfrm>
            <a:off x="271541" y="3074474"/>
            <a:ext cx="151914" cy="1653787"/>
            <a:chOff x="281313" y="2894239"/>
            <a:chExt cx="151914" cy="1653787"/>
          </a:xfrm>
        </p:grpSpPr>
        <p:sp>
          <p:nvSpPr>
            <p:cNvPr id="93" name="직사각형 92">
              <a:extLst>
                <a:ext uri="{FF2B5EF4-FFF2-40B4-BE49-F238E27FC236}">
                  <a16:creationId xmlns:a16="http://schemas.microsoft.com/office/drawing/2014/main" xmlns="" id="{80C44EF7-FC24-473F-BD18-A77C3E40F68E}"/>
                </a:ext>
              </a:extLst>
            </p:cNvPr>
            <p:cNvSpPr/>
            <p:nvPr/>
          </p:nvSpPr>
          <p:spPr>
            <a:xfrm>
              <a:off x="281313" y="2894239"/>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94" name="직사각형 93">
              <a:extLst>
                <a:ext uri="{FF2B5EF4-FFF2-40B4-BE49-F238E27FC236}">
                  <a16:creationId xmlns:a16="http://schemas.microsoft.com/office/drawing/2014/main" xmlns="" id="{7E582653-9715-4ABD-A2D3-9E6C2D4EDB4D}"/>
                </a:ext>
              </a:extLst>
            </p:cNvPr>
            <p:cNvSpPr/>
            <p:nvPr/>
          </p:nvSpPr>
          <p:spPr>
            <a:xfrm>
              <a:off x="289211" y="3326878"/>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02" name="직사각형 101">
              <a:extLst>
                <a:ext uri="{FF2B5EF4-FFF2-40B4-BE49-F238E27FC236}">
                  <a16:creationId xmlns:a16="http://schemas.microsoft.com/office/drawing/2014/main" xmlns="" id="{ACC77803-8A60-4775-A224-CADDF4A0BC58}"/>
                </a:ext>
              </a:extLst>
            </p:cNvPr>
            <p:cNvSpPr/>
            <p:nvPr/>
          </p:nvSpPr>
          <p:spPr>
            <a:xfrm>
              <a:off x="289211" y="3684737"/>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07" name="직사각형 106">
              <a:extLst>
                <a:ext uri="{FF2B5EF4-FFF2-40B4-BE49-F238E27FC236}">
                  <a16:creationId xmlns:a16="http://schemas.microsoft.com/office/drawing/2014/main" xmlns="" id="{560DBBC9-9993-49EF-BCFA-9E8A4E08B4BB}"/>
                </a:ext>
              </a:extLst>
            </p:cNvPr>
            <p:cNvSpPr/>
            <p:nvPr/>
          </p:nvSpPr>
          <p:spPr>
            <a:xfrm>
              <a:off x="281313" y="4046093"/>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08" name="직사각형 107">
              <a:extLst>
                <a:ext uri="{FF2B5EF4-FFF2-40B4-BE49-F238E27FC236}">
                  <a16:creationId xmlns:a16="http://schemas.microsoft.com/office/drawing/2014/main" xmlns="" id="{B4706048-C301-47B9-96EB-288E1264723D}"/>
                </a:ext>
              </a:extLst>
            </p:cNvPr>
            <p:cNvSpPr/>
            <p:nvPr/>
          </p:nvSpPr>
          <p:spPr>
            <a:xfrm>
              <a:off x="289211" y="4404010"/>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grpSp>
      <p:grpSp>
        <p:nvGrpSpPr>
          <p:cNvPr id="2" name="그룹 1">
            <a:extLst>
              <a:ext uri="{FF2B5EF4-FFF2-40B4-BE49-F238E27FC236}">
                <a16:creationId xmlns:a16="http://schemas.microsoft.com/office/drawing/2014/main" xmlns="" id="{DB60B924-0E82-44A6-A7F9-2B4D3BF0380A}"/>
              </a:ext>
            </a:extLst>
          </p:cNvPr>
          <p:cNvGrpSpPr/>
          <p:nvPr/>
        </p:nvGrpSpPr>
        <p:grpSpPr>
          <a:xfrm>
            <a:off x="893722" y="2713490"/>
            <a:ext cx="563699" cy="2006285"/>
            <a:chOff x="856262" y="2823234"/>
            <a:chExt cx="563699" cy="2006285"/>
          </a:xfrm>
        </p:grpSpPr>
        <p:sp>
          <p:nvSpPr>
            <p:cNvPr id="103" name="직사각형 102">
              <a:extLst>
                <a:ext uri="{FF2B5EF4-FFF2-40B4-BE49-F238E27FC236}">
                  <a16:creationId xmlns:a16="http://schemas.microsoft.com/office/drawing/2014/main" xmlns="" id="{673FDCA5-41C9-4A81-806F-282D540E9164}"/>
                </a:ext>
              </a:extLst>
            </p:cNvPr>
            <p:cNvSpPr/>
            <p:nvPr/>
          </p:nvSpPr>
          <p:spPr>
            <a:xfrm>
              <a:off x="882889" y="3172380"/>
              <a:ext cx="533572" cy="15457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04" name="직사각형 103">
              <a:extLst>
                <a:ext uri="{FF2B5EF4-FFF2-40B4-BE49-F238E27FC236}">
                  <a16:creationId xmlns:a16="http://schemas.microsoft.com/office/drawing/2014/main" xmlns="" id="{083ED0D0-6D86-468E-8D9C-23BEE009017F}"/>
                </a:ext>
              </a:extLst>
            </p:cNvPr>
            <p:cNvSpPr/>
            <p:nvPr/>
          </p:nvSpPr>
          <p:spPr>
            <a:xfrm>
              <a:off x="882888" y="2823234"/>
              <a:ext cx="526491" cy="12785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sp>
          <p:nvSpPr>
            <p:cNvPr id="121" name="직사각형 120">
              <a:extLst>
                <a:ext uri="{FF2B5EF4-FFF2-40B4-BE49-F238E27FC236}">
                  <a16:creationId xmlns:a16="http://schemas.microsoft.com/office/drawing/2014/main" xmlns="" id="{A771F4C9-FE41-4995-870F-14CC961393AC}"/>
                </a:ext>
              </a:extLst>
            </p:cNvPr>
            <p:cNvSpPr/>
            <p:nvPr/>
          </p:nvSpPr>
          <p:spPr>
            <a:xfrm>
              <a:off x="863344" y="3925307"/>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23" name="직사각형 122">
              <a:extLst>
                <a:ext uri="{FF2B5EF4-FFF2-40B4-BE49-F238E27FC236}">
                  <a16:creationId xmlns:a16="http://schemas.microsoft.com/office/drawing/2014/main" xmlns="" id="{FFF7A5CE-1D60-46A7-873C-37E6C136E22F}"/>
                </a:ext>
              </a:extLst>
            </p:cNvPr>
            <p:cNvSpPr/>
            <p:nvPr/>
          </p:nvSpPr>
          <p:spPr>
            <a:xfrm>
              <a:off x="863343" y="4322978"/>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24" name="직사각형 123">
              <a:extLst>
                <a:ext uri="{FF2B5EF4-FFF2-40B4-BE49-F238E27FC236}">
                  <a16:creationId xmlns:a16="http://schemas.microsoft.com/office/drawing/2014/main" xmlns="" id="{6D055DD1-8B5F-4B73-A991-21F097A87B4A}"/>
                </a:ext>
              </a:extLst>
            </p:cNvPr>
            <p:cNvSpPr/>
            <p:nvPr/>
          </p:nvSpPr>
          <p:spPr>
            <a:xfrm>
              <a:off x="866844" y="4672383"/>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26" name="직사각형 125">
              <a:extLst>
                <a:ext uri="{FF2B5EF4-FFF2-40B4-BE49-F238E27FC236}">
                  <a16:creationId xmlns:a16="http://schemas.microsoft.com/office/drawing/2014/main" xmlns="" id="{7D0E491A-C029-41B2-9655-E29B914CC300}"/>
                </a:ext>
              </a:extLst>
            </p:cNvPr>
            <p:cNvSpPr/>
            <p:nvPr/>
          </p:nvSpPr>
          <p:spPr>
            <a:xfrm>
              <a:off x="856262" y="3555041"/>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grpSp>
      <p:sp>
        <p:nvSpPr>
          <p:cNvPr id="11" name="TextBox 10">
            <a:extLst>
              <a:ext uri="{FF2B5EF4-FFF2-40B4-BE49-F238E27FC236}">
                <a16:creationId xmlns:a16="http://schemas.microsoft.com/office/drawing/2014/main" xmlns="" id="{0E1AD5E1-E9B3-49C3-9CEB-53527E865557}"/>
              </a:ext>
            </a:extLst>
          </p:cNvPr>
          <p:cNvSpPr txBox="1"/>
          <p:nvPr/>
        </p:nvSpPr>
        <p:spPr>
          <a:xfrm>
            <a:off x="193943" y="2029971"/>
            <a:ext cx="3843040" cy="215444"/>
          </a:xfrm>
          <a:prstGeom prst="rect">
            <a:avLst/>
          </a:prstGeom>
          <a:noFill/>
        </p:spPr>
        <p:txBody>
          <a:bodyPr wrap="square" rtlCol="0">
            <a:spAutoFit/>
          </a:bodyPr>
          <a:lstStyle/>
          <a:p>
            <a:r>
              <a:rPr lang="en-US" altLang="ko-KR" sz="800" b="1" dirty="0"/>
              <a:t>* </a:t>
            </a:r>
            <a:r>
              <a:rPr lang="ko-KR" altLang="en-US" sz="800" b="1" dirty="0"/>
              <a:t>아래에서 필요한 부자재를 선택해주세요</a:t>
            </a:r>
            <a:r>
              <a:rPr lang="en-US" altLang="ko-KR" sz="800" b="1" dirty="0"/>
              <a:t>.</a:t>
            </a:r>
            <a:endParaRPr lang="ko-KR" altLang="en-US" sz="800" b="1" dirty="0"/>
          </a:p>
        </p:txBody>
      </p:sp>
      <p:grpSp>
        <p:nvGrpSpPr>
          <p:cNvPr id="16" name="그룹 15">
            <a:extLst>
              <a:ext uri="{FF2B5EF4-FFF2-40B4-BE49-F238E27FC236}">
                <a16:creationId xmlns:a16="http://schemas.microsoft.com/office/drawing/2014/main" xmlns="" id="{07D238FE-F6EA-41A8-BEEA-1F8FE24801EB}"/>
              </a:ext>
            </a:extLst>
          </p:cNvPr>
          <p:cNvGrpSpPr/>
          <p:nvPr/>
        </p:nvGrpSpPr>
        <p:grpSpPr>
          <a:xfrm>
            <a:off x="2810746" y="2699731"/>
            <a:ext cx="921385" cy="2111943"/>
            <a:chOff x="2650737" y="2939280"/>
            <a:chExt cx="921385" cy="2111943"/>
          </a:xfrm>
        </p:grpSpPr>
        <p:grpSp>
          <p:nvGrpSpPr>
            <p:cNvPr id="75" name="그룹 74">
              <a:extLst>
                <a:ext uri="{FF2B5EF4-FFF2-40B4-BE49-F238E27FC236}">
                  <a16:creationId xmlns:a16="http://schemas.microsoft.com/office/drawing/2014/main" xmlns="" id="{BAF75DB2-1F75-4C43-9310-5C1CD0211067}"/>
                </a:ext>
              </a:extLst>
            </p:cNvPr>
            <p:cNvGrpSpPr/>
            <p:nvPr/>
          </p:nvGrpSpPr>
          <p:grpSpPr>
            <a:xfrm>
              <a:off x="2654645" y="2939280"/>
              <a:ext cx="896310" cy="280591"/>
              <a:chOff x="6969977" y="2700229"/>
              <a:chExt cx="400431" cy="280591"/>
            </a:xfrm>
          </p:grpSpPr>
          <p:sp>
            <p:nvSpPr>
              <p:cNvPr id="76" name="직사각형 75">
                <a:extLst>
                  <a:ext uri="{FF2B5EF4-FFF2-40B4-BE49-F238E27FC236}">
                    <a16:creationId xmlns:a16="http://schemas.microsoft.com/office/drawing/2014/main" xmlns="" id="{CD8E2E4E-C9C8-47A5-BC26-2D27A09A2B05}"/>
                  </a:ext>
                </a:extLst>
              </p:cNvPr>
              <p:cNvSpPr/>
              <p:nvPr/>
            </p:nvSpPr>
            <p:spPr>
              <a:xfrm>
                <a:off x="6969977" y="2700229"/>
                <a:ext cx="353824"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강</a:t>
                </a:r>
                <a:endParaRPr lang="ko-KR" altLang="en-US" dirty="0">
                  <a:solidFill>
                    <a:schemeClr val="tx1"/>
                  </a:solidFill>
                </a:endParaRPr>
              </a:p>
            </p:txBody>
          </p:sp>
          <p:sp>
            <p:nvSpPr>
              <p:cNvPr id="79" name="직사각형 78">
                <a:extLst>
                  <a:ext uri="{FF2B5EF4-FFF2-40B4-BE49-F238E27FC236}">
                    <a16:creationId xmlns:a16="http://schemas.microsoft.com/office/drawing/2014/main" xmlns="" id="{BC7D73C9-A72A-4B15-9433-E735D52287F0}"/>
                  </a:ext>
                </a:extLst>
              </p:cNvPr>
              <p:cNvSpPr/>
              <p:nvPr/>
            </p:nvSpPr>
            <p:spPr>
              <a:xfrm>
                <a:off x="7324324" y="2700229"/>
                <a:ext cx="46084"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83" name="그룹 82">
              <a:extLst>
                <a:ext uri="{FF2B5EF4-FFF2-40B4-BE49-F238E27FC236}">
                  <a16:creationId xmlns:a16="http://schemas.microsoft.com/office/drawing/2014/main" xmlns="" id="{E7BC9F84-C1DC-4799-A18E-26E6B7D45E6E}"/>
                </a:ext>
              </a:extLst>
            </p:cNvPr>
            <p:cNvGrpSpPr/>
            <p:nvPr/>
          </p:nvGrpSpPr>
          <p:grpSpPr>
            <a:xfrm>
              <a:off x="2654645" y="3290151"/>
              <a:ext cx="896310" cy="327201"/>
              <a:chOff x="6969977" y="2700229"/>
              <a:chExt cx="400431" cy="280591"/>
            </a:xfrm>
          </p:grpSpPr>
          <p:sp>
            <p:nvSpPr>
              <p:cNvPr id="84" name="직사각형 83">
                <a:extLst>
                  <a:ext uri="{FF2B5EF4-FFF2-40B4-BE49-F238E27FC236}">
                    <a16:creationId xmlns:a16="http://schemas.microsoft.com/office/drawing/2014/main" xmlns="" id="{641AE7F9-0644-4B4D-B9C2-28905A48CD8F}"/>
                  </a:ext>
                </a:extLst>
              </p:cNvPr>
              <p:cNvSpPr/>
              <p:nvPr/>
            </p:nvSpPr>
            <p:spPr>
              <a:xfrm>
                <a:off x="6969977" y="2700229"/>
                <a:ext cx="353824"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선택해주세요</a:t>
                </a:r>
                <a:endParaRPr lang="ko-KR" altLang="en-US" sz="5400" dirty="0">
                  <a:solidFill>
                    <a:schemeClr val="tx1"/>
                  </a:solidFill>
                </a:endParaRPr>
              </a:p>
            </p:txBody>
          </p:sp>
          <p:sp>
            <p:nvSpPr>
              <p:cNvPr id="85" name="직사각형 84">
                <a:extLst>
                  <a:ext uri="{FF2B5EF4-FFF2-40B4-BE49-F238E27FC236}">
                    <a16:creationId xmlns:a16="http://schemas.microsoft.com/office/drawing/2014/main" xmlns="" id="{6CF0A0A6-C5DF-47E1-AC7C-9D200806E69C}"/>
                  </a:ext>
                </a:extLst>
              </p:cNvPr>
              <p:cNvSpPr/>
              <p:nvPr/>
            </p:nvSpPr>
            <p:spPr>
              <a:xfrm>
                <a:off x="7324324" y="2700229"/>
                <a:ext cx="46084"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95" name="그룹 94">
              <a:extLst>
                <a:ext uri="{FF2B5EF4-FFF2-40B4-BE49-F238E27FC236}">
                  <a16:creationId xmlns:a16="http://schemas.microsoft.com/office/drawing/2014/main" xmlns="" id="{35FC502A-5027-4429-B684-89A957AC9E6F}"/>
                </a:ext>
              </a:extLst>
            </p:cNvPr>
            <p:cNvGrpSpPr/>
            <p:nvPr/>
          </p:nvGrpSpPr>
          <p:grpSpPr>
            <a:xfrm>
              <a:off x="2654646" y="3686166"/>
              <a:ext cx="917476" cy="289624"/>
              <a:chOff x="6960521" y="2700229"/>
              <a:chExt cx="409887" cy="289624"/>
            </a:xfrm>
          </p:grpSpPr>
          <p:sp>
            <p:nvSpPr>
              <p:cNvPr id="99" name="직사각형 98">
                <a:extLst>
                  <a:ext uri="{FF2B5EF4-FFF2-40B4-BE49-F238E27FC236}">
                    <a16:creationId xmlns:a16="http://schemas.microsoft.com/office/drawing/2014/main" xmlns="" id="{291F4EB4-EDE7-4D11-BC21-A29AE4833A85}"/>
                  </a:ext>
                </a:extLst>
              </p:cNvPr>
              <p:cNvSpPr/>
              <p:nvPr/>
            </p:nvSpPr>
            <p:spPr>
              <a:xfrm>
                <a:off x="6960521" y="2709262"/>
                <a:ext cx="353824"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선택해주세요</a:t>
                </a:r>
                <a:endParaRPr lang="ko-KR" altLang="en-US" sz="5400" dirty="0">
                  <a:solidFill>
                    <a:schemeClr val="tx1"/>
                  </a:solidFill>
                </a:endParaRPr>
              </a:p>
            </p:txBody>
          </p:sp>
          <p:sp>
            <p:nvSpPr>
              <p:cNvPr id="101" name="직사각형 100">
                <a:extLst>
                  <a:ext uri="{FF2B5EF4-FFF2-40B4-BE49-F238E27FC236}">
                    <a16:creationId xmlns:a16="http://schemas.microsoft.com/office/drawing/2014/main" xmlns="" id="{A8E2CB5E-7F27-4603-B33D-874ECE691187}"/>
                  </a:ext>
                </a:extLst>
              </p:cNvPr>
              <p:cNvSpPr/>
              <p:nvPr/>
            </p:nvSpPr>
            <p:spPr>
              <a:xfrm>
                <a:off x="7324324" y="2700229"/>
                <a:ext cx="46084"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30" name="그룹 129">
              <a:extLst>
                <a:ext uri="{FF2B5EF4-FFF2-40B4-BE49-F238E27FC236}">
                  <a16:creationId xmlns:a16="http://schemas.microsoft.com/office/drawing/2014/main" xmlns="" id="{32584018-10C0-4827-A16E-21BBC49A4832}"/>
                </a:ext>
              </a:extLst>
            </p:cNvPr>
            <p:cNvGrpSpPr/>
            <p:nvPr/>
          </p:nvGrpSpPr>
          <p:grpSpPr>
            <a:xfrm>
              <a:off x="2650739" y="4412194"/>
              <a:ext cx="909973" cy="281965"/>
              <a:chOff x="6963873" y="2700229"/>
              <a:chExt cx="406535" cy="281965"/>
            </a:xfrm>
          </p:grpSpPr>
          <p:sp>
            <p:nvSpPr>
              <p:cNvPr id="131" name="직사각형 130">
                <a:extLst>
                  <a:ext uri="{FF2B5EF4-FFF2-40B4-BE49-F238E27FC236}">
                    <a16:creationId xmlns:a16="http://schemas.microsoft.com/office/drawing/2014/main" xmlns="" id="{02A874D6-EF0D-4299-B433-56ABDACADB09}"/>
                  </a:ext>
                </a:extLst>
              </p:cNvPr>
              <p:cNvSpPr/>
              <p:nvPr/>
            </p:nvSpPr>
            <p:spPr>
              <a:xfrm>
                <a:off x="6963873" y="2701603"/>
                <a:ext cx="353824"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선택해주세요</a:t>
                </a:r>
                <a:endParaRPr lang="ko-KR" altLang="en-US" sz="2800" dirty="0">
                  <a:solidFill>
                    <a:schemeClr val="tx1"/>
                  </a:solidFill>
                </a:endParaRPr>
              </a:p>
            </p:txBody>
          </p:sp>
          <p:sp>
            <p:nvSpPr>
              <p:cNvPr id="132" name="직사각형 131">
                <a:extLst>
                  <a:ext uri="{FF2B5EF4-FFF2-40B4-BE49-F238E27FC236}">
                    <a16:creationId xmlns:a16="http://schemas.microsoft.com/office/drawing/2014/main" xmlns="" id="{A2772274-DAFA-43A6-8995-3D5D56323F33}"/>
                  </a:ext>
                </a:extLst>
              </p:cNvPr>
              <p:cNvSpPr/>
              <p:nvPr/>
            </p:nvSpPr>
            <p:spPr>
              <a:xfrm>
                <a:off x="7324324" y="2700229"/>
                <a:ext cx="46084"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33" name="그룹 132">
              <a:extLst>
                <a:ext uri="{FF2B5EF4-FFF2-40B4-BE49-F238E27FC236}">
                  <a16:creationId xmlns:a16="http://schemas.microsoft.com/office/drawing/2014/main" xmlns="" id="{BC8FAF08-83F0-47EF-B780-FA3402F20CC7}"/>
                </a:ext>
              </a:extLst>
            </p:cNvPr>
            <p:cNvGrpSpPr/>
            <p:nvPr/>
          </p:nvGrpSpPr>
          <p:grpSpPr>
            <a:xfrm>
              <a:off x="2650737" y="4770632"/>
              <a:ext cx="896310" cy="280591"/>
              <a:chOff x="6969977" y="2700229"/>
              <a:chExt cx="400431" cy="280591"/>
            </a:xfrm>
          </p:grpSpPr>
          <p:sp>
            <p:nvSpPr>
              <p:cNvPr id="134" name="직사각형 133">
                <a:extLst>
                  <a:ext uri="{FF2B5EF4-FFF2-40B4-BE49-F238E27FC236}">
                    <a16:creationId xmlns:a16="http://schemas.microsoft.com/office/drawing/2014/main" xmlns="" id="{FC877D85-6370-4246-AD74-02C77085DD01}"/>
                  </a:ext>
                </a:extLst>
              </p:cNvPr>
              <p:cNvSpPr/>
              <p:nvPr/>
            </p:nvSpPr>
            <p:spPr>
              <a:xfrm>
                <a:off x="6969977" y="2700229"/>
                <a:ext cx="353824"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선택해주세요</a:t>
                </a:r>
                <a:endParaRPr lang="ko-KR" altLang="en-US" sz="2800" dirty="0">
                  <a:solidFill>
                    <a:schemeClr val="tx1"/>
                  </a:solidFill>
                </a:endParaRPr>
              </a:p>
            </p:txBody>
          </p:sp>
          <p:sp>
            <p:nvSpPr>
              <p:cNvPr id="135" name="직사각형 134">
                <a:extLst>
                  <a:ext uri="{FF2B5EF4-FFF2-40B4-BE49-F238E27FC236}">
                    <a16:creationId xmlns:a16="http://schemas.microsoft.com/office/drawing/2014/main" xmlns="" id="{5D3B9CFB-A088-4D98-AE3B-424E090CDFC2}"/>
                  </a:ext>
                </a:extLst>
              </p:cNvPr>
              <p:cNvSpPr/>
              <p:nvPr/>
            </p:nvSpPr>
            <p:spPr>
              <a:xfrm>
                <a:off x="7324324" y="2700229"/>
                <a:ext cx="46084"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sp>
        <p:nvSpPr>
          <p:cNvPr id="136" name="직사각형 135">
            <a:extLst>
              <a:ext uri="{FF2B5EF4-FFF2-40B4-BE49-F238E27FC236}">
                <a16:creationId xmlns:a16="http://schemas.microsoft.com/office/drawing/2014/main" xmlns="" id="{114093B4-1927-4C0C-A8A0-F069DFD54B89}"/>
              </a:ext>
            </a:extLst>
          </p:cNvPr>
          <p:cNvSpPr/>
          <p:nvPr/>
        </p:nvSpPr>
        <p:spPr>
          <a:xfrm>
            <a:off x="287295" y="2722233"/>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grpSp>
        <p:nvGrpSpPr>
          <p:cNvPr id="14" name="그룹 13">
            <a:extLst>
              <a:ext uri="{FF2B5EF4-FFF2-40B4-BE49-F238E27FC236}">
                <a16:creationId xmlns:a16="http://schemas.microsoft.com/office/drawing/2014/main" xmlns="" id="{F3156362-4208-4F25-BA19-3E017B2E1A00}"/>
              </a:ext>
            </a:extLst>
          </p:cNvPr>
          <p:cNvGrpSpPr/>
          <p:nvPr/>
        </p:nvGrpSpPr>
        <p:grpSpPr>
          <a:xfrm>
            <a:off x="7048706" y="2696383"/>
            <a:ext cx="467706" cy="2128520"/>
            <a:chOff x="6960771" y="2851385"/>
            <a:chExt cx="467706" cy="2128520"/>
          </a:xfrm>
        </p:grpSpPr>
        <p:grpSp>
          <p:nvGrpSpPr>
            <p:cNvPr id="17" name="그룹 16">
              <a:extLst>
                <a:ext uri="{FF2B5EF4-FFF2-40B4-BE49-F238E27FC236}">
                  <a16:creationId xmlns:a16="http://schemas.microsoft.com/office/drawing/2014/main" xmlns="" id="{B0813922-569B-4C6D-B45F-FEBD5EA84AEC}"/>
                </a:ext>
              </a:extLst>
            </p:cNvPr>
            <p:cNvGrpSpPr/>
            <p:nvPr/>
          </p:nvGrpSpPr>
          <p:grpSpPr>
            <a:xfrm>
              <a:off x="6960771" y="2851385"/>
              <a:ext cx="467706" cy="280591"/>
              <a:chOff x="6969977" y="2700229"/>
              <a:chExt cx="467706" cy="280591"/>
            </a:xfrm>
          </p:grpSpPr>
          <p:sp>
            <p:nvSpPr>
              <p:cNvPr id="15" name="직사각형 14">
                <a:extLst>
                  <a:ext uri="{FF2B5EF4-FFF2-40B4-BE49-F238E27FC236}">
                    <a16:creationId xmlns:a16="http://schemas.microsoft.com/office/drawing/2014/main" xmlns="" id="{35B14D69-0E3A-4E31-9779-32B4F3F349CF}"/>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2</a:t>
                </a:r>
                <a:endParaRPr lang="ko-KR" altLang="en-US" dirty="0">
                  <a:solidFill>
                    <a:schemeClr val="tx1"/>
                  </a:solidFill>
                </a:endParaRPr>
              </a:p>
            </p:txBody>
          </p:sp>
          <p:sp>
            <p:nvSpPr>
              <p:cNvPr id="113" name="직사각형 112">
                <a:extLst>
                  <a:ext uri="{FF2B5EF4-FFF2-40B4-BE49-F238E27FC236}">
                    <a16:creationId xmlns:a16="http://schemas.microsoft.com/office/drawing/2014/main" xmlns="" id="{6748CC1E-BB81-4B5F-8A5B-9DE04DD6DE44}"/>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14" name="직사각형 113">
                <a:extLst>
                  <a:ext uri="{FF2B5EF4-FFF2-40B4-BE49-F238E27FC236}">
                    <a16:creationId xmlns:a16="http://schemas.microsoft.com/office/drawing/2014/main" xmlns="" id="{24CC0888-8C56-4415-BEA4-EDE0A0121FDC}"/>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15" name="그룹 114">
              <a:extLst>
                <a:ext uri="{FF2B5EF4-FFF2-40B4-BE49-F238E27FC236}">
                  <a16:creationId xmlns:a16="http://schemas.microsoft.com/office/drawing/2014/main" xmlns="" id="{0A389596-5029-41B0-85A8-A8C3A76F8766}"/>
                </a:ext>
              </a:extLst>
            </p:cNvPr>
            <p:cNvGrpSpPr/>
            <p:nvPr/>
          </p:nvGrpSpPr>
          <p:grpSpPr>
            <a:xfrm>
              <a:off x="6960771" y="3233802"/>
              <a:ext cx="467706" cy="280591"/>
              <a:chOff x="6969977" y="2700229"/>
              <a:chExt cx="467706" cy="280591"/>
            </a:xfrm>
          </p:grpSpPr>
          <p:sp>
            <p:nvSpPr>
              <p:cNvPr id="116" name="직사각형 115">
                <a:extLst>
                  <a:ext uri="{FF2B5EF4-FFF2-40B4-BE49-F238E27FC236}">
                    <a16:creationId xmlns:a16="http://schemas.microsoft.com/office/drawing/2014/main" xmlns="" id="{321ABF5D-DDB3-4631-A36E-179943B5AA78}"/>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sz="2000" dirty="0">
                  <a:solidFill>
                    <a:schemeClr val="tx1"/>
                  </a:solidFill>
                </a:endParaRPr>
              </a:p>
            </p:txBody>
          </p:sp>
          <p:sp>
            <p:nvSpPr>
              <p:cNvPr id="117" name="직사각형 116">
                <a:extLst>
                  <a:ext uri="{FF2B5EF4-FFF2-40B4-BE49-F238E27FC236}">
                    <a16:creationId xmlns:a16="http://schemas.microsoft.com/office/drawing/2014/main" xmlns="" id="{4F54B3FB-E998-4E95-A3A1-4DB25237C7C5}"/>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18" name="직사각형 117">
                <a:extLst>
                  <a:ext uri="{FF2B5EF4-FFF2-40B4-BE49-F238E27FC236}">
                    <a16:creationId xmlns:a16="http://schemas.microsoft.com/office/drawing/2014/main" xmlns="" id="{C9D21EA5-E982-422A-9974-212EE4A35BF1}"/>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19" name="그룹 118">
              <a:extLst>
                <a:ext uri="{FF2B5EF4-FFF2-40B4-BE49-F238E27FC236}">
                  <a16:creationId xmlns:a16="http://schemas.microsoft.com/office/drawing/2014/main" xmlns="" id="{BA5E4FC6-96BE-4AD9-89AD-C32A5D096A69}"/>
                </a:ext>
              </a:extLst>
            </p:cNvPr>
            <p:cNvGrpSpPr/>
            <p:nvPr/>
          </p:nvGrpSpPr>
          <p:grpSpPr>
            <a:xfrm>
              <a:off x="6960771" y="3605361"/>
              <a:ext cx="467706" cy="280591"/>
              <a:chOff x="6969977" y="2700229"/>
              <a:chExt cx="467706" cy="280591"/>
            </a:xfrm>
          </p:grpSpPr>
          <p:sp>
            <p:nvSpPr>
              <p:cNvPr id="125" name="직사각형 124">
                <a:extLst>
                  <a:ext uri="{FF2B5EF4-FFF2-40B4-BE49-F238E27FC236}">
                    <a16:creationId xmlns:a16="http://schemas.microsoft.com/office/drawing/2014/main" xmlns="" id="{CA354E80-3F5A-422A-B202-B021E8CF53E7}"/>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50" name="직사각형 149">
                <a:extLst>
                  <a:ext uri="{FF2B5EF4-FFF2-40B4-BE49-F238E27FC236}">
                    <a16:creationId xmlns:a16="http://schemas.microsoft.com/office/drawing/2014/main" xmlns="" id="{F0EA43E1-1CD3-4E3B-B0EC-45B87E83D936}"/>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51" name="직사각형 150">
                <a:extLst>
                  <a:ext uri="{FF2B5EF4-FFF2-40B4-BE49-F238E27FC236}">
                    <a16:creationId xmlns:a16="http://schemas.microsoft.com/office/drawing/2014/main" xmlns="" id="{3EBFB9EC-A878-45F4-BE95-D1D10924FD5F}"/>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37" name="그룹 136">
              <a:extLst>
                <a:ext uri="{FF2B5EF4-FFF2-40B4-BE49-F238E27FC236}">
                  <a16:creationId xmlns:a16="http://schemas.microsoft.com/office/drawing/2014/main" xmlns="" id="{C5D7EE90-0405-4FC9-9941-C930123FDD68}"/>
                </a:ext>
              </a:extLst>
            </p:cNvPr>
            <p:cNvGrpSpPr/>
            <p:nvPr/>
          </p:nvGrpSpPr>
          <p:grpSpPr>
            <a:xfrm>
              <a:off x="6960771" y="3993282"/>
              <a:ext cx="467706" cy="280591"/>
              <a:chOff x="6969977" y="2700229"/>
              <a:chExt cx="467706" cy="280591"/>
            </a:xfrm>
          </p:grpSpPr>
          <p:sp>
            <p:nvSpPr>
              <p:cNvPr id="138" name="직사각형 137">
                <a:extLst>
                  <a:ext uri="{FF2B5EF4-FFF2-40B4-BE49-F238E27FC236}">
                    <a16:creationId xmlns:a16="http://schemas.microsoft.com/office/drawing/2014/main" xmlns="" id="{9CD26A40-6C8C-4A25-B266-D91C72E17BF7}"/>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39" name="직사각형 138">
                <a:extLst>
                  <a:ext uri="{FF2B5EF4-FFF2-40B4-BE49-F238E27FC236}">
                    <a16:creationId xmlns:a16="http://schemas.microsoft.com/office/drawing/2014/main" xmlns="" id="{FA474295-0B35-4E77-8A20-AE3F94A2C5F8}"/>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40" name="직사각형 139">
                <a:extLst>
                  <a:ext uri="{FF2B5EF4-FFF2-40B4-BE49-F238E27FC236}">
                    <a16:creationId xmlns:a16="http://schemas.microsoft.com/office/drawing/2014/main" xmlns="" id="{CE3076A3-BBA0-42B5-B14B-3FDD92EBD8F9}"/>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42" name="그룹 141">
              <a:extLst>
                <a:ext uri="{FF2B5EF4-FFF2-40B4-BE49-F238E27FC236}">
                  <a16:creationId xmlns:a16="http://schemas.microsoft.com/office/drawing/2014/main" xmlns="" id="{E1AAC67C-2B05-4350-989C-74B3B4CA8230}"/>
                </a:ext>
              </a:extLst>
            </p:cNvPr>
            <p:cNvGrpSpPr/>
            <p:nvPr/>
          </p:nvGrpSpPr>
          <p:grpSpPr>
            <a:xfrm>
              <a:off x="6960771" y="4339161"/>
              <a:ext cx="467706" cy="280591"/>
              <a:chOff x="6969977" y="2700229"/>
              <a:chExt cx="467706" cy="280591"/>
            </a:xfrm>
          </p:grpSpPr>
          <p:sp>
            <p:nvSpPr>
              <p:cNvPr id="143" name="직사각형 142">
                <a:extLst>
                  <a:ext uri="{FF2B5EF4-FFF2-40B4-BE49-F238E27FC236}">
                    <a16:creationId xmlns:a16="http://schemas.microsoft.com/office/drawing/2014/main" xmlns="" id="{104D75F6-64E8-402E-A405-CDB216DCB4DB}"/>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44" name="직사각형 143">
                <a:extLst>
                  <a:ext uri="{FF2B5EF4-FFF2-40B4-BE49-F238E27FC236}">
                    <a16:creationId xmlns:a16="http://schemas.microsoft.com/office/drawing/2014/main" xmlns="" id="{344C848C-C692-4C77-9F3A-C623C2F81BD0}"/>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45" name="직사각형 144">
                <a:extLst>
                  <a:ext uri="{FF2B5EF4-FFF2-40B4-BE49-F238E27FC236}">
                    <a16:creationId xmlns:a16="http://schemas.microsoft.com/office/drawing/2014/main" xmlns="" id="{E13FD026-2B7D-4382-8C26-934D4532CF5E}"/>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146" name="그룹 145">
              <a:extLst>
                <a:ext uri="{FF2B5EF4-FFF2-40B4-BE49-F238E27FC236}">
                  <a16:creationId xmlns:a16="http://schemas.microsoft.com/office/drawing/2014/main" xmlns="" id="{4C98F8B2-96A6-4858-926E-72FDC226E163}"/>
                </a:ext>
              </a:extLst>
            </p:cNvPr>
            <p:cNvGrpSpPr/>
            <p:nvPr/>
          </p:nvGrpSpPr>
          <p:grpSpPr>
            <a:xfrm>
              <a:off x="6975954" y="4699314"/>
              <a:ext cx="438062" cy="280591"/>
              <a:chOff x="6999621" y="2700229"/>
              <a:chExt cx="438062" cy="280591"/>
            </a:xfrm>
          </p:grpSpPr>
          <p:sp>
            <p:nvSpPr>
              <p:cNvPr id="147" name="직사각형 146">
                <a:extLst>
                  <a:ext uri="{FF2B5EF4-FFF2-40B4-BE49-F238E27FC236}">
                    <a16:creationId xmlns:a16="http://schemas.microsoft.com/office/drawing/2014/main" xmlns="" id="{7DAD7408-8949-4113-AD18-00D015D60B36}"/>
                  </a:ext>
                </a:extLst>
              </p:cNvPr>
              <p:cNvSpPr/>
              <p:nvPr/>
            </p:nvSpPr>
            <p:spPr>
              <a:xfrm>
                <a:off x="6999621"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48" name="직사각형 147">
                <a:extLst>
                  <a:ext uri="{FF2B5EF4-FFF2-40B4-BE49-F238E27FC236}">
                    <a16:creationId xmlns:a16="http://schemas.microsoft.com/office/drawing/2014/main" xmlns="" id="{2C786379-72A6-4353-ADBD-FF72154F98CD}"/>
                  </a:ext>
                </a:extLst>
              </p:cNvPr>
              <p:cNvSpPr/>
              <p:nvPr/>
            </p:nvSpPr>
            <p:spPr>
              <a:xfrm>
                <a:off x="7302900" y="2705013"/>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49" name="직사각형 148">
                <a:extLst>
                  <a:ext uri="{FF2B5EF4-FFF2-40B4-BE49-F238E27FC236}">
                    <a16:creationId xmlns:a16="http://schemas.microsoft.com/office/drawing/2014/main" xmlns="" id="{D0D62B8F-9281-4A0C-8B6B-4E0742EDD632}"/>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sp>
        <p:nvSpPr>
          <p:cNvPr id="152" name="직사각형 151">
            <a:extLst>
              <a:ext uri="{FF2B5EF4-FFF2-40B4-BE49-F238E27FC236}">
                <a16:creationId xmlns:a16="http://schemas.microsoft.com/office/drawing/2014/main" xmlns="" id="{6DA8D04A-AD76-46F9-9EAF-0F36EF0A8483}"/>
              </a:ext>
            </a:extLst>
          </p:cNvPr>
          <p:cNvSpPr/>
          <p:nvPr/>
        </p:nvSpPr>
        <p:spPr>
          <a:xfrm>
            <a:off x="276090" y="4944818"/>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54" name="직사각형 153">
            <a:extLst>
              <a:ext uri="{FF2B5EF4-FFF2-40B4-BE49-F238E27FC236}">
                <a16:creationId xmlns:a16="http://schemas.microsoft.com/office/drawing/2014/main" xmlns="" id="{3E137B77-FF15-4496-98D1-7A73F067E629}"/>
              </a:ext>
            </a:extLst>
          </p:cNvPr>
          <p:cNvSpPr/>
          <p:nvPr/>
        </p:nvSpPr>
        <p:spPr>
          <a:xfrm>
            <a:off x="888704" y="4960310"/>
            <a:ext cx="553117" cy="15713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bg1">
                    <a:lumMod val="75000"/>
                  </a:schemeClr>
                </a:solidFill>
              </a:rPr>
              <a:t>입력</a:t>
            </a:r>
            <a:endParaRPr lang="ko-KR" altLang="en-US" sz="1100" dirty="0">
              <a:solidFill>
                <a:schemeClr val="bg1">
                  <a:lumMod val="75000"/>
                </a:schemeClr>
              </a:solidFill>
            </a:endParaRPr>
          </a:p>
        </p:txBody>
      </p:sp>
      <p:sp>
        <p:nvSpPr>
          <p:cNvPr id="156" name="직사각형 155">
            <a:extLst>
              <a:ext uri="{FF2B5EF4-FFF2-40B4-BE49-F238E27FC236}">
                <a16:creationId xmlns:a16="http://schemas.microsoft.com/office/drawing/2014/main" xmlns="" id="{ADF0A75B-670C-44F0-A17B-B72EF81BDA05}"/>
              </a:ext>
            </a:extLst>
          </p:cNvPr>
          <p:cNvSpPr/>
          <p:nvPr/>
        </p:nvSpPr>
        <p:spPr>
          <a:xfrm>
            <a:off x="2798441" y="4894100"/>
            <a:ext cx="791987"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선택해주세요</a:t>
            </a:r>
            <a:endParaRPr lang="ko-KR" altLang="en-US" sz="2800" dirty="0">
              <a:solidFill>
                <a:schemeClr val="tx1"/>
              </a:solidFill>
            </a:endParaRPr>
          </a:p>
        </p:txBody>
      </p:sp>
      <p:sp>
        <p:nvSpPr>
          <p:cNvPr id="157" name="직사각형 156">
            <a:extLst>
              <a:ext uri="{FF2B5EF4-FFF2-40B4-BE49-F238E27FC236}">
                <a16:creationId xmlns:a16="http://schemas.microsoft.com/office/drawing/2014/main" xmlns="" id="{84DFB7F8-587F-4752-9176-D78F41BE288D}"/>
              </a:ext>
            </a:extLst>
          </p:cNvPr>
          <p:cNvSpPr/>
          <p:nvPr/>
        </p:nvSpPr>
        <p:spPr>
          <a:xfrm>
            <a:off x="3595210" y="4900872"/>
            <a:ext cx="103153" cy="10460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58" name="직사각형 157">
            <a:extLst>
              <a:ext uri="{FF2B5EF4-FFF2-40B4-BE49-F238E27FC236}">
                <a16:creationId xmlns:a16="http://schemas.microsoft.com/office/drawing/2014/main" xmlns="" id="{CBBFE7BF-3D09-4792-9CF0-C5D740E45F4C}"/>
              </a:ext>
            </a:extLst>
          </p:cNvPr>
          <p:cNvSpPr/>
          <p:nvPr/>
        </p:nvSpPr>
        <p:spPr>
          <a:xfrm>
            <a:off x="7063184" y="4902750"/>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0</a:t>
            </a:r>
            <a:endParaRPr lang="ko-KR" altLang="en-US" dirty="0">
              <a:solidFill>
                <a:schemeClr val="tx1"/>
              </a:solidFill>
            </a:endParaRPr>
          </a:p>
        </p:txBody>
      </p:sp>
      <p:sp>
        <p:nvSpPr>
          <p:cNvPr id="159" name="직사각형 158">
            <a:extLst>
              <a:ext uri="{FF2B5EF4-FFF2-40B4-BE49-F238E27FC236}">
                <a16:creationId xmlns:a16="http://schemas.microsoft.com/office/drawing/2014/main" xmlns="" id="{CD63548A-F22A-42E8-AA53-F0D028E18D09}"/>
              </a:ext>
            </a:extLst>
          </p:cNvPr>
          <p:cNvSpPr/>
          <p:nvPr/>
        </p:nvSpPr>
        <p:spPr>
          <a:xfrm>
            <a:off x="7367168" y="4926521"/>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60" name="직사각형 159">
            <a:extLst>
              <a:ext uri="{FF2B5EF4-FFF2-40B4-BE49-F238E27FC236}">
                <a16:creationId xmlns:a16="http://schemas.microsoft.com/office/drawing/2014/main" xmlns="" id="{B4F4E0FE-22EF-4ED3-8EFD-3AD56B3140A2}"/>
              </a:ext>
            </a:extLst>
          </p:cNvPr>
          <p:cNvSpPr/>
          <p:nvPr/>
        </p:nvSpPr>
        <p:spPr>
          <a:xfrm>
            <a:off x="7367168" y="5049783"/>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164" name="TextBox 163">
            <a:extLst>
              <a:ext uri="{FF2B5EF4-FFF2-40B4-BE49-F238E27FC236}">
                <a16:creationId xmlns:a16="http://schemas.microsoft.com/office/drawing/2014/main" xmlns="" id="{338A670A-227F-4056-A985-B4E33374BC57}"/>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
        <p:nvSpPr>
          <p:cNvPr id="165" name="타원 164">
            <a:extLst>
              <a:ext uri="{FF2B5EF4-FFF2-40B4-BE49-F238E27FC236}">
                <a16:creationId xmlns:a16="http://schemas.microsoft.com/office/drawing/2014/main" xmlns="" id="{B6F19D37-317C-4D55-93C8-62378592EA7C}"/>
              </a:ext>
            </a:extLst>
          </p:cNvPr>
          <p:cNvSpPr/>
          <p:nvPr/>
        </p:nvSpPr>
        <p:spPr>
          <a:xfrm>
            <a:off x="3444732" y="212682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xmlns="" val="274191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장바구니 화면</a:t>
            </a:r>
            <a:r>
              <a:rPr lang="en-US" altLang="ko-KR" dirty="0"/>
              <a:t>3</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653171655"/>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앞 화면에 이어지는 화면</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배송비는 </a:t>
                      </a:r>
                      <a:r>
                        <a:rPr kumimoji="1" lang="ko-KR" altLang="en-US" sz="850" dirty="0" err="1">
                          <a:solidFill>
                            <a:schemeClr val="tx1"/>
                          </a:solidFill>
                          <a:latin typeface="+mn-ea"/>
                        </a:rPr>
                        <a:t>퀵기사가</a:t>
                      </a:r>
                      <a:r>
                        <a:rPr kumimoji="1" lang="ko-KR" altLang="en-US" sz="850" dirty="0">
                          <a:solidFill>
                            <a:schemeClr val="tx1"/>
                          </a:solidFill>
                          <a:latin typeface="+mn-ea"/>
                        </a:rPr>
                        <a:t> 배송 완료 후</a:t>
                      </a:r>
                      <a:r>
                        <a:rPr kumimoji="1" lang="en-US" altLang="ko-KR" sz="850" dirty="0">
                          <a:solidFill>
                            <a:schemeClr val="tx1"/>
                          </a:solidFill>
                          <a:latin typeface="+mn-ea"/>
                        </a:rPr>
                        <a:t> </a:t>
                      </a:r>
                      <a:r>
                        <a:rPr kumimoji="1" lang="ko-KR" altLang="en-US" sz="850" dirty="0">
                          <a:solidFill>
                            <a:schemeClr val="tx1"/>
                          </a:solidFill>
                          <a:latin typeface="+mn-ea"/>
                        </a:rPr>
                        <a:t>배송비 입력을 하면 최종 결제금액에 추가됨</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 항목 삭제</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 항목 최종 주문화면으로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41p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9743652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 항목을 엑셀로 다운받을 수 있음</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54146403"/>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선택 항목을 견적서 양식으로 저장</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40p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417766880"/>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19</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5"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6"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7"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8"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9"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장바구니</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grpSp>
        <p:nvGrpSpPr>
          <p:cNvPr id="109" name="그룹 108">
            <a:extLst>
              <a:ext uri="{FF2B5EF4-FFF2-40B4-BE49-F238E27FC236}">
                <a16:creationId xmlns:a16="http://schemas.microsoft.com/office/drawing/2014/main" xmlns="" id="{F1D38FC7-13E0-4FF9-BCA8-F1DDE44863CC}"/>
              </a:ext>
            </a:extLst>
          </p:cNvPr>
          <p:cNvGrpSpPr/>
          <p:nvPr/>
        </p:nvGrpSpPr>
        <p:grpSpPr>
          <a:xfrm>
            <a:off x="1456471" y="5599861"/>
            <a:ext cx="1074185" cy="242750"/>
            <a:chOff x="2002048" y="5657235"/>
            <a:chExt cx="1074185" cy="242750"/>
          </a:xfrm>
        </p:grpSpPr>
        <p:sp>
          <p:nvSpPr>
            <p:cNvPr id="110" name="TextBox 109">
              <a:extLst>
                <a:ext uri="{FF2B5EF4-FFF2-40B4-BE49-F238E27FC236}">
                  <a16:creationId xmlns:a16="http://schemas.microsoft.com/office/drawing/2014/main" xmlns="" id="{ADF98690-21F2-4B1B-8C8A-A30F97ED1D8B}"/>
                </a:ext>
              </a:extLst>
            </p:cNvPr>
            <p:cNvSpPr txBox="1"/>
            <p:nvPr/>
          </p:nvSpPr>
          <p:spPr>
            <a:xfrm>
              <a:off x="2002048" y="5657235"/>
              <a:ext cx="883130" cy="230832"/>
            </a:xfrm>
            <a:prstGeom prst="rect">
              <a:avLst/>
            </a:prstGeom>
            <a:noFill/>
          </p:spPr>
          <p:txBody>
            <a:bodyPr wrap="square" rtlCol="0">
              <a:spAutoFit/>
            </a:bodyPr>
            <a:lstStyle/>
            <a:p>
              <a:r>
                <a:rPr lang="en-US" altLang="ko-KR" sz="900" b="1" dirty="0">
                  <a:solidFill>
                    <a:schemeClr val="tx1">
                      <a:lumMod val="50000"/>
                      <a:lumOff val="50000"/>
                    </a:schemeClr>
                  </a:solidFill>
                </a:rPr>
                <a:t>1</a:t>
              </a:r>
              <a:r>
                <a:rPr lang="en-US" altLang="ko-KR" sz="900" b="1" dirty="0"/>
                <a:t>  2  3  …  6 </a:t>
              </a:r>
              <a:endParaRPr lang="ko-KR" altLang="en-US" sz="900" b="1" dirty="0"/>
            </a:p>
          </p:txBody>
        </p:sp>
        <p:sp>
          <p:nvSpPr>
            <p:cNvPr id="111" name="사각형: 위쪽 모서리의 한쪽은 둥글고 다른 한쪽은 잘림 110">
              <a:extLst>
                <a:ext uri="{FF2B5EF4-FFF2-40B4-BE49-F238E27FC236}">
                  <a16:creationId xmlns:a16="http://schemas.microsoft.com/office/drawing/2014/main" xmlns="" id="{783AD274-B66C-41B4-811E-9295AECE2FF3}"/>
                </a:ext>
              </a:extLst>
            </p:cNvPr>
            <p:cNvSpPr/>
            <p:nvPr/>
          </p:nvSpPr>
          <p:spPr>
            <a:xfrm rot="5400000">
              <a:off x="2845532" y="5669285"/>
              <a:ext cx="219745" cy="241656"/>
            </a:xfrm>
            <a:prstGeom prst="snip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a:t>
              </a:r>
              <a:endParaRPr lang="ko-KR" altLang="en-US" sz="1200" dirty="0">
                <a:solidFill>
                  <a:schemeClr val="tx1"/>
                </a:solidFill>
              </a:endParaRPr>
            </a:p>
          </p:txBody>
        </p:sp>
      </p:grpSp>
      <p:sp>
        <p:nvSpPr>
          <p:cNvPr id="19" name="직사각형 18">
            <a:extLst>
              <a:ext uri="{FF2B5EF4-FFF2-40B4-BE49-F238E27FC236}">
                <a16:creationId xmlns:a16="http://schemas.microsoft.com/office/drawing/2014/main" xmlns="" id="{2D4D0E55-7E90-4F98-A62D-811BEBC317CB}"/>
              </a:ext>
            </a:extLst>
          </p:cNvPr>
          <p:cNvSpPr/>
          <p:nvPr/>
        </p:nvSpPr>
        <p:spPr>
          <a:xfrm>
            <a:off x="5049274" y="3297000"/>
            <a:ext cx="720080" cy="280354"/>
          </a:xfrm>
          <a:prstGeom prst="rect">
            <a:avLst/>
          </a:prstGeom>
          <a:noFill/>
          <a:ln w="3175">
            <a:solidFill>
              <a:schemeClr val="bg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선택삭제</a:t>
            </a:r>
            <a:endParaRPr lang="ko-KR" altLang="en-US" b="1" dirty="0">
              <a:solidFill>
                <a:schemeClr val="tx1"/>
              </a:solidFill>
            </a:endParaRPr>
          </a:p>
        </p:txBody>
      </p:sp>
      <p:sp>
        <p:nvSpPr>
          <p:cNvPr id="153" name="직사각형 152">
            <a:extLst>
              <a:ext uri="{FF2B5EF4-FFF2-40B4-BE49-F238E27FC236}">
                <a16:creationId xmlns:a16="http://schemas.microsoft.com/office/drawing/2014/main" xmlns="" id="{D9D86C9E-A91D-47AE-BAF1-50074F44A900}"/>
              </a:ext>
            </a:extLst>
          </p:cNvPr>
          <p:cNvSpPr/>
          <p:nvPr/>
        </p:nvSpPr>
        <p:spPr>
          <a:xfrm>
            <a:off x="5819685" y="3289011"/>
            <a:ext cx="720080" cy="280354"/>
          </a:xfrm>
          <a:prstGeom prst="rect">
            <a:avLst/>
          </a:prstGeom>
          <a:solidFill>
            <a:schemeClr val="tx1"/>
          </a:solidFill>
          <a:ln w="3175">
            <a:solidFill>
              <a:schemeClr val="bg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bg1"/>
                </a:solidFill>
              </a:rPr>
              <a:t>주문하기</a:t>
            </a:r>
            <a:endParaRPr lang="ko-KR" altLang="en-US" b="1" dirty="0">
              <a:solidFill>
                <a:schemeClr val="bg1"/>
              </a:solidFill>
            </a:endParaRPr>
          </a:p>
        </p:txBody>
      </p:sp>
      <p:sp>
        <p:nvSpPr>
          <p:cNvPr id="161" name="직사각형 160">
            <a:extLst>
              <a:ext uri="{FF2B5EF4-FFF2-40B4-BE49-F238E27FC236}">
                <a16:creationId xmlns:a16="http://schemas.microsoft.com/office/drawing/2014/main" xmlns="" id="{783129C7-2DD8-431A-81B9-814A55453993}"/>
              </a:ext>
            </a:extLst>
          </p:cNvPr>
          <p:cNvSpPr/>
          <p:nvPr/>
        </p:nvSpPr>
        <p:spPr>
          <a:xfrm>
            <a:off x="6590096" y="3280468"/>
            <a:ext cx="720080" cy="280354"/>
          </a:xfrm>
          <a:prstGeom prst="rect">
            <a:avLst/>
          </a:prstGeom>
          <a:solidFill>
            <a:srgbClr val="00B050"/>
          </a:solidFill>
          <a:ln w="3175">
            <a:solidFill>
              <a:schemeClr val="bg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bg1"/>
                </a:solidFill>
              </a:rPr>
              <a:t>엑셀다운</a:t>
            </a:r>
            <a:endParaRPr lang="ko-KR" altLang="en-US" b="1" dirty="0">
              <a:solidFill>
                <a:schemeClr val="bg1"/>
              </a:solidFill>
            </a:endParaRPr>
          </a:p>
        </p:txBody>
      </p:sp>
      <p:sp>
        <p:nvSpPr>
          <p:cNvPr id="162" name="직사각형 161">
            <a:extLst>
              <a:ext uri="{FF2B5EF4-FFF2-40B4-BE49-F238E27FC236}">
                <a16:creationId xmlns:a16="http://schemas.microsoft.com/office/drawing/2014/main" xmlns="" id="{3B0718D2-6B79-4A8B-BDAC-7870332307F7}"/>
              </a:ext>
            </a:extLst>
          </p:cNvPr>
          <p:cNvSpPr/>
          <p:nvPr/>
        </p:nvSpPr>
        <p:spPr>
          <a:xfrm>
            <a:off x="7354641" y="3280468"/>
            <a:ext cx="720080" cy="280354"/>
          </a:xfrm>
          <a:prstGeom prst="rect">
            <a:avLst/>
          </a:prstGeom>
          <a:solidFill>
            <a:schemeClr val="tx2">
              <a:lumMod val="60000"/>
              <a:lumOff val="40000"/>
            </a:schemeClr>
          </a:solidFill>
          <a:ln w="3175">
            <a:solidFill>
              <a:schemeClr val="bg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rPr>
              <a:t>견적 저장</a:t>
            </a:r>
            <a:endParaRPr lang="ko-KR" altLang="en-US" sz="1600" b="1" dirty="0">
              <a:solidFill>
                <a:schemeClr val="bg1"/>
              </a:solidFill>
            </a:endParaRPr>
          </a:p>
        </p:txBody>
      </p:sp>
      <p:sp>
        <p:nvSpPr>
          <p:cNvPr id="171" name="타원 170">
            <a:extLst>
              <a:ext uri="{FF2B5EF4-FFF2-40B4-BE49-F238E27FC236}">
                <a16:creationId xmlns:a16="http://schemas.microsoft.com/office/drawing/2014/main" xmlns="" id="{C6D8A49A-ECDB-436E-9362-9A72EC5C386C}"/>
              </a:ext>
            </a:extLst>
          </p:cNvPr>
          <p:cNvSpPr/>
          <p:nvPr/>
        </p:nvSpPr>
        <p:spPr>
          <a:xfrm>
            <a:off x="4922458" y="358648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172" name="타원 171">
            <a:extLst>
              <a:ext uri="{FF2B5EF4-FFF2-40B4-BE49-F238E27FC236}">
                <a16:creationId xmlns:a16="http://schemas.microsoft.com/office/drawing/2014/main" xmlns="" id="{11767F5F-546D-4F0D-BBFB-3D90AD9356E2}"/>
              </a:ext>
            </a:extLst>
          </p:cNvPr>
          <p:cNvSpPr/>
          <p:nvPr/>
        </p:nvSpPr>
        <p:spPr>
          <a:xfrm>
            <a:off x="5762990" y="356869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173" name="타원 172">
            <a:extLst>
              <a:ext uri="{FF2B5EF4-FFF2-40B4-BE49-F238E27FC236}">
                <a16:creationId xmlns:a16="http://schemas.microsoft.com/office/drawing/2014/main" xmlns="" id="{1005230A-5657-4201-BAA3-CC9100CA905D}"/>
              </a:ext>
            </a:extLst>
          </p:cNvPr>
          <p:cNvSpPr/>
          <p:nvPr/>
        </p:nvSpPr>
        <p:spPr>
          <a:xfrm>
            <a:off x="6530798" y="356868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174" name="타원 173">
            <a:extLst>
              <a:ext uri="{FF2B5EF4-FFF2-40B4-BE49-F238E27FC236}">
                <a16:creationId xmlns:a16="http://schemas.microsoft.com/office/drawing/2014/main" xmlns="" id="{9C9A9528-F87E-4FB1-ABCB-C9FDAC2D8653}"/>
              </a:ext>
            </a:extLst>
          </p:cNvPr>
          <p:cNvSpPr/>
          <p:nvPr/>
        </p:nvSpPr>
        <p:spPr>
          <a:xfrm>
            <a:off x="7315724" y="355376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graphicFrame>
        <p:nvGraphicFramePr>
          <p:cNvPr id="10" name="표 9">
            <a:extLst>
              <a:ext uri="{FF2B5EF4-FFF2-40B4-BE49-F238E27FC236}">
                <a16:creationId xmlns:a16="http://schemas.microsoft.com/office/drawing/2014/main" xmlns="" id="{C91A2942-3CA3-41D5-BB0E-5DD26A8BD114}"/>
              </a:ext>
            </a:extLst>
          </p:cNvPr>
          <p:cNvGraphicFramePr>
            <a:graphicFrameLocks noGrp="1"/>
          </p:cNvGraphicFramePr>
          <p:nvPr>
            <p:extLst>
              <p:ext uri="{D42A27DB-BD31-4B8C-83A1-F6EECF244321}">
                <p14:modId xmlns:p14="http://schemas.microsoft.com/office/powerpoint/2010/main" xmlns="" val="4124020722"/>
              </p:ext>
            </p:extLst>
          </p:nvPr>
        </p:nvGraphicFramePr>
        <p:xfrm>
          <a:off x="238943" y="2040839"/>
          <a:ext cx="7851689" cy="1076943"/>
        </p:xfrm>
        <a:graphic>
          <a:graphicData uri="http://schemas.openxmlformats.org/drawingml/2006/table">
            <a:tbl>
              <a:tblPr firstRow="1" bandRow="1">
                <a:tableStyleId>{5C22544A-7EE6-4342-B048-85BDC9FD1C3A}</a:tableStyleId>
              </a:tblPr>
              <a:tblGrid>
                <a:gridCol w="7241711">
                  <a:extLst>
                    <a:ext uri="{9D8B030D-6E8A-4147-A177-3AD203B41FA5}">
                      <a16:colId xmlns:a16="http://schemas.microsoft.com/office/drawing/2014/main" xmlns="" val="833153916"/>
                    </a:ext>
                  </a:extLst>
                </a:gridCol>
                <a:gridCol w="609978">
                  <a:extLst>
                    <a:ext uri="{9D8B030D-6E8A-4147-A177-3AD203B41FA5}">
                      <a16:colId xmlns:a16="http://schemas.microsoft.com/office/drawing/2014/main" xmlns="" val="3061528346"/>
                    </a:ext>
                  </a:extLst>
                </a:gridCol>
              </a:tblGrid>
              <a:tr h="284855">
                <a:tc>
                  <a:txBody>
                    <a:bodyPr/>
                    <a:lstStyle/>
                    <a:p>
                      <a:pPr algn="r" latinLnBrk="1">
                        <a:lnSpc>
                          <a:spcPct val="150000"/>
                        </a:lnSpc>
                      </a:pPr>
                      <a:r>
                        <a:rPr lang="ko-KR" altLang="en-US" sz="900" b="1" dirty="0">
                          <a:solidFill>
                            <a:schemeClr val="tx1"/>
                          </a:solidFill>
                        </a:rPr>
                        <a:t>예상배송비</a:t>
                      </a:r>
                      <a:endParaRPr lang="en-US" altLang="ko-KR" sz="900" b="1" dirty="0">
                        <a:solidFill>
                          <a:schemeClr val="tx1"/>
                        </a:solidFill>
                      </a:endParaRPr>
                    </a:p>
                    <a:p>
                      <a:pPr algn="r" latinLnBrk="1">
                        <a:lnSpc>
                          <a:spcPct val="150000"/>
                        </a:lnSpc>
                      </a:pPr>
                      <a:r>
                        <a:rPr lang="en-US" altLang="ko-KR" sz="500" b="1" dirty="0">
                          <a:solidFill>
                            <a:schemeClr val="tx1"/>
                          </a:solidFill>
                        </a:rPr>
                        <a:t>*</a:t>
                      </a:r>
                      <a:r>
                        <a:rPr lang="ko-KR" altLang="en-US" sz="500" b="1" dirty="0">
                          <a:solidFill>
                            <a:schemeClr val="tx1"/>
                          </a:solidFill>
                        </a:rPr>
                        <a:t>배송비는 기사 배정 후 추가됩니다</a:t>
                      </a:r>
                      <a:r>
                        <a:rPr lang="en-US" altLang="ko-KR" sz="500" b="1" dirty="0">
                          <a:solidFill>
                            <a:schemeClr val="tx1"/>
                          </a:solidFill>
                        </a:rPr>
                        <a:t>.</a:t>
                      </a:r>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150000"/>
                        </a:lnSpc>
                      </a:pPr>
                      <a:r>
                        <a:rPr lang="en-US" altLang="ko-KR" sz="900" b="1" dirty="0">
                          <a:solidFill>
                            <a:schemeClr val="tx1"/>
                          </a:solidFill>
                        </a:rPr>
                        <a:t>-</a:t>
                      </a:r>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445006669"/>
                  </a:ext>
                </a:extLst>
              </a:tr>
              <a:tr h="360040">
                <a:tc>
                  <a:txBody>
                    <a:bodyPr/>
                    <a:lstStyle/>
                    <a:p>
                      <a:pPr algn="r" latinLnBrk="1">
                        <a:lnSpc>
                          <a:spcPct val="150000"/>
                        </a:lnSpc>
                      </a:pPr>
                      <a:r>
                        <a:rPr lang="ko-KR" altLang="en-US" sz="900" b="1" dirty="0" err="1">
                          <a:solidFill>
                            <a:schemeClr val="tx1"/>
                          </a:solidFill>
                        </a:rPr>
                        <a:t>총금액</a:t>
                      </a:r>
                      <a:r>
                        <a:rPr lang="en-US" altLang="ko-KR" sz="900" b="1" dirty="0">
                          <a:solidFill>
                            <a:schemeClr val="tx1"/>
                          </a:solidFill>
                        </a:rPr>
                        <a:t>(VAT</a:t>
                      </a:r>
                      <a:r>
                        <a:rPr lang="ko-KR" altLang="en-US" sz="900" b="1" dirty="0">
                          <a:solidFill>
                            <a:schemeClr val="tx1"/>
                          </a:solidFill>
                        </a:rPr>
                        <a:t>별도</a:t>
                      </a:r>
                      <a:r>
                        <a:rPr lang="en-US" altLang="ko-KR" sz="900" b="1" dirty="0">
                          <a:solidFill>
                            <a:schemeClr val="tx1"/>
                          </a:solidFill>
                        </a:rPr>
                        <a:t>)</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150000"/>
                        </a:lnSpc>
                      </a:pPr>
                      <a:r>
                        <a:rPr lang="en-US" altLang="ko-KR" sz="900" b="1" dirty="0">
                          <a:solidFill>
                            <a:schemeClr val="tx1"/>
                          </a:solidFill>
                        </a:rPr>
                        <a:t>84,200</a:t>
                      </a:r>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2167255294"/>
                  </a:ext>
                </a:extLst>
              </a:tr>
              <a:tr h="320155">
                <a:tc>
                  <a:txBody>
                    <a:bodyPr/>
                    <a:lstStyle/>
                    <a:p>
                      <a:pPr algn="r" latinLnBrk="1">
                        <a:lnSpc>
                          <a:spcPct val="150000"/>
                        </a:lnSpc>
                      </a:pPr>
                      <a:r>
                        <a:rPr lang="ko-KR" altLang="en-US" sz="900" b="1" dirty="0" err="1">
                          <a:solidFill>
                            <a:schemeClr val="tx1"/>
                          </a:solidFill>
                        </a:rPr>
                        <a:t>총금액</a:t>
                      </a:r>
                      <a:r>
                        <a:rPr lang="en-US" altLang="ko-KR" sz="900" b="1" dirty="0">
                          <a:solidFill>
                            <a:schemeClr val="tx1"/>
                          </a:solidFill>
                        </a:rPr>
                        <a:t>(VAT</a:t>
                      </a:r>
                      <a:r>
                        <a:rPr lang="ko-KR" altLang="en-US" sz="900" b="1" dirty="0">
                          <a:solidFill>
                            <a:schemeClr val="tx1"/>
                          </a:solidFill>
                        </a:rPr>
                        <a:t>포함</a:t>
                      </a:r>
                      <a:r>
                        <a:rPr lang="en-US" altLang="ko-KR" sz="900" b="1" dirty="0">
                          <a:solidFill>
                            <a:schemeClr val="tx1"/>
                          </a:solidFill>
                        </a:rPr>
                        <a:t>)</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150000"/>
                        </a:lnSpc>
                      </a:pPr>
                      <a:r>
                        <a:rPr lang="en-US" altLang="ko-KR" sz="900" b="1" dirty="0">
                          <a:solidFill>
                            <a:schemeClr val="tx1"/>
                          </a:solidFill>
                        </a:rPr>
                        <a:t>92,620</a:t>
                      </a:r>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856465002"/>
                  </a:ext>
                </a:extLst>
              </a:tr>
            </a:tbl>
          </a:graphicData>
        </a:graphic>
      </p:graphicFrame>
      <p:sp>
        <p:nvSpPr>
          <p:cNvPr id="112" name="TextBox 111">
            <a:extLst>
              <a:ext uri="{FF2B5EF4-FFF2-40B4-BE49-F238E27FC236}">
                <a16:creationId xmlns:a16="http://schemas.microsoft.com/office/drawing/2014/main" xmlns="" id="{AE866FA1-C2EA-4F40-924A-1640E4EECCE9}"/>
              </a:ext>
            </a:extLst>
          </p:cNvPr>
          <p:cNvSpPr txBox="1"/>
          <p:nvPr/>
        </p:nvSpPr>
        <p:spPr>
          <a:xfrm>
            <a:off x="6067972" y="3104072"/>
            <a:ext cx="2090026" cy="184666"/>
          </a:xfrm>
          <a:prstGeom prst="rect">
            <a:avLst/>
          </a:prstGeom>
          <a:noFill/>
        </p:spPr>
        <p:txBody>
          <a:bodyPr wrap="square" rtlCol="0">
            <a:spAutoFit/>
          </a:bodyPr>
          <a:lstStyle/>
          <a:p>
            <a:r>
              <a:rPr lang="en-US" altLang="ko-KR" sz="600" dirty="0"/>
              <a:t>* </a:t>
            </a:r>
            <a:r>
              <a:rPr lang="ko-KR" altLang="en-US" sz="600" dirty="0"/>
              <a:t>총금액은 배송비 추가 후</a:t>
            </a:r>
            <a:r>
              <a:rPr lang="en-US" altLang="ko-KR" sz="600" dirty="0"/>
              <a:t>, </a:t>
            </a:r>
            <a:r>
              <a:rPr lang="ko-KR" altLang="en-US" sz="600" dirty="0"/>
              <a:t>금액이 달라질 수 있습니다</a:t>
            </a:r>
            <a:r>
              <a:rPr lang="en-US" altLang="ko-KR" sz="600" dirty="0"/>
              <a:t>.</a:t>
            </a:r>
            <a:endParaRPr lang="ko-KR" altLang="en-US" sz="600" dirty="0"/>
          </a:p>
        </p:txBody>
      </p:sp>
      <p:sp>
        <p:nvSpPr>
          <p:cNvPr id="120" name="TextBox 119">
            <a:extLst>
              <a:ext uri="{FF2B5EF4-FFF2-40B4-BE49-F238E27FC236}">
                <a16:creationId xmlns:a16="http://schemas.microsoft.com/office/drawing/2014/main" xmlns="" id="{AE22539D-AD79-4E58-9E1A-63862D0648D5}"/>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
        <p:nvSpPr>
          <p:cNvPr id="122" name="타원 121">
            <a:extLst>
              <a:ext uri="{FF2B5EF4-FFF2-40B4-BE49-F238E27FC236}">
                <a16:creationId xmlns:a16="http://schemas.microsoft.com/office/drawing/2014/main" xmlns="" id="{72DE2116-2ECD-4A62-96C3-2DFD73097784}"/>
              </a:ext>
            </a:extLst>
          </p:cNvPr>
          <p:cNvSpPr/>
          <p:nvPr/>
        </p:nvSpPr>
        <p:spPr>
          <a:xfrm>
            <a:off x="6530797" y="200311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xmlns="" val="671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xmlns="" val="807274197"/>
              </p:ext>
            </p:extLst>
          </p:nvPr>
        </p:nvGraphicFramePr>
        <p:xfrm>
          <a:off x="1197870" y="1700808"/>
          <a:ext cx="9796260" cy="295790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xmlns="" val="20000"/>
                    </a:ext>
                  </a:extLst>
                </a:gridCol>
                <a:gridCol w="1246799">
                  <a:extLst>
                    <a:ext uri="{9D8B030D-6E8A-4147-A177-3AD203B41FA5}">
                      <a16:colId xmlns:a16="http://schemas.microsoft.com/office/drawing/2014/main" xmlns="" val="20001"/>
                    </a:ext>
                  </a:extLst>
                </a:gridCol>
                <a:gridCol w="5521529">
                  <a:extLst>
                    <a:ext uri="{9D8B030D-6E8A-4147-A177-3AD203B41FA5}">
                      <a16:colId xmlns:a16="http://schemas.microsoft.com/office/drawing/2014/main" xmlns="" val="20002"/>
                    </a:ext>
                  </a:extLst>
                </a:gridCol>
                <a:gridCol w="1068681">
                  <a:extLst>
                    <a:ext uri="{9D8B030D-6E8A-4147-A177-3AD203B41FA5}">
                      <a16:colId xmlns:a16="http://schemas.microsoft.com/office/drawing/2014/main" xmlns="" val="20004"/>
                    </a:ext>
                  </a:extLst>
                </a:gridCol>
                <a:gridCol w="979629">
                  <a:extLst>
                    <a:ext uri="{9D8B030D-6E8A-4147-A177-3AD203B41FA5}">
                      <a16:colId xmlns:a16="http://schemas.microsoft.com/office/drawing/2014/main" xmlns="" val="20005"/>
                    </a:ext>
                  </a:extLst>
                </a:gridCol>
              </a:tblGrid>
              <a:tr h="342763">
                <a:tc>
                  <a:txBody>
                    <a:bodyPr/>
                    <a:lstStyle/>
                    <a:p>
                      <a:pPr algn="ctr"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21340">
                <a:tc>
                  <a:txBody>
                    <a:bodyPr/>
                    <a:lstStyle/>
                    <a:p>
                      <a:pPr algn="ctr" latinLnBrk="1"/>
                      <a:r>
                        <a:rPr lang="en-US" altLang="ko-KR" sz="90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2021/05/12</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a:solidFill>
                            <a:schemeClr val="tx1"/>
                          </a:solidFill>
                        </a:rPr>
                        <a:t>최초작성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213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a:solidFill>
                            <a:schemeClr val="tx1"/>
                          </a:solidFill>
                          <a:latin typeface="+mn-ea"/>
                          <a:ea typeface="+mn-ea"/>
                        </a:rPr>
                        <a:t>v1.1</a:t>
                      </a:r>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a:solidFill>
                            <a:schemeClr val="tx1"/>
                          </a:solidFill>
                          <a:latin typeface="+mn-ea"/>
                          <a:ea typeface="+mn-ea"/>
                        </a:rPr>
                        <a:t>2021/05/20</a:t>
                      </a: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a:solidFill>
                            <a:schemeClr val="tx1"/>
                          </a:solidFill>
                        </a:rPr>
                        <a:t>타이틀 수정</a:t>
                      </a:r>
                      <a:r>
                        <a:rPr lang="en-US" altLang="ko-KR" sz="900">
                          <a:solidFill>
                            <a:schemeClr val="tx1"/>
                          </a:solidFill>
                        </a:rPr>
                        <a:t>,</a:t>
                      </a:r>
                      <a:r>
                        <a:rPr lang="ko-KR" altLang="en-US" sz="900">
                          <a:solidFill>
                            <a:schemeClr val="tx1"/>
                          </a:solidFill>
                        </a:rPr>
                        <a:t>고객사 페이지 내용 전체 추가</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21340">
                <a:tc>
                  <a:txBody>
                    <a:bodyPr/>
                    <a:lstStyle/>
                    <a:p>
                      <a:pPr algn="ctr" latinLnBrk="1"/>
                      <a:r>
                        <a:rPr lang="en-US" altLang="ko-KR" sz="900">
                          <a:solidFill>
                            <a:schemeClr val="tx1"/>
                          </a:solidFill>
                          <a:latin typeface="+mn-ea"/>
                          <a:ea typeface="+mn-ea"/>
                        </a:rPr>
                        <a:t>V1.2</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2021/05/24</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anose="020B0604020202020204" pitchFamily="34" charset="0"/>
                        <a:buChar char="•"/>
                      </a:pPr>
                      <a:r>
                        <a:rPr lang="ko-KR" altLang="en-US" sz="900">
                          <a:solidFill>
                            <a:schemeClr val="tx1"/>
                          </a:solidFill>
                          <a:latin typeface="+mn-ea"/>
                          <a:ea typeface="+mn-ea"/>
                        </a:rPr>
                        <a:t>디테일 추가</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213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a:solidFill>
                            <a:schemeClr val="tx1"/>
                          </a:solidFill>
                          <a:latin typeface="+mn-ea"/>
                          <a:ea typeface="+mn-ea"/>
                        </a:rPr>
                        <a:t>V1.3</a:t>
                      </a:r>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a:solidFill>
                            <a:schemeClr val="tx1"/>
                          </a:solidFill>
                          <a:latin typeface="+mn-ea"/>
                          <a:ea typeface="+mn-ea"/>
                        </a:rPr>
                        <a:t>2021/05/31</a:t>
                      </a: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anose="020B0604020202020204" pitchFamily="34" charset="0"/>
                        <a:buChar char="•"/>
                      </a:pPr>
                      <a:r>
                        <a:rPr lang="ko-KR" altLang="en-US" sz="900">
                          <a:solidFill>
                            <a:schemeClr val="tx1"/>
                          </a:solidFill>
                          <a:latin typeface="+mn-ea"/>
                          <a:ea typeface="+mn-ea"/>
                        </a:rPr>
                        <a:t>내용 추가</a:t>
                      </a:r>
                      <a:r>
                        <a:rPr lang="en-US" altLang="ko-KR" sz="900">
                          <a:solidFill>
                            <a:schemeClr val="tx1"/>
                          </a:solidFill>
                          <a:latin typeface="+mn-ea"/>
                          <a:ea typeface="+mn-ea"/>
                        </a:rPr>
                        <a:t>(</a:t>
                      </a:r>
                      <a:r>
                        <a:rPr lang="ko-KR" altLang="en-US" sz="900">
                          <a:solidFill>
                            <a:schemeClr val="tx1"/>
                          </a:solidFill>
                          <a:latin typeface="+mn-ea"/>
                          <a:ea typeface="+mn-ea"/>
                        </a:rPr>
                        <a:t>회원가입</a:t>
                      </a:r>
                      <a:r>
                        <a:rPr lang="en-US" altLang="ko-KR" sz="900">
                          <a:solidFill>
                            <a:schemeClr val="tx1"/>
                          </a:solidFill>
                          <a:latin typeface="+mn-ea"/>
                          <a:ea typeface="+mn-ea"/>
                        </a:rPr>
                        <a:t>,</a:t>
                      </a:r>
                      <a:r>
                        <a:rPr lang="ko-KR" altLang="en-US" sz="900">
                          <a:solidFill>
                            <a:schemeClr val="tx1"/>
                          </a:solidFill>
                          <a:latin typeface="+mn-ea"/>
                          <a:ea typeface="+mn-ea"/>
                        </a:rPr>
                        <a:t>카테고리 페이지</a:t>
                      </a:r>
                      <a:r>
                        <a:rPr lang="en-US" altLang="ko-KR" sz="90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21340">
                <a:tc>
                  <a:txBody>
                    <a:bodyPr/>
                    <a:lstStyle/>
                    <a:p>
                      <a:pPr algn="ctr" latinLnBrk="1"/>
                      <a:r>
                        <a:rPr lang="en-US" altLang="ko-KR" sz="900" dirty="0">
                          <a:solidFill>
                            <a:schemeClr val="tx1"/>
                          </a:solidFill>
                          <a:latin typeface="+mn-ea"/>
                          <a:ea typeface="+mn-ea"/>
                        </a:rPr>
                        <a:t>V1.4</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2021/06/01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anose="020B0604020202020204" pitchFamily="34" charset="0"/>
                        <a:buChar char="•"/>
                      </a:pPr>
                      <a:r>
                        <a:rPr lang="ko-KR" altLang="en-US" sz="900" dirty="0">
                          <a:solidFill>
                            <a:schemeClr val="tx1"/>
                          </a:solidFill>
                          <a:latin typeface="+mn-ea"/>
                          <a:ea typeface="+mn-ea"/>
                        </a:rPr>
                        <a:t>참고페이지</a:t>
                      </a:r>
                      <a:r>
                        <a:rPr lang="en-US" altLang="ko-KR" sz="900" dirty="0">
                          <a:solidFill>
                            <a:schemeClr val="tx1"/>
                          </a:solidFill>
                          <a:latin typeface="+mn-ea"/>
                          <a:ea typeface="+mn-ea"/>
                        </a:rPr>
                        <a:t>,</a:t>
                      </a:r>
                      <a:r>
                        <a:rPr lang="ko-KR" altLang="en-US" sz="900" dirty="0">
                          <a:solidFill>
                            <a:schemeClr val="tx1"/>
                          </a:solidFill>
                          <a:latin typeface="+mn-ea"/>
                          <a:ea typeface="+mn-ea"/>
                        </a:rPr>
                        <a:t>카테고리 기능</a:t>
                      </a:r>
                      <a:r>
                        <a:rPr lang="en-US" altLang="ko-KR" sz="900" dirty="0">
                          <a:solidFill>
                            <a:schemeClr val="tx1"/>
                          </a:solidFill>
                          <a:latin typeface="+mn-ea"/>
                          <a:ea typeface="+mn-ea"/>
                        </a:rPr>
                        <a:t>,</a:t>
                      </a:r>
                      <a:r>
                        <a:rPr lang="ko-KR" altLang="en-US" sz="900" dirty="0">
                          <a:solidFill>
                            <a:schemeClr val="tx1"/>
                          </a:solidFill>
                          <a:latin typeface="+mn-ea"/>
                          <a:ea typeface="+mn-ea"/>
                        </a:rPr>
                        <a:t>거래내역보기 일부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21340">
                <a:tc>
                  <a:txBody>
                    <a:bodyPr/>
                    <a:lstStyle/>
                    <a:p>
                      <a:pPr algn="ctr" latinLnBrk="1"/>
                      <a:r>
                        <a:rPr lang="en-US" altLang="ko-KR" sz="900" dirty="0">
                          <a:solidFill>
                            <a:schemeClr val="tx1"/>
                          </a:solidFill>
                          <a:latin typeface="+mn-ea"/>
                          <a:ea typeface="+mn-ea"/>
                        </a:rPr>
                        <a:t>V1.5</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2021/06/23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anose="020B0604020202020204" pitchFamily="34" charset="0"/>
                        <a:buChar char="•"/>
                      </a:pPr>
                      <a:r>
                        <a:rPr lang="ko-KR" altLang="en-US" sz="900" dirty="0">
                          <a:solidFill>
                            <a:schemeClr val="tx1"/>
                          </a:solidFill>
                          <a:latin typeface="+mn-ea"/>
                          <a:ea typeface="+mn-ea"/>
                        </a:rPr>
                        <a:t>상품 상세정보 페이지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10</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21340">
                <a:tc>
                  <a:txBody>
                    <a:bodyPr/>
                    <a:lstStyle/>
                    <a:p>
                      <a:pPr algn="ctr" latinLnBrk="1"/>
                      <a:r>
                        <a:rPr lang="en-US" altLang="ko-KR" sz="900" dirty="0">
                          <a:solidFill>
                            <a:schemeClr val="tx1"/>
                          </a:solidFill>
                          <a:latin typeface="+mn-ea"/>
                          <a:ea typeface="+mn-ea"/>
                        </a:rPr>
                        <a:t>V1.6</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2021/07/07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anose="020B0604020202020204" pitchFamily="34" charset="0"/>
                        <a:buChar char="•"/>
                      </a:pPr>
                      <a:r>
                        <a:rPr lang="ko-KR" altLang="en-US" sz="900" dirty="0">
                          <a:solidFill>
                            <a:schemeClr val="tx1"/>
                          </a:solidFill>
                          <a:latin typeface="+mn-ea"/>
                          <a:ea typeface="+mn-ea"/>
                        </a:rPr>
                        <a:t>참고 사이트 추가</a:t>
                      </a:r>
                      <a:r>
                        <a:rPr lang="en-US" altLang="ko-KR" sz="900" dirty="0">
                          <a:solidFill>
                            <a:schemeClr val="tx1"/>
                          </a:solidFill>
                          <a:latin typeface="+mn-ea"/>
                          <a:ea typeface="+mn-ea"/>
                        </a:rPr>
                        <a:t>, </a:t>
                      </a:r>
                      <a:r>
                        <a:rPr lang="ko-KR" altLang="en-US" sz="900" dirty="0">
                          <a:solidFill>
                            <a:schemeClr val="tx1"/>
                          </a:solidFill>
                          <a:latin typeface="+mn-ea"/>
                          <a:ea typeface="+mn-ea"/>
                        </a:rPr>
                        <a:t>고객사 페이지</a:t>
                      </a:r>
                      <a:r>
                        <a:rPr lang="en-US" altLang="ko-KR" sz="900" dirty="0">
                          <a:solidFill>
                            <a:schemeClr val="tx1"/>
                          </a:solidFill>
                          <a:latin typeface="+mn-ea"/>
                          <a:ea typeface="+mn-ea"/>
                        </a:rPr>
                        <a:t>(</a:t>
                      </a:r>
                      <a:r>
                        <a:rPr lang="ko-KR" altLang="en-US" sz="900" dirty="0">
                          <a:solidFill>
                            <a:schemeClr val="tx1"/>
                          </a:solidFill>
                          <a:latin typeface="+mn-ea"/>
                          <a:ea typeface="+mn-ea"/>
                        </a:rPr>
                        <a:t>모바일</a:t>
                      </a:r>
                      <a:r>
                        <a:rPr lang="en-US" altLang="ko-KR" sz="900" dirty="0">
                          <a:solidFill>
                            <a:schemeClr val="tx1"/>
                          </a:solidFill>
                          <a:latin typeface="+mn-ea"/>
                          <a:ea typeface="+mn-ea"/>
                        </a:rPr>
                        <a:t>APP)</a:t>
                      </a:r>
                      <a:r>
                        <a:rPr lang="ko-KR" altLang="en-US" sz="900" dirty="0">
                          <a:solidFill>
                            <a:schemeClr val="tx1"/>
                          </a:solidFill>
                          <a:latin typeface="+mn-ea"/>
                          <a:ea typeface="+mn-ea"/>
                        </a:rPr>
                        <a:t>와 관리자 페이지</a:t>
                      </a:r>
                      <a:r>
                        <a:rPr lang="en-US" altLang="ko-KR" sz="900" dirty="0">
                          <a:solidFill>
                            <a:schemeClr val="tx1"/>
                          </a:solidFill>
                          <a:latin typeface="+mn-ea"/>
                          <a:ea typeface="+mn-ea"/>
                        </a:rPr>
                        <a:t> </a:t>
                      </a:r>
                      <a:r>
                        <a:rPr lang="ko-KR" altLang="en-US" sz="900" dirty="0">
                          <a:solidFill>
                            <a:schemeClr val="tx1"/>
                          </a:solidFill>
                          <a:latin typeface="+mn-ea"/>
                          <a:ea typeface="+mn-ea"/>
                        </a:rPr>
                        <a:t>수정</a:t>
                      </a:r>
                      <a:r>
                        <a:rPr lang="en-US" altLang="ko-KR" sz="900" dirty="0">
                          <a:solidFill>
                            <a:schemeClr val="tx1"/>
                          </a:solidFill>
                          <a:latin typeface="+mn-ea"/>
                          <a:ea typeface="+mn-ea"/>
                        </a:rPr>
                        <a:t>(</a:t>
                      </a:r>
                      <a:r>
                        <a:rPr lang="ko-KR" altLang="en-US" sz="900" dirty="0">
                          <a:solidFill>
                            <a:schemeClr val="tx1"/>
                          </a:solidFill>
                          <a:latin typeface="+mn-ea"/>
                          <a:ea typeface="+mn-ea"/>
                        </a:rPr>
                        <a:t>빨간색 표시</a:t>
                      </a:r>
                      <a:r>
                        <a:rPr lang="en-US" altLang="ko-KR" sz="900" dirty="0">
                          <a:solidFill>
                            <a:schemeClr val="tx1"/>
                          </a:solidFill>
                          <a:latin typeface="+mn-ea"/>
                          <a:ea typeface="+mn-ea"/>
                        </a:rPr>
                        <a:t>), </a:t>
                      </a:r>
                      <a:r>
                        <a:rPr lang="ko-KR" altLang="en-US" sz="900" dirty="0">
                          <a:solidFill>
                            <a:schemeClr val="tx1"/>
                          </a:solidFill>
                          <a:latin typeface="+mn-ea"/>
                          <a:ea typeface="+mn-ea"/>
                        </a:rPr>
                        <a:t>고객사 </a:t>
                      </a:r>
                      <a:r>
                        <a:rPr lang="en-US" altLang="ko-KR" sz="900" dirty="0">
                          <a:solidFill>
                            <a:schemeClr val="tx1"/>
                          </a:solidFill>
                          <a:latin typeface="+mn-ea"/>
                          <a:ea typeface="+mn-ea"/>
                        </a:rPr>
                        <a:t>WEB</a:t>
                      </a:r>
                      <a:r>
                        <a:rPr lang="ko-KR" altLang="en-US" sz="900" dirty="0">
                          <a:solidFill>
                            <a:schemeClr val="tx1"/>
                          </a:solidFill>
                          <a:latin typeface="+mn-ea"/>
                          <a:ea typeface="+mn-ea"/>
                        </a:rPr>
                        <a:t>쇼핑몰 구성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algn="l"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xmlns="" val="10015"/>
                  </a:ext>
                </a:extLst>
              </a:tr>
            </a:tbl>
          </a:graphicData>
        </a:graphic>
      </p:graphicFrame>
      <p:sp>
        <p:nvSpPr>
          <p:cNvPr id="5" name="TextBox 4">
            <a:extLst>
              <a:ext uri="{FF2B5EF4-FFF2-40B4-BE49-F238E27FC236}">
                <a16:creationId xmlns:a16="http://schemas.microsoft.com/office/drawing/2014/main" xmlns=""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a:t>
            </a:fld>
            <a:endParaRPr lang="ko-KR" altLang="en-US" sz="900" dirty="0"/>
          </a:p>
        </p:txBody>
      </p:sp>
    </p:spTree>
    <p:extLst>
      <p:ext uri="{BB962C8B-B14F-4D97-AF65-F5344CB8AC3E}">
        <p14:creationId xmlns:p14="http://schemas.microsoft.com/office/powerpoint/2010/main" xmlns="" val="158078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견적서 양식</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048478631"/>
              </p:ext>
            </p:extLst>
          </p:nvPr>
        </p:nvGraphicFramePr>
        <p:xfrm>
          <a:off x="8688288" y="476672"/>
          <a:ext cx="3384376" cy="225311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견적서 양식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9743652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54146403"/>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417766880"/>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20</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3"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4"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5"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6"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pic>
        <p:nvPicPr>
          <p:cNvPr id="6" name="그림 5">
            <a:extLst>
              <a:ext uri="{FF2B5EF4-FFF2-40B4-BE49-F238E27FC236}">
                <a16:creationId xmlns:a16="http://schemas.microsoft.com/office/drawing/2014/main" xmlns="" id="{5092E2D9-97D1-4084-94D7-5778DBB32ECC}"/>
              </a:ext>
            </a:extLst>
          </p:cNvPr>
          <p:cNvPicPr>
            <a:picLocks noChangeAspect="1"/>
          </p:cNvPicPr>
          <p:nvPr/>
        </p:nvPicPr>
        <p:blipFill>
          <a:blip r:embed="rId8" cstate="print"/>
          <a:stretch>
            <a:fillRect/>
          </a:stretch>
        </p:blipFill>
        <p:spPr>
          <a:xfrm>
            <a:off x="2824348" y="1738069"/>
            <a:ext cx="3470696" cy="4009008"/>
          </a:xfrm>
          <a:prstGeom prst="rect">
            <a:avLst/>
          </a:prstGeom>
        </p:spPr>
      </p:pic>
      <p:sp>
        <p:nvSpPr>
          <p:cNvPr id="9" name="직사각형 8">
            <a:extLst>
              <a:ext uri="{FF2B5EF4-FFF2-40B4-BE49-F238E27FC236}">
                <a16:creationId xmlns:a16="http://schemas.microsoft.com/office/drawing/2014/main" xmlns="" id="{4A72C017-7BDC-4CF5-815C-3B10DF98CE7D}"/>
              </a:ext>
            </a:extLst>
          </p:cNvPr>
          <p:cNvSpPr/>
          <p:nvPr/>
        </p:nvSpPr>
        <p:spPr>
          <a:xfrm>
            <a:off x="4799856" y="2027208"/>
            <a:ext cx="501265" cy="66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0" name="그림 49">
            <a:extLst>
              <a:ext uri="{FF2B5EF4-FFF2-40B4-BE49-F238E27FC236}">
                <a16:creationId xmlns:a16="http://schemas.microsoft.com/office/drawing/2014/main" xmlns="" id="{291B1F3D-32CD-4468-89F2-2B77BC5E7435}"/>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741614" y="1991430"/>
            <a:ext cx="617748" cy="138460"/>
          </a:xfrm>
          <a:prstGeom prst="rect">
            <a:avLst/>
          </a:prstGeom>
        </p:spPr>
      </p:pic>
      <p:sp>
        <p:nvSpPr>
          <p:cNvPr id="53" name="TextBox 52">
            <a:extLst>
              <a:ext uri="{FF2B5EF4-FFF2-40B4-BE49-F238E27FC236}">
                <a16:creationId xmlns:a16="http://schemas.microsoft.com/office/drawing/2014/main" xmlns="" id="{B0455DE5-87A9-4B49-936A-BAC770C61427}"/>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54" name="TextBox 53">
            <a:extLst>
              <a:ext uri="{FF2B5EF4-FFF2-40B4-BE49-F238E27FC236}">
                <a16:creationId xmlns:a16="http://schemas.microsoft.com/office/drawing/2014/main" xmlns="" id="{7276B2AA-B613-452D-AE03-D06EA7F7A642}"/>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55" name="TextBox 54">
            <a:extLst>
              <a:ext uri="{FF2B5EF4-FFF2-40B4-BE49-F238E27FC236}">
                <a16:creationId xmlns:a16="http://schemas.microsoft.com/office/drawing/2014/main" xmlns="" id="{DE43D8E9-F36F-4C51-A6B1-54E6BDFE1538}"/>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56" name="TextBox 55">
            <a:extLst>
              <a:ext uri="{FF2B5EF4-FFF2-40B4-BE49-F238E27FC236}">
                <a16:creationId xmlns:a16="http://schemas.microsoft.com/office/drawing/2014/main" xmlns="" id="{ED4FA7B9-0DFD-4262-BA98-70F164A52FE4}"/>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xmlns="" val="3094130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9">
            <a:extLst>
              <a:ext uri="{FF2B5EF4-FFF2-40B4-BE49-F238E27FC236}">
                <a16:creationId xmlns:a16="http://schemas.microsoft.com/office/drawing/2014/main" xmlns="" id="{8CF252DB-8610-49F4-A68C-66B0F10978B4}"/>
              </a:ext>
            </a:extLst>
          </p:cNvPr>
          <p:cNvGraphicFramePr>
            <a:graphicFrameLocks noGrp="1"/>
          </p:cNvGraphicFramePr>
          <p:nvPr>
            <p:extLst>
              <p:ext uri="{D42A27DB-BD31-4B8C-83A1-F6EECF244321}">
                <p14:modId xmlns:p14="http://schemas.microsoft.com/office/powerpoint/2010/main" xmlns="" val="3682842127"/>
              </p:ext>
            </p:extLst>
          </p:nvPr>
        </p:nvGraphicFramePr>
        <p:xfrm>
          <a:off x="294973" y="2021918"/>
          <a:ext cx="7851689" cy="156599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436245">
                  <a:extLst>
                    <a:ext uri="{9D8B030D-6E8A-4147-A177-3AD203B41FA5}">
                      <a16:colId xmlns:a16="http://schemas.microsoft.com/office/drawing/2014/main" xmlns="" val="775075247"/>
                    </a:ext>
                  </a:extLst>
                </a:gridCol>
                <a:gridCol w="576064">
                  <a:extLst>
                    <a:ext uri="{9D8B030D-6E8A-4147-A177-3AD203B41FA5}">
                      <a16:colId xmlns:a16="http://schemas.microsoft.com/office/drawing/2014/main" xmlns="" val="507979230"/>
                    </a:ext>
                  </a:extLst>
                </a:gridCol>
                <a:gridCol w="504056">
                  <a:extLst>
                    <a:ext uri="{9D8B030D-6E8A-4147-A177-3AD203B41FA5}">
                      <a16:colId xmlns:a16="http://schemas.microsoft.com/office/drawing/2014/main" xmlns="" val="2168911753"/>
                    </a:ext>
                  </a:extLst>
                </a:gridCol>
                <a:gridCol w="864096">
                  <a:extLst>
                    <a:ext uri="{9D8B030D-6E8A-4147-A177-3AD203B41FA5}">
                      <a16:colId xmlns:a16="http://schemas.microsoft.com/office/drawing/2014/main" xmlns="" val="2362336941"/>
                    </a:ext>
                  </a:extLst>
                </a:gridCol>
                <a:gridCol w="504056">
                  <a:extLst>
                    <a:ext uri="{9D8B030D-6E8A-4147-A177-3AD203B41FA5}">
                      <a16:colId xmlns:a16="http://schemas.microsoft.com/office/drawing/2014/main" xmlns="" val="2374633026"/>
                    </a:ext>
                  </a:extLst>
                </a:gridCol>
                <a:gridCol w="476586">
                  <a:extLst>
                    <a:ext uri="{9D8B030D-6E8A-4147-A177-3AD203B41FA5}">
                      <a16:colId xmlns:a16="http://schemas.microsoft.com/office/drawing/2014/main" xmlns="" val="2865845377"/>
                    </a:ext>
                  </a:extLst>
                </a:gridCol>
                <a:gridCol w="502471">
                  <a:extLst>
                    <a:ext uri="{9D8B030D-6E8A-4147-A177-3AD203B41FA5}">
                      <a16:colId xmlns:a16="http://schemas.microsoft.com/office/drawing/2014/main" xmlns="" val="3817220780"/>
                    </a:ext>
                  </a:extLst>
                </a:gridCol>
                <a:gridCol w="423181">
                  <a:extLst>
                    <a:ext uri="{9D8B030D-6E8A-4147-A177-3AD203B41FA5}">
                      <a16:colId xmlns:a16="http://schemas.microsoft.com/office/drawing/2014/main" xmlns="" val="1881056233"/>
                    </a:ext>
                  </a:extLst>
                </a:gridCol>
                <a:gridCol w="504056">
                  <a:extLst>
                    <a:ext uri="{9D8B030D-6E8A-4147-A177-3AD203B41FA5}">
                      <a16:colId xmlns:a16="http://schemas.microsoft.com/office/drawing/2014/main" xmlns="" val="860517686"/>
                    </a:ext>
                  </a:extLst>
                </a:gridCol>
                <a:gridCol w="513904">
                  <a:extLst>
                    <a:ext uri="{9D8B030D-6E8A-4147-A177-3AD203B41FA5}">
                      <a16:colId xmlns:a16="http://schemas.microsoft.com/office/drawing/2014/main" xmlns="" val="167590750"/>
                    </a:ext>
                  </a:extLst>
                </a:gridCol>
                <a:gridCol w="508760">
                  <a:extLst>
                    <a:ext uri="{9D8B030D-6E8A-4147-A177-3AD203B41FA5}">
                      <a16:colId xmlns:a16="http://schemas.microsoft.com/office/drawing/2014/main" xmlns="" val="2620392618"/>
                    </a:ext>
                  </a:extLst>
                </a:gridCol>
                <a:gridCol w="633520">
                  <a:extLst>
                    <a:ext uri="{9D8B030D-6E8A-4147-A177-3AD203B41FA5}">
                      <a16:colId xmlns:a16="http://schemas.microsoft.com/office/drawing/2014/main" xmlns="" val="153528077"/>
                    </a:ext>
                  </a:extLst>
                </a:gridCol>
                <a:gridCol w="513904">
                  <a:extLst>
                    <a:ext uri="{9D8B030D-6E8A-4147-A177-3AD203B41FA5}">
                      <a16:colId xmlns:a16="http://schemas.microsoft.com/office/drawing/2014/main" xmlns="" val="421508488"/>
                    </a:ext>
                  </a:extLst>
                </a:gridCol>
                <a:gridCol w="682510">
                  <a:extLst>
                    <a:ext uri="{9D8B030D-6E8A-4147-A177-3AD203B41FA5}">
                      <a16:colId xmlns:a16="http://schemas.microsoft.com/office/drawing/2014/main" xmlns="" val="891499649"/>
                    </a:ext>
                  </a:extLst>
                </a:gridCol>
              </a:tblGrid>
              <a:tr h="383210">
                <a:tc>
                  <a:txBody>
                    <a:bodyPr/>
                    <a:lstStyle/>
                    <a:p>
                      <a:pPr latinLnBrk="1"/>
                      <a:endParaRPr lang="ko-KR" altLang="en-US" sz="3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크기</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면적</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장 수 </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재질</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용도</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원산지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색상</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469812">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G78-LT-MINT-M</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300000"/>
                        </a:lnSpc>
                        <a:spcBef>
                          <a:spcPts val="0"/>
                        </a:spcBef>
                        <a:spcAft>
                          <a:spcPts val="0"/>
                        </a:spcAft>
                        <a:buClrTx/>
                        <a:buSzTx/>
                        <a:buFontTx/>
                        <a:buNone/>
                        <a:tabLst/>
                        <a:defRPr/>
                      </a:pPr>
                      <a:r>
                        <a:rPr lang="en-US" altLang="ja-JP" sz="600" b="0" dirty="0">
                          <a:solidFill>
                            <a:schemeClr val="tx1"/>
                          </a:solidFill>
                        </a:rPr>
                        <a:t>740</a:t>
                      </a:r>
                      <a:r>
                        <a:rPr lang="en-US" altLang="ko-KR" sz="600" b="0" dirty="0">
                          <a:solidFill>
                            <a:schemeClr val="tx1"/>
                          </a:solidFill>
                        </a:rPr>
                        <a:t>*780</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a:t>
                      </a:r>
                      <a:r>
                        <a:rPr lang="ko-KR" altLang="en-US" sz="600" b="0" dirty="0">
                          <a:solidFill>
                            <a:schemeClr val="tx1"/>
                          </a:solidFill>
                        </a:rPr>
                        <a:t>㎡</a:t>
                      </a:r>
                      <a:endParaRPr lang="en-US" altLang="ko-KR" sz="600" b="0" dirty="0">
                        <a:solidFill>
                          <a:schemeClr val="tx1"/>
                        </a:solidFill>
                      </a:endParaRP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15pcs</a:t>
                      </a:r>
                    </a:p>
                    <a:p>
                      <a:pPr algn="ctr" latinLnBrk="1">
                        <a:lnSpc>
                          <a:spcPct val="300000"/>
                        </a:lnSpc>
                      </a:pPr>
                      <a:r>
                        <a:rPr lang="en-US" altLang="ko-KR" sz="600" b="0" dirty="0">
                          <a:solidFill>
                            <a:schemeClr val="tx1"/>
                          </a:solidFill>
                        </a:rPr>
                        <a:t>/BOX</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도기질</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벽</a:t>
                      </a:r>
                      <a:r>
                        <a:rPr lang="en-US" altLang="ko-KR" sz="600" b="0" dirty="0">
                          <a:solidFill>
                            <a:schemeClr val="tx1"/>
                          </a:solidFill>
                        </a:rPr>
                        <a:t>, </a:t>
                      </a:r>
                      <a:r>
                        <a:rPr lang="ko-KR" altLang="en-US" sz="600" b="0" dirty="0">
                          <a:solidFill>
                            <a:schemeClr val="tx1"/>
                          </a:solidFill>
                        </a:rPr>
                        <a:t>바닥</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중국</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민트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26,400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600" b="1" dirty="0">
                          <a:solidFill>
                            <a:schemeClr val="tx1"/>
                          </a:solidFill>
                        </a:rPr>
                        <a:t>79,200</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algn="ctr" latinLnBrk="1">
                        <a:lnSpc>
                          <a:spcPct val="3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아덱스</a:t>
                      </a:r>
                      <a:r>
                        <a:rPr lang="ko-KR" altLang="en-US" sz="600" b="0" dirty="0">
                          <a:solidFill>
                            <a:schemeClr val="tx1"/>
                          </a:solidFill>
                        </a:rPr>
                        <a:t> </a:t>
                      </a:r>
                      <a:r>
                        <a:rPr lang="en-US" altLang="ko-KR" sz="600" b="0" dirty="0">
                          <a:solidFill>
                            <a:schemeClr val="tx1"/>
                          </a:solidFill>
                        </a:rPr>
                        <a:t>FG4(200)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2KG</a:t>
                      </a:r>
                    </a:p>
                    <a:p>
                      <a:pPr algn="ctr" latinLnBrk="1">
                        <a:lnSpc>
                          <a:spcPct val="300000"/>
                        </a:lnSpc>
                      </a:pPr>
                      <a:r>
                        <a:rPr lang="en-US" altLang="ko-KR" sz="600" b="0" dirty="0">
                          <a:solidFill>
                            <a:schemeClr val="tx1"/>
                          </a:solidFill>
                        </a:rPr>
                        <a:t>/EA</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메지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화이트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5,000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600" b="1" dirty="0">
                          <a:solidFill>
                            <a:schemeClr val="tx1"/>
                          </a:solidFill>
                        </a:rPr>
                        <a:t>5,000</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주문하기 화면</a:t>
            </a:r>
            <a:r>
              <a:rPr lang="en-US" altLang="ko-KR" dirty="0"/>
              <a:t>1</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553448657"/>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xmlns=""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상품 주문화면</a:t>
                      </a:r>
                      <a:r>
                        <a:rPr lang="en-US" altLang="ko-KR" sz="800" b="0" dirty="0">
                          <a:solidFill>
                            <a:schemeClr val="tx1"/>
                          </a:solidFill>
                          <a:latin typeface="+mn-ea"/>
                          <a:ea typeface="+mn-ea"/>
                          <a:sym typeface="맑은 고딕"/>
                        </a:rPr>
                        <a:t>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배송지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납기일 등을 입력하는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관리자에게 주문이 넘어가고 재고확인이 이루어짐</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3~6</a:t>
                      </a:r>
                      <a:r>
                        <a:rPr lang="ko-KR" altLang="en-US" sz="800" b="0" dirty="0">
                          <a:solidFill>
                            <a:schemeClr val="tx1"/>
                          </a:solidFill>
                          <a:latin typeface="+mn-ea"/>
                          <a:ea typeface="+mn-ea"/>
                          <a:sym typeface="맑은 고딕"/>
                        </a:rPr>
                        <a:t>은 스크롤을 해도 항상 오른쪽에 고정됨</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07208306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21</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3768613613"/>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주문하기</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pic>
        <p:nvPicPr>
          <p:cNvPr id="43" name="그림 42">
            <a:extLst>
              <a:ext uri="{FF2B5EF4-FFF2-40B4-BE49-F238E27FC236}">
                <a16:creationId xmlns:a16="http://schemas.microsoft.com/office/drawing/2014/main" xmlns="" id="{1662F520-65C1-4745-96E4-AD1416875120}"/>
              </a:ext>
            </a:extLst>
          </p:cNvPr>
          <p:cNvPicPr>
            <a:picLocks noChangeAspect="1"/>
          </p:cNvPicPr>
          <p:nvPr/>
        </p:nvPicPr>
        <p:blipFill>
          <a:blip r:embed="rId9" cstate="print"/>
          <a:stretch>
            <a:fillRect/>
          </a:stretch>
        </p:blipFill>
        <p:spPr>
          <a:xfrm>
            <a:off x="1542393" y="2541868"/>
            <a:ext cx="395461" cy="358248"/>
          </a:xfrm>
          <a:prstGeom prst="rect">
            <a:avLst/>
          </a:prstGeom>
        </p:spPr>
      </p:pic>
      <p:sp>
        <p:nvSpPr>
          <p:cNvPr id="104" name="직사각형 103">
            <a:extLst>
              <a:ext uri="{FF2B5EF4-FFF2-40B4-BE49-F238E27FC236}">
                <a16:creationId xmlns:a16="http://schemas.microsoft.com/office/drawing/2014/main" xmlns="" id="{083ED0D0-6D86-468E-8D9C-23BEE009017F}"/>
              </a:ext>
            </a:extLst>
          </p:cNvPr>
          <p:cNvSpPr/>
          <p:nvPr/>
        </p:nvSpPr>
        <p:spPr>
          <a:xfrm>
            <a:off x="936513" y="2594524"/>
            <a:ext cx="553117" cy="12125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sp>
        <p:nvSpPr>
          <p:cNvPr id="106" name="직사각형 105">
            <a:extLst>
              <a:ext uri="{FF2B5EF4-FFF2-40B4-BE49-F238E27FC236}">
                <a16:creationId xmlns:a16="http://schemas.microsoft.com/office/drawing/2014/main" xmlns="" id="{E6992C24-1285-4530-A7FA-BA8428EB407F}"/>
              </a:ext>
            </a:extLst>
          </p:cNvPr>
          <p:cNvSpPr/>
          <p:nvPr/>
        </p:nvSpPr>
        <p:spPr>
          <a:xfrm>
            <a:off x="936513" y="3216189"/>
            <a:ext cx="526529" cy="1310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pic>
        <p:nvPicPr>
          <p:cNvPr id="12" name="그림 11">
            <a:extLst>
              <a:ext uri="{FF2B5EF4-FFF2-40B4-BE49-F238E27FC236}">
                <a16:creationId xmlns:a16="http://schemas.microsoft.com/office/drawing/2014/main" xmlns="" id="{F2778068-7051-4258-9C50-79AED3A56D26}"/>
              </a:ext>
            </a:extLst>
          </p:cNvPr>
          <p:cNvPicPr>
            <a:picLocks noChangeAspect="1"/>
          </p:cNvPicPr>
          <p:nvPr/>
        </p:nvPicPr>
        <p:blipFill>
          <a:blip r:embed="rId10" cstate="print"/>
          <a:stretch>
            <a:fillRect/>
          </a:stretch>
        </p:blipFill>
        <p:spPr>
          <a:xfrm>
            <a:off x="1542393" y="3076076"/>
            <a:ext cx="395462" cy="497517"/>
          </a:xfrm>
          <a:prstGeom prst="rect">
            <a:avLst/>
          </a:prstGeom>
        </p:spPr>
      </p:pic>
      <p:graphicFrame>
        <p:nvGraphicFramePr>
          <p:cNvPr id="2" name="표 8">
            <a:extLst>
              <a:ext uri="{FF2B5EF4-FFF2-40B4-BE49-F238E27FC236}">
                <a16:creationId xmlns:a16="http://schemas.microsoft.com/office/drawing/2014/main" xmlns="" id="{8E747FDE-F0B7-447C-9F5D-EC5C73BBC26D}"/>
              </a:ext>
            </a:extLst>
          </p:cNvPr>
          <p:cNvGraphicFramePr>
            <a:graphicFrameLocks noGrp="1"/>
          </p:cNvGraphicFramePr>
          <p:nvPr>
            <p:extLst>
              <p:ext uri="{D42A27DB-BD31-4B8C-83A1-F6EECF244321}">
                <p14:modId xmlns:p14="http://schemas.microsoft.com/office/powerpoint/2010/main" xmlns="" val="2286545917"/>
              </p:ext>
            </p:extLst>
          </p:nvPr>
        </p:nvGraphicFramePr>
        <p:xfrm>
          <a:off x="8635779" y="3503792"/>
          <a:ext cx="2016761" cy="890461"/>
        </p:xfrm>
        <a:graphic>
          <a:graphicData uri="http://schemas.openxmlformats.org/drawingml/2006/table">
            <a:tbl>
              <a:tblPr firstRow="1" bandRow="1">
                <a:tableStyleId>{5C22544A-7EE6-4342-B048-85BDC9FD1C3A}</a:tableStyleId>
              </a:tblPr>
              <a:tblGrid>
                <a:gridCol w="2016761">
                  <a:extLst>
                    <a:ext uri="{9D8B030D-6E8A-4147-A177-3AD203B41FA5}">
                      <a16:colId xmlns:a16="http://schemas.microsoft.com/office/drawing/2014/main" xmlns="" val="2996193"/>
                    </a:ext>
                  </a:extLst>
                </a:gridCol>
              </a:tblGrid>
              <a:tr h="273984">
                <a:tc>
                  <a:txBody>
                    <a:bodyPr/>
                    <a:lstStyle/>
                    <a:p>
                      <a:pPr algn="l" latinLnBrk="1">
                        <a:lnSpc>
                          <a:spcPct val="150000"/>
                        </a:lnSpc>
                      </a:pPr>
                      <a:r>
                        <a:rPr lang="ja-JP" altLang="en-US" sz="1100" dirty="0">
                          <a:solidFill>
                            <a:schemeClr val="tx1"/>
                          </a:solidFill>
                        </a:rPr>
                        <a:t>●</a:t>
                      </a:r>
                      <a:r>
                        <a:rPr lang="ko-KR" altLang="en-US" sz="1100" dirty="0">
                          <a:solidFill>
                            <a:schemeClr val="tx1"/>
                          </a:solidFill>
                        </a:rPr>
                        <a:t> </a:t>
                      </a:r>
                      <a:r>
                        <a:rPr lang="ko-KR" altLang="en-US" sz="1100" b="0" dirty="0" err="1">
                          <a:solidFill>
                            <a:schemeClr val="tx1"/>
                          </a:solidFill>
                        </a:rPr>
                        <a:t>상품합계액</a:t>
                      </a:r>
                      <a:endParaRPr lang="ko-KR" altLang="en-US" b="0" dirty="0">
                        <a:solidFill>
                          <a:schemeClr val="tx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3973633063"/>
                  </a:ext>
                </a:extLst>
              </a:tr>
              <a:tr h="261875">
                <a:tc>
                  <a:txBody>
                    <a:bodyPr/>
                    <a:lstStyle/>
                    <a:p>
                      <a:pPr algn="r" latinLnBrk="1">
                        <a:lnSpc>
                          <a:spcPct val="150000"/>
                        </a:lnSpc>
                      </a:pPr>
                      <a:r>
                        <a:rPr lang="en-US" altLang="ko-KR" sz="1000" dirty="0"/>
                        <a:t>120,200(VAT</a:t>
                      </a:r>
                      <a:r>
                        <a:rPr lang="ko-KR" altLang="en-US" sz="1000" dirty="0"/>
                        <a:t>별도</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92229271"/>
                  </a:ext>
                </a:extLst>
              </a:tr>
              <a:tr h="261875">
                <a:tc>
                  <a:txBody>
                    <a:bodyPr/>
                    <a:lstStyle/>
                    <a:p>
                      <a:pPr algn="r" latinLnBrk="1">
                        <a:lnSpc>
                          <a:spcPct val="150000"/>
                        </a:lnSpc>
                      </a:pPr>
                      <a:r>
                        <a:rPr lang="en-US" altLang="ko-KR" sz="1000" dirty="0"/>
                        <a:t>132,220(VAT</a:t>
                      </a:r>
                      <a:r>
                        <a:rPr lang="ko-KR" altLang="en-US" sz="1000" dirty="0"/>
                        <a:t>포함</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10549791"/>
                  </a:ext>
                </a:extLst>
              </a:tr>
            </a:tbl>
          </a:graphicData>
        </a:graphic>
      </p:graphicFrame>
      <p:graphicFrame>
        <p:nvGraphicFramePr>
          <p:cNvPr id="39" name="표 8">
            <a:extLst>
              <a:ext uri="{FF2B5EF4-FFF2-40B4-BE49-F238E27FC236}">
                <a16:creationId xmlns:a16="http://schemas.microsoft.com/office/drawing/2014/main" xmlns="" id="{F06A72B1-C314-43EF-B902-7A68B4A7744F}"/>
              </a:ext>
            </a:extLst>
          </p:cNvPr>
          <p:cNvGraphicFramePr>
            <a:graphicFrameLocks noGrp="1"/>
          </p:cNvGraphicFramePr>
          <p:nvPr>
            <p:extLst>
              <p:ext uri="{D42A27DB-BD31-4B8C-83A1-F6EECF244321}">
                <p14:modId xmlns:p14="http://schemas.microsoft.com/office/powerpoint/2010/main" xmlns="" val="1260589242"/>
              </p:ext>
            </p:extLst>
          </p:nvPr>
        </p:nvGraphicFramePr>
        <p:xfrm>
          <a:off x="8650018" y="4439010"/>
          <a:ext cx="2026519" cy="797735"/>
        </p:xfrm>
        <a:graphic>
          <a:graphicData uri="http://schemas.openxmlformats.org/drawingml/2006/table">
            <a:tbl>
              <a:tblPr firstRow="1" bandRow="1">
                <a:tableStyleId>{5C22544A-7EE6-4342-B048-85BDC9FD1C3A}</a:tableStyleId>
              </a:tblPr>
              <a:tblGrid>
                <a:gridCol w="2026519">
                  <a:extLst>
                    <a:ext uri="{9D8B030D-6E8A-4147-A177-3AD203B41FA5}">
                      <a16:colId xmlns:a16="http://schemas.microsoft.com/office/drawing/2014/main" xmlns="" val="2996193"/>
                    </a:ext>
                  </a:extLst>
                </a:gridCol>
              </a:tblGrid>
              <a:tr h="410251">
                <a:tc>
                  <a:txBody>
                    <a:bodyPr/>
                    <a:lstStyle/>
                    <a:p>
                      <a:pPr algn="l" latinLnBrk="1">
                        <a:lnSpc>
                          <a:spcPct val="150000"/>
                        </a:lnSpc>
                      </a:pPr>
                      <a:r>
                        <a:rPr lang="ja-JP" altLang="en-US" sz="1100" dirty="0">
                          <a:solidFill>
                            <a:schemeClr val="tx1"/>
                          </a:solidFill>
                        </a:rPr>
                        <a:t>●</a:t>
                      </a:r>
                      <a:r>
                        <a:rPr lang="ko-KR" altLang="en-US" sz="1100" dirty="0">
                          <a:solidFill>
                            <a:schemeClr val="tx1"/>
                          </a:solidFill>
                        </a:rPr>
                        <a:t> </a:t>
                      </a:r>
                      <a:r>
                        <a:rPr lang="ko-KR" altLang="en-US" sz="1100" b="0" dirty="0">
                          <a:solidFill>
                            <a:schemeClr val="tx1"/>
                          </a:solidFill>
                        </a:rPr>
                        <a:t>배송비</a:t>
                      </a:r>
                      <a:endParaRPr lang="en-US" altLang="ko-KR" sz="1100" b="0" dirty="0">
                        <a:solidFill>
                          <a:schemeClr val="tx1"/>
                        </a:solidFill>
                      </a:endParaRPr>
                    </a:p>
                    <a:p>
                      <a:pPr algn="l" latinLnBrk="1">
                        <a:lnSpc>
                          <a:spcPct val="150000"/>
                        </a:lnSpc>
                      </a:pPr>
                      <a:r>
                        <a:rPr lang="en-US" altLang="ko-KR" sz="700" b="0" dirty="0">
                          <a:solidFill>
                            <a:schemeClr val="tx1"/>
                          </a:solidFill>
                        </a:rPr>
                        <a:t>*</a:t>
                      </a:r>
                      <a:r>
                        <a:rPr lang="ko-KR" altLang="en-US" sz="700" b="0" dirty="0">
                          <a:solidFill>
                            <a:schemeClr val="tx1"/>
                          </a:solidFill>
                        </a:rPr>
                        <a:t>배송비는 납품 후 추가됩니다</a:t>
                      </a:r>
                      <a:r>
                        <a:rPr lang="en-US" altLang="ko-KR" sz="700" b="0" dirty="0">
                          <a:solidFill>
                            <a:schemeClr val="tx1"/>
                          </a:solidFill>
                        </a:rPr>
                        <a:t>.</a:t>
                      </a:r>
                      <a:endParaRPr lang="ko-KR" altLang="en-US" b="0" dirty="0">
                        <a:solidFill>
                          <a:schemeClr val="tx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3973633063"/>
                  </a:ext>
                </a:extLst>
              </a:tr>
              <a:tr h="315452">
                <a:tc>
                  <a:txBody>
                    <a:bodyPr/>
                    <a:lstStyle/>
                    <a:p>
                      <a:pPr algn="r" latinLnBrk="1">
                        <a:lnSpc>
                          <a:spcPct val="150000"/>
                        </a:lnSpc>
                      </a:pP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92229271"/>
                  </a:ext>
                </a:extLst>
              </a:tr>
            </a:tbl>
          </a:graphicData>
        </a:graphic>
      </p:graphicFrame>
      <p:graphicFrame>
        <p:nvGraphicFramePr>
          <p:cNvPr id="10" name="표 9">
            <a:extLst>
              <a:ext uri="{FF2B5EF4-FFF2-40B4-BE49-F238E27FC236}">
                <a16:creationId xmlns:a16="http://schemas.microsoft.com/office/drawing/2014/main" xmlns="" id="{3286FB94-3620-48DC-A3BB-7E6E790E2EBC}"/>
              </a:ext>
            </a:extLst>
          </p:cNvPr>
          <p:cNvGraphicFramePr>
            <a:graphicFrameLocks noGrp="1"/>
          </p:cNvGraphicFramePr>
          <p:nvPr>
            <p:extLst>
              <p:ext uri="{D42A27DB-BD31-4B8C-83A1-F6EECF244321}">
                <p14:modId xmlns:p14="http://schemas.microsoft.com/office/powerpoint/2010/main" xmlns="" val="3974504355"/>
              </p:ext>
            </p:extLst>
          </p:nvPr>
        </p:nvGraphicFramePr>
        <p:xfrm>
          <a:off x="8658790" y="5271376"/>
          <a:ext cx="2026519" cy="1063435"/>
        </p:xfrm>
        <a:graphic>
          <a:graphicData uri="http://schemas.openxmlformats.org/drawingml/2006/table">
            <a:tbl>
              <a:tblPr firstRow="1" bandRow="1">
                <a:tableStyleId>{5C22544A-7EE6-4342-B048-85BDC9FD1C3A}</a:tableStyleId>
              </a:tblPr>
              <a:tblGrid>
                <a:gridCol w="2026519">
                  <a:extLst>
                    <a:ext uri="{9D8B030D-6E8A-4147-A177-3AD203B41FA5}">
                      <a16:colId xmlns:a16="http://schemas.microsoft.com/office/drawing/2014/main" xmlns="" val="2996749052"/>
                    </a:ext>
                  </a:extLst>
                </a:gridCol>
              </a:tblGrid>
              <a:tr h="442741">
                <a:tc>
                  <a:txBody>
                    <a:bodyPr/>
                    <a:lstStyle/>
                    <a:p>
                      <a:pPr algn="l" latinLnBrk="1">
                        <a:lnSpc>
                          <a:spcPct val="150000"/>
                        </a:lnSpc>
                      </a:pPr>
                      <a:r>
                        <a:rPr lang="ja-JP" altLang="en-US" sz="1100" dirty="0">
                          <a:solidFill>
                            <a:schemeClr val="tx1"/>
                          </a:solidFill>
                        </a:rPr>
                        <a:t>●</a:t>
                      </a:r>
                      <a:r>
                        <a:rPr lang="ko-KR" altLang="en-US" sz="1100" dirty="0">
                          <a:solidFill>
                            <a:schemeClr val="tx1"/>
                          </a:solidFill>
                        </a:rPr>
                        <a:t> </a:t>
                      </a:r>
                      <a:r>
                        <a:rPr lang="ko-KR" altLang="en-US" sz="1100" b="0" dirty="0">
                          <a:solidFill>
                            <a:schemeClr val="tx1"/>
                          </a:solidFill>
                        </a:rPr>
                        <a:t>결제금액</a:t>
                      </a:r>
                      <a:endParaRPr lang="en-US" altLang="ko-KR" sz="1100" b="0" dirty="0">
                        <a:solidFill>
                          <a:schemeClr val="tx1"/>
                        </a:solidFill>
                      </a:endParaRPr>
                    </a:p>
                    <a:p>
                      <a:pPr algn="l" latinLnBrk="1">
                        <a:lnSpc>
                          <a:spcPct val="150000"/>
                        </a:lnSpc>
                      </a:pPr>
                      <a:r>
                        <a:rPr lang="en-US" altLang="ko-KR" sz="700" b="0" dirty="0">
                          <a:solidFill>
                            <a:schemeClr val="tx1"/>
                          </a:solidFill>
                        </a:rPr>
                        <a:t>*</a:t>
                      </a:r>
                      <a:r>
                        <a:rPr lang="ko-KR" altLang="en-US" sz="700" b="0" dirty="0">
                          <a:solidFill>
                            <a:schemeClr val="tx1"/>
                          </a:solidFill>
                        </a:rPr>
                        <a:t>최종 결제금액은 배송비 확정 후 표시됩니다</a:t>
                      </a:r>
                      <a:r>
                        <a:rPr lang="en-US" altLang="ko-KR" sz="700" b="0" dirty="0">
                          <a:solidFill>
                            <a:schemeClr val="tx1"/>
                          </a:solidFill>
                        </a:rPr>
                        <a:t>.</a:t>
                      </a:r>
                      <a:endParaRPr lang="ko-KR" altLang="en-US" sz="1050" b="0" dirty="0">
                        <a:solidFill>
                          <a:schemeClr val="tx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481973432"/>
                  </a:ext>
                </a:extLst>
              </a:tr>
              <a:tr h="250810">
                <a:tc>
                  <a:txBody>
                    <a:bodyPr/>
                    <a:lstStyle/>
                    <a:p>
                      <a:pPr algn="r" latinLnBrk="1">
                        <a:lnSpc>
                          <a:spcPct val="150000"/>
                        </a:lnSpc>
                      </a:pPr>
                      <a:r>
                        <a:rPr lang="en-US" altLang="ko-KR" sz="1000" dirty="0"/>
                        <a:t>-(VAT</a:t>
                      </a:r>
                      <a:r>
                        <a:rPr lang="ko-KR" altLang="en-US" sz="1000" dirty="0"/>
                        <a:t>별도</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26414620"/>
                  </a:ext>
                </a:extLst>
              </a:tr>
              <a:tr h="250810">
                <a:tc>
                  <a:txBody>
                    <a:bodyPr/>
                    <a:lstStyle/>
                    <a:p>
                      <a:pPr algn="r" latinLnBrk="1">
                        <a:lnSpc>
                          <a:spcPct val="150000"/>
                        </a:lnSpc>
                      </a:pPr>
                      <a:r>
                        <a:rPr lang="en-US" altLang="ko-KR" sz="1000" dirty="0"/>
                        <a:t>-(VAT</a:t>
                      </a:r>
                      <a:r>
                        <a:rPr lang="ko-KR" altLang="en-US" sz="1000" dirty="0"/>
                        <a:t>포함</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5856152"/>
                  </a:ext>
                </a:extLst>
              </a:tr>
            </a:tbl>
          </a:graphicData>
        </a:graphic>
      </p:graphicFrame>
      <p:graphicFrame>
        <p:nvGraphicFramePr>
          <p:cNvPr id="45" name="표 8">
            <a:extLst>
              <a:ext uri="{FF2B5EF4-FFF2-40B4-BE49-F238E27FC236}">
                <a16:creationId xmlns:a16="http://schemas.microsoft.com/office/drawing/2014/main" xmlns="" id="{5D686FDC-91F9-4EC7-9F85-391E80647003}"/>
              </a:ext>
            </a:extLst>
          </p:cNvPr>
          <p:cNvGraphicFramePr>
            <a:graphicFrameLocks noGrp="1"/>
          </p:cNvGraphicFramePr>
          <p:nvPr>
            <p:extLst>
              <p:ext uri="{D42A27DB-BD31-4B8C-83A1-F6EECF244321}">
                <p14:modId xmlns:p14="http://schemas.microsoft.com/office/powerpoint/2010/main" xmlns="" val="2502681793"/>
              </p:ext>
            </p:extLst>
          </p:nvPr>
        </p:nvGraphicFramePr>
        <p:xfrm>
          <a:off x="8658790" y="6381328"/>
          <a:ext cx="2026519" cy="370840"/>
        </p:xfrm>
        <a:graphic>
          <a:graphicData uri="http://schemas.openxmlformats.org/drawingml/2006/table">
            <a:tbl>
              <a:tblPr firstRow="1" bandRow="1">
                <a:tableStyleId>{5C22544A-7EE6-4342-B048-85BDC9FD1C3A}</a:tableStyleId>
              </a:tblPr>
              <a:tblGrid>
                <a:gridCol w="2026519">
                  <a:extLst>
                    <a:ext uri="{9D8B030D-6E8A-4147-A177-3AD203B41FA5}">
                      <a16:colId xmlns:a16="http://schemas.microsoft.com/office/drawing/2014/main" xmlns="" val="2996193"/>
                    </a:ext>
                  </a:extLst>
                </a:gridCol>
              </a:tblGrid>
              <a:tr h="370840">
                <a:tc>
                  <a:txBody>
                    <a:bodyPr/>
                    <a:lstStyle/>
                    <a:p>
                      <a:pPr algn="ctr" latinLnBrk="1">
                        <a:lnSpc>
                          <a:spcPct val="150000"/>
                        </a:lnSpc>
                      </a:pPr>
                      <a:r>
                        <a:rPr lang="ko-KR" altLang="en-US" sz="1100" b="1" dirty="0">
                          <a:solidFill>
                            <a:schemeClr val="bg1"/>
                          </a:solidFill>
                        </a:rPr>
                        <a:t>주문하기</a:t>
                      </a:r>
                      <a:endParaRPr lang="ko-KR" altLang="en-US" b="1" dirty="0">
                        <a:solidFill>
                          <a:schemeClr val="bg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3973633063"/>
                  </a:ext>
                </a:extLst>
              </a:tr>
            </a:tbl>
          </a:graphicData>
        </a:graphic>
      </p:graphicFrame>
      <p:sp>
        <p:nvSpPr>
          <p:cNvPr id="46" name="TextBox 45">
            <a:extLst>
              <a:ext uri="{FF2B5EF4-FFF2-40B4-BE49-F238E27FC236}">
                <a16:creationId xmlns:a16="http://schemas.microsoft.com/office/drawing/2014/main" xmlns="" id="{7788CF73-D107-48AF-BF96-F21F97571158}"/>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47" name="TextBox 46">
            <a:extLst>
              <a:ext uri="{FF2B5EF4-FFF2-40B4-BE49-F238E27FC236}">
                <a16:creationId xmlns:a16="http://schemas.microsoft.com/office/drawing/2014/main" xmlns="" id="{125A8B71-22AF-4648-B1B5-8B93757DC22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48" name="TextBox 47">
            <a:extLst>
              <a:ext uri="{FF2B5EF4-FFF2-40B4-BE49-F238E27FC236}">
                <a16:creationId xmlns:a16="http://schemas.microsoft.com/office/drawing/2014/main" xmlns="" id="{257D62A8-7230-4358-935B-F95475FEEB85}"/>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49" name="직사각형 48">
            <a:extLst>
              <a:ext uri="{FF2B5EF4-FFF2-40B4-BE49-F238E27FC236}">
                <a16:creationId xmlns:a16="http://schemas.microsoft.com/office/drawing/2014/main" xmlns="" id="{9CBC6C7D-3206-45A2-BDE8-EA0517A73D7E}"/>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graphicFrame>
        <p:nvGraphicFramePr>
          <p:cNvPr id="15" name="표 14">
            <a:extLst>
              <a:ext uri="{FF2B5EF4-FFF2-40B4-BE49-F238E27FC236}">
                <a16:creationId xmlns:a16="http://schemas.microsoft.com/office/drawing/2014/main" xmlns="" id="{3C55E8A3-D85B-4460-AC3B-C5A694C22D2D}"/>
              </a:ext>
            </a:extLst>
          </p:cNvPr>
          <p:cNvGraphicFramePr>
            <a:graphicFrameLocks noGrp="1"/>
          </p:cNvGraphicFramePr>
          <p:nvPr>
            <p:extLst>
              <p:ext uri="{D42A27DB-BD31-4B8C-83A1-F6EECF244321}">
                <p14:modId xmlns:p14="http://schemas.microsoft.com/office/powerpoint/2010/main" xmlns="" val="3928974266"/>
              </p:ext>
            </p:extLst>
          </p:nvPr>
        </p:nvGraphicFramePr>
        <p:xfrm>
          <a:off x="287251" y="3772511"/>
          <a:ext cx="7881527" cy="771686"/>
        </p:xfrm>
        <a:graphic>
          <a:graphicData uri="http://schemas.openxmlformats.org/drawingml/2006/table">
            <a:tbl>
              <a:tblPr firstRow="1" bandRow="1">
                <a:tableStyleId>{5C22544A-7EE6-4342-B048-85BDC9FD1C3A}</a:tableStyleId>
              </a:tblPr>
              <a:tblGrid>
                <a:gridCol w="222568">
                  <a:extLst>
                    <a:ext uri="{9D8B030D-6E8A-4147-A177-3AD203B41FA5}">
                      <a16:colId xmlns:a16="http://schemas.microsoft.com/office/drawing/2014/main" xmlns="" val="2962191648"/>
                    </a:ext>
                  </a:extLst>
                </a:gridCol>
                <a:gridCol w="403674">
                  <a:extLst>
                    <a:ext uri="{9D8B030D-6E8A-4147-A177-3AD203B41FA5}">
                      <a16:colId xmlns:a16="http://schemas.microsoft.com/office/drawing/2014/main" xmlns="" val="837244186"/>
                    </a:ext>
                  </a:extLst>
                </a:gridCol>
                <a:gridCol w="640260">
                  <a:extLst>
                    <a:ext uri="{9D8B030D-6E8A-4147-A177-3AD203B41FA5}">
                      <a16:colId xmlns:a16="http://schemas.microsoft.com/office/drawing/2014/main" xmlns="" val="3076339073"/>
                    </a:ext>
                  </a:extLst>
                </a:gridCol>
                <a:gridCol w="576064">
                  <a:extLst>
                    <a:ext uri="{9D8B030D-6E8A-4147-A177-3AD203B41FA5}">
                      <a16:colId xmlns:a16="http://schemas.microsoft.com/office/drawing/2014/main" xmlns="" val="1202411120"/>
                    </a:ext>
                  </a:extLst>
                </a:gridCol>
                <a:gridCol w="582733">
                  <a:extLst>
                    <a:ext uri="{9D8B030D-6E8A-4147-A177-3AD203B41FA5}">
                      <a16:colId xmlns:a16="http://schemas.microsoft.com/office/drawing/2014/main" xmlns="" val="1583952946"/>
                    </a:ext>
                  </a:extLst>
                </a:gridCol>
                <a:gridCol w="1145459">
                  <a:extLst>
                    <a:ext uri="{9D8B030D-6E8A-4147-A177-3AD203B41FA5}">
                      <a16:colId xmlns:a16="http://schemas.microsoft.com/office/drawing/2014/main" xmlns="" val="4194086391"/>
                    </a:ext>
                  </a:extLst>
                </a:gridCol>
                <a:gridCol w="1296144">
                  <a:extLst>
                    <a:ext uri="{9D8B030D-6E8A-4147-A177-3AD203B41FA5}">
                      <a16:colId xmlns:a16="http://schemas.microsoft.com/office/drawing/2014/main" xmlns="" val="793824369"/>
                    </a:ext>
                  </a:extLst>
                </a:gridCol>
                <a:gridCol w="1152128">
                  <a:extLst>
                    <a:ext uri="{9D8B030D-6E8A-4147-A177-3AD203B41FA5}">
                      <a16:colId xmlns:a16="http://schemas.microsoft.com/office/drawing/2014/main" xmlns="" val="1966900696"/>
                    </a:ext>
                  </a:extLst>
                </a:gridCol>
                <a:gridCol w="648072">
                  <a:extLst>
                    <a:ext uri="{9D8B030D-6E8A-4147-A177-3AD203B41FA5}">
                      <a16:colId xmlns:a16="http://schemas.microsoft.com/office/drawing/2014/main" xmlns="" val="3769699465"/>
                    </a:ext>
                  </a:extLst>
                </a:gridCol>
                <a:gridCol w="649989">
                  <a:extLst>
                    <a:ext uri="{9D8B030D-6E8A-4147-A177-3AD203B41FA5}">
                      <a16:colId xmlns:a16="http://schemas.microsoft.com/office/drawing/2014/main" xmlns="" val="475646844"/>
                    </a:ext>
                  </a:extLst>
                </a:gridCol>
                <a:gridCol w="564436">
                  <a:extLst>
                    <a:ext uri="{9D8B030D-6E8A-4147-A177-3AD203B41FA5}">
                      <a16:colId xmlns:a16="http://schemas.microsoft.com/office/drawing/2014/main" xmlns="" val="4133633448"/>
                    </a:ext>
                  </a:extLst>
                </a:gridCol>
              </a:tblGrid>
              <a:tr h="383210">
                <a:tc>
                  <a:txBody>
                    <a:bodyPr/>
                    <a:lstStyle/>
                    <a:p>
                      <a:pPr latinLnBrk="1"/>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종류</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용량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4190579471"/>
                  </a:ext>
                </a:extLst>
              </a:tr>
              <a:tr h="344966">
                <a:tc>
                  <a:txBody>
                    <a:bodyPr/>
                    <a:lstStyle/>
                    <a:p>
                      <a:pPr algn="ctr" latinLnBrk="1">
                        <a:lnSpc>
                          <a:spcPct val="25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en-US" altLang="ko-KR" sz="600" b="0" dirty="0">
                          <a:solidFill>
                            <a:schemeClr val="tx1"/>
                          </a:solidFill>
                        </a:rPr>
                        <a:t>0001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200000"/>
                        </a:lnSpc>
                        <a:spcBef>
                          <a:spcPts val="0"/>
                        </a:spcBef>
                        <a:spcAft>
                          <a:spcPts val="0"/>
                        </a:spcAft>
                        <a:buClrTx/>
                        <a:buSzTx/>
                        <a:buFontTx/>
                        <a:buNone/>
                        <a:tabLst/>
                        <a:defRPr/>
                      </a:pPr>
                      <a:r>
                        <a:rPr lang="ko-KR" altLang="en-US" sz="600" b="0" dirty="0">
                          <a:solidFill>
                            <a:schemeClr val="tx1"/>
                          </a:solidFill>
                        </a:rPr>
                        <a:t>타일본드</a:t>
                      </a:r>
                      <a:endParaRPr lang="en-US" altLang="ko-KR"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200000"/>
                        </a:lnSpc>
                        <a:spcBef>
                          <a:spcPts val="0"/>
                        </a:spcBef>
                        <a:spcAft>
                          <a:spcPts val="0"/>
                        </a:spcAft>
                        <a:buClrTx/>
                        <a:buSzTx/>
                        <a:buFontTx/>
                        <a:buNone/>
                        <a:tabLst/>
                        <a:defRPr/>
                      </a:pPr>
                      <a:r>
                        <a:rPr lang="en-US" altLang="ko-KR" sz="600" b="1" dirty="0">
                          <a:solidFill>
                            <a:schemeClr val="tx1"/>
                          </a:solidFill>
                        </a:rPr>
                        <a:t>-</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en-US" altLang="ko-KR" sz="700" b="0" dirty="0">
                          <a:solidFill>
                            <a:schemeClr val="tx1"/>
                          </a:solidFill>
                        </a:rPr>
                        <a:t>18,000</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200000"/>
                        </a:lnSpc>
                      </a:pPr>
                      <a:r>
                        <a:rPr lang="en-US" altLang="ko-KR" sz="700" b="1" dirty="0">
                          <a:solidFill>
                            <a:schemeClr val="tx1"/>
                          </a:solidFill>
                        </a:rPr>
                        <a:t>36,000</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284920558"/>
                  </a:ext>
                </a:extLst>
              </a:tr>
            </a:tbl>
          </a:graphicData>
        </a:graphic>
      </p:graphicFrame>
      <p:sp>
        <p:nvSpPr>
          <p:cNvPr id="50" name="TextBox 49">
            <a:extLst>
              <a:ext uri="{FF2B5EF4-FFF2-40B4-BE49-F238E27FC236}">
                <a16:creationId xmlns:a16="http://schemas.microsoft.com/office/drawing/2014/main" xmlns="" id="{F647A6DB-7982-4686-93DB-008E44250517}"/>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graphicFrame>
        <p:nvGraphicFramePr>
          <p:cNvPr id="16" name="표 15">
            <a:extLst>
              <a:ext uri="{FF2B5EF4-FFF2-40B4-BE49-F238E27FC236}">
                <a16:creationId xmlns:a16="http://schemas.microsoft.com/office/drawing/2014/main" xmlns="" id="{A1D3CFCF-AAA8-46C8-B9F3-0C5A8E8490A3}"/>
              </a:ext>
            </a:extLst>
          </p:cNvPr>
          <p:cNvGraphicFramePr>
            <a:graphicFrameLocks noGrp="1"/>
          </p:cNvGraphicFramePr>
          <p:nvPr>
            <p:extLst>
              <p:ext uri="{D42A27DB-BD31-4B8C-83A1-F6EECF244321}">
                <p14:modId xmlns:p14="http://schemas.microsoft.com/office/powerpoint/2010/main" xmlns="" val="4238068317"/>
              </p:ext>
            </p:extLst>
          </p:nvPr>
        </p:nvGraphicFramePr>
        <p:xfrm>
          <a:off x="8679726" y="1513571"/>
          <a:ext cx="3384376" cy="14988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206543956"/>
                    </a:ext>
                  </a:extLst>
                </a:gridCol>
                <a:gridCol w="2981120">
                  <a:extLst>
                    <a:ext uri="{9D8B030D-6E8A-4147-A177-3AD203B41FA5}">
                      <a16:colId xmlns:a16="http://schemas.microsoft.com/office/drawing/2014/main" xmlns="" val="3921705891"/>
                    </a:ext>
                  </a:extLst>
                </a:gridCol>
              </a:tblGrid>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dirty="0">
                          <a:solidFill>
                            <a:schemeClr val="tx1"/>
                          </a:solidFill>
                          <a:latin typeface="+mn-ea"/>
                        </a:rPr>
                        <a:t>타일 및 메인 상품은 상단에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4220361109"/>
                  </a:ext>
                </a:extLst>
              </a:tr>
              <a:tr h="241592">
                <a:tc>
                  <a:txBody>
                    <a:bodyPr/>
                    <a:lstStyle/>
                    <a:p>
                      <a:pPr algn="ctr" latinLnBrk="1">
                        <a:lnSpc>
                          <a:spcPct val="120000"/>
                        </a:lnSpc>
                      </a:pPr>
                      <a:r>
                        <a:rPr lang="en-US" altLang="ko-KR" sz="850" b="0" dirty="0">
                          <a:latin typeface="+mn-ea"/>
                          <a:ea typeface="+mn-ea"/>
                        </a:rPr>
                        <a:t> 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주로 찾는 부자재는 하단에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98482766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배송비는 배송완료 후</a:t>
                      </a:r>
                      <a:r>
                        <a:rPr kumimoji="1" lang="en-US" altLang="ko-KR" sz="850" dirty="0">
                          <a:solidFill>
                            <a:schemeClr val="tx1"/>
                          </a:solidFill>
                          <a:latin typeface="+mn-ea"/>
                        </a:rPr>
                        <a:t>, </a:t>
                      </a:r>
                      <a:r>
                        <a:rPr kumimoji="1" lang="ko-KR" altLang="en-US" sz="850" dirty="0">
                          <a:solidFill>
                            <a:schemeClr val="tx1"/>
                          </a:solidFill>
                          <a:latin typeface="+mn-ea"/>
                        </a:rPr>
                        <a:t>기사가 배송비 입력을 하면 주문내역 페이지에서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555769238"/>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결제금액도 배송비 추가 후 주문내역 페이지에서 최종금액이 표시됨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588661472"/>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배송지</a:t>
                      </a:r>
                      <a:r>
                        <a:rPr kumimoji="1" lang="ko-KR" altLang="en-US" sz="850" dirty="0">
                          <a:solidFill>
                            <a:schemeClr val="tx1"/>
                          </a:solidFill>
                          <a:latin typeface="+mn-ea"/>
                        </a:rPr>
                        <a:t> 등을 입력하는 화면으로 이동</a:t>
                      </a:r>
                      <a:r>
                        <a:rPr kumimoji="1" lang="en-US" altLang="ko-KR" sz="850" dirty="0">
                          <a:solidFill>
                            <a:schemeClr val="tx1"/>
                          </a:solidFill>
                          <a:latin typeface="+mn-ea"/>
                        </a:rPr>
                        <a:t>(</a:t>
                      </a:r>
                      <a:r>
                        <a:rPr kumimoji="1" lang="en-US" altLang="ko-KR" sz="850" dirty="0">
                          <a:solidFill>
                            <a:schemeClr val="tx1"/>
                          </a:solidFill>
                          <a:latin typeface="+mn-ea"/>
                          <a:hlinkClick r:id="rId11" action="ppaction://hlinksldjump"/>
                        </a:rPr>
                        <a:t>42p</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901821574"/>
                  </a:ext>
                </a:extLst>
              </a:tr>
            </a:tbl>
          </a:graphicData>
        </a:graphic>
      </p:graphicFrame>
      <p:sp>
        <p:nvSpPr>
          <p:cNvPr id="52" name="타원 51">
            <a:extLst>
              <a:ext uri="{FF2B5EF4-FFF2-40B4-BE49-F238E27FC236}">
                <a16:creationId xmlns:a16="http://schemas.microsoft.com/office/drawing/2014/main" xmlns="" id="{328674B0-4D5A-46C0-AEB0-02E8CE1A8E37}"/>
              </a:ext>
            </a:extLst>
          </p:cNvPr>
          <p:cNvSpPr/>
          <p:nvPr/>
        </p:nvSpPr>
        <p:spPr>
          <a:xfrm>
            <a:off x="149068" y="185588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53" name="타원 52">
            <a:extLst>
              <a:ext uri="{FF2B5EF4-FFF2-40B4-BE49-F238E27FC236}">
                <a16:creationId xmlns:a16="http://schemas.microsoft.com/office/drawing/2014/main" xmlns="" id="{0A05D2E7-D883-47A0-9B88-669100773EAA}"/>
              </a:ext>
            </a:extLst>
          </p:cNvPr>
          <p:cNvSpPr/>
          <p:nvPr/>
        </p:nvSpPr>
        <p:spPr>
          <a:xfrm>
            <a:off x="103642" y="364051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54" name="타원 53">
            <a:extLst>
              <a:ext uri="{FF2B5EF4-FFF2-40B4-BE49-F238E27FC236}">
                <a16:creationId xmlns:a16="http://schemas.microsoft.com/office/drawing/2014/main" xmlns="" id="{9E436CD0-46C0-4E82-9A28-0C11AFE3C18B}"/>
              </a:ext>
            </a:extLst>
          </p:cNvPr>
          <p:cNvSpPr/>
          <p:nvPr/>
        </p:nvSpPr>
        <p:spPr>
          <a:xfrm>
            <a:off x="8405159" y="344234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55" name="타원 54">
            <a:extLst>
              <a:ext uri="{FF2B5EF4-FFF2-40B4-BE49-F238E27FC236}">
                <a16:creationId xmlns:a16="http://schemas.microsoft.com/office/drawing/2014/main" xmlns="" id="{1AF8C196-8CF7-4F42-817D-59E6924271DA}"/>
              </a:ext>
            </a:extLst>
          </p:cNvPr>
          <p:cNvSpPr/>
          <p:nvPr/>
        </p:nvSpPr>
        <p:spPr>
          <a:xfrm>
            <a:off x="8436145" y="431734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56" name="타원 55">
            <a:extLst>
              <a:ext uri="{FF2B5EF4-FFF2-40B4-BE49-F238E27FC236}">
                <a16:creationId xmlns:a16="http://schemas.microsoft.com/office/drawing/2014/main" xmlns="" id="{FB3ED86C-48B5-4EB8-9883-C3B996B0C4BD}"/>
              </a:ext>
            </a:extLst>
          </p:cNvPr>
          <p:cNvSpPr/>
          <p:nvPr/>
        </p:nvSpPr>
        <p:spPr>
          <a:xfrm>
            <a:off x="8428694" y="518020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57" name="타원 56">
            <a:extLst>
              <a:ext uri="{FF2B5EF4-FFF2-40B4-BE49-F238E27FC236}">
                <a16:creationId xmlns:a16="http://schemas.microsoft.com/office/drawing/2014/main" xmlns="" id="{E5A9CB85-30C9-4FC4-82B2-1E505FBE12A6}"/>
              </a:ext>
            </a:extLst>
          </p:cNvPr>
          <p:cNvSpPr/>
          <p:nvPr/>
        </p:nvSpPr>
        <p:spPr>
          <a:xfrm>
            <a:off x="8492560" y="630093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grpSp>
        <p:nvGrpSpPr>
          <p:cNvPr id="58" name="그룹 57">
            <a:extLst>
              <a:ext uri="{FF2B5EF4-FFF2-40B4-BE49-F238E27FC236}">
                <a16:creationId xmlns:a16="http://schemas.microsoft.com/office/drawing/2014/main" xmlns="" id="{371FB503-F5C9-4A43-9B6E-05AFA98FA303}"/>
              </a:ext>
            </a:extLst>
          </p:cNvPr>
          <p:cNvGrpSpPr/>
          <p:nvPr/>
        </p:nvGrpSpPr>
        <p:grpSpPr>
          <a:xfrm>
            <a:off x="6958361" y="2524323"/>
            <a:ext cx="467706" cy="280591"/>
            <a:chOff x="6969977" y="2700229"/>
            <a:chExt cx="467706" cy="280591"/>
          </a:xfrm>
        </p:grpSpPr>
        <p:sp>
          <p:nvSpPr>
            <p:cNvPr id="60" name="직사각형 59">
              <a:extLst>
                <a:ext uri="{FF2B5EF4-FFF2-40B4-BE49-F238E27FC236}">
                  <a16:creationId xmlns:a16="http://schemas.microsoft.com/office/drawing/2014/main" xmlns="" id="{BAF0E9C0-C32D-405D-9917-E68AA26D730D}"/>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3</a:t>
              </a:r>
              <a:endParaRPr lang="ko-KR" altLang="en-US" dirty="0">
                <a:solidFill>
                  <a:schemeClr val="tx1"/>
                </a:solidFill>
              </a:endParaRPr>
            </a:p>
          </p:txBody>
        </p:sp>
        <p:sp>
          <p:nvSpPr>
            <p:cNvPr id="61" name="직사각형 60">
              <a:extLst>
                <a:ext uri="{FF2B5EF4-FFF2-40B4-BE49-F238E27FC236}">
                  <a16:creationId xmlns:a16="http://schemas.microsoft.com/office/drawing/2014/main" xmlns="" id="{88A10C4C-D2DD-4353-BEA0-FC112E2A86E5}"/>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62" name="직사각형 61">
              <a:extLst>
                <a:ext uri="{FF2B5EF4-FFF2-40B4-BE49-F238E27FC236}">
                  <a16:creationId xmlns:a16="http://schemas.microsoft.com/office/drawing/2014/main" xmlns="" id="{79542A4B-5612-4058-A612-85AFDA70DDCE}"/>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63" name="그룹 62">
            <a:extLst>
              <a:ext uri="{FF2B5EF4-FFF2-40B4-BE49-F238E27FC236}">
                <a16:creationId xmlns:a16="http://schemas.microsoft.com/office/drawing/2014/main" xmlns="" id="{4A667E11-C0D7-4924-865C-265B5DBC52E8}"/>
              </a:ext>
            </a:extLst>
          </p:cNvPr>
          <p:cNvGrpSpPr/>
          <p:nvPr/>
        </p:nvGrpSpPr>
        <p:grpSpPr>
          <a:xfrm>
            <a:off x="6946310" y="3124488"/>
            <a:ext cx="467706" cy="280591"/>
            <a:chOff x="6969977" y="2700229"/>
            <a:chExt cx="467706" cy="280591"/>
          </a:xfrm>
        </p:grpSpPr>
        <p:sp>
          <p:nvSpPr>
            <p:cNvPr id="65" name="직사각형 64">
              <a:extLst>
                <a:ext uri="{FF2B5EF4-FFF2-40B4-BE49-F238E27FC236}">
                  <a16:creationId xmlns:a16="http://schemas.microsoft.com/office/drawing/2014/main" xmlns="" id="{4E6B1AFA-6892-4E07-AE3D-A135B3AC0514}"/>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a:t>
              </a:r>
              <a:endParaRPr lang="ko-KR" altLang="en-US" dirty="0">
                <a:solidFill>
                  <a:schemeClr val="tx1"/>
                </a:solidFill>
              </a:endParaRPr>
            </a:p>
          </p:txBody>
        </p:sp>
        <p:sp>
          <p:nvSpPr>
            <p:cNvPr id="66" name="직사각형 65">
              <a:extLst>
                <a:ext uri="{FF2B5EF4-FFF2-40B4-BE49-F238E27FC236}">
                  <a16:creationId xmlns:a16="http://schemas.microsoft.com/office/drawing/2014/main" xmlns="" id="{87C6CE5A-5EE9-4AF8-A698-33609D8F3499}"/>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67" name="직사각형 66">
              <a:extLst>
                <a:ext uri="{FF2B5EF4-FFF2-40B4-BE49-F238E27FC236}">
                  <a16:creationId xmlns:a16="http://schemas.microsoft.com/office/drawing/2014/main" xmlns="" id="{4446FF2A-5B51-4C5D-B1AA-47D4CA97373C}"/>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grpSp>
        <p:nvGrpSpPr>
          <p:cNvPr id="68" name="그룹 67">
            <a:extLst>
              <a:ext uri="{FF2B5EF4-FFF2-40B4-BE49-F238E27FC236}">
                <a16:creationId xmlns:a16="http://schemas.microsoft.com/office/drawing/2014/main" xmlns="" id="{96B253A8-F48A-49E8-819C-031E81C5137D}"/>
              </a:ext>
            </a:extLst>
          </p:cNvPr>
          <p:cNvGrpSpPr/>
          <p:nvPr/>
        </p:nvGrpSpPr>
        <p:grpSpPr>
          <a:xfrm>
            <a:off x="7046085" y="4220486"/>
            <a:ext cx="467706" cy="280591"/>
            <a:chOff x="6969977" y="2700229"/>
            <a:chExt cx="467706" cy="280591"/>
          </a:xfrm>
        </p:grpSpPr>
        <p:sp>
          <p:nvSpPr>
            <p:cNvPr id="69" name="직사각형 68">
              <a:extLst>
                <a:ext uri="{FF2B5EF4-FFF2-40B4-BE49-F238E27FC236}">
                  <a16:creationId xmlns:a16="http://schemas.microsoft.com/office/drawing/2014/main" xmlns="" id="{3750C0EA-CC75-40D9-9C59-5B790288F083}"/>
                </a:ext>
              </a:extLst>
            </p:cNvPr>
            <p:cNvSpPr/>
            <p:nvPr/>
          </p:nvSpPr>
          <p:spPr>
            <a:xfrm>
              <a:off x="6969977" y="2700229"/>
              <a:ext cx="280880" cy="28059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2</a:t>
              </a:r>
              <a:endParaRPr lang="ko-KR" altLang="en-US" dirty="0">
                <a:solidFill>
                  <a:schemeClr val="tx1"/>
                </a:solidFill>
              </a:endParaRPr>
            </a:p>
          </p:txBody>
        </p:sp>
        <p:sp>
          <p:nvSpPr>
            <p:cNvPr id="70" name="직사각형 69">
              <a:extLst>
                <a:ext uri="{FF2B5EF4-FFF2-40B4-BE49-F238E27FC236}">
                  <a16:creationId xmlns:a16="http://schemas.microsoft.com/office/drawing/2014/main" xmlns="" id="{589E059B-9906-4DBA-9DE6-F07BCC591E18}"/>
                </a:ext>
              </a:extLst>
            </p:cNvPr>
            <p:cNvSpPr/>
            <p:nvPr/>
          </p:nvSpPr>
          <p:spPr>
            <a:xfrm>
              <a:off x="7303605" y="2705085"/>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sp>
          <p:nvSpPr>
            <p:cNvPr id="71" name="직사각형 70">
              <a:extLst>
                <a:ext uri="{FF2B5EF4-FFF2-40B4-BE49-F238E27FC236}">
                  <a16:creationId xmlns:a16="http://schemas.microsoft.com/office/drawing/2014/main" xmlns="" id="{2F986061-C36E-461E-9368-C4CEE3AC8E83}"/>
                </a:ext>
              </a:extLst>
            </p:cNvPr>
            <p:cNvSpPr/>
            <p:nvPr/>
          </p:nvSpPr>
          <p:spPr>
            <a:xfrm>
              <a:off x="7303605" y="2847262"/>
              <a:ext cx="134078" cy="13355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lumMod val="75000"/>
                    </a:schemeClr>
                  </a:solidFill>
                </a:rPr>
                <a:t>▼</a:t>
              </a:r>
              <a:endParaRPr lang="ko-KR" altLang="en-US" sz="700" dirty="0">
                <a:solidFill>
                  <a:schemeClr val="bg1">
                    <a:lumMod val="75000"/>
                  </a:schemeClr>
                </a:solidFill>
              </a:endParaRPr>
            </a:p>
          </p:txBody>
        </p:sp>
      </p:grpSp>
      <p:sp>
        <p:nvSpPr>
          <p:cNvPr id="72" name="직사각형 71">
            <a:extLst>
              <a:ext uri="{FF2B5EF4-FFF2-40B4-BE49-F238E27FC236}">
                <a16:creationId xmlns:a16="http://schemas.microsoft.com/office/drawing/2014/main" xmlns="" id="{E087510F-1D66-41F8-8F00-BD63F7721744}"/>
              </a:ext>
            </a:extLst>
          </p:cNvPr>
          <p:cNvSpPr/>
          <p:nvPr/>
        </p:nvSpPr>
        <p:spPr>
          <a:xfrm>
            <a:off x="929942" y="4263157"/>
            <a:ext cx="526529" cy="1310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a:solidFill>
                  <a:schemeClr val="tx1"/>
                </a:solidFill>
              </a:rPr>
              <a:t>주방 벽</a:t>
            </a:r>
            <a:endParaRPr lang="ko-KR" altLang="en-US" sz="1100" dirty="0">
              <a:solidFill>
                <a:schemeClr val="tx1"/>
              </a:solidFill>
            </a:endParaRPr>
          </a:p>
        </p:txBody>
      </p:sp>
    </p:spTree>
    <p:extLst>
      <p:ext uri="{BB962C8B-B14F-4D97-AF65-F5344CB8AC3E}">
        <p14:creationId xmlns:p14="http://schemas.microsoft.com/office/powerpoint/2010/main" xmlns="" val="361188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주문하기 화면</a:t>
            </a:r>
            <a:r>
              <a:rPr lang="en-US" altLang="ko-KR" dirty="0"/>
              <a:t>2</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366323823"/>
              </p:ext>
            </p:extLst>
          </p:nvPr>
        </p:nvGraphicFramePr>
        <p:xfrm>
          <a:off x="8688288" y="476672"/>
          <a:ext cx="3384376" cy="351036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앞 화면에 이어지는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배송지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납기일 등을 입력하는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등록되어 있는 정보를 불러올 수 있음</a:t>
                      </a:r>
                      <a:r>
                        <a:rPr kumimoji="1" lang="en-US" altLang="ko-KR" sz="850" dirty="0">
                          <a:solidFill>
                            <a:schemeClr val="tx1"/>
                          </a:solidFill>
                          <a:latin typeface="+mn-ea"/>
                        </a:rPr>
                        <a:t>(</a:t>
                      </a:r>
                      <a:r>
                        <a:rPr kumimoji="1" lang="ko-KR" altLang="en-US" sz="850" dirty="0">
                          <a:solidFill>
                            <a:schemeClr val="tx1"/>
                          </a:solidFill>
                          <a:latin typeface="+mn-ea"/>
                        </a:rPr>
                        <a:t>현장명과 주소가 자동 입력됨</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입력을 하고 클릭하면 신규 </a:t>
                      </a:r>
                      <a:r>
                        <a:rPr kumimoji="1" lang="ko-KR" altLang="en-US" sz="850" dirty="0" err="1">
                          <a:solidFill>
                            <a:schemeClr val="tx1"/>
                          </a:solidFill>
                          <a:latin typeface="+mn-ea"/>
                        </a:rPr>
                        <a:t>배송지</a:t>
                      </a:r>
                      <a:r>
                        <a:rPr kumimoji="1" lang="ko-KR" altLang="en-US" sz="850" dirty="0">
                          <a:solidFill>
                            <a:schemeClr val="tx1"/>
                          </a:solidFill>
                          <a:latin typeface="+mn-ea"/>
                        </a:rPr>
                        <a:t> 등록됨</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87119470"/>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현장명은 고객이 임의로 설정 가능</a:t>
                      </a:r>
                      <a:r>
                        <a:rPr kumimoji="1" lang="en-US" altLang="ko-KR" sz="850" dirty="0">
                          <a:solidFill>
                            <a:schemeClr val="tx1"/>
                          </a:solidFill>
                          <a:latin typeface="+mn-ea"/>
                        </a:rPr>
                        <a:t>. </a:t>
                      </a:r>
                      <a:r>
                        <a:rPr kumimoji="1" lang="ko-KR" altLang="en-US" sz="850" dirty="0">
                          <a:solidFill>
                            <a:schemeClr val="tx1"/>
                          </a:solidFill>
                          <a:latin typeface="+mn-ea"/>
                        </a:rPr>
                        <a:t>주문내역</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44p</a:t>
                      </a:r>
                      <a:r>
                        <a:rPr kumimoji="1" lang="en-US" altLang="ko-KR" sz="850" dirty="0">
                          <a:solidFill>
                            <a:schemeClr val="tx1"/>
                          </a:solidFill>
                          <a:latin typeface="+mn-ea"/>
                        </a:rPr>
                        <a:t>)</a:t>
                      </a:r>
                      <a:r>
                        <a:rPr kumimoji="1" lang="ko-KR" altLang="en-US" sz="850" dirty="0">
                          <a:solidFill>
                            <a:schemeClr val="tx1"/>
                          </a:solidFill>
                          <a:latin typeface="+mn-ea"/>
                        </a:rPr>
                        <a:t>에 간략하게 표시되는 </a:t>
                      </a:r>
                      <a:r>
                        <a:rPr kumimoji="1" lang="ko-KR" altLang="en-US" sz="850" dirty="0" err="1">
                          <a:solidFill>
                            <a:schemeClr val="tx1"/>
                          </a:solidFill>
                          <a:latin typeface="+mn-ea"/>
                        </a:rPr>
                        <a:t>현장명</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우편번호 찾기 팝업창이 뜸</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우편번호 찾기로 주소도 자동완성 됨</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85111143"/>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날짜 선택 위젯이 뜸</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850084916"/>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시간 선택 위젯이 뜸</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97436521"/>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요청사항은 관리자와 </a:t>
                      </a:r>
                      <a:r>
                        <a:rPr kumimoji="1" lang="ko-KR" altLang="en-US" sz="850" dirty="0" err="1">
                          <a:solidFill>
                            <a:schemeClr val="tx1"/>
                          </a:solidFill>
                          <a:latin typeface="+mn-ea"/>
                        </a:rPr>
                        <a:t>퀵기사에게도</a:t>
                      </a:r>
                      <a:r>
                        <a:rPr kumimoji="1" lang="ko-KR" altLang="en-US" sz="850" dirty="0">
                          <a:solidFill>
                            <a:schemeClr val="tx1"/>
                          </a:solidFill>
                          <a:latin typeface="+mn-ea"/>
                        </a:rPr>
                        <a:t> 전달됨</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54146403"/>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t>
                      </a:r>
                      <a:r>
                        <a:rPr kumimoji="1" lang="ko-KR" altLang="en-US" sz="850" dirty="0">
                          <a:solidFill>
                            <a:schemeClr val="tx1"/>
                          </a:solidFill>
                          <a:latin typeface="+mn-ea"/>
                        </a:rPr>
                        <a:t>추후 입력</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417766880"/>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22</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4"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5"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6"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7"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8"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graphicFrame>
        <p:nvGraphicFramePr>
          <p:cNvPr id="2" name="표 8">
            <a:extLst>
              <a:ext uri="{FF2B5EF4-FFF2-40B4-BE49-F238E27FC236}">
                <a16:creationId xmlns:a16="http://schemas.microsoft.com/office/drawing/2014/main" xmlns="" id="{7CFE3419-EAB4-43FB-AEAC-F7DF0A0414C6}"/>
              </a:ext>
            </a:extLst>
          </p:cNvPr>
          <p:cNvGraphicFramePr>
            <a:graphicFrameLocks noGrp="1"/>
          </p:cNvGraphicFramePr>
          <p:nvPr>
            <p:extLst>
              <p:ext uri="{D42A27DB-BD31-4B8C-83A1-F6EECF244321}">
                <p14:modId xmlns:p14="http://schemas.microsoft.com/office/powerpoint/2010/main" xmlns="" val="4097063398"/>
              </p:ext>
            </p:extLst>
          </p:nvPr>
        </p:nvGraphicFramePr>
        <p:xfrm>
          <a:off x="305619" y="1851996"/>
          <a:ext cx="8094637" cy="3097876"/>
        </p:xfrm>
        <a:graphic>
          <a:graphicData uri="http://schemas.openxmlformats.org/drawingml/2006/table">
            <a:tbl>
              <a:tblPr firstRow="1" bandRow="1">
                <a:tableStyleId>{5C22544A-7EE6-4342-B048-85BDC9FD1C3A}</a:tableStyleId>
              </a:tblPr>
              <a:tblGrid>
                <a:gridCol w="1187228">
                  <a:extLst>
                    <a:ext uri="{9D8B030D-6E8A-4147-A177-3AD203B41FA5}">
                      <a16:colId xmlns:a16="http://schemas.microsoft.com/office/drawing/2014/main" xmlns="" val="3978934406"/>
                    </a:ext>
                  </a:extLst>
                </a:gridCol>
                <a:gridCol w="6907409">
                  <a:extLst>
                    <a:ext uri="{9D8B030D-6E8A-4147-A177-3AD203B41FA5}">
                      <a16:colId xmlns:a16="http://schemas.microsoft.com/office/drawing/2014/main" xmlns="" val="1138329957"/>
                    </a:ext>
                  </a:extLst>
                </a:gridCol>
              </a:tblGrid>
              <a:tr h="374602">
                <a:tc gridSpan="2">
                  <a:txBody>
                    <a:bodyPr/>
                    <a:lstStyle/>
                    <a:p>
                      <a:pPr latinLnBrk="1"/>
                      <a:r>
                        <a:rPr lang="en-US" altLang="ko-KR" dirty="0"/>
                        <a:t>      </a:t>
                      </a:r>
                      <a:r>
                        <a:rPr lang="ko-KR" altLang="en-US" sz="900" dirty="0" err="1">
                          <a:solidFill>
                            <a:schemeClr val="tx1"/>
                          </a:solidFill>
                        </a:rPr>
                        <a:t>배송지</a:t>
                      </a:r>
                      <a:r>
                        <a:rPr lang="ko-KR" altLang="en-US" sz="900" dirty="0">
                          <a:solidFill>
                            <a:schemeClr val="tx1"/>
                          </a:solidFill>
                        </a:rPr>
                        <a:t> 정보</a:t>
                      </a:r>
                      <a:endParaRPr lang="ko-KR" altLang="en-US" dirty="0">
                        <a:solidFill>
                          <a:schemeClr val="tx1"/>
                        </a:solidFill>
                      </a:endParaRPr>
                    </a:p>
                  </a:txBody>
                  <a:tcPr>
                    <a:lnB w="1270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xmlns="" val="4110801033"/>
                  </a:ext>
                </a:extLst>
              </a:tr>
              <a:tr h="326414">
                <a:tc>
                  <a:txBody>
                    <a:bodyPr/>
                    <a:lstStyle/>
                    <a:p>
                      <a:pPr algn="r" latinLnBrk="1">
                        <a:lnSpc>
                          <a:spcPct val="150000"/>
                        </a:lnSpc>
                      </a:pPr>
                      <a:r>
                        <a:rPr lang="ko-KR" altLang="en-US" sz="900" b="1" dirty="0"/>
                        <a:t>받으시는 분</a:t>
                      </a:r>
                      <a:endParaRPr lang="en-US" altLang="ko-KR" sz="900" b="1"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9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77874423"/>
                  </a:ext>
                </a:extLst>
              </a:tr>
              <a:tr h="443940">
                <a:tc>
                  <a:txBody>
                    <a:bodyPr/>
                    <a:lstStyle/>
                    <a:p>
                      <a:pPr algn="r" latinLnBrk="1">
                        <a:lnSpc>
                          <a:spcPct val="150000"/>
                        </a:lnSpc>
                      </a:pPr>
                      <a:r>
                        <a:rPr lang="ko-KR" altLang="en-US" sz="900" b="1" dirty="0"/>
                        <a:t>현장 연락처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250000"/>
                        </a:lnSpc>
                        <a:spcBef>
                          <a:spcPts val="0"/>
                        </a:spcBef>
                        <a:spcAft>
                          <a:spcPts val="0"/>
                        </a:spcAft>
                        <a:buClrTx/>
                        <a:buSzTx/>
                        <a:buFontTx/>
                        <a:buNone/>
                        <a:tabLst/>
                        <a:defRPr/>
                      </a:pPr>
                      <a:r>
                        <a:rPr lang="ko-KR" altLang="en-US" sz="700" dirty="0">
                          <a:solidFill>
                            <a:schemeClr val="bg1">
                              <a:lumMod val="50000"/>
                            </a:schemeClr>
                          </a:solidFill>
                        </a:rPr>
                        <a:t>수령인 전화번호를 입력해 주세요</a:t>
                      </a:r>
                      <a:r>
                        <a:rPr lang="en-US" altLang="ko-KR" sz="700" dirty="0">
                          <a:solidFill>
                            <a:schemeClr val="bg1">
                              <a:lumMod val="50000"/>
                            </a:schemeClr>
                          </a:solidFill>
                        </a:rPr>
                        <a:t>.</a:t>
                      </a:r>
                      <a:endParaRPr lang="ko-KR" altLang="en-US" sz="700" dirty="0">
                        <a:solidFill>
                          <a:schemeClr val="bg1">
                            <a:lumMod val="50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54686512"/>
                  </a:ext>
                </a:extLst>
              </a:tr>
              <a:tr h="1141021">
                <a:tc>
                  <a:txBody>
                    <a:bodyPr/>
                    <a:lstStyle/>
                    <a:p>
                      <a:pPr algn="r" latinLnBrk="1">
                        <a:lnSpc>
                          <a:spcPct val="150000"/>
                        </a:lnSpc>
                      </a:pPr>
                      <a:r>
                        <a:rPr lang="ko-KR" altLang="en-US" sz="900" b="1" dirty="0" err="1"/>
                        <a:t>현장명</a:t>
                      </a:r>
                      <a:endParaRPr lang="en-US" altLang="ko-KR" sz="900" b="1" dirty="0"/>
                    </a:p>
                    <a:p>
                      <a:pPr algn="r" latinLnBrk="1">
                        <a:lnSpc>
                          <a:spcPct val="150000"/>
                        </a:lnSpc>
                      </a:pPr>
                      <a:endParaRPr lang="en-US" altLang="ko-KR" sz="900" b="1" dirty="0"/>
                    </a:p>
                    <a:p>
                      <a:pPr algn="r" latinLnBrk="1">
                        <a:lnSpc>
                          <a:spcPct val="150000"/>
                        </a:lnSpc>
                      </a:pPr>
                      <a:r>
                        <a:rPr lang="ko-KR" altLang="en-US" sz="900" b="1" dirty="0"/>
                        <a:t>주소</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lang="ko-KR" altLang="en-US" sz="800" dirty="0">
                          <a:solidFill>
                            <a:schemeClr val="bg1">
                              <a:lumMod val="50000"/>
                            </a:schemeClr>
                          </a:solidFill>
                        </a:rPr>
                        <a:t>현장명을 입력해 주세요</a:t>
                      </a:r>
                      <a:r>
                        <a:rPr lang="en-US" altLang="ko-KR" sz="800" dirty="0">
                          <a:solidFill>
                            <a:schemeClr val="bg1">
                              <a:lumMod val="50000"/>
                            </a:schemeClr>
                          </a:solidFill>
                        </a:rPr>
                        <a:t>.                       </a:t>
                      </a:r>
                      <a:endParaRPr lang="ko-KR" altLang="en-US" sz="800" dirty="0">
                        <a:solidFill>
                          <a:schemeClr val="bg1">
                            <a:lumMod val="50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05129519"/>
                  </a:ext>
                </a:extLst>
              </a:tr>
              <a:tr h="443155">
                <a:tc>
                  <a:txBody>
                    <a:bodyPr/>
                    <a:lstStyle/>
                    <a:p>
                      <a:pPr algn="r" latinLnBrk="1">
                        <a:lnSpc>
                          <a:spcPct val="200000"/>
                        </a:lnSpc>
                      </a:pPr>
                      <a:r>
                        <a:rPr lang="ko-KR" altLang="en-US" sz="900" b="1" dirty="0"/>
                        <a:t>배송일</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latinLnBrk="1">
                        <a:lnSpc>
                          <a:spcPct val="250000"/>
                        </a:lnSpc>
                      </a:pPr>
                      <a:r>
                        <a:rPr lang="en-US" altLang="ko-KR" sz="800" dirty="0"/>
                        <a:t>2021</a:t>
                      </a:r>
                      <a:r>
                        <a:rPr lang="ko-KR" altLang="en-US" sz="800" dirty="0"/>
                        <a:t>년 </a:t>
                      </a:r>
                      <a:r>
                        <a:rPr lang="en-US" altLang="ko-KR" sz="800" dirty="0"/>
                        <a:t>7</a:t>
                      </a:r>
                      <a:r>
                        <a:rPr lang="ko-KR" altLang="en-US" sz="800" dirty="0"/>
                        <a:t>월 </a:t>
                      </a:r>
                      <a:r>
                        <a:rPr lang="en-US" altLang="ko-KR" sz="800" dirty="0"/>
                        <a:t>6</a:t>
                      </a:r>
                      <a:r>
                        <a:rPr lang="ko-KR" altLang="en-US" sz="800" dirty="0"/>
                        <a:t>일 화요일</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056838861"/>
                  </a:ext>
                </a:extLst>
              </a:tr>
              <a:tr h="368744">
                <a:tc>
                  <a:txBody>
                    <a:bodyPr/>
                    <a:lstStyle/>
                    <a:p>
                      <a:pPr algn="r" latinLnBrk="1">
                        <a:lnSpc>
                          <a:spcPct val="200000"/>
                        </a:lnSpc>
                      </a:pPr>
                      <a:r>
                        <a:rPr lang="ko-KR" altLang="en-US" sz="900" b="1" dirty="0" err="1"/>
                        <a:t>배송시</a:t>
                      </a:r>
                      <a:r>
                        <a:rPr lang="ko-KR" altLang="en-US" sz="900" b="1" dirty="0"/>
                        <a:t> 요청사항</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9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08829587"/>
                  </a:ext>
                </a:extLst>
              </a:tr>
            </a:tbl>
          </a:graphicData>
        </a:graphic>
      </p:graphicFrame>
      <p:pic>
        <p:nvPicPr>
          <p:cNvPr id="16" name="그림 15">
            <a:extLst>
              <a:ext uri="{FF2B5EF4-FFF2-40B4-BE49-F238E27FC236}">
                <a16:creationId xmlns:a16="http://schemas.microsoft.com/office/drawing/2014/main" xmlns="" id="{8ADDE0A7-5340-420D-95CB-A3F716E4A812}"/>
              </a:ext>
            </a:extLst>
          </p:cNvPr>
          <p:cNvPicPr>
            <a:picLocks noChangeAspect="1"/>
          </p:cNvPicPr>
          <p:nvPr/>
        </p:nvPicPr>
        <p:blipFill>
          <a:blip r:embed="rId10" cstate="print"/>
          <a:stretch>
            <a:fillRect/>
          </a:stretch>
        </p:blipFill>
        <p:spPr>
          <a:xfrm>
            <a:off x="479376" y="1932939"/>
            <a:ext cx="265032" cy="198390"/>
          </a:xfrm>
          <a:prstGeom prst="rect">
            <a:avLst/>
          </a:prstGeom>
        </p:spPr>
      </p:pic>
      <p:sp>
        <p:nvSpPr>
          <p:cNvPr id="44" name="직사각형 43">
            <a:extLst>
              <a:ext uri="{FF2B5EF4-FFF2-40B4-BE49-F238E27FC236}">
                <a16:creationId xmlns:a16="http://schemas.microsoft.com/office/drawing/2014/main" xmlns="" id="{48E00729-38AB-40AF-BCAD-461EF439FCA2}"/>
              </a:ext>
            </a:extLst>
          </p:cNvPr>
          <p:cNvSpPr/>
          <p:nvPr/>
        </p:nvSpPr>
        <p:spPr>
          <a:xfrm>
            <a:off x="1571261" y="2247333"/>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sp>
        <p:nvSpPr>
          <p:cNvPr id="45" name="직사각형 44">
            <a:extLst>
              <a:ext uri="{FF2B5EF4-FFF2-40B4-BE49-F238E27FC236}">
                <a16:creationId xmlns:a16="http://schemas.microsoft.com/office/drawing/2014/main" xmlns="" id="{DF018297-A0B0-4B93-B7B3-4522800379CE}"/>
              </a:ext>
            </a:extLst>
          </p:cNvPr>
          <p:cNvSpPr/>
          <p:nvPr/>
        </p:nvSpPr>
        <p:spPr>
          <a:xfrm>
            <a:off x="3476694" y="2235460"/>
            <a:ext cx="963122" cy="2937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t>배송지</a:t>
            </a:r>
            <a:r>
              <a:rPr lang="ko-KR" altLang="en-US" sz="700" b="1" dirty="0"/>
              <a:t> 목록</a:t>
            </a:r>
            <a:endParaRPr lang="ko-KR" altLang="en-US" sz="1050" b="1" dirty="0"/>
          </a:p>
        </p:txBody>
      </p:sp>
      <p:sp>
        <p:nvSpPr>
          <p:cNvPr id="46" name="직사각형 45">
            <a:extLst>
              <a:ext uri="{FF2B5EF4-FFF2-40B4-BE49-F238E27FC236}">
                <a16:creationId xmlns:a16="http://schemas.microsoft.com/office/drawing/2014/main" xmlns="" id="{378F44D8-FA41-468C-A49D-C66407306424}"/>
              </a:ext>
            </a:extLst>
          </p:cNvPr>
          <p:cNvSpPr/>
          <p:nvPr/>
        </p:nvSpPr>
        <p:spPr>
          <a:xfrm>
            <a:off x="4509503" y="2235460"/>
            <a:ext cx="963122" cy="29378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신규 </a:t>
            </a:r>
            <a:r>
              <a:rPr lang="ko-KR" altLang="en-US" sz="700" b="1" dirty="0" err="1">
                <a:solidFill>
                  <a:schemeClr val="tx1"/>
                </a:solidFill>
              </a:rPr>
              <a:t>배송지</a:t>
            </a:r>
            <a:r>
              <a:rPr lang="ko-KR" altLang="en-US" sz="700" b="1" dirty="0">
                <a:solidFill>
                  <a:schemeClr val="tx1"/>
                </a:solidFill>
              </a:rPr>
              <a:t> 등록</a:t>
            </a:r>
            <a:endParaRPr lang="ko-KR" altLang="en-US" sz="1050" b="1" dirty="0">
              <a:solidFill>
                <a:schemeClr val="tx1"/>
              </a:solidFill>
            </a:endParaRPr>
          </a:p>
        </p:txBody>
      </p:sp>
      <p:sp>
        <p:nvSpPr>
          <p:cNvPr id="47" name="직사각형 46">
            <a:extLst>
              <a:ext uri="{FF2B5EF4-FFF2-40B4-BE49-F238E27FC236}">
                <a16:creationId xmlns:a16="http://schemas.microsoft.com/office/drawing/2014/main" xmlns="" id="{8B268B8E-0562-4B91-B812-E96D15A0712A}"/>
              </a:ext>
            </a:extLst>
          </p:cNvPr>
          <p:cNvSpPr/>
          <p:nvPr/>
        </p:nvSpPr>
        <p:spPr>
          <a:xfrm>
            <a:off x="1555413" y="3770749"/>
            <a:ext cx="3729860"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sp>
        <p:nvSpPr>
          <p:cNvPr id="49" name="직사각형 48">
            <a:extLst>
              <a:ext uri="{FF2B5EF4-FFF2-40B4-BE49-F238E27FC236}">
                <a16:creationId xmlns:a16="http://schemas.microsoft.com/office/drawing/2014/main" xmlns="" id="{D9B14D06-2A35-49D0-B4C5-CFAC2952BA02}"/>
              </a:ext>
            </a:extLst>
          </p:cNvPr>
          <p:cNvSpPr/>
          <p:nvPr/>
        </p:nvSpPr>
        <p:spPr>
          <a:xfrm>
            <a:off x="1564381" y="3415085"/>
            <a:ext cx="1855962" cy="281908"/>
          </a:xfrm>
          <a:prstGeom prst="rect">
            <a:avLst/>
          </a:prstGeom>
          <a:solidFill>
            <a:schemeClr val="accent1">
              <a:lumMod val="20000"/>
              <a:lumOff val="8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sp>
        <p:nvSpPr>
          <p:cNvPr id="50" name="직사각형 49">
            <a:extLst>
              <a:ext uri="{FF2B5EF4-FFF2-40B4-BE49-F238E27FC236}">
                <a16:creationId xmlns:a16="http://schemas.microsoft.com/office/drawing/2014/main" xmlns="" id="{B8EB483A-1E86-444A-A2B0-9F95E3DC2C2E}"/>
              </a:ext>
            </a:extLst>
          </p:cNvPr>
          <p:cNvSpPr/>
          <p:nvPr/>
        </p:nvSpPr>
        <p:spPr>
          <a:xfrm>
            <a:off x="3527180" y="3411663"/>
            <a:ext cx="963122" cy="30365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bg1">
                    <a:lumMod val="50000"/>
                  </a:schemeClr>
                </a:solidFill>
              </a:rPr>
              <a:t>우편번호 찾기</a:t>
            </a:r>
          </a:p>
        </p:txBody>
      </p:sp>
      <p:sp>
        <p:nvSpPr>
          <p:cNvPr id="51" name="직사각형 50">
            <a:extLst>
              <a:ext uri="{FF2B5EF4-FFF2-40B4-BE49-F238E27FC236}">
                <a16:creationId xmlns:a16="http://schemas.microsoft.com/office/drawing/2014/main" xmlns="" id="{29F471A3-5CD3-4694-A8F3-09F10CC0B45D}"/>
              </a:ext>
            </a:extLst>
          </p:cNvPr>
          <p:cNvSpPr/>
          <p:nvPr/>
        </p:nvSpPr>
        <p:spPr>
          <a:xfrm>
            <a:off x="1564381" y="2623496"/>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sp>
        <p:nvSpPr>
          <p:cNvPr id="52" name="직사각형 51">
            <a:extLst>
              <a:ext uri="{FF2B5EF4-FFF2-40B4-BE49-F238E27FC236}">
                <a16:creationId xmlns:a16="http://schemas.microsoft.com/office/drawing/2014/main" xmlns="" id="{452684D5-E89E-4F03-B126-BF8A66E2B614}"/>
              </a:ext>
            </a:extLst>
          </p:cNvPr>
          <p:cNvSpPr/>
          <p:nvPr/>
        </p:nvSpPr>
        <p:spPr>
          <a:xfrm>
            <a:off x="5363777" y="3763698"/>
            <a:ext cx="2552400"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상세주소</a:t>
            </a:r>
          </a:p>
        </p:txBody>
      </p:sp>
      <p:sp>
        <p:nvSpPr>
          <p:cNvPr id="53" name="직사각형 52">
            <a:extLst>
              <a:ext uri="{FF2B5EF4-FFF2-40B4-BE49-F238E27FC236}">
                <a16:creationId xmlns:a16="http://schemas.microsoft.com/office/drawing/2014/main" xmlns="" id="{81B08212-AC2E-4A5F-A033-444C32473937}"/>
              </a:ext>
            </a:extLst>
          </p:cNvPr>
          <p:cNvSpPr/>
          <p:nvPr/>
        </p:nvSpPr>
        <p:spPr>
          <a:xfrm>
            <a:off x="1571261" y="4238874"/>
            <a:ext cx="1516386"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pic>
        <p:nvPicPr>
          <p:cNvPr id="19" name="그림 18">
            <a:extLst>
              <a:ext uri="{FF2B5EF4-FFF2-40B4-BE49-F238E27FC236}">
                <a16:creationId xmlns:a16="http://schemas.microsoft.com/office/drawing/2014/main" xmlns="" id="{395CEEA7-9454-4BB8-BF7B-64FD40009470}"/>
              </a:ext>
            </a:extLst>
          </p:cNvPr>
          <p:cNvPicPr>
            <a:picLocks noChangeAspect="1"/>
          </p:cNvPicPr>
          <p:nvPr/>
        </p:nvPicPr>
        <p:blipFill>
          <a:blip r:embed="rId11" cstate="print"/>
          <a:stretch>
            <a:fillRect/>
          </a:stretch>
        </p:blipFill>
        <p:spPr>
          <a:xfrm>
            <a:off x="2822386" y="4270453"/>
            <a:ext cx="238125" cy="180975"/>
          </a:xfrm>
          <a:prstGeom prst="rect">
            <a:avLst/>
          </a:prstGeom>
        </p:spPr>
      </p:pic>
      <p:sp>
        <p:nvSpPr>
          <p:cNvPr id="56" name="직사각형 55">
            <a:extLst>
              <a:ext uri="{FF2B5EF4-FFF2-40B4-BE49-F238E27FC236}">
                <a16:creationId xmlns:a16="http://schemas.microsoft.com/office/drawing/2014/main" xmlns="" id="{B4148E10-421C-43D5-B904-AE1B10E5D74F}"/>
              </a:ext>
            </a:extLst>
          </p:cNvPr>
          <p:cNvSpPr/>
          <p:nvPr/>
        </p:nvSpPr>
        <p:spPr>
          <a:xfrm>
            <a:off x="3191093" y="4235483"/>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시간을 선택해 주세요</a:t>
            </a:r>
            <a:r>
              <a:rPr lang="en-US" altLang="ko-KR" sz="800" dirty="0">
                <a:solidFill>
                  <a:schemeClr val="bg1">
                    <a:lumMod val="50000"/>
                  </a:schemeClr>
                </a:solidFill>
              </a:rPr>
              <a:t>.</a:t>
            </a:r>
            <a:endParaRPr lang="ko-KR" altLang="en-US" sz="800" dirty="0">
              <a:solidFill>
                <a:schemeClr val="bg1">
                  <a:lumMod val="50000"/>
                </a:schemeClr>
              </a:solidFill>
            </a:endParaRPr>
          </a:p>
        </p:txBody>
      </p:sp>
      <p:sp>
        <p:nvSpPr>
          <p:cNvPr id="20" name="말풍선: 사각형 19">
            <a:extLst>
              <a:ext uri="{FF2B5EF4-FFF2-40B4-BE49-F238E27FC236}">
                <a16:creationId xmlns:a16="http://schemas.microsoft.com/office/drawing/2014/main" xmlns="" id="{6FEDC1ED-2016-44BA-8085-393D17F17BF0}"/>
              </a:ext>
            </a:extLst>
          </p:cNvPr>
          <p:cNvSpPr/>
          <p:nvPr/>
        </p:nvSpPr>
        <p:spPr>
          <a:xfrm rot="10800000">
            <a:off x="8844240" y="4174633"/>
            <a:ext cx="1470938" cy="1441903"/>
          </a:xfrm>
          <a:prstGeom prst="wedgeRectCallout">
            <a:avLst>
              <a:gd name="adj1" fmla="val -19577"/>
              <a:gd name="adj2" fmla="val 56010"/>
            </a:avLst>
          </a:prstGeom>
          <a:noFill/>
          <a:ln w="6350">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xmlns="" id="{05F364F4-F1EE-48C4-BACC-6367C3F0EE39}"/>
              </a:ext>
            </a:extLst>
          </p:cNvPr>
          <p:cNvSpPr txBox="1"/>
          <p:nvPr/>
        </p:nvSpPr>
        <p:spPr>
          <a:xfrm>
            <a:off x="9035309" y="4274890"/>
            <a:ext cx="1088799" cy="215444"/>
          </a:xfrm>
          <a:prstGeom prst="rect">
            <a:avLst/>
          </a:prstGeom>
          <a:noFill/>
        </p:spPr>
        <p:txBody>
          <a:bodyPr wrap="square" rtlCol="0">
            <a:spAutoFit/>
          </a:bodyPr>
          <a:lstStyle/>
          <a:p>
            <a:pPr algn="ctr"/>
            <a:r>
              <a:rPr lang="en-US" altLang="ko-KR" sz="800" b="1" dirty="0"/>
              <a:t>&lt;  2021</a:t>
            </a:r>
            <a:r>
              <a:rPr lang="ko-KR" altLang="en-US" sz="800" b="1" dirty="0"/>
              <a:t>년 </a:t>
            </a:r>
            <a:r>
              <a:rPr lang="en-US" altLang="ko-KR" sz="800" b="1" dirty="0"/>
              <a:t>7</a:t>
            </a:r>
            <a:r>
              <a:rPr lang="ko-KR" altLang="en-US" sz="800" b="1" dirty="0"/>
              <a:t>월  </a:t>
            </a:r>
            <a:r>
              <a:rPr lang="en-US" altLang="ko-KR" sz="800" b="1" dirty="0"/>
              <a:t>&gt;</a:t>
            </a:r>
            <a:endParaRPr lang="ko-KR" altLang="en-US" sz="800" b="1" dirty="0"/>
          </a:p>
        </p:txBody>
      </p:sp>
      <p:sp>
        <p:nvSpPr>
          <p:cNvPr id="22" name="TextBox 21">
            <a:extLst>
              <a:ext uri="{FF2B5EF4-FFF2-40B4-BE49-F238E27FC236}">
                <a16:creationId xmlns:a16="http://schemas.microsoft.com/office/drawing/2014/main" xmlns="" id="{C87172B3-4063-47C1-B581-3DF9C30AD24B}"/>
              </a:ext>
            </a:extLst>
          </p:cNvPr>
          <p:cNvSpPr txBox="1"/>
          <p:nvPr/>
        </p:nvSpPr>
        <p:spPr>
          <a:xfrm>
            <a:off x="8844240" y="4493151"/>
            <a:ext cx="1470938" cy="200055"/>
          </a:xfrm>
          <a:prstGeom prst="rect">
            <a:avLst/>
          </a:prstGeom>
          <a:noFill/>
        </p:spPr>
        <p:txBody>
          <a:bodyPr wrap="square" rtlCol="0">
            <a:spAutoFit/>
          </a:bodyPr>
          <a:lstStyle/>
          <a:p>
            <a:r>
              <a:rPr lang="ko-KR" altLang="en-US" sz="700" dirty="0"/>
              <a:t>일   월   화   수   목   금   토</a:t>
            </a:r>
          </a:p>
        </p:txBody>
      </p:sp>
      <p:sp>
        <p:nvSpPr>
          <p:cNvPr id="23" name="TextBox 22">
            <a:extLst>
              <a:ext uri="{FF2B5EF4-FFF2-40B4-BE49-F238E27FC236}">
                <a16:creationId xmlns:a16="http://schemas.microsoft.com/office/drawing/2014/main" xmlns="" id="{B5E0154C-F744-4CF2-B844-35F32EF20A59}"/>
              </a:ext>
            </a:extLst>
          </p:cNvPr>
          <p:cNvSpPr txBox="1"/>
          <p:nvPr/>
        </p:nvSpPr>
        <p:spPr>
          <a:xfrm>
            <a:off x="8844240" y="4693206"/>
            <a:ext cx="1470938" cy="923330"/>
          </a:xfrm>
          <a:prstGeom prst="rect">
            <a:avLst/>
          </a:prstGeom>
          <a:noFill/>
        </p:spPr>
        <p:txBody>
          <a:bodyPr wrap="square" rtlCol="0">
            <a:spAutoFit/>
          </a:bodyPr>
          <a:lstStyle/>
          <a:p>
            <a:r>
              <a:rPr lang="en-US" altLang="ko-KR" sz="600" dirty="0"/>
              <a:t>                             1     2     </a:t>
            </a:r>
            <a:r>
              <a:rPr lang="en-US" altLang="ko-KR" sz="600" dirty="0">
                <a:solidFill>
                  <a:srgbClr val="0070C0"/>
                </a:solidFill>
              </a:rPr>
              <a:t>3</a:t>
            </a:r>
          </a:p>
          <a:p>
            <a:endParaRPr lang="en-US" altLang="ko-KR" sz="600" dirty="0"/>
          </a:p>
          <a:p>
            <a:r>
              <a:rPr lang="en-US" altLang="ko-KR" sz="600" dirty="0"/>
              <a:t> </a:t>
            </a:r>
            <a:r>
              <a:rPr lang="en-US" altLang="ko-KR" sz="600" dirty="0">
                <a:solidFill>
                  <a:srgbClr val="FF0000"/>
                </a:solidFill>
              </a:rPr>
              <a:t>4 </a:t>
            </a:r>
            <a:r>
              <a:rPr lang="en-US" altLang="ko-KR" sz="600" dirty="0"/>
              <a:t>    5             7      8     9     </a:t>
            </a:r>
            <a:r>
              <a:rPr lang="en-US" altLang="ko-KR" sz="600" dirty="0">
                <a:solidFill>
                  <a:srgbClr val="0070C0"/>
                </a:solidFill>
              </a:rPr>
              <a:t>10</a:t>
            </a:r>
          </a:p>
          <a:p>
            <a:endParaRPr lang="en-US" altLang="ko-KR" sz="600" dirty="0"/>
          </a:p>
          <a:p>
            <a:r>
              <a:rPr lang="en-US" altLang="ko-KR" sz="600" dirty="0">
                <a:solidFill>
                  <a:srgbClr val="FF0000"/>
                </a:solidFill>
              </a:rPr>
              <a:t>11</a:t>
            </a:r>
            <a:r>
              <a:rPr lang="en-US" altLang="ko-KR" sz="600" dirty="0"/>
              <a:t>    12    13    14    15    16    </a:t>
            </a:r>
            <a:r>
              <a:rPr lang="en-US" altLang="ko-KR" sz="600" dirty="0">
                <a:solidFill>
                  <a:srgbClr val="0070C0"/>
                </a:solidFill>
              </a:rPr>
              <a:t>17</a:t>
            </a:r>
            <a:r>
              <a:rPr lang="en-US" altLang="ko-KR" sz="600" dirty="0"/>
              <a:t> </a:t>
            </a:r>
          </a:p>
          <a:p>
            <a:pPr marL="228600" indent="-228600">
              <a:buAutoNum type="arabicPlain" startAt="11"/>
            </a:pPr>
            <a:endParaRPr lang="en-US" altLang="ko-KR" sz="600" dirty="0"/>
          </a:p>
          <a:p>
            <a:r>
              <a:rPr lang="en-US" altLang="ko-KR" sz="600" dirty="0">
                <a:solidFill>
                  <a:srgbClr val="FF0000"/>
                </a:solidFill>
              </a:rPr>
              <a:t>18  </a:t>
            </a:r>
            <a:r>
              <a:rPr lang="en-US" altLang="ko-KR" sz="600" dirty="0"/>
              <a:t>  19    20    21    22    23    </a:t>
            </a:r>
            <a:r>
              <a:rPr lang="en-US" altLang="ko-KR" sz="600" dirty="0">
                <a:solidFill>
                  <a:srgbClr val="0070C0"/>
                </a:solidFill>
              </a:rPr>
              <a:t>24</a:t>
            </a:r>
            <a:r>
              <a:rPr lang="en-US" altLang="ko-KR" sz="600" dirty="0"/>
              <a:t> </a:t>
            </a:r>
          </a:p>
          <a:p>
            <a:endParaRPr lang="en-US" altLang="ko-KR" sz="600" dirty="0"/>
          </a:p>
          <a:p>
            <a:r>
              <a:rPr lang="en-US" altLang="ko-KR" sz="600" dirty="0">
                <a:solidFill>
                  <a:srgbClr val="FF0000"/>
                </a:solidFill>
              </a:rPr>
              <a:t>25</a:t>
            </a:r>
            <a:r>
              <a:rPr lang="en-US" altLang="ko-KR" sz="600" dirty="0"/>
              <a:t>    26    27    28     29   30    </a:t>
            </a:r>
            <a:r>
              <a:rPr lang="en-US" altLang="ko-KR" sz="600" dirty="0">
                <a:solidFill>
                  <a:srgbClr val="0070C0"/>
                </a:solidFill>
              </a:rPr>
              <a:t>31</a:t>
            </a:r>
            <a:r>
              <a:rPr lang="en-US" altLang="ko-KR" sz="600" dirty="0"/>
              <a:t>              </a:t>
            </a:r>
            <a:endParaRPr lang="ko-KR" altLang="en-US" sz="600" dirty="0"/>
          </a:p>
        </p:txBody>
      </p:sp>
      <p:sp>
        <p:nvSpPr>
          <p:cNvPr id="24" name="직사각형 23">
            <a:extLst>
              <a:ext uri="{FF2B5EF4-FFF2-40B4-BE49-F238E27FC236}">
                <a16:creationId xmlns:a16="http://schemas.microsoft.com/office/drawing/2014/main" xmlns="" id="{DC673041-AA6A-4448-94CF-F50E902890EC}"/>
              </a:ext>
            </a:extLst>
          </p:cNvPr>
          <p:cNvSpPr/>
          <p:nvPr/>
        </p:nvSpPr>
        <p:spPr>
          <a:xfrm>
            <a:off x="9264352" y="4901605"/>
            <a:ext cx="144016" cy="1299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6</a:t>
            </a:r>
            <a:endParaRPr lang="ko-KR" altLang="en-US" dirty="0"/>
          </a:p>
        </p:txBody>
      </p:sp>
      <p:sp>
        <p:nvSpPr>
          <p:cNvPr id="62" name="직사각형 61">
            <a:extLst>
              <a:ext uri="{FF2B5EF4-FFF2-40B4-BE49-F238E27FC236}">
                <a16:creationId xmlns:a16="http://schemas.microsoft.com/office/drawing/2014/main" xmlns="" id="{300BD7C7-25B5-43F8-8D37-DA0DD41DD5C7}"/>
              </a:ext>
            </a:extLst>
          </p:cNvPr>
          <p:cNvSpPr/>
          <p:nvPr/>
        </p:nvSpPr>
        <p:spPr>
          <a:xfrm>
            <a:off x="5119063" y="4254449"/>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63" name="직사각형 62">
            <a:extLst>
              <a:ext uri="{FF2B5EF4-FFF2-40B4-BE49-F238E27FC236}">
                <a16:creationId xmlns:a16="http://schemas.microsoft.com/office/drawing/2014/main" xmlns="" id="{F01FEE85-C731-4522-BB68-D79FFE26D0A4}"/>
              </a:ext>
            </a:extLst>
          </p:cNvPr>
          <p:cNvSpPr/>
          <p:nvPr/>
        </p:nvSpPr>
        <p:spPr>
          <a:xfrm>
            <a:off x="5345454" y="4221892"/>
            <a:ext cx="513388"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bg1">
                    <a:lumMod val="50000"/>
                  </a:schemeClr>
                </a:solidFill>
              </a:rPr>
              <a:t>양중</a:t>
            </a:r>
          </a:p>
        </p:txBody>
      </p:sp>
      <p:sp>
        <p:nvSpPr>
          <p:cNvPr id="65" name="직사각형 64">
            <a:extLst>
              <a:ext uri="{FF2B5EF4-FFF2-40B4-BE49-F238E27FC236}">
                <a16:creationId xmlns:a16="http://schemas.microsoft.com/office/drawing/2014/main" xmlns="" id="{B27F3AFE-87C2-4EFD-92E8-924F62BF3D39}"/>
              </a:ext>
            </a:extLst>
          </p:cNvPr>
          <p:cNvSpPr/>
          <p:nvPr/>
        </p:nvSpPr>
        <p:spPr>
          <a:xfrm>
            <a:off x="1562293" y="4618075"/>
            <a:ext cx="3729860"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요청사항이 있을 경우</a:t>
            </a:r>
            <a:r>
              <a:rPr lang="en-US" altLang="ko-KR" sz="800" dirty="0">
                <a:solidFill>
                  <a:schemeClr val="bg1">
                    <a:lumMod val="50000"/>
                  </a:schemeClr>
                </a:solidFill>
              </a:rPr>
              <a:t>, </a:t>
            </a:r>
            <a:r>
              <a:rPr lang="ko-KR" altLang="en-US" sz="800" dirty="0">
                <a:solidFill>
                  <a:schemeClr val="bg1">
                    <a:lumMod val="50000"/>
                  </a:schemeClr>
                </a:solidFill>
              </a:rPr>
              <a:t>입력해 주세요</a:t>
            </a:r>
            <a:r>
              <a:rPr lang="en-US" altLang="ko-KR" sz="800" dirty="0">
                <a:solidFill>
                  <a:schemeClr val="bg1">
                    <a:lumMod val="50000"/>
                  </a:schemeClr>
                </a:solidFill>
              </a:rPr>
              <a:t>.</a:t>
            </a:r>
            <a:endParaRPr lang="ko-KR" altLang="en-US" sz="800" dirty="0">
              <a:solidFill>
                <a:schemeClr val="bg1">
                  <a:lumMod val="50000"/>
                </a:schemeClr>
              </a:solidFill>
            </a:endParaRPr>
          </a:p>
        </p:txBody>
      </p:sp>
      <p:graphicFrame>
        <p:nvGraphicFramePr>
          <p:cNvPr id="54" name="표 53">
            <a:extLst>
              <a:ext uri="{FF2B5EF4-FFF2-40B4-BE49-F238E27FC236}">
                <a16:creationId xmlns:a16="http://schemas.microsoft.com/office/drawing/2014/main" xmlns="" id="{B1C5CFA4-A631-4DFA-BAF2-6D070EF85E48}"/>
              </a:ext>
            </a:extLst>
          </p:cNvPr>
          <p:cNvGraphicFramePr>
            <a:graphicFrameLocks noGrp="1"/>
          </p:cNvGraphicFramePr>
          <p:nvPr>
            <p:extLst>
              <p:ext uri="{D42A27DB-BD31-4B8C-83A1-F6EECF244321}">
                <p14:modId xmlns:p14="http://schemas.microsoft.com/office/powerpoint/2010/main" xmlns="" val="945312210"/>
              </p:ext>
            </p:extLst>
          </p:nvPr>
        </p:nvGraphicFramePr>
        <p:xfrm>
          <a:off x="330045" y="5144458"/>
          <a:ext cx="8094637" cy="672199"/>
        </p:xfrm>
        <a:graphic>
          <a:graphicData uri="http://schemas.openxmlformats.org/drawingml/2006/table">
            <a:tbl>
              <a:tblPr firstRow="1" bandRow="1">
                <a:tableStyleId>{5C22544A-7EE6-4342-B048-85BDC9FD1C3A}</a:tableStyleId>
              </a:tblPr>
              <a:tblGrid>
                <a:gridCol w="8094637">
                  <a:extLst>
                    <a:ext uri="{9D8B030D-6E8A-4147-A177-3AD203B41FA5}">
                      <a16:colId xmlns:a16="http://schemas.microsoft.com/office/drawing/2014/main" xmlns="" val="301215119"/>
                    </a:ext>
                  </a:extLst>
                </a:gridCol>
              </a:tblGrid>
              <a:tr h="245269">
                <a:tc>
                  <a:txBody>
                    <a:bodyPr/>
                    <a:lstStyle/>
                    <a:p>
                      <a:pPr latinLnBrk="1"/>
                      <a:r>
                        <a:rPr lang="en-US" altLang="ko-KR" dirty="0"/>
                        <a:t>      </a:t>
                      </a:r>
                      <a:r>
                        <a:rPr lang="ko-KR" altLang="en-US" sz="900" dirty="0">
                          <a:solidFill>
                            <a:schemeClr val="tx1"/>
                          </a:solidFill>
                        </a:rPr>
                        <a:t>반품 규정</a:t>
                      </a:r>
                      <a:endParaRPr lang="ko-KR" altLang="en-US" dirty="0">
                        <a:solidFill>
                          <a:schemeClr val="tx1"/>
                        </a:solidFill>
                      </a:endParaRPr>
                    </a:p>
                  </a:txBody>
                  <a:tcPr>
                    <a:lnB w="1270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2570138384"/>
                  </a:ext>
                </a:extLst>
              </a:tr>
              <a:tr h="306439">
                <a:tc>
                  <a:txBody>
                    <a:bodyPr/>
                    <a:lstStyle/>
                    <a:p>
                      <a:pPr algn="r" latinLnBrk="1">
                        <a:lnSpc>
                          <a:spcPct val="150000"/>
                        </a:lnSpc>
                      </a:pPr>
                      <a:endParaRPr lang="en-US" altLang="ko-KR" sz="9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79712269"/>
                  </a:ext>
                </a:extLst>
              </a:tr>
            </a:tbl>
          </a:graphicData>
        </a:graphic>
      </p:graphicFrame>
      <p:pic>
        <p:nvPicPr>
          <p:cNvPr id="14" name="그림 13">
            <a:extLst>
              <a:ext uri="{FF2B5EF4-FFF2-40B4-BE49-F238E27FC236}">
                <a16:creationId xmlns:a16="http://schemas.microsoft.com/office/drawing/2014/main" xmlns="" id="{22C365C5-3D5D-440F-B415-E12B75CF4E61}"/>
              </a:ext>
            </a:extLst>
          </p:cNvPr>
          <p:cNvPicPr>
            <a:picLocks noChangeAspect="1"/>
          </p:cNvPicPr>
          <p:nvPr/>
        </p:nvPicPr>
        <p:blipFill>
          <a:blip r:embed="rId12" cstate="print"/>
          <a:stretch>
            <a:fillRect/>
          </a:stretch>
        </p:blipFill>
        <p:spPr>
          <a:xfrm>
            <a:off x="467122" y="5199840"/>
            <a:ext cx="289539" cy="284746"/>
          </a:xfrm>
          <a:prstGeom prst="rect">
            <a:avLst/>
          </a:prstGeom>
        </p:spPr>
      </p:pic>
      <p:sp>
        <p:nvSpPr>
          <p:cNvPr id="58" name="TextBox 57">
            <a:extLst>
              <a:ext uri="{FF2B5EF4-FFF2-40B4-BE49-F238E27FC236}">
                <a16:creationId xmlns:a16="http://schemas.microsoft.com/office/drawing/2014/main" xmlns="" id="{E4C4DCA5-DF0D-4212-946D-77DE481DFAA3}"/>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0" name="TextBox 59">
            <a:extLst>
              <a:ext uri="{FF2B5EF4-FFF2-40B4-BE49-F238E27FC236}">
                <a16:creationId xmlns:a16="http://schemas.microsoft.com/office/drawing/2014/main" xmlns="" id="{2380C018-9C07-4BB7-BB1B-5AA37997F58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1" name="TextBox 60">
            <a:extLst>
              <a:ext uri="{FF2B5EF4-FFF2-40B4-BE49-F238E27FC236}">
                <a16:creationId xmlns:a16="http://schemas.microsoft.com/office/drawing/2014/main" xmlns="" id="{F41E9F10-969C-4491-AAE9-21C272498FC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6" name="직사각형 65">
            <a:extLst>
              <a:ext uri="{FF2B5EF4-FFF2-40B4-BE49-F238E27FC236}">
                <a16:creationId xmlns:a16="http://schemas.microsoft.com/office/drawing/2014/main" xmlns="" id="{A01A0BB8-457D-4676-8129-3EFFB843F5A6}"/>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67" name="TextBox 66">
            <a:extLst>
              <a:ext uri="{FF2B5EF4-FFF2-40B4-BE49-F238E27FC236}">
                <a16:creationId xmlns:a16="http://schemas.microsoft.com/office/drawing/2014/main" xmlns="" id="{AF443DF3-3091-4982-A003-B8A688FBA3EE}"/>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
        <p:nvSpPr>
          <p:cNvPr id="68" name="직사각형 67">
            <a:extLst>
              <a:ext uri="{FF2B5EF4-FFF2-40B4-BE49-F238E27FC236}">
                <a16:creationId xmlns:a16="http://schemas.microsoft.com/office/drawing/2014/main" xmlns="" id="{1740B109-3009-46C5-AE1D-122B16396A2B}"/>
              </a:ext>
            </a:extLst>
          </p:cNvPr>
          <p:cNvSpPr/>
          <p:nvPr/>
        </p:nvSpPr>
        <p:spPr>
          <a:xfrm>
            <a:off x="1555413" y="3023372"/>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sp>
        <p:nvSpPr>
          <p:cNvPr id="15" name="TextBox 14">
            <a:extLst>
              <a:ext uri="{FF2B5EF4-FFF2-40B4-BE49-F238E27FC236}">
                <a16:creationId xmlns:a16="http://schemas.microsoft.com/office/drawing/2014/main" xmlns="" id="{AEE79458-62D6-42AA-8495-802053A33AD3}"/>
              </a:ext>
            </a:extLst>
          </p:cNvPr>
          <p:cNvSpPr txBox="1"/>
          <p:nvPr/>
        </p:nvSpPr>
        <p:spPr>
          <a:xfrm>
            <a:off x="3527180" y="3061417"/>
            <a:ext cx="4322486" cy="200055"/>
          </a:xfrm>
          <a:prstGeom prst="rect">
            <a:avLst/>
          </a:prstGeom>
          <a:noFill/>
        </p:spPr>
        <p:txBody>
          <a:bodyPr wrap="square" rtlCol="0">
            <a:spAutoFit/>
          </a:bodyPr>
          <a:lstStyle/>
          <a:p>
            <a:r>
              <a:rPr lang="en-US" altLang="ko-KR" sz="700" dirty="0"/>
              <a:t>* </a:t>
            </a:r>
            <a:r>
              <a:rPr lang="ko-KR" altLang="en-US" sz="700" dirty="0"/>
              <a:t>현장명은 임의로 설정이 가능하며</a:t>
            </a:r>
            <a:r>
              <a:rPr lang="en-US" altLang="ko-KR" sz="700" dirty="0"/>
              <a:t>, </a:t>
            </a:r>
            <a:r>
              <a:rPr lang="ko-KR" altLang="en-US" sz="700" dirty="0"/>
              <a:t>주문내역 목록에 표시되는 이름입니다</a:t>
            </a:r>
            <a:r>
              <a:rPr lang="en-US" altLang="ko-KR" sz="700" dirty="0"/>
              <a:t>.</a:t>
            </a:r>
            <a:endParaRPr lang="ko-KR" altLang="en-US" sz="700" dirty="0"/>
          </a:p>
        </p:txBody>
      </p:sp>
      <p:pic>
        <p:nvPicPr>
          <p:cNvPr id="18" name="그림 17">
            <a:extLst>
              <a:ext uri="{FF2B5EF4-FFF2-40B4-BE49-F238E27FC236}">
                <a16:creationId xmlns:a16="http://schemas.microsoft.com/office/drawing/2014/main" xmlns="" id="{146A65E0-28DC-4C12-9FB3-30045E56E0B8}"/>
              </a:ext>
            </a:extLst>
          </p:cNvPr>
          <p:cNvPicPr>
            <a:picLocks noChangeAspect="1"/>
          </p:cNvPicPr>
          <p:nvPr/>
        </p:nvPicPr>
        <p:blipFill>
          <a:blip r:embed="rId13" cstate="print"/>
          <a:stretch>
            <a:fillRect/>
          </a:stretch>
        </p:blipFill>
        <p:spPr>
          <a:xfrm>
            <a:off x="8843444" y="5816591"/>
            <a:ext cx="1328990" cy="664495"/>
          </a:xfrm>
          <a:prstGeom prst="rect">
            <a:avLst/>
          </a:prstGeom>
        </p:spPr>
      </p:pic>
      <p:sp>
        <p:nvSpPr>
          <p:cNvPr id="69" name="타원 68">
            <a:extLst>
              <a:ext uri="{FF2B5EF4-FFF2-40B4-BE49-F238E27FC236}">
                <a16:creationId xmlns:a16="http://schemas.microsoft.com/office/drawing/2014/main" xmlns="" id="{C9611B87-B08C-496A-AB53-3C69DCA03880}"/>
              </a:ext>
            </a:extLst>
          </p:cNvPr>
          <p:cNvSpPr/>
          <p:nvPr/>
        </p:nvSpPr>
        <p:spPr>
          <a:xfrm>
            <a:off x="3344095" y="204682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70" name="타원 69">
            <a:extLst>
              <a:ext uri="{FF2B5EF4-FFF2-40B4-BE49-F238E27FC236}">
                <a16:creationId xmlns:a16="http://schemas.microsoft.com/office/drawing/2014/main" xmlns="" id="{1BADD552-1907-484B-AD57-1FBC7D9031CC}"/>
              </a:ext>
            </a:extLst>
          </p:cNvPr>
          <p:cNvSpPr/>
          <p:nvPr/>
        </p:nvSpPr>
        <p:spPr>
          <a:xfrm>
            <a:off x="4402209" y="204888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71" name="타원 70">
            <a:extLst>
              <a:ext uri="{FF2B5EF4-FFF2-40B4-BE49-F238E27FC236}">
                <a16:creationId xmlns:a16="http://schemas.microsoft.com/office/drawing/2014/main" xmlns="" id="{C372AC79-6605-488A-8101-85A7D4FB9B7B}"/>
              </a:ext>
            </a:extLst>
          </p:cNvPr>
          <p:cNvSpPr/>
          <p:nvPr/>
        </p:nvSpPr>
        <p:spPr>
          <a:xfrm>
            <a:off x="1344895" y="290540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72" name="타원 71">
            <a:extLst>
              <a:ext uri="{FF2B5EF4-FFF2-40B4-BE49-F238E27FC236}">
                <a16:creationId xmlns:a16="http://schemas.microsoft.com/office/drawing/2014/main" xmlns="" id="{FF3A0083-3121-4360-8A36-E9F74595D2C7}"/>
              </a:ext>
            </a:extLst>
          </p:cNvPr>
          <p:cNvSpPr/>
          <p:nvPr/>
        </p:nvSpPr>
        <p:spPr>
          <a:xfrm>
            <a:off x="3371123" y="327678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73" name="타원 72">
            <a:extLst>
              <a:ext uri="{FF2B5EF4-FFF2-40B4-BE49-F238E27FC236}">
                <a16:creationId xmlns:a16="http://schemas.microsoft.com/office/drawing/2014/main" xmlns="" id="{A28D0F45-0BB0-4966-A477-59952A77DA76}"/>
              </a:ext>
            </a:extLst>
          </p:cNvPr>
          <p:cNvSpPr/>
          <p:nvPr/>
        </p:nvSpPr>
        <p:spPr>
          <a:xfrm>
            <a:off x="1348357" y="370456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74" name="타원 73">
            <a:extLst>
              <a:ext uri="{FF2B5EF4-FFF2-40B4-BE49-F238E27FC236}">
                <a16:creationId xmlns:a16="http://schemas.microsoft.com/office/drawing/2014/main" xmlns="" id="{180ADC80-608D-446C-9A03-6BBAB91C2450}"/>
              </a:ext>
            </a:extLst>
          </p:cNvPr>
          <p:cNvSpPr/>
          <p:nvPr/>
        </p:nvSpPr>
        <p:spPr>
          <a:xfrm>
            <a:off x="1428597" y="414660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75" name="타원 74">
            <a:extLst>
              <a:ext uri="{FF2B5EF4-FFF2-40B4-BE49-F238E27FC236}">
                <a16:creationId xmlns:a16="http://schemas.microsoft.com/office/drawing/2014/main" xmlns="" id="{AE8EFAFC-DAD6-420A-8F7B-60D5067CDF06}"/>
              </a:ext>
            </a:extLst>
          </p:cNvPr>
          <p:cNvSpPr/>
          <p:nvPr/>
        </p:nvSpPr>
        <p:spPr>
          <a:xfrm>
            <a:off x="3041708" y="413924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7</a:t>
            </a:r>
            <a:endParaRPr lang="ko-KR" altLang="en-US" dirty="0"/>
          </a:p>
        </p:txBody>
      </p:sp>
      <p:sp>
        <p:nvSpPr>
          <p:cNvPr id="76" name="타원 75">
            <a:extLst>
              <a:ext uri="{FF2B5EF4-FFF2-40B4-BE49-F238E27FC236}">
                <a16:creationId xmlns:a16="http://schemas.microsoft.com/office/drawing/2014/main" xmlns="" id="{6F9E699A-396C-4A16-AE25-CAD029497000}"/>
              </a:ext>
            </a:extLst>
          </p:cNvPr>
          <p:cNvSpPr/>
          <p:nvPr/>
        </p:nvSpPr>
        <p:spPr>
          <a:xfrm>
            <a:off x="1416965" y="455916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8</a:t>
            </a:r>
            <a:endParaRPr lang="ko-KR" altLang="en-US" dirty="0"/>
          </a:p>
        </p:txBody>
      </p:sp>
      <p:sp>
        <p:nvSpPr>
          <p:cNvPr id="77" name="타원 76">
            <a:extLst>
              <a:ext uri="{FF2B5EF4-FFF2-40B4-BE49-F238E27FC236}">
                <a16:creationId xmlns:a16="http://schemas.microsoft.com/office/drawing/2014/main" xmlns="" id="{CF72E92C-D358-4486-86DC-4DBC3910C169}"/>
              </a:ext>
            </a:extLst>
          </p:cNvPr>
          <p:cNvSpPr/>
          <p:nvPr/>
        </p:nvSpPr>
        <p:spPr>
          <a:xfrm>
            <a:off x="756661" y="512066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9</a:t>
            </a:r>
            <a:endParaRPr lang="ko-KR" altLang="en-US" dirty="0"/>
          </a:p>
        </p:txBody>
      </p:sp>
    </p:spTree>
    <p:extLst>
      <p:ext uri="{BB962C8B-B14F-4D97-AF65-F5344CB8AC3E}">
        <p14:creationId xmlns:p14="http://schemas.microsoft.com/office/powerpoint/2010/main" xmlns="" val="33751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 완료 페이지</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890752517"/>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상품을 주문 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납품까지의 절차에 대한 안내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진행상황은 </a:t>
                      </a:r>
                      <a:r>
                        <a:rPr kumimoji="1" lang="en-US" altLang="ko-KR" sz="850" dirty="0">
                          <a:solidFill>
                            <a:schemeClr val="tx1"/>
                          </a:solidFill>
                          <a:latin typeface="+mn-ea"/>
                        </a:rPr>
                        <a:t>‘</a:t>
                      </a:r>
                      <a:r>
                        <a:rPr kumimoji="1" lang="ko-KR" altLang="en-US" sz="850" dirty="0">
                          <a:solidFill>
                            <a:schemeClr val="tx1"/>
                          </a:solidFill>
                          <a:latin typeface="+mn-ea"/>
                        </a:rPr>
                        <a:t>주문내역</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44p</a:t>
                      </a:r>
                      <a:r>
                        <a:rPr kumimoji="1" lang="en-US" altLang="ko-KR" sz="850" dirty="0">
                          <a:solidFill>
                            <a:schemeClr val="tx1"/>
                          </a:solidFill>
                          <a:latin typeface="+mn-ea"/>
                        </a:rPr>
                        <a:t>)</a:t>
                      </a:r>
                      <a:r>
                        <a:rPr kumimoji="1" lang="ko-KR" altLang="en-US" sz="850" dirty="0">
                          <a:solidFill>
                            <a:schemeClr val="tx1"/>
                          </a:solidFill>
                          <a:latin typeface="+mn-ea"/>
                        </a:rPr>
                        <a:t>에서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23</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4"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5"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6"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7"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8"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58" name="TextBox 57">
            <a:extLst>
              <a:ext uri="{FF2B5EF4-FFF2-40B4-BE49-F238E27FC236}">
                <a16:creationId xmlns:a16="http://schemas.microsoft.com/office/drawing/2014/main" xmlns="" id="{E4C4DCA5-DF0D-4212-946D-77DE481DFAA3}"/>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0" name="TextBox 59">
            <a:extLst>
              <a:ext uri="{FF2B5EF4-FFF2-40B4-BE49-F238E27FC236}">
                <a16:creationId xmlns:a16="http://schemas.microsoft.com/office/drawing/2014/main" xmlns="" id="{2380C018-9C07-4BB7-BB1B-5AA37997F58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1" name="TextBox 60">
            <a:extLst>
              <a:ext uri="{FF2B5EF4-FFF2-40B4-BE49-F238E27FC236}">
                <a16:creationId xmlns:a16="http://schemas.microsoft.com/office/drawing/2014/main" xmlns="" id="{F41E9F10-969C-4491-AAE9-21C272498FC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6" name="직사각형 65">
            <a:extLst>
              <a:ext uri="{FF2B5EF4-FFF2-40B4-BE49-F238E27FC236}">
                <a16:creationId xmlns:a16="http://schemas.microsoft.com/office/drawing/2014/main" xmlns="" id="{A01A0BB8-457D-4676-8129-3EFFB843F5A6}"/>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57" name="TextBox 56">
            <a:extLst>
              <a:ext uri="{FF2B5EF4-FFF2-40B4-BE49-F238E27FC236}">
                <a16:creationId xmlns:a16="http://schemas.microsoft.com/office/drawing/2014/main" xmlns="" id="{1D113C5D-40A2-4351-9A33-7BCB978DF31A}"/>
              </a:ext>
            </a:extLst>
          </p:cNvPr>
          <p:cNvSpPr txBox="1"/>
          <p:nvPr/>
        </p:nvSpPr>
        <p:spPr>
          <a:xfrm>
            <a:off x="2580612" y="2016202"/>
            <a:ext cx="3168352" cy="369332"/>
          </a:xfrm>
          <a:prstGeom prst="rect">
            <a:avLst/>
          </a:prstGeom>
          <a:noFill/>
        </p:spPr>
        <p:txBody>
          <a:bodyPr wrap="square" rtlCol="0">
            <a:spAutoFit/>
          </a:bodyPr>
          <a:lstStyle/>
          <a:p>
            <a:pPr algn="ctr"/>
            <a:r>
              <a:rPr lang="ko-KR" altLang="en-US" b="1" dirty="0"/>
              <a:t>주문이 접수되었습니다</a:t>
            </a:r>
            <a:r>
              <a:rPr lang="en-US" altLang="ko-KR" b="1" dirty="0"/>
              <a:t>.</a:t>
            </a:r>
            <a:endParaRPr lang="ko-KR" altLang="en-US" b="1" dirty="0"/>
          </a:p>
        </p:txBody>
      </p:sp>
      <p:sp>
        <p:nvSpPr>
          <p:cNvPr id="9" name="직사각형 8">
            <a:extLst>
              <a:ext uri="{FF2B5EF4-FFF2-40B4-BE49-F238E27FC236}">
                <a16:creationId xmlns:a16="http://schemas.microsoft.com/office/drawing/2014/main" xmlns="" id="{3076DA66-BE6D-434D-8796-40CA79DA0A86}"/>
              </a:ext>
            </a:extLst>
          </p:cNvPr>
          <p:cNvSpPr/>
          <p:nvPr/>
        </p:nvSpPr>
        <p:spPr>
          <a:xfrm>
            <a:off x="1804372" y="3230405"/>
            <a:ext cx="4657408" cy="2477537"/>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1000" b="1" u="sng" dirty="0">
                <a:solidFill>
                  <a:schemeClr val="tx1"/>
                </a:solidFill>
              </a:rPr>
              <a:t>납품까지의 절차</a:t>
            </a:r>
            <a:endParaRPr lang="en-US" altLang="ko-KR" sz="1000" b="1" u="sng" dirty="0">
              <a:solidFill>
                <a:schemeClr val="tx1"/>
              </a:solidFill>
            </a:endParaRPr>
          </a:p>
          <a:p>
            <a:pPr algn="ctr">
              <a:lnSpc>
                <a:spcPct val="150000"/>
              </a:lnSpc>
            </a:pPr>
            <a:r>
              <a:rPr lang="ko-KR" altLang="en-US" sz="1000" b="1" dirty="0">
                <a:solidFill>
                  <a:schemeClr val="tx1"/>
                </a:solidFill>
              </a:rPr>
              <a:t>주문하신 상품의 내용을 확인하여 재고확인을 합니다</a:t>
            </a:r>
            <a:r>
              <a:rPr lang="en-US" altLang="ko-KR" sz="1000" b="1" dirty="0">
                <a:solidFill>
                  <a:schemeClr val="tx1"/>
                </a:solidFill>
              </a:rPr>
              <a:t>.</a:t>
            </a:r>
          </a:p>
          <a:p>
            <a:pPr algn="ctr">
              <a:lnSpc>
                <a:spcPct val="150000"/>
              </a:lnSpc>
            </a:pPr>
            <a:r>
              <a:rPr lang="en-US" altLang="ko-KR" sz="900" dirty="0">
                <a:solidFill>
                  <a:schemeClr val="tx1"/>
                </a:solidFill>
              </a:rPr>
              <a:t>* ‘</a:t>
            </a:r>
            <a:r>
              <a:rPr lang="ko-KR" altLang="en-US" sz="900" dirty="0" err="1">
                <a:solidFill>
                  <a:srgbClr val="FF0000"/>
                </a:solidFill>
              </a:rPr>
              <a:t>컨펌요청</a:t>
            </a:r>
            <a:r>
              <a:rPr lang="en-US" altLang="ko-KR" sz="900" dirty="0">
                <a:solidFill>
                  <a:schemeClr val="tx1"/>
                </a:solidFill>
              </a:rPr>
              <a:t>’</a:t>
            </a:r>
            <a:r>
              <a:rPr lang="ko-KR" altLang="en-US" sz="900" dirty="0">
                <a:solidFill>
                  <a:schemeClr val="tx1"/>
                </a:solidFill>
              </a:rPr>
              <a:t> 상태에서는 수정 및 추가가 불가합니다</a:t>
            </a:r>
            <a:r>
              <a:rPr lang="en-US" altLang="ko-KR" sz="900" dirty="0">
                <a:solidFill>
                  <a:schemeClr val="tx1"/>
                </a:solidFill>
              </a:rPr>
              <a:t>.</a:t>
            </a:r>
          </a:p>
          <a:p>
            <a:pPr algn="ctr">
              <a:lnSpc>
                <a:spcPct val="150000"/>
              </a:lnSpc>
            </a:pPr>
            <a:r>
              <a:rPr lang="ko-KR" altLang="en-US" sz="1050" b="1" dirty="0">
                <a:solidFill>
                  <a:schemeClr val="tx1"/>
                </a:solidFill>
              </a:rPr>
              <a:t>↓</a:t>
            </a:r>
            <a:endParaRPr lang="en-US" altLang="ko-KR" sz="1050" b="1" dirty="0">
              <a:solidFill>
                <a:schemeClr val="tx1"/>
              </a:solidFill>
            </a:endParaRPr>
          </a:p>
          <a:p>
            <a:pPr algn="ctr">
              <a:lnSpc>
                <a:spcPct val="150000"/>
              </a:lnSpc>
            </a:pPr>
            <a:r>
              <a:rPr lang="ko-KR" altLang="en-US" sz="1000" b="1" dirty="0">
                <a:solidFill>
                  <a:schemeClr val="tx1"/>
                </a:solidFill>
              </a:rPr>
              <a:t>문제가 없을 경우 </a:t>
            </a:r>
            <a:r>
              <a:rPr lang="en-US" altLang="ko-KR" sz="1000" b="1" dirty="0">
                <a:solidFill>
                  <a:schemeClr val="tx1"/>
                </a:solidFill>
              </a:rPr>
              <a:t>‘</a:t>
            </a:r>
            <a:r>
              <a:rPr lang="ko-KR" altLang="en-US" sz="1000" b="1" dirty="0">
                <a:solidFill>
                  <a:srgbClr val="0070C0"/>
                </a:solidFill>
              </a:rPr>
              <a:t>주문확정</a:t>
            </a:r>
            <a:r>
              <a:rPr lang="en-US" altLang="ko-KR" sz="1000" b="1" dirty="0">
                <a:solidFill>
                  <a:schemeClr val="tx1"/>
                </a:solidFill>
              </a:rPr>
              <a:t>’</a:t>
            </a:r>
            <a:r>
              <a:rPr lang="ko-KR" altLang="en-US" sz="1000" b="1" dirty="0">
                <a:solidFill>
                  <a:schemeClr val="tx1"/>
                </a:solidFill>
              </a:rPr>
              <a:t>을 해주세요</a:t>
            </a:r>
            <a:r>
              <a:rPr lang="en-US" altLang="ko-KR" sz="1000" b="1" dirty="0">
                <a:solidFill>
                  <a:schemeClr val="tx1"/>
                </a:solidFill>
              </a:rPr>
              <a:t>.</a:t>
            </a:r>
          </a:p>
          <a:p>
            <a:pPr algn="ctr">
              <a:lnSpc>
                <a:spcPct val="150000"/>
              </a:lnSpc>
            </a:pPr>
            <a:r>
              <a:rPr lang="en-US" altLang="ko-KR" sz="900" dirty="0">
                <a:solidFill>
                  <a:schemeClr val="tx1"/>
                </a:solidFill>
              </a:rPr>
              <a:t>* ‘</a:t>
            </a:r>
            <a:r>
              <a:rPr lang="ko-KR" altLang="en-US" sz="900" dirty="0" err="1">
                <a:solidFill>
                  <a:srgbClr val="FF0000"/>
                </a:solidFill>
              </a:rPr>
              <a:t>컨펌완료</a:t>
            </a:r>
            <a:r>
              <a:rPr lang="en-US" altLang="ko-KR" sz="900" dirty="0">
                <a:solidFill>
                  <a:schemeClr val="tx1"/>
                </a:solidFill>
              </a:rPr>
              <a:t>‘ </a:t>
            </a:r>
            <a:r>
              <a:rPr lang="ko-KR" altLang="en-US" sz="900" dirty="0">
                <a:solidFill>
                  <a:schemeClr val="tx1"/>
                </a:solidFill>
              </a:rPr>
              <a:t>상태에서는 수정 및 추가가 가능합니다</a:t>
            </a:r>
            <a:r>
              <a:rPr lang="en-US" altLang="ko-KR" sz="900" dirty="0">
                <a:solidFill>
                  <a:schemeClr val="tx1"/>
                </a:solidFill>
              </a:rPr>
              <a:t>.</a:t>
            </a:r>
          </a:p>
          <a:p>
            <a:pPr algn="ctr">
              <a:lnSpc>
                <a:spcPct val="150000"/>
              </a:lnSpc>
            </a:pPr>
            <a:r>
              <a:rPr lang="en-US" altLang="ko-KR" sz="900" dirty="0">
                <a:solidFill>
                  <a:schemeClr val="tx1"/>
                </a:solidFill>
              </a:rPr>
              <a:t>* ‘</a:t>
            </a:r>
            <a:r>
              <a:rPr lang="ko-KR" altLang="en-US" sz="900" dirty="0">
                <a:solidFill>
                  <a:srgbClr val="0070C0"/>
                </a:solidFill>
              </a:rPr>
              <a:t>주문확정</a:t>
            </a:r>
            <a:r>
              <a:rPr lang="en-US" altLang="ko-KR" sz="900" dirty="0">
                <a:solidFill>
                  <a:schemeClr val="tx1"/>
                </a:solidFill>
              </a:rPr>
              <a:t>’ </a:t>
            </a:r>
            <a:r>
              <a:rPr lang="ko-KR" altLang="en-US" sz="900" dirty="0">
                <a:solidFill>
                  <a:schemeClr val="tx1"/>
                </a:solidFill>
              </a:rPr>
              <a:t>후에는 수정 및 추가가 어려우니 다시 한 번 확인해주세요</a:t>
            </a:r>
            <a:r>
              <a:rPr lang="en-US" altLang="ko-KR" sz="900" dirty="0">
                <a:solidFill>
                  <a:schemeClr val="tx1"/>
                </a:solidFill>
              </a:rPr>
              <a:t>.</a:t>
            </a:r>
            <a:r>
              <a:rPr lang="ko-KR" altLang="en-US" sz="900" b="1" dirty="0">
                <a:solidFill>
                  <a:schemeClr val="tx1"/>
                </a:solidFill>
              </a:rPr>
              <a:t> </a:t>
            </a:r>
            <a:endParaRPr lang="en-US" altLang="ko-KR" sz="900" b="1" dirty="0">
              <a:solidFill>
                <a:schemeClr val="tx1"/>
              </a:solidFill>
            </a:endParaRPr>
          </a:p>
          <a:p>
            <a:pPr algn="ctr">
              <a:lnSpc>
                <a:spcPct val="150000"/>
              </a:lnSpc>
            </a:pPr>
            <a:r>
              <a:rPr lang="ko-KR" altLang="en-US" sz="1050" b="1" dirty="0">
                <a:solidFill>
                  <a:schemeClr val="tx1"/>
                </a:solidFill>
              </a:rPr>
              <a:t>↓</a:t>
            </a:r>
            <a:endParaRPr lang="en-US" altLang="ko-KR" sz="1050" b="1" dirty="0">
              <a:solidFill>
                <a:schemeClr val="tx1"/>
              </a:solidFill>
            </a:endParaRPr>
          </a:p>
          <a:p>
            <a:pPr algn="ctr">
              <a:lnSpc>
                <a:spcPct val="150000"/>
              </a:lnSpc>
            </a:pPr>
            <a:r>
              <a:rPr lang="en-US" altLang="ko-KR" sz="1000" b="1" dirty="0">
                <a:solidFill>
                  <a:schemeClr val="tx1"/>
                </a:solidFill>
              </a:rPr>
              <a:t>‘</a:t>
            </a:r>
            <a:r>
              <a:rPr lang="ko-KR" altLang="en-US" sz="1000" b="1" dirty="0">
                <a:solidFill>
                  <a:srgbClr val="0070C0"/>
                </a:solidFill>
              </a:rPr>
              <a:t>주문확정</a:t>
            </a:r>
            <a:r>
              <a:rPr lang="en-US" altLang="ko-KR" sz="1000" b="1" dirty="0">
                <a:solidFill>
                  <a:schemeClr val="tx1"/>
                </a:solidFill>
              </a:rPr>
              <a:t>’ </a:t>
            </a:r>
            <a:r>
              <a:rPr lang="ko-KR" altLang="en-US" sz="1000" b="1" dirty="0">
                <a:solidFill>
                  <a:schemeClr val="tx1"/>
                </a:solidFill>
              </a:rPr>
              <a:t>제품은 발주 후</a:t>
            </a:r>
            <a:r>
              <a:rPr lang="en-US" altLang="ko-KR" sz="1000" b="1" dirty="0">
                <a:solidFill>
                  <a:schemeClr val="tx1"/>
                </a:solidFill>
              </a:rPr>
              <a:t>, </a:t>
            </a:r>
            <a:r>
              <a:rPr lang="ko-KR" altLang="en-US" sz="1000" b="1" dirty="0">
                <a:solidFill>
                  <a:schemeClr val="tx1"/>
                </a:solidFill>
              </a:rPr>
              <a:t>기사가 배정됩니다</a:t>
            </a:r>
            <a:r>
              <a:rPr lang="en-US" altLang="ko-KR" sz="1000" b="1" dirty="0">
                <a:solidFill>
                  <a:schemeClr val="tx1"/>
                </a:solidFill>
              </a:rPr>
              <a:t>.</a:t>
            </a:r>
          </a:p>
          <a:p>
            <a:pPr algn="ctr">
              <a:lnSpc>
                <a:spcPct val="150000"/>
              </a:lnSpc>
            </a:pPr>
            <a:endParaRPr lang="en-US" altLang="ko-KR" sz="1000" dirty="0">
              <a:solidFill>
                <a:schemeClr val="tx1"/>
              </a:solidFill>
            </a:endParaRPr>
          </a:p>
          <a:p>
            <a:pPr algn="ctr">
              <a:lnSpc>
                <a:spcPct val="150000"/>
              </a:lnSpc>
            </a:pPr>
            <a:r>
              <a:rPr lang="ko-KR" altLang="en-US" sz="1000" dirty="0">
                <a:solidFill>
                  <a:schemeClr val="tx1"/>
                </a:solidFill>
              </a:rPr>
              <a:t>모든 진행 상황은 </a:t>
            </a:r>
            <a:r>
              <a:rPr lang="en-US" altLang="ko-KR" sz="1000" dirty="0">
                <a:solidFill>
                  <a:schemeClr val="tx1"/>
                </a:solidFill>
              </a:rPr>
              <a:t>‘</a:t>
            </a:r>
            <a:r>
              <a:rPr lang="ko-KR" altLang="en-US" sz="1000" b="1" dirty="0">
                <a:solidFill>
                  <a:schemeClr val="tx1"/>
                </a:solidFill>
              </a:rPr>
              <a:t>주문내역</a:t>
            </a:r>
            <a:r>
              <a:rPr lang="en-US" altLang="ko-KR" sz="1000" dirty="0">
                <a:solidFill>
                  <a:schemeClr val="tx1"/>
                </a:solidFill>
              </a:rPr>
              <a:t>’</a:t>
            </a:r>
            <a:r>
              <a:rPr lang="ko-KR" altLang="en-US" sz="1000" dirty="0">
                <a:solidFill>
                  <a:schemeClr val="tx1"/>
                </a:solidFill>
              </a:rPr>
              <a:t>에서 확인하실 수 있습니다</a:t>
            </a:r>
            <a:r>
              <a:rPr lang="en-US" altLang="ko-KR" sz="1000" dirty="0">
                <a:solidFill>
                  <a:schemeClr val="tx1"/>
                </a:solidFill>
              </a:rPr>
              <a:t>.</a:t>
            </a:r>
          </a:p>
        </p:txBody>
      </p:sp>
      <p:pic>
        <p:nvPicPr>
          <p:cNvPr id="11" name="그림 10">
            <a:extLst>
              <a:ext uri="{FF2B5EF4-FFF2-40B4-BE49-F238E27FC236}">
                <a16:creationId xmlns:a16="http://schemas.microsoft.com/office/drawing/2014/main" xmlns="" id="{C841C16E-7A3A-4513-96CD-4F64194A7AC6}"/>
              </a:ext>
            </a:extLst>
          </p:cNvPr>
          <p:cNvPicPr>
            <a:picLocks noChangeAspect="1"/>
          </p:cNvPicPr>
          <p:nvPr/>
        </p:nvPicPr>
        <p:blipFill>
          <a:blip r:embed="rId10" cstate="print"/>
          <a:stretch>
            <a:fillRect/>
          </a:stretch>
        </p:blipFill>
        <p:spPr>
          <a:xfrm>
            <a:off x="3738458" y="2335679"/>
            <a:ext cx="789236" cy="750792"/>
          </a:xfrm>
          <a:prstGeom prst="rect">
            <a:avLst/>
          </a:prstGeom>
        </p:spPr>
      </p:pic>
      <p:sp>
        <p:nvSpPr>
          <p:cNvPr id="68" name="TextBox 67">
            <a:extLst>
              <a:ext uri="{FF2B5EF4-FFF2-40B4-BE49-F238E27FC236}">
                <a16:creationId xmlns:a16="http://schemas.microsoft.com/office/drawing/2014/main" xmlns="" id="{48E169E3-776B-4B94-BEB7-893BEA0CA029}"/>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sp>
        <p:nvSpPr>
          <p:cNvPr id="69" name="타원 68">
            <a:extLst>
              <a:ext uri="{FF2B5EF4-FFF2-40B4-BE49-F238E27FC236}">
                <a16:creationId xmlns:a16="http://schemas.microsoft.com/office/drawing/2014/main" xmlns="" id="{A9D89FA2-387F-43E5-BEE7-E119BFE547ED}"/>
              </a:ext>
            </a:extLst>
          </p:cNvPr>
          <p:cNvSpPr/>
          <p:nvPr/>
        </p:nvSpPr>
        <p:spPr>
          <a:xfrm>
            <a:off x="2453796" y="373178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xmlns="" val="3982950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주문내역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310844062"/>
              </p:ext>
            </p:extLst>
          </p:nvPr>
        </p:nvGraphicFramePr>
        <p:xfrm>
          <a:off x="8688288" y="476672"/>
          <a:ext cx="3384376" cy="308648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현장별</a:t>
                      </a:r>
                      <a:r>
                        <a:rPr lang="ko-KR" altLang="en-US" sz="800" b="0" dirty="0">
                          <a:solidFill>
                            <a:schemeClr val="tx1"/>
                          </a:solidFill>
                          <a:latin typeface="+mn-ea"/>
                          <a:ea typeface="+mn-ea"/>
                          <a:sym typeface="맑은 고딕"/>
                        </a:rPr>
                        <a:t> 주문내역을 확인할 수 있는 화면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주문 후의 진행상황을 알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주문화면에서 고객이 입력한 배송메모가 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퀵기사가</a:t>
                      </a:r>
                      <a:r>
                        <a:rPr kumimoji="1" lang="ko-KR" altLang="en-US" sz="850" dirty="0">
                          <a:solidFill>
                            <a:schemeClr val="tx1"/>
                          </a:solidFill>
                          <a:latin typeface="+mn-ea"/>
                        </a:rPr>
                        <a:t> 배송비를 입력하면 배송비가 자동입력 되고 </a:t>
                      </a:r>
                      <a:r>
                        <a:rPr kumimoji="1" lang="en-US" altLang="ko-KR" sz="850" dirty="0">
                          <a:solidFill>
                            <a:schemeClr val="tx1"/>
                          </a:solidFill>
                          <a:latin typeface="+mn-ea"/>
                        </a:rPr>
                        <a:t>‘</a:t>
                      </a:r>
                      <a:r>
                        <a:rPr kumimoji="1" lang="ko-KR" altLang="en-US" sz="850" dirty="0">
                          <a:solidFill>
                            <a:schemeClr val="tx1"/>
                          </a:solidFill>
                          <a:latin typeface="+mn-ea"/>
                        </a:rPr>
                        <a:t>배송완료</a:t>
                      </a:r>
                      <a:r>
                        <a:rPr kumimoji="1" lang="en-US" altLang="ko-KR" sz="850" dirty="0">
                          <a:solidFill>
                            <a:schemeClr val="tx1"/>
                          </a:solidFill>
                          <a:latin typeface="+mn-ea"/>
                        </a:rPr>
                        <a:t>’</a:t>
                      </a:r>
                      <a:r>
                        <a:rPr kumimoji="1" lang="ko-KR" altLang="en-US" sz="850" dirty="0">
                          <a:solidFill>
                            <a:schemeClr val="tx1"/>
                          </a:solidFill>
                          <a:latin typeface="+mn-ea"/>
                        </a:rPr>
                        <a:t> 표시로 바뀜</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451990093"/>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t>
                      </a:r>
                      <a:r>
                        <a:rPr kumimoji="1" lang="ko-KR" altLang="en-US" sz="850" dirty="0">
                          <a:solidFill>
                            <a:schemeClr val="tx1"/>
                          </a:solidFill>
                          <a:latin typeface="+mn-ea"/>
                        </a:rPr>
                        <a:t>배송완료</a:t>
                      </a:r>
                      <a:r>
                        <a:rPr kumimoji="1" lang="en-US" altLang="ko-KR" sz="850" dirty="0">
                          <a:solidFill>
                            <a:schemeClr val="tx1"/>
                          </a:solidFill>
                          <a:latin typeface="+mn-ea"/>
                        </a:rPr>
                        <a:t>’</a:t>
                      </a:r>
                      <a:r>
                        <a:rPr kumimoji="1" lang="ko-KR" altLang="en-US" sz="850" dirty="0">
                          <a:solidFill>
                            <a:schemeClr val="tx1"/>
                          </a:solidFill>
                          <a:latin typeface="+mn-ea"/>
                        </a:rPr>
                        <a:t>건은  배송비가 포함된 합계 금액</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649461597"/>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진행상황을 알 수 있음</a:t>
                      </a:r>
                      <a:r>
                        <a:rPr kumimoji="1" lang="en-US" altLang="ko-KR" sz="850" dirty="0">
                          <a:solidFill>
                            <a:schemeClr val="tx1"/>
                          </a:solidFill>
                          <a:latin typeface="+mn-ea"/>
                        </a:rPr>
                        <a:t>.</a:t>
                      </a:r>
                      <a:r>
                        <a:rPr kumimoji="1" lang="ko-KR" altLang="en-US" sz="850" dirty="0">
                          <a:solidFill>
                            <a:schemeClr val="tx1"/>
                          </a:solidFill>
                          <a:latin typeface="+mn-ea"/>
                        </a:rPr>
                        <a:t> 상황에 따라 색상도 바뀜</a:t>
                      </a:r>
                      <a:r>
                        <a:rPr kumimoji="1" lang="en-US" altLang="ko-KR" sz="85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각 설명은 앱과 같음</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22p</a:t>
                      </a:r>
                      <a:r>
                        <a:rPr kumimoji="1" lang="en-US" altLang="ko-KR" sz="850" dirty="0">
                          <a:solidFill>
                            <a:schemeClr val="tx1"/>
                          </a:solidFill>
                          <a:latin typeface="+mn-ea"/>
                        </a:rPr>
                        <a:t>) ‘</a:t>
                      </a:r>
                      <a:r>
                        <a:rPr kumimoji="1" lang="ko-KR" altLang="en-US" sz="850" dirty="0">
                          <a:solidFill>
                            <a:schemeClr val="tx1"/>
                          </a:solidFill>
                          <a:latin typeface="+mn-ea"/>
                        </a:rPr>
                        <a:t>주문확정</a:t>
                      </a:r>
                      <a:r>
                        <a:rPr kumimoji="1" lang="en-US" altLang="ko-KR" sz="850" dirty="0">
                          <a:solidFill>
                            <a:schemeClr val="tx1"/>
                          </a:solidFill>
                          <a:latin typeface="+mn-ea"/>
                        </a:rPr>
                        <a:t>’</a:t>
                      </a:r>
                      <a:r>
                        <a:rPr kumimoji="1" lang="ko-KR" altLang="en-US" sz="850" dirty="0">
                          <a:solidFill>
                            <a:schemeClr val="tx1"/>
                          </a:solidFill>
                          <a:latin typeface="+mn-ea"/>
                        </a:rPr>
                        <a:t>버튼만 고객이 클릭할 수 있도록 됨</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8711947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주문 상세 팝업창이 뜸</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45p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현장명을 클릭하면 현재까지의 주문내역을 볼 수 있음</a:t>
                      </a:r>
                      <a:r>
                        <a:rPr kumimoji="1" lang="en-US" altLang="ko-KR" sz="850" dirty="0">
                          <a:solidFill>
                            <a:schemeClr val="tx1"/>
                          </a:solidFill>
                          <a:latin typeface="+mn-ea"/>
                        </a:rPr>
                        <a:t>(</a:t>
                      </a:r>
                      <a:r>
                        <a:rPr kumimoji="1" lang="en-US" altLang="ko-KR" sz="850" dirty="0">
                          <a:solidFill>
                            <a:schemeClr val="tx1"/>
                          </a:solidFill>
                          <a:latin typeface="+mn-ea"/>
                          <a:hlinkClick r:id="rId5" action="ppaction://hlinksldjump"/>
                        </a:rPr>
                        <a:t>46p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2437168"/>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24</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6"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7"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8"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9"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10"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extLst>
              <p:ext uri="{D42A27DB-BD31-4B8C-83A1-F6EECF244321}">
                <p14:modId xmlns:p14="http://schemas.microsoft.com/office/powerpoint/2010/main" xmlns="" val="3294652954"/>
              </p:ext>
            </p:extLst>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주문내역</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5" name="TextBox 74">
            <a:extLst>
              <a:ext uri="{FF2B5EF4-FFF2-40B4-BE49-F238E27FC236}">
                <a16:creationId xmlns:a16="http://schemas.microsoft.com/office/drawing/2014/main" xmlns="" id="{B5E9BA8E-C445-4754-8174-D36CA386AA29}"/>
              </a:ext>
            </a:extLst>
          </p:cNvPr>
          <p:cNvSpPr txBox="1"/>
          <p:nvPr/>
        </p:nvSpPr>
        <p:spPr>
          <a:xfrm>
            <a:off x="7121245" y="1050648"/>
            <a:ext cx="447773" cy="153888"/>
          </a:xfrm>
          <a:prstGeom prst="rect">
            <a:avLst/>
          </a:prstGeom>
          <a:solidFill>
            <a:schemeClr val="bg1"/>
          </a:solidFill>
        </p:spPr>
        <p:txBody>
          <a:bodyPr wrap="square" rtlCol="0">
            <a:spAutoFit/>
          </a:bodyPr>
          <a:lstStyle/>
          <a:p>
            <a:pPr algn="r"/>
            <a:r>
              <a:rPr lang="ko-KR" altLang="en-US" sz="400" dirty="0"/>
              <a:t>주문내역</a:t>
            </a:r>
          </a:p>
        </p:txBody>
      </p:sp>
      <p:graphicFrame>
        <p:nvGraphicFramePr>
          <p:cNvPr id="61" name="표 9">
            <a:extLst>
              <a:ext uri="{FF2B5EF4-FFF2-40B4-BE49-F238E27FC236}">
                <a16:creationId xmlns:a16="http://schemas.microsoft.com/office/drawing/2014/main" xmlns="" id="{BF1EBFE1-41D6-40B7-8FB8-B26B10EFDEF8}"/>
              </a:ext>
            </a:extLst>
          </p:cNvPr>
          <p:cNvGraphicFramePr>
            <a:graphicFrameLocks noGrp="1"/>
          </p:cNvGraphicFramePr>
          <p:nvPr>
            <p:extLst>
              <p:ext uri="{D42A27DB-BD31-4B8C-83A1-F6EECF244321}">
                <p14:modId xmlns:p14="http://schemas.microsoft.com/office/powerpoint/2010/main" xmlns="" val="388591152"/>
              </p:ext>
            </p:extLst>
          </p:nvPr>
        </p:nvGraphicFramePr>
        <p:xfrm>
          <a:off x="300261" y="2175506"/>
          <a:ext cx="7974401" cy="160950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402883">
                  <a:extLst>
                    <a:ext uri="{9D8B030D-6E8A-4147-A177-3AD203B41FA5}">
                      <a16:colId xmlns:a16="http://schemas.microsoft.com/office/drawing/2014/main" xmlns="" val="1069546163"/>
                    </a:ext>
                  </a:extLst>
                </a:gridCol>
                <a:gridCol w="648072">
                  <a:extLst>
                    <a:ext uri="{9D8B030D-6E8A-4147-A177-3AD203B41FA5}">
                      <a16:colId xmlns:a16="http://schemas.microsoft.com/office/drawing/2014/main" xmlns="" val="1143992029"/>
                    </a:ext>
                  </a:extLst>
                </a:gridCol>
                <a:gridCol w="720080">
                  <a:extLst>
                    <a:ext uri="{9D8B030D-6E8A-4147-A177-3AD203B41FA5}">
                      <a16:colId xmlns:a16="http://schemas.microsoft.com/office/drawing/2014/main" xmlns="" val="775075247"/>
                    </a:ext>
                  </a:extLst>
                </a:gridCol>
                <a:gridCol w="720080">
                  <a:extLst>
                    <a:ext uri="{9D8B030D-6E8A-4147-A177-3AD203B41FA5}">
                      <a16:colId xmlns:a16="http://schemas.microsoft.com/office/drawing/2014/main" xmlns="" val="507979230"/>
                    </a:ext>
                  </a:extLst>
                </a:gridCol>
                <a:gridCol w="432048">
                  <a:extLst>
                    <a:ext uri="{9D8B030D-6E8A-4147-A177-3AD203B41FA5}">
                      <a16:colId xmlns:a16="http://schemas.microsoft.com/office/drawing/2014/main" xmlns="" val="860517686"/>
                    </a:ext>
                  </a:extLst>
                </a:gridCol>
                <a:gridCol w="936104">
                  <a:extLst>
                    <a:ext uri="{9D8B030D-6E8A-4147-A177-3AD203B41FA5}">
                      <a16:colId xmlns:a16="http://schemas.microsoft.com/office/drawing/2014/main" xmlns="" val="167590750"/>
                    </a:ext>
                  </a:extLst>
                </a:gridCol>
                <a:gridCol w="504056">
                  <a:extLst>
                    <a:ext uri="{9D8B030D-6E8A-4147-A177-3AD203B41FA5}">
                      <a16:colId xmlns:a16="http://schemas.microsoft.com/office/drawing/2014/main" xmlns="" val="2984013355"/>
                    </a:ext>
                  </a:extLst>
                </a:gridCol>
                <a:gridCol w="720080">
                  <a:extLst>
                    <a:ext uri="{9D8B030D-6E8A-4147-A177-3AD203B41FA5}">
                      <a16:colId xmlns:a16="http://schemas.microsoft.com/office/drawing/2014/main" xmlns="" val="891499649"/>
                    </a:ext>
                  </a:extLst>
                </a:gridCol>
                <a:gridCol w="792088">
                  <a:extLst>
                    <a:ext uri="{9D8B030D-6E8A-4147-A177-3AD203B41FA5}">
                      <a16:colId xmlns:a16="http://schemas.microsoft.com/office/drawing/2014/main" xmlns="" val="2619134512"/>
                    </a:ext>
                  </a:extLst>
                </a:gridCol>
                <a:gridCol w="936104">
                  <a:extLst>
                    <a:ext uri="{9D8B030D-6E8A-4147-A177-3AD203B41FA5}">
                      <a16:colId xmlns:a16="http://schemas.microsoft.com/office/drawing/2014/main" xmlns="" val="3909224663"/>
                    </a:ext>
                  </a:extLst>
                </a:gridCol>
                <a:gridCol w="954526">
                  <a:extLst>
                    <a:ext uri="{9D8B030D-6E8A-4147-A177-3AD203B41FA5}">
                      <a16:colId xmlns:a16="http://schemas.microsoft.com/office/drawing/2014/main" xmlns="" val="2237041688"/>
                    </a:ext>
                  </a:extLst>
                </a:gridCol>
              </a:tblGrid>
              <a:tr h="383210">
                <a:tc>
                  <a:txBody>
                    <a:bodyPr/>
                    <a:lstStyle/>
                    <a:p>
                      <a:pPr latinLnBrk="1"/>
                      <a:endParaRPr lang="ko-KR" altLang="en-US" sz="3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삭제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주문일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err="1">
                          <a:solidFill>
                            <a:schemeClr val="tx1"/>
                          </a:solidFill>
                        </a:rPr>
                        <a:t>현장명</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납기일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양중</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배송메모</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배송비</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포함</a:t>
                      </a:r>
                      <a:r>
                        <a:rPr lang="en-US" altLang="ko-KR" sz="700" b="1" dirty="0">
                          <a:solidFill>
                            <a:schemeClr val="tx1"/>
                          </a:solidFill>
                        </a:rPr>
                        <a:t>)</a:t>
                      </a:r>
                      <a:endParaRPr lang="ko-KR" altLang="en-US" sz="700" b="1" dirty="0">
                        <a:solidFill>
                          <a:schemeClr val="tx1"/>
                        </a:solidFill>
                      </a:endParaRPr>
                    </a:p>
                    <a:p>
                      <a:pPr algn="ctr" latinLnBrk="1">
                        <a:lnSpc>
                          <a:spcPct val="1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진행상황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상세보기</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469812">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en-US" altLang="ko-KR"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2021-07-05</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1" dirty="0">
                          <a:solidFill>
                            <a:schemeClr val="tx1"/>
                          </a:solidFill>
                        </a:rPr>
                        <a:t>아이파크 </a:t>
                      </a:r>
                      <a:r>
                        <a:rPr lang="en-US" altLang="ko-KR" sz="600" b="1" dirty="0">
                          <a:solidFill>
                            <a:schemeClr val="tx1"/>
                          </a:solidFill>
                        </a:rPr>
                        <a:t>101-1305</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p>
                    <a:p>
                      <a:pPr algn="ctr" latinLnBrk="1">
                        <a:lnSpc>
                          <a:spcPct val="300000"/>
                        </a:lnSpc>
                      </a:pPr>
                      <a:r>
                        <a:rPr lang="en-US" altLang="ko-KR" sz="600" b="0" dirty="0">
                          <a:solidFill>
                            <a:schemeClr val="tx1"/>
                          </a:solidFill>
                        </a:rPr>
                        <a:t>AM 08:00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현장 타일반품도 있음</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30,000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150,200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162,220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algn="ctr" latinLnBrk="1">
                        <a:lnSpc>
                          <a:spcPct val="3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1" dirty="0">
                          <a:solidFill>
                            <a:schemeClr val="tx1"/>
                          </a:solidFill>
                        </a:rPr>
                        <a:t>BHC</a:t>
                      </a:r>
                      <a:r>
                        <a:rPr lang="ko-KR" altLang="en-US" sz="600" b="1" dirty="0">
                          <a:solidFill>
                            <a:schemeClr val="tx1"/>
                          </a:solidFill>
                        </a:rPr>
                        <a:t> </a:t>
                      </a:r>
                      <a:r>
                        <a:rPr lang="ko-KR" altLang="en-US" sz="600" b="1" dirty="0" err="1">
                          <a:solidFill>
                            <a:schemeClr val="tx1"/>
                          </a:solidFill>
                        </a:rPr>
                        <a:t>기장점</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2021-07-14</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25,000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27,500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sp>
        <p:nvSpPr>
          <p:cNvPr id="62" name="직사각형 61">
            <a:extLst>
              <a:ext uri="{FF2B5EF4-FFF2-40B4-BE49-F238E27FC236}">
                <a16:creationId xmlns:a16="http://schemas.microsoft.com/office/drawing/2014/main" xmlns="" id="{A8DEE590-0F2D-4CCD-BE83-5D11B22B93F2}"/>
              </a:ext>
            </a:extLst>
          </p:cNvPr>
          <p:cNvSpPr/>
          <p:nvPr/>
        </p:nvSpPr>
        <p:spPr>
          <a:xfrm>
            <a:off x="3126580" y="3345703"/>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2" name="직사각형 1">
            <a:extLst>
              <a:ext uri="{FF2B5EF4-FFF2-40B4-BE49-F238E27FC236}">
                <a16:creationId xmlns:a16="http://schemas.microsoft.com/office/drawing/2014/main" xmlns="" id="{C7E994FF-DE68-47EF-9957-EBD01CA816D9}"/>
              </a:ext>
            </a:extLst>
          </p:cNvPr>
          <p:cNvSpPr/>
          <p:nvPr/>
        </p:nvSpPr>
        <p:spPr>
          <a:xfrm>
            <a:off x="6475555" y="2766444"/>
            <a:ext cx="722817" cy="269930"/>
          </a:xfrm>
          <a:prstGeom prst="rect">
            <a:avLst/>
          </a:prstGeom>
          <a:solidFill>
            <a:schemeClr val="accent3">
              <a:lumMod val="20000"/>
              <a:lumOff val="8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배송완료</a:t>
            </a:r>
          </a:p>
        </p:txBody>
      </p:sp>
      <p:sp>
        <p:nvSpPr>
          <p:cNvPr id="65" name="직사각형 64">
            <a:extLst>
              <a:ext uri="{FF2B5EF4-FFF2-40B4-BE49-F238E27FC236}">
                <a16:creationId xmlns:a16="http://schemas.microsoft.com/office/drawing/2014/main" xmlns="" id="{EC54FD38-A4C5-4496-872E-D43C0129E9D5}"/>
              </a:ext>
            </a:extLst>
          </p:cNvPr>
          <p:cNvSpPr/>
          <p:nvPr/>
        </p:nvSpPr>
        <p:spPr>
          <a:xfrm>
            <a:off x="6475555" y="3302644"/>
            <a:ext cx="722817" cy="252675"/>
          </a:xfrm>
          <a:prstGeom prst="rect">
            <a:avLst/>
          </a:prstGeom>
          <a:solidFill>
            <a:schemeClr val="accent1">
              <a:lumMod val="40000"/>
              <a:lumOff val="6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주문확정</a:t>
            </a:r>
          </a:p>
        </p:txBody>
      </p:sp>
      <p:sp>
        <p:nvSpPr>
          <p:cNvPr id="66" name="직사각형 65">
            <a:extLst>
              <a:ext uri="{FF2B5EF4-FFF2-40B4-BE49-F238E27FC236}">
                <a16:creationId xmlns:a16="http://schemas.microsoft.com/office/drawing/2014/main" xmlns="" id="{D0B33093-ABFC-4622-AEDF-40BC08F2FF19}"/>
              </a:ext>
            </a:extLst>
          </p:cNvPr>
          <p:cNvSpPr/>
          <p:nvPr/>
        </p:nvSpPr>
        <p:spPr>
          <a:xfrm>
            <a:off x="8959265" y="4509806"/>
            <a:ext cx="722817" cy="269930"/>
          </a:xfrm>
          <a:prstGeom prst="rect">
            <a:avLst/>
          </a:prstGeom>
          <a:solidFill>
            <a:schemeClr val="bg1">
              <a:lumMod val="65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ln w="3175">
                  <a:noFill/>
                </a:ln>
                <a:solidFill>
                  <a:schemeClr val="tx1"/>
                </a:solidFill>
              </a:rPr>
              <a:t>컴펌완료</a:t>
            </a:r>
            <a:endParaRPr lang="ko-KR" altLang="en-US" sz="800" dirty="0">
              <a:ln w="3175">
                <a:noFill/>
              </a:ln>
              <a:solidFill>
                <a:schemeClr val="tx1"/>
              </a:solidFill>
            </a:endParaRPr>
          </a:p>
        </p:txBody>
      </p:sp>
      <p:sp>
        <p:nvSpPr>
          <p:cNvPr id="67" name="직사각형 66">
            <a:extLst>
              <a:ext uri="{FF2B5EF4-FFF2-40B4-BE49-F238E27FC236}">
                <a16:creationId xmlns:a16="http://schemas.microsoft.com/office/drawing/2014/main" xmlns="" id="{2994B2D2-DC38-431E-BD44-FC2345EADFF1}"/>
              </a:ext>
            </a:extLst>
          </p:cNvPr>
          <p:cNvSpPr/>
          <p:nvPr/>
        </p:nvSpPr>
        <p:spPr>
          <a:xfrm>
            <a:off x="8959265" y="4139367"/>
            <a:ext cx="722817" cy="269930"/>
          </a:xfrm>
          <a:prstGeom prst="rect">
            <a:avLst/>
          </a:prstGeom>
          <a:solidFill>
            <a:schemeClr val="bg1">
              <a:lumMod val="65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ln w="3175">
                  <a:noFill/>
                </a:ln>
                <a:solidFill>
                  <a:schemeClr val="tx1"/>
                </a:solidFill>
              </a:rPr>
              <a:t>컴펌요청</a:t>
            </a:r>
            <a:endParaRPr lang="ko-KR" altLang="en-US" sz="800" dirty="0">
              <a:ln w="3175">
                <a:noFill/>
              </a:ln>
              <a:solidFill>
                <a:schemeClr val="tx1"/>
              </a:solidFill>
            </a:endParaRPr>
          </a:p>
        </p:txBody>
      </p:sp>
      <p:sp>
        <p:nvSpPr>
          <p:cNvPr id="68" name="직사각형 67">
            <a:extLst>
              <a:ext uri="{FF2B5EF4-FFF2-40B4-BE49-F238E27FC236}">
                <a16:creationId xmlns:a16="http://schemas.microsoft.com/office/drawing/2014/main" xmlns="" id="{947D3C65-C95D-4E97-AA3F-CD47B7A62629}"/>
              </a:ext>
            </a:extLst>
          </p:cNvPr>
          <p:cNvSpPr/>
          <p:nvPr/>
        </p:nvSpPr>
        <p:spPr>
          <a:xfrm>
            <a:off x="8959265" y="4880245"/>
            <a:ext cx="722817" cy="252675"/>
          </a:xfrm>
          <a:prstGeom prst="rect">
            <a:avLst/>
          </a:prstGeom>
          <a:solidFill>
            <a:schemeClr val="accent1">
              <a:lumMod val="40000"/>
              <a:lumOff val="6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주문확정</a:t>
            </a:r>
          </a:p>
        </p:txBody>
      </p:sp>
      <p:sp>
        <p:nvSpPr>
          <p:cNvPr id="69" name="직사각형 68">
            <a:extLst>
              <a:ext uri="{FF2B5EF4-FFF2-40B4-BE49-F238E27FC236}">
                <a16:creationId xmlns:a16="http://schemas.microsoft.com/office/drawing/2014/main" xmlns="" id="{F8AAD2D3-0CDA-4272-BE8C-7555CAE31F73}"/>
              </a:ext>
            </a:extLst>
          </p:cNvPr>
          <p:cNvSpPr/>
          <p:nvPr/>
        </p:nvSpPr>
        <p:spPr>
          <a:xfrm>
            <a:off x="8959265" y="5233429"/>
            <a:ext cx="722817" cy="269930"/>
          </a:xfrm>
          <a:prstGeom prst="rect">
            <a:avLst/>
          </a:prstGeom>
          <a:solidFill>
            <a:schemeClr val="accent3">
              <a:lumMod val="20000"/>
              <a:lumOff val="8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ln w="3175">
                  <a:noFill/>
                </a:ln>
                <a:solidFill>
                  <a:schemeClr val="tx1"/>
                </a:solidFill>
              </a:rPr>
              <a:t>배송대기중</a:t>
            </a:r>
            <a:endParaRPr lang="ko-KR" altLang="en-US" sz="800" dirty="0">
              <a:ln w="3175">
                <a:noFill/>
              </a:ln>
              <a:solidFill>
                <a:schemeClr val="tx1"/>
              </a:solidFill>
            </a:endParaRPr>
          </a:p>
        </p:txBody>
      </p:sp>
      <p:sp>
        <p:nvSpPr>
          <p:cNvPr id="70" name="직사각형 69">
            <a:extLst>
              <a:ext uri="{FF2B5EF4-FFF2-40B4-BE49-F238E27FC236}">
                <a16:creationId xmlns:a16="http://schemas.microsoft.com/office/drawing/2014/main" xmlns="" id="{1C15D7E0-6FAA-4978-8454-E1F448BBA48E}"/>
              </a:ext>
            </a:extLst>
          </p:cNvPr>
          <p:cNvSpPr/>
          <p:nvPr/>
        </p:nvSpPr>
        <p:spPr>
          <a:xfrm>
            <a:off x="8959265" y="5603868"/>
            <a:ext cx="722817" cy="269930"/>
          </a:xfrm>
          <a:prstGeom prst="rect">
            <a:avLst/>
          </a:prstGeom>
          <a:solidFill>
            <a:schemeClr val="accent3">
              <a:lumMod val="20000"/>
              <a:lumOff val="8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ln w="3175">
                  <a:noFill/>
                </a:ln>
                <a:solidFill>
                  <a:schemeClr val="tx1"/>
                </a:solidFill>
              </a:rPr>
              <a:t>배송준비중</a:t>
            </a:r>
            <a:endParaRPr lang="ko-KR" altLang="en-US" sz="800" dirty="0">
              <a:ln w="3175">
                <a:noFill/>
              </a:ln>
              <a:solidFill>
                <a:schemeClr val="tx1"/>
              </a:solidFill>
            </a:endParaRPr>
          </a:p>
        </p:txBody>
      </p:sp>
      <p:sp>
        <p:nvSpPr>
          <p:cNvPr id="76" name="직사각형 75">
            <a:extLst>
              <a:ext uri="{FF2B5EF4-FFF2-40B4-BE49-F238E27FC236}">
                <a16:creationId xmlns:a16="http://schemas.microsoft.com/office/drawing/2014/main" xmlns="" id="{1AE4E7FB-9977-42DA-8845-9FB9EB750BC5}"/>
              </a:ext>
            </a:extLst>
          </p:cNvPr>
          <p:cNvSpPr/>
          <p:nvPr/>
        </p:nvSpPr>
        <p:spPr>
          <a:xfrm>
            <a:off x="8959265" y="5974307"/>
            <a:ext cx="722817" cy="269930"/>
          </a:xfrm>
          <a:prstGeom prst="rect">
            <a:avLst/>
          </a:prstGeom>
          <a:solidFill>
            <a:schemeClr val="accent3">
              <a:lumMod val="20000"/>
              <a:lumOff val="8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배송완료</a:t>
            </a:r>
          </a:p>
        </p:txBody>
      </p:sp>
      <p:sp>
        <p:nvSpPr>
          <p:cNvPr id="77" name="직사각형 76">
            <a:extLst>
              <a:ext uri="{FF2B5EF4-FFF2-40B4-BE49-F238E27FC236}">
                <a16:creationId xmlns:a16="http://schemas.microsoft.com/office/drawing/2014/main" xmlns="" id="{575E05D4-105E-4A1B-8D08-BB446C47743E}"/>
              </a:ext>
            </a:extLst>
          </p:cNvPr>
          <p:cNvSpPr/>
          <p:nvPr/>
        </p:nvSpPr>
        <p:spPr>
          <a:xfrm>
            <a:off x="583296" y="2766444"/>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79" name="직사각형 78">
            <a:extLst>
              <a:ext uri="{FF2B5EF4-FFF2-40B4-BE49-F238E27FC236}">
                <a16:creationId xmlns:a16="http://schemas.microsoft.com/office/drawing/2014/main" xmlns="" id="{FF344C9D-E163-4573-82A2-20FF1DC96FE2}"/>
              </a:ext>
            </a:extLst>
          </p:cNvPr>
          <p:cNvSpPr/>
          <p:nvPr/>
        </p:nvSpPr>
        <p:spPr>
          <a:xfrm>
            <a:off x="583296" y="3325028"/>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4" name="직사각형 83">
            <a:extLst>
              <a:ext uri="{FF2B5EF4-FFF2-40B4-BE49-F238E27FC236}">
                <a16:creationId xmlns:a16="http://schemas.microsoft.com/office/drawing/2014/main" xmlns="" id="{5F596C7D-CF3E-4749-A469-8E17FEDD1992}"/>
              </a:ext>
            </a:extLst>
          </p:cNvPr>
          <p:cNvSpPr/>
          <p:nvPr/>
        </p:nvSpPr>
        <p:spPr>
          <a:xfrm>
            <a:off x="7414016" y="2766444"/>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85" name="직사각형 84">
            <a:extLst>
              <a:ext uri="{FF2B5EF4-FFF2-40B4-BE49-F238E27FC236}">
                <a16:creationId xmlns:a16="http://schemas.microsoft.com/office/drawing/2014/main" xmlns="" id="{760047D0-B53C-434B-8F19-BCAD6D13CB9E}"/>
              </a:ext>
            </a:extLst>
          </p:cNvPr>
          <p:cNvSpPr/>
          <p:nvPr/>
        </p:nvSpPr>
        <p:spPr>
          <a:xfrm>
            <a:off x="7398676" y="3328011"/>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93" name="타원 92">
            <a:extLst>
              <a:ext uri="{FF2B5EF4-FFF2-40B4-BE49-F238E27FC236}">
                <a16:creationId xmlns:a16="http://schemas.microsoft.com/office/drawing/2014/main" xmlns="" id="{133A7E94-9076-4C21-8592-C81D8B933667}"/>
              </a:ext>
            </a:extLst>
          </p:cNvPr>
          <p:cNvSpPr/>
          <p:nvPr/>
        </p:nvSpPr>
        <p:spPr>
          <a:xfrm>
            <a:off x="3445308" y="202956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94" name="타원 93">
            <a:extLst>
              <a:ext uri="{FF2B5EF4-FFF2-40B4-BE49-F238E27FC236}">
                <a16:creationId xmlns:a16="http://schemas.microsoft.com/office/drawing/2014/main" xmlns="" id="{A175023C-7ED6-49CC-B47E-DE620B44785D}"/>
              </a:ext>
            </a:extLst>
          </p:cNvPr>
          <p:cNvSpPr/>
          <p:nvPr/>
        </p:nvSpPr>
        <p:spPr>
          <a:xfrm>
            <a:off x="4196546" y="200419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95" name="타원 94">
            <a:extLst>
              <a:ext uri="{FF2B5EF4-FFF2-40B4-BE49-F238E27FC236}">
                <a16:creationId xmlns:a16="http://schemas.microsoft.com/office/drawing/2014/main" xmlns="" id="{238D929A-9771-4F58-B4AE-DDEB146EB0CB}"/>
              </a:ext>
            </a:extLst>
          </p:cNvPr>
          <p:cNvSpPr/>
          <p:nvPr/>
        </p:nvSpPr>
        <p:spPr>
          <a:xfrm>
            <a:off x="5476747" y="205610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11" name="직사각형 10">
            <a:extLst>
              <a:ext uri="{FF2B5EF4-FFF2-40B4-BE49-F238E27FC236}">
                <a16:creationId xmlns:a16="http://schemas.microsoft.com/office/drawing/2014/main" xmlns="" id="{2F322661-718E-4239-AE26-D73CE76634D4}"/>
              </a:ext>
            </a:extLst>
          </p:cNvPr>
          <p:cNvSpPr/>
          <p:nvPr/>
        </p:nvSpPr>
        <p:spPr>
          <a:xfrm>
            <a:off x="6384946" y="2042559"/>
            <a:ext cx="893734" cy="1803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a:extLst>
              <a:ext uri="{FF2B5EF4-FFF2-40B4-BE49-F238E27FC236}">
                <a16:creationId xmlns:a16="http://schemas.microsoft.com/office/drawing/2014/main" xmlns="" id="{6DFA6822-9D38-42D6-AD38-54B7907DF105}"/>
              </a:ext>
            </a:extLst>
          </p:cNvPr>
          <p:cNvSpPr/>
          <p:nvPr/>
        </p:nvSpPr>
        <p:spPr>
          <a:xfrm>
            <a:off x="8739220" y="3597942"/>
            <a:ext cx="3384375" cy="3260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a:extLst>
              <a:ext uri="{FF2B5EF4-FFF2-40B4-BE49-F238E27FC236}">
                <a16:creationId xmlns:a16="http://schemas.microsoft.com/office/drawing/2014/main" xmlns="" id="{F8530BFD-777F-4827-9CEB-4C3F09BE0640}"/>
              </a:ext>
            </a:extLst>
          </p:cNvPr>
          <p:cNvSpPr/>
          <p:nvPr/>
        </p:nvSpPr>
        <p:spPr>
          <a:xfrm>
            <a:off x="6411974" y="21803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110" name="타원 109">
            <a:extLst>
              <a:ext uri="{FF2B5EF4-FFF2-40B4-BE49-F238E27FC236}">
                <a16:creationId xmlns:a16="http://schemas.microsoft.com/office/drawing/2014/main" xmlns="" id="{CE89B6AB-78D0-4A88-AC58-2D40F4467263}"/>
              </a:ext>
            </a:extLst>
          </p:cNvPr>
          <p:cNvSpPr/>
          <p:nvPr/>
        </p:nvSpPr>
        <p:spPr>
          <a:xfrm>
            <a:off x="7305708" y="214372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111" name="타원 110">
            <a:extLst>
              <a:ext uri="{FF2B5EF4-FFF2-40B4-BE49-F238E27FC236}">
                <a16:creationId xmlns:a16="http://schemas.microsoft.com/office/drawing/2014/main" xmlns="" id="{7527A499-A461-47EC-A03E-AF8D0EC1B09B}"/>
              </a:ext>
            </a:extLst>
          </p:cNvPr>
          <p:cNvSpPr/>
          <p:nvPr/>
        </p:nvSpPr>
        <p:spPr>
          <a:xfrm>
            <a:off x="1531798" y="198166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112" name="TextBox 111">
            <a:extLst>
              <a:ext uri="{FF2B5EF4-FFF2-40B4-BE49-F238E27FC236}">
                <a16:creationId xmlns:a16="http://schemas.microsoft.com/office/drawing/2014/main" xmlns="" id="{E7B593E2-0738-4CF9-8146-BD872B4946E0}"/>
              </a:ext>
            </a:extLst>
          </p:cNvPr>
          <p:cNvSpPr txBox="1"/>
          <p:nvPr/>
        </p:nvSpPr>
        <p:spPr>
          <a:xfrm>
            <a:off x="10047425" y="3620549"/>
            <a:ext cx="2025239" cy="3067506"/>
          </a:xfrm>
          <a:prstGeom prst="rect">
            <a:avLst/>
          </a:prstGeom>
          <a:noFill/>
        </p:spPr>
        <p:txBody>
          <a:bodyPr wrap="square">
            <a:spAutoFit/>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err="1">
                <a:latin typeface="+mn-ea"/>
              </a:rPr>
              <a:t>컨펌요청</a:t>
            </a:r>
            <a:r>
              <a:rPr kumimoji="1" lang="en-US" altLang="ko-KR" sz="900" dirty="0">
                <a:latin typeface="+mn-ea"/>
              </a:rPr>
              <a:t>: </a:t>
            </a:r>
            <a:r>
              <a:rPr kumimoji="1" lang="ko-KR" altLang="en-US" sz="900" dirty="0">
                <a:latin typeface="+mn-ea"/>
              </a:rPr>
              <a:t>고객사가 </a:t>
            </a:r>
            <a:r>
              <a:rPr kumimoji="1" lang="en-US" altLang="ko-KR" sz="900" dirty="0">
                <a:latin typeface="+mn-ea"/>
              </a:rPr>
              <a:t>＇</a:t>
            </a:r>
            <a:r>
              <a:rPr kumimoji="1" lang="ko-KR" altLang="en-US" sz="900" dirty="0">
                <a:latin typeface="+mn-ea"/>
              </a:rPr>
              <a:t>주문하기</a:t>
            </a:r>
            <a:r>
              <a:rPr kumimoji="1" lang="en-US" altLang="ko-KR" sz="900" dirty="0">
                <a:latin typeface="+mn-ea"/>
              </a:rPr>
              <a:t>’</a:t>
            </a:r>
            <a:r>
              <a:rPr kumimoji="1" lang="ko-KR" altLang="en-US" sz="900" dirty="0">
                <a:latin typeface="+mn-ea"/>
              </a:rPr>
              <a:t>를 하면 바뀐다</a:t>
            </a:r>
            <a:r>
              <a:rPr kumimoji="1" lang="en-US" altLang="ko-KR" sz="900" dirty="0">
                <a:latin typeface="+mn-ea"/>
              </a:rPr>
              <a:t>. </a:t>
            </a:r>
            <a:r>
              <a:rPr kumimoji="1" lang="ko-KR" altLang="en-US" sz="900" dirty="0">
                <a:latin typeface="+mn-ea"/>
              </a:rPr>
              <a:t>고객사가 주문을 한 내용을 관리자가 확인중으로 고객사는 수정할 수 없는 상태</a:t>
            </a:r>
            <a:endParaRPr kumimoji="1" lang="en-US" altLang="ko-KR" sz="900" dirty="0">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err="1">
                <a:latin typeface="+mn-ea"/>
              </a:rPr>
              <a:t>컨펌완료</a:t>
            </a:r>
            <a:r>
              <a:rPr kumimoji="1" lang="en-US" altLang="ko-KR" sz="900" dirty="0">
                <a:latin typeface="+mn-ea"/>
              </a:rPr>
              <a:t>: </a:t>
            </a:r>
            <a:r>
              <a:rPr kumimoji="1" lang="ko-KR" altLang="en-US" sz="900" dirty="0">
                <a:latin typeface="+mn-ea"/>
              </a:rPr>
              <a:t>관리자의 확인이 끝나 고객사에게 권한이 돌아온 상태로 추가</a:t>
            </a:r>
            <a:r>
              <a:rPr kumimoji="1" lang="en-US" altLang="ko-KR" sz="900" dirty="0">
                <a:latin typeface="+mn-ea"/>
              </a:rPr>
              <a:t>/</a:t>
            </a:r>
            <a:r>
              <a:rPr kumimoji="1" lang="ko-KR" altLang="en-US" sz="900" dirty="0">
                <a:latin typeface="+mn-ea"/>
              </a:rPr>
              <a:t>수정을 할 수 있는 상태</a:t>
            </a:r>
            <a:endParaRPr kumimoji="1" lang="en-US" altLang="ko-KR" sz="900" dirty="0">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a:solidFill>
                  <a:schemeClr val="accent1"/>
                </a:solidFill>
                <a:latin typeface="+mn-ea"/>
              </a:rPr>
              <a:t>주문확정</a:t>
            </a:r>
            <a:r>
              <a:rPr kumimoji="1" lang="en-US" altLang="ko-KR" sz="900" dirty="0">
                <a:latin typeface="+mn-ea"/>
              </a:rPr>
              <a:t>: </a:t>
            </a:r>
            <a:r>
              <a:rPr kumimoji="1" lang="ko-KR" altLang="en-US" sz="900" dirty="0">
                <a:latin typeface="+mn-ea"/>
              </a:rPr>
              <a:t>고객사가 최종 주문을 요청할 때 클릭을 할 수 있도록 바뀜</a:t>
            </a:r>
            <a:r>
              <a:rPr kumimoji="1" lang="en-US" altLang="ko-KR" sz="900" dirty="0">
                <a:latin typeface="+mn-ea"/>
              </a:rPr>
              <a:t>. </a:t>
            </a:r>
            <a:r>
              <a:rPr kumimoji="1" lang="ko-KR" altLang="en-US" sz="900" dirty="0">
                <a:latin typeface="+mn-ea"/>
              </a:rPr>
              <a:t>주문확정 후의 추가</a:t>
            </a:r>
            <a:r>
              <a:rPr kumimoji="1" lang="en-US" altLang="ko-KR" sz="900" dirty="0">
                <a:latin typeface="+mn-ea"/>
              </a:rPr>
              <a:t>, </a:t>
            </a:r>
            <a:r>
              <a:rPr kumimoji="1" lang="ko-KR" altLang="en-US" sz="900" dirty="0">
                <a:latin typeface="+mn-ea"/>
              </a:rPr>
              <a:t>수정 사항은 </a:t>
            </a:r>
            <a:r>
              <a:rPr kumimoji="1" lang="en-US" altLang="ko-KR" sz="900" dirty="0">
                <a:latin typeface="+mn-ea"/>
              </a:rPr>
              <a:t>‘</a:t>
            </a:r>
            <a:r>
              <a:rPr kumimoji="1" lang="ko-KR" altLang="en-US" sz="900" dirty="0">
                <a:latin typeface="+mn-ea"/>
              </a:rPr>
              <a:t>추가주문</a:t>
            </a:r>
            <a:r>
              <a:rPr kumimoji="1" lang="en-US" altLang="ko-KR" sz="900" dirty="0">
                <a:latin typeface="+mn-ea"/>
              </a:rPr>
              <a:t>’</a:t>
            </a:r>
            <a:r>
              <a:rPr kumimoji="1" lang="ko-KR" altLang="en-US" sz="900" dirty="0">
                <a:latin typeface="+mn-ea"/>
              </a:rPr>
              <a:t>채팅으로 요청을 해야함</a:t>
            </a:r>
            <a:r>
              <a:rPr kumimoji="1" lang="en-US" altLang="ko-KR" sz="900" dirty="0">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err="1">
                <a:solidFill>
                  <a:schemeClr val="accent3"/>
                </a:solidFill>
                <a:latin typeface="+mn-ea"/>
              </a:rPr>
              <a:t>배송대기중</a:t>
            </a:r>
            <a:r>
              <a:rPr kumimoji="1" lang="en-US" altLang="ko-KR" sz="900" dirty="0">
                <a:latin typeface="+mn-ea"/>
              </a:rPr>
              <a:t>: </a:t>
            </a:r>
            <a:r>
              <a:rPr kumimoji="1" lang="ko-KR" altLang="en-US" sz="900" dirty="0">
                <a:latin typeface="+mn-ea"/>
              </a:rPr>
              <a:t>배송기사 배정을 진행하고 있는 상태로 배송 관리 페이지와 연동됨</a:t>
            </a:r>
            <a:r>
              <a:rPr kumimoji="1" lang="en-US" altLang="ko-KR" sz="900" dirty="0">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err="1">
                <a:solidFill>
                  <a:schemeClr val="accent3"/>
                </a:solidFill>
                <a:latin typeface="+mn-ea"/>
              </a:rPr>
              <a:t>배송준비중</a:t>
            </a:r>
            <a:r>
              <a:rPr kumimoji="1" lang="en-US" altLang="ko-KR" sz="900" dirty="0">
                <a:latin typeface="+mn-ea"/>
              </a:rPr>
              <a:t>: </a:t>
            </a:r>
            <a:r>
              <a:rPr kumimoji="1" lang="ko-KR" altLang="en-US" sz="900" dirty="0">
                <a:latin typeface="+mn-ea"/>
              </a:rPr>
              <a:t>기사가 배정된 상태로</a:t>
            </a:r>
            <a:r>
              <a:rPr kumimoji="1" lang="en-US" altLang="ko-KR" sz="900" dirty="0">
                <a:latin typeface="+mn-ea"/>
              </a:rPr>
              <a:t>, </a:t>
            </a:r>
            <a:r>
              <a:rPr kumimoji="1" lang="ko-KR" altLang="en-US" sz="900" dirty="0" err="1">
                <a:latin typeface="+mn-ea"/>
              </a:rPr>
              <a:t>퀵기사</a:t>
            </a:r>
            <a:r>
              <a:rPr kumimoji="1" lang="ko-KR" altLang="en-US" sz="900" dirty="0">
                <a:latin typeface="+mn-ea"/>
              </a:rPr>
              <a:t> 관리페이지와 연동됨</a:t>
            </a:r>
            <a:r>
              <a:rPr kumimoji="1" lang="en-US" altLang="ko-KR" sz="900" dirty="0">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900" dirty="0">
                <a:solidFill>
                  <a:schemeClr val="accent3"/>
                </a:solidFill>
                <a:latin typeface="+mn-ea"/>
              </a:rPr>
              <a:t>배송완료</a:t>
            </a:r>
            <a:r>
              <a:rPr kumimoji="1" lang="en-US" altLang="ko-KR" sz="900" dirty="0">
                <a:latin typeface="+mn-ea"/>
              </a:rPr>
              <a:t>: </a:t>
            </a:r>
            <a:r>
              <a:rPr kumimoji="1" lang="ko-KR" altLang="en-US" sz="900" dirty="0">
                <a:latin typeface="+mn-ea"/>
              </a:rPr>
              <a:t>배송이 완료되고 기사가 운임비를 입력하면 바뀜</a:t>
            </a:r>
            <a:r>
              <a:rPr kumimoji="1" lang="en-US" altLang="ko-KR" sz="900" dirty="0">
                <a:latin typeface="+mn-ea"/>
              </a:rPr>
              <a:t>.</a:t>
            </a:r>
          </a:p>
        </p:txBody>
      </p:sp>
    </p:spTree>
    <p:extLst>
      <p:ext uri="{BB962C8B-B14F-4D97-AF65-F5344CB8AC3E}">
        <p14:creationId xmlns:p14="http://schemas.microsoft.com/office/powerpoint/2010/main" xmlns="" val="316043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주문상세 </a:t>
            </a:r>
            <a:r>
              <a:rPr lang="ko-KR" altLang="en-US" dirty="0" err="1"/>
              <a:t>팝업창</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330906848"/>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xmlns=""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주문 상세내역 팝업창으로 배경은 흐려지는 효과</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07208306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25</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주문내역</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5" name="TextBox 74">
            <a:extLst>
              <a:ext uri="{FF2B5EF4-FFF2-40B4-BE49-F238E27FC236}">
                <a16:creationId xmlns:a16="http://schemas.microsoft.com/office/drawing/2014/main" xmlns="" id="{B5E9BA8E-C445-4754-8174-D36CA386AA29}"/>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graphicFrame>
        <p:nvGraphicFramePr>
          <p:cNvPr id="61" name="표 9">
            <a:extLst>
              <a:ext uri="{FF2B5EF4-FFF2-40B4-BE49-F238E27FC236}">
                <a16:creationId xmlns:a16="http://schemas.microsoft.com/office/drawing/2014/main" xmlns="" id="{BF1EBFE1-41D6-40B7-8FB8-B26B10EFDEF8}"/>
              </a:ext>
            </a:extLst>
          </p:cNvPr>
          <p:cNvGraphicFramePr>
            <a:graphicFrameLocks noGrp="1"/>
          </p:cNvGraphicFramePr>
          <p:nvPr/>
        </p:nvGraphicFramePr>
        <p:xfrm>
          <a:off x="300261" y="2175506"/>
          <a:ext cx="7974401" cy="160950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402883">
                  <a:extLst>
                    <a:ext uri="{9D8B030D-6E8A-4147-A177-3AD203B41FA5}">
                      <a16:colId xmlns:a16="http://schemas.microsoft.com/office/drawing/2014/main" xmlns="" val="1069546163"/>
                    </a:ext>
                  </a:extLst>
                </a:gridCol>
                <a:gridCol w="648072">
                  <a:extLst>
                    <a:ext uri="{9D8B030D-6E8A-4147-A177-3AD203B41FA5}">
                      <a16:colId xmlns:a16="http://schemas.microsoft.com/office/drawing/2014/main" xmlns="" val="1143992029"/>
                    </a:ext>
                  </a:extLst>
                </a:gridCol>
                <a:gridCol w="720080">
                  <a:extLst>
                    <a:ext uri="{9D8B030D-6E8A-4147-A177-3AD203B41FA5}">
                      <a16:colId xmlns:a16="http://schemas.microsoft.com/office/drawing/2014/main" xmlns="" val="775075247"/>
                    </a:ext>
                  </a:extLst>
                </a:gridCol>
                <a:gridCol w="720080">
                  <a:extLst>
                    <a:ext uri="{9D8B030D-6E8A-4147-A177-3AD203B41FA5}">
                      <a16:colId xmlns:a16="http://schemas.microsoft.com/office/drawing/2014/main" xmlns="" val="507979230"/>
                    </a:ext>
                  </a:extLst>
                </a:gridCol>
                <a:gridCol w="432048">
                  <a:extLst>
                    <a:ext uri="{9D8B030D-6E8A-4147-A177-3AD203B41FA5}">
                      <a16:colId xmlns:a16="http://schemas.microsoft.com/office/drawing/2014/main" xmlns="" val="860517686"/>
                    </a:ext>
                  </a:extLst>
                </a:gridCol>
                <a:gridCol w="936104">
                  <a:extLst>
                    <a:ext uri="{9D8B030D-6E8A-4147-A177-3AD203B41FA5}">
                      <a16:colId xmlns:a16="http://schemas.microsoft.com/office/drawing/2014/main" xmlns="" val="167590750"/>
                    </a:ext>
                  </a:extLst>
                </a:gridCol>
                <a:gridCol w="504056">
                  <a:extLst>
                    <a:ext uri="{9D8B030D-6E8A-4147-A177-3AD203B41FA5}">
                      <a16:colId xmlns:a16="http://schemas.microsoft.com/office/drawing/2014/main" xmlns="" val="2984013355"/>
                    </a:ext>
                  </a:extLst>
                </a:gridCol>
                <a:gridCol w="720080">
                  <a:extLst>
                    <a:ext uri="{9D8B030D-6E8A-4147-A177-3AD203B41FA5}">
                      <a16:colId xmlns:a16="http://schemas.microsoft.com/office/drawing/2014/main" xmlns="" val="891499649"/>
                    </a:ext>
                  </a:extLst>
                </a:gridCol>
                <a:gridCol w="792088">
                  <a:extLst>
                    <a:ext uri="{9D8B030D-6E8A-4147-A177-3AD203B41FA5}">
                      <a16:colId xmlns:a16="http://schemas.microsoft.com/office/drawing/2014/main" xmlns="" val="2619134512"/>
                    </a:ext>
                  </a:extLst>
                </a:gridCol>
                <a:gridCol w="936104">
                  <a:extLst>
                    <a:ext uri="{9D8B030D-6E8A-4147-A177-3AD203B41FA5}">
                      <a16:colId xmlns:a16="http://schemas.microsoft.com/office/drawing/2014/main" xmlns="" val="3909224663"/>
                    </a:ext>
                  </a:extLst>
                </a:gridCol>
                <a:gridCol w="954526">
                  <a:extLst>
                    <a:ext uri="{9D8B030D-6E8A-4147-A177-3AD203B41FA5}">
                      <a16:colId xmlns:a16="http://schemas.microsoft.com/office/drawing/2014/main" xmlns="" val="2237041688"/>
                    </a:ext>
                  </a:extLst>
                </a:gridCol>
              </a:tblGrid>
              <a:tr h="383210">
                <a:tc>
                  <a:txBody>
                    <a:bodyPr/>
                    <a:lstStyle/>
                    <a:p>
                      <a:pPr latinLnBrk="1"/>
                      <a:endParaRPr lang="ko-KR" altLang="en-US" sz="3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삭제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주문일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err="1">
                          <a:solidFill>
                            <a:schemeClr val="tx1"/>
                          </a:solidFill>
                        </a:rPr>
                        <a:t>현장명</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납기일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양중</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배송메모</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배송비</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포함</a:t>
                      </a:r>
                      <a:r>
                        <a:rPr lang="en-US" altLang="ko-KR" sz="700" b="1" dirty="0">
                          <a:solidFill>
                            <a:schemeClr val="tx1"/>
                          </a:solidFill>
                        </a:rPr>
                        <a:t>)</a:t>
                      </a:r>
                      <a:endParaRPr lang="ko-KR" altLang="en-US" sz="700" b="1" dirty="0">
                        <a:solidFill>
                          <a:schemeClr val="tx1"/>
                        </a:solidFill>
                      </a:endParaRPr>
                    </a:p>
                    <a:p>
                      <a:pPr algn="ctr" latinLnBrk="1">
                        <a:lnSpc>
                          <a:spcPct val="1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진행상황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469812">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en-US" altLang="ko-KR"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2021-07-05</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1" dirty="0">
                          <a:solidFill>
                            <a:schemeClr val="tx1"/>
                          </a:solidFill>
                        </a:rPr>
                        <a:t>아이파크 </a:t>
                      </a:r>
                      <a:r>
                        <a:rPr lang="en-US" altLang="ko-KR" sz="600" b="1" dirty="0">
                          <a:solidFill>
                            <a:schemeClr val="tx1"/>
                          </a:solidFill>
                        </a:rPr>
                        <a:t>101-1305</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p>
                    <a:p>
                      <a:pPr algn="ctr" latinLnBrk="1">
                        <a:lnSpc>
                          <a:spcPct val="300000"/>
                        </a:lnSpc>
                      </a:pPr>
                      <a:r>
                        <a:rPr lang="en-US" altLang="ko-KR" sz="600" b="0" dirty="0">
                          <a:solidFill>
                            <a:schemeClr val="tx1"/>
                          </a:solidFill>
                        </a:rPr>
                        <a:t>AM 08:00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현장 타일반품도 있음</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30,000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150,200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162,220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algn="ctr" latinLnBrk="1">
                        <a:lnSpc>
                          <a:spcPct val="3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1" dirty="0">
                          <a:solidFill>
                            <a:schemeClr val="tx1"/>
                          </a:solidFill>
                        </a:rPr>
                        <a:t>BHC</a:t>
                      </a:r>
                      <a:r>
                        <a:rPr lang="ko-KR" altLang="en-US" sz="600" b="1" dirty="0">
                          <a:solidFill>
                            <a:schemeClr val="tx1"/>
                          </a:solidFill>
                        </a:rPr>
                        <a:t> </a:t>
                      </a:r>
                      <a:r>
                        <a:rPr lang="ko-KR" altLang="en-US" sz="600" b="1" dirty="0" err="1">
                          <a:solidFill>
                            <a:schemeClr val="tx1"/>
                          </a:solidFill>
                        </a:rPr>
                        <a:t>기장점</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2021-07-14</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25,000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27,500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sp>
        <p:nvSpPr>
          <p:cNvPr id="62" name="직사각형 61">
            <a:extLst>
              <a:ext uri="{FF2B5EF4-FFF2-40B4-BE49-F238E27FC236}">
                <a16:creationId xmlns:a16="http://schemas.microsoft.com/office/drawing/2014/main" xmlns="" id="{A8DEE590-0F2D-4CCD-BE83-5D11B22B93F2}"/>
              </a:ext>
            </a:extLst>
          </p:cNvPr>
          <p:cNvSpPr/>
          <p:nvPr/>
        </p:nvSpPr>
        <p:spPr>
          <a:xfrm>
            <a:off x="3126580" y="3345703"/>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2" name="직사각형 1">
            <a:extLst>
              <a:ext uri="{FF2B5EF4-FFF2-40B4-BE49-F238E27FC236}">
                <a16:creationId xmlns:a16="http://schemas.microsoft.com/office/drawing/2014/main" xmlns="" id="{C7E994FF-DE68-47EF-9957-EBD01CA816D9}"/>
              </a:ext>
            </a:extLst>
          </p:cNvPr>
          <p:cNvSpPr/>
          <p:nvPr/>
        </p:nvSpPr>
        <p:spPr>
          <a:xfrm>
            <a:off x="6475555" y="2766444"/>
            <a:ext cx="722817" cy="269930"/>
          </a:xfrm>
          <a:prstGeom prst="rect">
            <a:avLst/>
          </a:prstGeom>
          <a:solidFill>
            <a:schemeClr val="accent3">
              <a:lumMod val="20000"/>
              <a:lumOff val="8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배송완료</a:t>
            </a:r>
          </a:p>
        </p:txBody>
      </p:sp>
      <p:sp>
        <p:nvSpPr>
          <p:cNvPr id="65" name="직사각형 64">
            <a:extLst>
              <a:ext uri="{FF2B5EF4-FFF2-40B4-BE49-F238E27FC236}">
                <a16:creationId xmlns:a16="http://schemas.microsoft.com/office/drawing/2014/main" xmlns="" id="{EC54FD38-A4C5-4496-872E-D43C0129E9D5}"/>
              </a:ext>
            </a:extLst>
          </p:cNvPr>
          <p:cNvSpPr/>
          <p:nvPr/>
        </p:nvSpPr>
        <p:spPr>
          <a:xfrm>
            <a:off x="6475555" y="3302644"/>
            <a:ext cx="722817" cy="252675"/>
          </a:xfrm>
          <a:prstGeom prst="rect">
            <a:avLst/>
          </a:prstGeom>
          <a:solidFill>
            <a:schemeClr val="accent1">
              <a:lumMod val="40000"/>
              <a:lumOff val="60000"/>
            </a:schemeClr>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주문확정</a:t>
            </a:r>
          </a:p>
        </p:txBody>
      </p:sp>
      <p:sp>
        <p:nvSpPr>
          <p:cNvPr id="77" name="직사각형 76">
            <a:extLst>
              <a:ext uri="{FF2B5EF4-FFF2-40B4-BE49-F238E27FC236}">
                <a16:creationId xmlns:a16="http://schemas.microsoft.com/office/drawing/2014/main" xmlns="" id="{575E05D4-105E-4A1B-8D08-BB446C47743E}"/>
              </a:ext>
            </a:extLst>
          </p:cNvPr>
          <p:cNvSpPr/>
          <p:nvPr/>
        </p:nvSpPr>
        <p:spPr>
          <a:xfrm>
            <a:off x="583296" y="2766444"/>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79" name="직사각형 78">
            <a:extLst>
              <a:ext uri="{FF2B5EF4-FFF2-40B4-BE49-F238E27FC236}">
                <a16:creationId xmlns:a16="http://schemas.microsoft.com/office/drawing/2014/main" xmlns="" id="{FF344C9D-E163-4573-82A2-20FF1DC96FE2}"/>
              </a:ext>
            </a:extLst>
          </p:cNvPr>
          <p:cNvSpPr/>
          <p:nvPr/>
        </p:nvSpPr>
        <p:spPr>
          <a:xfrm>
            <a:off x="583296" y="3325028"/>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4" name="직사각형 83">
            <a:extLst>
              <a:ext uri="{FF2B5EF4-FFF2-40B4-BE49-F238E27FC236}">
                <a16:creationId xmlns:a16="http://schemas.microsoft.com/office/drawing/2014/main" xmlns="" id="{5F596C7D-CF3E-4749-A469-8E17FEDD1992}"/>
              </a:ext>
            </a:extLst>
          </p:cNvPr>
          <p:cNvSpPr/>
          <p:nvPr/>
        </p:nvSpPr>
        <p:spPr>
          <a:xfrm>
            <a:off x="7414016" y="2766444"/>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85" name="직사각형 84">
            <a:extLst>
              <a:ext uri="{FF2B5EF4-FFF2-40B4-BE49-F238E27FC236}">
                <a16:creationId xmlns:a16="http://schemas.microsoft.com/office/drawing/2014/main" xmlns="" id="{760047D0-B53C-434B-8F19-BCAD6D13CB9E}"/>
              </a:ext>
            </a:extLst>
          </p:cNvPr>
          <p:cNvSpPr/>
          <p:nvPr/>
        </p:nvSpPr>
        <p:spPr>
          <a:xfrm>
            <a:off x="7398676" y="3328011"/>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93" name="타원 92">
            <a:extLst>
              <a:ext uri="{FF2B5EF4-FFF2-40B4-BE49-F238E27FC236}">
                <a16:creationId xmlns:a16="http://schemas.microsoft.com/office/drawing/2014/main" xmlns="" id="{133A7E94-9076-4C21-8592-C81D8B933667}"/>
              </a:ext>
            </a:extLst>
          </p:cNvPr>
          <p:cNvSpPr/>
          <p:nvPr/>
        </p:nvSpPr>
        <p:spPr>
          <a:xfrm>
            <a:off x="3215788" y="202956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94" name="타원 93">
            <a:extLst>
              <a:ext uri="{FF2B5EF4-FFF2-40B4-BE49-F238E27FC236}">
                <a16:creationId xmlns:a16="http://schemas.microsoft.com/office/drawing/2014/main" xmlns="" id="{A175023C-7ED6-49CC-B47E-DE620B44785D}"/>
              </a:ext>
            </a:extLst>
          </p:cNvPr>
          <p:cNvSpPr/>
          <p:nvPr/>
        </p:nvSpPr>
        <p:spPr>
          <a:xfrm>
            <a:off x="4196546" y="200419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95" name="타원 94">
            <a:extLst>
              <a:ext uri="{FF2B5EF4-FFF2-40B4-BE49-F238E27FC236}">
                <a16:creationId xmlns:a16="http://schemas.microsoft.com/office/drawing/2014/main" xmlns="" id="{238D929A-9771-4F58-B4AE-DDEB146EB0CB}"/>
              </a:ext>
            </a:extLst>
          </p:cNvPr>
          <p:cNvSpPr/>
          <p:nvPr/>
        </p:nvSpPr>
        <p:spPr>
          <a:xfrm>
            <a:off x="5476747" y="205610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11" name="직사각형 10">
            <a:extLst>
              <a:ext uri="{FF2B5EF4-FFF2-40B4-BE49-F238E27FC236}">
                <a16:creationId xmlns:a16="http://schemas.microsoft.com/office/drawing/2014/main" xmlns="" id="{2F322661-718E-4239-AE26-D73CE76634D4}"/>
              </a:ext>
            </a:extLst>
          </p:cNvPr>
          <p:cNvSpPr/>
          <p:nvPr/>
        </p:nvSpPr>
        <p:spPr>
          <a:xfrm>
            <a:off x="6384946" y="2042559"/>
            <a:ext cx="893734" cy="1803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a:extLst>
              <a:ext uri="{FF2B5EF4-FFF2-40B4-BE49-F238E27FC236}">
                <a16:creationId xmlns:a16="http://schemas.microsoft.com/office/drawing/2014/main" xmlns="" id="{F8530BFD-777F-4827-9CEB-4C3F09BE0640}"/>
              </a:ext>
            </a:extLst>
          </p:cNvPr>
          <p:cNvSpPr/>
          <p:nvPr/>
        </p:nvSpPr>
        <p:spPr>
          <a:xfrm>
            <a:off x="6411974" y="21803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110" name="타원 109">
            <a:extLst>
              <a:ext uri="{FF2B5EF4-FFF2-40B4-BE49-F238E27FC236}">
                <a16:creationId xmlns:a16="http://schemas.microsoft.com/office/drawing/2014/main" xmlns="" id="{CE89B6AB-78D0-4A88-AC58-2D40F4467263}"/>
              </a:ext>
            </a:extLst>
          </p:cNvPr>
          <p:cNvSpPr/>
          <p:nvPr/>
        </p:nvSpPr>
        <p:spPr>
          <a:xfrm>
            <a:off x="7417061" y="216494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111" name="타원 110">
            <a:extLst>
              <a:ext uri="{FF2B5EF4-FFF2-40B4-BE49-F238E27FC236}">
                <a16:creationId xmlns:a16="http://schemas.microsoft.com/office/drawing/2014/main" xmlns="" id="{7527A499-A461-47EC-A03E-AF8D0EC1B09B}"/>
              </a:ext>
            </a:extLst>
          </p:cNvPr>
          <p:cNvSpPr/>
          <p:nvPr/>
        </p:nvSpPr>
        <p:spPr>
          <a:xfrm>
            <a:off x="1395328" y="199099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6</a:t>
            </a:r>
            <a:endParaRPr lang="ko-KR" altLang="en-US" dirty="0"/>
          </a:p>
        </p:txBody>
      </p:sp>
      <p:sp>
        <p:nvSpPr>
          <p:cNvPr id="6" name="직사각형 5">
            <a:extLst>
              <a:ext uri="{FF2B5EF4-FFF2-40B4-BE49-F238E27FC236}">
                <a16:creationId xmlns:a16="http://schemas.microsoft.com/office/drawing/2014/main" xmlns="" id="{F12EC9DD-A460-4CC6-B213-4FF2AEAF6DF1}"/>
              </a:ext>
            </a:extLst>
          </p:cNvPr>
          <p:cNvSpPr/>
          <p:nvPr/>
        </p:nvSpPr>
        <p:spPr>
          <a:xfrm>
            <a:off x="839416" y="1994117"/>
            <a:ext cx="6930533" cy="385547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7" name="표 9">
            <a:extLst>
              <a:ext uri="{FF2B5EF4-FFF2-40B4-BE49-F238E27FC236}">
                <a16:creationId xmlns:a16="http://schemas.microsoft.com/office/drawing/2014/main" xmlns="" id="{35DC6753-BD39-44B2-B075-BB62789EBA1D}"/>
              </a:ext>
            </a:extLst>
          </p:cNvPr>
          <p:cNvGraphicFramePr>
            <a:graphicFrameLocks noGrp="1"/>
          </p:cNvGraphicFramePr>
          <p:nvPr>
            <p:extLst>
              <p:ext uri="{D42A27DB-BD31-4B8C-83A1-F6EECF244321}">
                <p14:modId xmlns:p14="http://schemas.microsoft.com/office/powerpoint/2010/main" xmlns="" val="2824223781"/>
              </p:ext>
            </p:extLst>
          </p:nvPr>
        </p:nvGraphicFramePr>
        <p:xfrm>
          <a:off x="1061258" y="2237353"/>
          <a:ext cx="4890726" cy="161309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397046">
                  <a:extLst>
                    <a:ext uri="{9D8B030D-6E8A-4147-A177-3AD203B41FA5}">
                      <a16:colId xmlns:a16="http://schemas.microsoft.com/office/drawing/2014/main" xmlns="" val="652755664"/>
                    </a:ext>
                  </a:extLst>
                </a:gridCol>
                <a:gridCol w="397046">
                  <a:extLst>
                    <a:ext uri="{9D8B030D-6E8A-4147-A177-3AD203B41FA5}">
                      <a16:colId xmlns:a16="http://schemas.microsoft.com/office/drawing/2014/main" xmlns="" val="775075247"/>
                    </a:ext>
                  </a:extLst>
                </a:gridCol>
                <a:gridCol w="524301">
                  <a:extLst>
                    <a:ext uri="{9D8B030D-6E8A-4147-A177-3AD203B41FA5}">
                      <a16:colId xmlns:a16="http://schemas.microsoft.com/office/drawing/2014/main" xmlns="" val="507979230"/>
                    </a:ext>
                  </a:extLst>
                </a:gridCol>
                <a:gridCol w="555741">
                  <a:extLst>
                    <a:ext uri="{9D8B030D-6E8A-4147-A177-3AD203B41FA5}">
                      <a16:colId xmlns:a16="http://schemas.microsoft.com/office/drawing/2014/main" xmlns="" val="2168911753"/>
                    </a:ext>
                  </a:extLst>
                </a:gridCol>
                <a:gridCol w="792088">
                  <a:extLst>
                    <a:ext uri="{9D8B030D-6E8A-4147-A177-3AD203B41FA5}">
                      <a16:colId xmlns:a16="http://schemas.microsoft.com/office/drawing/2014/main" xmlns="" val="2362336941"/>
                    </a:ext>
                  </a:extLst>
                </a:gridCol>
                <a:gridCol w="432048">
                  <a:extLst>
                    <a:ext uri="{9D8B030D-6E8A-4147-A177-3AD203B41FA5}">
                      <a16:colId xmlns:a16="http://schemas.microsoft.com/office/drawing/2014/main" xmlns="" val="153528077"/>
                    </a:ext>
                  </a:extLst>
                </a:gridCol>
                <a:gridCol w="648072">
                  <a:extLst>
                    <a:ext uri="{9D8B030D-6E8A-4147-A177-3AD203B41FA5}">
                      <a16:colId xmlns:a16="http://schemas.microsoft.com/office/drawing/2014/main" xmlns="" val="421508488"/>
                    </a:ext>
                  </a:extLst>
                </a:gridCol>
                <a:gridCol w="936104">
                  <a:extLst>
                    <a:ext uri="{9D8B030D-6E8A-4147-A177-3AD203B41FA5}">
                      <a16:colId xmlns:a16="http://schemas.microsoft.com/office/drawing/2014/main" xmlns="" val="891499649"/>
                    </a:ext>
                  </a:extLst>
                </a:gridCol>
              </a:tblGrid>
              <a:tr h="383210">
                <a:tc>
                  <a:txBody>
                    <a:bodyPr/>
                    <a:lstStyle/>
                    <a:p>
                      <a:pPr latinLnBrk="1"/>
                      <a:endParaRPr lang="ko-KR" altLang="en-US" sz="3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선택</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469812">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0002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주방벽</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G78-LT-MINT-M</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26,400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3</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600" b="1" dirty="0">
                          <a:solidFill>
                            <a:schemeClr val="tx1"/>
                          </a:solidFill>
                        </a:rPr>
                        <a:t>79,200</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algn="ctr" latinLnBrk="1">
                        <a:lnSpc>
                          <a:spcPct val="3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주방벽</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err="1">
                          <a:solidFill>
                            <a:schemeClr val="tx1"/>
                          </a:solidFill>
                        </a:rPr>
                        <a:t>아덱스</a:t>
                      </a:r>
                      <a:r>
                        <a:rPr lang="ko-KR" altLang="en-US" sz="600" b="0" dirty="0">
                          <a:solidFill>
                            <a:schemeClr val="tx1"/>
                          </a:solidFill>
                        </a:rPr>
                        <a:t> </a:t>
                      </a:r>
                      <a:r>
                        <a:rPr lang="en-US" altLang="ko-KR" sz="600" b="0" dirty="0">
                          <a:solidFill>
                            <a:schemeClr val="tx1"/>
                          </a:solidFill>
                        </a:rPr>
                        <a:t>FG4(200)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5,000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600" b="1" dirty="0">
                          <a:solidFill>
                            <a:schemeClr val="tx1"/>
                          </a:solidFill>
                        </a:rPr>
                        <a:t>5,000</a:t>
                      </a: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graphicFrame>
        <p:nvGraphicFramePr>
          <p:cNvPr id="58" name="표 57">
            <a:extLst>
              <a:ext uri="{FF2B5EF4-FFF2-40B4-BE49-F238E27FC236}">
                <a16:creationId xmlns:a16="http://schemas.microsoft.com/office/drawing/2014/main" xmlns="" id="{1177B70B-ED06-464C-A48D-3AAFC6F59006}"/>
              </a:ext>
            </a:extLst>
          </p:cNvPr>
          <p:cNvGraphicFramePr>
            <a:graphicFrameLocks noGrp="1"/>
          </p:cNvGraphicFramePr>
          <p:nvPr>
            <p:extLst>
              <p:ext uri="{D42A27DB-BD31-4B8C-83A1-F6EECF244321}">
                <p14:modId xmlns:p14="http://schemas.microsoft.com/office/powerpoint/2010/main" xmlns="" val="1360915877"/>
              </p:ext>
            </p:extLst>
          </p:nvPr>
        </p:nvGraphicFramePr>
        <p:xfrm>
          <a:off x="1071728" y="3904406"/>
          <a:ext cx="5434358" cy="77168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962191648"/>
                    </a:ext>
                  </a:extLst>
                </a:gridCol>
                <a:gridCol w="495512">
                  <a:extLst>
                    <a:ext uri="{9D8B030D-6E8A-4147-A177-3AD203B41FA5}">
                      <a16:colId xmlns:a16="http://schemas.microsoft.com/office/drawing/2014/main" xmlns="" val="3178637654"/>
                    </a:ext>
                  </a:extLst>
                </a:gridCol>
                <a:gridCol w="432048">
                  <a:extLst>
                    <a:ext uri="{9D8B030D-6E8A-4147-A177-3AD203B41FA5}">
                      <a16:colId xmlns:a16="http://schemas.microsoft.com/office/drawing/2014/main" xmlns="" val="837244186"/>
                    </a:ext>
                  </a:extLst>
                </a:gridCol>
                <a:gridCol w="576064">
                  <a:extLst>
                    <a:ext uri="{9D8B030D-6E8A-4147-A177-3AD203B41FA5}">
                      <a16:colId xmlns:a16="http://schemas.microsoft.com/office/drawing/2014/main" xmlns="" val="3076339073"/>
                    </a:ext>
                  </a:extLst>
                </a:gridCol>
                <a:gridCol w="576064">
                  <a:extLst>
                    <a:ext uri="{9D8B030D-6E8A-4147-A177-3AD203B41FA5}">
                      <a16:colId xmlns:a16="http://schemas.microsoft.com/office/drawing/2014/main" xmlns="" val="1202411120"/>
                    </a:ext>
                  </a:extLst>
                </a:gridCol>
                <a:gridCol w="576064">
                  <a:extLst>
                    <a:ext uri="{9D8B030D-6E8A-4147-A177-3AD203B41FA5}">
                      <a16:colId xmlns:a16="http://schemas.microsoft.com/office/drawing/2014/main" xmlns="" val="1583952946"/>
                    </a:ext>
                  </a:extLst>
                </a:gridCol>
                <a:gridCol w="720080">
                  <a:extLst>
                    <a:ext uri="{9D8B030D-6E8A-4147-A177-3AD203B41FA5}">
                      <a16:colId xmlns:a16="http://schemas.microsoft.com/office/drawing/2014/main" xmlns="" val="4194086391"/>
                    </a:ext>
                  </a:extLst>
                </a:gridCol>
                <a:gridCol w="719809">
                  <a:extLst>
                    <a:ext uri="{9D8B030D-6E8A-4147-A177-3AD203B41FA5}">
                      <a16:colId xmlns:a16="http://schemas.microsoft.com/office/drawing/2014/main" xmlns="" val="3769699465"/>
                    </a:ext>
                  </a:extLst>
                </a:gridCol>
                <a:gridCol w="605037">
                  <a:extLst>
                    <a:ext uri="{9D8B030D-6E8A-4147-A177-3AD203B41FA5}">
                      <a16:colId xmlns:a16="http://schemas.microsoft.com/office/drawing/2014/main" xmlns="" val="475646844"/>
                    </a:ext>
                  </a:extLst>
                </a:gridCol>
                <a:gridCol w="525400">
                  <a:extLst>
                    <a:ext uri="{9D8B030D-6E8A-4147-A177-3AD203B41FA5}">
                      <a16:colId xmlns:a16="http://schemas.microsoft.com/office/drawing/2014/main" xmlns="" val="4133633448"/>
                    </a:ext>
                  </a:extLst>
                </a:gridCol>
              </a:tblGrid>
              <a:tr h="383210">
                <a:tc>
                  <a:txBody>
                    <a:bodyPr/>
                    <a:lstStyle/>
                    <a:p>
                      <a:pPr latinLnBrk="1"/>
                      <a:endParaRPr lang="ko-KR" altLang="en-US" sz="9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선택</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코드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사용</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이미지</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제품명</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종류</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공급가</a:t>
                      </a: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수량</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4190579471"/>
                  </a:ext>
                </a:extLst>
              </a:tr>
              <a:tr h="344966">
                <a:tc>
                  <a:txBody>
                    <a:bodyPr/>
                    <a:lstStyle/>
                    <a:p>
                      <a:pPr algn="ctr" latinLnBrk="1">
                        <a:lnSpc>
                          <a:spcPct val="25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en-US" altLang="ko-KR" sz="600" b="0" dirty="0">
                          <a:solidFill>
                            <a:schemeClr val="tx1"/>
                          </a:solidFill>
                        </a:rPr>
                        <a:t>0001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ko-KR" altLang="en-US" sz="600" b="0" dirty="0" err="1">
                          <a:solidFill>
                            <a:schemeClr val="tx1"/>
                          </a:solidFill>
                        </a:rPr>
                        <a:t>주방벽</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200000"/>
                        </a:lnSpc>
                        <a:spcBef>
                          <a:spcPts val="0"/>
                        </a:spcBef>
                        <a:spcAft>
                          <a:spcPts val="0"/>
                        </a:spcAft>
                        <a:buClrTx/>
                        <a:buSzTx/>
                        <a:buFontTx/>
                        <a:buNone/>
                        <a:tabLst/>
                        <a:defRPr/>
                      </a:pPr>
                      <a:r>
                        <a:rPr lang="ko-KR" altLang="en-US" sz="600" b="0" dirty="0">
                          <a:solidFill>
                            <a:schemeClr val="tx1"/>
                          </a:solidFill>
                        </a:rPr>
                        <a:t>타일본드</a:t>
                      </a:r>
                      <a:endParaRPr lang="en-US" altLang="ko-KR"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en-US" altLang="ko-KR" sz="700" b="0" dirty="0">
                          <a:solidFill>
                            <a:schemeClr val="tx1"/>
                          </a:solidFill>
                        </a:rPr>
                        <a:t>18,000</a:t>
                      </a:r>
                      <a:endParaRPr lang="ko-KR" altLang="en-US" sz="7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2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200000"/>
                        </a:lnSpc>
                      </a:pPr>
                      <a:r>
                        <a:rPr lang="en-US" altLang="ko-KR" sz="700" b="1" dirty="0">
                          <a:solidFill>
                            <a:schemeClr val="tx1"/>
                          </a:solidFill>
                        </a:rPr>
                        <a:t>36,000</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284920558"/>
                  </a:ext>
                </a:extLst>
              </a:tr>
            </a:tbl>
          </a:graphicData>
        </a:graphic>
      </p:graphicFrame>
      <p:graphicFrame>
        <p:nvGraphicFramePr>
          <p:cNvPr id="60" name="표 8">
            <a:extLst>
              <a:ext uri="{FF2B5EF4-FFF2-40B4-BE49-F238E27FC236}">
                <a16:creationId xmlns:a16="http://schemas.microsoft.com/office/drawing/2014/main" xmlns="" id="{FE1CD2FC-926E-4B97-84DD-DED8C98ADB5B}"/>
              </a:ext>
            </a:extLst>
          </p:cNvPr>
          <p:cNvGraphicFramePr>
            <a:graphicFrameLocks noGrp="1"/>
          </p:cNvGraphicFramePr>
          <p:nvPr>
            <p:extLst>
              <p:ext uri="{D42A27DB-BD31-4B8C-83A1-F6EECF244321}">
                <p14:modId xmlns:p14="http://schemas.microsoft.com/office/powerpoint/2010/main" xmlns="" val="2706024647"/>
              </p:ext>
            </p:extLst>
          </p:nvPr>
        </p:nvGraphicFramePr>
        <p:xfrm>
          <a:off x="6240016" y="2266179"/>
          <a:ext cx="1430676" cy="890461"/>
        </p:xfrm>
        <a:graphic>
          <a:graphicData uri="http://schemas.openxmlformats.org/drawingml/2006/table">
            <a:tbl>
              <a:tblPr firstRow="1" bandRow="1">
                <a:tableStyleId>{5C22544A-7EE6-4342-B048-85BDC9FD1C3A}</a:tableStyleId>
              </a:tblPr>
              <a:tblGrid>
                <a:gridCol w="1430676">
                  <a:extLst>
                    <a:ext uri="{9D8B030D-6E8A-4147-A177-3AD203B41FA5}">
                      <a16:colId xmlns:a16="http://schemas.microsoft.com/office/drawing/2014/main" xmlns="" val="2996193"/>
                    </a:ext>
                  </a:extLst>
                </a:gridCol>
              </a:tblGrid>
              <a:tr h="273984">
                <a:tc>
                  <a:txBody>
                    <a:bodyPr/>
                    <a:lstStyle/>
                    <a:p>
                      <a:pPr algn="l" latinLnBrk="1">
                        <a:lnSpc>
                          <a:spcPct val="150000"/>
                        </a:lnSpc>
                      </a:pPr>
                      <a:r>
                        <a:rPr lang="ja-JP" altLang="en-US" sz="1100" dirty="0">
                          <a:solidFill>
                            <a:schemeClr val="tx1"/>
                          </a:solidFill>
                        </a:rPr>
                        <a:t>●</a:t>
                      </a:r>
                      <a:r>
                        <a:rPr lang="ko-KR" altLang="en-US" sz="1100" dirty="0">
                          <a:solidFill>
                            <a:schemeClr val="tx1"/>
                          </a:solidFill>
                        </a:rPr>
                        <a:t> </a:t>
                      </a:r>
                      <a:r>
                        <a:rPr lang="ko-KR" altLang="en-US" sz="1100" b="0" dirty="0" err="1">
                          <a:solidFill>
                            <a:schemeClr val="tx1"/>
                          </a:solidFill>
                        </a:rPr>
                        <a:t>상품합계액</a:t>
                      </a:r>
                      <a:endParaRPr lang="ko-KR" altLang="en-US" b="0" dirty="0">
                        <a:solidFill>
                          <a:schemeClr val="tx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3973633063"/>
                  </a:ext>
                </a:extLst>
              </a:tr>
              <a:tr h="261875">
                <a:tc>
                  <a:txBody>
                    <a:bodyPr/>
                    <a:lstStyle/>
                    <a:p>
                      <a:pPr algn="r" latinLnBrk="1">
                        <a:lnSpc>
                          <a:spcPct val="150000"/>
                        </a:lnSpc>
                      </a:pPr>
                      <a:r>
                        <a:rPr lang="en-US" altLang="ko-KR" sz="1000" dirty="0"/>
                        <a:t>120,200(VAT</a:t>
                      </a:r>
                      <a:r>
                        <a:rPr lang="ko-KR" altLang="en-US" sz="1000" dirty="0"/>
                        <a:t>별도</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92229271"/>
                  </a:ext>
                </a:extLst>
              </a:tr>
              <a:tr h="261875">
                <a:tc>
                  <a:txBody>
                    <a:bodyPr/>
                    <a:lstStyle/>
                    <a:p>
                      <a:pPr algn="r" latinLnBrk="1">
                        <a:lnSpc>
                          <a:spcPct val="150000"/>
                        </a:lnSpc>
                      </a:pPr>
                      <a:r>
                        <a:rPr lang="en-US" altLang="ko-KR" sz="1000" dirty="0"/>
                        <a:t>132,220(VAT</a:t>
                      </a:r>
                      <a:r>
                        <a:rPr lang="ko-KR" altLang="en-US" sz="1000" dirty="0"/>
                        <a:t>포함</a:t>
                      </a:r>
                      <a:r>
                        <a:rPr lang="en-US" altLang="ko-KR" sz="1000" dirty="0"/>
                        <a:t>)</a:t>
                      </a:r>
                      <a:endParaRPr lang="ko-KR" altLang="en-US" sz="10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10549791"/>
                  </a:ext>
                </a:extLst>
              </a:tr>
            </a:tbl>
          </a:graphicData>
        </a:graphic>
      </p:graphicFrame>
      <p:pic>
        <p:nvPicPr>
          <p:cNvPr id="63" name="그림 62">
            <a:extLst>
              <a:ext uri="{FF2B5EF4-FFF2-40B4-BE49-F238E27FC236}">
                <a16:creationId xmlns:a16="http://schemas.microsoft.com/office/drawing/2014/main" xmlns="" id="{BBB22BEF-797A-4E62-A960-081CE59E50B3}"/>
              </a:ext>
            </a:extLst>
          </p:cNvPr>
          <p:cNvPicPr>
            <a:picLocks noChangeAspect="1"/>
          </p:cNvPicPr>
          <p:nvPr/>
        </p:nvPicPr>
        <p:blipFill>
          <a:blip r:embed="rId9" cstate="print"/>
          <a:stretch>
            <a:fillRect/>
          </a:stretch>
        </p:blipFill>
        <p:spPr>
          <a:xfrm>
            <a:off x="2671120" y="2798392"/>
            <a:ext cx="395461" cy="358248"/>
          </a:xfrm>
          <a:prstGeom prst="rect">
            <a:avLst/>
          </a:prstGeom>
        </p:spPr>
      </p:pic>
      <p:pic>
        <p:nvPicPr>
          <p:cNvPr id="80" name="그림 79">
            <a:extLst>
              <a:ext uri="{FF2B5EF4-FFF2-40B4-BE49-F238E27FC236}">
                <a16:creationId xmlns:a16="http://schemas.microsoft.com/office/drawing/2014/main" xmlns="" id="{EC3739C0-88E1-4F03-A5AB-4C4C55831191}"/>
              </a:ext>
            </a:extLst>
          </p:cNvPr>
          <p:cNvPicPr>
            <a:picLocks noChangeAspect="1"/>
          </p:cNvPicPr>
          <p:nvPr/>
        </p:nvPicPr>
        <p:blipFill>
          <a:blip r:embed="rId10" cstate="print"/>
          <a:stretch>
            <a:fillRect/>
          </a:stretch>
        </p:blipFill>
        <p:spPr>
          <a:xfrm>
            <a:off x="2671120" y="3332600"/>
            <a:ext cx="395462" cy="497517"/>
          </a:xfrm>
          <a:prstGeom prst="rect">
            <a:avLst/>
          </a:prstGeom>
        </p:spPr>
      </p:pic>
      <p:sp>
        <p:nvSpPr>
          <p:cNvPr id="82" name="직사각형 81">
            <a:extLst>
              <a:ext uri="{FF2B5EF4-FFF2-40B4-BE49-F238E27FC236}">
                <a16:creationId xmlns:a16="http://schemas.microsoft.com/office/drawing/2014/main" xmlns="" id="{1610EDCC-B2C9-4AD0-9EA4-3DB4FACC25C1}"/>
              </a:ext>
            </a:extLst>
          </p:cNvPr>
          <p:cNvSpPr/>
          <p:nvPr/>
        </p:nvSpPr>
        <p:spPr>
          <a:xfrm>
            <a:off x="1378127" y="2964366"/>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3" name="직사각형 82">
            <a:extLst>
              <a:ext uri="{FF2B5EF4-FFF2-40B4-BE49-F238E27FC236}">
                <a16:creationId xmlns:a16="http://schemas.microsoft.com/office/drawing/2014/main" xmlns="" id="{3C35A2E4-D98C-483D-8BFD-AEE5BACB48C8}"/>
              </a:ext>
            </a:extLst>
          </p:cNvPr>
          <p:cNvSpPr/>
          <p:nvPr/>
        </p:nvSpPr>
        <p:spPr>
          <a:xfrm>
            <a:off x="1375384" y="3453925"/>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99" name="직사각형 98">
            <a:extLst>
              <a:ext uri="{FF2B5EF4-FFF2-40B4-BE49-F238E27FC236}">
                <a16:creationId xmlns:a16="http://schemas.microsoft.com/office/drawing/2014/main" xmlns="" id="{ADA4B136-42FC-4045-A7DF-A7D3DF9DA07C}"/>
              </a:ext>
            </a:extLst>
          </p:cNvPr>
          <p:cNvSpPr/>
          <p:nvPr/>
        </p:nvSpPr>
        <p:spPr>
          <a:xfrm>
            <a:off x="1375384" y="4424593"/>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graphicFrame>
        <p:nvGraphicFramePr>
          <p:cNvPr id="100" name="표 8">
            <a:extLst>
              <a:ext uri="{FF2B5EF4-FFF2-40B4-BE49-F238E27FC236}">
                <a16:creationId xmlns:a16="http://schemas.microsoft.com/office/drawing/2014/main" xmlns="" id="{49755BDF-E754-431E-883C-3C914651ED19}"/>
              </a:ext>
            </a:extLst>
          </p:cNvPr>
          <p:cNvGraphicFramePr>
            <a:graphicFrameLocks noGrp="1"/>
          </p:cNvGraphicFramePr>
          <p:nvPr>
            <p:extLst>
              <p:ext uri="{D42A27DB-BD31-4B8C-83A1-F6EECF244321}">
                <p14:modId xmlns:p14="http://schemas.microsoft.com/office/powerpoint/2010/main" xmlns="" val="1417208025"/>
              </p:ext>
            </p:extLst>
          </p:nvPr>
        </p:nvGraphicFramePr>
        <p:xfrm>
          <a:off x="1040063" y="4987489"/>
          <a:ext cx="1239514" cy="370840"/>
        </p:xfrm>
        <a:graphic>
          <a:graphicData uri="http://schemas.openxmlformats.org/drawingml/2006/table">
            <a:tbl>
              <a:tblPr firstRow="1" bandRow="1">
                <a:tableStyleId>{5C22544A-7EE6-4342-B048-85BDC9FD1C3A}</a:tableStyleId>
              </a:tblPr>
              <a:tblGrid>
                <a:gridCol w="1239514">
                  <a:extLst>
                    <a:ext uri="{9D8B030D-6E8A-4147-A177-3AD203B41FA5}">
                      <a16:colId xmlns:a16="http://schemas.microsoft.com/office/drawing/2014/main" xmlns="" val="2996193"/>
                    </a:ext>
                  </a:extLst>
                </a:gridCol>
              </a:tblGrid>
              <a:tr h="370840">
                <a:tc>
                  <a:txBody>
                    <a:bodyPr/>
                    <a:lstStyle/>
                    <a:p>
                      <a:pPr algn="ctr" latinLnBrk="1">
                        <a:lnSpc>
                          <a:spcPct val="150000"/>
                        </a:lnSpc>
                      </a:pPr>
                      <a:r>
                        <a:rPr lang="ko-KR" altLang="en-US" sz="1100" b="1" dirty="0">
                          <a:solidFill>
                            <a:schemeClr val="bg1"/>
                          </a:solidFill>
                        </a:rPr>
                        <a:t>추가주문</a:t>
                      </a:r>
                      <a:endParaRPr lang="ko-KR" altLang="en-US" b="1" dirty="0">
                        <a:solidFill>
                          <a:schemeClr val="bg1"/>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3973633063"/>
                  </a:ext>
                </a:extLst>
              </a:tr>
            </a:tbl>
          </a:graphicData>
        </a:graphic>
      </p:graphicFrame>
      <p:graphicFrame>
        <p:nvGraphicFramePr>
          <p:cNvPr id="12" name="표 11">
            <a:extLst>
              <a:ext uri="{FF2B5EF4-FFF2-40B4-BE49-F238E27FC236}">
                <a16:creationId xmlns:a16="http://schemas.microsoft.com/office/drawing/2014/main" xmlns="" id="{09720112-2125-4C95-B58B-4BD597CB4AA6}"/>
              </a:ext>
            </a:extLst>
          </p:cNvPr>
          <p:cNvGraphicFramePr>
            <a:graphicFrameLocks noGrp="1"/>
          </p:cNvGraphicFramePr>
          <p:nvPr>
            <p:extLst>
              <p:ext uri="{D42A27DB-BD31-4B8C-83A1-F6EECF244321}">
                <p14:modId xmlns:p14="http://schemas.microsoft.com/office/powerpoint/2010/main" xmlns="" val="1318025752"/>
              </p:ext>
            </p:extLst>
          </p:nvPr>
        </p:nvGraphicFramePr>
        <p:xfrm>
          <a:off x="8658614" y="1539893"/>
          <a:ext cx="3384376" cy="3870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2730972466"/>
                    </a:ext>
                  </a:extLst>
                </a:gridCol>
                <a:gridCol w="2981120">
                  <a:extLst>
                    <a:ext uri="{9D8B030D-6E8A-4147-A177-3AD203B41FA5}">
                      <a16:colId xmlns:a16="http://schemas.microsoft.com/office/drawing/2014/main" xmlns="" val="3961435478"/>
                    </a:ext>
                  </a:extLst>
                </a:gridCol>
              </a:tblGrid>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dirty="0">
                          <a:solidFill>
                            <a:schemeClr val="tx1"/>
                          </a:solidFill>
                          <a:latin typeface="+mn-ea"/>
                        </a:rPr>
                        <a:t>같은 현장에 추가주문을 할 수 있음</a:t>
                      </a:r>
                      <a:r>
                        <a:rPr kumimoji="1" lang="en-US" altLang="ko-KR" sz="850" b="0" dirty="0">
                          <a:solidFill>
                            <a:schemeClr val="tx1"/>
                          </a:solidFill>
                          <a:latin typeface="+mn-ea"/>
                        </a:rPr>
                        <a:t>. </a:t>
                      </a:r>
                      <a:r>
                        <a:rPr kumimoji="1" lang="ko-KR" altLang="en-US" sz="850" b="0" dirty="0">
                          <a:solidFill>
                            <a:schemeClr val="tx1"/>
                          </a:solidFill>
                          <a:latin typeface="+mn-ea"/>
                        </a:rPr>
                        <a:t>주문하기 화면으로 이동하여 주소입력 후 주문이 가능</a:t>
                      </a:r>
                      <a:r>
                        <a:rPr kumimoji="1" lang="en-US" altLang="ko-KR" sz="850" b="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02577652"/>
                  </a:ext>
                </a:extLst>
              </a:tr>
            </a:tbl>
          </a:graphicData>
        </a:graphic>
      </p:graphicFrame>
      <p:sp>
        <p:nvSpPr>
          <p:cNvPr id="101" name="타원 100">
            <a:extLst>
              <a:ext uri="{FF2B5EF4-FFF2-40B4-BE49-F238E27FC236}">
                <a16:creationId xmlns:a16="http://schemas.microsoft.com/office/drawing/2014/main" xmlns="" id="{68649A1E-CE05-429C-A69E-CD1AB06DEF01}"/>
              </a:ext>
            </a:extLst>
          </p:cNvPr>
          <p:cNvSpPr/>
          <p:nvPr/>
        </p:nvSpPr>
        <p:spPr>
          <a:xfrm>
            <a:off x="929942" y="488402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xmlns="" val="3756782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주문내역 화면 </a:t>
            </a:r>
            <a:r>
              <a:rPr lang="en-US" altLang="ko-KR" dirty="0"/>
              <a:t>(</a:t>
            </a:r>
            <a:r>
              <a:rPr lang="ko-KR" altLang="en-US" dirty="0"/>
              <a:t>같은 현장</a:t>
            </a:r>
            <a:r>
              <a:rPr lang="en-US" altLang="ko-KR" dirty="0"/>
              <a:t>)</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페이지 </a:t>
            </a:r>
            <a:r>
              <a:rPr lang="en-US" altLang="ko-KR" dirty="0"/>
              <a:t>(WEB</a:t>
            </a:r>
            <a:r>
              <a:rPr lang="ko-KR" altLang="en-US" dirty="0"/>
              <a:t> 쇼핑몰</a:t>
            </a:r>
            <a:r>
              <a:rPr lang="en-US" altLang="ko-KR" dirty="0"/>
              <a:t>)</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960249774"/>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한 현장의 현재까지의 주문내역을 납기일 별로 확인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납기일은 </a:t>
                      </a:r>
                      <a:r>
                        <a:rPr lang="ko-KR" altLang="en-US" sz="800" b="0" dirty="0" err="1">
                          <a:solidFill>
                            <a:schemeClr val="tx1"/>
                          </a:solidFill>
                          <a:latin typeface="+mn-ea"/>
                          <a:ea typeface="+mn-ea"/>
                          <a:sym typeface="맑은 고딕"/>
                        </a:rPr>
                        <a:t>최신순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45p</a:t>
                      </a:r>
                      <a:r>
                        <a:rPr kumimoji="1" lang="ko-KR" altLang="en-US" sz="850" dirty="0">
                          <a:solidFill>
                            <a:schemeClr val="tx1"/>
                          </a:solidFill>
                          <a:latin typeface="+mn-ea"/>
                        </a:rPr>
                        <a:t>와 같이 </a:t>
                      </a:r>
                      <a:r>
                        <a:rPr kumimoji="1" lang="ko-KR" altLang="en-US" sz="850" dirty="0" err="1">
                          <a:solidFill>
                            <a:schemeClr val="tx1"/>
                          </a:solidFill>
                          <a:latin typeface="+mn-ea"/>
                        </a:rPr>
                        <a:t>팝업창</a:t>
                      </a:r>
                      <a:r>
                        <a:rPr kumimoji="1" lang="ko-KR" altLang="en-US" sz="850" dirty="0">
                          <a:solidFill>
                            <a:schemeClr val="tx1"/>
                          </a:solidFill>
                          <a:latin typeface="+mn-ea"/>
                        </a:rPr>
                        <a:t> 형식으로 상세보기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26</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2" name="표 42">
            <a:extLst>
              <a:ext uri="{FF2B5EF4-FFF2-40B4-BE49-F238E27FC236}">
                <a16:creationId xmlns:a16="http://schemas.microsoft.com/office/drawing/2014/main" xmlns="" id="{35A58CA3-007D-42CB-BAA3-0F71C0F8D238}"/>
              </a:ext>
            </a:extLst>
          </p:cNvPr>
          <p:cNvGraphicFramePr>
            <a:graphicFrameLocks noGrp="1"/>
          </p:cNvGraphicFramePr>
          <p:nvPr/>
        </p:nvGraphicFramePr>
        <p:xfrm>
          <a:off x="191344" y="1338723"/>
          <a:ext cx="8280920" cy="365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4109168767"/>
                    </a:ext>
                  </a:extLst>
                </a:gridCol>
                <a:gridCol w="1656184">
                  <a:extLst>
                    <a:ext uri="{9D8B030D-6E8A-4147-A177-3AD203B41FA5}">
                      <a16:colId xmlns:a16="http://schemas.microsoft.com/office/drawing/2014/main" xmlns="" val="3400046995"/>
                    </a:ext>
                  </a:extLst>
                </a:gridCol>
                <a:gridCol w="1656184">
                  <a:extLst>
                    <a:ext uri="{9D8B030D-6E8A-4147-A177-3AD203B41FA5}">
                      <a16:colId xmlns:a16="http://schemas.microsoft.com/office/drawing/2014/main" xmlns="" val="1545490750"/>
                    </a:ext>
                  </a:extLst>
                </a:gridCol>
                <a:gridCol w="1656184">
                  <a:extLst>
                    <a:ext uri="{9D8B030D-6E8A-4147-A177-3AD203B41FA5}">
                      <a16:colId xmlns:a16="http://schemas.microsoft.com/office/drawing/2014/main" xmlns="" val="2278729195"/>
                    </a:ext>
                  </a:extLst>
                </a:gridCol>
                <a:gridCol w="1656184">
                  <a:extLst>
                    <a:ext uri="{9D8B030D-6E8A-4147-A177-3AD203B41FA5}">
                      <a16:colId xmlns:a16="http://schemas.microsoft.com/office/drawing/2014/main" xmlns="" val="232491501"/>
                    </a:ext>
                  </a:extLst>
                </a:gridCol>
              </a:tblGrid>
              <a:tr h="220417">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latinLnBrk="1"/>
                      <a:endParaRPr lang="ko-KR" altLang="en-US" dirty="0">
                        <a:highlight>
                          <a:srgbClr val="000000"/>
                        </a:high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882463090"/>
                  </a:ext>
                </a:extLst>
              </a:tr>
            </a:tbl>
          </a:graphicData>
        </a:graphic>
      </p:graphicFrame>
      <p:grpSp>
        <p:nvGrpSpPr>
          <p:cNvPr id="59" name="그룹 58">
            <a:extLst>
              <a:ext uri="{FF2B5EF4-FFF2-40B4-BE49-F238E27FC236}">
                <a16:creationId xmlns:a16="http://schemas.microsoft.com/office/drawing/2014/main" xmlns="" id="{9BB6B364-01FE-4B89-B111-86D80F94C556}"/>
              </a:ext>
            </a:extLst>
          </p:cNvPr>
          <p:cNvGrpSpPr/>
          <p:nvPr/>
        </p:nvGrpSpPr>
        <p:grpSpPr>
          <a:xfrm>
            <a:off x="235552" y="877978"/>
            <a:ext cx="8159346" cy="330354"/>
            <a:chOff x="243994" y="851817"/>
            <a:chExt cx="8159346" cy="383293"/>
          </a:xfrm>
        </p:grpSpPr>
        <p:pic>
          <p:nvPicPr>
            <p:cNvPr id="3" name="그림 2">
              <a:extLst>
                <a:ext uri="{FF2B5EF4-FFF2-40B4-BE49-F238E27FC236}">
                  <a16:creationId xmlns:a16="http://schemas.microsoft.com/office/drawing/2014/main" xmlns="" id="{5DD45B0D-58BE-4235-B8E7-6CA41A6CA574}"/>
                </a:ext>
              </a:extLst>
            </p:cNvPr>
            <p:cNvPicPr>
              <a:picLocks noChangeAspect="1"/>
            </p:cNvPicPr>
            <p:nvPr/>
          </p:nvPicPr>
          <p:blipFill>
            <a:blip r:embed="rId3" cstate="print"/>
            <a:stretch>
              <a:fillRect/>
            </a:stretch>
          </p:blipFill>
          <p:spPr>
            <a:xfrm>
              <a:off x="3354045" y="1017433"/>
              <a:ext cx="1955518" cy="195064"/>
            </a:xfrm>
            <a:prstGeom prst="rect">
              <a:avLst/>
            </a:prstGeom>
          </p:spPr>
        </p:pic>
        <p:grpSp>
          <p:nvGrpSpPr>
            <p:cNvPr id="36" name="그룹 35">
              <a:extLst>
                <a:ext uri="{FF2B5EF4-FFF2-40B4-BE49-F238E27FC236}">
                  <a16:creationId xmlns:a16="http://schemas.microsoft.com/office/drawing/2014/main" xmlns="" id="{60E1CFD7-F2C5-4BE8-A694-03E248A74D93}"/>
                </a:ext>
              </a:extLst>
            </p:cNvPr>
            <p:cNvGrpSpPr/>
            <p:nvPr/>
          </p:nvGrpSpPr>
          <p:grpSpPr>
            <a:xfrm>
              <a:off x="7259299" y="875070"/>
              <a:ext cx="1144041" cy="360040"/>
              <a:chOff x="7095381" y="853804"/>
              <a:chExt cx="1338964" cy="375534"/>
            </a:xfrm>
          </p:grpSpPr>
          <p:pic>
            <p:nvPicPr>
              <p:cNvPr id="13" name="그림 12">
                <a:extLst>
                  <a:ext uri="{FF2B5EF4-FFF2-40B4-BE49-F238E27FC236}">
                    <a16:creationId xmlns:a16="http://schemas.microsoft.com/office/drawing/2014/main" xmlns="" id="{2A876466-2EFA-47F9-93DF-1C06E5F29818}"/>
                  </a:ext>
                </a:extLst>
              </p:cNvPr>
              <p:cNvPicPr>
                <a:picLocks noChangeAspect="1"/>
              </p:cNvPicPr>
              <p:nvPr/>
            </p:nvPicPr>
            <p:blipFill>
              <a:blip r:embed="rId4" cstate="print"/>
              <a:stretch>
                <a:fillRect/>
              </a:stretch>
            </p:blipFill>
            <p:spPr>
              <a:xfrm>
                <a:off x="7095381" y="853804"/>
                <a:ext cx="359554" cy="375534"/>
              </a:xfrm>
              <a:prstGeom prst="rect">
                <a:avLst/>
              </a:prstGeom>
            </p:spPr>
          </p:pic>
          <p:pic>
            <p:nvPicPr>
              <p:cNvPr id="30" name="그림 29">
                <a:extLst>
                  <a:ext uri="{FF2B5EF4-FFF2-40B4-BE49-F238E27FC236}">
                    <a16:creationId xmlns:a16="http://schemas.microsoft.com/office/drawing/2014/main" xmlns="" id="{FB27855E-9821-4FF0-B492-000AC6E9FAFB}"/>
                  </a:ext>
                </a:extLst>
              </p:cNvPr>
              <p:cNvPicPr>
                <a:picLocks noChangeAspect="1"/>
              </p:cNvPicPr>
              <p:nvPr/>
            </p:nvPicPr>
            <p:blipFill>
              <a:blip r:embed="rId5" cstate="print"/>
              <a:stretch>
                <a:fillRect/>
              </a:stretch>
            </p:blipFill>
            <p:spPr>
              <a:xfrm>
                <a:off x="8157082" y="917828"/>
                <a:ext cx="277263" cy="290789"/>
              </a:xfrm>
              <a:prstGeom prst="rect">
                <a:avLst/>
              </a:prstGeom>
            </p:spPr>
          </p:pic>
          <p:pic>
            <p:nvPicPr>
              <p:cNvPr id="32" name="그림 31">
                <a:extLst>
                  <a:ext uri="{FF2B5EF4-FFF2-40B4-BE49-F238E27FC236}">
                    <a16:creationId xmlns:a16="http://schemas.microsoft.com/office/drawing/2014/main" xmlns="" id="{7C2DD17B-575C-4E5C-9100-B1951DE63F82}"/>
                  </a:ext>
                </a:extLst>
              </p:cNvPr>
              <p:cNvPicPr>
                <a:picLocks noChangeAspect="1"/>
              </p:cNvPicPr>
              <p:nvPr/>
            </p:nvPicPr>
            <p:blipFill>
              <a:blip r:embed="rId6" cstate="print"/>
              <a:stretch>
                <a:fillRect/>
              </a:stretch>
            </p:blipFill>
            <p:spPr>
              <a:xfrm>
                <a:off x="7376414" y="902038"/>
                <a:ext cx="291982" cy="290789"/>
              </a:xfrm>
              <a:prstGeom prst="rect">
                <a:avLst/>
              </a:prstGeom>
            </p:spPr>
          </p:pic>
          <p:pic>
            <p:nvPicPr>
              <p:cNvPr id="34" name="그림 33">
                <a:extLst>
                  <a:ext uri="{FF2B5EF4-FFF2-40B4-BE49-F238E27FC236}">
                    <a16:creationId xmlns:a16="http://schemas.microsoft.com/office/drawing/2014/main" xmlns="" id="{E5FEBE4C-CE2B-456A-9290-B8D342122E83}"/>
                  </a:ext>
                </a:extLst>
              </p:cNvPr>
              <p:cNvPicPr>
                <a:picLocks noChangeAspect="1"/>
              </p:cNvPicPr>
              <p:nvPr/>
            </p:nvPicPr>
            <p:blipFill>
              <a:blip r:embed="rId7" cstate="print"/>
              <a:stretch>
                <a:fillRect/>
              </a:stretch>
            </p:blipFill>
            <p:spPr>
              <a:xfrm>
                <a:off x="7908399" y="895799"/>
                <a:ext cx="180907" cy="206150"/>
              </a:xfrm>
              <a:prstGeom prst="rect">
                <a:avLst/>
              </a:prstGeom>
            </p:spPr>
          </p:pic>
          <p:sp>
            <p:nvSpPr>
              <p:cNvPr id="35" name="TextBox 34">
                <a:extLst>
                  <a:ext uri="{FF2B5EF4-FFF2-40B4-BE49-F238E27FC236}">
                    <a16:creationId xmlns:a16="http://schemas.microsoft.com/office/drawing/2014/main" xmlns="" id="{623383E2-0D55-453D-9BFE-9E9CEB8D7319}"/>
                  </a:ext>
                </a:extLst>
              </p:cNvPr>
              <p:cNvSpPr txBox="1"/>
              <p:nvPr/>
            </p:nvSpPr>
            <p:spPr>
              <a:xfrm>
                <a:off x="7796216" y="1047432"/>
                <a:ext cx="501302" cy="169277"/>
              </a:xfrm>
              <a:prstGeom prst="rect">
                <a:avLst/>
              </a:prstGeom>
              <a:noFill/>
            </p:spPr>
            <p:txBody>
              <a:bodyPr wrap="square" rtlCol="0">
                <a:spAutoFit/>
              </a:bodyPr>
              <a:lstStyle/>
              <a:p>
                <a:r>
                  <a:rPr lang="ko-KR" altLang="en-US" sz="400" dirty="0"/>
                  <a:t>회원정보</a:t>
                </a:r>
                <a:endParaRPr lang="ko-KR" altLang="en-US" sz="500" dirty="0"/>
              </a:p>
            </p:txBody>
          </p:sp>
        </p:grpSp>
        <p:pic>
          <p:nvPicPr>
            <p:cNvPr id="37" name="그림 36">
              <a:extLst>
                <a:ext uri="{FF2B5EF4-FFF2-40B4-BE49-F238E27FC236}">
                  <a16:creationId xmlns:a16="http://schemas.microsoft.com/office/drawing/2014/main" xmlns="" id="{CF7129F4-19CB-4943-9660-2992C2D485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43994" y="851817"/>
              <a:ext cx="1388780" cy="361159"/>
            </a:xfrm>
            <a:prstGeom prst="rect">
              <a:avLst/>
            </a:prstGeom>
          </p:spPr>
        </p:pic>
      </p:gr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00261" y="5949280"/>
            <a:ext cx="80946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표 42">
            <a:extLst>
              <a:ext uri="{FF2B5EF4-FFF2-40B4-BE49-F238E27FC236}">
                <a16:creationId xmlns:a16="http://schemas.microsoft.com/office/drawing/2014/main" xmlns="" id="{11BB6C84-6704-4707-8AF5-CA3CD3297997}"/>
              </a:ext>
            </a:extLst>
          </p:cNvPr>
          <p:cNvGraphicFramePr>
            <a:graphicFrameLocks noGrp="1"/>
          </p:cNvGraphicFramePr>
          <p:nvPr/>
        </p:nvGraphicFramePr>
        <p:xfrm>
          <a:off x="191344" y="1690331"/>
          <a:ext cx="8280920" cy="243840"/>
        </p:xfrm>
        <a:graphic>
          <a:graphicData uri="http://schemas.openxmlformats.org/drawingml/2006/table">
            <a:tbl>
              <a:tblPr firstRow="1" bandRow="1">
                <a:tableStyleId>{5C22544A-7EE6-4342-B048-85BDC9FD1C3A}</a:tableStyleId>
              </a:tblPr>
              <a:tblGrid>
                <a:gridCol w="8280920">
                  <a:extLst>
                    <a:ext uri="{9D8B030D-6E8A-4147-A177-3AD203B41FA5}">
                      <a16:colId xmlns:a16="http://schemas.microsoft.com/office/drawing/2014/main" xmlns="" val="4109168767"/>
                    </a:ext>
                  </a:extLst>
                </a:gridCol>
              </a:tblGrid>
              <a:tr h="22041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latin typeface="Arial Black" panose="020B0A04020102020204" pitchFamily="34" charset="0"/>
                        </a:rPr>
                        <a:t>주문내역</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82463090"/>
                  </a:ext>
                </a:extLst>
              </a:tr>
            </a:tbl>
          </a:graphicData>
        </a:graphic>
      </p:graphicFrame>
      <p:sp>
        <p:nvSpPr>
          <p:cNvPr id="64" name="사각형: 위쪽 모서리의 한쪽은 둥글고 다른 한쪽은 잘림 63">
            <a:extLst>
              <a:ext uri="{FF2B5EF4-FFF2-40B4-BE49-F238E27FC236}">
                <a16:creationId xmlns:a16="http://schemas.microsoft.com/office/drawing/2014/main" xmlns="" id="{AEBACB33-1267-4CE8-A881-8F40C72B5C53}"/>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86" name="TextBox 85">
            <a:extLst>
              <a:ext uri="{FF2B5EF4-FFF2-40B4-BE49-F238E27FC236}">
                <a16:creationId xmlns:a16="http://schemas.microsoft.com/office/drawing/2014/main" xmlns="" id="{833CC7F6-2AA1-4788-8DDB-DE4B56863770}"/>
              </a:ext>
            </a:extLst>
          </p:cNvPr>
          <p:cNvSpPr txBox="1"/>
          <p:nvPr/>
        </p:nvSpPr>
        <p:spPr>
          <a:xfrm>
            <a:off x="377694" y="1318747"/>
            <a:ext cx="119356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CATEGORY</a:t>
            </a:r>
            <a:endParaRPr lang="ko-KR" altLang="en-US" sz="1100" b="1"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D4E24DF8-2601-47D3-8D42-C2FB26F9821A}"/>
              </a:ext>
            </a:extLst>
          </p:cNvPr>
          <p:cNvSpPr txBox="1"/>
          <p:nvPr/>
        </p:nvSpPr>
        <p:spPr>
          <a:xfrm>
            <a:off x="1993564" y="1318747"/>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COLOR</a:t>
            </a:r>
            <a:endParaRPr lang="ko-KR" altLang="en-US" sz="1100" b="1" dirty="0">
              <a:solidFill>
                <a:schemeClr val="bg1"/>
              </a:solidFill>
              <a:latin typeface="Arial Black" panose="020B0A04020102020204" pitchFamily="34" charset="0"/>
            </a:endParaRPr>
          </a:p>
        </p:txBody>
      </p:sp>
      <p:sp>
        <p:nvSpPr>
          <p:cNvPr id="89" name="TextBox 88">
            <a:extLst>
              <a:ext uri="{FF2B5EF4-FFF2-40B4-BE49-F238E27FC236}">
                <a16:creationId xmlns:a16="http://schemas.microsoft.com/office/drawing/2014/main" xmlns="" id="{A9AC58F6-CF3D-409A-BDFE-DD92FEA8365C}"/>
              </a:ext>
            </a:extLst>
          </p:cNvPr>
          <p:cNvSpPr txBox="1"/>
          <p:nvPr/>
        </p:nvSpPr>
        <p:spPr>
          <a:xfrm>
            <a:off x="3470911" y="1311671"/>
            <a:ext cx="662165"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SIZE</a:t>
            </a:r>
            <a:endParaRPr lang="ko-KR" altLang="en-US" sz="1100" b="1"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5C8E498D-B2E8-463D-A2DC-68358FEA6E00}"/>
              </a:ext>
            </a:extLst>
          </p:cNvPr>
          <p:cNvSpPr txBox="1"/>
          <p:nvPr/>
        </p:nvSpPr>
        <p:spPr>
          <a:xfrm>
            <a:off x="4768283" y="1318747"/>
            <a:ext cx="845577"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USAGE</a:t>
            </a:r>
            <a:endParaRPr lang="ko-KR" altLang="en-US" sz="1100" b="1"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B132301A-F424-4E4C-A254-8ADC0F3B3629}"/>
              </a:ext>
            </a:extLst>
          </p:cNvPr>
          <p:cNvSpPr txBox="1"/>
          <p:nvPr/>
        </p:nvSpPr>
        <p:spPr>
          <a:xfrm>
            <a:off x="6146249" y="1305129"/>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BRAND</a:t>
            </a:r>
            <a:endParaRPr lang="ko-KR" altLang="en-US" sz="1100" b="1"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34F500E1-D185-48D5-A7A0-7B3A730FF28C}"/>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grpSp>
        <p:nvGrpSpPr>
          <p:cNvPr id="96" name="그룹 95">
            <a:extLst>
              <a:ext uri="{FF2B5EF4-FFF2-40B4-BE49-F238E27FC236}">
                <a16:creationId xmlns:a16="http://schemas.microsoft.com/office/drawing/2014/main" xmlns="" id="{B06BE3F8-B61A-4B6E-81C9-781DBBA1ACBE}"/>
              </a:ext>
            </a:extLst>
          </p:cNvPr>
          <p:cNvGrpSpPr/>
          <p:nvPr/>
        </p:nvGrpSpPr>
        <p:grpSpPr>
          <a:xfrm>
            <a:off x="7631163" y="960277"/>
            <a:ext cx="410289" cy="246787"/>
            <a:chOff x="7573244" y="943765"/>
            <a:chExt cx="410289" cy="246787"/>
          </a:xfrm>
        </p:grpSpPr>
        <p:sp>
          <p:nvSpPr>
            <p:cNvPr id="97" name="하트 96">
              <a:extLst>
                <a:ext uri="{FF2B5EF4-FFF2-40B4-BE49-F238E27FC236}">
                  <a16:creationId xmlns:a16="http://schemas.microsoft.com/office/drawing/2014/main" xmlns="" id="{8621D6B8-445C-412A-BC7B-529B96B8226B}"/>
                </a:ext>
              </a:extLst>
            </p:cNvPr>
            <p:cNvSpPr/>
            <p:nvPr/>
          </p:nvSpPr>
          <p:spPr>
            <a:xfrm>
              <a:off x="7712030" y="943765"/>
              <a:ext cx="95719" cy="78897"/>
            </a:xfrm>
            <a:prstGeom prst="heart">
              <a:avLst/>
            </a:prstGeom>
            <a:effectLst>
              <a:glow rad="101600">
                <a:schemeClr val="bg1">
                  <a:alpha val="60000"/>
                </a:schemeClr>
              </a:glow>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xmlns="" id="{33632373-C55B-4CE6-B35C-276C58C0CF79}"/>
                </a:ext>
              </a:extLst>
            </p:cNvPr>
            <p:cNvSpPr txBox="1"/>
            <p:nvPr/>
          </p:nvSpPr>
          <p:spPr>
            <a:xfrm>
              <a:off x="7573244" y="1036664"/>
              <a:ext cx="410289" cy="153888"/>
            </a:xfrm>
            <a:prstGeom prst="rect">
              <a:avLst/>
            </a:prstGeom>
            <a:noFill/>
          </p:spPr>
          <p:txBody>
            <a:bodyPr wrap="square" rtlCol="0">
              <a:spAutoFit/>
            </a:bodyPr>
            <a:lstStyle/>
            <a:p>
              <a:r>
                <a:rPr lang="ko-KR" altLang="en-US" sz="400" dirty="0"/>
                <a:t>즐겨찾기</a:t>
              </a:r>
            </a:p>
          </p:txBody>
        </p:sp>
      </p:grpSp>
      <p:sp>
        <p:nvSpPr>
          <p:cNvPr id="71" name="TextBox 70">
            <a:extLst>
              <a:ext uri="{FF2B5EF4-FFF2-40B4-BE49-F238E27FC236}">
                <a16:creationId xmlns:a16="http://schemas.microsoft.com/office/drawing/2014/main" xmlns="" id="{D9C2C4EA-C482-4DD9-9895-B160509F58DF}"/>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72" name="TextBox 71">
            <a:extLst>
              <a:ext uri="{FF2B5EF4-FFF2-40B4-BE49-F238E27FC236}">
                <a16:creationId xmlns:a16="http://schemas.microsoft.com/office/drawing/2014/main" xmlns="" id="{C485A7BF-A0C6-4E12-BC79-0663C0D82B4C}"/>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73" name="TextBox 72">
            <a:extLst>
              <a:ext uri="{FF2B5EF4-FFF2-40B4-BE49-F238E27FC236}">
                <a16:creationId xmlns:a16="http://schemas.microsoft.com/office/drawing/2014/main" xmlns="" id="{983059B4-D617-4266-8E46-D6592589320D}"/>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74" name="직사각형 73">
            <a:extLst>
              <a:ext uri="{FF2B5EF4-FFF2-40B4-BE49-F238E27FC236}">
                <a16:creationId xmlns:a16="http://schemas.microsoft.com/office/drawing/2014/main" xmlns="" id="{6F98839F-D7DC-4621-9F10-4335306904DC}"/>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5" name="TextBox 74">
            <a:extLst>
              <a:ext uri="{FF2B5EF4-FFF2-40B4-BE49-F238E27FC236}">
                <a16:creationId xmlns:a16="http://schemas.microsoft.com/office/drawing/2014/main" xmlns="" id="{B5E9BA8E-C445-4754-8174-D36CA386AA29}"/>
              </a:ext>
            </a:extLst>
          </p:cNvPr>
          <p:cNvSpPr txBox="1"/>
          <p:nvPr/>
        </p:nvSpPr>
        <p:spPr>
          <a:xfrm>
            <a:off x="7100694" y="1068351"/>
            <a:ext cx="447773" cy="153888"/>
          </a:xfrm>
          <a:prstGeom prst="rect">
            <a:avLst/>
          </a:prstGeom>
          <a:solidFill>
            <a:schemeClr val="bg1"/>
          </a:solidFill>
        </p:spPr>
        <p:txBody>
          <a:bodyPr wrap="square" rtlCol="0">
            <a:spAutoFit/>
          </a:bodyPr>
          <a:lstStyle/>
          <a:p>
            <a:pPr algn="r"/>
            <a:r>
              <a:rPr lang="ko-KR" altLang="en-US" sz="400" dirty="0"/>
              <a:t>주문내역</a:t>
            </a:r>
          </a:p>
        </p:txBody>
      </p:sp>
      <p:graphicFrame>
        <p:nvGraphicFramePr>
          <p:cNvPr id="61" name="표 9">
            <a:extLst>
              <a:ext uri="{FF2B5EF4-FFF2-40B4-BE49-F238E27FC236}">
                <a16:creationId xmlns:a16="http://schemas.microsoft.com/office/drawing/2014/main" xmlns="" id="{BF1EBFE1-41D6-40B7-8FB8-B26B10EFDEF8}"/>
              </a:ext>
            </a:extLst>
          </p:cNvPr>
          <p:cNvGraphicFramePr>
            <a:graphicFrameLocks noGrp="1"/>
          </p:cNvGraphicFramePr>
          <p:nvPr>
            <p:extLst>
              <p:ext uri="{D42A27DB-BD31-4B8C-83A1-F6EECF244321}">
                <p14:modId xmlns:p14="http://schemas.microsoft.com/office/powerpoint/2010/main" xmlns="" val="4070382630"/>
              </p:ext>
            </p:extLst>
          </p:nvPr>
        </p:nvGraphicFramePr>
        <p:xfrm>
          <a:off x="330045" y="2391529"/>
          <a:ext cx="7206115" cy="160950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848389144"/>
                    </a:ext>
                  </a:extLst>
                </a:gridCol>
                <a:gridCol w="237394">
                  <a:extLst>
                    <a:ext uri="{9D8B030D-6E8A-4147-A177-3AD203B41FA5}">
                      <a16:colId xmlns:a16="http://schemas.microsoft.com/office/drawing/2014/main" xmlns="" val="1069546163"/>
                    </a:ext>
                  </a:extLst>
                </a:gridCol>
                <a:gridCol w="639761">
                  <a:extLst>
                    <a:ext uri="{9D8B030D-6E8A-4147-A177-3AD203B41FA5}">
                      <a16:colId xmlns:a16="http://schemas.microsoft.com/office/drawing/2014/main" xmlns="" val="1143992029"/>
                    </a:ext>
                  </a:extLst>
                </a:gridCol>
                <a:gridCol w="792088">
                  <a:extLst>
                    <a:ext uri="{9D8B030D-6E8A-4147-A177-3AD203B41FA5}">
                      <a16:colId xmlns:a16="http://schemas.microsoft.com/office/drawing/2014/main" xmlns="" val="507979230"/>
                    </a:ext>
                  </a:extLst>
                </a:gridCol>
                <a:gridCol w="432048">
                  <a:extLst>
                    <a:ext uri="{9D8B030D-6E8A-4147-A177-3AD203B41FA5}">
                      <a16:colId xmlns:a16="http://schemas.microsoft.com/office/drawing/2014/main" xmlns="" val="860517686"/>
                    </a:ext>
                  </a:extLst>
                </a:gridCol>
                <a:gridCol w="720080">
                  <a:extLst>
                    <a:ext uri="{9D8B030D-6E8A-4147-A177-3AD203B41FA5}">
                      <a16:colId xmlns:a16="http://schemas.microsoft.com/office/drawing/2014/main" xmlns="" val="554443202"/>
                    </a:ext>
                  </a:extLst>
                </a:gridCol>
                <a:gridCol w="1008112">
                  <a:extLst>
                    <a:ext uri="{9D8B030D-6E8A-4147-A177-3AD203B41FA5}">
                      <a16:colId xmlns:a16="http://schemas.microsoft.com/office/drawing/2014/main" xmlns="" val="167590750"/>
                    </a:ext>
                  </a:extLst>
                </a:gridCol>
                <a:gridCol w="576064">
                  <a:extLst>
                    <a:ext uri="{9D8B030D-6E8A-4147-A177-3AD203B41FA5}">
                      <a16:colId xmlns:a16="http://schemas.microsoft.com/office/drawing/2014/main" xmlns="" val="2984013355"/>
                    </a:ext>
                  </a:extLst>
                </a:gridCol>
                <a:gridCol w="832220">
                  <a:extLst>
                    <a:ext uri="{9D8B030D-6E8A-4147-A177-3AD203B41FA5}">
                      <a16:colId xmlns:a16="http://schemas.microsoft.com/office/drawing/2014/main" xmlns="" val="891499649"/>
                    </a:ext>
                  </a:extLst>
                </a:gridCol>
                <a:gridCol w="679948">
                  <a:extLst>
                    <a:ext uri="{9D8B030D-6E8A-4147-A177-3AD203B41FA5}">
                      <a16:colId xmlns:a16="http://schemas.microsoft.com/office/drawing/2014/main" xmlns="" val="2619134512"/>
                    </a:ext>
                  </a:extLst>
                </a:gridCol>
                <a:gridCol w="1080120">
                  <a:extLst>
                    <a:ext uri="{9D8B030D-6E8A-4147-A177-3AD203B41FA5}">
                      <a16:colId xmlns:a16="http://schemas.microsoft.com/office/drawing/2014/main" xmlns="" val="2237041688"/>
                    </a:ext>
                  </a:extLst>
                </a:gridCol>
              </a:tblGrid>
              <a:tr h="383210">
                <a:tc>
                  <a:txBody>
                    <a:bodyPr/>
                    <a:lstStyle/>
                    <a:p>
                      <a:pPr latinLnBrk="1"/>
                      <a:endParaRPr lang="ko-KR" altLang="en-US" sz="3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주문일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납기일</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양중</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상품</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배송메모</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배송비</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별도</a:t>
                      </a:r>
                      <a:r>
                        <a:rPr lang="en-US" altLang="ko-KR" sz="700" b="1" dirty="0">
                          <a:solidFill>
                            <a:schemeClr val="tx1"/>
                          </a:solidFill>
                        </a:rPr>
                        <a:t>)</a:t>
                      </a: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800" b="1" dirty="0">
                          <a:solidFill>
                            <a:schemeClr val="tx1"/>
                          </a:solidFill>
                        </a:rPr>
                        <a:t>합계</a:t>
                      </a:r>
                      <a:endParaRPr lang="en-US" altLang="ko-KR" sz="800" b="1" dirty="0">
                        <a:solidFill>
                          <a:schemeClr val="tx1"/>
                        </a:solidFill>
                      </a:endParaRPr>
                    </a:p>
                    <a:p>
                      <a:pPr algn="ctr" latinLnBrk="1">
                        <a:lnSpc>
                          <a:spcPct val="100000"/>
                        </a:lnSpc>
                      </a:pPr>
                      <a:r>
                        <a:rPr lang="en-US" altLang="ko-KR" sz="700" b="1" dirty="0">
                          <a:solidFill>
                            <a:schemeClr val="tx1"/>
                          </a:solidFill>
                        </a:rPr>
                        <a:t>(VAT</a:t>
                      </a:r>
                      <a:r>
                        <a:rPr lang="ko-KR" altLang="en-US" sz="700" b="1" dirty="0">
                          <a:solidFill>
                            <a:schemeClr val="tx1"/>
                          </a:solidFill>
                        </a:rPr>
                        <a:t>포함</a:t>
                      </a:r>
                      <a:r>
                        <a:rPr lang="en-US" altLang="ko-KR" sz="700" b="1" dirty="0">
                          <a:solidFill>
                            <a:schemeClr val="tx1"/>
                          </a:solidFill>
                        </a:rPr>
                        <a:t>)</a:t>
                      </a:r>
                      <a:endParaRPr lang="ko-KR" altLang="en-US" sz="700" b="1" dirty="0">
                        <a:solidFill>
                          <a:schemeClr val="tx1"/>
                        </a:solidFill>
                      </a:endParaRPr>
                    </a:p>
                    <a:p>
                      <a:pPr algn="ctr" latinLnBrk="1">
                        <a:lnSpc>
                          <a:spcPct val="100000"/>
                        </a:lnSpc>
                      </a:pPr>
                      <a:endParaRPr lang="ko-KR" altLang="en-US" sz="7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lnSpc>
                          <a:spcPct val="100000"/>
                        </a:lnSpc>
                      </a:pPr>
                      <a:r>
                        <a:rPr lang="ko-KR" altLang="en-US" sz="700" b="1" dirty="0">
                          <a:solidFill>
                            <a:schemeClr val="tx1"/>
                          </a:solidFill>
                        </a:rPr>
                        <a:t>상세보기</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1185570"/>
                  </a:ext>
                </a:extLst>
              </a:tr>
              <a:tr h="469812">
                <a:tc>
                  <a:txBody>
                    <a:bodyPr/>
                    <a:lstStyle/>
                    <a:p>
                      <a:pPr algn="ctr" latinLnBrk="1">
                        <a:lnSpc>
                          <a:spcPct val="300000"/>
                        </a:lnSpc>
                      </a:pPr>
                      <a:r>
                        <a:rPr lang="en-US" altLang="ko-KR" sz="600" b="0" dirty="0">
                          <a:solidFill>
                            <a:schemeClr val="tx1"/>
                          </a:solidFill>
                        </a:rPr>
                        <a:t>1</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en-US" altLang="ko-KR"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2021-07-05</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p>
                    <a:p>
                      <a:pPr algn="ctr" latinLnBrk="1">
                        <a:lnSpc>
                          <a:spcPct val="300000"/>
                        </a:lnSpc>
                      </a:pPr>
                      <a:r>
                        <a:rPr lang="en-US" altLang="ko-KR" sz="600" b="0" dirty="0">
                          <a:solidFill>
                            <a:schemeClr val="tx1"/>
                          </a:solidFill>
                        </a:rPr>
                        <a:t>AM 08:00</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en-US" altLang="ko-KR" sz="600" b="0" dirty="0">
                        <a:solidFill>
                          <a:schemeClr val="tx1"/>
                        </a:solidFill>
                      </a:endParaRPr>
                    </a:p>
                    <a:p>
                      <a:pPr algn="l" latinLnBrk="1">
                        <a:lnSpc>
                          <a:spcPct val="300000"/>
                        </a:lnSpc>
                      </a:pPr>
                      <a:r>
                        <a:rPr lang="ko-KR" altLang="en-US" sz="600" b="0" dirty="0">
                          <a:solidFill>
                            <a:schemeClr val="tx1"/>
                          </a:solidFill>
                        </a:rPr>
                        <a:t>  타일 외 </a:t>
                      </a:r>
                      <a:r>
                        <a:rPr lang="en-US" altLang="ko-KR" sz="600" b="0" dirty="0">
                          <a:solidFill>
                            <a:schemeClr val="tx1"/>
                          </a:solidFill>
                        </a:rPr>
                        <a:t>2</a:t>
                      </a:r>
                      <a:r>
                        <a:rPr lang="ko-KR" altLang="en-US" sz="600" b="0" dirty="0">
                          <a:solidFill>
                            <a:schemeClr val="tx1"/>
                          </a:solidFill>
                        </a:rPr>
                        <a:t>건</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ko-KR" altLang="en-US" sz="600" b="0" dirty="0">
                          <a:solidFill>
                            <a:schemeClr val="tx1"/>
                          </a:solidFill>
                        </a:rPr>
                        <a:t>현장 타일반품도 있음</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30,000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150,200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162,220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3525132249"/>
                  </a:ext>
                </a:extLst>
              </a:tr>
              <a:tr h="594646">
                <a:tc>
                  <a:txBody>
                    <a:bodyPr/>
                    <a:lstStyle/>
                    <a:p>
                      <a:pPr algn="ctr" latinLnBrk="1">
                        <a:lnSpc>
                          <a:spcPct val="300000"/>
                        </a:lnSpc>
                      </a:pPr>
                      <a:r>
                        <a:rPr lang="en-US" altLang="ko-KR" sz="600" b="0" dirty="0">
                          <a:solidFill>
                            <a:schemeClr val="tx1"/>
                          </a:solidFill>
                        </a:rPr>
                        <a:t>2</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2021-07-06</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300000"/>
                        </a:lnSpc>
                      </a:pPr>
                      <a:r>
                        <a:rPr lang="en-US" altLang="ko-KR" sz="600" b="0" dirty="0">
                          <a:solidFill>
                            <a:schemeClr val="tx1"/>
                          </a:solidFill>
                        </a:rPr>
                        <a:t>2021-07-5</a:t>
                      </a: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ctr" latinLnBrk="1">
                        <a:lnSpc>
                          <a:spcPct val="150000"/>
                        </a:lnSpc>
                      </a:pPr>
                      <a:endParaRPr lang="ko-KR" altLang="en-US" sz="600" b="0"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15,000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r>
                        <a:rPr lang="en-US" altLang="ko-KR" sz="800" b="1" dirty="0">
                          <a:solidFill>
                            <a:schemeClr val="tx1"/>
                          </a:solidFill>
                        </a:rPr>
                        <a:t>16,500</a:t>
                      </a:r>
                      <a:endParaRPr lang="ko-KR" altLang="en-US" sz="8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gn="r" latinLnBrk="1">
                        <a:lnSpc>
                          <a:spcPct val="300000"/>
                        </a:lnSpc>
                      </a:pPr>
                      <a:endParaRPr lang="ko-KR" altLang="en-US" sz="600" b="1" dirty="0">
                        <a:solidFill>
                          <a:schemeClr val="tx1"/>
                        </a:solidFill>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976962253"/>
                  </a:ext>
                </a:extLst>
              </a:tr>
            </a:tbl>
          </a:graphicData>
        </a:graphic>
      </p:graphicFrame>
      <p:sp>
        <p:nvSpPr>
          <p:cNvPr id="62" name="직사각형 61">
            <a:extLst>
              <a:ext uri="{FF2B5EF4-FFF2-40B4-BE49-F238E27FC236}">
                <a16:creationId xmlns:a16="http://schemas.microsoft.com/office/drawing/2014/main" xmlns="" id="{A8DEE590-0F2D-4CCD-BE83-5D11B22B93F2}"/>
              </a:ext>
            </a:extLst>
          </p:cNvPr>
          <p:cNvSpPr/>
          <p:nvPr/>
        </p:nvSpPr>
        <p:spPr>
          <a:xfrm>
            <a:off x="2314097" y="3542369"/>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77" name="직사각형 76">
            <a:extLst>
              <a:ext uri="{FF2B5EF4-FFF2-40B4-BE49-F238E27FC236}">
                <a16:creationId xmlns:a16="http://schemas.microsoft.com/office/drawing/2014/main" xmlns="" id="{575E05D4-105E-4A1B-8D08-BB446C47743E}"/>
              </a:ext>
            </a:extLst>
          </p:cNvPr>
          <p:cNvSpPr/>
          <p:nvPr/>
        </p:nvSpPr>
        <p:spPr>
          <a:xfrm>
            <a:off x="583296" y="3000551"/>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79" name="직사각형 78">
            <a:extLst>
              <a:ext uri="{FF2B5EF4-FFF2-40B4-BE49-F238E27FC236}">
                <a16:creationId xmlns:a16="http://schemas.microsoft.com/office/drawing/2014/main" xmlns="" id="{FF344C9D-E163-4573-82A2-20FF1DC96FE2}"/>
              </a:ext>
            </a:extLst>
          </p:cNvPr>
          <p:cNvSpPr/>
          <p:nvPr/>
        </p:nvSpPr>
        <p:spPr>
          <a:xfrm>
            <a:off x="583296" y="3532000"/>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4" name="직사각형 83">
            <a:extLst>
              <a:ext uri="{FF2B5EF4-FFF2-40B4-BE49-F238E27FC236}">
                <a16:creationId xmlns:a16="http://schemas.microsoft.com/office/drawing/2014/main" xmlns="" id="{5F596C7D-CF3E-4749-A469-8E17FEDD1992}"/>
              </a:ext>
            </a:extLst>
          </p:cNvPr>
          <p:cNvSpPr/>
          <p:nvPr/>
        </p:nvSpPr>
        <p:spPr>
          <a:xfrm>
            <a:off x="6624174" y="2960136"/>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85" name="직사각형 84">
            <a:extLst>
              <a:ext uri="{FF2B5EF4-FFF2-40B4-BE49-F238E27FC236}">
                <a16:creationId xmlns:a16="http://schemas.microsoft.com/office/drawing/2014/main" xmlns="" id="{760047D0-B53C-434B-8F19-BCAD6D13CB9E}"/>
              </a:ext>
            </a:extLst>
          </p:cNvPr>
          <p:cNvSpPr/>
          <p:nvPr/>
        </p:nvSpPr>
        <p:spPr>
          <a:xfrm>
            <a:off x="6624173" y="3577072"/>
            <a:ext cx="722817" cy="269930"/>
          </a:xfrm>
          <a:prstGeom prst="rect">
            <a:avLst/>
          </a:prstGeom>
          <a:solidFill>
            <a:schemeClr val="bg1"/>
          </a:solidFill>
          <a:ln w="3175">
            <a:solidFill>
              <a:schemeClr val="bg1">
                <a:lumMod val="8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ln w="3175">
                  <a:noFill/>
                </a:ln>
                <a:solidFill>
                  <a:schemeClr val="tx1"/>
                </a:solidFill>
              </a:rPr>
              <a:t>상세보기</a:t>
            </a:r>
          </a:p>
        </p:txBody>
      </p:sp>
      <p:sp>
        <p:nvSpPr>
          <p:cNvPr id="6" name="직사각형 5">
            <a:extLst>
              <a:ext uri="{FF2B5EF4-FFF2-40B4-BE49-F238E27FC236}">
                <a16:creationId xmlns:a16="http://schemas.microsoft.com/office/drawing/2014/main" xmlns="" id="{B4BC2CFF-413B-4A91-899A-C71AEEC4DF6B}"/>
              </a:ext>
            </a:extLst>
          </p:cNvPr>
          <p:cNvSpPr/>
          <p:nvPr/>
        </p:nvSpPr>
        <p:spPr>
          <a:xfrm>
            <a:off x="330045" y="2037715"/>
            <a:ext cx="2400952" cy="236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아이파크 </a:t>
            </a:r>
            <a:r>
              <a:rPr lang="en-US" altLang="ko-KR" sz="1200" dirty="0">
                <a:solidFill>
                  <a:schemeClr val="tx1"/>
                </a:solidFill>
              </a:rPr>
              <a:t>101-1305</a:t>
            </a:r>
            <a:endParaRPr lang="ko-KR" altLang="en-US" sz="1200" dirty="0">
              <a:solidFill>
                <a:schemeClr val="tx1"/>
              </a:solidFill>
            </a:endParaRPr>
          </a:p>
        </p:txBody>
      </p:sp>
      <p:pic>
        <p:nvPicPr>
          <p:cNvPr id="57" name="그림 56">
            <a:extLst>
              <a:ext uri="{FF2B5EF4-FFF2-40B4-BE49-F238E27FC236}">
                <a16:creationId xmlns:a16="http://schemas.microsoft.com/office/drawing/2014/main" xmlns="" id="{4186823C-C2E2-4F74-AF21-4FC0530DA8A7}"/>
              </a:ext>
            </a:extLst>
          </p:cNvPr>
          <p:cNvPicPr>
            <a:picLocks noChangeAspect="1"/>
          </p:cNvPicPr>
          <p:nvPr/>
        </p:nvPicPr>
        <p:blipFill>
          <a:blip r:embed="rId9" cstate="print"/>
          <a:stretch>
            <a:fillRect/>
          </a:stretch>
        </p:blipFill>
        <p:spPr>
          <a:xfrm>
            <a:off x="2766200" y="2871818"/>
            <a:ext cx="395461" cy="358248"/>
          </a:xfrm>
          <a:prstGeom prst="rect">
            <a:avLst/>
          </a:prstGeom>
        </p:spPr>
      </p:pic>
      <p:pic>
        <p:nvPicPr>
          <p:cNvPr id="58" name="그림 57">
            <a:extLst>
              <a:ext uri="{FF2B5EF4-FFF2-40B4-BE49-F238E27FC236}">
                <a16:creationId xmlns:a16="http://schemas.microsoft.com/office/drawing/2014/main" xmlns="" id="{57DAA143-F40E-4EF7-A7D3-5E0B1C8DD03F}"/>
              </a:ext>
            </a:extLst>
          </p:cNvPr>
          <p:cNvPicPr>
            <a:picLocks noChangeAspect="1"/>
          </p:cNvPicPr>
          <p:nvPr/>
        </p:nvPicPr>
        <p:blipFill>
          <a:blip r:embed="rId10" cstate="print"/>
          <a:stretch>
            <a:fillRect/>
          </a:stretch>
        </p:blipFill>
        <p:spPr>
          <a:xfrm>
            <a:off x="2766199" y="3457914"/>
            <a:ext cx="395462" cy="497517"/>
          </a:xfrm>
          <a:prstGeom prst="rect">
            <a:avLst/>
          </a:prstGeom>
        </p:spPr>
      </p:pic>
      <p:sp>
        <p:nvSpPr>
          <p:cNvPr id="60" name="타원 59">
            <a:extLst>
              <a:ext uri="{FF2B5EF4-FFF2-40B4-BE49-F238E27FC236}">
                <a16:creationId xmlns:a16="http://schemas.microsoft.com/office/drawing/2014/main" xmlns="" id="{2D5DA293-9E70-4F09-BD81-BB522B3EF510}"/>
              </a:ext>
            </a:extLst>
          </p:cNvPr>
          <p:cNvSpPr/>
          <p:nvPr/>
        </p:nvSpPr>
        <p:spPr>
          <a:xfrm>
            <a:off x="6497357" y="237305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xmlns="" val="220062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회원정보 화면</a:t>
            </a:r>
            <a:r>
              <a:rPr lang="en-US" altLang="ko-KR" dirty="0"/>
              <a:t>1</a:t>
            </a:r>
            <a:r>
              <a:rPr lang="ko-KR" altLang="en-US" dirty="0"/>
              <a:t> </a:t>
            </a:r>
            <a:r>
              <a:rPr lang="en-US" altLang="ko-KR" dirty="0"/>
              <a:t>(</a:t>
            </a:r>
            <a:r>
              <a:rPr lang="ko-KR" altLang="en-US" dirty="0" err="1"/>
              <a:t>마에페이지</a:t>
            </a:r>
            <a:r>
              <a:rPr lang="en-US" altLang="ko-KR" dirty="0"/>
              <a:t>)</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4202572829"/>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회원정보와 소속직원 관리가 가능</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상호명은 자동입력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27</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1100523" y="155466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53" name="그림 52">
            <a:extLst>
              <a:ext uri="{FF2B5EF4-FFF2-40B4-BE49-F238E27FC236}">
                <a16:creationId xmlns:a16="http://schemas.microsoft.com/office/drawing/2014/main" xmlns="" id="{2FD7CE35-503F-416C-8EA7-568B5A3DF4F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29" name="TextBox 28">
            <a:extLst>
              <a:ext uri="{FF2B5EF4-FFF2-40B4-BE49-F238E27FC236}">
                <a16:creationId xmlns:a16="http://schemas.microsoft.com/office/drawing/2014/main" xmlns="" id="{32046946-9B90-485F-9C24-9324266E64AA}"/>
              </a:ext>
            </a:extLst>
          </p:cNvPr>
          <p:cNvSpPr txBox="1"/>
          <p:nvPr/>
        </p:nvSpPr>
        <p:spPr>
          <a:xfrm>
            <a:off x="1271463" y="1613054"/>
            <a:ext cx="1080121" cy="230832"/>
          </a:xfrm>
          <a:prstGeom prst="rect">
            <a:avLst/>
          </a:prstGeom>
          <a:noFill/>
        </p:spPr>
        <p:txBody>
          <a:bodyPr wrap="square" rtlCol="0">
            <a:spAutoFit/>
          </a:bodyPr>
          <a:lstStyle/>
          <a:p>
            <a:r>
              <a:rPr lang="ko-KR" altLang="en-US" sz="900" dirty="0"/>
              <a:t>상호명</a:t>
            </a:r>
          </a:p>
        </p:txBody>
      </p:sp>
      <p:sp>
        <p:nvSpPr>
          <p:cNvPr id="30" name="직사각형 29">
            <a:extLst>
              <a:ext uri="{FF2B5EF4-FFF2-40B4-BE49-F238E27FC236}">
                <a16:creationId xmlns:a16="http://schemas.microsoft.com/office/drawing/2014/main" xmlns="" id="{982E7F96-2629-42B3-B47A-746D561EB714}"/>
              </a:ext>
            </a:extLst>
          </p:cNvPr>
          <p:cNvSpPr/>
          <p:nvPr/>
        </p:nvSpPr>
        <p:spPr>
          <a:xfrm>
            <a:off x="2567608" y="1569736"/>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세라미코</a:t>
            </a:r>
            <a:endParaRPr lang="ko-KR" altLang="en-US" dirty="0">
              <a:solidFill>
                <a:schemeClr val="bg1">
                  <a:lumMod val="50000"/>
                </a:schemeClr>
              </a:solidFill>
            </a:endParaRPr>
          </a:p>
        </p:txBody>
      </p:sp>
      <p:sp>
        <p:nvSpPr>
          <p:cNvPr id="43" name="TextBox 42">
            <a:extLst>
              <a:ext uri="{FF2B5EF4-FFF2-40B4-BE49-F238E27FC236}">
                <a16:creationId xmlns:a16="http://schemas.microsoft.com/office/drawing/2014/main" xmlns="" id="{A35F2E45-B73B-441F-8E96-BE53A99DCB69}"/>
              </a:ext>
            </a:extLst>
          </p:cNvPr>
          <p:cNvSpPr txBox="1"/>
          <p:nvPr/>
        </p:nvSpPr>
        <p:spPr>
          <a:xfrm>
            <a:off x="1307554" y="3407858"/>
            <a:ext cx="1080121" cy="230832"/>
          </a:xfrm>
          <a:prstGeom prst="rect">
            <a:avLst/>
          </a:prstGeom>
          <a:noFill/>
        </p:spPr>
        <p:txBody>
          <a:bodyPr wrap="square" rtlCol="0">
            <a:spAutoFit/>
          </a:bodyPr>
          <a:lstStyle/>
          <a:p>
            <a:r>
              <a:rPr lang="ko-KR" altLang="en-US" sz="900" dirty="0"/>
              <a:t>이메일</a:t>
            </a:r>
          </a:p>
        </p:txBody>
      </p:sp>
      <p:sp>
        <p:nvSpPr>
          <p:cNvPr id="44" name="직사각형 43">
            <a:extLst>
              <a:ext uri="{FF2B5EF4-FFF2-40B4-BE49-F238E27FC236}">
                <a16:creationId xmlns:a16="http://schemas.microsoft.com/office/drawing/2014/main" xmlns="" id="{752858DE-8826-4517-937E-2098EB09BF97}"/>
              </a:ext>
            </a:extLst>
          </p:cNvPr>
          <p:cNvSpPr/>
          <p:nvPr/>
        </p:nvSpPr>
        <p:spPr>
          <a:xfrm>
            <a:off x="2589026" y="3379252"/>
            <a:ext cx="2531928" cy="24753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bg1">
                    <a:lumMod val="50000"/>
                  </a:schemeClr>
                </a:solidFill>
              </a:rPr>
              <a:t>ceramico@naver.com</a:t>
            </a:r>
            <a:endParaRPr lang="ko-KR" altLang="en-US" sz="900" dirty="0">
              <a:solidFill>
                <a:schemeClr val="bg1">
                  <a:lumMod val="50000"/>
                </a:schemeClr>
              </a:solidFill>
            </a:endParaRPr>
          </a:p>
        </p:txBody>
      </p:sp>
      <p:sp>
        <p:nvSpPr>
          <p:cNvPr id="61" name="TextBox 60">
            <a:extLst>
              <a:ext uri="{FF2B5EF4-FFF2-40B4-BE49-F238E27FC236}">
                <a16:creationId xmlns:a16="http://schemas.microsoft.com/office/drawing/2014/main" xmlns="" id="{75730D8F-7368-4C32-BB3E-31AE5134F385}"/>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2" name="TextBox 61">
            <a:extLst>
              <a:ext uri="{FF2B5EF4-FFF2-40B4-BE49-F238E27FC236}">
                <a16:creationId xmlns:a16="http://schemas.microsoft.com/office/drawing/2014/main" xmlns="" id="{64D6CAD7-182E-4870-99F4-94721E187BAE}"/>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4" name="TextBox 63">
            <a:extLst>
              <a:ext uri="{FF2B5EF4-FFF2-40B4-BE49-F238E27FC236}">
                <a16:creationId xmlns:a16="http://schemas.microsoft.com/office/drawing/2014/main" xmlns="" id="{66D8F38A-00B3-48C4-AA22-2E1329BA37E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5" name="직사각형 64">
            <a:extLst>
              <a:ext uri="{FF2B5EF4-FFF2-40B4-BE49-F238E27FC236}">
                <a16:creationId xmlns:a16="http://schemas.microsoft.com/office/drawing/2014/main" xmlns="" id="{EEA260DF-083E-4A96-B781-366192A0588E}"/>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55" name="직사각형 54">
            <a:extLst>
              <a:ext uri="{FF2B5EF4-FFF2-40B4-BE49-F238E27FC236}">
                <a16:creationId xmlns:a16="http://schemas.microsoft.com/office/drawing/2014/main" xmlns="" id="{65FEF0E6-6B30-47AE-A21A-8E6BC20F0466}"/>
              </a:ext>
            </a:extLst>
          </p:cNvPr>
          <p:cNvSpPr/>
          <p:nvPr/>
        </p:nvSpPr>
        <p:spPr>
          <a:xfrm>
            <a:off x="5179800" y="2941983"/>
            <a:ext cx="942704" cy="256953"/>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비밀번호 변경</a:t>
            </a:r>
            <a:endParaRPr lang="ko-KR" altLang="en-US" sz="1100" b="1" dirty="0"/>
          </a:p>
        </p:txBody>
      </p:sp>
      <p:sp>
        <p:nvSpPr>
          <p:cNvPr id="58" name="직사각형 57">
            <a:extLst>
              <a:ext uri="{FF2B5EF4-FFF2-40B4-BE49-F238E27FC236}">
                <a16:creationId xmlns:a16="http://schemas.microsoft.com/office/drawing/2014/main" xmlns="" id="{A2F62DBE-5F20-448A-8632-16F91488DF6B}"/>
              </a:ext>
            </a:extLst>
          </p:cNvPr>
          <p:cNvSpPr/>
          <p:nvPr/>
        </p:nvSpPr>
        <p:spPr>
          <a:xfrm>
            <a:off x="5142911" y="3388920"/>
            <a:ext cx="916200" cy="230832"/>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이메일 변경</a:t>
            </a:r>
            <a:endParaRPr lang="ko-KR" altLang="en-US" sz="1100" b="1" dirty="0"/>
          </a:p>
        </p:txBody>
      </p:sp>
      <p:sp>
        <p:nvSpPr>
          <p:cNvPr id="70" name="TextBox 69">
            <a:extLst>
              <a:ext uri="{FF2B5EF4-FFF2-40B4-BE49-F238E27FC236}">
                <a16:creationId xmlns:a16="http://schemas.microsoft.com/office/drawing/2014/main" xmlns="" id="{28A0F6F2-AE3A-464A-BD71-CEBFC91A55B3}"/>
              </a:ext>
            </a:extLst>
          </p:cNvPr>
          <p:cNvSpPr txBox="1"/>
          <p:nvPr/>
        </p:nvSpPr>
        <p:spPr>
          <a:xfrm>
            <a:off x="1271463" y="2455900"/>
            <a:ext cx="1296145" cy="261610"/>
          </a:xfrm>
          <a:prstGeom prst="rect">
            <a:avLst/>
          </a:prstGeom>
          <a:noFill/>
        </p:spPr>
        <p:txBody>
          <a:bodyPr wrap="square" rtlCol="0">
            <a:spAutoFit/>
          </a:bodyPr>
          <a:lstStyle/>
          <a:p>
            <a:r>
              <a:rPr lang="ko-KR" altLang="en-US" sz="1000" dirty="0"/>
              <a:t>새 비밀번호 입력</a:t>
            </a:r>
            <a:r>
              <a:rPr lang="ko-KR" altLang="en-US" sz="1050" dirty="0"/>
              <a:t> </a:t>
            </a:r>
          </a:p>
        </p:txBody>
      </p:sp>
      <p:sp>
        <p:nvSpPr>
          <p:cNvPr id="71" name="직사각형 70">
            <a:extLst>
              <a:ext uri="{FF2B5EF4-FFF2-40B4-BE49-F238E27FC236}">
                <a16:creationId xmlns:a16="http://schemas.microsoft.com/office/drawing/2014/main" xmlns="" id="{AE5BFD19-959B-4323-A31B-8409BBFDA9C7}"/>
              </a:ext>
            </a:extLst>
          </p:cNvPr>
          <p:cNvSpPr/>
          <p:nvPr/>
        </p:nvSpPr>
        <p:spPr>
          <a:xfrm>
            <a:off x="2560058" y="2466703"/>
            <a:ext cx="2567949" cy="244934"/>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새 비밀번호를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6" name="TextBox 75">
            <a:extLst>
              <a:ext uri="{FF2B5EF4-FFF2-40B4-BE49-F238E27FC236}">
                <a16:creationId xmlns:a16="http://schemas.microsoft.com/office/drawing/2014/main" xmlns="" id="{197579B5-387D-4663-AE5A-6F81B53759DB}"/>
              </a:ext>
            </a:extLst>
          </p:cNvPr>
          <p:cNvSpPr txBox="1"/>
          <p:nvPr/>
        </p:nvSpPr>
        <p:spPr>
          <a:xfrm>
            <a:off x="1263913" y="2955113"/>
            <a:ext cx="1296145" cy="246221"/>
          </a:xfrm>
          <a:prstGeom prst="rect">
            <a:avLst/>
          </a:prstGeom>
          <a:noFill/>
        </p:spPr>
        <p:txBody>
          <a:bodyPr wrap="square" rtlCol="0">
            <a:spAutoFit/>
          </a:bodyPr>
          <a:lstStyle/>
          <a:p>
            <a:r>
              <a:rPr lang="ko-KR" altLang="en-US" sz="1000" dirty="0"/>
              <a:t>새 비밀번호 확인</a:t>
            </a:r>
          </a:p>
        </p:txBody>
      </p:sp>
      <p:sp>
        <p:nvSpPr>
          <p:cNvPr id="77" name="직사각형 76">
            <a:extLst>
              <a:ext uri="{FF2B5EF4-FFF2-40B4-BE49-F238E27FC236}">
                <a16:creationId xmlns:a16="http://schemas.microsoft.com/office/drawing/2014/main" xmlns="" id="{CCF6A95E-81DF-47BB-A6B6-628EBD7049A2}"/>
              </a:ext>
            </a:extLst>
          </p:cNvPr>
          <p:cNvSpPr/>
          <p:nvPr/>
        </p:nvSpPr>
        <p:spPr>
          <a:xfrm>
            <a:off x="2588326" y="2938447"/>
            <a:ext cx="2548803" cy="25683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다시 한 번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9" name="TextBox 78">
            <a:extLst>
              <a:ext uri="{FF2B5EF4-FFF2-40B4-BE49-F238E27FC236}">
                <a16:creationId xmlns:a16="http://schemas.microsoft.com/office/drawing/2014/main" xmlns="" id="{447DC624-6ECB-4558-AE12-A1503AD96DD6}"/>
              </a:ext>
            </a:extLst>
          </p:cNvPr>
          <p:cNvSpPr txBox="1"/>
          <p:nvPr/>
        </p:nvSpPr>
        <p:spPr>
          <a:xfrm>
            <a:off x="2604647" y="2738685"/>
            <a:ext cx="2538441" cy="184666"/>
          </a:xfrm>
          <a:prstGeom prst="rect">
            <a:avLst/>
          </a:prstGeom>
          <a:noFill/>
        </p:spPr>
        <p:txBody>
          <a:bodyPr wrap="square" rtlCol="0">
            <a:spAutoFit/>
          </a:bodyPr>
          <a:lstStyle/>
          <a:p>
            <a:r>
              <a:rPr lang="ko-KR" altLang="en-US" sz="600" dirty="0"/>
              <a:t>비밀번호는 </a:t>
            </a:r>
            <a:r>
              <a:rPr lang="en-US" altLang="ko-KR" sz="600" dirty="0"/>
              <a:t>4-10</a:t>
            </a:r>
            <a:r>
              <a:rPr lang="ko-KR" altLang="en-US" sz="600" dirty="0"/>
              <a:t>자의 영문</a:t>
            </a:r>
            <a:r>
              <a:rPr lang="en-US" altLang="ko-KR" sz="600" dirty="0"/>
              <a:t>, </a:t>
            </a:r>
            <a:r>
              <a:rPr lang="ko-KR" altLang="en-US" sz="600" dirty="0"/>
              <a:t>숫자 조합으로 입력하세요</a:t>
            </a:r>
            <a:r>
              <a:rPr lang="en-US" altLang="ko-KR" sz="600" dirty="0"/>
              <a:t>.</a:t>
            </a:r>
            <a:endParaRPr lang="ko-KR" altLang="en-US" sz="600" dirty="0"/>
          </a:p>
        </p:txBody>
      </p:sp>
      <p:sp>
        <p:nvSpPr>
          <p:cNvPr id="80" name="TextBox 79">
            <a:extLst>
              <a:ext uri="{FF2B5EF4-FFF2-40B4-BE49-F238E27FC236}">
                <a16:creationId xmlns:a16="http://schemas.microsoft.com/office/drawing/2014/main" xmlns="" id="{2AE636ED-EFA1-458E-8981-CDA5C36AEC2D}"/>
              </a:ext>
            </a:extLst>
          </p:cNvPr>
          <p:cNvSpPr txBox="1"/>
          <p:nvPr/>
        </p:nvSpPr>
        <p:spPr>
          <a:xfrm>
            <a:off x="1249772" y="2100621"/>
            <a:ext cx="1296145" cy="246221"/>
          </a:xfrm>
          <a:prstGeom prst="rect">
            <a:avLst/>
          </a:prstGeom>
          <a:noFill/>
        </p:spPr>
        <p:txBody>
          <a:bodyPr wrap="square" rtlCol="0">
            <a:spAutoFit/>
          </a:bodyPr>
          <a:lstStyle/>
          <a:p>
            <a:r>
              <a:rPr lang="ko-KR" altLang="en-US" sz="1000" dirty="0"/>
              <a:t>기존 비밀번호 입력</a:t>
            </a:r>
          </a:p>
        </p:txBody>
      </p:sp>
      <p:sp>
        <p:nvSpPr>
          <p:cNvPr id="81" name="직사각형 80">
            <a:extLst>
              <a:ext uri="{FF2B5EF4-FFF2-40B4-BE49-F238E27FC236}">
                <a16:creationId xmlns:a16="http://schemas.microsoft.com/office/drawing/2014/main" xmlns="" id="{30948A6C-74D6-4766-B04E-E15763EEB3A5}"/>
              </a:ext>
            </a:extLst>
          </p:cNvPr>
          <p:cNvSpPr/>
          <p:nvPr/>
        </p:nvSpPr>
        <p:spPr>
          <a:xfrm>
            <a:off x="2560058" y="2073237"/>
            <a:ext cx="2567949" cy="30103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11" name="직사각형 10">
            <a:extLst>
              <a:ext uri="{FF2B5EF4-FFF2-40B4-BE49-F238E27FC236}">
                <a16:creationId xmlns:a16="http://schemas.microsoft.com/office/drawing/2014/main" xmlns="" id="{31CB9474-0C33-446C-B9A3-9C1B2FA22685}"/>
              </a:ext>
            </a:extLst>
          </p:cNvPr>
          <p:cNvSpPr/>
          <p:nvPr/>
        </p:nvSpPr>
        <p:spPr>
          <a:xfrm>
            <a:off x="2589026" y="3727694"/>
            <a:ext cx="5034046" cy="39699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a:extLst>
              <a:ext uri="{FF2B5EF4-FFF2-40B4-BE49-F238E27FC236}">
                <a16:creationId xmlns:a16="http://schemas.microsoft.com/office/drawing/2014/main" xmlns="" id="{B8FCFB7D-0C57-4A06-8BE1-E19F355D5712}"/>
              </a:ext>
            </a:extLst>
          </p:cNvPr>
          <p:cNvSpPr/>
          <p:nvPr/>
        </p:nvSpPr>
        <p:spPr>
          <a:xfrm>
            <a:off x="2633614" y="3800569"/>
            <a:ext cx="2531928" cy="247538"/>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bg1">
                    <a:lumMod val="50000"/>
                  </a:schemeClr>
                </a:solidFill>
              </a:rPr>
              <a:t>ceramico1@naver.com</a:t>
            </a:r>
            <a:endParaRPr lang="ko-KR" altLang="en-US" sz="900" dirty="0">
              <a:solidFill>
                <a:schemeClr val="bg1">
                  <a:lumMod val="50000"/>
                </a:schemeClr>
              </a:solidFill>
            </a:endParaRPr>
          </a:p>
        </p:txBody>
      </p:sp>
      <p:sp>
        <p:nvSpPr>
          <p:cNvPr id="84" name="직사각형 83">
            <a:extLst>
              <a:ext uri="{FF2B5EF4-FFF2-40B4-BE49-F238E27FC236}">
                <a16:creationId xmlns:a16="http://schemas.microsoft.com/office/drawing/2014/main" xmlns="" id="{E6E36F89-8872-4F9A-8CCA-A5C82658D915}"/>
              </a:ext>
            </a:extLst>
          </p:cNvPr>
          <p:cNvSpPr/>
          <p:nvPr/>
        </p:nvSpPr>
        <p:spPr>
          <a:xfrm>
            <a:off x="6254442" y="3379251"/>
            <a:ext cx="1008590" cy="247538"/>
          </a:xfrm>
          <a:prstGeom prst="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bg1"/>
                </a:solidFill>
              </a:rPr>
              <a:t>이메일 변경취소</a:t>
            </a:r>
            <a:endParaRPr lang="ko-KR" altLang="en-US" sz="1100" b="1" dirty="0">
              <a:solidFill>
                <a:schemeClr val="bg1"/>
              </a:solidFill>
            </a:endParaRPr>
          </a:p>
        </p:txBody>
      </p:sp>
      <p:sp>
        <p:nvSpPr>
          <p:cNvPr id="85" name="직사각형 84">
            <a:extLst>
              <a:ext uri="{FF2B5EF4-FFF2-40B4-BE49-F238E27FC236}">
                <a16:creationId xmlns:a16="http://schemas.microsoft.com/office/drawing/2014/main" xmlns="" id="{8FB8C660-7175-4DAF-A4F8-C1669C19FE3B}"/>
              </a:ext>
            </a:extLst>
          </p:cNvPr>
          <p:cNvSpPr/>
          <p:nvPr/>
        </p:nvSpPr>
        <p:spPr>
          <a:xfrm>
            <a:off x="5170835" y="3800569"/>
            <a:ext cx="916200" cy="230832"/>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인증메일 전송</a:t>
            </a:r>
            <a:endParaRPr lang="ko-KR" altLang="en-US" sz="1100" b="1" dirty="0"/>
          </a:p>
        </p:txBody>
      </p:sp>
      <p:cxnSp>
        <p:nvCxnSpPr>
          <p:cNvPr id="86" name="직선 연결선 85">
            <a:extLst>
              <a:ext uri="{FF2B5EF4-FFF2-40B4-BE49-F238E27FC236}">
                <a16:creationId xmlns:a16="http://schemas.microsoft.com/office/drawing/2014/main" xmlns="" id="{EE06566A-02E8-4C9E-A9DB-F02E1D948288}"/>
              </a:ext>
            </a:extLst>
          </p:cNvPr>
          <p:cNvCxnSpPr/>
          <p:nvPr/>
        </p:nvCxnSpPr>
        <p:spPr>
          <a:xfrm>
            <a:off x="1365344" y="4365104"/>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xmlns="" id="{E0AE7F0E-C936-46A7-89E0-AEC3DBEB49D8}"/>
              </a:ext>
            </a:extLst>
          </p:cNvPr>
          <p:cNvSpPr txBox="1"/>
          <p:nvPr/>
        </p:nvSpPr>
        <p:spPr>
          <a:xfrm>
            <a:off x="1249772" y="4528371"/>
            <a:ext cx="1080121" cy="230832"/>
          </a:xfrm>
          <a:prstGeom prst="rect">
            <a:avLst/>
          </a:prstGeom>
          <a:noFill/>
        </p:spPr>
        <p:txBody>
          <a:bodyPr wrap="square" rtlCol="0">
            <a:spAutoFit/>
          </a:bodyPr>
          <a:lstStyle/>
          <a:p>
            <a:r>
              <a:rPr lang="ja-JP" altLang="en-US" sz="900" b="1" dirty="0"/>
              <a:t>●</a:t>
            </a:r>
            <a:r>
              <a:rPr lang="ko-KR" altLang="en-US" sz="900" b="1" dirty="0"/>
              <a:t>소속직원</a:t>
            </a:r>
          </a:p>
        </p:txBody>
      </p:sp>
    </p:spTree>
    <p:extLst>
      <p:ext uri="{BB962C8B-B14F-4D97-AF65-F5344CB8AC3E}">
        <p14:creationId xmlns:p14="http://schemas.microsoft.com/office/powerpoint/2010/main" xmlns="" val="1156050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회원정보 화면</a:t>
            </a:r>
            <a:r>
              <a:rPr lang="en-US" altLang="ko-KR" dirty="0"/>
              <a:t>2</a:t>
            </a:r>
            <a:r>
              <a:rPr lang="ko-KR" altLang="en-US" dirty="0"/>
              <a:t> </a:t>
            </a:r>
            <a:r>
              <a:rPr lang="en-US" altLang="ko-KR" dirty="0"/>
              <a:t>(</a:t>
            </a:r>
            <a:r>
              <a:rPr lang="ko-KR" altLang="en-US" dirty="0" err="1"/>
              <a:t>마에페이지</a:t>
            </a:r>
            <a:r>
              <a:rPr lang="en-US" altLang="ko-KR" dirty="0"/>
              <a:t>)</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856992830"/>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앞 페이지에 이어지는 화면</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대표자가 직원 등록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삭제를 할 수 있음</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직급을 선택</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회원정보 화면 전체 확인</a:t>
                      </a:r>
                      <a:r>
                        <a:rPr kumimoji="1" lang="en-US" altLang="ko-KR" sz="850" dirty="0">
                          <a:solidFill>
                            <a:schemeClr val="tx1"/>
                          </a:solidFill>
                          <a:latin typeface="+mn-ea"/>
                        </a:rPr>
                        <a:t>/</a:t>
                      </a:r>
                      <a:r>
                        <a:rPr kumimoji="1" lang="ko-KR" altLang="en-US" sz="850" dirty="0">
                          <a:solidFill>
                            <a:schemeClr val="tx1"/>
                          </a:solidFill>
                          <a:latin typeface="+mn-ea"/>
                        </a:rPr>
                        <a:t>나가기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28</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270000" y="1296784"/>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sp>
        <p:nvSpPr>
          <p:cNvPr id="61" name="TextBox 60">
            <a:extLst>
              <a:ext uri="{FF2B5EF4-FFF2-40B4-BE49-F238E27FC236}">
                <a16:creationId xmlns:a16="http://schemas.microsoft.com/office/drawing/2014/main" xmlns="" id="{75730D8F-7368-4C32-BB3E-31AE5134F385}"/>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2" name="TextBox 61">
            <a:extLst>
              <a:ext uri="{FF2B5EF4-FFF2-40B4-BE49-F238E27FC236}">
                <a16:creationId xmlns:a16="http://schemas.microsoft.com/office/drawing/2014/main" xmlns="" id="{64D6CAD7-182E-4870-99F4-94721E187BAE}"/>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4" name="TextBox 63">
            <a:extLst>
              <a:ext uri="{FF2B5EF4-FFF2-40B4-BE49-F238E27FC236}">
                <a16:creationId xmlns:a16="http://schemas.microsoft.com/office/drawing/2014/main" xmlns="" id="{66D8F38A-00B3-48C4-AA22-2E1329BA37E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5" name="직사각형 64">
            <a:extLst>
              <a:ext uri="{FF2B5EF4-FFF2-40B4-BE49-F238E27FC236}">
                <a16:creationId xmlns:a16="http://schemas.microsoft.com/office/drawing/2014/main" xmlns="" id="{EEA260DF-083E-4A96-B781-366192A0588E}"/>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graphicFrame>
        <p:nvGraphicFramePr>
          <p:cNvPr id="35" name="표 16">
            <a:extLst>
              <a:ext uri="{FF2B5EF4-FFF2-40B4-BE49-F238E27FC236}">
                <a16:creationId xmlns:a16="http://schemas.microsoft.com/office/drawing/2014/main" xmlns="" id="{890E0473-1504-4E7F-895C-B8E27A5F6C0B}"/>
              </a:ext>
            </a:extLst>
          </p:cNvPr>
          <p:cNvGraphicFramePr>
            <a:graphicFrameLocks noGrp="1"/>
          </p:cNvGraphicFramePr>
          <p:nvPr>
            <p:extLst>
              <p:ext uri="{D42A27DB-BD31-4B8C-83A1-F6EECF244321}">
                <p14:modId xmlns:p14="http://schemas.microsoft.com/office/powerpoint/2010/main" xmlns="" val="80942677"/>
              </p:ext>
            </p:extLst>
          </p:nvPr>
        </p:nvGraphicFramePr>
        <p:xfrm>
          <a:off x="695400" y="1218406"/>
          <a:ext cx="7305870" cy="1223657"/>
        </p:xfrm>
        <a:graphic>
          <a:graphicData uri="http://schemas.openxmlformats.org/drawingml/2006/table">
            <a:tbl>
              <a:tblPr firstRow="1" bandRow="1">
                <a:tableStyleId>{5C22544A-7EE6-4342-B048-85BDC9FD1C3A}</a:tableStyleId>
              </a:tblPr>
              <a:tblGrid>
                <a:gridCol w="549904">
                  <a:extLst>
                    <a:ext uri="{9D8B030D-6E8A-4147-A177-3AD203B41FA5}">
                      <a16:colId xmlns:a16="http://schemas.microsoft.com/office/drawing/2014/main" xmlns="" val="2070131975"/>
                    </a:ext>
                  </a:extLst>
                </a:gridCol>
                <a:gridCol w="1414039">
                  <a:extLst>
                    <a:ext uri="{9D8B030D-6E8A-4147-A177-3AD203B41FA5}">
                      <a16:colId xmlns:a16="http://schemas.microsoft.com/office/drawing/2014/main" xmlns="" val="2129970701"/>
                    </a:ext>
                  </a:extLst>
                </a:gridCol>
                <a:gridCol w="2644569">
                  <a:extLst>
                    <a:ext uri="{9D8B030D-6E8A-4147-A177-3AD203B41FA5}">
                      <a16:colId xmlns:a16="http://schemas.microsoft.com/office/drawing/2014/main" xmlns="" val="393851329"/>
                    </a:ext>
                  </a:extLst>
                </a:gridCol>
                <a:gridCol w="2697358">
                  <a:extLst>
                    <a:ext uri="{9D8B030D-6E8A-4147-A177-3AD203B41FA5}">
                      <a16:colId xmlns:a16="http://schemas.microsoft.com/office/drawing/2014/main" xmlns="" val="2880820493"/>
                    </a:ext>
                  </a:extLst>
                </a:gridCol>
              </a:tblGrid>
              <a:tr h="363203">
                <a:tc>
                  <a:txBody>
                    <a:bodyPr/>
                    <a:lstStyle/>
                    <a:p>
                      <a:pPr algn="ctr" latinLnBrk="1"/>
                      <a:r>
                        <a:rPr lang="ko-KR" altLang="en-US" sz="1100" dirty="0">
                          <a:solidFill>
                            <a:schemeClr val="tx1"/>
                          </a:solidFill>
                        </a:rPr>
                        <a:t>삭제</a:t>
                      </a:r>
                    </a:p>
                  </a:txBody>
                  <a:tcPr>
                    <a:lnB w="6350" cap="flat" cmpd="sng" algn="ctr">
                      <a:solidFill>
                        <a:schemeClr val="bg1">
                          <a:lumMod val="85000"/>
                        </a:schemeClr>
                      </a:solidFill>
                      <a:prstDash val="solid"/>
                      <a:round/>
                      <a:headEnd type="none" w="med" len="med"/>
                      <a:tailEnd type="none" w="med" len="med"/>
                    </a:lnB>
                    <a:solidFill>
                      <a:schemeClr val="bg1">
                        <a:lumMod val="75000"/>
                      </a:schemeClr>
                    </a:solidFill>
                  </a:tcPr>
                </a:tc>
                <a:tc>
                  <a:txBody>
                    <a:bodyPr/>
                    <a:lstStyle/>
                    <a:p>
                      <a:pPr algn="ctr" latinLnBrk="1"/>
                      <a:r>
                        <a:rPr lang="ko-KR" altLang="en-US" sz="1100" dirty="0">
                          <a:solidFill>
                            <a:schemeClr val="tx1"/>
                          </a:solidFill>
                        </a:rPr>
                        <a:t>직급</a:t>
                      </a:r>
                    </a:p>
                  </a:txBody>
                  <a:tcPr>
                    <a:lnB w="6350" cap="flat" cmpd="sng" algn="ctr">
                      <a:solidFill>
                        <a:schemeClr val="bg1">
                          <a:lumMod val="85000"/>
                        </a:schemeClr>
                      </a:solidFill>
                      <a:prstDash val="solid"/>
                      <a:round/>
                      <a:headEnd type="none" w="med" len="med"/>
                      <a:tailEnd type="none" w="med" len="med"/>
                    </a:lnB>
                    <a:solidFill>
                      <a:schemeClr val="bg1">
                        <a:lumMod val="75000"/>
                      </a:schemeClr>
                    </a:solidFill>
                  </a:tcPr>
                </a:tc>
                <a:tc>
                  <a:txBody>
                    <a:bodyPr/>
                    <a:lstStyle/>
                    <a:p>
                      <a:pPr algn="ctr" latinLnBrk="1"/>
                      <a:r>
                        <a:rPr lang="ko-KR" altLang="en-US" sz="1100" dirty="0">
                          <a:solidFill>
                            <a:schemeClr val="tx1"/>
                          </a:solidFill>
                        </a:rPr>
                        <a:t>이름</a:t>
                      </a:r>
                    </a:p>
                  </a:txBody>
                  <a:tcPr>
                    <a:lnB w="6350" cap="flat" cmpd="sng" algn="ctr">
                      <a:solidFill>
                        <a:schemeClr val="bg1">
                          <a:lumMod val="85000"/>
                        </a:schemeClr>
                      </a:solidFill>
                      <a:prstDash val="solid"/>
                      <a:round/>
                      <a:headEnd type="none" w="med" len="med"/>
                      <a:tailEnd type="none" w="med" len="med"/>
                    </a:lnB>
                    <a:solidFill>
                      <a:schemeClr val="bg1">
                        <a:lumMod val="75000"/>
                      </a:schemeClr>
                    </a:solidFill>
                  </a:tcPr>
                </a:tc>
                <a:tc>
                  <a:txBody>
                    <a:bodyPr/>
                    <a:lstStyle/>
                    <a:p>
                      <a:pPr algn="ctr" latinLnBrk="1"/>
                      <a:r>
                        <a:rPr lang="ko-KR" altLang="en-US" sz="1100" dirty="0">
                          <a:solidFill>
                            <a:schemeClr val="tx1"/>
                          </a:solidFill>
                        </a:rPr>
                        <a:t>전화번호</a:t>
                      </a:r>
                    </a:p>
                  </a:txBody>
                  <a:tcPr>
                    <a:lnB w="6350" cap="flat" cmpd="sng" algn="ctr">
                      <a:solidFill>
                        <a:schemeClr val="bg1">
                          <a:lumMod val="8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3115982534"/>
                  </a:ext>
                </a:extLst>
              </a:tr>
              <a:tr h="286818">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426203488"/>
                  </a:ext>
                </a:extLst>
              </a:tr>
              <a:tr h="286818">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749640828"/>
                  </a:ext>
                </a:extLst>
              </a:tr>
              <a:tr h="286818">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bg1">
                            <a:lumMod val="50000"/>
                          </a:schemeClr>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sz="9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390950440"/>
                  </a:ext>
                </a:extLst>
              </a:tr>
            </a:tbl>
          </a:graphicData>
        </a:graphic>
      </p:graphicFrame>
      <p:grpSp>
        <p:nvGrpSpPr>
          <p:cNvPr id="6" name="그룹 5">
            <a:extLst>
              <a:ext uri="{FF2B5EF4-FFF2-40B4-BE49-F238E27FC236}">
                <a16:creationId xmlns:a16="http://schemas.microsoft.com/office/drawing/2014/main" xmlns="" id="{5E98BF5C-08E2-4B54-B4E8-60D389B99D5A}"/>
              </a:ext>
            </a:extLst>
          </p:cNvPr>
          <p:cNvGrpSpPr/>
          <p:nvPr/>
        </p:nvGrpSpPr>
        <p:grpSpPr>
          <a:xfrm>
            <a:off x="1415480" y="1606773"/>
            <a:ext cx="945065" cy="809391"/>
            <a:chOff x="1271464" y="1572214"/>
            <a:chExt cx="945065" cy="809391"/>
          </a:xfrm>
        </p:grpSpPr>
        <p:grpSp>
          <p:nvGrpSpPr>
            <p:cNvPr id="36" name="그룹 35">
              <a:extLst>
                <a:ext uri="{FF2B5EF4-FFF2-40B4-BE49-F238E27FC236}">
                  <a16:creationId xmlns:a16="http://schemas.microsoft.com/office/drawing/2014/main" xmlns="" id="{79D9FDD7-B3B9-434D-A7CB-60E30F31B2B8}"/>
                </a:ext>
              </a:extLst>
            </p:cNvPr>
            <p:cNvGrpSpPr/>
            <p:nvPr/>
          </p:nvGrpSpPr>
          <p:grpSpPr>
            <a:xfrm>
              <a:off x="1271464" y="1572214"/>
              <a:ext cx="936104" cy="208485"/>
              <a:chOff x="2771290" y="4065125"/>
              <a:chExt cx="614745" cy="177863"/>
            </a:xfrm>
          </p:grpSpPr>
          <p:sp>
            <p:nvSpPr>
              <p:cNvPr id="37" name="직사각형 36">
                <a:extLst>
                  <a:ext uri="{FF2B5EF4-FFF2-40B4-BE49-F238E27FC236}">
                    <a16:creationId xmlns:a16="http://schemas.microsoft.com/office/drawing/2014/main" xmlns="" id="{734A7280-7C3C-4851-AEC9-0C873169558C}"/>
                  </a:ext>
                </a:extLst>
              </p:cNvPr>
              <p:cNvSpPr/>
              <p:nvPr/>
            </p:nvSpPr>
            <p:spPr>
              <a:xfrm>
                <a:off x="2771290" y="4065125"/>
                <a:ext cx="591721" cy="177862"/>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대표</a:t>
                </a:r>
                <a:endParaRPr lang="ko-KR" altLang="en-US" dirty="0">
                  <a:solidFill>
                    <a:schemeClr val="bg1">
                      <a:lumMod val="50000"/>
                    </a:schemeClr>
                  </a:solidFill>
                </a:endParaRPr>
              </a:p>
            </p:txBody>
          </p:sp>
          <p:sp>
            <p:nvSpPr>
              <p:cNvPr id="38" name="직사각형 37">
                <a:extLst>
                  <a:ext uri="{FF2B5EF4-FFF2-40B4-BE49-F238E27FC236}">
                    <a16:creationId xmlns:a16="http://schemas.microsoft.com/office/drawing/2014/main" xmlns="" id="{C39B67A6-5BAF-4352-83F3-21BC7C71F244}"/>
                  </a:ext>
                </a:extLst>
              </p:cNvPr>
              <p:cNvSpPr/>
              <p:nvPr/>
            </p:nvSpPr>
            <p:spPr>
              <a:xfrm>
                <a:off x="3181644" y="4065126"/>
                <a:ext cx="204391" cy="177862"/>
              </a:xfrm>
              <a:prstGeom prst="rect">
                <a:avLst/>
              </a:prstGeom>
              <a:solidFill>
                <a:schemeClr val="bg1">
                  <a:lumMod val="85000"/>
                </a:schemeClr>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V</a:t>
                </a:r>
                <a:endParaRPr lang="ko-KR" altLang="en-US" dirty="0">
                  <a:solidFill>
                    <a:schemeClr val="tx1"/>
                  </a:solidFill>
                </a:endParaRPr>
              </a:p>
            </p:txBody>
          </p:sp>
        </p:grpSp>
        <p:grpSp>
          <p:nvGrpSpPr>
            <p:cNvPr id="39" name="그룹 38">
              <a:extLst>
                <a:ext uri="{FF2B5EF4-FFF2-40B4-BE49-F238E27FC236}">
                  <a16:creationId xmlns:a16="http://schemas.microsoft.com/office/drawing/2014/main" xmlns="" id="{F1C1CDA4-9270-49A4-8ED4-E381D02391B3}"/>
                </a:ext>
              </a:extLst>
            </p:cNvPr>
            <p:cNvGrpSpPr/>
            <p:nvPr/>
          </p:nvGrpSpPr>
          <p:grpSpPr>
            <a:xfrm>
              <a:off x="1271464" y="1880315"/>
              <a:ext cx="936104" cy="208485"/>
              <a:chOff x="2771290" y="4065125"/>
              <a:chExt cx="614745" cy="177863"/>
            </a:xfrm>
          </p:grpSpPr>
          <p:sp>
            <p:nvSpPr>
              <p:cNvPr id="40" name="직사각형 39">
                <a:extLst>
                  <a:ext uri="{FF2B5EF4-FFF2-40B4-BE49-F238E27FC236}">
                    <a16:creationId xmlns:a16="http://schemas.microsoft.com/office/drawing/2014/main" xmlns="" id="{7D10AF79-57CF-4B3F-A2E7-AA6EA289DF17}"/>
                  </a:ext>
                </a:extLst>
              </p:cNvPr>
              <p:cNvSpPr/>
              <p:nvPr/>
            </p:nvSpPr>
            <p:spPr>
              <a:xfrm>
                <a:off x="2771290" y="4065125"/>
                <a:ext cx="591721" cy="177862"/>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실장</a:t>
                </a:r>
                <a:endParaRPr lang="ko-KR" altLang="en-US" dirty="0">
                  <a:solidFill>
                    <a:schemeClr val="bg1">
                      <a:lumMod val="50000"/>
                    </a:schemeClr>
                  </a:solidFill>
                </a:endParaRPr>
              </a:p>
            </p:txBody>
          </p:sp>
          <p:sp>
            <p:nvSpPr>
              <p:cNvPr id="41" name="직사각형 40">
                <a:extLst>
                  <a:ext uri="{FF2B5EF4-FFF2-40B4-BE49-F238E27FC236}">
                    <a16:creationId xmlns:a16="http://schemas.microsoft.com/office/drawing/2014/main" xmlns="" id="{977DB52B-D3D1-4509-8A65-B1DA16A4ABD1}"/>
                  </a:ext>
                </a:extLst>
              </p:cNvPr>
              <p:cNvSpPr/>
              <p:nvPr/>
            </p:nvSpPr>
            <p:spPr>
              <a:xfrm>
                <a:off x="3181644" y="4065126"/>
                <a:ext cx="204391" cy="177862"/>
              </a:xfrm>
              <a:prstGeom prst="rect">
                <a:avLst/>
              </a:prstGeom>
              <a:solidFill>
                <a:schemeClr val="bg1">
                  <a:lumMod val="85000"/>
                </a:schemeClr>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V</a:t>
                </a:r>
                <a:endParaRPr lang="ko-KR" altLang="en-US" dirty="0">
                  <a:solidFill>
                    <a:schemeClr val="tx1"/>
                  </a:solidFill>
                </a:endParaRPr>
              </a:p>
            </p:txBody>
          </p:sp>
        </p:grpSp>
        <p:grpSp>
          <p:nvGrpSpPr>
            <p:cNvPr id="42" name="그룹 41">
              <a:extLst>
                <a:ext uri="{FF2B5EF4-FFF2-40B4-BE49-F238E27FC236}">
                  <a16:creationId xmlns:a16="http://schemas.microsoft.com/office/drawing/2014/main" xmlns="" id="{39F0E592-3A84-49DD-929D-25D3BE5834BD}"/>
                </a:ext>
              </a:extLst>
            </p:cNvPr>
            <p:cNvGrpSpPr/>
            <p:nvPr/>
          </p:nvGrpSpPr>
          <p:grpSpPr>
            <a:xfrm>
              <a:off x="1280425" y="2173120"/>
              <a:ext cx="936104" cy="208485"/>
              <a:chOff x="2771290" y="4065125"/>
              <a:chExt cx="614745" cy="177863"/>
            </a:xfrm>
          </p:grpSpPr>
          <p:sp>
            <p:nvSpPr>
              <p:cNvPr id="45" name="직사각형 44">
                <a:extLst>
                  <a:ext uri="{FF2B5EF4-FFF2-40B4-BE49-F238E27FC236}">
                    <a16:creationId xmlns:a16="http://schemas.microsoft.com/office/drawing/2014/main" xmlns="" id="{EB04BB83-F342-4DEB-8D74-7D349239A652}"/>
                  </a:ext>
                </a:extLst>
              </p:cNvPr>
              <p:cNvSpPr/>
              <p:nvPr/>
            </p:nvSpPr>
            <p:spPr>
              <a:xfrm>
                <a:off x="2771290" y="4065125"/>
                <a:ext cx="591721" cy="177862"/>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직원</a:t>
                </a:r>
                <a:endParaRPr lang="ko-KR" altLang="en-US" dirty="0">
                  <a:solidFill>
                    <a:schemeClr val="bg1">
                      <a:lumMod val="50000"/>
                    </a:schemeClr>
                  </a:solidFill>
                </a:endParaRPr>
              </a:p>
            </p:txBody>
          </p:sp>
          <p:sp>
            <p:nvSpPr>
              <p:cNvPr id="46" name="직사각형 45">
                <a:extLst>
                  <a:ext uri="{FF2B5EF4-FFF2-40B4-BE49-F238E27FC236}">
                    <a16:creationId xmlns:a16="http://schemas.microsoft.com/office/drawing/2014/main" xmlns="" id="{683215A8-5F45-4154-B2DD-A665E3CB6656}"/>
                  </a:ext>
                </a:extLst>
              </p:cNvPr>
              <p:cNvSpPr/>
              <p:nvPr/>
            </p:nvSpPr>
            <p:spPr>
              <a:xfrm>
                <a:off x="3181644" y="4065126"/>
                <a:ext cx="204391" cy="177862"/>
              </a:xfrm>
              <a:prstGeom prst="rect">
                <a:avLst/>
              </a:prstGeom>
              <a:solidFill>
                <a:schemeClr val="bg1">
                  <a:lumMod val="85000"/>
                </a:schemeClr>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V</a:t>
                </a:r>
                <a:endParaRPr lang="ko-KR" altLang="en-US" dirty="0">
                  <a:solidFill>
                    <a:schemeClr val="tx1"/>
                  </a:solidFill>
                </a:endParaRPr>
              </a:p>
            </p:txBody>
          </p:sp>
        </p:grpSp>
      </p:grpSp>
      <p:sp>
        <p:nvSpPr>
          <p:cNvPr id="47" name="직사각형 46">
            <a:extLst>
              <a:ext uri="{FF2B5EF4-FFF2-40B4-BE49-F238E27FC236}">
                <a16:creationId xmlns:a16="http://schemas.microsoft.com/office/drawing/2014/main" xmlns="" id="{2DAC46E2-2DB5-4DF3-B333-7FEB9B1E1E5F}"/>
              </a:ext>
            </a:extLst>
          </p:cNvPr>
          <p:cNvSpPr/>
          <p:nvPr/>
        </p:nvSpPr>
        <p:spPr>
          <a:xfrm>
            <a:off x="852029" y="1632821"/>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48" name="직사각형 47">
            <a:extLst>
              <a:ext uri="{FF2B5EF4-FFF2-40B4-BE49-F238E27FC236}">
                <a16:creationId xmlns:a16="http://schemas.microsoft.com/office/drawing/2014/main" xmlns="" id="{4912E8EE-DA7C-4033-8535-095F084364F3}"/>
              </a:ext>
            </a:extLst>
          </p:cNvPr>
          <p:cNvSpPr/>
          <p:nvPr/>
        </p:nvSpPr>
        <p:spPr>
          <a:xfrm>
            <a:off x="856510" y="2214232"/>
            <a:ext cx="144016" cy="144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49" name="직사각형 48">
            <a:extLst>
              <a:ext uri="{FF2B5EF4-FFF2-40B4-BE49-F238E27FC236}">
                <a16:creationId xmlns:a16="http://schemas.microsoft.com/office/drawing/2014/main" xmlns="" id="{27A8BB17-59DB-4A66-89AD-7835C760B125}"/>
              </a:ext>
            </a:extLst>
          </p:cNvPr>
          <p:cNvSpPr/>
          <p:nvPr/>
        </p:nvSpPr>
        <p:spPr>
          <a:xfrm>
            <a:off x="848612" y="1939461"/>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cxnSp>
        <p:nvCxnSpPr>
          <p:cNvPr id="56" name="직선 연결선 55">
            <a:extLst>
              <a:ext uri="{FF2B5EF4-FFF2-40B4-BE49-F238E27FC236}">
                <a16:creationId xmlns:a16="http://schemas.microsoft.com/office/drawing/2014/main" xmlns="" id="{B21780E6-D3B8-488A-871F-627FA1FB2527}"/>
              </a:ext>
            </a:extLst>
          </p:cNvPr>
          <p:cNvCxnSpPr/>
          <p:nvPr/>
        </p:nvCxnSpPr>
        <p:spPr>
          <a:xfrm>
            <a:off x="1343472" y="2924944"/>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9" name="그룹 8">
            <a:extLst>
              <a:ext uri="{FF2B5EF4-FFF2-40B4-BE49-F238E27FC236}">
                <a16:creationId xmlns:a16="http://schemas.microsoft.com/office/drawing/2014/main" xmlns="" id="{2BF3AC0F-0546-4C7F-ACB8-339A5EE5F401}"/>
              </a:ext>
            </a:extLst>
          </p:cNvPr>
          <p:cNvGrpSpPr/>
          <p:nvPr/>
        </p:nvGrpSpPr>
        <p:grpSpPr>
          <a:xfrm>
            <a:off x="2714577" y="1589309"/>
            <a:ext cx="2465498" cy="815922"/>
            <a:chOff x="2550383" y="1601492"/>
            <a:chExt cx="2465498" cy="815922"/>
          </a:xfrm>
        </p:grpSpPr>
        <p:sp>
          <p:nvSpPr>
            <p:cNvPr id="51" name="직사각형 50">
              <a:extLst>
                <a:ext uri="{FF2B5EF4-FFF2-40B4-BE49-F238E27FC236}">
                  <a16:creationId xmlns:a16="http://schemas.microsoft.com/office/drawing/2014/main" xmlns="" id="{AF6C774C-EBD7-4E43-BEBC-F5CB4BAE42E6}"/>
                </a:ext>
              </a:extLst>
            </p:cNvPr>
            <p:cNvSpPr/>
            <p:nvPr/>
          </p:nvSpPr>
          <p:spPr>
            <a:xfrm>
              <a:off x="4196403" y="1601492"/>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57" name="직사각형 56">
              <a:extLst>
                <a:ext uri="{FF2B5EF4-FFF2-40B4-BE49-F238E27FC236}">
                  <a16:creationId xmlns:a16="http://schemas.microsoft.com/office/drawing/2014/main" xmlns="" id="{35E137B1-28BC-4D0B-89BF-BB52D5529F20}"/>
                </a:ext>
              </a:extLst>
            </p:cNvPr>
            <p:cNvSpPr/>
            <p:nvPr/>
          </p:nvSpPr>
          <p:spPr>
            <a:xfrm>
              <a:off x="2569643" y="1606772"/>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이름을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59" name="직사각형 58">
              <a:extLst>
                <a:ext uri="{FF2B5EF4-FFF2-40B4-BE49-F238E27FC236}">
                  <a16:creationId xmlns:a16="http://schemas.microsoft.com/office/drawing/2014/main" xmlns="" id="{5E499C78-C475-4D36-B65F-7A65098CFC7A}"/>
                </a:ext>
              </a:extLst>
            </p:cNvPr>
            <p:cNvSpPr/>
            <p:nvPr/>
          </p:nvSpPr>
          <p:spPr>
            <a:xfrm>
              <a:off x="2569816" y="1899611"/>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이름을 입력해주세요</a:t>
              </a:r>
              <a:r>
                <a:rPr lang="en-US" altLang="ko-KR" sz="900" dirty="0">
                  <a:solidFill>
                    <a:schemeClr val="bg1">
                      <a:lumMod val="50000"/>
                    </a:schemeClr>
                  </a:solidFill>
                </a:rPr>
                <a:t>.</a:t>
              </a:r>
              <a:endParaRPr lang="ko-KR" altLang="en-US" sz="900" dirty="0">
                <a:solidFill>
                  <a:schemeClr val="bg1">
                    <a:lumMod val="50000"/>
                  </a:schemeClr>
                </a:solidFill>
              </a:endParaRPr>
            </a:p>
          </p:txBody>
        </p:sp>
        <p:sp>
          <p:nvSpPr>
            <p:cNvPr id="63" name="직사각형 62">
              <a:extLst>
                <a:ext uri="{FF2B5EF4-FFF2-40B4-BE49-F238E27FC236}">
                  <a16:creationId xmlns:a16="http://schemas.microsoft.com/office/drawing/2014/main" xmlns="" id="{33C08978-20F7-4BC5-AD33-22FA57CD6DCD}"/>
                </a:ext>
              </a:extLst>
            </p:cNvPr>
            <p:cNvSpPr/>
            <p:nvPr/>
          </p:nvSpPr>
          <p:spPr>
            <a:xfrm>
              <a:off x="4187788" y="1911705"/>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67" name="직사각형 66">
              <a:extLst>
                <a:ext uri="{FF2B5EF4-FFF2-40B4-BE49-F238E27FC236}">
                  <a16:creationId xmlns:a16="http://schemas.microsoft.com/office/drawing/2014/main" xmlns="" id="{7760B5AA-F049-4597-9425-887CB6DA0898}"/>
                </a:ext>
              </a:extLst>
            </p:cNvPr>
            <p:cNvSpPr/>
            <p:nvPr/>
          </p:nvSpPr>
          <p:spPr>
            <a:xfrm>
              <a:off x="4187788" y="2173705"/>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68" name="직사각형 67">
              <a:extLst>
                <a:ext uri="{FF2B5EF4-FFF2-40B4-BE49-F238E27FC236}">
                  <a16:creationId xmlns:a16="http://schemas.microsoft.com/office/drawing/2014/main" xmlns="" id="{D430A396-5FA4-49B7-865C-62A6673D1528}"/>
                </a:ext>
              </a:extLst>
            </p:cNvPr>
            <p:cNvSpPr/>
            <p:nvPr/>
          </p:nvSpPr>
          <p:spPr>
            <a:xfrm>
              <a:off x="2550383" y="2178405"/>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이름을 입력해주세요</a:t>
              </a:r>
              <a:r>
                <a:rPr lang="en-US" altLang="ko-KR" sz="900" dirty="0">
                  <a:solidFill>
                    <a:schemeClr val="bg1">
                      <a:lumMod val="50000"/>
                    </a:schemeClr>
                  </a:solidFill>
                </a:rPr>
                <a:t>.</a:t>
              </a:r>
              <a:endParaRPr lang="ko-KR" altLang="en-US" sz="900" dirty="0">
                <a:solidFill>
                  <a:schemeClr val="bg1">
                    <a:lumMod val="50000"/>
                  </a:schemeClr>
                </a:solidFill>
              </a:endParaRPr>
            </a:p>
          </p:txBody>
        </p:sp>
      </p:grpSp>
      <p:sp>
        <p:nvSpPr>
          <p:cNvPr id="69" name="직사각형 68">
            <a:extLst>
              <a:ext uri="{FF2B5EF4-FFF2-40B4-BE49-F238E27FC236}">
                <a16:creationId xmlns:a16="http://schemas.microsoft.com/office/drawing/2014/main" xmlns="" id="{6F2D19F2-BC8C-438B-B36B-384553BD0C21}"/>
              </a:ext>
            </a:extLst>
          </p:cNvPr>
          <p:cNvSpPr/>
          <p:nvPr/>
        </p:nvSpPr>
        <p:spPr>
          <a:xfrm>
            <a:off x="5375920" y="1619739"/>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전화번호를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2" name="직사각형 71">
            <a:extLst>
              <a:ext uri="{FF2B5EF4-FFF2-40B4-BE49-F238E27FC236}">
                <a16:creationId xmlns:a16="http://schemas.microsoft.com/office/drawing/2014/main" xmlns="" id="{A2065196-AEF4-4119-A973-56B0E059CEA0}"/>
              </a:ext>
            </a:extLst>
          </p:cNvPr>
          <p:cNvSpPr/>
          <p:nvPr/>
        </p:nvSpPr>
        <p:spPr>
          <a:xfrm>
            <a:off x="5375919" y="1910249"/>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전화번호를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3" name="직사각형 72">
            <a:extLst>
              <a:ext uri="{FF2B5EF4-FFF2-40B4-BE49-F238E27FC236}">
                <a16:creationId xmlns:a16="http://schemas.microsoft.com/office/drawing/2014/main" xmlns="" id="{0EBF93A3-323E-407A-83FE-A699699A98BB}"/>
              </a:ext>
            </a:extLst>
          </p:cNvPr>
          <p:cNvSpPr/>
          <p:nvPr/>
        </p:nvSpPr>
        <p:spPr>
          <a:xfrm>
            <a:off x="5380981" y="2190541"/>
            <a:ext cx="1582141" cy="23900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전화번호를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4" name="직사각형 73">
            <a:extLst>
              <a:ext uri="{FF2B5EF4-FFF2-40B4-BE49-F238E27FC236}">
                <a16:creationId xmlns:a16="http://schemas.microsoft.com/office/drawing/2014/main" xmlns="" id="{4DE985F6-1650-417A-878F-81C61F941629}"/>
              </a:ext>
            </a:extLst>
          </p:cNvPr>
          <p:cNvSpPr/>
          <p:nvPr/>
        </p:nvSpPr>
        <p:spPr>
          <a:xfrm>
            <a:off x="7109500" y="1596716"/>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75" name="직사각형 74">
            <a:extLst>
              <a:ext uri="{FF2B5EF4-FFF2-40B4-BE49-F238E27FC236}">
                <a16:creationId xmlns:a16="http://schemas.microsoft.com/office/drawing/2014/main" xmlns="" id="{5B324D7C-71D0-422C-A5C7-7E03F769C004}"/>
              </a:ext>
            </a:extLst>
          </p:cNvPr>
          <p:cNvSpPr/>
          <p:nvPr/>
        </p:nvSpPr>
        <p:spPr>
          <a:xfrm>
            <a:off x="7100885" y="1906929"/>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83" name="직사각형 82">
            <a:extLst>
              <a:ext uri="{FF2B5EF4-FFF2-40B4-BE49-F238E27FC236}">
                <a16:creationId xmlns:a16="http://schemas.microsoft.com/office/drawing/2014/main" xmlns="" id="{D2539BD1-7435-45C9-9873-409964E38E67}"/>
              </a:ext>
            </a:extLst>
          </p:cNvPr>
          <p:cNvSpPr/>
          <p:nvPr/>
        </p:nvSpPr>
        <p:spPr>
          <a:xfrm>
            <a:off x="7100885" y="2168929"/>
            <a:ext cx="819478" cy="239009"/>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등록</a:t>
            </a:r>
            <a:endParaRPr lang="ko-KR" altLang="en-US" sz="1100" b="1" dirty="0"/>
          </a:p>
        </p:txBody>
      </p:sp>
      <p:sp>
        <p:nvSpPr>
          <p:cNvPr id="87" name="직사각형 86">
            <a:extLst>
              <a:ext uri="{FF2B5EF4-FFF2-40B4-BE49-F238E27FC236}">
                <a16:creationId xmlns:a16="http://schemas.microsoft.com/office/drawing/2014/main" xmlns="" id="{7FC6CAF5-81AC-498D-98E1-CDA321570E1A}"/>
              </a:ext>
            </a:extLst>
          </p:cNvPr>
          <p:cNvSpPr/>
          <p:nvPr/>
        </p:nvSpPr>
        <p:spPr>
          <a:xfrm>
            <a:off x="3208195" y="3429000"/>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t>확인</a:t>
            </a:r>
            <a:endParaRPr lang="ko-KR" altLang="en-US" b="1" dirty="0"/>
          </a:p>
        </p:txBody>
      </p:sp>
      <p:sp>
        <p:nvSpPr>
          <p:cNvPr id="89" name="직사각형 88">
            <a:extLst>
              <a:ext uri="{FF2B5EF4-FFF2-40B4-BE49-F238E27FC236}">
                <a16:creationId xmlns:a16="http://schemas.microsoft.com/office/drawing/2014/main" xmlns="" id="{E933E736-9690-4E24-B76A-3F19B00EEF31}"/>
              </a:ext>
            </a:extLst>
          </p:cNvPr>
          <p:cNvSpPr/>
          <p:nvPr/>
        </p:nvSpPr>
        <p:spPr>
          <a:xfrm>
            <a:off x="4715464" y="3429000"/>
            <a:ext cx="988208" cy="311638"/>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나가기</a:t>
            </a:r>
            <a:endParaRPr lang="ko-KR" altLang="en-US" b="1" dirty="0">
              <a:solidFill>
                <a:schemeClr val="tx1"/>
              </a:solidFill>
            </a:endParaRPr>
          </a:p>
        </p:txBody>
      </p:sp>
      <p:sp>
        <p:nvSpPr>
          <p:cNvPr id="90" name="타원 89">
            <a:extLst>
              <a:ext uri="{FF2B5EF4-FFF2-40B4-BE49-F238E27FC236}">
                <a16:creationId xmlns:a16="http://schemas.microsoft.com/office/drawing/2014/main" xmlns="" id="{0912E9C0-2CD4-4391-BA6E-3089886C1D75}"/>
              </a:ext>
            </a:extLst>
          </p:cNvPr>
          <p:cNvSpPr/>
          <p:nvPr/>
        </p:nvSpPr>
        <p:spPr>
          <a:xfrm>
            <a:off x="1451081" y="123779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91" name="타원 90">
            <a:extLst>
              <a:ext uri="{FF2B5EF4-FFF2-40B4-BE49-F238E27FC236}">
                <a16:creationId xmlns:a16="http://schemas.microsoft.com/office/drawing/2014/main" xmlns="" id="{6A1D7BBD-6A42-4B2D-B9EB-27FDAF3805AA}"/>
              </a:ext>
            </a:extLst>
          </p:cNvPr>
          <p:cNvSpPr/>
          <p:nvPr/>
        </p:nvSpPr>
        <p:spPr>
          <a:xfrm>
            <a:off x="3003100" y="330958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xmlns="" val="3748544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r>
              <a:rPr lang="ko-KR" altLang="en-US"/>
              <a:t>관리자 페이지</a:t>
            </a:r>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r>
              <a:rPr lang="ko-KR" altLang="en-US"/>
              <a:t>주문관리</a:t>
            </a:r>
            <a:r>
              <a:rPr lang="en-US" altLang="ko-KR"/>
              <a:t>,</a:t>
            </a:r>
            <a:r>
              <a:rPr lang="ko-KR" altLang="en-US"/>
              <a:t>고객관리</a:t>
            </a:r>
            <a:r>
              <a:rPr lang="en-US" altLang="ko-KR"/>
              <a:t>,</a:t>
            </a:r>
            <a:r>
              <a:rPr lang="ko-KR" altLang="en-US"/>
              <a:t>고객사 관리</a:t>
            </a:r>
          </a:p>
        </p:txBody>
      </p:sp>
    </p:spTree>
    <p:extLst>
      <p:ext uri="{BB962C8B-B14F-4D97-AF65-F5344CB8AC3E}">
        <p14:creationId xmlns:p14="http://schemas.microsoft.com/office/powerpoint/2010/main" xmlns="" val="261169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xmlns="" val="4056311571"/>
              </p:ext>
            </p:extLst>
          </p:nvPr>
        </p:nvGraphicFramePr>
        <p:xfrm>
          <a:off x="1197870" y="2132856"/>
          <a:ext cx="9796258" cy="356331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xmlns="" val="20000"/>
                    </a:ext>
                  </a:extLst>
                </a:gridCol>
                <a:gridCol w="8478180">
                  <a:extLst>
                    <a:ext uri="{9D8B030D-6E8A-4147-A177-3AD203B41FA5}">
                      <a16:colId xmlns:a16="http://schemas.microsoft.com/office/drawing/2014/main" xmlns="" val="20005"/>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기존 엑셀 수작업식 주문관리 형식에서 탈피해 회사 워크플로우에 맞춘 전용 </a:t>
                      </a:r>
                      <a:r>
                        <a:rPr lang="en-US" altLang="ko-KR" sz="900">
                          <a:solidFill>
                            <a:schemeClr val="tx1"/>
                          </a:solidFill>
                          <a:latin typeface="+mn-ea"/>
                          <a:ea typeface="+mn-ea"/>
                        </a:rPr>
                        <a:t>OMS</a:t>
                      </a:r>
                      <a:r>
                        <a:rPr lang="ko-KR" altLang="en-US" sz="900">
                          <a:solidFill>
                            <a:schemeClr val="tx1"/>
                          </a:solidFill>
                          <a:latin typeface="+mn-ea"/>
                          <a:ea typeface="+mn-ea"/>
                        </a:rPr>
                        <a:t>를 개발하기 위함</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수 많은 엑셀 파일을 수작업으로 관리하는 기존 방식은 시간과 품이 많이 드는 단점이 있었음</a:t>
                      </a:r>
                      <a:endParaRPr lang="en-US" altLang="ko-KR" sz="900">
                        <a:solidFill>
                          <a:schemeClr val="tx1"/>
                        </a:solidFill>
                        <a:latin typeface="+mn-ea"/>
                        <a:ea typeface="+mn-ea"/>
                      </a:endParaRPr>
                    </a:p>
                    <a:p>
                      <a:pPr marL="0" indent="0" algn="just" latinLnBrk="1">
                        <a:lnSpc>
                          <a:spcPct val="130000"/>
                        </a:lnSpc>
                        <a:buFont typeface="Arial" panose="020B0604020202020204" pitchFamily="34" charset="0"/>
                        <a:buNone/>
                      </a:pPr>
                      <a:r>
                        <a:rPr lang="ko-KR" altLang="en-US" sz="900">
                          <a:solidFill>
                            <a:schemeClr val="tx1"/>
                          </a:solidFill>
                          <a:latin typeface="+mn-ea"/>
                          <a:ea typeface="+mn-ea"/>
                        </a:rPr>
                        <a:t>    고객사 관리 </a:t>
                      </a:r>
                      <a:r>
                        <a:rPr lang="en-US" altLang="ko-KR" sz="900">
                          <a:solidFill>
                            <a:schemeClr val="tx1"/>
                          </a:solidFill>
                          <a:latin typeface="+mn-ea"/>
                          <a:ea typeface="+mn-ea"/>
                        </a:rPr>
                        <a:t>· </a:t>
                      </a:r>
                      <a:r>
                        <a:rPr lang="ko-KR" altLang="en-US" sz="900">
                          <a:solidFill>
                            <a:schemeClr val="tx1"/>
                          </a:solidFill>
                          <a:latin typeface="+mn-ea"/>
                          <a:ea typeface="+mn-ea"/>
                        </a:rPr>
                        <a:t>주문관리 </a:t>
                      </a:r>
                      <a:r>
                        <a:rPr lang="en-US" altLang="ko-KR" sz="900">
                          <a:solidFill>
                            <a:schemeClr val="tx1"/>
                          </a:solidFill>
                          <a:latin typeface="+mn-ea"/>
                          <a:ea typeface="+mn-ea"/>
                        </a:rPr>
                        <a:t>· </a:t>
                      </a:r>
                      <a:r>
                        <a:rPr lang="ko-KR" altLang="en-US" sz="900">
                          <a:solidFill>
                            <a:schemeClr val="tx1"/>
                          </a:solidFill>
                          <a:latin typeface="+mn-ea"/>
                          <a:ea typeface="+mn-ea"/>
                        </a:rPr>
                        <a:t>배송관리의 자동화로 전체적인 업무 편의성 도모</a:t>
                      </a:r>
                      <a:endParaRPr lang="en-US" altLang="ko-KR" sz="90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고객사측에서도 웹에서 주문내역</a:t>
                      </a:r>
                      <a:r>
                        <a:rPr lang="en-US" altLang="ko-KR" sz="900">
                          <a:solidFill>
                            <a:schemeClr val="tx1"/>
                          </a:solidFill>
                          <a:latin typeface="+mn-ea"/>
                          <a:ea typeface="+mn-ea"/>
                        </a:rPr>
                        <a:t>, </a:t>
                      </a:r>
                      <a:r>
                        <a:rPr lang="ko-KR" altLang="en-US" sz="900">
                          <a:solidFill>
                            <a:schemeClr val="tx1"/>
                          </a:solidFill>
                          <a:latin typeface="+mn-ea"/>
                          <a:ea typeface="+mn-ea"/>
                        </a:rPr>
                        <a:t>상품을 스스로 확인하거나 발주할 수 있게하여 편의성 향상 기대</a:t>
                      </a:r>
                      <a:endParaRPr lang="en-US" altLang="ko-KR" sz="90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가이드라인과 필터링을 통해 자재선정을 더 쉽고 편하게 할 수 있게함</a:t>
                      </a:r>
                      <a:endParaRPr lang="en-US" altLang="ko-KR" sz="90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고객사측에서 현장별 거래내역서</a:t>
                      </a:r>
                      <a:r>
                        <a:rPr lang="en-US" altLang="ko-KR" sz="900">
                          <a:solidFill>
                            <a:schemeClr val="tx1"/>
                          </a:solidFill>
                          <a:latin typeface="+mn-ea"/>
                          <a:ea typeface="+mn-ea"/>
                        </a:rPr>
                        <a:t>(</a:t>
                      </a:r>
                      <a:r>
                        <a:rPr lang="ko-KR" altLang="en-US" sz="900">
                          <a:solidFill>
                            <a:schemeClr val="tx1"/>
                          </a:solidFill>
                          <a:latin typeface="+mn-ea"/>
                          <a:ea typeface="+mn-ea"/>
                        </a:rPr>
                        <a:t>자재리스트</a:t>
                      </a:r>
                      <a:r>
                        <a:rPr lang="en-US" altLang="ko-KR" sz="900">
                          <a:solidFill>
                            <a:schemeClr val="tx1"/>
                          </a:solidFill>
                          <a:latin typeface="+mn-ea"/>
                          <a:ea typeface="+mn-ea"/>
                        </a:rPr>
                        <a:t>)</a:t>
                      </a:r>
                      <a:r>
                        <a:rPr lang="ko-KR" altLang="en-US" sz="900">
                          <a:solidFill>
                            <a:schemeClr val="tx1"/>
                          </a:solidFill>
                          <a:latin typeface="+mn-ea"/>
                          <a:ea typeface="+mn-ea"/>
                        </a:rPr>
                        <a:t>에 사진이 포함되어 과거 포트폴리오 활용에 도움을 주기 위함</a:t>
                      </a:r>
                      <a:r>
                        <a:rPr lang="en-US" altLang="ko-KR" sz="90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업무 처리 속도 개선</a:t>
                      </a:r>
                      <a:endParaRPr lang="en-US" altLang="ko-KR"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고객사관리</a:t>
                      </a:r>
                      <a:r>
                        <a:rPr lang="en-US" altLang="ko-KR" sz="900">
                          <a:solidFill>
                            <a:schemeClr val="tx1"/>
                          </a:solidFill>
                          <a:latin typeface="+mn-ea"/>
                          <a:ea typeface="+mn-ea"/>
                        </a:rPr>
                        <a:t>,</a:t>
                      </a:r>
                      <a:r>
                        <a:rPr lang="ko-KR" altLang="en-US" sz="900">
                          <a:solidFill>
                            <a:schemeClr val="tx1"/>
                          </a:solidFill>
                          <a:latin typeface="+mn-ea"/>
                          <a:ea typeface="+mn-ea"/>
                        </a:rPr>
                        <a:t>주문관리</a:t>
                      </a:r>
                      <a:r>
                        <a:rPr lang="en-US" altLang="ko-KR" sz="900">
                          <a:solidFill>
                            <a:schemeClr val="tx1"/>
                          </a:solidFill>
                          <a:latin typeface="+mn-ea"/>
                          <a:ea typeface="+mn-ea"/>
                        </a:rPr>
                        <a:t>,</a:t>
                      </a:r>
                      <a:r>
                        <a:rPr lang="ko-KR" altLang="en-US" sz="900">
                          <a:solidFill>
                            <a:schemeClr val="tx1"/>
                          </a:solidFill>
                          <a:latin typeface="+mn-ea"/>
                          <a:ea typeface="+mn-ea"/>
                        </a:rPr>
                        <a:t>회계</a:t>
                      </a:r>
                      <a:r>
                        <a:rPr lang="en-US" altLang="ko-KR" sz="900">
                          <a:solidFill>
                            <a:schemeClr val="tx1"/>
                          </a:solidFill>
                          <a:latin typeface="+mn-ea"/>
                          <a:ea typeface="+mn-ea"/>
                        </a:rPr>
                        <a:t>,</a:t>
                      </a:r>
                      <a:r>
                        <a:rPr lang="ko-KR" altLang="en-US" sz="900">
                          <a:solidFill>
                            <a:schemeClr val="tx1"/>
                          </a:solidFill>
                          <a:latin typeface="+mn-ea"/>
                          <a:ea typeface="+mn-ea"/>
                        </a:rPr>
                        <a:t>배송관리</a:t>
                      </a:r>
                      <a:r>
                        <a:rPr lang="en-US" altLang="ko-KR" sz="900">
                          <a:solidFill>
                            <a:schemeClr val="tx1"/>
                          </a:solidFill>
                          <a:latin typeface="+mn-ea"/>
                          <a:ea typeface="+mn-ea"/>
                        </a:rPr>
                        <a:t>,1:1</a:t>
                      </a:r>
                      <a:r>
                        <a:rPr lang="ko-KR" altLang="en-US" sz="900">
                          <a:solidFill>
                            <a:schemeClr val="tx1"/>
                          </a:solidFill>
                          <a:latin typeface="+mn-ea"/>
                          <a:ea typeface="+mn-ea"/>
                        </a:rPr>
                        <a:t>채널</a:t>
                      </a:r>
                      <a:r>
                        <a:rPr lang="en-US" altLang="ko-KR" sz="900">
                          <a:solidFill>
                            <a:schemeClr val="tx1"/>
                          </a:solidFill>
                          <a:latin typeface="+mn-ea"/>
                          <a:ea typeface="+mn-ea"/>
                        </a:rPr>
                        <a:t>(</a:t>
                      </a:r>
                      <a:r>
                        <a:rPr lang="ko-KR" altLang="en-US" sz="900">
                          <a:solidFill>
                            <a:schemeClr val="tx1"/>
                          </a:solidFill>
                          <a:latin typeface="+mn-ea"/>
                          <a:ea typeface="+mn-ea"/>
                        </a:rPr>
                        <a:t>컨펌</a:t>
                      </a:r>
                      <a:r>
                        <a:rPr lang="en-US" altLang="ko-KR" sz="900">
                          <a:solidFill>
                            <a:schemeClr val="tx1"/>
                          </a:solidFill>
                          <a:latin typeface="+mn-ea"/>
                          <a:ea typeface="+mn-ea"/>
                        </a:rPr>
                        <a:t>/</a:t>
                      </a:r>
                      <a:r>
                        <a:rPr lang="ko-KR" altLang="en-US" sz="900">
                          <a:solidFill>
                            <a:schemeClr val="tx1"/>
                          </a:solidFill>
                          <a:latin typeface="+mn-ea"/>
                          <a:ea typeface="+mn-ea"/>
                        </a:rPr>
                        <a:t>채팅</a:t>
                      </a:r>
                      <a:r>
                        <a:rPr lang="en-US" altLang="ko-KR" sz="900">
                          <a:solidFill>
                            <a:schemeClr val="tx1"/>
                          </a:solidFill>
                          <a:latin typeface="+mn-ea"/>
                          <a:ea typeface="+mn-ea"/>
                        </a:rPr>
                        <a:t>),</a:t>
                      </a:r>
                      <a:r>
                        <a:rPr lang="ko-KR" altLang="en-US" sz="900">
                          <a:solidFill>
                            <a:schemeClr val="tx1"/>
                          </a:solidFill>
                          <a:latin typeface="+mn-ea"/>
                          <a:ea typeface="+mn-ea"/>
                        </a:rPr>
                        <a:t>캘린더</a:t>
                      </a:r>
                      <a:r>
                        <a:rPr lang="en-US" altLang="ko-KR" sz="900">
                          <a:solidFill>
                            <a:schemeClr val="tx1"/>
                          </a:solidFill>
                          <a:latin typeface="+mn-ea"/>
                          <a:ea typeface="+mn-ea"/>
                        </a:rPr>
                        <a:t>,</a:t>
                      </a:r>
                      <a:r>
                        <a:rPr lang="ko-KR" altLang="en-US" sz="900">
                          <a:solidFill>
                            <a:schemeClr val="tx1"/>
                          </a:solidFill>
                          <a:latin typeface="+mn-ea"/>
                          <a:ea typeface="+mn-ea"/>
                        </a:rPr>
                        <a:t>할일 목록 관리</a:t>
                      </a:r>
                      <a:r>
                        <a:rPr lang="en-US" altLang="ko-KR" sz="900">
                          <a:solidFill>
                            <a:schemeClr val="tx1"/>
                          </a:solidFill>
                          <a:latin typeface="+mn-ea"/>
                          <a:ea typeface="+mn-ea"/>
                        </a:rPr>
                        <a:t>,</a:t>
                      </a:r>
                      <a:r>
                        <a:rPr lang="ko-KR" altLang="en-US" sz="900">
                          <a:solidFill>
                            <a:schemeClr val="tx1"/>
                          </a:solidFill>
                          <a:latin typeface="+mn-ea"/>
                          <a:ea typeface="+mn-ea"/>
                        </a:rPr>
                        <a:t>작업지시</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실시간 동기화</a:t>
                      </a:r>
                      <a:r>
                        <a:rPr lang="en-US" altLang="ko-KR" sz="900" dirty="0">
                          <a:solidFill>
                            <a:schemeClr val="tx1"/>
                          </a:solidFill>
                          <a:latin typeface="+mn-ea"/>
                          <a:ea typeface="+mn-ea"/>
                        </a:rPr>
                        <a:t>, WEB</a:t>
                      </a:r>
                      <a:r>
                        <a:rPr lang="ko-KR" altLang="en-US" sz="900" dirty="0">
                          <a:solidFill>
                            <a:schemeClr val="tx1"/>
                          </a:solidFill>
                          <a:latin typeface="+mn-ea"/>
                          <a:ea typeface="+mn-ea"/>
                        </a:rPr>
                        <a:t>쇼핑몰</a:t>
                      </a:r>
                      <a:r>
                        <a:rPr lang="en-US" altLang="ko-KR" sz="900" dirty="0">
                          <a:solidFill>
                            <a:schemeClr val="tx1"/>
                          </a:solidFill>
                          <a:latin typeface="+mn-ea"/>
                          <a:ea typeface="+mn-ea"/>
                        </a:rPr>
                        <a:t>, </a:t>
                      </a:r>
                      <a:r>
                        <a:rPr lang="ko-KR" altLang="en-US" sz="900" dirty="0">
                          <a:solidFill>
                            <a:schemeClr val="tx1"/>
                          </a:solidFill>
                          <a:latin typeface="+mn-ea"/>
                          <a:ea typeface="+mn-ea"/>
                        </a:rPr>
                        <a:t>관리자 </a:t>
                      </a:r>
                      <a:r>
                        <a:rPr lang="ko-KR" altLang="en-US" sz="900" dirty="0" err="1">
                          <a:solidFill>
                            <a:schemeClr val="tx1"/>
                          </a:solidFill>
                          <a:latin typeface="+mn-ea"/>
                          <a:ea typeface="+mn-ea"/>
                        </a:rPr>
                        <a:t>어드민</a:t>
                      </a:r>
                      <a:r>
                        <a:rPr lang="en-US" altLang="ko-KR" sz="900" dirty="0">
                          <a:solidFill>
                            <a:schemeClr val="tx1"/>
                          </a:solidFill>
                          <a:latin typeface="+mn-ea"/>
                          <a:ea typeface="+mn-ea"/>
                        </a:rPr>
                        <a:t>, </a:t>
                      </a:r>
                      <a:r>
                        <a:rPr lang="ko-KR" altLang="en-US" sz="900" dirty="0">
                          <a:solidFill>
                            <a:schemeClr val="tx1"/>
                          </a:solidFill>
                          <a:latin typeface="+mn-ea"/>
                          <a:ea typeface="+mn-ea"/>
                        </a:rPr>
                        <a:t>모바일 </a:t>
                      </a:r>
                      <a:r>
                        <a:rPr lang="en-US" altLang="ko-KR" sz="900" dirty="0">
                          <a:solidFill>
                            <a:schemeClr val="tx1"/>
                          </a:solidFill>
                          <a:latin typeface="+mn-ea"/>
                          <a:ea typeface="+mn-ea"/>
                        </a:rPr>
                        <a:t>APP</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xmlns="" val="4171527082"/>
                  </a:ext>
                </a:extLst>
              </a:tr>
              <a:tr h="147693">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616981493"/>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a:t>
            </a:fld>
            <a:endParaRPr lang="ko-KR" altLang="en-US" sz="900" dirty="0"/>
          </a:p>
        </p:txBody>
      </p:sp>
    </p:spTree>
    <p:extLst>
      <p:ext uri="{BB962C8B-B14F-4D97-AF65-F5344CB8AC3E}">
        <p14:creationId xmlns:p14="http://schemas.microsoft.com/office/powerpoint/2010/main" xmlns="" val="3982823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할일 관리</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737417525"/>
              </p:ext>
            </p:extLst>
          </p:nvPr>
        </p:nvGraphicFramePr>
        <p:xfrm>
          <a:off x="8688288" y="476672"/>
          <a:ext cx="3384376" cy="28679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고객사에게서 채팅이 오거나 변경사항이 있을경우 쉽게 모니터링하기 위한것</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어떤 페이지에서든 열람할 수 있게 하단에 고정된 메뉴</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보류로 분류 할 수도 있으면 좋겠음</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할일 공유 업무 게시판 같은 느낌</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직접 입력도 가능</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기능 위치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클릭하면 메신저처럼 내용이 표시된다</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변경사항이 생긴 주문서의 정보</a:t>
                      </a:r>
                      <a:r>
                        <a:rPr lang="en-US" altLang="ko-KR" sz="850" b="0">
                          <a:latin typeface="+mn-ea"/>
                          <a:ea typeface="+mn-ea"/>
                        </a:rPr>
                        <a:t>, </a:t>
                      </a:r>
                      <a:r>
                        <a:rPr lang="ko-KR" altLang="en-US" sz="850" b="0">
                          <a:latin typeface="+mn-ea"/>
                          <a:ea typeface="+mn-ea"/>
                        </a:rPr>
                        <a:t>변경 내용</a:t>
                      </a:r>
                      <a:r>
                        <a:rPr lang="en-US" altLang="ko-KR" sz="850" b="0">
                          <a:latin typeface="+mn-ea"/>
                          <a:ea typeface="+mn-ea"/>
                        </a:rPr>
                        <a:t>, </a:t>
                      </a:r>
                      <a:r>
                        <a:rPr lang="ko-KR" altLang="en-US" sz="850" b="0">
                          <a:latin typeface="+mn-ea"/>
                          <a:ea typeface="+mn-ea"/>
                        </a:rPr>
                        <a:t>변경한 사람</a:t>
                      </a:r>
                      <a:r>
                        <a:rPr lang="en-US" altLang="ko-KR" sz="850" b="0">
                          <a:latin typeface="+mn-ea"/>
                          <a:ea typeface="+mn-ea"/>
                        </a:rPr>
                        <a:t>, </a:t>
                      </a:r>
                      <a:r>
                        <a:rPr lang="ko-KR" altLang="en-US" sz="850" b="0">
                          <a:latin typeface="+mn-ea"/>
                          <a:ea typeface="+mn-ea"/>
                        </a:rPr>
                        <a:t>변경시간이 표시된다</a:t>
                      </a:r>
                      <a:r>
                        <a:rPr lang="en-US" altLang="ko-KR" sz="850" b="0">
                          <a:latin typeface="+mn-ea"/>
                          <a:ea typeface="+mn-ea"/>
                        </a:rPr>
                        <a:t>. </a:t>
                      </a:r>
                      <a:r>
                        <a:rPr lang="ko-KR" altLang="en-US" sz="850" b="0">
                          <a:latin typeface="+mn-ea"/>
                          <a:ea typeface="+mn-ea"/>
                        </a:rPr>
                        <a:t>주문서를 클릭하면 해당 주문서 상세내역으로 이동함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완료된 할일은 체크박스에 표시를 하면 아래로 내려가고 회색으로 옅게 표시됨</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30</a:t>
            </a:fld>
            <a:endParaRPr lang="ko-KR" altLang="en-US" sz="900" dirty="0"/>
          </a:p>
        </p:txBody>
      </p:sp>
      <p:pic>
        <p:nvPicPr>
          <p:cNvPr id="6" name="그림 5">
            <a:extLst>
              <a:ext uri="{FF2B5EF4-FFF2-40B4-BE49-F238E27FC236}">
                <a16:creationId xmlns:a16="http://schemas.microsoft.com/office/drawing/2014/main" xmlns="" id="{A9886862-8B52-428D-A14D-21C7A131406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5360" y="836712"/>
            <a:ext cx="2704570" cy="2037606"/>
          </a:xfrm>
          <a:prstGeom prst="rect">
            <a:avLst/>
          </a:prstGeom>
          <a:ln>
            <a:solidFill>
              <a:schemeClr val="tx1"/>
            </a:solidFill>
          </a:ln>
        </p:spPr>
      </p:pic>
      <p:sp>
        <p:nvSpPr>
          <p:cNvPr id="9" name="사각형: 잘린 한쪽 모서리 8">
            <a:extLst>
              <a:ext uri="{FF2B5EF4-FFF2-40B4-BE49-F238E27FC236}">
                <a16:creationId xmlns:a16="http://schemas.microsoft.com/office/drawing/2014/main" xmlns="" id="{94106DF3-470A-4A56-AC84-8D1FD5256A1A}"/>
              </a:ext>
            </a:extLst>
          </p:cNvPr>
          <p:cNvSpPr/>
          <p:nvPr/>
        </p:nvSpPr>
        <p:spPr>
          <a:xfrm>
            <a:off x="2378223" y="2694298"/>
            <a:ext cx="607798" cy="1800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xmlns="" id="{B5A99380-D724-43C1-968E-F0B1CCD624A2}"/>
              </a:ext>
            </a:extLst>
          </p:cNvPr>
          <p:cNvCxnSpPr/>
          <p:nvPr/>
        </p:nvCxnSpPr>
        <p:spPr>
          <a:xfrm flipV="1">
            <a:off x="3039930" y="1052736"/>
            <a:ext cx="1327878" cy="1677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xmlns="" id="{A372B9D1-E495-49BF-B052-6744FF79ABD0}"/>
              </a:ext>
            </a:extLst>
          </p:cNvPr>
          <p:cNvSpPr/>
          <p:nvPr/>
        </p:nvSpPr>
        <p:spPr>
          <a:xfrm>
            <a:off x="4439816" y="836712"/>
            <a:ext cx="3816424" cy="5328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xmlns="" id="{D9FBC8A8-1BD7-448B-BA52-E1977EC8F8E8}"/>
              </a:ext>
            </a:extLst>
          </p:cNvPr>
          <p:cNvSpPr/>
          <p:nvPr/>
        </p:nvSpPr>
        <p:spPr>
          <a:xfrm>
            <a:off x="5039781" y="5518668"/>
            <a:ext cx="425006" cy="36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xmlns="" id="{43C569D6-5155-4E39-89B3-07BCCDE2AB58}"/>
              </a:ext>
            </a:extLst>
          </p:cNvPr>
          <p:cNvSpPr txBox="1"/>
          <p:nvPr/>
        </p:nvSpPr>
        <p:spPr>
          <a:xfrm>
            <a:off x="5449296" y="5518056"/>
            <a:ext cx="1295547" cy="369332"/>
          </a:xfrm>
          <a:prstGeom prst="rect">
            <a:avLst/>
          </a:prstGeom>
          <a:noFill/>
        </p:spPr>
        <p:txBody>
          <a:bodyPr wrap="none" rtlCol="0">
            <a:spAutoFit/>
          </a:bodyPr>
          <a:lstStyle/>
          <a:p>
            <a:r>
              <a:rPr lang="ko-KR" altLang="en-US" sz="900" strike="sngStrike">
                <a:solidFill>
                  <a:schemeClr val="bg1">
                    <a:lumMod val="65000"/>
                  </a:schemeClr>
                </a:solidFill>
              </a:rPr>
              <a:t>주문번호 </a:t>
            </a:r>
            <a:r>
              <a:rPr lang="en-US" altLang="ko-KR" sz="900" strike="sngStrike">
                <a:solidFill>
                  <a:schemeClr val="bg1">
                    <a:lumMod val="65000"/>
                  </a:schemeClr>
                </a:solidFill>
              </a:rPr>
              <a:t>8848-5449</a:t>
            </a:r>
          </a:p>
          <a:p>
            <a:r>
              <a:rPr lang="en-US" altLang="ko-KR" sz="900" strike="sngStrike">
                <a:solidFill>
                  <a:schemeClr val="bg1">
                    <a:lumMod val="65000"/>
                  </a:schemeClr>
                </a:solidFill>
              </a:rPr>
              <a:t>A</a:t>
            </a:r>
            <a:r>
              <a:rPr lang="ko-KR" altLang="en-US" sz="900" strike="sngStrike">
                <a:solidFill>
                  <a:schemeClr val="bg1">
                    <a:lumMod val="65000"/>
                  </a:schemeClr>
                </a:solidFill>
              </a:rPr>
              <a:t>현장 </a:t>
            </a:r>
            <a:r>
              <a:rPr lang="en-US" altLang="ko-KR" sz="900" strike="sngStrike">
                <a:solidFill>
                  <a:schemeClr val="bg1">
                    <a:lumMod val="65000"/>
                  </a:schemeClr>
                </a:solidFill>
              </a:rPr>
              <a:t>A</a:t>
            </a:r>
            <a:r>
              <a:rPr lang="ko-KR" altLang="en-US" sz="900" strike="sngStrike">
                <a:solidFill>
                  <a:schemeClr val="bg1">
                    <a:lumMod val="65000"/>
                  </a:schemeClr>
                </a:solidFill>
              </a:rPr>
              <a:t>아파트 </a:t>
            </a:r>
            <a:r>
              <a:rPr lang="en-US" altLang="ko-KR" sz="900" strike="sngStrike">
                <a:solidFill>
                  <a:schemeClr val="bg1">
                    <a:lumMod val="65000"/>
                  </a:schemeClr>
                </a:solidFill>
              </a:rPr>
              <a:t>88/77</a:t>
            </a:r>
            <a:endParaRPr lang="ko-KR" altLang="en-US" sz="900" strike="sngStrike">
              <a:solidFill>
                <a:schemeClr val="bg1">
                  <a:lumMod val="65000"/>
                </a:schemeClr>
              </a:solidFill>
            </a:endParaRPr>
          </a:p>
        </p:txBody>
      </p:sp>
      <p:sp>
        <p:nvSpPr>
          <p:cNvPr id="16" name="TextBox 15">
            <a:extLst>
              <a:ext uri="{FF2B5EF4-FFF2-40B4-BE49-F238E27FC236}">
                <a16:creationId xmlns:a16="http://schemas.microsoft.com/office/drawing/2014/main" xmlns="" id="{3DB42F1D-EE0E-4FD9-98B1-161189321519}"/>
              </a:ext>
            </a:extLst>
          </p:cNvPr>
          <p:cNvSpPr txBox="1"/>
          <p:nvPr/>
        </p:nvSpPr>
        <p:spPr>
          <a:xfrm>
            <a:off x="5421548" y="5886396"/>
            <a:ext cx="1686680" cy="246221"/>
          </a:xfrm>
          <a:prstGeom prst="rect">
            <a:avLst/>
          </a:prstGeom>
          <a:noFill/>
        </p:spPr>
        <p:txBody>
          <a:bodyPr wrap="none" rtlCol="0">
            <a:spAutoFit/>
          </a:bodyPr>
          <a:lstStyle/>
          <a:p>
            <a:r>
              <a:rPr lang="ko-KR" altLang="en-US" sz="1000" strike="sngStrike">
                <a:solidFill>
                  <a:schemeClr val="bg1">
                    <a:lumMod val="65000"/>
                  </a:schemeClr>
                </a:solidFill>
              </a:rPr>
              <a:t>편집됨 </a:t>
            </a:r>
            <a:r>
              <a:rPr lang="en-US" altLang="ko-KR" sz="1000" strike="sngStrike">
                <a:solidFill>
                  <a:schemeClr val="bg1">
                    <a:lumMod val="65000"/>
                  </a:schemeClr>
                </a:solidFill>
              </a:rPr>
              <a:t>A</a:t>
            </a:r>
            <a:r>
              <a:rPr lang="ko-KR" altLang="en-US" sz="1000" strike="sngStrike">
                <a:solidFill>
                  <a:schemeClr val="bg1">
                    <a:lumMod val="65000"/>
                  </a:schemeClr>
                </a:solidFill>
              </a:rPr>
              <a:t>물품 추가 ○직원</a:t>
            </a:r>
          </a:p>
        </p:txBody>
      </p:sp>
      <p:sp>
        <p:nvSpPr>
          <p:cNvPr id="17" name="TextBox 16">
            <a:extLst>
              <a:ext uri="{FF2B5EF4-FFF2-40B4-BE49-F238E27FC236}">
                <a16:creationId xmlns:a16="http://schemas.microsoft.com/office/drawing/2014/main" xmlns="" id="{2320D7EE-63A0-45CC-987A-9FA16561E593}"/>
              </a:ext>
            </a:extLst>
          </p:cNvPr>
          <p:cNvSpPr txBox="1"/>
          <p:nvPr/>
        </p:nvSpPr>
        <p:spPr>
          <a:xfrm>
            <a:off x="7602326" y="5579610"/>
            <a:ext cx="495649" cy="246221"/>
          </a:xfrm>
          <a:prstGeom prst="rect">
            <a:avLst/>
          </a:prstGeom>
          <a:noFill/>
        </p:spPr>
        <p:txBody>
          <a:bodyPr wrap="none" rtlCol="0">
            <a:spAutoFit/>
          </a:bodyPr>
          <a:lstStyle/>
          <a:p>
            <a:r>
              <a:rPr lang="en-US" altLang="ko-KR" sz="1000" strike="sngStrike">
                <a:solidFill>
                  <a:schemeClr val="bg2"/>
                </a:solidFill>
              </a:rPr>
              <a:t>15:23</a:t>
            </a:r>
            <a:endParaRPr lang="ko-KR" altLang="en-US" sz="1000" strike="sngStrike">
              <a:solidFill>
                <a:schemeClr val="bg2"/>
              </a:solidFill>
            </a:endParaRPr>
          </a:p>
        </p:txBody>
      </p:sp>
      <p:sp>
        <p:nvSpPr>
          <p:cNvPr id="18" name="직사각형 17">
            <a:extLst>
              <a:ext uri="{FF2B5EF4-FFF2-40B4-BE49-F238E27FC236}">
                <a16:creationId xmlns:a16="http://schemas.microsoft.com/office/drawing/2014/main" xmlns="" id="{A23723A2-E5E0-4174-A0FE-6EAA13E69E83}"/>
              </a:ext>
            </a:extLst>
          </p:cNvPr>
          <p:cNvSpPr/>
          <p:nvPr/>
        </p:nvSpPr>
        <p:spPr>
          <a:xfrm>
            <a:off x="5039781" y="1120908"/>
            <a:ext cx="425006" cy="36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xmlns="" id="{00C33424-CE8D-411D-9EE0-9C665C07892D}"/>
              </a:ext>
            </a:extLst>
          </p:cNvPr>
          <p:cNvSpPr txBox="1"/>
          <p:nvPr/>
        </p:nvSpPr>
        <p:spPr>
          <a:xfrm>
            <a:off x="5449296" y="1120296"/>
            <a:ext cx="1295547" cy="369332"/>
          </a:xfrm>
          <a:prstGeom prst="rect">
            <a:avLst/>
          </a:prstGeom>
          <a:noFill/>
        </p:spPr>
        <p:txBody>
          <a:bodyPr wrap="none" rtlCol="0">
            <a:spAutoFit/>
          </a:bodyPr>
          <a:lstStyle/>
          <a:p>
            <a:r>
              <a:rPr lang="ko-KR" altLang="en-US" sz="900"/>
              <a:t>주문번호 </a:t>
            </a:r>
            <a:r>
              <a:rPr lang="en-US" altLang="ko-KR" sz="900"/>
              <a:t>8848-5449</a:t>
            </a:r>
          </a:p>
          <a:p>
            <a:r>
              <a:rPr lang="en-US" altLang="ko-KR" sz="900"/>
              <a:t>A</a:t>
            </a:r>
            <a:r>
              <a:rPr lang="ko-KR" altLang="en-US" sz="900"/>
              <a:t>현장 </a:t>
            </a:r>
            <a:r>
              <a:rPr lang="en-US" altLang="ko-KR" sz="900"/>
              <a:t>A</a:t>
            </a:r>
            <a:r>
              <a:rPr lang="ko-KR" altLang="en-US" sz="900"/>
              <a:t>아파트 </a:t>
            </a:r>
            <a:r>
              <a:rPr lang="en-US" altLang="ko-KR" sz="900"/>
              <a:t>88/77</a:t>
            </a:r>
            <a:endParaRPr lang="ko-KR" altLang="en-US" sz="900"/>
          </a:p>
        </p:txBody>
      </p:sp>
      <p:sp>
        <p:nvSpPr>
          <p:cNvPr id="21" name="TextBox 20">
            <a:extLst>
              <a:ext uri="{FF2B5EF4-FFF2-40B4-BE49-F238E27FC236}">
                <a16:creationId xmlns:a16="http://schemas.microsoft.com/office/drawing/2014/main" xmlns="" id="{695757D3-2B2D-4505-A1A8-4E475A953971}"/>
              </a:ext>
            </a:extLst>
          </p:cNvPr>
          <p:cNvSpPr txBox="1"/>
          <p:nvPr/>
        </p:nvSpPr>
        <p:spPr>
          <a:xfrm>
            <a:off x="5421548" y="1488636"/>
            <a:ext cx="1686680" cy="246221"/>
          </a:xfrm>
          <a:prstGeom prst="rect">
            <a:avLst/>
          </a:prstGeom>
          <a:noFill/>
        </p:spPr>
        <p:txBody>
          <a:bodyPr wrap="none" rtlCol="0">
            <a:spAutoFit/>
          </a:bodyPr>
          <a:lstStyle/>
          <a:p>
            <a:r>
              <a:rPr lang="ko-KR" altLang="en-US" sz="1000"/>
              <a:t>편집됨 </a:t>
            </a:r>
            <a:r>
              <a:rPr lang="en-US" altLang="ko-KR" sz="1000"/>
              <a:t>A</a:t>
            </a:r>
            <a:r>
              <a:rPr lang="ko-KR" altLang="en-US" sz="1000"/>
              <a:t>물품 추가 ○직원</a:t>
            </a:r>
          </a:p>
        </p:txBody>
      </p:sp>
      <p:sp>
        <p:nvSpPr>
          <p:cNvPr id="22" name="TextBox 21">
            <a:extLst>
              <a:ext uri="{FF2B5EF4-FFF2-40B4-BE49-F238E27FC236}">
                <a16:creationId xmlns:a16="http://schemas.microsoft.com/office/drawing/2014/main" xmlns="" id="{440C523F-CD11-427E-B953-0CCA0F60B3B9}"/>
              </a:ext>
            </a:extLst>
          </p:cNvPr>
          <p:cNvSpPr txBox="1"/>
          <p:nvPr/>
        </p:nvSpPr>
        <p:spPr>
          <a:xfrm>
            <a:off x="7588634" y="1235510"/>
            <a:ext cx="495649" cy="246221"/>
          </a:xfrm>
          <a:prstGeom prst="rect">
            <a:avLst/>
          </a:prstGeom>
          <a:noFill/>
        </p:spPr>
        <p:txBody>
          <a:bodyPr wrap="none" rtlCol="0">
            <a:spAutoFit/>
          </a:bodyPr>
          <a:lstStyle/>
          <a:p>
            <a:r>
              <a:rPr lang="en-US" altLang="ko-KR" sz="1000"/>
              <a:t>18:23</a:t>
            </a:r>
            <a:endParaRPr lang="ko-KR" altLang="en-US" sz="1000"/>
          </a:p>
        </p:txBody>
      </p:sp>
      <p:sp>
        <p:nvSpPr>
          <p:cNvPr id="23" name="타원 22">
            <a:extLst>
              <a:ext uri="{FF2B5EF4-FFF2-40B4-BE49-F238E27FC236}">
                <a16:creationId xmlns:a16="http://schemas.microsoft.com/office/drawing/2014/main" xmlns="" id="{C762CE2C-DA60-4196-9717-A050B6279474}"/>
              </a:ext>
            </a:extLst>
          </p:cNvPr>
          <p:cNvSpPr/>
          <p:nvPr/>
        </p:nvSpPr>
        <p:spPr>
          <a:xfrm>
            <a:off x="2213172" y="264415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24" name="타원 23">
            <a:extLst>
              <a:ext uri="{FF2B5EF4-FFF2-40B4-BE49-F238E27FC236}">
                <a16:creationId xmlns:a16="http://schemas.microsoft.com/office/drawing/2014/main" xmlns="" id="{EC3EAE8F-20D6-40BE-96A1-2ED80085D792}"/>
              </a:ext>
            </a:extLst>
          </p:cNvPr>
          <p:cNvSpPr/>
          <p:nvPr/>
        </p:nvSpPr>
        <p:spPr>
          <a:xfrm>
            <a:off x="4597549" y="63924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30" name="타원 29">
            <a:extLst>
              <a:ext uri="{FF2B5EF4-FFF2-40B4-BE49-F238E27FC236}">
                <a16:creationId xmlns:a16="http://schemas.microsoft.com/office/drawing/2014/main" xmlns="" id="{3EA01316-4978-494A-A5CE-845F171E8C41}"/>
              </a:ext>
            </a:extLst>
          </p:cNvPr>
          <p:cNvSpPr/>
          <p:nvPr/>
        </p:nvSpPr>
        <p:spPr>
          <a:xfrm>
            <a:off x="5105088" y="86704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31" name="타원 30">
            <a:extLst>
              <a:ext uri="{FF2B5EF4-FFF2-40B4-BE49-F238E27FC236}">
                <a16:creationId xmlns:a16="http://schemas.microsoft.com/office/drawing/2014/main" xmlns="" id="{AD3B0370-9EA6-4FFA-B756-22B370C732EF}"/>
              </a:ext>
            </a:extLst>
          </p:cNvPr>
          <p:cNvSpPr/>
          <p:nvPr/>
        </p:nvSpPr>
        <p:spPr>
          <a:xfrm>
            <a:off x="4912965" y="526926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spTree>
    <p:extLst>
      <p:ext uri="{BB962C8B-B14F-4D97-AF65-F5344CB8AC3E}">
        <p14:creationId xmlns:p14="http://schemas.microsoft.com/office/powerpoint/2010/main" xmlns="" val="219752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주문 관리</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4213481083"/>
              </p:ext>
            </p:extLst>
          </p:nvPr>
        </p:nvGraphicFramePr>
        <p:xfrm>
          <a:off x="8688288" y="476672"/>
          <a:ext cx="3384376" cy="586617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주문서를 확인하고 실질적으로 관리하는 페이지입니다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대부분의 주요업무가 이루어지는 곳으로 주문서의 대략적인 정보가 찾기 쉽고 한 눈에 들어와야 합니다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각 카테고리의 출력화면은 한 화면에 같이 나오는 것이 아니라 개별 페이지입니다</a:t>
                      </a:r>
                      <a:r>
                        <a:rPr lang="en-US" altLang="ko-KR" sz="800" b="0">
                          <a:solidFill>
                            <a:schemeClr val="tx1"/>
                          </a:solidFill>
                          <a:latin typeface="+mn-ea"/>
                          <a:ea typeface="+mn-ea"/>
                          <a:sym typeface="맑은 고딕"/>
                        </a:rPr>
                        <a:t>. </a:t>
                      </a:r>
                      <a:r>
                        <a:rPr lang="ko-KR" altLang="en-US" sz="800" b="0">
                          <a:solidFill>
                            <a:schemeClr val="tx1"/>
                          </a:solidFill>
                          <a:latin typeface="+mn-ea"/>
                          <a:ea typeface="+mn-ea"/>
                          <a:sym typeface="맑은 고딕"/>
                        </a:rPr>
                        <a:t>이해를 돕기위해 같은 지면에 배치하였습니다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주문서 정렬은 납기일이 임박한순으로 위로 올라오는게 기본으로 하고 각 레이블을 클릭하면 그 레이블순으로 내림차순 정렬 </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카테고리를 통해 각 상태에 맞는 주문서를 불러옵니다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주문서의 가장 처음 상태로 이 상태에서는 고객사가 직접 자신의 주문서를 수정 할 수 있습니다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주문번호를 </a:t>
                      </a:r>
                      <a:r>
                        <a:rPr lang="ko-KR" altLang="en-US" sz="850" b="0" dirty="0" err="1">
                          <a:latin typeface="+mn-ea"/>
                          <a:ea typeface="+mn-ea"/>
                        </a:rPr>
                        <a:t>클릭했을때</a:t>
                      </a:r>
                      <a:r>
                        <a:rPr lang="ko-KR" altLang="en-US" sz="850" b="0" dirty="0">
                          <a:latin typeface="+mn-ea"/>
                          <a:ea typeface="+mn-ea"/>
                        </a:rPr>
                        <a:t> 하위페이지로 주문서의 전체 내역을 호출합니다</a:t>
                      </a:r>
                      <a:r>
                        <a:rPr lang="en-US" altLang="ko-KR" sz="850" b="0" dirty="0">
                          <a:latin typeface="+mn-ea"/>
                          <a:ea typeface="+mn-ea"/>
                        </a:rPr>
                        <a:t>. </a:t>
                      </a:r>
                      <a:r>
                        <a:rPr lang="ko-KR" altLang="en-US" sz="850" b="0" dirty="0">
                          <a:latin typeface="+mn-ea"/>
                          <a:ea typeface="+mn-ea"/>
                        </a:rPr>
                        <a:t>이 페이지에서 고객사는 원하는 만큼 주문서를 수정하고 </a:t>
                      </a:r>
                      <a:r>
                        <a:rPr lang="ko-KR" altLang="en-US" sz="850" b="0" dirty="0" err="1">
                          <a:latin typeface="+mn-ea"/>
                          <a:ea typeface="+mn-ea"/>
                        </a:rPr>
                        <a:t>컨펌요청을</a:t>
                      </a:r>
                      <a:r>
                        <a:rPr lang="ko-KR" altLang="en-US" sz="850" b="0" dirty="0">
                          <a:latin typeface="+mn-ea"/>
                          <a:ea typeface="+mn-ea"/>
                        </a:rPr>
                        <a:t> 할 수 있습니다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고객사가 </a:t>
                      </a:r>
                      <a:r>
                        <a:rPr kumimoji="1" lang="ko-KR" altLang="en-US" sz="850" dirty="0" err="1">
                          <a:solidFill>
                            <a:schemeClr val="tx1"/>
                          </a:solidFill>
                          <a:latin typeface="+mn-ea"/>
                        </a:rPr>
                        <a:t>컨펌요청을</a:t>
                      </a:r>
                      <a:r>
                        <a:rPr kumimoji="1" lang="ko-KR" altLang="en-US" sz="850" dirty="0">
                          <a:solidFill>
                            <a:schemeClr val="tx1"/>
                          </a:solidFill>
                          <a:latin typeface="+mn-ea"/>
                        </a:rPr>
                        <a:t> 보낸 주문서가 분류되는 카테고리입니다</a:t>
                      </a:r>
                      <a:r>
                        <a:rPr kumimoji="1" lang="en-US" altLang="ko-KR" sz="850" dirty="0">
                          <a:solidFill>
                            <a:schemeClr val="tx1"/>
                          </a:solidFill>
                          <a:latin typeface="+mn-ea"/>
                        </a:rPr>
                        <a:t>. 3</a:t>
                      </a:r>
                      <a:r>
                        <a:rPr kumimoji="1" lang="ko-KR" altLang="en-US" sz="850" dirty="0">
                          <a:solidFill>
                            <a:schemeClr val="tx1"/>
                          </a:solidFill>
                          <a:latin typeface="+mn-ea"/>
                        </a:rPr>
                        <a:t>과 같이 주문번호를 통해 하위페이지로 주문서의 전체 내역을 확인 할 수 있으며 이 상태에서는 고객사가 직접 수정 할 수 없고</a:t>
                      </a:r>
                      <a:r>
                        <a:rPr kumimoji="1" lang="en-US" altLang="ko-KR" sz="850" dirty="0">
                          <a:solidFill>
                            <a:schemeClr val="tx1"/>
                          </a:solidFill>
                          <a:latin typeface="+mn-ea"/>
                        </a:rPr>
                        <a:t>,</a:t>
                      </a:r>
                      <a:r>
                        <a:rPr kumimoji="1" lang="ko-KR" altLang="en-US" sz="850" dirty="0">
                          <a:solidFill>
                            <a:schemeClr val="tx1"/>
                          </a:solidFill>
                          <a:latin typeface="+mn-ea"/>
                        </a:rPr>
                        <a:t> 관리자만 수정 할 수 있습니다</a:t>
                      </a:r>
                      <a:r>
                        <a:rPr kumimoji="1" lang="en-US" altLang="ko-KR" sz="850" dirty="0">
                          <a:solidFill>
                            <a:schemeClr val="tx1"/>
                          </a:solidFill>
                          <a:latin typeface="+mn-ea"/>
                        </a:rPr>
                        <a:t>.</a:t>
                      </a:r>
                      <a:r>
                        <a:rPr kumimoji="1" lang="ko-KR" altLang="en-US" sz="850" dirty="0">
                          <a:solidFill>
                            <a:schemeClr val="tx1"/>
                          </a:solidFill>
                          <a:latin typeface="+mn-ea"/>
                        </a:rPr>
                        <a:t> 하위페이지에서 </a:t>
                      </a:r>
                      <a:r>
                        <a:rPr kumimoji="1" lang="ko-KR" altLang="en-US" sz="850" dirty="0" err="1">
                          <a:solidFill>
                            <a:schemeClr val="tx1"/>
                          </a:solidFill>
                          <a:latin typeface="+mn-ea"/>
                        </a:rPr>
                        <a:t>수정할때마다</a:t>
                      </a:r>
                      <a:r>
                        <a:rPr kumimoji="1" lang="en-US" altLang="ko-KR" sz="850" dirty="0">
                          <a:solidFill>
                            <a:schemeClr val="tx1"/>
                          </a:solidFill>
                          <a:latin typeface="+mn-ea"/>
                        </a:rPr>
                        <a:t> </a:t>
                      </a:r>
                      <a:r>
                        <a:rPr kumimoji="1" lang="ko-KR" altLang="en-US" sz="850" dirty="0">
                          <a:solidFill>
                            <a:schemeClr val="tx1"/>
                          </a:solidFill>
                          <a:latin typeface="+mn-ea"/>
                        </a:rPr>
                        <a:t>변경내역이 주문서 옆에 출력됩니다</a:t>
                      </a:r>
                      <a:r>
                        <a:rPr kumimoji="1" lang="en-US" altLang="ko-KR" sz="850" dirty="0">
                          <a:solidFill>
                            <a:schemeClr val="tx1"/>
                          </a:solidFill>
                          <a:latin typeface="+mn-ea"/>
                        </a:rPr>
                        <a:t>. </a:t>
                      </a:r>
                      <a:r>
                        <a:rPr kumimoji="1" lang="ko-KR" altLang="en-US" sz="850" dirty="0">
                          <a:solidFill>
                            <a:schemeClr val="tx1"/>
                          </a:solidFill>
                          <a:latin typeface="+mn-ea"/>
                        </a:rPr>
                        <a:t>고객사는 주문 내역과 변경내역을 보고 주문 확정을 하거나 납기일과 현장을 입력할 수 있습니다</a:t>
                      </a:r>
                      <a:r>
                        <a:rPr kumimoji="1" lang="en-US" altLang="ko-KR" sz="850" dirty="0">
                          <a:solidFill>
                            <a:schemeClr val="tx1"/>
                          </a:solidFill>
                          <a:latin typeface="+mn-ea"/>
                        </a:rPr>
                        <a:t>.</a:t>
                      </a:r>
                      <a:r>
                        <a:rPr kumimoji="1" lang="ko-KR" altLang="en-US" sz="850" dirty="0">
                          <a:solidFill>
                            <a:schemeClr val="tx1"/>
                          </a:solidFill>
                          <a:latin typeface="+mn-ea"/>
                        </a:rPr>
                        <a:t> </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solidFill>
                            <a:srgbClr val="FF0000"/>
                          </a:solidFill>
                          <a:latin typeface="+mn-ea"/>
                          <a:ea typeface="+mn-ea"/>
                        </a:rPr>
                        <a:t>4</a:t>
                      </a:r>
                      <a:r>
                        <a:rPr lang="ko-KR" altLang="en-US" sz="850" b="0" dirty="0">
                          <a:solidFill>
                            <a:srgbClr val="FF0000"/>
                          </a:solidFill>
                          <a:latin typeface="+mn-ea"/>
                          <a:ea typeface="+mn-ea"/>
                        </a:rPr>
                        <a:t>에서 확정된 후</a:t>
                      </a:r>
                      <a:r>
                        <a:rPr lang="en-US" altLang="ko-KR" sz="850" b="0" dirty="0">
                          <a:solidFill>
                            <a:srgbClr val="FF0000"/>
                          </a:solidFill>
                          <a:latin typeface="+mn-ea"/>
                          <a:ea typeface="+mn-ea"/>
                        </a:rPr>
                        <a:t>, </a:t>
                      </a:r>
                      <a:r>
                        <a:rPr lang="ko-KR" altLang="en-US" sz="850" b="0" dirty="0">
                          <a:solidFill>
                            <a:srgbClr val="FF0000"/>
                          </a:solidFill>
                          <a:latin typeface="+mn-ea"/>
                          <a:ea typeface="+mn-ea"/>
                        </a:rPr>
                        <a:t>고객사가 최종 주문확정을 한 주문서</a:t>
                      </a:r>
                      <a:r>
                        <a:rPr lang="ko-KR" altLang="en-US" sz="850" b="0" dirty="0">
                          <a:latin typeface="+mn-ea"/>
                          <a:ea typeface="+mn-ea"/>
                        </a:rPr>
                        <a:t>가 분류된 카테고리 입니다</a:t>
                      </a:r>
                      <a:r>
                        <a:rPr lang="en-US" altLang="ko-KR" sz="850" b="0" dirty="0">
                          <a:latin typeface="+mn-ea"/>
                          <a:ea typeface="+mn-ea"/>
                        </a:rPr>
                        <a:t>.</a:t>
                      </a:r>
                    </a:p>
                    <a:p>
                      <a:pPr algn="just" latinLnBrk="1">
                        <a:lnSpc>
                          <a:spcPct val="120000"/>
                        </a:lnSpc>
                      </a:pPr>
                      <a:r>
                        <a:rPr lang="ko-KR" altLang="en-US" sz="850" b="0" dirty="0">
                          <a:latin typeface="+mn-ea"/>
                          <a:ea typeface="+mn-ea"/>
                        </a:rPr>
                        <a:t>현장과 납기일이 표시됩니다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관리자가 견적서를 열람했을때 </a:t>
                      </a:r>
                      <a:r>
                        <a:rPr lang="en-US" altLang="ko-KR" sz="850" b="0">
                          <a:latin typeface="+mn-ea"/>
                          <a:ea typeface="+mn-ea"/>
                        </a:rPr>
                        <a:t>‘</a:t>
                      </a:r>
                      <a:r>
                        <a:rPr lang="ko-KR" altLang="en-US" sz="850" b="0">
                          <a:latin typeface="+mn-ea"/>
                          <a:ea typeface="+mn-ea"/>
                        </a:rPr>
                        <a:t>읽음</a:t>
                      </a:r>
                      <a:r>
                        <a:rPr lang="en-US" altLang="ko-KR" sz="850" b="0">
                          <a:latin typeface="+mn-ea"/>
                          <a:ea typeface="+mn-ea"/>
                        </a:rPr>
                        <a:t>’</a:t>
                      </a:r>
                      <a:r>
                        <a:rPr lang="ko-KR" altLang="en-US" sz="850" b="0">
                          <a:latin typeface="+mn-ea"/>
                          <a:ea typeface="+mn-ea"/>
                        </a:rPr>
                        <a:t>으로 표시됩니다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주문서 필터기능</a:t>
                      </a:r>
                      <a:r>
                        <a:rPr lang="en-US" altLang="ko-KR" sz="850" b="0">
                          <a:latin typeface="+mn-ea"/>
                          <a:ea typeface="+mn-ea"/>
                        </a:rPr>
                        <a:t>. </a:t>
                      </a:r>
                      <a:r>
                        <a:rPr lang="ko-KR" altLang="en-US" sz="850" b="0">
                          <a:latin typeface="+mn-ea"/>
                          <a:ea typeface="+mn-ea"/>
                        </a:rPr>
                        <a:t>간단하게 검색하거나 상세검색을 통해 날짜</a:t>
                      </a:r>
                      <a:r>
                        <a:rPr lang="en-US" altLang="ko-KR" sz="850" b="0">
                          <a:latin typeface="+mn-ea"/>
                          <a:ea typeface="+mn-ea"/>
                        </a:rPr>
                        <a:t>/</a:t>
                      </a:r>
                      <a:r>
                        <a:rPr lang="ko-KR" altLang="en-US" sz="850" b="0">
                          <a:latin typeface="+mn-ea"/>
                          <a:ea typeface="+mn-ea"/>
                        </a:rPr>
                        <a:t>주문번호</a:t>
                      </a:r>
                      <a:r>
                        <a:rPr lang="en-US" altLang="ko-KR" sz="850" b="0">
                          <a:latin typeface="+mn-ea"/>
                          <a:ea typeface="+mn-ea"/>
                        </a:rPr>
                        <a:t>/</a:t>
                      </a:r>
                      <a:r>
                        <a:rPr lang="ko-KR" altLang="en-US" sz="850" b="0">
                          <a:latin typeface="+mn-ea"/>
                          <a:ea typeface="+mn-ea"/>
                        </a:rPr>
                        <a:t>업체</a:t>
                      </a:r>
                      <a:r>
                        <a:rPr lang="en-US" altLang="ko-KR" sz="850" b="0">
                          <a:latin typeface="+mn-ea"/>
                          <a:ea typeface="+mn-ea"/>
                        </a:rPr>
                        <a:t>/</a:t>
                      </a:r>
                      <a:r>
                        <a:rPr lang="ko-KR" altLang="en-US" sz="850" b="0">
                          <a:latin typeface="+mn-ea"/>
                          <a:ea typeface="+mn-ea"/>
                        </a:rPr>
                        <a:t>주문자</a:t>
                      </a:r>
                      <a:r>
                        <a:rPr lang="en-US" altLang="ko-KR" sz="850" b="0">
                          <a:latin typeface="+mn-ea"/>
                          <a:ea typeface="+mn-ea"/>
                        </a:rPr>
                        <a:t>/</a:t>
                      </a:r>
                      <a:r>
                        <a:rPr lang="ko-KR" altLang="en-US" sz="850" b="0">
                          <a:latin typeface="+mn-ea"/>
                          <a:ea typeface="+mn-ea"/>
                        </a:rPr>
                        <a:t>연락처</a:t>
                      </a:r>
                      <a:r>
                        <a:rPr lang="en-US" altLang="ko-KR" sz="850" b="0">
                          <a:latin typeface="+mn-ea"/>
                          <a:ea typeface="+mn-ea"/>
                        </a:rPr>
                        <a:t>/</a:t>
                      </a:r>
                      <a:r>
                        <a:rPr lang="ko-KR" altLang="en-US" sz="850" b="0">
                          <a:latin typeface="+mn-ea"/>
                          <a:ea typeface="+mn-ea"/>
                        </a:rPr>
                        <a:t>현장</a:t>
                      </a:r>
                      <a:r>
                        <a:rPr lang="en-US" altLang="ko-KR" sz="850" b="0">
                          <a:latin typeface="+mn-ea"/>
                          <a:ea typeface="+mn-ea"/>
                        </a:rPr>
                        <a:t>/</a:t>
                      </a:r>
                      <a:r>
                        <a:rPr lang="ko-KR" altLang="en-US" sz="850" b="0">
                          <a:latin typeface="+mn-ea"/>
                          <a:ea typeface="+mn-ea"/>
                        </a:rPr>
                        <a:t>납기일</a:t>
                      </a:r>
                      <a:r>
                        <a:rPr lang="en-US" altLang="ko-KR" sz="850" b="0">
                          <a:latin typeface="+mn-ea"/>
                          <a:ea typeface="+mn-ea"/>
                        </a:rPr>
                        <a:t>/</a:t>
                      </a:r>
                      <a:r>
                        <a:rPr lang="ko-KR" altLang="en-US" sz="850" b="0">
                          <a:latin typeface="+mn-ea"/>
                          <a:ea typeface="+mn-ea"/>
                        </a:rPr>
                        <a:t>타일넘버 등으로 원하는 주문서만 필터링 할 수 있습니다</a:t>
                      </a:r>
                      <a:r>
                        <a:rPr lang="en-US" altLang="ko-KR" sz="850" b="0">
                          <a:latin typeface="+mn-ea"/>
                          <a:ea typeface="+mn-ea"/>
                        </a:rPr>
                        <a:t>.</a:t>
                      </a:r>
                    </a:p>
                    <a:p>
                      <a:pPr algn="just" latinLnBrk="1">
                        <a:lnSpc>
                          <a:spcPct val="120000"/>
                        </a:lnSpc>
                      </a:pPr>
                      <a:r>
                        <a:rPr lang="ko-KR" altLang="en-US" sz="850" b="0">
                          <a:latin typeface="+mn-ea"/>
                          <a:ea typeface="+mn-ea"/>
                        </a:rPr>
                        <a:t>견적</a:t>
                      </a:r>
                      <a:r>
                        <a:rPr lang="en-US" altLang="ko-KR" sz="850" b="0">
                          <a:latin typeface="+mn-ea"/>
                          <a:ea typeface="+mn-ea"/>
                        </a:rPr>
                        <a:t>/</a:t>
                      </a:r>
                      <a:r>
                        <a:rPr lang="ko-KR" altLang="en-US" sz="850" b="0">
                          <a:latin typeface="+mn-ea"/>
                          <a:ea typeface="+mn-ea"/>
                        </a:rPr>
                        <a:t>컨펌대기</a:t>
                      </a:r>
                      <a:r>
                        <a:rPr lang="en-US" altLang="ko-KR" sz="850" b="0">
                          <a:latin typeface="+mn-ea"/>
                          <a:ea typeface="+mn-ea"/>
                        </a:rPr>
                        <a:t>/</a:t>
                      </a:r>
                      <a:r>
                        <a:rPr lang="ko-KR" altLang="en-US" sz="850" b="0">
                          <a:latin typeface="+mn-ea"/>
                          <a:ea typeface="+mn-ea"/>
                        </a:rPr>
                        <a:t>주문확정 모든 하위메뉴의 상단에 들어가 있습니다</a:t>
                      </a:r>
                      <a:r>
                        <a:rPr lang="en-US" altLang="ko-KR" sz="850" b="0">
                          <a:latin typeface="+mn-ea"/>
                          <a:ea typeface="+mn-ea"/>
                        </a:rPr>
                        <a:t>.</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r h="241592">
                <a:tc>
                  <a:txBody>
                    <a:bodyPr/>
                    <a:lstStyle/>
                    <a:p>
                      <a:pPr algn="ctr" latinLnBrk="1">
                        <a:lnSpc>
                          <a:spcPct val="120000"/>
                        </a:lnSpc>
                      </a:pPr>
                      <a:r>
                        <a:rPr lang="en-US" altLang="ko-KR" sz="850" b="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날짜를 클릭하면 </a:t>
                      </a:r>
                      <a:r>
                        <a:rPr lang="ko-KR" altLang="en-US" sz="850" b="0" dirty="0" err="1">
                          <a:latin typeface="+mn-ea"/>
                          <a:ea typeface="+mn-ea"/>
                        </a:rPr>
                        <a:t>미니달력이</a:t>
                      </a:r>
                      <a:r>
                        <a:rPr lang="ko-KR" altLang="en-US" sz="850" b="0" dirty="0">
                          <a:latin typeface="+mn-ea"/>
                          <a:ea typeface="+mn-ea"/>
                        </a:rPr>
                        <a:t> 나오고 날짜를 선택하면 </a:t>
                      </a:r>
                      <a:r>
                        <a:rPr lang="ko-KR" altLang="en-US" sz="850" b="0" dirty="0" err="1">
                          <a:latin typeface="+mn-ea"/>
                          <a:ea typeface="+mn-ea"/>
                        </a:rPr>
                        <a:t>퀵기사</a:t>
                      </a:r>
                      <a:r>
                        <a:rPr lang="ko-KR" altLang="en-US" sz="850" b="0" dirty="0">
                          <a:latin typeface="+mn-ea"/>
                          <a:ea typeface="+mn-ea"/>
                        </a:rPr>
                        <a:t> </a:t>
                      </a:r>
                      <a:r>
                        <a:rPr lang="ko-KR" altLang="en-US" sz="850" b="0" dirty="0" err="1">
                          <a:latin typeface="+mn-ea"/>
                          <a:ea typeface="+mn-ea"/>
                        </a:rPr>
                        <a:t>스케쥴러로</a:t>
                      </a:r>
                      <a:r>
                        <a:rPr lang="ko-KR" altLang="en-US" sz="850" b="0" dirty="0">
                          <a:latin typeface="+mn-ea"/>
                          <a:ea typeface="+mn-ea"/>
                        </a:rPr>
                        <a:t> 주문서 전체가 복사됨</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4216739525"/>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31</a:t>
            </a:fld>
            <a:endParaRPr lang="ko-KR" altLang="en-US" sz="900" dirty="0"/>
          </a:p>
        </p:txBody>
      </p:sp>
      <p:graphicFrame>
        <p:nvGraphicFramePr>
          <p:cNvPr id="2" name="표 2">
            <a:extLst>
              <a:ext uri="{FF2B5EF4-FFF2-40B4-BE49-F238E27FC236}">
                <a16:creationId xmlns:a16="http://schemas.microsoft.com/office/drawing/2014/main" xmlns="" id="{9EDAB506-D180-427B-8C94-409F28D20142}"/>
              </a:ext>
            </a:extLst>
          </p:cNvPr>
          <p:cNvGraphicFramePr>
            <a:graphicFrameLocks noGrp="1"/>
          </p:cNvGraphicFramePr>
          <p:nvPr>
            <p:extLst>
              <p:ext uri="{D42A27DB-BD31-4B8C-83A1-F6EECF244321}">
                <p14:modId xmlns:p14="http://schemas.microsoft.com/office/powerpoint/2010/main" xmlns="" val="2414721374"/>
              </p:ext>
            </p:extLst>
          </p:nvPr>
        </p:nvGraphicFramePr>
        <p:xfrm>
          <a:off x="3143672" y="1286022"/>
          <a:ext cx="5129668" cy="1049078"/>
        </p:xfrm>
        <a:graphic>
          <a:graphicData uri="http://schemas.openxmlformats.org/drawingml/2006/table">
            <a:tbl>
              <a:tblPr firstRow="1" bandRow="1">
                <a:tableStyleId>{5940675A-B579-460E-94D1-54222C63F5DA}</a:tableStyleId>
              </a:tblPr>
              <a:tblGrid>
                <a:gridCol w="732809">
                  <a:extLst>
                    <a:ext uri="{9D8B030D-6E8A-4147-A177-3AD203B41FA5}">
                      <a16:colId xmlns:a16="http://schemas.microsoft.com/office/drawing/2014/main" xmlns="" val="3806610875"/>
                    </a:ext>
                  </a:extLst>
                </a:gridCol>
                <a:gridCol w="732809">
                  <a:extLst>
                    <a:ext uri="{9D8B030D-6E8A-4147-A177-3AD203B41FA5}">
                      <a16:colId xmlns:a16="http://schemas.microsoft.com/office/drawing/2014/main" xmlns="" val="3921267555"/>
                    </a:ext>
                  </a:extLst>
                </a:gridCol>
                <a:gridCol w="732809">
                  <a:extLst>
                    <a:ext uri="{9D8B030D-6E8A-4147-A177-3AD203B41FA5}">
                      <a16:colId xmlns:a16="http://schemas.microsoft.com/office/drawing/2014/main" xmlns="" val="353606248"/>
                    </a:ext>
                  </a:extLst>
                </a:gridCol>
                <a:gridCol w="656323">
                  <a:extLst>
                    <a:ext uri="{9D8B030D-6E8A-4147-A177-3AD203B41FA5}">
                      <a16:colId xmlns:a16="http://schemas.microsoft.com/office/drawing/2014/main" xmlns="" val="4145126506"/>
                    </a:ext>
                  </a:extLst>
                </a:gridCol>
                <a:gridCol w="988183">
                  <a:extLst>
                    <a:ext uri="{9D8B030D-6E8A-4147-A177-3AD203B41FA5}">
                      <a16:colId xmlns:a16="http://schemas.microsoft.com/office/drawing/2014/main" xmlns="" val="2332311861"/>
                    </a:ext>
                  </a:extLst>
                </a:gridCol>
                <a:gridCol w="658790">
                  <a:extLst>
                    <a:ext uri="{9D8B030D-6E8A-4147-A177-3AD203B41FA5}">
                      <a16:colId xmlns:a16="http://schemas.microsoft.com/office/drawing/2014/main" xmlns="" val="1400264004"/>
                    </a:ext>
                  </a:extLst>
                </a:gridCol>
                <a:gridCol w="627945">
                  <a:extLst>
                    <a:ext uri="{9D8B030D-6E8A-4147-A177-3AD203B41FA5}">
                      <a16:colId xmlns:a16="http://schemas.microsoft.com/office/drawing/2014/main" xmlns="" val="977096539"/>
                    </a:ext>
                  </a:extLst>
                </a:gridCol>
              </a:tblGrid>
              <a:tr h="206598">
                <a:tc>
                  <a:txBody>
                    <a:bodyPr/>
                    <a:lstStyle/>
                    <a:p>
                      <a:pPr algn="ctr" latinLnBrk="1"/>
                      <a:r>
                        <a:rPr lang="ko-KR" altLang="en-US" sz="1000"/>
                        <a:t>날짜</a:t>
                      </a:r>
                    </a:p>
                  </a:txBody>
                  <a:tcPr marL="51934" marR="51934" marT="25967" marB="25967"/>
                </a:tc>
                <a:tc>
                  <a:txBody>
                    <a:bodyPr/>
                    <a:lstStyle/>
                    <a:p>
                      <a:pPr algn="ctr" latinLnBrk="1"/>
                      <a:r>
                        <a:rPr lang="ko-KR" altLang="en-US" sz="1000"/>
                        <a:t>주문번호</a:t>
                      </a:r>
                    </a:p>
                  </a:txBody>
                  <a:tcPr marL="51934" marR="51934" marT="25967" marB="25967"/>
                </a:tc>
                <a:tc>
                  <a:txBody>
                    <a:bodyPr/>
                    <a:lstStyle/>
                    <a:p>
                      <a:pPr algn="ctr" latinLnBrk="1"/>
                      <a:r>
                        <a:rPr lang="ko-KR" altLang="en-US" sz="1000"/>
                        <a:t>업체</a:t>
                      </a:r>
                    </a:p>
                  </a:txBody>
                  <a:tcPr marL="51934" marR="51934" marT="25967" marB="25967"/>
                </a:tc>
                <a:tc>
                  <a:txBody>
                    <a:bodyPr/>
                    <a:lstStyle/>
                    <a:p>
                      <a:pPr algn="ctr" latinLnBrk="1"/>
                      <a:r>
                        <a:rPr lang="ko-KR" altLang="en-US" sz="1000"/>
                        <a:t>주문자</a:t>
                      </a:r>
                    </a:p>
                  </a:txBody>
                  <a:tcPr marL="51934" marR="51934" marT="25967" marB="25967"/>
                </a:tc>
                <a:tc>
                  <a:txBody>
                    <a:bodyPr/>
                    <a:lstStyle/>
                    <a:p>
                      <a:pPr algn="ctr" latinLnBrk="1"/>
                      <a:r>
                        <a:rPr lang="ko-KR" altLang="en-US" sz="1000"/>
                        <a:t>연락처</a:t>
                      </a:r>
                    </a:p>
                  </a:txBody>
                  <a:tcPr marL="51934" marR="51934" marT="25967" marB="25967"/>
                </a:tc>
                <a:tc>
                  <a:txBody>
                    <a:bodyPr/>
                    <a:lstStyle/>
                    <a:p>
                      <a:pPr algn="ctr" latinLnBrk="1"/>
                      <a:r>
                        <a:rPr lang="ko-KR" altLang="en-US" sz="1000"/>
                        <a:t>공급가</a:t>
                      </a:r>
                    </a:p>
                  </a:txBody>
                  <a:tcPr marL="51934" marR="51934" marT="25967" marB="25967"/>
                </a:tc>
                <a:tc>
                  <a:txBody>
                    <a:bodyPr/>
                    <a:lstStyle/>
                    <a:p>
                      <a:pPr algn="ctr" latinLnBrk="1"/>
                      <a:r>
                        <a:rPr lang="ko-KR" altLang="en-US" sz="1000"/>
                        <a:t>상태</a:t>
                      </a:r>
                    </a:p>
                  </a:txBody>
                  <a:tcPr marL="51934" marR="51934" marT="25967" marB="25967"/>
                </a:tc>
                <a:extLst>
                  <a:ext uri="{0D108BD9-81ED-4DB2-BD59-A6C34878D82A}">
                    <a16:rowId xmlns:a16="http://schemas.microsoft.com/office/drawing/2014/main" xmlns="" val="1199556938"/>
                  </a:ext>
                </a:extLst>
              </a:tr>
              <a:tr h="210620">
                <a:tc>
                  <a:txBody>
                    <a:bodyPr/>
                    <a:lstStyle/>
                    <a:p>
                      <a:pPr algn="ctr" latinLnBrk="1"/>
                      <a:r>
                        <a:rPr lang="en-US" altLang="ko-KR" sz="1000"/>
                        <a:t>`21.5.12</a:t>
                      </a:r>
                      <a:endParaRPr lang="ko-KR" altLang="en-US" sz="1000"/>
                    </a:p>
                  </a:txBody>
                  <a:tcPr marL="51934" marR="51934" marT="25967" marB="25967"/>
                </a:tc>
                <a:tc>
                  <a:txBody>
                    <a:bodyPr/>
                    <a:lstStyle/>
                    <a:p>
                      <a:pPr algn="ctr" latinLnBrk="1"/>
                      <a:r>
                        <a:rPr lang="en-US" altLang="ko-KR" sz="1000"/>
                        <a:t>A12345</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C</a:t>
                      </a:r>
                      <a:endParaRPr lang="ko-KR" altLang="en-US" sz="1000"/>
                    </a:p>
                  </a:txBody>
                  <a:tcPr marL="51934" marR="51934" marT="25967" marB="25967"/>
                </a:tc>
                <a:tc>
                  <a:txBody>
                    <a:bodyPr/>
                    <a:lstStyle/>
                    <a:p>
                      <a:pPr algn="ctr" latinLnBrk="1"/>
                      <a:r>
                        <a:rPr lang="en-US" altLang="ko-KR" sz="1000"/>
                        <a:t>010-000-0000</a:t>
                      </a:r>
                      <a:endParaRPr lang="ko-KR" altLang="en-US" sz="1000"/>
                    </a:p>
                  </a:txBody>
                  <a:tcPr marL="51934" marR="51934" marT="25967" marB="25967"/>
                </a:tc>
                <a:tc>
                  <a:txBody>
                    <a:bodyPr/>
                    <a:lstStyle/>
                    <a:p>
                      <a:pPr algn="ctr" latinLnBrk="1"/>
                      <a:r>
                        <a:rPr lang="en-US" altLang="ko-KR" sz="1000"/>
                        <a:t>1,000</a:t>
                      </a:r>
                      <a:endParaRPr lang="ko-KR" altLang="en-US" sz="1000"/>
                    </a:p>
                  </a:txBody>
                  <a:tcPr marL="51934" marR="51934" marT="25967" marB="25967"/>
                </a:tc>
                <a:tc>
                  <a:txBody>
                    <a:bodyPr/>
                    <a:lstStyle/>
                    <a:p>
                      <a:pPr algn="ctr" latinLnBrk="1"/>
                      <a:r>
                        <a:rPr lang="ko-KR" altLang="en-US" sz="1000"/>
                        <a:t>읽음</a:t>
                      </a:r>
                    </a:p>
                  </a:txBody>
                  <a:tcPr marL="51934" marR="51934" marT="25967" marB="25967"/>
                </a:tc>
                <a:extLst>
                  <a:ext uri="{0D108BD9-81ED-4DB2-BD59-A6C34878D82A}">
                    <a16:rowId xmlns:a16="http://schemas.microsoft.com/office/drawing/2014/main" xmlns="" val="1126165114"/>
                  </a:ext>
                </a:extLst>
              </a:tr>
              <a:tr h="210620">
                <a:tc>
                  <a:txBody>
                    <a:bodyPr/>
                    <a:lstStyle/>
                    <a:p>
                      <a:pPr algn="ctr" latinLnBrk="1"/>
                      <a:r>
                        <a:rPr lang="en-US" altLang="ko-KR" sz="1000"/>
                        <a:t>`21.8.20</a:t>
                      </a:r>
                      <a:endParaRPr lang="ko-KR" altLang="en-US" sz="1000"/>
                    </a:p>
                  </a:txBody>
                  <a:tcPr marL="51934" marR="51934" marT="25967" marB="25967"/>
                </a:tc>
                <a:tc>
                  <a:txBody>
                    <a:bodyPr/>
                    <a:lstStyle/>
                    <a:p>
                      <a:pPr algn="ctr" latinLnBrk="1"/>
                      <a:r>
                        <a:rPr lang="en-US" altLang="ko-KR" sz="1000"/>
                        <a:t>B21634</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D</a:t>
                      </a:r>
                      <a:endParaRPr lang="ko-KR" altLang="en-US" sz="1000"/>
                    </a:p>
                  </a:txBody>
                  <a:tcPr marL="51934" marR="51934" marT="25967" marB="25967"/>
                </a:tc>
                <a:tc>
                  <a:txBody>
                    <a:bodyPr/>
                    <a:lstStyle/>
                    <a:p>
                      <a:pPr algn="ctr" latinLnBrk="1"/>
                      <a:r>
                        <a:rPr lang="en-US" altLang="ko-KR" sz="1000"/>
                        <a:t>010-123-5485</a:t>
                      </a:r>
                      <a:endParaRPr lang="ko-KR" altLang="en-US" sz="1000"/>
                    </a:p>
                  </a:txBody>
                  <a:tcPr marL="51934" marR="51934" marT="25967" marB="25967"/>
                </a:tc>
                <a:tc>
                  <a:txBody>
                    <a:bodyPr/>
                    <a:lstStyle/>
                    <a:p>
                      <a:pPr algn="ctr" latinLnBrk="1"/>
                      <a:r>
                        <a:rPr lang="en-US" altLang="ko-KR" sz="1000"/>
                        <a:t>28,000</a:t>
                      </a:r>
                      <a:endParaRPr lang="ko-KR" altLang="en-US" sz="1000"/>
                    </a:p>
                  </a:txBody>
                  <a:tcPr marL="51934" marR="51934" marT="25967" marB="25967"/>
                </a:tc>
                <a:tc>
                  <a:txBody>
                    <a:bodyPr/>
                    <a:lstStyle/>
                    <a:p>
                      <a:pPr algn="ctr" latinLnBrk="1"/>
                      <a:r>
                        <a:rPr lang="ko-KR" altLang="en-US" sz="1000"/>
                        <a:t>읽지않음</a:t>
                      </a:r>
                    </a:p>
                  </a:txBody>
                  <a:tcPr marL="51934" marR="51934" marT="25967" marB="25967"/>
                </a:tc>
                <a:extLst>
                  <a:ext uri="{0D108BD9-81ED-4DB2-BD59-A6C34878D82A}">
                    <a16:rowId xmlns:a16="http://schemas.microsoft.com/office/drawing/2014/main" xmlns="" val="220859279"/>
                  </a:ext>
                </a:extLst>
              </a:tr>
              <a:tr h="210620">
                <a:tc>
                  <a:txBody>
                    <a:bodyPr/>
                    <a:lstStyle/>
                    <a:p>
                      <a:pPr algn="ctr" latinLnBrk="1"/>
                      <a:r>
                        <a:rPr lang="en-US" altLang="ko-KR" sz="1000"/>
                        <a:t>`21.12.8</a:t>
                      </a:r>
                      <a:endParaRPr lang="ko-KR" altLang="en-US" sz="1000"/>
                    </a:p>
                  </a:txBody>
                  <a:tcPr marL="51934" marR="51934" marT="25967" marB="25967"/>
                </a:tc>
                <a:tc>
                  <a:txBody>
                    <a:bodyPr/>
                    <a:lstStyle/>
                    <a:p>
                      <a:pPr algn="ctr" latinLnBrk="1"/>
                      <a:r>
                        <a:rPr lang="en-US" altLang="ko-KR" sz="1000"/>
                        <a:t>C48948</a:t>
                      </a:r>
                      <a:endParaRPr lang="ko-KR" altLang="en-US" sz="1000"/>
                    </a:p>
                  </a:txBody>
                  <a:tcPr marL="51934" marR="51934" marT="25967" marB="25967"/>
                </a:tc>
                <a:tc>
                  <a:txBody>
                    <a:bodyPr/>
                    <a:lstStyle/>
                    <a:p>
                      <a:pPr algn="ctr" latinLnBrk="1"/>
                      <a:r>
                        <a:rPr lang="en-US" altLang="ko-KR" sz="1000"/>
                        <a:t>B</a:t>
                      </a:r>
                      <a:r>
                        <a:rPr lang="ko-KR" altLang="en-US" sz="1000"/>
                        <a:t>업체</a:t>
                      </a:r>
                    </a:p>
                  </a:txBody>
                  <a:tcPr marL="51934" marR="51934" marT="25967" marB="25967"/>
                </a:tc>
                <a:tc>
                  <a:txBody>
                    <a:bodyPr/>
                    <a:lstStyle/>
                    <a:p>
                      <a:pPr algn="ctr" latinLnBrk="1"/>
                      <a:r>
                        <a:rPr lang="en-US" altLang="ko-KR" sz="1000"/>
                        <a:t>A</a:t>
                      </a:r>
                      <a:endParaRPr lang="ko-KR" altLang="en-US" sz="1000"/>
                    </a:p>
                  </a:txBody>
                  <a:tcPr marL="51934" marR="51934" marT="25967" marB="25967"/>
                </a:tc>
                <a:tc>
                  <a:txBody>
                    <a:bodyPr/>
                    <a:lstStyle/>
                    <a:p>
                      <a:pPr algn="ctr" latinLnBrk="1"/>
                      <a:r>
                        <a:rPr lang="en-US" altLang="ko-KR" sz="1000"/>
                        <a:t>010-888-4844</a:t>
                      </a:r>
                      <a:endParaRPr lang="ko-KR" altLang="en-US" sz="1000"/>
                    </a:p>
                  </a:txBody>
                  <a:tcPr marL="51934" marR="51934" marT="25967" marB="25967"/>
                </a:tc>
                <a:tc>
                  <a:txBody>
                    <a:bodyPr/>
                    <a:lstStyle/>
                    <a:p>
                      <a:pPr algn="ctr" latinLnBrk="1"/>
                      <a:r>
                        <a:rPr lang="en-US" altLang="ko-KR" sz="1000"/>
                        <a:t>45,800</a:t>
                      </a:r>
                      <a:endParaRPr lang="ko-KR" altLang="en-US" sz="1000"/>
                    </a:p>
                  </a:txBody>
                  <a:tcPr marL="51934" marR="51934" marT="25967" marB="25967"/>
                </a:tc>
                <a:tc>
                  <a:txBody>
                    <a:bodyPr/>
                    <a:lstStyle/>
                    <a:p>
                      <a:pPr algn="ctr" latinLnBrk="1"/>
                      <a:r>
                        <a:rPr lang="ko-KR" altLang="en-US" sz="1000"/>
                        <a:t>읽지않음</a:t>
                      </a:r>
                    </a:p>
                  </a:txBody>
                  <a:tcPr marL="51934" marR="51934" marT="25967" marB="25967"/>
                </a:tc>
                <a:extLst>
                  <a:ext uri="{0D108BD9-81ED-4DB2-BD59-A6C34878D82A}">
                    <a16:rowId xmlns:a16="http://schemas.microsoft.com/office/drawing/2014/main" xmlns="" val="1802733122"/>
                  </a:ext>
                </a:extLst>
              </a:tr>
              <a:tr h="210620">
                <a:tc>
                  <a:txBody>
                    <a:bodyPr/>
                    <a:lstStyle/>
                    <a:p>
                      <a:pPr algn="ctr" latinLnBrk="1"/>
                      <a:r>
                        <a:rPr lang="en-US" altLang="ko-KR" sz="1000"/>
                        <a:t>`21.03.10</a:t>
                      </a:r>
                      <a:endParaRPr lang="ko-KR" altLang="en-US" sz="1000"/>
                    </a:p>
                  </a:txBody>
                  <a:tcPr marL="51934" marR="51934" marT="25967" marB="25967"/>
                </a:tc>
                <a:tc>
                  <a:txBody>
                    <a:bodyPr/>
                    <a:lstStyle/>
                    <a:p>
                      <a:pPr algn="ctr" latinLnBrk="1"/>
                      <a:r>
                        <a:rPr lang="en-US" altLang="ko-KR" sz="1000"/>
                        <a:t>D54194</a:t>
                      </a:r>
                      <a:endParaRPr lang="ko-KR" altLang="en-US" sz="1000"/>
                    </a:p>
                  </a:txBody>
                  <a:tcPr marL="51934" marR="51934" marT="25967" marB="25967"/>
                </a:tc>
                <a:tc>
                  <a:txBody>
                    <a:bodyPr/>
                    <a:lstStyle/>
                    <a:p>
                      <a:pPr algn="ctr" latinLnBrk="1"/>
                      <a:r>
                        <a:rPr lang="en-US" altLang="ko-KR" sz="1000"/>
                        <a:t>C</a:t>
                      </a:r>
                      <a:r>
                        <a:rPr lang="ko-KR" altLang="en-US" sz="1000"/>
                        <a:t>업체</a:t>
                      </a:r>
                    </a:p>
                  </a:txBody>
                  <a:tcPr marL="51934" marR="51934" marT="25967" marB="25967"/>
                </a:tc>
                <a:tc>
                  <a:txBody>
                    <a:bodyPr/>
                    <a:lstStyle/>
                    <a:p>
                      <a:pPr algn="ctr" latinLnBrk="1"/>
                      <a:r>
                        <a:rPr lang="en-US" altLang="ko-KR" sz="1000"/>
                        <a:t>E</a:t>
                      </a:r>
                      <a:endParaRPr lang="ko-KR" altLang="en-US" sz="1000"/>
                    </a:p>
                  </a:txBody>
                  <a:tcPr marL="51934" marR="51934" marT="25967" marB="25967"/>
                </a:tc>
                <a:tc>
                  <a:txBody>
                    <a:bodyPr/>
                    <a:lstStyle/>
                    <a:p>
                      <a:pPr algn="ctr" latinLnBrk="1"/>
                      <a:r>
                        <a:rPr lang="en-US" altLang="ko-KR" sz="1000"/>
                        <a:t>010-788-4188</a:t>
                      </a:r>
                      <a:endParaRPr lang="ko-KR" altLang="en-US" sz="1000"/>
                    </a:p>
                  </a:txBody>
                  <a:tcPr marL="51934" marR="51934" marT="25967" marB="25967"/>
                </a:tc>
                <a:tc>
                  <a:txBody>
                    <a:bodyPr/>
                    <a:lstStyle/>
                    <a:p>
                      <a:pPr algn="ctr" latinLnBrk="1"/>
                      <a:r>
                        <a:rPr lang="en-US" altLang="ko-KR" sz="1000"/>
                        <a:t>489,200</a:t>
                      </a:r>
                      <a:endParaRPr lang="ko-KR" altLang="en-US" sz="1000"/>
                    </a:p>
                  </a:txBody>
                  <a:tcPr marL="51934" marR="51934" marT="25967" marB="25967"/>
                </a:tc>
                <a:tc>
                  <a:txBody>
                    <a:bodyPr/>
                    <a:lstStyle/>
                    <a:p>
                      <a:pPr algn="ctr" latinLnBrk="1"/>
                      <a:r>
                        <a:rPr lang="ko-KR" altLang="en-US" sz="1000"/>
                        <a:t>읽지않음</a:t>
                      </a:r>
                    </a:p>
                  </a:txBody>
                  <a:tcPr marL="51934" marR="51934" marT="25967" marB="25967"/>
                </a:tc>
                <a:extLst>
                  <a:ext uri="{0D108BD9-81ED-4DB2-BD59-A6C34878D82A}">
                    <a16:rowId xmlns:a16="http://schemas.microsoft.com/office/drawing/2014/main" xmlns="" val="2328823877"/>
                  </a:ext>
                </a:extLst>
              </a:tr>
            </a:tbl>
          </a:graphicData>
        </a:graphic>
      </p:graphicFrame>
      <p:graphicFrame>
        <p:nvGraphicFramePr>
          <p:cNvPr id="9" name="표 2">
            <a:extLst>
              <a:ext uri="{FF2B5EF4-FFF2-40B4-BE49-F238E27FC236}">
                <a16:creationId xmlns:a16="http://schemas.microsoft.com/office/drawing/2014/main" xmlns="" id="{D46D8BE8-148E-416C-9CA3-AC7D5D5EFCEF}"/>
              </a:ext>
            </a:extLst>
          </p:cNvPr>
          <p:cNvGraphicFramePr>
            <a:graphicFrameLocks noGrp="1"/>
          </p:cNvGraphicFramePr>
          <p:nvPr>
            <p:extLst>
              <p:ext uri="{D42A27DB-BD31-4B8C-83A1-F6EECF244321}">
                <p14:modId xmlns:p14="http://schemas.microsoft.com/office/powerpoint/2010/main" xmlns="" val="3493174407"/>
              </p:ext>
            </p:extLst>
          </p:nvPr>
        </p:nvGraphicFramePr>
        <p:xfrm>
          <a:off x="3143672" y="2695142"/>
          <a:ext cx="5129668" cy="1049078"/>
        </p:xfrm>
        <a:graphic>
          <a:graphicData uri="http://schemas.openxmlformats.org/drawingml/2006/table">
            <a:tbl>
              <a:tblPr firstRow="1" bandRow="1">
                <a:tableStyleId>{5940675A-B579-460E-94D1-54222C63F5DA}</a:tableStyleId>
              </a:tblPr>
              <a:tblGrid>
                <a:gridCol w="732809">
                  <a:extLst>
                    <a:ext uri="{9D8B030D-6E8A-4147-A177-3AD203B41FA5}">
                      <a16:colId xmlns:a16="http://schemas.microsoft.com/office/drawing/2014/main" xmlns="" val="3806610875"/>
                    </a:ext>
                  </a:extLst>
                </a:gridCol>
                <a:gridCol w="732809">
                  <a:extLst>
                    <a:ext uri="{9D8B030D-6E8A-4147-A177-3AD203B41FA5}">
                      <a16:colId xmlns:a16="http://schemas.microsoft.com/office/drawing/2014/main" xmlns="" val="3921267555"/>
                    </a:ext>
                  </a:extLst>
                </a:gridCol>
                <a:gridCol w="732809">
                  <a:extLst>
                    <a:ext uri="{9D8B030D-6E8A-4147-A177-3AD203B41FA5}">
                      <a16:colId xmlns:a16="http://schemas.microsoft.com/office/drawing/2014/main" xmlns="" val="353606248"/>
                    </a:ext>
                  </a:extLst>
                </a:gridCol>
                <a:gridCol w="656323">
                  <a:extLst>
                    <a:ext uri="{9D8B030D-6E8A-4147-A177-3AD203B41FA5}">
                      <a16:colId xmlns:a16="http://schemas.microsoft.com/office/drawing/2014/main" xmlns="" val="4145126506"/>
                    </a:ext>
                  </a:extLst>
                </a:gridCol>
                <a:gridCol w="988183">
                  <a:extLst>
                    <a:ext uri="{9D8B030D-6E8A-4147-A177-3AD203B41FA5}">
                      <a16:colId xmlns:a16="http://schemas.microsoft.com/office/drawing/2014/main" xmlns="" val="2332311861"/>
                    </a:ext>
                  </a:extLst>
                </a:gridCol>
                <a:gridCol w="658790">
                  <a:extLst>
                    <a:ext uri="{9D8B030D-6E8A-4147-A177-3AD203B41FA5}">
                      <a16:colId xmlns:a16="http://schemas.microsoft.com/office/drawing/2014/main" xmlns="" val="1400264004"/>
                    </a:ext>
                  </a:extLst>
                </a:gridCol>
                <a:gridCol w="627945">
                  <a:extLst>
                    <a:ext uri="{9D8B030D-6E8A-4147-A177-3AD203B41FA5}">
                      <a16:colId xmlns:a16="http://schemas.microsoft.com/office/drawing/2014/main" xmlns="" val="977096539"/>
                    </a:ext>
                  </a:extLst>
                </a:gridCol>
              </a:tblGrid>
              <a:tr h="206598">
                <a:tc>
                  <a:txBody>
                    <a:bodyPr/>
                    <a:lstStyle/>
                    <a:p>
                      <a:pPr algn="ctr" latinLnBrk="1"/>
                      <a:r>
                        <a:rPr lang="ko-KR" altLang="en-US" sz="1000"/>
                        <a:t>날짜</a:t>
                      </a:r>
                    </a:p>
                  </a:txBody>
                  <a:tcPr marL="51934" marR="51934" marT="25967" marB="25967"/>
                </a:tc>
                <a:tc>
                  <a:txBody>
                    <a:bodyPr/>
                    <a:lstStyle/>
                    <a:p>
                      <a:pPr algn="ctr" latinLnBrk="1"/>
                      <a:r>
                        <a:rPr lang="ko-KR" altLang="en-US" sz="1000"/>
                        <a:t>주문번호</a:t>
                      </a:r>
                    </a:p>
                  </a:txBody>
                  <a:tcPr marL="51934" marR="51934" marT="25967" marB="25967"/>
                </a:tc>
                <a:tc>
                  <a:txBody>
                    <a:bodyPr/>
                    <a:lstStyle/>
                    <a:p>
                      <a:pPr algn="ctr" latinLnBrk="1"/>
                      <a:r>
                        <a:rPr lang="ko-KR" altLang="en-US" sz="1000"/>
                        <a:t>업체</a:t>
                      </a:r>
                    </a:p>
                  </a:txBody>
                  <a:tcPr marL="51934" marR="51934" marT="25967" marB="25967"/>
                </a:tc>
                <a:tc>
                  <a:txBody>
                    <a:bodyPr/>
                    <a:lstStyle/>
                    <a:p>
                      <a:pPr algn="ctr" latinLnBrk="1"/>
                      <a:r>
                        <a:rPr lang="ko-KR" altLang="en-US" sz="1000"/>
                        <a:t>주문자</a:t>
                      </a:r>
                    </a:p>
                  </a:txBody>
                  <a:tcPr marL="51934" marR="51934" marT="25967" marB="25967"/>
                </a:tc>
                <a:tc>
                  <a:txBody>
                    <a:bodyPr/>
                    <a:lstStyle/>
                    <a:p>
                      <a:pPr algn="ctr" latinLnBrk="1"/>
                      <a:r>
                        <a:rPr lang="ko-KR" altLang="en-US" sz="1000"/>
                        <a:t>연락처</a:t>
                      </a:r>
                    </a:p>
                  </a:txBody>
                  <a:tcPr marL="51934" marR="51934" marT="25967" marB="25967"/>
                </a:tc>
                <a:tc>
                  <a:txBody>
                    <a:bodyPr/>
                    <a:lstStyle/>
                    <a:p>
                      <a:pPr algn="ctr" latinLnBrk="1"/>
                      <a:r>
                        <a:rPr lang="ko-KR" altLang="en-US" sz="1000"/>
                        <a:t>공급가</a:t>
                      </a:r>
                    </a:p>
                  </a:txBody>
                  <a:tcPr marL="51934" marR="51934" marT="25967" marB="25967"/>
                </a:tc>
                <a:tc>
                  <a:txBody>
                    <a:bodyPr/>
                    <a:lstStyle/>
                    <a:p>
                      <a:pPr algn="ctr" latinLnBrk="1"/>
                      <a:r>
                        <a:rPr lang="ko-KR" altLang="en-US" sz="1000"/>
                        <a:t>상태</a:t>
                      </a:r>
                    </a:p>
                  </a:txBody>
                  <a:tcPr marL="51934" marR="51934" marT="25967" marB="25967"/>
                </a:tc>
                <a:extLst>
                  <a:ext uri="{0D108BD9-81ED-4DB2-BD59-A6C34878D82A}">
                    <a16:rowId xmlns:a16="http://schemas.microsoft.com/office/drawing/2014/main" xmlns="" val="1199556938"/>
                  </a:ext>
                </a:extLst>
              </a:tr>
              <a:tr h="210620">
                <a:tc>
                  <a:txBody>
                    <a:bodyPr/>
                    <a:lstStyle/>
                    <a:p>
                      <a:pPr algn="ctr" latinLnBrk="1"/>
                      <a:r>
                        <a:rPr lang="en-US" altLang="ko-KR" sz="1000"/>
                        <a:t>`21.5.12</a:t>
                      </a:r>
                      <a:endParaRPr lang="ko-KR" altLang="en-US" sz="1000"/>
                    </a:p>
                  </a:txBody>
                  <a:tcPr marL="51934" marR="51934" marT="25967" marB="25967"/>
                </a:tc>
                <a:tc>
                  <a:txBody>
                    <a:bodyPr/>
                    <a:lstStyle/>
                    <a:p>
                      <a:pPr algn="ctr" latinLnBrk="1"/>
                      <a:r>
                        <a:rPr lang="en-US" altLang="ko-KR" sz="1000"/>
                        <a:t>A12345</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C</a:t>
                      </a:r>
                      <a:endParaRPr lang="ko-KR" altLang="en-US" sz="1000"/>
                    </a:p>
                  </a:txBody>
                  <a:tcPr marL="51934" marR="51934" marT="25967" marB="25967"/>
                </a:tc>
                <a:tc>
                  <a:txBody>
                    <a:bodyPr/>
                    <a:lstStyle/>
                    <a:p>
                      <a:pPr algn="ctr" latinLnBrk="1"/>
                      <a:r>
                        <a:rPr lang="en-US" altLang="ko-KR" sz="1000"/>
                        <a:t>010-000-0000</a:t>
                      </a:r>
                      <a:endParaRPr lang="ko-KR" altLang="en-US" sz="1000"/>
                    </a:p>
                  </a:txBody>
                  <a:tcPr marL="51934" marR="51934" marT="25967" marB="25967"/>
                </a:tc>
                <a:tc>
                  <a:txBody>
                    <a:bodyPr/>
                    <a:lstStyle/>
                    <a:p>
                      <a:pPr algn="ctr" latinLnBrk="1"/>
                      <a:r>
                        <a:rPr lang="en-US" altLang="ko-KR" sz="1000"/>
                        <a:t>1,000</a:t>
                      </a:r>
                      <a:endParaRPr lang="ko-KR" altLang="en-US" sz="1000"/>
                    </a:p>
                  </a:txBody>
                  <a:tcPr marL="51934" marR="51934" marT="25967" marB="25967"/>
                </a:tc>
                <a:tc>
                  <a:txBody>
                    <a:bodyPr/>
                    <a:lstStyle/>
                    <a:p>
                      <a:pPr algn="ctr" latinLnBrk="1"/>
                      <a:r>
                        <a:rPr lang="ko-KR" altLang="en-US" sz="1000"/>
                        <a:t>컨펌요청</a:t>
                      </a:r>
                    </a:p>
                  </a:txBody>
                  <a:tcPr marL="51934" marR="51934" marT="25967" marB="25967"/>
                </a:tc>
                <a:extLst>
                  <a:ext uri="{0D108BD9-81ED-4DB2-BD59-A6C34878D82A}">
                    <a16:rowId xmlns:a16="http://schemas.microsoft.com/office/drawing/2014/main" xmlns="" val="1126165114"/>
                  </a:ext>
                </a:extLst>
              </a:tr>
              <a:tr h="210620">
                <a:tc>
                  <a:txBody>
                    <a:bodyPr/>
                    <a:lstStyle/>
                    <a:p>
                      <a:pPr algn="ctr" latinLnBrk="1"/>
                      <a:r>
                        <a:rPr lang="en-US" altLang="ko-KR" sz="1000"/>
                        <a:t>`21.8.20</a:t>
                      </a:r>
                      <a:endParaRPr lang="ko-KR" altLang="en-US" sz="1000"/>
                    </a:p>
                  </a:txBody>
                  <a:tcPr marL="51934" marR="51934" marT="25967" marB="25967"/>
                </a:tc>
                <a:tc>
                  <a:txBody>
                    <a:bodyPr/>
                    <a:lstStyle/>
                    <a:p>
                      <a:pPr algn="ctr" latinLnBrk="1"/>
                      <a:r>
                        <a:rPr lang="en-US" altLang="ko-KR" sz="1000"/>
                        <a:t>B21634</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D</a:t>
                      </a:r>
                      <a:endParaRPr lang="ko-KR" altLang="en-US" sz="1000"/>
                    </a:p>
                  </a:txBody>
                  <a:tcPr marL="51934" marR="51934" marT="25967" marB="25967"/>
                </a:tc>
                <a:tc>
                  <a:txBody>
                    <a:bodyPr/>
                    <a:lstStyle/>
                    <a:p>
                      <a:pPr algn="ctr" latinLnBrk="1"/>
                      <a:r>
                        <a:rPr lang="en-US" altLang="ko-KR" sz="1000"/>
                        <a:t>010-123-5485</a:t>
                      </a:r>
                      <a:endParaRPr lang="ko-KR" altLang="en-US" sz="1000"/>
                    </a:p>
                  </a:txBody>
                  <a:tcPr marL="51934" marR="51934" marT="25967" marB="25967"/>
                </a:tc>
                <a:tc>
                  <a:txBody>
                    <a:bodyPr/>
                    <a:lstStyle/>
                    <a:p>
                      <a:pPr algn="ctr" latinLnBrk="1"/>
                      <a:r>
                        <a:rPr lang="en-US" altLang="ko-KR" sz="1000"/>
                        <a:t>28,000</a:t>
                      </a:r>
                      <a:endParaRPr lang="ko-KR" altLang="en-US" sz="1000"/>
                    </a:p>
                  </a:txBody>
                  <a:tcPr marL="51934" marR="51934" marT="25967" marB="25967"/>
                </a:tc>
                <a:tc>
                  <a:txBody>
                    <a:bodyPr/>
                    <a:lstStyle/>
                    <a:p>
                      <a:pPr algn="ctr" latinLnBrk="1"/>
                      <a:r>
                        <a:rPr lang="ko-KR" altLang="en-US" sz="1000"/>
                        <a:t>컨펌요청</a:t>
                      </a:r>
                    </a:p>
                  </a:txBody>
                  <a:tcPr marL="51934" marR="51934" marT="25967" marB="25967"/>
                </a:tc>
                <a:extLst>
                  <a:ext uri="{0D108BD9-81ED-4DB2-BD59-A6C34878D82A}">
                    <a16:rowId xmlns:a16="http://schemas.microsoft.com/office/drawing/2014/main" xmlns="" val="220859279"/>
                  </a:ext>
                </a:extLst>
              </a:tr>
              <a:tr h="210620">
                <a:tc>
                  <a:txBody>
                    <a:bodyPr/>
                    <a:lstStyle/>
                    <a:p>
                      <a:pPr algn="ctr" latinLnBrk="1"/>
                      <a:r>
                        <a:rPr lang="en-US" altLang="ko-KR" sz="1000"/>
                        <a:t>`21.12.8</a:t>
                      </a:r>
                      <a:endParaRPr lang="ko-KR" altLang="en-US" sz="1000"/>
                    </a:p>
                  </a:txBody>
                  <a:tcPr marL="51934" marR="51934" marT="25967" marB="25967"/>
                </a:tc>
                <a:tc>
                  <a:txBody>
                    <a:bodyPr/>
                    <a:lstStyle/>
                    <a:p>
                      <a:pPr algn="ctr" latinLnBrk="1"/>
                      <a:r>
                        <a:rPr lang="en-US" altLang="ko-KR" sz="1000"/>
                        <a:t>C48948</a:t>
                      </a:r>
                      <a:endParaRPr lang="ko-KR" altLang="en-US" sz="1000"/>
                    </a:p>
                  </a:txBody>
                  <a:tcPr marL="51934" marR="51934" marT="25967" marB="25967"/>
                </a:tc>
                <a:tc>
                  <a:txBody>
                    <a:bodyPr/>
                    <a:lstStyle/>
                    <a:p>
                      <a:pPr algn="ctr" latinLnBrk="1"/>
                      <a:r>
                        <a:rPr lang="en-US" altLang="ko-KR" sz="1000"/>
                        <a:t>B</a:t>
                      </a:r>
                      <a:r>
                        <a:rPr lang="ko-KR" altLang="en-US" sz="1000"/>
                        <a:t>업체</a:t>
                      </a:r>
                    </a:p>
                  </a:txBody>
                  <a:tcPr marL="51934" marR="51934" marT="25967" marB="25967"/>
                </a:tc>
                <a:tc>
                  <a:txBody>
                    <a:bodyPr/>
                    <a:lstStyle/>
                    <a:p>
                      <a:pPr algn="ctr" latinLnBrk="1"/>
                      <a:r>
                        <a:rPr lang="en-US" altLang="ko-KR" sz="1000"/>
                        <a:t>A</a:t>
                      </a:r>
                      <a:endParaRPr lang="ko-KR" altLang="en-US" sz="1000"/>
                    </a:p>
                  </a:txBody>
                  <a:tcPr marL="51934" marR="51934" marT="25967" marB="25967"/>
                </a:tc>
                <a:tc>
                  <a:txBody>
                    <a:bodyPr/>
                    <a:lstStyle/>
                    <a:p>
                      <a:pPr algn="ctr" latinLnBrk="1"/>
                      <a:r>
                        <a:rPr lang="en-US" altLang="ko-KR" sz="1000"/>
                        <a:t>010-888-4844</a:t>
                      </a:r>
                      <a:endParaRPr lang="ko-KR" altLang="en-US" sz="1000"/>
                    </a:p>
                  </a:txBody>
                  <a:tcPr marL="51934" marR="51934" marT="25967" marB="25967"/>
                </a:tc>
                <a:tc>
                  <a:txBody>
                    <a:bodyPr/>
                    <a:lstStyle/>
                    <a:p>
                      <a:pPr algn="ctr" latinLnBrk="1"/>
                      <a:r>
                        <a:rPr lang="en-US" altLang="ko-KR" sz="1000"/>
                        <a:t>45,800</a:t>
                      </a:r>
                      <a:endParaRPr lang="ko-KR" altLang="en-US" sz="1000"/>
                    </a:p>
                  </a:txBody>
                  <a:tcPr marL="51934" marR="51934" marT="25967" marB="25967"/>
                </a:tc>
                <a:tc>
                  <a:txBody>
                    <a:bodyPr/>
                    <a:lstStyle/>
                    <a:p>
                      <a:pPr algn="ctr" latinLnBrk="1"/>
                      <a:r>
                        <a:rPr lang="ko-KR" altLang="en-US" sz="1000"/>
                        <a:t>컨펌요청</a:t>
                      </a:r>
                    </a:p>
                  </a:txBody>
                  <a:tcPr marL="51934" marR="51934" marT="25967" marB="25967"/>
                </a:tc>
                <a:extLst>
                  <a:ext uri="{0D108BD9-81ED-4DB2-BD59-A6C34878D82A}">
                    <a16:rowId xmlns:a16="http://schemas.microsoft.com/office/drawing/2014/main" xmlns="" val="1802733122"/>
                  </a:ext>
                </a:extLst>
              </a:tr>
              <a:tr h="210620">
                <a:tc>
                  <a:txBody>
                    <a:bodyPr/>
                    <a:lstStyle/>
                    <a:p>
                      <a:pPr algn="ctr" latinLnBrk="1"/>
                      <a:r>
                        <a:rPr lang="en-US" altLang="ko-KR" sz="1000"/>
                        <a:t>`21.03.10</a:t>
                      </a:r>
                      <a:endParaRPr lang="ko-KR" altLang="en-US" sz="1000"/>
                    </a:p>
                  </a:txBody>
                  <a:tcPr marL="51934" marR="51934" marT="25967" marB="25967"/>
                </a:tc>
                <a:tc>
                  <a:txBody>
                    <a:bodyPr/>
                    <a:lstStyle/>
                    <a:p>
                      <a:pPr algn="ctr" latinLnBrk="1"/>
                      <a:r>
                        <a:rPr lang="en-US" altLang="ko-KR" sz="1000"/>
                        <a:t>D54194</a:t>
                      </a:r>
                      <a:endParaRPr lang="ko-KR" altLang="en-US" sz="1000"/>
                    </a:p>
                  </a:txBody>
                  <a:tcPr marL="51934" marR="51934" marT="25967" marB="25967"/>
                </a:tc>
                <a:tc>
                  <a:txBody>
                    <a:bodyPr/>
                    <a:lstStyle/>
                    <a:p>
                      <a:pPr algn="ctr" latinLnBrk="1"/>
                      <a:r>
                        <a:rPr lang="en-US" altLang="ko-KR" sz="1000"/>
                        <a:t>C</a:t>
                      </a:r>
                      <a:r>
                        <a:rPr lang="ko-KR" altLang="en-US" sz="1000"/>
                        <a:t>업체</a:t>
                      </a:r>
                    </a:p>
                  </a:txBody>
                  <a:tcPr marL="51934" marR="51934" marT="25967" marB="25967"/>
                </a:tc>
                <a:tc>
                  <a:txBody>
                    <a:bodyPr/>
                    <a:lstStyle/>
                    <a:p>
                      <a:pPr algn="ctr" latinLnBrk="1"/>
                      <a:r>
                        <a:rPr lang="en-US" altLang="ko-KR" sz="1000"/>
                        <a:t>E</a:t>
                      </a:r>
                      <a:endParaRPr lang="ko-KR" altLang="en-US" sz="1000"/>
                    </a:p>
                  </a:txBody>
                  <a:tcPr marL="51934" marR="51934" marT="25967" marB="25967"/>
                </a:tc>
                <a:tc>
                  <a:txBody>
                    <a:bodyPr/>
                    <a:lstStyle/>
                    <a:p>
                      <a:pPr algn="ctr" latinLnBrk="1"/>
                      <a:r>
                        <a:rPr lang="en-US" altLang="ko-KR" sz="1000"/>
                        <a:t>010-788-4188</a:t>
                      </a:r>
                      <a:endParaRPr lang="ko-KR" altLang="en-US" sz="1000"/>
                    </a:p>
                  </a:txBody>
                  <a:tcPr marL="51934" marR="51934" marT="25967" marB="25967"/>
                </a:tc>
                <a:tc>
                  <a:txBody>
                    <a:bodyPr/>
                    <a:lstStyle/>
                    <a:p>
                      <a:pPr algn="ctr" latinLnBrk="1"/>
                      <a:r>
                        <a:rPr lang="en-US" altLang="ko-KR" sz="1000"/>
                        <a:t>489,200</a:t>
                      </a:r>
                      <a:endParaRPr lang="ko-KR" altLang="en-US" sz="1000"/>
                    </a:p>
                  </a:txBody>
                  <a:tcPr marL="51934" marR="51934" marT="25967" marB="25967"/>
                </a:tc>
                <a:tc>
                  <a:txBody>
                    <a:bodyPr/>
                    <a:lstStyle/>
                    <a:p>
                      <a:pPr algn="ctr" latinLnBrk="1"/>
                      <a:r>
                        <a:rPr lang="ko-KR" altLang="en-US" sz="1000"/>
                        <a:t>컨펌요청</a:t>
                      </a:r>
                    </a:p>
                  </a:txBody>
                  <a:tcPr marL="51934" marR="51934" marT="25967" marB="25967"/>
                </a:tc>
                <a:extLst>
                  <a:ext uri="{0D108BD9-81ED-4DB2-BD59-A6C34878D82A}">
                    <a16:rowId xmlns:a16="http://schemas.microsoft.com/office/drawing/2014/main" xmlns="" val="2328823877"/>
                  </a:ext>
                </a:extLst>
              </a:tr>
            </a:tbl>
          </a:graphicData>
        </a:graphic>
      </p:graphicFrame>
      <p:graphicFrame>
        <p:nvGraphicFramePr>
          <p:cNvPr id="10" name="표 2">
            <a:extLst>
              <a:ext uri="{FF2B5EF4-FFF2-40B4-BE49-F238E27FC236}">
                <a16:creationId xmlns:a16="http://schemas.microsoft.com/office/drawing/2014/main" xmlns="" id="{79D429AE-AFB5-4AB9-96C5-473EA8ACF208}"/>
              </a:ext>
            </a:extLst>
          </p:cNvPr>
          <p:cNvGraphicFramePr>
            <a:graphicFrameLocks noGrp="1"/>
          </p:cNvGraphicFramePr>
          <p:nvPr>
            <p:extLst>
              <p:ext uri="{D42A27DB-BD31-4B8C-83A1-F6EECF244321}">
                <p14:modId xmlns:p14="http://schemas.microsoft.com/office/powerpoint/2010/main" xmlns="" val="3651608837"/>
              </p:ext>
            </p:extLst>
          </p:nvPr>
        </p:nvGraphicFramePr>
        <p:xfrm>
          <a:off x="3143673" y="4207310"/>
          <a:ext cx="5129669" cy="1139925"/>
        </p:xfrm>
        <a:graphic>
          <a:graphicData uri="http://schemas.openxmlformats.org/drawingml/2006/table">
            <a:tbl>
              <a:tblPr firstRow="1" bandRow="1">
                <a:tableStyleId>{5940675A-B579-460E-94D1-54222C63F5DA}</a:tableStyleId>
              </a:tblPr>
              <a:tblGrid>
                <a:gridCol w="588683">
                  <a:extLst>
                    <a:ext uri="{9D8B030D-6E8A-4147-A177-3AD203B41FA5}">
                      <a16:colId xmlns:a16="http://schemas.microsoft.com/office/drawing/2014/main" xmlns="" val="3806610875"/>
                    </a:ext>
                  </a:extLst>
                </a:gridCol>
                <a:gridCol w="588683">
                  <a:extLst>
                    <a:ext uri="{9D8B030D-6E8A-4147-A177-3AD203B41FA5}">
                      <a16:colId xmlns:a16="http://schemas.microsoft.com/office/drawing/2014/main" xmlns="" val="3921267555"/>
                    </a:ext>
                  </a:extLst>
                </a:gridCol>
                <a:gridCol w="588683">
                  <a:extLst>
                    <a:ext uri="{9D8B030D-6E8A-4147-A177-3AD203B41FA5}">
                      <a16:colId xmlns:a16="http://schemas.microsoft.com/office/drawing/2014/main" xmlns="" val="353606248"/>
                    </a:ext>
                  </a:extLst>
                </a:gridCol>
                <a:gridCol w="527239">
                  <a:extLst>
                    <a:ext uri="{9D8B030D-6E8A-4147-A177-3AD203B41FA5}">
                      <a16:colId xmlns:a16="http://schemas.microsoft.com/office/drawing/2014/main" xmlns="" val="4145126506"/>
                    </a:ext>
                  </a:extLst>
                </a:gridCol>
                <a:gridCol w="793831">
                  <a:extLst>
                    <a:ext uri="{9D8B030D-6E8A-4147-A177-3AD203B41FA5}">
                      <a16:colId xmlns:a16="http://schemas.microsoft.com/office/drawing/2014/main" xmlns="" val="2332311861"/>
                    </a:ext>
                  </a:extLst>
                </a:gridCol>
                <a:gridCol w="529221">
                  <a:extLst>
                    <a:ext uri="{9D8B030D-6E8A-4147-A177-3AD203B41FA5}">
                      <a16:colId xmlns:a16="http://schemas.microsoft.com/office/drawing/2014/main" xmlns="" val="1400264004"/>
                    </a:ext>
                  </a:extLst>
                </a:gridCol>
                <a:gridCol w="504443">
                  <a:extLst>
                    <a:ext uri="{9D8B030D-6E8A-4147-A177-3AD203B41FA5}">
                      <a16:colId xmlns:a16="http://schemas.microsoft.com/office/drawing/2014/main" xmlns="" val="977096539"/>
                    </a:ext>
                  </a:extLst>
                </a:gridCol>
                <a:gridCol w="504443">
                  <a:extLst>
                    <a:ext uri="{9D8B030D-6E8A-4147-A177-3AD203B41FA5}">
                      <a16:colId xmlns:a16="http://schemas.microsoft.com/office/drawing/2014/main" xmlns="" val="2623765481"/>
                    </a:ext>
                  </a:extLst>
                </a:gridCol>
                <a:gridCol w="504443">
                  <a:extLst>
                    <a:ext uri="{9D8B030D-6E8A-4147-A177-3AD203B41FA5}">
                      <a16:colId xmlns:a16="http://schemas.microsoft.com/office/drawing/2014/main" xmlns="" val="4228497250"/>
                    </a:ext>
                  </a:extLst>
                </a:gridCol>
              </a:tblGrid>
              <a:tr h="227985">
                <a:tc>
                  <a:txBody>
                    <a:bodyPr/>
                    <a:lstStyle/>
                    <a:p>
                      <a:pPr algn="ctr" latinLnBrk="1"/>
                      <a:r>
                        <a:rPr lang="ko-KR" altLang="en-US" sz="800"/>
                        <a:t>날짜</a:t>
                      </a:r>
                    </a:p>
                  </a:txBody>
                  <a:tcPr marL="39752" marR="39752" marT="19876" marB="19876"/>
                </a:tc>
                <a:tc>
                  <a:txBody>
                    <a:bodyPr/>
                    <a:lstStyle/>
                    <a:p>
                      <a:pPr algn="ctr" latinLnBrk="1"/>
                      <a:r>
                        <a:rPr lang="ko-KR" altLang="en-US" sz="800"/>
                        <a:t>주문번호</a:t>
                      </a:r>
                    </a:p>
                  </a:txBody>
                  <a:tcPr marL="39752" marR="39752" marT="19876" marB="19876"/>
                </a:tc>
                <a:tc>
                  <a:txBody>
                    <a:bodyPr/>
                    <a:lstStyle/>
                    <a:p>
                      <a:pPr algn="ctr" latinLnBrk="1"/>
                      <a:r>
                        <a:rPr lang="ko-KR" altLang="en-US" sz="800"/>
                        <a:t>업체</a:t>
                      </a:r>
                    </a:p>
                  </a:txBody>
                  <a:tcPr marL="39752" marR="39752" marT="19876" marB="19876"/>
                </a:tc>
                <a:tc>
                  <a:txBody>
                    <a:bodyPr/>
                    <a:lstStyle/>
                    <a:p>
                      <a:pPr algn="ctr" latinLnBrk="1"/>
                      <a:r>
                        <a:rPr lang="ko-KR" altLang="en-US" sz="800"/>
                        <a:t>주문자</a:t>
                      </a:r>
                    </a:p>
                  </a:txBody>
                  <a:tcPr marL="39752" marR="39752" marT="19876" marB="19876"/>
                </a:tc>
                <a:tc>
                  <a:txBody>
                    <a:bodyPr/>
                    <a:lstStyle/>
                    <a:p>
                      <a:pPr algn="ctr" latinLnBrk="1"/>
                      <a:r>
                        <a:rPr lang="ko-KR" altLang="en-US" sz="800"/>
                        <a:t>연락처</a:t>
                      </a:r>
                    </a:p>
                  </a:txBody>
                  <a:tcPr marL="39752" marR="39752" marT="19876" marB="19876"/>
                </a:tc>
                <a:tc>
                  <a:txBody>
                    <a:bodyPr/>
                    <a:lstStyle/>
                    <a:p>
                      <a:pPr algn="ctr" latinLnBrk="1"/>
                      <a:r>
                        <a:rPr lang="ko-KR" altLang="en-US" sz="800"/>
                        <a:t>공급가</a:t>
                      </a:r>
                    </a:p>
                  </a:txBody>
                  <a:tcPr marL="39752" marR="39752" marT="19876" marB="19876"/>
                </a:tc>
                <a:tc>
                  <a:txBody>
                    <a:bodyPr/>
                    <a:lstStyle/>
                    <a:p>
                      <a:pPr algn="ctr" latinLnBrk="1"/>
                      <a:r>
                        <a:rPr lang="ko-KR" altLang="en-US" sz="800"/>
                        <a:t>상태</a:t>
                      </a:r>
                    </a:p>
                  </a:txBody>
                  <a:tcPr marL="39752" marR="39752" marT="19876" marB="19876"/>
                </a:tc>
                <a:tc>
                  <a:txBody>
                    <a:bodyPr/>
                    <a:lstStyle/>
                    <a:p>
                      <a:pPr algn="ctr" latinLnBrk="1"/>
                      <a:r>
                        <a:rPr lang="ko-KR" altLang="en-US" sz="800"/>
                        <a:t>현장</a:t>
                      </a:r>
                    </a:p>
                  </a:txBody>
                  <a:tcPr marL="39752" marR="39752" marT="19876" marB="19876"/>
                </a:tc>
                <a:tc>
                  <a:txBody>
                    <a:bodyPr/>
                    <a:lstStyle/>
                    <a:p>
                      <a:pPr algn="ctr" latinLnBrk="1"/>
                      <a:r>
                        <a:rPr lang="ko-KR" altLang="en-US" sz="800"/>
                        <a:t>납기일</a:t>
                      </a:r>
                    </a:p>
                  </a:txBody>
                  <a:tcPr marL="39752" marR="39752" marT="19876" marB="19876"/>
                </a:tc>
                <a:extLst>
                  <a:ext uri="{0D108BD9-81ED-4DB2-BD59-A6C34878D82A}">
                    <a16:rowId xmlns:a16="http://schemas.microsoft.com/office/drawing/2014/main" xmlns="" val="1199556938"/>
                  </a:ext>
                </a:extLst>
              </a:tr>
              <a:tr h="227985">
                <a:tc>
                  <a:txBody>
                    <a:bodyPr/>
                    <a:lstStyle/>
                    <a:p>
                      <a:pPr algn="ctr" latinLnBrk="1"/>
                      <a:r>
                        <a:rPr lang="en-US" altLang="ko-KR" sz="800"/>
                        <a:t>`21.5.12</a:t>
                      </a:r>
                      <a:endParaRPr lang="ko-KR" altLang="en-US" sz="800"/>
                    </a:p>
                  </a:txBody>
                  <a:tcPr marL="39752" marR="39752" marT="19876" marB="19876"/>
                </a:tc>
                <a:tc>
                  <a:txBody>
                    <a:bodyPr/>
                    <a:lstStyle/>
                    <a:p>
                      <a:pPr algn="ctr" latinLnBrk="1"/>
                      <a:r>
                        <a:rPr lang="en-US" altLang="ko-KR" sz="800"/>
                        <a:t>A12345</a:t>
                      </a:r>
                      <a:endParaRPr lang="ko-KR" altLang="en-US" sz="800"/>
                    </a:p>
                  </a:txBody>
                  <a:tcPr marL="39752" marR="39752" marT="19876" marB="19876"/>
                </a:tc>
                <a:tc>
                  <a:txBody>
                    <a:bodyPr/>
                    <a:lstStyle/>
                    <a:p>
                      <a:pPr algn="ctr" latinLnBrk="1"/>
                      <a:r>
                        <a:rPr lang="en-US" altLang="ko-KR" sz="800"/>
                        <a:t>A</a:t>
                      </a:r>
                      <a:r>
                        <a:rPr lang="ko-KR" altLang="en-US" sz="800"/>
                        <a:t>업체</a:t>
                      </a:r>
                    </a:p>
                  </a:txBody>
                  <a:tcPr marL="39752" marR="39752" marT="19876" marB="19876"/>
                </a:tc>
                <a:tc>
                  <a:txBody>
                    <a:bodyPr/>
                    <a:lstStyle/>
                    <a:p>
                      <a:pPr algn="ctr" latinLnBrk="1"/>
                      <a:r>
                        <a:rPr lang="en-US" altLang="ko-KR" sz="800"/>
                        <a:t>C</a:t>
                      </a:r>
                      <a:endParaRPr lang="ko-KR" altLang="en-US" sz="800"/>
                    </a:p>
                  </a:txBody>
                  <a:tcPr marL="39752" marR="39752" marT="19876" marB="19876"/>
                </a:tc>
                <a:tc>
                  <a:txBody>
                    <a:bodyPr/>
                    <a:lstStyle/>
                    <a:p>
                      <a:pPr algn="ctr" latinLnBrk="1"/>
                      <a:r>
                        <a:rPr lang="en-US" altLang="ko-KR" sz="800"/>
                        <a:t>010-000-0000</a:t>
                      </a:r>
                      <a:endParaRPr lang="ko-KR" altLang="en-US" sz="800"/>
                    </a:p>
                  </a:txBody>
                  <a:tcPr marL="39752" marR="39752" marT="19876" marB="19876"/>
                </a:tc>
                <a:tc>
                  <a:txBody>
                    <a:bodyPr/>
                    <a:lstStyle/>
                    <a:p>
                      <a:pPr algn="ctr" latinLnBrk="1"/>
                      <a:r>
                        <a:rPr lang="en-US" altLang="ko-KR" sz="800"/>
                        <a:t>1,000</a:t>
                      </a:r>
                      <a:endParaRPr lang="ko-KR" altLang="en-US" sz="800"/>
                    </a:p>
                  </a:txBody>
                  <a:tcPr marL="39752" marR="39752" marT="19876" marB="19876"/>
                </a:tc>
                <a:tc>
                  <a:txBody>
                    <a:bodyPr/>
                    <a:lstStyle/>
                    <a:p>
                      <a:pPr algn="ctr" latinLnBrk="1"/>
                      <a:r>
                        <a:rPr lang="ko-KR" altLang="en-US" sz="800"/>
                        <a:t>주문확정</a:t>
                      </a:r>
                    </a:p>
                  </a:txBody>
                  <a:tcPr marL="39752" marR="39752" marT="19876" marB="19876"/>
                </a:tc>
                <a:tc>
                  <a:txBody>
                    <a:bodyPr/>
                    <a:lstStyle/>
                    <a:p>
                      <a:pPr algn="ctr" latinLnBrk="1"/>
                      <a:r>
                        <a:rPr lang="ko-KR" altLang="en-US" sz="800"/>
                        <a:t>센텀</a:t>
                      </a:r>
                      <a:r>
                        <a:rPr lang="en-US" altLang="ko-KR" sz="800"/>
                        <a:t>E</a:t>
                      </a:r>
                      <a:r>
                        <a:rPr lang="ko-KR" altLang="en-US" sz="800"/>
                        <a:t>편</a:t>
                      </a:r>
                    </a:p>
                  </a:txBody>
                  <a:tcPr marL="39752" marR="39752" marT="19876" marB="19876"/>
                </a:tc>
                <a:tc>
                  <a:txBody>
                    <a:bodyPr/>
                    <a:lstStyle/>
                    <a:p>
                      <a:pPr algn="ctr" latinLnBrk="1"/>
                      <a:r>
                        <a:rPr lang="en-US" altLang="ko-KR" sz="800"/>
                        <a:t>5.27 (</a:t>
                      </a:r>
                      <a:r>
                        <a:rPr lang="ko-KR" altLang="en-US" sz="800"/>
                        <a:t>목</a:t>
                      </a:r>
                      <a:r>
                        <a:rPr lang="en-US" altLang="ko-KR" sz="800"/>
                        <a:t>)</a:t>
                      </a:r>
                      <a:endParaRPr lang="ko-KR" altLang="en-US" sz="800"/>
                    </a:p>
                  </a:txBody>
                  <a:tcPr marL="39752" marR="39752" marT="19876" marB="19876"/>
                </a:tc>
                <a:extLst>
                  <a:ext uri="{0D108BD9-81ED-4DB2-BD59-A6C34878D82A}">
                    <a16:rowId xmlns:a16="http://schemas.microsoft.com/office/drawing/2014/main" xmlns="" val="1126165114"/>
                  </a:ext>
                </a:extLst>
              </a:tr>
              <a:tr h="227985">
                <a:tc>
                  <a:txBody>
                    <a:bodyPr/>
                    <a:lstStyle/>
                    <a:p>
                      <a:pPr algn="ctr" latinLnBrk="1"/>
                      <a:r>
                        <a:rPr lang="en-US" altLang="ko-KR" sz="800"/>
                        <a:t>`21.8.20</a:t>
                      </a:r>
                      <a:endParaRPr lang="ko-KR" altLang="en-US" sz="800"/>
                    </a:p>
                  </a:txBody>
                  <a:tcPr marL="39752" marR="39752" marT="19876" marB="19876"/>
                </a:tc>
                <a:tc>
                  <a:txBody>
                    <a:bodyPr/>
                    <a:lstStyle/>
                    <a:p>
                      <a:pPr algn="ctr" latinLnBrk="1"/>
                      <a:r>
                        <a:rPr lang="en-US" altLang="ko-KR" sz="800"/>
                        <a:t>B21634</a:t>
                      </a:r>
                      <a:endParaRPr lang="ko-KR" altLang="en-US" sz="800"/>
                    </a:p>
                  </a:txBody>
                  <a:tcPr marL="39752" marR="39752" marT="19876" marB="19876"/>
                </a:tc>
                <a:tc>
                  <a:txBody>
                    <a:bodyPr/>
                    <a:lstStyle/>
                    <a:p>
                      <a:pPr algn="ctr" latinLnBrk="1"/>
                      <a:r>
                        <a:rPr lang="en-US" altLang="ko-KR" sz="800"/>
                        <a:t>A</a:t>
                      </a:r>
                      <a:r>
                        <a:rPr lang="ko-KR" altLang="en-US" sz="800"/>
                        <a:t>업체</a:t>
                      </a:r>
                    </a:p>
                  </a:txBody>
                  <a:tcPr marL="39752" marR="39752" marT="19876" marB="19876"/>
                </a:tc>
                <a:tc>
                  <a:txBody>
                    <a:bodyPr/>
                    <a:lstStyle/>
                    <a:p>
                      <a:pPr algn="ctr" latinLnBrk="1"/>
                      <a:r>
                        <a:rPr lang="en-US" altLang="ko-KR" sz="800"/>
                        <a:t>D</a:t>
                      </a:r>
                      <a:endParaRPr lang="ko-KR" altLang="en-US" sz="800"/>
                    </a:p>
                  </a:txBody>
                  <a:tcPr marL="39752" marR="39752" marT="19876" marB="19876"/>
                </a:tc>
                <a:tc>
                  <a:txBody>
                    <a:bodyPr/>
                    <a:lstStyle/>
                    <a:p>
                      <a:pPr algn="ctr" latinLnBrk="1"/>
                      <a:r>
                        <a:rPr lang="en-US" altLang="ko-KR" sz="800"/>
                        <a:t>010-123-5485</a:t>
                      </a:r>
                      <a:endParaRPr lang="ko-KR" altLang="en-US" sz="800"/>
                    </a:p>
                  </a:txBody>
                  <a:tcPr marL="39752" marR="39752" marT="19876" marB="19876"/>
                </a:tc>
                <a:tc>
                  <a:txBody>
                    <a:bodyPr/>
                    <a:lstStyle/>
                    <a:p>
                      <a:pPr algn="ctr" latinLnBrk="1"/>
                      <a:r>
                        <a:rPr lang="en-US" altLang="ko-KR" sz="800"/>
                        <a:t>28,000</a:t>
                      </a:r>
                      <a:endParaRPr lang="ko-KR" altLang="en-US" sz="800"/>
                    </a:p>
                  </a:txBody>
                  <a:tcPr marL="39752" marR="39752" marT="19876" marB="19876"/>
                </a:tc>
                <a:tc>
                  <a:txBody>
                    <a:bodyPr/>
                    <a:lstStyle/>
                    <a:p>
                      <a:pPr algn="ctr" latinLnBrk="1"/>
                      <a:r>
                        <a:rPr lang="ko-KR" altLang="en-US" sz="800"/>
                        <a:t>주문확정</a:t>
                      </a:r>
                    </a:p>
                  </a:txBody>
                  <a:tcPr marL="39752" marR="39752" marT="19876" marB="19876"/>
                </a:tc>
                <a:tc>
                  <a:txBody>
                    <a:bodyPr/>
                    <a:lstStyle/>
                    <a:p>
                      <a:pPr algn="ctr" latinLnBrk="1"/>
                      <a:r>
                        <a:rPr lang="ko-KR" altLang="en-US" sz="800"/>
                        <a:t>아이파크</a:t>
                      </a:r>
                    </a:p>
                  </a:txBody>
                  <a:tcPr marL="39752" marR="39752" marT="19876" marB="19876"/>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a:t>5.28 (</a:t>
                      </a:r>
                      <a:r>
                        <a:rPr lang="ko-KR" altLang="en-US" sz="800"/>
                        <a:t>금</a:t>
                      </a:r>
                      <a:r>
                        <a:rPr lang="en-US" altLang="ko-KR" sz="800"/>
                        <a:t>)</a:t>
                      </a:r>
                      <a:endParaRPr lang="ko-KR" altLang="en-US" sz="800"/>
                    </a:p>
                  </a:txBody>
                  <a:tcPr marL="39752" marR="39752" marT="19876" marB="19876"/>
                </a:tc>
                <a:extLst>
                  <a:ext uri="{0D108BD9-81ED-4DB2-BD59-A6C34878D82A}">
                    <a16:rowId xmlns:a16="http://schemas.microsoft.com/office/drawing/2014/main" xmlns="" val="220859279"/>
                  </a:ext>
                </a:extLst>
              </a:tr>
              <a:tr h="227985">
                <a:tc>
                  <a:txBody>
                    <a:bodyPr/>
                    <a:lstStyle/>
                    <a:p>
                      <a:pPr algn="ctr" latinLnBrk="1"/>
                      <a:r>
                        <a:rPr lang="en-US" altLang="ko-KR" sz="800"/>
                        <a:t>`21.12.8</a:t>
                      </a:r>
                      <a:endParaRPr lang="ko-KR" altLang="en-US" sz="800"/>
                    </a:p>
                  </a:txBody>
                  <a:tcPr marL="39752" marR="39752" marT="19876" marB="19876"/>
                </a:tc>
                <a:tc>
                  <a:txBody>
                    <a:bodyPr/>
                    <a:lstStyle/>
                    <a:p>
                      <a:pPr algn="ctr" latinLnBrk="1"/>
                      <a:r>
                        <a:rPr lang="en-US" altLang="ko-KR" sz="800"/>
                        <a:t>C48948</a:t>
                      </a:r>
                      <a:endParaRPr lang="ko-KR" altLang="en-US" sz="800"/>
                    </a:p>
                  </a:txBody>
                  <a:tcPr marL="39752" marR="39752" marT="19876" marB="19876"/>
                </a:tc>
                <a:tc>
                  <a:txBody>
                    <a:bodyPr/>
                    <a:lstStyle/>
                    <a:p>
                      <a:pPr algn="ctr" latinLnBrk="1"/>
                      <a:r>
                        <a:rPr lang="en-US" altLang="ko-KR" sz="800"/>
                        <a:t>B</a:t>
                      </a:r>
                      <a:r>
                        <a:rPr lang="ko-KR" altLang="en-US" sz="800"/>
                        <a:t>업체</a:t>
                      </a:r>
                    </a:p>
                  </a:txBody>
                  <a:tcPr marL="39752" marR="39752" marT="19876" marB="19876"/>
                </a:tc>
                <a:tc>
                  <a:txBody>
                    <a:bodyPr/>
                    <a:lstStyle/>
                    <a:p>
                      <a:pPr algn="ctr" latinLnBrk="1"/>
                      <a:r>
                        <a:rPr lang="en-US" altLang="ko-KR" sz="800"/>
                        <a:t>A</a:t>
                      </a:r>
                      <a:endParaRPr lang="ko-KR" altLang="en-US" sz="800"/>
                    </a:p>
                  </a:txBody>
                  <a:tcPr marL="39752" marR="39752" marT="19876" marB="19876"/>
                </a:tc>
                <a:tc>
                  <a:txBody>
                    <a:bodyPr/>
                    <a:lstStyle/>
                    <a:p>
                      <a:pPr algn="ctr" latinLnBrk="1"/>
                      <a:r>
                        <a:rPr lang="en-US" altLang="ko-KR" sz="800"/>
                        <a:t>010-888-4844</a:t>
                      </a:r>
                      <a:endParaRPr lang="ko-KR" altLang="en-US" sz="800"/>
                    </a:p>
                  </a:txBody>
                  <a:tcPr marL="39752" marR="39752" marT="19876" marB="19876"/>
                </a:tc>
                <a:tc>
                  <a:txBody>
                    <a:bodyPr/>
                    <a:lstStyle/>
                    <a:p>
                      <a:pPr algn="ctr" latinLnBrk="1"/>
                      <a:r>
                        <a:rPr lang="en-US" altLang="ko-KR" sz="800"/>
                        <a:t>45,800</a:t>
                      </a:r>
                      <a:endParaRPr lang="ko-KR" altLang="en-US" sz="800"/>
                    </a:p>
                  </a:txBody>
                  <a:tcPr marL="39752" marR="39752" marT="19876" marB="19876"/>
                </a:tc>
                <a:tc>
                  <a:txBody>
                    <a:bodyPr/>
                    <a:lstStyle/>
                    <a:p>
                      <a:pPr algn="ctr" latinLnBrk="1"/>
                      <a:r>
                        <a:rPr lang="ko-KR" altLang="en-US" sz="800"/>
                        <a:t>주문확정</a:t>
                      </a:r>
                    </a:p>
                  </a:txBody>
                  <a:tcPr marL="39752" marR="39752" marT="19876" marB="19876"/>
                </a:tc>
                <a:tc>
                  <a:txBody>
                    <a:bodyPr/>
                    <a:lstStyle/>
                    <a:p>
                      <a:pPr algn="ctr" latinLnBrk="1"/>
                      <a:r>
                        <a:rPr lang="ko-KR" altLang="en-US" sz="800"/>
                        <a:t>중동롯데</a:t>
                      </a:r>
                    </a:p>
                  </a:txBody>
                  <a:tcPr marL="39752" marR="39752" marT="19876" marB="19876"/>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a:t>5.29 (</a:t>
                      </a:r>
                      <a:r>
                        <a:rPr lang="ko-KR" altLang="en-US" sz="800"/>
                        <a:t>토</a:t>
                      </a:r>
                      <a:r>
                        <a:rPr lang="en-US" altLang="ko-KR" sz="800"/>
                        <a:t>)</a:t>
                      </a:r>
                      <a:endParaRPr lang="ko-KR" altLang="en-US" sz="800"/>
                    </a:p>
                  </a:txBody>
                  <a:tcPr marL="39752" marR="39752" marT="19876" marB="19876"/>
                </a:tc>
                <a:extLst>
                  <a:ext uri="{0D108BD9-81ED-4DB2-BD59-A6C34878D82A}">
                    <a16:rowId xmlns:a16="http://schemas.microsoft.com/office/drawing/2014/main" xmlns="" val="1802733122"/>
                  </a:ext>
                </a:extLst>
              </a:tr>
              <a:tr h="227985">
                <a:tc>
                  <a:txBody>
                    <a:bodyPr/>
                    <a:lstStyle/>
                    <a:p>
                      <a:pPr algn="ctr" latinLnBrk="1"/>
                      <a:r>
                        <a:rPr lang="en-US" altLang="ko-KR" sz="800"/>
                        <a:t>`21.03.10</a:t>
                      </a:r>
                      <a:endParaRPr lang="ko-KR" altLang="en-US" sz="800"/>
                    </a:p>
                  </a:txBody>
                  <a:tcPr marL="39752" marR="39752" marT="19876" marB="19876"/>
                </a:tc>
                <a:tc>
                  <a:txBody>
                    <a:bodyPr/>
                    <a:lstStyle/>
                    <a:p>
                      <a:pPr algn="ctr" latinLnBrk="1"/>
                      <a:r>
                        <a:rPr lang="en-US" altLang="ko-KR" sz="800"/>
                        <a:t>D54194</a:t>
                      </a:r>
                      <a:endParaRPr lang="ko-KR" altLang="en-US" sz="800"/>
                    </a:p>
                  </a:txBody>
                  <a:tcPr marL="39752" marR="39752" marT="19876" marB="19876"/>
                </a:tc>
                <a:tc>
                  <a:txBody>
                    <a:bodyPr/>
                    <a:lstStyle/>
                    <a:p>
                      <a:pPr algn="ctr" latinLnBrk="1"/>
                      <a:r>
                        <a:rPr lang="en-US" altLang="ko-KR" sz="800"/>
                        <a:t>C</a:t>
                      </a:r>
                      <a:r>
                        <a:rPr lang="ko-KR" altLang="en-US" sz="800"/>
                        <a:t>업체</a:t>
                      </a:r>
                    </a:p>
                  </a:txBody>
                  <a:tcPr marL="39752" marR="39752" marT="19876" marB="19876"/>
                </a:tc>
                <a:tc>
                  <a:txBody>
                    <a:bodyPr/>
                    <a:lstStyle/>
                    <a:p>
                      <a:pPr algn="ctr" latinLnBrk="1"/>
                      <a:r>
                        <a:rPr lang="en-US" altLang="ko-KR" sz="800"/>
                        <a:t>E</a:t>
                      </a:r>
                      <a:endParaRPr lang="ko-KR" altLang="en-US" sz="800"/>
                    </a:p>
                  </a:txBody>
                  <a:tcPr marL="39752" marR="39752" marT="19876" marB="19876"/>
                </a:tc>
                <a:tc>
                  <a:txBody>
                    <a:bodyPr/>
                    <a:lstStyle/>
                    <a:p>
                      <a:pPr algn="ctr" latinLnBrk="1"/>
                      <a:r>
                        <a:rPr lang="en-US" altLang="ko-KR" sz="800"/>
                        <a:t>010-788-4188</a:t>
                      </a:r>
                      <a:endParaRPr lang="ko-KR" altLang="en-US" sz="800"/>
                    </a:p>
                  </a:txBody>
                  <a:tcPr marL="39752" marR="39752" marT="19876" marB="19876"/>
                </a:tc>
                <a:tc>
                  <a:txBody>
                    <a:bodyPr/>
                    <a:lstStyle/>
                    <a:p>
                      <a:pPr algn="ctr" latinLnBrk="1"/>
                      <a:r>
                        <a:rPr lang="en-US" altLang="ko-KR" sz="800"/>
                        <a:t>489,200</a:t>
                      </a:r>
                      <a:endParaRPr lang="ko-KR" altLang="en-US" sz="800"/>
                    </a:p>
                  </a:txBody>
                  <a:tcPr marL="39752" marR="39752" marT="19876" marB="19876"/>
                </a:tc>
                <a:tc>
                  <a:txBody>
                    <a:bodyPr/>
                    <a:lstStyle/>
                    <a:p>
                      <a:pPr algn="ctr" latinLnBrk="1"/>
                      <a:r>
                        <a:rPr lang="ko-KR" altLang="en-US" sz="800"/>
                        <a:t>주문확정</a:t>
                      </a:r>
                    </a:p>
                  </a:txBody>
                  <a:tcPr marL="39752" marR="39752" marT="19876" marB="19876"/>
                </a:tc>
                <a:tc>
                  <a:txBody>
                    <a:bodyPr/>
                    <a:lstStyle/>
                    <a:p>
                      <a:pPr algn="ctr" latinLnBrk="1"/>
                      <a:r>
                        <a:rPr lang="ko-KR" altLang="en-US" sz="800"/>
                        <a:t>구서신동</a:t>
                      </a:r>
                    </a:p>
                  </a:txBody>
                  <a:tcPr marL="39752" marR="39752" marT="19876" marB="19876"/>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a:t>5.30 (</a:t>
                      </a:r>
                      <a:r>
                        <a:rPr lang="ko-KR" altLang="en-US" sz="800"/>
                        <a:t>일</a:t>
                      </a:r>
                      <a:r>
                        <a:rPr lang="en-US" altLang="ko-KR" sz="800"/>
                        <a:t>)</a:t>
                      </a:r>
                      <a:endParaRPr lang="ko-KR" altLang="en-US" sz="800"/>
                    </a:p>
                  </a:txBody>
                  <a:tcPr marL="39752" marR="39752" marT="19876" marB="19876"/>
                </a:tc>
                <a:extLst>
                  <a:ext uri="{0D108BD9-81ED-4DB2-BD59-A6C34878D82A}">
                    <a16:rowId xmlns:a16="http://schemas.microsoft.com/office/drawing/2014/main" xmlns="" val="2328823877"/>
                  </a:ext>
                </a:extLst>
              </a:tr>
            </a:tbl>
          </a:graphicData>
        </a:graphic>
      </p:graphicFrame>
      <p:sp>
        <p:nvSpPr>
          <p:cNvPr id="6" name="TextBox 5">
            <a:extLst>
              <a:ext uri="{FF2B5EF4-FFF2-40B4-BE49-F238E27FC236}">
                <a16:creationId xmlns:a16="http://schemas.microsoft.com/office/drawing/2014/main" xmlns="" id="{FE5A34BF-1E3E-4511-BD80-7E40CE1C9965}"/>
              </a:ext>
            </a:extLst>
          </p:cNvPr>
          <p:cNvSpPr txBox="1"/>
          <p:nvPr/>
        </p:nvSpPr>
        <p:spPr>
          <a:xfrm>
            <a:off x="1883634" y="1324989"/>
            <a:ext cx="569387" cy="246221"/>
          </a:xfrm>
          <a:prstGeom prst="rect">
            <a:avLst/>
          </a:prstGeom>
          <a:noFill/>
        </p:spPr>
        <p:txBody>
          <a:bodyPr wrap="none" rtlCol="0">
            <a:spAutoFit/>
          </a:bodyPr>
          <a:lstStyle/>
          <a:p>
            <a:r>
              <a:rPr lang="ko-KR" altLang="en-US" sz="1000" dirty="0"/>
              <a:t>●견적</a:t>
            </a:r>
          </a:p>
        </p:txBody>
      </p:sp>
      <p:sp>
        <p:nvSpPr>
          <p:cNvPr id="11" name="TextBox 10">
            <a:extLst>
              <a:ext uri="{FF2B5EF4-FFF2-40B4-BE49-F238E27FC236}">
                <a16:creationId xmlns:a16="http://schemas.microsoft.com/office/drawing/2014/main" xmlns="" id="{4F272CD2-DF27-442A-BB00-67C27FE5DC98}"/>
              </a:ext>
            </a:extLst>
          </p:cNvPr>
          <p:cNvSpPr txBox="1"/>
          <p:nvPr/>
        </p:nvSpPr>
        <p:spPr>
          <a:xfrm>
            <a:off x="1883634" y="2695142"/>
            <a:ext cx="825867" cy="246221"/>
          </a:xfrm>
          <a:prstGeom prst="rect">
            <a:avLst/>
          </a:prstGeom>
          <a:noFill/>
        </p:spPr>
        <p:txBody>
          <a:bodyPr wrap="none" rtlCol="0">
            <a:spAutoFit/>
          </a:bodyPr>
          <a:lstStyle/>
          <a:p>
            <a:r>
              <a:rPr lang="ko-KR" altLang="en-US" sz="1000" dirty="0">
                <a:solidFill>
                  <a:srgbClr val="00B050"/>
                </a:solidFill>
              </a:rPr>
              <a:t>●</a:t>
            </a:r>
            <a:r>
              <a:rPr lang="ko-KR" altLang="en-US" sz="1000" dirty="0" err="1"/>
              <a:t>컨펌요청</a:t>
            </a:r>
            <a:endParaRPr lang="ko-KR" altLang="en-US" sz="1000" dirty="0"/>
          </a:p>
        </p:txBody>
      </p:sp>
      <p:sp>
        <p:nvSpPr>
          <p:cNvPr id="12" name="TextBox 11">
            <a:extLst>
              <a:ext uri="{FF2B5EF4-FFF2-40B4-BE49-F238E27FC236}">
                <a16:creationId xmlns:a16="http://schemas.microsoft.com/office/drawing/2014/main" xmlns="" id="{B13CB611-7296-4DE1-A874-F32DE492DE07}"/>
              </a:ext>
            </a:extLst>
          </p:cNvPr>
          <p:cNvSpPr txBox="1"/>
          <p:nvPr/>
        </p:nvSpPr>
        <p:spPr>
          <a:xfrm>
            <a:off x="1883634" y="4188405"/>
            <a:ext cx="825867" cy="246221"/>
          </a:xfrm>
          <a:prstGeom prst="rect">
            <a:avLst/>
          </a:prstGeom>
          <a:noFill/>
        </p:spPr>
        <p:txBody>
          <a:bodyPr wrap="none" rtlCol="0">
            <a:spAutoFit/>
          </a:bodyPr>
          <a:lstStyle/>
          <a:p>
            <a:r>
              <a:rPr lang="ko-KR" altLang="en-US" sz="1000">
                <a:solidFill>
                  <a:schemeClr val="tx2">
                    <a:lumMod val="75000"/>
                  </a:schemeClr>
                </a:solidFill>
              </a:rPr>
              <a:t>●주문확정</a:t>
            </a:r>
            <a:endParaRPr lang="ko-KR" altLang="en-US" sz="1000"/>
          </a:p>
        </p:txBody>
      </p:sp>
      <p:graphicFrame>
        <p:nvGraphicFramePr>
          <p:cNvPr id="14" name="표 14">
            <a:extLst>
              <a:ext uri="{FF2B5EF4-FFF2-40B4-BE49-F238E27FC236}">
                <a16:creationId xmlns:a16="http://schemas.microsoft.com/office/drawing/2014/main" xmlns="" id="{FDAD42BB-7487-418C-B8F0-25D1300AD3CF}"/>
              </a:ext>
            </a:extLst>
          </p:cNvPr>
          <p:cNvGraphicFramePr>
            <a:graphicFrameLocks noGrp="1"/>
          </p:cNvGraphicFramePr>
          <p:nvPr>
            <p:extLst>
              <p:ext uri="{D42A27DB-BD31-4B8C-83A1-F6EECF244321}">
                <p14:modId xmlns:p14="http://schemas.microsoft.com/office/powerpoint/2010/main" xmlns="" val="3088590893"/>
              </p:ext>
            </p:extLst>
          </p:nvPr>
        </p:nvGraphicFramePr>
        <p:xfrm>
          <a:off x="123080" y="1080932"/>
          <a:ext cx="1069904" cy="2604784"/>
        </p:xfrm>
        <a:graphic>
          <a:graphicData uri="http://schemas.openxmlformats.org/drawingml/2006/table">
            <a:tbl>
              <a:tblPr firstRow="1" bandRow="1">
                <a:tableStyleId>{5940675A-B579-460E-94D1-54222C63F5DA}</a:tableStyleId>
              </a:tblPr>
              <a:tblGrid>
                <a:gridCol w="1069904">
                  <a:extLst>
                    <a:ext uri="{9D8B030D-6E8A-4147-A177-3AD203B41FA5}">
                      <a16:colId xmlns:a16="http://schemas.microsoft.com/office/drawing/2014/main" xmlns="" val="2618072464"/>
                    </a:ext>
                  </a:extLst>
                </a:gridCol>
              </a:tblGrid>
              <a:tr h="325598">
                <a:tc>
                  <a:txBody>
                    <a:bodyPr/>
                    <a:lstStyle/>
                    <a:p>
                      <a:pPr latinLnBrk="1"/>
                      <a:r>
                        <a:rPr lang="ko-KR" altLang="en-US" sz="1200"/>
                        <a:t>주문 관리</a:t>
                      </a:r>
                    </a:p>
                  </a:txBody>
                  <a:tcPr marL="80284" marR="80284" marT="40142" marB="40142"/>
                </a:tc>
                <a:extLst>
                  <a:ext uri="{0D108BD9-81ED-4DB2-BD59-A6C34878D82A}">
                    <a16:rowId xmlns:a16="http://schemas.microsoft.com/office/drawing/2014/main" xmlns="" val="2615832385"/>
                  </a:ext>
                </a:extLst>
              </a:tr>
              <a:tr h="3255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solidFill>
                            <a:schemeClr val="tx1"/>
                          </a:solidFill>
                        </a:rPr>
                        <a:t>●견적</a:t>
                      </a:r>
                    </a:p>
                  </a:txBody>
                  <a:tcPr marL="80284" marR="80284" marT="40142" marB="40142"/>
                </a:tc>
                <a:extLst>
                  <a:ext uri="{0D108BD9-81ED-4DB2-BD59-A6C34878D82A}">
                    <a16:rowId xmlns:a16="http://schemas.microsoft.com/office/drawing/2014/main" xmlns="" val="446757679"/>
                  </a:ext>
                </a:extLst>
              </a:tr>
              <a:tr h="325598">
                <a:tc>
                  <a:txBody>
                    <a:bodyPr/>
                    <a:lstStyle/>
                    <a:p>
                      <a:pPr algn="l" latinLnBrk="1"/>
                      <a:r>
                        <a:rPr lang="ko-KR" altLang="en-US" sz="1200" dirty="0">
                          <a:solidFill>
                            <a:schemeClr val="tx1"/>
                          </a:solidFill>
                        </a:rPr>
                        <a:t>●</a:t>
                      </a:r>
                      <a:r>
                        <a:rPr lang="ko-KR" altLang="en-US" sz="1200" dirty="0" err="1">
                          <a:solidFill>
                            <a:schemeClr val="tx1"/>
                          </a:solidFill>
                        </a:rPr>
                        <a:t>컨펌요청</a:t>
                      </a:r>
                      <a:endParaRPr lang="ko-KR" altLang="en-US" sz="1200" dirty="0">
                        <a:solidFill>
                          <a:schemeClr val="tx1"/>
                        </a:solidFill>
                      </a:endParaRPr>
                    </a:p>
                  </a:txBody>
                  <a:tcPr marL="80284" marR="80284" marT="40142" marB="40142"/>
                </a:tc>
                <a:extLst>
                  <a:ext uri="{0D108BD9-81ED-4DB2-BD59-A6C34878D82A}">
                    <a16:rowId xmlns:a16="http://schemas.microsoft.com/office/drawing/2014/main" xmlns="" val="3962900109"/>
                  </a:ext>
                </a:extLst>
              </a:tr>
              <a:tr h="325598">
                <a:tc>
                  <a:txBody>
                    <a:bodyPr/>
                    <a:lstStyle/>
                    <a:p>
                      <a:pPr algn="l" latinLnBrk="1"/>
                      <a:r>
                        <a:rPr lang="ko-KR" altLang="en-US" sz="1200" dirty="0">
                          <a:solidFill>
                            <a:schemeClr val="tx1"/>
                          </a:solidFill>
                        </a:rPr>
                        <a:t>●</a:t>
                      </a:r>
                      <a:r>
                        <a:rPr lang="ko-KR" altLang="en-US" sz="1200" dirty="0" err="1">
                          <a:solidFill>
                            <a:schemeClr val="tx1"/>
                          </a:solidFill>
                        </a:rPr>
                        <a:t>컨펌완료</a:t>
                      </a:r>
                      <a:endParaRPr lang="ko-KR" altLang="en-US" sz="1200" dirty="0">
                        <a:solidFill>
                          <a:schemeClr val="tx1"/>
                        </a:solidFill>
                      </a:endParaRPr>
                    </a:p>
                  </a:txBody>
                  <a:tcPr marL="80284" marR="80284" marT="40142" marB="40142"/>
                </a:tc>
                <a:extLst>
                  <a:ext uri="{0D108BD9-81ED-4DB2-BD59-A6C34878D82A}">
                    <a16:rowId xmlns:a16="http://schemas.microsoft.com/office/drawing/2014/main" xmlns="" val="3549995585"/>
                  </a:ext>
                </a:extLst>
              </a:tr>
              <a:tr h="325598">
                <a:tc>
                  <a:txBody>
                    <a:bodyPr/>
                    <a:lstStyle/>
                    <a:p>
                      <a:pPr algn="l" latinLnBrk="1"/>
                      <a:r>
                        <a:rPr lang="ko-KR" altLang="en-US" sz="1200" dirty="0">
                          <a:solidFill>
                            <a:schemeClr val="tx1"/>
                          </a:solidFill>
                        </a:rPr>
                        <a:t>●주문확정</a:t>
                      </a:r>
                    </a:p>
                  </a:txBody>
                  <a:tcPr marL="80284" marR="80284" marT="40142" marB="40142"/>
                </a:tc>
                <a:extLst>
                  <a:ext uri="{0D108BD9-81ED-4DB2-BD59-A6C34878D82A}">
                    <a16:rowId xmlns:a16="http://schemas.microsoft.com/office/drawing/2014/main" xmlns="" val="3426452571"/>
                  </a:ext>
                </a:extLst>
              </a:tr>
              <a:tr h="325598">
                <a:tc>
                  <a:txBody>
                    <a:bodyPr/>
                    <a:lstStyle/>
                    <a:p>
                      <a:pPr latinLnBrk="1"/>
                      <a:r>
                        <a:rPr lang="ko-KR" altLang="en-US" sz="1200" dirty="0">
                          <a:solidFill>
                            <a:schemeClr val="tx1"/>
                          </a:solidFill>
                        </a:rPr>
                        <a:t>●</a:t>
                      </a:r>
                      <a:r>
                        <a:rPr lang="ko-KR" altLang="en-US" sz="1100" dirty="0" err="1">
                          <a:solidFill>
                            <a:schemeClr val="tx1"/>
                          </a:solidFill>
                        </a:rPr>
                        <a:t>배송대기중</a:t>
                      </a:r>
                      <a:endParaRPr lang="ko-KR" altLang="en-US" sz="1200" dirty="0">
                        <a:solidFill>
                          <a:schemeClr val="tx1"/>
                        </a:solidFill>
                      </a:endParaRPr>
                    </a:p>
                  </a:txBody>
                  <a:tcPr marL="80284" marR="80284" marT="40142" marB="40142"/>
                </a:tc>
                <a:extLst>
                  <a:ext uri="{0D108BD9-81ED-4DB2-BD59-A6C34878D82A}">
                    <a16:rowId xmlns:a16="http://schemas.microsoft.com/office/drawing/2014/main" xmlns="" val="1717417114"/>
                  </a:ext>
                </a:extLst>
              </a:tr>
              <a:tr h="325598">
                <a:tc>
                  <a:txBody>
                    <a:bodyPr/>
                    <a:lstStyle/>
                    <a:p>
                      <a:pPr latinLnBrk="1"/>
                      <a:r>
                        <a:rPr lang="ko-KR" altLang="en-US" sz="1200" dirty="0">
                          <a:solidFill>
                            <a:schemeClr val="tx1"/>
                          </a:solidFill>
                        </a:rPr>
                        <a:t>●</a:t>
                      </a:r>
                      <a:r>
                        <a:rPr lang="ko-KR" altLang="en-US" sz="1100" dirty="0" err="1">
                          <a:solidFill>
                            <a:schemeClr val="tx1"/>
                          </a:solidFill>
                        </a:rPr>
                        <a:t>배송준비중</a:t>
                      </a:r>
                      <a:endParaRPr lang="ko-KR" altLang="en-US" sz="1200" dirty="0">
                        <a:solidFill>
                          <a:schemeClr val="tx1"/>
                        </a:solidFill>
                      </a:endParaRPr>
                    </a:p>
                  </a:txBody>
                  <a:tcPr marL="80284" marR="80284" marT="40142" marB="40142"/>
                </a:tc>
                <a:extLst>
                  <a:ext uri="{0D108BD9-81ED-4DB2-BD59-A6C34878D82A}">
                    <a16:rowId xmlns:a16="http://schemas.microsoft.com/office/drawing/2014/main" xmlns="" val="2092952195"/>
                  </a:ext>
                </a:extLst>
              </a:tr>
              <a:tr h="325598">
                <a:tc>
                  <a:txBody>
                    <a:bodyPr/>
                    <a:lstStyle/>
                    <a:p>
                      <a:pPr latinLnBrk="1"/>
                      <a:r>
                        <a:rPr lang="ko-KR" altLang="en-US" sz="1200" dirty="0">
                          <a:solidFill>
                            <a:schemeClr val="tx1"/>
                          </a:solidFill>
                        </a:rPr>
                        <a:t>●배송완료</a:t>
                      </a:r>
                    </a:p>
                  </a:txBody>
                  <a:tcPr marL="80284" marR="80284" marT="40142" marB="40142"/>
                </a:tc>
                <a:extLst>
                  <a:ext uri="{0D108BD9-81ED-4DB2-BD59-A6C34878D82A}">
                    <a16:rowId xmlns:a16="http://schemas.microsoft.com/office/drawing/2014/main" xmlns="" val="55401391"/>
                  </a:ext>
                </a:extLst>
              </a:tr>
            </a:tbl>
          </a:graphicData>
        </a:graphic>
      </p:graphicFrame>
      <p:sp>
        <p:nvSpPr>
          <p:cNvPr id="17" name="타원 16">
            <a:extLst>
              <a:ext uri="{FF2B5EF4-FFF2-40B4-BE49-F238E27FC236}">
                <a16:creationId xmlns:a16="http://schemas.microsoft.com/office/drawing/2014/main" xmlns="" id="{3039CA80-2613-4082-ABC0-80BCEE31BDC9}"/>
              </a:ext>
            </a:extLst>
          </p:cNvPr>
          <p:cNvSpPr/>
          <p:nvPr/>
        </p:nvSpPr>
        <p:spPr>
          <a:xfrm>
            <a:off x="191344" y="85785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18" name="타원 17">
            <a:extLst>
              <a:ext uri="{FF2B5EF4-FFF2-40B4-BE49-F238E27FC236}">
                <a16:creationId xmlns:a16="http://schemas.microsoft.com/office/drawing/2014/main" xmlns="" id="{2549DE19-543A-418B-AD99-DCA5972A150C}"/>
              </a:ext>
            </a:extLst>
          </p:cNvPr>
          <p:cNvSpPr/>
          <p:nvPr/>
        </p:nvSpPr>
        <p:spPr>
          <a:xfrm>
            <a:off x="1927052" y="112505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19" name="타원 18">
            <a:extLst>
              <a:ext uri="{FF2B5EF4-FFF2-40B4-BE49-F238E27FC236}">
                <a16:creationId xmlns:a16="http://schemas.microsoft.com/office/drawing/2014/main" xmlns="" id="{0083F456-C93A-4565-8A96-03EE168AA71D}"/>
              </a:ext>
            </a:extLst>
          </p:cNvPr>
          <p:cNvSpPr/>
          <p:nvPr/>
        </p:nvSpPr>
        <p:spPr>
          <a:xfrm>
            <a:off x="3911157" y="108776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20" name="타원 19">
            <a:extLst>
              <a:ext uri="{FF2B5EF4-FFF2-40B4-BE49-F238E27FC236}">
                <a16:creationId xmlns:a16="http://schemas.microsoft.com/office/drawing/2014/main" xmlns="" id="{1F081B72-F1AD-4E9D-A4EE-C0FAEBC7A271}"/>
              </a:ext>
            </a:extLst>
          </p:cNvPr>
          <p:cNvSpPr/>
          <p:nvPr/>
        </p:nvSpPr>
        <p:spPr>
          <a:xfrm>
            <a:off x="1883634" y="248363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sp>
        <p:nvSpPr>
          <p:cNvPr id="21" name="타원 20">
            <a:extLst>
              <a:ext uri="{FF2B5EF4-FFF2-40B4-BE49-F238E27FC236}">
                <a16:creationId xmlns:a16="http://schemas.microsoft.com/office/drawing/2014/main" xmlns="" id="{AF3DAE40-A29E-4286-A90E-2BD0258525EF}"/>
              </a:ext>
            </a:extLst>
          </p:cNvPr>
          <p:cNvSpPr/>
          <p:nvPr/>
        </p:nvSpPr>
        <p:spPr>
          <a:xfrm>
            <a:off x="1863907" y="398628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5</a:t>
            </a:r>
            <a:endParaRPr lang="ko-KR" altLang="en-US"/>
          </a:p>
        </p:txBody>
      </p:sp>
      <p:sp>
        <p:nvSpPr>
          <p:cNvPr id="22" name="타원 21">
            <a:extLst>
              <a:ext uri="{FF2B5EF4-FFF2-40B4-BE49-F238E27FC236}">
                <a16:creationId xmlns:a16="http://schemas.microsoft.com/office/drawing/2014/main" xmlns="" id="{8CCB2EF0-A007-4805-8D9B-E70C55FB6D79}"/>
              </a:ext>
            </a:extLst>
          </p:cNvPr>
          <p:cNvSpPr/>
          <p:nvPr/>
        </p:nvSpPr>
        <p:spPr>
          <a:xfrm>
            <a:off x="7686648" y="112505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6</a:t>
            </a:r>
            <a:endParaRPr lang="ko-KR" altLang="en-US"/>
          </a:p>
        </p:txBody>
      </p:sp>
      <p:graphicFrame>
        <p:nvGraphicFramePr>
          <p:cNvPr id="38" name="표 38">
            <a:extLst>
              <a:ext uri="{FF2B5EF4-FFF2-40B4-BE49-F238E27FC236}">
                <a16:creationId xmlns:a16="http://schemas.microsoft.com/office/drawing/2014/main" xmlns="" id="{4F70E997-0289-4FBB-ADC6-F9329E45CED1}"/>
              </a:ext>
            </a:extLst>
          </p:cNvPr>
          <p:cNvGraphicFramePr>
            <a:graphicFrameLocks noGrp="1"/>
          </p:cNvGraphicFramePr>
          <p:nvPr>
            <p:extLst>
              <p:ext uri="{D42A27DB-BD31-4B8C-83A1-F6EECF244321}">
                <p14:modId xmlns:p14="http://schemas.microsoft.com/office/powerpoint/2010/main" xmlns="" val="687647913"/>
              </p:ext>
            </p:extLst>
          </p:nvPr>
        </p:nvGraphicFramePr>
        <p:xfrm>
          <a:off x="3068892" y="571954"/>
          <a:ext cx="1658956" cy="274320"/>
        </p:xfrm>
        <a:graphic>
          <a:graphicData uri="http://schemas.openxmlformats.org/drawingml/2006/table">
            <a:tbl>
              <a:tblPr firstRow="1" bandRow="1">
                <a:tableStyleId>{2D5ABB26-0587-4C30-8999-92F81FD0307C}</a:tableStyleId>
              </a:tblPr>
              <a:tblGrid>
                <a:gridCol w="1658956">
                  <a:extLst>
                    <a:ext uri="{9D8B030D-6E8A-4147-A177-3AD203B41FA5}">
                      <a16:colId xmlns:a16="http://schemas.microsoft.com/office/drawing/2014/main" xmlns="" val="1085023873"/>
                    </a:ext>
                  </a:extLst>
                </a:gridCol>
              </a:tblGrid>
              <a:tr h="221025">
                <a:tc>
                  <a:txBody>
                    <a:bodyPr/>
                    <a:lstStyle/>
                    <a:p>
                      <a:pPr latinLnBrk="1"/>
                      <a:r>
                        <a:rPr lang="ko-KR" altLang="en-US" sz="1200"/>
                        <a:t>검색어 입력</a:t>
                      </a:r>
                      <a:r>
                        <a:rPr lang="en-US" altLang="ko-KR" sz="1200"/>
                        <a:t>..</a:t>
                      </a:r>
                      <a:endParaRPr lang="ko-KR" altLang="en-US" sz="1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5435834"/>
                  </a:ext>
                </a:extLst>
              </a:tr>
            </a:tbl>
          </a:graphicData>
        </a:graphic>
      </p:graphicFrame>
      <p:graphicFrame>
        <p:nvGraphicFramePr>
          <p:cNvPr id="39" name="표 39">
            <a:extLst>
              <a:ext uri="{FF2B5EF4-FFF2-40B4-BE49-F238E27FC236}">
                <a16:creationId xmlns:a16="http://schemas.microsoft.com/office/drawing/2014/main" xmlns="" id="{A5F2CB58-7544-4DE9-80DB-5F9B87EEEDCF}"/>
              </a:ext>
            </a:extLst>
          </p:cNvPr>
          <p:cNvGraphicFramePr>
            <a:graphicFrameLocks noGrp="1"/>
          </p:cNvGraphicFramePr>
          <p:nvPr>
            <p:extLst>
              <p:ext uri="{D42A27DB-BD31-4B8C-83A1-F6EECF244321}">
                <p14:modId xmlns:p14="http://schemas.microsoft.com/office/powerpoint/2010/main" xmlns="" val="100344393"/>
              </p:ext>
            </p:extLst>
          </p:nvPr>
        </p:nvGraphicFramePr>
        <p:xfrm>
          <a:off x="4824536" y="578855"/>
          <a:ext cx="1255688" cy="324862"/>
        </p:xfrm>
        <a:graphic>
          <a:graphicData uri="http://schemas.openxmlformats.org/drawingml/2006/table">
            <a:tbl>
              <a:tblPr firstRow="1" bandRow="1">
                <a:tableStyleId>{2D5ABB26-0587-4C30-8999-92F81FD0307C}</a:tableStyleId>
              </a:tblPr>
              <a:tblGrid>
                <a:gridCol w="1255688">
                  <a:extLst>
                    <a:ext uri="{9D8B030D-6E8A-4147-A177-3AD203B41FA5}">
                      <a16:colId xmlns:a16="http://schemas.microsoft.com/office/drawing/2014/main" xmlns="" val="1100857643"/>
                    </a:ext>
                  </a:extLst>
                </a:gridCol>
              </a:tblGrid>
              <a:tr h="324862">
                <a:tc>
                  <a:txBody>
                    <a:bodyPr/>
                    <a:lstStyle/>
                    <a:p>
                      <a:pPr latinLnBrk="1"/>
                      <a:r>
                        <a:rPr lang="ko-KR" altLang="en-US" sz="1200">
                          <a:solidFill>
                            <a:schemeClr val="tx1"/>
                          </a:solidFill>
                        </a:rPr>
                        <a:t>상세검색</a:t>
                      </a:r>
                    </a:p>
                  </a:txBody>
                  <a:tcPr/>
                </a:tc>
                <a:extLst>
                  <a:ext uri="{0D108BD9-81ED-4DB2-BD59-A6C34878D82A}">
                    <a16:rowId xmlns:a16="http://schemas.microsoft.com/office/drawing/2014/main" xmlns="" val="1438177391"/>
                  </a:ext>
                </a:extLst>
              </a:tr>
            </a:tbl>
          </a:graphicData>
        </a:graphic>
      </p:graphicFrame>
      <p:sp>
        <p:nvSpPr>
          <p:cNvPr id="40" name="타원 39">
            <a:extLst>
              <a:ext uri="{FF2B5EF4-FFF2-40B4-BE49-F238E27FC236}">
                <a16:creationId xmlns:a16="http://schemas.microsoft.com/office/drawing/2014/main" xmlns="" id="{B99477C9-DBBB-4DDC-8498-899C79862007}"/>
              </a:ext>
            </a:extLst>
          </p:cNvPr>
          <p:cNvSpPr/>
          <p:nvPr/>
        </p:nvSpPr>
        <p:spPr>
          <a:xfrm>
            <a:off x="2942076" y="41848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7</a:t>
            </a:r>
            <a:endParaRPr lang="ko-KR" altLang="en-US"/>
          </a:p>
        </p:txBody>
      </p:sp>
      <p:pic>
        <p:nvPicPr>
          <p:cNvPr id="13" name="그림 12">
            <a:extLst>
              <a:ext uri="{FF2B5EF4-FFF2-40B4-BE49-F238E27FC236}">
                <a16:creationId xmlns:a16="http://schemas.microsoft.com/office/drawing/2014/main" xmlns="" id="{D732C5AF-449D-4DBC-AD6B-ABC5874F7F5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06172" y="5502090"/>
            <a:ext cx="1008112" cy="1079726"/>
          </a:xfrm>
          <a:prstGeom prst="rect">
            <a:avLst/>
          </a:prstGeom>
        </p:spPr>
      </p:pic>
      <p:sp>
        <p:nvSpPr>
          <p:cNvPr id="15" name="타원 14">
            <a:extLst>
              <a:ext uri="{FF2B5EF4-FFF2-40B4-BE49-F238E27FC236}">
                <a16:creationId xmlns:a16="http://schemas.microsoft.com/office/drawing/2014/main" xmlns="" id="{B5FAB863-642C-470C-9E29-D82DBC16A6EB}"/>
              </a:ext>
            </a:extLst>
          </p:cNvPr>
          <p:cNvSpPr/>
          <p:nvPr/>
        </p:nvSpPr>
        <p:spPr>
          <a:xfrm>
            <a:off x="7810228" y="5085184"/>
            <a:ext cx="301996" cy="2620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xmlns="" id="{8E71052D-417D-482B-92B6-29F556EE5009}"/>
              </a:ext>
            </a:extLst>
          </p:cNvPr>
          <p:cNvCxnSpPr/>
          <p:nvPr/>
        </p:nvCxnSpPr>
        <p:spPr>
          <a:xfrm>
            <a:off x="7940279" y="5347235"/>
            <a:ext cx="0" cy="26919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타원 26">
            <a:extLst>
              <a:ext uri="{FF2B5EF4-FFF2-40B4-BE49-F238E27FC236}">
                <a16:creationId xmlns:a16="http://schemas.microsoft.com/office/drawing/2014/main" xmlns="" id="{FF55713F-CC03-4541-B592-CB57DDEF9794}"/>
              </a:ext>
            </a:extLst>
          </p:cNvPr>
          <p:cNvSpPr/>
          <p:nvPr/>
        </p:nvSpPr>
        <p:spPr>
          <a:xfrm>
            <a:off x="7583725" y="500059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8</a:t>
            </a:r>
            <a:endParaRPr lang="ko-KR" altLang="en-US"/>
          </a:p>
        </p:txBody>
      </p:sp>
      <p:sp>
        <p:nvSpPr>
          <p:cNvPr id="3" name="직사각형 2">
            <a:extLst>
              <a:ext uri="{FF2B5EF4-FFF2-40B4-BE49-F238E27FC236}">
                <a16:creationId xmlns:a16="http://schemas.microsoft.com/office/drawing/2014/main" xmlns="" id="{AA3F4FEC-7402-42A9-A454-40682C9BA880}"/>
              </a:ext>
            </a:extLst>
          </p:cNvPr>
          <p:cNvSpPr/>
          <p:nvPr/>
        </p:nvSpPr>
        <p:spPr>
          <a:xfrm>
            <a:off x="0" y="846274"/>
            <a:ext cx="1512104" cy="3140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3759879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주문 관리 </a:t>
            </a:r>
            <a:r>
              <a:rPr lang="en-US" altLang="ko-KR"/>
              <a:t>– </a:t>
            </a:r>
            <a:r>
              <a:rPr lang="ko-KR" altLang="en-US"/>
              <a:t>주문서 상세내역</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nvGraphicFramePr>
        <p:xfrm>
          <a:off x="8688288" y="476672"/>
          <a:ext cx="3384376" cy="530626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주문서의 전체 내역을 보여주는곳으로 </a:t>
                      </a:r>
                      <a:r>
                        <a:rPr lang="en-US" altLang="ko-KR" sz="800" b="0">
                          <a:solidFill>
                            <a:schemeClr val="tx1"/>
                          </a:solidFill>
                          <a:latin typeface="+mn-ea"/>
                          <a:ea typeface="+mn-ea"/>
                          <a:sym typeface="맑은 고딕"/>
                        </a:rPr>
                        <a:t>, </a:t>
                      </a:r>
                      <a:r>
                        <a:rPr lang="ko-KR" altLang="en-US" sz="800" b="0">
                          <a:solidFill>
                            <a:schemeClr val="tx1"/>
                          </a:solidFill>
                          <a:latin typeface="+mn-ea"/>
                          <a:ea typeface="+mn-ea"/>
                          <a:sym typeface="맑은 고딕"/>
                        </a:rPr>
                        <a:t>관리자 페이지에서 찾은 주문서의 주문번호를 클릭하면 호출되는 화면입니다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고객사가 보는 화면과 같은 </a:t>
                      </a:r>
                      <a:r>
                        <a:rPr lang="en-US" altLang="ko-KR" sz="800" b="0">
                          <a:solidFill>
                            <a:schemeClr val="tx1"/>
                          </a:solidFill>
                          <a:latin typeface="+mn-ea"/>
                          <a:ea typeface="+mn-ea"/>
                          <a:sym typeface="맑은 고딕"/>
                        </a:rPr>
                        <a:t>UI</a:t>
                      </a:r>
                      <a:r>
                        <a:rPr lang="ko-KR" altLang="en-US" sz="800" b="0">
                          <a:solidFill>
                            <a:schemeClr val="tx1"/>
                          </a:solidFill>
                          <a:latin typeface="+mn-ea"/>
                          <a:ea typeface="+mn-ea"/>
                          <a:sym typeface="맑은 고딕"/>
                        </a:rPr>
                        <a:t>를 공유합니다</a:t>
                      </a:r>
                      <a:r>
                        <a:rPr lang="en-US" altLang="ko-KR" sz="800" b="0">
                          <a:solidFill>
                            <a:schemeClr val="tx1"/>
                          </a:solidFill>
                          <a:latin typeface="+mn-ea"/>
                          <a:ea typeface="+mn-ea"/>
                          <a:sym typeface="맑은 고딕"/>
                        </a:rPr>
                        <a:t>. </a:t>
                      </a:r>
                      <a:r>
                        <a:rPr lang="ko-KR" altLang="en-US" sz="800" b="0">
                          <a:solidFill>
                            <a:schemeClr val="tx1"/>
                          </a:solidFill>
                          <a:latin typeface="+mn-ea"/>
                          <a:ea typeface="+mn-ea"/>
                          <a:sym typeface="맑은 고딕"/>
                        </a:rPr>
                        <a:t>일부 기능은 고객사 화면에서 나타나지 않습니다</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주문서 복사</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발주상태 체크</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고객사에게는 주문</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수정내역을 확인</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수정 하고 컨펌</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주문확정을 요청 할 수 있는 페이지입니다</a:t>
                      </a:r>
                      <a:r>
                        <a:rPr lang="en-US" altLang="ko-KR" sz="800" b="0">
                          <a:solidFill>
                            <a:schemeClr val="tx1"/>
                          </a:solidFill>
                          <a:latin typeface="+mn-ea"/>
                          <a:ea typeface="+mn-ea"/>
                          <a:sym typeface="맑은 고딕"/>
                        </a:rPr>
                        <a:t>. </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관리자는 고객사의 주문을 수정하고 확정요청을 하거나 각 상품들의 발주 상태를 변경 할 수 있습니다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고객사가 자신의 주문을 쉽게 확인하고 수정할 수 있으며</a:t>
                      </a:r>
                      <a:r>
                        <a:rPr lang="en-US" altLang="ko-KR" sz="800" b="0">
                          <a:solidFill>
                            <a:schemeClr val="tx1"/>
                          </a:solidFill>
                          <a:latin typeface="+mn-ea"/>
                          <a:ea typeface="+mn-ea"/>
                          <a:sym typeface="맑은 고딕"/>
                        </a:rPr>
                        <a:t>, </a:t>
                      </a:r>
                      <a:r>
                        <a:rPr lang="ko-KR" altLang="en-US" sz="800" b="0">
                          <a:solidFill>
                            <a:schemeClr val="tx1"/>
                          </a:solidFill>
                          <a:latin typeface="+mn-ea"/>
                          <a:ea typeface="+mn-ea"/>
                          <a:sym typeface="맑은 고딕"/>
                        </a:rPr>
                        <a:t>견적부터 주문확정 과정까지 관리자와 소통하기 쉬워야합니다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solidFill>
                            <a:schemeClr val="accent1"/>
                          </a:solidFill>
                          <a:latin typeface="+mn-ea"/>
                          <a:ea typeface="+mn-ea"/>
                        </a:rPr>
                        <a:t>①</a:t>
                      </a:r>
                      <a:r>
                        <a:rPr lang="ko-KR" altLang="en-US" sz="850" b="0">
                          <a:latin typeface="+mn-ea"/>
                          <a:ea typeface="+mn-ea"/>
                        </a:rPr>
                        <a:t>견적 상태일때</a:t>
                      </a:r>
                      <a:r>
                        <a:rPr lang="en-US" altLang="ko-KR" sz="850" b="0">
                          <a:latin typeface="+mn-ea"/>
                          <a:ea typeface="+mn-ea"/>
                        </a:rPr>
                        <a:t>: </a:t>
                      </a:r>
                      <a:r>
                        <a:rPr lang="ko-KR" altLang="en-US" sz="850" b="0">
                          <a:latin typeface="+mn-ea"/>
                          <a:ea typeface="+mn-ea"/>
                        </a:rPr>
                        <a:t>고객사가 자유롭게 상품을 빼거나 추가 할 수 있습니다</a:t>
                      </a:r>
                      <a:r>
                        <a:rPr lang="en-US" altLang="ko-KR" sz="850" b="0">
                          <a:latin typeface="+mn-ea"/>
                          <a:ea typeface="+mn-ea"/>
                        </a:rPr>
                        <a:t>.</a:t>
                      </a:r>
                    </a:p>
                    <a:p>
                      <a:pPr algn="just" latinLnBrk="1">
                        <a:lnSpc>
                          <a:spcPct val="120000"/>
                        </a:lnSpc>
                      </a:pPr>
                      <a:r>
                        <a:rPr lang="ko-KR" altLang="en-US" sz="850" b="0">
                          <a:latin typeface="+mn-ea"/>
                          <a:ea typeface="+mn-ea"/>
                        </a:rPr>
                        <a:t>②컨펌요청 상태일때</a:t>
                      </a:r>
                      <a:r>
                        <a:rPr lang="en-US" altLang="ko-KR" sz="850" b="0">
                          <a:latin typeface="+mn-ea"/>
                          <a:ea typeface="+mn-ea"/>
                        </a:rPr>
                        <a:t>: </a:t>
                      </a:r>
                      <a:r>
                        <a:rPr lang="ko-KR" altLang="en-US" sz="850" b="0">
                          <a:latin typeface="+mn-ea"/>
                          <a:ea typeface="+mn-ea"/>
                        </a:rPr>
                        <a:t>이 상태 이후로는 관리자만 내역을 수정 할 수 있습니다</a:t>
                      </a:r>
                      <a:r>
                        <a:rPr lang="en-US" altLang="ko-KR" sz="850" b="0">
                          <a:latin typeface="+mn-ea"/>
                          <a:ea typeface="+mn-ea"/>
                        </a:rPr>
                        <a:t>. </a:t>
                      </a:r>
                      <a:r>
                        <a:rPr lang="ko-KR" altLang="en-US" sz="850" b="0">
                          <a:latin typeface="+mn-ea"/>
                          <a:ea typeface="+mn-ea"/>
                        </a:rPr>
                        <a:t>고객사는 주문확정</a:t>
                      </a:r>
                      <a:r>
                        <a:rPr lang="en-US" altLang="ko-KR" sz="850" b="0">
                          <a:latin typeface="+mn-ea"/>
                          <a:ea typeface="+mn-ea"/>
                        </a:rPr>
                        <a:t>/</a:t>
                      </a:r>
                      <a:r>
                        <a:rPr lang="ko-KR" altLang="en-US" sz="850" b="0">
                          <a:latin typeface="+mn-ea"/>
                          <a:ea typeface="+mn-ea"/>
                        </a:rPr>
                        <a:t>반려를 하거나 배송정보</a:t>
                      </a:r>
                      <a:r>
                        <a:rPr lang="en-US" altLang="ko-KR" sz="850" b="0">
                          <a:latin typeface="+mn-ea"/>
                          <a:ea typeface="+mn-ea"/>
                        </a:rPr>
                        <a:t>/</a:t>
                      </a:r>
                      <a:r>
                        <a:rPr lang="ko-KR" altLang="en-US" sz="850" b="0">
                          <a:latin typeface="+mn-ea"/>
                          <a:ea typeface="+mn-ea"/>
                        </a:rPr>
                        <a:t>수령인 정보를 입력 할 수 있습니다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고객사</a:t>
                      </a:r>
                      <a:r>
                        <a:rPr kumimoji="1" lang="en-US" altLang="ko-KR" sz="850">
                          <a:solidFill>
                            <a:schemeClr val="tx1"/>
                          </a:solidFill>
                          <a:latin typeface="+mn-ea"/>
                        </a:rPr>
                        <a:t>/</a:t>
                      </a:r>
                      <a:r>
                        <a:rPr kumimoji="1" lang="ko-KR" altLang="en-US" sz="850">
                          <a:solidFill>
                            <a:schemeClr val="tx1"/>
                          </a:solidFill>
                          <a:latin typeface="+mn-ea"/>
                        </a:rPr>
                        <a:t>관리자와의 실시간 채팅 및 주문서의 변경 이력이 나타나는 창입니다</a:t>
                      </a:r>
                      <a:r>
                        <a:rPr kumimoji="1" lang="en-US" altLang="ko-KR" sz="850">
                          <a:solidFill>
                            <a:schemeClr val="tx1"/>
                          </a:solidFill>
                          <a:latin typeface="+mn-ea"/>
                        </a:rPr>
                        <a:t>.(</a:t>
                      </a:r>
                      <a:r>
                        <a:rPr kumimoji="1" lang="ko-KR" altLang="en-US" sz="850">
                          <a:solidFill>
                            <a:schemeClr val="tx1"/>
                          </a:solidFill>
                          <a:latin typeface="+mn-ea"/>
                        </a:rPr>
                        <a:t>카톡 대체예정</a:t>
                      </a:r>
                      <a:r>
                        <a:rPr kumimoji="1" lang="en-US" altLang="ko-KR" sz="85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고객사가 주문을 확정할 수 있습니다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①엑셀저장</a:t>
                      </a:r>
                      <a:r>
                        <a:rPr kumimoji="1" lang="en-US" altLang="ko-KR" sz="850">
                          <a:solidFill>
                            <a:schemeClr val="tx1"/>
                          </a:solidFill>
                          <a:latin typeface="+mn-ea"/>
                        </a:rPr>
                        <a:t>, </a:t>
                      </a:r>
                      <a:r>
                        <a:rPr kumimoji="1" lang="ko-KR" altLang="en-US" sz="850">
                          <a:solidFill>
                            <a:schemeClr val="tx1"/>
                          </a:solidFill>
                          <a:latin typeface="+mn-ea"/>
                        </a:rPr>
                        <a:t>인쇄</a:t>
                      </a:r>
                      <a:r>
                        <a:rPr kumimoji="1" lang="en-US" altLang="ko-KR" sz="850">
                          <a:solidFill>
                            <a:schemeClr val="tx1"/>
                          </a:solidFill>
                          <a:latin typeface="+mn-ea"/>
                        </a:rPr>
                        <a:t>:</a:t>
                      </a:r>
                      <a:r>
                        <a:rPr kumimoji="1" lang="ko-KR" altLang="en-US" sz="850">
                          <a:solidFill>
                            <a:schemeClr val="tx1"/>
                          </a:solidFill>
                          <a:latin typeface="+mn-ea"/>
                        </a:rPr>
                        <a:t>주문내역을 엑셀로 저장하거나 인쇄 할 수 있습니다</a:t>
                      </a:r>
                      <a:r>
                        <a:rPr kumimoji="1" lang="en-US" altLang="ko-KR" sz="85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②주문서 복사</a:t>
                      </a:r>
                      <a:r>
                        <a:rPr kumimoji="1" lang="en-US" altLang="ko-KR" sz="850">
                          <a:solidFill>
                            <a:schemeClr val="tx1"/>
                          </a:solidFill>
                          <a:latin typeface="+mn-ea"/>
                        </a:rPr>
                        <a:t>:</a:t>
                      </a:r>
                      <a:r>
                        <a:rPr kumimoji="1" lang="ko-KR" altLang="en-US" sz="850">
                          <a:solidFill>
                            <a:schemeClr val="tx1"/>
                          </a:solidFill>
                          <a:latin typeface="+mn-ea"/>
                        </a:rPr>
                        <a:t>같은 내역으로 새 주문서를 생성합니다</a:t>
                      </a:r>
                      <a:r>
                        <a:rPr kumimoji="1" lang="en-US" altLang="ko-KR" sz="85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③퀵</a:t>
                      </a:r>
                      <a:r>
                        <a:rPr kumimoji="1" lang="en-US" altLang="ko-KR" sz="850">
                          <a:solidFill>
                            <a:schemeClr val="tx1"/>
                          </a:solidFill>
                          <a:latin typeface="+mn-ea"/>
                        </a:rPr>
                        <a:t>: </a:t>
                      </a:r>
                      <a:r>
                        <a:rPr kumimoji="1" lang="ko-KR" altLang="en-US" sz="850">
                          <a:solidFill>
                            <a:schemeClr val="tx1"/>
                          </a:solidFill>
                          <a:latin typeface="+mn-ea"/>
                        </a:rPr>
                        <a:t>누르면 작은 달력이 아래쪽에 표시되고 날짜를 선택합니다</a:t>
                      </a:r>
                      <a:r>
                        <a:rPr kumimoji="1" lang="en-US" altLang="ko-KR" sz="850">
                          <a:solidFill>
                            <a:schemeClr val="tx1"/>
                          </a:solidFill>
                          <a:latin typeface="+mn-ea"/>
                        </a:rPr>
                        <a:t>. </a:t>
                      </a:r>
                      <a:r>
                        <a:rPr kumimoji="1" lang="ko-KR" altLang="en-US" sz="850">
                          <a:solidFill>
                            <a:schemeClr val="tx1"/>
                          </a:solidFill>
                          <a:latin typeface="+mn-ea"/>
                        </a:rPr>
                        <a:t>체크된 품목들을 해당 날짜의 퀵서비스 화면에 복사합니다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드롭박스 형식으로 상태를 바꿀 수 있습니다</a:t>
                      </a:r>
                      <a:r>
                        <a:rPr kumimoji="1" lang="en-US" altLang="ko-KR" sz="850">
                          <a:solidFill>
                            <a:schemeClr val="tx1"/>
                          </a:solidFill>
                          <a:latin typeface="+mn-ea"/>
                        </a:rPr>
                        <a:t>.(</a:t>
                      </a:r>
                      <a:r>
                        <a:rPr kumimoji="1" lang="ko-KR" altLang="en-US" sz="850">
                          <a:solidFill>
                            <a:schemeClr val="tx1"/>
                          </a:solidFill>
                          <a:latin typeface="+mn-ea"/>
                        </a:rPr>
                        <a:t>예</a:t>
                      </a:r>
                      <a:r>
                        <a:rPr kumimoji="1" lang="en-US" altLang="ko-KR" sz="850">
                          <a:solidFill>
                            <a:schemeClr val="tx1"/>
                          </a:solidFill>
                          <a:latin typeface="+mn-ea"/>
                        </a:rPr>
                        <a:t>:</a:t>
                      </a:r>
                      <a:r>
                        <a:rPr kumimoji="1" lang="ko-KR" altLang="en-US" sz="850">
                          <a:solidFill>
                            <a:schemeClr val="tx1"/>
                          </a:solidFill>
                          <a:latin typeface="+mn-ea"/>
                        </a:rPr>
                        <a:t>발주전</a:t>
                      </a:r>
                      <a:r>
                        <a:rPr kumimoji="1" lang="en-US" altLang="ko-KR" sz="850">
                          <a:solidFill>
                            <a:schemeClr val="tx1"/>
                          </a:solidFill>
                          <a:latin typeface="+mn-ea"/>
                        </a:rPr>
                        <a:t>/</a:t>
                      </a:r>
                      <a:r>
                        <a:rPr kumimoji="1" lang="ko-KR" altLang="en-US" sz="850">
                          <a:solidFill>
                            <a:schemeClr val="tx1"/>
                          </a:solidFill>
                          <a:latin typeface="+mn-ea"/>
                        </a:rPr>
                        <a:t>발주완료</a:t>
                      </a:r>
                      <a:r>
                        <a:rPr kumimoji="1" lang="en-US" altLang="ko-KR" sz="850">
                          <a:solidFill>
                            <a:schemeClr val="tx1"/>
                          </a:solidFill>
                          <a:latin typeface="+mn-ea"/>
                        </a:rPr>
                        <a:t>···)(</a:t>
                      </a:r>
                      <a:r>
                        <a:rPr kumimoji="1" lang="ko-KR" altLang="en-US" sz="850">
                          <a:solidFill>
                            <a:schemeClr val="tx1"/>
                          </a:solidFill>
                          <a:latin typeface="+mn-ea"/>
                        </a:rPr>
                        <a:t>관리자 전용</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체크된 품목을 퀵배달 날짜에 맞게 복사합니다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697701158"/>
                  </a:ext>
                </a:extLst>
              </a:tr>
              <a:tr h="241592">
                <a:tc>
                  <a:txBody>
                    <a:bodyPr/>
                    <a:lstStyle/>
                    <a:p>
                      <a:pPr algn="ctr" latinLnBrk="1">
                        <a:lnSpc>
                          <a:spcPct val="120000"/>
                        </a:lnSpc>
                      </a:pPr>
                      <a:r>
                        <a:rPr lang="en-US" altLang="ko-KR" sz="850" b="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피엠 관리자만 보이는 항목</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474105455"/>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32</a:t>
            </a:fld>
            <a:endParaRPr lang="ko-KR" altLang="en-US" sz="900" dirty="0"/>
          </a:p>
        </p:txBody>
      </p:sp>
      <p:sp>
        <p:nvSpPr>
          <p:cNvPr id="2" name="TextBox 1">
            <a:extLst>
              <a:ext uri="{FF2B5EF4-FFF2-40B4-BE49-F238E27FC236}">
                <a16:creationId xmlns:a16="http://schemas.microsoft.com/office/drawing/2014/main" xmlns="" id="{9B192DFF-DF51-464A-9C42-F8CC872B5CCA}"/>
              </a:ext>
            </a:extLst>
          </p:cNvPr>
          <p:cNvSpPr txBox="1"/>
          <p:nvPr/>
        </p:nvSpPr>
        <p:spPr>
          <a:xfrm>
            <a:off x="373750" y="886467"/>
            <a:ext cx="1651414" cy="646331"/>
          </a:xfrm>
          <a:prstGeom prst="rect">
            <a:avLst/>
          </a:prstGeom>
          <a:noFill/>
        </p:spPr>
        <p:txBody>
          <a:bodyPr wrap="none" rtlCol="0">
            <a:spAutoFit/>
          </a:bodyPr>
          <a:lstStyle/>
          <a:p>
            <a:r>
              <a:rPr lang="en-US" altLang="ko-KR">
                <a:solidFill>
                  <a:schemeClr val="accent1"/>
                </a:solidFill>
              </a:rPr>
              <a:t>A</a:t>
            </a:r>
            <a:r>
              <a:rPr lang="ko-KR" altLang="en-US">
                <a:solidFill>
                  <a:schemeClr val="accent1"/>
                </a:solidFill>
              </a:rPr>
              <a:t>업체</a:t>
            </a:r>
            <a:r>
              <a:rPr lang="ko-KR" altLang="en-US"/>
              <a:t>님의 </a:t>
            </a:r>
            <a:endParaRPr lang="en-US" altLang="ko-KR"/>
          </a:p>
          <a:p>
            <a:r>
              <a:rPr lang="ko-KR" altLang="en-US"/>
              <a:t>주문 상세정보</a:t>
            </a:r>
          </a:p>
        </p:txBody>
      </p:sp>
      <p:sp>
        <p:nvSpPr>
          <p:cNvPr id="3" name="TextBox 2">
            <a:extLst>
              <a:ext uri="{FF2B5EF4-FFF2-40B4-BE49-F238E27FC236}">
                <a16:creationId xmlns:a16="http://schemas.microsoft.com/office/drawing/2014/main" xmlns="" id="{C88E71C7-5C32-49B7-B701-2C02EB65F6EC}"/>
              </a:ext>
            </a:extLst>
          </p:cNvPr>
          <p:cNvSpPr txBox="1"/>
          <p:nvPr/>
        </p:nvSpPr>
        <p:spPr>
          <a:xfrm>
            <a:off x="407368" y="1639004"/>
            <a:ext cx="3001143" cy="261610"/>
          </a:xfrm>
          <a:prstGeom prst="rect">
            <a:avLst/>
          </a:prstGeom>
          <a:noFill/>
        </p:spPr>
        <p:txBody>
          <a:bodyPr wrap="none" rtlCol="0">
            <a:spAutoFit/>
          </a:bodyPr>
          <a:lstStyle/>
          <a:p>
            <a:r>
              <a:rPr lang="ko-KR" altLang="en-US" sz="1100"/>
              <a:t>주문번호 </a:t>
            </a:r>
            <a:r>
              <a:rPr lang="en-US" altLang="ko-KR" sz="1100"/>
              <a:t>A12345 </a:t>
            </a:r>
            <a:r>
              <a:rPr lang="ko-KR" altLang="en-US" sz="1100"/>
              <a:t>주문일자 </a:t>
            </a:r>
            <a:r>
              <a:rPr lang="en-US" altLang="ko-KR" sz="1100"/>
              <a:t>2021</a:t>
            </a:r>
            <a:r>
              <a:rPr lang="ko-KR" altLang="en-US" sz="1100"/>
              <a:t>년 </a:t>
            </a:r>
            <a:r>
              <a:rPr lang="en-US" altLang="ko-KR" sz="1100"/>
              <a:t>5</a:t>
            </a:r>
            <a:r>
              <a:rPr lang="ko-KR" altLang="en-US" sz="1100"/>
              <a:t>월 </a:t>
            </a:r>
            <a:r>
              <a:rPr lang="en-US" altLang="ko-KR" sz="1100"/>
              <a:t>21</a:t>
            </a:r>
            <a:r>
              <a:rPr lang="ko-KR" altLang="en-US" sz="1100"/>
              <a:t>일</a:t>
            </a:r>
          </a:p>
        </p:txBody>
      </p:sp>
      <p:graphicFrame>
        <p:nvGraphicFramePr>
          <p:cNvPr id="6" name="표 8">
            <a:extLst>
              <a:ext uri="{FF2B5EF4-FFF2-40B4-BE49-F238E27FC236}">
                <a16:creationId xmlns:a16="http://schemas.microsoft.com/office/drawing/2014/main" xmlns="" id="{168E9552-AABB-4E6E-8E43-64657902BB60}"/>
              </a:ext>
            </a:extLst>
          </p:cNvPr>
          <p:cNvGraphicFramePr>
            <a:graphicFrameLocks noGrp="1"/>
          </p:cNvGraphicFramePr>
          <p:nvPr>
            <p:extLst>
              <p:ext uri="{D42A27DB-BD31-4B8C-83A1-F6EECF244321}">
                <p14:modId xmlns:p14="http://schemas.microsoft.com/office/powerpoint/2010/main" xmlns="" val="72447366"/>
              </p:ext>
            </p:extLst>
          </p:nvPr>
        </p:nvGraphicFramePr>
        <p:xfrm>
          <a:off x="407368" y="4690046"/>
          <a:ext cx="5598006" cy="1054722"/>
        </p:xfrm>
        <a:graphic>
          <a:graphicData uri="http://schemas.openxmlformats.org/drawingml/2006/table">
            <a:tbl>
              <a:tblPr firstRow="1" bandRow="1">
                <a:tableStyleId>{5940675A-B579-460E-94D1-54222C63F5DA}</a:tableStyleId>
              </a:tblPr>
              <a:tblGrid>
                <a:gridCol w="393457">
                  <a:extLst>
                    <a:ext uri="{9D8B030D-6E8A-4147-A177-3AD203B41FA5}">
                      <a16:colId xmlns:a16="http://schemas.microsoft.com/office/drawing/2014/main" xmlns="" val="3937712090"/>
                    </a:ext>
                  </a:extLst>
                </a:gridCol>
                <a:gridCol w="393457">
                  <a:extLst>
                    <a:ext uri="{9D8B030D-6E8A-4147-A177-3AD203B41FA5}">
                      <a16:colId xmlns:a16="http://schemas.microsoft.com/office/drawing/2014/main" xmlns="" val="2537134467"/>
                    </a:ext>
                  </a:extLst>
                </a:gridCol>
                <a:gridCol w="477773">
                  <a:extLst>
                    <a:ext uri="{9D8B030D-6E8A-4147-A177-3AD203B41FA5}">
                      <a16:colId xmlns:a16="http://schemas.microsoft.com/office/drawing/2014/main" xmlns="" val="4066000789"/>
                    </a:ext>
                  </a:extLst>
                </a:gridCol>
                <a:gridCol w="454885">
                  <a:extLst>
                    <a:ext uri="{9D8B030D-6E8A-4147-A177-3AD203B41FA5}">
                      <a16:colId xmlns:a16="http://schemas.microsoft.com/office/drawing/2014/main" xmlns="" val="3632400321"/>
                    </a:ext>
                  </a:extLst>
                </a:gridCol>
                <a:gridCol w="389902">
                  <a:extLst>
                    <a:ext uri="{9D8B030D-6E8A-4147-A177-3AD203B41FA5}">
                      <a16:colId xmlns:a16="http://schemas.microsoft.com/office/drawing/2014/main" xmlns="" val="1829935828"/>
                    </a:ext>
                  </a:extLst>
                </a:gridCol>
                <a:gridCol w="389902">
                  <a:extLst>
                    <a:ext uri="{9D8B030D-6E8A-4147-A177-3AD203B41FA5}">
                      <a16:colId xmlns:a16="http://schemas.microsoft.com/office/drawing/2014/main" xmlns="" val="2923992087"/>
                    </a:ext>
                  </a:extLst>
                </a:gridCol>
                <a:gridCol w="454885">
                  <a:extLst>
                    <a:ext uri="{9D8B030D-6E8A-4147-A177-3AD203B41FA5}">
                      <a16:colId xmlns:a16="http://schemas.microsoft.com/office/drawing/2014/main" xmlns="" val="3066152139"/>
                    </a:ext>
                  </a:extLst>
                </a:gridCol>
                <a:gridCol w="389902">
                  <a:extLst>
                    <a:ext uri="{9D8B030D-6E8A-4147-A177-3AD203B41FA5}">
                      <a16:colId xmlns:a16="http://schemas.microsoft.com/office/drawing/2014/main" xmlns="" val="1303385781"/>
                    </a:ext>
                  </a:extLst>
                </a:gridCol>
                <a:gridCol w="389902">
                  <a:extLst>
                    <a:ext uri="{9D8B030D-6E8A-4147-A177-3AD203B41FA5}">
                      <a16:colId xmlns:a16="http://schemas.microsoft.com/office/drawing/2014/main" xmlns="" val="3731447151"/>
                    </a:ext>
                  </a:extLst>
                </a:gridCol>
                <a:gridCol w="519869">
                  <a:extLst>
                    <a:ext uri="{9D8B030D-6E8A-4147-A177-3AD203B41FA5}">
                      <a16:colId xmlns:a16="http://schemas.microsoft.com/office/drawing/2014/main" xmlns="" val="2837196268"/>
                    </a:ext>
                  </a:extLst>
                </a:gridCol>
                <a:gridCol w="389902">
                  <a:extLst>
                    <a:ext uri="{9D8B030D-6E8A-4147-A177-3AD203B41FA5}">
                      <a16:colId xmlns:a16="http://schemas.microsoft.com/office/drawing/2014/main" xmlns="" val="3102174155"/>
                    </a:ext>
                  </a:extLst>
                </a:gridCol>
                <a:gridCol w="499289">
                  <a:extLst>
                    <a:ext uri="{9D8B030D-6E8A-4147-A177-3AD203B41FA5}">
                      <a16:colId xmlns:a16="http://schemas.microsoft.com/office/drawing/2014/main" xmlns="" val="3960235104"/>
                    </a:ext>
                  </a:extLst>
                </a:gridCol>
                <a:gridCol w="454881">
                  <a:extLst>
                    <a:ext uri="{9D8B030D-6E8A-4147-A177-3AD203B41FA5}">
                      <a16:colId xmlns:a16="http://schemas.microsoft.com/office/drawing/2014/main" xmlns="" val="2274843598"/>
                    </a:ext>
                  </a:extLst>
                </a:gridCol>
              </a:tblGrid>
              <a:tr h="351574">
                <a:tc>
                  <a:txBody>
                    <a:bodyPr/>
                    <a:lstStyle/>
                    <a:p>
                      <a:pPr algn="ctr" latinLnBrk="1"/>
                      <a:r>
                        <a:rPr lang="ko-KR" altLang="en-US" sz="600"/>
                        <a:t>납기일</a:t>
                      </a:r>
                    </a:p>
                  </a:txBody>
                  <a:tcPr marL="78786" marR="78786" marT="39393" marB="39393" anchor="ctr"/>
                </a:tc>
                <a:tc>
                  <a:txBody>
                    <a:bodyPr/>
                    <a:lstStyle/>
                    <a:p>
                      <a:pPr algn="ctr" latinLnBrk="1"/>
                      <a:r>
                        <a:rPr lang="ko-KR" altLang="en-US" sz="600"/>
                        <a:t>사진</a:t>
                      </a:r>
                    </a:p>
                  </a:txBody>
                  <a:tcPr marL="78786" marR="78786" marT="39393" marB="39393" anchor="ctr"/>
                </a:tc>
                <a:tc>
                  <a:txBody>
                    <a:bodyPr/>
                    <a:lstStyle/>
                    <a:p>
                      <a:pPr algn="ctr" latinLnBrk="1"/>
                      <a:r>
                        <a:rPr lang="ko-KR" altLang="en-US" sz="600"/>
                        <a:t>브랜드</a:t>
                      </a:r>
                    </a:p>
                  </a:txBody>
                  <a:tcPr marL="78786" marR="78786" marT="39393" marB="39393" anchor="ctr"/>
                </a:tc>
                <a:tc>
                  <a:txBody>
                    <a:bodyPr/>
                    <a:lstStyle/>
                    <a:p>
                      <a:pPr algn="ctr" latinLnBrk="1"/>
                      <a:r>
                        <a:rPr lang="ko-KR" altLang="en-US" sz="600"/>
                        <a:t>모델명</a:t>
                      </a:r>
                    </a:p>
                  </a:txBody>
                  <a:tcPr marL="78786" marR="78786" marT="39393" marB="39393" anchor="ctr"/>
                </a:tc>
                <a:tc>
                  <a:txBody>
                    <a:bodyPr/>
                    <a:lstStyle/>
                    <a:p>
                      <a:pPr algn="ctr" latinLnBrk="1"/>
                      <a:r>
                        <a:rPr lang="ko-KR" altLang="en-US" sz="600"/>
                        <a:t>매입처</a:t>
                      </a:r>
                    </a:p>
                  </a:txBody>
                  <a:tcPr marL="78786" marR="78786" marT="39393" marB="39393" anchor="ctr">
                    <a:solidFill>
                      <a:srgbClr val="00B0F0"/>
                    </a:solidFill>
                  </a:tcPr>
                </a:tc>
                <a:tc>
                  <a:txBody>
                    <a:bodyPr/>
                    <a:lstStyle/>
                    <a:p>
                      <a:pPr algn="ctr" latinLnBrk="1"/>
                      <a:r>
                        <a:rPr lang="ko-KR" altLang="en-US" sz="600"/>
                        <a:t>종류</a:t>
                      </a:r>
                    </a:p>
                  </a:txBody>
                  <a:tcPr marL="78786" marR="78786" marT="39393" marB="39393" anchor="ctr"/>
                </a:tc>
                <a:tc>
                  <a:txBody>
                    <a:bodyPr/>
                    <a:lstStyle/>
                    <a:p>
                      <a:pPr algn="ctr" latinLnBrk="1"/>
                      <a:r>
                        <a:rPr lang="ko-KR" altLang="en-US" sz="600"/>
                        <a:t>사이즈</a:t>
                      </a:r>
                    </a:p>
                  </a:txBody>
                  <a:tcPr marL="78786" marR="78786" marT="39393" marB="39393" anchor="ctr"/>
                </a:tc>
                <a:tc>
                  <a:txBody>
                    <a:bodyPr/>
                    <a:lstStyle/>
                    <a:p>
                      <a:pPr algn="ctr" latinLnBrk="1"/>
                      <a:r>
                        <a:rPr lang="ko-KR" altLang="en-US" sz="600"/>
                        <a:t>단위</a:t>
                      </a:r>
                    </a:p>
                  </a:txBody>
                  <a:tcPr marL="78786" marR="78786" marT="39393" marB="39393" anchor="ctr"/>
                </a:tc>
                <a:tc>
                  <a:txBody>
                    <a:bodyPr/>
                    <a:lstStyle/>
                    <a:p>
                      <a:pPr algn="ctr" latinLnBrk="1"/>
                      <a:r>
                        <a:rPr lang="ko-KR" altLang="en-US" sz="600"/>
                        <a:t>수량</a:t>
                      </a:r>
                    </a:p>
                  </a:txBody>
                  <a:tcPr marL="78786" marR="78786" marT="39393" marB="39393" anchor="ctr"/>
                </a:tc>
                <a:tc>
                  <a:txBody>
                    <a:bodyPr/>
                    <a:lstStyle/>
                    <a:p>
                      <a:pPr algn="ctr" latinLnBrk="1"/>
                      <a:r>
                        <a:rPr lang="ko-KR" altLang="en-US" sz="600"/>
                        <a:t>판매단가</a:t>
                      </a:r>
                    </a:p>
                  </a:txBody>
                  <a:tcPr marL="78786" marR="78786" marT="39393" marB="39393" anchor="ctr"/>
                </a:tc>
                <a:tc>
                  <a:txBody>
                    <a:bodyPr/>
                    <a:lstStyle/>
                    <a:p>
                      <a:pPr algn="ctr" latinLnBrk="1"/>
                      <a:r>
                        <a:rPr lang="ko-KR" altLang="en-US" sz="600"/>
                        <a:t>합계</a:t>
                      </a:r>
                    </a:p>
                  </a:txBody>
                  <a:tcPr marL="78786" marR="78786" marT="39393" marB="39393" anchor="ctr"/>
                </a:tc>
                <a:tc>
                  <a:txBody>
                    <a:bodyPr/>
                    <a:lstStyle/>
                    <a:p>
                      <a:pPr algn="ctr" latinLnBrk="1"/>
                      <a:r>
                        <a:rPr lang="ko-KR" altLang="en-US" sz="600"/>
                        <a:t>매입단가</a:t>
                      </a:r>
                    </a:p>
                  </a:txBody>
                  <a:tcPr marL="78786" marR="78786" marT="39393" marB="39393" anchor="ctr">
                    <a:solidFill>
                      <a:srgbClr val="00B0F0"/>
                    </a:solidFill>
                  </a:tcPr>
                </a:tc>
                <a:tc>
                  <a:txBody>
                    <a:bodyPr/>
                    <a:lstStyle/>
                    <a:p>
                      <a:pPr algn="ctr" latinLnBrk="1"/>
                      <a:r>
                        <a:rPr lang="ko-KR" altLang="en-US" sz="600"/>
                        <a:t>상태</a:t>
                      </a:r>
                    </a:p>
                  </a:txBody>
                  <a:tcPr marL="78786" marR="78786" marT="39393" marB="39393" anchor="ctr"/>
                </a:tc>
                <a:extLst>
                  <a:ext uri="{0D108BD9-81ED-4DB2-BD59-A6C34878D82A}">
                    <a16:rowId xmlns:a16="http://schemas.microsoft.com/office/drawing/2014/main" xmlns="" val="1940872329"/>
                  </a:ext>
                </a:extLst>
              </a:tr>
              <a:tr h="351574">
                <a:tc>
                  <a:txBody>
                    <a:bodyPr/>
                    <a:lstStyle/>
                    <a:p>
                      <a:pPr algn="ctr" latinLnBrk="1"/>
                      <a:r>
                        <a:rPr lang="en-US" altLang="ko-KR" sz="600"/>
                        <a:t>6</a:t>
                      </a:r>
                      <a:r>
                        <a:rPr lang="ko-KR" altLang="en-US" sz="600"/>
                        <a:t>월 </a:t>
                      </a:r>
                      <a:r>
                        <a:rPr lang="en-US" altLang="ko-KR" sz="600"/>
                        <a:t>10</a:t>
                      </a:r>
                      <a:r>
                        <a:rPr lang="ko-KR" altLang="en-US" sz="600"/>
                        <a:t>일 </a:t>
                      </a:r>
                      <a:r>
                        <a:rPr lang="en-US" altLang="ko-KR" sz="600"/>
                        <a:t>(</a:t>
                      </a:r>
                      <a:r>
                        <a:rPr lang="ko-KR" altLang="en-US" sz="600"/>
                        <a:t>목</a:t>
                      </a:r>
                      <a:r>
                        <a:rPr lang="en-US" altLang="ko-KR" sz="600"/>
                        <a:t>)</a:t>
                      </a:r>
                      <a:endParaRPr lang="ko-KR" altLang="en-US" sz="600"/>
                    </a:p>
                  </a:txBody>
                  <a:tcPr marL="78786" marR="78786" marT="39393" marB="39393" anchor="ctr"/>
                </a:tc>
                <a:tc>
                  <a:txBody>
                    <a:bodyPr/>
                    <a:lstStyle/>
                    <a:p>
                      <a:pPr algn="ctr" latinLnBrk="1"/>
                      <a:endParaRPr lang="ko-KR" altLang="en-US" sz="600"/>
                    </a:p>
                  </a:txBody>
                  <a:tcPr marL="78786" marR="78786" marT="39393" marB="39393" anchor="ctr"/>
                </a:tc>
                <a:tc>
                  <a:txBody>
                    <a:bodyPr/>
                    <a:lstStyle/>
                    <a:p>
                      <a:pPr algn="ctr" latinLnBrk="1"/>
                      <a:r>
                        <a:rPr lang="ko-KR" altLang="en-US" sz="600"/>
                        <a:t>마라찌</a:t>
                      </a:r>
                    </a:p>
                  </a:txBody>
                  <a:tcPr marL="78786" marR="78786" marT="39393" marB="39393" anchor="ctr"/>
                </a:tc>
                <a:tc>
                  <a:txBody>
                    <a:bodyPr/>
                    <a:lstStyle/>
                    <a:p>
                      <a:pPr algn="ctr" latinLnBrk="1"/>
                      <a:r>
                        <a:rPr lang="en-US" altLang="ko-KR" sz="600"/>
                        <a:t>AAA</a:t>
                      </a:r>
                      <a:endParaRPr lang="ko-KR" altLang="en-US" sz="600"/>
                    </a:p>
                  </a:txBody>
                  <a:tcPr marL="78786" marR="78786" marT="39393" marB="39393" anchor="ctr"/>
                </a:tc>
                <a:tc>
                  <a:txBody>
                    <a:bodyPr/>
                    <a:lstStyle/>
                    <a:p>
                      <a:pPr algn="ctr" latinLnBrk="1"/>
                      <a:r>
                        <a:rPr lang="en-US" altLang="ko-KR" sz="600"/>
                        <a:t>BH</a:t>
                      </a:r>
                      <a:endParaRPr lang="ko-KR" altLang="en-US" sz="600"/>
                    </a:p>
                  </a:txBody>
                  <a:tcPr marL="78786" marR="78786" marT="39393" marB="39393" anchor="ctr">
                    <a:solidFill>
                      <a:srgbClr val="00B0F0"/>
                    </a:solidFill>
                  </a:tcPr>
                </a:tc>
                <a:tc>
                  <a:txBody>
                    <a:bodyPr/>
                    <a:lstStyle/>
                    <a:p>
                      <a:pPr algn="ctr" latinLnBrk="1"/>
                      <a:r>
                        <a:rPr lang="ko-KR" altLang="en-US" sz="600"/>
                        <a:t>포세린</a:t>
                      </a:r>
                    </a:p>
                  </a:txBody>
                  <a:tcPr marL="78786" marR="78786" marT="39393" marB="39393" anchor="ctr"/>
                </a:tc>
                <a:tc>
                  <a:txBody>
                    <a:bodyPr/>
                    <a:lstStyle/>
                    <a:p>
                      <a:pPr algn="ctr" latinLnBrk="1"/>
                      <a:r>
                        <a:rPr lang="en-US" altLang="ko-KR" sz="600"/>
                        <a:t>200*200</a:t>
                      </a:r>
                      <a:endParaRPr lang="ko-KR" altLang="en-US" sz="600"/>
                    </a:p>
                  </a:txBody>
                  <a:tcPr marL="78786" marR="78786" marT="39393" marB="39393" anchor="ctr"/>
                </a:tc>
                <a:tc>
                  <a:txBody>
                    <a:bodyPr/>
                    <a:lstStyle/>
                    <a:p>
                      <a:pPr algn="ctr" latinLnBrk="1"/>
                      <a:r>
                        <a:rPr lang="en-US" altLang="ko-KR" sz="600"/>
                        <a:t>BOX</a:t>
                      </a:r>
                      <a:endParaRPr lang="ko-KR" altLang="en-US" sz="600"/>
                    </a:p>
                  </a:txBody>
                  <a:tcPr marL="78786" marR="78786" marT="39393" marB="39393" anchor="ctr"/>
                </a:tc>
                <a:tc>
                  <a:txBody>
                    <a:bodyPr/>
                    <a:lstStyle/>
                    <a:p>
                      <a:pPr algn="ctr" latinLnBrk="1"/>
                      <a:r>
                        <a:rPr lang="en-US" altLang="ko-KR" sz="600"/>
                        <a:t>5</a:t>
                      </a:r>
                      <a:endParaRPr lang="ko-KR" altLang="en-US" sz="600"/>
                    </a:p>
                  </a:txBody>
                  <a:tcPr marL="78786" marR="78786" marT="39393" marB="39393" anchor="ctr"/>
                </a:tc>
                <a:tc>
                  <a:txBody>
                    <a:bodyPr/>
                    <a:lstStyle/>
                    <a:p>
                      <a:pPr algn="ctr" latinLnBrk="1"/>
                      <a:r>
                        <a:rPr lang="en-US" altLang="ko-KR" sz="600"/>
                        <a:t>30,000</a:t>
                      </a:r>
                      <a:endParaRPr lang="ko-KR" altLang="en-US" sz="600"/>
                    </a:p>
                  </a:txBody>
                  <a:tcPr marL="78786" marR="78786" marT="39393" marB="39393" anchor="ctr"/>
                </a:tc>
                <a:tc>
                  <a:txBody>
                    <a:bodyPr/>
                    <a:lstStyle/>
                    <a:p>
                      <a:pPr algn="ctr" latinLnBrk="1"/>
                      <a:r>
                        <a:rPr lang="en-US" altLang="ko-KR" sz="600"/>
                        <a:t>15,0000</a:t>
                      </a:r>
                      <a:endParaRPr lang="ko-KR" altLang="en-US" sz="600"/>
                    </a:p>
                  </a:txBody>
                  <a:tcPr marL="78786" marR="78786" marT="39393" marB="39393" anchor="ctr"/>
                </a:tc>
                <a:tc>
                  <a:txBody>
                    <a:bodyPr/>
                    <a:lstStyle/>
                    <a:p>
                      <a:pPr algn="ctr" latinLnBrk="1"/>
                      <a:r>
                        <a:rPr lang="en-US" altLang="ko-KR" sz="600"/>
                        <a:t>528,000</a:t>
                      </a:r>
                      <a:endParaRPr lang="ko-KR" altLang="en-US" sz="600"/>
                    </a:p>
                  </a:txBody>
                  <a:tcPr marL="78786" marR="78786" marT="39393" marB="39393" anchor="ctr">
                    <a:solidFill>
                      <a:srgbClr val="00B0F0"/>
                    </a:solidFill>
                  </a:tcPr>
                </a:tc>
                <a:tc>
                  <a:txBody>
                    <a:bodyPr/>
                    <a:lstStyle/>
                    <a:p>
                      <a:pPr algn="ctr" latinLnBrk="1"/>
                      <a:r>
                        <a:rPr lang="ko-KR" altLang="en-US" sz="600" dirty="0"/>
                        <a:t>주문</a:t>
                      </a:r>
                    </a:p>
                  </a:txBody>
                  <a:tcPr marL="78786" marR="78786" marT="39393" marB="39393" anchor="ctr"/>
                </a:tc>
                <a:extLst>
                  <a:ext uri="{0D108BD9-81ED-4DB2-BD59-A6C34878D82A}">
                    <a16:rowId xmlns:a16="http://schemas.microsoft.com/office/drawing/2014/main" xmlns="" val="4160255606"/>
                  </a:ext>
                </a:extLst>
              </a:tr>
              <a:tr h="35157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a:t>6</a:t>
                      </a:r>
                      <a:r>
                        <a:rPr lang="ko-KR" altLang="en-US" sz="600"/>
                        <a:t>월 </a:t>
                      </a:r>
                      <a:r>
                        <a:rPr lang="en-US" altLang="ko-KR" sz="600"/>
                        <a:t>10</a:t>
                      </a:r>
                      <a:r>
                        <a:rPr lang="ko-KR" altLang="en-US" sz="600"/>
                        <a:t>일 </a:t>
                      </a:r>
                      <a:r>
                        <a:rPr lang="en-US" altLang="ko-KR" sz="600"/>
                        <a:t>(</a:t>
                      </a:r>
                      <a:r>
                        <a:rPr lang="ko-KR" altLang="en-US" sz="600"/>
                        <a:t>목</a:t>
                      </a:r>
                      <a:r>
                        <a:rPr lang="en-US" altLang="ko-KR" sz="600"/>
                        <a:t>)</a:t>
                      </a:r>
                      <a:endParaRPr lang="ko-KR" altLang="en-US" sz="600"/>
                    </a:p>
                  </a:txBody>
                  <a:tcPr marL="78786" marR="78786" marT="39393" marB="39393" anchor="ctr"/>
                </a:tc>
                <a:tc>
                  <a:txBody>
                    <a:bodyPr/>
                    <a:lstStyle/>
                    <a:p>
                      <a:pPr algn="ctr" latinLnBrk="1"/>
                      <a:endParaRPr lang="ko-KR" altLang="en-US" sz="600"/>
                    </a:p>
                  </a:txBody>
                  <a:tcPr marL="78786" marR="78786" marT="39393" marB="39393" anchor="ctr"/>
                </a:tc>
                <a:tc>
                  <a:txBody>
                    <a:bodyPr/>
                    <a:lstStyle/>
                    <a:p>
                      <a:pPr algn="ctr" latinLnBrk="1"/>
                      <a:r>
                        <a:rPr lang="en-US" altLang="ko-KR" sz="600"/>
                        <a:t>AMS</a:t>
                      </a:r>
                      <a:endParaRPr lang="ko-KR" altLang="en-US" sz="600"/>
                    </a:p>
                  </a:txBody>
                  <a:tcPr marL="78786" marR="78786" marT="39393" marB="39393" anchor="ctr"/>
                </a:tc>
                <a:tc>
                  <a:txBody>
                    <a:bodyPr/>
                    <a:lstStyle/>
                    <a:p>
                      <a:pPr algn="ctr" latinLnBrk="1"/>
                      <a:r>
                        <a:rPr lang="en-US" altLang="ko-KR" sz="600"/>
                        <a:t>DDD</a:t>
                      </a:r>
                      <a:endParaRPr lang="ko-KR" altLang="en-US" sz="600"/>
                    </a:p>
                  </a:txBody>
                  <a:tcPr marL="78786" marR="78786" marT="39393" marB="39393" anchor="ctr"/>
                </a:tc>
                <a:tc>
                  <a:txBody>
                    <a:bodyPr/>
                    <a:lstStyle/>
                    <a:p>
                      <a:pPr algn="ctr" latinLnBrk="1"/>
                      <a:r>
                        <a:rPr lang="ko-KR" altLang="en-US" sz="600"/>
                        <a:t>코즈</a:t>
                      </a:r>
                    </a:p>
                  </a:txBody>
                  <a:tcPr marL="78786" marR="78786" marT="39393" marB="39393" anchor="ctr">
                    <a:solidFill>
                      <a:srgbClr val="00B0F0"/>
                    </a:solidFill>
                  </a:tcPr>
                </a:tc>
                <a:tc>
                  <a:txBody>
                    <a:bodyPr/>
                    <a:lstStyle/>
                    <a:p>
                      <a:pPr algn="ctr" latinLnBrk="1"/>
                      <a:r>
                        <a:rPr lang="ko-KR" altLang="en-US" sz="600"/>
                        <a:t>원피스</a:t>
                      </a:r>
                    </a:p>
                  </a:txBody>
                  <a:tcPr marL="78786" marR="78786" marT="39393" marB="39393" anchor="ctr"/>
                </a:tc>
                <a:tc>
                  <a:txBody>
                    <a:bodyPr/>
                    <a:lstStyle/>
                    <a:p>
                      <a:pPr algn="ctr" latinLnBrk="1"/>
                      <a:r>
                        <a:rPr lang="en-US" altLang="ko-KR" sz="600"/>
                        <a:t>400*400</a:t>
                      </a:r>
                      <a:endParaRPr lang="ko-KR" altLang="en-US" sz="600"/>
                    </a:p>
                  </a:txBody>
                  <a:tcPr marL="78786" marR="78786" marT="39393" marB="39393" anchor="ctr"/>
                </a:tc>
                <a:tc>
                  <a:txBody>
                    <a:bodyPr/>
                    <a:lstStyle/>
                    <a:p>
                      <a:pPr algn="ctr" latinLnBrk="1"/>
                      <a:r>
                        <a:rPr lang="en-US" altLang="ko-KR" sz="600"/>
                        <a:t>SET/</a:t>
                      </a:r>
                      <a:br>
                        <a:rPr lang="en-US" altLang="ko-KR" sz="600"/>
                      </a:br>
                      <a:r>
                        <a:rPr lang="en-US" altLang="ko-KR" sz="600"/>
                        <a:t>EA</a:t>
                      </a:r>
                      <a:endParaRPr lang="ko-KR" altLang="en-US" sz="600"/>
                    </a:p>
                  </a:txBody>
                  <a:tcPr marL="78786" marR="78786" marT="39393" marB="39393" anchor="ctr"/>
                </a:tc>
                <a:tc>
                  <a:txBody>
                    <a:bodyPr/>
                    <a:lstStyle/>
                    <a:p>
                      <a:pPr algn="ctr" latinLnBrk="1"/>
                      <a:r>
                        <a:rPr lang="en-US" altLang="ko-KR" sz="600"/>
                        <a:t>8</a:t>
                      </a:r>
                      <a:endParaRPr lang="ko-KR" altLang="en-US" sz="600"/>
                    </a:p>
                  </a:txBody>
                  <a:tcPr marL="78786" marR="78786" marT="39393" marB="39393" anchor="ctr"/>
                </a:tc>
                <a:tc>
                  <a:txBody>
                    <a:bodyPr/>
                    <a:lstStyle/>
                    <a:p>
                      <a:pPr algn="ctr" latinLnBrk="1"/>
                      <a:r>
                        <a:rPr lang="en-US" altLang="ko-KR" sz="600"/>
                        <a:t>15,000</a:t>
                      </a:r>
                      <a:endParaRPr lang="ko-KR" altLang="en-US" sz="600"/>
                    </a:p>
                  </a:txBody>
                  <a:tcPr marL="78786" marR="78786" marT="39393" marB="39393" anchor="ctr"/>
                </a:tc>
                <a:tc>
                  <a:txBody>
                    <a:bodyPr/>
                    <a:lstStyle/>
                    <a:p>
                      <a:pPr algn="ctr" latinLnBrk="1"/>
                      <a:r>
                        <a:rPr lang="en-US" altLang="ko-KR" sz="600"/>
                        <a:t>1200,000</a:t>
                      </a:r>
                      <a:endParaRPr lang="ko-KR" altLang="en-US" sz="600"/>
                    </a:p>
                  </a:txBody>
                  <a:tcPr marL="78786" marR="78786" marT="39393" marB="39393" anchor="ctr"/>
                </a:tc>
                <a:tc>
                  <a:txBody>
                    <a:bodyPr/>
                    <a:lstStyle/>
                    <a:p>
                      <a:pPr algn="ctr" latinLnBrk="1"/>
                      <a:r>
                        <a:rPr lang="en-US" altLang="ko-KR" sz="600"/>
                        <a:t>70,000</a:t>
                      </a:r>
                      <a:endParaRPr lang="ko-KR" altLang="en-US" sz="600"/>
                    </a:p>
                  </a:txBody>
                  <a:tcPr marL="78786" marR="78786" marT="39393" marB="39393" anchor="ctr">
                    <a:solidFill>
                      <a:srgbClr val="00B0F0"/>
                    </a:solidFill>
                  </a:tcPr>
                </a:tc>
                <a:tc>
                  <a:txBody>
                    <a:bodyPr/>
                    <a:lstStyle/>
                    <a:p>
                      <a:pPr algn="ctr" latinLnBrk="1"/>
                      <a:r>
                        <a:rPr lang="ko-KR" altLang="en-US" sz="600" dirty="0"/>
                        <a:t>발주완료</a:t>
                      </a:r>
                    </a:p>
                  </a:txBody>
                  <a:tcPr marL="78786" marR="78786" marT="39393" marB="39393" anchor="ctr"/>
                </a:tc>
                <a:extLst>
                  <a:ext uri="{0D108BD9-81ED-4DB2-BD59-A6C34878D82A}">
                    <a16:rowId xmlns:a16="http://schemas.microsoft.com/office/drawing/2014/main" xmlns="" val="1995687330"/>
                  </a:ext>
                </a:extLst>
              </a:tr>
            </a:tbl>
          </a:graphicData>
        </a:graphic>
      </p:graphicFrame>
      <p:grpSp>
        <p:nvGrpSpPr>
          <p:cNvPr id="14" name="그룹 13">
            <a:extLst>
              <a:ext uri="{FF2B5EF4-FFF2-40B4-BE49-F238E27FC236}">
                <a16:creationId xmlns:a16="http://schemas.microsoft.com/office/drawing/2014/main" xmlns="" id="{56352FD5-BA61-4DB0-8786-1F6097189ACA}"/>
              </a:ext>
            </a:extLst>
          </p:cNvPr>
          <p:cNvGrpSpPr/>
          <p:nvPr/>
        </p:nvGrpSpPr>
        <p:grpSpPr>
          <a:xfrm>
            <a:off x="857453" y="5115782"/>
            <a:ext cx="267207" cy="571863"/>
            <a:chOff x="1883742" y="2785327"/>
            <a:chExt cx="693267" cy="1531833"/>
          </a:xfrm>
        </p:grpSpPr>
        <p:pic>
          <p:nvPicPr>
            <p:cNvPr id="10" name="그림 9">
              <a:extLst>
                <a:ext uri="{FF2B5EF4-FFF2-40B4-BE49-F238E27FC236}">
                  <a16:creationId xmlns:a16="http://schemas.microsoft.com/office/drawing/2014/main" xmlns="" id="{928671E3-15C8-4D9A-9791-A8EBC37EDCE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19536" y="2785327"/>
              <a:ext cx="621684" cy="621684"/>
            </a:xfrm>
            <a:prstGeom prst="rect">
              <a:avLst/>
            </a:prstGeom>
          </p:spPr>
        </p:pic>
        <p:pic>
          <p:nvPicPr>
            <p:cNvPr id="12" name="그림 11">
              <a:extLst>
                <a:ext uri="{FF2B5EF4-FFF2-40B4-BE49-F238E27FC236}">
                  <a16:creationId xmlns:a16="http://schemas.microsoft.com/office/drawing/2014/main" xmlns="" id="{5830D6FC-B7FA-4A4A-88A7-84B2AB01BEE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83742" y="3623893"/>
              <a:ext cx="693267" cy="693267"/>
            </a:xfrm>
            <a:prstGeom prst="rect">
              <a:avLst/>
            </a:prstGeom>
          </p:spPr>
        </p:pic>
      </p:grpSp>
      <p:sp>
        <p:nvSpPr>
          <p:cNvPr id="15" name="TextBox 14">
            <a:extLst>
              <a:ext uri="{FF2B5EF4-FFF2-40B4-BE49-F238E27FC236}">
                <a16:creationId xmlns:a16="http://schemas.microsoft.com/office/drawing/2014/main" xmlns="" id="{B391FC0D-C781-4E9C-8E3A-D7364F4DB5F1}"/>
              </a:ext>
            </a:extLst>
          </p:cNvPr>
          <p:cNvSpPr txBox="1"/>
          <p:nvPr/>
        </p:nvSpPr>
        <p:spPr>
          <a:xfrm>
            <a:off x="2784883" y="3403855"/>
            <a:ext cx="213520" cy="553998"/>
          </a:xfrm>
          <a:prstGeom prst="rect">
            <a:avLst/>
          </a:prstGeom>
          <a:noFill/>
        </p:spPr>
        <p:txBody>
          <a:bodyPr wrap="none" rtlCol="0">
            <a:spAutoFit/>
          </a:bodyPr>
          <a:lstStyle/>
          <a:p>
            <a:r>
              <a:rPr lang="en-US" altLang="ko-KR" sz="1000"/>
              <a:t>.</a:t>
            </a:r>
          </a:p>
          <a:p>
            <a:r>
              <a:rPr lang="en-US" altLang="ko-KR" sz="1000"/>
              <a:t>.</a:t>
            </a:r>
          </a:p>
          <a:p>
            <a:r>
              <a:rPr lang="en-US" altLang="ko-KR" sz="1000"/>
              <a:t>.</a:t>
            </a:r>
          </a:p>
        </p:txBody>
      </p:sp>
      <p:graphicFrame>
        <p:nvGraphicFramePr>
          <p:cNvPr id="16" name="표 16">
            <a:extLst>
              <a:ext uri="{FF2B5EF4-FFF2-40B4-BE49-F238E27FC236}">
                <a16:creationId xmlns:a16="http://schemas.microsoft.com/office/drawing/2014/main" xmlns="" id="{8DA3ED34-E557-4EAD-8A6A-0EA322BB2DE6}"/>
              </a:ext>
            </a:extLst>
          </p:cNvPr>
          <p:cNvGraphicFramePr>
            <a:graphicFrameLocks noGrp="1"/>
          </p:cNvGraphicFramePr>
          <p:nvPr/>
        </p:nvGraphicFramePr>
        <p:xfrm>
          <a:off x="6271962" y="2226438"/>
          <a:ext cx="1984840" cy="2386049"/>
        </p:xfrm>
        <a:graphic>
          <a:graphicData uri="http://schemas.openxmlformats.org/drawingml/2006/table">
            <a:tbl>
              <a:tblPr firstRow="1" bandRow="1">
                <a:tableStyleId>{5940675A-B579-460E-94D1-54222C63F5DA}</a:tableStyleId>
              </a:tblPr>
              <a:tblGrid>
                <a:gridCol w="1984840">
                  <a:extLst>
                    <a:ext uri="{9D8B030D-6E8A-4147-A177-3AD203B41FA5}">
                      <a16:colId xmlns:a16="http://schemas.microsoft.com/office/drawing/2014/main" xmlns="" val="2365952681"/>
                    </a:ext>
                  </a:extLst>
                </a:gridCol>
              </a:tblGrid>
              <a:tr h="2386049">
                <a:tc>
                  <a:txBody>
                    <a:bodyPr/>
                    <a:lstStyle/>
                    <a:p>
                      <a:pPr latinLnBrk="1"/>
                      <a:endParaRPr lang="ko-KR" altLang="en-US"/>
                    </a:p>
                  </a:txBody>
                  <a:tcPr/>
                </a:tc>
                <a:extLst>
                  <a:ext uri="{0D108BD9-81ED-4DB2-BD59-A6C34878D82A}">
                    <a16:rowId xmlns:a16="http://schemas.microsoft.com/office/drawing/2014/main" xmlns="" val="3399313929"/>
                  </a:ext>
                </a:extLst>
              </a:tr>
            </a:tbl>
          </a:graphicData>
        </a:graphic>
      </p:graphicFrame>
      <p:sp>
        <p:nvSpPr>
          <p:cNvPr id="17" name="TextBox 16">
            <a:extLst>
              <a:ext uri="{FF2B5EF4-FFF2-40B4-BE49-F238E27FC236}">
                <a16:creationId xmlns:a16="http://schemas.microsoft.com/office/drawing/2014/main" xmlns="" id="{FFF3C641-8DC9-411C-91DD-103B1A6E79A1}"/>
              </a:ext>
            </a:extLst>
          </p:cNvPr>
          <p:cNvSpPr txBox="1"/>
          <p:nvPr/>
        </p:nvSpPr>
        <p:spPr>
          <a:xfrm>
            <a:off x="6228832" y="1927865"/>
            <a:ext cx="750526" cy="276999"/>
          </a:xfrm>
          <a:prstGeom prst="rect">
            <a:avLst/>
          </a:prstGeom>
          <a:noFill/>
        </p:spPr>
        <p:txBody>
          <a:bodyPr wrap="none" rtlCol="0">
            <a:spAutoFit/>
          </a:bodyPr>
          <a:lstStyle/>
          <a:p>
            <a:r>
              <a:rPr lang="en-US" altLang="ko-KR" sz="1200"/>
              <a:t>1:1 </a:t>
            </a:r>
            <a:r>
              <a:rPr lang="ko-KR" altLang="en-US" sz="1200"/>
              <a:t>채널</a:t>
            </a:r>
          </a:p>
        </p:txBody>
      </p:sp>
      <p:sp>
        <p:nvSpPr>
          <p:cNvPr id="18" name="TextBox 17">
            <a:extLst>
              <a:ext uri="{FF2B5EF4-FFF2-40B4-BE49-F238E27FC236}">
                <a16:creationId xmlns:a16="http://schemas.microsoft.com/office/drawing/2014/main" xmlns="" id="{5F933287-9372-4577-A27A-571FCF70CD39}"/>
              </a:ext>
            </a:extLst>
          </p:cNvPr>
          <p:cNvSpPr txBox="1"/>
          <p:nvPr/>
        </p:nvSpPr>
        <p:spPr>
          <a:xfrm>
            <a:off x="6271962" y="2311748"/>
            <a:ext cx="1984840" cy="276999"/>
          </a:xfrm>
          <a:prstGeom prst="rect">
            <a:avLst/>
          </a:prstGeom>
          <a:noFill/>
        </p:spPr>
        <p:txBody>
          <a:bodyPr wrap="square" rtlCol="0">
            <a:spAutoFit/>
          </a:bodyPr>
          <a:lstStyle/>
          <a:p>
            <a:r>
              <a:rPr lang="en-US" altLang="ko-KR" sz="600"/>
              <a:t>2021</a:t>
            </a:r>
            <a:r>
              <a:rPr lang="ko-KR" altLang="en-US" sz="600"/>
              <a:t>년 </a:t>
            </a:r>
            <a:r>
              <a:rPr lang="en-US" altLang="ko-KR" sz="600"/>
              <a:t>5</a:t>
            </a:r>
            <a:r>
              <a:rPr lang="ko-KR" altLang="en-US" sz="600"/>
              <a:t>월 </a:t>
            </a:r>
            <a:r>
              <a:rPr lang="en-US" altLang="ko-KR" sz="600"/>
              <a:t>21</a:t>
            </a:r>
            <a:r>
              <a:rPr lang="ko-KR" altLang="en-US" sz="600"/>
              <a:t>일 </a:t>
            </a:r>
            <a:r>
              <a:rPr lang="en-US" altLang="ko-KR" sz="600"/>
              <a:t>PM 03:39 KCC 5011 </a:t>
            </a:r>
            <a:r>
              <a:rPr lang="ko-KR" altLang="en-US" sz="600"/>
              <a:t>수량 </a:t>
            </a:r>
            <a:r>
              <a:rPr lang="en-US" altLang="ko-KR" sz="600"/>
              <a:t>1 </a:t>
            </a:r>
            <a:r>
              <a:rPr lang="ko-KR" altLang="en-US" sz="600"/>
              <a:t>추가됨 </a:t>
            </a:r>
            <a:r>
              <a:rPr lang="en-US" altLang="ko-KR" sz="600"/>
              <a:t>/</a:t>
            </a:r>
            <a:r>
              <a:rPr lang="ko-KR" altLang="en-US" sz="600"/>
              <a:t>편집자</a:t>
            </a:r>
            <a:r>
              <a:rPr lang="en-US" altLang="ko-KR" sz="600"/>
              <a:t>: C</a:t>
            </a:r>
            <a:endParaRPr lang="ko-KR" altLang="en-US" sz="600"/>
          </a:p>
        </p:txBody>
      </p:sp>
      <p:graphicFrame>
        <p:nvGraphicFramePr>
          <p:cNvPr id="20" name="표 20">
            <a:extLst>
              <a:ext uri="{FF2B5EF4-FFF2-40B4-BE49-F238E27FC236}">
                <a16:creationId xmlns:a16="http://schemas.microsoft.com/office/drawing/2014/main" xmlns="" id="{F7E756D3-AC08-4204-96D3-E1759A84BBF5}"/>
              </a:ext>
            </a:extLst>
          </p:cNvPr>
          <p:cNvGraphicFramePr>
            <a:graphicFrameLocks noGrp="1"/>
          </p:cNvGraphicFramePr>
          <p:nvPr/>
        </p:nvGraphicFramePr>
        <p:xfrm>
          <a:off x="6271962" y="4697797"/>
          <a:ext cx="701493" cy="261610"/>
        </p:xfrm>
        <a:graphic>
          <a:graphicData uri="http://schemas.openxmlformats.org/drawingml/2006/table">
            <a:tbl>
              <a:tblPr firstRow="1" bandRow="1">
                <a:tableStyleId>{5940675A-B579-460E-94D1-54222C63F5DA}</a:tableStyleId>
              </a:tblPr>
              <a:tblGrid>
                <a:gridCol w="701493">
                  <a:extLst>
                    <a:ext uri="{9D8B030D-6E8A-4147-A177-3AD203B41FA5}">
                      <a16:colId xmlns:a16="http://schemas.microsoft.com/office/drawing/2014/main" xmlns="" val="2696637192"/>
                    </a:ext>
                  </a:extLst>
                </a:gridCol>
              </a:tblGrid>
              <a:tr h="261610">
                <a:tc>
                  <a:txBody>
                    <a:bodyPr/>
                    <a:lstStyle/>
                    <a:p>
                      <a:pPr algn="ctr" latinLnBrk="1"/>
                      <a:r>
                        <a:rPr lang="ko-KR" altLang="en-US" sz="800"/>
                        <a:t>주문확정</a:t>
                      </a:r>
                    </a:p>
                  </a:txBody>
                  <a:tcPr/>
                </a:tc>
                <a:extLst>
                  <a:ext uri="{0D108BD9-81ED-4DB2-BD59-A6C34878D82A}">
                    <a16:rowId xmlns:a16="http://schemas.microsoft.com/office/drawing/2014/main" xmlns="" val="3487533887"/>
                  </a:ext>
                </a:extLst>
              </a:tr>
            </a:tbl>
          </a:graphicData>
        </a:graphic>
      </p:graphicFrame>
      <p:graphicFrame>
        <p:nvGraphicFramePr>
          <p:cNvPr id="21" name="표 20">
            <a:extLst>
              <a:ext uri="{FF2B5EF4-FFF2-40B4-BE49-F238E27FC236}">
                <a16:creationId xmlns:a16="http://schemas.microsoft.com/office/drawing/2014/main" xmlns="" id="{7FDBAFA6-E20C-4735-8F10-D7E11BCDE0AF}"/>
              </a:ext>
            </a:extLst>
          </p:cNvPr>
          <p:cNvGraphicFramePr>
            <a:graphicFrameLocks noGrp="1"/>
          </p:cNvGraphicFramePr>
          <p:nvPr/>
        </p:nvGraphicFramePr>
        <p:xfrm>
          <a:off x="7024503" y="4697797"/>
          <a:ext cx="701493" cy="261610"/>
        </p:xfrm>
        <a:graphic>
          <a:graphicData uri="http://schemas.openxmlformats.org/drawingml/2006/table">
            <a:tbl>
              <a:tblPr firstRow="1" bandRow="1">
                <a:tableStyleId>{5940675A-B579-460E-94D1-54222C63F5DA}</a:tableStyleId>
              </a:tblPr>
              <a:tblGrid>
                <a:gridCol w="701493">
                  <a:extLst>
                    <a:ext uri="{9D8B030D-6E8A-4147-A177-3AD203B41FA5}">
                      <a16:colId xmlns:a16="http://schemas.microsoft.com/office/drawing/2014/main" xmlns="" val="2696637192"/>
                    </a:ext>
                  </a:extLst>
                </a:gridCol>
              </a:tblGrid>
              <a:tr h="261610">
                <a:tc>
                  <a:txBody>
                    <a:bodyPr/>
                    <a:lstStyle/>
                    <a:p>
                      <a:pPr algn="ctr" latinLnBrk="1"/>
                      <a:r>
                        <a:rPr lang="ko-KR" altLang="en-US" sz="800"/>
                        <a:t>반려</a:t>
                      </a:r>
                    </a:p>
                  </a:txBody>
                  <a:tcPr/>
                </a:tc>
                <a:extLst>
                  <a:ext uri="{0D108BD9-81ED-4DB2-BD59-A6C34878D82A}">
                    <a16:rowId xmlns:a16="http://schemas.microsoft.com/office/drawing/2014/main" xmlns="" val="3487533887"/>
                  </a:ext>
                </a:extLst>
              </a:tr>
            </a:tbl>
          </a:graphicData>
        </a:graphic>
      </p:graphicFrame>
      <p:graphicFrame>
        <p:nvGraphicFramePr>
          <p:cNvPr id="22" name="표 22">
            <a:extLst>
              <a:ext uri="{FF2B5EF4-FFF2-40B4-BE49-F238E27FC236}">
                <a16:creationId xmlns:a16="http://schemas.microsoft.com/office/drawing/2014/main" xmlns="" id="{A51E43B4-DD2A-4809-8964-A64473FEB4B1}"/>
              </a:ext>
            </a:extLst>
          </p:cNvPr>
          <p:cNvGraphicFramePr>
            <a:graphicFrameLocks noGrp="1"/>
          </p:cNvGraphicFramePr>
          <p:nvPr/>
        </p:nvGraphicFramePr>
        <p:xfrm>
          <a:off x="6271962" y="4408801"/>
          <a:ext cx="1975768" cy="213360"/>
        </p:xfrm>
        <a:graphic>
          <a:graphicData uri="http://schemas.openxmlformats.org/drawingml/2006/table">
            <a:tbl>
              <a:tblPr firstRow="1" bandRow="1">
                <a:tableStyleId>{5940675A-B579-460E-94D1-54222C63F5DA}</a:tableStyleId>
              </a:tblPr>
              <a:tblGrid>
                <a:gridCol w="1975768">
                  <a:extLst>
                    <a:ext uri="{9D8B030D-6E8A-4147-A177-3AD203B41FA5}">
                      <a16:colId xmlns:a16="http://schemas.microsoft.com/office/drawing/2014/main" xmlns="" val="687379463"/>
                    </a:ext>
                  </a:extLst>
                </a:gridCol>
              </a:tblGrid>
              <a:tr h="149736">
                <a:tc>
                  <a:txBody>
                    <a:bodyPr/>
                    <a:lstStyle/>
                    <a:p>
                      <a:pPr latinLnBrk="1"/>
                      <a:r>
                        <a:rPr lang="ko-KR" altLang="en-US" sz="800"/>
                        <a:t>메시지 입력</a:t>
                      </a:r>
                    </a:p>
                  </a:txBody>
                  <a:tcPr/>
                </a:tc>
                <a:extLst>
                  <a:ext uri="{0D108BD9-81ED-4DB2-BD59-A6C34878D82A}">
                    <a16:rowId xmlns:a16="http://schemas.microsoft.com/office/drawing/2014/main" xmlns="" val="2678555173"/>
                  </a:ext>
                </a:extLst>
              </a:tr>
            </a:tbl>
          </a:graphicData>
        </a:graphic>
      </p:graphicFrame>
      <p:sp>
        <p:nvSpPr>
          <p:cNvPr id="23" name="TextBox 22">
            <a:extLst>
              <a:ext uri="{FF2B5EF4-FFF2-40B4-BE49-F238E27FC236}">
                <a16:creationId xmlns:a16="http://schemas.microsoft.com/office/drawing/2014/main" xmlns="" id="{CCA91C84-C3CC-4A4C-AF38-9557E40AF416}"/>
              </a:ext>
            </a:extLst>
          </p:cNvPr>
          <p:cNvSpPr txBox="1"/>
          <p:nvPr/>
        </p:nvSpPr>
        <p:spPr>
          <a:xfrm>
            <a:off x="6262890" y="2561490"/>
            <a:ext cx="1984840" cy="184666"/>
          </a:xfrm>
          <a:prstGeom prst="rect">
            <a:avLst/>
          </a:prstGeom>
          <a:noFill/>
        </p:spPr>
        <p:txBody>
          <a:bodyPr wrap="square" rtlCol="0">
            <a:spAutoFit/>
          </a:bodyPr>
          <a:lstStyle/>
          <a:p>
            <a:r>
              <a:rPr lang="en-US" altLang="ko-KR" sz="600"/>
              <a:t>A</a:t>
            </a:r>
            <a:r>
              <a:rPr lang="ko-KR" altLang="en-US" sz="600"/>
              <a:t>업체</a:t>
            </a:r>
            <a:r>
              <a:rPr lang="en-US" altLang="ko-KR" sz="600"/>
              <a:t>(A</a:t>
            </a:r>
            <a:r>
              <a:rPr lang="ko-KR" altLang="en-US" sz="600"/>
              <a:t>직원</a:t>
            </a:r>
            <a:r>
              <a:rPr lang="en-US" altLang="ko-KR" sz="600"/>
              <a:t>)</a:t>
            </a:r>
            <a:r>
              <a:rPr lang="ko-KR" altLang="en-US" sz="600"/>
              <a:t> </a:t>
            </a:r>
            <a:r>
              <a:rPr lang="en-US" altLang="ko-KR" sz="600"/>
              <a:t>: BH1401 -&gt;</a:t>
            </a:r>
            <a:r>
              <a:rPr lang="ko-KR" altLang="en-US" sz="600"/>
              <a:t> </a:t>
            </a:r>
            <a:r>
              <a:rPr lang="en-US" altLang="ko-KR" sz="600"/>
              <a:t>BH533</a:t>
            </a:r>
            <a:r>
              <a:rPr lang="ko-KR" altLang="en-US" sz="600"/>
              <a:t>으로 변경해주세요</a:t>
            </a:r>
          </a:p>
        </p:txBody>
      </p:sp>
      <p:sp>
        <p:nvSpPr>
          <p:cNvPr id="24" name="TextBox 23">
            <a:extLst>
              <a:ext uri="{FF2B5EF4-FFF2-40B4-BE49-F238E27FC236}">
                <a16:creationId xmlns:a16="http://schemas.microsoft.com/office/drawing/2014/main" xmlns="" id="{43693586-17EB-4B55-8969-9811C459C7C7}"/>
              </a:ext>
            </a:extLst>
          </p:cNvPr>
          <p:cNvSpPr txBox="1"/>
          <p:nvPr/>
        </p:nvSpPr>
        <p:spPr>
          <a:xfrm>
            <a:off x="418872" y="2048028"/>
            <a:ext cx="877163" cy="369332"/>
          </a:xfrm>
          <a:prstGeom prst="rect">
            <a:avLst/>
          </a:prstGeom>
          <a:noFill/>
        </p:spPr>
        <p:txBody>
          <a:bodyPr wrap="none" rtlCol="0">
            <a:spAutoFit/>
          </a:bodyPr>
          <a:lstStyle/>
          <a:p>
            <a:r>
              <a:rPr lang="ko-KR" altLang="en-US">
                <a:solidFill>
                  <a:schemeClr val="accent1"/>
                </a:solidFill>
              </a:rPr>
              <a:t>주문자</a:t>
            </a:r>
            <a:endParaRPr lang="ko-KR" altLang="en-US"/>
          </a:p>
        </p:txBody>
      </p:sp>
      <p:sp>
        <p:nvSpPr>
          <p:cNvPr id="25" name="TextBox 24">
            <a:extLst>
              <a:ext uri="{FF2B5EF4-FFF2-40B4-BE49-F238E27FC236}">
                <a16:creationId xmlns:a16="http://schemas.microsoft.com/office/drawing/2014/main" xmlns="" id="{60CB8EB8-5A95-4895-B717-0D607DE8CA7B}"/>
              </a:ext>
            </a:extLst>
          </p:cNvPr>
          <p:cNvSpPr txBox="1"/>
          <p:nvPr/>
        </p:nvSpPr>
        <p:spPr>
          <a:xfrm>
            <a:off x="418872" y="3444497"/>
            <a:ext cx="877163" cy="369332"/>
          </a:xfrm>
          <a:prstGeom prst="rect">
            <a:avLst/>
          </a:prstGeom>
          <a:noFill/>
        </p:spPr>
        <p:txBody>
          <a:bodyPr wrap="none" rtlCol="0">
            <a:spAutoFit/>
          </a:bodyPr>
          <a:lstStyle/>
          <a:p>
            <a:r>
              <a:rPr lang="ko-KR" altLang="en-US">
                <a:solidFill>
                  <a:schemeClr val="accent1"/>
                </a:solidFill>
              </a:rPr>
              <a:t>수령인</a:t>
            </a:r>
            <a:endParaRPr lang="ko-KR" altLang="en-US"/>
          </a:p>
        </p:txBody>
      </p:sp>
      <p:sp>
        <p:nvSpPr>
          <p:cNvPr id="26" name="TextBox 25">
            <a:extLst>
              <a:ext uri="{FF2B5EF4-FFF2-40B4-BE49-F238E27FC236}">
                <a16:creationId xmlns:a16="http://schemas.microsoft.com/office/drawing/2014/main" xmlns="" id="{26B396EE-277F-47E1-9DD1-8AA8036EE1F0}"/>
              </a:ext>
            </a:extLst>
          </p:cNvPr>
          <p:cNvSpPr txBox="1"/>
          <p:nvPr/>
        </p:nvSpPr>
        <p:spPr>
          <a:xfrm>
            <a:off x="2661313" y="2047693"/>
            <a:ext cx="1107996" cy="369332"/>
          </a:xfrm>
          <a:prstGeom prst="rect">
            <a:avLst/>
          </a:prstGeom>
          <a:noFill/>
        </p:spPr>
        <p:txBody>
          <a:bodyPr wrap="none" rtlCol="0">
            <a:spAutoFit/>
          </a:bodyPr>
          <a:lstStyle/>
          <a:p>
            <a:r>
              <a:rPr lang="ko-KR" altLang="en-US">
                <a:solidFill>
                  <a:schemeClr val="accent1"/>
                </a:solidFill>
              </a:rPr>
              <a:t>배송정보</a:t>
            </a:r>
            <a:endParaRPr lang="ko-KR" altLang="en-US"/>
          </a:p>
        </p:txBody>
      </p:sp>
      <p:graphicFrame>
        <p:nvGraphicFramePr>
          <p:cNvPr id="28" name="표 28">
            <a:extLst>
              <a:ext uri="{FF2B5EF4-FFF2-40B4-BE49-F238E27FC236}">
                <a16:creationId xmlns:a16="http://schemas.microsoft.com/office/drawing/2014/main" xmlns="" id="{3C147E38-95B9-42D3-ADBB-5997A940C87D}"/>
              </a:ext>
            </a:extLst>
          </p:cNvPr>
          <p:cNvGraphicFramePr>
            <a:graphicFrameLocks noGrp="1"/>
          </p:cNvGraphicFramePr>
          <p:nvPr/>
        </p:nvGraphicFramePr>
        <p:xfrm>
          <a:off x="485410" y="2561041"/>
          <a:ext cx="1805670" cy="426720"/>
        </p:xfrm>
        <a:graphic>
          <a:graphicData uri="http://schemas.openxmlformats.org/drawingml/2006/table">
            <a:tbl>
              <a:tblPr firstRow="1" bandRow="1">
                <a:tableStyleId>{5940675A-B579-460E-94D1-54222C63F5DA}</a:tableStyleId>
              </a:tblPr>
              <a:tblGrid>
                <a:gridCol w="902835">
                  <a:extLst>
                    <a:ext uri="{9D8B030D-6E8A-4147-A177-3AD203B41FA5}">
                      <a16:colId xmlns:a16="http://schemas.microsoft.com/office/drawing/2014/main" xmlns="" val="2812464042"/>
                    </a:ext>
                  </a:extLst>
                </a:gridCol>
                <a:gridCol w="902835">
                  <a:extLst>
                    <a:ext uri="{9D8B030D-6E8A-4147-A177-3AD203B41FA5}">
                      <a16:colId xmlns:a16="http://schemas.microsoft.com/office/drawing/2014/main" xmlns="" val="794657949"/>
                    </a:ext>
                  </a:extLst>
                </a:gridCol>
              </a:tblGrid>
              <a:tr h="130805">
                <a:tc>
                  <a:txBody>
                    <a:bodyPr/>
                    <a:lstStyle/>
                    <a:p>
                      <a:pPr latinLnBrk="1"/>
                      <a:r>
                        <a:rPr lang="ko-KR" altLang="en-US" sz="800"/>
                        <a:t>성함</a:t>
                      </a:r>
                    </a:p>
                  </a:txBody>
                  <a:tcPr/>
                </a:tc>
                <a:tc>
                  <a:txBody>
                    <a:bodyPr/>
                    <a:lstStyle/>
                    <a:p>
                      <a:pPr latinLnBrk="1"/>
                      <a:r>
                        <a:rPr lang="en-US" altLang="ko-KR" sz="800"/>
                        <a:t>A</a:t>
                      </a:r>
                      <a:r>
                        <a:rPr lang="ko-KR" altLang="en-US" sz="800"/>
                        <a:t>직원</a:t>
                      </a:r>
                    </a:p>
                  </a:txBody>
                  <a:tcPr/>
                </a:tc>
                <a:extLst>
                  <a:ext uri="{0D108BD9-81ED-4DB2-BD59-A6C34878D82A}">
                    <a16:rowId xmlns:a16="http://schemas.microsoft.com/office/drawing/2014/main" xmlns="" val="2375231531"/>
                  </a:ext>
                </a:extLst>
              </a:tr>
              <a:tr h="130805">
                <a:tc>
                  <a:txBody>
                    <a:bodyPr/>
                    <a:lstStyle/>
                    <a:p>
                      <a:pPr latinLnBrk="1"/>
                      <a:r>
                        <a:rPr lang="ko-KR" altLang="en-US" sz="800"/>
                        <a:t>연락처</a:t>
                      </a:r>
                    </a:p>
                  </a:txBody>
                  <a:tcPr/>
                </a:tc>
                <a:tc>
                  <a:txBody>
                    <a:bodyPr/>
                    <a:lstStyle/>
                    <a:p>
                      <a:pPr latinLnBrk="1"/>
                      <a:r>
                        <a:rPr lang="en-US" altLang="ko-KR" sz="800"/>
                        <a:t>010-000-0000</a:t>
                      </a:r>
                      <a:endParaRPr lang="ko-KR" altLang="en-US" sz="800"/>
                    </a:p>
                  </a:txBody>
                  <a:tcPr/>
                </a:tc>
                <a:extLst>
                  <a:ext uri="{0D108BD9-81ED-4DB2-BD59-A6C34878D82A}">
                    <a16:rowId xmlns:a16="http://schemas.microsoft.com/office/drawing/2014/main" xmlns="" val="3977218035"/>
                  </a:ext>
                </a:extLst>
              </a:tr>
            </a:tbl>
          </a:graphicData>
        </a:graphic>
      </p:graphicFrame>
      <p:graphicFrame>
        <p:nvGraphicFramePr>
          <p:cNvPr id="29" name="표 28">
            <a:extLst>
              <a:ext uri="{FF2B5EF4-FFF2-40B4-BE49-F238E27FC236}">
                <a16:creationId xmlns:a16="http://schemas.microsoft.com/office/drawing/2014/main" xmlns="" id="{91FC3F85-9AA6-466E-B811-53AB911777C2}"/>
              </a:ext>
            </a:extLst>
          </p:cNvPr>
          <p:cNvGraphicFramePr>
            <a:graphicFrameLocks noGrp="1"/>
          </p:cNvGraphicFramePr>
          <p:nvPr/>
        </p:nvGraphicFramePr>
        <p:xfrm>
          <a:off x="485410" y="3857185"/>
          <a:ext cx="1805670" cy="426720"/>
        </p:xfrm>
        <a:graphic>
          <a:graphicData uri="http://schemas.openxmlformats.org/drawingml/2006/table">
            <a:tbl>
              <a:tblPr firstRow="1" bandRow="1">
                <a:tableStyleId>{5940675A-B579-460E-94D1-54222C63F5DA}</a:tableStyleId>
              </a:tblPr>
              <a:tblGrid>
                <a:gridCol w="902835">
                  <a:extLst>
                    <a:ext uri="{9D8B030D-6E8A-4147-A177-3AD203B41FA5}">
                      <a16:colId xmlns:a16="http://schemas.microsoft.com/office/drawing/2014/main" xmlns="" val="2812464042"/>
                    </a:ext>
                  </a:extLst>
                </a:gridCol>
                <a:gridCol w="902835">
                  <a:extLst>
                    <a:ext uri="{9D8B030D-6E8A-4147-A177-3AD203B41FA5}">
                      <a16:colId xmlns:a16="http://schemas.microsoft.com/office/drawing/2014/main" xmlns="" val="794657949"/>
                    </a:ext>
                  </a:extLst>
                </a:gridCol>
              </a:tblGrid>
              <a:tr h="130805">
                <a:tc>
                  <a:txBody>
                    <a:bodyPr/>
                    <a:lstStyle/>
                    <a:p>
                      <a:pPr latinLnBrk="1"/>
                      <a:r>
                        <a:rPr lang="ko-KR" altLang="en-US" sz="800"/>
                        <a:t>성함</a:t>
                      </a:r>
                    </a:p>
                  </a:txBody>
                  <a:tcPr/>
                </a:tc>
                <a:tc>
                  <a:txBody>
                    <a:bodyPr/>
                    <a:lstStyle/>
                    <a:p>
                      <a:pPr latinLnBrk="1"/>
                      <a:r>
                        <a:rPr lang="ko-KR" altLang="en-US" sz="800"/>
                        <a:t>현장담당자</a:t>
                      </a:r>
                    </a:p>
                  </a:txBody>
                  <a:tcPr/>
                </a:tc>
                <a:extLst>
                  <a:ext uri="{0D108BD9-81ED-4DB2-BD59-A6C34878D82A}">
                    <a16:rowId xmlns:a16="http://schemas.microsoft.com/office/drawing/2014/main" xmlns="" val="2375231531"/>
                  </a:ext>
                </a:extLst>
              </a:tr>
              <a:tr h="130805">
                <a:tc>
                  <a:txBody>
                    <a:bodyPr/>
                    <a:lstStyle/>
                    <a:p>
                      <a:pPr latinLnBrk="1"/>
                      <a:r>
                        <a:rPr lang="ko-KR" altLang="en-US" sz="800"/>
                        <a:t>연락처</a:t>
                      </a:r>
                    </a:p>
                  </a:txBody>
                  <a:tcPr/>
                </a:tc>
                <a:tc>
                  <a:txBody>
                    <a:bodyPr/>
                    <a:lstStyle/>
                    <a:p>
                      <a:pPr latinLnBrk="1"/>
                      <a:r>
                        <a:rPr lang="en-US" altLang="ko-KR" sz="800"/>
                        <a:t>010-000-0000</a:t>
                      </a:r>
                      <a:endParaRPr lang="ko-KR" altLang="en-US" sz="800"/>
                    </a:p>
                  </a:txBody>
                  <a:tcPr/>
                </a:tc>
                <a:extLst>
                  <a:ext uri="{0D108BD9-81ED-4DB2-BD59-A6C34878D82A}">
                    <a16:rowId xmlns:a16="http://schemas.microsoft.com/office/drawing/2014/main" xmlns="" val="3977218035"/>
                  </a:ext>
                </a:extLst>
              </a:tr>
            </a:tbl>
          </a:graphicData>
        </a:graphic>
      </p:graphicFrame>
      <p:graphicFrame>
        <p:nvGraphicFramePr>
          <p:cNvPr id="30" name="표 30">
            <a:extLst>
              <a:ext uri="{FF2B5EF4-FFF2-40B4-BE49-F238E27FC236}">
                <a16:creationId xmlns:a16="http://schemas.microsoft.com/office/drawing/2014/main" xmlns="" id="{83297CA8-F5A8-4A82-AA7B-817C998D2317}"/>
              </a:ext>
            </a:extLst>
          </p:cNvPr>
          <p:cNvGraphicFramePr>
            <a:graphicFrameLocks noGrp="1"/>
          </p:cNvGraphicFramePr>
          <p:nvPr/>
        </p:nvGraphicFramePr>
        <p:xfrm>
          <a:off x="2749643" y="2518477"/>
          <a:ext cx="2789726" cy="975360"/>
        </p:xfrm>
        <a:graphic>
          <a:graphicData uri="http://schemas.openxmlformats.org/drawingml/2006/table">
            <a:tbl>
              <a:tblPr firstRow="1" bandRow="1">
                <a:tableStyleId>{5940675A-B579-460E-94D1-54222C63F5DA}</a:tableStyleId>
              </a:tblPr>
              <a:tblGrid>
                <a:gridCol w="989525">
                  <a:extLst>
                    <a:ext uri="{9D8B030D-6E8A-4147-A177-3AD203B41FA5}">
                      <a16:colId xmlns:a16="http://schemas.microsoft.com/office/drawing/2014/main" xmlns="" val="3645685857"/>
                    </a:ext>
                  </a:extLst>
                </a:gridCol>
                <a:gridCol w="1800201">
                  <a:extLst>
                    <a:ext uri="{9D8B030D-6E8A-4147-A177-3AD203B41FA5}">
                      <a16:colId xmlns:a16="http://schemas.microsoft.com/office/drawing/2014/main" xmlns="" val="2738484989"/>
                    </a:ext>
                  </a:extLst>
                </a:gridCol>
              </a:tblGrid>
              <a:tr h="173631">
                <a:tc>
                  <a:txBody>
                    <a:bodyPr/>
                    <a:lstStyle/>
                    <a:p>
                      <a:pPr algn="ctr" latinLnBrk="1"/>
                      <a:r>
                        <a:rPr lang="ko-KR" altLang="en-US" sz="800"/>
                        <a:t>우편번호</a:t>
                      </a:r>
                    </a:p>
                  </a:txBody>
                  <a:tcPr anchor="ctr"/>
                </a:tc>
                <a:tc>
                  <a:txBody>
                    <a:bodyPr/>
                    <a:lstStyle/>
                    <a:p>
                      <a:pPr algn="ctr" latinLnBrk="1"/>
                      <a:r>
                        <a:rPr lang="en-US" altLang="ko-KR" sz="800"/>
                        <a:t>48119</a:t>
                      </a:r>
                      <a:endParaRPr lang="ko-KR" altLang="en-US" sz="800"/>
                    </a:p>
                  </a:txBody>
                  <a:tcPr anchor="ctr"/>
                </a:tc>
                <a:extLst>
                  <a:ext uri="{0D108BD9-81ED-4DB2-BD59-A6C34878D82A}">
                    <a16:rowId xmlns:a16="http://schemas.microsoft.com/office/drawing/2014/main" xmlns="" val="730694710"/>
                  </a:ext>
                </a:extLst>
              </a:tr>
              <a:tr h="173631">
                <a:tc>
                  <a:txBody>
                    <a:bodyPr/>
                    <a:lstStyle/>
                    <a:p>
                      <a:pPr algn="ctr" latinLnBrk="1"/>
                      <a:r>
                        <a:rPr lang="ko-KR" altLang="en-US" sz="800"/>
                        <a:t>주소</a:t>
                      </a:r>
                    </a:p>
                  </a:txBody>
                  <a:tcPr anchor="ctr"/>
                </a:tc>
                <a:tc>
                  <a:txBody>
                    <a:bodyPr/>
                    <a:lstStyle/>
                    <a:p>
                      <a:pPr algn="ctr" latinLnBrk="1"/>
                      <a:r>
                        <a:rPr lang="ko-KR" altLang="en-US" sz="800"/>
                        <a:t>부산 해운대구 마린시티</a:t>
                      </a:r>
                      <a:r>
                        <a:rPr lang="en-US" altLang="ko-KR" sz="800"/>
                        <a:t>1</a:t>
                      </a:r>
                      <a:r>
                        <a:rPr lang="ko-KR" altLang="en-US" sz="800"/>
                        <a:t>로 </a:t>
                      </a:r>
                      <a:r>
                        <a:rPr lang="en-US" altLang="ko-KR" sz="800"/>
                        <a:t>91(</a:t>
                      </a:r>
                      <a:r>
                        <a:rPr lang="ko-KR" altLang="en-US" sz="800"/>
                        <a:t>우동</a:t>
                      </a:r>
                      <a:r>
                        <a:rPr lang="en-US" altLang="ko-KR" sz="800"/>
                        <a:t>, </a:t>
                      </a:r>
                      <a:r>
                        <a:rPr lang="ko-KR" altLang="en-US" sz="800"/>
                        <a:t>해운대두산위브포세이돈</a:t>
                      </a:r>
                      <a:r>
                        <a:rPr lang="en-US" altLang="ko-KR" sz="800"/>
                        <a:t>)</a:t>
                      </a:r>
                      <a:r>
                        <a:rPr lang="ko-KR" altLang="en-US" sz="800"/>
                        <a:t> </a:t>
                      </a:r>
                    </a:p>
                  </a:txBody>
                  <a:tcPr anchor="ctr"/>
                </a:tc>
                <a:extLst>
                  <a:ext uri="{0D108BD9-81ED-4DB2-BD59-A6C34878D82A}">
                    <a16:rowId xmlns:a16="http://schemas.microsoft.com/office/drawing/2014/main" xmlns="" val="3019652696"/>
                  </a:ext>
                </a:extLst>
              </a:tr>
              <a:tr h="173631">
                <a:tc>
                  <a:txBody>
                    <a:bodyPr/>
                    <a:lstStyle/>
                    <a:p>
                      <a:pPr algn="ctr" latinLnBrk="1"/>
                      <a:r>
                        <a:rPr lang="ko-KR" altLang="en-US" sz="800"/>
                        <a:t>상세주소</a:t>
                      </a:r>
                    </a:p>
                  </a:txBody>
                  <a:tcPr anchor="ctr"/>
                </a:tc>
                <a:tc>
                  <a:txBody>
                    <a:bodyPr/>
                    <a:lstStyle/>
                    <a:p>
                      <a:pPr algn="ctr" latinLnBrk="1"/>
                      <a:r>
                        <a:rPr lang="en-US" altLang="ko-KR" sz="800"/>
                        <a:t>101</a:t>
                      </a:r>
                      <a:r>
                        <a:rPr lang="ko-KR" altLang="en-US" sz="800"/>
                        <a:t>동 </a:t>
                      </a:r>
                      <a:r>
                        <a:rPr lang="en-US" altLang="ko-KR" sz="800"/>
                        <a:t>1002</a:t>
                      </a:r>
                      <a:r>
                        <a:rPr lang="ko-KR" altLang="en-US" sz="800"/>
                        <a:t>호</a:t>
                      </a:r>
                    </a:p>
                  </a:txBody>
                  <a:tcPr anchor="ctr"/>
                </a:tc>
                <a:extLst>
                  <a:ext uri="{0D108BD9-81ED-4DB2-BD59-A6C34878D82A}">
                    <a16:rowId xmlns:a16="http://schemas.microsoft.com/office/drawing/2014/main" xmlns="" val="3264641431"/>
                  </a:ext>
                </a:extLst>
              </a:tr>
              <a:tr h="173631">
                <a:tc>
                  <a:txBody>
                    <a:bodyPr/>
                    <a:lstStyle/>
                    <a:p>
                      <a:pPr algn="ctr" latinLnBrk="1"/>
                      <a:r>
                        <a:rPr lang="ko-KR" altLang="en-US" sz="800"/>
                        <a:t>배송시 요청사항</a:t>
                      </a:r>
                    </a:p>
                  </a:txBody>
                  <a:tcPr anchor="ctr"/>
                </a:tc>
                <a:tc>
                  <a:txBody>
                    <a:bodyPr/>
                    <a:lstStyle/>
                    <a:p>
                      <a:pPr algn="ctr" latinLnBrk="1"/>
                      <a:endParaRPr lang="ko-KR" altLang="en-US" sz="800"/>
                    </a:p>
                  </a:txBody>
                  <a:tcPr anchor="ctr"/>
                </a:tc>
                <a:extLst>
                  <a:ext uri="{0D108BD9-81ED-4DB2-BD59-A6C34878D82A}">
                    <a16:rowId xmlns:a16="http://schemas.microsoft.com/office/drawing/2014/main" xmlns="" val="4192729415"/>
                  </a:ext>
                </a:extLst>
              </a:tr>
            </a:tbl>
          </a:graphicData>
        </a:graphic>
      </p:graphicFrame>
      <p:graphicFrame>
        <p:nvGraphicFramePr>
          <p:cNvPr id="31" name="표 20">
            <a:extLst>
              <a:ext uri="{FF2B5EF4-FFF2-40B4-BE49-F238E27FC236}">
                <a16:creationId xmlns:a16="http://schemas.microsoft.com/office/drawing/2014/main" xmlns="" id="{6925768E-335A-48AE-89F5-E809986886A4}"/>
              </a:ext>
            </a:extLst>
          </p:cNvPr>
          <p:cNvGraphicFramePr>
            <a:graphicFrameLocks noGrp="1"/>
          </p:cNvGraphicFramePr>
          <p:nvPr/>
        </p:nvGraphicFramePr>
        <p:xfrm>
          <a:off x="4987283" y="6021288"/>
          <a:ext cx="422755" cy="213360"/>
        </p:xfrm>
        <a:graphic>
          <a:graphicData uri="http://schemas.openxmlformats.org/drawingml/2006/table">
            <a:tbl>
              <a:tblPr firstRow="1" bandRow="1">
                <a:tableStyleId>{5940675A-B579-460E-94D1-54222C63F5DA}</a:tableStyleId>
              </a:tblPr>
              <a:tblGrid>
                <a:gridCol w="422755">
                  <a:extLst>
                    <a:ext uri="{9D8B030D-6E8A-4147-A177-3AD203B41FA5}">
                      <a16:colId xmlns:a16="http://schemas.microsoft.com/office/drawing/2014/main" xmlns="" val="2696637192"/>
                    </a:ext>
                  </a:extLst>
                </a:gridCol>
              </a:tblGrid>
              <a:tr h="192078">
                <a:tc>
                  <a:txBody>
                    <a:bodyPr/>
                    <a:lstStyle/>
                    <a:p>
                      <a:pPr algn="ctr" latinLnBrk="1"/>
                      <a:r>
                        <a:rPr lang="ko-KR" altLang="en-US" sz="800"/>
                        <a:t>인쇄</a:t>
                      </a:r>
                    </a:p>
                  </a:txBody>
                  <a:tcPr/>
                </a:tc>
                <a:extLst>
                  <a:ext uri="{0D108BD9-81ED-4DB2-BD59-A6C34878D82A}">
                    <a16:rowId xmlns:a16="http://schemas.microsoft.com/office/drawing/2014/main" xmlns="" val="3487533887"/>
                  </a:ext>
                </a:extLst>
              </a:tr>
            </a:tbl>
          </a:graphicData>
        </a:graphic>
      </p:graphicFrame>
      <p:graphicFrame>
        <p:nvGraphicFramePr>
          <p:cNvPr id="32" name="표 20">
            <a:extLst>
              <a:ext uri="{FF2B5EF4-FFF2-40B4-BE49-F238E27FC236}">
                <a16:creationId xmlns:a16="http://schemas.microsoft.com/office/drawing/2014/main" xmlns="" id="{D71D37BA-DF9E-45C1-B9D2-BAB75B495A55}"/>
              </a:ext>
            </a:extLst>
          </p:cNvPr>
          <p:cNvGraphicFramePr>
            <a:graphicFrameLocks noGrp="1"/>
          </p:cNvGraphicFramePr>
          <p:nvPr/>
        </p:nvGraphicFramePr>
        <p:xfrm>
          <a:off x="4202351" y="6021288"/>
          <a:ext cx="714555" cy="213360"/>
        </p:xfrm>
        <a:graphic>
          <a:graphicData uri="http://schemas.openxmlformats.org/drawingml/2006/table">
            <a:tbl>
              <a:tblPr firstRow="1" bandRow="1">
                <a:tableStyleId>{5940675A-B579-460E-94D1-54222C63F5DA}</a:tableStyleId>
              </a:tblPr>
              <a:tblGrid>
                <a:gridCol w="714555">
                  <a:extLst>
                    <a:ext uri="{9D8B030D-6E8A-4147-A177-3AD203B41FA5}">
                      <a16:colId xmlns:a16="http://schemas.microsoft.com/office/drawing/2014/main" xmlns="" val="2696637192"/>
                    </a:ext>
                  </a:extLst>
                </a:gridCol>
              </a:tblGrid>
              <a:tr h="168162">
                <a:tc>
                  <a:txBody>
                    <a:bodyPr/>
                    <a:lstStyle/>
                    <a:p>
                      <a:pPr algn="ctr" latinLnBrk="1"/>
                      <a:r>
                        <a:rPr lang="ko-KR" altLang="en-US" sz="800"/>
                        <a:t>엑셀저장</a:t>
                      </a:r>
                    </a:p>
                  </a:txBody>
                  <a:tcPr/>
                </a:tc>
                <a:extLst>
                  <a:ext uri="{0D108BD9-81ED-4DB2-BD59-A6C34878D82A}">
                    <a16:rowId xmlns:a16="http://schemas.microsoft.com/office/drawing/2014/main" xmlns="" val="3487533887"/>
                  </a:ext>
                </a:extLst>
              </a:tr>
            </a:tbl>
          </a:graphicData>
        </a:graphic>
      </p:graphicFrame>
      <p:sp>
        <p:nvSpPr>
          <p:cNvPr id="33" name="타원 32">
            <a:extLst>
              <a:ext uri="{FF2B5EF4-FFF2-40B4-BE49-F238E27FC236}">
                <a16:creationId xmlns:a16="http://schemas.microsoft.com/office/drawing/2014/main" xmlns="" id="{04F5F6A1-3F98-4368-98C9-D981937B01AE}"/>
              </a:ext>
            </a:extLst>
          </p:cNvPr>
          <p:cNvSpPr/>
          <p:nvPr/>
        </p:nvSpPr>
        <p:spPr>
          <a:xfrm>
            <a:off x="325649" y="447600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34" name="타원 33">
            <a:extLst>
              <a:ext uri="{FF2B5EF4-FFF2-40B4-BE49-F238E27FC236}">
                <a16:creationId xmlns:a16="http://schemas.microsoft.com/office/drawing/2014/main" xmlns="" id="{622B8746-C1C6-420B-8D18-772D67A93771}"/>
              </a:ext>
            </a:extLst>
          </p:cNvPr>
          <p:cNvSpPr/>
          <p:nvPr/>
        </p:nvSpPr>
        <p:spPr>
          <a:xfrm>
            <a:off x="6271962" y="176695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35" name="타원 34">
            <a:extLst>
              <a:ext uri="{FF2B5EF4-FFF2-40B4-BE49-F238E27FC236}">
                <a16:creationId xmlns:a16="http://schemas.microsoft.com/office/drawing/2014/main" xmlns="" id="{187ED8AF-CE13-4DBE-A948-408A6F887B7F}"/>
              </a:ext>
            </a:extLst>
          </p:cNvPr>
          <p:cNvSpPr/>
          <p:nvPr/>
        </p:nvSpPr>
        <p:spPr>
          <a:xfrm>
            <a:off x="6418433" y="486210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36" name="타원 35">
            <a:extLst>
              <a:ext uri="{FF2B5EF4-FFF2-40B4-BE49-F238E27FC236}">
                <a16:creationId xmlns:a16="http://schemas.microsoft.com/office/drawing/2014/main" xmlns="" id="{E924DAB8-905C-4B78-835C-B2A979AADB42}"/>
              </a:ext>
            </a:extLst>
          </p:cNvPr>
          <p:cNvSpPr/>
          <p:nvPr/>
        </p:nvSpPr>
        <p:spPr>
          <a:xfrm>
            <a:off x="2580568" y="602128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graphicFrame>
        <p:nvGraphicFramePr>
          <p:cNvPr id="37" name="표 20">
            <a:extLst>
              <a:ext uri="{FF2B5EF4-FFF2-40B4-BE49-F238E27FC236}">
                <a16:creationId xmlns:a16="http://schemas.microsoft.com/office/drawing/2014/main" xmlns="" id="{3265FCFE-8A89-4C38-862C-B13E86B8ED18}"/>
              </a:ext>
            </a:extLst>
          </p:cNvPr>
          <p:cNvGraphicFramePr>
            <a:graphicFrameLocks noGrp="1"/>
          </p:cNvGraphicFramePr>
          <p:nvPr/>
        </p:nvGraphicFramePr>
        <p:xfrm>
          <a:off x="3316803" y="6021997"/>
          <a:ext cx="813540" cy="213360"/>
        </p:xfrm>
        <a:graphic>
          <a:graphicData uri="http://schemas.openxmlformats.org/drawingml/2006/table">
            <a:tbl>
              <a:tblPr firstRow="1" bandRow="1">
                <a:tableStyleId>{5940675A-B579-460E-94D1-54222C63F5DA}</a:tableStyleId>
              </a:tblPr>
              <a:tblGrid>
                <a:gridCol w="813540">
                  <a:extLst>
                    <a:ext uri="{9D8B030D-6E8A-4147-A177-3AD203B41FA5}">
                      <a16:colId xmlns:a16="http://schemas.microsoft.com/office/drawing/2014/main" xmlns="" val="2696637192"/>
                    </a:ext>
                  </a:extLst>
                </a:gridCol>
              </a:tblGrid>
              <a:tr h="168162">
                <a:tc>
                  <a:txBody>
                    <a:bodyPr/>
                    <a:lstStyle/>
                    <a:p>
                      <a:pPr algn="ctr" latinLnBrk="1"/>
                      <a:r>
                        <a:rPr lang="ko-KR" altLang="en-US" sz="800"/>
                        <a:t>주문서 복사</a:t>
                      </a:r>
                    </a:p>
                  </a:txBody>
                  <a:tcPr/>
                </a:tc>
                <a:extLst>
                  <a:ext uri="{0D108BD9-81ED-4DB2-BD59-A6C34878D82A}">
                    <a16:rowId xmlns:a16="http://schemas.microsoft.com/office/drawing/2014/main" xmlns="" val="3487533887"/>
                  </a:ext>
                </a:extLst>
              </a:tr>
            </a:tbl>
          </a:graphicData>
        </a:graphic>
      </p:graphicFrame>
      <p:sp>
        <p:nvSpPr>
          <p:cNvPr id="38" name="타원 37">
            <a:extLst>
              <a:ext uri="{FF2B5EF4-FFF2-40B4-BE49-F238E27FC236}">
                <a16:creationId xmlns:a16="http://schemas.microsoft.com/office/drawing/2014/main" xmlns="" id="{8B04856F-3669-4DEA-BC4A-3DF479532A89}"/>
              </a:ext>
            </a:extLst>
          </p:cNvPr>
          <p:cNvSpPr/>
          <p:nvPr/>
        </p:nvSpPr>
        <p:spPr>
          <a:xfrm>
            <a:off x="5554337" y="453951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5</a:t>
            </a:r>
            <a:endParaRPr lang="ko-KR" altLang="en-US"/>
          </a:p>
        </p:txBody>
      </p:sp>
      <p:graphicFrame>
        <p:nvGraphicFramePr>
          <p:cNvPr id="39" name="표 20">
            <a:extLst>
              <a:ext uri="{FF2B5EF4-FFF2-40B4-BE49-F238E27FC236}">
                <a16:creationId xmlns:a16="http://schemas.microsoft.com/office/drawing/2014/main" xmlns="" id="{2244B3C8-2020-48EC-B54F-F06029A4188D}"/>
              </a:ext>
            </a:extLst>
          </p:cNvPr>
          <p:cNvGraphicFramePr>
            <a:graphicFrameLocks noGrp="1"/>
          </p:cNvGraphicFramePr>
          <p:nvPr/>
        </p:nvGraphicFramePr>
        <p:xfrm>
          <a:off x="2736300" y="6021288"/>
          <a:ext cx="521734" cy="213360"/>
        </p:xfrm>
        <a:graphic>
          <a:graphicData uri="http://schemas.openxmlformats.org/drawingml/2006/table">
            <a:tbl>
              <a:tblPr firstRow="1" bandRow="1">
                <a:tableStyleId>{5940675A-B579-460E-94D1-54222C63F5DA}</a:tableStyleId>
              </a:tblPr>
              <a:tblGrid>
                <a:gridCol w="521734">
                  <a:extLst>
                    <a:ext uri="{9D8B030D-6E8A-4147-A177-3AD203B41FA5}">
                      <a16:colId xmlns:a16="http://schemas.microsoft.com/office/drawing/2014/main" xmlns="" val="2696637192"/>
                    </a:ext>
                  </a:extLst>
                </a:gridCol>
              </a:tblGrid>
              <a:tr h="168162">
                <a:tc>
                  <a:txBody>
                    <a:bodyPr/>
                    <a:lstStyle/>
                    <a:p>
                      <a:pPr algn="ctr" latinLnBrk="1"/>
                      <a:r>
                        <a:rPr lang="ko-KR" altLang="en-US" sz="800"/>
                        <a:t>퀵</a:t>
                      </a:r>
                    </a:p>
                  </a:txBody>
                  <a:tcPr/>
                </a:tc>
                <a:extLst>
                  <a:ext uri="{0D108BD9-81ED-4DB2-BD59-A6C34878D82A}">
                    <a16:rowId xmlns:a16="http://schemas.microsoft.com/office/drawing/2014/main" xmlns="" val="3487533887"/>
                  </a:ext>
                </a:extLst>
              </a:tr>
            </a:tbl>
          </a:graphicData>
        </a:graphic>
      </p:graphicFrame>
      <p:sp>
        <p:nvSpPr>
          <p:cNvPr id="40" name="타원 39">
            <a:extLst>
              <a:ext uri="{FF2B5EF4-FFF2-40B4-BE49-F238E27FC236}">
                <a16:creationId xmlns:a16="http://schemas.microsoft.com/office/drawing/2014/main" xmlns="" id="{11AE55FD-1BB5-4017-BA93-E2B336317F59}"/>
              </a:ext>
            </a:extLst>
          </p:cNvPr>
          <p:cNvSpPr/>
          <p:nvPr/>
        </p:nvSpPr>
        <p:spPr>
          <a:xfrm>
            <a:off x="105644" y="500612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6</a:t>
            </a:r>
            <a:endParaRPr lang="ko-KR" altLang="en-US"/>
          </a:p>
        </p:txBody>
      </p:sp>
      <p:pic>
        <p:nvPicPr>
          <p:cNvPr id="41" name="Picture 2" descr="카카오톡 - 나무위키">
            <a:extLst>
              <a:ext uri="{FF2B5EF4-FFF2-40B4-BE49-F238E27FC236}">
                <a16:creationId xmlns:a16="http://schemas.microsoft.com/office/drawing/2014/main" xmlns="" id="{0755691D-5EFC-472D-8D47-37F098CBFA0A}"/>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68723" y="1707607"/>
            <a:ext cx="262890" cy="2628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6544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고객사 관리</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195357549"/>
              </p:ext>
            </p:extLst>
          </p:nvPr>
        </p:nvGraphicFramePr>
        <p:xfrm>
          <a:off x="8688288" y="476672"/>
          <a:ext cx="3384376" cy="225311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고객사와 매입처의 정보를 관리하기 위한 페이지 입니다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미수금이나 매입 매출정보 </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각 업체를 카테고리별로 분류하여 출력합니다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간편검색 및 필터</a:t>
                      </a:r>
                      <a:r>
                        <a:rPr kumimoji="1" lang="en-US" altLang="ko-KR" sz="850">
                          <a:solidFill>
                            <a:schemeClr val="tx1"/>
                          </a:solidFill>
                          <a:latin typeface="+mn-ea"/>
                        </a:rPr>
                        <a:t>(</a:t>
                      </a:r>
                      <a:r>
                        <a:rPr kumimoji="1" lang="ko-KR" altLang="en-US" sz="850">
                          <a:solidFill>
                            <a:schemeClr val="tx1"/>
                          </a:solidFill>
                          <a:latin typeface="+mn-ea"/>
                        </a:rPr>
                        <a:t>상세검색</a:t>
                      </a:r>
                      <a:r>
                        <a:rPr kumimoji="1" lang="en-US" altLang="ko-KR" sz="850">
                          <a:solidFill>
                            <a:schemeClr val="tx1"/>
                          </a:solidFill>
                          <a:latin typeface="+mn-ea"/>
                        </a:rPr>
                        <a:t>)</a:t>
                      </a:r>
                      <a:r>
                        <a:rPr kumimoji="1" lang="ko-KR" altLang="en-US" sz="850">
                          <a:solidFill>
                            <a:schemeClr val="tx1"/>
                          </a:solidFill>
                          <a:latin typeface="+mn-ea"/>
                        </a:rPr>
                        <a:t>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거래처명을 클릭하면 거래처 상세내역으로 이동합니다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33</a:t>
            </a:fld>
            <a:endParaRPr lang="ko-KR" altLang="en-US" sz="900" dirty="0"/>
          </a:p>
        </p:txBody>
      </p:sp>
      <p:graphicFrame>
        <p:nvGraphicFramePr>
          <p:cNvPr id="39" name="표 20">
            <a:extLst>
              <a:ext uri="{FF2B5EF4-FFF2-40B4-BE49-F238E27FC236}">
                <a16:creationId xmlns:a16="http://schemas.microsoft.com/office/drawing/2014/main" xmlns="" id="{F6A45A48-1F17-49C6-93E4-7DC55F75FA18}"/>
              </a:ext>
            </a:extLst>
          </p:cNvPr>
          <p:cNvGraphicFramePr>
            <a:graphicFrameLocks noGrp="1"/>
          </p:cNvGraphicFramePr>
          <p:nvPr>
            <p:extLst>
              <p:ext uri="{D42A27DB-BD31-4B8C-83A1-F6EECF244321}">
                <p14:modId xmlns:p14="http://schemas.microsoft.com/office/powerpoint/2010/main" xmlns="" val="654190202"/>
              </p:ext>
            </p:extLst>
          </p:nvPr>
        </p:nvGraphicFramePr>
        <p:xfrm>
          <a:off x="263352" y="1341672"/>
          <a:ext cx="1008112" cy="359136"/>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xmlns="" val="2696637192"/>
                    </a:ext>
                  </a:extLst>
                </a:gridCol>
              </a:tblGrid>
              <a:tr h="359136">
                <a:tc>
                  <a:txBody>
                    <a:bodyPr/>
                    <a:lstStyle/>
                    <a:p>
                      <a:pPr algn="ctr" latinLnBrk="1"/>
                      <a:r>
                        <a:rPr lang="ko-KR" altLang="en-US" sz="1400"/>
                        <a:t>고객</a:t>
                      </a:r>
                    </a:p>
                  </a:txBody>
                  <a:tcPr anchor="ctr"/>
                </a:tc>
                <a:extLst>
                  <a:ext uri="{0D108BD9-81ED-4DB2-BD59-A6C34878D82A}">
                    <a16:rowId xmlns:a16="http://schemas.microsoft.com/office/drawing/2014/main" xmlns="" val="3487533887"/>
                  </a:ext>
                </a:extLst>
              </a:tr>
            </a:tbl>
          </a:graphicData>
        </a:graphic>
      </p:graphicFrame>
      <p:sp>
        <p:nvSpPr>
          <p:cNvPr id="40" name="TextBox 39">
            <a:extLst>
              <a:ext uri="{FF2B5EF4-FFF2-40B4-BE49-F238E27FC236}">
                <a16:creationId xmlns:a16="http://schemas.microsoft.com/office/drawing/2014/main" xmlns="" id="{A57662CF-BA70-4504-8892-06F9FFF2B909}"/>
              </a:ext>
            </a:extLst>
          </p:cNvPr>
          <p:cNvSpPr txBox="1"/>
          <p:nvPr/>
        </p:nvSpPr>
        <p:spPr>
          <a:xfrm>
            <a:off x="1919536" y="695341"/>
            <a:ext cx="1107996" cy="369332"/>
          </a:xfrm>
          <a:prstGeom prst="rect">
            <a:avLst/>
          </a:prstGeom>
          <a:noFill/>
        </p:spPr>
        <p:txBody>
          <a:bodyPr wrap="none" rtlCol="0">
            <a:spAutoFit/>
          </a:bodyPr>
          <a:lstStyle/>
          <a:p>
            <a:r>
              <a:rPr lang="ko-KR" altLang="en-US">
                <a:solidFill>
                  <a:schemeClr val="accent1"/>
                </a:solidFill>
              </a:rPr>
              <a:t>전체고객</a:t>
            </a:r>
            <a:endParaRPr lang="ko-KR" altLang="en-US"/>
          </a:p>
        </p:txBody>
      </p:sp>
      <p:graphicFrame>
        <p:nvGraphicFramePr>
          <p:cNvPr id="41" name="표 38">
            <a:extLst>
              <a:ext uri="{FF2B5EF4-FFF2-40B4-BE49-F238E27FC236}">
                <a16:creationId xmlns:a16="http://schemas.microsoft.com/office/drawing/2014/main" xmlns="" id="{E07FCE27-D846-414C-B67C-1119B6CD1407}"/>
              </a:ext>
            </a:extLst>
          </p:cNvPr>
          <p:cNvGraphicFramePr>
            <a:graphicFrameLocks noGrp="1"/>
          </p:cNvGraphicFramePr>
          <p:nvPr>
            <p:extLst>
              <p:ext uri="{D42A27DB-BD31-4B8C-83A1-F6EECF244321}">
                <p14:modId xmlns:p14="http://schemas.microsoft.com/office/powerpoint/2010/main" xmlns="" val="3057271651"/>
              </p:ext>
            </p:extLst>
          </p:nvPr>
        </p:nvGraphicFramePr>
        <p:xfrm>
          <a:off x="1920919" y="1172340"/>
          <a:ext cx="1658956" cy="274320"/>
        </p:xfrm>
        <a:graphic>
          <a:graphicData uri="http://schemas.openxmlformats.org/drawingml/2006/table">
            <a:tbl>
              <a:tblPr firstRow="1" bandRow="1">
                <a:tableStyleId>{2D5ABB26-0587-4C30-8999-92F81FD0307C}</a:tableStyleId>
              </a:tblPr>
              <a:tblGrid>
                <a:gridCol w="1658956">
                  <a:extLst>
                    <a:ext uri="{9D8B030D-6E8A-4147-A177-3AD203B41FA5}">
                      <a16:colId xmlns:a16="http://schemas.microsoft.com/office/drawing/2014/main" xmlns="" val="1085023873"/>
                    </a:ext>
                  </a:extLst>
                </a:gridCol>
              </a:tblGrid>
              <a:tr h="221025">
                <a:tc>
                  <a:txBody>
                    <a:bodyPr/>
                    <a:lstStyle/>
                    <a:p>
                      <a:pPr latinLnBrk="1"/>
                      <a:r>
                        <a:rPr lang="ko-KR" altLang="en-US" sz="1200"/>
                        <a:t>검색어 입력</a:t>
                      </a:r>
                      <a:r>
                        <a:rPr lang="en-US" altLang="ko-KR" sz="1200"/>
                        <a:t>..</a:t>
                      </a:r>
                      <a:endParaRPr lang="ko-KR" altLang="en-US" sz="1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5435834"/>
                  </a:ext>
                </a:extLst>
              </a:tr>
            </a:tbl>
          </a:graphicData>
        </a:graphic>
      </p:graphicFrame>
      <p:graphicFrame>
        <p:nvGraphicFramePr>
          <p:cNvPr id="42" name="표 39">
            <a:extLst>
              <a:ext uri="{FF2B5EF4-FFF2-40B4-BE49-F238E27FC236}">
                <a16:creationId xmlns:a16="http://schemas.microsoft.com/office/drawing/2014/main" xmlns="" id="{B5DF9AF0-56E8-4A95-A460-736E6CF82B6A}"/>
              </a:ext>
            </a:extLst>
          </p:cNvPr>
          <p:cNvGraphicFramePr>
            <a:graphicFrameLocks noGrp="1"/>
          </p:cNvGraphicFramePr>
          <p:nvPr>
            <p:extLst>
              <p:ext uri="{D42A27DB-BD31-4B8C-83A1-F6EECF244321}">
                <p14:modId xmlns:p14="http://schemas.microsoft.com/office/powerpoint/2010/main" xmlns="" val="536129389"/>
              </p:ext>
            </p:extLst>
          </p:nvPr>
        </p:nvGraphicFramePr>
        <p:xfrm>
          <a:off x="3676563" y="1179241"/>
          <a:ext cx="1255688" cy="324862"/>
        </p:xfrm>
        <a:graphic>
          <a:graphicData uri="http://schemas.openxmlformats.org/drawingml/2006/table">
            <a:tbl>
              <a:tblPr firstRow="1" bandRow="1">
                <a:tableStyleId>{2D5ABB26-0587-4C30-8999-92F81FD0307C}</a:tableStyleId>
              </a:tblPr>
              <a:tblGrid>
                <a:gridCol w="1255688">
                  <a:extLst>
                    <a:ext uri="{9D8B030D-6E8A-4147-A177-3AD203B41FA5}">
                      <a16:colId xmlns:a16="http://schemas.microsoft.com/office/drawing/2014/main" xmlns="" val="1100857643"/>
                    </a:ext>
                  </a:extLst>
                </a:gridCol>
              </a:tblGrid>
              <a:tr h="324862">
                <a:tc>
                  <a:txBody>
                    <a:bodyPr/>
                    <a:lstStyle/>
                    <a:p>
                      <a:pPr latinLnBrk="1"/>
                      <a:r>
                        <a:rPr lang="ko-KR" altLang="en-US" sz="1200">
                          <a:solidFill>
                            <a:schemeClr val="tx1"/>
                          </a:solidFill>
                        </a:rPr>
                        <a:t>상세검색</a:t>
                      </a:r>
                    </a:p>
                  </a:txBody>
                  <a:tcPr/>
                </a:tc>
                <a:extLst>
                  <a:ext uri="{0D108BD9-81ED-4DB2-BD59-A6C34878D82A}">
                    <a16:rowId xmlns:a16="http://schemas.microsoft.com/office/drawing/2014/main" xmlns="" val="1438177391"/>
                  </a:ext>
                </a:extLst>
              </a:tr>
            </a:tbl>
          </a:graphicData>
        </a:graphic>
      </p:graphicFrame>
      <p:graphicFrame>
        <p:nvGraphicFramePr>
          <p:cNvPr id="11" name="표 12">
            <a:extLst>
              <a:ext uri="{FF2B5EF4-FFF2-40B4-BE49-F238E27FC236}">
                <a16:creationId xmlns:a16="http://schemas.microsoft.com/office/drawing/2014/main" xmlns="" id="{D1EDF13A-6C1C-4DA8-A532-78A0E497083B}"/>
              </a:ext>
            </a:extLst>
          </p:cNvPr>
          <p:cNvGraphicFramePr>
            <a:graphicFrameLocks noGrp="1"/>
          </p:cNvGraphicFramePr>
          <p:nvPr>
            <p:extLst>
              <p:ext uri="{D42A27DB-BD31-4B8C-83A1-F6EECF244321}">
                <p14:modId xmlns:p14="http://schemas.microsoft.com/office/powerpoint/2010/main" xmlns="" val="2352569030"/>
              </p:ext>
            </p:extLst>
          </p:nvPr>
        </p:nvGraphicFramePr>
        <p:xfrm>
          <a:off x="1782919" y="1825688"/>
          <a:ext cx="6505590" cy="1808202"/>
        </p:xfrm>
        <a:graphic>
          <a:graphicData uri="http://schemas.openxmlformats.org/drawingml/2006/table">
            <a:tbl>
              <a:tblPr firstRow="1" bandRow="1">
                <a:tableStyleId>{5940675A-B579-460E-94D1-54222C63F5DA}</a:tableStyleId>
              </a:tblPr>
              <a:tblGrid>
                <a:gridCol w="1301118">
                  <a:extLst>
                    <a:ext uri="{9D8B030D-6E8A-4147-A177-3AD203B41FA5}">
                      <a16:colId xmlns:a16="http://schemas.microsoft.com/office/drawing/2014/main" xmlns="" val="3327430915"/>
                    </a:ext>
                  </a:extLst>
                </a:gridCol>
                <a:gridCol w="1301118">
                  <a:extLst>
                    <a:ext uri="{9D8B030D-6E8A-4147-A177-3AD203B41FA5}">
                      <a16:colId xmlns:a16="http://schemas.microsoft.com/office/drawing/2014/main" xmlns="" val="3052213165"/>
                    </a:ext>
                  </a:extLst>
                </a:gridCol>
                <a:gridCol w="1301118">
                  <a:extLst>
                    <a:ext uri="{9D8B030D-6E8A-4147-A177-3AD203B41FA5}">
                      <a16:colId xmlns:a16="http://schemas.microsoft.com/office/drawing/2014/main" xmlns="" val="706272352"/>
                    </a:ext>
                  </a:extLst>
                </a:gridCol>
                <a:gridCol w="1301118">
                  <a:extLst>
                    <a:ext uri="{9D8B030D-6E8A-4147-A177-3AD203B41FA5}">
                      <a16:colId xmlns:a16="http://schemas.microsoft.com/office/drawing/2014/main" xmlns="" val="2609821364"/>
                    </a:ext>
                  </a:extLst>
                </a:gridCol>
                <a:gridCol w="1301118">
                  <a:extLst>
                    <a:ext uri="{9D8B030D-6E8A-4147-A177-3AD203B41FA5}">
                      <a16:colId xmlns:a16="http://schemas.microsoft.com/office/drawing/2014/main" xmlns="" val="1883327771"/>
                    </a:ext>
                  </a:extLst>
                </a:gridCol>
              </a:tblGrid>
              <a:tr h="301367">
                <a:tc>
                  <a:txBody>
                    <a:bodyPr/>
                    <a:lstStyle/>
                    <a:p>
                      <a:pPr algn="ctr" latinLnBrk="1"/>
                      <a:r>
                        <a:rPr lang="ko-KR" altLang="en-US" sz="1000"/>
                        <a:t>거래처명</a:t>
                      </a:r>
                    </a:p>
                  </a:txBody>
                  <a:tcPr anchor="ctr"/>
                </a:tc>
                <a:tc>
                  <a:txBody>
                    <a:bodyPr/>
                    <a:lstStyle/>
                    <a:p>
                      <a:pPr algn="ctr" latinLnBrk="1"/>
                      <a:r>
                        <a:rPr lang="ko-KR" altLang="en-US" sz="1000"/>
                        <a:t>연락처</a:t>
                      </a:r>
                    </a:p>
                  </a:txBody>
                  <a:tcPr anchor="ctr"/>
                </a:tc>
                <a:tc>
                  <a:txBody>
                    <a:bodyPr/>
                    <a:lstStyle/>
                    <a:p>
                      <a:pPr algn="ctr" latinLnBrk="1"/>
                      <a:r>
                        <a:rPr lang="ko-KR" altLang="en-US" sz="1000"/>
                        <a:t>아이디</a:t>
                      </a:r>
                    </a:p>
                  </a:txBody>
                  <a:tcPr anchor="ctr"/>
                </a:tc>
                <a:tc>
                  <a:txBody>
                    <a:bodyPr/>
                    <a:lstStyle/>
                    <a:p>
                      <a:pPr algn="ctr" latinLnBrk="1"/>
                      <a:r>
                        <a:rPr lang="ko-KR" altLang="en-US" sz="1000"/>
                        <a:t>이메일</a:t>
                      </a:r>
                    </a:p>
                  </a:txBody>
                  <a:tcPr anchor="ctr"/>
                </a:tc>
                <a:tc>
                  <a:txBody>
                    <a:bodyPr/>
                    <a:lstStyle/>
                    <a:p>
                      <a:pPr algn="ctr" latinLnBrk="1"/>
                      <a:r>
                        <a:rPr lang="ko-KR" altLang="en-US" sz="1000"/>
                        <a:t>이체정보</a:t>
                      </a:r>
                    </a:p>
                  </a:txBody>
                  <a:tcPr anchor="ctr"/>
                </a:tc>
                <a:extLst>
                  <a:ext uri="{0D108BD9-81ED-4DB2-BD59-A6C34878D82A}">
                    <a16:rowId xmlns:a16="http://schemas.microsoft.com/office/drawing/2014/main" xmlns="" val="2597911936"/>
                  </a:ext>
                </a:extLst>
              </a:tr>
              <a:tr h="301367">
                <a:tc>
                  <a:txBody>
                    <a:bodyPr/>
                    <a:lstStyle/>
                    <a:p>
                      <a:pPr algn="ctr" latinLnBrk="1"/>
                      <a:r>
                        <a:rPr lang="en-US" altLang="ko-KR" sz="1000"/>
                        <a:t>A</a:t>
                      </a:r>
                      <a:r>
                        <a:rPr lang="ko-KR" altLang="en-US" sz="1000"/>
                        <a:t>업체</a:t>
                      </a:r>
                    </a:p>
                  </a:txBody>
                  <a:tcPr anchor="ctr"/>
                </a:tc>
                <a:tc>
                  <a:txBody>
                    <a:bodyPr/>
                    <a:lstStyle/>
                    <a:p>
                      <a:pPr algn="ctr" latinLnBrk="1"/>
                      <a:r>
                        <a:rPr lang="en-US" altLang="ko-KR" sz="1000"/>
                        <a:t>010-5224-5889</a:t>
                      </a:r>
                      <a:endParaRPr lang="ko-KR" altLang="en-US" sz="1000"/>
                    </a:p>
                  </a:txBody>
                  <a:tcPr anchor="ctr"/>
                </a:tc>
                <a:tc>
                  <a:txBody>
                    <a:bodyPr/>
                    <a:lstStyle/>
                    <a:p>
                      <a:pPr algn="ctr" latinLnBrk="1"/>
                      <a:r>
                        <a:rPr lang="en-US" altLang="ko-KR" sz="1000"/>
                        <a:t>MOON88</a:t>
                      </a:r>
                      <a:endParaRPr lang="ko-KR" altLang="en-US" sz="1000"/>
                    </a:p>
                  </a:txBody>
                  <a:tcPr anchor="ctr"/>
                </a:tc>
                <a:tc>
                  <a:txBody>
                    <a:bodyPr/>
                    <a:lstStyle/>
                    <a:p>
                      <a:pPr algn="ctr" latinLnBrk="1"/>
                      <a:r>
                        <a:rPr lang="en-US" altLang="ko-KR" sz="1000"/>
                        <a:t>moon@naver.com</a:t>
                      </a:r>
                      <a:endParaRPr lang="ko-KR" altLang="en-US" sz="1000"/>
                    </a:p>
                  </a:txBody>
                  <a:tcPr anchor="ctr"/>
                </a:tc>
                <a:tc>
                  <a:txBody>
                    <a:bodyPr/>
                    <a:lstStyle/>
                    <a:p>
                      <a:pPr algn="ctr" latinLnBrk="1"/>
                      <a:r>
                        <a:rPr lang="en-US" altLang="ko-KR" sz="1000"/>
                        <a:t> </a:t>
                      </a:r>
                      <a:r>
                        <a:rPr lang="ko-KR" altLang="en-US" sz="1000"/>
                        <a:t>신한 </a:t>
                      </a:r>
                      <a:r>
                        <a:rPr lang="en-US" altLang="ko-KR" sz="1000"/>
                        <a:t>218-878-88</a:t>
                      </a:r>
                      <a:endParaRPr lang="ko-KR" altLang="en-US" sz="1000"/>
                    </a:p>
                  </a:txBody>
                  <a:tcPr anchor="ctr"/>
                </a:tc>
                <a:extLst>
                  <a:ext uri="{0D108BD9-81ED-4DB2-BD59-A6C34878D82A}">
                    <a16:rowId xmlns:a16="http://schemas.microsoft.com/office/drawing/2014/main" xmlns="" val="3780281969"/>
                  </a:ext>
                </a:extLst>
              </a:tr>
              <a:tr h="301367">
                <a:tc>
                  <a:txBody>
                    <a:bodyPr/>
                    <a:lstStyle/>
                    <a:p>
                      <a:pPr algn="ctr" latinLnBrk="1"/>
                      <a:r>
                        <a:rPr lang="en-US" altLang="ko-KR" sz="1000"/>
                        <a:t>B</a:t>
                      </a:r>
                      <a:r>
                        <a:rPr lang="ko-KR" altLang="en-US" sz="1000"/>
                        <a:t>업체</a:t>
                      </a:r>
                    </a:p>
                  </a:txBody>
                  <a:tcPr anchor="ctr"/>
                </a:tc>
                <a:tc>
                  <a:txBody>
                    <a:bodyPr/>
                    <a:lstStyle/>
                    <a:p>
                      <a:pPr algn="ctr" latinLnBrk="1"/>
                      <a:r>
                        <a:rPr lang="en-US" altLang="ko-KR" sz="1000"/>
                        <a:t>010-8488-5558</a:t>
                      </a:r>
                      <a:endParaRPr lang="ko-KR" altLang="en-US" sz="1000"/>
                    </a:p>
                  </a:txBody>
                  <a:tcPr anchor="ctr"/>
                </a:tc>
                <a:tc>
                  <a:txBody>
                    <a:bodyPr/>
                    <a:lstStyle/>
                    <a:p>
                      <a:pPr algn="ctr" latinLnBrk="1"/>
                      <a:r>
                        <a:rPr lang="en-US" altLang="ko-KR" sz="1000"/>
                        <a:t>ASDF7778</a:t>
                      </a:r>
                      <a:endParaRPr lang="ko-KR" altLang="en-US" sz="100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moon@naver.com</a:t>
                      </a:r>
                      <a:endParaRPr lang="ko-KR" altLang="en-US" sz="1000"/>
                    </a:p>
                  </a:txBody>
                  <a:tcPr anchor="ctr"/>
                </a:tc>
                <a:tc>
                  <a:txBody>
                    <a:bodyPr/>
                    <a:lstStyle/>
                    <a:p>
                      <a:pPr algn="ctr" latinLnBrk="1"/>
                      <a:r>
                        <a:rPr lang="ko-KR" altLang="en-US" sz="1000"/>
                        <a:t>신한 </a:t>
                      </a:r>
                      <a:r>
                        <a:rPr lang="en-US" altLang="ko-KR" sz="1000"/>
                        <a:t>218-878-88</a:t>
                      </a:r>
                      <a:endParaRPr lang="ko-KR" altLang="en-US" sz="1000"/>
                    </a:p>
                  </a:txBody>
                  <a:tcPr anchor="ctr"/>
                </a:tc>
                <a:extLst>
                  <a:ext uri="{0D108BD9-81ED-4DB2-BD59-A6C34878D82A}">
                    <a16:rowId xmlns:a16="http://schemas.microsoft.com/office/drawing/2014/main" xmlns="" val="1095602029"/>
                  </a:ext>
                </a:extLst>
              </a:tr>
              <a:tr h="301367">
                <a:tc>
                  <a:txBody>
                    <a:bodyPr/>
                    <a:lstStyle/>
                    <a:p>
                      <a:pPr algn="ctr" latinLnBrk="1"/>
                      <a:r>
                        <a:rPr lang="en-US" altLang="ko-KR" sz="1000"/>
                        <a:t>C</a:t>
                      </a:r>
                      <a:r>
                        <a:rPr lang="ko-KR" altLang="en-US" sz="1000"/>
                        <a:t>업체</a:t>
                      </a:r>
                    </a:p>
                  </a:txBody>
                  <a:tcPr anchor="ctr"/>
                </a:tc>
                <a:tc>
                  <a:txBody>
                    <a:bodyPr/>
                    <a:lstStyle/>
                    <a:p>
                      <a:pPr algn="ctr" latinLnBrk="1"/>
                      <a:r>
                        <a:rPr lang="en-US" altLang="ko-KR" sz="1000"/>
                        <a:t>010-8887-8889</a:t>
                      </a:r>
                      <a:endParaRPr lang="ko-KR" altLang="en-US" sz="1000"/>
                    </a:p>
                  </a:txBody>
                  <a:tcPr anchor="ctr"/>
                </a:tc>
                <a:tc>
                  <a:txBody>
                    <a:bodyPr/>
                    <a:lstStyle/>
                    <a:p>
                      <a:pPr algn="ctr" latinLnBrk="1"/>
                      <a:r>
                        <a:rPr lang="en-US" altLang="ko-KR" sz="1000"/>
                        <a:t>DFS889</a:t>
                      </a:r>
                      <a:endParaRPr lang="ko-KR" altLang="en-US" sz="100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moon@naver.com</a:t>
                      </a:r>
                      <a:endParaRPr lang="ko-KR" altLang="en-US" sz="1000"/>
                    </a:p>
                  </a:txBody>
                  <a:tcPr anchor="ctr"/>
                </a:tc>
                <a:tc>
                  <a:txBody>
                    <a:bodyPr/>
                    <a:lstStyle/>
                    <a:p>
                      <a:pPr algn="ctr" latinLnBrk="1"/>
                      <a:r>
                        <a:rPr lang="ko-KR" altLang="en-US" sz="1000"/>
                        <a:t>신한 </a:t>
                      </a:r>
                      <a:r>
                        <a:rPr lang="en-US" altLang="ko-KR" sz="1000"/>
                        <a:t>218-878-88</a:t>
                      </a:r>
                      <a:endParaRPr lang="ko-KR" altLang="en-US" sz="1000"/>
                    </a:p>
                  </a:txBody>
                  <a:tcPr anchor="ctr"/>
                </a:tc>
                <a:extLst>
                  <a:ext uri="{0D108BD9-81ED-4DB2-BD59-A6C34878D82A}">
                    <a16:rowId xmlns:a16="http://schemas.microsoft.com/office/drawing/2014/main" xmlns="" val="3476371701"/>
                  </a:ext>
                </a:extLst>
              </a:tr>
              <a:tr h="301367">
                <a:tc>
                  <a:txBody>
                    <a:bodyPr/>
                    <a:lstStyle/>
                    <a:p>
                      <a:pPr algn="ctr" latinLnBrk="1"/>
                      <a:r>
                        <a:rPr lang="en-US" altLang="ko-KR" sz="1000"/>
                        <a:t>D</a:t>
                      </a:r>
                      <a:r>
                        <a:rPr lang="ko-KR" altLang="en-US" sz="1000"/>
                        <a:t>업체</a:t>
                      </a:r>
                    </a:p>
                  </a:txBody>
                  <a:tcPr anchor="ctr"/>
                </a:tc>
                <a:tc>
                  <a:txBody>
                    <a:bodyPr/>
                    <a:lstStyle/>
                    <a:p>
                      <a:pPr algn="ctr" latinLnBrk="1"/>
                      <a:r>
                        <a:rPr lang="en-US" altLang="ko-KR" sz="1000"/>
                        <a:t>010-8722-1488</a:t>
                      </a:r>
                      <a:endParaRPr lang="ko-KR" altLang="en-US" sz="1000"/>
                    </a:p>
                  </a:txBody>
                  <a:tcPr anchor="ctr"/>
                </a:tc>
                <a:tc>
                  <a:txBody>
                    <a:bodyPr/>
                    <a:lstStyle/>
                    <a:p>
                      <a:pPr algn="ctr" latinLnBrk="1"/>
                      <a:r>
                        <a:rPr lang="en-US" altLang="ko-KR" sz="1000"/>
                        <a:t>SADFSD8</a:t>
                      </a:r>
                      <a:endParaRPr lang="ko-KR" altLang="en-US" sz="100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moon@naver.com</a:t>
                      </a:r>
                      <a:endParaRPr lang="ko-KR" altLang="en-US" sz="1000"/>
                    </a:p>
                  </a:txBody>
                  <a:tcPr anchor="ctr"/>
                </a:tc>
                <a:tc>
                  <a:txBody>
                    <a:bodyPr/>
                    <a:lstStyle/>
                    <a:p>
                      <a:pPr algn="ctr" latinLnBrk="1"/>
                      <a:r>
                        <a:rPr lang="ko-KR" altLang="en-US" sz="1000"/>
                        <a:t>신한 </a:t>
                      </a:r>
                      <a:r>
                        <a:rPr lang="en-US" altLang="ko-KR" sz="1000"/>
                        <a:t>218-878-88</a:t>
                      </a:r>
                      <a:endParaRPr lang="ko-KR" altLang="en-US" sz="1000"/>
                    </a:p>
                  </a:txBody>
                  <a:tcPr anchor="ctr"/>
                </a:tc>
                <a:extLst>
                  <a:ext uri="{0D108BD9-81ED-4DB2-BD59-A6C34878D82A}">
                    <a16:rowId xmlns:a16="http://schemas.microsoft.com/office/drawing/2014/main" xmlns="" val="3654538645"/>
                  </a:ext>
                </a:extLst>
              </a:tr>
              <a:tr h="301367">
                <a:tc>
                  <a:txBody>
                    <a:bodyPr/>
                    <a:lstStyle/>
                    <a:p>
                      <a:pPr algn="ctr" latinLnBrk="1"/>
                      <a:r>
                        <a:rPr lang="en-US" altLang="ko-KR" sz="1000"/>
                        <a:t>E</a:t>
                      </a:r>
                      <a:r>
                        <a:rPr lang="ko-KR" altLang="en-US" sz="1000"/>
                        <a:t>업체</a:t>
                      </a:r>
                    </a:p>
                  </a:txBody>
                  <a:tcPr anchor="ctr"/>
                </a:tc>
                <a:tc>
                  <a:txBody>
                    <a:bodyPr/>
                    <a:lstStyle/>
                    <a:p>
                      <a:pPr algn="ctr" latinLnBrk="1"/>
                      <a:r>
                        <a:rPr lang="en-US" altLang="ko-KR" sz="1000"/>
                        <a:t>010-8841-4849</a:t>
                      </a:r>
                      <a:endParaRPr lang="ko-KR" altLang="en-US" sz="1000"/>
                    </a:p>
                  </a:txBody>
                  <a:tcPr anchor="ctr"/>
                </a:tc>
                <a:tc>
                  <a:txBody>
                    <a:bodyPr/>
                    <a:lstStyle/>
                    <a:p>
                      <a:pPr algn="ctr" latinLnBrk="1"/>
                      <a:r>
                        <a:rPr lang="en-US" altLang="ko-KR" sz="1000"/>
                        <a:t>SDFDF8</a:t>
                      </a:r>
                      <a:endParaRPr lang="ko-KR" altLang="en-US" sz="100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moon@naver.com</a:t>
                      </a:r>
                      <a:endParaRPr lang="ko-KR" altLang="en-US" sz="1000"/>
                    </a:p>
                  </a:txBody>
                  <a:tcPr anchor="ctr"/>
                </a:tc>
                <a:tc>
                  <a:txBody>
                    <a:bodyPr/>
                    <a:lstStyle/>
                    <a:p>
                      <a:pPr algn="ctr" latinLnBrk="1"/>
                      <a:r>
                        <a:rPr lang="ko-KR" altLang="en-US" sz="1000"/>
                        <a:t>신한 </a:t>
                      </a:r>
                      <a:r>
                        <a:rPr lang="en-US" altLang="ko-KR" sz="1000"/>
                        <a:t>218-878-88</a:t>
                      </a:r>
                      <a:endParaRPr lang="ko-KR" altLang="en-US" sz="1000"/>
                    </a:p>
                  </a:txBody>
                  <a:tcPr anchor="ctr"/>
                </a:tc>
                <a:extLst>
                  <a:ext uri="{0D108BD9-81ED-4DB2-BD59-A6C34878D82A}">
                    <a16:rowId xmlns:a16="http://schemas.microsoft.com/office/drawing/2014/main" xmlns="" val="2305176516"/>
                  </a:ext>
                </a:extLst>
              </a:tr>
            </a:tbl>
          </a:graphicData>
        </a:graphic>
      </p:graphicFrame>
      <p:graphicFrame>
        <p:nvGraphicFramePr>
          <p:cNvPr id="43" name="표 14">
            <a:extLst>
              <a:ext uri="{FF2B5EF4-FFF2-40B4-BE49-F238E27FC236}">
                <a16:creationId xmlns:a16="http://schemas.microsoft.com/office/drawing/2014/main" xmlns="" id="{C2AA4DB9-C44E-4723-B732-EF4FA62207C0}"/>
              </a:ext>
            </a:extLst>
          </p:cNvPr>
          <p:cNvGraphicFramePr>
            <a:graphicFrameLocks noGrp="1"/>
          </p:cNvGraphicFramePr>
          <p:nvPr>
            <p:extLst>
              <p:ext uri="{D42A27DB-BD31-4B8C-83A1-F6EECF244321}">
                <p14:modId xmlns:p14="http://schemas.microsoft.com/office/powerpoint/2010/main" xmlns="" val="3360890437"/>
              </p:ext>
            </p:extLst>
          </p:nvPr>
        </p:nvGraphicFramePr>
        <p:xfrm>
          <a:off x="263352" y="2059511"/>
          <a:ext cx="1069904" cy="651196"/>
        </p:xfrm>
        <a:graphic>
          <a:graphicData uri="http://schemas.openxmlformats.org/drawingml/2006/table">
            <a:tbl>
              <a:tblPr firstRow="1" bandRow="1">
                <a:tableStyleId>{5940675A-B579-460E-94D1-54222C63F5DA}</a:tableStyleId>
              </a:tblPr>
              <a:tblGrid>
                <a:gridCol w="1069904">
                  <a:extLst>
                    <a:ext uri="{9D8B030D-6E8A-4147-A177-3AD203B41FA5}">
                      <a16:colId xmlns:a16="http://schemas.microsoft.com/office/drawing/2014/main" xmlns="" val="2618072464"/>
                    </a:ext>
                  </a:extLst>
                </a:gridCol>
              </a:tblGrid>
              <a:tr h="325598">
                <a:tc>
                  <a:txBody>
                    <a:bodyPr/>
                    <a:lstStyle/>
                    <a:p>
                      <a:pPr algn="ctr" latinLnBrk="1"/>
                      <a:r>
                        <a:rPr lang="ko-KR" altLang="en-US" sz="1200"/>
                        <a:t>매입처</a:t>
                      </a:r>
                    </a:p>
                  </a:txBody>
                  <a:tcPr marL="80284" marR="80284" marT="40142" marB="40142" anchor="ctr"/>
                </a:tc>
                <a:extLst>
                  <a:ext uri="{0D108BD9-81ED-4DB2-BD59-A6C34878D82A}">
                    <a16:rowId xmlns:a16="http://schemas.microsoft.com/office/drawing/2014/main" xmlns="" val="2615832385"/>
                  </a:ext>
                </a:extLst>
              </a:tr>
              <a:tr h="325598">
                <a:tc>
                  <a:txBody>
                    <a:bodyPr/>
                    <a:lstStyle/>
                    <a:p>
                      <a:pPr algn="ctr" latinLnBrk="1"/>
                      <a:r>
                        <a:rPr lang="ko-KR" altLang="en-US" sz="1200"/>
                        <a:t>매출처</a:t>
                      </a:r>
                    </a:p>
                  </a:txBody>
                  <a:tcPr marL="80284" marR="80284" marT="40142" marB="40142" anchor="ctr"/>
                </a:tc>
                <a:extLst>
                  <a:ext uri="{0D108BD9-81ED-4DB2-BD59-A6C34878D82A}">
                    <a16:rowId xmlns:a16="http://schemas.microsoft.com/office/drawing/2014/main" xmlns="" val="3962900109"/>
                  </a:ext>
                </a:extLst>
              </a:tr>
            </a:tbl>
          </a:graphicData>
        </a:graphic>
      </p:graphicFrame>
      <p:sp>
        <p:nvSpPr>
          <p:cNvPr id="44" name="타원 43">
            <a:extLst>
              <a:ext uri="{FF2B5EF4-FFF2-40B4-BE49-F238E27FC236}">
                <a16:creationId xmlns:a16="http://schemas.microsoft.com/office/drawing/2014/main" xmlns="" id="{A8027D4A-3BD1-495F-A2F3-837E023C0A5E}"/>
              </a:ext>
            </a:extLst>
          </p:cNvPr>
          <p:cNvSpPr/>
          <p:nvPr/>
        </p:nvSpPr>
        <p:spPr>
          <a:xfrm>
            <a:off x="263352" y="186574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45" name="타원 44">
            <a:extLst>
              <a:ext uri="{FF2B5EF4-FFF2-40B4-BE49-F238E27FC236}">
                <a16:creationId xmlns:a16="http://schemas.microsoft.com/office/drawing/2014/main" xmlns="" id="{FE7CD4B4-25A5-42BC-BBF5-DFE86052EBD4}"/>
              </a:ext>
            </a:extLst>
          </p:cNvPr>
          <p:cNvSpPr/>
          <p:nvPr/>
        </p:nvSpPr>
        <p:spPr>
          <a:xfrm>
            <a:off x="1777358" y="106080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46" name="타원 45">
            <a:extLst>
              <a:ext uri="{FF2B5EF4-FFF2-40B4-BE49-F238E27FC236}">
                <a16:creationId xmlns:a16="http://schemas.microsoft.com/office/drawing/2014/main" xmlns="" id="{C1791FF3-5474-4203-9D3C-1B0B16342126}"/>
              </a:ext>
            </a:extLst>
          </p:cNvPr>
          <p:cNvSpPr/>
          <p:nvPr/>
        </p:nvSpPr>
        <p:spPr>
          <a:xfrm>
            <a:off x="1746686" y="202340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Tree>
    <p:extLst>
      <p:ext uri="{BB962C8B-B14F-4D97-AF65-F5344CB8AC3E}">
        <p14:creationId xmlns:p14="http://schemas.microsoft.com/office/powerpoint/2010/main" xmlns="" val="1816883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고객사 관리 </a:t>
            </a:r>
            <a:r>
              <a:rPr lang="en-US" altLang="ko-KR"/>
              <a:t>–</a:t>
            </a:r>
            <a:r>
              <a:rPr lang="ko-KR" altLang="en-US"/>
              <a:t>거래처 상세내역</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09894399"/>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고객사명을 클릭했을때 출력되는 페이지입니다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해당 고객사의 거래내역을 조회할 수 있습니다</a:t>
                      </a:r>
                      <a:r>
                        <a:rPr lang="en-US" altLang="ko-KR" sz="800" b="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업체명과 연락처등 간략한 정보가 표시됩니다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간편검색과 필터검색</a:t>
                      </a:r>
                      <a:r>
                        <a:rPr kumimoji="1" lang="en-US" altLang="ko-KR" sz="850">
                          <a:solidFill>
                            <a:schemeClr val="tx1"/>
                          </a:solidFill>
                          <a:latin typeface="+mn-ea"/>
                        </a:rPr>
                        <a:t>(</a:t>
                      </a:r>
                      <a:r>
                        <a:rPr kumimoji="1" lang="ko-KR" altLang="en-US" sz="850">
                          <a:solidFill>
                            <a:schemeClr val="tx1"/>
                          </a:solidFill>
                          <a:latin typeface="+mn-ea"/>
                        </a:rPr>
                        <a:t>상세검색</a:t>
                      </a:r>
                      <a:r>
                        <a:rPr kumimoji="1" lang="en-US" altLang="ko-KR" sz="850">
                          <a:solidFill>
                            <a:schemeClr val="tx1"/>
                          </a:solidFill>
                          <a:latin typeface="+mn-ea"/>
                        </a:rPr>
                        <a:t>)</a:t>
                      </a:r>
                      <a:r>
                        <a:rPr kumimoji="1" lang="ko-KR" altLang="en-US" sz="850">
                          <a:solidFill>
                            <a:schemeClr val="tx1"/>
                          </a:solidFill>
                          <a:latin typeface="+mn-ea"/>
                        </a:rPr>
                        <a:t>을 할 수 있습니다</a:t>
                      </a:r>
                      <a:r>
                        <a:rPr kumimoji="1" lang="en-US" altLang="ko-KR" sz="85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주문번호를 클릭하면 </a:t>
                      </a:r>
                      <a:r>
                        <a:rPr lang="en-US" altLang="ko-KR" sz="850" b="0">
                          <a:latin typeface="+mn-ea"/>
                          <a:ea typeface="+mn-ea"/>
                          <a:hlinkClick r:id="rId2" action="ppaction://hlinksldjump"/>
                        </a:rPr>
                        <a:t>13</a:t>
                      </a:r>
                      <a:r>
                        <a:rPr lang="ko-KR" altLang="en-US" sz="850" b="0">
                          <a:latin typeface="+mn-ea"/>
                          <a:ea typeface="+mn-ea"/>
                          <a:hlinkClick r:id="rId2" action="ppaction://hlinksldjump"/>
                        </a:rPr>
                        <a:t>페이지의 </a:t>
                      </a:r>
                      <a:r>
                        <a:rPr lang="ko-KR" altLang="en-US" sz="850" b="0">
                          <a:latin typeface="+mn-ea"/>
                          <a:ea typeface="+mn-ea"/>
                        </a:rPr>
                        <a:t>상세내역을 출력합니다</a:t>
                      </a:r>
                      <a:r>
                        <a:rPr lang="en-US" altLang="ko-KR" sz="850" b="0">
                          <a:latin typeface="+mn-ea"/>
                          <a:ea typeface="+mn-ea"/>
                        </a:rPr>
                        <a:t>.</a:t>
                      </a:r>
                      <a:r>
                        <a:rPr lang="ko-KR" altLang="en-US" sz="850" b="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탭 형식으로 주문내역</a:t>
                      </a:r>
                      <a:r>
                        <a:rPr kumimoji="1" lang="en-US" altLang="ko-KR" sz="850">
                          <a:solidFill>
                            <a:schemeClr val="tx1"/>
                          </a:solidFill>
                          <a:latin typeface="+mn-ea"/>
                        </a:rPr>
                        <a:t>/</a:t>
                      </a:r>
                      <a:r>
                        <a:rPr kumimoji="1" lang="ko-KR" altLang="en-US" sz="850">
                          <a:solidFill>
                            <a:schemeClr val="tx1"/>
                          </a:solidFill>
                          <a:latin typeface="+mn-ea"/>
                        </a:rPr>
                        <a:t>해당 거래처 소속</a:t>
                      </a:r>
                      <a:r>
                        <a:rPr kumimoji="1" lang="en-US" altLang="ko-KR" sz="850">
                          <a:solidFill>
                            <a:schemeClr val="tx1"/>
                          </a:solidFill>
                          <a:latin typeface="+mn-ea"/>
                        </a:rPr>
                        <a:t> </a:t>
                      </a:r>
                      <a:r>
                        <a:rPr kumimoji="1" lang="ko-KR" altLang="en-US" sz="850">
                          <a:solidFill>
                            <a:schemeClr val="tx1"/>
                          </a:solidFill>
                          <a:latin typeface="+mn-ea"/>
                        </a:rPr>
                        <a:t>회원 목록 바꿔 볼 수 있음</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34</a:t>
            </a:fld>
            <a:endParaRPr lang="ko-KR" altLang="en-US" sz="900" dirty="0"/>
          </a:p>
        </p:txBody>
      </p:sp>
      <p:sp>
        <p:nvSpPr>
          <p:cNvPr id="6" name="TextBox 5">
            <a:extLst>
              <a:ext uri="{FF2B5EF4-FFF2-40B4-BE49-F238E27FC236}">
                <a16:creationId xmlns:a16="http://schemas.microsoft.com/office/drawing/2014/main" xmlns="" id="{299A4598-5E48-41A5-9BED-EA57265A0677}"/>
              </a:ext>
            </a:extLst>
          </p:cNvPr>
          <p:cNvSpPr txBox="1"/>
          <p:nvPr/>
        </p:nvSpPr>
        <p:spPr>
          <a:xfrm>
            <a:off x="551384" y="836712"/>
            <a:ext cx="798617" cy="369332"/>
          </a:xfrm>
          <a:prstGeom prst="rect">
            <a:avLst/>
          </a:prstGeom>
          <a:noFill/>
        </p:spPr>
        <p:txBody>
          <a:bodyPr wrap="none" rtlCol="0">
            <a:spAutoFit/>
          </a:bodyPr>
          <a:lstStyle/>
          <a:p>
            <a:r>
              <a:rPr lang="en-US" altLang="ko-KR">
                <a:solidFill>
                  <a:schemeClr val="accent1"/>
                </a:solidFill>
              </a:rPr>
              <a:t>A</a:t>
            </a:r>
            <a:r>
              <a:rPr lang="ko-KR" altLang="en-US">
                <a:solidFill>
                  <a:schemeClr val="accent1"/>
                </a:solidFill>
              </a:rPr>
              <a:t>업체</a:t>
            </a:r>
            <a:endParaRPr lang="en-US" altLang="ko-KR"/>
          </a:p>
        </p:txBody>
      </p:sp>
      <p:graphicFrame>
        <p:nvGraphicFramePr>
          <p:cNvPr id="9" name="표 38">
            <a:extLst>
              <a:ext uri="{FF2B5EF4-FFF2-40B4-BE49-F238E27FC236}">
                <a16:creationId xmlns:a16="http://schemas.microsoft.com/office/drawing/2014/main" xmlns="" id="{AE807EAC-4BA8-4874-B445-C6421F0908D3}"/>
              </a:ext>
            </a:extLst>
          </p:cNvPr>
          <p:cNvGraphicFramePr>
            <a:graphicFrameLocks noGrp="1"/>
          </p:cNvGraphicFramePr>
          <p:nvPr>
            <p:extLst>
              <p:ext uri="{D42A27DB-BD31-4B8C-83A1-F6EECF244321}">
                <p14:modId xmlns:p14="http://schemas.microsoft.com/office/powerpoint/2010/main" xmlns="" val="1589222255"/>
              </p:ext>
            </p:extLst>
          </p:nvPr>
        </p:nvGraphicFramePr>
        <p:xfrm>
          <a:off x="623392" y="1988840"/>
          <a:ext cx="1658956" cy="274320"/>
        </p:xfrm>
        <a:graphic>
          <a:graphicData uri="http://schemas.openxmlformats.org/drawingml/2006/table">
            <a:tbl>
              <a:tblPr firstRow="1" bandRow="1">
                <a:tableStyleId>{2D5ABB26-0587-4C30-8999-92F81FD0307C}</a:tableStyleId>
              </a:tblPr>
              <a:tblGrid>
                <a:gridCol w="1658956">
                  <a:extLst>
                    <a:ext uri="{9D8B030D-6E8A-4147-A177-3AD203B41FA5}">
                      <a16:colId xmlns:a16="http://schemas.microsoft.com/office/drawing/2014/main" xmlns="" val="1085023873"/>
                    </a:ext>
                  </a:extLst>
                </a:gridCol>
              </a:tblGrid>
              <a:tr h="221025">
                <a:tc>
                  <a:txBody>
                    <a:bodyPr/>
                    <a:lstStyle/>
                    <a:p>
                      <a:pPr latinLnBrk="1"/>
                      <a:r>
                        <a:rPr lang="ko-KR" altLang="en-US" sz="1200"/>
                        <a:t>검색어 입력</a:t>
                      </a:r>
                      <a:r>
                        <a:rPr lang="en-US" altLang="ko-KR" sz="1200"/>
                        <a:t>..</a:t>
                      </a:r>
                      <a:endParaRPr lang="ko-KR" altLang="en-US" sz="1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5435834"/>
                  </a:ext>
                </a:extLst>
              </a:tr>
            </a:tbl>
          </a:graphicData>
        </a:graphic>
      </p:graphicFrame>
      <p:graphicFrame>
        <p:nvGraphicFramePr>
          <p:cNvPr id="10" name="표 39">
            <a:extLst>
              <a:ext uri="{FF2B5EF4-FFF2-40B4-BE49-F238E27FC236}">
                <a16:creationId xmlns:a16="http://schemas.microsoft.com/office/drawing/2014/main" xmlns="" id="{50AE89FD-40CE-4806-AEB2-D6A46C7EFF6C}"/>
              </a:ext>
            </a:extLst>
          </p:cNvPr>
          <p:cNvGraphicFramePr>
            <a:graphicFrameLocks noGrp="1"/>
          </p:cNvGraphicFramePr>
          <p:nvPr>
            <p:extLst>
              <p:ext uri="{D42A27DB-BD31-4B8C-83A1-F6EECF244321}">
                <p14:modId xmlns:p14="http://schemas.microsoft.com/office/powerpoint/2010/main" xmlns="" val="3263777109"/>
              </p:ext>
            </p:extLst>
          </p:nvPr>
        </p:nvGraphicFramePr>
        <p:xfrm>
          <a:off x="2379036" y="1995741"/>
          <a:ext cx="1255688" cy="324862"/>
        </p:xfrm>
        <a:graphic>
          <a:graphicData uri="http://schemas.openxmlformats.org/drawingml/2006/table">
            <a:tbl>
              <a:tblPr firstRow="1" bandRow="1">
                <a:tableStyleId>{2D5ABB26-0587-4C30-8999-92F81FD0307C}</a:tableStyleId>
              </a:tblPr>
              <a:tblGrid>
                <a:gridCol w="1255688">
                  <a:extLst>
                    <a:ext uri="{9D8B030D-6E8A-4147-A177-3AD203B41FA5}">
                      <a16:colId xmlns:a16="http://schemas.microsoft.com/office/drawing/2014/main" xmlns="" val="1100857643"/>
                    </a:ext>
                  </a:extLst>
                </a:gridCol>
              </a:tblGrid>
              <a:tr h="324862">
                <a:tc>
                  <a:txBody>
                    <a:bodyPr/>
                    <a:lstStyle/>
                    <a:p>
                      <a:pPr latinLnBrk="1"/>
                      <a:r>
                        <a:rPr lang="ko-KR" altLang="en-US" sz="1200">
                          <a:solidFill>
                            <a:schemeClr val="tx1"/>
                          </a:solidFill>
                        </a:rPr>
                        <a:t>상세검색</a:t>
                      </a:r>
                    </a:p>
                  </a:txBody>
                  <a:tcPr/>
                </a:tc>
                <a:extLst>
                  <a:ext uri="{0D108BD9-81ED-4DB2-BD59-A6C34878D82A}">
                    <a16:rowId xmlns:a16="http://schemas.microsoft.com/office/drawing/2014/main" xmlns="" val="1438177391"/>
                  </a:ext>
                </a:extLst>
              </a:tr>
            </a:tbl>
          </a:graphicData>
        </a:graphic>
      </p:graphicFrame>
      <p:graphicFrame>
        <p:nvGraphicFramePr>
          <p:cNvPr id="11" name="표 2">
            <a:extLst>
              <a:ext uri="{FF2B5EF4-FFF2-40B4-BE49-F238E27FC236}">
                <a16:creationId xmlns:a16="http://schemas.microsoft.com/office/drawing/2014/main" xmlns="" id="{DB002D98-9213-4D44-BFF2-FD483DAD462F}"/>
              </a:ext>
            </a:extLst>
          </p:cNvPr>
          <p:cNvGraphicFramePr>
            <a:graphicFrameLocks noGrp="1"/>
          </p:cNvGraphicFramePr>
          <p:nvPr>
            <p:extLst>
              <p:ext uri="{D42A27DB-BD31-4B8C-83A1-F6EECF244321}">
                <p14:modId xmlns:p14="http://schemas.microsoft.com/office/powerpoint/2010/main" xmlns="" val="4006566895"/>
              </p:ext>
            </p:extLst>
          </p:nvPr>
        </p:nvGraphicFramePr>
        <p:xfrm>
          <a:off x="602384" y="2611812"/>
          <a:ext cx="7725865" cy="1224137"/>
        </p:xfrm>
        <a:graphic>
          <a:graphicData uri="http://schemas.openxmlformats.org/drawingml/2006/table">
            <a:tbl>
              <a:tblPr firstRow="1" bandRow="1">
                <a:tableStyleId>{5940675A-B579-460E-94D1-54222C63F5DA}</a:tableStyleId>
              </a:tblPr>
              <a:tblGrid>
                <a:gridCol w="978499">
                  <a:extLst>
                    <a:ext uri="{9D8B030D-6E8A-4147-A177-3AD203B41FA5}">
                      <a16:colId xmlns:a16="http://schemas.microsoft.com/office/drawing/2014/main" xmlns="" val="3806610875"/>
                    </a:ext>
                  </a:extLst>
                </a:gridCol>
                <a:gridCol w="978499">
                  <a:extLst>
                    <a:ext uri="{9D8B030D-6E8A-4147-A177-3AD203B41FA5}">
                      <a16:colId xmlns:a16="http://schemas.microsoft.com/office/drawing/2014/main" xmlns="" val="3921267555"/>
                    </a:ext>
                  </a:extLst>
                </a:gridCol>
                <a:gridCol w="978499">
                  <a:extLst>
                    <a:ext uri="{9D8B030D-6E8A-4147-A177-3AD203B41FA5}">
                      <a16:colId xmlns:a16="http://schemas.microsoft.com/office/drawing/2014/main" xmlns="" val="353606248"/>
                    </a:ext>
                  </a:extLst>
                </a:gridCol>
                <a:gridCol w="876368">
                  <a:extLst>
                    <a:ext uri="{9D8B030D-6E8A-4147-A177-3AD203B41FA5}">
                      <a16:colId xmlns:a16="http://schemas.microsoft.com/office/drawing/2014/main" xmlns="" val="4145126506"/>
                    </a:ext>
                  </a:extLst>
                </a:gridCol>
                <a:gridCol w="1177695">
                  <a:extLst>
                    <a:ext uri="{9D8B030D-6E8A-4147-A177-3AD203B41FA5}">
                      <a16:colId xmlns:a16="http://schemas.microsoft.com/office/drawing/2014/main" xmlns="" val="2284132029"/>
                    </a:ext>
                  </a:extLst>
                </a:gridCol>
                <a:gridCol w="1018165">
                  <a:extLst>
                    <a:ext uri="{9D8B030D-6E8A-4147-A177-3AD203B41FA5}">
                      <a16:colId xmlns:a16="http://schemas.microsoft.com/office/drawing/2014/main" xmlns="" val="2332311861"/>
                    </a:ext>
                  </a:extLst>
                </a:gridCol>
                <a:gridCol w="879663">
                  <a:extLst>
                    <a:ext uri="{9D8B030D-6E8A-4147-A177-3AD203B41FA5}">
                      <a16:colId xmlns:a16="http://schemas.microsoft.com/office/drawing/2014/main" xmlns="" val="1400264004"/>
                    </a:ext>
                  </a:extLst>
                </a:gridCol>
                <a:gridCol w="838477">
                  <a:extLst>
                    <a:ext uri="{9D8B030D-6E8A-4147-A177-3AD203B41FA5}">
                      <a16:colId xmlns:a16="http://schemas.microsoft.com/office/drawing/2014/main" xmlns="" val="977096539"/>
                    </a:ext>
                  </a:extLst>
                </a:gridCol>
              </a:tblGrid>
              <a:tr h="241073">
                <a:tc>
                  <a:txBody>
                    <a:bodyPr/>
                    <a:lstStyle/>
                    <a:p>
                      <a:pPr algn="ctr" latinLnBrk="1"/>
                      <a:r>
                        <a:rPr lang="ko-KR" altLang="en-US" sz="1000"/>
                        <a:t>날짜</a:t>
                      </a:r>
                    </a:p>
                  </a:txBody>
                  <a:tcPr marL="51934" marR="51934" marT="25967" marB="25967"/>
                </a:tc>
                <a:tc>
                  <a:txBody>
                    <a:bodyPr/>
                    <a:lstStyle/>
                    <a:p>
                      <a:pPr algn="ctr" latinLnBrk="1"/>
                      <a:r>
                        <a:rPr lang="ko-KR" altLang="en-US" sz="1000"/>
                        <a:t>주문번호</a:t>
                      </a:r>
                    </a:p>
                  </a:txBody>
                  <a:tcPr marL="51934" marR="51934" marT="25967" marB="25967"/>
                </a:tc>
                <a:tc>
                  <a:txBody>
                    <a:bodyPr/>
                    <a:lstStyle/>
                    <a:p>
                      <a:pPr algn="ctr" latinLnBrk="1"/>
                      <a:r>
                        <a:rPr lang="ko-KR" altLang="en-US" sz="1000"/>
                        <a:t>업체</a:t>
                      </a:r>
                    </a:p>
                  </a:txBody>
                  <a:tcPr marL="51934" marR="51934" marT="25967" marB="25967"/>
                </a:tc>
                <a:tc>
                  <a:txBody>
                    <a:bodyPr/>
                    <a:lstStyle/>
                    <a:p>
                      <a:pPr algn="ctr" latinLnBrk="1"/>
                      <a:r>
                        <a:rPr lang="ko-KR" altLang="en-US" sz="1000"/>
                        <a:t>주문자</a:t>
                      </a:r>
                    </a:p>
                  </a:txBody>
                  <a:tcPr marL="51934" marR="51934" marT="25967" marB="25967"/>
                </a:tc>
                <a:tc>
                  <a:txBody>
                    <a:bodyPr/>
                    <a:lstStyle/>
                    <a:p>
                      <a:pPr algn="ctr" latinLnBrk="1"/>
                      <a:r>
                        <a:rPr lang="ko-KR" altLang="en-US" sz="1000"/>
                        <a:t>현장명</a:t>
                      </a:r>
                    </a:p>
                  </a:txBody>
                  <a:tcPr marL="51934" marR="51934" marT="25967" marB="25967"/>
                </a:tc>
                <a:tc>
                  <a:txBody>
                    <a:bodyPr/>
                    <a:lstStyle/>
                    <a:p>
                      <a:pPr algn="ctr" latinLnBrk="1"/>
                      <a:r>
                        <a:rPr lang="ko-KR" altLang="en-US" sz="1000"/>
                        <a:t>연락처</a:t>
                      </a:r>
                    </a:p>
                  </a:txBody>
                  <a:tcPr marL="51934" marR="51934" marT="25967" marB="25967"/>
                </a:tc>
                <a:tc>
                  <a:txBody>
                    <a:bodyPr/>
                    <a:lstStyle/>
                    <a:p>
                      <a:pPr algn="ctr" latinLnBrk="1"/>
                      <a:r>
                        <a:rPr lang="ko-KR" altLang="en-US" sz="1000"/>
                        <a:t>판매금액</a:t>
                      </a:r>
                    </a:p>
                  </a:txBody>
                  <a:tcPr marL="51934" marR="51934" marT="25967" marB="25967"/>
                </a:tc>
                <a:tc>
                  <a:txBody>
                    <a:bodyPr/>
                    <a:lstStyle/>
                    <a:p>
                      <a:pPr algn="ctr" latinLnBrk="1"/>
                      <a:r>
                        <a:rPr lang="ko-KR" altLang="en-US" sz="1000"/>
                        <a:t>상태</a:t>
                      </a:r>
                    </a:p>
                  </a:txBody>
                  <a:tcPr marL="51934" marR="51934" marT="25967" marB="25967"/>
                </a:tc>
                <a:extLst>
                  <a:ext uri="{0D108BD9-81ED-4DB2-BD59-A6C34878D82A}">
                    <a16:rowId xmlns:a16="http://schemas.microsoft.com/office/drawing/2014/main" xmlns="" val="1199556938"/>
                  </a:ext>
                </a:extLst>
              </a:tr>
              <a:tr h="245766">
                <a:tc>
                  <a:txBody>
                    <a:bodyPr/>
                    <a:lstStyle/>
                    <a:p>
                      <a:pPr algn="ctr" latinLnBrk="1"/>
                      <a:r>
                        <a:rPr lang="en-US" altLang="ko-KR" sz="1000"/>
                        <a:t>`21.5.12</a:t>
                      </a:r>
                      <a:endParaRPr lang="ko-KR" altLang="en-US" sz="1000"/>
                    </a:p>
                  </a:txBody>
                  <a:tcPr marL="51934" marR="51934" marT="25967" marB="25967"/>
                </a:tc>
                <a:tc>
                  <a:txBody>
                    <a:bodyPr/>
                    <a:lstStyle/>
                    <a:p>
                      <a:pPr algn="ctr" latinLnBrk="1"/>
                      <a:r>
                        <a:rPr lang="en-US" altLang="ko-KR" sz="1000"/>
                        <a:t>A12345</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A</a:t>
                      </a:r>
                      <a:r>
                        <a:rPr lang="ko-KR" altLang="en-US" sz="1000"/>
                        <a:t>직원</a:t>
                      </a:r>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센텀</a:t>
                      </a:r>
                      <a:r>
                        <a:rPr lang="en-US" altLang="ko-KR" sz="1000"/>
                        <a:t>E</a:t>
                      </a:r>
                      <a:r>
                        <a:rPr lang="ko-KR" altLang="en-US" sz="1000"/>
                        <a:t>편한</a:t>
                      </a:r>
                    </a:p>
                  </a:txBody>
                  <a:tcPr marL="51934" marR="51934" marT="25967" marB="25967"/>
                </a:tc>
                <a:tc>
                  <a:txBody>
                    <a:bodyPr/>
                    <a:lstStyle/>
                    <a:p>
                      <a:pPr algn="ctr" latinLnBrk="1"/>
                      <a:r>
                        <a:rPr lang="en-US" altLang="ko-KR" sz="1000"/>
                        <a:t>010-000-0000</a:t>
                      </a:r>
                      <a:endParaRPr lang="ko-KR" altLang="en-US" sz="1000"/>
                    </a:p>
                  </a:txBody>
                  <a:tcPr marL="51934" marR="51934" marT="25967" marB="25967"/>
                </a:tc>
                <a:tc>
                  <a:txBody>
                    <a:bodyPr/>
                    <a:lstStyle/>
                    <a:p>
                      <a:pPr algn="ctr" latinLnBrk="1"/>
                      <a:r>
                        <a:rPr lang="en-US" altLang="ko-KR" sz="1000"/>
                        <a:t>1,000</a:t>
                      </a:r>
                      <a:endParaRPr lang="ko-KR" altLang="en-US" sz="1000"/>
                    </a:p>
                  </a:txBody>
                  <a:tcPr marL="51934" marR="51934" marT="25967" marB="25967"/>
                </a:tc>
                <a:tc>
                  <a:txBody>
                    <a:bodyPr/>
                    <a:lstStyle/>
                    <a:p>
                      <a:pPr algn="ctr" latinLnBrk="1"/>
                      <a:r>
                        <a:rPr lang="ko-KR" altLang="en-US" sz="1000"/>
                        <a:t>주문확정</a:t>
                      </a:r>
                    </a:p>
                  </a:txBody>
                  <a:tcPr marL="51934" marR="51934" marT="25967" marB="25967"/>
                </a:tc>
                <a:extLst>
                  <a:ext uri="{0D108BD9-81ED-4DB2-BD59-A6C34878D82A}">
                    <a16:rowId xmlns:a16="http://schemas.microsoft.com/office/drawing/2014/main" xmlns="" val="1126165114"/>
                  </a:ext>
                </a:extLst>
              </a:tr>
              <a:tr h="245766">
                <a:tc>
                  <a:txBody>
                    <a:bodyPr/>
                    <a:lstStyle/>
                    <a:p>
                      <a:pPr algn="ctr" latinLnBrk="1"/>
                      <a:r>
                        <a:rPr lang="en-US" altLang="ko-KR" sz="1000"/>
                        <a:t>`21.8.20</a:t>
                      </a:r>
                      <a:endParaRPr lang="ko-KR" altLang="en-US" sz="1000"/>
                    </a:p>
                  </a:txBody>
                  <a:tcPr marL="51934" marR="51934" marT="25967" marB="25967"/>
                </a:tc>
                <a:tc>
                  <a:txBody>
                    <a:bodyPr/>
                    <a:lstStyle/>
                    <a:p>
                      <a:pPr algn="ctr" latinLnBrk="1"/>
                      <a:r>
                        <a:rPr lang="en-US" altLang="ko-KR" sz="1000"/>
                        <a:t>B21634</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A</a:t>
                      </a:r>
                      <a:r>
                        <a:rPr lang="ko-KR" altLang="en-US" sz="1000"/>
                        <a:t>직원</a:t>
                      </a:r>
                      <a:r>
                        <a:rPr lang="en-US" altLang="ko-KR" sz="1000"/>
                        <a:t>2</a:t>
                      </a:r>
                      <a:endParaRPr lang="ko-KR" altLang="en-US" sz="1000"/>
                    </a:p>
                  </a:txBody>
                  <a:tcPr marL="51934" marR="51934" marT="25967" marB="25967"/>
                </a:tc>
                <a:tc>
                  <a:txBody>
                    <a:bodyPr/>
                    <a:lstStyle/>
                    <a:p>
                      <a:pPr algn="ctr" latinLnBrk="1"/>
                      <a:r>
                        <a:rPr lang="ko-KR" altLang="en-US" sz="1000"/>
                        <a:t>구서신동아</a:t>
                      </a:r>
                    </a:p>
                  </a:txBody>
                  <a:tcPr marL="51934" marR="51934" marT="25967" marB="25967"/>
                </a:tc>
                <a:tc>
                  <a:txBody>
                    <a:bodyPr/>
                    <a:lstStyle/>
                    <a:p>
                      <a:pPr algn="ctr" latinLnBrk="1"/>
                      <a:r>
                        <a:rPr lang="en-US" altLang="ko-KR" sz="1000"/>
                        <a:t>010-123-5485</a:t>
                      </a:r>
                      <a:endParaRPr lang="ko-KR" altLang="en-US" sz="1000"/>
                    </a:p>
                  </a:txBody>
                  <a:tcPr marL="51934" marR="51934" marT="25967" marB="25967"/>
                </a:tc>
                <a:tc>
                  <a:txBody>
                    <a:bodyPr/>
                    <a:lstStyle/>
                    <a:p>
                      <a:pPr algn="ctr" latinLnBrk="1"/>
                      <a:r>
                        <a:rPr lang="en-US" altLang="ko-KR" sz="1000"/>
                        <a:t>28,000</a:t>
                      </a:r>
                      <a:endParaRPr lang="ko-KR" altLang="en-US" sz="1000"/>
                    </a:p>
                  </a:txBody>
                  <a:tcPr marL="51934" marR="51934" marT="25967" marB="25967"/>
                </a:tc>
                <a:tc>
                  <a:txBody>
                    <a:bodyPr/>
                    <a:lstStyle/>
                    <a:p>
                      <a:pPr algn="ctr" latinLnBrk="1"/>
                      <a:r>
                        <a:rPr lang="ko-KR" altLang="en-US" sz="1000"/>
                        <a:t>주문확정</a:t>
                      </a:r>
                    </a:p>
                  </a:txBody>
                  <a:tcPr marL="51934" marR="51934" marT="25967" marB="25967"/>
                </a:tc>
                <a:extLst>
                  <a:ext uri="{0D108BD9-81ED-4DB2-BD59-A6C34878D82A}">
                    <a16:rowId xmlns:a16="http://schemas.microsoft.com/office/drawing/2014/main" xmlns="" val="220859279"/>
                  </a:ext>
                </a:extLst>
              </a:tr>
              <a:tr h="245766">
                <a:tc>
                  <a:txBody>
                    <a:bodyPr/>
                    <a:lstStyle/>
                    <a:p>
                      <a:pPr algn="ctr" latinLnBrk="1"/>
                      <a:r>
                        <a:rPr lang="en-US" altLang="ko-KR" sz="1000"/>
                        <a:t>`21.12.8</a:t>
                      </a:r>
                      <a:endParaRPr lang="ko-KR" altLang="en-US" sz="1000"/>
                    </a:p>
                  </a:txBody>
                  <a:tcPr marL="51934" marR="51934" marT="25967" marB="25967"/>
                </a:tc>
                <a:tc>
                  <a:txBody>
                    <a:bodyPr/>
                    <a:lstStyle/>
                    <a:p>
                      <a:pPr algn="ctr" latinLnBrk="1"/>
                      <a:r>
                        <a:rPr lang="en-US" altLang="ko-KR" sz="1000"/>
                        <a:t>C48948</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A</a:t>
                      </a:r>
                      <a:r>
                        <a:rPr lang="ko-KR" altLang="en-US" sz="1000"/>
                        <a:t>직원</a:t>
                      </a:r>
                      <a:r>
                        <a:rPr lang="en-US" altLang="ko-KR" sz="1000"/>
                        <a:t>3</a:t>
                      </a:r>
                      <a:endParaRPr lang="ko-KR" altLang="en-US" sz="1000"/>
                    </a:p>
                  </a:txBody>
                  <a:tcPr marL="51934" marR="51934" marT="25967" marB="25967"/>
                </a:tc>
                <a:tc>
                  <a:txBody>
                    <a:bodyPr/>
                    <a:lstStyle/>
                    <a:p>
                      <a:pPr algn="ctr" latinLnBrk="1"/>
                      <a:r>
                        <a:rPr lang="ko-KR" altLang="en-US" sz="1000"/>
                        <a:t>중동아이파크</a:t>
                      </a:r>
                    </a:p>
                  </a:txBody>
                  <a:tcPr marL="51934" marR="51934" marT="25967" marB="25967"/>
                </a:tc>
                <a:tc>
                  <a:txBody>
                    <a:bodyPr/>
                    <a:lstStyle/>
                    <a:p>
                      <a:pPr algn="ctr" latinLnBrk="1"/>
                      <a:r>
                        <a:rPr lang="en-US" altLang="ko-KR" sz="1000"/>
                        <a:t>010-888-4844</a:t>
                      </a:r>
                      <a:endParaRPr lang="ko-KR" altLang="en-US" sz="1000"/>
                    </a:p>
                  </a:txBody>
                  <a:tcPr marL="51934" marR="51934" marT="25967" marB="25967"/>
                </a:tc>
                <a:tc>
                  <a:txBody>
                    <a:bodyPr/>
                    <a:lstStyle/>
                    <a:p>
                      <a:pPr algn="ctr" latinLnBrk="1"/>
                      <a:r>
                        <a:rPr lang="en-US" altLang="ko-KR" sz="1000"/>
                        <a:t>45,800</a:t>
                      </a:r>
                      <a:endParaRPr lang="ko-KR" altLang="en-US" sz="1000"/>
                    </a:p>
                  </a:txBody>
                  <a:tcPr marL="51934" marR="51934" marT="25967" marB="25967"/>
                </a:tc>
                <a:tc>
                  <a:txBody>
                    <a:bodyPr/>
                    <a:lstStyle/>
                    <a:p>
                      <a:pPr algn="ctr" latinLnBrk="1"/>
                      <a:r>
                        <a:rPr lang="ko-KR" altLang="en-US" sz="1000"/>
                        <a:t>납품완료</a:t>
                      </a:r>
                    </a:p>
                  </a:txBody>
                  <a:tcPr marL="51934" marR="51934" marT="25967" marB="25967"/>
                </a:tc>
                <a:extLst>
                  <a:ext uri="{0D108BD9-81ED-4DB2-BD59-A6C34878D82A}">
                    <a16:rowId xmlns:a16="http://schemas.microsoft.com/office/drawing/2014/main" xmlns="" val="1802733122"/>
                  </a:ext>
                </a:extLst>
              </a:tr>
              <a:tr h="245766">
                <a:tc>
                  <a:txBody>
                    <a:bodyPr/>
                    <a:lstStyle/>
                    <a:p>
                      <a:pPr algn="ctr" latinLnBrk="1"/>
                      <a:r>
                        <a:rPr lang="en-US" altLang="ko-KR" sz="1000"/>
                        <a:t>`21.03.10</a:t>
                      </a:r>
                      <a:endParaRPr lang="ko-KR" altLang="en-US" sz="1000"/>
                    </a:p>
                  </a:txBody>
                  <a:tcPr marL="51934" marR="51934" marT="25967" marB="25967"/>
                </a:tc>
                <a:tc>
                  <a:txBody>
                    <a:bodyPr/>
                    <a:lstStyle/>
                    <a:p>
                      <a:pPr algn="ctr" latinLnBrk="1"/>
                      <a:r>
                        <a:rPr lang="en-US" altLang="ko-KR" sz="1000"/>
                        <a:t>D54194</a:t>
                      </a:r>
                      <a:endParaRPr lang="ko-KR" altLang="en-US" sz="1000"/>
                    </a:p>
                  </a:txBody>
                  <a:tcPr marL="51934" marR="51934" marT="25967" marB="25967"/>
                </a:tc>
                <a:tc>
                  <a:txBody>
                    <a:bodyPr/>
                    <a:lstStyle/>
                    <a:p>
                      <a:pPr algn="ctr" latinLnBrk="1"/>
                      <a:r>
                        <a:rPr lang="en-US" altLang="ko-KR" sz="1000"/>
                        <a:t>A</a:t>
                      </a:r>
                      <a:r>
                        <a:rPr lang="ko-KR" altLang="en-US" sz="1000"/>
                        <a:t>업체</a:t>
                      </a:r>
                    </a:p>
                  </a:txBody>
                  <a:tcPr marL="51934" marR="51934" marT="25967" marB="25967"/>
                </a:tc>
                <a:tc>
                  <a:txBody>
                    <a:bodyPr/>
                    <a:lstStyle/>
                    <a:p>
                      <a:pPr algn="ctr" latinLnBrk="1"/>
                      <a:r>
                        <a:rPr lang="en-US" altLang="ko-KR" sz="1000"/>
                        <a:t>A</a:t>
                      </a:r>
                      <a:r>
                        <a:rPr lang="ko-KR" altLang="en-US" sz="1000"/>
                        <a:t>직원</a:t>
                      </a:r>
                      <a:r>
                        <a:rPr lang="en-US" altLang="ko-KR" sz="1000"/>
                        <a:t>4</a:t>
                      </a:r>
                      <a:endParaRPr lang="ko-KR" altLang="en-US" sz="1000"/>
                    </a:p>
                  </a:txBody>
                  <a:tcPr marL="51934" marR="51934" marT="25967" marB="25967"/>
                </a:tc>
                <a:tc>
                  <a:txBody>
                    <a:bodyPr/>
                    <a:lstStyle/>
                    <a:p>
                      <a:pPr algn="ctr" latinLnBrk="1"/>
                      <a:r>
                        <a:rPr lang="ko-KR" altLang="en-US" sz="1000"/>
                        <a:t>대연동</a:t>
                      </a:r>
                    </a:p>
                  </a:txBody>
                  <a:tcPr marL="51934" marR="51934" marT="25967" marB="25967"/>
                </a:tc>
                <a:tc>
                  <a:txBody>
                    <a:bodyPr/>
                    <a:lstStyle/>
                    <a:p>
                      <a:pPr algn="ctr" latinLnBrk="1"/>
                      <a:r>
                        <a:rPr lang="en-US" altLang="ko-KR" sz="1000"/>
                        <a:t>010-788-4188</a:t>
                      </a:r>
                      <a:endParaRPr lang="ko-KR" altLang="en-US" sz="1000"/>
                    </a:p>
                  </a:txBody>
                  <a:tcPr marL="51934" marR="51934" marT="25967" marB="25967"/>
                </a:tc>
                <a:tc>
                  <a:txBody>
                    <a:bodyPr/>
                    <a:lstStyle/>
                    <a:p>
                      <a:pPr algn="ctr" latinLnBrk="1"/>
                      <a:r>
                        <a:rPr lang="en-US" altLang="ko-KR" sz="1000"/>
                        <a:t>489,200</a:t>
                      </a:r>
                      <a:endParaRPr lang="ko-KR" altLang="en-US" sz="1000"/>
                    </a:p>
                  </a:txBody>
                  <a:tcPr marL="51934" marR="51934" marT="25967" marB="25967"/>
                </a:tc>
                <a:tc>
                  <a:txBody>
                    <a:bodyPr/>
                    <a:lstStyle/>
                    <a:p>
                      <a:pPr algn="ctr" latinLnBrk="1"/>
                      <a:r>
                        <a:rPr lang="ko-KR" altLang="en-US" sz="1000"/>
                        <a:t>납품완료</a:t>
                      </a:r>
                    </a:p>
                  </a:txBody>
                  <a:tcPr marL="51934" marR="51934" marT="25967" marB="25967"/>
                </a:tc>
                <a:extLst>
                  <a:ext uri="{0D108BD9-81ED-4DB2-BD59-A6C34878D82A}">
                    <a16:rowId xmlns:a16="http://schemas.microsoft.com/office/drawing/2014/main" xmlns="" val="2328823877"/>
                  </a:ext>
                </a:extLst>
              </a:tr>
            </a:tbl>
          </a:graphicData>
        </a:graphic>
      </p:graphicFrame>
      <p:sp>
        <p:nvSpPr>
          <p:cNvPr id="2" name="TextBox 1">
            <a:extLst>
              <a:ext uri="{FF2B5EF4-FFF2-40B4-BE49-F238E27FC236}">
                <a16:creationId xmlns:a16="http://schemas.microsoft.com/office/drawing/2014/main" xmlns="" id="{F70E3A50-D3B6-4B6B-90BF-977D52EE19F0}"/>
              </a:ext>
            </a:extLst>
          </p:cNvPr>
          <p:cNvSpPr txBox="1"/>
          <p:nvPr/>
        </p:nvSpPr>
        <p:spPr>
          <a:xfrm>
            <a:off x="551384" y="1303585"/>
            <a:ext cx="1244251" cy="461665"/>
          </a:xfrm>
          <a:prstGeom prst="rect">
            <a:avLst/>
          </a:prstGeom>
          <a:noFill/>
        </p:spPr>
        <p:txBody>
          <a:bodyPr wrap="none" rtlCol="0">
            <a:spAutoFit/>
          </a:bodyPr>
          <a:lstStyle/>
          <a:p>
            <a:r>
              <a:rPr lang="en-US" altLang="ko-KR" sz="1200"/>
              <a:t>010-5224-5889</a:t>
            </a:r>
            <a:endParaRPr lang="ko-KR" altLang="en-US" sz="1200"/>
          </a:p>
          <a:p>
            <a:endParaRPr lang="ko-KR" altLang="en-US" sz="1200"/>
          </a:p>
        </p:txBody>
      </p:sp>
      <p:sp>
        <p:nvSpPr>
          <p:cNvPr id="13" name="타원 12">
            <a:extLst>
              <a:ext uri="{FF2B5EF4-FFF2-40B4-BE49-F238E27FC236}">
                <a16:creationId xmlns:a16="http://schemas.microsoft.com/office/drawing/2014/main" xmlns="" id="{362784E7-AA6D-44A4-967D-3B18056099F0}"/>
              </a:ext>
            </a:extLst>
          </p:cNvPr>
          <p:cNvSpPr/>
          <p:nvPr/>
        </p:nvSpPr>
        <p:spPr>
          <a:xfrm>
            <a:off x="379354" y="85691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14" name="타원 13">
            <a:extLst>
              <a:ext uri="{FF2B5EF4-FFF2-40B4-BE49-F238E27FC236}">
                <a16:creationId xmlns:a16="http://schemas.microsoft.com/office/drawing/2014/main" xmlns="" id="{D41DDC96-460B-44D9-805C-89EA61F146C2}"/>
              </a:ext>
            </a:extLst>
          </p:cNvPr>
          <p:cNvSpPr/>
          <p:nvPr/>
        </p:nvSpPr>
        <p:spPr>
          <a:xfrm>
            <a:off x="424568" y="198190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15" name="타원 14">
            <a:extLst>
              <a:ext uri="{FF2B5EF4-FFF2-40B4-BE49-F238E27FC236}">
                <a16:creationId xmlns:a16="http://schemas.microsoft.com/office/drawing/2014/main" xmlns="" id="{3032A4A5-832E-4C13-A0B3-98864B4E5F5B}"/>
              </a:ext>
            </a:extLst>
          </p:cNvPr>
          <p:cNvSpPr/>
          <p:nvPr/>
        </p:nvSpPr>
        <p:spPr>
          <a:xfrm>
            <a:off x="1668819" y="244283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20" name="사각형: 잘린 한쪽 모서리 19">
            <a:extLst>
              <a:ext uri="{FF2B5EF4-FFF2-40B4-BE49-F238E27FC236}">
                <a16:creationId xmlns:a16="http://schemas.microsoft.com/office/drawing/2014/main" xmlns="" id="{D6AE6E45-8922-4112-8770-DF6FDFB15946}"/>
              </a:ext>
            </a:extLst>
          </p:cNvPr>
          <p:cNvSpPr/>
          <p:nvPr/>
        </p:nvSpPr>
        <p:spPr>
          <a:xfrm>
            <a:off x="653917" y="1610217"/>
            <a:ext cx="925729" cy="283200"/>
          </a:xfrm>
          <a:prstGeom prst="snip1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잘린 한쪽 모서리 20">
            <a:extLst>
              <a:ext uri="{FF2B5EF4-FFF2-40B4-BE49-F238E27FC236}">
                <a16:creationId xmlns:a16="http://schemas.microsoft.com/office/drawing/2014/main" xmlns="" id="{E8D43151-76B7-4D02-980D-B0E5CD587DF9}"/>
              </a:ext>
            </a:extLst>
          </p:cNvPr>
          <p:cNvSpPr/>
          <p:nvPr/>
        </p:nvSpPr>
        <p:spPr>
          <a:xfrm>
            <a:off x="1587367" y="1610217"/>
            <a:ext cx="925729" cy="283200"/>
          </a:xfrm>
          <a:prstGeom prst="snip1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xmlns="" id="{7833405A-345F-47E5-997F-C809C95C2713}"/>
              </a:ext>
            </a:extLst>
          </p:cNvPr>
          <p:cNvSpPr txBox="1"/>
          <p:nvPr/>
        </p:nvSpPr>
        <p:spPr>
          <a:xfrm>
            <a:off x="678199" y="1638896"/>
            <a:ext cx="646331" cy="230832"/>
          </a:xfrm>
          <a:prstGeom prst="rect">
            <a:avLst/>
          </a:prstGeom>
          <a:solidFill>
            <a:schemeClr val="bg2"/>
          </a:solidFill>
        </p:spPr>
        <p:txBody>
          <a:bodyPr wrap="none" rtlCol="0">
            <a:spAutoFit/>
          </a:bodyPr>
          <a:lstStyle/>
          <a:p>
            <a:r>
              <a:rPr lang="ko-KR" altLang="en-US" sz="900"/>
              <a:t>거래내역</a:t>
            </a:r>
          </a:p>
        </p:txBody>
      </p:sp>
      <p:sp>
        <p:nvSpPr>
          <p:cNvPr id="23" name="TextBox 22">
            <a:extLst>
              <a:ext uri="{FF2B5EF4-FFF2-40B4-BE49-F238E27FC236}">
                <a16:creationId xmlns:a16="http://schemas.microsoft.com/office/drawing/2014/main" xmlns="" id="{07F8A1E5-E9D1-482D-B8D0-C04DB90A95EB}"/>
              </a:ext>
            </a:extLst>
          </p:cNvPr>
          <p:cNvSpPr txBox="1"/>
          <p:nvPr/>
        </p:nvSpPr>
        <p:spPr>
          <a:xfrm>
            <a:off x="1594039" y="1638896"/>
            <a:ext cx="686406" cy="230832"/>
          </a:xfrm>
          <a:prstGeom prst="rect">
            <a:avLst/>
          </a:prstGeom>
          <a:noFill/>
        </p:spPr>
        <p:txBody>
          <a:bodyPr wrap="none" rtlCol="0">
            <a:spAutoFit/>
          </a:bodyPr>
          <a:lstStyle/>
          <a:p>
            <a:r>
              <a:rPr lang="ko-KR" altLang="en-US" sz="900"/>
              <a:t>소속 회원</a:t>
            </a:r>
          </a:p>
        </p:txBody>
      </p:sp>
      <p:sp>
        <p:nvSpPr>
          <p:cNvPr id="16" name="타원 15">
            <a:extLst>
              <a:ext uri="{FF2B5EF4-FFF2-40B4-BE49-F238E27FC236}">
                <a16:creationId xmlns:a16="http://schemas.microsoft.com/office/drawing/2014/main" xmlns="" id="{4A042307-09AB-42FA-9FF5-85550A07C1B1}"/>
              </a:ext>
            </a:extLst>
          </p:cNvPr>
          <p:cNvSpPr/>
          <p:nvPr/>
        </p:nvSpPr>
        <p:spPr>
          <a:xfrm>
            <a:off x="475568" y="155541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sp>
        <p:nvSpPr>
          <p:cNvPr id="26" name="TextBox 25">
            <a:extLst>
              <a:ext uri="{FF2B5EF4-FFF2-40B4-BE49-F238E27FC236}">
                <a16:creationId xmlns:a16="http://schemas.microsoft.com/office/drawing/2014/main" xmlns="" id="{74F10332-4B59-413B-A07B-6091E8B98310}"/>
              </a:ext>
            </a:extLst>
          </p:cNvPr>
          <p:cNvSpPr txBox="1"/>
          <p:nvPr/>
        </p:nvSpPr>
        <p:spPr>
          <a:xfrm>
            <a:off x="2274770" y="1296983"/>
            <a:ext cx="1074333" cy="276999"/>
          </a:xfrm>
          <a:prstGeom prst="rect">
            <a:avLst/>
          </a:prstGeom>
          <a:noFill/>
        </p:spPr>
        <p:txBody>
          <a:bodyPr wrap="none" rtlCol="0">
            <a:spAutoFit/>
          </a:bodyPr>
          <a:lstStyle/>
          <a:p>
            <a:r>
              <a:rPr lang="en-US" altLang="ko-KR" sz="1200"/>
              <a:t>110-887-118</a:t>
            </a:r>
            <a:endParaRPr lang="ko-KR" altLang="en-US" sz="1200"/>
          </a:p>
        </p:txBody>
      </p:sp>
    </p:spTree>
    <p:extLst>
      <p:ext uri="{BB962C8B-B14F-4D97-AF65-F5344CB8AC3E}">
        <p14:creationId xmlns:p14="http://schemas.microsoft.com/office/powerpoint/2010/main" xmlns="" val="366168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고객사 관리 </a:t>
            </a:r>
            <a:r>
              <a:rPr lang="en-US" altLang="ko-KR"/>
              <a:t>–</a:t>
            </a:r>
            <a:r>
              <a:rPr lang="ko-KR" altLang="en-US"/>
              <a:t>거래처 상세내역</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관리자 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944060997"/>
              </p:ext>
            </p:extLst>
          </p:nvPr>
        </p:nvGraphicFramePr>
        <p:xfrm>
          <a:off x="8688288" y="476672"/>
          <a:ext cx="3384376" cy="225311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고객사명을 클릭했을때 출력되는 페이지입니다</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해당 고객사의 거래내역을 조회할 수 있습니다</a:t>
                      </a:r>
                      <a:r>
                        <a:rPr lang="en-US" altLang="ko-KR" sz="800" b="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업체명과 연락처</a:t>
                      </a:r>
                      <a:r>
                        <a:rPr lang="en-US" altLang="ko-KR" sz="850" b="0">
                          <a:latin typeface="+mn-ea"/>
                          <a:ea typeface="+mn-ea"/>
                        </a:rPr>
                        <a:t>,</a:t>
                      </a:r>
                      <a:r>
                        <a:rPr lang="ko-KR" altLang="en-US" sz="850" b="0">
                          <a:latin typeface="+mn-ea"/>
                          <a:ea typeface="+mn-ea"/>
                        </a:rPr>
                        <a:t>사업자등 간략한 정보가 표시됩니다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간편검색과 필터검색</a:t>
                      </a:r>
                      <a:r>
                        <a:rPr kumimoji="1" lang="en-US" altLang="ko-KR" sz="850">
                          <a:solidFill>
                            <a:schemeClr val="tx1"/>
                          </a:solidFill>
                          <a:latin typeface="+mn-ea"/>
                        </a:rPr>
                        <a:t>(</a:t>
                      </a:r>
                      <a:r>
                        <a:rPr kumimoji="1" lang="ko-KR" altLang="en-US" sz="850">
                          <a:solidFill>
                            <a:schemeClr val="tx1"/>
                          </a:solidFill>
                          <a:latin typeface="+mn-ea"/>
                        </a:rPr>
                        <a:t>상세검색</a:t>
                      </a:r>
                      <a:r>
                        <a:rPr kumimoji="1" lang="en-US" altLang="ko-KR" sz="850">
                          <a:solidFill>
                            <a:schemeClr val="tx1"/>
                          </a:solidFill>
                          <a:latin typeface="+mn-ea"/>
                        </a:rPr>
                        <a:t>)</a:t>
                      </a:r>
                      <a:r>
                        <a:rPr kumimoji="1" lang="ko-KR" altLang="en-US" sz="850">
                          <a:solidFill>
                            <a:schemeClr val="tx1"/>
                          </a:solidFill>
                          <a:latin typeface="+mn-ea"/>
                        </a:rPr>
                        <a:t>을 할 수 있습니다</a:t>
                      </a:r>
                      <a:r>
                        <a:rPr kumimoji="1" lang="en-US" altLang="ko-KR" sz="85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35</a:t>
            </a:fld>
            <a:endParaRPr lang="ko-KR" altLang="en-US" sz="900" dirty="0"/>
          </a:p>
        </p:txBody>
      </p:sp>
      <p:sp>
        <p:nvSpPr>
          <p:cNvPr id="6" name="TextBox 5">
            <a:extLst>
              <a:ext uri="{FF2B5EF4-FFF2-40B4-BE49-F238E27FC236}">
                <a16:creationId xmlns:a16="http://schemas.microsoft.com/office/drawing/2014/main" xmlns="" id="{299A4598-5E48-41A5-9BED-EA57265A0677}"/>
              </a:ext>
            </a:extLst>
          </p:cNvPr>
          <p:cNvSpPr txBox="1"/>
          <p:nvPr/>
        </p:nvSpPr>
        <p:spPr>
          <a:xfrm>
            <a:off x="551384" y="836712"/>
            <a:ext cx="798617" cy="369332"/>
          </a:xfrm>
          <a:prstGeom prst="rect">
            <a:avLst/>
          </a:prstGeom>
          <a:noFill/>
        </p:spPr>
        <p:txBody>
          <a:bodyPr wrap="none" rtlCol="0">
            <a:spAutoFit/>
          </a:bodyPr>
          <a:lstStyle/>
          <a:p>
            <a:r>
              <a:rPr lang="en-US" altLang="ko-KR">
                <a:solidFill>
                  <a:schemeClr val="accent1"/>
                </a:solidFill>
              </a:rPr>
              <a:t>A</a:t>
            </a:r>
            <a:r>
              <a:rPr lang="ko-KR" altLang="en-US">
                <a:solidFill>
                  <a:schemeClr val="accent1"/>
                </a:solidFill>
              </a:rPr>
              <a:t>업체</a:t>
            </a:r>
            <a:endParaRPr lang="en-US" altLang="ko-KR"/>
          </a:p>
        </p:txBody>
      </p:sp>
      <p:graphicFrame>
        <p:nvGraphicFramePr>
          <p:cNvPr id="9" name="표 38">
            <a:extLst>
              <a:ext uri="{FF2B5EF4-FFF2-40B4-BE49-F238E27FC236}">
                <a16:creationId xmlns:a16="http://schemas.microsoft.com/office/drawing/2014/main" xmlns="" id="{AE807EAC-4BA8-4874-B445-C6421F0908D3}"/>
              </a:ext>
            </a:extLst>
          </p:cNvPr>
          <p:cNvGraphicFramePr>
            <a:graphicFrameLocks noGrp="1"/>
          </p:cNvGraphicFramePr>
          <p:nvPr/>
        </p:nvGraphicFramePr>
        <p:xfrm>
          <a:off x="623392" y="1988840"/>
          <a:ext cx="1658956" cy="274320"/>
        </p:xfrm>
        <a:graphic>
          <a:graphicData uri="http://schemas.openxmlformats.org/drawingml/2006/table">
            <a:tbl>
              <a:tblPr firstRow="1" bandRow="1">
                <a:tableStyleId>{2D5ABB26-0587-4C30-8999-92F81FD0307C}</a:tableStyleId>
              </a:tblPr>
              <a:tblGrid>
                <a:gridCol w="1658956">
                  <a:extLst>
                    <a:ext uri="{9D8B030D-6E8A-4147-A177-3AD203B41FA5}">
                      <a16:colId xmlns:a16="http://schemas.microsoft.com/office/drawing/2014/main" xmlns="" val="1085023873"/>
                    </a:ext>
                  </a:extLst>
                </a:gridCol>
              </a:tblGrid>
              <a:tr h="221025">
                <a:tc>
                  <a:txBody>
                    <a:bodyPr/>
                    <a:lstStyle/>
                    <a:p>
                      <a:pPr latinLnBrk="1"/>
                      <a:r>
                        <a:rPr lang="ko-KR" altLang="en-US" sz="1200"/>
                        <a:t>검색어 입력</a:t>
                      </a:r>
                      <a:r>
                        <a:rPr lang="en-US" altLang="ko-KR" sz="1200"/>
                        <a:t>..</a:t>
                      </a:r>
                      <a:endParaRPr lang="ko-KR" altLang="en-US" sz="1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5435834"/>
                  </a:ext>
                </a:extLst>
              </a:tr>
            </a:tbl>
          </a:graphicData>
        </a:graphic>
      </p:graphicFrame>
      <p:graphicFrame>
        <p:nvGraphicFramePr>
          <p:cNvPr id="10" name="표 39">
            <a:extLst>
              <a:ext uri="{FF2B5EF4-FFF2-40B4-BE49-F238E27FC236}">
                <a16:creationId xmlns:a16="http://schemas.microsoft.com/office/drawing/2014/main" xmlns="" id="{50AE89FD-40CE-4806-AEB2-D6A46C7EFF6C}"/>
              </a:ext>
            </a:extLst>
          </p:cNvPr>
          <p:cNvGraphicFramePr>
            <a:graphicFrameLocks noGrp="1"/>
          </p:cNvGraphicFramePr>
          <p:nvPr/>
        </p:nvGraphicFramePr>
        <p:xfrm>
          <a:off x="2379036" y="1995741"/>
          <a:ext cx="1255688" cy="324862"/>
        </p:xfrm>
        <a:graphic>
          <a:graphicData uri="http://schemas.openxmlformats.org/drawingml/2006/table">
            <a:tbl>
              <a:tblPr firstRow="1" bandRow="1">
                <a:tableStyleId>{2D5ABB26-0587-4C30-8999-92F81FD0307C}</a:tableStyleId>
              </a:tblPr>
              <a:tblGrid>
                <a:gridCol w="1255688">
                  <a:extLst>
                    <a:ext uri="{9D8B030D-6E8A-4147-A177-3AD203B41FA5}">
                      <a16:colId xmlns:a16="http://schemas.microsoft.com/office/drawing/2014/main" xmlns="" val="1100857643"/>
                    </a:ext>
                  </a:extLst>
                </a:gridCol>
              </a:tblGrid>
              <a:tr h="324862">
                <a:tc>
                  <a:txBody>
                    <a:bodyPr/>
                    <a:lstStyle/>
                    <a:p>
                      <a:pPr latinLnBrk="1"/>
                      <a:r>
                        <a:rPr lang="ko-KR" altLang="en-US" sz="1200">
                          <a:solidFill>
                            <a:schemeClr val="tx1"/>
                          </a:solidFill>
                        </a:rPr>
                        <a:t>상세검색</a:t>
                      </a:r>
                    </a:p>
                  </a:txBody>
                  <a:tcPr/>
                </a:tc>
                <a:extLst>
                  <a:ext uri="{0D108BD9-81ED-4DB2-BD59-A6C34878D82A}">
                    <a16:rowId xmlns:a16="http://schemas.microsoft.com/office/drawing/2014/main" xmlns="" val="1438177391"/>
                  </a:ext>
                </a:extLst>
              </a:tr>
            </a:tbl>
          </a:graphicData>
        </a:graphic>
      </p:graphicFrame>
      <p:graphicFrame>
        <p:nvGraphicFramePr>
          <p:cNvPr id="11" name="표 2">
            <a:extLst>
              <a:ext uri="{FF2B5EF4-FFF2-40B4-BE49-F238E27FC236}">
                <a16:creationId xmlns:a16="http://schemas.microsoft.com/office/drawing/2014/main" xmlns="" id="{DB002D98-9213-4D44-BFF2-FD483DAD462F}"/>
              </a:ext>
            </a:extLst>
          </p:cNvPr>
          <p:cNvGraphicFramePr>
            <a:graphicFrameLocks noGrp="1"/>
          </p:cNvGraphicFramePr>
          <p:nvPr>
            <p:extLst>
              <p:ext uri="{D42A27DB-BD31-4B8C-83A1-F6EECF244321}">
                <p14:modId xmlns:p14="http://schemas.microsoft.com/office/powerpoint/2010/main" xmlns="" val="1784289083"/>
              </p:ext>
            </p:extLst>
          </p:nvPr>
        </p:nvGraphicFramePr>
        <p:xfrm>
          <a:off x="602384" y="2611812"/>
          <a:ext cx="6007725" cy="1224137"/>
        </p:xfrm>
        <a:graphic>
          <a:graphicData uri="http://schemas.openxmlformats.org/drawingml/2006/table">
            <a:tbl>
              <a:tblPr firstRow="1" bandRow="1">
                <a:tableStyleId>{5940675A-B579-460E-94D1-54222C63F5DA}</a:tableStyleId>
              </a:tblPr>
              <a:tblGrid>
                <a:gridCol w="978499">
                  <a:extLst>
                    <a:ext uri="{9D8B030D-6E8A-4147-A177-3AD203B41FA5}">
                      <a16:colId xmlns:a16="http://schemas.microsoft.com/office/drawing/2014/main" xmlns="" val="3806610875"/>
                    </a:ext>
                  </a:extLst>
                </a:gridCol>
                <a:gridCol w="978499">
                  <a:extLst>
                    <a:ext uri="{9D8B030D-6E8A-4147-A177-3AD203B41FA5}">
                      <a16:colId xmlns:a16="http://schemas.microsoft.com/office/drawing/2014/main" xmlns="" val="3921267555"/>
                    </a:ext>
                  </a:extLst>
                </a:gridCol>
                <a:gridCol w="978499">
                  <a:extLst>
                    <a:ext uri="{9D8B030D-6E8A-4147-A177-3AD203B41FA5}">
                      <a16:colId xmlns:a16="http://schemas.microsoft.com/office/drawing/2014/main" xmlns="" val="353606248"/>
                    </a:ext>
                  </a:extLst>
                </a:gridCol>
                <a:gridCol w="876368">
                  <a:extLst>
                    <a:ext uri="{9D8B030D-6E8A-4147-A177-3AD203B41FA5}">
                      <a16:colId xmlns:a16="http://schemas.microsoft.com/office/drawing/2014/main" xmlns="" val="4145126506"/>
                    </a:ext>
                  </a:extLst>
                </a:gridCol>
                <a:gridCol w="1177695">
                  <a:extLst>
                    <a:ext uri="{9D8B030D-6E8A-4147-A177-3AD203B41FA5}">
                      <a16:colId xmlns:a16="http://schemas.microsoft.com/office/drawing/2014/main" xmlns="" val="2284132029"/>
                    </a:ext>
                  </a:extLst>
                </a:gridCol>
                <a:gridCol w="1018165">
                  <a:extLst>
                    <a:ext uri="{9D8B030D-6E8A-4147-A177-3AD203B41FA5}">
                      <a16:colId xmlns:a16="http://schemas.microsoft.com/office/drawing/2014/main" xmlns="" val="2332311861"/>
                    </a:ext>
                  </a:extLst>
                </a:gridCol>
              </a:tblGrid>
              <a:tr h="241073">
                <a:tc>
                  <a:txBody>
                    <a:bodyPr/>
                    <a:lstStyle/>
                    <a:p>
                      <a:pPr algn="ctr" latinLnBrk="1"/>
                      <a:r>
                        <a:rPr lang="ko-KR" altLang="en-US" sz="1000"/>
                        <a:t>등급</a:t>
                      </a:r>
                    </a:p>
                  </a:txBody>
                  <a:tcPr marL="51934" marR="51934" marT="25967" marB="25967"/>
                </a:tc>
                <a:tc>
                  <a:txBody>
                    <a:bodyPr/>
                    <a:lstStyle/>
                    <a:p>
                      <a:pPr algn="ctr" latinLnBrk="1"/>
                      <a:r>
                        <a:rPr lang="ko-KR" altLang="en-US" sz="1000"/>
                        <a:t>이름</a:t>
                      </a:r>
                    </a:p>
                  </a:txBody>
                  <a:tcPr marL="51934" marR="51934" marT="25967" marB="25967"/>
                </a:tc>
                <a:tc>
                  <a:txBody>
                    <a:bodyPr/>
                    <a:lstStyle/>
                    <a:p>
                      <a:pPr algn="ctr" latinLnBrk="1"/>
                      <a:r>
                        <a:rPr lang="ko-KR" altLang="en-US" sz="1000"/>
                        <a:t>아이디</a:t>
                      </a:r>
                    </a:p>
                  </a:txBody>
                  <a:tcPr marL="51934" marR="51934" marT="25967" marB="25967"/>
                </a:tc>
                <a:tc>
                  <a:txBody>
                    <a:bodyPr/>
                    <a:lstStyle/>
                    <a:p>
                      <a:pPr algn="ctr" latinLnBrk="1"/>
                      <a:r>
                        <a:rPr lang="ko-KR" altLang="en-US" sz="1000"/>
                        <a:t>연락처</a:t>
                      </a:r>
                    </a:p>
                  </a:txBody>
                  <a:tcPr marL="51934" marR="51934" marT="25967" marB="25967"/>
                </a:tc>
                <a:tc>
                  <a:txBody>
                    <a:bodyPr/>
                    <a:lstStyle/>
                    <a:p>
                      <a:pPr algn="ctr" latinLnBrk="1"/>
                      <a:r>
                        <a:rPr lang="ko-KR" altLang="en-US" sz="1000"/>
                        <a:t>이메일</a:t>
                      </a:r>
                    </a:p>
                  </a:txBody>
                  <a:tcPr marL="51934" marR="51934" marT="25967" marB="25967"/>
                </a:tc>
                <a:tc>
                  <a:txBody>
                    <a:bodyPr/>
                    <a:lstStyle/>
                    <a:p>
                      <a:pPr algn="ctr" latinLnBrk="1"/>
                      <a:r>
                        <a:rPr lang="ko-KR" altLang="en-US" sz="1000"/>
                        <a:t>주소</a:t>
                      </a:r>
                    </a:p>
                  </a:txBody>
                  <a:tcPr marL="51934" marR="51934" marT="25967" marB="25967"/>
                </a:tc>
                <a:extLst>
                  <a:ext uri="{0D108BD9-81ED-4DB2-BD59-A6C34878D82A}">
                    <a16:rowId xmlns:a16="http://schemas.microsoft.com/office/drawing/2014/main" xmlns="" val="1199556938"/>
                  </a:ext>
                </a:extLst>
              </a:tr>
              <a:tr h="245766">
                <a:tc>
                  <a:txBody>
                    <a:bodyPr/>
                    <a:lstStyle/>
                    <a:p>
                      <a:pPr algn="ctr" latinLnBrk="1"/>
                      <a:r>
                        <a:rPr lang="ko-KR" altLang="en-US" sz="1000"/>
                        <a:t>대표자</a:t>
                      </a:r>
                    </a:p>
                  </a:txBody>
                  <a:tcPr marL="51934" marR="51934" marT="25967" marB="25967"/>
                </a:tc>
                <a:tc>
                  <a:txBody>
                    <a:bodyPr/>
                    <a:lstStyle/>
                    <a:p>
                      <a:pPr algn="ctr" latinLnBrk="1"/>
                      <a:r>
                        <a:rPr lang="en-US" altLang="ko-KR" sz="1000"/>
                        <a:t>A</a:t>
                      </a:r>
                      <a:endParaRPr lang="ko-KR" altLang="en-US" sz="1000"/>
                    </a:p>
                  </a:txBody>
                  <a:tcPr marL="51934" marR="51934" marT="25967" marB="25967"/>
                </a:tc>
                <a:tc>
                  <a:txBody>
                    <a:bodyPr/>
                    <a:lstStyle/>
                    <a:p>
                      <a:pPr algn="ctr" latinLnBrk="1"/>
                      <a:r>
                        <a:rPr lang="en-US" altLang="ko-KR" sz="1000"/>
                        <a:t>AAA54</a:t>
                      </a:r>
                      <a:endParaRPr lang="ko-KR" altLang="en-US" sz="1000"/>
                    </a:p>
                  </a:txBody>
                  <a:tcPr marL="51934" marR="51934" marT="25967" marB="25967"/>
                </a:tc>
                <a:tc>
                  <a:txBody>
                    <a:bodyPr/>
                    <a:lstStyle/>
                    <a:p>
                      <a:pPr algn="ctr" latinLnBrk="1"/>
                      <a:r>
                        <a:rPr lang="en-US" altLang="ko-KR" sz="1000"/>
                        <a:t>010-000-000</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AA@BBB</a:t>
                      </a:r>
                      <a:endParaRPr lang="ko-KR" altLang="en-US" sz="1000"/>
                    </a:p>
                  </a:txBody>
                  <a:tcPr marL="51934" marR="51934" marT="25967" marB="25967"/>
                </a:tc>
                <a:tc>
                  <a:txBody>
                    <a:bodyPr/>
                    <a:lstStyle/>
                    <a:p>
                      <a:pPr algn="ctr" latinLnBrk="1"/>
                      <a:r>
                        <a:rPr lang="ko-KR" altLang="en-US" sz="1000"/>
                        <a:t>부산광역시 </a:t>
                      </a:r>
                    </a:p>
                  </a:txBody>
                  <a:tcPr marL="51934" marR="51934" marT="25967" marB="25967"/>
                </a:tc>
                <a:extLst>
                  <a:ext uri="{0D108BD9-81ED-4DB2-BD59-A6C34878D82A}">
                    <a16:rowId xmlns:a16="http://schemas.microsoft.com/office/drawing/2014/main" xmlns="" val="1126165114"/>
                  </a:ext>
                </a:extLst>
              </a:tr>
              <a:tr h="245766">
                <a:tc>
                  <a:txBody>
                    <a:bodyPr/>
                    <a:lstStyle/>
                    <a:p>
                      <a:pPr algn="ctr" latinLnBrk="1"/>
                      <a:r>
                        <a:rPr lang="ko-KR" altLang="en-US" sz="1000"/>
                        <a:t>직원</a:t>
                      </a:r>
                    </a:p>
                  </a:txBody>
                  <a:tcPr marL="51934" marR="51934" marT="25967" marB="25967"/>
                </a:tc>
                <a:tc>
                  <a:txBody>
                    <a:bodyPr/>
                    <a:lstStyle/>
                    <a:p>
                      <a:pPr algn="ctr" latinLnBrk="1"/>
                      <a:r>
                        <a:rPr lang="en-US" altLang="ko-KR" sz="1000"/>
                        <a:t>A-1</a:t>
                      </a:r>
                      <a:endParaRPr lang="ko-KR" altLang="en-US" sz="1000"/>
                    </a:p>
                  </a:txBody>
                  <a:tcPr marL="51934" marR="51934" marT="25967" marB="25967"/>
                </a:tc>
                <a:tc>
                  <a:txBody>
                    <a:bodyPr/>
                    <a:lstStyle/>
                    <a:p>
                      <a:pPr algn="ctr" latinLnBrk="1"/>
                      <a:r>
                        <a:rPr lang="en-US" altLang="ko-KR" sz="1000"/>
                        <a:t>DFF88</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010-000-000</a:t>
                      </a:r>
                      <a:endParaRPr lang="ko-KR" altLang="en-US" sz="1000"/>
                    </a:p>
                  </a:txBody>
                  <a:tcPr marL="51934" marR="51934" marT="25967" marB="25967"/>
                </a:tc>
                <a:tc>
                  <a:txBody>
                    <a:bodyPr/>
                    <a:lstStyle/>
                    <a:p>
                      <a:pPr algn="ctr" latinLnBrk="1"/>
                      <a:r>
                        <a:rPr lang="en-US" altLang="ko-KR" sz="1000"/>
                        <a:t>AA@BBB</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부산광역시 </a:t>
                      </a:r>
                    </a:p>
                  </a:txBody>
                  <a:tcPr marL="51934" marR="51934" marT="25967" marB="25967"/>
                </a:tc>
                <a:extLst>
                  <a:ext uri="{0D108BD9-81ED-4DB2-BD59-A6C34878D82A}">
                    <a16:rowId xmlns:a16="http://schemas.microsoft.com/office/drawing/2014/main" xmlns="" val="220859279"/>
                  </a:ext>
                </a:extLst>
              </a:tr>
              <a:tr h="24576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직원</a:t>
                      </a:r>
                    </a:p>
                  </a:txBody>
                  <a:tcPr marL="51934" marR="51934" marT="25967" marB="25967"/>
                </a:tc>
                <a:tc>
                  <a:txBody>
                    <a:bodyPr/>
                    <a:lstStyle/>
                    <a:p>
                      <a:pPr algn="ctr" latinLnBrk="1"/>
                      <a:r>
                        <a:rPr lang="en-US" altLang="ko-KR" sz="1000"/>
                        <a:t>A-2</a:t>
                      </a:r>
                      <a:endParaRPr lang="ko-KR" altLang="en-US" sz="1000"/>
                    </a:p>
                  </a:txBody>
                  <a:tcPr marL="51934" marR="51934" marT="25967" marB="25967"/>
                </a:tc>
                <a:tc>
                  <a:txBody>
                    <a:bodyPr/>
                    <a:lstStyle/>
                    <a:p>
                      <a:pPr algn="ctr" latinLnBrk="1"/>
                      <a:r>
                        <a:rPr lang="en-US" altLang="ko-KR" sz="1000"/>
                        <a:t>DFDF88</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010-000-000</a:t>
                      </a:r>
                      <a:endParaRPr lang="ko-KR" altLang="en-US" sz="1000"/>
                    </a:p>
                  </a:txBody>
                  <a:tcPr marL="51934" marR="51934" marT="25967" marB="25967"/>
                </a:tc>
                <a:tc>
                  <a:txBody>
                    <a:bodyPr/>
                    <a:lstStyle/>
                    <a:p>
                      <a:pPr algn="ctr" latinLnBrk="1"/>
                      <a:r>
                        <a:rPr lang="en-US" altLang="ko-KR" sz="1000"/>
                        <a:t>AA@BBB</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부산광역시 </a:t>
                      </a:r>
                    </a:p>
                  </a:txBody>
                  <a:tcPr marL="51934" marR="51934" marT="25967" marB="25967"/>
                </a:tc>
                <a:extLst>
                  <a:ext uri="{0D108BD9-81ED-4DB2-BD59-A6C34878D82A}">
                    <a16:rowId xmlns:a16="http://schemas.microsoft.com/office/drawing/2014/main" xmlns="" val="1802733122"/>
                  </a:ext>
                </a:extLst>
              </a:tr>
              <a:tr h="24576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직원</a:t>
                      </a:r>
                    </a:p>
                  </a:txBody>
                  <a:tcPr marL="51934" marR="51934" marT="25967" marB="25967"/>
                </a:tc>
                <a:tc>
                  <a:txBody>
                    <a:bodyPr/>
                    <a:lstStyle/>
                    <a:p>
                      <a:pPr algn="ctr" latinLnBrk="1"/>
                      <a:r>
                        <a:rPr lang="en-US" altLang="ko-KR" sz="1000"/>
                        <a:t>A-3</a:t>
                      </a:r>
                      <a:endParaRPr lang="ko-KR" altLang="en-US" sz="1000"/>
                    </a:p>
                  </a:txBody>
                  <a:tcPr marL="51934" marR="51934" marT="25967" marB="25967"/>
                </a:tc>
                <a:tc>
                  <a:txBody>
                    <a:bodyPr/>
                    <a:lstStyle/>
                    <a:p>
                      <a:pPr algn="ctr" latinLnBrk="1"/>
                      <a:r>
                        <a:rPr lang="en-US" altLang="ko-KR" sz="1000"/>
                        <a:t>SDF588</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a:t>010-000-000</a:t>
                      </a:r>
                      <a:endParaRPr lang="ko-KR" altLang="en-US" sz="1000"/>
                    </a:p>
                  </a:txBody>
                  <a:tcPr marL="51934" marR="51934" marT="25967" marB="25967"/>
                </a:tc>
                <a:tc>
                  <a:txBody>
                    <a:bodyPr/>
                    <a:lstStyle/>
                    <a:p>
                      <a:pPr algn="ctr" latinLnBrk="1"/>
                      <a:r>
                        <a:rPr lang="en-US" altLang="ko-KR" sz="1000"/>
                        <a:t>AA@BBB</a:t>
                      </a:r>
                      <a:endParaRPr lang="ko-KR" altLang="en-US" sz="1000"/>
                    </a:p>
                  </a:txBody>
                  <a:tcPr marL="51934" marR="51934" marT="25967" marB="25967"/>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a:t>부산광역시 </a:t>
                      </a:r>
                    </a:p>
                  </a:txBody>
                  <a:tcPr marL="51934" marR="51934" marT="25967" marB="25967"/>
                </a:tc>
                <a:extLst>
                  <a:ext uri="{0D108BD9-81ED-4DB2-BD59-A6C34878D82A}">
                    <a16:rowId xmlns:a16="http://schemas.microsoft.com/office/drawing/2014/main" xmlns="" val="2328823877"/>
                  </a:ext>
                </a:extLst>
              </a:tr>
            </a:tbl>
          </a:graphicData>
        </a:graphic>
      </p:graphicFrame>
      <p:sp>
        <p:nvSpPr>
          <p:cNvPr id="2" name="TextBox 1">
            <a:extLst>
              <a:ext uri="{FF2B5EF4-FFF2-40B4-BE49-F238E27FC236}">
                <a16:creationId xmlns:a16="http://schemas.microsoft.com/office/drawing/2014/main" xmlns="" id="{F70E3A50-D3B6-4B6B-90BF-977D52EE19F0}"/>
              </a:ext>
            </a:extLst>
          </p:cNvPr>
          <p:cNvSpPr txBox="1"/>
          <p:nvPr/>
        </p:nvSpPr>
        <p:spPr>
          <a:xfrm>
            <a:off x="596340" y="1267066"/>
            <a:ext cx="1244251" cy="461665"/>
          </a:xfrm>
          <a:prstGeom prst="rect">
            <a:avLst/>
          </a:prstGeom>
          <a:noFill/>
        </p:spPr>
        <p:txBody>
          <a:bodyPr wrap="none" rtlCol="0">
            <a:spAutoFit/>
          </a:bodyPr>
          <a:lstStyle/>
          <a:p>
            <a:r>
              <a:rPr lang="en-US" altLang="ko-KR" sz="1200"/>
              <a:t>010-5224-5889</a:t>
            </a:r>
            <a:endParaRPr lang="ko-KR" altLang="en-US" sz="1200"/>
          </a:p>
          <a:p>
            <a:endParaRPr lang="ko-KR" altLang="en-US" sz="1200"/>
          </a:p>
        </p:txBody>
      </p:sp>
      <p:sp>
        <p:nvSpPr>
          <p:cNvPr id="13" name="타원 12">
            <a:extLst>
              <a:ext uri="{FF2B5EF4-FFF2-40B4-BE49-F238E27FC236}">
                <a16:creationId xmlns:a16="http://schemas.microsoft.com/office/drawing/2014/main" xmlns="" id="{362784E7-AA6D-44A4-967D-3B18056099F0}"/>
              </a:ext>
            </a:extLst>
          </p:cNvPr>
          <p:cNvSpPr/>
          <p:nvPr/>
        </p:nvSpPr>
        <p:spPr>
          <a:xfrm>
            <a:off x="379354" y="85691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14" name="타원 13">
            <a:extLst>
              <a:ext uri="{FF2B5EF4-FFF2-40B4-BE49-F238E27FC236}">
                <a16:creationId xmlns:a16="http://schemas.microsoft.com/office/drawing/2014/main" xmlns="" id="{D41DDC96-460B-44D9-805C-89EA61F146C2}"/>
              </a:ext>
            </a:extLst>
          </p:cNvPr>
          <p:cNvSpPr/>
          <p:nvPr/>
        </p:nvSpPr>
        <p:spPr>
          <a:xfrm>
            <a:off x="424568" y="198190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20" name="사각형: 잘린 한쪽 모서리 19">
            <a:extLst>
              <a:ext uri="{FF2B5EF4-FFF2-40B4-BE49-F238E27FC236}">
                <a16:creationId xmlns:a16="http://schemas.microsoft.com/office/drawing/2014/main" xmlns="" id="{D6AE6E45-8922-4112-8770-DF6FDFB15946}"/>
              </a:ext>
            </a:extLst>
          </p:cNvPr>
          <p:cNvSpPr/>
          <p:nvPr/>
        </p:nvSpPr>
        <p:spPr>
          <a:xfrm>
            <a:off x="653917" y="1610217"/>
            <a:ext cx="925729" cy="283200"/>
          </a:xfrm>
          <a:prstGeom prst="snip1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잘린 한쪽 모서리 20">
            <a:extLst>
              <a:ext uri="{FF2B5EF4-FFF2-40B4-BE49-F238E27FC236}">
                <a16:creationId xmlns:a16="http://schemas.microsoft.com/office/drawing/2014/main" xmlns="" id="{E8D43151-76B7-4D02-980D-B0E5CD587DF9}"/>
              </a:ext>
            </a:extLst>
          </p:cNvPr>
          <p:cNvSpPr/>
          <p:nvPr/>
        </p:nvSpPr>
        <p:spPr>
          <a:xfrm>
            <a:off x="1587367" y="1610217"/>
            <a:ext cx="925729" cy="283200"/>
          </a:xfrm>
          <a:prstGeom prst="snip1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xmlns="" id="{7833405A-345F-47E5-997F-C809C95C2713}"/>
              </a:ext>
            </a:extLst>
          </p:cNvPr>
          <p:cNvSpPr txBox="1"/>
          <p:nvPr/>
        </p:nvSpPr>
        <p:spPr>
          <a:xfrm>
            <a:off x="1631504" y="1638896"/>
            <a:ext cx="646331" cy="230832"/>
          </a:xfrm>
          <a:prstGeom prst="rect">
            <a:avLst/>
          </a:prstGeom>
          <a:solidFill>
            <a:schemeClr val="bg2"/>
          </a:solidFill>
        </p:spPr>
        <p:txBody>
          <a:bodyPr wrap="none" rtlCol="0">
            <a:spAutoFit/>
          </a:bodyPr>
          <a:lstStyle/>
          <a:p>
            <a:r>
              <a:rPr lang="ko-KR" altLang="en-US" sz="900"/>
              <a:t>소속회원</a:t>
            </a:r>
          </a:p>
        </p:txBody>
      </p:sp>
      <p:sp>
        <p:nvSpPr>
          <p:cNvPr id="23" name="TextBox 22">
            <a:extLst>
              <a:ext uri="{FF2B5EF4-FFF2-40B4-BE49-F238E27FC236}">
                <a16:creationId xmlns:a16="http://schemas.microsoft.com/office/drawing/2014/main" xmlns="" id="{07F8A1E5-E9D1-482D-B8D0-C04DB90A95EB}"/>
              </a:ext>
            </a:extLst>
          </p:cNvPr>
          <p:cNvSpPr txBox="1"/>
          <p:nvPr/>
        </p:nvSpPr>
        <p:spPr>
          <a:xfrm>
            <a:off x="695400" y="1638896"/>
            <a:ext cx="646331" cy="230832"/>
          </a:xfrm>
          <a:prstGeom prst="rect">
            <a:avLst/>
          </a:prstGeom>
          <a:noFill/>
        </p:spPr>
        <p:txBody>
          <a:bodyPr wrap="none" rtlCol="0">
            <a:spAutoFit/>
          </a:bodyPr>
          <a:lstStyle/>
          <a:p>
            <a:r>
              <a:rPr lang="ko-KR" altLang="en-US" sz="900"/>
              <a:t>거래내역</a:t>
            </a:r>
          </a:p>
        </p:txBody>
      </p:sp>
      <p:sp>
        <p:nvSpPr>
          <p:cNvPr id="19" name="TextBox 18">
            <a:extLst>
              <a:ext uri="{FF2B5EF4-FFF2-40B4-BE49-F238E27FC236}">
                <a16:creationId xmlns:a16="http://schemas.microsoft.com/office/drawing/2014/main" xmlns="" id="{072D1911-8093-449C-B4F3-9E3E654E878E}"/>
              </a:ext>
            </a:extLst>
          </p:cNvPr>
          <p:cNvSpPr txBox="1"/>
          <p:nvPr/>
        </p:nvSpPr>
        <p:spPr>
          <a:xfrm>
            <a:off x="2244403" y="1252181"/>
            <a:ext cx="1074333" cy="276999"/>
          </a:xfrm>
          <a:prstGeom prst="rect">
            <a:avLst/>
          </a:prstGeom>
          <a:noFill/>
        </p:spPr>
        <p:txBody>
          <a:bodyPr wrap="none" rtlCol="0">
            <a:spAutoFit/>
          </a:bodyPr>
          <a:lstStyle/>
          <a:p>
            <a:r>
              <a:rPr lang="en-US" altLang="ko-KR" sz="1200"/>
              <a:t>110-887-118</a:t>
            </a:r>
            <a:endParaRPr lang="ko-KR" altLang="en-US" sz="1200"/>
          </a:p>
        </p:txBody>
      </p:sp>
    </p:spTree>
    <p:extLst>
      <p:ext uri="{BB962C8B-B14F-4D97-AF65-F5344CB8AC3E}">
        <p14:creationId xmlns:p14="http://schemas.microsoft.com/office/powerpoint/2010/main" xmlns="" val="856146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a:t>Work flow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xmlns="" val="1275955215"/>
              </p:ext>
            </p:extLst>
          </p:nvPr>
        </p:nvGraphicFramePr>
        <p:xfrm>
          <a:off x="1197870" y="1700808"/>
          <a:ext cx="5568466"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xmlns="" val="554055183"/>
                    </a:ext>
                  </a:extLst>
                </a:gridCol>
                <a:gridCol w="2130236">
                  <a:extLst>
                    <a:ext uri="{9D8B030D-6E8A-4147-A177-3AD203B41FA5}">
                      <a16:colId xmlns:a16="http://schemas.microsoft.com/office/drawing/2014/main" xmlns="" val="20000"/>
                    </a:ext>
                  </a:extLst>
                </a:gridCol>
                <a:gridCol w="2257591">
                  <a:extLst>
                    <a:ext uri="{9D8B030D-6E8A-4147-A177-3AD203B41FA5}">
                      <a16:colId xmlns:a16="http://schemas.microsoft.com/office/drawing/2014/main" xmlns="" val="20001"/>
                    </a:ext>
                  </a:extLst>
                </a:gridCol>
              </a:tblGrid>
              <a:tr h="342763">
                <a:tc rowSpan="2">
                  <a:txBody>
                    <a:bodyPr/>
                    <a:lstStyle/>
                    <a:p>
                      <a:pPr algn="ctr" latinLnBrk="1"/>
                      <a:r>
                        <a:rPr lang="en-US" altLang="ko-KR" sz="1000" b="1">
                          <a:solidFill>
                            <a:schemeClr val="tx1"/>
                          </a:solidFill>
                        </a:rPr>
                        <a:t>Work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a:t>
                      </a:r>
                      <a:r>
                        <a:rPr lang="en-US" altLang="ko-KR" sz="1000" b="1">
                          <a:solidFill>
                            <a:schemeClr val="tx1"/>
                          </a:solidFill>
                        </a:rPr>
                        <a:t>. </a:t>
                      </a:r>
                      <a:r>
                        <a:rPr lang="ko-KR" altLang="en-US" sz="1000" b="0">
                          <a:solidFill>
                            <a:schemeClr val="tx1"/>
                          </a:solidFill>
                        </a:rPr>
                        <a:t>고객 주문</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a:t>
                      </a:r>
                      <a:r>
                        <a:rPr lang="en-US" altLang="ko-KR" sz="1000" b="1">
                          <a:solidFill>
                            <a:schemeClr val="tx1"/>
                          </a:solidFill>
                        </a:rPr>
                        <a:t>. </a:t>
                      </a:r>
                      <a:r>
                        <a:rPr lang="ko-KR" altLang="en-US" sz="1000" b="0">
                          <a:solidFill>
                            <a:schemeClr val="tx1"/>
                          </a:solidFill>
                        </a:rPr>
                        <a:t>관리자 업무</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주문서 작성</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2927648" y="285293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주문진행</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xmlns="" id="{C07A0973-7A51-4E56-927B-66B2A3E6F2B9}"/>
              </a:ext>
            </a:extLst>
          </p:cNvPr>
          <p:cNvSpPr/>
          <p:nvPr/>
        </p:nvSpPr>
        <p:spPr>
          <a:xfrm>
            <a:off x="2927648" y="3399676"/>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컨펌</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cxnSpLocks/>
            <a:stCxn id="6" idx="2"/>
            <a:endCxn id="7" idx="0"/>
          </p:cNvCxnSpPr>
          <p:nvPr/>
        </p:nvCxnSpPr>
        <p:spPr>
          <a:xfrm>
            <a:off x="3431704" y="2574853"/>
            <a:ext cx="0" cy="2780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10" idx="0"/>
          </p:cNvCxnSpPr>
          <p:nvPr/>
        </p:nvCxnSpPr>
        <p:spPr>
          <a:xfrm>
            <a:off x="3431704" y="3098284"/>
            <a:ext cx="0" cy="301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2927648" y="411975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주문확정</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xmlns="" id="{CA294CFD-6C69-4018-89C4-80F39A7FB85A}"/>
              </a:ext>
            </a:extLst>
          </p:cNvPr>
          <p:cNvCxnSpPr>
            <a:cxnSpLocks/>
            <a:stCxn id="10" idx="2"/>
            <a:endCxn id="25" idx="0"/>
          </p:cNvCxnSpPr>
          <p:nvPr/>
        </p:nvCxnSpPr>
        <p:spPr>
          <a:xfrm>
            <a:off x="3431704" y="3645024"/>
            <a:ext cx="0" cy="4747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68CC8553-9013-4D75-B8C1-5DDC1C9C11E4}"/>
              </a:ext>
            </a:extLst>
          </p:cNvPr>
          <p:cNvCxnSpPr>
            <a:cxnSpLocks/>
            <a:stCxn id="10" idx="3"/>
          </p:cNvCxnSpPr>
          <p:nvPr/>
        </p:nvCxnSpPr>
        <p:spPr>
          <a:xfrm flipV="1">
            <a:off x="3935760" y="2658254"/>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3431704" y="4365104"/>
            <a:ext cx="0" cy="5640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확정 주문건 확인</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a:extLst>
              <a:ext uri="{FF2B5EF4-FFF2-40B4-BE49-F238E27FC236}">
                <a16:creationId xmlns:a16="http://schemas.microsoft.com/office/drawing/2014/main" xmlns=""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배송 지시</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5622835" y="3006901"/>
            <a:ext cx="0" cy="350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5118779" y="3356992"/>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500">
                <a:solidFill>
                  <a:schemeClr val="tx1"/>
                </a:solidFill>
              </a:rPr>
              <a:t>추가</a:t>
            </a:r>
            <a:r>
              <a:rPr lang="en-US" altLang="ko-KR" sz="500">
                <a:solidFill>
                  <a:schemeClr val="tx1"/>
                </a:solidFill>
              </a:rPr>
              <a:t>/</a:t>
            </a:r>
            <a:r>
              <a:rPr lang="ko-KR" altLang="en-US" sz="500">
                <a:solidFill>
                  <a:schemeClr val="tx1"/>
                </a:solidFill>
              </a:rPr>
              <a:t>반품</a:t>
            </a:r>
            <a:endParaRPr lang="ko-KR" altLang="en-US" sz="5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p:cNvCxnSpPr>
          <p:nvPr/>
        </p:nvCxnSpPr>
        <p:spPr>
          <a:xfrm>
            <a:off x="5622835" y="3602340"/>
            <a:ext cx="0" cy="4027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xmlns=""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xmlns="" id="{A9428C8F-F6B1-42F6-AF7E-64F4E0684A90}"/>
              </a:ext>
            </a:extLst>
          </p:cNvPr>
          <p:cNvSpPr/>
          <p:nvPr/>
        </p:nvSpPr>
        <p:spPr>
          <a:xfrm>
            <a:off x="3111012" y="3717032"/>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xmlns="" id="{E7885C91-2F84-405C-B940-A7637DEC73CE}"/>
              </a:ext>
            </a:extLst>
          </p:cNvPr>
          <p:cNvSpPr/>
          <p:nvPr/>
        </p:nvSpPr>
        <p:spPr>
          <a:xfrm>
            <a:off x="3871461" y="2997532"/>
            <a:ext cx="343364" cy="215444"/>
          </a:xfrm>
          <a:prstGeom prst="rect">
            <a:avLst/>
          </a:prstGeom>
        </p:spPr>
        <p:txBody>
          <a:bodyPr wrap="none">
            <a:spAutoFit/>
          </a:bodyPr>
          <a:lstStyle/>
          <a:p>
            <a:r>
              <a:rPr lang="en-US" altLang="ko-KR" sz="800" dirty="0"/>
              <a:t>NO</a:t>
            </a:r>
            <a:endParaRPr lang="ko-KR" altLang="en-US" sz="800" dirty="0"/>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V="1">
            <a:off x="6126891" y="2452179"/>
            <a:ext cx="12700" cy="1027487"/>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5310414" y="3645024"/>
            <a:ext cx="343364" cy="215444"/>
          </a:xfrm>
          <a:prstGeom prst="rect">
            <a:avLst/>
          </a:prstGeom>
        </p:spPr>
        <p:txBody>
          <a:bodyPr wrap="none">
            <a:spAutoFit/>
          </a:bodyPr>
          <a:lstStyle/>
          <a:p>
            <a:r>
              <a:rPr lang="en-US" altLang="ko-KR" sz="800"/>
              <a:t>NO</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6062061" y="3107309"/>
            <a:ext cx="351378" cy="215444"/>
          </a:xfrm>
          <a:prstGeom prst="rect">
            <a:avLst/>
          </a:prstGeom>
        </p:spPr>
        <p:txBody>
          <a:bodyPr wrap="none">
            <a:spAutoFit/>
          </a:bodyPr>
          <a:lstStyle/>
          <a:p>
            <a:r>
              <a:rPr lang="en-US" altLang="ko-KR" sz="800"/>
              <a:t>YES</a:t>
            </a:r>
            <a:endParaRPr lang="ko-KR" altLang="en-US" sz="800" dirty="0"/>
          </a:p>
        </p:txBody>
      </p: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36</a:t>
            </a:fld>
            <a:endParaRPr lang="ko-KR" altLang="en-US" sz="900" dirty="0"/>
          </a:p>
        </p:txBody>
      </p:sp>
      <p:sp>
        <p:nvSpPr>
          <p:cNvPr id="69" name="순서도: 수행의 시작/종료 68">
            <a:extLst>
              <a:ext uri="{FF2B5EF4-FFF2-40B4-BE49-F238E27FC236}">
                <a16:creationId xmlns:a16="http://schemas.microsoft.com/office/drawing/2014/main" xmlns="" id="{DBBAEEF7-5BCE-45AB-B96E-159E0B101873}"/>
              </a:ext>
            </a:extLst>
          </p:cNvPr>
          <p:cNvSpPr/>
          <p:nvPr/>
        </p:nvSpPr>
        <p:spPr>
          <a:xfrm>
            <a:off x="5141485" y="4018424"/>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납품완료</a:t>
            </a:r>
            <a:endParaRPr lang="ko-KR" altLang="en-US" sz="800" dirty="0">
              <a:solidFill>
                <a:schemeClr val="tx1"/>
              </a:solidFill>
            </a:endParaRPr>
          </a:p>
        </p:txBody>
      </p:sp>
    </p:spTree>
    <p:extLst>
      <p:ext uri="{BB962C8B-B14F-4D97-AF65-F5344CB8AC3E}">
        <p14:creationId xmlns:p14="http://schemas.microsoft.com/office/powerpoint/2010/main" xmlns="" val="2688285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r>
              <a:rPr lang="ko-KR" altLang="en-US"/>
              <a:t>퀵서비스 기사 페이지</a:t>
            </a:r>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r>
              <a:rPr lang="ko-KR" altLang="en-US"/>
              <a:t>주문열람</a:t>
            </a:r>
            <a:r>
              <a:rPr lang="en-US" altLang="ko-KR"/>
              <a:t>,</a:t>
            </a:r>
            <a:r>
              <a:rPr lang="ko-KR" altLang="en-US"/>
              <a:t>스케줄러</a:t>
            </a:r>
          </a:p>
        </p:txBody>
      </p:sp>
    </p:spTree>
    <p:extLst>
      <p:ext uri="{BB962C8B-B14F-4D97-AF65-F5344CB8AC3E}">
        <p14:creationId xmlns:p14="http://schemas.microsoft.com/office/powerpoint/2010/main" xmlns="" val="2037759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스케쥴러 홈</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퀵서비스 기사페이지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4189885688"/>
              </p:ext>
            </p:extLst>
          </p:nvPr>
        </p:nvGraphicFramePr>
        <p:xfrm>
          <a:off x="8688288" y="476672"/>
          <a:ext cx="3384376" cy="230240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배송대기중인 주문건들을 퀵서비스 기사가 편리하게 확인하기 위한 페이지</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컨펌대기상태의 주문서들은 보이지 않음</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주문이 확정되면 알림과 함께 화면에 주문서가 납기일에 맞게 보임</a:t>
                      </a: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캘린더 형식으로 월별 보기를 기본으로 일</a:t>
                      </a:r>
                      <a:r>
                        <a:rPr lang="en-US" altLang="ko-KR" sz="850" b="0">
                          <a:latin typeface="+mn-ea"/>
                          <a:ea typeface="+mn-ea"/>
                        </a:rPr>
                        <a:t>,</a:t>
                      </a:r>
                      <a:r>
                        <a:rPr lang="ko-KR" altLang="en-US" sz="850" b="0">
                          <a:latin typeface="+mn-ea"/>
                          <a:ea typeface="+mn-ea"/>
                        </a:rPr>
                        <a:t>주</a:t>
                      </a:r>
                      <a:r>
                        <a:rPr lang="en-US" altLang="ko-KR" sz="850" b="0">
                          <a:latin typeface="+mn-ea"/>
                          <a:ea typeface="+mn-ea"/>
                        </a:rPr>
                        <a:t>,</a:t>
                      </a:r>
                      <a:r>
                        <a:rPr lang="ko-KR" altLang="en-US" sz="850" b="0">
                          <a:latin typeface="+mn-ea"/>
                          <a:ea typeface="+mn-ea"/>
                        </a:rPr>
                        <a:t>월 보기 옵션이 있음</a:t>
                      </a:r>
                      <a:r>
                        <a:rPr lang="en-US" altLang="ko-KR" sz="850" b="0">
                          <a:latin typeface="+mn-ea"/>
                          <a:ea typeface="+mn-ea"/>
                        </a:rPr>
                        <a:t>. </a:t>
                      </a:r>
                      <a:r>
                        <a:rPr lang="ko-KR" altLang="en-US" sz="850" b="0">
                          <a:latin typeface="+mn-ea"/>
                          <a:ea typeface="+mn-ea"/>
                        </a:rPr>
                        <a:t>왼쪽의 화살표를 통해 탐색</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스케쥴 검색가능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배송대기중인 주문서가 생기면 달력에 작게 표시됨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일자를 클릭하면 그 일자에 납기가 예정된 주문서들의 전체목록이 출력됨</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38</a:t>
            </a:fld>
            <a:endParaRPr lang="ko-KR" altLang="en-US" sz="900" dirty="0"/>
          </a:p>
        </p:txBody>
      </p:sp>
      <p:pic>
        <p:nvPicPr>
          <p:cNvPr id="6" name="그림 5">
            <a:extLst>
              <a:ext uri="{FF2B5EF4-FFF2-40B4-BE49-F238E27FC236}">
                <a16:creationId xmlns:a16="http://schemas.microsoft.com/office/drawing/2014/main" xmlns="" id="{F8FE7AD3-A596-46FA-877B-72660A79330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2709" y="908720"/>
            <a:ext cx="7984157" cy="5669296"/>
          </a:xfrm>
          <a:prstGeom prst="rect">
            <a:avLst/>
          </a:prstGeom>
        </p:spPr>
      </p:pic>
      <p:sp>
        <p:nvSpPr>
          <p:cNvPr id="9" name="타원 8">
            <a:extLst>
              <a:ext uri="{FF2B5EF4-FFF2-40B4-BE49-F238E27FC236}">
                <a16:creationId xmlns:a16="http://schemas.microsoft.com/office/drawing/2014/main" xmlns="" id="{79F0EA2E-DC0A-4149-B5EF-2C76CD9CC5D5}"/>
              </a:ext>
            </a:extLst>
          </p:cNvPr>
          <p:cNvSpPr/>
          <p:nvPr/>
        </p:nvSpPr>
        <p:spPr>
          <a:xfrm>
            <a:off x="1072641" y="79718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10" name="타원 9">
            <a:extLst>
              <a:ext uri="{FF2B5EF4-FFF2-40B4-BE49-F238E27FC236}">
                <a16:creationId xmlns:a16="http://schemas.microsoft.com/office/drawing/2014/main" xmlns="" id="{F2A678EC-2EC3-4A82-9183-C82E4382E791}"/>
              </a:ext>
            </a:extLst>
          </p:cNvPr>
          <p:cNvSpPr/>
          <p:nvPr/>
        </p:nvSpPr>
        <p:spPr>
          <a:xfrm>
            <a:off x="6456040" y="79718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11" name="직사각형 10">
            <a:extLst>
              <a:ext uri="{FF2B5EF4-FFF2-40B4-BE49-F238E27FC236}">
                <a16:creationId xmlns:a16="http://schemas.microsoft.com/office/drawing/2014/main" xmlns="" id="{580B67C9-9D6F-4324-BBB3-BBB5E7C4D2B1}"/>
              </a:ext>
            </a:extLst>
          </p:cNvPr>
          <p:cNvSpPr/>
          <p:nvPr/>
        </p:nvSpPr>
        <p:spPr>
          <a:xfrm>
            <a:off x="4799856" y="4221088"/>
            <a:ext cx="1080120"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xmlns="" id="{38FEF700-0F19-485A-9AC4-7D672CCE6836}"/>
              </a:ext>
            </a:extLst>
          </p:cNvPr>
          <p:cNvSpPr/>
          <p:nvPr/>
        </p:nvSpPr>
        <p:spPr>
          <a:xfrm>
            <a:off x="4673040" y="394224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13" name="타원 12">
            <a:extLst>
              <a:ext uri="{FF2B5EF4-FFF2-40B4-BE49-F238E27FC236}">
                <a16:creationId xmlns:a16="http://schemas.microsoft.com/office/drawing/2014/main" xmlns="" id="{197D70B9-5AB8-42E9-BBFC-4AA94A7218A9}"/>
              </a:ext>
            </a:extLst>
          </p:cNvPr>
          <p:cNvSpPr/>
          <p:nvPr/>
        </p:nvSpPr>
        <p:spPr>
          <a:xfrm>
            <a:off x="5213100" y="371916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sp>
        <p:nvSpPr>
          <p:cNvPr id="2" name="TextBox 1">
            <a:extLst>
              <a:ext uri="{FF2B5EF4-FFF2-40B4-BE49-F238E27FC236}">
                <a16:creationId xmlns:a16="http://schemas.microsoft.com/office/drawing/2014/main" xmlns="" id="{FE1E489E-2AA4-487A-A3B7-AF68DCB1660E}"/>
              </a:ext>
            </a:extLst>
          </p:cNvPr>
          <p:cNvSpPr txBox="1"/>
          <p:nvPr/>
        </p:nvSpPr>
        <p:spPr>
          <a:xfrm>
            <a:off x="4799855" y="4177680"/>
            <a:ext cx="490840" cy="230832"/>
          </a:xfrm>
          <a:prstGeom prst="rect">
            <a:avLst/>
          </a:prstGeom>
          <a:noFill/>
        </p:spPr>
        <p:txBody>
          <a:bodyPr wrap="none" rtlCol="0">
            <a:spAutoFit/>
          </a:bodyPr>
          <a:lstStyle/>
          <a:p>
            <a:r>
              <a:rPr lang="en-US" altLang="ko-KR" sz="900">
                <a:solidFill>
                  <a:schemeClr val="bg1"/>
                </a:solidFill>
              </a:rPr>
              <a:t>A</a:t>
            </a:r>
            <a:r>
              <a:rPr lang="ko-KR" altLang="en-US" sz="900">
                <a:solidFill>
                  <a:schemeClr val="bg1"/>
                </a:solidFill>
              </a:rPr>
              <a:t>현장</a:t>
            </a:r>
          </a:p>
        </p:txBody>
      </p:sp>
    </p:spTree>
    <p:extLst>
      <p:ext uri="{BB962C8B-B14F-4D97-AF65-F5344CB8AC3E}">
        <p14:creationId xmlns:p14="http://schemas.microsoft.com/office/powerpoint/2010/main" xmlns="" val="139103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a:t>스케쥴러</a:t>
            </a:r>
            <a:r>
              <a:rPr lang="en-US" altLang="ko-KR"/>
              <a:t>(</a:t>
            </a:r>
            <a:r>
              <a:rPr lang="ko-KR" altLang="en-US"/>
              <a:t>일별</a:t>
            </a:r>
            <a:r>
              <a:rPr lang="en-US" altLang="ko-KR"/>
              <a:t>)</a:t>
            </a:r>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a:t>퀵서비스 기사페이지</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286533146"/>
              </p:ext>
            </p:extLst>
          </p:nvPr>
        </p:nvGraphicFramePr>
        <p:xfrm>
          <a:off x="8688288" y="476672"/>
          <a:ext cx="3384376" cy="319572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스케쥴러 홈에서 특정 날짜를 클릭하면 출력되는 화면</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해당 날짜가 납기일인 주문서의 목록을 보여줌</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퀵서비스 기사가 주문서의 배송상태를 조정함</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주문서 상태에 반영</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배송이 완료된 주문의 운임을 직접 입력할 수 있음</a:t>
                      </a:r>
                      <a:r>
                        <a:rPr lang="en-US" altLang="ko-KR" sz="800" b="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주문서에 적혀있는 내용은 </a:t>
                      </a:r>
                      <a:r>
                        <a:rPr lang="ko-KR" altLang="en-US" sz="800" b="0" u="sng">
                          <a:solidFill>
                            <a:schemeClr val="tx1"/>
                          </a:solidFill>
                          <a:latin typeface="+mn-ea"/>
                          <a:ea typeface="+mn-ea"/>
                          <a:sym typeface="맑은 고딕"/>
                        </a:rPr>
                        <a:t>수동으로 전부 수정이 가능</a:t>
                      </a:r>
                      <a:r>
                        <a:rPr lang="ko-KR" altLang="en-US" sz="800" b="0">
                          <a:solidFill>
                            <a:schemeClr val="tx1"/>
                          </a:solidFill>
                          <a:latin typeface="+mn-ea"/>
                          <a:ea typeface="+mn-ea"/>
                          <a:sym typeface="맑은 고딕"/>
                        </a:rPr>
                        <a:t>해야함</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날짜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업체별로 먼저 분류됨</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현장날짜 </a:t>
                      </a:r>
                      <a:r>
                        <a:rPr lang="en-US" altLang="ko-KR" sz="850" b="0">
                          <a:latin typeface="+mn-ea"/>
                          <a:ea typeface="+mn-ea"/>
                        </a:rPr>
                        <a:t>/ </a:t>
                      </a:r>
                      <a:r>
                        <a:rPr lang="ko-KR" altLang="en-US" sz="850" b="0">
                          <a:latin typeface="+mn-ea"/>
                          <a:ea typeface="+mn-ea"/>
                        </a:rPr>
                        <a:t>담당자</a:t>
                      </a:r>
                      <a:r>
                        <a:rPr lang="en-US" altLang="ko-KR" sz="850" b="0">
                          <a:latin typeface="+mn-ea"/>
                          <a:ea typeface="+mn-ea"/>
                        </a:rPr>
                        <a:t>(</a:t>
                      </a:r>
                      <a:r>
                        <a:rPr lang="ko-KR" altLang="en-US" sz="850" b="0">
                          <a:latin typeface="+mn-ea"/>
                          <a:ea typeface="+mn-ea"/>
                        </a:rPr>
                        <a:t>수령자</a:t>
                      </a:r>
                      <a:r>
                        <a:rPr lang="en-US" altLang="ko-KR" sz="850" b="0">
                          <a:latin typeface="+mn-ea"/>
                          <a:ea typeface="+mn-ea"/>
                        </a:rPr>
                        <a:t>) </a:t>
                      </a:r>
                      <a:r>
                        <a:rPr lang="ko-KR" altLang="en-US" sz="850" b="0">
                          <a:latin typeface="+mn-ea"/>
                          <a:ea typeface="+mn-ea"/>
                        </a:rPr>
                        <a:t>이름 </a:t>
                      </a:r>
                      <a:r>
                        <a:rPr lang="en-US" altLang="ko-KR" sz="850" b="0">
                          <a:latin typeface="+mn-ea"/>
                          <a:ea typeface="+mn-ea"/>
                        </a:rPr>
                        <a:t>/ </a:t>
                      </a:r>
                      <a:r>
                        <a:rPr lang="ko-KR" altLang="en-US" sz="850" b="0">
                          <a:latin typeface="+mn-ea"/>
                          <a:ea typeface="+mn-ea"/>
                        </a:rPr>
                        <a:t>연락처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주문서를 카카오톡으로 공유할 수 있음</a:t>
                      </a:r>
                      <a:endParaRPr kumimoji="1" lang="en-US" altLang="ko-KR" sz="85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연락처를 선택하고 주문서 상태는 </a:t>
                      </a:r>
                      <a:r>
                        <a:rPr kumimoji="1" lang="en-US" altLang="ko-KR" sz="850">
                          <a:solidFill>
                            <a:schemeClr val="tx1"/>
                          </a:solidFill>
                          <a:latin typeface="+mn-ea"/>
                        </a:rPr>
                        <a:t>“</a:t>
                      </a:r>
                      <a:r>
                        <a:rPr kumimoji="1" lang="ko-KR" altLang="en-US" sz="850">
                          <a:solidFill>
                            <a:schemeClr val="tx1"/>
                          </a:solidFill>
                          <a:latin typeface="+mn-ea"/>
                        </a:rPr>
                        <a:t>배달중</a:t>
                      </a:r>
                      <a:r>
                        <a:rPr kumimoji="1" lang="en-US" altLang="ko-KR" sz="850">
                          <a:solidFill>
                            <a:schemeClr val="tx1"/>
                          </a:solidFill>
                          <a:latin typeface="+mn-ea"/>
                        </a:rPr>
                        <a:t>”</a:t>
                      </a:r>
                      <a:r>
                        <a:rPr kumimoji="1" lang="ko-KR" altLang="en-US" sz="850">
                          <a:solidFill>
                            <a:schemeClr val="tx1"/>
                          </a:solidFill>
                          <a:latin typeface="+mn-ea"/>
                        </a:rPr>
                        <a:t>으로 바뀜</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배달 상태 변경</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640286248"/>
                  </a:ext>
                </a:extLst>
              </a:tr>
              <a:tr h="241592">
                <a:tc>
                  <a:txBody>
                    <a:bodyPr/>
                    <a:lstStyle/>
                    <a:p>
                      <a:pPr algn="ctr" latinLnBrk="1">
                        <a:lnSpc>
                          <a:spcPct val="120000"/>
                        </a:lnSpc>
                      </a:pPr>
                      <a:r>
                        <a:rPr lang="en-US" altLang="ko-KR" sz="850" b="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완료후 활성화되는 버튼으로 운임을 입력 할 수 있음</a:t>
                      </a:r>
                      <a:endParaRPr kumimoji="1" lang="en-US" altLang="ko-KR" sz="85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주문서 상태는</a:t>
                      </a:r>
                      <a:r>
                        <a:rPr kumimoji="1" lang="en-US" altLang="ko-KR" sz="850">
                          <a:solidFill>
                            <a:schemeClr val="tx1"/>
                          </a:solidFill>
                          <a:latin typeface="+mn-ea"/>
                        </a:rPr>
                        <a:t>＂</a:t>
                      </a:r>
                      <a:r>
                        <a:rPr kumimoji="1" lang="ko-KR" altLang="en-US" sz="850">
                          <a:solidFill>
                            <a:schemeClr val="tx1"/>
                          </a:solidFill>
                          <a:latin typeface="+mn-ea"/>
                        </a:rPr>
                        <a:t>배달완료</a:t>
                      </a:r>
                      <a:r>
                        <a:rPr kumimoji="1" lang="en-US" altLang="ko-KR" sz="850">
                          <a:solidFill>
                            <a:schemeClr val="tx1"/>
                          </a:solidFill>
                          <a:latin typeface="+mn-ea"/>
                        </a:rPr>
                        <a:t>＂</a:t>
                      </a:r>
                      <a:r>
                        <a:rPr kumimoji="1" lang="ko-KR" altLang="en-US" sz="850">
                          <a:solidFill>
                            <a:schemeClr val="tx1"/>
                          </a:solidFill>
                          <a:latin typeface="+mn-ea"/>
                        </a:rPr>
                        <a:t>로 바뀜</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063534427"/>
                  </a:ext>
                </a:extLst>
              </a:tr>
              <a:tr h="241592">
                <a:tc>
                  <a:txBody>
                    <a:bodyPr/>
                    <a:lstStyle/>
                    <a:p>
                      <a:pPr algn="ctr" latinLnBrk="1">
                        <a:lnSpc>
                          <a:spcPct val="120000"/>
                        </a:lnSpc>
                      </a:pPr>
                      <a:r>
                        <a:rPr lang="en-US" altLang="ko-KR" sz="850" b="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특정 내역만 선택해서 삭제 할 수 있음</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3845873153"/>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39</a:t>
            </a:fld>
            <a:endParaRPr lang="ko-KR" altLang="en-US" sz="900" dirty="0"/>
          </a:p>
        </p:txBody>
      </p:sp>
      <p:sp>
        <p:nvSpPr>
          <p:cNvPr id="2" name="TextBox 1">
            <a:extLst>
              <a:ext uri="{FF2B5EF4-FFF2-40B4-BE49-F238E27FC236}">
                <a16:creationId xmlns:a16="http://schemas.microsoft.com/office/drawing/2014/main" xmlns="" id="{6CF0CB58-2403-40C7-B1F9-F51ABF47F40A}"/>
              </a:ext>
            </a:extLst>
          </p:cNvPr>
          <p:cNvSpPr txBox="1"/>
          <p:nvPr/>
        </p:nvSpPr>
        <p:spPr>
          <a:xfrm>
            <a:off x="479376" y="692696"/>
            <a:ext cx="2425664" cy="369332"/>
          </a:xfrm>
          <a:prstGeom prst="rect">
            <a:avLst/>
          </a:prstGeom>
          <a:noFill/>
        </p:spPr>
        <p:txBody>
          <a:bodyPr wrap="none" rtlCol="0">
            <a:spAutoFit/>
          </a:bodyPr>
          <a:lstStyle/>
          <a:p>
            <a:r>
              <a:rPr lang="en-US" altLang="ko-KR"/>
              <a:t>2021</a:t>
            </a:r>
            <a:r>
              <a:rPr lang="ko-KR" altLang="en-US"/>
              <a:t>년 </a:t>
            </a:r>
            <a:r>
              <a:rPr lang="en-US" altLang="ko-KR"/>
              <a:t>05</a:t>
            </a:r>
            <a:r>
              <a:rPr lang="ko-KR" altLang="en-US"/>
              <a:t>월 </a:t>
            </a:r>
            <a:r>
              <a:rPr lang="en-US" altLang="ko-KR"/>
              <a:t>20</a:t>
            </a:r>
            <a:r>
              <a:rPr lang="ko-KR" altLang="en-US"/>
              <a:t>일</a:t>
            </a:r>
            <a:r>
              <a:rPr lang="en-US" altLang="ko-KR"/>
              <a:t>(</a:t>
            </a:r>
            <a:r>
              <a:rPr lang="ko-KR" altLang="en-US"/>
              <a:t>목</a:t>
            </a:r>
            <a:r>
              <a:rPr lang="en-US" altLang="ko-KR"/>
              <a:t>)</a:t>
            </a:r>
            <a:endParaRPr lang="ko-KR" altLang="en-US"/>
          </a:p>
        </p:txBody>
      </p:sp>
      <p:sp>
        <p:nvSpPr>
          <p:cNvPr id="3" name="TextBox 2">
            <a:extLst>
              <a:ext uri="{FF2B5EF4-FFF2-40B4-BE49-F238E27FC236}">
                <a16:creationId xmlns:a16="http://schemas.microsoft.com/office/drawing/2014/main" xmlns="" id="{97FF4BBE-C921-4CFD-A059-1BB55421E15B}"/>
              </a:ext>
            </a:extLst>
          </p:cNvPr>
          <p:cNvSpPr txBox="1"/>
          <p:nvPr/>
        </p:nvSpPr>
        <p:spPr>
          <a:xfrm>
            <a:off x="80067" y="1700808"/>
            <a:ext cx="798617" cy="369332"/>
          </a:xfrm>
          <a:prstGeom prst="rect">
            <a:avLst/>
          </a:prstGeom>
          <a:noFill/>
        </p:spPr>
        <p:txBody>
          <a:bodyPr wrap="none" rtlCol="0">
            <a:spAutoFit/>
          </a:bodyPr>
          <a:lstStyle/>
          <a:p>
            <a:r>
              <a:rPr lang="en-US" altLang="ko-KR"/>
              <a:t>A</a:t>
            </a:r>
            <a:r>
              <a:rPr lang="ko-KR" altLang="en-US"/>
              <a:t>업체</a:t>
            </a:r>
          </a:p>
        </p:txBody>
      </p:sp>
      <p:sp>
        <p:nvSpPr>
          <p:cNvPr id="19" name="TextBox 18">
            <a:extLst>
              <a:ext uri="{FF2B5EF4-FFF2-40B4-BE49-F238E27FC236}">
                <a16:creationId xmlns:a16="http://schemas.microsoft.com/office/drawing/2014/main" xmlns="" id="{83F0B2FD-817A-4991-BA90-5BE74B7911E1}"/>
              </a:ext>
            </a:extLst>
          </p:cNvPr>
          <p:cNvSpPr txBox="1"/>
          <p:nvPr/>
        </p:nvSpPr>
        <p:spPr>
          <a:xfrm>
            <a:off x="902677" y="1762270"/>
            <a:ext cx="2606804" cy="246221"/>
          </a:xfrm>
          <a:prstGeom prst="rect">
            <a:avLst/>
          </a:prstGeom>
          <a:noFill/>
        </p:spPr>
        <p:txBody>
          <a:bodyPr wrap="none" rtlCol="0">
            <a:spAutoFit/>
          </a:bodyPr>
          <a:lstStyle/>
          <a:p>
            <a:r>
              <a:rPr lang="ko-KR" altLang="en-US" sz="1000"/>
              <a:t>부산광역시 해운대구 해운대로 </a:t>
            </a:r>
            <a:r>
              <a:rPr lang="en-US" altLang="ko-KR" sz="1000"/>
              <a:t>88 AA8-88</a:t>
            </a:r>
            <a:endParaRPr lang="ko-KR" altLang="en-US" sz="1000"/>
          </a:p>
        </p:txBody>
      </p:sp>
      <p:sp>
        <p:nvSpPr>
          <p:cNvPr id="20" name="TextBox 19">
            <a:extLst>
              <a:ext uri="{FF2B5EF4-FFF2-40B4-BE49-F238E27FC236}">
                <a16:creationId xmlns:a16="http://schemas.microsoft.com/office/drawing/2014/main" xmlns="" id="{66278300-E2CD-4DD5-8379-580148309862}"/>
              </a:ext>
            </a:extLst>
          </p:cNvPr>
          <p:cNvSpPr txBox="1"/>
          <p:nvPr/>
        </p:nvSpPr>
        <p:spPr>
          <a:xfrm>
            <a:off x="3480084" y="1767241"/>
            <a:ext cx="1638590" cy="246221"/>
          </a:xfrm>
          <a:prstGeom prst="rect">
            <a:avLst/>
          </a:prstGeom>
          <a:noFill/>
        </p:spPr>
        <p:txBody>
          <a:bodyPr wrap="none" rtlCol="0">
            <a:spAutoFit/>
          </a:bodyPr>
          <a:lstStyle/>
          <a:p>
            <a:r>
              <a:rPr lang="ko-KR" altLang="en-US" sz="1000"/>
              <a:t>담당자명</a:t>
            </a:r>
            <a:r>
              <a:rPr lang="en-US" altLang="ko-KR" sz="1000"/>
              <a:t>A 010-000-0000</a:t>
            </a:r>
            <a:endParaRPr lang="ko-KR" altLang="en-US" sz="1000"/>
          </a:p>
        </p:txBody>
      </p:sp>
      <p:sp>
        <p:nvSpPr>
          <p:cNvPr id="22" name="TextBox 21">
            <a:extLst>
              <a:ext uri="{FF2B5EF4-FFF2-40B4-BE49-F238E27FC236}">
                <a16:creationId xmlns:a16="http://schemas.microsoft.com/office/drawing/2014/main" xmlns="" id="{7BD12CBC-EC09-4E98-A548-39C987F1E342}"/>
              </a:ext>
            </a:extLst>
          </p:cNvPr>
          <p:cNvSpPr txBox="1"/>
          <p:nvPr/>
        </p:nvSpPr>
        <p:spPr>
          <a:xfrm>
            <a:off x="56438" y="3312413"/>
            <a:ext cx="780983" cy="369332"/>
          </a:xfrm>
          <a:prstGeom prst="rect">
            <a:avLst/>
          </a:prstGeom>
          <a:noFill/>
        </p:spPr>
        <p:txBody>
          <a:bodyPr wrap="none" rtlCol="0">
            <a:spAutoFit/>
          </a:bodyPr>
          <a:lstStyle/>
          <a:p>
            <a:r>
              <a:rPr lang="en-US" altLang="ko-KR"/>
              <a:t>B</a:t>
            </a:r>
            <a:r>
              <a:rPr lang="ko-KR" altLang="en-US"/>
              <a:t>업체</a:t>
            </a:r>
          </a:p>
        </p:txBody>
      </p:sp>
      <p:sp>
        <p:nvSpPr>
          <p:cNvPr id="23" name="TextBox 22">
            <a:extLst>
              <a:ext uri="{FF2B5EF4-FFF2-40B4-BE49-F238E27FC236}">
                <a16:creationId xmlns:a16="http://schemas.microsoft.com/office/drawing/2014/main" xmlns="" id="{36AF4066-7F61-4F69-A19C-DB8402043090}"/>
              </a:ext>
            </a:extLst>
          </p:cNvPr>
          <p:cNvSpPr txBox="1"/>
          <p:nvPr/>
        </p:nvSpPr>
        <p:spPr>
          <a:xfrm>
            <a:off x="879048" y="3373875"/>
            <a:ext cx="2606804" cy="246221"/>
          </a:xfrm>
          <a:prstGeom prst="rect">
            <a:avLst/>
          </a:prstGeom>
          <a:noFill/>
        </p:spPr>
        <p:txBody>
          <a:bodyPr wrap="none" rtlCol="0">
            <a:spAutoFit/>
          </a:bodyPr>
          <a:lstStyle/>
          <a:p>
            <a:r>
              <a:rPr lang="ko-KR" altLang="en-US" sz="1000"/>
              <a:t>부산광역시 해운대구 해운대로 </a:t>
            </a:r>
            <a:r>
              <a:rPr lang="en-US" altLang="ko-KR" sz="1000"/>
              <a:t>88 AA8-88</a:t>
            </a:r>
            <a:endParaRPr lang="ko-KR" altLang="en-US" sz="1000"/>
          </a:p>
        </p:txBody>
      </p:sp>
      <p:sp>
        <p:nvSpPr>
          <p:cNvPr id="24" name="TextBox 23">
            <a:extLst>
              <a:ext uri="{FF2B5EF4-FFF2-40B4-BE49-F238E27FC236}">
                <a16:creationId xmlns:a16="http://schemas.microsoft.com/office/drawing/2014/main" xmlns="" id="{D4167C76-B3EC-4B76-9112-F4A37D11D5E6}"/>
              </a:ext>
            </a:extLst>
          </p:cNvPr>
          <p:cNvSpPr txBox="1"/>
          <p:nvPr/>
        </p:nvSpPr>
        <p:spPr>
          <a:xfrm>
            <a:off x="3459047" y="3369262"/>
            <a:ext cx="1638590" cy="246221"/>
          </a:xfrm>
          <a:prstGeom prst="rect">
            <a:avLst/>
          </a:prstGeom>
          <a:noFill/>
        </p:spPr>
        <p:txBody>
          <a:bodyPr wrap="none" rtlCol="0">
            <a:spAutoFit/>
          </a:bodyPr>
          <a:lstStyle/>
          <a:p>
            <a:r>
              <a:rPr lang="ko-KR" altLang="en-US" sz="1000"/>
              <a:t>담당자명</a:t>
            </a:r>
            <a:r>
              <a:rPr lang="en-US" altLang="ko-KR" sz="1000"/>
              <a:t>A 010-000-0000</a:t>
            </a:r>
            <a:endParaRPr lang="ko-KR" altLang="en-US" sz="1000"/>
          </a:p>
        </p:txBody>
      </p:sp>
      <p:sp>
        <p:nvSpPr>
          <p:cNvPr id="26" name="TextBox 25">
            <a:extLst>
              <a:ext uri="{FF2B5EF4-FFF2-40B4-BE49-F238E27FC236}">
                <a16:creationId xmlns:a16="http://schemas.microsoft.com/office/drawing/2014/main" xmlns="" id="{EA918DA8-9D05-4556-A21E-5C610DEEAAB3}"/>
              </a:ext>
            </a:extLst>
          </p:cNvPr>
          <p:cNvSpPr txBox="1"/>
          <p:nvPr/>
        </p:nvSpPr>
        <p:spPr>
          <a:xfrm>
            <a:off x="47328" y="4895336"/>
            <a:ext cx="792205" cy="369332"/>
          </a:xfrm>
          <a:prstGeom prst="rect">
            <a:avLst/>
          </a:prstGeom>
          <a:noFill/>
        </p:spPr>
        <p:txBody>
          <a:bodyPr wrap="none" rtlCol="0">
            <a:spAutoFit/>
          </a:bodyPr>
          <a:lstStyle/>
          <a:p>
            <a:r>
              <a:rPr lang="en-US" altLang="ko-KR"/>
              <a:t>C</a:t>
            </a:r>
            <a:r>
              <a:rPr lang="ko-KR" altLang="en-US"/>
              <a:t>업체</a:t>
            </a:r>
          </a:p>
        </p:txBody>
      </p:sp>
      <p:sp>
        <p:nvSpPr>
          <p:cNvPr id="27" name="TextBox 26">
            <a:extLst>
              <a:ext uri="{FF2B5EF4-FFF2-40B4-BE49-F238E27FC236}">
                <a16:creationId xmlns:a16="http://schemas.microsoft.com/office/drawing/2014/main" xmlns="" id="{E7E3D550-A94F-401A-9C5B-792BBFF338F9}"/>
              </a:ext>
            </a:extLst>
          </p:cNvPr>
          <p:cNvSpPr txBox="1"/>
          <p:nvPr/>
        </p:nvSpPr>
        <p:spPr>
          <a:xfrm>
            <a:off x="842483" y="4956798"/>
            <a:ext cx="2606804" cy="246221"/>
          </a:xfrm>
          <a:prstGeom prst="rect">
            <a:avLst/>
          </a:prstGeom>
          <a:noFill/>
        </p:spPr>
        <p:txBody>
          <a:bodyPr wrap="none" rtlCol="0">
            <a:spAutoFit/>
          </a:bodyPr>
          <a:lstStyle/>
          <a:p>
            <a:r>
              <a:rPr lang="ko-KR" altLang="en-US" sz="1000"/>
              <a:t>부산광역시 해운대구 해운대로 </a:t>
            </a:r>
            <a:r>
              <a:rPr lang="en-US" altLang="ko-KR" sz="1000"/>
              <a:t>88 AA8-88</a:t>
            </a:r>
            <a:endParaRPr lang="ko-KR" altLang="en-US" sz="1000"/>
          </a:p>
        </p:txBody>
      </p:sp>
      <p:sp>
        <p:nvSpPr>
          <p:cNvPr id="28" name="TextBox 27">
            <a:extLst>
              <a:ext uri="{FF2B5EF4-FFF2-40B4-BE49-F238E27FC236}">
                <a16:creationId xmlns:a16="http://schemas.microsoft.com/office/drawing/2014/main" xmlns="" id="{256DD545-8BA5-4429-AD70-FEF3D96844CA}"/>
              </a:ext>
            </a:extLst>
          </p:cNvPr>
          <p:cNvSpPr txBox="1"/>
          <p:nvPr/>
        </p:nvSpPr>
        <p:spPr>
          <a:xfrm>
            <a:off x="3422482" y="4952185"/>
            <a:ext cx="1638590" cy="246221"/>
          </a:xfrm>
          <a:prstGeom prst="rect">
            <a:avLst/>
          </a:prstGeom>
          <a:noFill/>
        </p:spPr>
        <p:txBody>
          <a:bodyPr wrap="none" rtlCol="0">
            <a:spAutoFit/>
          </a:bodyPr>
          <a:lstStyle/>
          <a:p>
            <a:r>
              <a:rPr lang="ko-KR" altLang="en-US" sz="1000"/>
              <a:t>담당자명</a:t>
            </a:r>
            <a:r>
              <a:rPr lang="en-US" altLang="ko-KR" sz="1000"/>
              <a:t>A 010-000-0000</a:t>
            </a:r>
            <a:endParaRPr lang="ko-KR" altLang="en-US" sz="1000"/>
          </a:p>
        </p:txBody>
      </p:sp>
      <p:pic>
        <p:nvPicPr>
          <p:cNvPr id="1026" name="Picture 2" descr="카카오톡 - 나무위키">
            <a:extLst>
              <a:ext uri="{FF2B5EF4-FFF2-40B4-BE49-F238E27FC236}">
                <a16:creationId xmlns:a16="http://schemas.microsoft.com/office/drawing/2014/main" xmlns="" id="{EEC6A75D-0D76-4F3F-A899-8CBD8E9CE2D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73328" y="1827140"/>
            <a:ext cx="246221" cy="246221"/>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카카오톡 - 나무위키">
            <a:extLst>
              <a:ext uri="{FF2B5EF4-FFF2-40B4-BE49-F238E27FC236}">
                <a16:creationId xmlns:a16="http://schemas.microsoft.com/office/drawing/2014/main" xmlns="" id="{FE65B6E9-55B8-429D-939D-51881556880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73328" y="3305889"/>
            <a:ext cx="246221" cy="24622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카카오톡 - 나무위키">
            <a:extLst>
              <a:ext uri="{FF2B5EF4-FFF2-40B4-BE49-F238E27FC236}">
                <a16:creationId xmlns:a16="http://schemas.microsoft.com/office/drawing/2014/main" xmlns="" id="{0A59E9C6-2873-44CD-A546-1C998BCCF6C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36764" y="4862347"/>
            <a:ext cx="246221" cy="246221"/>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타원 31">
            <a:extLst>
              <a:ext uri="{FF2B5EF4-FFF2-40B4-BE49-F238E27FC236}">
                <a16:creationId xmlns:a16="http://schemas.microsoft.com/office/drawing/2014/main" xmlns="" id="{3CC1BCA3-DC49-46D6-B2A7-A8769C983EF3}"/>
              </a:ext>
            </a:extLst>
          </p:cNvPr>
          <p:cNvSpPr/>
          <p:nvPr/>
        </p:nvSpPr>
        <p:spPr>
          <a:xfrm>
            <a:off x="464904" y="581157"/>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1</a:t>
            </a:r>
            <a:endParaRPr lang="ko-KR" altLang="en-US"/>
          </a:p>
        </p:txBody>
      </p:sp>
      <p:sp>
        <p:nvSpPr>
          <p:cNvPr id="33" name="타원 32">
            <a:extLst>
              <a:ext uri="{FF2B5EF4-FFF2-40B4-BE49-F238E27FC236}">
                <a16:creationId xmlns:a16="http://schemas.microsoft.com/office/drawing/2014/main" xmlns="" id="{25755C25-3982-4EB3-9EC8-5E72316DC724}"/>
              </a:ext>
            </a:extLst>
          </p:cNvPr>
          <p:cNvSpPr/>
          <p:nvPr/>
        </p:nvSpPr>
        <p:spPr>
          <a:xfrm>
            <a:off x="62628" y="1505364"/>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2</a:t>
            </a:r>
            <a:endParaRPr lang="ko-KR" altLang="en-US"/>
          </a:p>
        </p:txBody>
      </p:sp>
      <p:sp>
        <p:nvSpPr>
          <p:cNvPr id="34" name="타원 33">
            <a:extLst>
              <a:ext uri="{FF2B5EF4-FFF2-40B4-BE49-F238E27FC236}">
                <a16:creationId xmlns:a16="http://schemas.microsoft.com/office/drawing/2014/main" xmlns="" id="{5C584A73-56C3-4A6E-B04B-F7518B63D9A8}"/>
              </a:ext>
            </a:extLst>
          </p:cNvPr>
          <p:cNvSpPr/>
          <p:nvPr/>
        </p:nvSpPr>
        <p:spPr>
          <a:xfrm>
            <a:off x="962026" y="156813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3</a:t>
            </a:r>
            <a:endParaRPr lang="ko-KR" altLang="en-US"/>
          </a:p>
        </p:txBody>
      </p:sp>
      <p:sp>
        <p:nvSpPr>
          <p:cNvPr id="35" name="타원 34">
            <a:extLst>
              <a:ext uri="{FF2B5EF4-FFF2-40B4-BE49-F238E27FC236}">
                <a16:creationId xmlns:a16="http://schemas.microsoft.com/office/drawing/2014/main" xmlns="" id="{5CFF8446-8709-4D6E-87C1-281C10EFA80A}"/>
              </a:ext>
            </a:extLst>
          </p:cNvPr>
          <p:cNvSpPr/>
          <p:nvPr/>
        </p:nvSpPr>
        <p:spPr>
          <a:xfrm>
            <a:off x="7069622" y="161690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4</a:t>
            </a:r>
            <a:endParaRPr lang="ko-KR" altLang="en-US"/>
          </a:p>
        </p:txBody>
      </p:sp>
      <p:graphicFrame>
        <p:nvGraphicFramePr>
          <p:cNvPr id="29" name="표 35">
            <a:extLst>
              <a:ext uri="{FF2B5EF4-FFF2-40B4-BE49-F238E27FC236}">
                <a16:creationId xmlns:a16="http://schemas.microsoft.com/office/drawing/2014/main" xmlns="" id="{3FF28C3A-320E-4EEC-BDD3-9070655C0201}"/>
              </a:ext>
            </a:extLst>
          </p:cNvPr>
          <p:cNvGraphicFramePr>
            <a:graphicFrameLocks noGrp="1"/>
          </p:cNvGraphicFramePr>
          <p:nvPr>
            <p:extLst>
              <p:ext uri="{D42A27DB-BD31-4B8C-83A1-F6EECF244321}">
                <p14:modId xmlns:p14="http://schemas.microsoft.com/office/powerpoint/2010/main" xmlns="" val="2136496207"/>
              </p:ext>
            </p:extLst>
          </p:nvPr>
        </p:nvGraphicFramePr>
        <p:xfrm>
          <a:off x="981027" y="2138232"/>
          <a:ext cx="6385576" cy="426720"/>
        </p:xfrm>
        <a:graphic>
          <a:graphicData uri="http://schemas.openxmlformats.org/drawingml/2006/table">
            <a:tbl>
              <a:tblPr firstRow="1" bandRow="1">
                <a:tableStyleId>{5940675A-B579-460E-94D1-54222C63F5DA}</a:tableStyleId>
              </a:tblPr>
              <a:tblGrid>
                <a:gridCol w="798197">
                  <a:extLst>
                    <a:ext uri="{9D8B030D-6E8A-4147-A177-3AD203B41FA5}">
                      <a16:colId xmlns:a16="http://schemas.microsoft.com/office/drawing/2014/main" xmlns="" val="3720027387"/>
                    </a:ext>
                  </a:extLst>
                </a:gridCol>
                <a:gridCol w="798197">
                  <a:extLst>
                    <a:ext uri="{9D8B030D-6E8A-4147-A177-3AD203B41FA5}">
                      <a16:colId xmlns:a16="http://schemas.microsoft.com/office/drawing/2014/main" xmlns="" val="963771761"/>
                    </a:ext>
                  </a:extLst>
                </a:gridCol>
                <a:gridCol w="798197">
                  <a:extLst>
                    <a:ext uri="{9D8B030D-6E8A-4147-A177-3AD203B41FA5}">
                      <a16:colId xmlns:a16="http://schemas.microsoft.com/office/drawing/2014/main" xmlns="" val="2752774510"/>
                    </a:ext>
                  </a:extLst>
                </a:gridCol>
                <a:gridCol w="798197">
                  <a:extLst>
                    <a:ext uri="{9D8B030D-6E8A-4147-A177-3AD203B41FA5}">
                      <a16:colId xmlns:a16="http://schemas.microsoft.com/office/drawing/2014/main" xmlns="" val="3068118346"/>
                    </a:ext>
                  </a:extLst>
                </a:gridCol>
                <a:gridCol w="798197">
                  <a:extLst>
                    <a:ext uri="{9D8B030D-6E8A-4147-A177-3AD203B41FA5}">
                      <a16:colId xmlns:a16="http://schemas.microsoft.com/office/drawing/2014/main" xmlns="" val="1190955851"/>
                    </a:ext>
                  </a:extLst>
                </a:gridCol>
                <a:gridCol w="798197">
                  <a:extLst>
                    <a:ext uri="{9D8B030D-6E8A-4147-A177-3AD203B41FA5}">
                      <a16:colId xmlns:a16="http://schemas.microsoft.com/office/drawing/2014/main" xmlns="" val="2303690390"/>
                    </a:ext>
                  </a:extLst>
                </a:gridCol>
                <a:gridCol w="798197">
                  <a:extLst>
                    <a:ext uri="{9D8B030D-6E8A-4147-A177-3AD203B41FA5}">
                      <a16:colId xmlns:a16="http://schemas.microsoft.com/office/drawing/2014/main" xmlns="" val="1853571309"/>
                    </a:ext>
                  </a:extLst>
                </a:gridCol>
                <a:gridCol w="798197">
                  <a:extLst>
                    <a:ext uri="{9D8B030D-6E8A-4147-A177-3AD203B41FA5}">
                      <a16:colId xmlns:a16="http://schemas.microsoft.com/office/drawing/2014/main" xmlns="" val="871194273"/>
                    </a:ext>
                  </a:extLst>
                </a:gridCol>
              </a:tblGrid>
              <a:tr h="134669">
                <a:tc>
                  <a:txBody>
                    <a:bodyPr/>
                    <a:lstStyle/>
                    <a:p>
                      <a:pPr latinLnBrk="1"/>
                      <a:r>
                        <a:rPr lang="ko-KR" altLang="en-US" sz="800"/>
                        <a:t>종류</a:t>
                      </a:r>
                    </a:p>
                  </a:txBody>
                  <a:tcPr/>
                </a:tc>
                <a:tc>
                  <a:txBody>
                    <a:bodyPr/>
                    <a:lstStyle/>
                    <a:p>
                      <a:pPr latinLnBrk="1"/>
                      <a:r>
                        <a:rPr lang="ko-KR" altLang="en-US" sz="800"/>
                        <a:t>규격</a:t>
                      </a:r>
                    </a:p>
                  </a:txBody>
                  <a:tcPr/>
                </a:tc>
                <a:tc>
                  <a:txBody>
                    <a:bodyPr/>
                    <a:lstStyle/>
                    <a:p>
                      <a:pPr latinLnBrk="1"/>
                      <a:r>
                        <a:rPr lang="ko-KR" altLang="en-US" sz="800"/>
                        <a:t>단위</a:t>
                      </a:r>
                    </a:p>
                  </a:txBody>
                  <a:tcPr/>
                </a:tc>
                <a:tc>
                  <a:txBody>
                    <a:bodyPr/>
                    <a:lstStyle/>
                    <a:p>
                      <a:pPr latinLnBrk="1"/>
                      <a:r>
                        <a:rPr lang="ko-KR" altLang="en-US" sz="800"/>
                        <a:t>수량</a:t>
                      </a:r>
                    </a:p>
                  </a:txBody>
                  <a:tcPr/>
                </a:tc>
                <a:tc>
                  <a:txBody>
                    <a:bodyPr/>
                    <a:lstStyle/>
                    <a:p>
                      <a:pPr latinLnBrk="1"/>
                      <a:r>
                        <a:rPr lang="ko-KR" altLang="en-US" sz="800"/>
                        <a:t>매입처</a:t>
                      </a:r>
                    </a:p>
                  </a:txBody>
                  <a:tcPr/>
                </a:tc>
                <a:tc>
                  <a:txBody>
                    <a:bodyPr/>
                    <a:lstStyle/>
                    <a:p>
                      <a:pPr latinLnBrk="1"/>
                      <a:r>
                        <a:rPr lang="ko-KR" altLang="en-US" sz="800"/>
                        <a:t>품명</a:t>
                      </a:r>
                    </a:p>
                  </a:txBody>
                  <a:tcPr/>
                </a:tc>
                <a:tc>
                  <a:txBody>
                    <a:bodyPr/>
                    <a:lstStyle/>
                    <a:p>
                      <a:pPr latinLnBrk="1"/>
                      <a:r>
                        <a:rPr lang="ko-KR" altLang="en-US" sz="800"/>
                        <a:t>㎡</a:t>
                      </a:r>
                    </a:p>
                  </a:txBody>
                  <a:tcPr/>
                </a:tc>
                <a:tc>
                  <a:txBody>
                    <a:bodyPr/>
                    <a:lstStyle/>
                    <a:p>
                      <a:pPr latinLnBrk="1"/>
                      <a:r>
                        <a:rPr lang="ko-KR" altLang="en-US" sz="800"/>
                        <a:t>요청사항</a:t>
                      </a:r>
                    </a:p>
                  </a:txBody>
                  <a:tcPr/>
                </a:tc>
                <a:extLst>
                  <a:ext uri="{0D108BD9-81ED-4DB2-BD59-A6C34878D82A}">
                    <a16:rowId xmlns:a16="http://schemas.microsoft.com/office/drawing/2014/main" xmlns="" val="485137511"/>
                  </a:ext>
                </a:extLst>
              </a:tr>
              <a:tr h="211623">
                <a:tc>
                  <a:txBody>
                    <a:bodyPr/>
                    <a:lstStyle/>
                    <a:p>
                      <a:pPr latinLnBrk="1"/>
                      <a:r>
                        <a:rPr lang="en-US" altLang="ko-KR" sz="800"/>
                        <a:t>300</a:t>
                      </a:r>
                      <a:r>
                        <a:rPr lang="ko-KR" altLang="en-US" sz="800"/>
                        <a:t>각</a:t>
                      </a:r>
                    </a:p>
                  </a:txBody>
                  <a:tcPr/>
                </a:tc>
                <a:tc>
                  <a:txBody>
                    <a:bodyPr/>
                    <a:lstStyle/>
                    <a:p>
                      <a:pPr latinLnBrk="1"/>
                      <a:r>
                        <a:rPr lang="en-US" altLang="ko-KR" sz="800"/>
                        <a:t>300*300/0.99</a:t>
                      </a:r>
                      <a:endParaRPr lang="ko-KR" altLang="en-US" sz="800"/>
                    </a:p>
                  </a:txBody>
                  <a:tcPr/>
                </a:tc>
                <a:tc>
                  <a:txBody>
                    <a:bodyPr/>
                    <a:lstStyle/>
                    <a:p>
                      <a:pPr latinLnBrk="1"/>
                      <a:r>
                        <a:rPr lang="en-US" altLang="ko-KR" sz="800"/>
                        <a:t>BOX</a:t>
                      </a:r>
                      <a:endParaRPr lang="ko-KR" altLang="en-US" sz="800"/>
                    </a:p>
                  </a:txBody>
                  <a:tcPr/>
                </a:tc>
                <a:tc>
                  <a:txBody>
                    <a:bodyPr/>
                    <a:lstStyle/>
                    <a:p>
                      <a:pPr latinLnBrk="1"/>
                      <a:r>
                        <a:rPr lang="en-US" altLang="ko-KR" sz="800"/>
                        <a:t>1</a:t>
                      </a:r>
                      <a:endParaRPr lang="ko-KR" altLang="en-US" sz="800"/>
                    </a:p>
                  </a:txBody>
                  <a:tcPr/>
                </a:tc>
                <a:tc>
                  <a:txBody>
                    <a:bodyPr/>
                    <a:lstStyle/>
                    <a:p>
                      <a:pPr latinLnBrk="1"/>
                      <a:r>
                        <a:rPr lang="ko-KR" altLang="en-US" sz="800"/>
                        <a:t>화신</a:t>
                      </a:r>
                    </a:p>
                  </a:txBody>
                  <a:tcPr/>
                </a:tc>
                <a:tc>
                  <a:txBody>
                    <a:bodyPr/>
                    <a:lstStyle/>
                    <a:p>
                      <a:pPr latinLnBrk="1"/>
                      <a:r>
                        <a:rPr lang="en-US" altLang="ko-KR" sz="800"/>
                        <a:t>38548</a:t>
                      </a:r>
                      <a:endParaRPr lang="ko-KR" altLang="en-US" sz="800"/>
                    </a:p>
                  </a:txBody>
                  <a:tcPr/>
                </a:tc>
                <a:tc>
                  <a:txBody>
                    <a:bodyPr/>
                    <a:lstStyle/>
                    <a:p>
                      <a:pPr latinLnBrk="1"/>
                      <a:r>
                        <a:rPr lang="en-US" altLang="ko-KR" sz="800"/>
                        <a:t>0.99</a:t>
                      </a:r>
                      <a:endParaRPr lang="ko-KR" altLang="en-US" sz="800"/>
                    </a:p>
                  </a:txBody>
                  <a:tcPr/>
                </a:tc>
                <a:tc>
                  <a:txBody>
                    <a:bodyPr/>
                    <a:lstStyle/>
                    <a:p>
                      <a:pPr latinLnBrk="1"/>
                      <a:endParaRPr lang="ko-KR" altLang="en-US" sz="800"/>
                    </a:p>
                  </a:txBody>
                  <a:tcPr/>
                </a:tc>
                <a:extLst>
                  <a:ext uri="{0D108BD9-81ED-4DB2-BD59-A6C34878D82A}">
                    <a16:rowId xmlns:a16="http://schemas.microsoft.com/office/drawing/2014/main" xmlns="" val="1270249670"/>
                  </a:ext>
                </a:extLst>
              </a:tr>
            </a:tbl>
          </a:graphicData>
        </a:graphic>
      </p:graphicFrame>
      <p:graphicFrame>
        <p:nvGraphicFramePr>
          <p:cNvPr id="37" name="표 35">
            <a:extLst>
              <a:ext uri="{FF2B5EF4-FFF2-40B4-BE49-F238E27FC236}">
                <a16:creationId xmlns:a16="http://schemas.microsoft.com/office/drawing/2014/main" xmlns="" id="{8759705E-A4E4-430F-939F-1E5849BA930F}"/>
              </a:ext>
            </a:extLst>
          </p:cNvPr>
          <p:cNvGraphicFramePr>
            <a:graphicFrameLocks noGrp="1"/>
          </p:cNvGraphicFramePr>
          <p:nvPr>
            <p:extLst>
              <p:ext uri="{D42A27DB-BD31-4B8C-83A1-F6EECF244321}">
                <p14:modId xmlns:p14="http://schemas.microsoft.com/office/powerpoint/2010/main" xmlns="" val="1667825645"/>
              </p:ext>
            </p:extLst>
          </p:nvPr>
        </p:nvGraphicFramePr>
        <p:xfrm>
          <a:off x="972000" y="3668169"/>
          <a:ext cx="6385576" cy="426720"/>
        </p:xfrm>
        <a:graphic>
          <a:graphicData uri="http://schemas.openxmlformats.org/drawingml/2006/table">
            <a:tbl>
              <a:tblPr firstRow="1" bandRow="1">
                <a:tableStyleId>{5940675A-B579-460E-94D1-54222C63F5DA}</a:tableStyleId>
              </a:tblPr>
              <a:tblGrid>
                <a:gridCol w="798197">
                  <a:extLst>
                    <a:ext uri="{9D8B030D-6E8A-4147-A177-3AD203B41FA5}">
                      <a16:colId xmlns:a16="http://schemas.microsoft.com/office/drawing/2014/main" xmlns="" val="3720027387"/>
                    </a:ext>
                  </a:extLst>
                </a:gridCol>
                <a:gridCol w="798197">
                  <a:extLst>
                    <a:ext uri="{9D8B030D-6E8A-4147-A177-3AD203B41FA5}">
                      <a16:colId xmlns:a16="http://schemas.microsoft.com/office/drawing/2014/main" xmlns="" val="963771761"/>
                    </a:ext>
                  </a:extLst>
                </a:gridCol>
                <a:gridCol w="798197">
                  <a:extLst>
                    <a:ext uri="{9D8B030D-6E8A-4147-A177-3AD203B41FA5}">
                      <a16:colId xmlns:a16="http://schemas.microsoft.com/office/drawing/2014/main" xmlns="" val="2752774510"/>
                    </a:ext>
                  </a:extLst>
                </a:gridCol>
                <a:gridCol w="798197">
                  <a:extLst>
                    <a:ext uri="{9D8B030D-6E8A-4147-A177-3AD203B41FA5}">
                      <a16:colId xmlns:a16="http://schemas.microsoft.com/office/drawing/2014/main" xmlns="" val="3068118346"/>
                    </a:ext>
                  </a:extLst>
                </a:gridCol>
                <a:gridCol w="798197">
                  <a:extLst>
                    <a:ext uri="{9D8B030D-6E8A-4147-A177-3AD203B41FA5}">
                      <a16:colId xmlns:a16="http://schemas.microsoft.com/office/drawing/2014/main" xmlns="" val="1190955851"/>
                    </a:ext>
                  </a:extLst>
                </a:gridCol>
                <a:gridCol w="798197">
                  <a:extLst>
                    <a:ext uri="{9D8B030D-6E8A-4147-A177-3AD203B41FA5}">
                      <a16:colId xmlns:a16="http://schemas.microsoft.com/office/drawing/2014/main" xmlns="" val="2303690390"/>
                    </a:ext>
                  </a:extLst>
                </a:gridCol>
                <a:gridCol w="798197">
                  <a:extLst>
                    <a:ext uri="{9D8B030D-6E8A-4147-A177-3AD203B41FA5}">
                      <a16:colId xmlns:a16="http://schemas.microsoft.com/office/drawing/2014/main" xmlns="" val="1853571309"/>
                    </a:ext>
                  </a:extLst>
                </a:gridCol>
                <a:gridCol w="798197">
                  <a:extLst>
                    <a:ext uri="{9D8B030D-6E8A-4147-A177-3AD203B41FA5}">
                      <a16:colId xmlns:a16="http://schemas.microsoft.com/office/drawing/2014/main" xmlns="" val="871194273"/>
                    </a:ext>
                  </a:extLst>
                </a:gridCol>
              </a:tblGrid>
              <a:tr h="134669">
                <a:tc>
                  <a:txBody>
                    <a:bodyPr/>
                    <a:lstStyle/>
                    <a:p>
                      <a:pPr latinLnBrk="1"/>
                      <a:r>
                        <a:rPr lang="ko-KR" altLang="en-US" sz="800"/>
                        <a:t>종류</a:t>
                      </a:r>
                    </a:p>
                  </a:txBody>
                  <a:tcPr/>
                </a:tc>
                <a:tc>
                  <a:txBody>
                    <a:bodyPr/>
                    <a:lstStyle/>
                    <a:p>
                      <a:pPr latinLnBrk="1"/>
                      <a:r>
                        <a:rPr lang="ko-KR" altLang="en-US" sz="800"/>
                        <a:t>규격</a:t>
                      </a:r>
                    </a:p>
                  </a:txBody>
                  <a:tcPr/>
                </a:tc>
                <a:tc>
                  <a:txBody>
                    <a:bodyPr/>
                    <a:lstStyle/>
                    <a:p>
                      <a:pPr latinLnBrk="1"/>
                      <a:r>
                        <a:rPr lang="ko-KR" altLang="en-US" sz="800"/>
                        <a:t>단위</a:t>
                      </a:r>
                    </a:p>
                  </a:txBody>
                  <a:tcPr/>
                </a:tc>
                <a:tc>
                  <a:txBody>
                    <a:bodyPr/>
                    <a:lstStyle/>
                    <a:p>
                      <a:pPr latinLnBrk="1"/>
                      <a:r>
                        <a:rPr lang="ko-KR" altLang="en-US" sz="800"/>
                        <a:t>수량</a:t>
                      </a:r>
                    </a:p>
                  </a:txBody>
                  <a:tcPr/>
                </a:tc>
                <a:tc>
                  <a:txBody>
                    <a:bodyPr/>
                    <a:lstStyle/>
                    <a:p>
                      <a:pPr latinLnBrk="1"/>
                      <a:r>
                        <a:rPr lang="ko-KR" altLang="en-US" sz="800"/>
                        <a:t>매입처</a:t>
                      </a:r>
                    </a:p>
                  </a:txBody>
                  <a:tcPr/>
                </a:tc>
                <a:tc>
                  <a:txBody>
                    <a:bodyPr/>
                    <a:lstStyle/>
                    <a:p>
                      <a:pPr latinLnBrk="1"/>
                      <a:r>
                        <a:rPr lang="ko-KR" altLang="en-US" sz="800"/>
                        <a:t>품명</a:t>
                      </a:r>
                    </a:p>
                  </a:txBody>
                  <a:tcPr/>
                </a:tc>
                <a:tc>
                  <a:txBody>
                    <a:bodyPr/>
                    <a:lstStyle/>
                    <a:p>
                      <a:pPr latinLnBrk="1"/>
                      <a:r>
                        <a:rPr lang="ko-KR" altLang="en-US" sz="800"/>
                        <a:t>㎡</a:t>
                      </a:r>
                    </a:p>
                  </a:txBody>
                  <a:tcPr/>
                </a:tc>
                <a:tc>
                  <a:txBody>
                    <a:bodyPr/>
                    <a:lstStyle/>
                    <a:p>
                      <a:pPr latinLnBrk="1"/>
                      <a:r>
                        <a:rPr lang="ko-KR" altLang="en-US" sz="800"/>
                        <a:t>요청사항</a:t>
                      </a:r>
                    </a:p>
                  </a:txBody>
                  <a:tcPr/>
                </a:tc>
                <a:extLst>
                  <a:ext uri="{0D108BD9-81ED-4DB2-BD59-A6C34878D82A}">
                    <a16:rowId xmlns:a16="http://schemas.microsoft.com/office/drawing/2014/main" xmlns="" val="485137511"/>
                  </a:ext>
                </a:extLst>
              </a:tr>
              <a:tr h="144072">
                <a:tc>
                  <a:txBody>
                    <a:bodyPr/>
                    <a:lstStyle/>
                    <a:p>
                      <a:pPr latinLnBrk="1"/>
                      <a:r>
                        <a:rPr lang="en-US" altLang="ko-KR" sz="800"/>
                        <a:t>300</a:t>
                      </a:r>
                      <a:r>
                        <a:rPr lang="ko-KR" altLang="en-US" sz="800"/>
                        <a:t>각</a:t>
                      </a:r>
                    </a:p>
                  </a:txBody>
                  <a:tcPr/>
                </a:tc>
                <a:tc>
                  <a:txBody>
                    <a:bodyPr/>
                    <a:lstStyle/>
                    <a:p>
                      <a:pPr latinLnBrk="1"/>
                      <a:r>
                        <a:rPr lang="en-US" altLang="ko-KR" sz="800"/>
                        <a:t>300*300/0.99</a:t>
                      </a:r>
                      <a:endParaRPr lang="ko-KR" altLang="en-US" sz="800"/>
                    </a:p>
                  </a:txBody>
                  <a:tcPr/>
                </a:tc>
                <a:tc>
                  <a:txBody>
                    <a:bodyPr/>
                    <a:lstStyle/>
                    <a:p>
                      <a:pPr latinLnBrk="1"/>
                      <a:r>
                        <a:rPr lang="en-US" altLang="ko-KR" sz="800"/>
                        <a:t>BOX</a:t>
                      </a:r>
                      <a:endParaRPr lang="ko-KR" altLang="en-US" sz="800"/>
                    </a:p>
                  </a:txBody>
                  <a:tcPr/>
                </a:tc>
                <a:tc>
                  <a:txBody>
                    <a:bodyPr/>
                    <a:lstStyle/>
                    <a:p>
                      <a:pPr latinLnBrk="1"/>
                      <a:r>
                        <a:rPr lang="en-US" altLang="ko-KR" sz="800"/>
                        <a:t>1</a:t>
                      </a:r>
                      <a:endParaRPr lang="ko-KR" altLang="en-US" sz="800"/>
                    </a:p>
                  </a:txBody>
                  <a:tcPr/>
                </a:tc>
                <a:tc>
                  <a:txBody>
                    <a:bodyPr/>
                    <a:lstStyle/>
                    <a:p>
                      <a:pPr latinLnBrk="1"/>
                      <a:r>
                        <a:rPr lang="ko-KR" altLang="en-US" sz="800"/>
                        <a:t>화신</a:t>
                      </a:r>
                    </a:p>
                  </a:txBody>
                  <a:tcPr/>
                </a:tc>
                <a:tc>
                  <a:txBody>
                    <a:bodyPr/>
                    <a:lstStyle/>
                    <a:p>
                      <a:pPr latinLnBrk="1"/>
                      <a:r>
                        <a:rPr lang="en-US" altLang="ko-KR" sz="800"/>
                        <a:t>38548</a:t>
                      </a:r>
                      <a:endParaRPr lang="ko-KR" altLang="en-US" sz="800"/>
                    </a:p>
                  </a:txBody>
                  <a:tcPr/>
                </a:tc>
                <a:tc>
                  <a:txBody>
                    <a:bodyPr/>
                    <a:lstStyle/>
                    <a:p>
                      <a:pPr latinLnBrk="1"/>
                      <a:r>
                        <a:rPr lang="en-US" altLang="ko-KR" sz="800"/>
                        <a:t>0.99</a:t>
                      </a:r>
                      <a:endParaRPr lang="ko-KR" altLang="en-US" sz="800"/>
                    </a:p>
                  </a:txBody>
                  <a:tcPr/>
                </a:tc>
                <a:tc>
                  <a:txBody>
                    <a:bodyPr/>
                    <a:lstStyle/>
                    <a:p>
                      <a:pPr latinLnBrk="1"/>
                      <a:endParaRPr lang="ko-KR" altLang="en-US" sz="800"/>
                    </a:p>
                  </a:txBody>
                  <a:tcPr/>
                </a:tc>
                <a:extLst>
                  <a:ext uri="{0D108BD9-81ED-4DB2-BD59-A6C34878D82A}">
                    <a16:rowId xmlns:a16="http://schemas.microsoft.com/office/drawing/2014/main" xmlns="" val="1270249670"/>
                  </a:ext>
                </a:extLst>
              </a:tr>
            </a:tbl>
          </a:graphicData>
        </a:graphic>
      </p:graphicFrame>
      <p:graphicFrame>
        <p:nvGraphicFramePr>
          <p:cNvPr id="38" name="표 35">
            <a:extLst>
              <a:ext uri="{FF2B5EF4-FFF2-40B4-BE49-F238E27FC236}">
                <a16:creationId xmlns:a16="http://schemas.microsoft.com/office/drawing/2014/main" xmlns="" id="{79C1546C-FAA3-4010-ADD2-D840DAD9CF57}"/>
              </a:ext>
            </a:extLst>
          </p:cNvPr>
          <p:cNvGraphicFramePr>
            <a:graphicFrameLocks noGrp="1"/>
          </p:cNvGraphicFramePr>
          <p:nvPr>
            <p:extLst>
              <p:ext uri="{D42A27DB-BD31-4B8C-83A1-F6EECF244321}">
                <p14:modId xmlns:p14="http://schemas.microsoft.com/office/powerpoint/2010/main" xmlns="" val="1948664237"/>
              </p:ext>
            </p:extLst>
          </p:nvPr>
        </p:nvGraphicFramePr>
        <p:xfrm>
          <a:off x="933973" y="5259267"/>
          <a:ext cx="6385576" cy="426720"/>
        </p:xfrm>
        <a:graphic>
          <a:graphicData uri="http://schemas.openxmlformats.org/drawingml/2006/table">
            <a:tbl>
              <a:tblPr firstRow="1" bandRow="1">
                <a:tableStyleId>{5940675A-B579-460E-94D1-54222C63F5DA}</a:tableStyleId>
              </a:tblPr>
              <a:tblGrid>
                <a:gridCol w="798197">
                  <a:extLst>
                    <a:ext uri="{9D8B030D-6E8A-4147-A177-3AD203B41FA5}">
                      <a16:colId xmlns:a16="http://schemas.microsoft.com/office/drawing/2014/main" xmlns="" val="3720027387"/>
                    </a:ext>
                  </a:extLst>
                </a:gridCol>
                <a:gridCol w="798197">
                  <a:extLst>
                    <a:ext uri="{9D8B030D-6E8A-4147-A177-3AD203B41FA5}">
                      <a16:colId xmlns:a16="http://schemas.microsoft.com/office/drawing/2014/main" xmlns="" val="963771761"/>
                    </a:ext>
                  </a:extLst>
                </a:gridCol>
                <a:gridCol w="798197">
                  <a:extLst>
                    <a:ext uri="{9D8B030D-6E8A-4147-A177-3AD203B41FA5}">
                      <a16:colId xmlns:a16="http://schemas.microsoft.com/office/drawing/2014/main" xmlns="" val="2752774510"/>
                    </a:ext>
                  </a:extLst>
                </a:gridCol>
                <a:gridCol w="798197">
                  <a:extLst>
                    <a:ext uri="{9D8B030D-6E8A-4147-A177-3AD203B41FA5}">
                      <a16:colId xmlns:a16="http://schemas.microsoft.com/office/drawing/2014/main" xmlns="" val="3068118346"/>
                    </a:ext>
                  </a:extLst>
                </a:gridCol>
                <a:gridCol w="798197">
                  <a:extLst>
                    <a:ext uri="{9D8B030D-6E8A-4147-A177-3AD203B41FA5}">
                      <a16:colId xmlns:a16="http://schemas.microsoft.com/office/drawing/2014/main" xmlns="" val="1190955851"/>
                    </a:ext>
                  </a:extLst>
                </a:gridCol>
                <a:gridCol w="798197">
                  <a:extLst>
                    <a:ext uri="{9D8B030D-6E8A-4147-A177-3AD203B41FA5}">
                      <a16:colId xmlns:a16="http://schemas.microsoft.com/office/drawing/2014/main" xmlns="" val="2303690390"/>
                    </a:ext>
                  </a:extLst>
                </a:gridCol>
                <a:gridCol w="798197">
                  <a:extLst>
                    <a:ext uri="{9D8B030D-6E8A-4147-A177-3AD203B41FA5}">
                      <a16:colId xmlns:a16="http://schemas.microsoft.com/office/drawing/2014/main" xmlns="" val="1853571309"/>
                    </a:ext>
                  </a:extLst>
                </a:gridCol>
                <a:gridCol w="798197">
                  <a:extLst>
                    <a:ext uri="{9D8B030D-6E8A-4147-A177-3AD203B41FA5}">
                      <a16:colId xmlns:a16="http://schemas.microsoft.com/office/drawing/2014/main" xmlns="" val="871194273"/>
                    </a:ext>
                  </a:extLst>
                </a:gridCol>
              </a:tblGrid>
              <a:tr h="134669">
                <a:tc>
                  <a:txBody>
                    <a:bodyPr/>
                    <a:lstStyle/>
                    <a:p>
                      <a:pPr latinLnBrk="1"/>
                      <a:r>
                        <a:rPr lang="ko-KR" altLang="en-US" sz="800"/>
                        <a:t>종류</a:t>
                      </a:r>
                    </a:p>
                  </a:txBody>
                  <a:tcPr/>
                </a:tc>
                <a:tc>
                  <a:txBody>
                    <a:bodyPr/>
                    <a:lstStyle/>
                    <a:p>
                      <a:pPr latinLnBrk="1"/>
                      <a:r>
                        <a:rPr lang="ko-KR" altLang="en-US" sz="800"/>
                        <a:t>규격</a:t>
                      </a:r>
                    </a:p>
                  </a:txBody>
                  <a:tcPr/>
                </a:tc>
                <a:tc>
                  <a:txBody>
                    <a:bodyPr/>
                    <a:lstStyle/>
                    <a:p>
                      <a:pPr latinLnBrk="1"/>
                      <a:r>
                        <a:rPr lang="ko-KR" altLang="en-US" sz="800"/>
                        <a:t>단위</a:t>
                      </a:r>
                    </a:p>
                  </a:txBody>
                  <a:tcPr/>
                </a:tc>
                <a:tc>
                  <a:txBody>
                    <a:bodyPr/>
                    <a:lstStyle/>
                    <a:p>
                      <a:pPr latinLnBrk="1"/>
                      <a:r>
                        <a:rPr lang="ko-KR" altLang="en-US" sz="800"/>
                        <a:t>수량</a:t>
                      </a:r>
                    </a:p>
                  </a:txBody>
                  <a:tcPr/>
                </a:tc>
                <a:tc>
                  <a:txBody>
                    <a:bodyPr/>
                    <a:lstStyle/>
                    <a:p>
                      <a:pPr latinLnBrk="1"/>
                      <a:r>
                        <a:rPr lang="ko-KR" altLang="en-US" sz="800"/>
                        <a:t>매입처</a:t>
                      </a:r>
                    </a:p>
                  </a:txBody>
                  <a:tcPr/>
                </a:tc>
                <a:tc>
                  <a:txBody>
                    <a:bodyPr/>
                    <a:lstStyle/>
                    <a:p>
                      <a:pPr latinLnBrk="1"/>
                      <a:r>
                        <a:rPr lang="ko-KR" altLang="en-US" sz="800"/>
                        <a:t>품명</a:t>
                      </a:r>
                    </a:p>
                  </a:txBody>
                  <a:tcPr/>
                </a:tc>
                <a:tc>
                  <a:txBody>
                    <a:bodyPr/>
                    <a:lstStyle/>
                    <a:p>
                      <a:pPr latinLnBrk="1"/>
                      <a:r>
                        <a:rPr lang="ko-KR" altLang="en-US" sz="800"/>
                        <a:t>㎡</a:t>
                      </a:r>
                    </a:p>
                  </a:txBody>
                  <a:tcPr/>
                </a:tc>
                <a:tc>
                  <a:txBody>
                    <a:bodyPr/>
                    <a:lstStyle/>
                    <a:p>
                      <a:pPr latinLnBrk="1"/>
                      <a:r>
                        <a:rPr lang="ko-KR" altLang="en-US" sz="800"/>
                        <a:t>요청사항</a:t>
                      </a:r>
                    </a:p>
                  </a:txBody>
                  <a:tcPr/>
                </a:tc>
                <a:extLst>
                  <a:ext uri="{0D108BD9-81ED-4DB2-BD59-A6C34878D82A}">
                    <a16:rowId xmlns:a16="http://schemas.microsoft.com/office/drawing/2014/main" xmlns="" val="485137511"/>
                  </a:ext>
                </a:extLst>
              </a:tr>
              <a:tr h="211623">
                <a:tc>
                  <a:txBody>
                    <a:bodyPr/>
                    <a:lstStyle/>
                    <a:p>
                      <a:pPr latinLnBrk="1"/>
                      <a:r>
                        <a:rPr lang="en-US" altLang="ko-KR" sz="800"/>
                        <a:t>300</a:t>
                      </a:r>
                      <a:r>
                        <a:rPr lang="ko-KR" altLang="en-US" sz="800"/>
                        <a:t>각</a:t>
                      </a:r>
                    </a:p>
                  </a:txBody>
                  <a:tcPr/>
                </a:tc>
                <a:tc>
                  <a:txBody>
                    <a:bodyPr/>
                    <a:lstStyle/>
                    <a:p>
                      <a:pPr latinLnBrk="1"/>
                      <a:r>
                        <a:rPr lang="en-US" altLang="ko-KR" sz="800"/>
                        <a:t>300*300/0.99</a:t>
                      </a:r>
                      <a:endParaRPr lang="ko-KR" altLang="en-US" sz="800"/>
                    </a:p>
                  </a:txBody>
                  <a:tcPr/>
                </a:tc>
                <a:tc>
                  <a:txBody>
                    <a:bodyPr/>
                    <a:lstStyle/>
                    <a:p>
                      <a:pPr latinLnBrk="1"/>
                      <a:r>
                        <a:rPr lang="en-US" altLang="ko-KR" sz="800"/>
                        <a:t>BOX</a:t>
                      </a:r>
                      <a:endParaRPr lang="ko-KR" altLang="en-US" sz="800"/>
                    </a:p>
                  </a:txBody>
                  <a:tcPr/>
                </a:tc>
                <a:tc>
                  <a:txBody>
                    <a:bodyPr/>
                    <a:lstStyle/>
                    <a:p>
                      <a:pPr latinLnBrk="1"/>
                      <a:r>
                        <a:rPr lang="en-US" altLang="ko-KR" sz="800"/>
                        <a:t>1</a:t>
                      </a:r>
                      <a:endParaRPr lang="ko-KR" altLang="en-US" sz="800"/>
                    </a:p>
                  </a:txBody>
                  <a:tcPr/>
                </a:tc>
                <a:tc>
                  <a:txBody>
                    <a:bodyPr/>
                    <a:lstStyle/>
                    <a:p>
                      <a:pPr latinLnBrk="1"/>
                      <a:r>
                        <a:rPr lang="ko-KR" altLang="en-US" sz="800"/>
                        <a:t>화신</a:t>
                      </a:r>
                    </a:p>
                  </a:txBody>
                  <a:tcPr/>
                </a:tc>
                <a:tc>
                  <a:txBody>
                    <a:bodyPr/>
                    <a:lstStyle/>
                    <a:p>
                      <a:pPr latinLnBrk="1"/>
                      <a:r>
                        <a:rPr lang="en-US" altLang="ko-KR" sz="800"/>
                        <a:t>38548</a:t>
                      </a:r>
                      <a:endParaRPr lang="ko-KR" altLang="en-US" sz="800"/>
                    </a:p>
                  </a:txBody>
                  <a:tcPr/>
                </a:tc>
                <a:tc>
                  <a:txBody>
                    <a:bodyPr/>
                    <a:lstStyle/>
                    <a:p>
                      <a:pPr latinLnBrk="1"/>
                      <a:r>
                        <a:rPr lang="en-US" altLang="ko-KR" sz="800"/>
                        <a:t>0.99</a:t>
                      </a:r>
                      <a:endParaRPr lang="ko-KR" altLang="en-US" sz="800"/>
                    </a:p>
                  </a:txBody>
                  <a:tcPr/>
                </a:tc>
                <a:tc>
                  <a:txBody>
                    <a:bodyPr/>
                    <a:lstStyle/>
                    <a:p>
                      <a:pPr latinLnBrk="1"/>
                      <a:endParaRPr lang="ko-KR" altLang="en-US" sz="800"/>
                    </a:p>
                  </a:txBody>
                  <a:tcPr/>
                </a:tc>
                <a:extLst>
                  <a:ext uri="{0D108BD9-81ED-4DB2-BD59-A6C34878D82A}">
                    <a16:rowId xmlns:a16="http://schemas.microsoft.com/office/drawing/2014/main" xmlns="" val="1270249670"/>
                  </a:ext>
                </a:extLst>
              </a:tr>
            </a:tbl>
          </a:graphicData>
        </a:graphic>
      </p:graphicFrame>
      <p:graphicFrame>
        <p:nvGraphicFramePr>
          <p:cNvPr id="39" name="표 20">
            <a:extLst>
              <a:ext uri="{FF2B5EF4-FFF2-40B4-BE49-F238E27FC236}">
                <a16:creationId xmlns:a16="http://schemas.microsoft.com/office/drawing/2014/main" xmlns="" id="{BF3F7AD5-95D1-471F-A628-FE3A902EF425}"/>
              </a:ext>
            </a:extLst>
          </p:cNvPr>
          <p:cNvGraphicFramePr>
            <a:graphicFrameLocks noGrp="1"/>
          </p:cNvGraphicFramePr>
          <p:nvPr>
            <p:extLst>
              <p:ext uri="{D42A27DB-BD31-4B8C-83A1-F6EECF244321}">
                <p14:modId xmlns:p14="http://schemas.microsoft.com/office/powerpoint/2010/main" xmlns="" val="299363794"/>
              </p:ext>
            </p:extLst>
          </p:nvPr>
        </p:nvGraphicFramePr>
        <p:xfrm>
          <a:off x="6639119" y="2632792"/>
          <a:ext cx="714555" cy="213360"/>
        </p:xfrm>
        <a:graphic>
          <a:graphicData uri="http://schemas.openxmlformats.org/drawingml/2006/table">
            <a:tbl>
              <a:tblPr firstRow="1" bandRow="1">
                <a:tableStyleId>{5940675A-B579-460E-94D1-54222C63F5DA}</a:tableStyleId>
              </a:tblPr>
              <a:tblGrid>
                <a:gridCol w="714555">
                  <a:extLst>
                    <a:ext uri="{9D8B030D-6E8A-4147-A177-3AD203B41FA5}">
                      <a16:colId xmlns:a16="http://schemas.microsoft.com/office/drawing/2014/main" xmlns="" val="2696637192"/>
                    </a:ext>
                  </a:extLst>
                </a:gridCol>
              </a:tblGrid>
              <a:tr h="168162">
                <a:tc>
                  <a:txBody>
                    <a:bodyPr/>
                    <a:lstStyle/>
                    <a:p>
                      <a:pPr algn="ctr" latinLnBrk="1"/>
                      <a:r>
                        <a:rPr lang="ko-KR" altLang="en-US" sz="800"/>
                        <a:t>운임입력</a:t>
                      </a:r>
                    </a:p>
                  </a:txBody>
                  <a:tcPr/>
                </a:tc>
                <a:extLst>
                  <a:ext uri="{0D108BD9-81ED-4DB2-BD59-A6C34878D82A}">
                    <a16:rowId xmlns:a16="http://schemas.microsoft.com/office/drawing/2014/main" xmlns="" val="3487533887"/>
                  </a:ext>
                </a:extLst>
              </a:tr>
            </a:tbl>
          </a:graphicData>
        </a:graphic>
      </p:graphicFrame>
      <p:graphicFrame>
        <p:nvGraphicFramePr>
          <p:cNvPr id="41" name="표 20">
            <a:extLst>
              <a:ext uri="{FF2B5EF4-FFF2-40B4-BE49-F238E27FC236}">
                <a16:creationId xmlns:a16="http://schemas.microsoft.com/office/drawing/2014/main" xmlns="" id="{C18CAC44-B005-4100-BB20-86A96EFC6CA8}"/>
              </a:ext>
            </a:extLst>
          </p:cNvPr>
          <p:cNvGraphicFramePr>
            <a:graphicFrameLocks noGrp="1"/>
          </p:cNvGraphicFramePr>
          <p:nvPr>
            <p:extLst>
              <p:ext uri="{D42A27DB-BD31-4B8C-83A1-F6EECF244321}">
                <p14:modId xmlns:p14="http://schemas.microsoft.com/office/powerpoint/2010/main" xmlns="" val="3130834779"/>
              </p:ext>
            </p:extLst>
          </p:nvPr>
        </p:nvGraphicFramePr>
        <p:xfrm>
          <a:off x="6639119" y="4215600"/>
          <a:ext cx="714555" cy="213360"/>
        </p:xfrm>
        <a:graphic>
          <a:graphicData uri="http://schemas.openxmlformats.org/drawingml/2006/table">
            <a:tbl>
              <a:tblPr firstRow="1" bandRow="1">
                <a:tableStyleId>{5940675A-B579-460E-94D1-54222C63F5DA}</a:tableStyleId>
              </a:tblPr>
              <a:tblGrid>
                <a:gridCol w="714555">
                  <a:extLst>
                    <a:ext uri="{9D8B030D-6E8A-4147-A177-3AD203B41FA5}">
                      <a16:colId xmlns:a16="http://schemas.microsoft.com/office/drawing/2014/main" xmlns="" val="2696637192"/>
                    </a:ext>
                  </a:extLst>
                </a:gridCol>
              </a:tblGrid>
              <a:tr h="168162">
                <a:tc>
                  <a:txBody>
                    <a:bodyPr/>
                    <a:lstStyle/>
                    <a:p>
                      <a:pPr algn="ctr" latinLnBrk="1"/>
                      <a:r>
                        <a:rPr lang="ko-KR" altLang="en-US" sz="800"/>
                        <a:t>운임입력</a:t>
                      </a:r>
                    </a:p>
                  </a:txBody>
                  <a:tcPr/>
                </a:tc>
                <a:extLst>
                  <a:ext uri="{0D108BD9-81ED-4DB2-BD59-A6C34878D82A}">
                    <a16:rowId xmlns:a16="http://schemas.microsoft.com/office/drawing/2014/main" xmlns="" val="3487533887"/>
                  </a:ext>
                </a:extLst>
              </a:tr>
            </a:tbl>
          </a:graphicData>
        </a:graphic>
      </p:graphicFrame>
      <p:graphicFrame>
        <p:nvGraphicFramePr>
          <p:cNvPr id="42" name="표 20">
            <a:extLst>
              <a:ext uri="{FF2B5EF4-FFF2-40B4-BE49-F238E27FC236}">
                <a16:creationId xmlns:a16="http://schemas.microsoft.com/office/drawing/2014/main" xmlns="" id="{82BECEAC-B7CD-49FB-ADB0-5AC698BEA6BE}"/>
              </a:ext>
            </a:extLst>
          </p:cNvPr>
          <p:cNvGraphicFramePr>
            <a:graphicFrameLocks noGrp="1"/>
          </p:cNvGraphicFramePr>
          <p:nvPr>
            <p:extLst>
              <p:ext uri="{D42A27DB-BD31-4B8C-83A1-F6EECF244321}">
                <p14:modId xmlns:p14="http://schemas.microsoft.com/office/powerpoint/2010/main" xmlns="" val="1894497295"/>
              </p:ext>
            </p:extLst>
          </p:nvPr>
        </p:nvGraphicFramePr>
        <p:xfrm>
          <a:off x="5753571" y="4216309"/>
          <a:ext cx="813540" cy="213360"/>
        </p:xfrm>
        <a:graphic>
          <a:graphicData uri="http://schemas.openxmlformats.org/drawingml/2006/table">
            <a:tbl>
              <a:tblPr firstRow="1" bandRow="1">
                <a:tableStyleId>{5940675A-B579-460E-94D1-54222C63F5DA}</a:tableStyleId>
              </a:tblPr>
              <a:tblGrid>
                <a:gridCol w="813540">
                  <a:extLst>
                    <a:ext uri="{9D8B030D-6E8A-4147-A177-3AD203B41FA5}">
                      <a16:colId xmlns:a16="http://schemas.microsoft.com/office/drawing/2014/main" xmlns="" val="2696637192"/>
                    </a:ext>
                  </a:extLst>
                </a:gridCol>
              </a:tblGrid>
              <a:tr h="168162">
                <a:tc>
                  <a:txBody>
                    <a:bodyPr/>
                    <a:lstStyle/>
                    <a:p>
                      <a:pPr algn="ctr" latinLnBrk="1"/>
                      <a:r>
                        <a:rPr lang="ko-KR" altLang="en-US" sz="800"/>
                        <a:t>배달완료</a:t>
                      </a:r>
                    </a:p>
                  </a:txBody>
                  <a:tcPr/>
                </a:tc>
                <a:extLst>
                  <a:ext uri="{0D108BD9-81ED-4DB2-BD59-A6C34878D82A}">
                    <a16:rowId xmlns:a16="http://schemas.microsoft.com/office/drawing/2014/main" xmlns="" val="3487533887"/>
                  </a:ext>
                </a:extLst>
              </a:tr>
            </a:tbl>
          </a:graphicData>
        </a:graphic>
      </p:graphicFrame>
      <p:graphicFrame>
        <p:nvGraphicFramePr>
          <p:cNvPr id="43" name="표 20">
            <a:extLst>
              <a:ext uri="{FF2B5EF4-FFF2-40B4-BE49-F238E27FC236}">
                <a16:creationId xmlns:a16="http://schemas.microsoft.com/office/drawing/2014/main" xmlns="" id="{9C5A85B4-3D4B-4F98-9B81-4DF0495067A2}"/>
              </a:ext>
            </a:extLst>
          </p:cNvPr>
          <p:cNvGraphicFramePr>
            <a:graphicFrameLocks noGrp="1"/>
          </p:cNvGraphicFramePr>
          <p:nvPr>
            <p:extLst>
              <p:ext uri="{D42A27DB-BD31-4B8C-83A1-F6EECF244321}">
                <p14:modId xmlns:p14="http://schemas.microsoft.com/office/powerpoint/2010/main" xmlns="" val="3815579391"/>
              </p:ext>
            </p:extLst>
          </p:nvPr>
        </p:nvGraphicFramePr>
        <p:xfrm>
          <a:off x="6595136" y="5830777"/>
          <a:ext cx="714555" cy="213360"/>
        </p:xfrm>
        <a:graphic>
          <a:graphicData uri="http://schemas.openxmlformats.org/drawingml/2006/table">
            <a:tbl>
              <a:tblPr firstRow="1" bandRow="1">
                <a:tableStyleId>{5940675A-B579-460E-94D1-54222C63F5DA}</a:tableStyleId>
              </a:tblPr>
              <a:tblGrid>
                <a:gridCol w="714555">
                  <a:extLst>
                    <a:ext uri="{9D8B030D-6E8A-4147-A177-3AD203B41FA5}">
                      <a16:colId xmlns:a16="http://schemas.microsoft.com/office/drawing/2014/main" xmlns="" val="2696637192"/>
                    </a:ext>
                  </a:extLst>
                </a:gridCol>
              </a:tblGrid>
              <a:tr h="168162">
                <a:tc>
                  <a:txBody>
                    <a:bodyPr/>
                    <a:lstStyle/>
                    <a:p>
                      <a:pPr algn="ctr" latinLnBrk="1"/>
                      <a:r>
                        <a:rPr lang="ko-KR" altLang="en-US" sz="800"/>
                        <a:t>운임입력</a:t>
                      </a:r>
                    </a:p>
                  </a:txBody>
                  <a:tcPr/>
                </a:tc>
                <a:extLst>
                  <a:ext uri="{0D108BD9-81ED-4DB2-BD59-A6C34878D82A}">
                    <a16:rowId xmlns:a16="http://schemas.microsoft.com/office/drawing/2014/main" xmlns="" val="3487533887"/>
                  </a:ext>
                </a:extLst>
              </a:tr>
            </a:tbl>
          </a:graphicData>
        </a:graphic>
      </p:graphicFrame>
      <p:graphicFrame>
        <p:nvGraphicFramePr>
          <p:cNvPr id="45" name="표 20">
            <a:extLst>
              <a:ext uri="{FF2B5EF4-FFF2-40B4-BE49-F238E27FC236}">
                <a16:creationId xmlns:a16="http://schemas.microsoft.com/office/drawing/2014/main" xmlns="" id="{A080CA05-FEA6-4C08-A1A6-6F735FD8E5A7}"/>
              </a:ext>
            </a:extLst>
          </p:cNvPr>
          <p:cNvGraphicFramePr>
            <a:graphicFrameLocks noGrp="1"/>
          </p:cNvGraphicFramePr>
          <p:nvPr>
            <p:extLst>
              <p:ext uri="{D42A27DB-BD31-4B8C-83A1-F6EECF244321}">
                <p14:modId xmlns:p14="http://schemas.microsoft.com/office/powerpoint/2010/main" xmlns="" val="4156103232"/>
              </p:ext>
            </p:extLst>
          </p:nvPr>
        </p:nvGraphicFramePr>
        <p:xfrm>
          <a:off x="4896048" y="4215600"/>
          <a:ext cx="813540" cy="213360"/>
        </p:xfrm>
        <a:graphic>
          <a:graphicData uri="http://schemas.openxmlformats.org/drawingml/2006/table">
            <a:tbl>
              <a:tblPr firstRow="1" bandRow="1">
                <a:tableStyleId>{5940675A-B579-460E-94D1-54222C63F5DA}</a:tableStyleId>
              </a:tblPr>
              <a:tblGrid>
                <a:gridCol w="813540">
                  <a:extLst>
                    <a:ext uri="{9D8B030D-6E8A-4147-A177-3AD203B41FA5}">
                      <a16:colId xmlns:a16="http://schemas.microsoft.com/office/drawing/2014/main" xmlns="" val="2696637192"/>
                    </a:ext>
                  </a:extLst>
                </a:gridCol>
              </a:tblGrid>
              <a:tr h="168162">
                <a:tc>
                  <a:txBody>
                    <a:bodyPr/>
                    <a:lstStyle/>
                    <a:p>
                      <a:pPr algn="ctr" latinLnBrk="1"/>
                      <a:r>
                        <a:rPr lang="ko-KR" altLang="en-US" sz="800"/>
                        <a:t>배달중</a:t>
                      </a:r>
                    </a:p>
                  </a:txBody>
                  <a:tcPr/>
                </a:tc>
                <a:extLst>
                  <a:ext uri="{0D108BD9-81ED-4DB2-BD59-A6C34878D82A}">
                    <a16:rowId xmlns:a16="http://schemas.microsoft.com/office/drawing/2014/main" xmlns="" val="3487533887"/>
                  </a:ext>
                </a:extLst>
              </a:tr>
            </a:tbl>
          </a:graphicData>
        </a:graphic>
      </p:graphicFrame>
      <p:graphicFrame>
        <p:nvGraphicFramePr>
          <p:cNvPr id="47" name="표 20">
            <a:extLst>
              <a:ext uri="{FF2B5EF4-FFF2-40B4-BE49-F238E27FC236}">
                <a16:creationId xmlns:a16="http://schemas.microsoft.com/office/drawing/2014/main" xmlns="" id="{627B2EDF-35D1-4DB1-B728-EECD1B50C059}"/>
              </a:ext>
            </a:extLst>
          </p:cNvPr>
          <p:cNvGraphicFramePr>
            <a:graphicFrameLocks noGrp="1"/>
          </p:cNvGraphicFramePr>
          <p:nvPr>
            <p:extLst>
              <p:ext uri="{D42A27DB-BD31-4B8C-83A1-F6EECF244321}">
                <p14:modId xmlns:p14="http://schemas.microsoft.com/office/powerpoint/2010/main" xmlns="" val="2036265955"/>
              </p:ext>
            </p:extLst>
          </p:nvPr>
        </p:nvGraphicFramePr>
        <p:xfrm>
          <a:off x="5716213" y="5825871"/>
          <a:ext cx="813540" cy="213360"/>
        </p:xfrm>
        <a:graphic>
          <a:graphicData uri="http://schemas.openxmlformats.org/drawingml/2006/table">
            <a:tbl>
              <a:tblPr firstRow="1" bandRow="1">
                <a:tableStyleId>{5940675A-B579-460E-94D1-54222C63F5DA}</a:tableStyleId>
              </a:tblPr>
              <a:tblGrid>
                <a:gridCol w="813540">
                  <a:extLst>
                    <a:ext uri="{9D8B030D-6E8A-4147-A177-3AD203B41FA5}">
                      <a16:colId xmlns:a16="http://schemas.microsoft.com/office/drawing/2014/main" xmlns="" val="2696637192"/>
                    </a:ext>
                  </a:extLst>
                </a:gridCol>
              </a:tblGrid>
              <a:tr h="168162">
                <a:tc>
                  <a:txBody>
                    <a:bodyPr/>
                    <a:lstStyle/>
                    <a:p>
                      <a:pPr algn="ctr" latinLnBrk="1"/>
                      <a:r>
                        <a:rPr lang="ko-KR" altLang="en-US" sz="800"/>
                        <a:t>배달완료</a:t>
                      </a:r>
                    </a:p>
                  </a:txBody>
                  <a:tcPr/>
                </a:tc>
                <a:extLst>
                  <a:ext uri="{0D108BD9-81ED-4DB2-BD59-A6C34878D82A}">
                    <a16:rowId xmlns:a16="http://schemas.microsoft.com/office/drawing/2014/main" xmlns="" val="3487533887"/>
                  </a:ext>
                </a:extLst>
              </a:tr>
            </a:tbl>
          </a:graphicData>
        </a:graphic>
      </p:graphicFrame>
      <p:graphicFrame>
        <p:nvGraphicFramePr>
          <p:cNvPr id="48" name="표 20">
            <a:extLst>
              <a:ext uri="{FF2B5EF4-FFF2-40B4-BE49-F238E27FC236}">
                <a16:creationId xmlns:a16="http://schemas.microsoft.com/office/drawing/2014/main" xmlns="" id="{55D5D959-9D1D-4B6C-B3B0-296F65997209}"/>
              </a:ext>
            </a:extLst>
          </p:cNvPr>
          <p:cNvGraphicFramePr>
            <a:graphicFrameLocks noGrp="1"/>
          </p:cNvGraphicFramePr>
          <p:nvPr>
            <p:extLst>
              <p:ext uri="{D42A27DB-BD31-4B8C-83A1-F6EECF244321}">
                <p14:modId xmlns:p14="http://schemas.microsoft.com/office/powerpoint/2010/main" xmlns="" val="1088385591"/>
              </p:ext>
            </p:extLst>
          </p:nvPr>
        </p:nvGraphicFramePr>
        <p:xfrm>
          <a:off x="4858690" y="5825162"/>
          <a:ext cx="813540" cy="213360"/>
        </p:xfrm>
        <a:graphic>
          <a:graphicData uri="http://schemas.openxmlformats.org/drawingml/2006/table">
            <a:tbl>
              <a:tblPr firstRow="1" bandRow="1">
                <a:tableStyleId>{5940675A-B579-460E-94D1-54222C63F5DA}</a:tableStyleId>
              </a:tblPr>
              <a:tblGrid>
                <a:gridCol w="813540">
                  <a:extLst>
                    <a:ext uri="{9D8B030D-6E8A-4147-A177-3AD203B41FA5}">
                      <a16:colId xmlns:a16="http://schemas.microsoft.com/office/drawing/2014/main" xmlns="" val="2696637192"/>
                    </a:ext>
                  </a:extLst>
                </a:gridCol>
              </a:tblGrid>
              <a:tr h="168162">
                <a:tc>
                  <a:txBody>
                    <a:bodyPr/>
                    <a:lstStyle/>
                    <a:p>
                      <a:pPr algn="ctr" latinLnBrk="1"/>
                      <a:r>
                        <a:rPr lang="ko-KR" altLang="en-US" sz="800"/>
                        <a:t>배달중</a:t>
                      </a:r>
                    </a:p>
                  </a:txBody>
                  <a:tcPr/>
                </a:tc>
                <a:extLst>
                  <a:ext uri="{0D108BD9-81ED-4DB2-BD59-A6C34878D82A}">
                    <a16:rowId xmlns:a16="http://schemas.microsoft.com/office/drawing/2014/main" xmlns="" val="3487533887"/>
                  </a:ext>
                </a:extLst>
              </a:tr>
            </a:tbl>
          </a:graphicData>
        </a:graphic>
      </p:graphicFrame>
      <p:sp>
        <p:nvSpPr>
          <p:cNvPr id="36" name="TextBox 35">
            <a:extLst>
              <a:ext uri="{FF2B5EF4-FFF2-40B4-BE49-F238E27FC236}">
                <a16:creationId xmlns:a16="http://schemas.microsoft.com/office/drawing/2014/main" xmlns="" id="{47A961AE-CF81-4641-BB15-164782831587}"/>
              </a:ext>
            </a:extLst>
          </p:cNvPr>
          <p:cNvSpPr txBox="1"/>
          <p:nvPr/>
        </p:nvSpPr>
        <p:spPr>
          <a:xfrm>
            <a:off x="5947010" y="1757335"/>
            <a:ext cx="1005403" cy="338554"/>
          </a:xfrm>
          <a:prstGeom prst="rect">
            <a:avLst/>
          </a:prstGeom>
          <a:noFill/>
        </p:spPr>
        <p:txBody>
          <a:bodyPr wrap="none" rtlCol="0">
            <a:spAutoFit/>
          </a:bodyPr>
          <a:lstStyle/>
          <a:p>
            <a:r>
              <a:rPr lang="ko-KR" altLang="en-US" sz="1600" b="1">
                <a:solidFill>
                  <a:schemeClr val="tx2">
                    <a:lumMod val="60000"/>
                    <a:lumOff val="40000"/>
                  </a:schemeClr>
                </a:solidFill>
              </a:rPr>
              <a:t>배달대기</a:t>
            </a:r>
          </a:p>
        </p:txBody>
      </p:sp>
      <p:sp>
        <p:nvSpPr>
          <p:cNvPr id="50" name="TextBox 49">
            <a:extLst>
              <a:ext uri="{FF2B5EF4-FFF2-40B4-BE49-F238E27FC236}">
                <a16:creationId xmlns:a16="http://schemas.microsoft.com/office/drawing/2014/main" xmlns="" id="{1FB77F22-44BE-455F-9541-8E02269B5C41}"/>
              </a:ext>
            </a:extLst>
          </p:cNvPr>
          <p:cNvSpPr txBox="1"/>
          <p:nvPr/>
        </p:nvSpPr>
        <p:spPr>
          <a:xfrm>
            <a:off x="6174001" y="3268905"/>
            <a:ext cx="800219" cy="338554"/>
          </a:xfrm>
          <a:prstGeom prst="rect">
            <a:avLst/>
          </a:prstGeom>
          <a:noFill/>
        </p:spPr>
        <p:txBody>
          <a:bodyPr wrap="none" rtlCol="0">
            <a:spAutoFit/>
          </a:bodyPr>
          <a:lstStyle/>
          <a:p>
            <a:r>
              <a:rPr lang="ko-KR" altLang="en-US" sz="1600" b="1">
                <a:solidFill>
                  <a:schemeClr val="tx2">
                    <a:lumMod val="60000"/>
                    <a:lumOff val="40000"/>
                  </a:schemeClr>
                </a:solidFill>
              </a:rPr>
              <a:t>배달중</a:t>
            </a:r>
          </a:p>
        </p:txBody>
      </p:sp>
      <p:sp>
        <p:nvSpPr>
          <p:cNvPr id="51" name="TextBox 50">
            <a:extLst>
              <a:ext uri="{FF2B5EF4-FFF2-40B4-BE49-F238E27FC236}">
                <a16:creationId xmlns:a16="http://schemas.microsoft.com/office/drawing/2014/main" xmlns="" id="{15839A06-05D1-40B7-B2FC-A6B0086E2284}"/>
              </a:ext>
            </a:extLst>
          </p:cNvPr>
          <p:cNvSpPr txBox="1"/>
          <p:nvPr/>
        </p:nvSpPr>
        <p:spPr>
          <a:xfrm>
            <a:off x="6020939" y="4845364"/>
            <a:ext cx="1005403" cy="338554"/>
          </a:xfrm>
          <a:prstGeom prst="rect">
            <a:avLst/>
          </a:prstGeom>
          <a:noFill/>
        </p:spPr>
        <p:txBody>
          <a:bodyPr wrap="none" rtlCol="0">
            <a:spAutoFit/>
          </a:bodyPr>
          <a:lstStyle/>
          <a:p>
            <a:r>
              <a:rPr lang="ko-KR" altLang="en-US" sz="1600" b="1"/>
              <a:t>배달완료</a:t>
            </a:r>
          </a:p>
        </p:txBody>
      </p:sp>
      <p:sp>
        <p:nvSpPr>
          <p:cNvPr id="52" name="타원 51">
            <a:extLst>
              <a:ext uri="{FF2B5EF4-FFF2-40B4-BE49-F238E27FC236}">
                <a16:creationId xmlns:a16="http://schemas.microsoft.com/office/drawing/2014/main" xmlns="" id="{D20FDF91-2D89-4DDB-9094-7EA03D69CB09}"/>
              </a:ext>
            </a:extLst>
          </p:cNvPr>
          <p:cNvSpPr/>
          <p:nvPr/>
        </p:nvSpPr>
        <p:spPr>
          <a:xfrm>
            <a:off x="5584376" y="275974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5</a:t>
            </a:r>
            <a:endParaRPr lang="ko-KR" altLang="en-US"/>
          </a:p>
        </p:txBody>
      </p:sp>
      <p:sp>
        <p:nvSpPr>
          <p:cNvPr id="53" name="타원 52">
            <a:extLst>
              <a:ext uri="{FF2B5EF4-FFF2-40B4-BE49-F238E27FC236}">
                <a16:creationId xmlns:a16="http://schemas.microsoft.com/office/drawing/2014/main" xmlns="" id="{EAC5F5AD-E40C-4453-947B-8D4B874CC271}"/>
              </a:ext>
            </a:extLst>
          </p:cNvPr>
          <p:cNvSpPr/>
          <p:nvPr/>
        </p:nvSpPr>
        <p:spPr>
          <a:xfrm>
            <a:off x="6778254" y="279496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6</a:t>
            </a:r>
            <a:endParaRPr lang="ko-KR" altLang="en-US"/>
          </a:p>
        </p:txBody>
      </p:sp>
      <p:sp>
        <p:nvSpPr>
          <p:cNvPr id="44" name="TextBox 43">
            <a:extLst>
              <a:ext uri="{FF2B5EF4-FFF2-40B4-BE49-F238E27FC236}">
                <a16:creationId xmlns:a16="http://schemas.microsoft.com/office/drawing/2014/main" xmlns="" id="{19C06DFF-6304-449D-AF22-2DD507DF4E78}"/>
              </a:ext>
            </a:extLst>
          </p:cNvPr>
          <p:cNvSpPr txBox="1"/>
          <p:nvPr/>
        </p:nvSpPr>
        <p:spPr>
          <a:xfrm>
            <a:off x="5033348" y="1777563"/>
            <a:ext cx="684803" cy="246221"/>
          </a:xfrm>
          <a:prstGeom prst="rect">
            <a:avLst/>
          </a:prstGeom>
          <a:noFill/>
        </p:spPr>
        <p:txBody>
          <a:bodyPr wrap="none" rtlCol="0">
            <a:spAutoFit/>
          </a:bodyPr>
          <a:lstStyle/>
          <a:p>
            <a:r>
              <a:rPr lang="ko-KR" altLang="en-US" sz="1000">
                <a:solidFill>
                  <a:srgbClr val="FF0000"/>
                </a:solidFill>
              </a:rPr>
              <a:t>아침 </a:t>
            </a:r>
            <a:r>
              <a:rPr lang="en-US" altLang="ko-KR" sz="1000">
                <a:solidFill>
                  <a:srgbClr val="FF0000"/>
                </a:solidFill>
              </a:rPr>
              <a:t>8</a:t>
            </a:r>
            <a:r>
              <a:rPr lang="ko-KR" altLang="en-US" sz="1000">
                <a:solidFill>
                  <a:srgbClr val="FF0000"/>
                </a:solidFill>
              </a:rPr>
              <a:t>시</a:t>
            </a:r>
          </a:p>
        </p:txBody>
      </p:sp>
      <p:sp>
        <p:nvSpPr>
          <p:cNvPr id="49" name="TextBox 48">
            <a:extLst>
              <a:ext uri="{FF2B5EF4-FFF2-40B4-BE49-F238E27FC236}">
                <a16:creationId xmlns:a16="http://schemas.microsoft.com/office/drawing/2014/main" xmlns="" id="{4AC6FCB9-A2B8-4BE8-98E4-51B8AC9AA1FF}"/>
              </a:ext>
            </a:extLst>
          </p:cNvPr>
          <p:cNvSpPr txBox="1"/>
          <p:nvPr/>
        </p:nvSpPr>
        <p:spPr>
          <a:xfrm>
            <a:off x="5051157" y="3360277"/>
            <a:ext cx="755335" cy="246221"/>
          </a:xfrm>
          <a:prstGeom prst="rect">
            <a:avLst/>
          </a:prstGeom>
          <a:noFill/>
        </p:spPr>
        <p:txBody>
          <a:bodyPr wrap="none" rtlCol="0">
            <a:spAutoFit/>
          </a:bodyPr>
          <a:lstStyle/>
          <a:p>
            <a:r>
              <a:rPr lang="ko-KR" altLang="en-US" sz="1000">
                <a:solidFill>
                  <a:srgbClr val="FF0000"/>
                </a:solidFill>
              </a:rPr>
              <a:t>아침 </a:t>
            </a:r>
            <a:r>
              <a:rPr lang="en-US" altLang="ko-KR" sz="1000">
                <a:solidFill>
                  <a:srgbClr val="FF0000"/>
                </a:solidFill>
              </a:rPr>
              <a:t>10</a:t>
            </a:r>
            <a:r>
              <a:rPr lang="ko-KR" altLang="en-US" sz="1000">
                <a:solidFill>
                  <a:srgbClr val="FF0000"/>
                </a:solidFill>
              </a:rPr>
              <a:t>시</a:t>
            </a:r>
          </a:p>
        </p:txBody>
      </p:sp>
      <p:sp>
        <p:nvSpPr>
          <p:cNvPr id="58" name="타원 57">
            <a:extLst>
              <a:ext uri="{FF2B5EF4-FFF2-40B4-BE49-F238E27FC236}">
                <a16:creationId xmlns:a16="http://schemas.microsoft.com/office/drawing/2014/main" xmlns="" id="{8993C5A5-DD2A-493B-87BA-D39DC1CB72EE}"/>
              </a:ext>
            </a:extLst>
          </p:cNvPr>
          <p:cNvSpPr/>
          <p:nvPr/>
        </p:nvSpPr>
        <p:spPr>
          <a:xfrm>
            <a:off x="591719" y="2250516"/>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a:t>7</a:t>
            </a:r>
            <a:endParaRPr lang="ko-KR" altLang="en-US"/>
          </a:p>
        </p:txBody>
      </p:sp>
    </p:spTree>
    <p:extLst>
      <p:ext uri="{BB962C8B-B14F-4D97-AF65-F5344CB8AC3E}">
        <p14:creationId xmlns:p14="http://schemas.microsoft.com/office/powerpoint/2010/main" xmlns="" val="320264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a:t>참고 사이트</a:t>
            </a:r>
            <a:r>
              <a:rPr lang="en-US" altLang="ko-KR"/>
              <a:t>/</a:t>
            </a:r>
            <a:r>
              <a:rPr lang="ko-KR" altLang="en-US"/>
              <a:t>앱</a:t>
            </a:r>
            <a:endParaRPr lang="ko-KR" altLang="en-US" dirty="0"/>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xmlns="" val="3232306174"/>
              </p:ext>
            </p:extLst>
          </p:nvPr>
        </p:nvGraphicFramePr>
        <p:xfrm>
          <a:off x="1055440" y="1889413"/>
          <a:ext cx="9796259" cy="4628038"/>
        </p:xfrm>
        <a:graphic>
          <a:graphicData uri="http://schemas.openxmlformats.org/drawingml/2006/table">
            <a:tbl>
              <a:tblPr>
                <a:tableStyleId>{5C22544A-7EE6-4342-B048-85BDC9FD1C3A}</a:tableStyleId>
              </a:tblPr>
              <a:tblGrid>
                <a:gridCol w="1161764">
                  <a:extLst>
                    <a:ext uri="{9D8B030D-6E8A-4147-A177-3AD203B41FA5}">
                      <a16:colId xmlns:a16="http://schemas.microsoft.com/office/drawing/2014/main" xmlns="" val="20000"/>
                    </a:ext>
                  </a:extLst>
                </a:gridCol>
                <a:gridCol w="1161764">
                  <a:extLst>
                    <a:ext uri="{9D8B030D-6E8A-4147-A177-3AD203B41FA5}">
                      <a16:colId xmlns:a16="http://schemas.microsoft.com/office/drawing/2014/main" xmlns="" val="860830263"/>
                    </a:ext>
                  </a:extLst>
                </a:gridCol>
                <a:gridCol w="7472731">
                  <a:extLst>
                    <a:ext uri="{9D8B030D-6E8A-4147-A177-3AD203B41FA5}">
                      <a16:colId xmlns:a16="http://schemas.microsoft.com/office/drawing/2014/main" xmlns="" val="20005"/>
                    </a:ext>
                  </a:extLst>
                </a:gridCol>
              </a:tblGrid>
              <a:tr h="188208">
                <a:tc>
                  <a:txBody>
                    <a:bodyPr/>
                    <a:lstStyle/>
                    <a:p>
                      <a:pPr algn="ctr" latinLnBrk="1"/>
                      <a:r>
                        <a:rPr lang="ko-KR" altLang="en-US" sz="1000" b="1">
                          <a:solidFill>
                            <a:schemeClr val="tx1"/>
                          </a:solidFill>
                        </a:rPr>
                        <a:t>사이트명</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000" b="1">
                          <a:solidFill>
                            <a:schemeClr val="tx1"/>
                          </a:solidFill>
                        </a:rPr>
                        <a:t>구분</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err="1">
                          <a:solidFill>
                            <a:schemeClr val="tx1"/>
                          </a:solidFill>
                          <a:latin typeface="+mn-ea"/>
                          <a:ea typeface="+mn-ea"/>
                        </a:rPr>
                        <a:t>피엠세라미코</a:t>
                      </a:r>
                      <a:endParaRPr lang="en-US" altLang="ko-KR" sz="900" dirty="0">
                        <a:solidFill>
                          <a:schemeClr val="tx1"/>
                        </a:solidFill>
                        <a:latin typeface="+mn-ea"/>
                        <a:ea typeface="+mn-ea"/>
                      </a:endParaRPr>
                    </a:p>
                    <a:p>
                      <a:pPr algn="ctr" latinLnBrk="1">
                        <a:lnSpc>
                          <a:spcPct val="120000"/>
                        </a:lnSpc>
                      </a:pPr>
                      <a:r>
                        <a:rPr lang="en-US" altLang="ko-KR" sz="900" dirty="0">
                          <a:solidFill>
                            <a:schemeClr val="tx1"/>
                          </a:solidFill>
                          <a:latin typeface="+mn-ea"/>
                          <a:ea typeface="+mn-ea"/>
                        </a:rPr>
                        <a:t>(</a:t>
                      </a:r>
                      <a:r>
                        <a:rPr lang="ko-KR" altLang="en-US" sz="900" dirty="0">
                          <a:solidFill>
                            <a:schemeClr val="tx1"/>
                          </a:solidFill>
                          <a:latin typeface="+mn-ea"/>
                          <a:ea typeface="+mn-ea"/>
                        </a:rPr>
                        <a:t>자사 </a:t>
                      </a:r>
                      <a:r>
                        <a:rPr lang="en-US" altLang="ko-KR" sz="900" dirty="0">
                          <a:solidFill>
                            <a:schemeClr val="tx1"/>
                          </a:solidFill>
                          <a:latin typeface="+mn-ea"/>
                          <a:ea typeface="+mn-ea"/>
                        </a:rPr>
                        <a:t>HP)</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lnSpc>
                          <a:spcPct val="120000"/>
                        </a:lnSpc>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r>
                        <a:rPr lang="en-US" altLang="ko-KR" sz="900" dirty="0">
                          <a:solidFill>
                            <a:schemeClr val="tx1"/>
                          </a:solidFill>
                          <a:latin typeface="+mn-ea"/>
                          <a:ea typeface="+mn-ea"/>
                          <a:hlinkClick r:id="rId2"/>
                        </a:rPr>
                        <a:t>https://www.sixshop.com/fimceramico/home</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356854481"/>
                  </a:ext>
                </a:extLst>
              </a:tr>
              <a:tr h="551915">
                <a:tc>
                  <a:txBody>
                    <a:bodyPr/>
                    <a:lstStyle/>
                    <a:p>
                      <a:pPr algn="ctr" latinLnBrk="1">
                        <a:lnSpc>
                          <a:spcPct val="120000"/>
                        </a:lnSpc>
                      </a:pPr>
                      <a:r>
                        <a:rPr lang="ko-KR" altLang="en-US" sz="900" dirty="0">
                          <a:solidFill>
                            <a:schemeClr val="tx1"/>
                          </a:solidFill>
                          <a:latin typeface="+mn-ea"/>
                          <a:ea typeface="+mn-ea"/>
                        </a:rPr>
                        <a:t>대림 </a:t>
                      </a:r>
                      <a:r>
                        <a:rPr lang="ko-KR" altLang="en-US" sz="900" dirty="0" err="1">
                          <a:solidFill>
                            <a:schemeClr val="tx1"/>
                          </a:solidFill>
                          <a:latin typeface="+mn-ea"/>
                          <a:ea typeface="+mn-ea"/>
                        </a:rPr>
                        <a:t>디움</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lnSpc>
                          <a:spcPct val="120000"/>
                        </a:lnSpc>
                      </a:pPr>
                      <a:r>
                        <a:rPr lang="en-US" altLang="ko-KR" sz="900" dirty="0">
                          <a:solidFill>
                            <a:schemeClr val="tx1"/>
                          </a:solidFill>
                          <a:latin typeface="+mn-ea"/>
                          <a:ea typeface="+mn-ea"/>
                        </a:rPr>
                        <a:t>OMS</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r>
                        <a:rPr lang="en-US" altLang="ko-KR" sz="900" dirty="0">
                          <a:solidFill>
                            <a:schemeClr val="tx1"/>
                          </a:solidFill>
                          <a:latin typeface="+mn-ea"/>
                          <a:ea typeface="+mn-ea"/>
                          <a:hlinkClick r:id="rId3"/>
                        </a:rPr>
                        <a:t>https://oms.dium.co.kr/?target=/mainview</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err="1">
                          <a:solidFill>
                            <a:schemeClr val="tx1"/>
                          </a:solidFill>
                          <a:latin typeface="+mn-ea"/>
                          <a:ea typeface="+mn-ea"/>
                        </a:rPr>
                        <a:t>바스데이</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lnSpc>
                          <a:spcPct val="120000"/>
                        </a:lnSpc>
                      </a:pPr>
                      <a:r>
                        <a:rPr lang="en-US" altLang="ko-KR" sz="900">
                          <a:solidFill>
                            <a:schemeClr val="tx1"/>
                          </a:solidFill>
                          <a:latin typeface="+mn-ea"/>
                          <a:ea typeface="+mn-ea"/>
                        </a:rPr>
                        <a:t>OMS</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r>
                        <a:rPr lang="en-US" altLang="ko-KR" sz="900" dirty="0">
                          <a:solidFill>
                            <a:schemeClr val="tx1"/>
                          </a:solidFill>
                          <a:latin typeface="+mn-ea"/>
                          <a:ea typeface="+mn-ea"/>
                          <a:hlinkClick r:id="rId4"/>
                        </a:rPr>
                        <a:t>http://www.bathday.kr/</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504056">
                <a:tc>
                  <a:txBody>
                    <a:bodyPr/>
                    <a:lstStyle/>
                    <a:p>
                      <a:pPr algn="ctr" latinLnBrk="1">
                        <a:lnSpc>
                          <a:spcPct val="120000"/>
                        </a:lnSpc>
                      </a:pPr>
                      <a:r>
                        <a:rPr lang="en-US" altLang="ko-KR" sz="900" dirty="0">
                          <a:solidFill>
                            <a:schemeClr val="tx1"/>
                          </a:solidFill>
                          <a:latin typeface="+mn-ea"/>
                          <a:ea typeface="+mn-ea"/>
                        </a:rPr>
                        <a:t>EK</a:t>
                      </a:r>
                      <a:r>
                        <a:rPr lang="ko-KR" altLang="en-US" sz="900" dirty="0" err="1">
                          <a:solidFill>
                            <a:schemeClr val="tx1"/>
                          </a:solidFill>
                          <a:latin typeface="+mn-ea"/>
                          <a:ea typeface="+mn-ea"/>
                        </a:rPr>
                        <a:t>파트너스</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lnSpc>
                          <a:spcPct val="120000"/>
                        </a:lnSpc>
                      </a:pPr>
                      <a:r>
                        <a:rPr lang="en-US" altLang="ko-KR" sz="900" dirty="0">
                          <a:solidFill>
                            <a:schemeClr val="tx1"/>
                          </a:solidFill>
                          <a:latin typeface="+mn-ea"/>
                          <a:ea typeface="+mn-ea"/>
                        </a:rPr>
                        <a:t>OMS</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r>
                        <a:rPr lang="en-US" altLang="ko-KR" sz="900" dirty="0">
                          <a:solidFill>
                            <a:schemeClr val="tx1"/>
                          </a:solidFill>
                          <a:latin typeface="+mn-ea"/>
                          <a:ea typeface="+mn-ea"/>
                          <a:hlinkClick r:id="rId5"/>
                        </a:rPr>
                        <a:t>http://shop.ekpartners.co.kr/bath/login/login.php</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504056">
                <a:tc>
                  <a:txBody>
                    <a:bodyPr/>
                    <a:lstStyle/>
                    <a:p>
                      <a:pPr algn="ctr" latinLnBrk="1">
                        <a:lnSpc>
                          <a:spcPct val="120000"/>
                        </a:lnSpc>
                      </a:pPr>
                      <a:r>
                        <a:rPr lang="ko-KR" altLang="en-US" sz="900">
                          <a:solidFill>
                            <a:schemeClr val="tx1"/>
                          </a:solidFill>
                          <a:latin typeface="+mn-ea"/>
                          <a:ea typeface="+mn-ea"/>
                        </a:rPr>
                        <a:t>트렌비</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lnSpc>
                          <a:spcPct val="120000"/>
                        </a:lnSpc>
                      </a:pPr>
                      <a:r>
                        <a:rPr lang="ko-KR" altLang="en-US" sz="900">
                          <a:solidFill>
                            <a:schemeClr val="tx1"/>
                          </a:solidFill>
                          <a:latin typeface="+mn-ea"/>
                          <a:ea typeface="+mn-ea"/>
                        </a:rPr>
                        <a:t>모바일앱</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921827172"/>
                  </a:ext>
                </a:extLst>
              </a:tr>
              <a:tr h="504056">
                <a:tc>
                  <a:txBody>
                    <a:bodyPr/>
                    <a:lstStyle/>
                    <a:p>
                      <a:pPr algn="ctr" latinLnBrk="1">
                        <a:lnSpc>
                          <a:spcPct val="120000"/>
                        </a:lnSpc>
                      </a:pPr>
                      <a:r>
                        <a:rPr lang="ko-KR" altLang="en-US" sz="900">
                          <a:solidFill>
                            <a:schemeClr val="tx1"/>
                          </a:solidFill>
                          <a:latin typeface="+mn-ea"/>
                          <a:ea typeface="+mn-ea"/>
                        </a:rPr>
                        <a:t>무신사</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algn="ctr" latinLnBrk="1">
                        <a:lnSpc>
                          <a:spcPct val="120000"/>
                        </a:lnSpc>
                      </a:pPr>
                      <a:r>
                        <a:rPr lang="ko-KR" altLang="en-US" sz="900">
                          <a:solidFill>
                            <a:schemeClr val="tx1"/>
                          </a:solidFill>
                          <a:latin typeface="+mn-ea"/>
                          <a:ea typeface="+mn-ea"/>
                        </a:rPr>
                        <a:t>모바일앱</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xmlns="" val="4171527082"/>
                  </a:ext>
                </a:extLst>
              </a:tr>
              <a:tr h="504056">
                <a:tc>
                  <a:txBody>
                    <a:bodyPr/>
                    <a:lstStyle/>
                    <a:p>
                      <a:pPr algn="ctr" latinLnBrk="1">
                        <a:lnSpc>
                          <a:spcPct val="120000"/>
                        </a:lnSpc>
                      </a:pPr>
                      <a:r>
                        <a:rPr lang="ko-KR" altLang="en-US" sz="900">
                          <a:solidFill>
                            <a:schemeClr val="tx1"/>
                          </a:solidFill>
                          <a:latin typeface="+mn-ea"/>
                          <a:ea typeface="+mn-ea"/>
                        </a:rPr>
                        <a:t>요기요</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algn="ctr" latinLnBrk="1">
                        <a:lnSpc>
                          <a:spcPct val="120000"/>
                        </a:lnSpc>
                      </a:pPr>
                      <a:r>
                        <a:rPr lang="ko-KR" altLang="en-US" sz="900">
                          <a:solidFill>
                            <a:schemeClr val="tx1"/>
                          </a:solidFill>
                          <a:latin typeface="+mn-ea"/>
                          <a:ea typeface="+mn-ea"/>
                        </a:rPr>
                        <a:t>모바일앱</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xmlns="" val="3449716219"/>
                  </a:ext>
                </a:extLst>
              </a:tr>
              <a:tr h="504056">
                <a:tc>
                  <a:txBody>
                    <a:bodyPr/>
                    <a:lstStyle/>
                    <a:p>
                      <a:pPr algn="ctr" latinLnBrk="1">
                        <a:lnSpc>
                          <a:spcPct val="120000"/>
                        </a:lnSpc>
                      </a:pPr>
                      <a:r>
                        <a:rPr lang="ko-KR" altLang="en-US" sz="900">
                          <a:solidFill>
                            <a:schemeClr val="tx1"/>
                          </a:solidFill>
                          <a:latin typeface="+mn-ea"/>
                          <a:ea typeface="+mn-ea"/>
                        </a:rPr>
                        <a:t>위메프오</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algn="ctr" latinLnBrk="1">
                        <a:lnSpc>
                          <a:spcPct val="120000"/>
                        </a:lnSpc>
                      </a:pPr>
                      <a:r>
                        <a:rPr lang="ko-KR" altLang="en-US" sz="900">
                          <a:solidFill>
                            <a:schemeClr val="tx1"/>
                          </a:solidFill>
                          <a:latin typeface="+mn-ea"/>
                          <a:ea typeface="+mn-ea"/>
                        </a:rPr>
                        <a:t>모바일앱</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xmlns="" val="4155221950"/>
                  </a:ext>
                </a:extLst>
              </a:tr>
              <a:tr h="147693">
                <a:tc gridSpan="3">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616981493"/>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4</a:t>
            </a:fld>
            <a:endParaRPr lang="ko-KR" altLang="en-US" sz="900" dirty="0"/>
          </a:p>
        </p:txBody>
      </p:sp>
    </p:spTree>
    <p:extLst>
      <p:ext uri="{BB962C8B-B14F-4D97-AF65-F5344CB8AC3E}">
        <p14:creationId xmlns:p14="http://schemas.microsoft.com/office/powerpoint/2010/main" xmlns="" val="35970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ABE41773-9483-4454-A435-76FDB1D2A529}"/>
              </a:ext>
            </a:extLst>
          </p:cNvPr>
          <p:cNvSpPr>
            <a:spLocks noGrp="1"/>
          </p:cNvSpPr>
          <p:nvPr>
            <p:ph type="title"/>
          </p:nvPr>
        </p:nvSpPr>
        <p:spPr/>
        <p:txBody>
          <a:bodyPr/>
          <a:lstStyle/>
          <a:p>
            <a:r>
              <a:rPr lang="ko-KR" altLang="en-US" dirty="0"/>
              <a:t>고객사 </a:t>
            </a:r>
            <a:r>
              <a:rPr lang="en-US" altLang="ko-KR" dirty="0"/>
              <a:t>WEB</a:t>
            </a:r>
            <a:r>
              <a:rPr lang="ko-KR" altLang="en-US" dirty="0"/>
              <a:t> 쇼핑몰</a:t>
            </a:r>
          </a:p>
        </p:txBody>
      </p:sp>
      <p:sp>
        <p:nvSpPr>
          <p:cNvPr id="3" name="텍스트 개체 틀 2">
            <a:extLst>
              <a:ext uri="{FF2B5EF4-FFF2-40B4-BE49-F238E27FC236}">
                <a16:creationId xmlns:a16="http://schemas.microsoft.com/office/drawing/2014/main" xmlns="" id="{6F223E2B-C674-48D2-B005-F830FC98CDF5}"/>
              </a:ext>
            </a:extLst>
          </p:cNvPr>
          <p:cNvSpPr>
            <a:spLocks noGrp="1"/>
          </p:cNvSpPr>
          <p:nvPr>
            <p:ph type="body" sz="quarter" idx="10"/>
          </p:nvPr>
        </p:nvSpPr>
        <p:spPr/>
        <p:txBody>
          <a:bodyPr/>
          <a:lstStyle/>
          <a:p>
            <a:r>
              <a:rPr lang="ko-KR" altLang="en-US"/>
              <a:t>주문서 작성</a:t>
            </a:r>
            <a:r>
              <a:rPr lang="en-US" altLang="ko-KR"/>
              <a:t>, </a:t>
            </a:r>
            <a:r>
              <a:rPr lang="ko-KR" altLang="en-US"/>
              <a:t>상품 둘러보기</a:t>
            </a:r>
            <a:r>
              <a:rPr lang="en-US" altLang="ko-KR"/>
              <a:t>, </a:t>
            </a:r>
            <a:r>
              <a:rPr lang="ko-KR" altLang="en-US"/>
              <a:t>주문 및 상태 확인</a:t>
            </a:r>
            <a:r>
              <a:rPr lang="en-US" altLang="ko-KR"/>
              <a:t> ,</a:t>
            </a:r>
            <a:r>
              <a:rPr lang="ko-KR" altLang="en-US"/>
              <a:t>재주문</a:t>
            </a:r>
            <a:r>
              <a:rPr lang="en-US" altLang="ko-KR"/>
              <a:t>, </a:t>
            </a:r>
            <a:r>
              <a:rPr lang="ko-KR" altLang="en-US"/>
              <a:t>회원정보수정</a:t>
            </a:r>
          </a:p>
        </p:txBody>
      </p:sp>
    </p:spTree>
    <p:extLst>
      <p:ext uri="{BB962C8B-B14F-4D97-AF65-F5344CB8AC3E}">
        <p14:creationId xmlns:p14="http://schemas.microsoft.com/office/powerpoint/2010/main" xmlns="" val="257443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로그인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a:t>고객사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604709269"/>
              </p:ext>
            </p:extLst>
          </p:nvPr>
        </p:nvGraphicFramePr>
        <p:xfrm>
          <a:off x="8688288" y="476672"/>
          <a:ext cx="3384376" cy="1785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쇼핑몰 로그인 페이지</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한 업체 당 로그인 </a:t>
                      </a:r>
                      <a:r>
                        <a:rPr lang="en-US" altLang="ko-KR" sz="800" b="0" dirty="0">
                          <a:solidFill>
                            <a:schemeClr val="tx1"/>
                          </a:solidFill>
                          <a:latin typeface="+mn-ea"/>
                          <a:ea typeface="+mn-ea"/>
                          <a:sym typeface="맑은 고딕"/>
                        </a:rPr>
                        <a:t>ID</a:t>
                      </a:r>
                      <a:r>
                        <a:rPr lang="ko-KR" altLang="en-US" sz="800" b="0" dirty="0">
                          <a:solidFill>
                            <a:schemeClr val="tx1"/>
                          </a:solidFill>
                          <a:latin typeface="+mn-ea"/>
                          <a:ea typeface="+mn-ea"/>
                          <a:sym typeface="맑은 고딕"/>
                        </a:rPr>
                        <a:t>와 비밀번호는 하나만 발급</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a:t>
                      </a:r>
                      <a:r>
                        <a:rPr lang="en-US" altLang="ko-KR" sz="850" b="0" dirty="0">
                          <a:latin typeface="+mn-ea"/>
                          <a:ea typeface="+mn-ea"/>
                        </a:rPr>
                        <a:t>ID</a:t>
                      </a:r>
                      <a:r>
                        <a:rPr lang="ko-KR" altLang="en-US" sz="850" b="0" dirty="0">
                          <a:latin typeface="+mn-ea"/>
                          <a:ea typeface="+mn-ea"/>
                        </a:rPr>
                        <a:t>와 비밀번호 입력 후 로그인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회원가입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27p</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찾기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31p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6</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D1199A8F-2B76-4570-BFFF-E0ADCF113B97}"/>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82" name="TextBox 81">
            <a:extLst>
              <a:ext uri="{FF2B5EF4-FFF2-40B4-BE49-F238E27FC236}">
                <a16:creationId xmlns:a16="http://schemas.microsoft.com/office/drawing/2014/main" xmlns="" id="{11A28D6F-02D0-4F33-A59B-48C58C36AA8F}"/>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88" name="타원 87">
            <a:extLst>
              <a:ext uri="{FF2B5EF4-FFF2-40B4-BE49-F238E27FC236}">
                <a16:creationId xmlns:a16="http://schemas.microsoft.com/office/drawing/2014/main" xmlns="" id="{9C814C42-B441-46A7-90E8-F59E52F5CD02}"/>
              </a:ext>
            </a:extLst>
          </p:cNvPr>
          <p:cNvSpPr/>
          <p:nvPr/>
        </p:nvSpPr>
        <p:spPr>
          <a:xfrm>
            <a:off x="994854" y="195390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53" name="그림 52">
            <a:extLst>
              <a:ext uri="{FF2B5EF4-FFF2-40B4-BE49-F238E27FC236}">
                <a16:creationId xmlns:a16="http://schemas.microsoft.com/office/drawing/2014/main" xmlns="" id="{2FD7CE35-503F-416C-8EA7-568B5A3DF4F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14" name="TextBox 13">
            <a:extLst>
              <a:ext uri="{FF2B5EF4-FFF2-40B4-BE49-F238E27FC236}">
                <a16:creationId xmlns:a16="http://schemas.microsoft.com/office/drawing/2014/main" xmlns="" id="{56E64BD3-C530-45AA-AEC6-53D18F6BCCA2}"/>
              </a:ext>
            </a:extLst>
          </p:cNvPr>
          <p:cNvSpPr txBox="1"/>
          <p:nvPr/>
        </p:nvSpPr>
        <p:spPr>
          <a:xfrm>
            <a:off x="1199456" y="1916832"/>
            <a:ext cx="4032447" cy="246221"/>
          </a:xfrm>
          <a:prstGeom prst="rect">
            <a:avLst/>
          </a:prstGeom>
          <a:noFill/>
        </p:spPr>
        <p:txBody>
          <a:bodyPr wrap="square" rtlCol="0">
            <a:spAutoFit/>
          </a:bodyPr>
          <a:lstStyle/>
          <a:p>
            <a:r>
              <a:rPr lang="ko-KR" altLang="en-US" sz="1000" b="1" dirty="0"/>
              <a:t>로그인 후 주문이 가능합니다</a:t>
            </a:r>
            <a:r>
              <a:rPr lang="en-US" altLang="ko-KR" sz="1000" b="1" dirty="0"/>
              <a:t>.</a:t>
            </a:r>
            <a:endParaRPr lang="ko-KR" altLang="en-US" sz="1000" b="1" dirty="0"/>
          </a:p>
        </p:txBody>
      </p:sp>
      <p:cxnSp>
        <p:nvCxnSpPr>
          <p:cNvPr id="16" name="직선 연결선 15">
            <a:extLst>
              <a:ext uri="{FF2B5EF4-FFF2-40B4-BE49-F238E27FC236}">
                <a16:creationId xmlns:a16="http://schemas.microsoft.com/office/drawing/2014/main" xmlns="" id="{3DB2E488-71C3-47A7-8397-0F533699D914}"/>
              </a:ext>
            </a:extLst>
          </p:cNvPr>
          <p:cNvCxnSpPr/>
          <p:nvPr/>
        </p:nvCxnSpPr>
        <p:spPr>
          <a:xfrm>
            <a:off x="1271464" y="2178506"/>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15C1B98F-249D-491E-A05D-46E2A9575403}"/>
              </a:ext>
            </a:extLst>
          </p:cNvPr>
          <p:cNvSpPr txBox="1"/>
          <p:nvPr/>
        </p:nvSpPr>
        <p:spPr>
          <a:xfrm>
            <a:off x="1271463" y="2398537"/>
            <a:ext cx="1296145" cy="261610"/>
          </a:xfrm>
          <a:prstGeom prst="rect">
            <a:avLst/>
          </a:prstGeom>
          <a:noFill/>
        </p:spPr>
        <p:txBody>
          <a:bodyPr wrap="square" rtlCol="0">
            <a:spAutoFit/>
          </a:bodyPr>
          <a:lstStyle/>
          <a:p>
            <a:r>
              <a:rPr lang="ko-KR" altLang="en-US" sz="1050" dirty="0"/>
              <a:t>로그인 </a:t>
            </a:r>
            <a:r>
              <a:rPr lang="en-US" altLang="ko-KR" sz="1050" dirty="0"/>
              <a:t>ID</a:t>
            </a:r>
            <a:endParaRPr lang="ko-KR" altLang="en-US" sz="1050" dirty="0"/>
          </a:p>
        </p:txBody>
      </p:sp>
      <p:sp>
        <p:nvSpPr>
          <p:cNvPr id="58" name="TextBox 57">
            <a:extLst>
              <a:ext uri="{FF2B5EF4-FFF2-40B4-BE49-F238E27FC236}">
                <a16:creationId xmlns:a16="http://schemas.microsoft.com/office/drawing/2014/main" xmlns="" id="{D9DEC553-AEBD-4281-92BF-ED1985767B29}"/>
              </a:ext>
            </a:extLst>
          </p:cNvPr>
          <p:cNvSpPr txBox="1"/>
          <p:nvPr/>
        </p:nvSpPr>
        <p:spPr>
          <a:xfrm>
            <a:off x="1271463" y="2912616"/>
            <a:ext cx="864097" cy="261610"/>
          </a:xfrm>
          <a:prstGeom prst="rect">
            <a:avLst/>
          </a:prstGeom>
          <a:noFill/>
        </p:spPr>
        <p:txBody>
          <a:bodyPr wrap="square" rtlCol="0">
            <a:spAutoFit/>
          </a:bodyPr>
          <a:lstStyle/>
          <a:p>
            <a:r>
              <a:rPr lang="ko-KR" altLang="en-US" sz="1050" dirty="0"/>
              <a:t>비밀번호</a:t>
            </a:r>
          </a:p>
        </p:txBody>
      </p:sp>
      <p:sp>
        <p:nvSpPr>
          <p:cNvPr id="62" name="직사각형 61">
            <a:extLst>
              <a:ext uri="{FF2B5EF4-FFF2-40B4-BE49-F238E27FC236}">
                <a16:creationId xmlns:a16="http://schemas.microsoft.com/office/drawing/2014/main" xmlns="" id="{4EB31E28-3DCC-42FF-92C5-342EC78AE6A7}"/>
              </a:ext>
            </a:extLst>
          </p:cNvPr>
          <p:cNvSpPr/>
          <p:nvPr/>
        </p:nvSpPr>
        <p:spPr>
          <a:xfrm>
            <a:off x="2567608" y="2863272"/>
            <a:ext cx="3312368" cy="3911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0" name="직사각형 69">
            <a:extLst>
              <a:ext uri="{FF2B5EF4-FFF2-40B4-BE49-F238E27FC236}">
                <a16:creationId xmlns:a16="http://schemas.microsoft.com/office/drawing/2014/main" xmlns="" id="{14E9D718-3F5F-489A-BE8C-406918E44A70}"/>
              </a:ext>
            </a:extLst>
          </p:cNvPr>
          <p:cNvSpPr/>
          <p:nvPr/>
        </p:nvSpPr>
        <p:spPr>
          <a:xfrm>
            <a:off x="2567608" y="2291905"/>
            <a:ext cx="3312368" cy="3911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로그인 </a:t>
            </a:r>
            <a:r>
              <a:rPr lang="en-US" altLang="ko-KR" sz="900" dirty="0">
                <a:solidFill>
                  <a:schemeClr val="bg1">
                    <a:lumMod val="50000"/>
                  </a:schemeClr>
                </a:solidFill>
              </a:rPr>
              <a:t>ID </a:t>
            </a:r>
            <a:r>
              <a:rPr lang="ko-KR" altLang="en-US" sz="900" dirty="0">
                <a:solidFill>
                  <a:schemeClr val="bg1">
                    <a:lumMod val="50000"/>
                  </a:schemeClr>
                </a:solidFill>
              </a:rPr>
              <a:t>또는 </a:t>
            </a:r>
            <a:r>
              <a:rPr lang="en-US" altLang="ko-KR" sz="900" dirty="0">
                <a:solidFill>
                  <a:schemeClr val="bg1">
                    <a:lumMod val="50000"/>
                  </a:schemeClr>
                </a:solidFill>
              </a:rPr>
              <a:t>E-mail</a:t>
            </a:r>
            <a:r>
              <a:rPr lang="ko-KR" altLang="en-US" sz="900" dirty="0">
                <a:solidFill>
                  <a:schemeClr val="bg1">
                    <a:lumMod val="50000"/>
                  </a:schemeClr>
                </a:solidFill>
              </a:rPr>
              <a:t>주소를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71" name="직사각형 70">
            <a:extLst>
              <a:ext uri="{FF2B5EF4-FFF2-40B4-BE49-F238E27FC236}">
                <a16:creationId xmlns:a16="http://schemas.microsoft.com/office/drawing/2014/main" xmlns="" id="{52FD285C-1EC6-4422-B97E-AB9E84EA2968}"/>
              </a:ext>
            </a:extLst>
          </p:cNvPr>
          <p:cNvSpPr/>
          <p:nvPr/>
        </p:nvSpPr>
        <p:spPr>
          <a:xfrm>
            <a:off x="2610114" y="3481454"/>
            <a:ext cx="144016" cy="144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rPr>
              <a:t>✓</a:t>
            </a:r>
            <a:endParaRPr lang="ko-KR" altLang="en-US" dirty="0">
              <a:solidFill>
                <a:schemeClr val="bg1"/>
              </a:solidFill>
            </a:endParaRPr>
          </a:p>
        </p:txBody>
      </p:sp>
      <p:sp>
        <p:nvSpPr>
          <p:cNvPr id="22" name="TextBox 21">
            <a:extLst>
              <a:ext uri="{FF2B5EF4-FFF2-40B4-BE49-F238E27FC236}">
                <a16:creationId xmlns:a16="http://schemas.microsoft.com/office/drawing/2014/main" xmlns="" id="{0CB54633-FE09-4010-9C27-427F535BA8EC}"/>
              </a:ext>
            </a:extLst>
          </p:cNvPr>
          <p:cNvSpPr txBox="1"/>
          <p:nvPr/>
        </p:nvSpPr>
        <p:spPr>
          <a:xfrm>
            <a:off x="2714145" y="3453181"/>
            <a:ext cx="1149607" cy="246221"/>
          </a:xfrm>
          <a:prstGeom prst="rect">
            <a:avLst/>
          </a:prstGeom>
          <a:noFill/>
        </p:spPr>
        <p:txBody>
          <a:bodyPr wrap="square" rtlCol="0">
            <a:spAutoFit/>
          </a:bodyPr>
          <a:lstStyle/>
          <a:p>
            <a:r>
              <a:rPr lang="ko-KR" altLang="en-US" sz="1000" dirty="0"/>
              <a:t>자동 로그인</a:t>
            </a:r>
          </a:p>
        </p:txBody>
      </p:sp>
      <p:sp>
        <p:nvSpPr>
          <p:cNvPr id="23" name="직사각형 22">
            <a:extLst>
              <a:ext uri="{FF2B5EF4-FFF2-40B4-BE49-F238E27FC236}">
                <a16:creationId xmlns:a16="http://schemas.microsoft.com/office/drawing/2014/main" xmlns="" id="{6010928D-D75C-4DFB-AF50-11F759CE9F5D}"/>
              </a:ext>
            </a:extLst>
          </p:cNvPr>
          <p:cNvSpPr/>
          <p:nvPr/>
        </p:nvSpPr>
        <p:spPr>
          <a:xfrm>
            <a:off x="3129916" y="3851623"/>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t>로그인</a:t>
            </a:r>
            <a:endParaRPr lang="ko-KR" altLang="en-US" b="1" dirty="0"/>
          </a:p>
        </p:txBody>
      </p:sp>
      <p:sp>
        <p:nvSpPr>
          <p:cNvPr id="79" name="직사각형 78">
            <a:extLst>
              <a:ext uri="{FF2B5EF4-FFF2-40B4-BE49-F238E27FC236}">
                <a16:creationId xmlns:a16="http://schemas.microsoft.com/office/drawing/2014/main" xmlns="" id="{88E2E48E-1764-44E3-AF02-5966E1133958}"/>
              </a:ext>
            </a:extLst>
          </p:cNvPr>
          <p:cNvSpPr/>
          <p:nvPr/>
        </p:nvSpPr>
        <p:spPr>
          <a:xfrm>
            <a:off x="4360228" y="3832573"/>
            <a:ext cx="988208" cy="311638"/>
          </a:xfrm>
          <a:prstGeom prst="rect">
            <a:avLst/>
          </a:prstGeom>
          <a:solidFill>
            <a:schemeClr val="bg1"/>
          </a:solidFill>
          <a:ln w="3175">
            <a:solidFill>
              <a:srgbClr val="DDDDDD"/>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bg1">
                    <a:lumMod val="50000"/>
                  </a:schemeClr>
                </a:solidFill>
              </a:rPr>
              <a:t>회원가입</a:t>
            </a:r>
            <a:endParaRPr lang="ko-KR" altLang="en-US" b="1" dirty="0">
              <a:solidFill>
                <a:schemeClr val="bg1">
                  <a:lumMod val="50000"/>
                </a:schemeClr>
              </a:solidFill>
            </a:endParaRPr>
          </a:p>
        </p:txBody>
      </p:sp>
      <p:cxnSp>
        <p:nvCxnSpPr>
          <p:cNvPr id="92" name="직선 연결선 91">
            <a:extLst>
              <a:ext uri="{FF2B5EF4-FFF2-40B4-BE49-F238E27FC236}">
                <a16:creationId xmlns:a16="http://schemas.microsoft.com/office/drawing/2014/main" xmlns="" id="{6248CB04-D827-4E4D-9913-9B7B260BF70E}"/>
              </a:ext>
            </a:extLst>
          </p:cNvPr>
          <p:cNvCxnSpPr/>
          <p:nvPr/>
        </p:nvCxnSpPr>
        <p:spPr>
          <a:xfrm>
            <a:off x="1140452" y="4293096"/>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xmlns="" id="{EA056C5D-8752-4D0D-B84C-9D3F85CE50EC}"/>
              </a:ext>
            </a:extLst>
          </p:cNvPr>
          <p:cNvSpPr txBox="1"/>
          <p:nvPr/>
        </p:nvSpPr>
        <p:spPr>
          <a:xfrm>
            <a:off x="6167667" y="4293096"/>
            <a:ext cx="1224136" cy="200055"/>
          </a:xfrm>
          <a:prstGeom prst="rect">
            <a:avLst/>
          </a:prstGeom>
          <a:noFill/>
        </p:spPr>
        <p:txBody>
          <a:bodyPr wrap="square" rtlCol="0">
            <a:spAutoFit/>
          </a:bodyPr>
          <a:lstStyle/>
          <a:p>
            <a:r>
              <a:rPr lang="ko-KR" altLang="en-US" sz="700" dirty="0"/>
              <a:t>비밀번호를 잊으셨나요</a:t>
            </a:r>
            <a:r>
              <a:rPr lang="en-US" altLang="ko-KR" sz="700" dirty="0"/>
              <a:t>?</a:t>
            </a:r>
            <a:endParaRPr lang="ko-KR" altLang="en-US" sz="700" dirty="0"/>
          </a:p>
        </p:txBody>
      </p:sp>
      <p:sp>
        <p:nvSpPr>
          <p:cNvPr id="25" name="TextBox 24">
            <a:extLst>
              <a:ext uri="{FF2B5EF4-FFF2-40B4-BE49-F238E27FC236}">
                <a16:creationId xmlns:a16="http://schemas.microsoft.com/office/drawing/2014/main" xmlns="" id="{770F492B-1B09-429C-A61C-3A849E7D59E7}"/>
              </a:ext>
            </a:extLst>
          </p:cNvPr>
          <p:cNvSpPr txBox="1"/>
          <p:nvPr/>
        </p:nvSpPr>
        <p:spPr>
          <a:xfrm>
            <a:off x="1110413" y="4738107"/>
            <a:ext cx="5027215" cy="723275"/>
          </a:xfrm>
          <a:prstGeom prst="rect">
            <a:avLst/>
          </a:prstGeom>
          <a:noFill/>
        </p:spPr>
        <p:txBody>
          <a:bodyPr wrap="square" rtlCol="0">
            <a:spAutoFit/>
          </a:bodyPr>
          <a:lstStyle/>
          <a:p>
            <a:r>
              <a:rPr lang="ko-KR" altLang="en-US" sz="900" b="1" dirty="0"/>
              <a:t>공통 공급조건</a:t>
            </a:r>
            <a:endParaRPr lang="en-US" altLang="ko-KR" sz="900" b="1" dirty="0"/>
          </a:p>
          <a:p>
            <a:endParaRPr lang="en-US" altLang="ko-KR" sz="800" dirty="0"/>
          </a:p>
          <a:p>
            <a:r>
              <a:rPr lang="en-US" altLang="ko-KR" sz="800" dirty="0"/>
              <a:t>-</a:t>
            </a:r>
            <a:r>
              <a:rPr lang="ko-KR" altLang="en-US" sz="800" dirty="0"/>
              <a:t>사업자만 가입 가능하며</a:t>
            </a:r>
            <a:r>
              <a:rPr lang="en-US" altLang="ko-KR" sz="800" dirty="0"/>
              <a:t>, ‘</a:t>
            </a:r>
            <a:r>
              <a:rPr lang="ko-KR" altLang="en-US" sz="800" dirty="0"/>
              <a:t>신규가입후 </a:t>
            </a:r>
            <a:r>
              <a:rPr lang="en-US" altLang="ko-KR" sz="800" dirty="0"/>
              <a:t>-&gt;</a:t>
            </a:r>
            <a:r>
              <a:rPr lang="ko-KR" altLang="en-US" sz="800" dirty="0"/>
              <a:t>사업자등록증제출</a:t>
            </a:r>
            <a:r>
              <a:rPr lang="en-US" altLang="ko-KR" sz="800" dirty="0"/>
              <a:t> -&gt;</a:t>
            </a:r>
            <a:r>
              <a:rPr lang="ko-KR" altLang="en-US" sz="800" dirty="0"/>
              <a:t>관리자승인</a:t>
            </a:r>
            <a:r>
              <a:rPr lang="en-US" altLang="ko-KR" sz="800" dirty="0"/>
              <a:t>’</a:t>
            </a:r>
            <a:r>
              <a:rPr lang="ko-KR" altLang="en-US" sz="800" dirty="0"/>
              <a:t>을 거치셔야 로그인이 됩니다</a:t>
            </a:r>
            <a:r>
              <a:rPr lang="en-US" altLang="ko-KR" sz="800" dirty="0"/>
              <a:t>.</a:t>
            </a:r>
          </a:p>
          <a:p>
            <a:r>
              <a:rPr lang="en-US" altLang="ko-KR" sz="800" dirty="0"/>
              <a:t>-</a:t>
            </a:r>
            <a:r>
              <a:rPr lang="ko-KR" altLang="en-US" sz="800" dirty="0"/>
              <a:t>재고는 </a:t>
            </a:r>
            <a:r>
              <a:rPr lang="ko-KR" altLang="en-US" sz="800" dirty="0" err="1"/>
              <a:t>컨펌</a:t>
            </a:r>
            <a:r>
              <a:rPr lang="ko-KR" altLang="en-US" sz="800" dirty="0"/>
              <a:t> 요청 후 확인이 가능합니다</a:t>
            </a:r>
            <a:r>
              <a:rPr lang="en-US" altLang="ko-KR" sz="800" dirty="0"/>
              <a:t>.</a:t>
            </a:r>
          </a:p>
          <a:p>
            <a:r>
              <a:rPr lang="en-US" altLang="ko-KR" sz="800" dirty="0"/>
              <a:t>-</a:t>
            </a:r>
            <a:r>
              <a:rPr lang="ko-KR" altLang="en-US" sz="800" dirty="0"/>
              <a:t>배송비는 배송완료후 최종금액이 추가됩니다</a:t>
            </a:r>
            <a:r>
              <a:rPr lang="en-US" altLang="ko-KR" sz="800" dirty="0"/>
              <a:t>.</a:t>
            </a:r>
            <a:endParaRPr lang="ko-KR" altLang="en-US" sz="800" dirty="0"/>
          </a:p>
        </p:txBody>
      </p:sp>
      <p:sp>
        <p:nvSpPr>
          <p:cNvPr id="93" name="타원 92">
            <a:extLst>
              <a:ext uri="{FF2B5EF4-FFF2-40B4-BE49-F238E27FC236}">
                <a16:creationId xmlns:a16="http://schemas.microsoft.com/office/drawing/2014/main" xmlns="" id="{ECE3CBA6-A37C-4A13-977C-D5A53E926AAB}"/>
              </a:ext>
            </a:extLst>
          </p:cNvPr>
          <p:cNvSpPr/>
          <p:nvPr/>
        </p:nvSpPr>
        <p:spPr>
          <a:xfrm>
            <a:off x="4112361" y="3740698"/>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94" name="타원 93">
            <a:extLst>
              <a:ext uri="{FF2B5EF4-FFF2-40B4-BE49-F238E27FC236}">
                <a16:creationId xmlns:a16="http://schemas.microsoft.com/office/drawing/2014/main" xmlns="" id="{564ADDA5-31A3-4E41-8B4F-767D983A0469}"/>
              </a:ext>
            </a:extLst>
          </p:cNvPr>
          <p:cNvSpPr/>
          <p:nvPr/>
        </p:nvSpPr>
        <p:spPr>
          <a:xfrm>
            <a:off x="6005677" y="423859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6" name="TextBox 5">
            <a:extLst>
              <a:ext uri="{FF2B5EF4-FFF2-40B4-BE49-F238E27FC236}">
                <a16:creationId xmlns:a16="http://schemas.microsoft.com/office/drawing/2014/main" xmlns="" id="{3AA41409-FC4C-4D0D-955D-B8F3D1A18C24}"/>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9" name="직사각형 8">
            <a:extLst>
              <a:ext uri="{FF2B5EF4-FFF2-40B4-BE49-F238E27FC236}">
                <a16:creationId xmlns:a16="http://schemas.microsoft.com/office/drawing/2014/main" xmlns="" id="{AA706512-BCDF-4564-9769-FECEA3FBC3E1}"/>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32" name="TextBox 31">
            <a:extLst>
              <a:ext uri="{FF2B5EF4-FFF2-40B4-BE49-F238E27FC236}">
                <a16:creationId xmlns:a16="http://schemas.microsoft.com/office/drawing/2014/main" xmlns="" id="{803B7762-1F7D-4747-852F-9FC55FB3F001}"/>
              </a:ext>
            </a:extLst>
          </p:cNvPr>
          <p:cNvSpPr txBox="1"/>
          <p:nvPr/>
        </p:nvSpPr>
        <p:spPr>
          <a:xfrm>
            <a:off x="2495600" y="3266941"/>
            <a:ext cx="2538441" cy="184666"/>
          </a:xfrm>
          <a:prstGeom prst="rect">
            <a:avLst/>
          </a:prstGeom>
          <a:noFill/>
        </p:spPr>
        <p:txBody>
          <a:bodyPr wrap="square" rtlCol="0">
            <a:spAutoFit/>
          </a:bodyPr>
          <a:lstStyle/>
          <a:p>
            <a:r>
              <a:rPr lang="ko-KR" altLang="en-US" sz="600" dirty="0"/>
              <a:t>비밀번호는 </a:t>
            </a:r>
            <a:r>
              <a:rPr lang="en-US" altLang="ko-KR" sz="600" dirty="0"/>
              <a:t>4-10</a:t>
            </a:r>
            <a:r>
              <a:rPr lang="ko-KR" altLang="en-US" sz="600" dirty="0"/>
              <a:t>자의 영문</a:t>
            </a:r>
            <a:r>
              <a:rPr lang="en-US" altLang="ko-KR" sz="600" dirty="0"/>
              <a:t>, </a:t>
            </a:r>
            <a:r>
              <a:rPr lang="ko-KR" altLang="en-US" sz="600" dirty="0"/>
              <a:t>숫자 조합으로 입력하세요</a:t>
            </a:r>
            <a:r>
              <a:rPr lang="en-US" altLang="ko-KR" sz="600" dirty="0"/>
              <a:t>.</a:t>
            </a:r>
            <a:endParaRPr lang="ko-KR" altLang="en-US" sz="600" dirty="0"/>
          </a:p>
        </p:txBody>
      </p:sp>
    </p:spTree>
    <p:extLst>
      <p:ext uri="{BB962C8B-B14F-4D97-AF65-F5344CB8AC3E}">
        <p14:creationId xmlns:p14="http://schemas.microsoft.com/office/powerpoint/2010/main" xmlns="" val="321373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회원가입 화면</a:t>
            </a:r>
            <a:r>
              <a:rPr lang="en-US" altLang="ko-KR" dirty="0"/>
              <a:t>1</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2247232320"/>
              </p:ext>
            </p:extLst>
          </p:nvPr>
        </p:nvGraphicFramePr>
        <p:xfrm>
          <a:off x="8688288" y="476672"/>
          <a:ext cx="3384376" cy="23802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a:t>
                      </a:r>
                      <a:r>
                        <a:rPr lang="en-US" altLang="ko-KR" sz="800" b="0" dirty="0">
                          <a:solidFill>
                            <a:schemeClr val="tx1"/>
                          </a:solidFill>
                          <a:latin typeface="+mn-ea"/>
                          <a:ea typeface="+mn-ea"/>
                          <a:sym typeface="맑은 고딕"/>
                        </a:rPr>
                        <a:t>(29-30</a:t>
                      </a:r>
                      <a:r>
                        <a:rPr lang="ko-KR" altLang="en-US" sz="800" b="0" dirty="0">
                          <a:solidFill>
                            <a:schemeClr val="tx1"/>
                          </a:solidFill>
                          <a:latin typeface="+mn-ea"/>
                          <a:ea typeface="+mn-ea"/>
                          <a:sym typeface="맑은 고딕"/>
                        </a:rPr>
                        <a:t>페이지</a:t>
                      </a:r>
                      <a:r>
                        <a:rPr lang="en-US" altLang="ko-KR" sz="800" b="0" dirty="0">
                          <a:solidFill>
                            <a:schemeClr val="tx1"/>
                          </a:solidFill>
                          <a:latin typeface="+mn-ea"/>
                          <a:ea typeface="+mn-ea"/>
                          <a:sym typeface="맑은 고딕"/>
                        </a:rPr>
                        <a:t>)</a:t>
                      </a: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회원가입은 회사 대표자 한 명이 가입을 하며</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직원관리</a:t>
                      </a:r>
                      <a:r>
                        <a:rPr lang="en-US" altLang="ko-KR" sz="800" b="0" dirty="0">
                          <a:solidFill>
                            <a:schemeClr val="tx1"/>
                          </a:solidFill>
                          <a:latin typeface="+mn-ea"/>
                          <a:ea typeface="+mn-ea"/>
                          <a:sym typeface="맑은 고딕"/>
                        </a:rPr>
                        <a:t>(</a:t>
                      </a:r>
                      <a:r>
                        <a:rPr lang="en-US" altLang="ko-KR" sz="800" b="0" dirty="0">
                          <a:solidFill>
                            <a:schemeClr val="tx1"/>
                          </a:solidFill>
                          <a:latin typeface="+mn-ea"/>
                          <a:ea typeface="+mn-ea"/>
                          <a:sym typeface="맑은 고딕"/>
                          <a:hlinkClick r:id="rId3" action="ppaction://hlinksldjump"/>
                        </a:rPr>
                        <a:t>50p</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는 마이페이지에서 가능</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사업자등록번호 입력 후</a:t>
                      </a:r>
                      <a:r>
                        <a:rPr lang="en-US" altLang="ko-KR" sz="850" b="0" dirty="0">
                          <a:latin typeface="+mn-ea"/>
                          <a:ea typeface="+mn-ea"/>
                        </a:rPr>
                        <a:t>, </a:t>
                      </a:r>
                      <a:r>
                        <a:rPr lang="ko-KR" altLang="en-US" sz="850" b="0" dirty="0">
                          <a:latin typeface="+mn-ea"/>
                          <a:ea typeface="+mn-ea"/>
                        </a:rPr>
                        <a:t>중복확인을 클릭하면 상황에 따라 </a:t>
                      </a:r>
                      <a:r>
                        <a:rPr lang="en-US" altLang="ko-KR" sz="850" b="0" dirty="0">
                          <a:latin typeface="+mn-ea"/>
                          <a:ea typeface="+mn-ea"/>
                        </a:rPr>
                        <a:t>3</a:t>
                      </a:r>
                      <a:r>
                        <a:rPr lang="ko-KR" altLang="en-US" sz="850" b="0" dirty="0">
                          <a:latin typeface="+mn-ea"/>
                          <a:ea typeface="+mn-ea"/>
                        </a:rPr>
                        <a:t>종류 중 하나가 표시 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전화번호 입력 후</a:t>
                      </a:r>
                      <a:r>
                        <a:rPr kumimoji="1" lang="en-US" altLang="ko-KR" sz="850" dirty="0">
                          <a:solidFill>
                            <a:schemeClr val="tx1"/>
                          </a:solidFill>
                          <a:latin typeface="+mn-ea"/>
                        </a:rPr>
                        <a:t>, </a:t>
                      </a:r>
                      <a:r>
                        <a:rPr kumimoji="1" lang="ko-KR" altLang="en-US" sz="850" dirty="0">
                          <a:solidFill>
                            <a:schemeClr val="tx1"/>
                          </a:solidFill>
                          <a:latin typeface="+mn-ea"/>
                        </a:rPr>
                        <a:t>문자로 인증번호가 전송됨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인증번호 입력 후</a:t>
                      </a:r>
                      <a:r>
                        <a:rPr kumimoji="1" lang="en-US" altLang="ko-KR" sz="850" dirty="0">
                          <a:solidFill>
                            <a:schemeClr val="tx1"/>
                          </a:solidFill>
                          <a:latin typeface="+mn-ea"/>
                        </a:rPr>
                        <a:t>, </a:t>
                      </a:r>
                      <a:r>
                        <a:rPr kumimoji="1" lang="ko-KR" altLang="en-US" sz="850" dirty="0">
                          <a:solidFill>
                            <a:schemeClr val="tx1"/>
                          </a:solidFill>
                          <a:latin typeface="+mn-ea"/>
                        </a:rPr>
                        <a:t>인증 확인을 클릭</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우편번호 찾기를 클릭하면 우편번호 검색 팝업창이 </a:t>
                      </a:r>
                      <a:r>
                        <a:rPr kumimoji="1" lang="ko-KR" altLang="en-US" sz="850" dirty="0" err="1">
                          <a:solidFill>
                            <a:schemeClr val="tx1"/>
                          </a:solidFill>
                          <a:latin typeface="+mn-ea"/>
                        </a:rPr>
                        <a:t>뜸고</a:t>
                      </a:r>
                      <a:r>
                        <a:rPr kumimoji="1" lang="ko-KR" altLang="en-US" sz="850" dirty="0">
                          <a:solidFill>
                            <a:schemeClr val="tx1"/>
                          </a:solidFill>
                          <a:latin typeface="+mn-ea"/>
                        </a:rPr>
                        <a:t> 주소가 자동완성 됨</a:t>
                      </a:r>
                      <a:r>
                        <a:rPr kumimoji="1" lang="en-US" altLang="ko-KR" sz="850" dirty="0">
                          <a:solidFill>
                            <a:schemeClr val="tx1"/>
                          </a:solidFill>
                          <a:latin typeface="+mn-ea"/>
                        </a:rPr>
                        <a:t>. </a:t>
                      </a:r>
                      <a:r>
                        <a:rPr kumimoji="1" lang="ko-KR" altLang="en-US" sz="850" dirty="0">
                          <a:solidFill>
                            <a:schemeClr val="tx1"/>
                          </a:solidFill>
                          <a:latin typeface="+mn-ea"/>
                        </a:rPr>
                        <a:t>상세주소는 입력이 필요함</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7</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1100523" y="155466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53" name="그림 52">
            <a:extLst>
              <a:ext uri="{FF2B5EF4-FFF2-40B4-BE49-F238E27FC236}">
                <a16:creationId xmlns:a16="http://schemas.microsoft.com/office/drawing/2014/main" xmlns="" id="{2FD7CE35-503F-416C-8EA7-568B5A3DF4F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29" name="TextBox 28">
            <a:extLst>
              <a:ext uri="{FF2B5EF4-FFF2-40B4-BE49-F238E27FC236}">
                <a16:creationId xmlns:a16="http://schemas.microsoft.com/office/drawing/2014/main" xmlns="" id="{32046946-9B90-485F-9C24-9324266E64AA}"/>
              </a:ext>
            </a:extLst>
          </p:cNvPr>
          <p:cNvSpPr txBox="1"/>
          <p:nvPr/>
        </p:nvSpPr>
        <p:spPr>
          <a:xfrm>
            <a:off x="1271463" y="1613054"/>
            <a:ext cx="1080121" cy="230832"/>
          </a:xfrm>
          <a:prstGeom prst="rect">
            <a:avLst/>
          </a:prstGeom>
          <a:noFill/>
        </p:spPr>
        <p:txBody>
          <a:bodyPr wrap="square" rtlCol="0">
            <a:spAutoFit/>
          </a:bodyPr>
          <a:lstStyle/>
          <a:p>
            <a:r>
              <a:rPr lang="ko-KR" altLang="en-US" sz="900" dirty="0"/>
              <a:t>사업자등록번호</a:t>
            </a:r>
          </a:p>
        </p:txBody>
      </p:sp>
      <p:sp>
        <p:nvSpPr>
          <p:cNvPr id="30" name="직사각형 29">
            <a:extLst>
              <a:ext uri="{FF2B5EF4-FFF2-40B4-BE49-F238E27FC236}">
                <a16:creationId xmlns:a16="http://schemas.microsoft.com/office/drawing/2014/main" xmlns="" id="{982E7F96-2629-42B3-B47A-746D561EB714}"/>
              </a:ext>
            </a:extLst>
          </p:cNvPr>
          <p:cNvSpPr/>
          <p:nvPr/>
        </p:nvSpPr>
        <p:spPr>
          <a:xfrm>
            <a:off x="2567608" y="1569736"/>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사업자등록번호</a:t>
            </a:r>
            <a:endParaRPr lang="ko-KR" altLang="en-US" dirty="0">
              <a:solidFill>
                <a:schemeClr val="bg1">
                  <a:lumMod val="50000"/>
                </a:schemeClr>
              </a:solidFill>
            </a:endParaRPr>
          </a:p>
        </p:txBody>
      </p:sp>
      <p:sp>
        <p:nvSpPr>
          <p:cNvPr id="31" name="직사각형 30">
            <a:extLst>
              <a:ext uri="{FF2B5EF4-FFF2-40B4-BE49-F238E27FC236}">
                <a16:creationId xmlns:a16="http://schemas.microsoft.com/office/drawing/2014/main" xmlns="" id="{A3F599F6-516C-4E73-8FB9-71D54357064F}"/>
              </a:ext>
            </a:extLst>
          </p:cNvPr>
          <p:cNvSpPr/>
          <p:nvPr/>
        </p:nvSpPr>
        <p:spPr>
          <a:xfrm>
            <a:off x="5107792" y="1574741"/>
            <a:ext cx="916200" cy="276903"/>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중복확인</a:t>
            </a:r>
            <a:endParaRPr lang="ko-KR" altLang="en-US" sz="1100" b="1" dirty="0"/>
          </a:p>
        </p:txBody>
      </p:sp>
      <p:sp>
        <p:nvSpPr>
          <p:cNvPr id="3" name="TextBox 2">
            <a:extLst>
              <a:ext uri="{FF2B5EF4-FFF2-40B4-BE49-F238E27FC236}">
                <a16:creationId xmlns:a16="http://schemas.microsoft.com/office/drawing/2014/main" xmlns="" id="{942D7B64-C353-4A88-B709-9257695D43BF}"/>
              </a:ext>
            </a:extLst>
          </p:cNvPr>
          <p:cNvSpPr txBox="1"/>
          <p:nvPr/>
        </p:nvSpPr>
        <p:spPr>
          <a:xfrm>
            <a:off x="2522524" y="1836303"/>
            <a:ext cx="2538441" cy="184666"/>
          </a:xfrm>
          <a:prstGeom prst="rect">
            <a:avLst/>
          </a:prstGeom>
          <a:noFill/>
        </p:spPr>
        <p:txBody>
          <a:bodyPr wrap="square" rtlCol="0">
            <a:spAutoFit/>
          </a:bodyPr>
          <a:lstStyle/>
          <a:p>
            <a:r>
              <a:rPr lang="ko-KR" altLang="en-US" sz="600" dirty="0"/>
              <a:t>사업자등록번호 중복 체크를 하셔야</a:t>
            </a:r>
            <a:r>
              <a:rPr lang="en-US" altLang="ko-KR" sz="600" dirty="0"/>
              <a:t>, </a:t>
            </a:r>
            <a:r>
              <a:rPr lang="ko-KR" altLang="en-US" sz="600" dirty="0"/>
              <a:t>다음 정보의 입력이 가능합니다</a:t>
            </a:r>
            <a:r>
              <a:rPr lang="en-US" altLang="ko-KR" sz="600" dirty="0"/>
              <a:t>.</a:t>
            </a:r>
            <a:endParaRPr lang="ko-KR" altLang="en-US" sz="600" dirty="0"/>
          </a:p>
        </p:txBody>
      </p:sp>
      <p:sp>
        <p:nvSpPr>
          <p:cNvPr id="9" name="TextBox 8">
            <a:extLst>
              <a:ext uri="{FF2B5EF4-FFF2-40B4-BE49-F238E27FC236}">
                <a16:creationId xmlns:a16="http://schemas.microsoft.com/office/drawing/2014/main" xmlns="" id="{D45A08E2-C27C-4D00-8FD9-4FEFA3E10CE2}"/>
              </a:ext>
            </a:extLst>
          </p:cNvPr>
          <p:cNvSpPr txBox="1"/>
          <p:nvPr/>
        </p:nvSpPr>
        <p:spPr>
          <a:xfrm>
            <a:off x="6351644" y="1426619"/>
            <a:ext cx="2261750" cy="200055"/>
          </a:xfrm>
          <a:prstGeom prst="rect">
            <a:avLst/>
          </a:prstGeom>
          <a:noFill/>
        </p:spPr>
        <p:txBody>
          <a:bodyPr wrap="square" rtlCol="0">
            <a:spAutoFit/>
          </a:bodyPr>
          <a:lstStyle/>
          <a:p>
            <a:r>
              <a:rPr lang="ko-KR" altLang="en-US" sz="700" dirty="0">
                <a:solidFill>
                  <a:srgbClr val="FF0000"/>
                </a:solidFill>
              </a:rPr>
              <a:t>이미 가입하신 </a:t>
            </a:r>
            <a:r>
              <a:rPr lang="ko-KR" altLang="en-US" sz="700" dirty="0" err="1">
                <a:solidFill>
                  <a:srgbClr val="FF0000"/>
                </a:solidFill>
              </a:rPr>
              <a:t>사업자등록번호입니다</a:t>
            </a:r>
            <a:r>
              <a:rPr lang="en-US" altLang="ko-KR" sz="700" dirty="0">
                <a:solidFill>
                  <a:srgbClr val="FF0000"/>
                </a:solidFill>
              </a:rPr>
              <a:t>.</a:t>
            </a:r>
            <a:endParaRPr lang="ko-KR" altLang="en-US" sz="700" dirty="0">
              <a:solidFill>
                <a:srgbClr val="FF0000"/>
              </a:solidFill>
            </a:endParaRPr>
          </a:p>
        </p:txBody>
      </p:sp>
      <p:sp>
        <p:nvSpPr>
          <p:cNvPr id="35" name="TextBox 34">
            <a:extLst>
              <a:ext uri="{FF2B5EF4-FFF2-40B4-BE49-F238E27FC236}">
                <a16:creationId xmlns:a16="http://schemas.microsoft.com/office/drawing/2014/main" xmlns="" id="{32975DE4-7D2A-4C68-B23C-37D8AD98D87A}"/>
              </a:ext>
            </a:extLst>
          </p:cNvPr>
          <p:cNvSpPr txBox="1"/>
          <p:nvPr/>
        </p:nvSpPr>
        <p:spPr>
          <a:xfrm>
            <a:off x="2522927" y="1973575"/>
            <a:ext cx="2261750" cy="200055"/>
          </a:xfrm>
          <a:prstGeom prst="rect">
            <a:avLst/>
          </a:prstGeom>
          <a:noFill/>
        </p:spPr>
        <p:txBody>
          <a:bodyPr wrap="square" rtlCol="0">
            <a:spAutoFit/>
          </a:bodyPr>
          <a:lstStyle/>
          <a:p>
            <a:r>
              <a:rPr lang="ko-KR" altLang="en-US" sz="700" dirty="0">
                <a:solidFill>
                  <a:srgbClr val="FF0000"/>
                </a:solidFill>
              </a:rPr>
              <a:t>사업자등록번호를 입력해 주세요</a:t>
            </a:r>
            <a:r>
              <a:rPr lang="en-US" altLang="ko-KR" sz="700" dirty="0">
                <a:solidFill>
                  <a:srgbClr val="FF0000"/>
                </a:solidFill>
              </a:rPr>
              <a:t>.</a:t>
            </a:r>
            <a:endParaRPr lang="ko-KR" altLang="en-US" sz="700" dirty="0">
              <a:solidFill>
                <a:srgbClr val="FF0000"/>
              </a:solidFill>
            </a:endParaRPr>
          </a:p>
        </p:txBody>
      </p:sp>
      <p:sp>
        <p:nvSpPr>
          <p:cNvPr id="36" name="TextBox 35">
            <a:extLst>
              <a:ext uri="{FF2B5EF4-FFF2-40B4-BE49-F238E27FC236}">
                <a16:creationId xmlns:a16="http://schemas.microsoft.com/office/drawing/2014/main" xmlns="" id="{851CAA10-F675-47EE-A985-44AEEDE95D8F}"/>
              </a:ext>
            </a:extLst>
          </p:cNvPr>
          <p:cNvSpPr txBox="1"/>
          <p:nvPr/>
        </p:nvSpPr>
        <p:spPr>
          <a:xfrm>
            <a:off x="6356112" y="1677711"/>
            <a:ext cx="2261750" cy="200055"/>
          </a:xfrm>
          <a:prstGeom prst="rect">
            <a:avLst/>
          </a:prstGeom>
          <a:noFill/>
        </p:spPr>
        <p:txBody>
          <a:bodyPr wrap="square" rtlCol="0">
            <a:spAutoFit/>
          </a:bodyPr>
          <a:lstStyle/>
          <a:p>
            <a:r>
              <a:rPr lang="ko-KR" altLang="en-US" sz="700" dirty="0">
                <a:solidFill>
                  <a:srgbClr val="0070C0"/>
                </a:solidFill>
              </a:rPr>
              <a:t>사용 가능한 </a:t>
            </a:r>
            <a:r>
              <a:rPr lang="ko-KR" altLang="en-US" sz="700" dirty="0" err="1">
                <a:solidFill>
                  <a:srgbClr val="0070C0"/>
                </a:solidFill>
              </a:rPr>
              <a:t>사업자등록번호입니다</a:t>
            </a:r>
            <a:r>
              <a:rPr lang="en-US" altLang="ko-KR" sz="700" dirty="0">
                <a:solidFill>
                  <a:srgbClr val="0070C0"/>
                </a:solidFill>
              </a:rPr>
              <a:t>.</a:t>
            </a:r>
            <a:endParaRPr lang="ko-KR" altLang="en-US" sz="700" dirty="0">
              <a:solidFill>
                <a:srgbClr val="0070C0"/>
              </a:solidFill>
            </a:endParaRPr>
          </a:p>
        </p:txBody>
      </p:sp>
      <p:sp>
        <p:nvSpPr>
          <p:cNvPr id="37" name="TextBox 36">
            <a:extLst>
              <a:ext uri="{FF2B5EF4-FFF2-40B4-BE49-F238E27FC236}">
                <a16:creationId xmlns:a16="http://schemas.microsoft.com/office/drawing/2014/main" xmlns="" id="{E4211C9A-308F-47E1-B7EB-B265AFD8901E}"/>
              </a:ext>
            </a:extLst>
          </p:cNvPr>
          <p:cNvSpPr txBox="1"/>
          <p:nvPr/>
        </p:nvSpPr>
        <p:spPr>
          <a:xfrm>
            <a:off x="1285048" y="2251311"/>
            <a:ext cx="1080121" cy="230832"/>
          </a:xfrm>
          <a:prstGeom prst="rect">
            <a:avLst/>
          </a:prstGeom>
          <a:noFill/>
        </p:spPr>
        <p:txBody>
          <a:bodyPr wrap="square" rtlCol="0">
            <a:spAutoFit/>
          </a:bodyPr>
          <a:lstStyle/>
          <a:p>
            <a:r>
              <a:rPr lang="ko-KR" altLang="en-US" sz="900" dirty="0"/>
              <a:t>비밀번호</a:t>
            </a:r>
          </a:p>
        </p:txBody>
      </p:sp>
      <p:sp>
        <p:nvSpPr>
          <p:cNvPr id="38" name="직사각형 37">
            <a:extLst>
              <a:ext uri="{FF2B5EF4-FFF2-40B4-BE49-F238E27FC236}">
                <a16:creationId xmlns:a16="http://schemas.microsoft.com/office/drawing/2014/main" xmlns="" id="{EB6A80E7-2FAE-45A8-86FD-86D8B5EAEC66}"/>
              </a:ext>
            </a:extLst>
          </p:cNvPr>
          <p:cNvSpPr/>
          <p:nvPr/>
        </p:nvSpPr>
        <p:spPr>
          <a:xfrm>
            <a:off x="2581193" y="2225773"/>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입력해 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39" name="직사각형 38">
            <a:extLst>
              <a:ext uri="{FF2B5EF4-FFF2-40B4-BE49-F238E27FC236}">
                <a16:creationId xmlns:a16="http://schemas.microsoft.com/office/drawing/2014/main" xmlns="" id="{12790357-3665-40AD-B49D-0A21AB6D2CD7}"/>
              </a:ext>
            </a:extLst>
          </p:cNvPr>
          <p:cNvSpPr/>
          <p:nvPr/>
        </p:nvSpPr>
        <p:spPr>
          <a:xfrm>
            <a:off x="2594531" y="2568755"/>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비밀번호를 한번 더 입력해 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40" name="TextBox 39">
            <a:extLst>
              <a:ext uri="{FF2B5EF4-FFF2-40B4-BE49-F238E27FC236}">
                <a16:creationId xmlns:a16="http://schemas.microsoft.com/office/drawing/2014/main" xmlns="" id="{17289DBF-1BEF-48A9-BBDC-0A80343C8F45}"/>
              </a:ext>
            </a:extLst>
          </p:cNvPr>
          <p:cNvSpPr txBox="1"/>
          <p:nvPr/>
        </p:nvSpPr>
        <p:spPr>
          <a:xfrm>
            <a:off x="2584320" y="2846689"/>
            <a:ext cx="2538441" cy="184666"/>
          </a:xfrm>
          <a:prstGeom prst="rect">
            <a:avLst/>
          </a:prstGeom>
          <a:noFill/>
        </p:spPr>
        <p:txBody>
          <a:bodyPr wrap="square" rtlCol="0">
            <a:spAutoFit/>
          </a:bodyPr>
          <a:lstStyle/>
          <a:p>
            <a:r>
              <a:rPr lang="ko-KR" altLang="en-US" sz="600" dirty="0"/>
              <a:t>비밀번호는 </a:t>
            </a:r>
            <a:r>
              <a:rPr lang="en-US" altLang="ko-KR" sz="600" dirty="0"/>
              <a:t>4-10</a:t>
            </a:r>
            <a:r>
              <a:rPr lang="ko-KR" altLang="en-US" sz="600" dirty="0"/>
              <a:t>자의 영문</a:t>
            </a:r>
            <a:r>
              <a:rPr lang="en-US" altLang="ko-KR" sz="600" dirty="0"/>
              <a:t>, </a:t>
            </a:r>
            <a:r>
              <a:rPr lang="ko-KR" altLang="en-US" sz="600" dirty="0"/>
              <a:t>숫자 조합으로 입력하세요</a:t>
            </a:r>
            <a:r>
              <a:rPr lang="en-US" altLang="ko-KR" sz="600" dirty="0"/>
              <a:t>.</a:t>
            </a:r>
            <a:endParaRPr lang="ko-KR" altLang="en-US" sz="600" dirty="0"/>
          </a:p>
        </p:txBody>
      </p:sp>
      <p:sp>
        <p:nvSpPr>
          <p:cNvPr id="41" name="TextBox 40">
            <a:extLst>
              <a:ext uri="{FF2B5EF4-FFF2-40B4-BE49-F238E27FC236}">
                <a16:creationId xmlns:a16="http://schemas.microsoft.com/office/drawing/2014/main" xmlns="" id="{D396B42C-80B1-4E71-A1D1-CAC58149DF1D}"/>
              </a:ext>
            </a:extLst>
          </p:cNvPr>
          <p:cNvSpPr txBox="1"/>
          <p:nvPr/>
        </p:nvSpPr>
        <p:spPr>
          <a:xfrm>
            <a:off x="1271463" y="3128229"/>
            <a:ext cx="1354568" cy="230832"/>
          </a:xfrm>
          <a:prstGeom prst="rect">
            <a:avLst/>
          </a:prstGeom>
          <a:noFill/>
        </p:spPr>
        <p:txBody>
          <a:bodyPr wrap="square" rtlCol="0">
            <a:spAutoFit/>
          </a:bodyPr>
          <a:lstStyle/>
          <a:p>
            <a:r>
              <a:rPr lang="ko-KR" altLang="en-US" sz="900" dirty="0"/>
              <a:t>상호</a:t>
            </a:r>
            <a:r>
              <a:rPr lang="en-US" altLang="ko-KR" sz="900" dirty="0"/>
              <a:t>(</a:t>
            </a:r>
            <a:r>
              <a:rPr lang="ko-KR" altLang="en-US" sz="900" dirty="0"/>
              <a:t>사업자등록증상</a:t>
            </a:r>
            <a:r>
              <a:rPr lang="en-US" altLang="ko-KR" sz="900" dirty="0"/>
              <a:t>)</a:t>
            </a:r>
            <a:endParaRPr lang="ko-KR" altLang="en-US" sz="900" dirty="0"/>
          </a:p>
        </p:txBody>
      </p:sp>
      <p:sp>
        <p:nvSpPr>
          <p:cNvPr id="42" name="직사각형 41">
            <a:extLst>
              <a:ext uri="{FF2B5EF4-FFF2-40B4-BE49-F238E27FC236}">
                <a16:creationId xmlns:a16="http://schemas.microsoft.com/office/drawing/2014/main" xmlns="" id="{B9D7CD42-D72A-4CCA-BF30-22AA5CCECFD4}"/>
              </a:ext>
            </a:extLst>
          </p:cNvPr>
          <p:cNvSpPr/>
          <p:nvPr/>
        </p:nvSpPr>
        <p:spPr>
          <a:xfrm>
            <a:off x="2581192" y="3102409"/>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상호를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43" name="TextBox 42">
            <a:extLst>
              <a:ext uri="{FF2B5EF4-FFF2-40B4-BE49-F238E27FC236}">
                <a16:creationId xmlns:a16="http://schemas.microsoft.com/office/drawing/2014/main" xmlns="" id="{A35F2E45-B73B-441F-8E96-BE53A99DCB69}"/>
              </a:ext>
            </a:extLst>
          </p:cNvPr>
          <p:cNvSpPr txBox="1"/>
          <p:nvPr/>
        </p:nvSpPr>
        <p:spPr>
          <a:xfrm>
            <a:off x="1296665" y="3493604"/>
            <a:ext cx="1080121" cy="230832"/>
          </a:xfrm>
          <a:prstGeom prst="rect">
            <a:avLst/>
          </a:prstGeom>
          <a:noFill/>
        </p:spPr>
        <p:txBody>
          <a:bodyPr wrap="square" rtlCol="0">
            <a:spAutoFit/>
          </a:bodyPr>
          <a:lstStyle/>
          <a:p>
            <a:r>
              <a:rPr lang="ko-KR" altLang="en-US" sz="900" dirty="0"/>
              <a:t>이메일</a:t>
            </a:r>
          </a:p>
        </p:txBody>
      </p:sp>
      <p:sp>
        <p:nvSpPr>
          <p:cNvPr id="44" name="직사각형 43">
            <a:extLst>
              <a:ext uri="{FF2B5EF4-FFF2-40B4-BE49-F238E27FC236}">
                <a16:creationId xmlns:a16="http://schemas.microsoft.com/office/drawing/2014/main" xmlns="" id="{752858DE-8826-4517-937E-2098EB09BF97}"/>
              </a:ext>
            </a:extLst>
          </p:cNvPr>
          <p:cNvSpPr/>
          <p:nvPr/>
        </p:nvSpPr>
        <p:spPr>
          <a:xfrm>
            <a:off x="2567607" y="3484720"/>
            <a:ext cx="2538441"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이메일을 입력해주세요</a:t>
            </a:r>
            <a:r>
              <a:rPr lang="en-US" altLang="ko-KR" sz="900" dirty="0">
                <a:solidFill>
                  <a:schemeClr val="bg1">
                    <a:lumMod val="50000"/>
                  </a:schemeClr>
                </a:solidFill>
              </a:rPr>
              <a:t>.</a:t>
            </a:r>
            <a:endParaRPr lang="ko-KR" altLang="en-US" dirty="0">
              <a:solidFill>
                <a:schemeClr val="bg1">
                  <a:lumMod val="50000"/>
                </a:schemeClr>
              </a:solidFill>
            </a:endParaRPr>
          </a:p>
        </p:txBody>
      </p:sp>
      <p:sp>
        <p:nvSpPr>
          <p:cNvPr id="45" name="TextBox 44">
            <a:extLst>
              <a:ext uri="{FF2B5EF4-FFF2-40B4-BE49-F238E27FC236}">
                <a16:creationId xmlns:a16="http://schemas.microsoft.com/office/drawing/2014/main" xmlns="" id="{BDC85436-717F-477D-83D3-B452FEDBBF24}"/>
              </a:ext>
            </a:extLst>
          </p:cNvPr>
          <p:cNvSpPr txBox="1"/>
          <p:nvPr/>
        </p:nvSpPr>
        <p:spPr>
          <a:xfrm>
            <a:off x="2605223" y="3779088"/>
            <a:ext cx="2538441" cy="184666"/>
          </a:xfrm>
          <a:prstGeom prst="rect">
            <a:avLst/>
          </a:prstGeom>
          <a:noFill/>
        </p:spPr>
        <p:txBody>
          <a:bodyPr wrap="square" rtlCol="0">
            <a:spAutoFit/>
          </a:bodyPr>
          <a:lstStyle/>
          <a:p>
            <a:r>
              <a:rPr lang="ko-KR" altLang="en-US" sz="600" dirty="0"/>
              <a:t>비밀번호 </a:t>
            </a:r>
            <a:r>
              <a:rPr lang="ko-KR" altLang="en-US" sz="600" dirty="0" err="1"/>
              <a:t>분실시</a:t>
            </a:r>
            <a:r>
              <a:rPr lang="en-US" altLang="ko-KR" sz="600" dirty="0"/>
              <a:t>, </a:t>
            </a:r>
            <a:r>
              <a:rPr lang="ko-KR" altLang="en-US" sz="600" dirty="0"/>
              <a:t>재발급을 위한 이메일입니다</a:t>
            </a:r>
            <a:r>
              <a:rPr lang="en-US" altLang="ko-KR" sz="600" dirty="0"/>
              <a:t>.</a:t>
            </a:r>
            <a:endParaRPr lang="ko-KR" altLang="en-US" sz="600" dirty="0"/>
          </a:p>
        </p:txBody>
      </p:sp>
      <p:sp>
        <p:nvSpPr>
          <p:cNvPr id="46" name="TextBox 45">
            <a:extLst>
              <a:ext uri="{FF2B5EF4-FFF2-40B4-BE49-F238E27FC236}">
                <a16:creationId xmlns:a16="http://schemas.microsoft.com/office/drawing/2014/main" xmlns="" id="{1152C484-AEE7-4483-AFA4-005AD01C51F7}"/>
              </a:ext>
            </a:extLst>
          </p:cNvPr>
          <p:cNvSpPr txBox="1"/>
          <p:nvPr/>
        </p:nvSpPr>
        <p:spPr>
          <a:xfrm>
            <a:off x="1307331" y="4019987"/>
            <a:ext cx="1080121" cy="230832"/>
          </a:xfrm>
          <a:prstGeom prst="rect">
            <a:avLst/>
          </a:prstGeom>
          <a:noFill/>
        </p:spPr>
        <p:txBody>
          <a:bodyPr wrap="square" rtlCol="0">
            <a:spAutoFit/>
          </a:bodyPr>
          <a:lstStyle/>
          <a:p>
            <a:r>
              <a:rPr lang="ko-KR" altLang="en-US" sz="900" dirty="0"/>
              <a:t>전화번호</a:t>
            </a:r>
          </a:p>
        </p:txBody>
      </p:sp>
      <p:grpSp>
        <p:nvGrpSpPr>
          <p:cNvPr id="18" name="그룹 17">
            <a:extLst>
              <a:ext uri="{FF2B5EF4-FFF2-40B4-BE49-F238E27FC236}">
                <a16:creationId xmlns:a16="http://schemas.microsoft.com/office/drawing/2014/main" xmlns="" id="{3005D7AA-C580-45BC-81F4-1F31AD5D8FD0}"/>
              </a:ext>
            </a:extLst>
          </p:cNvPr>
          <p:cNvGrpSpPr/>
          <p:nvPr/>
        </p:nvGrpSpPr>
        <p:grpSpPr>
          <a:xfrm>
            <a:off x="1330257" y="4946214"/>
            <a:ext cx="3813406" cy="540957"/>
            <a:chOff x="1329247" y="4503755"/>
            <a:chExt cx="3813406" cy="540957"/>
          </a:xfrm>
        </p:grpSpPr>
        <p:sp>
          <p:nvSpPr>
            <p:cNvPr id="48" name="TextBox 47">
              <a:extLst>
                <a:ext uri="{FF2B5EF4-FFF2-40B4-BE49-F238E27FC236}">
                  <a16:creationId xmlns:a16="http://schemas.microsoft.com/office/drawing/2014/main" xmlns="" id="{46CEFA8F-3441-44CE-99AC-1F6475B374A4}"/>
                </a:ext>
              </a:extLst>
            </p:cNvPr>
            <p:cNvSpPr txBox="1"/>
            <p:nvPr/>
          </p:nvSpPr>
          <p:spPr>
            <a:xfrm>
              <a:off x="1329247" y="4503755"/>
              <a:ext cx="1080121" cy="230832"/>
            </a:xfrm>
            <a:prstGeom prst="rect">
              <a:avLst/>
            </a:prstGeom>
            <a:noFill/>
          </p:spPr>
          <p:txBody>
            <a:bodyPr wrap="square" rtlCol="0">
              <a:spAutoFit/>
            </a:bodyPr>
            <a:lstStyle/>
            <a:p>
              <a:r>
                <a:rPr lang="ko-KR" altLang="en-US" sz="900" dirty="0"/>
                <a:t>우편번호</a:t>
              </a:r>
            </a:p>
          </p:txBody>
        </p:sp>
        <p:sp>
          <p:nvSpPr>
            <p:cNvPr id="49" name="직사각형 48">
              <a:extLst>
                <a:ext uri="{FF2B5EF4-FFF2-40B4-BE49-F238E27FC236}">
                  <a16:creationId xmlns:a16="http://schemas.microsoft.com/office/drawing/2014/main" xmlns="" id="{59EB4DA9-0E0A-44B5-806D-2C3969D3B9F3}"/>
                </a:ext>
              </a:extLst>
            </p:cNvPr>
            <p:cNvSpPr/>
            <p:nvPr/>
          </p:nvSpPr>
          <p:spPr>
            <a:xfrm>
              <a:off x="2604213" y="4524745"/>
              <a:ext cx="946424" cy="178257"/>
            </a:xfrm>
            <a:prstGeom prst="rect">
              <a:avLst/>
            </a:prstGeom>
            <a:solidFill>
              <a:schemeClr val="accent1">
                <a:lumMod val="20000"/>
                <a:lumOff val="8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sp>
          <p:nvSpPr>
            <p:cNvPr id="50" name="직사각형 49">
              <a:extLst>
                <a:ext uri="{FF2B5EF4-FFF2-40B4-BE49-F238E27FC236}">
                  <a16:creationId xmlns:a16="http://schemas.microsoft.com/office/drawing/2014/main" xmlns="" id="{B51364B7-7186-43FC-9493-29D40A5EE7A4}"/>
                </a:ext>
              </a:extLst>
            </p:cNvPr>
            <p:cNvSpPr/>
            <p:nvPr/>
          </p:nvSpPr>
          <p:spPr>
            <a:xfrm>
              <a:off x="3739305" y="4520058"/>
              <a:ext cx="843517" cy="17825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bg1">
                      <a:lumMod val="50000"/>
                    </a:schemeClr>
                  </a:solidFill>
                </a:rPr>
                <a:t>우편번호 찾기</a:t>
              </a:r>
            </a:p>
          </p:txBody>
        </p:sp>
        <p:sp>
          <p:nvSpPr>
            <p:cNvPr id="51" name="TextBox 50">
              <a:extLst>
                <a:ext uri="{FF2B5EF4-FFF2-40B4-BE49-F238E27FC236}">
                  <a16:creationId xmlns:a16="http://schemas.microsoft.com/office/drawing/2014/main" xmlns="" id="{F9DCC3B7-4AC2-4CFA-AF69-2E7A7B8171B5}"/>
                </a:ext>
              </a:extLst>
            </p:cNvPr>
            <p:cNvSpPr txBox="1"/>
            <p:nvPr/>
          </p:nvSpPr>
          <p:spPr>
            <a:xfrm>
              <a:off x="1339776" y="4813880"/>
              <a:ext cx="1080121" cy="230832"/>
            </a:xfrm>
            <a:prstGeom prst="rect">
              <a:avLst/>
            </a:prstGeom>
            <a:noFill/>
          </p:spPr>
          <p:txBody>
            <a:bodyPr wrap="square" rtlCol="0">
              <a:spAutoFit/>
            </a:bodyPr>
            <a:lstStyle/>
            <a:p>
              <a:r>
                <a:rPr lang="ko-KR" altLang="en-US" sz="900" dirty="0"/>
                <a:t>주소</a:t>
              </a:r>
            </a:p>
          </p:txBody>
        </p:sp>
        <p:sp>
          <p:nvSpPr>
            <p:cNvPr id="52" name="직사각형 51">
              <a:extLst>
                <a:ext uri="{FF2B5EF4-FFF2-40B4-BE49-F238E27FC236}">
                  <a16:creationId xmlns:a16="http://schemas.microsoft.com/office/drawing/2014/main" xmlns="" id="{EE9B3026-98BF-4D46-B596-CCBB78401755}"/>
                </a:ext>
              </a:extLst>
            </p:cNvPr>
            <p:cNvSpPr/>
            <p:nvPr/>
          </p:nvSpPr>
          <p:spPr>
            <a:xfrm>
              <a:off x="2604213" y="4813880"/>
              <a:ext cx="2538440" cy="20697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grpSp>
      <p:sp>
        <p:nvSpPr>
          <p:cNvPr id="57" name="직사각형 56">
            <a:extLst>
              <a:ext uri="{FF2B5EF4-FFF2-40B4-BE49-F238E27FC236}">
                <a16:creationId xmlns:a16="http://schemas.microsoft.com/office/drawing/2014/main" xmlns="" id="{6B23EC02-821F-4CF1-B193-711515265ECC}"/>
              </a:ext>
            </a:extLst>
          </p:cNvPr>
          <p:cNvSpPr/>
          <p:nvPr/>
        </p:nvSpPr>
        <p:spPr>
          <a:xfrm>
            <a:off x="3319239" y="4093483"/>
            <a:ext cx="759536" cy="18466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sp>
        <p:nvSpPr>
          <p:cNvPr id="59" name="직사각형 58">
            <a:extLst>
              <a:ext uri="{FF2B5EF4-FFF2-40B4-BE49-F238E27FC236}">
                <a16:creationId xmlns:a16="http://schemas.microsoft.com/office/drawing/2014/main" xmlns="" id="{BEC806CB-7CE4-4950-9EEC-00D3F28AD736}"/>
              </a:ext>
            </a:extLst>
          </p:cNvPr>
          <p:cNvSpPr/>
          <p:nvPr/>
        </p:nvSpPr>
        <p:spPr>
          <a:xfrm>
            <a:off x="4193610" y="4094131"/>
            <a:ext cx="759536" cy="18466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sp>
        <p:nvSpPr>
          <p:cNvPr id="10" name="TextBox 9">
            <a:extLst>
              <a:ext uri="{FF2B5EF4-FFF2-40B4-BE49-F238E27FC236}">
                <a16:creationId xmlns:a16="http://schemas.microsoft.com/office/drawing/2014/main" xmlns="" id="{13DAF33E-2C79-4876-9AD6-6CCF51157DB7}"/>
              </a:ext>
            </a:extLst>
          </p:cNvPr>
          <p:cNvSpPr txBox="1"/>
          <p:nvPr/>
        </p:nvSpPr>
        <p:spPr>
          <a:xfrm>
            <a:off x="3171555" y="4071266"/>
            <a:ext cx="204391" cy="200055"/>
          </a:xfrm>
          <a:prstGeom prst="rect">
            <a:avLst/>
          </a:prstGeom>
          <a:noFill/>
        </p:spPr>
        <p:txBody>
          <a:bodyPr wrap="square" rtlCol="0">
            <a:spAutoFit/>
          </a:bodyPr>
          <a:lstStyle/>
          <a:p>
            <a:r>
              <a:rPr lang="en-US" altLang="ko-KR" sz="700" dirty="0"/>
              <a:t>-</a:t>
            </a:r>
            <a:endParaRPr lang="ko-KR" altLang="en-US" sz="700" dirty="0"/>
          </a:p>
        </p:txBody>
      </p:sp>
      <p:sp>
        <p:nvSpPr>
          <p:cNvPr id="60" name="TextBox 59">
            <a:extLst>
              <a:ext uri="{FF2B5EF4-FFF2-40B4-BE49-F238E27FC236}">
                <a16:creationId xmlns:a16="http://schemas.microsoft.com/office/drawing/2014/main" xmlns="" id="{6CC1DB77-4427-47B3-B33E-094152F62A8C}"/>
              </a:ext>
            </a:extLst>
          </p:cNvPr>
          <p:cNvSpPr txBox="1"/>
          <p:nvPr/>
        </p:nvSpPr>
        <p:spPr>
          <a:xfrm>
            <a:off x="4032828" y="4071266"/>
            <a:ext cx="204391" cy="200055"/>
          </a:xfrm>
          <a:prstGeom prst="rect">
            <a:avLst/>
          </a:prstGeom>
          <a:noFill/>
        </p:spPr>
        <p:txBody>
          <a:bodyPr wrap="square" rtlCol="0">
            <a:spAutoFit/>
          </a:bodyPr>
          <a:lstStyle/>
          <a:p>
            <a:r>
              <a:rPr lang="en-US" altLang="ko-KR" sz="700" dirty="0"/>
              <a:t>-</a:t>
            </a:r>
            <a:endParaRPr lang="ko-KR" altLang="en-US" sz="700" dirty="0"/>
          </a:p>
        </p:txBody>
      </p:sp>
      <p:grpSp>
        <p:nvGrpSpPr>
          <p:cNvPr id="13" name="그룹 12">
            <a:extLst>
              <a:ext uri="{FF2B5EF4-FFF2-40B4-BE49-F238E27FC236}">
                <a16:creationId xmlns:a16="http://schemas.microsoft.com/office/drawing/2014/main" xmlns="" id="{2FE71017-D3E8-44F0-9550-762AB8098603}"/>
              </a:ext>
            </a:extLst>
          </p:cNvPr>
          <p:cNvGrpSpPr/>
          <p:nvPr/>
        </p:nvGrpSpPr>
        <p:grpSpPr>
          <a:xfrm>
            <a:off x="2600647" y="4093459"/>
            <a:ext cx="614745" cy="177863"/>
            <a:chOff x="2771290" y="4065125"/>
            <a:chExt cx="614745" cy="177863"/>
          </a:xfrm>
        </p:grpSpPr>
        <p:sp>
          <p:nvSpPr>
            <p:cNvPr id="47" name="직사각형 46">
              <a:extLst>
                <a:ext uri="{FF2B5EF4-FFF2-40B4-BE49-F238E27FC236}">
                  <a16:creationId xmlns:a16="http://schemas.microsoft.com/office/drawing/2014/main" xmlns="" id="{D6F21F59-309E-4516-8867-627D9A8E4EFF}"/>
                </a:ext>
              </a:extLst>
            </p:cNvPr>
            <p:cNvSpPr/>
            <p:nvPr/>
          </p:nvSpPr>
          <p:spPr>
            <a:xfrm>
              <a:off x="2771290" y="4065125"/>
              <a:ext cx="591721" cy="177862"/>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50000"/>
                    </a:schemeClr>
                  </a:solidFill>
                </a:rPr>
                <a:t>010</a:t>
              </a:r>
              <a:endParaRPr lang="ko-KR" altLang="en-US" dirty="0">
                <a:solidFill>
                  <a:schemeClr val="bg1">
                    <a:lumMod val="50000"/>
                  </a:schemeClr>
                </a:solidFill>
              </a:endParaRPr>
            </a:p>
          </p:txBody>
        </p:sp>
        <p:sp>
          <p:nvSpPr>
            <p:cNvPr id="12" name="직사각형 11">
              <a:extLst>
                <a:ext uri="{FF2B5EF4-FFF2-40B4-BE49-F238E27FC236}">
                  <a16:creationId xmlns:a16="http://schemas.microsoft.com/office/drawing/2014/main" xmlns="" id="{7A9BC648-B62A-4055-9CFD-953EFF1383EC}"/>
                </a:ext>
              </a:extLst>
            </p:cNvPr>
            <p:cNvSpPr/>
            <p:nvPr/>
          </p:nvSpPr>
          <p:spPr>
            <a:xfrm>
              <a:off x="3181644" y="4065126"/>
              <a:ext cx="204391" cy="177862"/>
            </a:xfrm>
            <a:prstGeom prst="rect">
              <a:avLst/>
            </a:prstGeom>
            <a:solidFill>
              <a:schemeClr val="bg1">
                <a:lumMod val="85000"/>
              </a:schemeClr>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V</a:t>
              </a:r>
              <a:endParaRPr lang="ko-KR" altLang="en-US" dirty="0">
                <a:solidFill>
                  <a:schemeClr val="tx1"/>
                </a:solidFill>
              </a:endParaRPr>
            </a:p>
          </p:txBody>
        </p:sp>
      </p:grpSp>
      <p:sp>
        <p:nvSpPr>
          <p:cNvPr id="63" name="직사각형 62">
            <a:extLst>
              <a:ext uri="{FF2B5EF4-FFF2-40B4-BE49-F238E27FC236}">
                <a16:creationId xmlns:a16="http://schemas.microsoft.com/office/drawing/2014/main" xmlns="" id="{7C243421-7BC5-4461-B58D-100EF12FDAF0}"/>
              </a:ext>
            </a:extLst>
          </p:cNvPr>
          <p:cNvSpPr/>
          <p:nvPr/>
        </p:nvSpPr>
        <p:spPr>
          <a:xfrm>
            <a:off x="4953146" y="4099628"/>
            <a:ext cx="916200" cy="178522"/>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인증번호전송</a:t>
            </a:r>
            <a:endParaRPr lang="ko-KR" altLang="en-US" sz="1100" b="1" dirty="0"/>
          </a:p>
        </p:txBody>
      </p:sp>
      <p:sp>
        <p:nvSpPr>
          <p:cNvPr id="67" name="직사각형 66">
            <a:extLst>
              <a:ext uri="{FF2B5EF4-FFF2-40B4-BE49-F238E27FC236}">
                <a16:creationId xmlns:a16="http://schemas.microsoft.com/office/drawing/2014/main" xmlns="" id="{D57CEAAF-9DE5-4066-8F69-43B4369F2292}"/>
              </a:ext>
            </a:extLst>
          </p:cNvPr>
          <p:cNvSpPr/>
          <p:nvPr/>
        </p:nvSpPr>
        <p:spPr>
          <a:xfrm>
            <a:off x="2617413" y="4491577"/>
            <a:ext cx="934234" cy="24502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lumMod val="50000"/>
                </a:schemeClr>
              </a:solidFill>
            </a:endParaRPr>
          </a:p>
        </p:txBody>
      </p:sp>
      <p:sp>
        <p:nvSpPr>
          <p:cNvPr id="68" name="TextBox 67">
            <a:extLst>
              <a:ext uri="{FF2B5EF4-FFF2-40B4-BE49-F238E27FC236}">
                <a16:creationId xmlns:a16="http://schemas.microsoft.com/office/drawing/2014/main" xmlns="" id="{48BA4AFC-A39E-4677-BBBD-B4FAD388D5B1}"/>
              </a:ext>
            </a:extLst>
          </p:cNvPr>
          <p:cNvSpPr txBox="1"/>
          <p:nvPr/>
        </p:nvSpPr>
        <p:spPr>
          <a:xfrm>
            <a:off x="1315283" y="4505774"/>
            <a:ext cx="1080121" cy="230832"/>
          </a:xfrm>
          <a:prstGeom prst="rect">
            <a:avLst/>
          </a:prstGeom>
          <a:noFill/>
        </p:spPr>
        <p:txBody>
          <a:bodyPr wrap="square" rtlCol="0">
            <a:spAutoFit/>
          </a:bodyPr>
          <a:lstStyle/>
          <a:p>
            <a:r>
              <a:rPr lang="ko-KR" altLang="en-US" sz="900" dirty="0"/>
              <a:t>인증번호</a:t>
            </a:r>
          </a:p>
        </p:txBody>
      </p:sp>
      <p:sp>
        <p:nvSpPr>
          <p:cNvPr id="69" name="TextBox 68">
            <a:extLst>
              <a:ext uri="{FF2B5EF4-FFF2-40B4-BE49-F238E27FC236}">
                <a16:creationId xmlns:a16="http://schemas.microsoft.com/office/drawing/2014/main" xmlns="" id="{4D2F8842-D8C2-4D79-961C-ABC5D15FF9E0}"/>
              </a:ext>
            </a:extLst>
          </p:cNvPr>
          <p:cNvSpPr txBox="1"/>
          <p:nvPr/>
        </p:nvSpPr>
        <p:spPr>
          <a:xfrm>
            <a:off x="2522524" y="4763654"/>
            <a:ext cx="2538441" cy="184666"/>
          </a:xfrm>
          <a:prstGeom prst="rect">
            <a:avLst/>
          </a:prstGeom>
          <a:noFill/>
        </p:spPr>
        <p:txBody>
          <a:bodyPr wrap="square" rtlCol="0">
            <a:spAutoFit/>
          </a:bodyPr>
          <a:lstStyle/>
          <a:p>
            <a:r>
              <a:rPr lang="ko-KR" altLang="en-US" sz="600" dirty="0"/>
              <a:t>전송된 인증번호를 입력해 주세요</a:t>
            </a:r>
            <a:r>
              <a:rPr lang="en-US" altLang="ko-KR" sz="600" dirty="0"/>
              <a:t>.</a:t>
            </a:r>
            <a:endParaRPr lang="ko-KR" altLang="en-US" sz="600" dirty="0"/>
          </a:p>
        </p:txBody>
      </p:sp>
      <p:sp>
        <p:nvSpPr>
          <p:cNvPr id="20" name="말풍선: 사각형 19">
            <a:extLst>
              <a:ext uri="{FF2B5EF4-FFF2-40B4-BE49-F238E27FC236}">
                <a16:creationId xmlns:a16="http://schemas.microsoft.com/office/drawing/2014/main" xmlns="" id="{CE12486A-86FD-4C40-AA29-A87F9F90E894}"/>
              </a:ext>
            </a:extLst>
          </p:cNvPr>
          <p:cNvSpPr/>
          <p:nvPr/>
        </p:nvSpPr>
        <p:spPr>
          <a:xfrm>
            <a:off x="6286688" y="1331565"/>
            <a:ext cx="2009824" cy="776823"/>
          </a:xfrm>
          <a:prstGeom prst="wedgeRectCallout">
            <a:avLst>
              <a:gd name="adj1" fmla="val -164906"/>
              <a:gd name="adj2" fmla="val 477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a:extLst>
              <a:ext uri="{FF2B5EF4-FFF2-40B4-BE49-F238E27FC236}">
                <a16:creationId xmlns:a16="http://schemas.microsoft.com/office/drawing/2014/main" xmlns="" id="{160F1B66-4E8E-40F0-85A4-B441A4B7EF99}"/>
              </a:ext>
            </a:extLst>
          </p:cNvPr>
          <p:cNvSpPr/>
          <p:nvPr/>
        </p:nvSpPr>
        <p:spPr>
          <a:xfrm>
            <a:off x="1120072" y="4022442"/>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73" name="타원 72">
            <a:extLst>
              <a:ext uri="{FF2B5EF4-FFF2-40B4-BE49-F238E27FC236}">
                <a16:creationId xmlns:a16="http://schemas.microsoft.com/office/drawing/2014/main" xmlns="" id="{5FB6F7BC-C502-4D85-ACB1-405E0ED23016}"/>
              </a:ext>
            </a:extLst>
          </p:cNvPr>
          <p:cNvSpPr/>
          <p:nvPr/>
        </p:nvSpPr>
        <p:spPr>
          <a:xfrm>
            <a:off x="1120072" y="4478811"/>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74" name="타원 73">
            <a:extLst>
              <a:ext uri="{FF2B5EF4-FFF2-40B4-BE49-F238E27FC236}">
                <a16:creationId xmlns:a16="http://schemas.microsoft.com/office/drawing/2014/main" xmlns="" id="{9000E081-D3E7-43A6-A2C3-3CC92AF3107B}"/>
              </a:ext>
            </a:extLst>
          </p:cNvPr>
          <p:cNvSpPr/>
          <p:nvPr/>
        </p:nvSpPr>
        <p:spPr>
          <a:xfrm>
            <a:off x="1135412" y="4983750"/>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75" name="직사각형 74">
            <a:extLst>
              <a:ext uri="{FF2B5EF4-FFF2-40B4-BE49-F238E27FC236}">
                <a16:creationId xmlns:a16="http://schemas.microsoft.com/office/drawing/2014/main" xmlns="" id="{3E8EC4F4-28D9-4581-BCDF-823C14E5B3F8}"/>
              </a:ext>
            </a:extLst>
          </p:cNvPr>
          <p:cNvSpPr/>
          <p:nvPr/>
        </p:nvSpPr>
        <p:spPr>
          <a:xfrm>
            <a:off x="3547524" y="4487131"/>
            <a:ext cx="934234" cy="245028"/>
          </a:xfrm>
          <a:prstGeom prst="rect">
            <a:avLst/>
          </a:prstGeom>
          <a:solidFill>
            <a:schemeClr val="tx1"/>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인증 확인</a:t>
            </a:r>
            <a:endParaRPr lang="ko-KR" altLang="en-US" sz="1100" b="1" dirty="0"/>
          </a:p>
        </p:txBody>
      </p:sp>
      <p:sp>
        <p:nvSpPr>
          <p:cNvPr id="61" name="TextBox 60">
            <a:extLst>
              <a:ext uri="{FF2B5EF4-FFF2-40B4-BE49-F238E27FC236}">
                <a16:creationId xmlns:a16="http://schemas.microsoft.com/office/drawing/2014/main" xmlns="" id="{75730D8F-7368-4C32-BB3E-31AE5134F385}"/>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62" name="TextBox 61">
            <a:extLst>
              <a:ext uri="{FF2B5EF4-FFF2-40B4-BE49-F238E27FC236}">
                <a16:creationId xmlns:a16="http://schemas.microsoft.com/office/drawing/2014/main" xmlns="" id="{64D6CAD7-182E-4870-99F4-94721E187BAE}"/>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64" name="TextBox 63">
            <a:extLst>
              <a:ext uri="{FF2B5EF4-FFF2-40B4-BE49-F238E27FC236}">
                <a16:creationId xmlns:a16="http://schemas.microsoft.com/office/drawing/2014/main" xmlns="" id="{66D8F38A-00B3-48C4-AA22-2E1329BA37E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65" name="직사각형 64">
            <a:extLst>
              <a:ext uri="{FF2B5EF4-FFF2-40B4-BE49-F238E27FC236}">
                <a16:creationId xmlns:a16="http://schemas.microsoft.com/office/drawing/2014/main" xmlns="" id="{EEA260DF-083E-4A96-B781-366192A0588E}"/>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
        <p:nvSpPr>
          <p:cNvPr id="70" name="직사각형 69">
            <a:extLst>
              <a:ext uri="{FF2B5EF4-FFF2-40B4-BE49-F238E27FC236}">
                <a16:creationId xmlns:a16="http://schemas.microsoft.com/office/drawing/2014/main" xmlns="" id="{AF604E72-0868-4030-94E9-6C42B9381A5C}"/>
              </a:ext>
            </a:extLst>
          </p:cNvPr>
          <p:cNvSpPr/>
          <p:nvPr/>
        </p:nvSpPr>
        <p:spPr>
          <a:xfrm>
            <a:off x="5268117" y="5259422"/>
            <a:ext cx="1403947" cy="21083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상세주소</a:t>
            </a:r>
            <a:endParaRPr lang="ko-KR" altLang="en-US" dirty="0">
              <a:solidFill>
                <a:schemeClr val="bg1">
                  <a:lumMod val="50000"/>
                </a:schemeClr>
              </a:solidFill>
            </a:endParaRPr>
          </a:p>
        </p:txBody>
      </p:sp>
    </p:spTree>
    <p:extLst>
      <p:ext uri="{BB962C8B-B14F-4D97-AF65-F5344CB8AC3E}">
        <p14:creationId xmlns:p14="http://schemas.microsoft.com/office/powerpoint/2010/main" xmlns="" val="333633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신규가입 화면</a:t>
            </a:r>
            <a:r>
              <a:rPr lang="en-US" altLang="ko-KR" dirty="0"/>
              <a:t>2</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304699639"/>
              </p:ext>
            </p:extLst>
          </p:nvPr>
        </p:nvGraphicFramePr>
        <p:xfrm>
          <a:off x="8688288" y="476672"/>
          <a:ext cx="3384376" cy="25904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앞 페이지에 이어지는 신규가입 페이지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스크롤로 이어짐</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사업자등록증 파일을 업로드 할 수 있음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은행 선택 </a:t>
                      </a:r>
                      <a:r>
                        <a:rPr kumimoji="1" lang="ko-KR" altLang="en-US" sz="850" dirty="0" err="1">
                          <a:solidFill>
                            <a:schemeClr val="tx1"/>
                          </a:solidFill>
                          <a:latin typeface="+mn-ea"/>
                        </a:rPr>
                        <a:t>팝업창</a:t>
                      </a:r>
                      <a:r>
                        <a:rPr kumimoji="1" lang="en-US" altLang="ko-KR" sz="850" dirty="0">
                          <a:solidFill>
                            <a:schemeClr val="tx1"/>
                          </a:solidFill>
                          <a:latin typeface="+mn-ea"/>
                        </a:rPr>
                        <a:t>/</a:t>
                      </a:r>
                      <a:r>
                        <a:rPr kumimoji="1" lang="ko-KR" altLang="en-US" sz="850" dirty="0">
                          <a:solidFill>
                            <a:schemeClr val="tx1"/>
                          </a:solidFill>
                          <a:latin typeface="+mn-ea"/>
                        </a:rPr>
                        <a:t>위젯이 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이용약관에 대한 조항이 </a:t>
                      </a:r>
                      <a:r>
                        <a:rPr kumimoji="1" lang="ko-KR" altLang="en-US" sz="850" dirty="0" err="1">
                          <a:solidFill>
                            <a:schemeClr val="tx1"/>
                          </a:solidFill>
                          <a:latin typeface="+mn-ea"/>
                        </a:rPr>
                        <a:t>들어감</a:t>
                      </a:r>
                      <a:r>
                        <a:rPr kumimoji="1" lang="ko-KR" altLang="en-US" sz="850" dirty="0">
                          <a:solidFill>
                            <a:schemeClr val="tx1"/>
                          </a:solidFill>
                          <a:latin typeface="+mn-ea"/>
                        </a:rPr>
                        <a:t> </a:t>
                      </a:r>
                      <a:r>
                        <a:rPr kumimoji="1" lang="en-US" altLang="ko-KR" sz="850" dirty="0">
                          <a:solidFill>
                            <a:schemeClr val="tx1"/>
                          </a:solidFill>
                          <a:latin typeface="+mn-ea"/>
                        </a:rPr>
                        <a:t>(</a:t>
                      </a:r>
                      <a:r>
                        <a:rPr kumimoji="1" lang="ko-KR" altLang="en-US" sz="850" dirty="0">
                          <a:solidFill>
                            <a:schemeClr val="tx1"/>
                          </a:solidFill>
                          <a:latin typeface="+mn-ea"/>
                        </a:rPr>
                        <a:t>추후</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모두 입력 후 회원가입을 클릭하면 회원가입 완료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29p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14115256"/>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가입이 되어있는 경우</a:t>
                      </a:r>
                      <a:r>
                        <a:rPr kumimoji="1" lang="en-US" altLang="ko-KR" sz="850" dirty="0">
                          <a:solidFill>
                            <a:schemeClr val="tx1"/>
                          </a:solidFill>
                          <a:latin typeface="+mn-ea"/>
                        </a:rPr>
                        <a:t>, </a:t>
                      </a:r>
                      <a:r>
                        <a:rPr kumimoji="1" lang="ko-KR" altLang="en-US" sz="850" dirty="0">
                          <a:solidFill>
                            <a:schemeClr val="tx1"/>
                          </a:solidFill>
                          <a:latin typeface="+mn-ea"/>
                        </a:rPr>
                        <a:t>로그인을 클릭하여 다시 로그인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4" action="ppaction://hlinksldjump"/>
                        </a:rPr>
                        <a:t>26p</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263458398"/>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8</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1033298" y="98912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sp>
        <p:nvSpPr>
          <p:cNvPr id="29" name="TextBox 28">
            <a:extLst>
              <a:ext uri="{FF2B5EF4-FFF2-40B4-BE49-F238E27FC236}">
                <a16:creationId xmlns:a16="http://schemas.microsoft.com/office/drawing/2014/main" xmlns="" id="{32046946-9B90-485F-9C24-9324266E64AA}"/>
              </a:ext>
            </a:extLst>
          </p:cNvPr>
          <p:cNvSpPr txBox="1"/>
          <p:nvPr/>
        </p:nvSpPr>
        <p:spPr>
          <a:xfrm>
            <a:off x="1236879" y="1826520"/>
            <a:ext cx="1080121" cy="230832"/>
          </a:xfrm>
          <a:prstGeom prst="rect">
            <a:avLst/>
          </a:prstGeom>
          <a:noFill/>
        </p:spPr>
        <p:txBody>
          <a:bodyPr wrap="square" rtlCol="0">
            <a:spAutoFit/>
          </a:bodyPr>
          <a:lstStyle/>
          <a:p>
            <a:r>
              <a:rPr lang="ko-KR" altLang="en-US" sz="900" dirty="0"/>
              <a:t>예금주</a:t>
            </a:r>
          </a:p>
        </p:txBody>
      </p:sp>
      <p:sp>
        <p:nvSpPr>
          <p:cNvPr id="30" name="직사각형 29">
            <a:extLst>
              <a:ext uri="{FF2B5EF4-FFF2-40B4-BE49-F238E27FC236}">
                <a16:creationId xmlns:a16="http://schemas.microsoft.com/office/drawing/2014/main" xmlns="" id="{982E7F96-2629-42B3-B47A-746D561EB714}"/>
              </a:ext>
            </a:extLst>
          </p:cNvPr>
          <p:cNvSpPr/>
          <p:nvPr/>
        </p:nvSpPr>
        <p:spPr>
          <a:xfrm>
            <a:off x="2511846" y="1800982"/>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bg1">
                    <a:lumMod val="50000"/>
                  </a:schemeClr>
                </a:solidFill>
              </a:rPr>
              <a:t>예금주명을 입력해 주세요</a:t>
            </a:r>
            <a:r>
              <a:rPr lang="en-US" altLang="ko-KR" sz="900" dirty="0">
                <a:solidFill>
                  <a:schemeClr val="bg1">
                    <a:lumMod val="50000"/>
                  </a:schemeClr>
                </a:solidFill>
              </a:rPr>
              <a:t>.</a:t>
            </a:r>
            <a:endParaRPr lang="ko-KR" altLang="en-US" sz="900" dirty="0">
              <a:solidFill>
                <a:schemeClr val="bg1">
                  <a:lumMod val="50000"/>
                </a:schemeClr>
              </a:solidFill>
            </a:endParaRPr>
          </a:p>
        </p:txBody>
      </p:sp>
      <p:grpSp>
        <p:nvGrpSpPr>
          <p:cNvPr id="57" name="그룹 56">
            <a:extLst>
              <a:ext uri="{FF2B5EF4-FFF2-40B4-BE49-F238E27FC236}">
                <a16:creationId xmlns:a16="http://schemas.microsoft.com/office/drawing/2014/main" xmlns="" id="{3E310318-32FE-44D8-AC6D-77F0C0AF4CE6}"/>
              </a:ext>
            </a:extLst>
          </p:cNvPr>
          <p:cNvGrpSpPr/>
          <p:nvPr/>
        </p:nvGrpSpPr>
        <p:grpSpPr>
          <a:xfrm>
            <a:off x="1236879" y="991649"/>
            <a:ext cx="3882754" cy="286328"/>
            <a:chOff x="1329246" y="5298194"/>
            <a:chExt cx="3882754" cy="286328"/>
          </a:xfrm>
        </p:grpSpPr>
        <p:sp>
          <p:nvSpPr>
            <p:cNvPr id="58" name="TextBox 57">
              <a:extLst>
                <a:ext uri="{FF2B5EF4-FFF2-40B4-BE49-F238E27FC236}">
                  <a16:creationId xmlns:a16="http://schemas.microsoft.com/office/drawing/2014/main" xmlns="" id="{1C9D7A79-3041-4BE4-8B31-BAD5EC65B9DC}"/>
                </a:ext>
              </a:extLst>
            </p:cNvPr>
            <p:cNvSpPr txBox="1"/>
            <p:nvPr/>
          </p:nvSpPr>
          <p:spPr>
            <a:xfrm>
              <a:off x="1329246" y="5320782"/>
              <a:ext cx="1080121" cy="230832"/>
            </a:xfrm>
            <a:prstGeom prst="rect">
              <a:avLst/>
            </a:prstGeom>
            <a:noFill/>
          </p:spPr>
          <p:txBody>
            <a:bodyPr wrap="square" rtlCol="0">
              <a:spAutoFit/>
            </a:bodyPr>
            <a:lstStyle/>
            <a:p>
              <a:r>
                <a:rPr lang="ko-KR" altLang="en-US" sz="900" dirty="0"/>
                <a:t>사업자등록증</a:t>
              </a:r>
            </a:p>
          </p:txBody>
        </p:sp>
        <p:sp>
          <p:nvSpPr>
            <p:cNvPr id="59" name="직사각형 58">
              <a:extLst>
                <a:ext uri="{FF2B5EF4-FFF2-40B4-BE49-F238E27FC236}">
                  <a16:creationId xmlns:a16="http://schemas.microsoft.com/office/drawing/2014/main" xmlns="" id="{4B00DDDD-5D31-4A35-9D8A-5F1AE84FB061}"/>
                </a:ext>
              </a:extLst>
            </p:cNvPr>
            <p:cNvSpPr/>
            <p:nvPr/>
          </p:nvSpPr>
          <p:spPr>
            <a:xfrm>
              <a:off x="2604213" y="5302614"/>
              <a:ext cx="1691587"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bg1">
                      <a:lumMod val="50000"/>
                    </a:schemeClr>
                  </a:solidFill>
                </a:rPr>
                <a:t>파일을 선택해 주세요</a:t>
              </a:r>
              <a:r>
                <a:rPr lang="en-US" altLang="ko-KR" sz="800" dirty="0">
                  <a:solidFill>
                    <a:schemeClr val="bg1">
                      <a:lumMod val="50000"/>
                    </a:schemeClr>
                  </a:solidFill>
                </a:rPr>
                <a:t>.</a:t>
              </a:r>
              <a:endParaRPr lang="ko-KR" altLang="en-US" dirty="0">
                <a:solidFill>
                  <a:schemeClr val="bg1">
                    <a:lumMod val="50000"/>
                  </a:schemeClr>
                </a:solidFill>
              </a:endParaRPr>
            </a:p>
          </p:txBody>
        </p:sp>
        <p:sp>
          <p:nvSpPr>
            <p:cNvPr id="60" name="직사각형 59">
              <a:extLst>
                <a:ext uri="{FF2B5EF4-FFF2-40B4-BE49-F238E27FC236}">
                  <a16:creationId xmlns:a16="http://schemas.microsoft.com/office/drawing/2014/main" xmlns="" id="{769EBD82-7C71-4CC3-BBDB-336791503584}"/>
                </a:ext>
              </a:extLst>
            </p:cNvPr>
            <p:cNvSpPr/>
            <p:nvPr/>
          </p:nvSpPr>
          <p:spPr>
            <a:xfrm>
              <a:off x="4295800" y="5298194"/>
              <a:ext cx="916200" cy="2769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t>선택</a:t>
              </a:r>
              <a:endParaRPr lang="ko-KR" altLang="en-US" sz="1100" b="1" dirty="0"/>
            </a:p>
          </p:txBody>
        </p:sp>
      </p:grpSp>
      <p:sp>
        <p:nvSpPr>
          <p:cNvPr id="61" name="TextBox 60">
            <a:extLst>
              <a:ext uri="{FF2B5EF4-FFF2-40B4-BE49-F238E27FC236}">
                <a16:creationId xmlns:a16="http://schemas.microsoft.com/office/drawing/2014/main" xmlns="" id="{056106C2-023C-4E2C-8B24-198CFA8450ED}"/>
              </a:ext>
            </a:extLst>
          </p:cNvPr>
          <p:cNvSpPr txBox="1"/>
          <p:nvPr/>
        </p:nvSpPr>
        <p:spPr>
          <a:xfrm>
            <a:off x="1236879" y="2331459"/>
            <a:ext cx="1080121" cy="230832"/>
          </a:xfrm>
          <a:prstGeom prst="rect">
            <a:avLst/>
          </a:prstGeom>
          <a:noFill/>
        </p:spPr>
        <p:txBody>
          <a:bodyPr wrap="square" rtlCol="0">
            <a:spAutoFit/>
          </a:bodyPr>
          <a:lstStyle/>
          <a:p>
            <a:r>
              <a:rPr lang="ko-KR" altLang="en-US" sz="900" dirty="0"/>
              <a:t>은행선택</a:t>
            </a:r>
          </a:p>
        </p:txBody>
      </p:sp>
      <p:sp>
        <p:nvSpPr>
          <p:cNvPr id="62" name="TextBox 61">
            <a:extLst>
              <a:ext uri="{FF2B5EF4-FFF2-40B4-BE49-F238E27FC236}">
                <a16:creationId xmlns:a16="http://schemas.microsoft.com/office/drawing/2014/main" xmlns="" id="{E33A326E-EA15-437E-BFFD-0D32BFBCAFCF}"/>
              </a:ext>
            </a:extLst>
          </p:cNvPr>
          <p:cNvSpPr txBox="1"/>
          <p:nvPr/>
        </p:nvSpPr>
        <p:spPr>
          <a:xfrm>
            <a:off x="1236879" y="1469212"/>
            <a:ext cx="1080121" cy="230832"/>
          </a:xfrm>
          <a:prstGeom prst="rect">
            <a:avLst/>
          </a:prstGeom>
          <a:noFill/>
        </p:spPr>
        <p:txBody>
          <a:bodyPr wrap="square" rtlCol="0">
            <a:spAutoFit/>
          </a:bodyPr>
          <a:lstStyle/>
          <a:p>
            <a:r>
              <a:rPr lang="ja-JP" altLang="en-US" sz="900" dirty="0"/>
              <a:t>●</a:t>
            </a:r>
            <a:r>
              <a:rPr lang="ko-KR" altLang="en-US" sz="900" dirty="0"/>
              <a:t>계좌정보</a:t>
            </a:r>
          </a:p>
        </p:txBody>
      </p:sp>
      <p:grpSp>
        <p:nvGrpSpPr>
          <p:cNvPr id="63" name="그룹 62">
            <a:extLst>
              <a:ext uri="{FF2B5EF4-FFF2-40B4-BE49-F238E27FC236}">
                <a16:creationId xmlns:a16="http://schemas.microsoft.com/office/drawing/2014/main" xmlns="" id="{88FFD471-EE92-4330-882E-09CF856623A3}"/>
              </a:ext>
            </a:extLst>
          </p:cNvPr>
          <p:cNvGrpSpPr/>
          <p:nvPr/>
        </p:nvGrpSpPr>
        <p:grpSpPr>
          <a:xfrm>
            <a:off x="2511845" y="2301316"/>
            <a:ext cx="1310035" cy="309255"/>
            <a:chOff x="2771290" y="4065125"/>
            <a:chExt cx="591721" cy="184158"/>
          </a:xfrm>
        </p:grpSpPr>
        <p:sp>
          <p:nvSpPr>
            <p:cNvPr id="64" name="직사각형 63">
              <a:extLst>
                <a:ext uri="{FF2B5EF4-FFF2-40B4-BE49-F238E27FC236}">
                  <a16:creationId xmlns:a16="http://schemas.microsoft.com/office/drawing/2014/main" xmlns="" id="{4E3F00D9-7EEE-42A6-A391-A747C1D2C8BD}"/>
                </a:ext>
              </a:extLst>
            </p:cNvPr>
            <p:cNvSpPr/>
            <p:nvPr/>
          </p:nvSpPr>
          <p:spPr>
            <a:xfrm>
              <a:off x="2771290" y="4065125"/>
              <a:ext cx="591721" cy="177862"/>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50000"/>
                    </a:schemeClr>
                  </a:solidFill>
                </a:rPr>
                <a:t>-</a:t>
              </a:r>
              <a:r>
                <a:rPr lang="ko-KR" altLang="en-US" sz="800" dirty="0">
                  <a:solidFill>
                    <a:schemeClr val="bg1">
                      <a:lumMod val="50000"/>
                    </a:schemeClr>
                  </a:solidFill>
                </a:rPr>
                <a:t>선택하세요</a:t>
              </a:r>
              <a:r>
                <a:rPr lang="en-US" altLang="ko-KR" sz="800" dirty="0">
                  <a:solidFill>
                    <a:schemeClr val="bg1">
                      <a:lumMod val="50000"/>
                    </a:schemeClr>
                  </a:solidFill>
                </a:rPr>
                <a:t>-</a:t>
              </a:r>
              <a:endParaRPr lang="ko-KR" altLang="en-US" dirty="0">
                <a:solidFill>
                  <a:schemeClr val="bg1">
                    <a:lumMod val="50000"/>
                  </a:schemeClr>
                </a:solidFill>
              </a:endParaRPr>
            </a:p>
          </p:txBody>
        </p:sp>
        <p:sp>
          <p:nvSpPr>
            <p:cNvPr id="67" name="직사각형 66">
              <a:extLst>
                <a:ext uri="{FF2B5EF4-FFF2-40B4-BE49-F238E27FC236}">
                  <a16:creationId xmlns:a16="http://schemas.microsoft.com/office/drawing/2014/main" xmlns="" id="{0B7DEB06-2912-4E01-85DF-DF2A7A067713}"/>
                </a:ext>
              </a:extLst>
            </p:cNvPr>
            <p:cNvSpPr/>
            <p:nvPr/>
          </p:nvSpPr>
          <p:spPr>
            <a:xfrm>
              <a:off x="3158620" y="4071421"/>
              <a:ext cx="204391" cy="177862"/>
            </a:xfrm>
            <a:prstGeom prst="rect">
              <a:avLst/>
            </a:prstGeom>
            <a:solidFill>
              <a:schemeClr val="bg1">
                <a:lumMod val="85000"/>
              </a:schemeClr>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V</a:t>
              </a:r>
              <a:endParaRPr lang="ko-KR" altLang="en-US" dirty="0">
                <a:solidFill>
                  <a:schemeClr val="tx1"/>
                </a:solidFill>
              </a:endParaRPr>
            </a:p>
          </p:txBody>
        </p:sp>
      </p:grpSp>
      <p:sp>
        <p:nvSpPr>
          <p:cNvPr id="68" name="TextBox 67">
            <a:extLst>
              <a:ext uri="{FF2B5EF4-FFF2-40B4-BE49-F238E27FC236}">
                <a16:creationId xmlns:a16="http://schemas.microsoft.com/office/drawing/2014/main" xmlns="" id="{D6CAF854-F869-4285-8920-BDE90646AC24}"/>
              </a:ext>
            </a:extLst>
          </p:cNvPr>
          <p:cNvSpPr txBox="1"/>
          <p:nvPr/>
        </p:nvSpPr>
        <p:spPr>
          <a:xfrm>
            <a:off x="1236879" y="2720982"/>
            <a:ext cx="1080121" cy="230832"/>
          </a:xfrm>
          <a:prstGeom prst="rect">
            <a:avLst/>
          </a:prstGeom>
          <a:noFill/>
        </p:spPr>
        <p:txBody>
          <a:bodyPr wrap="square" rtlCol="0">
            <a:spAutoFit/>
          </a:bodyPr>
          <a:lstStyle/>
          <a:p>
            <a:r>
              <a:rPr lang="ko-KR" altLang="en-US" sz="900" dirty="0"/>
              <a:t>계좌번호</a:t>
            </a:r>
          </a:p>
        </p:txBody>
      </p:sp>
      <p:sp>
        <p:nvSpPr>
          <p:cNvPr id="69" name="직사각형 68">
            <a:extLst>
              <a:ext uri="{FF2B5EF4-FFF2-40B4-BE49-F238E27FC236}">
                <a16:creationId xmlns:a16="http://schemas.microsoft.com/office/drawing/2014/main" xmlns="" id="{FE0DBCE3-B30F-4CB9-8154-46F0DD95E7AC}"/>
              </a:ext>
            </a:extLst>
          </p:cNvPr>
          <p:cNvSpPr/>
          <p:nvPr/>
        </p:nvSpPr>
        <p:spPr>
          <a:xfrm>
            <a:off x="2514922" y="2695444"/>
            <a:ext cx="1855962" cy="281908"/>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bg1">
                    <a:lumMod val="50000"/>
                  </a:schemeClr>
                </a:solidFill>
              </a:rPr>
              <a:t>‘-’</a:t>
            </a:r>
            <a:r>
              <a:rPr lang="ko-KR" altLang="en-US" sz="900" dirty="0">
                <a:solidFill>
                  <a:schemeClr val="bg1">
                    <a:lumMod val="50000"/>
                  </a:schemeClr>
                </a:solidFill>
              </a:rPr>
              <a:t>없이 숫자만 입력해 주세요</a:t>
            </a:r>
            <a:r>
              <a:rPr lang="en-US" altLang="ko-KR" sz="900" dirty="0">
                <a:solidFill>
                  <a:schemeClr val="bg1">
                    <a:lumMod val="50000"/>
                  </a:schemeClr>
                </a:solidFill>
              </a:rPr>
              <a:t>.</a:t>
            </a:r>
            <a:endParaRPr lang="ko-KR" altLang="en-US" sz="900" dirty="0">
              <a:solidFill>
                <a:schemeClr val="bg1">
                  <a:lumMod val="50000"/>
                </a:schemeClr>
              </a:solidFill>
            </a:endParaRPr>
          </a:p>
        </p:txBody>
      </p:sp>
      <p:cxnSp>
        <p:nvCxnSpPr>
          <p:cNvPr id="70" name="직선 연결선 69">
            <a:extLst>
              <a:ext uri="{FF2B5EF4-FFF2-40B4-BE49-F238E27FC236}">
                <a16:creationId xmlns:a16="http://schemas.microsoft.com/office/drawing/2014/main" xmlns="" id="{C13ADF73-6FFA-4E14-BF33-FC2C4B5F51FB}"/>
              </a:ext>
            </a:extLst>
          </p:cNvPr>
          <p:cNvCxnSpPr/>
          <p:nvPr/>
        </p:nvCxnSpPr>
        <p:spPr>
          <a:xfrm>
            <a:off x="1140452" y="3140968"/>
            <a:ext cx="604867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xmlns="" id="{64B2F01D-7D08-4A47-AAE8-919C45555069}"/>
              </a:ext>
            </a:extLst>
          </p:cNvPr>
          <p:cNvSpPr txBox="1"/>
          <p:nvPr/>
        </p:nvSpPr>
        <p:spPr>
          <a:xfrm>
            <a:off x="1286929" y="3347434"/>
            <a:ext cx="3832704" cy="253916"/>
          </a:xfrm>
          <a:prstGeom prst="rect">
            <a:avLst/>
          </a:prstGeom>
          <a:noFill/>
        </p:spPr>
        <p:txBody>
          <a:bodyPr wrap="square" rtlCol="0">
            <a:spAutoFit/>
          </a:bodyPr>
          <a:lstStyle/>
          <a:p>
            <a:r>
              <a:rPr lang="ko-KR" altLang="en-US" sz="1050" b="1" dirty="0"/>
              <a:t>이용약관</a:t>
            </a:r>
            <a:r>
              <a:rPr lang="ko-KR" altLang="en-US" sz="900" dirty="0"/>
              <a:t>  </a:t>
            </a:r>
            <a:r>
              <a:rPr lang="ko-KR" altLang="en-US" sz="900" dirty="0" err="1">
                <a:solidFill>
                  <a:schemeClr val="bg1">
                    <a:lumMod val="50000"/>
                  </a:schemeClr>
                </a:solidFill>
              </a:rPr>
              <a:t>ㅣ</a:t>
            </a:r>
            <a:r>
              <a:rPr lang="ko-KR" altLang="en-US" sz="900" dirty="0">
                <a:solidFill>
                  <a:schemeClr val="bg1">
                    <a:lumMod val="50000"/>
                  </a:schemeClr>
                </a:solidFill>
              </a:rPr>
              <a:t>  개인정보의 수집 및 이용에 대한 동의</a:t>
            </a:r>
          </a:p>
        </p:txBody>
      </p:sp>
      <p:grpSp>
        <p:nvGrpSpPr>
          <p:cNvPr id="14" name="그룹 13">
            <a:extLst>
              <a:ext uri="{FF2B5EF4-FFF2-40B4-BE49-F238E27FC236}">
                <a16:creationId xmlns:a16="http://schemas.microsoft.com/office/drawing/2014/main" xmlns="" id="{964BD3C1-31B8-4548-AD1D-95B5B982448E}"/>
              </a:ext>
            </a:extLst>
          </p:cNvPr>
          <p:cNvGrpSpPr/>
          <p:nvPr/>
        </p:nvGrpSpPr>
        <p:grpSpPr>
          <a:xfrm>
            <a:off x="6064287" y="3359650"/>
            <a:ext cx="832351" cy="215444"/>
            <a:chOff x="5807968" y="3380814"/>
            <a:chExt cx="832351" cy="215444"/>
          </a:xfrm>
        </p:grpSpPr>
        <p:sp>
          <p:nvSpPr>
            <p:cNvPr id="72" name="직사각형 71">
              <a:extLst>
                <a:ext uri="{FF2B5EF4-FFF2-40B4-BE49-F238E27FC236}">
                  <a16:creationId xmlns:a16="http://schemas.microsoft.com/office/drawing/2014/main" xmlns="" id="{36FE3EB1-59E4-46AD-A91B-D3D272AEFC19}"/>
                </a:ext>
              </a:extLst>
            </p:cNvPr>
            <p:cNvSpPr/>
            <p:nvPr/>
          </p:nvSpPr>
          <p:spPr>
            <a:xfrm>
              <a:off x="5807968" y="3407668"/>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6" name="TextBox 5">
              <a:extLst>
                <a:ext uri="{FF2B5EF4-FFF2-40B4-BE49-F238E27FC236}">
                  <a16:creationId xmlns:a16="http://schemas.microsoft.com/office/drawing/2014/main" xmlns="" id="{10137726-CDA5-42F1-937B-A6223975DF8B}"/>
                </a:ext>
              </a:extLst>
            </p:cNvPr>
            <p:cNvSpPr txBox="1"/>
            <p:nvPr/>
          </p:nvSpPr>
          <p:spPr>
            <a:xfrm>
              <a:off x="5951984" y="3380814"/>
              <a:ext cx="688335" cy="215444"/>
            </a:xfrm>
            <a:prstGeom prst="rect">
              <a:avLst/>
            </a:prstGeom>
            <a:noFill/>
          </p:spPr>
          <p:txBody>
            <a:bodyPr wrap="square" rtlCol="0">
              <a:spAutoFit/>
            </a:bodyPr>
            <a:lstStyle/>
            <a:p>
              <a:r>
                <a:rPr lang="ko-KR" altLang="en-US" sz="800" dirty="0"/>
                <a:t>전체동의</a:t>
              </a:r>
              <a:endParaRPr lang="ko-KR" altLang="en-US" dirty="0"/>
            </a:p>
          </p:txBody>
        </p:sp>
      </p:grpSp>
      <p:sp>
        <p:nvSpPr>
          <p:cNvPr id="10" name="직사각형 9">
            <a:extLst>
              <a:ext uri="{FF2B5EF4-FFF2-40B4-BE49-F238E27FC236}">
                <a16:creationId xmlns:a16="http://schemas.microsoft.com/office/drawing/2014/main" xmlns="" id="{FB013787-A478-44A5-AD3A-97346B6C8AAD}"/>
              </a:ext>
            </a:extLst>
          </p:cNvPr>
          <p:cNvSpPr/>
          <p:nvPr/>
        </p:nvSpPr>
        <p:spPr>
          <a:xfrm>
            <a:off x="1683153" y="3686221"/>
            <a:ext cx="5040560" cy="972872"/>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xmlns="" id="{7C7B10BF-3097-4A1B-BD51-0DB31EF28701}"/>
              </a:ext>
            </a:extLst>
          </p:cNvPr>
          <p:cNvGrpSpPr/>
          <p:nvPr/>
        </p:nvGrpSpPr>
        <p:grpSpPr>
          <a:xfrm>
            <a:off x="4703457" y="4751547"/>
            <a:ext cx="832351" cy="215444"/>
            <a:chOff x="4631449" y="4647910"/>
            <a:chExt cx="832351" cy="215444"/>
          </a:xfrm>
        </p:grpSpPr>
        <p:sp>
          <p:nvSpPr>
            <p:cNvPr id="73" name="직사각형 72">
              <a:extLst>
                <a:ext uri="{FF2B5EF4-FFF2-40B4-BE49-F238E27FC236}">
                  <a16:creationId xmlns:a16="http://schemas.microsoft.com/office/drawing/2014/main" xmlns="" id="{F0E0EF96-9CF7-44F8-9EAC-95447E7429DF}"/>
                </a:ext>
              </a:extLst>
            </p:cNvPr>
            <p:cNvSpPr/>
            <p:nvPr/>
          </p:nvSpPr>
          <p:spPr>
            <a:xfrm>
              <a:off x="4631449" y="4674764"/>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4" name="TextBox 73">
              <a:extLst>
                <a:ext uri="{FF2B5EF4-FFF2-40B4-BE49-F238E27FC236}">
                  <a16:creationId xmlns:a16="http://schemas.microsoft.com/office/drawing/2014/main" xmlns="" id="{E54B6F9E-FFE3-4C8F-9C62-B744494B3D7C}"/>
                </a:ext>
              </a:extLst>
            </p:cNvPr>
            <p:cNvSpPr txBox="1"/>
            <p:nvPr/>
          </p:nvSpPr>
          <p:spPr>
            <a:xfrm>
              <a:off x="4775465" y="4647910"/>
              <a:ext cx="688335" cy="215444"/>
            </a:xfrm>
            <a:prstGeom prst="rect">
              <a:avLst/>
            </a:prstGeom>
            <a:noFill/>
          </p:spPr>
          <p:txBody>
            <a:bodyPr wrap="square" rtlCol="0">
              <a:spAutoFit/>
            </a:bodyPr>
            <a:lstStyle/>
            <a:p>
              <a:r>
                <a:rPr lang="ko-KR" altLang="en-US" sz="800" dirty="0"/>
                <a:t>이용약관</a:t>
              </a:r>
              <a:endParaRPr lang="ko-KR" altLang="en-US" dirty="0"/>
            </a:p>
          </p:txBody>
        </p:sp>
      </p:grpSp>
      <p:grpSp>
        <p:nvGrpSpPr>
          <p:cNvPr id="13" name="그룹 12">
            <a:extLst>
              <a:ext uri="{FF2B5EF4-FFF2-40B4-BE49-F238E27FC236}">
                <a16:creationId xmlns:a16="http://schemas.microsoft.com/office/drawing/2014/main" xmlns="" id="{F55E9C72-8914-49D2-8542-C5ADF09B6BAE}"/>
              </a:ext>
            </a:extLst>
          </p:cNvPr>
          <p:cNvGrpSpPr/>
          <p:nvPr/>
        </p:nvGrpSpPr>
        <p:grpSpPr>
          <a:xfrm>
            <a:off x="5527163" y="4731958"/>
            <a:ext cx="1352280" cy="215444"/>
            <a:chOff x="5535808" y="4647910"/>
            <a:chExt cx="1352280" cy="215444"/>
          </a:xfrm>
        </p:grpSpPr>
        <p:sp>
          <p:nvSpPr>
            <p:cNvPr id="75" name="직사각형 74">
              <a:extLst>
                <a:ext uri="{FF2B5EF4-FFF2-40B4-BE49-F238E27FC236}">
                  <a16:creationId xmlns:a16="http://schemas.microsoft.com/office/drawing/2014/main" xmlns="" id="{26C2855C-B9E7-4F75-A340-C5C4C9D59C72}"/>
                </a:ext>
              </a:extLst>
            </p:cNvPr>
            <p:cNvSpPr/>
            <p:nvPr/>
          </p:nvSpPr>
          <p:spPr>
            <a:xfrm>
              <a:off x="5535808" y="4674764"/>
              <a:ext cx="144016" cy="14401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6" name="TextBox 75">
              <a:extLst>
                <a:ext uri="{FF2B5EF4-FFF2-40B4-BE49-F238E27FC236}">
                  <a16:creationId xmlns:a16="http://schemas.microsoft.com/office/drawing/2014/main" xmlns="" id="{72A86B62-3AEA-4A5D-811B-F7A8792C4C97}"/>
                </a:ext>
              </a:extLst>
            </p:cNvPr>
            <p:cNvSpPr txBox="1"/>
            <p:nvPr/>
          </p:nvSpPr>
          <p:spPr>
            <a:xfrm>
              <a:off x="5679824" y="4647910"/>
              <a:ext cx="1208264" cy="215444"/>
            </a:xfrm>
            <a:prstGeom prst="rect">
              <a:avLst/>
            </a:prstGeom>
            <a:noFill/>
          </p:spPr>
          <p:txBody>
            <a:bodyPr wrap="square" rtlCol="0">
              <a:spAutoFit/>
            </a:bodyPr>
            <a:lstStyle/>
            <a:p>
              <a:r>
                <a:rPr lang="ko-KR" altLang="en-US" sz="800" dirty="0"/>
                <a:t>개인정보 수집 및 이용</a:t>
              </a:r>
              <a:endParaRPr lang="ko-KR" altLang="en-US" dirty="0"/>
            </a:p>
          </p:txBody>
        </p:sp>
      </p:grpSp>
      <p:sp>
        <p:nvSpPr>
          <p:cNvPr id="77" name="직사각형 76">
            <a:extLst>
              <a:ext uri="{FF2B5EF4-FFF2-40B4-BE49-F238E27FC236}">
                <a16:creationId xmlns:a16="http://schemas.microsoft.com/office/drawing/2014/main" xmlns="" id="{6D4BAB7F-F449-4979-B1E0-AA8304D04501}"/>
              </a:ext>
            </a:extLst>
          </p:cNvPr>
          <p:cNvSpPr/>
          <p:nvPr/>
        </p:nvSpPr>
        <p:spPr>
          <a:xfrm>
            <a:off x="3327777" y="5208894"/>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회원가입</a:t>
            </a:r>
            <a:endParaRPr lang="ko-KR" altLang="en-US" sz="1400" b="1" dirty="0"/>
          </a:p>
        </p:txBody>
      </p:sp>
      <p:sp>
        <p:nvSpPr>
          <p:cNvPr id="79" name="직사각형 78">
            <a:extLst>
              <a:ext uri="{FF2B5EF4-FFF2-40B4-BE49-F238E27FC236}">
                <a16:creationId xmlns:a16="http://schemas.microsoft.com/office/drawing/2014/main" xmlns="" id="{3AE3E963-3A88-429F-BEDC-A735C848BD5A}"/>
              </a:ext>
            </a:extLst>
          </p:cNvPr>
          <p:cNvSpPr/>
          <p:nvPr/>
        </p:nvSpPr>
        <p:spPr>
          <a:xfrm>
            <a:off x="4504600" y="5208894"/>
            <a:ext cx="988208" cy="311638"/>
          </a:xfrm>
          <a:prstGeom prst="rect">
            <a:avLst/>
          </a:prstGeom>
          <a:solidFill>
            <a:schemeClr val="bg1"/>
          </a:solidFill>
          <a:ln w="3175">
            <a:solidFill>
              <a:srgbClr val="DDDDDD"/>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bg1">
                    <a:lumMod val="50000"/>
                  </a:schemeClr>
                </a:solidFill>
              </a:rPr>
              <a:t>로그인</a:t>
            </a:r>
            <a:endParaRPr lang="ko-KR" altLang="en-US" sz="1400" b="1" dirty="0">
              <a:solidFill>
                <a:schemeClr val="bg1">
                  <a:lumMod val="50000"/>
                </a:schemeClr>
              </a:solidFill>
            </a:endParaRPr>
          </a:p>
        </p:txBody>
      </p:sp>
      <p:sp>
        <p:nvSpPr>
          <p:cNvPr id="80" name="타원 79">
            <a:extLst>
              <a:ext uri="{FF2B5EF4-FFF2-40B4-BE49-F238E27FC236}">
                <a16:creationId xmlns:a16="http://schemas.microsoft.com/office/drawing/2014/main" xmlns="" id="{3149FF6E-9FD1-48DE-90CD-D231A8C32C47}"/>
              </a:ext>
            </a:extLst>
          </p:cNvPr>
          <p:cNvSpPr/>
          <p:nvPr/>
        </p:nvSpPr>
        <p:spPr>
          <a:xfrm>
            <a:off x="1033298" y="233921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2</a:t>
            </a:r>
            <a:endParaRPr lang="ko-KR" altLang="en-US" dirty="0"/>
          </a:p>
        </p:txBody>
      </p:sp>
      <p:sp>
        <p:nvSpPr>
          <p:cNvPr id="83" name="타원 82">
            <a:extLst>
              <a:ext uri="{FF2B5EF4-FFF2-40B4-BE49-F238E27FC236}">
                <a16:creationId xmlns:a16="http://schemas.microsoft.com/office/drawing/2014/main" xmlns="" id="{A129444C-CCCF-4891-AD45-A7CB124FA856}"/>
              </a:ext>
            </a:extLst>
          </p:cNvPr>
          <p:cNvSpPr/>
          <p:nvPr/>
        </p:nvSpPr>
        <p:spPr>
          <a:xfrm>
            <a:off x="1429522" y="3633513"/>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3</a:t>
            </a:r>
            <a:endParaRPr lang="ko-KR" altLang="en-US" dirty="0"/>
          </a:p>
        </p:txBody>
      </p:sp>
      <p:sp>
        <p:nvSpPr>
          <p:cNvPr id="84" name="타원 83">
            <a:extLst>
              <a:ext uri="{FF2B5EF4-FFF2-40B4-BE49-F238E27FC236}">
                <a16:creationId xmlns:a16="http://schemas.microsoft.com/office/drawing/2014/main" xmlns="" id="{F5AEAE5C-1939-42D6-8F4B-541493590A80}"/>
              </a:ext>
            </a:extLst>
          </p:cNvPr>
          <p:cNvSpPr/>
          <p:nvPr/>
        </p:nvSpPr>
        <p:spPr>
          <a:xfrm>
            <a:off x="3012346" y="514163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4</a:t>
            </a:r>
            <a:endParaRPr lang="ko-KR" altLang="en-US" dirty="0"/>
          </a:p>
        </p:txBody>
      </p:sp>
      <p:sp>
        <p:nvSpPr>
          <p:cNvPr id="85" name="타원 84">
            <a:extLst>
              <a:ext uri="{FF2B5EF4-FFF2-40B4-BE49-F238E27FC236}">
                <a16:creationId xmlns:a16="http://schemas.microsoft.com/office/drawing/2014/main" xmlns="" id="{E56D7017-7100-4310-A273-74C6AD457321}"/>
              </a:ext>
            </a:extLst>
          </p:cNvPr>
          <p:cNvSpPr/>
          <p:nvPr/>
        </p:nvSpPr>
        <p:spPr>
          <a:xfrm>
            <a:off x="4407177" y="5141635"/>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5</a:t>
            </a:r>
            <a:endParaRPr lang="ko-KR" altLang="en-US" dirty="0"/>
          </a:p>
        </p:txBody>
      </p:sp>
      <p:sp>
        <p:nvSpPr>
          <p:cNvPr id="44" name="TextBox 43">
            <a:extLst>
              <a:ext uri="{FF2B5EF4-FFF2-40B4-BE49-F238E27FC236}">
                <a16:creationId xmlns:a16="http://schemas.microsoft.com/office/drawing/2014/main" xmlns="" id="{1EABE98F-D3E8-47D5-ABF6-C74598B05024}"/>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45" name="TextBox 44">
            <a:extLst>
              <a:ext uri="{FF2B5EF4-FFF2-40B4-BE49-F238E27FC236}">
                <a16:creationId xmlns:a16="http://schemas.microsoft.com/office/drawing/2014/main" xmlns="" id="{9F4DF04E-8814-41E3-B02B-BDB862AC5331}"/>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46" name="TextBox 45">
            <a:extLst>
              <a:ext uri="{FF2B5EF4-FFF2-40B4-BE49-F238E27FC236}">
                <a16:creationId xmlns:a16="http://schemas.microsoft.com/office/drawing/2014/main" xmlns="" id="{991298F2-A049-49DF-90A0-23A36F0F8B07}"/>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47" name="직사각형 46">
            <a:extLst>
              <a:ext uri="{FF2B5EF4-FFF2-40B4-BE49-F238E27FC236}">
                <a16:creationId xmlns:a16="http://schemas.microsoft.com/office/drawing/2014/main" xmlns="" id="{7DC0A948-AAEE-42F0-AE7E-1C17312DCCB0}"/>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Tree>
    <p:extLst>
      <p:ext uri="{BB962C8B-B14F-4D97-AF65-F5344CB8AC3E}">
        <p14:creationId xmlns:p14="http://schemas.microsoft.com/office/powerpoint/2010/main" xmlns="" val="10918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a:t>회원가입 완료 화면</a:t>
            </a:r>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err="1"/>
              <a:t>고객용</a:t>
            </a:r>
            <a:r>
              <a:rPr lang="ko-KR" altLang="en-US" dirty="0"/>
              <a:t> </a:t>
            </a:r>
            <a:r>
              <a:rPr lang="en-US" altLang="ko-KR" dirty="0"/>
              <a:t>WEB</a:t>
            </a:r>
            <a:r>
              <a:rPr lang="ko-KR" altLang="en-US" dirty="0"/>
              <a:t>쇼핑몰</a:t>
            </a:r>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1985453365"/>
              </p:ext>
            </p:extLst>
          </p:nvPr>
        </p:nvGraphicFramePr>
        <p:xfrm>
          <a:off x="8688288" y="476672"/>
          <a:ext cx="3384376" cy="12920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완료 페이지</a:t>
                      </a:r>
                      <a:endParaRPr lang="en-US" altLang="ko-KR" sz="800" b="0" dirty="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가입이 완료되면 로그인을 할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b="0" dirty="0">
                          <a:solidFill>
                            <a:schemeClr val="tx1"/>
                          </a:solidFill>
                          <a:latin typeface="+mn-ea"/>
                          <a:ea typeface="+mn-ea"/>
                        </a:rPr>
                        <a:t>회원가입 완료 후</a:t>
                      </a:r>
                      <a:r>
                        <a:rPr kumimoji="1" lang="en-US" altLang="ko-KR" sz="850" b="0" dirty="0">
                          <a:solidFill>
                            <a:schemeClr val="tx1"/>
                          </a:solidFill>
                          <a:latin typeface="+mn-ea"/>
                          <a:ea typeface="+mn-ea"/>
                        </a:rPr>
                        <a:t>, </a:t>
                      </a:r>
                      <a:r>
                        <a:rPr kumimoji="1" lang="ko-KR" altLang="en-US" sz="850" b="0" dirty="0">
                          <a:solidFill>
                            <a:schemeClr val="tx1"/>
                          </a:solidFill>
                          <a:latin typeface="+mn-ea"/>
                          <a:ea typeface="+mn-ea"/>
                        </a:rPr>
                        <a:t>로그인 페이지로 이동</a:t>
                      </a:r>
                      <a:r>
                        <a:rPr kumimoji="1" lang="en-US" altLang="ko-KR" sz="850" dirty="0">
                          <a:solidFill>
                            <a:schemeClr val="tx1"/>
                          </a:solidFill>
                          <a:latin typeface="+mn-ea"/>
                        </a:rPr>
                        <a:t>(</a:t>
                      </a:r>
                      <a:r>
                        <a:rPr kumimoji="1" lang="en-US" altLang="ko-KR" sz="850" dirty="0">
                          <a:solidFill>
                            <a:schemeClr val="tx1"/>
                          </a:solidFill>
                          <a:latin typeface="+mn-ea"/>
                          <a:hlinkClick r:id="rId3" action="ppaction://hlinksldjump"/>
                        </a:rPr>
                        <a:t>26p</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9</a:t>
            </a:fld>
            <a:endParaRPr lang="ko-KR" altLang="en-US" sz="900" dirty="0"/>
          </a:p>
        </p:txBody>
      </p:sp>
      <p:sp>
        <p:nvSpPr>
          <p:cNvPr id="28" name="직사각형 27">
            <a:extLst>
              <a:ext uri="{FF2B5EF4-FFF2-40B4-BE49-F238E27FC236}">
                <a16:creationId xmlns:a16="http://schemas.microsoft.com/office/drawing/2014/main" xmlns="" id="{A867B29A-ED2D-46C7-92D2-A86D6E8C142C}"/>
              </a:ext>
            </a:extLst>
          </p:cNvPr>
          <p:cNvSpPr/>
          <p:nvPr/>
        </p:nvSpPr>
        <p:spPr>
          <a:xfrm>
            <a:off x="191344" y="836712"/>
            <a:ext cx="8280920" cy="55446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8" name="직선 연결선 77">
            <a:extLst>
              <a:ext uri="{FF2B5EF4-FFF2-40B4-BE49-F238E27FC236}">
                <a16:creationId xmlns:a16="http://schemas.microsoft.com/office/drawing/2014/main" xmlns="" id="{2D3CA8B4-7CC8-43A5-AA56-D4241DB04338}"/>
              </a:ext>
            </a:extLst>
          </p:cNvPr>
          <p:cNvCxnSpPr>
            <a:cxnSpLocks/>
          </p:cNvCxnSpPr>
          <p:nvPr/>
        </p:nvCxnSpPr>
        <p:spPr>
          <a:xfrm>
            <a:off x="326601" y="5951966"/>
            <a:ext cx="8067255" cy="15145"/>
          </a:xfrm>
          <a:prstGeom prst="line">
            <a:avLst/>
          </a:prstGeom>
        </p:spPr>
        <p:style>
          <a:lnRef idx="1">
            <a:schemeClr val="dk1"/>
          </a:lnRef>
          <a:fillRef idx="0">
            <a:schemeClr val="dk1"/>
          </a:fillRef>
          <a:effectRef idx="0">
            <a:schemeClr val="dk1"/>
          </a:effectRef>
          <a:fontRef idx="minor">
            <a:schemeClr val="tx1"/>
          </a:fontRef>
        </p:style>
      </p:cxnSp>
      <p:sp>
        <p:nvSpPr>
          <p:cNvPr id="88" name="타원 87">
            <a:extLst>
              <a:ext uri="{FF2B5EF4-FFF2-40B4-BE49-F238E27FC236}">
                <a16:creationId xmlns:a16="http://schemas.microsoft.com/office/drawing/2014/main" xmlns="" id="{9C814C42-B441-46A7-90E8-F59E52F5CD02}"/>
              </a:ext>
            </a:extLst>
          </p:cNvPr>
          <p:cNvSpPr/>
          <p:nvPr/>
        </p:nvSpPr>
        <p:spPr>
          <a:xfrm>
            <a:off x="3374779" y="4150559"/>
            <a:ext cx="253631" cy="223078"/>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1</a:t>
            </a:r>
            <a:endParaRPr lang="ko-KR" altLang="en-US" dirty="0"/>
          </a:p>
        </p:txBody>
      </p:sp>
      <p:sp>
        <p:nvSpPr>
          <p:cNvPr id="2" name="사각형: 위쪽 모서리의 한쪽은 둥글고 다른 한쪽은 잘림 1">
            <a:extLst>
              <a:ext uri="{FF2B5EF4-FFF2-40B4-BE49-F238E27FC236}">
                <a16:creationId xmlns:a16="http://schemas.microsoft.com/office/drawing/2014/main" xmlns="" id="{D52AB894-E083-4DE1-A664-55353E1FB272}"/>
              </a:ext>
            </a:extLst>
          </p:cNvPr>
          <p:cNvSpPr/>
          <p:nvPr/>
        </p:nvSpPr>
        <p:spPr>
          <a:xfrm>
            <a:off x="8145286" y="6174215"/>
            <a:ext cx="188376" cy="198422"/>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100" b="1" dirty="0"/>
              <a:t>^</a:t>
            </a:r>
            <a:endParaRPr lang="ko-KR" altLang="en-US" sz="1100" b="1" dirty="0"/>
          </a:p>
        </p:txBody>
      </p:sp>
      <p:sp>
        <p:nvSpPr>
          <p:cNvPr id="66" name="TextBox 65">
            <a:extLst>
              <a:ext uri="{FF2B5EF4-FFF2-40B4-BE49-F238E27FC236}">
                <a16:creationId xmlns:a16="http://schemas.microsoft.com/office/drawing/2014/main" xmlns="" id="{90127FFE-E8A1-4DA2-832B-2B44425415D7}"/>
              </a:ext>
            </a:extLst>
          </p:cNvPr>
          <p:cNvSpPr txBox="1"/>
          <p:nvPr/>
        </p:nvSpPr>
        <p:spPr>
          <a:xfrm>
            <a:off x="7414016" y="1302330"/>
            <a:ext cx="785082" cy="261610"/>
          </a:xfrm>
          <a:prstGeom prst="rect">
            <a:avLst/>
          </a:prstGeom>
          <a:noFill/>
        </p:spPr>
        <p:txBody>
          <a:bodyPr wrap="square" rtlCol="0">
            <a:spAutoFit/>
          </a:bodyPr>
          <a:lstStyle/>
          <a:p>
            <a:r>
              <a:rPr lang="en-US" altLang="ko-KR" sz="1100" b="1" dirty="0">
                <a:solidFill>
                  <a:schemeClr val="bg1"/>
                </a:solidFill>
                <a:latin typeface="Arial Black" panose="020B0A04020102020204" pitchFamily="34" charset="0"/>
              </a:rPr>
              <a:t>FAQ</a:t>
            </a:r>
            <a:endParaRPr lang="ko-KR" altLang="en-US" sz="1100" b="1" dirty="0">
              <a:solidFill>
                <a:schemeClr val="bg1"/>
              </a:solidFill>
              <a:latin typeface="Arial Black" panose="020B0A04020102020204" pitchFamily="34" charset="0"/>
            </a:endParaRPr>
          </a:p>
        </p:txBody>
      </p:sp>
      <p:pic>
        <p:nvPicPr>
          <p:cNvPr id="42" name="그림 41">
            <a:extLst>
              <a:ext uri="{FF2B5EF4-FFF2-40B4-BE49-F238E27FC236}">
                <a16:creationId xmlns:a16="http://schemas.microsoft.com/office/drawing/2014/main" xmlns="" id="{91F7851D-CE5F-4C7C-86D4-4A5B68C0566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23527" y="1053168"/>
            <a:ext cx="1882522" cy="421943"/>
          </a:xfrm>
          <a:prstGeom prst="rect">
            <a:avLst/>
          </a:prstGeom>
        </p:spPr>
      </p:pic>
      <p:sp>
        <p:nvSpPr>
          <p:cNvPr id="3" name="TextBox 2">
            <a:extLst>
              <a:ext uri="{FF2B5EF4-FFF2-40B4-BE49-F238E27FC236}">
                <a16:creationId xmlns:a16="http://schemas.microsoft.com/office/drawing/2014/main" xmlns="" id="{25C0BA4B-5944-4BAF-93CA-DC0AC86917BB}"/>
              </a:ext>
            </a:extLst>
          </p:cNvPr>
          <p:cNvSpPr txBox="1"/>
          <p:nvPr/>
        </p:nvSpPr>
        <p:spPr>
          <a:xfrm>
            <a:off x="2580612" y="2016202"/>
            <a:ext cx="3168352" cy="369332"/>
          </a:xfrm>
          <a:prstGeom prst="rect">
            <a:avLst/>
          </a:prstGeom>
          <a:noFill/>
        </p:spPr>
        <p:txBody>
          <a:bodyPr wrap="square" rtlCol="0">
            <a:spAutoFit/>
          </a:bodyPr>
          <a:lstStyle/>
          <a:p>
            <a:r>
              <a:rPr lang="ko-KR" altLang="en-US" b="1" dirty="0"/>
              <a:t>회원가입이 완료되었습니다</a:t>
            </a:r>
            <a:r>
              <a:rPr lang="en-US" altLang="ko-KR" b="1" dirty="0"/>
              <a:t>.</a:t>
            </a:r>
            <a:endParaRPr lang="ko-KR" altLang="en-US" b="1" dirty="0"/>
          </a:p>
        </p:txBody>
      </p:sp>
      <p:sp>
        <p:nvSpPr>
          <p:cNvPr id="45" name="직사각형 44">
            <a:extLst>
              <a:ext uri="{FF2B5EF4-FFF2-40B4-BE49-F238E27FC236}">
                <a16:creationId xmlns:a16="http://schemas.microsoft.com/office/drawing/2014/main" xmlns="" id="{9745B385-B3C0-4BF1-9758-826198E11AD9}"/>
              </a:ext>
            </a:extLst>
          </p:cNvPr>
          <p:cNvSpPr/>
          <p:nvPr/>
        </p:nvSpPr>
        <p:spPr>
          <a:xfrm>
            <a:off x="3670684" y="4150559"/>
            <a:ext cx="988208" cy="311638"/>
          </a:xfrm>
          <a:prstGeom prst="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t>로그인</a:t>
            </a:r>
            <a:endParaRPr lang="ko-KR" altLang="en-US" b="1" dirty="0"/>
          </a:p>
        </p:txBody>
      </p:sp>
      <p:pic>
        <p:nvPicPr>
          <p:cNvPr id="46" name="그림 45">
            <a:extLst>
              <a:ext uri="{FF2B5EF4-FFF2-40B4-BE49-F238E27FC236}">
                <a16:creationId xmlns:a16="http://schemas.microsoft.com/office/drawing/2014/main" xmlns="" id="{AF004D0C-29B5-4C7B-991F-7FB291519D57}"/>
              </a:ext>
            </a:extLst>
          </p:cNvPr>
          <p:cNvPicPr>
            <a:picLocks noChangeAspect="1"/>
          </p:cNvPicPr>
          <p:nvPr/>
        </p:nvPicPr>
        <p:blipFill>
          <a:blip r:embed="rId5" cstate="print"/>
          <a:stretch>
            <a:fillRect/>
          </a:stretch>
        </p:blipFill>
        <p:spPr>
          <a:xfrm>
            <a:off x="191345" y="2418097"/>
            <a:ext cx="8280919" cy="1457206"/>
          </a:xfrm>
          <a:prstGeom prst="rect">
            <a:avLst/>
          </a:prstGeom>
        </p:spPr>
      </p:pic>
      <p:sp>
        <p:nvSpPr>
          <p:cNvPr id="17" name="TextBox 16">
            <a:extLst>
              <a:ext uri="{FF2B5EF4-FFF2-40B4-BE49-F238E27FC236}">
                <a16:creationId xmlns:a16="http://schemas.microsoft.com/office/drawing/2014/main" xmlns="" id="{C3873FE5-E045-4EA0-B05C-7F1BDF0F7F6E}"/>
              </a:ext>
            </a:extLst>
          </p:cNvPr>
          <p:cNvSpPr txBox="1"/>
          <p:nvPr/>
        </p:nvSpPr>
        <p:spPr>
          <a:xfrm>
            <a:off x="4725111" y="5912605"/>
            <a:ext cx="1503272" cy="523220"/>
          </a:xfrm>
          <a:prstGeom prst="rect">
            <a:avLst/>
          </a:prstGeom>
          <a:noFill/>
        </p:spPr>
        <p:txBody>
          <a:bodyPr wrap="square" rtlCol="0">
            <a:spAutoFit/>
          </a:bodyPr>
          <a:lstStyle/>
          <a:p>
            <a:r>
              <a:rPr lang="en-US" altLang="ko-KR" sz="700" dirty="0" err="1"/>
              <a:t>FiM</a:t>
            </a:r>
            <a:r>
              <a:rPr lang="en-US" altLang="ko-KR" sz="700" dirty="0"/>
              <a:t> </a:t>
            </a:r>
            <a:r>
              <a:rPr lang="en-US" altLang="ko-KR" sz="700" dirty="0" err="1"/>
              <a:t>ceramico</a:t>
            </a:r>
            <a:endParaRPr lang="en-US" altLang="ko-KR" sz="700" dirty="0"/>
          </a:p>
          <a:p>
            <a:r>
              <a:rPr lang="en-US" altLang="ko-KR" sz="700" dirty="0"/>
              <a:t>TEL: ***-****-**** </a:t>
            </a:r>
          </a:p>
          <a:p>
            <a:r>
              <a:rPr lang="en-US" altLang="ko-KR" sz="700" dirty="0"/>
              <a:t>FAX: 051-980-0042</a:t>
            </a:r>
          </a:p>
          <a:p>
            <a:r>
              <a:rPr lang="en-US" altLang="ko-KR" sz="700" dirty="0"/>
              <a:t>E-mail: fimceramico@naver.com</a:t>
            </a:r>
            <a:endParaRPr lang="ko-KR" altLang="en-US" sz="700" dirty="0"/>
          </a:p>
        </p:txBody>
      </p:sp>
      <p:sp>
        <p:nvSpPr>
          <p:cNvPr id="18" name="TextBox 17">
            <a:extLst>
              <a:ext uri="{FF2B5EF4-FFF2-40B4-BE49-F238E27FC236}">
                <a16:creationId xmlns:a16="http://schemas.microsoft.com/office/drawing/2014/main" xmlns="" id="{5F58B9FB-117F-48F5-9461-8267F65110F2}"/>
              </a:ext>
            </a:extLst>
          </p:cNvPr>
          <p:cNvSpPr txBox="1"/>
          <p:nvPr/>
        </p:nvSpPr>
        <p:spPr>
          <a:xfrm>
            <a:off x="6228383" y="5957139"/>
            <a:ext cx="2126435" cy="415498"/>
          </a:xfrm>
          <a:prstGeom prst="rect">
            <a:avLst/>
          </a:prstGeom>
          <a:noFill/>
        </p:spPr>
        <p:txBody>
          <a:bodyPr wrap="square" rtlCol="0">
            <a:spAutoFit/>
          </a:bodyPr>
          <a:lstStyle/>
          <a:p>
            <a:r>
              <a:rPr lang="en-US" altLang="ko-KR" sz="700" dirty="0"/>
              <a:t>ACCOUNT INFO:</a:t>
            </a:r>
          </a:p>
          <a:p>
            <a:r>
              <a:rPr lang="ko-KR" altLang="en-US" sz="700" dirty="0"/>
              <a:t>우리은행 </a:t>
            </a:r>
            <a:r>
              <a:rPr lang="en-US" altLang="ko-KR" sz="700" dirty="0"/>
              <a:t>1005-503-770121</a:t>
            </a:r>
          </a:p>
          <a:p>
            <a:r>
              <a:rPr lang="ko-KR" altLang="en-US" sz="700" dirty="0"/>
              <a:t>예금주</a:t>
            </a:r>
            <a:r>
              <a:rPr lang="en-US" altLang="ko-KR" sz="700" dirty="0"/>
              <a:t>:</a:t>
            </a:r>
            <a:r>
              <a:rPr lang="ko-KR" altLang="en-US" sz="700" dirty="0"/>
              <a:t> 주식회사 </a:t>
            </a:r>
            <a:r>
              <a:rPr lang="ko-KR" altLang="en-US" sz="700" dirty="0" err="1"/>
              <a:t>피엠세라미코</a:t>
            </a:r>
            <a:endParaRPr lang="ko-KR" altLang="en-US" sz="700" dirty="0"/>
          </a:p>
        </p:txBody>
      </p:sp>
      <p:sp>
        <p:nvSpPr>
          <p:cNvPr id="19" name="TextBox 18">
            <a:extLst>
              <a:ext uri="{FF2B5EF4-FFF2-40B4-BE49-F238E27FC236}">
                <a16:creationId xmlns:a16="http://schemas.microsoft.com/office/drawing/2014/main" xmlns="" id="{20F156AF-6FD5-47B9-B7DB-0414E05852DB}"/>
              </a:ext>
            </a:extLst>
          </p:cNvPr>
          <p:cNvSpPr txBox="1"/>
          <p:nvPr/>
        </p:nvSpPr>
        <p:spPr>
          <a:xfrm>
            <a:off x="330045" y="5982867"/>
            <a:ext cx="2673055" cy="415498"/>
          </a:xfrm>
          <a:prstGeom prst="rect">
            <a:avLst/>
          </a:prstGeom>
          <a:noFill/>
        </p:spPr>
        <p:txBody>
          <a:bodyPr wrap="square" rtlCol="0">
            <a:spAutoFit/>
          </a:bodyPr>
          <a:lstStyle/>
          <a:p>
            <a:r>
              <a:rPr lang="ko-KR" altLang="en-US" sz="700" dirty="0"/>
              <a:t>상호명</a:t>
            </a:r>
            <a:r>
              <a:rPr lang="en-US" altLang="ko-KR" sz="700" dirty="0"/>
              <a:t>: </a:t>
            </a:r>
            <a:r>
              <a:rPr lang="ko-KR" altLang="en-US" sz="700" dirty="0"/>
              <a:t>주식회사 </a:t>
            </a:r>
            <a:r>
              <a:rPr lang="ko-KR" altLang="en-US" sz="700" dirty="0" err="1"/>
              <a:t>피엠세라미코</a:t>
            </a:r>
            <a:r>
              <a:rPr lang="ko-KR" altLang="en-US" sz="700" dirty="0"/>
              <a:t>  </a:t>
            </a:r>
            <a:r>
              <a:rPr lang="en-US" altLang="ko-KR" sz="700" dirty="0"/>
              <a:t>l  </a:t>
            </a:r>
            <a:r>
              <a:rPr lang="ko-KR" altLang="en-US" sz="700" dirty="0"/>
              <a:t>대표자</a:t>
            </a:r>
            <a:r>
              <a:rPr lang="en-US" altLang="ko-KR" sz="700" dirty="0"/>
              <a:t>: </a:t>
            </a:r>
            <a:r>
              <a:rPr lang="ko-KR" altLang="en-US" sz="700" dirty="0" err="1"/>
              <a:t>정희석</a:t>
            </a:r>
            <a:endParaRPr lang="en-US" altLang="ko-KR" sz="700" dirty="0"/>
          </a:p>
          <a:p>
            <a:r>
              <a:rPr lang="ko-KR" altLang="en-US" sz="700" dirty="0"/>
              <a:t>사업장소재지</a:t>
            </a:r>
            <a:r>
              <a:rPr lang="en-US" altLang="ko-KR" sz="700" dirty="0"/>
              <a:t>: </a:t>
            </a:r>
            <a:r>
              <a:rPr lang="ko-KR" altLang="en-US" sz="700" dirty="0"/>
              <a:t>부산광역시 해운대구 </a:t>
            </a:r>
            <a:r>
              <a:rPr lang="ko-KR" altLang="en-US" sz="700" dirty="0" err="1"/>
              <a:t>재반로</a:t>
            </a:r>
            <a:r>
              <a:rPr lang="ko-KR" altLang="en-US" sz="700" dirty="0"/>
              <a:t> </a:t>
            </a:r>
            <a:r>
              <a:rPr lang="en-US" altLang="ko-KR" sz="700" dirty="0"/>
              <a:t>63</a:t>
            </a:r>
            <a:r>
              <a:rPr lang="ko-KR" altLang="en-US" sz="700" dirty="0" err="1"/>
              <a:t>번길</a:t>
            </a:r>
            <a:r>
              <a:rPr lang="ko-KR" altLang="en-US" sz="700" dirty="0"/>
              <a:t> </a:t>
            </a:r>
            <a:r>
              <a:rPr lang="en-US" altLang="ko-KR" sz="700" dirty="0"/>
              <a:t>26</a:t>
            </a:r>
          </a:p>
          <a:p>
            <a:r>
              <a:rPr lang="ko-KR" altLang="en-US" sz="700" dirty="0"/>
              <a:t>사업자등록번호</a:t>
            </a:r>
            <a:r>
              <a:rPr lang="en-US" altLang="ko-KR" sz="700" dirty="0"/>
              <a:t>:   l  </a:t>
            </a:r>
            <a:r>
              <a:rPr lang="ko-KR" altLang="en-US" sz="700" dirty="0"/>
              <a:t>통신판매업신고  </a:t>
            </a:r>
          </a:p>
        </p:txBody>
      </p:sp>
      <p:sp>
        <p:nvSpPr>
          <p:cNvPr id="20" name="직사각형 19">
            <a:extLst>
              <a:ext uri="{FF2B5EF4-FFF2-40B4-BE49-F238E27FC236}">
                <a16:creationId xmlns:a16="http://schemas.microsoft.com/office/drawing/2014/main" xmlns="" id="{74D55D13-ADAE-4E51-8E9F-E5F5EB2CDB95}"/>
              </a:ext>
            </a:extLst>
          </p:cNvPr>
          <p:cNvSpPr/>
          <p:nvPr/>
        </p:nvSpPr>
        <p:spPr>
          <a:xfrm>
            <a:off x="2700616" y="6190616"/>
            <a:ext cx="850339" cy="17561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사업자정보확인</a:t>
            </a:r>
          </a:p>
        </p:txBody>
      </p:sp>
    </p:spTree>
    <p:extLst>
      <p:ext uri="{BB962C8B-B14F-4D97-AF65-F5344CB8AC3E}">
        <p14:creationId xmlns:p14="http://schemas.microsoft.com/office/powerpoint/2010/main" xmlns="" val="14277485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10596</TotalTime>
  <Words>5963</Words>
  <Application>Microsoft Office PowerPoint</Application>
  <PresentationFormat>사용자 지정</PresentationFormat>
  <Paragraphs>2315</Paragraphs>
  <Slides>39</Slides>
  <Notes>24</Notes>
  <HiddenSlides>0</HiddenSlides>
  <MMClips>0</MMClips>
  <ScaleCrop>false</ScaleCrop>
  <HeadingPairs>
    <vt:vector size="4" baseType="variant">
      <vt:variant>
        <vt:lpstr>테마</vt:lpstr>
      </vt:variant>
      <vt:variant>
        <vt:i4>1</vt:i4>
      </vt:variant>
      <vt:variant>
        <vt:lpstr>슬라이드 제목</vt:lpstr>
      </vt:variant>
      <vt:variant>
        <vt:i4>39</vt:i4>
      </vt:variant>
    </vt:vector>
  </HeadingPairs>
  <TitlesOfParts>
    <vt:vector size="40" baseType="lpstr">
      <vt:lpstr>Office 테마</vt:lpstr>
      <vt:lpstr>피엠세라미코 OMS</vt:lpstr>
      <vt:lpstr>History</vt:lpstr>
      <vt:lpstr>서비스 개요</vt:lpstr>
      <vt:lpstr>참고 사이트/앱</vt:lpstr>
      <vt:lpstr>고객사 WEB 쇼핑몰</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관리자 페이지</vt:lpstr>
      <vt:lpstr>슬라이드 30</vt:lpstr>
      <vt:lpstr>슬라이드 31</vt:lpstr>
      <vt:lpstr>슬라이드 32</vt:lpstr>
      <vt:lpstr>슬라이드 33</vt:lpstr>
      <vt:lpstr>슬라이드 34</vt:lpstr>
      <vt:lpstr>슬라이드 35</vt:lpstr>
      <vt:lpstr>Work flow</vt:lpstr>
      <vt:lpstr>퀵서비스 기사 페이지</vt:lpstr>
      <vt:lpstr>슬라이드 38</vt:lpstr>
      <vt:lpstr>슬라이드 39</vt:lpstr>
    </vt:vector>
  </TitlesOfParts>
  <LinksUpToDate>false</LinksUpToDate>
  <SharedDoc>false</SharedDoc>
  <HyperlinkBase>http://www.yamestyle.com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양정현</cp:lastModifiedBy>
  <cp:revision>493</cp:revision>
  <cp:lastPrinted>2021-07-07T02:22:46Z</cp:lastPrinted>
  <dcterms:created xsi:type="dcterms:W3CDTF">2019-03-11T07:43:12Z</dcterms:created>
  <dcterms:modified xsi:type="dcterms:W3CDTF">2021-07-14T22:43:50Z</dcterms:modified>
</cp:coreProperties>
</file>