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57"/>
  </p:notesMasterIdLst>
  <p:sldIdLst>
    <p:sldId id="268"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327" r:id="rId23"/>
    <p:sldId id="293" r:id="rId24"/>
    <p:sldId id="294" r:id="rId25"/>
    <p:sldId id="295" r:id="rId26"/>
    <p:sldId id="296" r:id="rId27"/>
    <p:sldId id="298" r:id="rId28"/>
    <p:sldId id="299" r:id="rId29"/>
    <p:sldId id="300" r:id="rId30"/>
    <p:sldId id="301" r:id="rId31"/>
    <p:sldId id="302" r:id="rId32"/>
    <p:sldId id="303" r:id="rId33"/>
    <p:sldId id="306" r:id="rId34"/>
    <p:sldId id="304" r:id="rId35"/>
    <p:sldId id="305" r:id="rId36"/>
    <p:sldId id="307" r:id="rId37"/>
    <p:sldId id="308" r:id="rId38"/>
    <p:sldId id="309" r:id="rId39"/>
    <p:sldId id="310" r:id="rId40"/>
    <p:sldId id="311" r:id="rId41"/>
    <p:sldId id="312" r:id="rId42"/>
    <p:sldId id="313" r:id="rId43"/>
    <p:sldId id="314" r:id="rId44"/>
    <p:sldId id="315" r:id="rId45"/>
    <p:sldId id="316" r:id="rId46"/>
    <p:sldId id="317" r:id="rId47"/>
    <p:sldId id="318" r:id="rId48"/>
    <p:sldId id="319" r:id="rId49"/>
    <p:sldId id="320" r:id="rId50"/>
    <p:sldId id="321" r:id="rId51"/>
    <p:sldId id="322" r:id="rId52"/>
    <p:sldId id="323" r:id="rId53"/>
    <p:sldId id="324" r:id="rId54"/>
    <p:sldId id="325" r:id="rId55"/>
    <p:sldId id="270"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7207"/>
    <a:srgbClr val="E35730"/>
    <a:srgbClr val="0D082D"/>
    <a:srgbClr val="192E76"/>
    <a:srgbClr val="FC5F3A"/>
    <a:srgbClr val="0C0828"/>
    <a:srgbClr val="1810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453"/>
    <p:restoredTop sz="86574"/>
  </p:normalViewPr>
  <p:slideViewPr>
    <p:cSldViewPr snapToObjects="1">
      <p:cViewPr>
        <p:scale>
          <a:sx n="90" d="100"/>
          <a:sy n="90" d="100"/>
        </p:scale>
        <p:origin x="584" y="3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_rels/data2.xml.rels><?xml version="1.0" encoding="UTF-8" standalone="yes"?>
<Relationships xmlns="http://schemas.openxmlformats.org/package/2006/relationships"><Relationship Id="rId3" Type="http://schemas.openxmlformats.org/officeDocument/2006/relationships/hyperlink" Target="https://docs.growingio.com/docs/sdk-integration/mina-sdk/#fang-wen-yong-hu-bian-liang" TargetMode="External"/><Relationship Id="rId4" Type="http://schemas.openxmlformats.org/officeDocument/2006/relationships/hyperlink" Target="https://docs.growingio.com/docs/sdk-integration/mina-sdk/#zhu-ce-yong-hu-bian-liang" TargetMode="External"/><Relationship Id="rId5" Type="http://schemas.openxmlformats.org/officeDocument/2006/relationships/hyperlink" Target="https://docs.growingio.com/docs/sdk-integration/mina-sdk/#ye-mian-ji-bian-liang" TargetMode="External"/><Relationship Id="rId6" Type="http://schemas.openxmlformats.org/officeDocument/2006/relationships/hyperlink" Target="https://docs.growingio.com/docs/sdk-integration/mina-sdk/#zhuan-hua-bian-liang" TargetMode="External"/><Relationship Id="rId7" Type="http://schemas.openxmlformats.org/officeDocument/2006/relationships/image" Target="../media/image21.jpg"/><Relationship Id="rId1" Type="http://schemas.openxmlformats.org/officeDocument/2006/relationships/hyperlink" Target="https://docs.growingio.com/docs/sdk-integration/mina-sdk/#yu-zhi-zi-ding-yi-shi-jian" TargetMode="External"/><Relationship Id="rId2" Type="http://schemas.openxmlformats.org/officeDocument/2006/relationships/hyperlink" Target="https://docs.growingio.com/docs/sdk-integration/mina-sdk/#zi-ding-yi-shi-jian-pei-zhi"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docs.growingio.com/docs/sdk-integration/mina-sdk/#zi-ding-yi-shi-jian-pei-zhi" TargetMode="External"/><Relationship Id="rId4" Type="http://schemas.openxmlformats.org/officeDocument/2006/relationships/hyperlink" Target="https://docs.growingio.com/docs/sdk-integration/mina-sdk/#fang-wen-yong-hu-bian-liang" TargetMode="External"/><Relationship Id="rId5" Type="http://schemas.openxmlformats.org/officeDocument/2006/relationships/hyperlink" Target="https://docs.growingio.com/docs/sdk-integration/mina-sdk/#zhu-ce-yong-hu-bian-liang" TargetMode="External"/><Relationship Id="rId6" Type="http://schemas.openxmlformats.org/officeDocument/2006/relationships/hyperlink" Target="https://docs.growingio.com/docs/sdk-integration/mina-sdk/#ye-mian-ji-bian-liang" TargetMode="External"/><Relationship Id="rId7" Type="http://schemas.openxmlformats.org/officeDocument/2006/relationships/hyperlink" Target="https://docs.growingio.com/docs/sdk-integration/mina-sdk/#zhuan-hua-bian-liang" TargetMode="External"/><Relationship Id="rId1" Type="http://schemas.openxmlformats.org/officeDocument/2006/relationships/hyperlink" Target="https://docs.growingio.com/docs/sdk-integration/mina-sdk/#yu-zhi-zi-ding-yi-shi-jian" TargetMode="External"/><Relationship Id="rId2" Type="http://schemas.openxmlformats.org/officeDocument/2006/relationships/image" Target="../media/image21.jp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77935B-13DB-EC4C-A50D-57BE44716F24}" type="doc">
      <dgm:prSet loTypeId="urn:microsoft.com/office/officeart/2005/8/layout/default" loCatId="" qsTypeId="urn:microsoft.com/office/officeart/2005/8/quickstyle/simple1" qsCatId="simple" csTypeId="urn:microsoft.com/office/officeart/2005/8/colors/colorful1" csCatId="colorful" phldr="1"/>
      <dgm:spPr/>
      <dgm:t>
        <a:bodyPr/>
        <a:lstStyle/>
        <a:p>
          <a:endParaRPr lang="zh-CN" altLang="en-US"/>
        </a:p>
      </dgm:t>
    </dgm:pt>
    <dgm:pt modelId="{F95FB955-FD9D-E243-847F-0728BC93BED6}">
      <dgm:prSet phldrT="[文本]" custT="1"/>
      <dgm:spPr/>
      <dgm:t>
        <a:bodyPr/>
        <a:lstStyle/>
        <a:p>
          <a:r>
            <a:rPr lang="zh-CN" altLang="en-US" sz="2900" dirty="0">
              <a:latin typeface="Microsoft YaHei" charset="-122"/>
              <a:ea typeface="Microsoft YaHei" charset="-122"/>
              <a:cs typeface="Microsoft YaHei" charset="-122"/>
            </a:rPr>
            <a:t>页面级变量</a:t>
          </a:r>
        </a:p>
      </dgm:t>
    </dgm:pt>
    <dgm:pt modelId="{72B8D659-A8DB-A345-8C54-7D79CBF16E54}" type="parTrans" cxnId="{E2DB052B-0A8C-1040-AE9B-9A81F9FFC940}">
      <dgm:prSet/>
      <dgm:spPr/>
      <dgm:t>
        <a:bodyPr/>
        <a:lstStyle/>
        <a:p>
          <a:endParaRPr lang="zh-CN" altLang="en-US" sz="1400"/>
        </a:p>
      </dgm:t>
    </dgm:pt>
    <dgm:pt modelId="{DB792EBF-ED61-C64A-97A8-062CC0B77C03}" type="sibTrans" cxnId="{E2DB052B-0A8C-1040-AE9B-9A81F9FFC940}">
      <dgm:prSet/>
      <dgm:spPr/>
      <dgm:t>
        <a:bodyPr/>
        <a:lstStyle/>
        <a:p>
          <a:endParaRPr lang="zh-CN" altLang="en-US" sz="1400"/>
        </a:p>
      </dgm:t>
    </dgm:pt>
    <dgm:pt modelId="{678BA667-B122-DB47-BAF6-3275DB40EA97}">
      <dgm:prSet phldrT="[文本]" custT="1"/>
      <dgm:spPr/>
      <dgm:t>
        <a:bodyPr/>
        <a:lstStyle/>
        <a:p>
          <a:r>
            <a:rPr lang="zh-CN" altLang="en-US" sz="2900" dirty="0">
              <a:latin typeface="Microsoft YaHei" charset="-122"/>
              <a:ea typeface="Microsoft YaHei" charset="-122"/>
              <a:cs typeface="Microsoft YaHei" charset="-122"/>
            </a:rPr>
            <a:t>自定义</a:t>
          </a:r>
          <a:r>
            <a:rPr lang="zh-CN" altLang="en-US" sz="2900" dirty="0" smtClean="0">
              <a:latin typeface="Microsoft YaHei" charset="-122"/>
              <a:ea typeface="Microsoft YaHei" charset="-122"/>
              <a:cs typeface="Microsoft YaHei" charset="-122"/>
            </a:rPr>
            <a:t>事件</a:t>
          </a:r>
          <a:endParaRPr lang="zh-CN" altLang="en-US" sz="2900" dirty="0">
            <a:latin typeface="Microsoft YaHei" charset="-122"/>
            <a:ea typeface="Microsoft YaHei" charset="-122"/>
            <a:cs typeface="Microsoft YaHei" charset="-122"/>
          </a:endParaRPr>
        </a:p>
        <a:p>
          <a:r>
            <a:rPr lang="zh-CN" altLang="en-US" sz="2900" dirty="0">
              <a:latin typeface="Microsoft YaHei" charset="-122"/>
              <a:ea typeface="Microsoft YaHei" charset="-122"/>
              <a:cs typeface="Microsoft YaHei" charset="-122"/>
            </a:rPr>
            <a:t>事件级变量</a:t>
          </a:r>
        </a:p>
      </dgm:t>
    </dgm:pt>
    <dgm:pt modelId="{E10FAC20-4539-4846-8BD1-6ACE98C456F7}" type="parTrans" cxnId="{74592B09-AB17-4046-9874-83C7B9917A98}">
      <dgm:prSet/>
      <dgm:spPr/>
      <dgm:t>
        <a:bodyPr/>
        <a:lstStyle/>
        <a:p>
          <a:endParaRPr lang="zh-CN" altLang="en-US" sz="1400"/>
        </a:p>
      </dgm:t>
    </dgm:pt>
    <dgm:pt modelId="{812C9B94-21FC-2844-899A-2A372E1DD200}" type="sibTrans" cxnId="{74592B09-AB17-4046-9874-83C7B9917A98}">
      <dgm:prSet/>
      <dgm:spPr/>
      <dgm:t>
        <a:bodyPr/>
        <a:lstStyle/>
        <a:p>
          <a:endParaRPr lang="zh-CN" altLang="en-US" sz="1400"/>
        </a:p>
      </dgm:t>
    </dgm:pt>
    <dgm:pt modelId="{23D3F178-33F1-1E4D-B0A1-84F599DD2C0C}">
      <dgm:prSet phldrT="[文本]" custT="1"/>
      <dgm:spPr/>
      <dgm:t>
        <a:bodyPr/>
        <a:lstStyle/>
        <a:p>
          <a:r>
            <a:rPr lang="zh-CN" altLang="en-US" sz="2900" dirty="0">
              <a:latin typeface="Microsoft YaHei" charset="-122"/>
              <a:ea typeface="Microsoft YaHei" charset="-122"/>
              <a:cs typeface="Microsoft YaHei" charset="-122"/>
            </a:rPr>
            <a:t>转化变量</a:t>
          </a:r>
        </a:p>
      </dgm:t>
    </dgm:pt>
    <dgm:pt modelId="{3AFA8DD4-10CF-B445-9AEB-3E5B9201835A}" type="parTrans" cxnId="{EF2D3988-5390-E141-9B69-D8DFAB80CA7B}">
      <dgm:prSet/>
      <dgm:spPr/>
      <dgm:t>
        <a:bodyPr/>
        <a:lstStyle/>
        <a:p>
          <a:endParaRPr lang="zh-CN" altLang="en-US" sz="1400"/>
        </a:p>
      </dgm:t>
    </dgm:pt>
    <dgm:pt modelId="{5B905887-B66A-6540-A863-52537B104722}" type="sibTrans" cxnId="{EF2D3988-5390-E141-9B69-D8DFAB80CA7B}">
      <dgm:prSet/>
      <dgm:spPr/>
      <dgm:t>
        <a:bodyPr/>
        <a:lstStyle/>
        <a:p>
          <a:endParaRPr lang="zh-CN" altLang="en-US" sz="1400"/>
        </a:p>
      </dgm:t>
    </dgm:pt>
    <dgm:pt modelId="{BFB67D81-CA1F-1E49-86EC-8E7ACF490CF3}">
      <dgm:prSet phldrT="[文本]" custT="1"/>
      <dgm:spPr/>
      <dgm:t>
        <a:bodyPr/>
        <a:lstStyle/>
        <a:p>
          <a:r>
            <a:rPr lang="zh-CN" altLang="en-US" sz="2900" dirty="0">
              <a:latin typeface="Microsoft YaHei" charset="-122"/>
              <a:ea typeface="Microsoft YaHei" charset="-122"/>
              <a:cs typeface="Microsoft YaHei" charset="-122"/>
            </a:rPr>
            <a:t>用户变量</a:t>
          </a:r>
        </a:p>
      </dgm:t>
    </dgm:pt>
    <dgm:pt modelId="{6C70B1A0-8A93-9A46-B1C4-DEC5EE06B2E8}" type="parTrans" cxnId="{2AA6D0D6-FFDA-7D4A-9190-7452D34D3194}">
      <dgm:prSet/>
      <dgm:spPr/>
      <dgm:t>
        <a:bodyPr/>
        <a:lstStyle/>
        <a:p>
          <a:endParaRPr lang="zh-CN" altLang="en-US" sz="1400"/>
        </a:p>
      </dgm:t>
    </dgm:pt>
    <dgm:pt modelId="{732E25F7-7E26-2B45-869D-046E4E58946E}" type="sibTrans" cxnId="{2AA6D0D6-FFDA-7D4A-9190-7452D34D3194}">
      <dgm:prSet/>
      <dgm:spPr/>
      <dgm:t>
        <a:bodyPr/>
        <a:lstStyle/>
        <a:p>
          <a:endParaRPr lang="zh-CN" altLang="en-US" sz="1400"/>
        </a:p>
      </dgm:t>
    </dgm:pt>
    <dgm:pt modelId="{4F48135E-6CF2-E042-916A-1B58A0DD876A}" type="pres">
      <dgm:prSet presAssocID="{A877935B-13DB-EC4C-A50D-57BE44716F24}" presName="diagram" presStyleCnt="0">
        <dgm:presLayoutVars>
          <dgm:dir/>
          <dgm:resizeHandles val="exact"/>
        </dgm:presLayoutVars>
      </dgm:prSet>
      <dgm:spPr/>
      <dgm:t>
        <a:bodyPr/>
        <a:lstStyle/>
        <a:p>
          <a:endParaRPr lang="zh-CN" altLang="en-US"/>
        </a:p>
      </dgm:t>
    </dgm:pt>
    <dgm:pt modelId="{A7B70294-8312-474A-A152-41AA7E6F81B4}" type="pres">
      <dgm:prSet presAssocID="{F95FB955-FD9D-E243-847F-0728BC93BED6}" presName="node" presStyleLbl="node1" presStyleIdx="0" presStyleCnt="4" custLinFactX="9255" custLinFactNeighborX="100000" custLinFactNeighborY="1558">
        <dgm:presLayoutVars>
          <dgm:bulletEnabled val="1"/>
        </dgm:presLayoutVars>
      </dgm:prSet>
      <dgm:spPr/>
      <dgm:t>
        <a:bodyPr/>
        <a:lstStyle/>
        <a:p>
          <a:endParaRPr lang="zh-CN" altLang="en-US"/>
        </a:p>
      </dgm:t>
    </dgm:pt>
    <dgm:pt modelId="{11F89454-2CE0-A447-B8E6-9A53F28BD1CE}" type="pres">
      <dgm:prSet presAssocID="{DB792EBF-ED61-C64A-97A8-062CC0B77C03}" presName="sibTrans" presStyleCnt="0"/>
      <dgm:spPr/>
    </dgm:pt>
    <dgm:pt modelId="{DDE23482-C27E-5543-BC49-E86E1C554DC3}" type="pres">
      <dgm:prSet presAssocID="{678BA667-B122-DB47-BAF6-3275DB40EA97}" presName="node" presStyleLbl="node1" presStyleIdx="1" presStyleCnt="4" custLinFactX="-11066" custLinFactNeighborX="-100000" custLinFactNeighborY="2377">
        <dgm:presLayoutVars>
          <dgm:bulletEnabled val="1"/>
        </dgm:presLayoutVars>
      </dgm:prSet>
      <dgm:spPr/>
      <dgm:t>
        <a:bodyPr/>
        <a:lstStyle/>
        <a:p>
          <a:endParaRPr lang="zh-CN" altLang="en-US"/>
        </a:p>
      </dgm:t>
    </dgm:pt>
    <dgm:pt modelId="{E3F4706A-5CA4-CA49-8016-817B94C7F6ED}" type="pres">
      <dgm:prSet presAssocID="{812C9B94-21FC-2844-899A-2A372E1DD200}" presName="sibTrans" presStyleCnt="0"/>
      <dgm:spPr/>
    </dgm:pt>
    <dgm:pt modelId="{2A381791-9B27-1D47-B3BD-93B02239CCE5}" type="pres">
      <dgm:prSet presAssocID="{23D3F178-33F1-1E4D-B0A1-84F599DD2C0C}" presName="node" presStyleLbl="node1" presStyleIdx="2" presStyleCnt="4">
        <dgm:presLayoutVars>
          <dgm:bulletEnabled val="1"/>
        </dgm:presLayoutVars>
      </dgm:prSet>
      <dgm:spPr/>
      <dgm:t>
        <a:bodyPr/>
        <a:lstStyle/>
        <a:p>
          <a:endParaRPr lang="zh-CN" altLang="en-US"/>
        </a:p>
      </dgm:t>
    </dgm:pt>
    <dgm:pt modelId="{7CB3C53E-14AF-4C49-B1B3-C519E6FEDDE7}" type="pres">
      <dgm:prSet presAssocID="{5B905887-B66A-6540-A863-52537B104722}" presName="sibTrans" presStyleCnt="0"/>
      <dgm:spPr/>
    </dgm:pt>
    <dgm:pt modelId="{68B8DB78-E9BD-A141-A9DE-695620951575}" type="pres">
      <dgm:prSet presAssocID="{BFB67D81-CA1F-1E49-86EC-8E7ACF490CF3}" presName="node" presStyleLbl="node1" presStyleIdx="3" presStyleCnt="4">
        <dgm:presLayoutVars>
          <dgm:bulletEnabled val="1"/>
        </dgm:presLayoutVars>
      </dgm:prSet>
      <dgm:spPr/>
      <dgm:t>
        <a:bodyPr/>
        <a:lstStyle/>
        <a:p>
          <a:endParaRPr lang="zh-CN" altLang="en-US"/>
        </a:p>
      </dgm:t>
    </dgm:pt>
  </dgm:ptLst>
  <dgm:cxnLst>
    <dgm:cxn modelId="{3E3EC1F9-060F-9543-B76F-1E6F2B57D303}" type="presOf" srcId="{23D3F178-33F1-1E4D-B0A1-84F599DD2C0C}" destId="{2A381791-9B27-1D47-B3BD-93B02239CCE5}" srcOrd="0" destOrd="0" presId="urn:microsoft.com/office/officeart/2005/8/layout/default"/>
    <dgm:cxn modelId="{852AAB7A-BCA8-4F4D-A9D6-0383443DAE8C}" type="presOf" srcId="{F95FB955-FD9D-E243-847F-0728BC93BED6}" destId="{A7B70294-8312-474A-A152-41AA7E6F81B4}" srcOrd="0" destOrd="0" presId="urn:microsoft.com/office/officeart/2005/8/layout/default"/>
    <dgm:cxn modelId="{E2DB052B-0A8C-1040-AE9B-9A81F9FFC940}" srcId="{A877935B-13DB-EC4C-A50D-57BE44716F24}" destId="{F95FB955-FD9D-E243-847F-0728BC93BED6}" srcOrd="0" destOrd="0" parTransId="{72B8D659-A8DB-A345-8C54-7D79CBF16E54}" sibTransId="{DB792EBF-ED61-C64A-97A8-062CC0B77C03}"/>
    <dgm:cxn modelId="{DEC1DDCF-EF7F-764B-BAB3-CCA87650425A}" type="presOf" srcId="{BFB67D81-CA1F-1E49-86EC-8E7ACF490CF3}" destId="{68B8DB78-E9BD-A141-A9DE-695620951575}" srcOrd="0" destOrd="0" presId="urn:microsoft.com/office/officeart/2005/8/layout/default"/>
    <dgm:cxn modelId="{EF2D3988-5390-E141-9B69-D8DFAB80CA7B}" srcId="{A877935B-13DB-EC4C-A50D-57BE44716F24}" destId="{23D3F178-33F1-1E4D-B0A1-84F599DD2C0C}" srcOrd="2" destOrd="0" parTransId="{3AFA8DD4-10CF-B445-9AEB-3E5B9201835A}" sibTransId="{5B905887-B66A-6540-A863-52537B104722}"/>
    <dgm:cxn modelId="{1E450B18-6D44-D24C-BDC8-8A052AFEB567}" type="presOf" srcId="{678BA667-B122-DB47-BAF6-3275DB40EA97}" destId="{DDE23482-C27E-5543-BC49-E86E1C554DC3}" srcOrd="0" destOrd="0" presId="urn:microsoft.com/office/officeart/2005/8/layout/default"/>
    <dgm:cxn modelId="{74592B09-AB17-4046-9874-83C7B9917A98}" srcId="{A877935B-13DB-EC4C-A50D-57BE44716F24}" destId="{678BA667-B122-DB47-BAF6-3275DB40EA97}" srcOrd="1" destOrd="0" parTransId="{E10FAC20-4539-4846-8BD1-6ACE98C456F7}" sibTransId="{812C9B94-21FC-2844-899A-2A372E1DD200}"/>
    <dgm:cxn modelId="{2AA6D0D6-FFDA-7D4A-9190-7452D34D3194}" srcId="{A877935B-13DB-EC4C-A50D-57BE44716F24}" destId="{BFB67D81-CA1F-1E49-86EC-8E7ACF490CF3}" srcOrd="3" destOrd="0" parTransId="{6C70B1A0-8A93-9A46-B1C4-DEC5EE06B2E8}" sibTransId="{732E25F7-7E26-2B45-869D-046E4E58946E}"/>
    <dgm:cxn modelId="{2588A4D0-D40C-0C4E-8D39-FDB0272F4926}" type="presOf" srcId="{A877935B-13DB-EC4C-A50D-57BE44716F24}" destId="{4F48135E-6CF2-E042-916A-1B58A0DD876A}" srcOrd="0" destOrd="0" presId="urn:microsoft.com/office/officeart/2005/8/layout/default"/>
    <dgm:cxn modelId="{5AB5A662-4F27-C74B-AFF1-D4475B246D22}" type="presParOf" srcId="{4F48135E-6CF2-E042-916A-1B58A0DD876A}" destId="{A7B70294-8312-474A-A152-41AA7E6F81B4}" srcOrd="0" destOrd="0" presId="urn:microsoft.com/office/officeart/2005/8/layout/default"/>
    <dgm:cxn modelId="{EF4AD77E-FAA8-404E-B53F-04AE9CFA836F}" type="presParOf" srcId="{4F48135E-6CF2-E042-916A-1B58A0DD876A}" destId="{11F89454-2CE0-A447-B8E6-9A53F28BD1CE}" srcOrd="1" destOrd="0" presId="urn:microsoft.com/office/officeart/2005/8/layout/default"/>
    <dgm:cxn modelId="{D5BE905B-5A3F-F248-BB8E-25B477BE6463}" type="presParOf" srcId="{4F48135E-6CF2-E042-916A-1B58A0DD876A}" destId="{DDE23482-C27E-5543-BC49-E86E1C554DC3}" srcOrd="2" destOrd="0" presId="urn:microsoft.com/office/officeart/2005/8/layout/default"/>
    <dgm:cxn modelId="{3658B68D-364E-EF49-8B55-4F60A72DA9E1}" type="presParOf" srcId="{4F48135E-6CF2-E042-916A-1B58A0DD876A}" destId="{E3F4706A-5CA4-CA49-8016-817B94C7F6ED}" srcOrd="3" destOrd="0" presId="urn:microsoft.com/office/officeart/2005/8/layout/default"/>
    <dgm:cxn modelId="{FBC718BC-1778-354B-BA6D-11888CE5E428}" type="presParOf" srcId="{4F48135E-6CF2-E042-916A-1B58A0DD876A}" destId="{2A381791-9B27-1D47-B3BD-93B02239CCE5}" srcOrd="4" destOrd="0" presId="urn:microsoft.com/office/officeart/2005/8/layout/default"/>
    <dgm:cxn modelId="{02CFF0A7-18FF-834B-A473-0D44A922F60B}" type="presParOf" srcId="{4F48135E-6CF2-E042-916A-1B58A0DD876A}" destId="{7CB3C53E-14AF-4C49-B1B3-C519E6FEDDE7}" srcOrd="5" destOrd="0" presId="urn:microsoft.com/office/officeart/2005/8/layout/default"/>
    <dgm:cxn modelId="{639589A5-53AD-F84D-B49D-80DFCA6EDB0F}" type="presParOf" srcId="{4F48135E-6CF2-E042-916A-1B58A0DD876A}" destId="{68B8DB78-E9BD-A141-A9DE-695620951575}"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FC8749-4A0A-2C4E-A22B-F7A6DDE8B25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9E5509D5-C883-9A4F-A95C-487C7FFFF7B8}">
      <dgm:prSet custT="1"/>
      <dgm:spPr>
        <a:solidFill>
          <a:schemeClr val="bg2"/>
        </a:solidFill>
      </dgm:spPr>
      <dgm:t>
        <a:bodyPr/>
        <a:lstStyle/>
        <a:p>
          <a:pPr algn="ctr"/>
          <a:r>
            <a:rPr kumimoji="1" lang="zh-CN" altLang="en-US" sz="2400" dirty="0">
              <a:solidFill>
                <a:schemeClr val="tx1"/>
              </a:solidFill>
              <a:latin typeface="+mj-ea"/>
              <a:ea typeface="+mj-ea"/>
              <a:hlinkClick xmlns:r="http://schemas.openxmlformats.org/officeDocument/2006/relationships" r:id="rId1"/>
            </a:rPr>
            <a:t>预置自定义事件</a:t>
          </a:r>
          <a:endParaRPr lang="zh-CN" altLang="en-US" sz="2400" dirty="0">
            <a:solidFill>
              <a:schemeClr val="tx1"/>
            </a:solidFill>
            <a:latin typeface="+mj-ea"/>
            <a:ea typeface="+mj-ea"/>
          </a:endParaRPr>
        </a:p>
      </dgm:t>
    </dgm:pt>
    <dgm:pt modelId="{8E8EABAA-422D-E54E-9F64-6D189C4053A5}" type="parTrans" cxnId="{187DD5EB-B105-AE45-B25B-C5A43FC902B9}">
      <dgm:prSet/>
      <dgm:spPr/>
      <dgm:t>
        <a:bodyPr/>
        <a:lstStyle/>
        <a:p>
          <a:pPr algn="ctr"/>
          <a:endParaRPr lang="zh-CN" altLang="en-US"/>
        </a:p>
      </dgm:t>
    </dgm:pt>
    <dgm:pt modelId="{E906B0F4-8719-0D43-9C25-5C76F2E07A09}" type="sibTrans" cxnId="{187DD5EB-B105-AE45-B25B-C5A43FC902B9}">
      <dgm:prSet/>
      <dgm:spPr/>
      <dgm:t>
        <a:bodyPr/>
        <a:lstStyle/>
        <a:p>
          <a:pPr algn="ctr"/>
          <a:endParaRPr lang="zh-CN" altLang="en-US"/>
        </a:p>
      </dgm:t>
    </dgm:pt>
    <dgm:pt modelId="{21C8DAFB-90C8-5942-9348-A1EBD6A52669}">
      <dgm:prSet custT="1"/>
      <dgm:spPr>
        <a:solidFill>
          <a:schemeClr val="bg2"/>
        </a:solidFill>
      </dgm:spPr>
      <dgm:t>
        <a:bodyPr/>
        <a:lstStyle/>
        <a:p>
          <a:pPr algn="ctr"/>
          <a:r>
            <a:rPr kumimoji="1" lang="zh-CN" altLang="en-US" sz="2400" dirty="0">
              <a:solidFill>
                <a:schemeClr val="tx1"/>
              </a:solidFill>
              <a:latin typeface="+mj-ea"/>
              <a:ea typeface="+mj-ea"/>
              <a:hlinkClick xmlns:r="http://schemas.openxmlformats.org/officeDocument/2006/relationships" r:id="rId2"/>
            </a:rPr>
            <a:t>自定义事件配置</a:t>
          </a:r>
          <a:endParaRPr lang="zh-CN" altLang="en-US" sz="2400" dirty="0">
            <a:solidFill>
              <a:schemeClr val="tx1"/>
            </a:solidFill>
            <a:latin typeface="+mj-ea"/>
            <a:ea typeface="+mj-ea"/>
          </a:endParaRPr>
        </a:p>
      </dgm:t>
    </dgm:pt>
    <dgm:pt modelId="{16128C3E-8A36-E643-9DAD-BA639CB66395}" type="parTrans" cxnId="{6B85089B-4AF5-3042-8117-BAAD6408C084}">
      <dgm:prSet/>
      <dgm:spPr/>
      <dgm:t>
        <a:bodyPr/>
        <a:lstStyle/>
        <a:p>
          <a:pPr algn="ctr"/>
          <a:endParaRPr lang="zh-CN" altLang="en-US"/>
        </a:p>
      </dgm:t>
    </dgm:pt>
    <dgm:pt modelId="{E32A5288-9718-7748-82EF-2E419F9AECD3}" type="sibTrans" cxnId="{6B85089B-4AF5-3042-8117-BAAD6408C084}">
      <dgm:prSet/>
      <dgm:spPr/>
      <dgm:t>
        <a:bodyPr/>
        <a:lstStyle/>
        <a:p>
          <a:pPr algn="ctr"/>
          <a:endParaRPr lang="zh-CN" altLang="en-US"/>
        </a:p>
      </dgm:t>
    </dgm:pt>
    <dgm:pt modelId="{B4ED5229-B752-AE4D-A569-F2F71B14B007}">
      <dgm:prSet custT="1"/>
      <dgm:spPr>
        <a:solidFill>
          <a:schemeClr val="bg2"/>
        </a:solidFill>
      </dgm:spPr>
      <dgm:t>
        <a:bodyPr/>
        <a:lstStyle/>
        <a:p>
          <a:pPr algn="ctr"/>
          <a:r>
            <a:rPr kumimoji="1" lang="zh-CN" altLang="en-US" sz="2400" dirty="0">
              <a:latin typeface="+mj-ea"/>
              <a:ea typeface="+mj-ea"/>
              <a:hlinkClick xmlns:r="http://schemas.openxmlformats.org/officeDocument/2006/relationships" r:id="rId3"/>
            </a:rPr>
            <a:t>访问用户变量</a:t>
          </a:r>
          <a:endParaRPr lang="zh-CN" altLang="en-US" sz="2400" dirty="0">
            <a:latin typeface="+mj-ea"/>
            <a:ea typeface="+mj-ea"/>
          </a:endParaRPr>
        </a:p>
      </dgm:t>
    </dgm:pt>
    <dgm:pt modelId="{5831F2A2-663E-8443-B5DF-9446F9F59490}" type="parTrans" cxnId="{60601F80-BC56-E944-852D-04EC9AE2FC40}">
      <dgm:prSet/>
      <dgm:spPr/>
      <dgm:t>
        <a:bodyPr/>
        <a:lstStyle/>
        <a:p>
          <a:pPr algn="ctr"/>
          <a:endParaRPr lang="zh-CN" altLang="en-US"/>
        </a:p>
      </dgm:t>
    </dgm:pt>
    <dgm:pt modelId="{6B48AA75-5D23-4342-BD40-1DBF23452CF1}" type="sibTrans" cxnId="{60601F80-BC56-E944-852D-04EC9AE2FC40}">
      <dgm:prSet/>
      <dgm:spPr/>
      <dgm:t>
        <a:bodyPr/>
        <a:lstStyle/>
        <a:p>
          <a:pPr algn="ctr"/>
          <a:endParaRPr lang="zh-CN" altLang="en-US"/>
        </a:p>
      </dgm:t>
    </dgm:pt>
    <dgm:pt modelId="{295B0926-8877-F242-A546-BFAA255F9AB9}">
      <dgm:prSet custT="1"/>
      <dgm:spPr>
        <a:solidFill>
          <a:schemeClr val="bg2"/>
        </a:solidFill>
      </dgm:spPr>
      <dgm:t>
        <a:bodyPr/>
        <a:lstStyle/>
        <a:p>
          <a:pPr algn="ctr"/>
          <a:r>
            <a:rPr kumimoji="1" lang="zh-CN" altLang="en-US" sz="2400" dirty="0">
              <a:latin typeface="+mj-ea"/>
              <a:ea typeface="+mj-ea"/>
              <a:hlinkClick xmlns:r="http://schemas.openxmlformats.org/officeDocument/2006/relationships" r:id="rId4"/>
            </a:rPr>
            <a:t>注册用户变量</a:t>
          </a:r>
          <a:endParaRPr lang="zh-CN" altLang="en-US" sz="2400" dirty="0">
            <a:latin typeface="+mj-ea"/>
            <a:ea typeface="+mj-ea"/>
          </a:endParaRPr>
        </a:p>
      </dgm:t>
    </dgm:pt>
    <dgm:pt modelId="{EADC24F7-6E72-BA4B-96EE-429FE90D195C}" type="parTrans" cxnId="{17F7A46C-4B79-A04B-9B4A-285C5B08EC33}">
      <dgm:prSet/>
      <dgm:spPr/>
      <dgm:t>
        <a:bodyPr/>
        <a:lstStyle/>
        <a:p>
          <a:pPr algn="ctr"/>
          <a:endParaRPr lang="zh-CN" altLang="en-US"/>
        </a:p>
      </dgm:t>
    </dgm:pt>
    <dgm:pt modelId="{B01AACD4-8C15-3B4F-BF8C-740C2D2E187A}" type="sibTrans" cxnId="{17F7A46C-4B79-A04B-9B4A-285C5B08EC33}">
      <dgm:prSet/>
      <dgm:spPr/>
      <dgm:t>
        <a:bodyPr/>
        <a:lstStyle/>
        <a:p>
          <a:pPr algn="ctr"/>
          <a:endParaRPr lang="zh-CN" altLang="en-US"/>
        </a:p>
      </dgm:t>
    </dgm:pt>
    <dgm:pt modelId="{7770939F-61E4-EE47-B232-273DA2E254F1}">
      <dgm:prSet custT="1"/>
      <dgm:spPr>
        <a:solidFill>
          <a:schemeClr val="bg2"/>
        </a:solidFill>
      </dgm:spPr>
      <dgm:t>
        <a:bodyPr/>
        <a:lstStyle/>
        <a:p>
          <a:pPr algn="ctr"/>
          <a:r>
            <a:rPr kumimoji="1" lang="zh-CN" altLang="en-US" sz="2400" dirty="0">
              <a:latin typeface="+mj-ea"/>
              <a:ea typeface="+mj-ea"/>
              <a:hlinkClick xmlns:r="http://schemas.openxmlformats.org/officeDocument/2006/relationships" r:id="rId5"/>
            </a:rPr>
            <a:t>页面级变量</a:t>
          </a:r>
          <a:endParaRPr lang="zh-CN" altLang="en-US" sz="2400" dirty="0">
            <a:latin typeface="+mj-ea"/>
            <a:ea typeface="+mj-ea"/>
          </a:endParaRPr>
        </a:p>
      </dgm:t>
    </dgm:pt>
    <dgm:pt modelId="{7FA6AB22-1F2A-0F44-83DE-A76981B41183}" type="parTrans" cxnId="{9DCEF4CE-2A8C-B749-9B2E-17DE9477D34F}">
      <dgm:prSet/>
      <dgm:spPr/>
      <dgm:t>
        <a:bodyPr/>
        <a:lstStyle/>
        <a:p>
          <a:pPr algn="ctr"/>
          <a:endParaRPr lang="zh-CN" altLang="en-US"/>
        </a:p>
      </dgm:t>
    </dgm:pt>
    <dgm:pt modelId="{5882F508-B187-AD49-B728-8B0C4316D101}" type="sibTrans" cxnId="{9DCEF4CE-2A8C-B749-9B2E-17DE9477D34F}">
      <dgm:prSet/>
      <dgm:spPr/>
      <dgm:t>
        <a:bodyPr/>
        <a:lstStyle/>
        <a:p>
          <a:pPr algn="ctr"/>
          <a:endParaRPr lang="zh-CN" altLang="en-US"/>
        </a:p>
      </dgm:t>
    </dgm:pt>
    <dgm:pt modelId="{DC82257F-5B20-B64B-A40C-E5D985E059B7}">
      <dgm:prSet custT="1"/>
      <dgm:spPr>
        <a:solidFill>
          <a:schemeClr val="bg2"/>
        </a:solidFill>
      </dgm:spPr>
      <dgm:t>
        <a:bodyPr/>
        <a:lstStyle/>
        <a:p>
          <a:pPr algn="ctr"/>
          <a:r>
            <a:rPr kumimoji="1" lang="zh-CN" altLang="en-US" sz="2400" dirty="0">
              <a:latin typeface="+mj-ea"/>
              <a:ea typeface="+mj-ea"/>
              <a:hlinkClick xmlns:r="http://schemas.openxmlformats.org/officeDocument/2006/relationships" r:id="rId6"/>
            </a:rPr>
            <a:t>转化变量</a:t>
          </a:r>
          <a:endParaRPr lang="zh-CN" altLang="en-US" sz="2400" dirty="0">
            <a:latin typeface="+mj-ea"/>
            <a:ea typeface="+mj-ea"/>
          </a:endParaRPr>
        </a:p>
      </dgm:t>
    </dgm:pt>
    <dgm:pt modelId="{3652CD4D-0501-B54D-A465-2D5A5EC7B42D}" type="parTrans" cxnId="{71243A07-3904-3F42-84C2-FC07BA400F1F}">
      <dgm:prSet/>
      <dgm:spPr/>
      <dgm:t>
        <a:bodyPr/>
        <a:lstStyle/>
        <a:p>
          <a:pPr algn="ctr"/>
          <a:endParaRPr lang="zh-CN" altLang="en-US"/>
        </a:p>
      </dgm:t>
    </dgm:pt>
    <dgm:pt modelId="{2F71F6F5-8EDA-9641-B868-035A241A1E90}" type="sibTrans" cxnId="{71243A07-3904-3F42-84C2-FC07BA400F1F}">
      <dgm:prSet/>
      <dgm:spPr/>
      <dgm:t>
        <a:bodyPr/>
        <a:lstStyle/>
        <a:p>
          <a:pPr algn="ctr"/>
          <a:endParaRPr lang="zh-CN" altLang="en-US"/>
        </a:p>
      </dgm:t>
    </dgm:pt>
    <dgm:pt modelId="{4FE6F0B0-CF74-724C-B50E-31BF1DB2F614}" type="pres">
      <dgm:prSet presAssocID="{38FC8749-4A0A-2C4E-A22B-F7A6DDE8B250}" presName="linearFlow" presStyleCnt="0">
        <dgm:presLayoutVars>
          <dgm:dir/>
          <dgm:resizeHandles val="exact"/>
        </dgm:presLayoutVars>
      </dgm:prSet>
      <dgm:spPr/>
      <dgm:t>
        <a:bodyPr/>
        <a:lstStyle/>
        <a:p>
          <a:endParaRPr lang="zh-CN" altLang="en-US"/>
        </a:p>
      </dgm:t>
    </dgm:pt>
    <dgm:pt modelId="{B0142B84-A577-2E46-8F7D-67B0865DE9E9}" type="pres">
      <dgm:prSet presAssocID="{9E5509D5-C883-9A4F-A95C-487C7FFFF7B8}" presName="composite" presStyleCnt="0"/>
      <dgm:spPr/>
    </dgm:pt>
    <dgm:pt modelId="{C9886283-7055-674E-A6EC-BD1ADB5806C3}" type="pres">
      <dgm:prSet presAssocID="{9E5509D5-C883-9A4F-A95C-487C7FFFF7B8}" presName="imgShp" presStyleLbl="fgImgPlace1" presStyleIdx="0" presStyleCnt="6"/>
      <dgm:spPr>
        <a:blipFill>
          <a:blip xmlns:r="http://schemas.openxmlformats.org/officeDocument/2006/relationships" r:embed="rId7">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E6761074-EF7A-B740-A759-ED82BC484C29}" type="pres">
      <dgm:prSet presAssocID="{9E5509D5-C883-9A4F-A95C-487C7FFFF7B8}" presName="txShp" presStyleLbl="node1" presStyleIdx="0" presStyleCnt="6">
        <dgm:presLayoutVars>
          <dgm:bulletEnabled val="1"/>
        </dgm:presLayoutVars>
      </dgm:prSet>
      <dgm:spPr/>
      <dgm:t>
        <a:bodyPr/>
        <a:lstStyle/>
        <a:p>
          <a:endParaRPr lang="zh-CN" altLang="en-US"/>
        </a:p>
      </dgm:t>
    </dgm:pt>
    <dgm:pt modelId="{274FB03A-0CA2-5F45-8CAB-4B356F250926}" type="pres">
      <dgm:prSet presAssocID="{E906B0F4-8719-0D43-9C25-5C76F2E07A09}" presName="spacing" presStyleCnt="0"/>
      <dgm:spPr/>
    </dgm:pt>
    <dgm:pt modelId="{A5BE106B-DAEA-B448-A489-E4B4D25226A1}" type="pres">
      <dgm:prSet presAssocID="{21C8DAFB-90C8-5942-9348-A1EBD6A52669}" presName="composite" presStyleCnt="0"/>
      <dgm:spPr/>
    </dgm:pt>
    <dgm:pt modelId="{279F5803-FE53-7B45-9A90-4A7F7A0F5182}" type="pres">
      <dgm:prSet presAssocID="{21C8DAFB-90C8-5942-9348-A1EBD6A52669}" presName="imgShp" presStyleLbl="fgImgPlace1" presStyleIdx="1" presStyleCnt="6"/>
      <dgm:spPr>
        <a:blipFill>
          <a:blip xmlns:r="http://schemas.openxmlformats.org/officeDocument/2006/relationships" r:embed="rId7">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DB93DF5C-DF0A-0742-AED3-FBFBC50BFB1F}" type="pres">
      <dgm:prSet presAssocID="{21C8DAFB-90C8-5942-9348-A1EBD6A52669}" presName="txShp" presStyleLbl="node1" presStyleIdx="1" presStyleCnt="6">
        <dgm:presLayoutVars>
          <dgm:bulletEnabled val="1"/>
        </dgm:presLayoutVars>
      </dgm:prSet>
      <dgm:spPr/>
      <dgm:t>
        <a:bodyPr/>
        <a:lstStyle/>
        <a:p>
          <a:endParaRPr lang="zh-CN" altLang="en-US"/>
        </a:p>
      </dgm:t>
    </dgm:pt>
    <dgm:pt modelId="{E20D9F50-28A1-D74C-9E3D-51449C8863DA}" type="pres">
      <dgm:prSet presAssocID="{E32A5288-9718-7748-82EF-2E419F9AECD3}" presName="spacing" presStyleCnt="0"/>
      <dgm:spPr/>
    </dgm:pt>
    <dgm:pt modelId="{DC118815-1757-2B41-A802-34D28E879EC6}" type="pres">
      <dgm:prSet presAssocID="{B4ED5229-B752-AE4D-A569-F2F71B14B007}" presName="composite" presStyleCnt="0"/>
      <dgm:spPr/>
    </dgm:pt>
    <dgm:pt modelId="{73BD8808-31BC-2E43-9DC4-3593B14F41EA}" type="pres">
      <dgm:prSet presAssocID="{B4ED5229-B752-AE4D-A569-F2F71B14B007}" presName="imgShp" presStyleLbl="fgImgPlace1" presStyleIdx="2" presStyleCnt="6"/>
      <dgm:spPr>
        <a:blipFill>
          <a:blip xmlns:r="http://schemas.openxmlformats.org/officeDocument/2006/relationships" r:embed="rId7">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1A70DBDA-8249-AA49-9D9C-566D87F4808F}" type="pres">
      <dgm:prSet presAssocID="{B4ED5229-B752-AE4D-A569-F2F71B14B007}" presName="txShp" presStyleLbl="node1" presStyleIdx="2" presStyleCnt="6">
        <dgm:presLayoutVars>
          <dgm:bulletEnabled val="1"/>
        </dgm:presLayoutVars>
      </dgm:prSet>
      <dgm:spPr/>
      <dgm:t>
        <a:bodyPr/>
        <a:lstStyle/>
        <a:p>
          <a:endParaRPr lang="zh-CN" altLang="en-US"/>
        </a:p>
      </dgm:t>
    </dgm:pt>
    <dgm:pt modelId="{1EE9CAD0-A30C-8B4F-8D28-39A73EFE0E4D}" type="pres">
      <dgm:prSet presAssocID="{6B48AA75-5D23-4342-BD40-1DBF23452CF1}" presName="spacing" presStyleCnt="0"/>
      <dgm:spPr/>
    </dgm:pt>
    <dgm:pt modelId="{5AB07F1F-7B34-9341-8CF9-C721DF1F7B70}" type="pres">
      <dgm:prSet presAssocID="{295B0926-8877-F242-A546-BFAA255F9AB9}" presName="composite" presStyleCnt="0"/>
      <dgm:spPr/>
    </dgm:pt>
    <dgm:pt modelId="{91936094-F79A-384A-A9BC-ECF1BC0240BA}" type="pres">
      <dgm:prSet presAssocID="{295B0926-8877-F242-A546-BFAA255F9AB9}" presName="imgShp" presStyleLbl="fgImgPlace1" presStyleIdx="3" presStyleCnt="6"/>
      <dgm:spPr>
        <a:blipFill>
          <a:blip xmlns:r="http://schemas.openxmlformats.org/officeDocument/2006/relationships" r:embed="rId7">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72228B75-E836-6748-8CBA-A21D56B92209}" type="pres">
      <dgm:prSet presAssocID="{295B0926-8877-F242-A546-BFAA255F9AB9}" presName="txShp" presStyleLbl="node1" presStyleIdx="3" presStyleCnt="6">
        <dgm:presLayoutVars>
          <dgm:bulletEnabled val="1"/>
        </dgm:presLayoutVars>
      </dgm:prSet>
      <dgm:spPr/>
      <dgm:t>
        <a:bodyPr/>
        <a:lstStyle/>
        <a:p>
          <a:endParaRPr lang="zh-CN" altLang="en-US"/>
        </a:p>
      </dgm:t>
    </dgm:pt>
    <dgm:pt modelId="{C5FE9A98-C5C6-E449-B960-57E9DABF025C}" type="pres">
      <dgm:prSet presAssocID="{B01AACD4-8C15-3B4F-BF8C-740C2D2E187A}" presName="spacing" presStyleCnt="0"/>
      <dgm:spPr/>
    </dgm:pt>
    <dgm:pt modelId="{47D2B865-9B32-FD4E-8EB1-E9445604540E}" type="pres">
      <dgm:prSet presAssocID="{7770939F-61E4-EE47-B232-273DA2E254F1}" presName="composite" presStyleCnt="0"/>
      <dgm:spPr/>
    </dgm:pt>
    <dgm:pt modelId="{EE078B65-95EA-8D4D-B244-3678EEF38602}" type="pres">
      <dgm:prSet presAssocID="{7770939F-61E4-EE47-B232-273DA2E254F1}" presName="imgShp" presStyleLbl="fgImgPlace1" presStyleIdx="4" presStyleCnt="6"/>
      <dgm:spPr>
        <a:blipFill>
          <a:blip xmlns:r="http://schemas.openxmlformats.org/officeDocument/2006/relationships" r:embed="rId7">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45B41286-78A5-A841-AEC5-F3C839A5042E}" type="pres">
      <dgm:prSet presAssocID="{7770939F-61E4-EE47-B232-273DA2E254F1}" presName="txShp" presStyleLbl="node1" presStyleIdx="4" presStyleCnt="6">
        <dgm:presLayoutVars>
          <dgm:bulletEnabled val="1"/>
        </dgm:presLayoutVars>
      </dgm:prSet>
      <dgm:spPr/>
      <dgm:t>
        <a:bodyPr/>
        <a:lstStyle/>
        <a:p>
          <a:endParaRPr lang="zh-CN" altLang="en-US"/>
        </a:p>
      </dgm:t>
    </dgm:pt>
    <dgm:pt modelId="{CE645A56-2823-0E48-AA52-E4AFA3CE53BB}" type="pres">
      <dgm:prSet presAssocID="{5882F508-B187-AD49-B728-8B0C4316D101}" presName="spacing" presStyleCnt="0"/>
      <dgm:spPr/>
    </dgm:pt>
    <dgm:pt modelId="{FD3E892E-AE5A-7747-BB0D-BCDF0AA24AB9}" type="pres">
      <dgm:prSet presAssocID="{DC82257F-5B20-B64B-A40C-E5D985E059B7}" presName="composite" presStyleCnt="0"/>
      <dgm:spPr/>
    </dgm:pt>
    <dgm:pt modelId="{39841B93-BC0E-2B42-9DA4-A7B6EECC3B8D}" type="pres">
      <dgm:prSet presAssocID="{DC82257F-5B20-B64B-A40C-E5D985E059B7}" presName="imgShp" presStyleLbl="fgImgPlace1" presStyleIdx="5" presStyleCnt="6"/>
      <dgm:spPr>
        <a:blipFill>
          <a:blip xmlns:r="http://schemas.openxmlformats.org/officeDocument/2006/relationships" r:embed="rId7">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4C4BA7B5-9BD4-364C-AB08-C4741F063EA9}" type="pres">
      <dgm:prSet presAssocID="{DC82257F-5B20-B64B-A40C-E5D985E059B7}" presName="txShp" presStyleLbl="node1" presStyleIdx="5" presStyleCnt="6">
        <dgm:presLayoutVars>
          <dgm:bulletEnabled val="1"/>
        </dgm:presLayoutVars>
      </dgm:prSet>
      <dgm:spPr/>
      <dgm:t>
        <a:bodyPr/>
        <a:lstStyle/>
        <a:p>
          <a:endParaRPr lang="zh-CN" altLang="en-US"/>
        </a:p>
      </dgm:t>
    </dgm:pt>
  </dgm:ptLst>
  <dgm:cxnLst>
    <dgm:cxn modelId="{3F103FE0-31EB-6341-A998-F2A7A61D7549}" type="presOf" srcId="{B4ED5229-B752-AE4D-A569-F2F71B14B007}" destId="{1A70DBDA-8249-AA49-9D9C-566D87F4808F}" srcOrd="0" destOrd="0" presId="urn:microsoft.com/office/officeart/2005/8/layout/vList3"/>
    <dgm:cxn modelId="{48382A64-6C67-5441-9379-EA19B1A819E3}" type="presOf" srcId="{21C8DAFB-90C8-5942-9348-A1EBD6A52669}" destId="{DB93DF5C-DF0A-0742-AED3-FBFBC50BFB1F}" srcOrd="0" destOrd="0" presId="urn:microsoft.com/office/officeart/2005/8/layout/vList3"/>
    <dgm:cxn modelId="{9DCEF4CE-2A8C-B749-9B2E-17DE9477D34F}" srcId="{38FC8749-4A0A-2C4E-A22B-F7A6DDE8B250}" destId="{7770939F-61E4-EE47-B232-273DA2E254F1}" srcOrd="4" destOrd="0" parTransId="{7FA6AB22-1F2A-0F44-83DE-A76981B41183}" sibTransId="{5882F508-B187-AD49-B728-8B0C4316D101}"/>
    <dgm:cxn modelId="{52AEFAB5-F6EF-144E-836C-F25F771C0F10}" type="presOf" srcId="{38FC8749-4A0A-2C4E-A22B-F7A6DDE8B250}" destId="{4FE6F0B0-CF74-724C-B50E-31BF1DB2F614}" srcOrd="0" destOrd="0" presId="urn:microsoft.com/office/officeart/2005/8/layout/vList3"/>
    <dgm:cxn modelId="{17F7A46C-4B79-A04B-9B4A-285C5B08EC33}" srcId="{38FC8749-4A0A-2C4E-A22B-F7A6DDE8B250}" destId="{295B0926-8877-F242-A546-BFAA255F9AB9}" srcOrd="3" destOrd="0" parTransId="{EADC24F7-6E72-BA4B-96EE-429FE90D195C}" sibTransId="{B01AACD4-8C15-3B4F-BF8C-740C2D2E187A}"/>
    <dgm:cxn modelId="{60601F80-BC56-E944-852D-04EC9AE2FC40}" srcId="{38FC8749-4A0A-2C4E-A22B-F7A6DDE8B250}" destId="{B4ED5229-B752-AE4D-A569-F2F71B14B007}" srcOrd="2" destOrd="0" parTransId="{5831F2A2-663E-8443-B5DF-9446F9F59490}" sibTransId="{6B48AA75-5D23-4342-BD40-1DBF23452CF1}"/>
    <dgm:cxn modelId="{2B8A7D9C-50C3-E543-8183-479A94B40133}" type="presOf" srcId="{7770939F-61E4-EE47-B232-273DA2E254F1}" destId="{45B41286-78A5-A841-AEC5-F3C839A5042E}" srcOrd="0" destOrd="0" presId="urn:microsoft.com/office/officeart/2005/8/layout/vList3"/>
    <dgm:cxn modelId="{9757A437-5732-1F4A-B92E-B5DBE22158E3}" type="presOf" srcId="{9E5509D5-C883-9A4F-A95C-487C7FFFF7B8}" destId="{E6761074-EF7A-B740-A759-ED82BC484C29}" srcOrd="0" destOrd="0" presId="urn:microsoft.com/office/officeart/2005/8/layout/vList3"/>
    <dgm:cxn modelId="{6B85089B-4AF5-3042-8117-BAAD6408C084}" srcId="{38FC8749-4A0A-2C4E-A22B-F7A6DDE8B250}" destId="{21C8DAFB-90C8-5942-9348-A1EBD6A52669}" srcOrd="1" destOrd="0" parTransId="{16128C3E-8A36-E643-9DAD-BA639CB66395}" sibTransId="{E32A5288-9718-7748-82EF-2E419F9AECD3}"/>
    <dgm:cxn modelId="{187DD5EB-B105-AE45-B25B-C5A43FC902B9}" srcId="{38FC8749-4A0A-2C4E-A22B-F7A6DDE8B250}" destId="{9E5509D5-C883-9A4F-A95C-487C7FFFF7B8}" srcOrd="0" destOrd="0" parTransId="{8E8EABAA-422D-E54E-9F64-6D189C4053A5}" sibTransId="{E906B0F4-8719-0D43-9C25-5C76F2E07A09}"/>
    <dgm:cxn modelId="{6788D9BB-6A70-CF43-BB8E-EA6D95E3738E}" type="presOf" srcId="{DC82257F-5B20-B64B-A40C-E5D985E059B7}" destId="{4C4BA7B5-9BD4-364C-AB08-C4741F063EA9}" srcOrd="0" destOrd="0" presId="urn:microsoft.com/office/officeart/2005/8/layout/vList3"/>
    <dgm:cxn modelId="{71243A07-3904-3F42-84C2-FC07BA400F1F}" srcId="{38FC8749-4A0A-2C4E-A22B-F7A6DDE8B250}" destId="{DC82257F-5B20-B64B-A40C-E5D985E059B7}" srcOrd="5" destOrd="0" parTransId="{3652CD4D-0501-B54D-A465-2D5A5EC7B42D}" sibTransId="{2F71F6F5-8EDA-9641-B868-035A241A1E90}"/>
    <dgm:cxn modelId="{27985CB9-3A74-A643-8AE5-C84C9237FE86}" type="presOf" srcId="{295B0926-8877-F242-A546-BFAA255F9AB9}" destId="{72228B75-E836-6748-8CBA-A21D56B92209}" srcOrd="0" destOrd="0" presId="urn:microsoft.com/office/officeart/2005/8/layout/vList3"/>
    <dgm:cxn modelId="{B0ED7903-8A4C-A046-BDC6-FA75AD65D57F}" type="presParOf" srcId="{4FE6F0B0-CF74-724C-B50E-31BF1DB2F614}" destId="{B0142B84-A577-2E46-8F7D-67B0865DE9E9}" srcOrd="0" destOrd="0" presId="urn:microsoft.com/office/officeart/2005/8/layout/vList3"/>
    <dgm:cxn modelId="{DCF80593-DB68-8C4B-9F39-DB75192C4D22}" type="presParOf" srcId="{B0142B84-A577-2E46-8F7D-67B0865DE9E9}" destId="{C9886283-7055-674E-A6EC-BD1ADB5806C3}" srcOrd="0" destOrd="0" presId="urn:microsoft.com/office/officeart/2005/8/layout/vList3"/>
    <dgm:cxn modelId="{66B0394F-113E-B940-85BF-903260F1C748}" type="presParOf" srcId="{B0142B84-A577-2E46-8F7D-67B0865DE9E9}" destId="{E6761074-EF7A-B740-A759-ED82BC484C29}" srcOrd="1" destOrd="0" presId="urn:microsoft.com/office/officeart/2005/8/layout/vList3"/>
    <dgm:cxn modelId="{909F9AE1-237A-864C-939A-EA67C6674F5C}" type="presParOf" srcId="{4FE6F0B0-CF74-724C-B50E-31BF1DB2F614}" destId="{274FB03A-0CA2-5F45-8CAB-4B356F250926}" srcOrd="1" destOrd="0" presId="urn:microsoft.com/office/officeart/2005/8/layout/vList3"/>
    <dgm:cxn modelId="{780BEE95-4F02-4E41-B60C-D8834F9AF0CA}" type="presParOf" srcId="{4FE6F0B0-CF74-724C-B50E-31BF1DB2F614}" destId="{A5BE106B-DAEA-B448-A489-E4B4D25226A1}" srcOrd="2" destOrd="0" presId="urn:microsoft.com/office/officeart/2005/8/layout/vList3"/>
    <dgm:cxn modelId="{3123AB4A-F37D-9046-B7D8-7FDE86C8F0FA}" type="presParOf" srcId="{A5BE106B-DAEA-B448-A489-E4B4D25226A1}" destId="{279F5803-FE53-7B45-9A90-4A7F7A0F5182}" srcOrd="0" destOrd="0" presId="urn:microsoft.com/office/officeart/2005/8/layout/vList3"/>
    <dgm:cxn modelId="{BE511AB1-521D-D744-90F7-F6645E819043}" type="presParOf" srcId="{A5BE106B-DAEA-B448-A489-E4B4D25226A1}" destId="{DB93DF5C-DF0A-0742-AED3-FBFBC50BFB1F}" srcOrd="1" destOrd="0" presId="urn:microsoft.com/office/officeart/2005/8/layout/vList3"/>
    <dgm:cxn modelId="{9FB54730-1560-E943-B330-6FC03BC3937F}" type="presParOf" srcId="{4FE6F0B0-CF74-724C-B50E-31BF1DB2F614}" destId="{E20D9F50-28A1-D74C-9E3D-51449C8863DA}" srcOrd="3" destOrd="0" presId="urn:microsoft.com/office/officeart/2005/8/layout/vList3"/>
    <dgm:cxn modelId="{B8820A73-46BF-7645-8306-85C91967F0B5}" type="presParOf" srcId="{4FE6F0B0-CF74-724C-B50E-31BF1DB2F614}" destId="{DC118815-1757-2B41-A802-34D28E879EC6}" srcOrd="4" destOrd="0" presId="urn:microsoft.com/office/officeart/2005/8/layout/vList3"/>
    <dgm:cxn modelId="{B36D51B8-AE9C-2E48-A0F7-7C2F09F8A96A}" type="presParOf" srcId="{DC118815-1757-2B41-A802-34D28E879EC6}" destId="{73BD8808-31BC-2E43-9DC4-3593B14F41EA}" srcOrd="0" destOrd="0" presId="urn:microsoft.com/office/officeart/2005/8/layout/vList3"/>
    <dgm:cxn modelId="{53752E09-BF42-6544-B7D9-434D8320AF75}" type="presParOf" srcId="{DC118815-1757-2B41-A802-34D28E879EC6}" destId="{1A70DBDA-8249-AA49-9D9C-566D87F4808F}" srcOrd="1" destOrd="0" presId="urn:microsoft.com/office/officeart/2005/8/layout/vList3"/>
    <dgm:cxn modelId="{91E32B12-5B04-1940-A85B-2D65295ECB1D}" type="presParOf" srcId="{4FE6F0B0-CF74-724C-B50E-31BF1DB2F614}" destId="{1EE9CAD0-A30C-8B4F-8D28-39A73EFE0E4D}" srcOrd="5" destOrd="0" presId="urn:microsoft.com/office/officeart/2005/8/layout/vList3"/>
    <dgm:cxn modelId="{44C6E057-73A2-FE4C-B3A7-3632B952AEAE}" type="presParOf" srcId="{4FE6F0B0-CF74-724C-B50E-31BF1DB2F614}" destId="{5AB07F1F-7B34-9341-8CF9-C721DF1F7B70}" srcOrd="6" destOrd="0" presId="urn:microsoft.com/office/officeart/2005/8/layout/vList3"/>
    <dgm:cxn modelId="{77B4F5FE-70AA-764B-9A76-C3DFA5CE7531}" type="presParOf" srcId="{5AB07F1F-7B34-9341-8CF9-C721DF1F7B70}" destId="{91936094-F79A-384A-A9BC-ECF1BC0240BA}" srcOrd="0" destOrd="0" presId="urn:microsoft.com/office/officeart/2005/8/layout/vList3"/>
    <dgm:cxn modelId="{0B83A207-CA56-DC47-A2E1-FD73DD340C45}" type="presParOf" srcId="{5AB07F1F-7B34-9341-8CF9-C721DF1F7B70}" destId="{72228B75-E836-6748-8CBA-A21D56B92209}" srcOrd="1" destOrd="0" presId="urn:microsoft.com/office/officeart/2005/8/layout/vList3"/>
    <dgm:cxn modelId="{FCB81C6D-776E-D641-B622-BB64D3D887CE}" type="presParOf" srcId="{4FE6F0B0-CF74-724C-B50E-31BF1DB2F614}" destId="{C5FE9A98-C5C6-E449-B960-57E9DABF025C}" srcOrd="7" destOrd="0" presId="urn:microsoft.com/office/officeart/2005/8/layout/vList3"/>
    <dgm:cxn modelId="{8BA86812-F1FE-AB46-BB99-F1C2101370FF}" type="presParOf" srcId="{4FE6F0B0-CF74-724C-B50E-31BF1DB2F614}" destId="{47D2B865-9B32-FD4E-8EB1-E9445604540E}" srcOrd="8" destOrd="0" presId="urn:microsoft.com/office/officeart/2005/8/layout/vList3"/>
    <dgm:cxn modelId="{49F5D9D9-2FAD-5041-9B64-F07D9C7CF4D4}" type="presParOf" srcId="{47D2B865-9B32-FD4E-8EB1-E9445604540E}" destId="{EE078B65-95EA-8D4D-B244-3678EEF38602}" srcOrd="0" destOrd="0" presId="urn:microsoft.com/office/officeart/2005/8/layout/vList3"/>
    <dgm:cxn modelId="{C5DC5C88-A34B-B44A-84F7-5F2B90DFC424}" type="presParOf" srcId="{47D2B865-9B32-FD4E-8EB1-E9445604540E}" destId="{45B41286-78A5-A841-AEC5-F3C839A5042E}" srcOrd="1" destOrd="0" presId="urn:microsoft.com/office/officeart/2005/8/layout/vList3"/>
    <dgm:cxn modelId="{342F9647-C818-8E4D-B02B-6BB62201716A}" type="presParOf" srcId="{4FE6F0B0-CF74-724C-B50E-31BF1DB2F614}" destId="{CE645A56-2823-0E48-AA52-E4AFA3CE53BB}" srcOrd="9" destOrd="0" presId="urn:microsoft.com/office/officeart/2005/8/layout/vList3"/>
    <dgm:cxn modelId="{C05C0271-A3F8-0A49-991C-0A29D9DEA585}" type="presParOf" srcId="{4FE6F0B0-CF74-724C-B50E-31BF1DB2F614}" destId="{FD3E892E-AE5A-7747-BB0D-BCDF0AA24AB9}" srcOrd="10" destOrd="0" presId="urn:microsoft.com/office/officeart/2005/8/layout/vList3"/>
    <dgm:cxn modelId="{94CFDEE3-4ED9-9145-A57A-25E1D969A242}" type="presParOf" srcId="{FD3E892E-AE5A-7747-BB0D-BCDF0AA24AB9}" destId="{39841B93-BC0E-2B42-9DA4-A7B6EECC3B8D}" srcOrd="0" destOrd="0" presId="urn:microsoft.com/office/officeart/2005/8/layout/vList3"/>
    <dgm:cxn modelId="{388F758C-D967-DB44-BFED-3A98761254D3}" type="presParOf" srcId="{FD3E892E-AE5A-7747-BB0D-BCDF0AA24AB9}" destId="{4C4BA7B5-9BD4-364C-AB08-C4741F063EA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088402-34B7-D441-926A-EACB35473B64}" type="doc">
      <dgm:prSet loTypeId="urn:microsoft.com/office/officeart/2005/8/layout/process4" loCatId="cycle" qsTypeId="urn:microsoft.com/office/officeart/2005/8/quickstyle/simple1" qsCatId="simple" csTypeId="urn:microsoft.com/office/officeart/2005/8/colors/colorful3" csCatId="colorful" phldr="1"/>
      <dgm:spPr/>
      <dgm:t>
        <a:bodyPr/>
        <a:lstStyle/>
        <a:p>
          <a:endParaRPr lang="zh-CN" altLang="en-US"/>
        </a:p>
      </dgm:t>
    </dgm:pt>
    <dgm:pt modelId="{7B02F259-379C-FE4B-B654-C50E18D49E5F}">
      <dgm:prSet/>
      <dgm:spPr/>
      <dgm:t>
        <a:bodyPr/>
        <a:lstStyle/>
        <a:p>
          <a:pPr rtl="0"/>
          <a:r>
            <a:rPr lang="zh-CN" altLang="en-US" dirty="0"/>
            <a:t>从数据需求出发，梳理指标、维度</a:t>
          </a:r>
        </a:p>
      </dgm:t>
    </dgm:pt>
    <dgm:pt modelId="{43119E4C-77F9-7D49-8700-45B183DE0D67}" type="parTrans" cxnId="{DF41532A-19A1-6D4F-AB74-ADB3D4B45DA6}">
      <dgm:prSet/>
      <dgm:spPr/>
      <dgm:t>
        <a:bodyPr/>
        <a:lstStyle/>
        <a:p>
          <a:endParaRPr lang="zh-CN" altLang="en-US"/>
        </a:p>
      </dgm:t>
    </dgm:pt>
    <dgm:pt modelId="{7D655DCD-CA62-4C44-8EDD-9D15C8B92703}" type="sibTrans" cxnId="{DF41532A-19A1-6D4F-AB74-ADB3D4B45DA6}">
      <dgm:prSet/>
      <dgm:spPr/>
      <dgm:t>
        <a:bodyPr/>
        <a:lstStyle/>
        <a:p>
          <a:endParaRPr lang="zh-CN" altLang="en-US"/>
        </a:p>
      </dgm:t>
    </dgm:pt>
    <dgm:pt modelId="{F69B69C9-C553-084A-B743-987EE5D535A4}">
      <dgm:prSet/>
      <dgm:spPr/>
      <dgm:t>
        <a:bodyPr/>
        <a:lstStyle/>
        <a:p>
          <a:pPr rtl="0"/>
          <a:r>
            <a:rPr lang="zh-CN" altLang="en-US" dirty="0"/>
            <a:t>在</a:t>
          </a:r>
          <a:r>
            <a:rPr lang="en-US" altLang="zh-CN" dirty="0" err="1"/>
            <a:t>GrowingIO</a:t>
          </a:r>
          <a:r>
            <a:rPr lang="zh-CN" altLang="en-US" dirty="0"/>
            <a:t>后台完成配置</a:t>
          </a:r>
        </a:p>
      </dgm:t>
    </dgm:pt>
    <dgm:pt modelId="{4A4B1A9E-3F1D-5147-B6C9-EE9CF693CBE1}" type="parTrans" cxnId="{E8450EBA-05AF-7647-A4FA-58060F3CF901}">
      <dgm:prSet/>
      <dgm:spPr/>
      <dgm:t>
        <a:bodyPr/>
        <a:lstStyle/>
        <a:p>
          <a:endParaRPr lang="zh-CN" altLang="en-US"/>
        </a:p>
      </dgm:t>
    </dgm:pt>
    <dgm:pt modelId="{AA4F7B93-3EB9-1A46-A015-98D8C6A63D0D}" type="sibTrans" cxnId="{E8450EBA-05AF-7647-A4FA-58060F3CF901}">
      <dgm:prSet/>
      <dgm:spPr/>
      <dgm:t>
        <a:bodyPr/>
        <a:lstStyle/>
        <a:p>
          <a:endParaRPr lang="zh-CN" altLang="en-US"/>
        </a:p>
      </dgm:t>
    </dgm:pt>
    <dgm:pt modelId="{00A43C1C-112E-F945-A838-82C873DA86A3}">
      <dgm:prSet/>
      <dgm:spPr/>
      <dgm:t>
        <a:bodyPr/>
        <a:lstStyle/>
        <a:p>
          <a:pPr rtl="0"/>
          <a:r>
            <a:rPr lang="zh-CN" altLang="en-US" dirty="0"/>
            <a:t>在代码中完成 </a:t>
          </a:r>
          <a:r>
            <a:rPr lang="en-US" altLang="zh-CN" dirty="0"/>
            <a:t>API </a:t>
          </a:r>
          <a:r>
            <a:rPr lang="zh-CN" altLang="en-US" dirty="0"/>
            <a:t>调用</a:t>
          </a:r>
        </a:p>
      </dgm:t>
    </dgm:pt>
    <dgm:pt modelId="{6C1CD9D2-9E33-8B4F-A13C-F53544A17146}" type="parTrans" cxnId="{5BDBA1DF-01F3-E94D-B936-C61187750563}">
      <dgm:prSet/>
      <dgm:spPr/>
      <dgm:t>
        <a:bodyPr/>
        <a:lstStyle/>
        <a:p>
          <a:endParaRPr lang="zh-CN" altLang="en-US"/>
        </a:p>
      </dgm:t>
    </dgm:pt>
    <dgm:pt modelId="{9B26E83B-BBF0-C544-B83F-33D26B40EA69}" type="sibTrans" cxnId="{5BDBA1DF-01F3-E94D-B936-C61187750563}">
      <dgm:prSet/>
      <dgm:spPr/>
      <dgm:t>
        <a:bodyPr/>
        <a:lstStyle/>
        <a:p>
          <a:endParaRPr lang="zh-CN" altLang="en-US"/>
        </a:p>
      </dgm:t>
    </dgm:pt>
    <dgm:pt modelId="{5F5C9CCC-3826-3B4D-8AF7-B794D1CCE800}">
      <dgm:prSet/>
      <dgm:spPr/>
      <dgm:t>
        <a:bodyPr/>
        <a:lstStyle/>
        <a:p>
          <a:pPr rtl="0"/>
          <a:r>
            <a:rPr lang="zh-CN" altLang="en-US" dirty="0"/>
            <a:t>数据校验</a:t>
          </a:r>
        </a:p>
      </dgm:t>
    </dgm:pt>
    <dgm:pt modelId="{221F13BD-26E4-1442-B141-50B128069937}" type="parTrans" cxnId="{B57993E5-4D6F-544E-AB66-34FE56EE9334}">
      <dgm:prSet/>
      <dgm:spPr/>
      <dgm:t>
        <a:bodyPr/>
        <a:lstStyle/>
        <a:p>
          <a:endParaRPr lang="zh-CN" altLang="en-US"/>
        </a:p>
      </dgm:t>
    </dgm:pt>
    <dgm:pt modelId="{2EBA19A9-47BC-C84D-8454-BB9E5F5C982B}" type="sibTrans" cxnId="{B57993E5-4D6F-544E-AB66-34FE56EE9334}">
      <dgm:prSet/>
      <dgm:spPr/>
      <dgm:t>
        <a:bodyPr/>
        <a:lstStyle/>
        <a:p>
          <a:endParaRPr lang="zh-CN" altLang="en-US"/>
        </a:p>
      </dgm:t>
    </dgm:pt>
    <dgm:pt modelId="{8FE25EB8-FC0B-1D4A-A651-2E003C457C76}" type="pres">
      <dgm:prSet presAssocID="{A2088402-34B7-D441-926A-EACB35473B64}" presName="Name0" presStyleCnt="0">
        <dgm:presLayoutVars>
          <dgm:dir/>
          <dgm:animLvl val="lvl"/>
          <dgm:resizeHandles val="exact"/>
        </dgm:presLayoutVars>
      </dgm:prSet>
      <dgm:spPr/>
      <dgm:t>
        <a:bodyPr/>
        <a:lstStyle/>
        <a:p>
          <a:endParaRPr lang="zh-CN" altLang="en-US"/>
        </a:p>
      </dgm:t>
    </dgm:pt>
    <dgm:pt modelId="{2020C0AA-BE95-AA47-8BA5-AD7F0ADA9613}" type="pres">
      <dgm:prSet presAssocID="{5F5C9CCC-3826-3B4D-8AF7-B794D1CCE800}" presName="boxAndChildren" presStyleCnt="0"/>
      <dgm:spPr/>
    </dgm:pt>
    <dgm:pt modelId="{E2BF952C-9592-3244-AB67-508686585792}" type="pres">
      <dgm:prSet presAssocID="{5F5C9CCC-3826-3B4D-8AF7-B794D1CCE800}" presName="parentTextBox" presStyleLbl="node1" presStyleIdx="0" presStyleCnt="4"/>
      <dgm:spPr/>
      <dgm:t>
        <a:bodyPr/>
        <a:lstStyle/>
        <a:p>
          <a:endParaRPr lang="zh-CN" altLang="en-US"/>
        </a:p>
      </dgm:t>
    </dgm:pt>
    <dgm:pt modelId="{D5C7C853-F748-9243-9D70-4A56D83488DD}" type="pres">
      <dgm:prSet presAssocID="{9B26E83B-BBF0-C544-B83F-33D26B40EA69}" presName="sp" presStyleCnt="0"/>
      <dgm:spPr/>
    </dgm:pt>
    <dgm:pt modelId="{E1D77B10-4601-AF45-B73B-9FFB48ED9C9E}" type="pres">
      <dgm:prSet presAssocID="{00A43C1C-112E-F945-A838-82C873DA86A3}" presName="arrowAndChildren" presStyleCnt="0"/>
      <dgm:spPr/>
    </dgm:pt>
    <dgm:pt modelId="{9C5D1409-55C1-5643-89BF-C099330865FB}" type="pres">
      <dgm:prSet presAssocID="{00A43C1C-112E-F945-A838-82C873DA86A3}" presName="parentTextArrow" presStyleLbl="node1" presStyleIdx="1" presStyleCnt="4" custLinFactNeighborX="-4863" custLinFactNeighborY="-395"/>
      <dgm:spPr/>
      <dgm:t>
        <a:bodyPr/>
        <a:lstStyle/>
        <a:p>
          <a:endParaRPr lang="zh-CN" altLang="en-US"/>
        </a:p>
      </dgm:t>
    </dgm:pt>
    <dgm:pt modelId="{5C387CF7-69CC-5540-AE88-54EF41FC25B7}" type="pres">
      <dgm:prSet presAssocID="{AA4F7B93-3EB9-1A46-A015-98D8C6A63D0D}" presName="sp" presStyleCnt="0"/>
      <dgm:spPr/>
    </dgm:pt>
    <dgm:pt modelId="{154D8EFA-7F05-664B-AB20-FDC956594E2F}" type="pres">
      <dgm:prSet presAssocID="{F69B69C9-C553-084A-B743-987EE5D535A4}" presName="arrowAndChildren" presStyleCnt="0"/>
      <dgm:spPr/>
    </dgm:pt>
    <dgm:pt modelId="{905A1520-DFFA-CD41-B6CD-2A9141659ECF}" type="pres">
      <dgm:prSet presAssocID="{F69B69C9-C553-084A-B743-987EE5D535A4}" presName="parentTextArrow" presStyleLbl="node1" presStyleIdx="2" presStyleCnt="4" custLinFactNeighborX="-10256" custLinFactNeighborY="-1370"/>
      <dgm:spPr/>
      <dgm:t>
        <a:bodyPr/>
        <a:lstStyle/>
        <a:p>
          <a:endParaRPr lang="zh-CN" altLang="en-US"/>
        </a:p>
      </dgm:t>
    </dgm:pt>
    <dgm:pt modelId="{EA8C8BEB-3869-6B42-A694-ABD7186304A7}" type="pres">
      <dgm:prSet presAssocID="{7D655DCD-CA62-4C44-8EDD-9D15C8B92703}" presName="sp" presStyleCnt="0"/>
      <dgm:spPr/>
    </dgm:pt>
    <dgm:pt modelId="{A4477352-DD8B-FF46-84F0-C9E1FB3C7770}" type="pres">
      <dgm:prSet presAssocID="{7B02F259-379C-FE4B-B654-C50E18D49E5F}" presName="arrowAndChildren" presStyleCnt="0"/>
      <dgm:spPr/>
    </dgm:pt>
    <dgm:pt modelId="{F56738A1-2AFD-CC49-A5EE-72B20E8FF895}" type="pres">
      <dgm:prSet presAssocID="{7B02F259-379C-FE4B-B654-C50E18D49E5F}" presName="parentTextArrow" presStyleLbl="node1" presStyleIdx="3" presStyleCnt="4" custLinFactNeighborX="-57816" custLinFactNeighborY="6142"/>
      <dgm:spPr/>
      <dgm:t>
        <a:bodyPr/>
        <a:lstStyle/>
        <a:p>
          <a:endParaRPr lang="zh-CN" altLang="en-US"/>
        </a:p>
      </dgm:t>
    </dgm:pt>
  </dgm:ptLst>
  <dgm:cxnLst>
    <dgm:cxn modelId="{10DB4DFF-7E7B-5344-AA5D-EA91CC9204F1}" type="presOf" srcId="{A2088402-34B7-D441-926A-EACB35473B64}" destId="{8FE25EB8-FC0B-1D4A-A651-2E003C457C76}" srcOrd="0" destOrd="0" presId="urn:microsoft.com/office/officeart/2005/8/layout/process4"/>
    <dgm:cxn modelId="{5BDBA1DF-01F3-E94D-B936-C61187750563}" srcId="{A2088402-34B7-D441-926A-EACB35473B64}" destId="{00A43C1C-112E-F945-A838-82C873DA86A3}" srcOrd="2" destOrd="0" parTransId="{6C1CD9D2-9E33-8B4F-A13C-F53544A17146}" sibTransId="{9B26E83B-BBF0-C544-B83F-33D26B40EA69}"/>
    <dgm:cxn modelId="{E8450EBA-05AF-7647-A4FA-58060F3CF901}" srcId="{A2088402-34B7-D441-926A-EACB35473B64}" destId="{F69B69C9-C553-084A-B743-987EE5D535A4}" srcOrd="1" destOrd="0" parTransId="{4A4B1A9E-3F1D-5147-B6C9-EE9CF693CBE1}" sibTransId="{AA4F7B93-3EB9-1A46-A015-98D8C6A63D0D}"/>
    <dgm:cxn modelId="{70C86404-E2F6-C641-A4F0-4448C612607B}" type="presOf" srcId="{7B02F259-379C-FE4B-B654-C50E18D49E5F}" destId="{F56738A1-2AFD-CC49-A5EE-72B20E8FF895}" srcOrd="0" destOrd="0" presId="urn:microsoft.com/office/officeart/2005/8/layout/process4"/>
    <dgm:cxn modelId="{B57993E5-4D6F-544E-AB66-34FE56EE9334}" srcId="{A2088402-34B7-D441-926A-EACB35473B64}" destId="{5F5C9CCC-3826-3B4D-8AF7-B794D1CCE800}" srcOrd="3" destOrd="0" parTransId="{221F13BD-26E4-1442-B141-50B128069937}" sibTransId="{2EBA19A9-47BC-C84D-8454-BB9E5F5C982B}"/>
    <dgm:cxn modelId="{A3DB9424-0AB1-4643-8A4C-3875A74F2A40}" type="presOf" srcId="{5F5C9CCC-3826-3B4D-8AF7-B794D1CCE800}" destId="{E2BF952C-9592-3244-AB67-508686585792}" srcOrd="0" destOrd="0" presId="urn:microsoft.com/office/officeart/2005/8/layout/process4"/>
    <dgm:cxn modelId="{55670423-C2D0-864A-81D9-E73A33E00B47}" type="presOf" srcId="{F69B69C9-C553-084A-B743-987EE5D535A4}" destId="{905A1520-DFFA-CD41-B6CD-2A9141659ECF}" srcOrd="0" destOrd="0" presId="urn:microsoft.com/office/officeart/2005/8/layout/process4"/>
    <dgm:cxn modelId="{A064752D-3029-4446-BF70-BA9A4AD5ECC4}" type="presOf" srcId="{00A43C1C-112E-F945-A838-82C873DA86A3}" destId="{9C5D1409-55C1-5643-89BF-C099330865FB}" srcOrd="0" destOrd="0" presId="urn:microsoft.com/office/officeart/2005/8/layout/process4"/>
    <dgm:cxn modelId="{DF41532A-19A1-6D4F-AB74-ADB3D4B45DA6}" srcId="{A2088402-34B7-D441-926A-EACB35473B64}" destId="{7B02F259-379C-FE4B-B654-C50E18D49E5F}" srcOrd="0" destOrd="0" parTransId="{43119E4C-77F9-7D49-8700-45B183DE0D67}" sibTransId="{7D655DCD-CA62-4C44-8EDD-9D15C8B92703}"/>
    <dgm:cxn modelId="{4D902F6A-832E-B745-A0CE-6089CE35330E}" type="presParOf" srcId="{8FE25EB8-FC0B-1D4A-A651-2E003C457C76}" destId="{2020C0AA-BE95-AA47-8BA5-AD7F0ADA9613}" srcOrd="0" destOrd="0" presId="urn:microsoft.com/office/officeart/2005/8/layout/process4"/>
    <dgm:cxn modelId="{E87BE0E5-EFC3-714D-B2B9-58145925789F}" type="presParOf" srcId="{2020C0AA-BE95-AA47-8BA5-AD7F0ADA9613}" destId="{E2BF952C-9592-3244-AB67-508686585792}" srcOrd="0" destOrd="0" presId="urn:microsoft.com/office/officeart/2005/8/layout/process4"/>
    <dgm:cxn modelId="{D940CA59-C6E5-5742-A0AB-D129B3B2D589}" type="presParOf" srcId="{8FE25EB8-FC0B-1D4A-A651-2E003C457C76}" destId="{D5C7C853-F748-9243-9D70-4A56D83488DD}" srcOrd="1" destOrd="0" presId="urn:microsoft.com/office/officeart/2005/8/layout/process4"/>
    <dgm:cxn modelId="{112A1191-2565-E14D-AF76-31FF5A2C13B6}" type="presParOf" srcId="{8FE25EB8-FC0B-1D4A-A651-2E003C457C76}" destId="{E1D77B10-4601-AF45-B73B-9FFB48ED9C9E}" srcOrd="2" destOrd="0" presId="urn:microsoft.com/office/officeart/2005/8/layout/process4"/>
    <dgm:cxn modelId="{9ACA4DD6-DCFB-DC42-B971-E27F74E8CE0E}" type="presParOf" srcId="{E1D77B10-4601-AF45-B73B-9FFB48ED9C9E}" destId="{9C5D1409-55C1-5643-89BF-C099330865FB}" srcOrd="0" destOrd="0" presId="urn:microsoft.com/office/officeart/2005/8/layout/process4"/>
    <dgm:cxn modelId="{1DEB5738-E113-654D-B8D6-CB60BE9B65CC}" type="presParOf" srcId="{8FE25EB8-FC0B-1D4A-A651-2E003C457C76}" destId="{5C387CF7-69CC-5540-AE88-54EF41FC25B7}" srcOrd="3" destOrd="0" presId="urn:microsoft.com/office/officeart/2005/8/layout/process4"/>
    <dgm:cxn modelId="{1B18BDE4-9161-F34C-832D-E9B6C90576B0}" type="presParOf" srcId="{8FE25EB8-FC0B-1D4A-A651-2E003C457C76}" destId="{154D8EFA-7F05-664B-AB20-FDC956594E2F}" srcOrd="4" destOrd="0" presId="urn:microsoft.com/office/officeart/2005/8/layout/process4"/>
    <dgm:cxn modelId="{5AA0FB22-2CB5-5844-82C7-5DC5B8BF9FF5}" type="presParOf" srcId="{154D8EFA-7F05-664B-AB20-FDC956594E2F}" destId="{905A1520-DFFA-CD41-B6CD-2A9141659ECF}" srcOrd="0" destOrd="0" presId="urn:microsoft.com/office/officeart/2005/8/layout/process4"/>
    <dgm:cxn modelId="{41061B7E-D22D-2744-9552-DEABBB92B031}" type="presParOf" srcId="{8FE25EB8-FC0B-1D4A-A651-2E003C457C76}" destId="{EA8C8BEB-3869-6B42-A694-ABD7186304A7}" srcOrd="5" destOrd="0" presId="urn:microsoft.com/office/officeart/2005/8/layout/process4"/>
    <dgm:cxn modelId="{A1EBAEE6-6C78-714B-B964-63E76500DB58}" type="presParOf" srcId="{8FE25EB8-FC0B-1D4A-A651-2E003C457C76}" destId="{A4477352-DD8B-FF46-84F0-C9E1FB3C7770}" srcOrd="6" destOrd="0" presId="urn:microsoft.com/office/officeart/2005/8/layout/process4"/>
    <dgm:cxn modelId="{7B0687AA-B8EC-8E43-84DA-A407345E1CBD}" type="presParOf" srcId="{A4477352-DD8B-FF46-84F0-C9E1FB3C7770}" destId="{F56738A1-2AFD-CC49-A5EE-72B20E8FF89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088402-34B7-D441-926A-EACB35473B64}" type="doc">
      <dgm:prSet loTypeId="urn:microsoft.com/office/officeart/2005/8/layout/process4" loCatId="cycle" qsTypeId="urn:microsoft.com/office/officeart/2005/8/quickstyle/simple1" qsCatId="simple" csTypeId="urn:microsoft.com/office/officeart/2005/8/colors/colorful3" csCatId="colorful" phldr="1"/>
      <dgm:spPr/>
      <dgm:t>
        <a:bodyPr/>
        <a:lstStyle/>
        <a:p>
          <a:endParaRPr lang="zh-CN" altLang="en-US"/>
        </a:p>
      </dgm:t>
    </dgm:pt>
    <dgm:pt modelId="{7B02F259-379C-FE4B-B654-C50E18D49E5F}">
      <dgm:prSet/>
      <dgm:spPr/>
      <dgm:t>
        <a:bodyPr/>
        <a:lstStyle/>
        <a:p>
          <a:pPr rtl="0"/>
          <a:r>
            <a:rPr lang="zh-CN" altLang="en-US" dirty="0"/>
            <a:t>从数据需求出发，梳理指标、维度</a:t>
          </a:r>
        </a:p>
      </dgm:t>
    </dgm:pt>
    <dgm:pt modelId="{43119E4C-77F9-7D49-8700-45B183DE0D67}" type="parTrans" cxnId="{DF41532A-19A1-6D4F-AB74-ADB3D4B45DA6}">
      <dgm:prSet/>
      <dgm:spPr/>
      <dgm:t>
        <a:bodyPr/>
        <a:lstStyle/>
        <a:p>
          <a:endParaRPr lang="zh-CN" altLang="en-US"/>
        </a:p>
      </dgm:t>
    </dgm:pt>
    <dgm:pt modelId="{7D655DCD-CA62-4C44-8EDD-9D15C8B92703}" type="sibTrans" cxnId="{DF41532A-19A1-6D4F-AB74-ADB3D4B45DA6}">
      <dgm:prSet/>
      <dgm:spPr/>
      <dgm:t>
        <a:bodyPr/>
        <a:lstStyle/>
        <a:p>
          <a:endParaRPr lang="zh-CN" altLang="en-US"/>
        </a:p>
      </dgm:t>
    </dgm:pt>
    <dgm:pt modelId="{F69B69C9-C553-084A-B743-987EE5D535A4}">
      <dgm:prSet/>
      <dgm:spPr/>
      <dgm:t>
        <a:bodyPr/>
        <a:lstStyle/>
        <a:p>
          <a:pPr rtl="0"/>
          <a:r>
            <a:rPr lang="zh-CN" altLang="en-US" dirty="0"/>
            <a:t>在</a:t>
          </a:r>
          <a:r>
            <a:rPr lang="en-US" altLang="zh-CN" dirty="0" err="1"/>
            <a:t>GrowingIO</a:t>
          </a:r>
          <a:r>
            <a:rPr lang="zh-CN" altLang="en-US" dirty="0"/>
            <a:t>后台完成配置</a:t>
          </a:r>
        </a:p>
      </dgm:t>
    </dgm:pt>
    <dgm:pt modelId="{4A4B1A9E-3F1D-5147-B6C9-EE9CF693CBE1}" type="parTrans" cxnId="{E8450EBA-05AF-7647-A4FA-58060F3CF901}">
      <dgm:prSet/>
      <dgm:spPr/>
      <dgm:t>
        <a:bodyPr/>
        <a:lstStyle/>
        <a:p>
          <a:endParaRPr lang="zh-CN" altLang="en-US"/>
        </a:p>
      </dgm:t>
    </dgm:pt>
    <dgm:pt modelId="{AA4F7B93-3EB9-1A46-A015-98D8C6A63D0D}" type="sibTrans" cxnId="{E8450EBA-05AF-7647-A4FA-58060F3CF901}">
      <dgm:prSet/>
      <dgm:spPr/>
      <dgm:t>
        <a:bodyPr/>
        <a:lstStyle/>
        <a:p>
          <a:endParaRPr lang="zh-CN" altLang="en-US"/>
        </a:p>
      </dgm:t>
    </dgm:pt>
    <dgm:pt modelId="{00A43C1C-112E-F945-A838-82C873DA86A3}">
      <dgm:prSet/>
      <dgm:spPr/>
      <dgm:t>
        <a:bodyPr/>
        <a:lstStyle/>
        <a:p>
          <a:pPr rtl="0"/>
          <a:r>
            <a:rPr lang="zh-CN" altLang="en-US" dirty="0"/>
            <a:t>在代码中完成 </a:t>
          </a:r>
          <a:r>
            <a:rPr lang="en-US" altLang="zh-CN" dirty="0"/>
            <a:t>API </a:t>
          </a:r>
          <a:r>
            <a:rPr lang="zh-CN" altLang="en-US" dirty="0"/>
            <a:t>调用</a:t>
          </a:r>
        </a:p>
      </dgm:t>
    </dgm:pt>
    <dgm:pt modelId="{6C1CD9D2-9E33-8B4F-A13C-F53544A17146}" type="parTrans" cxnId="{5BDBA1DF-01F3-E94D-B936-C61187750563}">
      <dgm:prSet/>
      <dgm:spPr/>
      <dgm:t>
        <a:bodyPr/>
        <a:lstStyle/>
        <a:p>
          <a:endParaRPr lang="zh-CN" altLang="en-US"/>
        </a:p>
      </dgm:t>
    </dgm:pt>
    <dgm:pt modelId="{9B26E83B-BBF0-C544-B83F-33D26B40EA69}" type="sibTrans" cxnId="{5BDBA1DF-01F3-E94D-B936-C61187750563}">
      <dgm:prSet/>
      <dgm:spPr/>
      <dgm:t>
        <a:bodyPr/>
        <a:lstStyle/>
        <a:p>
          <a:endParaRPr lang="zh-CN" altLang="en-US"/>
        </a:p>
      </dgm:t>
    </dgm:pt>
    <dgm:pt modelId="{5F5C9CCC-3826-3B4D-8AF7-B794D1CCE800}">
      <dgm:prSet/>
      <dgm:spPr/>
      <dgm:t>
        <a:bodyPr/>
        <a:lstStyle/>
        <a:p>
          <a:pPr rtl="0"/>
          <a:r>
            <a:rPr lang="zh-CN" altLang="en-US" dirty="0"/>
            <a:t>数据校验</a:t>
          </a:r>
        </a:p>
      </dgm:t>
    </dgm:pt>
    <dgm:pt modelId="{221F13BD-26E4-1442-B141-50B128069937}" type="parTrans" cxnId="{B57993E5-4D6F-544E-AB66-34FE56EE9334}">
      <dgm:prSet/>
      <dgm:spPr/>
      <dgm:t>
        <a:bodyPr/>
        <a:lstStyle/>
        <a:p>
          <a:endParaRPr lang="zh-CN" altLang="en-US"/>
        </a:p>
      </dgm:t>
    </dgm:pt>
    <dgm:pt modelId="{2EBA19A9-47BC-C84D-8454-BB9E5F5C982B}" type="sibTrans" cxnId="{B57993E5-4D6F-544E-AB66-34FE56EE9334}">
      <dgm:prSet/>
      <dgm:spPr/>
      <dgm:t>
        <a:bodyPr/>
        <a:lstStyle/>
        <a:p>
          <a:endParaRPr lang="zh-CN" altLang="en-US"/>
        </a:p>
      </dgm:t>
    </dgm:pt>
    <dgm:pt modelId="{8FE25EB8-FC0B-1D4A-A651-2E003C457C76}" type="pres">
      <dgm:prSet presAssocID="{A2088402-34B7-D441-926A-EACB35473B64}" presName="Name0" presStyleCnt="0">
        <dgm:presLayoutVars>
          <dgm:dir/>
          <dgm:animLvl val="lvl"/>
          <dgm:resizeHandles val="exact"/>
        </dgm:presLayoutVars>
      </dgm:prSet>
      <dgm:spPr/>
      <dgm:t>
        <a:bodyPr/>
        <a:lstStyle/>
        <a:p>
          <a:endParaRPr lang="zh-CN" altLang="en-US"/>
        </a:p>
      </dgm:t>
    </dgm:pt>
    <dgm:pt modelId="{2020C0AA-BE95-AA47-8BA5-AD7F0ADA9613}" type="pres">
      <dgm:prSet presAssocID="{5F5C9CCC-3826-3B4D-8AF7-B794D1CCE800}" presName="boxAndChildren" presStyleCnt="0"/>
      <dgm:spPr/>
    </dgm:pt>
    <dgm:pt modelId="{E2BF952C-9592-3244-AB67-508686585792}" type="pres">
      <dgm:prSet presAssocID="{5F5C9CCC-3826-3B4D-8AF7-B794D1CCE800}" presName="parentTextBox" presStyleLbl="node1" presStyleIdx="0" presStyleCnt="4"/>
      <dgm:spPr/>
      <dgm:t>
        <a:bodyPr/>
        <a:lstStyle/>
        <a:p>
          <a:endParaRPr lang="zh-CN" altLang="en-US"/>
        </a:p>
      </dgm:t>
    </dgm:pt>
    <dgm:pt modelId="{D5C7C853-F748-9243-9D70-4A56D83488DD}" type="pres">
      <dgm:prSet presAssocID="{9B26E83B-BBF0-C544-B83F-33D26B40EA69}" presName="sp" presStyleCnt="0"/>
      <dgm:spPr/>
    </dgm:pt>
    <dgm:pt modelId="{E1D77B10-4601-AF45-B73B-9FFB48ED9C9E}" type="pres">
      <dgm:prSet presAssocID="{00A43C1C-112E-F945-A838-82C873DA86A3}" presName="arrowAndChildren" presStyleCnt="0"/>
      <dgm:spPr/>
    </dgm:pt>
    <dgm:pt modelId="{9C5D1409-55C1-5643-89BF-C099330865FB}" type="pres">
      <dgm:prSet presAssocID="{00A43C1C-112E-F945-A838-82C873DA86A3}" presName="parentTextArrow" presStyleLbl="node1" presStyleIdx="1" presStyleCnt="4" custLinFactNeighborX="-4863" custLinFactNeighborY="-395"/>
      <dgm:spPr/>
      <dgm:t>
        <a:bodyPr/>
        <a:lstStyle/>
        <a:p>
          <a:endParaRPr lang="zh-CN" altLang="en-US"/>
        </a:p>
      </dgm:t>
    </dgm:pt>
    <dgm:pt modelId="{5C387CF7-69CC-5540-AE88-54EF41FC25B7}" type="pres">
      <dgm:prSet presAssocID="{AA4F7B93-3EB9-1A46-A015-98D8C6A63D0D}" presName="sp" presStyleCnt="0"/>
      <dgm:spPr/>
    </dgm:pt>
    <dgm:pt modelId="{154D8EFA-7F05-664B-AB20-FDC956594E2F}" type="pres">
      <dgm:prSet presAssocID="{F69B69C9-C553-084A-B743-987EE5D535A4}" presName="arrowAndChildren" presStyleCnt="0"/>
      <dgm:spPr/>
    </dgm:pt>
    <dgm:pt modelId="{905A1520-DFFA-CD41-B6CD-2A9141659ECF}" type="pres">
      <dgm:prSet presAssocID="{F69B69C9-C553-084A-B743-987EE5D535A4}" presName="parentTextArrow" presStyleLbl="node1" presStyleIdx="2" presStyleCnt="4" custLinFactNeighborX="-10256" custLinFactNeighborY="-1370"/>
      <dgm:spPr/>
      <dgm:t>
        <a:bodyPr/>
        <a:lstStyle/>
        <a:p>
          <a:endParaRPr lang="zh-CN" altLang="en-US"/>
        </a:p>
      </dgm:t>
    </dgm:pt>
    <dgm:pt modelId="{EA8C8BEB-3869-6B42-A694-ABD7186304A7}" type="pres">
      <dgm:prSet presAssocID="{7D655DCD-CA62-4C44-8EDD-9D15C8B92703}" presName="sp" presStyleCnt="0"/>
      <dgm:spPr/>
    </dgm:pt>
    <dgm:pt modelId="{A4477352-DD8B-FF46-84F0-C9E1FB3C7770}" type="pres">
      <dgm:prSet presAssocID="{7B02F259-379C-FE4B-B654-C50E18D49E5F}" presName="arrowAndChildren" presStyleCnt="0"/>
      <dgm:spPr/>
    </dgm:pt>
    <dgm:pt modelId="{F56738A1-2AFD-CC49-A5EE-72B20E8FF895}" type="pres">
      <dgm:prSet presAssocID="{7B02F259-379C-FE4B-B654-C50E18D49E5F}" presName="parentTextArrow" presStyleLbl="node1" presStyleIdx="3" presStyleCnt="4" custLinFactNeighborX="-57816" custLinFactNeighborY="6142"/>
      <dgm:spPr/>
      <dgm:t>
        <a:bodyPr/>
        <a:lstStyle/>
        <a:p>
          <a:endParaRPr lang="zh-CN" altLang="en-US"/>
        </a:p>
      </dgm:t>
    </dgm:pt>
  </dgm:ptLst>
  <dgm:cxnLst>
    <dgm:cxn modelId="{320886CC-9D84-014F-A5FF-8589617EFBF4}" type="presOf" srcId="{00A43C1C-112E-F945-A838-82C873DA86A3}" destId="{9C5D1409-55C1-5643-89BF-C099330865FB}" srcOrd="0" destOrd="0" presId="urn:microsoft.com/office/officeart/2005/8/layout/process4"/>
    <dgm:cxn modelId="{3FFB0F93-C8D6-6945-B914-6512DCDFB984}" type="presOf" srcId="{F69B69C9-C553-084A-B743-987EE5D535A4}" destId="{905A1520-DFFA-CD41-B6CD-2A9141659ECF}" srcOrd="0" destOrd="0" presId="urn:microsoft.com/office/officeart/2005/8/layout/process4"/>
    <dgm:cxn modelId="{77676B1B-364E-3F48-AFD7-7897AA77465C}" type="presOf" srcId="{7B02F259-379C-FE4B-B654-C50E18D49E5F}" destId="{F56738A1-2AFD-CC49-A5EE-72B20E8FF895}" srcOrd="0" destOrd="0" presId="urn:microsoft.com/office/officeart/2005/8/layout/process4"/>
    <dgm:cxn modelId="{5BDBA1DF-01F3-E94D-B936-C61187750563}" srcId="{A2088402-34B7-D441-926A-EACB35473B64}" destId="{00A43C1C-112E-F945-A838-82C873DA86A3}" srcOrd="2" destOrd="0" parTransId="{6C1CD9D2-9E33-8B4F-A13C-F53544A17146}" sibTransId="{9B26E83B-BBF0-C544-B83F-33D26B40EA69}"/>
    <dgm:cxn modelId="{E8450EBA-05AF-7647-A4FA-58060F3CF901}" srcId="{A2088402-34B7-D441-926A-EACB35473B64}" destId="{F69B69C9-C553-084A-B743-987EE5D535A4}" srcOrd="1" destOrd="0" parTransId="{4A4B1A9E-3F1D-5147-B6C9-EE9CF693CBE1}" sibTransId="{AA4F7B93-3EB9-1A46-A015-98D8C6A63D0D}"/>
    <dgm:cxn modelId="{08243B5C-0D84-FB4B-99CE-245241E95A28}" type="presOf" srcId="{A2088402-34B7-D441-926A-EACB35473B64}" destId="{8FE25EB8-FC0B-1D4A-A651-2E003C457C76}" srcOrd="0" destOrd="0" presId="urn:microsoft.com/office/officeart/2005/8/layout/process4"/>
    <dgm:cxn modelId="{B57993E5-4D6F-544E-AB66-34FE56EE9334}" srcId="{A2088402-34B7-D441-926A-EACB35473B64}" destId="{5F5C9CCC-3826-3B4D-8AF7-B794D1CCE800}" srcOrd="3" destOrd="0" parTransId="{221F13BD-26E4-1442-B141-50B128069937}" sibTransId="{2EBA19A9-47BC-C84D-8454-BB9E5F5C982B}"/>
    <dgm:cxn modelId="{0C70889C-D6EC-D741-B662-263C8FEBA743}" type="presOf" srcId="{5F5C9CCC-3826-3B4D-8AF7-B794D1CCE800}" destId="{E2BF952C-9592-3244-AB67-508686585792}" srcOrd="0" destOrd="0" presId="urn:microsoft.com/office/officeart/2005/8/layout/process4"/>
    <dgm:cxn modelId="{DF41532A-19A1-6D4F-AB74-ADB3D4B45DA6}" srcId="{A2088402-34B7-D441-926A-EACB35473B64}" destId="{7B02F259-379C-FE4B-B654-C50E18D49E5F}" srcOrd="0" destOrd="0" parTransId="{43119E4C-77F9-7D49-8700-45B183DE0D67}" sibTransId="{7D655DCD-CA62-4C44-8EDD-9D15C8B92703}"/>
    <dgm:cxn modelId="{0D562F67-B23A-2C47-BBE2-59B543E9A8D0}" type="presParOf" srcId="{8FE25EB8-FC0B-1D4A-A651-2E003C457C76}" destId="{2020C0AA-BE95-AA47-8BA5-AD7F0ADA9613}" srcOrd="0" destOrd="0" presId="urn:microsoft.com/office/officeart/2005/8/layout/process4"/>
    <dgm:cxn modelId="{C26D5517-A6B7-2F41-9677-B15E76D8646A}" type="presParOf" srcId="{2020C0AA-BE95-AA47-8BA5-AD7F0ADA9613}" destId="{E2BF952C-9592-3244-AB67-508686585792}" srcOrd="0" destOrd="0" presId="urn:microsoft.com/office/officeart/2005/8/layout/process4"/>
    <dgm:cxn modelId="{CC2A4936-61D5-374F-80B4-2BEF357BCC95}" type="presParOf" srcId="{8FE25EB8-FC0B-1D4A-A651-2E003C457C76}" destId="{D5C7C853-F748-9243-9D70-4A56D83488DD}" srcOrd="1" destOrd="0" presId="urn:microsoft.com/office/officeart/2005/8/layout/process4"/>
    <dgm:cxn modelId="{AC3ABAB1-7FE5-134E-BC6C-01E60B960A3D}" type="presParOf" srcId="{8FE25EB8-FC0B-1D4A-A651-2E003C457C76}" destId="{E1D77B10-4601-AF45-B73B-9FFB48ED9C9E}" srcOrd="2" destOrd="0" presId="urn:microsoft.com/office/officeart/2005/8/layout/process4"/>
    <dgm:cxn modelId="{80F524BA-FE90-FC4C-9848-6CB4D11F5A1A}" type="presParOf" srcId="{E1D77B10-4601-AF45-B73B-9FFB48ED9C9E}" destId="{9C5D1409-55C1-5643-89BF-C099330865FB}" srcOrd="0" destOrd="0" presId="urn:microsoft.com/office/officeart/2005/8/layout/process4"/>
    <dgm:cxn modelId="{714C89BE-E587-8249-922B-441950E5A5E5}" type="presParOf" srcId="{8FE25EB8-FC0B-1D4A-A651-2E003C457C76}" destId="{5C387CF7-69CC-5540-AE88-54EF41FC25B7}" srcOrd="3" destOrd="0" presId="urn:microsoft.com/office/officeart/2005/8/layout/process4"/>
    <dgm:cxn modelId="{91D4DB8A-BA16-5E41-BC55-7CDA46C6F6AD}" type="presParOf" srcId="{8FE25EB8-FC0B-1D4A-A651-2E003C457C76}" destId="{154D8EFA-7F05-664B-AB20-FDC956594E2F}" srcOrd="4" destOrd="0" presId="urn:microsoft.com/office/officeart/2005/8/layout/process4"/>
    <dgm:cxn modelId="{0348B755-2A0B-EC48-9D74-DBCFEF1611FE}" type="presParOf" srcId="{154D8EFA-7F05-664B-AB20-FDC956594E2F}" destId="{905A1520-DFFA-CD41-B6CD-2A9141659ECF}" srcOrd="0" destOrd="0" presId="urn:microsoft.com/office/officeart/2005/8/layout/process4"/>
    <dgm:cxn modelId="{AD7D0B3D-34D3-1F4D-8023-428F5D2841FF}" type="presParOf" srcId="{8FE25EB8-FC0B-1D4A-A651-2E003C457C76}" destId="{EA8C8BEB-3869-6B42-A694-ABD7186304A7}" srcOrd="5" destOrd="0" presId="urn:microsoft.com/office/officeart/2005/8/layout/process4"/>
    <dgm:cxn modelId="{14B41727-1F6D-5B47-9290-CBB8DB65378D}" type="presParOf" srcId="{8FE25EB8-FC0B-1D4A-A651-2E003C457C76}" destId="{A4477352-DD8B-FF46-84F0-C9E1FB3C7770}" srcOrd="6" destOrd="0" presId="urn:microsoft.com/office/officeart/2005/8/layout/process4"/>
    <dgm:cxn modelId="{17A999E4-7CF3-BF42-980D-C14EB4370208}" type="presParOf" srcId="{A4477352-DD8B-FF46-84F0-C9E1FB3C7770}" destId="{F56738A1-2AFD-CC49-A5EE-72B20E8FF895}"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B70294-8312-474A-A152-41AA7E6F81B4}">
      <dsp:nvSpPr>
        <dsp:cNvPr id="0" name=""/>
        <dsp:cNvSpPr/>
      </dsp:nvSpPr>
      <dsp:spPr>
        <a:xfrm>
          <a:off x="4111183" y="34594"/>
          <a:ext cx="3542737" cy="212564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latin typeface="Microsoft YaHei" charset="-122"/>
              <a:ea typeface="Microsoft YaHei" charset="-122"/>
              <a:cs typeface="Microsoft YaHei" charset="-122"/>
            </a:rPr>
            <a:t>页面级变量</a:t>
          </a:r>
        </a:p>
      </dsp:txBody>
      <dsp:txXfrm>
        <a:off x="4111183" y="34594"/>
        <a:ext cx="3542737" cy="2125642"/>
      </dsp:txXfrm>
    </dsp:sp>
    <dsp:sp modelId="{DDE23482-C27E-5543-BC49-E86E1C554DC3}">
      <dsp:nvSpPr>
        <dsp:cNvPr id="0" name=""/>
        <dsp:cNvSpPr/>
      </dsp:nvSpPr>
      <dsp:spPr>
        <a:xfrm>
          <a:off x="202800" y="52003"/>
          <a:ext cx="3542737" cy="212564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latin typeface="Microsoft YaHei" charset="-122"/>
              <a:ea typeface="Microsoft YaHei" charset="-122"/>
              <a:cs typeface="Microsoft YaHei" charset="-122"/>
            </a:rPr>
            <a:t>自定义</a:t>
          </a:r>
          <a:r>
            <a:rPr lang="zh-CN" altLang="en-US" sz="2900" kern="1200" dirty="0" smtClean="0">
              <a:latin typeface="Microsoft YaHei" charset="-122"/>
              <a:ea typeface="Microsoft YaHei" charset="-122"/>
              <a:cs typeface="Microsoft YaHei" charset="-122"/>
            </a:rPr>
            <a:t>事件</a:t>
          </a:r>
          <a:endParaRPr lang="zh-CN" altLang="en-US" sz="2900" kern="1200" dirty="0">
            <a:latin typeface="Microsoft YaHei" charset="-122"/>
            <a:ea typeface="Microsoft YaHei" charset="-122"/>
            <a:cs typeface="Microsoft YaHei" charset="-122"/>
          </a:endParaRPr>
        </a:p>
        <a:p>
          <a:pPr lvl="0" algn="ctr" defTabSz="1289050">
            <a:lnSpc>
              <a:spcPct val="90000"/>
            </a:lnSpc>
            <a:spcBef>
              <a:spcPct val="0"/>
            </a:spcBef>
            <a:spcAft>
              <a:spcPct val="35000"/>
            </a:spcAft>
          </a:pPr>
          <a:r>
            <a:rPr lang="zh-CN" altLang="en-US" sz="2900" kern="1200" dirty="0">
              <a:latin typeface="Microsoft YaHei" charset="-122"/>
              <a:ea typeface="Microsoft YaHei" charset="-122"/>
              <a:cs typeface="Microsoft YaHei" charset="-122"/>
            </a:rPr>
            <a:t>事件级变量</a:t>
          </a:r>
        </a:p>
      </dsp:txBody>
      <dsp:txXfrm>
        <a:off x="202800" y="52003"/>
        <a:ext cx="3542737" cy="2125642"/>
      </dsp:txXfrm>
    </dsp:sp>
    <dsp:sp modelId="{2A381791-9B27-1D47-B3BD-93B02239CCE5}">
      <dsp:nvSpPr>
        <dsp:cNvPr id="0" name=""/>
        <dsp:cNvSpPr/>
      </dsp:nvSpPr>
      <dsp:spPr>
        <a:xfrm>
          <a:off x="240565" y="2481392"/>
          <a:ext cx="3542737" cy="212564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latin typeface="Microsoft YaHei" charset="-122"/>
              <a:ea typeface="Microsoft YaHei" charset="-122"/>
              <a:cs typeface="Microsoft YaHei" charset="-122"/>
            </a:rPr>
            <a:t>转化变量</a:t>
          </a:r>
        </a:p>
      </dsp:txBody>
      <dsp:txXfrm>
        <a:off x="240565" y="2481392"/>
        <a:ext cx="3542737" cy="2125642"/>
      </dsp:txXfrm>
    </dsp:sp>
    <dsp:sp modelId="{68B8DB78-E9BD-A141-A9DE-695620951575}">
      <dsp:nvSpPr>
        <dsp:cNvPr id="0" name=""/>
        <dsp:cNvSpPr/>
      </dsp:nvSpPr>
      <dsp:spPr>
        <a:xfrm>
          <a:off x="4137576" y="2481392"/>
          <a:ext cx="3542737" cy="212564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latin typeface="Microsoft YaHei" charset="-122"/>
              <a:ea typeface="Microsoft YaHei" charset="-122"/>
              <a:cs typeface="Microsoft YaHei" charset="-122"/>
            </a:rPr>
            <a:t>用户变量</a:t>
          </a:r>
        </a:p>
      </dsp:txBody>
      <dsp:txXfrm>
        <a:off x="4137576" y="2481392"/>
        <a:ext cx="3542737" cy="21256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61074-EF7A-B740-A759-ED82BC484C29}">
      <dsp:nvSpPr>
        <dsp:cNvPr id="0" name=""/>
        <dsp:cNvSpPr/>
      </dsp:nvSpPr>
      <dsp:spPr>
        <a:xfrm rot="10800000">
          <a:off x="1847213" y="2848"/>
          <a:ext cx="6751830" cy="586258"/>
        </a:xfrm>
        <a:prstGeom prst="homePlate">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524" tIns="91440" rIns="170688" bIns="91440" numCol="1" spcCol="1270" anchor="ctr" anchorCtr="0">
          <a:noAutofit/>
        </a:bodyPr>
        <a:lstStyle/>
        <a:p>
          <a:pPr lvl="0" algn="ctr" defTabSz="1066800">
            <a:lnSpc>
              <a:spcPct val="90000"/>
            </a:lnSpc>
            <a:spcBef>
              <a:spcPct val="0"/>
            </a:spcBef>
            <a:spcAft>
              <a:spcPct val="35000"/>
            </a:spcAft>
          </a:pPr>
          <a:r>
            <a:rPr kumimoji="1" lang="zh-CN" altLang="en-US" sz="2400" kern="1200" dirty="0">
              <a:solidFill>
                <a:schemeClr val="tx1"/>
              </a:solidFill>
              <a:latin typeface="+mj-ea"/>
              <a:ea typeface="+mj-ea"/>
              <a:hlinkClick xmlns:r="http://schemas.openxmlformats.org/officeDocument/2006/relationships" r:id="rId1"/>
            </a:rPr>
            <a:t>预置自定义事件</a:t>
          </a:r>
          <a:endParaRPr lang="zh-CN" altLang="en-US" sz="2400" kern="1200" dirty="0">
            <a:solidFill>
              <a:schemeClr val="tx1"/>
            </a:solidFill>
            <a:latin typeface="+mj-ea"/>
            <a:ea typeface="+mj-ea"/>
          </a:endParaRPr>
        </a:p>
      </dsp:txBody>
      <dsp:txXfrm rot="10800000">
        <a:off x="1993777" y="2848"/>
        <a:ext cx="6605266" cy="586258"/>
      </dsp:txXfrm>
    </dsp:sp>
    <dsp:sp modelId="{C9886283-7055-674E-A6EC-BD1ADB5806C3}">
      <dsp:nvSpPr>
        <dsp:cNvPr id="0" name=""/>
        <dsp:cNvSpPr/>
      </dsp:nvSpPr>
      <dsp:spPr>
        <a:xfrm>
          <a:off x="1554084" y="2848"/>
          <a:ext cx="586258" cy="58625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93DF5C-DF0A-0742-AED3-FBFBC50BFB1F}">
      <dsp:nvSpPr>
        <dsp:cNvPr id="0" name=""/>
        <dsp:cNvSpPr/>
      </dsp:nvSpPr>
      <dsp:spPr>
        <a:xfrm rot="10800000">
          <a:off x="1847213" y="764110"/>
          <a:ext cx="6751830" cy="586258"/>
        </a:xfrm>
        <a:prstGeom prst="homePlate">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524" tIns="91440" rIns="170688" bIns="91440" numCol="1" spcCol="1270" anchor="ctr" anchorCtr="0">
          <a:noAutofit/>
        </a:bodyPr>
        <a:lstStyle/>
        <a:p>
          <a:pPr lvl="0" algn="ctr" defTabSz="1066800">
            <a:lnSpc>
              <a:spcPct val="90000"/>
            </a:lnSpc>
            <a:spcBef>
              <a:spcPct val="0"/>
            </a:spcBef>
            <a:spcAft>
              <a:spcPct val="35000"/>
            </a:spcAft>
          </a:pPr>
          <a:r>
            <a:rPr kumimoji="1" lang="zh-CN" altLang="en-US" sz="2400" kern="1200" dirty="0">
              <a:solidFill>
                <a:schemeClr val="tx1"/>
              </a:solidFill>
              <a:latin typeface="+mj-ea"/>
              <a:ea typeface="+mj-ea"/>
              <a:hlinkClick xmlns:r="http://schemas.openxmlformats.org/officeDocument/2006/relationships" r:id="rId3"/>
            </a:rPr>
            <a:t>自定义事件配置</a:t>
          </a:r>
          <a:endParaRPr lang="zh-CN" altLang="en-US" sz="2400" kern="1200" dirty="0">
            <a:solidFill>
              <a:schemeClr val="tx1"/>
            </a:solidFill>
            <a:latin typeface="+mj-ea"/>
            <a:ea typeface="+mj-ea"/>
          </a:endParaRPr>
        </a:p>
      </dsp:txBody>
      <dsp:txXfrm rot="10800000">
        <a:off x="1993777" y="764110"/>
        <a:ext cx="6605266" cy="586258"/>
      </dsp:txXfrm>
    </dsp:sp>
    <dsp:sp modelId="{279F5803-FE53-7B45-9A90-4A7F7A0F5182}">
      <dsp:nvSpPr>
        <dsp:cNvPr id="0" name=""/>
        <dsp:cNvSpPr/>
      </dsp:nvSpPr>
      <dsp:spPr>
        <a:xfrm>
          <a:off x="1554084" y="764110"/>
          <a:ext cx="586258" cy="58625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70DBDA-8249-AA49-9D9C-566D87F4808F}">
      <dsp:nvSpPr>
        <dsp:cNvPr id="0" name=""/>
        <dsp:cNvSpPr/>
      </dsp:nvSpPr>
      <dsp:spPr>
        <a:xfrm rot="10800000">
          <a:off x="1847213" y="1525371"/>
          <a:ext cx="6751830" cy="586258"/>
        </a:xfrm>
        <a:prstGeom prst="homePlate">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524" tIns="91440" rIns="170688" bIns="91440" numCol="1" spcCol="1270" anchor="ctr" anchorCtr="0">
          <a:noAutofit/>
        </a:bodyPr>
        <a:lstStyle/>
        <a:p>
          <a:pPr lvl="0" algn="ctr" defTabSz="1066800">
            <a:lnSpc>
              <a:spcPct val="90000"/>
            </a:lnSpc>
            <a:spcBef>
              <a:spcPct val="0"/>
            </a:spcBef>
            <a:spcAft>
              <a:spcPct val="35000"/>
            </a:spcAft>
          </a:pPr>
          <a:r>
            <a:rPr kumimoji="1" lang="zh-CN" altLang="en-US" sz="2400" kern="1200" dirty="0">
              <a:latin typeface="+mj-ea"/>
              <a:ea typeface="+mj-ea"/>
              <a:hlinkClick xmlns:r="http://schemas.openxmlformats.org/officeDocument/2006/relationships" r:id="rId4"/>
            </a:rPr>
            <a:t>访问用户变量</a:t>
          </a:r>
          <a:endParaRPr lang="zh-CN" altLang="en-US" sz="2400" kern="1200" dirty="0">
            <a:latin typeface="+mj-ea"/>
            <a:ea typeface="+mj-ea"/>
          </a:endParaRPr>
        </a:p>
      </dsp:txBody>
      <dsp:txXfrm rot="10800000">
        <a:off x="1993777" y="1525371"/>
        <a:ext cx="6605266" cy="586258"/>
      </dsp:txXfrm>
    </dsp:sp>
    <dsp:sp modelId="{73BD8808-31BC-2E43-9DC4-3593B14F41EA}">
      <dsp:nvSpPr>
        <dsp:cNvPr id="0" name=""/>
        <dsp:cNvSpPr/>
      </dsp:nvSpPr>
      <dsp:spPr>
        <a:xfrm>
          <a:off x="1554084" y="1525371"/>
          <a:ext cx="586258" cy="58625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228B75-E836-6748-8CBA-A21D56B92209}">
      <dsp:nvSpPr>
        <dsp:cNvPr id="0" name=""/>
        <dsp:cNvSpPr/>
      </dsp:nvSpPr>
      <dsp:spPr>
        <a:xfrm rot="10800000">
          <a:off x="1847213" y="2286633"/>
          <a:ext cx="6751830" cy="586258"/>
        </a:xfrm>
        <a:prstGeom prst="homePlate">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524" tIns="91440" rIns="170688" bIns="91440" numCol="1" spcCol="1270" anchor="ctr" anchorCtr="0">
          <a:noAutofit/>
        </a:bodyPr>
        <a:lstStyle/>
        <a:p>
          <a:pPr lvl="0" algn="ctr" defTabSz="1066800">
            <a:lnSpc>
              <a:spcPct val="90000"/>
            </a:lnSpc>
            <a:spcBef>
              <a:spcPct val="0"/>
            </a:spcBef>
            <a:spcAft>
              <a:spcPct val="35000"/>
            </a:spcAft>
          </a:pPr>
          <a:r>
            <a:rPr kumimoji="1" lang="zh-CN" altLang="en-US" sz="2400" kern="1200" dirty="0">
              <a:latin typeface="+mj-ea"/>
              <a:ea typeface="+mj-ea"/>
              <a:hlinkClick xmlns:r="http://schemas.openxmlformats.org/officeDocument/2006/relationships" r:id="rId5"/>
            </a:rPr>
            <a:t>注册用户变量</a:t>
          </a:r>
          <a:endParaRPr lang="zh-CN" altLang="en-US" sz="2400" kern="1200" dirty="0">
            <a:latin typeface="+mj-ea"/>
            <a:ea typeface="+mj-ea"/>
          </a:endParaRPr>
        </a:p>
      </dsp:txBody>
      <dsp:txXfrm rot="10800000">
        <a:off x="1993777" y="2286633"/>
        <a:ext cx="6605266" cy="586258"/>
      </dsp:txXfrm>
    </dsp:sp>
    <dsp:sp modelId="{91936094-F79A-384A-A9BC-ECF1BC0240BA}">
      <dsp:nvSpPr>
        <dsp:cNvPr id="0" name=""/>
        <dsp:cNvSpPr/>
      </dsp:nvSpPr>
      <dsp:spPr>
        <a:xfrm>
          <a:off x="1554084" y="2286633"/>
          <a:ext cx="586258" cy="58625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B41286-78A5-A841-AEC5-F3C839A5042E}">
      <dsp:nvSpPr>
        <dsp:cNvPr id="0" name=""/>
        <dsp:cNvSpPr/>
      </dsp:nvSpPr>
      <dsp:spPr>
        <a:xfrm rot="10800000">
          <a:off x="1847213" y="3047894"/>
          <a:ext cx="6751830" cy="586258"/>
        </a:xfrm>
        <a:prstGeom prst="homePlate">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524" tIns="91440" rIns="170688" bIns="91440" numCol="1" spcCol="1270" anchor="ctr" anchorCtr="0">
          <a:noAutofit/>
        </a:bodyPr>
        <a:lstStyle/>
        <a:p>
          <a:pPr lvl="0" algn="ctr" defTabSz="1066800">
            <a:lnSpc>
              <a:spcPct val="90000"/>
            </a:lnSpc>
            <a:spcBef>
              <a:spcPct val="0"/>
            </a:spcBef>
            <a:spcAft>
              <a:spcPct val="35000"/>
            </a:spcAft>
          </a:pPr>
          <a:r>
            <a:rPr kumimoji="1" lang="zh-CN" altLang="en-US" sz="2400" kern="1200" dirty="0">
              <a:latin typeface="+mj-ea"/>
              <a:ea typeface="+mj-ea"/>
              <a:hlinkClick xmlns:r="http://schemas.openxmlformats.org/officeDocument/2006/relationships" r:id="rId6"/>
            </a:rPr>
            <a:t>页面级变量</a:t>
          </a:r>
          <a:endParaRPr lang="zh-CN" altLang="en-US" sz="2400" kern="1200" dirty="0">
            <a:latin typeface="+mj-ea"/>
            <a:ea typeface="+mj-ea"/>
          </a:endParaRPr>
        </a:p>
      </dsp:txBody>
      <dsp:txXfrm rot="10800000">
        <a:off x="1993777" y="3047894"/>
        <a:ext cx="6605266" cy="586258"/>
      </dsp:txXfrm>
    </dsp:sp>
    <dsp:sp modelId="{EE078B65-95EA-8D4D-B244-3678EEF38602}">
      <dsp:nvSpPr>
        <dsp:cNvPr id="0" name=""/>
        <dsp:cNvSpPr/>
      </dsp:nvSpPr>
      <dsp:spPr>
        <a:xfrm>
          <a:off x="1554084" y="3047894"/>
          <a:ext cx="586258" cy="58625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4BA7B5-9BD4-364C-AB08-C4741F063EA9}">
      <dsp:nvSpPr>
        <dsp:cNvPr id="0" name=""/>
        <dsp:cNvSpPr/>
      </dsp:nvSpPr>
      <dsp:spPr>
        <a:xfrm rot="10800000">
          <a:off x="1847213" y="3809156"/>
          <a:ext cx="6751830" cy="586258"/>
        </a:xfrm>
        <a:prstGeom prst="homePlate">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524" tIns="91440" rIns="170688" bIns="91440" numCol="1" spcCol="1270" anchor="ctr" anchorCtr="0">
          <a:noAutofit/>
        </a:bodyPr>
        <a:lstStyle/>
        <a:p>
          <a:pPr lvl="0" algn="ctr" defTabSz="1066800">
            <a:lnSpc>
              <a:spcPct val="90000"/>
            </a:lnSpc>
            <a:spcBef>
              <a:spcPct val="0"/>
            </a:spcBef>
            <a:spcAft>
              <a:spcPct val="35000"/>
            </a:spcAft>
          </a:pPr>
          <a:r>
            <a:rPr kumimoji="1" lang="zh-CN" altLang="en-US" sz="2400" kern="1200" dirty="0">
              <a:latin typeface="+mj-ea"/>
              <a:ea typeface="+mj-ea"/>
              <a:hlinkClick xmlns:r="http://schemas.openxmlformats.org/officeDocument/2006/relationships" r:id="rId7"/>
            </a:rPr>
            <a:t>转化变量</a:t>
          </a:r>
          <a:endParaRPr lang="zh-CN" altLang="en-US" sz="2400" kern="1200" dirty="0">
            <a:latin typeface="+mj-ea"/>
            <a:ea typeface="+mj-ea"/>
          </a:endParaRPr>
        </a:p>
      </dsp:txBody>
      <dsp:txXfrm rot="10800000">
        <a:off x="1993777" y="3809156"/>
        <a:ext cx="6605266" cy="586258"/>
      </dsp:txXfrm>
    </dsp:sp>
    <dsp:sp modelId="{39841B93-BC0E-2B42-9DA4-A7B6EECC3B8D}">
      <dsp:nvSpPr>
        <dsp:cNvPr id="0" name=""/>
        <dsp:cNvSpPr/>
      </dsp:nvSpPr>
      <dsp:spPr>
        <a:xfrm>
          <a:off x="1554084" y="3809156"/>
          <a:ext cx="586258" cy="58625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BF952C-9592-3244-AB67-508686585792}">
      <dsp:nvSpPr>
        <dsp:cNvPr id="0" name=""/>
        <dsp:cNvSpPr/>
      </dsp:nvSpPr>
      <dsp:spPr>
        <a:xfrm>
          <a:off x="0" y="3010588"/>
          <a:ext cx="4699554" cy="6586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zh-CN" altLang="en-US" sz="2200" kern="1200" dirty="0"/>
            <a:t>数据校验</a:t>
          </a:r>
        </a:p>
      </dsp:txBody>
      <dsp:txXfrm>
        <a:off x="0" y="3010588"/>
        <a:ext cx="4699554" cy="658643"/>
      </dsp:txXfrm>
    </dsp:sp>
    <dsp:sp modelId="{9C5D1409-55C1-5643-89BF-C099330865FB}">
      <dsp:nvSpPr>
        <dsp:cNvPr id="0" name=""/>
        <dsp:cNvSpPr/>
      </dsp:nvSpPr>
      <dsp:spPr>
        <a:xfrm rot="10800000">
          <a:off x="0" y="2003473"/>
          <a:ext cx="4699554" cy="1012993"/>
        </a:xfrm>
        <a:prstGeom prst="upArrowCallout">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zh-CN" altLang="en-US" sz="2200" kern="1200" dirty="0"/>
            <a:t>在代码中完成 </a:t>
          </a:r>
          <a:r>
            <a:rPr lang="en-US" altLang="zh-CN" sz="2200" kern="1200" dirty="0"/>
            <a:t>API </a:t>
          </a:r>
          <a:r>
            <a:rPr lang="zh-CN" altLang="en-US" sz="2200" kern="1200" dirty="0"/>
            <a:t>调用</a:t>
          </a:r>
        </a:p>
      </dsp:txBody>
      <dsp:txXfrm rot="10800000">
        <a:off x="0" y="2003473"/>
        <a:ext cx="4699554" cy="658212"/>
      </dsp:txXfrm>
    </dsp:sp>
    <dsp:sp modelId="{905A1520-DFFA-CD41-B6CD-2A9141659ECF}">
      <dsp:nvSpPr>
        <dsp:cNvPr id="0" name=""/>
        <dsp:cNvSpPr/>
      </dsp:nvSpPr>
      <dsp:spPr>
        <a:xfrm rot="10800000">
          <a:off x="0" y="990483"/>
          <a:ext cx="4699554" cy="1012993"/>
        </a:xfrm>
        <a:prstGeom prst="upArrowCallout">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zh-CN" altLang="en-US" sz="2200" kern="1200" dirty="0"/>
            <a:t>在</a:t>
          </a:r>
          <a:r>
            <a:rPr lang="en-US" altLang="zh-CN" sz="2200" kern="1200" dirty="0" err="1"/>
            <a:t>GrowingIO</a:t>
          </a:r>
          <a:r>
            <a:rPr lang="zh-CN" altLang="en-US" sz="2200" kern="1200" dirty="0"/>
            <a:t>后台完成配置</a:t>
          </a:r>
        </a:p>
      </dsp:txBody>
      <dsp:txXfrm rot="10800000">
        <a:off x="0" y="990483"/>
        <a:ext cx="4699554" cy="658212"/>
      </dsp:txXfrm>
    </dsp:sp>
    <dsp:sp modelId="{F56738A1-2AFD-CC49-A5EE-72B20E8FF895}">
      <dsp:nvSpPr>
        <dsp:cNvPr id="0" name=""/>
        <dsp:cNvSpPr/>
      </dsp:nvSpPr>
      <dsp:spPr>
        <a:xfrm rot="10800000">
          <a:off x="0" y="63465"/>
          <a:ext cx="4699554" cy="1012993"/>
        </a:xfrm>
        <a:prstGeom prst="upArrowCallou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zh-CN" altLang="en-US" sz="2200" kern="1200" dirty="0"/>
            <a:t>从数据需求出发，梳理指标、维度</a:t>
          </a:r>
        </a:p>
      </dsp:txBody>
      <dsp:txXfrm rot="10800000">
        <a:off x="0" y="63465"/>
        <a:ext cx="4699554" cy="6582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BF952C-9592-3244-AB67-508686585792}">
      <dsp:nvSpPr>
        <dsp:cNvPr id="0" name=""/>
        <dsp:cNvSpPr/>
      </dsp:nvSpPr>
      <dsp:spPr>
        <a:xfrm>
          <a:off x="0" y="3010588"/>
          <a:ext cx="4409600" cy="6586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zh-CN" altLang="en-US" sz="2100" kern="1200" dirty="0"/>
            <a:t>数据校验</a:t>
          </a:r>
        </a:p>
      </dsp:txBody>
      <dsp:txXfrm>
        <a:off x="0" y="3010588"/>
        <a:ext cx="4409600" cy="658643"/>
      </dsp:txXfrm>
    </dsp:sp>
    <dsp:sp modelId="{9C5D1409-55C1-5643-89BF-C099330865FB}">
      <dsp:nvSpPr>
        <dsp:cNvPr id="0" name=""/>
        <dsp:cNvSpPr/>
      </dsp:nvSpPr>
      <dsp:spPr>
        <a:xfrm rot="10800000">
          <a:off x="0" y="2003473"/>
          <a:ext cx="4409600" cy="1012993"/>
        </a:xfrm>
        <a:prstGeom prst="upArrowCallout">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zh-CN" altLang="en-US" sz="2100" kern="1200" dirty="0"/>
            <a:t>在代码中完成 </a:t>
          </a:r>
          <a:r>
            <a:rPr lang="en-US" altLang="zh-CN" sz="2100" kern="1200" dirty="0"/>
            <a:t>API </a:t>
          </a:r>
          <a:r>
            <a:rPr lang="zh-CN" altLang="en-US" sz="2100" kern="1200" dirty="0"/>
            <a:t>调用</a:t>
          </a:r>
        </a:p>
      </dsp:txBody>
      <dsp:txXfrm rot="10800000">
        <a:off x="0" y="2003473"/>
        <a:ext cx="4409600" cy="658212"/>
      </dsp:txXfrm>
    </dsp:sp>
    <dsp:sp modelId="{905A1520-DFFA-CD41-B6CD-2A9141659ECF}">
      <dsp:nvSpPr>
        <dsp:cNvPr id="0" name=""/>
        <dsp:cNvSpPr/>
      </dsp:nvSpPr>
      <dsp:spPr>
        <a:xfrm rot="10800000">
          <a:off x="0" y="990483"/>
          <a:ext cx="4409600" cy="1012993"/>
        </a:xfrm>
        <a:prstGeom prst="upArrowCallout">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zh-CN" altLang="en-US" sz="2100" kern="1200" dirty="0"/>
            <a:t>在</a:t>
          </a:r>
          <a:r>
            <a:rPr lang="en-US" altLang="zh-CN" sz="2100" kern="1200" dirty="0" err="1"/>
            <a:t>GrowingIO</a:t>
          </a:r>
          <a:r>
            <a:rPr lang="zh-CN" altLang="en-US" sz="2100" kern="1200" dirty="0"/>
            <a:t>后台完成配置</a:t>
          </a:r>
        </a:p>
      </dsp:txBody>
      <dsp:txXfrm rot="10800000">
        <a:off x="0" y="990483"/>
        <a:ext cx="4409600" cy="658212"/>
      </dsp:txXfrm>
    </dsp:sp>
    <dsp:sp modelId="{F56738A1-2AFD-CC49-A5EE-72B20E8FF895}">
      <dsp:nvSpPr>
        <dsp:cNvPr id="0" name=""/>
        <dsp:cNvSpPr/>
      </dsp:nvSpPr>
      <dsp:spPr>
        <a:xfrm rot="10800000">
          <a:off x="0" y="63465"/>
          <a:ext cx="4409600" cy="1012993"/>
        </a:xfrm>
        <a:prstGeom prst="upArrowCallou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zh-CN" altLang="en-US" sz="2100" kern="1200" dirty="0"/>
            <a:t>从数据需求出发，梳理指标、维度</a:t>
          </a:r>
        </a:p>
      </dsp:txBody>
      <dsp:txXfrm rot="10800000">
        <a:off x="0" y="63465"/>
        <a:ext cx="4409600" cy="6582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C97A62-1F1F-5E46-89CA-BEDE1A8748CF}" type="datetimeFigureOut">
              <a:rPr kumimoji="1" lang="zh-CN" altLang="en-US" smtClean="0"/>
              <a:t>2019/3/7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545305-6CFB-4443-982C-1B53D1EF3637}" type="slidenum">
              <a:rPr kumimoji="1" lang="zh-CN" altLang="en-US" smtClean="0"/>
              <a:t>‹#›</a:t>
            </a:fld>
            <a:endParaRPr kumimoji="1" lang="zh-CN" altLang="en-US"/>
          </a:p>
        </p:txBody>
      </p:sp>
    </p:spTree>
    <p:extLst>
      <p:ext uri="{BB962C8B-B14F-4D97-AF65-F5344CB8AC3E}">
        <p14:creationId xmlns:p14="http://schemas.microsoft.com/office/powerpoint/2010/main" val="580281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首页主题">
    <p:bg>
      <p:bgPr>
        <a:solidFill>
          <a:srgbClr val="FC5F3A"/>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2636911"/>
            <a:ext cx="9144000" cy="873051"/>
          </a:xfrm>
          <a:prstGeom prst="rect">
            <a:avLst/>
          </a:prstGeom>
        </p:spPr>
        <p:txBody>
          <a:bodyPr anchor="b">
            <a:normAutofit/>
          </a:bodyPr>
          <a:lstStyle>
            <a:lvl1pPr algn="l">
              <a:defRPr sz="4800">
                <a:solidFill>
                  <a:schemeClr val="bg1"/>
                </a:solidFill>
              </a:defRPr>
            </a:lvl1pPr>
          </a:lstStyle>
          <a:p>
            <a:r>
              <a:rPr kumimoji="1" lang="zh-CN" altLang="en-US" dirty="0" smtClean="0"/>
              <a:t>分享主题</a:t>
            </a:r>
            <a:endParaRPr kumimoji="1" lang="zh-CN" altLang="en-US" dirty="0"/>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1504" y="6165304"/>
            <a:ext cx="1584571" cy="342768"/>
          </a:xfrm>
          <a:prstGeom prst="rect">
            <a:avLst/>
          </a:prstGeom>
        </p:spPr>
      </p:pic>
      <p:sp>
        <p:nvSpPr>
          <p:cNvPr id="15" name="标题 1"/>
          <p:cNvSpPr txBox="1">
            <a:spLocks/>
          </p:cNvSpPr>
          <p:nvPr userDrawn="1"/>
        </p:nvSpPr>
        <p:spPr>
          <a:xfrm>
            <a:off x="1524000" y="3842678"/>
            <a:ext cx="9144000" cy="436526"/>
          </a:xfrm>
          <a:prstGeom prst="rect">
            <a:avLst/>
          </a:prstGeom>
        </p:spPr>
        <p:txBody>
          <a:bodyPr anchor="b">
            <a:normAutofit/>
          </a:bodyPr>
          <a:lstStyle>
            <a:lvl1pPr algn="l" defTabSz="914400" rtl="0" eaLnBrk="1" latinLnBrk="0" hangingPunct="1">
              <a:lnSpc>
                <a:spcPct val="90000"/>
              </a:lnSpc>
              <a:spcBef>
                <a:spcPct val="0"/>
              </a:spcBef>
              <a:buNone/>
              <a:defRPr sz="4800" kern="1200">
                <a:solidFill>
                  <a:schemeClr val="bg1"/>
                </a:solidFill>
                <a:latin typeface="+mj-lt"/>
                <a:ea typeface="+mj-ea"/>
                <a:cs typeface="+mj-cs"/>
              </a:defRPr>
            </a:lvl1pPr>
          </a:lstStyle>
          <a:p>
            <a:endParaRPr kumimoji="1" lang="zh-CN" altLang="en-US" sz="2000" dirty="0"/>
          </a:p>
        </p:txBody>
      </p:sp>
      <p:pic>
        <p:nvPicPr>
          <p:cNvPr id="16" name="图片 15"/>
          <p:cNvPicPr>
            <a:picLocks noChangeAspect="1"/>
          </p:cNvPicPr>
          <p:nvPr userDrawn="1"/>
        </p:nvPicPr>
        <p:blipFill>
          <a:blip r:embed="rId3">
            <a:alphaModFix amt="26000"/>
          </a:blip>
          <a:stretch>
            <a:fillRect/>
          </a:stretch>
        </p:blipFill>
        <p:spPr>
          <a:xfrm rot="10800000" flipV="1">
            <a:off x="5015880" y="-603448"/>
            <a:ext cx="7551653" cy="7769490"/>
          </a:xfrm>
          <a:prstGeom prst="rect">
            <a:avLst/>
          </a:prstGeom>
        </p:spPr>
      </p:pic>
    </p:spTree>
    <p:extLst>
      <p:ext uri="{BB962C8B-B14F-4D97-AF65-F5344CB8AC3E}">
        <p14:creationId xmlns:p14="http://schemas.microsoft.com/office/powerpoint/2010/main" val="17814269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大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703512" y="2780928"/>
            <a:ext cx="8784976" cy="720080"/>
          </a:xfrm>
          <a:prstGeom prst="rect">
            <a:avLst/>
          </a:prstGeom>
        </p:spPr>
        <p:txBody>
          <a:bodyPr>
            <a:normAutofit/>
          </a:bodyPr>
          <a:lstStyle>
            <a:lvl1pPr algn="ctr">
              <a:defRPr sz="4000">
                <a:solidFill>
                  <a:srgbClr val="0D082D"/>
                </a:solidFill>
              </a:defRPr>
            </a:lvl1pPr>
          </a:lstStyle>
          <a:p>
            <a:r>
              <a:rPr kumimoji="1" lang="zh-CN" altLang="en-US" dirty="0" smtClean="0"/>
              <a:t>单击此处编辑大标题样式</a:t>
            </a:r>
            <a:endParaRPr kumimoji="1" lang="zh-CN" alt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6440" y="6165304"/>
            <a:ext cx="1584571" cy="342768"/>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正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207568" y="404664"/>
            <a:ext cx="8208912" cy="759619"/>
          </a:xfrm>
          <a:prstGeom prst="rect">
            <a:avLst/>
          </a:prstGeom>
        </p:spPr>
        <p:txBody>
          <a:bodyPr/>
          <a:lstStyle>
            <a:lvl1pPr algn="ctr">
              <a:defRPr sz="3600">
                <a:solidFill>
                  <a:srgbClr val="0D082D"/>
                </a:solidFill>
              </a:defRPr>
            </a:lvl1pPr>
          </a:lstStyle>
          <a:p>
            <a:r>
              <a:rPr kumimoji="1" lang="zh-CN" altLang="en-US" dirty="0" smtClean="0"/>
              <a:t>单击此处编辑标题样式</a:t>
            </a:r>
            <a:endParaRPr kumimoji="1" lang="zh-CN" altLang="en-US" dirty="0"/>
          </a:p>
        </p:txBody>
      </p:sp>
      <p:sp>
        <p:nvSpPr>
          <p:cNvPr id="3" name="文本占位符 2"/>
          <p:cNvSpPr>
            <a:spLocks noGrp="1"/>
          </p:cNvSpPr>
          <p:nvPr>
            <p:ph type="body" idx="1" hasCustomPrompt="1"/>
          </p:nvPr>
        </p:nvSpPr>
        <p:spPr>
          <a:xfrm>
            <a:off x="839788" y="1681163"/>
            <a:ext cx="10368780" cy="595709"/>
          </a:xfrm>
          <a:prstGeom prst="rect">
            <a:avLst/>
          </a:prstGeom>
        </p:spPr>
        <p:txBody>
          <a:bodyPr anchor="b"/>
          <a:lstStyle>
            <a:lvl1pPr marL="0" indent="0" algn="l">
              <a:buNone/>
              <a:defRPr sz="2800" b="0" i="0">
                <a:solidFill>
                  <a:srgbClr val="0D082D"/>
                </a:solidFill>
                <a:latin typeface="Microsoft YaHei" charset="-122"/>
                <a:ea typeface="Microsoft YaHei" charset="-122"/>
                <a:cs typeface="Microsoft YaHei"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dirty="0" smtClean="0"/>
              <a:t>单击此处编辑副标题</a:t>
            </a:r>
          </a:p>
        </p:txBody>
      </p:sp>
      <p:sp>
        <p:nvSpPr>
          <p:cNvPr id="4" name="内容占位符 3"/>
          <p:cNvSpPr>
            <a:spLocks noGrp="1"/>
          </p:cNvSpPr>
          <p:nvPr>
            <p:ph sz="half" idx="2" hasCustomPrompt="1"/>
          </p:nvPr>
        </p:nvSpPr>
        <p:spPr>
          <a:xfrm>
            <a:off x="839788" y="2492896"/>
            <a:ext cx="10368780" cy="3240360"/>
          </a:xfrm>
          <a:prstGeom prst="rect">
            <a:avLst/>
          </a:prstGeom>
        </p:spPr>
        <p:txBody>
          <a:bodyPr/>
          <a:lstStyle>
            <a:lvl1pPr>
              <a:defRPr sz="1800" b="0" i="0">
                <a:solidFill>
                  <a:srgbClr val="0D082D"/>
                </a:solidFill>
                <a:latin typeface="Microsoft YaHei" charset="-122"/>
                <a:ea typeface="Microsoft YaHei" charset="-122"/>
                <a:cs typeface="Microsoft YaHei" charset="-122"/>
              </a:defRPr>
            </a:lvl1pPr>
            <a:lvl2pPr>
              <a:defRPr sz="1800" b="0" i="0">
                <a:solidFill>
                  <a:schemeClr val="bg1"/>
                </a:solidFill>
                <a:latin typeface="Microsoft YaHei" charset="-122"/>
                <a:ea typeface="Microsoft YaHei" charset="-122"/>
                <a:cs typeface="Microsoft YaHei" charset="-122"/>
              </a:defRPr>
            </a:lvl2pPr>
            <a:lvl3pPr>
              <a:defRPr sz="1800" b="0" i="0">
                <a:solidFill>
                  <a:srgbClr val="0D082D"/>
                </a:solidFill>
                <a:latin typeface="Microsoft YaHei" charset="-122"/>
                <a:ea typeface="Microsoft YaHei" charset="-122"/>
                <a:cs typeface="Microsoft YaHei" charset="-122"/>
              </a:defRPr>
            </a:lvl3pPr>
            <a:lvl4pPr>
              <a:defRPr sz="1800" b="0" i="0">
                <a:solidFill>
                  <a:srgbClr val="0D082D"/>
                </a:solidFill>
                <a:latin typeface="Microsoft YaHei" charset="-122"/>
                <a:ea typeface="Microsoft YaHei" charset="-122"/>
                <a:cs typeface="Microsoft YaHei" charset="-122"/>
              </a:defRPr>
            </a:lvl4pPr>
            <a:lvl5pPr>
              <a:defRPr sz="1800" b="0" i="0">
                <a:solidFill>
                  <a:srgbClr val="0D082D"/>
                </a:solidFill>
                <a:latin typeface="Microsoft YaHei" charset="-122"/>
                <a:ea typeface="Microsoft YaHei" charset="-122"/>
                <a:cs typeface="Microsoft YaHei" charset="-122"/>
              </a:defRPr>
            </a:lvl5pPr>
          </a:lstStyle>
          <a:p>
            <a:pPr lvl="0"/>
            <a:r>
              <a:rPr kumimoji="1" lang="zh-CN" altLang="en-US" dirty="0" smtClean="0"/>
              <a:t>单击此处编辑正文二级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6440" y="6165304"/>
            <a:ext cx="1584571" cy="342768"/>
          </a:xfrm>
          <a:prstGeom prst="rect">
            <a:avLst/>
          </a:prstGeom>
        </p:spPr>
      </p:pic>
    </p:spTree>
    <p:extLst>
      <p:ext uri="{BB962C8B-B14F-4D97-AF65-F5344CB8AC3E}">
        <p14:creationId xmlns:p14="http://schemas.microsoft.com/office/powerpoint/2010/main" val="7064157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4_正文加图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207568" y="216843"/>
            <a:ext cx="8208912" cy="763885"/>
          </a:xfrm>
          <a:prstGeom prst="rect">
            <a:avLst/>
          </a:prstGeom>
        </p:spPr>
        <p:txBody>
          <a:bodyPr anchor="b"/>
          <a:lstStyle>
            <a:lvl1pPr algn="ctr">
              <a:defRPr sz="3600">
                <a:solidFill>
                  <a:srgbClr val="0D082D"/>
                </a:solidFill>
              </a:defRPr>
            </a:lvl1pPr>
          </a:lstStyle>
          <a:p>
            <a:r>
              <a:rPr kumimoji="1" lang="zh-CN" altLang="en-US" dirty="0" smtClean="0"/>
              <a:t>单击</a:t>
            </a:r>
            <a:r>
              <a:rPr kumimoji="1" lang="zh-CN" altLang="en-US" smtClean="0"/>
              <a:t>此处编辑标题</a:t>
            </a:r>
            <a:r>
              <a:rPr kumimoji="1" lang="zh-CN" altLang="en-US" dirty="0" smtClean="0"/>
              <a:t>样式</a:t>
            </a:r>
            <a:endParaRPr kumimoji="1" lang="zh-CN" altLang="en-US" dirty="0"/>
          </a:p>
        </p:txBody>
      </p:sp>
      <p:sp>
        <p:nvSpPr>
          <p:cNvPr id="3" name="图片占位符 2"/>
          <p:cNvSpPr>
            <a:spLocks noGrp="1"/>
          </p:cNvSpPr>
          <p:nvPr>
            <p:ph type="pic" idx="1"/>
          </p:nvPr>
        </p:nvSpPr>
        <p:spPr>
          <a:xfrm>
            <a:off x="6023992" y="1844824"/>
            <a:ext cx="5331396" cy="4016226"/>
          </a:xfrm>
          <a:prstGeom prst="rect">
            <a:avLst/>
          </a:prstGeom>
        </p:spPr>
        <p:txBody>
          <a:bodyPr/>
          <a:lstStyle>
            <a:lvl1pPr marL="0" indent="0">
              <a:buNone/>
              <a:defRPr sz="3200">
                <a:solidFill>
                  <a:schemeClr val="bg1"/>
                </a:solidFill>
                <a:latin typeface="Microsoft YaHei" charset="-122"/>
                <a:ea typeface="Microsoft YaHei" charset="-122"/>
                <a:cs typeface="Microsoft YaHei"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1844824"/>
            <a:ext cx="3932237" cy="4024164"/>
          </a:xfrm>
          <a:prstGeom prst="rect">
            <a:avLst/>
          </a:prstGeom>
        </p:spPr>
        <p:txBody>
          <a:bodyPr/>
          <a:lstStyle>
            <a:lvl1pPr marL="0" indent="0">
              <a:buNone/>
              <a:defRPr sz="1800" b="0" i="0">
                <a:solidFill>
                  <a:srgbClr val="0D082D"/>
                </a:solidFill>
                <a:latin typeface="Microsoft YaHei" charset="-122"/>
                <a:ea typeface="Microsoft YaHei" charset="-122"/>
                <a:cs typeface="Microsoft YaHei"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dirty="0" smtClean="0"/>
              <a:t>单击此处编辑母版文本样式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6440" y="6165304"/>
            <a:ext cx="1584571" cy="342768"/>
          </a:xfrm>
          <a:prstGeom prst="rect">
            <a:avLst/>
          </a:prstGeom>
        </p:spPr>
      </p:pic>
    </p:spTree>
    <p:extLst>
      <p:ext uri="{BB962C8B-B14F-4D97-AF65-F5344CB8AC3E}">
        <p14:creationId xmlns:p14="http://schemas.microsoft.com/office/powerpoint/2010/main" val="18038851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结束感谢">
    <p:bg>
      <p:bgPr>
        <a:solidFill>
          <a:srgbClr val="FC5F3A"/>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703512" y="2708920"/>
            <a:ext cx="9144000" cy="873051"/>
          </a:xfrm>
          <a:prstGeom prst="rect">
            <a:avLst/>
          </a:prstGeom>
        </p:spPr>
        <p:txBody>
          <a:bodyPr anchor="b">
            <a:normAutofit/>
          </a:bodyPr>
          <a:lstStyle>
            <a:lvl1pPr algn="ctr">
              <a:defRPr sz="4800" b="1" i="0">
                <a:solidFill>
                  <a:schemeClr val="bg1"/>
                </a:solidFill>
                <a:latin typeface="Microsoft YaHei" charset="-122"/>
                <a:ea typeface="Microsoft YaHei" charset="-122"/>
                <a:cs typeface="Microsoft YaHei" charset="-122"/>
              </a:defRPr>
            </a:lvl1pPr>
          </a:lstStyle>
          <a:p>
            <a:r>
              <a:rPr kumimoji="1" lang="en-US" altLang="zh-CN" dirty="0" smtClean="0"/>
              <a:t>Thanks</a:t>
            </a:r>
            <a:endParaRPr kumimoji="1" lang="zh-CN" altLang="en-US" dirty="0"/>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1504" y="6165304"/>
            <a:ext cx="1584571" cy="342768"/>
          </a:xfrm>
          <a:prstGeom prst="rect">
            <a:avLst/>
          </a:prstGeom>
        </p:spPr>
      </p:pic>
      <p:pic>
        <p:nvPicPr>
          <p:cNvPr id="6" name="图片 5"/>
          <p:cNvPicPr>
            <a:picLocks noChangeAspect="1"/>
          </p:cNvPicPr>
          <p:nvPr userDrawn="1"/>
        </p:nvPicPr>
        <p:blipFill>
          <a:blip r:embed="rId3">
            <a:alphaModFix amt="26000"/>
          </a:blip>
          <a:stretch>
            <a:fillRect/>
          </a:stretch>
        </p:blipFill>
        <p:spPr>
          <a:xfrm rot="10800000" flipV="1">
            <a:off x="5015880" y="-603448"/>
            <a:ext cx="7551653" cy="776949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9130403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520346"/>
            <a:ext cx="10515600" cy="668545"/>
          </a:xfrm>
          <a:prstGeom prst="rect">
            <a:avLst/>
          </a:prstGeom>
        </p:spPr>
        <p:txBody>
          <a:bodyPr/>
          <a:lstStyle/>
          <a:p>
            <a:r>
              <a:rPr lang="zh-CN" altLang="en-US"/>
              <a:t>单击此处编辑母版标题样式</a:t>
            </a:r>
            <a:endParaRPr lang="en-US"/>
          </a:p>
        </p:txBody>
      </p:sp>
      <p:sp>
        <p:nvSpPr>
          <p:cNvPr id="3" name="Content Placeholder 2"/>
          <p:cNvSpPr>
            <a:spLocks noGrp="1"/>
          </p:cNvSpPr>
          <p:nvPr>
            <p:ph idx="1"/>
          </p:nvPr>
        </p:nvSpPr>
        <p:spPr>
          <a:xfrm>
            <a:off x="838200" y="1572769"/>
            <a:ext cx="10515600" cy="4398264"/>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8" name="Footer Placeholder 4"/>
          <p:cNvSpPr>
            <a:spLocks noGrp="1"/>
          </p:cNvSpPr>
          <p:nvPr>
            <p:ph type="ftr" sz="quarter" idx="3"/>
          </p:nvPr>
        </p:nvSpPr>
        <p:spPr>
          <a:xfrm>
            <a:off x="435864" y="6368813"/>
            <a:ext cx="4114800" cy="365125"/>
          </a:xfrm>
          <a:prstGeom prst="rect">
            <a:avLst/>
          </a:prstGeom>
        </p:spPr>
        <p:txBody>
          <a:bodyPr vert="horz" lIns="91440" tIns="45720" rIns="91440" bIns="45720" rtlCol="0" anchor="ctr"/>
          <a:lstStyle>
            <a:lvl1pPr algn="l">
              <a:defRPr sz="1200">
                <a:solidFill>
                  <a:schemeClr val="tx1">
                    <a:tint val="75000"/>
                  </a:schemeClr>
                </a:solidFill>
                <a:latin typeface="Avenir Book" charset="0"/>
                <a:ea typeface="Avenir Book" charset="0"/>
                <a:cs typeface="Avenir Book" charset="0"/>
              </a:defRPr>
            </a:lvl1pPr>
          </a:lstStyle>
          <a:p>
            <a:r>
              <a:rPr lang="en-US" altLang="zh-CN" dirty="0"/>
              <a:t>GrowingIO</a:t>
            </a:r>
            <a:r>
              <a:rPr lang="zh-CN" altLang="en-US" dirty="0"/>
              <a:t> </a:t>
            </a:r>
            <a:r>
              <a:rPr lang="en-US" altLang="zh-CN" dirty="0"/>
              <a:t>Confidential</a:t>
            </a:r>
            <a:endParaRPr lang="en-US" dirty="0"/>
          </a:p>
        </p:txBody>
      </p:sp>
    </p:spTree>
    <p:extLst>
      <p:ext uri="{BB962C8B-B14F-4D97-AF65-F5344CB8AC3E}">
        <p14:creationId xmlns:p14="http://schemas.microsoft.com/office/powerpoint/2010/main" val="1058912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959725" y="3114492"/>
            <a:ext cx="6272550" cy="629017"/>
          </a:xfrm>
          <a:prstGeom prst="rect">
            <a:avLst/>
          </a:prstGeom>
          <a:ln w="12700">
            <a:miter lim="400000"/>
          </a:ln>
        </p:spPr>
        <p:txBody>
          <a:bodyPr wrap="none" lIns="71437" tIns="71437" rIns="71437" bIns="71437" anchor="ctr">
            <a:spAutoFit/>
          </a:bodyPr>
          <a:lstStyle>
            <a:lvl1pPr algn="ctr">
              <a:defRPr lang="en-US" sz="3500" dirty="0">
                <a:solidFill>
                  <a:srgbClr val="FC5F3A"/>
                </a:solidFill>
              </a:defRPr>
            </a:lvl1pPr>
          </a:lstStyle>
          <a:p>
            <a:pPr marL="0" lvl="0"/>
            <a:r>
              <a:rPr lang="zh-CN" altLang="en-US"/>
              <a:t>单击此处编辑母版标题样式</a:t>
            </a:r>
            <a:endParaRPr lang="en-US" dirty="0"/>
          </a:p>
        </p:txBody>
      </p:sp>
      <p:sp>
        <p:nvSpPr>
          <p:cNvPr id="3" name="Text Placeholder 2"/>
          <p:cNvSpPr>
            <a:spLocks noGrp="1"/>
          </p:cNvSpPr>
          <p:nvPr>
            <p:ph type="body" idx="1"/>
          </p:nvPr>
        </p:nvSpPr>
        <p:spPr>
          <a:xfrm>
            <a:off x="2959726" y="4054239"/>
            <a:ext cx="627255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8" name="Footer Placeholder 4"/>
          <p:cNvSpPr>
            <a:spLocks noGrp="1"/>
          </p:cNvSpPr>
          <p:nvPr>
            <p:ph type="ftr" sz="quarter" idx="3"/>
          </p:nvPr>
        </p:nvSpPr>
        <p:spPr>
          <a:xfrm>
            <a:off x="435864" y="6368813"/>
            <a:ext cx="4114800" cy="365125"/>
          </a:xfrm>
          <a:prstGeom prst="rect">
            <a:avLst/>
          </a:prstGeom>
        </p:spPr>
        <p:txBody>
          <a:bodyPr vert="horz" lIns="91440" tIns="45720" rIns="91440" bIns="45720" rtlCol="0" anchor="ctr"/>
          <a:lstStyle>
            <a:lvl1pPr algn="l">
              <a:defRPr sz="1200">
                <a:solidFill>
                  <a:schemeClr val="tx1">
                    <a:tint val="75000"/>
                  </a:schemeClr>
                </a:solidFill>
                <a:latin typeface="Avenir Book" charset="0"/>
                <a:ea typeface="Avenir Book" charset="0"/>
                <a:cs typeface="Avenir Book" charset="0"/>
              </a:defRPr>
            </a:lvl1pPr>
          </a:lstStyle>
          <a:p>
            <a:r>
              <a:rPr lang="en-US" altLang="zh-CN" dirty="0"/>
              <a:t>GrowingIO</a:t>
            </a:r>
            <a:r>
              <a:rPr lang="zh-CN" altLang="en-US" dirty="0"/>
              <a:t> </a:t>
            </a:r>
            <a:r>
              <a:rPr lang="en-US" altLang="zh-CN" dirty="0"/>
              <a:t>Confidential</a:t>
            </a:r>
            <a:endParaRPr lang="en-US" dirty="0"/>
          </a:p>
        </p:txBody>
      </p:sp>
    </p:spTree>
    <p:extLst>
      <p:ext uri="{BB962C8B-B14F-4D97-AF65-F5344CB8AC3E}">
        <p14:creationId xmlns:p14="http://schemas.microsoft.com/office/powerpoint/2010/main" val="924782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0056440" y="6165304"/>
            <a:ext cx="1584571" cy="342768"/>
          </a:xfrm>
          <a:prstGeom prst="rect">
            <a:avLst/>
          </a:prstGeom>
        </p:spPr>
      </p:pic>
    </p:spTree>
    <p:extLst>
      <p:ext uri="{BB962C8B-B14F-4D97-AF65-F5344CB8AC3E}">
        <p14:creationId xmlns:p14="http://schemas.microsoft.com/office/powerpoint/2010/main" val="1868600497"/>
      </p:ext>
    </p:extLst>
  </p:cSld>
  <p:clrMap bg1="lt1" tx1="dk1" bg2="lt2" tx2="dk2" accent1="accent1" accent2="accent2" accent3="accent3" accent4="accent4" accent5="accent5" accent6="accent6" hlink="hlink" folHlink="folHlink"/>
  <p:sldLayoutIdLst>
    <p:sldLayoutId id="2147483734" r:id="rId1"/>
    <p:sldLayoutId id="2147483733" r:id="rId2"/>
    <p:sldLayoutId id="2147483741" r:id="rId3"/>
    <p:sldLayoutId id="2147483745" r:id="rId4"/>
    <p:sldLayoutId id="2147483735" r:id="rId5"/>
    <p:sldLayoutId id="2147483703" r:id="rId6"/>
    <p:sldLayoutId id="2147483746" r:id="rId7"/>
    <p:sldLayoutId id="2147483747"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11" userDrawn="1">
          <p15:clr>
            <a:srgbClr val="F26B43"/>
          </p15:clr>
        </p15:guide>
        <p15:guide id="2" orient="horz" pos="210" userDrawn="1">
          <p15:clr>
            <a:srgbClr val="F26B43"/>
          </p15:clr>
        </p15:guide>
        <p15:guide id="3" pos="7469" userDrawn="1">
          <p15:clr>
            <a:srgbClr val="F26B43"/>
          </p15:clr>
        </p15:guide>
        <p15:guide id="4" orient="horz" pos="4110" userDrawn="1">
          <p15:clr>
            <a:srgbClr val="F26B43"/>
          </p15:clr>
        </p15:guide>
        <p15:guide id="5" pos="3840" userDrawn="1">
          <p15:clr>
            <a:srgbClr val="F26B43"/>
          </p15:clr>
        </p15:guide>
        <p15:guide id="6"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docs.growingio.com/docs/sdk-integration/growingio-debugger/best-practice#chang-jing-san-wu-guan-lian-shi-jian-ji-bian-liang-de-shu-zhi-lei-xing-chang-j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docs.growingio.com/docs/sdk-integration/growingio-debugger/best-practice#chang-jing-si-you-guan-lian-shi-jian-ji-bian-liang-de-shu-zhi-lei-xing-chang-j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docs.growingio.com/docs/data-definition/page-variable/#__GITBOOK__ROOT__"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docs.growingio.com/docs/data-definition/custom-event/convert-variable#__GITBOOK__ROOT__"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docs.growingio.com/docs/data-definition/user-variabl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diagramData" Target="../diagrams/data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7.xml"/><Relationship Id="rId2" Type="http://schemas.openxmlformats.org/officeDocument/2006/relationships/hyperlink" Target="https://docs.growingio.com/docs/sdk-integration/mina-sdk/#yu-zhi-zi-ding-yi-shi-jian"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docs.growingio.com/docs/sdk-integration/mina-sdk/#zi-ding-yi-shi-jian-pei-zhi"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docs.growingio.com/docs/sdk-integration/mina-sdk/#zi-ding-yi-shi-jian-pei-zhi" TargetMode="Externa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docs.growingio.com/docs/sdk-integration/mina-sdk/#fang-wen-yong-hu-bian-lia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docs.growingio.com/docs/sdk-integration/mina-sdk/#fang-wen-yong-hu-bian-liang" TargetMode="Externa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docs.growingio.com/docs/sdk-integration/mina-sdk/#zhu-ce-yong-hu-bian-liang"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docs.growingio.com/docs/sdk-integration/mina-sdk/#zhu-ce-yong-hu-bian-liang" TargetMode="External"/><Relationship Id="rId3"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docs.growingio.com/docs/sdk-integration/mina-sdk/#ye-mian-ji-bian-liang"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docs.growingio.com/docs/sdk-integration/mina-sdk/#ye-mian-ji-bian-liang" TargetMode="External"/><Relationship Id="rId3"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docs.growingio.com/docs/sdk-integration/mina-sdk/#zhuan-hua-bian-liang"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docs.growingio.com/docs/sdk-integration/mina-sdk/#zhuan-hua-bian-liang" TargetMode="External"/><Relationship Id="rId3"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docs.growingio.com/docs/data-definition/custom-event/" TargetMode="Externa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7.xml"/><Relationship Id="rId2" Type="http://schemas.openxmlformats.org/officeDocument/2006/relationships/hyperlink" Target="https://docs.growingio.com/docs/data-definition/custom-even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docs.growingio.com/docs/data-definition/custom-event/"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png"/><Relationship Id="rId3" Type="http://schemas.openxmlformats.org/officeDocument/2006/relationships/image" Target="../media/image31.png"/></Relationships>
</file>

<file path=ppt/slides/_rels/slide52.xml.rels><?xml version="1.0" encoding="UTF-8" standalone="yes"?>
<Relationships xmlns="http://schemas.openxmlformats.org/package/2006/relationships"><Relationship Id="rId3" Type="http://schemas.openxmlformats.org/officeDocument/2006/relationships/hyperlink" Target="https://docs.growingio.com/docs/sdk-integration/android-sdk/android-mai-dian-sdk#zi-ding-yi-shi-jian-he-bian-liang-api" TargetMode="External"/><Relationship Id="rId4" Type="http://schemas.openxmlformats.org/officeDocument/2006/relationships/hyperlink" Target="https://docs.growingio.com/docs/sdk-integration/ios-sdk-1/mai-dian-sdk-ji-cheng#zi-ding-yi-shi-jian-he-bian-liang-api" TargetMode="External"/><Relationship Id="rId1" Type="http://schemas.openxmlformats.org/officeDocument/2006/relationships/slideLayout" Target="../slideLayouts/slideLayout7.xml"/><Relationship Id="rId2" Type="http://schemas.openxmlformats.org/officeDocument/2006/relationships/hyperlink" Target="https://docs.growingio.com/docs/sdk-integration/web-js-sdk/web-js-sdk-api"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docs.growingio.com/docs/sdk-integration/growingio-debugger/#growingio-mobile-debugger" TargetMode="External"/><Relationship Id="rId4" Type="http://schemas.openxmlformats.org/officeDocument/2006/relationships/diagramData" Target="../diagrams/data4.xml"/><Relationship Id="rId5" Type="http://schemas.openxmlformats.org/officeDocument/2006/relationships/diagramLayout" Target="../diagrams/layout4.xml"/><Relationship Id="rId6" Type="http://schemas.openxmlformats.org/officeDocument/2006/relationships/diagramQuickStyle" Target="../diagrams/quickStyle4.xml"/><Relationship Id="rId7" Type="http://schemas.openxmlformats.org/officeDocument/2006/relationships/diagramColors" Target="../diagrams/colors4.xml"/><Relationship Id="rId8" Type="http://schemas.microsoft.com/office/2007/relationships/diagramDrawing" Target="../diagrams/drawing4.xml"/><Relationship Id="rId1" Type="http://schemas.openxmlformats.org/officeDocument/2006/relationships/slideLayout" Target="../slideLayouts/slideLayout7.xml"/><Relationship Id="rId2" Type="http://schemas.openxmlformats.org/officeDocument/2006/relationships/hyperlink" Target="https://docs.growingio.com/docs/sdk-integration/growingio-debugger/#growingio-web-debugger"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docs.growingio.com/docs/sdk-integration/growingio-debugger/best-practice" TargetMode="External"/><Relationship Id="rId3" Type="http://schemas.openxmlformats.org/officeDocument/2006/relationships/image" Target="../media/image3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docs.growingio.com/docs/sdk-integration/growingio-debugger/best-practice#chang-jing-yi-wu-guan-lian-shi-jian-ji-bian-liang-de-ji-shu-qi-lei-xing-chang-j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docs.growingio.com/docs/sdk-integration/growingio-debugger/best-practice#chang-jing-er-you-guan-lian-shi-jian-ji-bian-liang-de-ji-shu-qi-lei-xing-chang-j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72072" y="2636911"/>
            <a:ext cx="8172400" cy="873051"/>
          </a:xfrm>
        </p:spPr>
        <p:txBody>
          <a:bodyPr/>
          <a:lstStyle/>
          <a:p>
            <a:pPr algn="ctr"/>
            <a:r>
              <a:rPr kumimoji="1" lang="zh-CN" altLang="en-US" dirty="0" smtClean="0"/>
              <a:t>自定义数据的定义和上传方法</a:t>
            </a:r>
            <a:endParaRPr kumimoji="1" lang="zh-CN" altLang="en-US" dirty="0"/>
          </a:p>
        </p:txBody>
      </p:sp>
    </p:spTree>
    <p:extLst>
      <p:ext uri="{BB962C8B-B14F-4D97-AF65-F5344CB8AC3E}">
        <p14:creationId xmlns:p14="http://schemas.microsoft.com/office/powerpoint/2010/main" val="841133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latin typeface="+mj-ea"/>
              </a:rPr>
              <a:t>自定义事件</a:t>
            </a:r>
            <a:r>
              <a:rPr kumimoji="1" lang="en-US" altLang="zh-CN" sz="4000" dirty="0">
                <a:latin typeface="+mj-ea"/>
              </a:rPr>
              <a:t>(</a:t>
            </a:r>
            <a:r>
              <a:rPr kumimoji="1" lang="zh-CN" altLang="en-US" sz="4000" dirty="0">
                <a:latin typeface="+mj-ea"/>
              </a:rPr>
              <a:t>指标</a:t>
            </a:r>
            <a:r>
              <a:rPr kumimoji="1" lang="en-US" altLang="zh-CN" sz="4000" dirty="0">
                <a:latin typeface="+mj-ea"/>
              </a:rPr>
              <a:t>)+</a:t>
            </a:r>
            <a:r>
              <a:rPr kumimoji="1" lang="zh-CN" altLang="en-US" sz="4000" dirty="0">
                <a:latin typeface="+mj-ea"/>
              </a:rPr>
              <a:t>事件级变量</a:t>
            </a:r>
            <a:r>
              <a:rPr kumimoji="1" lang="en-US" altLang="zh-CN" sz="4000" dirty="0">
                <a:latin typeface="+mj-ea"/>
              </a:rPr>
              <a:t>(</a:t>
            </a:r>
            <a:r>
              <a:rPr kumimoji="1" lang="zh-CN" altLang="en-US" sz="4000" dirty="0">
                <a:latin typeface="+mj-ea"/>
              </a:rPr>
              <a:t>维度</a:t>
            </a:r>
            <a:r>
              <a:rPr kumimoji="1" lang="en-US" altLang="zh-CN" sz="4000" dirty="0">
                <a:latin typeface="+mj-ea"/>
              </a:rPr>
              <a:t>)</a:t>
            </a:r>
            <a:endParaRPr kumimoji="1" lang="zh-CN" altLang="en-US" sz="4000" dirty="0">
              <a:latin typeface="+mn-ea"/>
              <a:ea typeface="+mn-ea"/>
            </a:endParaRPr>
          </a:p>
        </p:txBody>
      </p:sp>
      <p:sp>
        <p:nvSpPr>
          <p:cNvPr id="4" name="文本框 3"/>
          <p:cNvSpPr txBox="1"/>
          <p:nvPr/>
        </p:nvSpPr>
        <p:spPr>
          <a:xfrm>
            <a:off x="1516220" y="1386673"/>
            <a:ext cx="7964156" cy="1934376"/>
          </a:xfrm>
          <a:prstGeom prst="rect">
            <a:avLst/>
          </a:prstGeom>
          <a:noFill/>
        </p:spPr>
        <p:txBody>
          <a:bodyPr wrap="square" rtlCol="0">
            <a:spAutoFit/>
          </a:bodyPr>
          <a:lstStyle/>
          <a:p>
            <a:pPr>
              <a:lnSpc>
                <a:spcPct val="160000"/>
              </a:lnSpc>
              <a:spcBef>
                <a:spcPts val="1000"/>
              </a:spcBef>
            </a:pPr>
            <a:r>
              <a:rPr kumimoji="1" lang="zh-CN" altLang="en-US" sz="1700" b="1" dirty="0">
                <a:latin typeface="+mj-ea"/>
                <a:ea typeface="+mj-ea"/>
              </a:rPr>
              <a:t>应用示例</a:t>
            </a:r>
            <a:r>
              <a:rPr kumimoji="1" lang="en-US" altLang="zh-CN" sz="1700" b="1" dirty="0">
                <a:latin typeface="+mj-ea"/>
                <a:ea typeface="+mj-ea"/>
              </a:rPr>
              <a:t>3</a:t>
            </a:r>
            <a:r>
              <a:rPr kumimoji="1" lang="zh-CN" altLang="en-US" sz="1700" b="1" dirty="0">
                <a:latin typeface="+mj-ea"/>
                <a:ea typeface="+mj-ea"/>
              </a:rPr>
              <a:t>（</a:t>
            </a:r>
            <a:r>
              <a:rPr kumimoji="1" lang="zh-CN" altLang="en-US" sz="1700" b="1" dirty="0">
                <a:latin typeface="+mj-ea"/>
                <a:ea typeface="+mj-ea"/>
                <a:hlinkClick r:id="rId2"/>
              </a:rPr>
              <a:t>无关联事件级变量的数值类型场景</a:t>
            </a:r>
            <a:r>
              <a:rPr kumimoji="1" lang="zh-CN" altLang="en-US" sz="1700" b="1" dirty="0">
                <a:latin typeface="+mj-ea"/>
                <a:ea typeface="+mj-ea"/>
              </a:rPr>
              <a:t>）：</a:t>
            </a:r>
            <a:endParaRPr kumimoji="1" lang="en-US" altLang="zh-CN" sz="1700" b="1" dirty="0">
              <a:latin typeface="+mj-ea"/>
              <a:ea typeface="+mj-ea"/>
            </a:endParaRPr>
          </a:p>
          <a:p>
            <a:endParaRPr kumimoji="1" lang="en-US" altLang="zh-CN" sz="1600" dirty="0">
              <a:solidFill>
                <a:srgbClr val="65697F"/>
              </a:solidFill>
              <a:latin typeface="+mj-ea"/>
              <a:ea typeface="+mj-ea"/>
              <a:cs typeface="FZLanTingHei-R-GBK" charset="-122"/>
            </a:endParaRPr>
          </a:p>
          <a:p>
            <a:pPr>
              <a:lnSpc>
                <a:spcPct val="150000"/>
              </a:lnSpc>
            </a:pPr>
            <a:r>
              <a:rPr lang="en" altLang="zh-CN" sz="1700" dirty="0">
                <a:latin typeface="+mj-ea"/>
                <a:ea typeface="+mj-ea"/>
              </a:rPr>
              <a:t>[</a:t>
            </a:r>
            <a:r>
              <a:rPr lang="zh-CN" altLang="en-US" sz="1700" dirty="0">
                <a:latin typeface="+mj-ea"/>
                <a:ea typeface="+mj-ea"/>
              </a:rPr>
              <a:t>需求：以“订单支付金额”这个事件为例，打点记录每个订单的</a:t>
            </a:r>
            <a:r>
              <a:rPr lang="zh-CN" altLang="en-US" sz="1700" dirty="0" smtClean="0">
                <a:latin typeface="+mj-ea"/>
                <a:ea typeface="+mj-ea"/>
              </a:rPr>
              <a:t>金额</a:t>
            </a:r>
            <a:endParaRPr lang="en-US" altLang="zh-CN" sz="1700" dirty="0">
              <a:latin typeface="+mj-ea"/>
              <a:ea typeface="+mj-ea"/>
            </a:endParaRPr>
          </a:p>
          <a:p>
            <a:pPr>
              <a:lnSpc>
                <a:spcPct val="150000"/>
              </a:lnSpc>
            </a:pPr>
            <a:r>
              <a:rPr kumimoji="1" lang="zh-CN" altLang="en-US" sz="1700" dirty="0">
                <a:highlight>
                  <a:srgbClr val="00FF00"/>
                </a:highlight>
                <a:latin typeface="+mj-ea"/>
                <a:ea typeface="+mj-ea"/>
              </a:rPr>
              <a:t>温馨提示</a:t>
            </a:r>
            <a:r>
              <a:rPr kumimoji="1" lang="zh-CN" altLang="en-US" sz="1700" dirty="0">
                <a:latin typeface="+mj-ea"/>
                <a:ea typeface="+mj-ea"/>
              </a:rPr>
              <a:t>：目前</a:t>
            </a:r>
            <a:r>
              <a:rPr kumimoji="1" lang="en-US" altLang="zh-CN" sz="1700" dirty="0">
                <a:latin typeface="+mj-ea"/>
                <a:ea typeface="+mj-ea"/>
              </a:rPr>
              <a:t>GIO</a:t>
            </a:r>
            <a:r>
              <a:rPr kumimoji="1" lang="zh-CN" altLang="en-US" sz="1700" dirty="0">
                <a:latin typeface="+mj-ea"/>
                <a:ea typeface="+mj-ea"/>
              </a:rPr>
              <a:t>在计数器方面只支持上传固定的数字，暂时不支持大于和小于某个数字的运算。</a:t>
            </a:r>
          </a:p>
        </p:txBody>
      </p:sp>
      <p:graphicFrame>
        <p:nvGraphicFramePr>
          <p:cNvPr id="5" name="表格 4">
            <a:extLst>
              <a:ext uri="{FF2B5EF4-FFF2-40B4-BE49-F238E27FC236}">
                <a16:creationId xmlns:a16="http://schemas.microsoft.com/office/drawing/2014/main" xmlns="" id="{C4A67B6C-D943-4349-BB39-9C8A364A1722}"/>
              </a:ext>
            </a:extLst>
          </p:cNvPr>
          <p:cNvGraphicFramePr>
            <a:graphicFrameLocks noGrp="1"/>
          </p:cNvGraphicFramePr>
          <p:nvPr>
            <p:extLst>
              <p:ext uri="{D42A27DB-BD31-4B8C-83A1-F6EECF244321}">
                <p14:modId xmlns:p14="http://schemas.microsoft.com/office/powerpoint/2010/main" val="78700665"/>
              </p:ext>
            </p:extLst>
          </p:nvPr>
        </p:nvGraphicFramePr>
        <p:xfrm>
          <a:off x="1631504" y="3605739"/>
          <a:ext cx="8280920" cy="1047397"/>
        </p:xfrm>
        <a:graphic>
          <a:graphicData uri="http://schemas.openxmlformats.org/drawingml/2006/table">
            <a:tbl>
              <a:tblPr firstRow="1" bandRow="1">
                <a:tableStyleId>{F5AB1C69-6EDB-4FF4-983F-18BD219EF322}</a:tableStyleId>
              </a:tblPr>
              <a:tblGrid>
                <a:gridCol w="1656184">
                  <a:extLst>
                    <a:ext uri="{9D8B030D-6E8A-4147-A177-3AD203B41FA5}">
                      <a16:colId xmlns:a16="http://schemas.microsoft.com/office/drawing/2014/main" xmlns="" val="2597599754"/>
                    </a:ext>
                  </a:extLst>
                </a:gridCol>
                <a:gridCol w="1656184">
                  <a:extLst>
                    <a:ext uri="{9D8B030D-6E8A-4147-A177-3AD203B41FA5}">
                      <a16:colId xmlns:a16="http://schemas.microsoft.com/office/drawing/2014/main" xmlns="" val="2414879197"/>
                    </a:ext>
                  </a:extLst>
                </a:gridCol>
                <a:gridCol w="1656184">
                  <a:extLst>
                    <a:ext uri="{9D8B030D-6E8A-4147-A177-3AD203B41FA5}">
                      <a16:colId xmlns:a16="http://schemas.microsoft.com/office/drawing/2014/main" xmlns="" val="3628666086"/>
                    </a:ext>
                  </a:extLst>
                </a:gridCol>
                <a:gridCol w="1656184">
                  <a:extLst>
                    <a:ext uri="{9D8B030D-6E8A-4147-A177-3AD203B41FA5}">
                      <a16:colId xmlns:a16="http://schemas.microsoft.com/office/drawing/2014/main" xmlns="" val="1559652478"/>
                    </a:ext>
                  </a:extLst>
                </a:gridCol>
                <a:gridCol w="1656184">
                  <a:extLst>
                    <a:ext uri="{9D8B030D-6E8A-4147-A177-3AD203B41FA5}">
                      <a16:colId xmlns:a16="http://schemas.microsoft.com/office/drawing/2014/main" xmlns="" val="2543047528"/>
                    </a:ext>
                  </a:extLst>
                </a:gridCol>
              </a:tblGrid>
              <a:tr h="446600">
                <a:tc>
                  <a:txBody>
                    <a:bodyPr/>
                    <a:lstStyle/>
                    <a:p>
                      <a:r>
                        <a:rPr lang="zh-CN" altLang="en-US" sz="1800" b="1" i="0" kern="1200" dirty="0">
                          <a:solidFill>
                            <a:schemeClr val="lt1"/>
                          </a:solidFill>
                          <a:effectLst/>
                          <a:latin typeface="+mn-lt"/>
                          <a:ea typeface="+mn-ea"/>
                          <a:cs typeface="+mn-cs"/>
                        </a:rPr>
                        <a:t>标识符</a:t>
                      </a:r>
                      <a:endParaRPr lang="zh-CN" altLang="en-US" dirty="0"/>
                    </a:p>
                  </a:txBody>
                  <a:tcPr>
                    <a:solidFill>
                      <a:srgbClr val="FB7207"/>
                    </a:solidFill>
                  </a:tcPr>
                </a:tc>
                <a:tc>
                  <a:txBody>
                    <a:bodyPr/>
                    <a:lstStyle/>
                    <a:p>
                      <a:r>
                        <a:rPr lang="zh-CN" altLang="en-US" sz="1800" b="1" i="0" kern="1200" dirty="0">
                          <a:solidFill>
                            <a:schemeClr val="lt1"/>
                          </a:solidFill>
                          <a:effectLst/>
                          <a:latin typeface="+mn-lt"/>
                          <a:ea typeface="+mn-ea"/>
                          <a:cs typeface="+mn-cs"/>
                        </a:rPr>
                        <a:t>名称</a:t>
                      </a:r>
                      <a:endParaRPr lang="zh-CN" altLang="en-US" dirty="0"/>
                    </a:p>
                  </a:txBody>
                  <a:tcPr>
                    <a:solidFill>
                      <a:srgbClr val="FB7207"/>
                    </a:solidFill>
                  </a:tcPr>
                </a:tc>
                <a:tc>
                  <a:txBody>
                    <a:bodyPr/>
                    <a:lstStyle/>
                    <a:p>
                      <a:r>
                        <a:rPr lang="zh-CN" altLang="en-US" sz="1800" b="1" i="0" kern="1200" dirty="0">
                          <a:solidFill>
                            <a:schemeClr val="lt1"/>
                          </a:solidFill>
                          <a:effectLst/>
                          <a:latin typeface="+mn-lt"/>
                          <a:ea typeface="+mn-ea"/>
                          <a:cs typeface="+mn-cs"/>
                        </a:rPr>
                        <a:t>事件级变量</a:t>
                      </a:r>
                      <a:endParaRPr lang="zh-CN" altLang="en-US" dirty="0"/>
                    </a:p>
                  </a:txBody>
                  <a:tcPr>
                    <a:solidFill>
                      <a:srgbClr val="FB7207"/>
                    </a:solidFill>
                  </a:tcPr>
                </a:tc>
                <a:tc>
                  <a:txBody>
                    <a:bodyPr/>
                    <a:lstStyle/>
                    <a:p>
                      <a:r>
                        <a:rPr lang="zh-CN" altLang="en-US" sz="1800" b="1" i="0" kern="1200" dirty="0">
                          <a:solidFill>
                            <a:schemeClr val="lt1"/>
                          </a:solidFill>
                          <a:effectLst/>
                          <a:latin typeface="+mn-lt"/>
                          <a:ea typeface="+mn-ea"/>
                          <a:cs typeface="+mn-cs"/>
                        </a:rPr>
                        <a:t>类型</a:t>
                      </a:r>
                      <a:endParaRPr lang="zh-CN" altLang="en-US" dirty="0"/>
                    </a:p>
                  </a:txBody>
                  <a:tcPr>
                    <a:solidFill>
                      <a:srgbClr val="FB7207"/>
                    </a:solidFill>
                  </a:tcPr>
                </a:tc>
                <a:tc>
                  <a:txBody>
                    <a:bodyPr/>
                    <a:lstStyle/>
                    <a:p>
                      <a:r>
                        <a:rPr lang="zh-CN" altLang="en-US" sz="1800" b="1" i="0" kern="1200" dirty="0">
                          <a:solidFill>
                            <a:schemeClr val="lt1"/>
                          </a:solidFill>
                          <a:effectLst/>
                          <a:latin typeface="+mn-lt"/>
                          <a:ea typeface="+mn-ea"/>
                          <a:cs typeface="+mn-cs"/>
                        </a:rPr>
                        <a:t>描述</a:t>
                      </a:r>
                      <a:endParaRPr lang="zh-CN" altLang="en-US" dirty="0"/>
                    </a:p>
                  </a:txBody>
                  <a:tcPr>
                    <a:solidFill>
                      <a:srgbClr val="FB7207"/>
                    </a:solidFill>
                  </a:tcPr>
                </a:tc>
                <a:extLst>
                  <a:ext uri="{0D108BD9-81ED-4DB2-BD59-A6C34878D82A}">
                    <a16:rowId xmlns:a16="http://schemas.microsoft.com/office/drawing/2014/main" xmlns="" val="3420601454"/>
                  </a:ext>
                </a:extLst>
              </a:tr>
              <a:tr h="600797">
                <a:tc>
                  <a:txBody>
                    <a:bodyPr/>
                    <a:lstStyle/>
                    <a:p>
                      <a:r>
                        <a:rPr lang="en" altLang="zh-CN" sz="1800" b="0" i="0" kern="1200" dirty="0" err="1">
                          <a:solidFill>
                            <a:schemeClr val="dk1"/>
                          </a:solidFill>
                          <a:effectLst/>
                          <a:latin typeface="+mn-lt"/>
                          <a:ea typeface="+mn-ea"/>
                          <a:cs typeface="+mn-cs"/>
                        </a:rPr>
                        <a:t>orderAmount</a:t>
                      </a:r>
                      <a:endParaRPr lang="zh-CN" altLang="en-US" dirty="0"/>
                    </a:p>
                  </a:txBody>
                  <a:tcPr/>
                </a:tc>
                <a:tc>
                  <a:txBody>
                    <a:bodyPr/>
                    <a:lstStyle/>
                    <a:p>
                      <a:r>
                        <a:rPr lang="zh-CN" altLang="en-US" sz="1800" b="0" i="0" kern="1200" dirty="0">
                          <a:solidFill>
                            <a:schemeClr val="dk1"/>
                          </a:solidFill>
                          <a:effectLst/>
                          <a:latin typeface="+mn-lt"/>
                          <a:ea typeface="+mn-ea"/>
                          <a:cs typeface="+mn-cs"/>
                        </a:rPr>
                        <a:t>订单支付金额</a:t>
                      </a:r>
                      <a:endParaRPr lang="zh-CN" altLang="en-US" dirty="0"/>
                    </a:p>
                  </a:txBody>
                  <a:tcPr/>
                </a:tc>
                <a:tc>
                  <a:txBody>
                    <a:bodyPr/>
                    <a:lstStyle/>
                    <a:p>
                      <a:r>
                        <a:rPr lang="zh-CN" altLang="en-US" sz="1800" b="0" i="0" kern="1200" dirty="0">
                          <a:solidFill>
                            <a:schemeClr val="dk1"/>
                          </a:solidFill>
                          <a:effectLst/>
                          <a:latin typeface="+mn-lt"/>
                          <a:ea typeface="+mn-ea"/>
                          <a:cs typeface="+mn-cs"/>
                        </a:rPr>
                        <a:t>无</a:t>
                      </a:r>
                      <a:endParaRPr lang="zh-CN" altLang="en-US" dirty="0"/>
                    </a:p>
                  </a:txBody>
                  <a:tcPr/>
                </a:tc>
                <a:tc>
                  <a:txBody>
                    <a:bodyPr/>
                    <a:lstStyle/>
                    <a:p>
                      <a:r>
                        <a:rPr lang="zh-CN" altLang="en-US" sz="1800" b="0" i="0" kern="1200" dirty="0">
                          <a:solidFill>
                            <a:schemeClr val="dk1"/>
                          </a:solidFill>
                          <a:effectLst/>
                          <a:latin typeface="+mn-lt"/>
                          <a:ea typeface="+mn-ea"/>
                          <a:cs typeface="+mn-cs"/>
                        </a:rPr>
                        <a:t>数值</a:t>
                      </a:r>
                      <a:endParaRPr lang="zh-CN" altLang="en-US" dirty="0"/>
                    </a:p>
                  </a:txBody>
                  <a:tcPr/>
                </a:tc>
                <a:tc>
                  <a:txBody>
                    <a:bodyPr/>
                    <a:lstStyle/>
                    <a:p>
                      <a:r>
                        <a:rPr lang="zh-CN" altLang="en-US" sz="1800" b="0" i="0" kern="1200" dirty="0">
                          <a:solidFill>
                            <a:schemeClr val="dk1"/>
                          </a:solidFill>
                          <a:effectLst/>
                          <a:latin typeface="+mn-lt"/>
                          <a:ea typeface="+mn-ea"/>
                          <a:cs typeface="+mn-cs"/>
                        </a:rPr>
                        <a:t>订单的金额</a:t>
                      </a:r>
                      <a:endParaRPr lang="zh-CN" altLang="en-US" dirty="0"/>
                    </a:p>
                  </a:txBody>
                  <a:tcPr/>
                </a:tc>
                <a:extLst>
                  <a:ext uri="{0D108BD9-81ED-4DB2-BD59-A6C34878D82A}">
                    <a16:rowId xmlns:a16="http://schemas.microsoft.com/office/drawing/2014/main" xmlns="" val="1397754861"/>
                  </a:ext>
                </a:extLst>
              </a:tr>
            </a:tbl>
          </a:graphicData>
        </a:graphic>
      </p:graphicFrame>
    </p:spTree>
    <p:extLst>
      <p:ext uri="{BB962C8B-B14F-4D97-AF65-F5344CB8AC3E}">
        <p14:creationId xmlns:p14="http://schemas.microsoft.com/office/powerpoint/2010/main" val="957926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51CAB5-2A67-7C4F-AC0F-13D4D1787C82}"/>
              </a:ext>
            </a:extLst>
          </p:cNvPr>
          <p:cNvSpPr>
            <a:spLocks noGrp="1"/>
          </p:cNvSpPr>
          <p:nvPr>
            <p:ph type="title"/>
          </p:nvPr>
        </p:nvSpPr>
        <p:spPr>
          <a:xfrm>
            <a:off x="838200" y="520346"/>
            <a:ext cx="10515600" cy="668545"/>
          </a:xfrm>
        </p:spPr>
        <p:txBody>
          <a:bodyPr/>
          <a:lstStyle/>
          <a:p>
            <a:r>
              <a:rPr kumimoji="1" lang="zh-CN" altLang="en-US" sz="4000" dirty="0">
                <a:latin typeface="+mj-ea"/>
              </a:rPr>
              <a:t>自定义事件</a:t>
            </a:r>
            <a:r>
              <a:rPr kumimoji="1" lang="en-US" altLang="zh-CN" sz="4000" dirty="0">
                <a:latin typeface="+mj-ea"/>
              </a:rPr>
              <a:t>(</a:t>
            </a:r>
            <a:r>
              <a:rPr kumimoji="1" lang="zh-CN" altLang="en-US" sz="4000" dirty="0">
                <a:latin typeface="+mj-ea"/>
              </a:rPr>
              <a:t>指标</a:t>
            </a:r>
            <a:r>
              <a:rPr kumimoji="1" lang="en-US" altLang="zh-CN" sz="4000" dirty="0">
                <a:latin typeface="+mj-ea"/>
              </a:rPr>
              <a:t>)+</a:t>
            </a:r>
            <a:r>
              <a:rPr kumimoji="1" lang="zh-CN" altLang="en-US" sz="4000" dirty="0">
                <a:latin typeface="+mj-ea"/>
              </a:rPr>
              <a:t>事件级变量</a:t>
            </a:r>
            <a:r>
              <a:rPr kumimoji="1" lang="en-US" altLang="zh-CN" sz="4000" dirty="0">
                <a:latin typeface="+mj-ea"/>
              </a:rPr>
              <a:t>(</a:t>
            </a:r>
            <a:r>
              <a:rPr kumimoji="1" lang="zh-CN" altLang="en-US" sz="4000" dirty="0">
                <a:latin typeface="+mj-ea"/>
              </a:rPr>
              <a:t>维度</a:t>
            </a:r>
            <a:r>
              <a:rPr kumimoji="1" lang="en-US" altLang="zh-CN" sz="4000" dirty="0">
                <a:latin typeface="+mj-ea"/>
              </a:rPr>
              <a:t>)</a:t>
            </a:r>
            <a:endParaRPr kumimoji="1" lang="zh-CN" altLang="en-US" sz="4000" dirty="0">
              <a:latin typeface="+mj-ea"/>
            </a:endParaRPr>
          </a:p>
        </p:txBody>
      </p:sp>
      <p:graphicFrame>
        <p:nvGraphicFramePr>
          <p:cNvPr id="5" name="表格 4">
            <a:extLst>
              <a:ext uri="{FF2B5EF4-FFF2-40B4-BE49-F238E27FC236}">
                <a16:creationId xmlns:a16="http://schemas.microsoft.com/office/drawing/2014/main" xmlns="" id="{9D314D4D-2185-A740-A2FA-39C648918204}"/>
              </a:ext>
            </a:extLst>
          </p:cNvPr>
          <p:cNvGraphicFramePr>
            <a:graphicFrameLocks noGrp="1"/>
          </p:cNvGraphicFramePr>
          <p:nvPr>
            <p:extLst>
              <p:ext uri="{D42A27DB-BD31-4B8C-83A1-F6EECF244321}">
                <p14:modId xmlns:p14="http://schemas.microsoft.com/office/powerpoint/2010/main" val="1323395563"/>
              </p:ext>
            </p:extLst>
          </p:nvPr>
        </p:nvGraphicFramePr>
        <p:xfrm>
          <a:off x="1631504" y="2348880"/>
          <a:ext cx="9073008" cy="3672408"/>
        </p:xfrm>
        <a:graphic>
          <a:graphicData uri="http://schemas.openxmlformats.org/drawingml/2006/table">
            <a:tbl>
              <a:tblPr firstRow="1" bandRow="1">
                <a:tableStyleId>{F5AB1C69-6EDB-4FF4-983F-18BD219EF322}</a:tableStyleId>
              </a:tblPr>
              <a:tblGrid>
                <a:gridCol w="3024336">
                  <a:extLst>
                    <a:ext uri="{9D8B030D-6E8A-4147-A177-3AD203B41FA5}">
                      <a16:colId xmlns:a16="http://schemas.microsoft.com/office/drawing/2014/main" xmlns="" val="2354719513"/>
                    </a:ext>
                  </a:extLst>
                </a:gridCol>
                <a:gridCol w="3024336">
                  <a:extLst>
                    <a:ext uri="{9D8B030D-6E8A-4147-A177-3AD203B41FA5}">
                      <a16:colId xmlns:a16="http://schemas.microsoft.com/office/drawing/2014/main" xmlns="" val="2812180437"/>
                    </a:ext>
                  </a:extLst>
                </a:gridCol>
                <a:gridCol w="3024336">
                  <a:extLst>
                    <a:ext uri="{9D8B030D-6E8A-4147-A177-3AD203B41FA5}">
                      <a16:colId xmlns:a16="http://schemas.microsoft.com/office/drawing/2014/main" xmlns="" val="42351424"/>
                    </a:ext>
                  </a:extLst>
                </a:gridCol>
              </a:tblGrid>
              <a:tr h="437334">
                <a:tc>
                  <a:txBody>
                    <a:bodyPr/>
                    <a:lstStyle/>
                    <a:p>
                      <a:r>
                        <a:rPr lang="zh-CN" altLang="en-US" sz="1800" b="0" i="0" kern="1200" dirty="0">
                          <a:solidFill>
                            <a:schemeClr val="lt1"/>
                          </a:solidFill>
                          <a:effectLst/>
                          <a:latin typeface="+mn-lt"/>
                          <a:ea typeface="+mn-ea"/>
                          <a:cs typeface="+mn-cs"/>
                        </a:rPr>
                        <a:t>平台</a:t>
                      </a:r>
                      <a:endParaRPr lang="zh-CN" altLang="en-US" dirty="0"/>
                    </a:p>
                  </a:txBody>
                  <a:tcPr>
                    <a:solidFill>
                      <a:srgbClr val="FB7207"/>
                    </a:solidFill>
                  </a:tcPr>
                </a:tc>
                <a:tc>
                  <a:txBody>
                    <a:bodyPr/>
                    <a:lstStyle/>
                    <a:p>
                      <a:r>
                        <a:rPr lang="zh-CN" altLang="en-US" sz="1800" b="0" i="0" kern="1200" dirty="0">
                          <a:solidFill>
                            <a:schemeClr val="lt1"/>
                          </a:solidFill>
                          <a:effectLst/>
                          <a:latin typeface="+mn-lt"/>
                          <a:ea typeface="+mn-ea"/>
                          <a:cs typeface="+mn-cs"/>
                        </a:rPr>
                        <a:t>方法原型</a:t>
                      </a:r>
                      <a:endParaRPr lang="zh-CN" altLang="en-US" dirty="0"/>
                    </a:p>
                  </a:txBody>
                  <a:tcPr>
                    <a:solidFill>
                      <a:srgbClr val="FB7207"/>
                    </a:solidFill>
                  </a:tcPr>
                </a:tc>
                <a:tc>
                  <a:txBody>
                    <a:bodyPr/>
                    <a:lstStyle/>
                    <a:p>
                      <a:r>
                        <a:rPr lang="zh-CN" altLang="en-US" sz="1800" b="0" i="0" kern="1200" dirty="0">
                          <a:solidFill>
                            <a:schemeClr val="lt1"/>
                          </a:solidFill>
                          <a:effectLst/>
                          <a:latin typeface="+mn-lt"/>
                          <a:ea typeface="+mn-ea"/>
                          <a:cs typeface="+mn-cs"/>
                        </a:rPr>
                        <a:t>代码示例</a:t>
                      </a:r>
                      <a:endParaRPr lang="zh-CN" altLang="en-US" dirty="0"/>
                    </a:p>
                  </a:txBody>
                  <a:tcPr>
                    <a:solidFill>
                      <a:srgbClr val="FB7207"/>
                    </a:solidFill>
                  </a:tcPr>
                </a:tc>
                <a:extLst>
                  <a:ext uri="{0D108BD9-81ED-4DB2-BD59-A6C34878D82A}">
                    <a16:rowId xmlns:a16="http://schemas.microsoft.com/office/drawing/2014/main" xmlns="" val="1436964081"/>
                  </a:ext>
                </a:extLst>
              </a:tr>
              <a:tr h="754851">
                <a:tc>
                  <a:txBody>
                    <a:bodyPr/>
                    <a:lstStyle/>
                    <a:p>
                      <a:r>
                        <a:rPr lang="en" altLang="zh-CN" sz="1800" b="0" i="0" kern="1200" dirty="0">
                          <a:solidFill>
                            <a:schemeClr val="dk1"/>
                          </a:solidFill>
                          <a:effectLst/>
                          <a:latin typeface="+mn-lt"/>
                          <a:ea typeface="+mn-ea"/>
                          <a:cs typeface="+mn-cs"/>
                        </a:rPr>
                        <a:t>JS SDK</a:t>
                      </a:r>
                      <a:endParaRPr lang="zh-CN" altLang="en-US" dirty="0"/>
                    </a:p>
                  </a:txBody>
                  <a:tcPr/>
                </a:tc>
                <a:tc>
                  <a:txBody>
                    <a:bodyPr/>
                    <a:lstStyle/>
                    <a:p>
                      <a:r>
                        <a:rPr lang="en" altLang="zh-CN" sz="1800" b="0" i="0" kern="1200" dirty="0" err="1">
                          <a:solidFill>
                            <a:schemeClr val="dk1"/>
                          </a:solidFill>
                          <a:effectLst/>
                          <a:latin typeface="+mn-lt"/>
                          <a:ea typeface="+mn-ea"/>
                          <a:cs typeface="+mn-cs"/>
                        </a:rPr>
                        <a:t>gio</a:t>
                      </a:r>
                      <a:r>
                        <a:rPr lang="en" altLang="zh-CN" sz="1800" b="0" i="0" kern="1200" dirty="0">
                          <a:solidFill>
                            <a:schemeClr val="dk1"/>
                          </a:solidFill>
                          <a:effectLst/>
                          <a:latin typeface="+mn-lt"/>
                          <a:ea typeface="+mn-ea"/>
                          <a:cs typeface="+mn-cs"/>
                        </a:rPr>
                        <a:t>('track', </a:t>
                      </a:r>
                      <a:r>
                        <a:rPr lang="en" altLang="zh-CN" sz="1800" b="0" i="0" kern="1200" dirty="0" err="1">
                          <a:solidFill>
                            <a:schemeClr val="dk1"/>
                          </a:solidFill>
                          <a:effectLst/>
                          <a:latin typeface="+mn-lt"/>
                          <a:ea typeface="+mn-ea"/>
                          <a:cs typeface="+mn-cs"/>
                        </a:rPr>
                        <a:t>eventId</a:t>
                      </a:r>
                      <a:r>
                        <a:rPr lang="en" altLang="zh-CN" sz="1800" b="0" i="0" kern="1200" dirty="0">
                          <a:solidFill>
                            <a:schemeClr val="dk1"/>
                          </a:solidFill>
                          <a:effectLst/>
                          <a:latin typeface="+mn-lt"/>
                          <a:ea typeface="+mn-ea"/>
                          <a:cs typeface="+mn-cs"/>
                        </a:rPr>
                        <a:t>, number);</a:t>
                      </a:r>
                      <a:endParaRPr lang="zh-CN" altLang="en-US" dirty="0"/>
                    </a:p>
                  </a:txBody>
                  <a:tcPr/>
                </a:tc>
                <a:tc>
                  <a:txBody>
                    <a:bodyPr/>
                    <a:lstStyle/>
                    <a:p>
                      <a:r>
                        <a:rPr lang="en" altLang="zh-CN" sz="1800" b="0" i="0" kern="1200" dirty="0" err="1">
                          <a:solidFill>
                            <a:schemeClr val="dk1"/>
                          </a:solidFill>
                          <a:effectLst/>
                          <a:latin typeface="+mn-lt"/>
                          <a:ea typeface="+mn-ea"/>
                          <a:cs typeface="+mn-cs"/>
                        </a:rPr>
                        <a:t>gio</a:t>
                      </a:r>
                      <a:r>
                        <a:rPr lang="en" altLang="zh-CN" sz="1800" b="0" i="0" kern="1200" dirty="0">
                          <a:solidFill>
                            <a:schemeClr val="dk1"/>
                          </a:solidFill>
                          <a:effectLst/>
                          <a:latin typeface="+mn-lt"/>
                          <a:ea typeface="+mn-ea"/>
                          <a:cs typeface="+mn-cs"/>
                        </a:rPr>
                        <a:t>('track', '</a:t>
                      </a:r>
                      <a:r>
                        <a:rPr lang="en" altLang="zh-CN" sz="1800" b="0" i="0" kern="1200" dirty="0" err="1">
                          <a:solidFill>
                            <a:schemeClr val="dk1"/>
                          </a:solidFill>
                          <a:effectLst/>
                          <a:latin typeface="+mn-lt"/>
                          <a:ea typeface="+mn-ea"/>
                          <a:cs typeface="+mn-cs"/>
                        </a:rPr>
                        <a:t>orderAmount</a:t>
                      </a:r>
                      <a:r>
                        <a:rPr lang="en" altLang="zh-CN" sz="1800" b="0" i="0" kern="1200" dirty="0">
                          <a:solidFill>
                            <a:schemeClr val="dk1"/>
                          </a:solidFill>
                          <a:effectLst/>
                          <a:latin typeface="+mn-lt"/>
                          <a:ea typeface="+mn-ea"/>
                          <a:cs typeface="+mn-cs"/>
                        </a:rPr>
                        <a:t>', 98.77);</a:t>
                      </a:r>
                      <a:endParaRPr lang="zh-CN" altLang="en-US" dirty="0"/>
                    </a:p>
                  </a:txBody>
                  <a:tcPr/>
                </a:tc>
                <a:extLst>
                  <a:ext uri="{0D108BD9-81ED-4DB2-BD59-A6C34878D82A}">
                    <a16:rowId xmlns:a16="http://schemas.microsoft.com/office/drawing/2014/main" xmlns="" val="813195616"/>
                  </a:ext>
                </a:extLst>
              </a:tr>
              <a:tr h="1078358">
                <a:tc>
                  <a:txBody>
                    <a:bodyPr/>
                    <a:lstStyle/>
                    <a:p>
                      <a:r>
                        <a:rPr lang="en" altLang="zh-CN" sz="1800" b="0" i="0" kern="1200" dirty="0">
                          <a:solidFill>
                            <a:schemeClr val="dk1"/>
                          </a:solidFill>
                          <a:effectLst/>
                          <a:latin typeface="+mn-lt"/>
                          <a:ea typeface="+mn-ea"/>
                          <a:cs typeface="+mn-cs"/>
                        </a:rPr>
                        <a:t>Android SDK</a:t>
                      </a:r>
                      <a:endParaRPr lang="zh-CN" altLang="en-US" dirty="0"/>
                    </a:p>
                  </a:txBody>
                  <a:tcPr/>
                </a:tc>
                <a:tc>
                  <a:txBody>
                    <a:bodyPr/>
                    <a:lstStyle/>
                    <a:p>
                      <a:r>
                        <a:rPr lang="en" altLang="zh-CN" sz="1800" b="0" i="0" kern="1200" dirty="0" err="1">
                          <a:solidFill>
                            <a:schemeClr val="dk1"/>
                          </a:solidFill>
                          <a:effectLst/>
                          <a:latin typeface="+mn-lt"/>
                          <a:ea typeface="+mn-ea"/>
                          <a:cs typeface="+mn-cs"/>
                        </a:rPr>
                        <a:t>GrowingIO.getInstance</a:t>
                      </a:r>
                      <a:r>
                        <a:rPr lang="en" altLang="zh-CN" sz="1800" b="0" i="0" kern="1200" dirty="0">
                          <a:solidFill>
                            <a:schemeClr val="dk1"/>
                          </a:solidFill>
                          <a:effectLst/>
                          <a:latin typeface="+mn-lt"/>
                          <a:ea typeface="+mn-ea"/>
                          <a:cs typeface="+mn-cs"/>
                        </a:rPr>
                        <a:t>().track(String </a:t>
                      </a:r>
                      <a:r>
                        <a:rPr lang="en" altLang="zh-CN" sz="1800" b="0" i="0" kern="1200" dirty="0" err="1">
                          <a:solidFill>
                            <a:schemeClr val="dk1"/>
                          </a:solidFill>
                          <a:effectLst/>
                          <a:latin typeface="+mn-lt"/>
                          <a:ea typeface="+mn-ea"/>
                          <a:cs typeface="+mn-cs"/>
                        </a:rPr>
                        <a:t>eventId</a:t>
                      </a:r>
                      <a:r>
                        <a:rPr lang="en" altLang="zh-CN" sz="1800" b="0" i="0" kern="1200" dirty="0">
                          <a:solidFill>
                            <a:schemeClr val="dk1"/>
                          </a:solidFill>
                          <a:effectLst/>
                          <a:latin typeface="+mn-lt"/>
                          <a:ea typeface="+mn-ea"/>
                          <a:cs typeface="+mn-cs"/>
                        </a:rPr>
                        <a:t>, Number </a:t>
                      </a:r>
                      <a:r>
                        <a:rPr lang="en" altLang="zh-CN" sz="1800" b="0" i="0" kern="1200" dirty="0" err="1">
                          <a:solidFill>
                            <a:schemeClr val="dk1"/>
                          </a:solidFill>
                          <a:effectLst/>
                          <a:latin typeface="+mn-lt"/>
                          <a:ea typeface="+mn-ea"/>
                          <a:cs typeface="+mn-cs"/>
                        </a:rPr>
                        <a:t>eventNumber</a:t>
                      </a:r>
                      <a:r>
                        <a:rPr lang="en" altLang="zh-CN" sz="1800" b="0" i="0" kern="1200" dirty="0">
                          <a:solidFill>
                            <a:schemeClr val="dk1"/>
                          </a:solidFill>
                          <a:effectLst/>
                          <a:latin typeface="+mn-lt"/>
                          <a:ea typeface="+mn-ea"/>
                          <a:cs typeface="+mn-cs"/>
                        </a:rPr>
                        <a:t>);</a:t>
                      </a:r>
                      <a:endParaRPr lang="zh-CN" altLang="en-US" dirty="0"/>
                    </a:p>
                  </a:txBody>
                  <a:tcPr/>
                </a:tc>
                <a:tc>
                  <a:txBody>
                    <a:bodyPr/>
                    <a:lstStyle/>
                    <a:p>
                      <a:r>
                        <a:rPr lang="en" altLang="zh-CN" sz="1800" b="0" i="0" kern="1200" dirty="0" err="1">
                          <a:solidFill>
                            <a:schemeClr val="dk1"/>
                          </a:solidFill>
                          <a:effectLst/>
                          <a:latin typeface="+mn-lt"/>
                          <a:ea typeface="+mn-ea"/>
                          <a:cs typeface="+mn-cs"/>
                        </a:rPr>
                        <a:t>GrowingIO.getInstance</a:t>
                      </a:r>
                      <a:r>
                        <a:rPr lang="en" altLang="zh-CN" sz="1800" b="0" i="0" kern="1200" dirty="0">
                          <a:solidFill>
                            <a:schemeClr val="dk1"/>
                          </a:solidFill>
                          <a:effectLst/>
                          <a:latin typeface="+mn-lt"/>
                          <a:ea typeface="+mn-ea"/>
                          <a:cs typeface="+mn-cs"/>
                        </a:rPr>
                        <a:t>().track("</a:t>
                      </a:r>
                      <a:r>
                        <a:rPr lang="en" altLang="zh-CN" sz="1800" b="0" i="0" kern="1200" dirty="0" err="1">
                          <a:solidFill>
                            <a:schemeClr val="dk1"/>
                          </a:solidFill>
                          <a:effectLst/>
                          <a:latin typeface="+mn-lt"/>
                          <a:ea typeface="+mn-ea"/>
                          <a:cs typeface="+mn-cs"/>
                        </a:rPr>
                        <a:t>orderAmount</a:t>
                      </a:r>
                      <a:r>
                        <a:rPr lang="en" altLang="zh-CN" sz="1800" b="0" i="0" kern="1200" dirty="0">
                          <a:solidFill>
                            <a:schemeClr val="dk1"/>
                          </a:solidFill>
                          <a:effectLst/>
                          <a:latin typeface="+mn-lt"/>
                          <a:ea typeface="+mn-ea"/>
                          <a:cs typeface="+mn-cs"/>
                        </a:rPr>
                        <a:t>", 98.77);</a:t>
                      </a:r>
                      <a:endParaRPr lang="zh-CN" altLang="en-US" dirty="0"/>
                    </a:p>
                  </a:txBody>
                  <a:tcPr/>
                </a:tc>
                <a:extLst>
                  <a:ext uri="{0D108BD9-81ED-4DB2-BD59-A6C34878D82A}">
                    <a16:rowId xmlns:a16="http://schemas.microsoft.com/office/drawing/2014/main" xmlns="" val="4221332874"/>
                  </a:ext>
                </a:extLst>
              </a:tr>
              <a:tr h="1401865">
                <a:tc>
                  <a:txBody>
                    <a:bodyPr/>
                    <a:lstStyle/>
                    <a:p>
                      <a:r>
                        <a:rPr lang="en" altLang="zh-CN" sz="1800" b="0" i="0" kern="1200" dirty="0">
                          <a:solidFill>
                            <a:schemeClr val="dk1"/>
                          </a:solidFill>
                          <a:effectLst/>
                          <a:latin typeface="+mn-lt"/>
                          <a:ea typeface="+mn-ea"/>
                          <a:cs typeface="+mn-cs"/>
                        </a:rPr>
                        <a:t>iOS SDK</a:t>
                      </a:r>
                      <a:endParaRPr lang="zh-CN" altLang="en-US" dirty="0"/>
                    </a:p>
                  </a:txBody>
                  <a:tcPr/>
                </a:tc>
                <a:tc>
                  <a:txBody>
                    <a:bodyPr/>
                    <a:lstStyle/>
                    <a:p>
                      <a:r>
                        <a:rPr lang="en" altLang="zh-CN" sz="1800" b="0" i="0" kern="1200" dirty="0">
                          <a:solidFill>
                            <a:schemeClr val="dk1"/>
                          </a:solidFill>
                          <a:effectLst/>
                          <a:latin typeface="+mn-lt"/>
                          <a:ea typeface="+mn-ea"/>
                          <a:cs typeface="+mn-cs"/>
                        </a:rPr>
                        <a:t>+ (void)track:(</a:t>
                      </a:r>
                      <a:r>
                        <a:rPr lang="en" altLang="zh-CN" sz="1800" b="0" i="0" kern="1200" dirty="0" err="1">
                          <a:solidFill>
                            <a:schemeClr val="dk1"/>
                          </a:solidFill>
                          <a:effectLst/>
                          <a:latin typeface="+mn-lt"/>
                          <a:ea typeface="+mn-ea"/>
                          <a:cs typeface="+mn-cs"/>
                        </a:rPr>
                        <a:t>NSString</a:t>
                      </a:r>
                      <a:r>
                        <a:rPr lang="en" altLang="zh-CN" sz="1800" b="0" i="0" kern="1200" dirty="0">
                          <a:solidFill>
                            <a:schemeClr val="dk1"/>
                          </a:solidFill>
                          <a:effectLst/>
                          <a:latin typeface="+mn-lt"/>
                          <a:ea typeface="+mn-ea"/>
                          <a:cs typeface="+mn-cs"/>
                        </a:rPr>
                        <a:t> *)</a:t>
                      </a:r>
                      <a:r>
                        <a:rPr lang="en" altLang="zh-CN" sz="1800" b="0" i="0" kern="1200" dirty="0" err="1">
                          <a:solidFill>
                            <a:schemeClr val="dk1"/>
                          </a:solidFill>
                          <a:effectLst/>
                          <a:latin typeface="+mn-lt"/>
                          <a:ea typeface="+mn-ea"/>
                          <a:cs typeface="+mn-cs"/>
                        </a:rPr>
                        <a:t>eventId</a:t>
                      </a:r>
                      <a:r>
                        <a:rPr lang="en" altLang="zh-CN" sz="1800" b="0" i="0" kern="1200" dirty="0">
                          <a:solidFill>
                            <a:schemeClr val="dk1"/>
                          </a:solidFill>
                          <a:effectLst/>
                          <a:latin typeface="+mn-lt"/>
                          <a:ea typeface="+mn-ea"/>
                          <a:cs typeface="+mn-cs"/>
                        </a:rPr>
                        <a:t> </a:t>
                      </a:r>
                      <a:r>
                        <a:rPr lang="en" altLang="zh-CN" sz="1800" b="0" i="0" kern="1200" dirty="0" err="1">
                          <a:solidFill>
                            <a:schemeClr val="dk1"/>
                          </a:solidFill>
                          <a:effectLst/>
                          <a:latin typeface="+mn-lt"/>
                          <a:ea typeface="+mn-ea"/>
                          <a:cs typeface="+mn-cs"/>
                        </a:rPr>
                        <a:t>withNumber</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NSNumber</a:t>
                      </a:r>
                      <a:r>
                        <a:rPr lang="en" altLang="zh-CN" sz="1800" b="0" i="0" kern="1200" dirty="0">
                          <a:solidFill>
                            <a:schemeClr val="dk1"/>
                          </a:solidFill>
                          <a:effectLst/>
                          <a:latin typeface="+mn-lt"/>
                          <a:ea typeface="+mn-ea"/>
                          <a:cs typeface="+mn-cs"/>
                        </a:rPr>
                        <a:t> *)number;</a:t>
                      </a:r>
                      <a:endParaRPr lang="zh-CN" altLang="en-US" dirty="0"/>
                    </a:p>
                  </a:txBody>
                  <a:tcPr/>
                </a:tc>
                <a:tc>
                  <a:txBody>
                    <a:bodyPr/>
                    <a:lstStyle/>
                    <a:p>
                      <a:r>
                        <a:rPr lang="en" altLang="zh-CN" sz="1800" b="0" i="0" kern="1200" dirty="0">
                          <a:solidFill>
                            <a:schemeClr val="dk1"/>
                          </a:solidFill>
                          <a:effectLst/>
                          <a:latin typeface="+mn-lt"/>
                          <a:ea typeface="+mn-ea"/>
                          <a:cs typeface="+mn-cs"/>
                        </a:rPr>
                        <a:t>[Growing track: @"</a:t>
                      </a:r>
                      <a:r>
                        <a:rPr lang="en" altLang="zh-CN" sz="1800" b="0" i="0" kern="1200" dirty="0" err="1">
                          <a:solidFill>
                            <a:schemeClr val="dk1"/>
                          </a:solidFill>
                          <a:effectLst/>
                          <a:latin typeface="+mn-lt"/>
                          <a:ea typeface="+mn-ea"/>
                          <a:cs typeface="+mn-cs"/>
                        </a:rPr>
                        <a:t>orderAmount</a:t>
                      </a:r>
                      <a:r>
                        <a:rPr lang="en" altLang="zh-CN" sz="1800" b="0" i="0" kern="1200" dirty="0">
                          <a:solidFill>
                            <a:schemeClr val="dk1"/>
                          </a:solidFill>
                          <a:effectLst/>
                          <a:latin typeface="+mn-lt"/>
                          <a:ea typeface="+mn-ea"/>
                          <a:cs typeface="+mn-cs"/>
                        </a:rPr>
                        <a:t>" </a:t>
                      </a:r>
                      <a:r>
                        <a:rPr lang="en" altLang="zh-CN" sz="1800" b="0" i="0" kern="1200" dirty="0" err="1">
                          <a:solidFill>
                            <a:schemeClr val="dk1"/>
                          </a:solidFill>
                          <a:effectLst/>
                          <a:latin typeface="+mn-lt"/>
                          <a:ea typeface="+mn-ea"/>
                          <a:cs typeface="+mn-cs"/>
                        </a:rPr>
                        <a:t>withNumber</a:t>
                      </a:r>
                      <a:r>
                        <a:rPr lang="en" altLang="zh-CN" sz="1800" b="0" i="0" kern="1200" dirty="0">
                          <a:solidFill>
                            <a:schemeClr val="dk1"/>
                          </a:solidFill>
                          <a:effectLst/>
                          <a:latin typeface="+mn-lt"/>
                          <a:ea typeface="+mn-ea"/>
                          <a:cs typeface="+mn-cs"/>
                        </a:rPr>
                        <a:t>:@98.77];</a:t>
                      </a:r>
                      <a:endParaRPr lang="zh-CN" altLang="en-US" dirty="0"/>
                    </a:p>
                  </a:txBody>
                  <a:tcPr/>
                </a:tc>
                <a:extLst>
                  <a:ext uri="{0D108BD9-81ED-4DB2-BD59-A6C34878D82A}">
                    <a16:rowId xmlns:a16="http://schemas.microsoft.com/office/drawing/2014/main" xmlns="" val="73538612"/>
                  </a:ext>
                </a:extLst>
              </a:tr>
            </a:tbl>
          </a:graphicData>
        </a:graphic>
      </p:graphicFrame>
      <p:sp>
        <p:nvSpPr>
          <p:cNvPr id="6" name="文本框 5">
            <a:extLst>
              <a:ext uri="{FF2B5EF4-FFF2-40B4-BE49-F238E27FC236}">
                <a16:creationId xmlns:a16="http://schemas.microsoft.com/office/drawing/2014/main" xmlns="" id="{F8F4A6A2-2B62-CE4B-92A6-574D6EBB91A6}"/>
              </a:ext>
            </a:extLst>
          </p:cNvPr>
          <p:cNvSpPr txBox="1"/>
          <p:nvPr/>
        </p:nvSpPr>
        <p:spPr>
          <a:xfrm>
            <a:off x="1559496" y="1340768"/>
            <a:ext cx="9145016" cy="1200329"/>
          </a:xfrm>
          <a:prstGeom prst="rect">
            <a:avLst/>
          </a:prstGeom>
          <a:noFill/>
        </p:spPr>
        <p:txBody>
          <a:bodyPr wrap="square" rtlCol="0">
            <a:spAutoFit/>
          </a:bodyPr>
          <a:lstStyle/>
          <a:p>
            <a:r>
              <a:rPr lang="zh-CN" altLang="en-US" b="1" dirty="0"/>
              <a:t>对应的代码</a:t>
            </a:r>
          </a:p>
          <a:p>
            <a:r>
              <a:rPr lang="zh-CN" altLang="en-US" dirty="0"/>
              <a:t>此示例中的自定义事件为“订单支付金额（</a:t>
            </a:r>
            <a:r>
              <a:rPr lang="en-US" altLang="zh-CN" dirty="0" err="1"/>
              <a:t>orderAmount</a:t>
            </a:r>
            <a:r>
              <a:rPr lang="zh-CN" altLang="en-US" dirty="0"/>
              <a:t>）”，此处的 </a:t>
            </a:r>
            <a:r>
              <a:rPr lang="en-US" altLang="zh-CN" dirty="0"/>
              <a:t>number </a:t>
            </a:r>
            <a:r>
              <a:rPr lang="zh-CN" altLang="en-US" dirty="0"/>
              <a:t>参数值 </a:t>
            </a:r>
            <a:r>
              <a:rPr lang="en-US" altLang="zh-CN" dirty="0"/>
              <a:t>98.77 </a:t>
            </a:r>
            <a:r>
              <a:rPr lang="zh-CN" altLang="en-US" dirty="0"/>
              <a:t>为此订单中所支付金额</a:t>
            </a:r>
          </a:p>
          <a:p>
            <a:endParaRPr kumimoji="1" lang="zh-CN" altLang="en-US" dirty="0"/>
          </a:p>
        </p:txBody>
      </p:sp>
    </p:spTree>
    <p:extLst>
      <p:ext uri="{BB962C8B-B14F-4D97-AF65-F5344CB8AC3E}">
        <p14:creationId xmlns:p14="http://schemas.microsoft.com/office/powerpoint/2010/main" val="1904899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8C4145D-D447-354E-9529-137D0F6DF483}"/>
              </a:ext>
            </a:extLst>
          </p:cNvPr>
          <p:cNvSpPr>
            <a:spLocks noGrp="1"/>
          </p:cNvSpPr>
          <p:nvPr>
            <p:ph type="title"/>
          </p:nvPr>
        </p:nvSpPr>
        <p:spPr/>
        <p:txBody>
          <a:bodyPr/>
          <a:lstStyle/>
          <a:p>
            <a:r>
              <a:rPr kumimoji="1" lang="zh-CN" altLang="en-US" sz="4000" dirty="0">
                <a:latin typeface="+mj-ea"/>
              </a:rPr>
              <a:t>自定义事件</a:t>
            </a:r>
            <a:r>
              <a:rPr kumimoji="1" lang="en-US" altLang="zh-CN" sz="4000" dirty="0">
                <a:latin typeface="+mj-ea"/>
              </a:rPr>
              <a:t>(</a:t>
            </a:r>
            <a:r>
              <a:rPr kumimoji="1" lang="zh-CN" altLang="en-US" sz="4000" dirty="0">
                <a:latin typeface="+mj-ea"/>
              </a:rPr>
              <a:t>指标</a:t>
            </a:r>
            <a:r>
              <a:rPr kumimoji="1" lang="en-US" altLang="zh-CN" sz="4000" dirty="0">
                <a:latin typeface="+mj-ea"/>
              </a:rPr>
              <a:t>)+</a:t>
            </a:r>
            <a:r>
              <a:rPr kumimoji="1" lang="zh-CN" altLang="en-US" sz="4000" dirty="0">
                <a:latin typeface="+mj-ea"/>
              </a:rPr>
              <a:t>事件级变量</a:t>
            </a:r>
            <a:r>
              <a:rPr kumimoji="1" lang="en-US" altLang="zh-CN" sz="4000" dirty="0">
                <a:latin typeface="+mj-ea"/>
              </a:rPr>
              <a:t>(</a:t>
            </a:r>
            <a:r>
              <a:rPr kumimoji="1" lang="zh-CN" altLang="en-US" sz="4000" dirty="0">
                <a:latin typeface="+mj-ea"/>
              </a:rPr>
              <a:t>维度</a:t>
            </a:r>
            <a:r>
              <a:rPr kumimoji="1" lang="en-US" altLang="zh-CN" sz="4000" dirty="0">
                <a:latin typeface="+mj-ea"/>
              </a:rPr>
              <a:t>)</a:t>
            </a:r>
            <a:endParaRPr kumimoji="1" lang="zh-CN" altLang="en-US" sz="4000" dirty="0">
              <a:latin typeface="+mj-ea"/>
            </a:endParaRPr>
          </a:p>
        </p:txBody>
      </p:sp>
      <p:sp>
        <p:nvSpPr>
          <p:cNvPr id="3" name="内容占位符 2">
            <a:extLst>
              <a:ext uri="{FF2B5EF4-FFF2-40B4-BE49-F238E27FC236}">
                <a16:creationId xmlns:a16="http://schemas.microsoft.com/office/drawing/2014/main" xmlns="" id="{F1B29665-D434-3546-8FA7-B4FDC9C6E0BC}"/>
              </a:ext>
            </a:extLst>
          </p:cNvPr>
          <p:cNvSpPr>
            <a:spLocks noGrp="1"/>
          </p:cNvSpPr>
          <p:nvPr>
            <p:ph idx="1"/>
          </p:nvPr>
        </p:nvSpPr>
        <p:spPr>
          <a:xfrm>
            <a:off x="1487713" y="1844824"/>
            <a:ext cx="9504831" cy="1231449"/>
          </a:xfrm>
        </p:spPr>
        <p:txBody>
          <a:bodyPr/>
          <a:lstStyle/>
          <a:p>
            <a:pPr marL="0" indent="0">
              <a:buNone/>
            </a:pPr>
            <a:r>
              <a:rPr lang="zh-CN" altLang="en-US" sz="1700" dirty="0">
                <a:solidFill>
                  <a:schemeClr val="bg2">
                    <a:lumMod val="10000"/>
                  </a:schemeClr>
                </a:solidFill>
                <a:latin typeface="+mj-ea"/>
                <a:ea typeface="+mj-ea"/>
              </a:rPr>
              <a:t>需求：以“订单支付金额”这个事件为例，打点记录每个订单的金额，同时需要区分不同订单</a:t>
            </a:r>
            <a:r>
              <a:rPr lang="en-US" altLang="zh-CN" sz="1700" dirty="0">
                <a:solidFill>
                  <a:schemeClr val="bg2">
                    <a:lumMod val="10000"/>
                  </a:schemeClr>
                </a:solidFill>
                <a:latin typeface="+mj-ea"/>
                <a:ea typeface="+mj-ea"/>
              </a:rPr>
              <a:t>ID</a:t>
            </a:r>
            <a:r>
              <a:rPr lang="zh-CN" altLang="en-US" sz="1700" dirty="0">
                <a:solidFill>
                  <a:schemeClr val="bg2">
                    <a:lumMod val="10000"/>
                  </a:schemeClr>
                </a:solidFill>
                <a:latin typeface="+mj-ea"/>
                <a:ea typeface="+mj-ea"/>
              </a:rPr>
              <a:t>对应的订单支付金额</a:t>
            </a:r>
          </a:p>
          <a:p>
            <a:pPr marL="0" indent="0">
              <a:buNone/>
            </a:pPr>
            <a:r>
              <a:rPr lang="zh-CN" altLang="en-US" sz="1700" dirty="0">
                <a:solidFill>
                  <a:schemeClr val="bg2">
                    <a:lumMod val="10000"/>
                  </a:schemeClr>
                </a:solidFill>
                <a:latin typeface="+mj-ea"/>
                <a:ea typeface="+mj-ea"/>
              </a:rPr>
              <a:t>那么订单</a:t>
            </a:r>
            <a:r>
              <a:rPr lang="en-US" altLang="zh-CN" sz="1700" dirty="0">
                <a:solidFill>
                  <a:schemeClr val="bg2">
                    <a:lumMod val="10000"/>
                  </a:schemeClr>
                </a:solidFill>
                <a:latin typeface="+mj-ea"/>
                <a:ea typeface="+mj-ea"/>
              </a:rPr>
              <a:t>ID</a:t>
            </a:r>
            <a:r>
              <a:rPr lang="zh-CN" altLang="en-US" sz="1700" dirty="0">
                <a:solidFill>
                  <a:schemeClr val="bg2">
                    <a:lumMod val="10000"/>
                  </a:schemeClr>
                </a:solidFill>
                <a:latin typeface="+mj-ea"/>
                <a:ea typeface="+mj-ea"/>
              </a:rPr>
              <a:t>就作为“订单支付金额”这个事件的属性，也就是事件级变量</a:t>
            </a:r>
          </a:p>
          <a:p>
            <a:endParaRPr kumimoji="1" lang="zh-CN" altLang="en-US" dirty="0"/>
          </a:p>
        </p:txBody>
      </p:sp>
      <p:sp>
        <p:nvSpPr>
          <p:cNvPr id="6" name="文本框 5">
            <a:extLst>
              <a:ext uri="{FF2B5EF4-FFF2-40B4-BE49-F238E27FC236}">
                <a16:creationId xmlns:a16="http://schemas.microsoft.com/office/drawing/2014/main" xmlns="" id="{EF87C6BB-1D9C-EF4D-B69D-892C9824FEDA}"/>
              </a:ext>
            </a:extLst>
          </p:cNvPr>
          <p:cNvSpPr txBox="1"/>
          <p:nvPr/>
        </p:nvSpPr>
        <p:spPr>
          <a:xfrm>
            <a:off x="1487488" y="1377245"/>
            <a:ext cx="4679486" cy="630942"/>
          </a:xfrm>
          <a:prstGeom prst="rect">
            <a:avLst/>
          </a:prstGeom>
          <a:noFill/>
        </p:spPr>
        <p:txBody>
          <a:bodyPr wrap="none" rtlCol="0">
            <a:spAutoFit/>
          </a:bodyPr>
          <a:lstStyle/>
          <a:p>
            <a:r>
              <a:rPr kumimoji="1" lang="zh-CN" altLang="en-US" sz="1700" b="1" dirty="0">
                <a:latin typeface="+mj-ea"/>
                <a:ea typeface="+mj-ea"/>
              </a:rPr>
              <a:t>应用示例</a:t>
            </a:r>
            <a:r>
              <a:rPr kumimoji="1" lang="en-US" altLang="zh-CN" sz="1700" b="1" dirty="0">
                <a:latin typeface="+mj-ea"/>
                <a:ea typeface="+mj-ea"/>
              </a:rPr>
              <a:t>4</a:t>
            </a:r>
            <a:r>
              <a:rPr kumimoji="1" lang="zh-CN" altLang="en-US" sz="1700" b="1" dirty="0">
                <a:latin typeface="+mj-ea"/>
                <a:ea typeface="+mj-ea"/>
              </a:rPr>
              <a:t>：</a:t>
            </a:r>
            <a:r>
              <a:rPr lang="zh-CN" altLang="en-US" sz="1700" b="1" dirty="0">
                <a:latin typeface="+mj-ea"/>
                <a:ea typeface="+mj-ea"/>
                <a:hlinkClick r:id="rId2"/>
              </a:rPr>
              <a:t>有关联事件级变量的数值类型场景</a:t>
            </a:r>
            <a:endParaRPr kumimoji="1" lang="en-US" altLang="zh-CN" sz="1700" b="1" dirty="0">
              <a:latin typeface="+mj-ea"/>
              <a:ea typeface="+mj-ea"/>
            </a:endParaRPr>
          </a:p>
          <a:p>
            <a:endParaRPr kumimoji="1" lang="zh-CN" altLang="en-US" dirty="0"/>
          </a:p>
        </p:txBody>
      </p:sp>
      <p:graphicFrame>
        <p:nvGraphicFramePr>
          <p:cNvPr id="9" name="表格 8">
            <a:extLst>
              <a:ext uri="{FF2B5EF4-FFF2-40B4-BE49-F238E27FC236}">
                <a16:creationId xmlns:a16="http://schemas.microsoft.com/office/drawing/2014/main" xmlns="" id="{3333AC5B-9E3B-4E4B-AFED-902EB91AF67B}"/>
              </a:ext>
            </a:extLst>
          </p:cNvPr>
          <p:cNvGraphicFramePr>
            <a:graphicFrameLocks noGrp="1"/>
          </p:cNvGraphicFramePr>
          <p:nvPr>
            <p:extLst>
              <p:ext uri="{D42A27DB-BD31-4B8C-83A1-F6EECF244321}">
                <p14:modId xmlns:p14="http://schemas.microsoft.com/office/powerpoint/2010/main" val="1978152633"/>
              </p:ext>
            </p:extLst>
          </p:nvPr>
        </p:nvGraphicFramePr>
        <p:xfrm>
          <a:off x="1631504" y="3068960"/>
          <a:ext cx="8128000" cy="797560"/>
        </p:xfrm>
        <a:graphic>
          <a:graphicData uri="http://schemas.openxmlformats.org/drawingml/2006/table">
            <a:tbl>
              <a:tblPr firstRow="1" bandRow="1">
                <a:tableStyleId>{F5AB1C69-6EDB-4FF4-983F-18BD219EF322}</a:tableStyleId>
              </a:tblPr>
              <a:tblGrid>
                <a:gridCol w="1625600">
                  <a:extLst>
                    <a:ext uri="{9D8B030D-6E8A-4147-A177-3AD203B41FA5}">
                      <a16:colId xmlns:a16="http://schemas.microsoft.com/office/drawing/2014/main" xmlns="" val="4134885984"/>
                    </a:ext>
                  </a:extLst>
                </a:gridCol>
                <a:gridCol w="1625600">
                  <a:extLst>
                    <a:ext uri="{9D8B030D-6E8A-4147-A177-3AD203B41FA5}">
                      <a16:colId xmlns:a16="http://schemas.microsoft.com/office/drawing/2014/main" xmlns="" val="2973903182"/>
                    </a:ext>
                  </a:extLst>
                </a:gridCol>
                <a:gridCol w="1625600">
                  <a:extLst>
                    <a:ext uri="{9D8B030D-6E8A-4147-A177-3AD203B41FA5}">
                      <a16:colId xmlns:a16="http://schemas.microsoft.com/office/drawing/2014/main" xmlns="" val="2640118918"/>
                    </a:ext>
                  </a:extLst>
                </a:gridCol>
                <a:gridCol w="1625600">
                  <a:extLst>
                    <a:ext uri="{9D8B030D-6E8A-4147-A177-3AD203B41FA5}">
                      <a16:colId xmlns:a16="http://schemas.microsoft.com/office/drawing/2014/main" xmlns="" val="3258998007"/>
                    </a:ext>
                  </a:extLst>
                </a:gridCol>
                <a:gridCol w="1625600">
                  <a:extLst>
                    <a:ext uri="{9D8B030D-6E8A-4147-A177-3AD203B41FA5}">
                      <a16:colId xmlns:a16="http://schemas.microsoft.com/office/drawing/2014/main" xmlns="" val="878401875"/>
                    </a:ext>
                  </a:extLst>
                </a:gridCol>
              </a:tblGrid>
              <a:tr h="370840">
                <a:tc>
                  <a:txBody>
                    <a:bodyPr/>
                    <a:lstStyle/>
                    <a:p>
                      <a:r>
                        <a:rPr lang="zh-CN" altLang="en-US" sz="1800" b="1" i="0" kern="1200" dirty="0">
                          <a:solidFill>
                            <a:schemeClr val="lt1"/>
                          </a:solidFill>
                          <a:effectLst/>
                          <a:latin typeface="+mn-lt"/>
                          <a:ea typeface="+mn-ea"/>
                          <a:cs typeface="+mn-cs"/>
                        </a:rPr>
                        <a:t>标识符</a:t>
                      </a:r>
                      <a:endParaRPr lang="zh-CN" altLang="en-US" dirty="0"/>
                    </a:p>
                  </a:txBody>
                  <a:tcPr>
                    <a:solidFill>
                      <a:srgbClr val="FB7207"/>
                    </a:solidFill>
                  </a:tcPr>
                </a:tc>
                <a:tc>
                  <a:txBody>
                    <a:bodyPr/>
                    <a:lstStyle/>
                    <a:p>
                      <a:r>
                        <a:rPr lang="zh-CN" altLang="en-US" sz="1800" b="1" i="0" kern="1200" dirty="0">
                          <a:solidFill>
                            <a:schemeClr val="lt1"/>
                          </a:solidFill>
                          <a:effectLst/>
                          <a:latin typeface="+mn-lt"/>
                          <a:ea typeface="+mn-ea"/>
                          <a:cs typeface="+mn-cs"/>
                        </a:rPr>
                        <a:t>名称</a:t>
                      </a:r>
                      <a:endParaRPr lang="zh-CN" altLang="en-US" dirty="0"/>
                    </a:p>
                  </a:txBody>
                  <a:tcPr>
                    <a:solidFill>
                      <a:srgbClr val="FB7207"/>
                    </a:solidFill>
                  </a:tcPr>
                </a:tc>
                <a:tc>
                  <a:txBody>
                    <a:bodyPr/>
                    <a:lstStyle/>
                    <a:p>
                      <a:r>
                        <a:rPr lang="zh-CN" altLang="en-US" sz="1800" b="1" i="0" kern="1200" dirty="0">
                          <a:solidFill>
                            <a:schemeClr val="lt1"/>
                          </a:solidFill>
                          <a:effectLst/>
                          <a:latin typeface="+mn-lt"/>
                          <a:ea typeface="+mn-ea"/>
                          <a:cs typeface="+mn-cs"/>
                        </a:rPr>
                        <a:t>事件级变量</a:t>
                      </a:r>
                      <a:endParaRPr lang="zh-CN" altLang="en-US" dirty="0"/>
                    </a:p>
                  </a:txBody>
                  <a:tcPr>
                    <a:solidFill>
                      <a:srgbClr val="FB7207"/>
                    </a:solidFill>
                  </a:tcPr>
                </a:tc>
                <a:tc>
                  <a:txBody>
                    <a:bodyPr/>
                    <a:lstStyle/>
                    <a:p>
                      <a:r>
                        <a:rPr lang="zh-CN" altLang="en-US" sz="1800" b="1" i="0" kern="1200" dirty="0">
                          <a:solidFill>
                            <a:schemeClr val="lt1"/>
                          </a:solidFill>
                          <a:effectLst/>
                          <a:latin typeface="+mn-lt"/>
                          <a:ea typeface="+mn-ea"/>
                          <a:cs typeface="+mn-cs"/>
                        </a:rPr>
                        <a:t>类型</a:t>
                      </a:r>
                      <a:endParaRPr lang="zh-CN" altLang="en-US" dirty="0"/>
                    </a:p>
                  </a:txBody>
                  <a:tcPr>
                    <a:solidFill>
                      <a:srgbClr val="FB7207"/>
                    </a:solidFill>
                  </a:tcPr>
                </a:tc>
                <a:tc>
                  <a:txBody>
                    <a:bodyPr/>
                    <a:lstStyle/>
                    <a:p>
                      <a:r>
                        <a:rPr lang="zh-CN" altLang="en-US" sz="1800" b="1" i="0" kern="1200" dirty="0">
                          <a:solidFill>
                            <a:schemeClr val="lt1"/>
                          </a:solidFill>
                          <a:effectLst/>
                          <a:latin typeface="+mn-lt"/>
                          <a:ea typeface="+mn-ea"/>
                          <a:cs typeface="+mn-cs"/>
                        </a:rPr>
                        <a:t>描述</a:t>
                      </a:r>
                      <a:endParaRPr lang="zh-CN" altLang="en-US" dirty="0"/>
                    </a:p>
                  </a:txBody>
                  <a:tcPr>
                    <a:solidFill>
                      <a:srgbClr val="FB7207"/>
                    </a:solidFill>
                  </a:tcPr>
                </a:tc>
                <a:extLst>
                  <a:ext uri="{0D108BD9-81ED-4DB2-BD59-A6C34878D82A}">
                    <a16:rowId xmlns:a16="http://schemas.microsoft.com/office/drawing/2014/main" xmlns="" val="259855701"/>
                  </a:ext>
                </a:extLst>
              </a:tr>
              <a:tr h="370840">
                <a:tc>
                  <a:txBody>
                    <a:bodyPr/>
                    <a:lstStyle/>
                    <a:p>
                      <a:r>
                        <a:rPr lang="en" altLang="zh-CN" sz="1800" b="0" i="0" kern="1200" dirty="0" err="1">
                          <a:solidFill>
                            <a:schemeClr val="dk1"/>
                          </a:solidFill>
                          <a:effectLst/>
                          <a:latin typeface="+mn-lt"/>
                          <a:ea typeface="+mn-ea"/>
                          <a:cs typeface="+mn-cs"/>
                        </a:rPr>
                        <a:t>orderAmount</a:t>
                      </a:r>
                      <a:endParaRPr lang="zh-CN" altLang="en-US" dirty="0"/>
                    </a:p>
                  </a:txBody>
                  <a:tcPr/>
                </a:tc>
                <a:tc>
                  <a:txBody>
                    <a:bodyPr/>
                    <a:lstStyle/>
                    <a:p>
                      <a:r>
                        <a:rPr lang="zh-CN" altLang="en-US" sz="1800" b="0" i="0" kern="1200" dirty="0">
                          <a:solidFill>
                            <a:schemeClr val="dk1"/>
                          </a:solidFill>
                          <a:effectLst/>
                          <a:latin typeface="+mn-lt"/>
                          <a:ea typeface="+mn-ea"/>
                          <a:cs typeface="+mn-cs"/>
                        </a:rPr>
                        <a:t>订单支付金额</a:t>
                      </a:r>
                      <a:endParaRPr lang="zh-CN" altLang="en-US" dirty="0"/>
                    </a:p>
                  </a:txBody>
                  <a:tcPr/>
                </a:tc>
                <a:tc>
                  <a:txBody>
                    <a:bodyPr/>
                    <a:lstStyle/>
                    <a:p>
                      <a:r>
                        <a:rPr lang="zh-CN" altLang="en-US" sz="1800" b="0" i="0" kern="1200" dirty="0">
                          <a:solidFill>
                            <a:schemeClr val="dk1"/>
                          </a:solidFill>
                          <a:effectLst/>
                          <a:latin typeface="+mn-lt"/>
                          <a:ea typeface="+mn-ea"/>
                          <a:cs typeface="+mn-cs"/>
                        </a:rPr>
                        <a:t>订单</a:t>
                      </a:r>
                      <a:r>
                        <a:rPr lang="en" altLang="zh-CN" sz="1800" b="0" i="0" kern="1200" dirty="0">
                          <a:solidFill>
                            <a:schemeClr val="dk1"/>
                          </a:solidFill>
                          <a:effectLst/>
                          <a:latin typeface="+mn-lt"/>
                          <a:ea typeface="+mn-ea"/>
                          <a:cs typeface="+mn-cs"/>
                        </a:rPr>
                        <a:t>ID</a:t>
                      </a:r>
                      <a:endParaRPr lang="zh-CN" altLang="en-US" dirty="0"/>
                    </a:p>
                  </a:txBody>
                  <a:tcPr/>
                </a:tc>
                <a:tc>
                  <a:txBody>
                    <a:bodyPr/>
                    <a:lstStyle/>
                    <a:p>
                      <a:r>
                        <a:rPr lang="zh-CN" altLang="en-US" sz="1800" b="0" i="0" kern="1200" dirty="0">
                          <a:solidFill>
                            <a:schemeClr val="dk1"/>
                          </a:solidFill>
                          <a:effectLst/>
                          <a:latin typeface="+mn-lt"/>
                          <a:ea typeface="+mn-ea"/>
                          <a:cs typeface="+mn-cs"/>
                        </a:rPr>
                        <a:t>数值</a:t>
                      </a:r>
                      <a:endParaRPr lang="zh-CN" altLang="en-US" dirty="0"/>
                    </a:p>
                  </a:txBody>
                  <a:tcPr/>
                </a:tc>
                <a:tc>
                  <a:txBody>
                    <a:bodyPr/>
                    <a:lstStyle/>
                    <a:p>
                      <a:pPr algn="l"/>
                      <a:r>
                        <a:rPr lang="zh-CN" altLang="en-US" b="0" dirty="0">
                          <a:effectLst/>
                        </a:rPr>
                        <a:t>订单的金额</a:t>
                      </a:r>
                      <a:endParaRPr lang="zh-CN" altLang="en-US" dirty="0">
                        <a:effectLst/>
                      </a:endParaRPr>
                    </a:p>
                  </a:txBody>
                  <a:tcPr marL="76200" marR="76200" marT="76200" marB="76200" anchor="ctr"/>
                </a:tc>
                <a:extLst>
                  <a:ext uri="{0D108BD9-81ED-4DB2-BD59-A6C34878D82A}">
                    <a16:rowId xmlns:a16="http://schemas.microsoft.com/office/drawing/2014/main" xmlns="" val="2001359205"/>
                  </a:ext>
                </a:extLst>
              </a:tr>
            </a:tbl>
          </a:graphicData>
        </a:graphic>
      </p:graphicFrame>
      <p:graphicFrame>
        <p:nvGraphicFramePr>
          <p:cNvPr id="12" name="表格 11">
            <a:extLst>
              <a:ext uri="{FF2B5EF4-FFF2-40B4-BE49-F238E27FC236}">
                <a16:creationId xmlns:a16="http://schemas.microsoft.com/office/drawing/2014/main" xmlns="" id="{3B1DA391-D742-8B4A-A148-B1E99B5ED0D6}"/>
              </a:ext>
            </a:extLst>
          </p:cNvPr>
          <p:cNvGraphicFramePr>
            <a:graphicFrameLocks noGrp="1"/>
          </p:cNvGraphicFramePr>
          <p:nvPr>
            <p:extLst>
              <p:ext uri="{D42A27DB-BD31-4B8C-83A1-F6EECF244321}">
                <p14:modId xmlns:p14="http://schemas.microsoft.com/office/powerpoint/2010/main" val="274475493"/>
              </p:ext>
            </p:extLst>
          </p:nvPr>
        </p:nvGraphicFramePr>
        <p:xfrm>
          <a:off x="1631504" y="4509120"/>
          <a:ext cx="8128000" cy="797560"/>
        </p:xfrm>
        <a:graphic>
          <a:graphicData uri="http://schemas.openxmlformats.org/drawingml/2006/table">
            <a:tbl>
              <a:tblPr firstRow="1" bandRow="1">
                <a:tableStyleId>{F5AB1C69-6EDB-4FF4-983F-18BD219EF322}</a:tableStyleId>
              </a:tblPr>
              <a:tblGrid>
                <a:gridCol w="2032000">
                  <a:extLst>
                    <a:ext uri="{9D8B030D-6E8A-4147-A177-3AD203B41FA5}">
                      <a16:colId xmlns:a16="http://schemas.microsoft.com/office/drawing/2014/main" xmlns="" val="4284108867"/>
                    </a:ext>
                  </a:extLst>
                </a:gridCol>
                <a:gridCol w="2032000">
                  <a:extLst>
                    <a:ext uri="{9D8B030D-6E8A-4147-A177-3AD203B41FA5}">
                      <a16:colId xmlns:a16="http://schemas.microsoft.com/office/drawing/2014/main" xmlns="" val="3869140225"/>
                    </a:ext>
                  </a:extLst>
                </a:gridCol>
                <a:gridCol w="2032000">
                  <a:extLst>
                    <a:ext uri="{9D8B030D-6E8A-4147-A177-3AD203B41FA5}">
                      <a16:colId xmlns:a16="http://schemas.microsoft.com/office/drawing/2014/main" xmlns="" val="1634756738"/>
                    </a:ext>
                  </a:extLst>
                </a:gridCol>
                <a:gridCol w="2032000">
                  <a:extLst>
                    <a:ext uri="{9D8B030D-6E8A-4147-A177-3AD203B41FA5}">
                      <a16:colId xmlns:a16="http://schemas.microsoft.com/office/drawing/2014/main" xmlns="" val="800399993"/>
                    </a:ext>
                  </a:extLst>
                </a:gridCol>
              </a:tblGrid>
              <a:tr h="370840">
                <a:tc>
                  <a:txBody>
                    <a:bodyPr/>
                    <a:lstStyle/>
                    <a:p>
                      <a:r>
                        <a:rPr lang="zh-CN" altLang="en-US" sz="1800" b="0" i="0" kern="1200" dirty="0">
                          <a:solidFill>
                            <a:schemeClr val="lt1"/>
                          </a:solidFill>
                          <a:effectLst/>
                          <a:latin typeface="+mn-lt"/>
                          <a:ea typeface="+mn-ea"/>
                          <a:cs typeface="+mn-cs"/>
                        </a:rPr>
                        <a:t>标识符</a:t>
                      </a:r>
                      <a:endParaRPr lang="zh-CN" altLang="en-US" dirty="0"/>
                    </a:p>
                  </a:txBody>
                  <a:tcPr>
                    <a:solidFill>
                      <a:srgbClr val="FB7207"/>
                    </a:solidFill>
                  </a:tcPr>
                </a:tc>
                <a:tc>
                  <a:txBody>
                    <a:bodyPr/>
                    <a:lstStyle/>
                    <a:p>
                      <a:r>
                        <a:rPr lang="zh-CN" altLang="en-US" sz="1800" b="0" i="0" kern="1200" dirty="0">
                          <a:solidFill>
                            <a:schemeClr val="lt1"/>
                          </a:solidFill>
                          <a:effectLst/>
                          <a:latin typeface="+mn-lt"/>
                          <a:ea typeface="+mn-ea"/>
                          <a:cs typeface="+mn-cs"/>
                        </a:rPr>
                        <a:t>名称</a:t>
                      </a:r>
                      <a:endParaRPr lang="zh-CN" altLang="en-US" dirty="0"/>
                    </a:p>
                  </a:txBody>
                  <a:tcPr>
                    <a:solidFill>
                      <a:srgbClr val="FB7207"/>
                    </a:solidFill>
                  </a:tcPr>
                </a:tc>
                <a:tc>
                  <a:txBody>
                    <a:bodyPr/>
                    <a:lstStyle/>
                    <a:p>
                      <a:r>
                        <a:rPr lang="zh-CN" altLang="en-US" sz="1800" b="0" i="0" kern="1200" dirty="0">
                          <a:solidFill>
                            <a:schemeClr val="lt1"/>
                          </a:solidFill>
                          <a:effectLst/>
                          <a:latin typeface="+mn-lt"/>
                          <a:ea typeface="+mn-ea"/>
                          <a:cs typeface="+mn-cs"/>
                        </a:rPr>
                        <a:t>类型</a:t>
                      </a:r>
                      <a:endParaRPr lang="zh-CN" altLang="en-US" dirty="0"/>
                    </a:p>
                  </a:txBody>
                  <a:tcPr>
                    <a:solidFill>
                      <a:srgbClr val="FB7207"/>
                    </a:solidFill>
                  </a:tcPr>
                </a:tc>
                <a:tc>
                  <a:txBody>
                    <a:bodyPr/>
                    <a:lstStyle/>
                    <a:p>
                      <a:r>
                        <a:rPr lang="zh-CN" altLang="en-US" sz="1800" b="0" i="0" kern="1200" dirty="0">
                          <a:solidFill>
                            <a:schemeClr val="lt1"/>
                          </a:solidFill>
                          <a:effectLst/>
                          <a:latin typeface="+mn-lt"/>
                          <a:ea typeface="+mn-ea"/>
                          <a:cs typeface="+mn-cs"/>
                        </a:rPr>
                        <a:t>描述</a:t>
                      </a:r>
                      <a:endParaRPr lang="zh-CN" altLang="en-US" dirty="0"/>
                    </a:p>
                  </a:txBody>
                  <a:tcPr>
                    <a:solidFill>
                      <a:srgbClr val="FB7207"/>
                    </a:solidFill>
                  </a:tcPr>
                </a:tc>
                <a:extLst>
                  <a:ext uri="{0D108BD9-81ED-4DB2-BD59-A6C34878D82A}">
                    <a16:rowId xmlns:a16="http://schemas.microsoft.com/office/drawing/2014/main" xmlns="" val="3964939737"/>
                  </a:ext>
                </a:extLst>
              </a:tr>
              <a:tr h="370840">
                <a:tc>
                  <a:txBody>
                    <a:bodyPr/>
                    <a:lstStyle/>
                    <a:p>
                      <a:r>
                        <a:rPr lang="en" altLang="zh-CN" sz="1800" b="0" i="0" kern="1200" dirty="0" err="1">
                          <a:solidFill>
                            <a:schemeClr val="dk1"/>
                          </a:solidFill>
                          <a:effectLst/>
                          <a:latin typeface="+mn-lt"/>
                          <a:ea typeface="+mn-ea"/>
                          <a:cs typeface="+mn-cs"/>
                        </a:rPr>
                        <a:t>orderId_var</a:t>
                      </a:r>
                      <a:endParaRPr lang="zh-CN" altLang="en-US" dirty="0"/>
                    </a:p>
                  </a:txBody>
                  <a:tcPr/>
                </a:tc>
                <a:tc>
                  <a:txBody>
                    <a:bodyPr/>
                    <a:lstStyle/>
                    <a:p>
                      <a:r>
                        <a:rPr lang="zh-CN" altLang="en-US" sz="1800" b="0" i="0" kern="1200" dirty="0">
                          <a:solidFill>
                            <a:schemeClr val="dk1"/>
                          </a:solidFill>
                          <a:effectLst/>
                          <a:latin typeface="+mn-lt"/>
                          <a:ea typeface="+mn-ea"/>
                          <a:cs typeface="+mn-cs"/>
                        </a:rPr>
                        <a:t>订单</a:t>
                      </a:r>
                      <a:r>
                        <a:rPr lang="en" altLang="zh-CN" sz="1800" b="0" i="0" kern="1200" dirty="0">
                          <a:solidFill>
                            <a:schemeClr val="dk1"/>
                          </a:solidFill>
                          <a:effectLst/>
                          <a:latin typeface="+mn-lt"/>
                          <a:ea typeface="+mn-ea"/>
                          <a:cs typeface="+mn-cs"/>
                        </a:rPr>
                        <a:t>ID</a:t>
                      </a:r>
                      <a:endParaRPr lang="zh-CN" altLang="en-US" dirty="0"/>
                    </a:p>
                  </a:txBody>
                  <a:tcPr/>
                </a:tc>
                <a:tc>
                  <a:txBody>
                    <a:bodyPr/>
                    <a:lstStyle/>
                    <a:p>
                      <a:r>
                        <a:rPr lang="zh-CN" altLang="en-US" sz="1800" b="0" i="0" kern="1200" dirty="0">
                          <a:solidFill>
                            <a:schemeClr val="dk1"/>
                          </a:solidFill>
                          <a:effectLst/>
                          <a:latin typeface="+mn-lt"/>
                          <a:ea typeface="+mn-ea"/>
                          <a:cs typeface="+mn-cs"/>
                        </a:rPr>
                        <a:t>字符串</a:t>
                      </a:r>
                      <a:endParaRPr lang="zh-CN" altLang="en-US" dirty="0"/>
                    </a:p>
                  </a:txBody>
                  <a:tcPr/>
                </a:tc>
                <a:tc>
                  <a:txBody>
                    <a:bodyPr/>
                    <a:lstStyle/>
                    <a:p>
                      <a:pPr algn="l"/>
                      <a:r>
                        <a:rPr lang="zh-CN" altLang="en-US" b="0" dirty="0">
                          <a:effectLst/>
                        </a:rPr>
                        <a:t>订单</a:t>
                      </a:r>
                      <a:r>
                        <a:rPr lang="en" b="0" dirty="0">
                          <a:effectLst/>
                        </a:rPr>
                        <a:t>ID</a:t>
                      </a:r>
                      <a:endParaRPr lang="en" dirty="0">
                        <a:effectLst/>
                      </a:endParaRPr>
                    </a:p>
                  </a:txBody>
                  <a:tcPr marL="76200" marR="76200" marT="76200" marB="76200" anchor="ctr"/>
                </a:tc>
                <a:extLst>
                  <a:ext uri="{0D108BD9-81ED-4DB2-BD59-A6C34878D82A}">
                    <a16:rowId xmlns:a16="http://schemas.microsoft.com/office/drawing/2014/main" xmlns="" val="1575554877"/>
                  </a:ext>
                </a:extLst>
              </a:tr>
            </a:tbl>
          </a:graphicData>
        </a:graphic>
      </p:graphicFrame>
    </p:spTree>
    <p:extLst>
      <p:ext uri="{BB962C8B-B14F-4D97-AF65-F5344CB8AC3E}">
        <p14:creationId xmlns:p14="http://schemas.microsoft.com/office/powerpoint/2010/main" val="1813132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9B86C79-4B1B-B84E-A824-F26C6A8F0374}"/>
              </a:ext>
            </a:extLst>
          </p:cNvPr>
          <p:cNvSpPr>
            <a:spLocks noGrp="1"/>
          </p:cNvSpPr>
          <p:nvPr>
            <p:ph type="title"/>
          </p:nvPr>
        </p:nvSpPr>
        <p:spPr>
          <a:xfrm>
            <a:off x="838200" y="528207"/>
            <a:ext cx="10515600" cy="668545"/>
          </a:xfrm>
        </p:spPr>
        <p:txBody>
          <a:bodyPr/>
          <a:lstStyle/>
          <a:p>
            <a:r>
              <a:rPr kumimoji="1" lang="zh-CN" altLang="en-US" sz="4000" dirty="0">
                <a:latin typeface="+mj-ea"/>
              </a:rPr>
              <a:t>自定义事件</a:t>
            </a:r>
            <a:r>
              <a:rPr kumimoji="1" lang="en-US" altLang="zh-CN" sz="4000" dirty="0">
                <a:latin typeface="+mj-ea"/>
              </a:rPr>
              <a:t>(</a:t>
            </a:r>
            <a:r>
              <a:rPr kumimoji="1" lang="zh-CN" altLang="en-US" sz="4000" dirty="0">
                <a:latin typeface="+mj-ea"/>
              </a:rPr>
              <a:t>指标</a:t>
            </a:r>
            <a:r>
              <a:rPr kumimoji="1" lang="en-US" altLang="zh-CN" sz="4000" dirty="0">
                <a:latin typeface="+mj-ea"/>
              </a:rPr>
              <a:t>)+</a:t>
            </a:r>
            <a:r>
              <a:rPr kumimoji="1" lang="zh-CN" altLang="en-US" sz="4000" dirty="0">
                <a:latin typeface="+mj-ea"/>
              </a:rPr>
              <a:t>事件级变量</a:t>
            </a:r>
            <a:r>
              <a:rPr kumimoji="1" lang="en-US" altLang="zh-CN" sz="4000" dirty="0">
                <a:latin typeface="+mj-ea"/>
              </a:rPr>
              <a:t>(</a:t>
            </a:r>
            <a:r>
              <a:rPr kumimoji="1" lang="zh-CN" altLang="en-US" sz="4000" dirty="0">
                <a:latin typeface="+mj-ea"/>
              </a:rPr>
              <a:t>维度</a:t>
            </a:r>
            <a:r>
              <a:rPr kumimoji="1" lang="en-US" altLang="zh-CN" sz="4000" dirty="0">
                <a:latin typeface="+mj-ea"/>
              </a:rPr>
              <a:t>)</a:t>
            </a:r>
            <a:endParaRPr kumimoji="1" lang="zh-CN" altLang="en-US" sz="4000" dirty="0">
              <a:latin typeface="+mj-ea"/>
            </a:endParaRPr>
          </a:p>
        </p:txBody>
      </p:sp>
      <p:sp>
        <p:nvSpPr>
          <p:cNvPr id="4" name="文本框 3">
            <a:extLst>
              <a:ext uri="{FF2B5EF4-FFF2-40B4-BE49-F238E27FC236}">
                <a16:creationId xmlns:a16="http://schemas.microsoft.com/office/drawing/2014/main" xmlns="" id="{9F3B98E9-2DF0-2F4D-9B7E-9C53290177A2}"/>
              </a:ext>
            </a:extLst>
          </p:cNvPr>
          <p:cNvSpPr txBox="1"/>
          <p:nvPr/>
        </p:nvSpPr>
        <p:spPr>
          <a:xfrm>
            <a:off x="1127448" y="967661"/>
            <a:ext cx="9650289" cy="877163"/>
          </a:xfrm>
          <a:prstGeom prst="rect">
            <a:avLst/>
          </a:prstGeom>
          <a:noFill/>
        </p:spPr>
        <p:txBody>
          <a:bodyPr wrap="square" rtlCol="0">
            <a:spAutoFit/>
          </a:bodyPr>
          <a:lstStyle/>
          <a:p>
            <a:endParaRPr lang="zh-CN" altLang="en-US" sz="1700" b="1" dirty="0">
              <a:latin typeface="+mj-ea"/>
              <a:ea typeface="+mj-ea"/>
            </a:endParaRPr>
          </a:p>
          <a:p>
            <a:r>
              <a:rPr lang="zh-CN" altLang="en-US" sz="1700" dirty="0">
                <a:latin typeface="+mj-ea"/>
                <a:ea typeface="+mj-ea"/>
              </a:rPr>
              <a:t>此示例中的自定义事件为“订单支付金额（</a:t>
            </a:r>
            <a:r>
              <a:rPr lang="en-US" altLang="zh-CN" sz="1700" dirty="0" err="1">
                <a:latin typeface="+mj-ea"/>
                <a:ea typeface="+mj-ea"/>
              </a:rPr>
              <a:t>orderAmount</a:t>
            </a:r>
            <a:r>
              <a:rPr lang="zh-CN" altLang="en-US" sz="1700" dirty="0">
                <a:latin typeface="+mj-ea"/>
                <a:ea typeface="+mj-ea"/>
              </a:rPr>
              <a:t>）”，此处的 </a:t>
            </a:r>
            <a:r>
              <a:rPr lang="en-US" altLang="zh-CN" sz="1700" dirty="0">
                <a:latin typeface="+mj-ea"/>
                <a:ea typeface="+mj-ea"/>
              </a:rPr>
              <a:t>number </a:t>
            </a:r>
            <a:r>
              <a:rPr lang="zh-CN" altLang="en-US" sz="1700" dirty="0">
                <a:latin typeface="+mj-ea"/>
                <a:ea typeface="+mj-ea"/>
              </a:rPr>
              <a:t>参数值 </a:t>
            </a:r>
            <a:r>
              <a:rPr lang="en-US" altLang="zh-CN" sz="1700" dirty="0">
                <a:latin typeface="+mj-ea"/>
                <a:ea typeface="+mj-ea"/>
              </a:rPr>
              <a:t>98.77 </a:t>
            </a:r>
            <a:r>
              <a:rPr lang="zh-CN" altLang="en-US" sz="1700" dirty="0">
                <a:latin typeface="+mj-ea"/>
                <a:ea typeface="+mj-ea"/>
              </a:rPr>
              <a:t>为此订单中所</a:t>
            </a:r>
            <a:r>
              <a:rPr lang="zh-CN" altLang="en-US" sz="1700" dirty="0" smtClean="0">
                <a:latin typeface="+mj-ea"/>
                <a:ea typeface="+mj-ea"/>
              </a:rPr>
              <a:t>支付金额</a:t>
            </a:r>
            <a:r>
              <a:rPr lang="zh-CN" altLang="en-US" sz="1700" dirty="0">
                <a:latin typeface="+mj-ea"/>
                <a:ea typeface="+mj-ea"/>
              </a:rPr>
              <a:t>，</a:t>
            </a:r>
            <a:r>
              <a:rPr lang="en-US" altLang="zh-CN" sz="1700" dirty="0">
                <a:latin typeface="+mj-ea"/>
                <a:ea typeface="+mj-ea"/>
              </a:rPr>
              <a:t>#123 </a:t>
            </a:r>
            <a:r>
              <a:rPr lang="zh-CN" altLang="en-US" sz="1700" dirty="0">
                <a:latin typeface="+mj-ea"/>
                <a:ea typeface="+mj-ea"/>
              </a:rPr>
              <a:t>为此订单</a:t>
            </a:r>
            <a:r>
              <a:rPr lang="en-US" altLang="zh-CN" sz="1700" dirty="0">
                <a:latin typeface="+mj-ea"/>
                <a:ea typeface="+mj-ea"/>
              </a:rPr>
              <a:t>ID</a:t>
            </a:r>
          </a:p>
        </p:txBody>
      </p:sp>
      <p:graphicFrame>
        <p:nvGraphicFramePr>
          <p:cNvPr id="6" name="表格 5">
            <a:extLst>
              <a:ext uri="{FF2B5EF4-FFF2-40B4-BE49-F238E27FC236}">
                <a16:creationId xmlns:a16="http://schemas.microsoft.com/office/drawing/2014/main" xmlns="" id="{05B4322C-CF22-F948-9D57-30AF796DB448}"/>
              </a:ext>
            </a:extLst>
          </p:cNvPr>
          <p:cNvGraphicFramePr>
            <a:graphicFrameLocks noGrp="1"/>
          </p:cNvGraphicFramePr>
          <p:nvPr>
            <p:extLst>
              <p:ext uri="{D42A27DB-BD31-4B8C-83A1-F6EECF244321}">
                <p14:modId xmlns:p14="http://schemas.microsoft.com/office/powerpoint/2010/main" val="1955847838"/>
              </p:ext>
            </p:extLst>
          </p:nvPr>
        </p:nvGraphicFramePr>
        <p:xfrm>
          <a:off x="1702295" y="1844824"/>
          <a:ext cx="8282137" cy="4248472"/>
        </p:xfrm>
        <a:graphic>
          <a:graphicData uri="http://schemas.openxmlformats.org/drawingml/2006/table">
            <a:tbl>
              <a:tblPr firstRow="1" bandRow="1">
                <a:tableStyleId>{F5AB1C69-6EDB-4FF4-983F-18BD219EF322}</a:tableStyleId>
              </a:tblPr>
              <a:tblGrid>
                <a:gridCol w="1441377">
                  <a:extLst>
                    <a:ext uri="{9D8B030D-6E8A-4147-A177-3AD203B41FA5}">
                      <a16:colId xmlns:a16="http://schemas.microsoft.com/office/drawing/2014/main" xmlns="" val="1948193447"/>
                    </a:ext>
                  </a:extLst>
                </a:gridCol>
                <a:gridCol w="3456384">
                  <a:extLst>
                    <a:ext uri="{9D8B030D-6E8A-4147-A177-3AD203B41FA5}">
                      <a16:colId xmlns:a16="http://schemas.microsoft.com/office/drawing/2014/main" xmlns="" val="2753750574"/>
                    </a:ext>
                  </a:extLst>
                </a:gridCol>
                <a:gridCol w="3384376">
                  <a:extLst>
                    <a:ext uri="{9D8B030D-6E8A-4147-A177-3AD203B41FA5}">
                      <a16:colId xmlns:a16="http://schemas.microsoft.com/office/drawing/2014/main" xmlns="" val="489937057"/>
                    </a:ext>
                  </a:extLst>
                </a:gridCol>
              </a:tblGrid>
              <a:tr h="422634">
                <a:tc>
                  <a:txBody>
                    <a:bodyPr/>
                    <a:lstStyle/>
                    <a:p>
                      <a:r>
                        <a:rPr lang="zh-CN" altLang="en-US" sz="1800" b="0" i="0" kern="1200" dirty="0">
                          <a:solidFill>
                            <a:schemeClr val="lt1"/>
                          </a:solidFill>
                          <a:effectLst/>
                          <a:latin typeface="+mn-lt"/>
                          <a:ea typeface="+mn-ea"/>
                          <a:cs typeface="+mn-cs"/>
                        </a:rPr>
                        <a:t>平台</a:t>
                      </a:r>
                      <a:endParaRPr lang="zh-CN" altLang="en-US" dirty="0"/>
                    </a:p>
                  </a:txBody>
                  <a:tcPr>
                    <a:solidFill>
                      <a:srgbClr val="FB7207"/>
                    </a:solidFill>
                  </a:tcPr>
                </a:tc>
                <a:tc>
                  <a:txBody>
                    <a:bodyPr/>
                    <a:lstStyle/>
                    <a:p>
                      <a:r>
                        <a:rPr lang="zh-CN" altLang="en-US" sz="1800" b="0" i="0" kern="1200" dirty="0">
                          <a:solidFill>
                            <a:schemeClr val="lt1"/>
                          </a:solidFill>
                          <a:effectLst/>
                          <a:latin typeface="+mn-lt"/>
                          <a:ea typeface="+mn-ea"/>
                          <a:cs typeface="+mn-cs"/>
                        </a:rPr>
                        <a:t>方法原型</a:t>
                      </a:r>
                      <a:endParaRPr lang="zh-CN" altLang="en-US" dirty="0"/>
                    </a:p>
                  </a:txBody>
                  <a:tcPr>
                    <a:solidFill>
                      <a:srgbClr val="FB7207"/>
                    </a:solidFill>
                  </a:tcPr>
                </a:tc>
                <a:tc>
                  <a:txBody>
                    <a:bodyPr/>
                    <a:lstStyle/>
                    <a:p>
                      <a:r>
                        <a:rPr lang="zh-CN" altLang="en-US" sz="1800" b="0" i="0" kern="1200" dirty="0">
                          <a:solidFill>
                            <a:schemeClr val="lt1"/>
                          </a:solidFill>
                          <a:effectLst/>
                          <a:latin typeface="+mn-lt"/>
                          <a:ea typeface="+mn-ea"/>
                          <a:cs typeface="+mn-cs"/>
                        </a:rPr>
                        <a:t>代码示例</a:t>
                      </a:r>
                      <a:endParaRPr lang="zh-CN" altLang="en-US" dirty="0"/>
                    </a:p>
                  </a:txBody>
                  <a:tcPr>
                    <a:solidFill>
                      <a:srgbClr val="FB7207"/>
                    </a:solidFill>
                  </a:tcPr>
                </a:tc>
                <a:extLst>
                  <a:ext uri="{0D108BD9-81ED-4DB2-BD59-A6C34878D82A}">
                    <a16:rowId xmlns:a16="http://schemas.microsoft.com/office/drawing/2014/main" xmlns="" val="2947947541"/>
                  </a:ext>
                </a:extLst>
              </a:tr>
              <a:tr h="694395">
                <a:tc>
                  <a:txBody>
                    <a:bodyPr/>
                    <a:lstStyle/>
                    <a:p>
                      <a:r>
                        <a:rPr lang="en" altLang="zh-CN" sz="1800" b="0" i="0" kern="1200" dirty="0">
                          <a:solidFill>
                            <a:schemeClr val="dk1"/>
                          </a:solidFill>
                          <a:effectLst/>
                          <a:latin typeface="+mn-lt"/>
                          <a:ea typeface="+mn-ea"/>
                          <a:cs typeface="+mn-cs"/>
                        </a:rPr>
                        <a:t>JS SDK</a:t>
                      </a:r>
                      <a:endParaRPr lang="zh-CN" altLang="en-US" dirty="0"/>
                    </a:p>
                  </a:txBody>
                  <a:tcPr/>
                </a:tc>
                <a:tc>
                  <a:txBody>
                    <a:bodyPr/>
                    <a:lstStyle/>
                    <a:p>
                      <a:r>
                        <a:rPr lang="en" altLang="zh-CN" sz="1800" b="0" i="0" kern="1200" dirty="0" err="1">
                          <a:solidFill>
                            <a:schemeClr val="dk1"/>
                          </a:solidFill>
                          <a:effectLst/>
                          <a:latin typeface="+mn-lt"/>
                          <a:ea typeface="+mn-ea"/>
                          <a:cs typeface="+mn-cs"/>
                        </a:rPr>
                        <a:t>gio</a:t>
                      </a:r>
                      <a:r>
                        <a:rPr lang="en" altLang="zh-CN" sz="1800" b="0" i="0" kern="1200" dirty="0">
                          <a:solidFill>
                            <a:schemeClr val="dk1"/>
                          </a:solidFill>
                          <a:effectLst/>
                          <a:latin typeface="+mn-lt"/>
                          <a:ea typeface="+mn-ea"/>
                          <a:cs typeface="+mn-cs"/>
                        </a:rPr>
                        <a:t>('track', </a:t>
                      </a:r>
                      <a:r>
                        <a:rPr lang="en" altLang="zh-CN" sz="1800" b="0" i="0" kern="1200" dirty="0" err="1">
                          <a:solidFill>
                            <a:schemeClr val="dk1"/>
                          </a:solidFill>
                          <a:effectLst/>
                          <a:latin typeface="+mn-lt"/>
                          <a:ea typeface="+mn-ea"/>
                          <a:cs typeface="+mn-cs"/>
                        </a:rPr>
                        <a:t>eventId</a:t>
                      </a:r>
                      <a:r>
                        <a:rPr lang="en" altLang="zh-CN" sz="1800" b="0" i="0" kern="1200" dirty="0">
                          <a:solidFill>
                            <a:schemeClr val="dk1"/>
                          </a:solidFill>
                          <a:effectLst/>
                          <a:latin typeface="+mn-lt"/>
                          <a:ea typeface="+mn-ea"/>
                          <a:cs typeface="+mn-cs"/>
                        </a:rPr>
                        <a:t>, number, </a:t>
                      </a:r>
                      <a:r>
                        <a:rPr lang="en" altLang="zh-CN" sz="1800" b="0" i="0" kern="1200" dirty="0" err="1">
                          <a:solidFill>
                            <a:schemeClr val="dk1"/>
                          </a:solidFill>
                          <a:effectLst/>
                          <a:latin typeface="+mn-lt"/>
                          <a:ea typeface="+mn-ea"/>
                          <a:cs typeface="+mn-cs"/>
                        </a:rPr>
                        <a:t>eventLevelVariables</a:t>
                      </a:r>
                      <a:r>
                        <a:rPr lang="en" altLang="zh-CN" sz="1800" b="0" i="0" kern="1200" dirty="0">
                          <a:solidFill>
                            <a:schemeClr val="dk1"/>
                          </a:solidFill>
                          <a:effectLst/>
                          <a:latin typeface="+mn-lt"/>
                          <a:ea typeface="+mn-ea"/>
                          <a:cs typeface="+mn-cs"/>
                        </a:rPr>
                        <a:t>);</a:t>
                      </a:r>
                      <a:endParaRPr lang="zh-CN" altLang="en-US" dirty="0"/>
                    </a:p>
                  </a:txBody>
                  <a:tcPr/>
                </a:tc>
                <a:tc>
                  <a:txBody>
                    <a:bodyPr/>
                    <a:lstStyle/>
                    <a:p>
                      <a:r>
                        <a:rPr lang="en" altLang="zh-CN" sz="1800" b="0" i="0" kern="1200" dirty="0" err="1">
                          <a:solidFill>
                            <a:schemeClr val="dk1"/>
                          </a:solidFill>
                          <a:effectLst/>
                          <a:latin typeface="+mn-lt"/>
                          <a:ea typeface="+mn-ea"/>
                          <a:cs typeface="+mn-cs"/>
                        </a:rPr>
                        <a:t>gio</a:t>
                      </a:r>
                      <a:r>
                        <a:rPr lang="en" altLang="zh-CN" sz="1800" b="0" i="0" kern="1200" dirty="0">
                          <a:solidFill>
                            <a:schemeClr val="dk1"/>
                          </a:solidFill>
                          <a:effectLst/>
                          <a:latin typeface="+mn-lt"/>
                          <a:ea typeface="+mn-ea"/>
                          <a:cs typeface="+mn-cs"/>
                        </a:rPr>
                        <a:t>('track', '</a:t>
                      </a:r>
                      <a:r>
                        <a:rPr lang="en" altLang="zh-CN" sz="1800" b="0" i="0" kern="1200" dirty="0" err="1">
                          <a:solidFill>
                            <a:schemeClr val="dk1"/>
                          </a:solidFill>
                          <a:effectLst/>
                          <a:latin typeface="+mn-lt"/>
                          <a:ea typeface="+mn-ea"/>
                          <a:cs typeface="+mn-cs"/>
                        </a:rPr>
                        <a:t>orderAmount</a:t>
                      </a:r>
                      <a:r>
                        <a:rPr lang="en" altLang="zh-CN" sz="1800" b="0" i="0" kern="1200" dirty="0">
                          <a:solidFill>
                            <a:schemeClr val="dk1"/>
                          </a:solidFill>
                          <a:effectLst/>
                          <a:latin typeface="+mn-lt"/>
                          <a:ea typeface="+mn-ea"/>
                          <a:cs typeface="+mn-cs"/>
                        </a:rPr>
                        <a:t>', 98.77, {'</a:t>
                      </a:r>
                      <a:r>
                        <a:rPr lang="en" altLang="zh-CN" sz="1800" b="0" i="0" kern="1200" dirty="0" err="1">
                          <a:solidFill>
                            <a:schemeClr val="dk1"/>
                          </a:solidFill>
                          <a:effectLst/>
                          <a:latin typeface="+mn-lt"/>
                          <a:ea typeface="+mn-ea"/>
                          <a:cs typeface="+mn-cs"/>
                        </a:rPr>
                        <a:t>orderId_var</a:t>
                      </a:r>
                      <a:r>
                        <a:rPr lang="en" altLang="zh-CN" sz="1800" b="0" i="0" kern="1200" dirty="0">
                          <a:solidFill>
                            <a:schemeClr val="dk1"/>
                          </a:solidFill>
                          <a:effectLst/>
                          <a:latin typeface="+mn-lt"/>
                          <a:ea typeface="+mn-ea"/>
                          <a:cs typeface="+mn-cs"/>
                        </a:rPr>
                        <a:t>':'#123'})</a:t>
                      </a:r>
                      <a:endParaRPr lang="zh-CN" altLang="en-US" dirty="0"/>
                    </a:p>
                  </a:txBody>
                  <a:tcPr/>
                </a:tc>
                <a:extLst>
                  <a:ext uri="{0D108BD9-81ED-4DB2-BD59-A6C34878D82A}">
                    <a16:rowId xmlns:a16="http://schemas.microsoft.com/office/drawing/2014/main" xmlns="" val="1703786121"/>
                  </a:ext>
                </a:extLst>
              </a:tr>
              <a:tr h="1225119">
                <a:tc>
                  <a:txBody>
                    <a:bodyPr/>
                    <a:lstStyle/>
                    <a:p>
                      <a:r>
                        <a:rPr lang="en" altLang="zh-CN" sz="1800" b="0" i="0" kern="1200" dirty="0">
                          <a:solidFill>
                            <a:schemeClr val="dk1"/>
                          </a:solidFill>
                          <a:effectLst/>
                          <a:latin typeface="+mn-lt"/>
                          <a:ea typeface="+mn-ea"/>
                          <a:cs typeface="+mn-cs"/>
                        </a:rPr>
                        <a:t>Android SDK</a:t>
                      </a:r>
                      <a:endParaRPr lang="zh-CN" altLang="en-US" dirty="0"/>
                    </a:p>
                  </a:txBody>
                  <a:tcPr/>
                </a:tc>
                <a:tc>
                  <a:txBody>
                    <a:bodyPr/>
                    <a:lstStyle/>
                    <a:p>
                      <a:r>
                        <a:rPr lang="en" altLang="zh-CN" sz="1800" b="0" i="0" kern="1200" dirty="0" err="1">
                          <a:solidFill>
                            <a:schemeClr val="dk1"/>
                          </a:solidFill>
                          <a:effectLst/>
                          <a:latin typeface="+mn-lt"/>
                          <a:ea typeface="+mn-ea"/>
                          <a:cs typeface="+mn-cs"/>
                        </a:rPr>
                        <a:t>GrowingIO.getInstance</a:t>
                      </a:r>
                      <a:r>
                        <a:rPr lang="en" altLang="zh-CN" sz="1800" b="0" i="0" kern="1200" dirty="0">
                          <a:solidFill>
                            <a:schemeClr val="dk1"/>
                          </a:solidFill>
                          <a:effectLst/>
                          <a:latin typeface="+mn-lt"/>
                          <a:ea typeface="+mn-ea"/>
                          <a:cs typeface="+mn-cs"/>
                        </a:rPr>
                        <a:t>().track(String </a:t>
                      </a:r>
                      <a:r>
                        <a:rPr lang="en" altLang="zh-CN" sz="1800" b="0" i="0" kern="1200" dirty="0" err="1">
                          <a:solidFill>
                            <a:schemeClr val="dk1"/>
                          </a:solidFill>
                          <a:effectLst/>
                          <a:latin typeface="+mn-lt"/>
                          <a:ea typeface="+mn-ea"/>
                          <a:cs typeface="+mn-cs"/>
                        </a:rPr>
                        <a:t>eventId</a:t>
                      </a:r>
                      <a:r>
                        <a:rPr lang="en" altLang="zh-CN" sz="1800" b="0" i="0" kern="1200" dirty="0">
                          <a:solidFill>
                            <a:schemeClr val="dk1"/>
                          </a:solidFill>
                          <a:effectLst/>
                          <a:latin typeface="+mn-lt"/>
                          <a:ea typeface="+mn-ea"/>
                          <a:cs typeface="+mn-cs"/>
                        </a:rPr>
                        <a:t>, Number </a:t>
                      </a:r>
                      <a:r>
                        <a:rPr lang="en" altLang="zh-CN" sz="1800" b="0" i="0" kern="1200" dirty="0" err="1">
                          <a:solidFill>
                            <a:schemeClr val="dk1"/>
                          </a:solidFill>
                          <a:effectLst/>
                          <a:latin typeface="+mn-lt"/>
                          <a:ea typeface="+mn-ea"/>
                          <a:cs typeface="+mn-cs"/>
                        </a:rPr>
                        <a:t>eventNumber</a:t>
                      </a:r>
                      <a:r>
                        <a:rPr lang="en" altLang="zh-CN" sz="1800" b="0" i="0" kern="1200" dirty="0">
                          <a:solidFill>
                            <a:schemeClr val="dk1"/>
                          </a:solidFill>
                          <a:effectLst/>
                          <a:latin typeface="+mn-lt"/>
                          <a:ea typeface="+mn-ea"/>
                          <a:cs typeface="+mn-cs"/>
                        </a:rPr>
                        <a:t>, </a:t>
                      </a:r>
                      <a:r>
                        <a:rPr lang="en" altLang="zh-CN" sz="1800" b="0" i="0" kern="1200" dirty="0" err="1">
                          <a:solidFill>
                            <a:schemeClr val="dk1"/>
                          </a:solidFill>
                          <a:effectLst/>
                          <a:latin typeface="+mn-lt"/>
                          <a:ea typeface="+mn-ea"/>
                          <a:cs typeface="+mn-cs"/>
                        </a:rPr>
                        <a:t>JSONObject</a:t>
                      </a:r>
                      <a:r>
                        <a:rPr lang="en" altLang="zh-CN" sz="1800" b="0" i="0" kern="1200" dirty="0">
                          <a:solidFill>
                            <a:schemeClr val="dk1"/>
                          </a:solidFill>
                          <a:effectLst/>
                          <a:latin typeface="+mn-lt"/>
                          <a:ea typeface="+mn-ea"/>
                          <a:cs typeface="+mn-cs"/>
                        </a:rPr>
                        <a:t> </a:t>
                      </a:r>
                      <a:r>
                        <a:rPr lang="en" altLang="zh-CN" sz="1800" b="0" i="0" kern="1200" dirty="0" err="1">
                          <a:solidFill>
                            <a:schemeClr val="dk1"/>
                          </a:solidFill>
                          <a:effectLst/>
                          <a:latin typeface="+mn-lt"/>
                          <a:ea typeface="+mn-ea"/>
                          <a:cs typeface="+mn-cs"/>
                        </a:rPr>
                        <a:t>eventLevelVariables</a:t>
                      </a:r>
                      <a:r>
                        <a:rPr lang="en" altLang="zh-CN" sz="1800" b="0" i="0" kern="1200" dirty="0">
                          <a:solidFill>
                            <a:schemeClr val="dk1"/>
                          </a:solidFill>
                          <a:effectLst/>
                          <a:latin typeface="+mn-lt"/>
                          <a:ea typeface="+mn-ea"/>
                          <a:cs typeface="+mn-cs"/>
                        </a:rPr>
                        <a:t>);</a:t>
                      </a:r>
                      <a:endParaRPr lang="zh-CN" altLang="en-US" dirty="0"/>
                    </a:p>
                  </a:txBody>
                  <a:tcPr/>
                </a:tc>
                <a:tc>
                  <a:txBody>
                    <a:bodyPr/>
                    <a:lstStyle/>
                    <a:p>
                      <a:r>
                        <a:rPr lang="en" altLang="zh-CN" sz="1800" b="0" i="0" kern="1200" dirty="0" err="1">
                          <a:solidFill>
                            <a:schemeClr val="dk1"/>
                          </a:solidFill>
                          <a:effectLst/>
                          <a:latin typeface="+mn-lt"/>
                          <a:ea typeface="+mn-ea"/>
                          <a:cs typeface="+mn-cs"/>
                        </a:rPr>
                        <a:t>GrowingIO.getInstance</a:t>
                      </a:r>
                      <a:r>
                        <a:rPr lang="en" altLang="zh-CN" sz="1800" b="0" i="0" kern="1200" dirty="0">
                          <a:solidFill>
                            <a:schemeClr val="dk1"/>
                          </a:solidFill>
                          <a:effectLst/>
                          <a:latin typeface="+mn-lt"/>
                          <a:ea typeface="+mn-ea"/>
                          <a:cs typeface="+mn-cs"/>
                        </a:rPr>
                        <a:t>().track("</a:t>
                      </a:r>
                      <a:r>
                        <a:rPr lang="en" altLang="zh-CN" sz="1800" b="0" i="0" kern="1200" dirty="0" err="1">
                          <a:solidFill>
                            <a:schemeClr val="dk1"/>
                          </a:solidFill>
                          <a:effectLst/>
                          <a:latin typeface="+mn-lt"/>
                          <a:ea typeface="+mn-ea"/>
                          <a:cs typeface="+mn-cs"/>
                        </a:rPr>
                        <a:t>orderAmount</a:t>
                      </a:r>
                      <a:r>
                        <a:rPr lang="en" altLang="zh-CN" sz="1800" b="0" i="0" kern="1200" dirty="0">
                          <a:solidFill>
                            <a:schemeClr val="dk1"/>
                          </a:solidFill>
                          <a:effectLst/>
                          <a:latin typeface="+mn-lt"/>
                          <a:ea typeface="+mn-ea"/>
                          <a:cs typeface="+mn-cs"/>
                        </a:rPr>
                        <a:t>", 98.77, new </a:t>
                      </a:r>
                      <a:r>
                        <a:rPr lang="en" altLang="zh-CN" sz="1800" b="0" i="0" kern="1200" dirty="0" err="1">
                          <a:solidFill>
                            <a:schemeClr val="dk1"/>
                          </a:solidFill>
                          <a:effectLst/>
                          <a:latin typeface="+mn-lt"/>
                          <a:ea typeface="+mn-ea"/>
                          <a:cs typeface="+mn-cs"/>
                        </a:rPr>
                        <a:t>JSONObject</a:t>
                      </a:r>
                      <a:r>
                        <a:rPr lang="en" altLang="zh-CN" sz="1800" b="0" i="0" kern="1200" dirty="0">
                          <a:solidFill>
                            <a:schemeClr val="dk1"/>
                          </a:solidFill>
                          <a:effectLst/>
                          <a:latin typeface="+mn-lt"/>
                          <a:ea typeface="+mn-ea"/>
                          <a:cs typeface="+mn-cs"/>
                        </a:rPr>
                        <a:t>().put("orderId_var","#123"));</a:t>
                      </a:r>
                      <a:endParaRPr lang="zh-CN" altLang="en-US" dirty="0"/>
                    </a:p>
                  </a:txBody>
                  <a:tcPr/>
                </a:tc>
                <a:extLst>
                  <a:ext uri="{0D108BD9-81ED-4DB2-BD59-A6C34878D82A}">
                    <a16:rowId xmlns:a16="http://schemas.microsoft.com/office/drawing/2014/main" xmlns="" val="3532860773"/>
                  </a:ext>
                </a:extLst>
              </a:tr>
              <a:tr h="1906324">
                <a:tc>
                  <a:txBody>
                    <a:bodyPr/>
                    <a:lstStyle/>
                    <a:p>
                      <a:r>
                        <a:rPr lang="en" altLang="zh-CN" sz="1800" b="0" i="0" kern="1200" dirty="0">
                          <a:solidFill>
                            <a:schemeClr val="dk1"/>
                          </a:solidFill>
                          <a:effectLst/>
                          <a:latin typeface="+mn-lt"/>
                          <a:ea typeface="+mn-ea"/>
                          <a:cs typeface="+mn-cs"/>
                        </a:rPr>
                        <a:t>iOS SDK</a:t>
                      </a:r>
                      <a:endParaRPr lang="zh-CN" altLang="en-US" dirty="0"/>
                    </a:p>
                  </a:txBody>
                  <a:tcPr/>
                </a:tc>
                <a:tc>
                  <a:txBody>
                    <a:bodyPr/>
                    <a:lstStyle/>
                    <a:p>
                      <a:pPr algn="l"/>
                      <a:r>
                        <a:rPr lang="en" b="0" dirty="0">
                          <a:effectLst/>
                        </a:rPr>
                        <a:t>+ (void)track:(</a:t>
                      </a:r>
                      <a:r>
                        <a:rPr lang="en" b="0" dirty="0" err="1">
                          <a:effectLst/>
                        </a:rPr>
                        <a:t>NSString</a:t>
                      </a:r>
                      <a:r>
                        <a:rPr lang="en" b="0" dirty="0">
                          <a:effectLst/>
                        </a:rPr>
                        <a:t> *)</a:t>
                      </a:r>
                      <a:r>
                        <a:rPr lang="en" b="0" dirty="0" err="1">
                          <a:effectLst/>
                        </a:rPr>
                        <a:t>eventId</a:t>
                      </a:r>
                      <a:r>
                        <a:rPr lang="en" b="0" dirty="0">
                          <a:effectLst/>
                        </a:rPr>
                        <a:t> </a:t>
                      </a:r>
                      <a:r>
                        <a:rPr lang="en" b="0" dirty="0" err="1">
                          <a:effectLst/>
                        </a:rPr>
                        <a:t>withNumber</a:t>
                      </a:r>
                      <a:r>
                        <a:rPr lang="en" b="0" dirty="0">
                          <a:effectLst/>
                        </a:rPr>
                        <a:t>:(</a:t>
                      </a:r>
                      <a:r>
                        <a:rPr lang="en" b="0" dirty="0" err="1">
                          <a:effectLst/>
                        </a:rPr>
                        <a:t>NSNumber</a:t>
                      </a:r>
                      <a:r>
                        <a:rPr lang="en" b="0" dirty="0">
                          <a:effectLst/>
                        </a:rPr>
                        <a:t> *)number </a:t>
                      </a:r>
                      <a:r>
                        <a:rPr lang="en" b="0" dirty="0" err="1">
                          <a:effectLst/>
                        </a:rPr>
                        <a:t>andVariable</a:t>
                      </a:r>
                      <a:r>
                        <a:rPr lang="en" b="0" dirty="0">
                          <a:effectLst/>
                        </a:rPr>
                        <a:t>:(</a:t>
                      </a:r>
                      <a:r>
                        <a:rPr lang="en" b="0" dirty="0" err="1">
                          <a:effectLst/>
                        </a:rPr>
                        <a:t>NSDictionary</a:t>
                      </a:r>
                      <a:r>
                        <a:rPr lang="en" b="0" dirty="0">
                          <a:effectLst/>
                        </a:rPr>
                        <a:t>&lt;</a:t>
                      </a:r>
                      <a:r>
                        <a:rPr lang="en" b="0" dirty="0" err="1">
                          <a:effectLst/>
                        </a:rPr>
                        <a:t>NSString</a:t>
                      </a:r>
                      <a:r>
                        <a:rPr lang="en" b="0" dirty="0">
                          <a:effectLst/>
                        </a:rPr>
                        <a:t> *, </a:t>
                      </a:r>
                      <a:r>
                        <a:rPr lang="en" b="0" dirty="0" err="1">
                          <a:effectLst/>
                        </a:rPr>
                        <a:t>NSObject</a:t>
                      </a:r>
                      <a:r>
                        <a:rPr lang="en" b="0" dirty="0">
                          <a:effectLst/>
                        </a:rPr>
                        <a:t> *&gt; *)variable;</a:t>
                      </a:r>
                      <a:endParaRPr lang="en" dirty="0">
                        <a:effectLst/>
                      </a:endParaRPr>
                    </a:p>
                  </a:txBody>
                  <a:tcPr marL="76200" marR="76200" marT="76200" marB="76200" anchor="ctr"/>
                </a:tc>
                <a:tc>
                  <a:txBody>
                    <a:bodyPr/>
                    <a:lstStyle/>
                    <a:p>
                      <a:pPr algn="l"/>
                      <a:r>
                        <a:rPr lang="en" b="0" dirty="0">
                          <a:effectLst/>
                        </a:rPr>
                        <a:t>[Growing track: @"</a:t>
                      </a:r>
                      <a:r>
                        <a:rPr lang="en" b="0" dirty="0" err="1">
                          <a:effectLst/>
                        </a:rPr>
                        <a:t>orderAmount</a:t>
                      </a:r>
                      <a:r>
                        <a:rPr lang="en" b="0" dirty="0">
                          <a:effectLst/>
                        </a:rPr>
                        <a:t>" </a:t>
                      </a:r>
                      <a:r>
                        <a:rPr lang="en" b="0" dirty="0" err="1">
                          <a:effectLst/>
                        </a:rPr>
                        <a:t>withNumber</a:t>
                      </a:r>
                      <a:r>
                        <a:rPr lang="en" b="0" dirty="0">
                          <a:effectLst/>
                        </a:rPr>
                        <a:t>: @98.77 </a:t>
                      </a:r>
                      <a:r>
                        <a:rPr lang="en" b="0" dirty="0" err="1">
                          <a:effectLst/>
                        </a:rPr>
                        <a:t>andVariable</a:t>
                      </a:r>
                      <a:r>
                        <a:rPr lang="en" b="0" dirty="0">
                          <a:effectLst/>
                        </a:rPr>
                        <a:t>:@ {@"</a:t>
                      </a:r>
                      <a:r>
                        <a:rPr lang="en" b="0" dirty="0" err="1">
                          <a:effectLst/>
                        </a:rPr>
                        <a:t>orderId_var</a:t>
                      </a:r>
                      <a:r>
                        <a:rPr lang="en" b="0" dirty="0">
                          <a:effectLst/>
                        </a:rPr>
                        <a:t>":@"#123"}]</a:t>
                      </a:r>
                      <a:endParaRPr lang="en" dirty="0">
                        <a:effectLst/>
                      </a:endParaRPr>
                    </a:p>
                  </a:txBody>
                  <a:tcPr marL="76200" marR="76200" marT="76200" marB="76200" anchor="ctr"/>
                </a:tc>
                <a:extLst>
                  <a:ext uri="{0D108BD9-81ED-4DB2-BD59-A6C34878D82A}">
                    <a16:rowId xmlns:a16="http://schemas.microsoft.com/office/drawing/2014/main" xmlns="" val="2145676278"/>
                  </a:ext>
                </a:extLst>
              </a:tr>
            </a:tbl>
          </a:graphicData>
        </a:graphic>
      </p:graphicFrame>
    </p:spTree>
    <p:extLst>
      <p:ext uri="{BB962C8B-B14F-4D97-AF65-F5344CB8AC3E}">
        <p14:creationId xmlns:p14="http://schemas.microsoft.com/office/powerpoint/2010/main" val="517867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741473" y="3079867"/>
            <a:ext cx="2709074" cy="698267"/>
          </a:xfrm>
        </p:spPr>
        <p:txBody>
          <a:bodyPr/>
          <a:lstStyle/>
          <a:p>
            <a:r>
              <a:rPr kumimoji="1" lang="zh-CN" altLang="en-US" sz="4000" dirty="0">
                <a:latin typeface="+mj-ea"/>
                <a:hlinkClick r:id="rId2"/>
              </a:rPr>
              <a:t>页面级变量</a:t>
            </a:r>
            <a:endParaRPr kumimoji="1" lang="zh-CN" altLang="en-US" sz="4000" dirty="0">
              <a:latin typeface="+mj-ea"/>
            </a:endParaRPr>
          </a:p>
        </p:txBody>
      </p:sp>
      <p:sp>
        <p:nvSpPr>
          <p:cNvPr id="6" name="文本框 5"/>
          <p:cNvSpPr txBox="1"/>
          <p:nvPr/>
        </p:nvSpPr>
        <p:spPr>
          <a:xfrm>
            <a:off x="0" y="6596390"/>
            <a:ext cx="872359" cy="261610"/>
          </a:xfrm>
          <a:prstGeom prst="rect">
            <a:avLst/>
          </a:prstGeom>
          <a:noFill/>
        </p:spPr>
        <p:txBody>
          <a:bodyPr wrap="square" rtlCol="0">
            <a:spAutoFit/>
          </a:bodyPr>
          <a:lstStyle/>
          <a:p>
            <a:r>
              <a:rPr kumimoji="1" lang="en-US" altLang="zh-CN" sz="1100" dirty="0"/>
              <a:t>V</a:t>
            </a:r>
            <a:r>
              <a:rPr kumimoji="1" lang="zh-CN" altLang="en-US" sz="1100" dirty="0"/>
              <a:t> </a:t>
            </a:r>
            <a:r>
              <a:rPr kumimoji="1" lang="en-US" altLang="zh-CN" sz="1100" dirty="0"/>
              <a:t>0.0.1</a:t>
            </a:r>
            <a:endParaRPr kumimoji="1" lang="zh-CN" altLang="en-US" sz="1100" dirty="0"/>
          </a:p>
        </p:txBody>
      </p:sp>
    </p:spTree>
    <p:extLst>
      <p:ext uri="{BB962C8B-B14F-4D97-AF65-F5344CB8AC3E}">
        <p14:creationId xmlns:p14="http://schemas.microsoft.com/office/powerpoint/2010/main" val="42960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latin typeface="+mj-ea"/>
              </a:rPr>
              <a:t>页面级变量</a:t>
            </a:r>
            <a:r>
              <a:rPr kumimoji="1" lang="en-US" altLang="zh-CN" sz="4000" dirty="0">
                <a:latin typeface="+mj-ea"/>
              </a:rPr>
              <a:t>(</a:t>
            </a:r>
            <a:r>
              <a:rPr kumimoji="1" lang="zh-CN" altLang="en-US" sz="4000" dirty="0">
                <a:latin typeface="+mj-ea"/>
              </a:rPr>
              <a:t>维度</a:t>
            </a:r>
            <a:r>
              <a:rPr kumimoji="1" lang="en-US" altLang="zh-CN" sz="4000" dirty="0">
                <a:latin typeface="+mj-ea"/>
              </a:rPr>
              <a:t>)</a:t>
            </a:r>
            <a:endParaRPr kumimoji="1" lang="zh-CN" altLang="en-US" sz="4000" dirty="0">
              <a:latin typeface="+mj-ea"/>
            </a:endParaRPr>
          </a:p>
        </p:txBody>
      </p:sp>
      <p:sp>
        <p:nvSpPr>
          <p:cNvPr id="4" name="内容占位符 2"/>
          <p:cNvSpPr>
            <a:spLocks noGrp="1"/>
          </p:cNvSpPr>
          <p:nvPr>
            <p:ph idx="1"/>
          </p:nvPr>
        </p:nvSpPr>
        <p:spPr>
          <a:xfrm>
            <a:off x="838200" y="2714206"/>
            <a:ext cx="10082336" cy="2663705"/>
          </a:xfrm>
        </p:spPr>
        <p:txBody>
          <a:bodyPr>
            <a:normAutofit fontScale="92500" lnSpcReduction="10000"/>
          </a:bodyPr>
          <a:lstStyle/>
          <a:p>
            <a:pPr>
              <a:lnSpc>
                <a:spcPct val="110000"/>
              </a:lnSpc>
            </a:pPr>
            <a:r>
              <a:rPr lang="zh-CN" altLang="en-US" sz="1800" dirty="0">
                <a:latin typeface="+mj-ea"/>
                <a:ea typeface="+mj-ea"/>
              </a:rPr>
              <a:t>各个不同板块页面的用户访问情况分析。在这种场景下，使用页面级变量保存页面所属板块的名称。</a:t>
            </a:r>
          </a:p>
          <a:p>
            <a:pPr>
              <a:lnSpc>
                <a:spcPct val="110000"/>
              </a:lnSpc>
            </a:pPr>
            <a:r>
              <a:rPr lang="zh-CN" altLang="en-US" sz="1800" dirty="0">
                <a:latin typeface="+mj-ea"/>
                <a:ea typeface="+mj-ea"/>
              </a:rPr>
              <a:t>各个不同子站点的用户访问情况分析。在这种场景下，使用页面级变量保存页面所属子站点的名称。</a:t>
            </a:r>
          </a:p>
          <a:p>
            <a:pPr>
              <a:lnSpc>
                <a:spcPct val="160000"/>
              </a:lnSpc>
            </a:pPr>
            <a:r>
              <a:rPr lang="zh-CN" altLang="en-US" sz="1800" dirty="0">
                <a:latin typeface="+mj-ea"/>
                <a:ea typeface="+mj-ea"/>
              </a:rPr>
              <a:t>各个不同类型页面的用户访问情况分析。在这种场景下，使用页面级变量保存页面所属的类型名称。例如功能引导页面，购物流程页面等。</a:t>
            </a:r>
            <a:endParaRPr lang="en-US" altLang="zh-CN" sz="1800" dirty="0">
              <a:latin typeface="+mj-ea"/>
              <a:ea typeface="+mj-ea"/>
            </a:endParaRPr>
          </a:p>
          <a:p>
            <a:pPr>
              <a:lnSpc>
                <a:spcPct val="170000"/>
              </a:lnSpc>
            </a:pPr>
            <a:r>
              <a:rPr lang="zh-CN" altLang="en-US" sz="1800" dirty="0">
                <a:latin typeface="+mj-ea"/>
                <a:ea typeface="+mj-ea"/>
              </a:rPr>
              <a:t>各个不同的商品详情页，搜索结果页等由同一个模版（类）填充的多个页面，在这种场景下，使用页面级变量，区分归纳页面浏览中包含的页面属性数据</a:t>
            </a:r>
            <a:endParaRPr lang="en-US" altLang="zh-CN" sz="1800" dirty="0">
              <a:latin typeface="+mj-ea"/>
              <a:ea typeface="+mj-ea"/>
            </a:endParaRPr>
          </a:p>
        </p:txBody>
      </p:sp>
      <p:sp>
        <p:nvSpPr>
          <p:cNvPr id="3" name="文本框 2"/>
          <p:cNvSpPr txBox="1"/>
          <p:nvPr/>
        </p:nvSpPr>
        <p:spPr>
          <a:xfrm>
            <a:off x="977039" y="1363851"/>
            <a:ext cx="9943497" cy="830933"/>
          </a:xfrm>
          <a:prstGeom prst="rect">
            <a:avLst/>
          </a:prstGeom>
          <a:noFill/>
        </p:spPr>
        <p:txBody>
          <a:bodyPr wrap="square" rtlCol="0">
            <a:spAutoFit/>
          </a:bodyPr>
          <a:lstStyle/>
          <a:p>
            <a:pPr>
              <a:lnSpc>
                <a:spcPct val="150000"/>
              </a:lnSpc>
              <a:spcBef>
                <a:spcPts val="1000"/>
              </a:spcBef>
            </a:pPr>
            <a:r>
              <a:rPr lang="zh-CN" altLang="en-US" sz="1700" dirty="0">
                <a:solidFill>
                  <a:schemeClr val="bg2">
                    <a:lumMod val="10000"/>
                  </a:schemeClr>
                </a:solidFill>
                <a:latin typeface="+mj-ea"/>
                <a:ea typeface="+mj-ea"/>
              </a:rPr>
              <a:t>页面级变量是可以将我们无埋点圈选得到的数据或者埋点得到的数据，进行分解归类，将页面浏览，访问，用户分类到不同有意义的类别中，提供颗粒度更细，更丰富的分析场景</a:t>
            </a:r>
          </a:p>
        </p:txBody>
      </p:sp>
    </p:spTree>
    <p:extLst>
      <p:ext uri="{BB962C8B-B14F-4D97-AF65-F5344CB8AC3E}">
        <p14:creationId xmlns:p14="http://schemas.microsoft.com/office/powerpoint/2010/main" val="4804668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latin typeface="+mj-ea"/>
              </a:rPr>
              <a:t>页面级变量</a:t>
            </a:r>
            <a:r>
              <a:rPr kumimoji="1" lang="en-US" altLang="zh-CN" sz="4000" dirty="0">
                <a:latin typeface="+mj-ea"/>
              </a:rPr>
              <a:t>(</a:t>
            </a:r>
            <a:r>
              <a:rPr kumimoji="1" lang="zh-CN" altLang="en-US" sz="4000" dirty="0">
                <a:latin typeface="+mj-ea"/>
              </a:rPr>
              <a:t>维度</a:t>
            </a:r>
            <a:r>
              <a:rPr kumimoji="1" lang="en-US" altLang="zh-CN" sz="4000" dirty="0">
                <a:latin typeface="+mj-ea"/>
              </a:rPr>
              <a:t>)</a:t>
            </a:r>
            <a:endParaRPr kumimoji="1" lang="zh-CN" altLang="en-US" sz="4000" dirty="0">
              <a:latin typeface="+mj-ea"/>
            </a:endParaRPr>
          </a:p>
        </p:txBody>
      </p:sp>
      <p:sp>
        <p:nvSpPr>
          <p:cNvPr id="4" name="内容占位符 2"/>
          <p:cNvSpPr>
            <a:spLocks noGrp="1"/>
          </p:cNvSpPr>
          <p:nvPr>
            <p:ph idx="1"/>
          </p:nvPr>
        </p:nvSpPr>
        <p:spPr>
          <a:xfrm>
            <a:off x="838200" y="1422042"/>
            <a:ext cx="6014776" cy="4742972"/>
          </a:xfrm>
        </p:spPr>
        <p:txBody>
          <a:bodyPr>
            <a:normAutofit fontScale="92500" lnSpcReduction="10000"/>
          </a:bodyPr>
          <a:lstStyle/>
          <a:p>
            <a:pPr marL="0" indent="0">
              <a:lnSpc>
                <a:spcPct val="160000"/>
              </a:lnSpc>
              <a:buNone/>
            </a:pPr>
            <a:r>
              <a:rPr kumimoji="1" lang="zh-CN" altLang="en-US" sz="1800" dirty="0">
                <a:latin typeface="+mj-ea"/>
                <a:ea typeface="+mj-ea"/>
              </a:rPr>
              <a:t>释义：继承自页面属性</a:t>
            </a:r>
            <a:r>
              <a:rPr kumimoji="1" lang="en-US" altLang="zh-CN" sz="1800" dirty="0">
                <a:latin typeface="+mj-ea"/>
                <a:ea typeface="+mj-ea"/>
              </a:rPr>
              <a:t>(PS)</a:t>
            </a:r>
            <a:r>
              <a:rPr kumimoji="1" lang="zh-CN" altLang="en-US" sz="1800" dirty="0">
                <a:latin typeface="+mj-ea"/>
                <a:ea typeface="+mj-ea"/>
              </a:rPr>
              <a:t>字段，与页面绑定，可作为维度分解页面上所有埋点或无埋点事件。</a:t>
            </a:r>
            <a:endParaRPr kumimoji="1" lang="en-US" altLang="zh-CN" sz="1800" u="sng" dirty="0">
              <a:latin typeface="+mj-ea"/>
              <a:ea typeface="+mj-ea"/>
            </a:endParaRPr>
          </a:p>
          <a:p>
            <a:pPr marL="0" indent="0">
              <a:lnSpc>
                <a:spcPct val="160000"/>
              </a:lnSpc>
              <a:buNone/>
            </a:pPr>
            <a:r>
              <a:rPr kumimoji="1" lang="zh-CN" altLang="en-US" sz="1700" b="1" dirty="0">
                <a:latin typeface="+mj-ea"/>
                <a:ea typeface="+mj-ea"/>
              </a:rPr>
              <a:t>应用示例一：</a:t>
            </a:r>
            <a:endParaRPr kumimoji="1" lang="en-US" altLang="zh-CN" sz="1700" b="1" dirty="0">
              <a:latin typeface="+mj-ea"/>
              <a:ea typeface="+mj-ea"/>
            </a:endParaRPr>
          </a:p>
          <a:p>
            <a:pPr marL="0" indent="0">
              <a:lnSpc>
                <a:spcPct val="160000"/>
              </a:lnSpc>
              <a:buNone/>
            </a:pPr>
            <a:r>
              <a:rPr kumimoji="1" lang="zh-CN" altLang="en-US" sz="1700" dirty="0">
                <a:latin typeface="+mj-ea"/>
                <a:ea typeface="+mj-ea"/>
              </a:rPr>
              <a:t>通常用于商品详情页、搜索结果页等由同一个模板</a:t>
            </a:r>
            <a:r>
              <a:rPr kumimoji="1" lang="en-US" altLang="zh-CN" sz="1700" dirty="0">
                <a:latin typeface="+mj-ea"/>
                <a:ea typeface="+mj-ea"/>
              </a:rPr>
              <a:t>(</a:t>
            </a:r>
            <a:r>
              <a:rPr kumimoji="1" lang="zh-CN" altLang="en-US" sz="1700" dirty="0">
                <a:latin typeface="+mj-ea"/>
                <a:ea typeface="+mj-ea"/>
              </a:rPr>
              <a:t>类</a:t>
            </a:r>
            <a:r>
              <a:rPr kumimoji="1" lang="en-US" altLang="zh-CN" sz="1700" dirty="0">
                <a:latin typeface="+mj-ea"/>
                <a:ea typeface="+mj-ea"/>
              </a:rPr>
              <a:t>)</a:t>
            </a:r>
            <a:r>
              <a:rPr kumimoji="1" lang="zh-CN" altLang="en-US" sz="1700" dirty="0">
                <a:latin typeface="+mj-ea"/>
                <a:ea typeface="+mj-ea"/>
              </a:rPr>
              <a:t>填充的多个页面，以便区分这些页面间不同的业务含义。</a:t>
            </a:r>
            <a:endParaRPr kumimoji="1" lang="en-US" altLang="zh-CN" sz="1700" dirty="0">
              <a:latin typeface="+mj-ea"/>
              <a:ea typeface="+mj-ea"/>
            </a:endParaRPr>
          </a:p>
          <a:p>
            <a:pPr marL="0" indent="0">
              <a:lnSpc>
                <a:spcPct val="160000"/>
              </a:lnSpc>
              <a:buNone/>
            </a:pPr>
            <a:r>
              <a:rPr kumimoji="1" lang="zh-CN" altLang="en-US" sz="1700" dirty="0">
                <a:latin typeface="+mj-ea"/>
                <a:ea typeface="+mj-ea"/>
              </a:rPr>
              <a:t>如右图某</a:t>
            </a:r>
            <a:r>
              <a:rPr kumimoji="1" lang="en-US" altLang="zh-CN" sz="1700" dirty="0">
                <a:latin typeface="+mj-ea"/>
                <a:ea typeface="+mj-ea"/>
              </a:rPr>
              <a:t>App</a:t>
            </a:r>
            <a:r>
              <a:rPr kumimoji="1" lang="zh-CN" altLang="en-US" sz="1700" dirty="0">
                <a:latin typeface="+mj-ea"/>
                <a:ea typeface="+mj-ea"/>
              </a:rPr>
              <a:t>的商品详情页，它们是通过共用一个模板</a:t>
            </a:r>
            <a:r>
              <a:rPr kumimoji="1" lang="en-US" altLang="zh-CN" sz="1700" dirty="0">
                <a:latin typeface="+mj-ea"/>
                <a:ea typeface="+mj-ea"/>
              </a:rPr>
              <a:t>(</a:t>
            </a:r>
            <a:r>
              <a:rPr kumimoji="1" lang="zh-CN" altLang="en-US" sz="1700" dirty="0">
                <a:latin typeface="+mj-ea"/>
                <a:ea typeface="+mj-ea"/>
              </a:rPr>
              <a:t>类</a:t>
            </a:r>
            <a:r>
              <a:rPr kumimoji="1" lang="en-US" altLang="zh-CN" sz="1700" dirty="0">
                <a:latin typeface="+mj-ea"/>
                <a:ea typeface="+mj-ea"/>
              </a:rPr>
              <a:t>)</a:t>
            </a:r>
            <a:r>
              <a:rPr kumimoji="1" lang="zh-CN" altLang="en-US" sz="1700" dirty="0">
                <a:latin typeface="+mj-ea"/>
                <a:ea typeface="+mj-ea"/>
              </a:rPr>
              <a:t>，填充不同的商品信息来实现的；</a:t>
            </a:r>
            <a:endParaRPr kumimoji="1" lang="en-US" altLang="zh-CN" sz="1700" dirty="0">
              <a:latin typeface="+mj-ea"/>
              <a:ea typeface="+mj-ea"/>
            </a:endParaRPr>
          </a:p>
          <a:p>
            <a:pPr marL="0" indent="0">
              <a:lnSpc>
                <a:spcPct val="160000"/>
              </a:lnSpc>
              <a:buNone/>
            </a:pPr>
            <a:r>
              <a:rPr kumimoji="1" lang="zh-CN" altLang="en-US" sz="1700" dirty="0">
                <a:latin typeface="+mj-ea"/>
                <a:ea typeface="+mj-ea"/>
              </a:rPr>
              <a:t>如果想知道</a:t>
            </a:r>
            <a:r>
              <a:rPr kumimoji="1" lang="zh-CN" altLang="en-US" sz="1700" dirty="0">
                <a:solidFill>
                  <a:srgbClr val="FF0000"/>
                </a:solidFill>
                <a:latin typeface="+mj-ea"/>
                <a:ea typeface="+mj-ea"/>
              </a:rPr>
              <a:t>不同商品名称、商品品类、商品</a:t>
            </a:r>
            <a:r>
              <a:rPr kumimoji="1" lang="en-US" altLang="zh-CN" sz="1700" dirty="0">
                <a:solidFill>
                  <a:srgbClr val="FF0000"/>
                </a:solidFill>
                <a:latin typeface="+mj-ea"/>
                <a:ea typeface="+mj-ea"/>
              </a:rPr>
              <a:t>ID</a:t>
            </a:r>
            <a:r>
              <a:rPr kumimoji="1" lang="zh-CN" altLang="en-US" sz="1700" dirty="0">
                <a:solidFill>
                  <a:srgbClr val="FF0000"/>
                </a:solidFill>
                <a:latin typeface="+mj-ea"/>
                <a:ea typeface="+mj-ea"/>
              </a:rPr>
              <a:t>、商品价格、优惠类型</a:t>
            </a:r>
            <a:r>
              <a:rPr kumimoji="1" lang="zh-CN" altLang="en-US" sz="1700" dirty="0">
                <a:latin typeface="+mj-ea"/>
                <a:ea typeface="+mj-ea"/>
              </a:rPr>
              <a:t>对应的详情页</a:t>
            </a:r>
            <a:r>
              <a:rPr kumimoji="1" lang="en-US" altLang="zh-CN" sz="1700" dirty="0">
                <a:latin typeface="+mj-ea"/>
                <a:ea typeface="+mj-ea"/>
              </a:rPr>
              <a:t>PV</a:t>
            </a:r>
            <a:r>
              <a:rPr kumimoji="1" lang="zh-CN" altLang="en-US" sz="1700" dirty="0">
                <a:latin typeface="+mj-ea"/>
                <a:ea typeface="+mj-ea"/>
              </a:rPr>
              <a:t>、加入购物车按钮点击量、分享按钮点击量，那么就可以将</a:t>
            </a:r>
            <a:r>
              <a:rPr kumimoji="1" lang="zh-CN" altLang="en-US" sz="1700" dirty="0">
                <a:solidFill>
                  <a:srgbClr val="FF0000"/>
                </a:solidFill>
                <a:latin typeface="+mj-ea"/>
                <a:ea typeface="+mj-ea"/>
              </a:rPr>
              <a:t>商品名称、商品品类、商品</a:t>
            </a:r>
            <a:r>
              <a:rPr kumimoji="1" lang="en-US" altLang="zh-CN" sz="1700" dirty="0">
                <a:solidFill>
                  <a:srgbClr val="FF0000"/>
                </a:solidFill>
                <a:latin typeface="+mj-ea"/>
                <a:ea typeface="+mj-ea"/>
              </a:rPr>
              <a:t>ID</a:t>
            </a:r>
            <a:r>
              <a:rPr kumimoji="1" lang="zh-CN" altLang="en-US" sz="1700" dirty="0">
                <a:solidFill>
                  <a:srgbClr val="FF0000"/>
                </a:solidFill>
                <a:latin typeface="+mj-ea"/>
                <a:ea typeface="+mj-ea"/>
              </a:rPr>
              <a:t>、商品价格、优惠类型</a:t>
            </a:r>
            <a:r>
              <a:rPr kumimoji="1" lang="zh-CN" altLang="en-US" sz="1700" dirty="0">
                <a:latin typeface="+mj-ea"/>
                <a:ea typeface="+mj-ea"/>
              </a:rPr>
              <a:t>作为这个商品详情页的页面级变量。</a:t>
            </a:r>
            <a:endParaRPr kumimoji="1" lang="en-US" altLang="zh-CN" sz="1700" dirty="0">
              <a:latin typeface="+mj-ea"/>
              <a:ea typeface="+mj-ea"/>
            </a:endParaRPr>
          </a:p>
        </p:txBody>
      </p:sp>
      <p:grpSp>
        <p:nvGrpSpPr>
          <p:cNvPr id="6" name="组 5"/>
          <p:cNvGrpSpPr/>
          <p:nvPr/>
        </p:nvGrpSpPr>
        <p:grpSpPr>
          <a:xfrm>
            <a:off x="7094730" y="1111401"/>
            <a:ext cx="4482778" cy="4853354"/>
            <a:chOff x="7094730" y="1188891"/>
            <a:chExt cx="4482778" cy="4853354"/>
          </a:xfrm>
        </p:grpSpPr>
        <p:pic>
          <p:nvPicPr>
            <p:cNvPr id="3" name="图片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094730" y="1188891"/>
              <a:ext cx="2241389" cy="4853354"/>
            </a:xfrm>
            <a:prstGeom prst="rect">
              <a:avLst/>
            </a:prstGeom>
          </p:spPr>
        </p:pic>
        <p:pic>
          <p:nvPicPr>
            <p:cNvPr id="5" name="图片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336119" y="1188891"/>
              <a:ext cx="2241389" cy="4853354"/>
            </a:xfrm>
            <a:prstGeom prst="rect">
              <a:avLst/>
            </a:prstGeom>
          </p:spPr>
        </p:pic>
      </p:grpSp>
    </p:spTree>
    <p:extLst>
      <p:ext uri="{BB962C8B-B14F-4D97-AF65-F5344CB8AC3E}">
        <p14:creationId xmlns:p14="http://schemas.microsoft.com/office/powerpoint/2010/main" val="667196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latin typeface="+mj-ea"/>
              </a:rPr>
              <a:t>页面级变量</a:t>
            </a:r>
            <a:r>
              <a:rPr kumimoji="1" lang="en-US" altLang="zh-CN" sz="4000" dirty="0">
                <a:latin typeface="+mj-ea"/>
              </a:rPr>
              <a:t>(</a:t>
            </a:r>
            <a:r>
              <a:rPr kumimoji="1" lang="zh-CN" altLang="en-US" sz="4000" dirty="0">
                <a:latin typeface="+mj-ea"/>
              </a:rPr>
              <a:t>维度</a:t>
            </a:r>
            <a:r>
              <a:rPr kumimoji="1" lang="en-US" altLang="zh-CN" sz="4000" dirty="0">
                <a:latin typeface="+mj-ea"/>
              </a:rPr>
              <a:t>)</a:t>
            </a:r>
            <a:endParaRPr kumimoji="1" lang="zh-CN" altLang="en-US" sz="4000" dirty="0">
              <a:latin typeface="+mj-ea"/>
            </a:endParaRPr>
          </a:p>
        </p:txBody>
      </p:sp>
      <p:sp>
        <p:nvSpPr>
          <p:cNvPr id="9" name="文本框 8"/>
          <p:cNvSpPr txBox="1"/>
          <p:nvPr/>
        </p:nvSpPr>
        <p:spPr>
          <a:xfrm>
            <a:off x="838200" y="1489183"/>
            <a:ext cx="3018775" cy="353943"/>
          </a:xfrm>
          <a:prstGeom prst="rect">
            <a:avLst/>
          </a:prstGeom>
          <a:noFill/>
        </p:spPr>
        <p:txBody>
          <a:bodyPr wrap="none" rtlCol="0">
            <a:spAutoFit/>
          </a:bodyPr>
          <a:lstStyle/>
          <a:p>
            <a:r>
              <a:rPr kumimoji="1" lang="zh-CN" altLang="en-US" sz="1700" dirty="0">
                <a:latin typeface="+mj-ea"/>
                <a:ea typeface="+mj-ea"/>
                <a:cs typeface="FZLanTingHei-R-GBK" charset="-122"/>
              </a:rPr>
              <a:t>上述场景的数据可视化如下：</a:t>
            </a:r>
          </a:p>
        </p:txBody>
      </p:sp>
      <p:pic>
        <p:nvPicPr>
          <p:cNvPr id="10" name="图片 9"/>
          <p:cNvPicPr>
            <a:picLocks noChangeAspect="1"/>
          </p:cNvPicPr>
          <p:nvPr/>
        </p:nvPicPr>
        <p:blipFill rotWithShape="1">
          <a:blip r:embed="rId2" cstate="screen">
            <a:extLst>
              <a:ext uri="{28A0092B-C50C-407E-A947-70E740481C1C}">
                <a14:useLocalDpi xmlns:a14="http://schemas.microsoft.com/office/drawing/2010/main"/>
              </a:ext>
            </a:extLst>
          </a:blip>
          <a:srcRect t="-449"/>
          <a:stretch/>
        </p:blipFill>
        <p:spPr>
          <a:xfrm>
            <a:off x="940440" y="1911420"/>
            <a:ext cx="10628168" cy="2208403"/>
          </a:xfrm>
          <a:prstGeom prst="rect">
            <a:avLst/>
          </a:prstGeom>
        </p:spPr>
      </p:pic>
      <p:sp>
        <p:nvSpPr>
          <p:cNvPr id="11" name="矩形 10"/>
          <p:cNvSpPr/>
          <p:nvPr/>
        </p:nvSpPr>
        <p:spPr>
          <a:xfrm>
            <a:off x="993565" y="4352987"/>
            <a:ext cx="10503035" cy="1742015"/>
          </a:xfrm>
          <a:prstGeom prst="rect">
            <a:avLst/>
          </a:prstGeom>
        </p:spPr>
        <p:txBody>
          <a:bodyPr wrap="square">
            <a:spAutoFit/>
          </a:bodyPr>
          <a:lstStyle/>
          <a:p>
            <a:pPr>
              <a:lnSpc>
                <a:spcPct val="160000"/>
              </a:lnSpc>
            </a:pPr>
            <a:r>
              <a:rPr kumimoji="1" lang="zh-CN" altLang="en-US" sz="1700" dirty="0">
                <a:latin typeface="+mj-ea"/>
                <a:ea typeface="+mj-ea"/>
                <a:cs typeface="FZLanTingHei-R-GBK" charset="-122"/>
              </a:rPr>
              <a:t>页面级变量作为维度，可在</a:t>
            </a:r>
            <a:r>
              <a:rPr kumimoji="1" lang="en-US" altLang="zh-CN" sz="1700" dirty="0" err="1">
                <a:latin typeface="+mj-ea"/>
                <a:ea typeface="+mj-ea"/>
                <a:cs typeface="FZLanTingHei-R-GBK" charset="-122"/>
              </a:rPr>
              <a:t>GrowingIO</a:t>
            </a:r>
            <a:r>
              <a:rPr kumimoji="1" lang="zh-CN" altLang="en-US" sz="1700" dirty="0">
                <a:latin typeface="+mj-ea"/>
                <a:ea typeface="+mj-ea"/>
                <a:cs typeface="FZLanTingHei-R-GBK" charset="-122"/>
              </a:rPr>
              <a:t> 分析后台各功能中选取，如上图</a:t>
            </a:r>
            <a:r>
              <a:rPr kumimoji="1" lang="en-US" altLang="zh-CN" sz="1700" dirty="0">
                <a:latin typeface="+mj-ea"/>
                <a:ea typeface="+mj-ea"/>
                <a:cs typeface="FZLanTingHei-R-GBK" charset="-122"/>
              </a:rPr>
              <a:t>【</a:t>
            </a:r>
            <a:r>
              <a:rPr kumimoji="1" lang="zh-CN" altLang="en-US" sz="1700" dirty="0">
                <a:latin typeface="+mj-ea"/>
                <a:ea typeface="+mj-ea"/>
                <a:cs typeface="FZLanTingHei-R-GBK" charset="-122"/>
              </a:rPr>
              <a:t>事件分析</a:t>
            </a:r>
            <a:r>
              <a:rPr kumimoji="1" lang="en-US" altLang="zh-CN" sz="1700" dirty="0">
                <a:latin typeface="+mj-ea"/>
                <a:ea typeface="+mj-ea"/>
                <a:cs typeface="FZLanTingHei-R-GBK" charset="-122"/>
              </a:rPr>
              <a:t>】</a:t>
            </a:r>
            <a:r>
              <a:rPr kumimoji="1" lang="zh-CN" altLang="en-US" sz="1700" dirty="0">
                <a:latin typeface="+mj-ea"/>
                <a:ea typeface="+mj-ea"/>
                <a:cs typeface="FZLanTingHei-R-GBK" charset="-122"/>
              </a:rPr>
              <a:t>的应用。</a:t>
            </a:r>
            <a:endParaRPr kumimoji="1" lang="en-US" altLang="zh-CN" sz="1700" dirty="0">
              <a:latin typeface="+mj-ea"/>
              <a:ea typeface="+mj-ea"/>
              <a:cs typeface="FZLanTingHei-R-GBK" charset="-122"/>
            </a:endParaRPr>
          </a:p>
          <a:p>
            <a:pPr>
              <a:lnSpc>
                <a:spcPct val="160000"/>
              </a:lnSpc>
            </a:pPr>
            <a:r>
              <a:rPr kumimoji="1" lang="zh-CN" altLang="en-US" sz="1700" dirty="0">
                <a:latin typeface="+mj-ea"/>
                <a:ea typeface="+mj-ea"/>
              </a:rPr>
              <a:t>商品名称、商品品类、商品</a:t>
            </a:r>
            <a:r>
              <a:rPr kumimoji="1" lang="en-US" altLang="zh-CN" sz="1700" dirty="0">
                <a:latin typeface="+mj-ea"/>
                <a:ea typeface="+mj-ea"/>
              </a:rPr>
              <a:t>ID</a:t>
            </a:r>
            <a:r>
              <a:rPr kumimoji="1" lang="zh-CN" altLang="en-US" sz="1700" dirty="0">
                <a:latin typeface="+mj-ea"/>
                <a:ea typeface="+mj-ea"/>
              </a:rPr>
              <a:t>、商品价格、优惠类型</a:t>
            </a:r>
            <a:r>
              <a:rPr kumimoji="1" lang="zh-CN" altLang="en-US" sz="1700" dirty="0">
                <a:latin typeface="+mj-ea"/>
                <a:ea typeface="+mj-ea"/>
                <a:cs typeface="FZLanTingHei-R-GBK" charset="-122"/>
              </a:rPr>
              <a:t>为商品详情页的页面级变量，可用于分解商品详情页的总浏览量以及该页面上所有按钮的点击量</a:t>
            </a:r>
            <a:r>
              <a:rPr kumimoji="1" lang="en-US" altLang="zh-CN" sz="1700" dirty="0">
                <a:latin typeface="+mj-ea"/>
                <a:ea typeface="+mj-ea"/>
                <a:cs typeface="FZLanTingHei-R-GBK" charset="-122"/>
              </a:rPr>
              <a:t>/</a:t>
            </a:r>
            <a:r>
              <a:rPr kumimoji="1" lang="zh-CN" altLang="en-US" sz="1700" dirty="0">
                <a:latin typeface="+mj-ea"/>
                <a:ea typeface="+mj-ea"/>
                <a:cs typeface="FZLanTingHei-R-GBK" charset="-122"/>
              </a:rPr>
              <a:t>浏览量。</a:t>
            </a:r>
          </a:p>
          <a:p>
            <a:pPr>
              <a:lnSpc>
                <a:spcPct val="160000"/>
              </a:lnSpc>
            </a:pPr>
            <a:endParaRPr kumimoji="1" lang="en-US" altLang="zh-CN" sz="1600" dirty="0">
              <a:solidFill>
                <a:srgbClr val="65697F"/>
              </a:solidFill>
              <a:latin typeface="+mn-ea"/>
              <a:cs typeface="FZLanTingHei-R-GBK" charset="-122"/>
            </a:endParaRPr>
          </a:p>
        </p:txBody>
      </p:sp>
    </p:spTree>
    <p:extLst>
      <p:ext uri="{BB962C8B-B14F-4D97-AF65-F5344CB8AC3E}">
        <p14:creationId xmlns:p14="http://schemas.microsoft.com/office/powerpoint/2010/main" val="1560530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latin typeface="+mj-ea"/>
              </a:rPr>
              <a:t>页面级变量</a:t>
            </a:r>
            <a:r>
              <a:rPr kumimoji="1" lang="en-US" altLang="zh-CN" sz="4000" dirty="0">
                <a:latin typeface="+mj-ea"/>
              </a:rPr>
              <a:t>(</a:t>
            </a:r>
            <a:r>
              <a:rPr kumimoji="1" lang="zh-CN" altLang="en-US" sz="4000" dirty="0">
                <a:latin typeface="+mj-ea"/>
              </a:rPr>
              <a:t>维度</a:t>
            </a:r>
            <a:r>
              <a:rPr kumimoji="1" lang="en-US" altLang="zh-CN" sz="4000" dirty="0">
                <a:latin typeface="+mj-ea"/>
              </a:rPr>
              <a:t>)</a:t>
            </a:r>
            <a:endParaRPr kumimoji="1" lang="zh-CN" altLang="en-US" sz="4000" dirty="0">
              <a:latin typeface="+mj-ea"/>
            </a:endParaRPr>
          </a:p>
        </p:txBody>
      </p:sp>
      <p:sp>
        <p:nvSpPr>
          <p:cNvPr id="11" name="矩形 10"/>
          <p:cNvSpPr/>
          <p:nvPr/>
        </p:nvSpPr>
        <p:spPr>
          <a:xfrm>
            <a:off x="1027406" y="1383737"/>
            <a:ext cx="3484418" cy="5450723"/>
          </a:xfrm>
          <a:prstGeom prst="rect">
            <a:avLst/>
          </a:prstGeom>
        </p:spPr>
        <p:txBody>
          <a:bodyPr wrap="square">
            <a:spAutoFit/>
          </a:bodyPr>
          <a:lstStyle/>
          <a:p>
            <a:r>
              <a:rPr lang="zh-CN" altLang="en-US" sz="1700" b="1" dirty="0">
                <a:latin typeface="+mj-ea"/>
                <a:ea typeface="+mj-ea"/>
              </a:rPr>
              <a:t>应用示例二</a:t>
            </a:r>
          </a:p>
          <a:p>
            <a:pPr>
              <a:lnSpc>
                <a:spcPct val="150000"/>
              </a:lnSpc>
            </a:pPr>
            <a:r>
              <a:rPr kumimoji="1" lang="zh-CN" altLang="en-US" sz="1600" dirty="0">
                <a:latin typeface="+mj-ea"/>
                <a:ea typeface="+mj-ea"/>
                <a:cs typeface="FZLanTingHei-R-GBK" charset="-122"/>
              </a:rPr>
              <a:t>例如，在某门户网站里存在多个频道（新闻、娱乐等），用户可能会浏览新闻类页面，也可能会浏览娱乐类页面，那么在这样的场景下，</a:t>
            </a:r>
            <a:r>
              <a:rPr kumimoji="1" lang="en-US" altLang="zh-CN" sz="1600" dirty="0" err="1">
                <a:latin typeface="+mj-ea"/>
                <a:ea typeface="+mj-ea"/>
                <a:cs typeface="FZLanTingHei-R-GBK" charset="-122"/>
              </a:rPr>
              <a:t>GrowingIO</a:t>
            </a:r>
            <a:r>
              <a:rPr kumimoji="1" lang="en-US" altLang="zh-CN" sz="1600" dirty="0">
                <a:latin typeface="+mj-ea"/>
                <a:ea typeface="+mj-ea"/>
                <a:cs typeface="FZLanTingHei-R-GBK" charset="-122"/>
              </a:rPr>
              <a:t> </a:t>
            </a:r>
            <a:r>
              <a:rPr kumimoji="1" lang="zh-CN" altLang="en-US" sz="1600" dirty="0">
                <a:latin typeface="+mj-ea"/>
                <a:ea typeface="+mj-ea"/>
                <a:cs typeface="FZLanTingHei-R-GBK" charset="-122"/>
              </a:rPr>
              <a:t>推荐设置一个页面级变量来保存页面的类型信息，然后使用类似于下面代码来将这样的页面类型的信息保存在一个页面级变量中。我们为所有的新闻类页面调用下述代码，为它们打上“频道</a:t>
            </a:r>
            <a:r>
              <a:rPr kumimoji="1" lang="en-US" altLang="zh-CN" sz="1600" dirty="0">
                <a:latin typeface="+mj-ea"/>
                <a:ea typeface="+mj-ea"/>
                <a:cs typeface="FZLanTingHei-R-GBK" charset="-122"/>
              </a:rPr>
              <a:t>=</a:t>
            </a:r>
            <a:r>
              <a:rPr kumimoji="1" lang="zh-CN" altLang="en-US" sz="1600" dirty="0">
                <a:latin typeface="+mj-ea"/>
                <a:ea typeface="+mj-ea"/>
                <a:cs typeface="FZLanTingHei-R-GBK" charset="-122"/>
              </a:rPr>
              <a:t>新闻”这样一个标签，然后在 </a:t>
            </a:r>
            <a:r>
              <a:rPr kumimoji="1" lang="en-US" altLang="zh-CN" sz="1600" dirty="0" err="1">
                <a:latin typeface="+mj-ea"/>
                <a:ea typeface="+mj-ea"/>
                <a:cs typeface="FZLanTingHei-R-GBK" charset="-122"/>
              </a:rPr>
              <a:t>GrowingIO</a:t>
            </a:r>
            <a:r>
              <a:rPr kumimoji="1" lang="en-US" altLang="zh-CN" sz="1600" dirty="0">
                <a:latin typeface="+mj-ea"/>
                <a:ea typeface="+mj-ea"/>
                <a:cs typeface="FZLanTingHei-R-GBK" charset="-122"/>
              </a:rPr>
              <a:t> </a:t>
            </a:r>
            <a:r>
              <a:rPr kumimoji="1" lang="zh-CN" altLang="en-US" sz="1600" dirty="0">
                <a:latin typeface="+mj-ea"/>
                <a:ea typeface="+mj-ea"/>
                <a:cs typeface="FZLanTingHei-R-GBK" charset="-122"/>
              </a:rPr>
              <a:t>后台即可按频道来分解用户的浏览行为。</a:t>
            </a:r>
          </a:p>
          <a:p>
            <a:endParaRPr lang="zh-CN" altLang="en-US" sz="1600" b="1" dirty="0">
              <a:solidFill>
                <a:schemeClr val="accent1"/>
              </a:solidFill>
            </a:endParaRPr>
          </a:p>
          <a:p>
            <a:pPr>
              <a:lnSpc>
                <a:spcPct val="160000"/>
              </a:lnSpc>
            </a:pPr>
            <a:endParaRPr kumimoji="1" lang="en-US" altLang="zh-CN" sz="1700" dirty="0">
              <a:solidFill>
                <a:srgbClr val="65697F"/>
              </a:solidFill>
              <a:latin typeface="+mn-ea"/>
              <a:ea typeface="FZLanTingHei-R-GBK" charset="-122"/>
              <a:cs typeface="FZLanTingHei-R-GBK" charset="-122"/>
            </a:endParaRPr>
          </a:p>
        </p:txBody>
      </p:sp>
      <p:pic>
        <p:nvPicPr>
          <p:cNvPr id="3" name="图片 2"/>
          <p:cNvPicPr>
            <a:picLocks noChangeAspect="1"/>
          </p:cNvPicPr>
          <p:nvPr/>
        </p:nvPicPr>
        <p:blipFill>
          <a:blip r:embed="rId2"/>
          <a:stretch>
            <a:fillRect/>
          </a:stretch>
        </p:blipFill>
        <p:spPr>
          <a:xfrm>
            <a:off x="4799856" y="1149316"/>
            <a:ext cx="3096344" cy="5232012"/>
          </a:xfrm>
          <a:prstGeom prst="rect">
            <a:avLst/>
          </a:prstGeom>
        </p:spPr>
      </p:pic>
      <p:pic>
        <p:nvPicPr>
          <p:cNvPr id="7" name="图片 6"/>
          <p:cNvPicPr>
            <a:picLocks noChangeAspect="1"/>
          </p:cNvPicPr>
          <p:nvPr/>
        </p:nvPicPr>
        <p:blipFill>
          <a:blip r:embed="rId3"/>
          <a:stretch>
            <a:fillRect/>
          </a:stretch>
        </p:blipFill>
        <p:spPr>
          <a:xfrm>
            <a:off x="8164005" y="1052736"/>
            <a:ext cx="3332595" cy="5472608"/>
          </a:xfrm>
          <a:prstGeom prst="rect">
            <a:avLst/>
          </a:prstGeom>
        </p:spPr>
      </p:pic>
    </p:spTree>
    <p:extLst>
      <p:ext uri="{BB962C8B-B14F-4D97-AF65-F5344CB8AC3E}">
        <p14:creationId xmlns:p14="http://schemas.microsoft.com/office/powerpoint/2010/main" val="6126351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latin typeface="+mj-ea"/>
              </a:rPr>
              <a:t>页面级变量</a:t>
            </a:r>
            <a:r>
              <a:rPr kumimoji="1" lang="en-US" altLang="zh-CN" sz="4000" dirty="0">
                <a:latin typeface="+mj-ea"/>
              </a:rPr>
              <a:t>(</a:t>
            </a:r>
            <a:r>
              <a:rPr kumimoji="1" lang="zh-CN" altLang="en-US" sz="4000" dirty="0">
                <a:latin typeface="+mj-ea"/>
              </a:rPr>
              <a:t>维度</a:t>
            </a:r>
            <a:r>
              <a:rPr kumimoji="1" lang="en-US" altLang="zh-CN" sz="4000" dirty="0">
                <a:latin typeface="+mj-ea"/>
              </a:rPr>
              <a:t>)</a:t>
            </a:r>
            <a:endParaRPr kumimoji="1" lang="zh-CN" altLang="en-US" sz="4000" dirty="0">
              <a:latin typeface="+mj-ea"/>
            </a:endParaRPr>
          </a:p>
        </p:txBody>
      </p:sp>
      <p:sp>
        <p:nvSpPr>
          <p:cNvPr id="11" name="矩形 10"/>
          <p:cNvSpPr/>
          <p:nvPr/>
        </p:nvSpPr>
        <p:spPr>
          <a:xfrm>
            <a:off x="838200" y="1188891"/>
            <a:ext cx="11077137" cy="688843"/>
          </a:xfrm>
          <a:prstGeom prst="rect">
            <a:avLst/>
          </a:prstGeom>
        </p:spPr>
        <p:txBody>
          <a:bodyPr wrap="square">
            <a:spAutoFit/>
          </a:bodyPr>
          <a:lstStyle/>
          <a:p>
            <a:endParaRPr lang="en-US" altLang="zh-CN" sz="1600" b="1" dirty="0"/>
          </a:p>
          <a:p>
            <a:pPr>
              <a:lnSpc>
                <a:spcPct val="160000"/>
              </a:lnSpc>
            </a:pPr>
            <a:endParaRPr kumimoji="1" lang="en-US" altLang="zh-CN" sz="1600" dirty="0">
              <a:solidFill>
                <a:srgbClr val="65697F"/>
              </a:solidFill>
              <a:latin typeface="+mn-ea"/>
              <a:cs typeface="FZLanTingHei-R-GBK" charset="-122"/>
            </a:endParaRPr>
          </a:p>
        </p:txBody>
      </p:sp>
      <p:sp>
        <p:nvSpPr>
          <p:cNvPr id="3" name="文本框 2">
            <a:extLst>
              <a:ext uri="{FF2B5EF4-FFF2-40B4-BE49-F238E27FC236}">
                <a16:creationId xmlns:a16="http://schemas.microsoft.com/office/drawing/2014/main" xmlns="" id="{3586F47F-10CA-8B42-9A65-DBFA4F77D226}"/>
              </a:ext>
            </a:extLst>
          </p:cNvPr>
          <p:cNvSpPr txBox="1"/>
          <p:nvPr/>
        </p:nvSpPr>
        <p:spPr>
          <a:xfrm>
            <a:off x="1269302" y="1533312"/>
            <a:ext cx="6770914" cy="1200329"/>
          </a:xfrm>
          <a:prstGeom prst="rect">
            <a:avLst/>
          </a:prstGeom>
          <a:noFill/>
        </p:spPr>
        <p:txBody>
          <a:bodyPr wrap="square" rtlCol="0">
            <a:spAutoFit/>
          </a:bodyPr>
          <a:lstStyle/>
          <a:p>
            <a:r>
              <a:rPr lang="zh-CN" altLang="en-US" sz="1700" dirty="0">
                <a:latin typeface="+mj-ea"/>
                <a:ea typeface="+mj-ea"/>
              </a:rPr>
              <a:t>在商品详情页，设置“商品名称”、“商品品类”作为页面级量</a:t>
            </a:r>
          </a:p>
          <a:p>
            <a:r>
              <a:rPr lang="zh-CN" altLang="en-US" b="1" dirty="0"/>
              <a:t/>
            </a:r>
            <a:br>
              <a:rPr lang="zh-CN" altLang="en-US" b="1" dirty="0"/>
            </a:br>
            <a:endParaRPr lang="zh-CN" altLang="en-US" b="1" dirty="0"/>
          </a:p>
          <a:p>
            <a:endParaRPr kumimoji="1" lang="zh-CN" altLang="en-US" dirty="0"/>
          </a:p>
        </p:txBody>
      </p:sp>
      <p:sp>
        <p:nvSpPr>
          <p:cNvPr id="6" name="文本框 5">
            <a:extLst>
              <a:ext uri="{FF2B5EF4-FFF2-40B4-BE49-F238E27FC236}">
                <a16:creationId xmlns:a16="http://schemas.microsoft.com/office/drawing/2014/main" xmlns="" id="{8123397C-2ACB-6E49-B8EE-694A83362AAF}"/>
              </a:ext>
            </a:extLst>
          </p:cNvPr>
          <p:cNvSpPr txBox="1"/>
          <p:nvPr/>
        </p:nvSpPr>
        <p:spPr>
          <a:xfrm>
            <a:off x="1355953" y="2987660"/>
            <a:ext cx="2723823" cy="369332"/>
          </a:xfrm>
          <a:prstGeom prst="rect">
            <a:avLst/>
          </a:prstGeom>
          <a:noFill/>
        </p:spPr>
        <p:txBody>
          <a:bodyPr wrap="none" rtlCol="0">
            <a:spAutoFit/>
          </a:bodyPr>
          <a:lstStyle/>
          <a:p>
            <a:r>
              <a:rPr lang="zh-CN" altLang="en-US" b="1" dirty="0"/>
              <a:t>页面级变量配置方式示例</a:t>
            </a:r>
            <a:endParaRPr kumimoji="1" lang="zh-CN" altLang="en-US" dirty="0"/>
          </a:p>
        </p:txBody>
      </p:sp>
      <p:graphicFrame>
        <p:nvGraphicFramePr>
          <p:cNvPr id="8" name="表格 7">
            <a:extLst>
              <a:ext uri="{FF2B5EF4-FFF2-40B4-BE49-F238E27FC236}">
                <a16:creationId xmlns:a16="http://schemas.microsoft.com/office/drawing/2014/main" xmlns="" id="{E127D211-E283-E041-A85C-C736DE11B5A2}"/>
              </a:ext>
            </a:extLst>
          </p:cNvPr>
          <p:cNvGraphicFramePr>
            <a:graphicFrameLocks noGrp="1"/>
          </p:cNvGraphicFramePr>
          <p:nvPr>
            <p:extLst>
              <p:ext uri="{D42A27DB-BD31-4B8C-83A1-F6EECF244321}">
                <p14:modId xmlns:p14="http://schemas.microsoft.com/office/powerpoint/2010/main" val="1495943150"/>
              </p:ext>
            </p:extLst>
          </p:nvPr>
        </p:nvGraphicFramePr>
        <p:xfrm>
          <a:off x="1352377" y="3429000"/>
          <a:ext cx="8127999" cy="110744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xmlns="" val="3565662051"/>
                    </a:ext>
                  </a:extLst>
                </a:gridCol>
                <a:gridCol w="2709333">
                  <a:extLst>
                    <a:ext uri="{9D8B030D-6E8A-4147-A177-3AD203B41FA5}">
                      <a16:colId xmlns:a16="http://schemas.microsoft.com/office/drawing/2014/main" xmlns="" val="2517034496"/>
                    </a:ext>
                  </a:extLst>
                </a:gridCol>
                <a:gridCol w="2709333">
                  <a:extLst>
                    <a:ext uri="{9D8B030D-6E8A-4147-A177-3AD203B41FA5}">
                      <a16:colId xmlns:a16="http://schemas.microsoft.com/office/drawing/2014/main" xmlns="" val="743682018"/>
                    </a:ext>
                  </a:extLst>
                </a:gridCol>
              </a:tblGrid>
              <a:tr h="0">
                <a:tc>
                  <a:txBody>
                    <a:bodyPr/>
                    <a:lstStyle/>
                    <a:p>
                      <a:r>
                        <a:rPr lang="zh-CN" altLang="en-US" sz="1800" b="0" i="0" kern="1200" dirty="0">
                          <a:solidFill>
                            <a:schemeClr val="lt1"/>
                          </a:solidFill>
                          <a:effectLst/>
                          <a:latin typeface="+mn-lt"/>
                          <a:ea typeface="+mn-ea"/>
                          <a:cs typeface="+mn-cs"/>
                        </a:rPr>
                        <a:t>标识符</a:t>
                      </a:r>
                      <a:endParaRPr lang="zh-CN" altLang="en-US" dirty="0"/>
                    </a:p>
                  </a:txBody>
                  <a:tcPr>
                    <a:solidFill>
                      <a:srgbClr val="FB7207"/>
                    </a:solidFill>
                  </a:tcPr>
                </a:tc>
                <a:tc>
                  <a:txBody>
                    <a:bodyPr/>
                    <a:lstStyle/>
                    <a:p>
                      <a:r>
                        <a:rPr lang="zh-CN" altLang="en-US" sz="1800" b="0" i="0" kern="1200" dirty="0">
                          <a:solidFill>
                            <a:schemeClr val="lt1"/>
                          </a:solidFill>
                          <a:effectLst/>
                          <a:latin typeface="+mn-lt"/>
                          <a:ea typeface="+mn-ea"/>
                          <a:cs typeface="+mn-cs"/>
                        </a:rPr>
                        <a:t>商品名称</a:t>
                      </a:r>
                      <a:endParaRPr lang="zh-CN" altLang="en-US" dirty="0"/>
                    </a:p>
                  </a:txBody>
                  <a:tcPr>
                    <a:solidFill>
                      <a:srgbClr val="FB7207"/>
                    </a:solidFill>
                  </a:tcPr>
                </a:tc>
                <a:tc>
                  <a:txBody>
                    <a:bodyPr/>
                    <a:lstStyle/>
                    <a:p>
                      <a:r>
                        <a:rPr lang="zh-CN" altLang="en-US" sz="1800" b="0" i="0" kern="1200" dirty="0">
                          <a:solidFill>
                            <a:schemeClr val="lt1"/>
                          </a:solidFill>
                          <a:effectLst/>
                          <a:latin typeface="+mn-lt"/>
                          <a:ea typeface="+mn-ea"/>
                          <a:cs typeface="+mn-cs"/>
                        </a:rPr>
                        <a:t>商品名称</a:t>
                      </a:r>
                      <a:endParaRPr lang="zh-CN" altLang="en-US" dirty="0"/>
                    </a:p>
                  </a:txBody>
                  <a:tcPr>
                    <a:solidFill>
                      <a:srgbClr val="FB7207"/>
                    </a:solidFill>
                  </a:tcPr>
                </a:tc>
                <a:extLst>
                  <a:ext uri="{0D108BD9-81ED-4DB2-BD59-A6C34878D82A}">
                    <a16:rowId xmlns:a16="http://schemas.microsoft.com/office/drawing/2014/main" xmlns="" val="463792092"/>
                  </a:ext>
                </a:extLst>
              </a:tr>
              <a:tr h="370840">
                <a:tc>
                  <a:txBody>
                    <a:bodyPr/>
                    <a:lstStyle/>
                    <a:p>
                      <a:r>
                        <a:rPr lang="en" altLang="zh-CN" sz="1800" b="0" i="0" kern="1200" dirty="0" err="1">
                          <a:solidFill>
                            <a:schemeClr val="dk1"/>
                          </a:solidFill>
                          <a:effectLst/>
                          <a:latin typeface="+mn-lt"/>
                          <a:ea typeface="+mn-ea"/>
                          <a:cs typeface="+mn-cs"/>
                        </a:rPr>
                        <a:t>skuName_pvar</a:t>
                      </a:r>
                      <a:endParaRPr lang="zh-CN" altLang="en-US" dirty="0"/>
                    </a:p>
                  </a:txBody>
                  <a:tcPr/>
                </a:tc>
                <a:tc>
                  <a:txBody>
                    <a:bodyPr/>
                    <a:lstStyle/>
                    <a:p>
                      <a:r>
                        <a:rPr lang="zh-CN" altLang="en-US" sz="1800" b="0" i="0" kern="1200" dirty="0">
                          <a:solidFill>
                            <a:schemeClr val="dk1"/>
                          </a:solidFill>
                          <a:effectLst/>
                          <a:latin typeface="+mn-lt"/>
                          <a:ea typeface="+mn-ea"/>
                          <a:cs typeface="+mn-cs"/>
                        </a:rPr>
                        <a:t>商品名称</a:t>
                      </a:r>
                      <a:endParaRPr lang="zh-CN" altLang="en-US" dirty="0"/>
                    </a:p>
                  </a:txBody>
                  <a:tcPr/>
                </a:tc>
                <a:tc>
                  <a:txBody>
                    <a:bodyPr/>
                    <a:lstStyle/>
                    <a:p>
                      <a:r>
                        <a:rPr lang="zh-CN" altLang="en-US" sz="1800" b="0" i="0" kern="1200" dirty="0">
                          <a:solidFill>
                            <a:schemeClr val="dk1"/>
                          </a:solidFill>
                          <a:effectLst/>
                          <a:latin typeface="+mn-lt"/>
                          <a:ea typeface="+mn-ea"/>
                          <a:cs typeface="+mn-cs"/>
                        </a:rPr>
                        <a:t>商品名称</a:t>
                      </a:r>
                      <a:endParaRPr lang="zh-CN" altLang="en-US" dirty="0"/>
                    </a:p>
                  </a:txBody>
                  <a:tcPr/>
                </a:tc>
                <a:extLst>
                  <a:ext uri="{0D108BD9-81ED-4DB2-BD59-A6C34878D82A}">
                    <a16:rowId xmlns:a16="http://schemas.microsoft.com/office/drawing/2014/main" xmlns="" val="3309701601"/>
                  </a:ext>
                </a:extLst>
              </a:tr>
              <a:tr h="370840">
                <a:tc>
                  <a:txBody>
                    <a:bodyPr/>
                    <a:lstStyle/>
                    <a:p>
                      <a:r>
                        <a:rPr lang="en" altLang="zh-CN" sz="1800" b="0" i="0" kern="1200" dirty="0" err="1">
                          <a:solidFill>
                            <a:schemeClr val="dk1"/>
                          </a:solidFill>
                          <a:effectLst/>
                          <a:latin typeface="+mn-lt"/>
                          <a:ea typeface="+mn-ea"/>
                          <a:cs typeface="+mn-cs"/>
                        </a:rPr>
                        <a:t>skuCategory_pvar</a:t>
                      </a:r>
                      <a:endParaRPr lang="zh-CN" altLang="en-US" dirty="0"/>
                    </a:p>
                  </a:txBody>
                  <a:tcPr/>
                </a:tc>
                <a:tc>
                  <a:txBody>
                    <a:bodyPr/>
                    <a:lstStyle/>
                    <a:p>
                      <a:r>
                        <a:rPr lang="zh-CN" altLang="en-US" sz="1800" b="0" i="0" kern="1200" dirty="0">
                          <a:solidFill>
                            <a:schemeClr val="dk1"/>
                          </a:solidFill>
                          <a:effectLst/>
                          <a:latin typeface="+mn-lt"/>
                          <a:ea typeface="+mn-ea"/>
                          <a:cs typeface="+mn-cs"/>
                        </a:rPr>
                        <a:t>商品品类</a:t>
                      </a:r>
                      <a:endParaRPr lang="zh-CN" altLang="en-US" dirty="0"/>
                    </a:p>
                  </a:txBody>
                  <a:tcPr/>
                </a:tc>
                <a:tc>
                  <a:txBody>
                    <a:bodyPr/>
                    <a:lstStyle/>
                    <a:p>
                      <a:r>
                        <a:rPr lang="zh-CN" altLang="en-US" sz="1800" b="0" i="0" kern="1200" dirty="0">
                          <a:solidFill>
                            <a:schemeClr val="dk1"/>
                          </a:solidFill>
                          <a:effectLst/>
                          <a:latin typeface="+mn-lt"/>
                          <a:ea typeface="+mn-ea"/>
                          <a:cs typeface="+mn-cs"/>
                        </a:rPr>
                        <a:t>商品品类</a:t>
                      </a:r>
                      <a:endParaRPr lang="zh-CN" altLang="en-US" dirty="0"/>
                    </a:p>
                  </a:txBody>
                  <a:tcPr/>
                </a:tc>
                <a:extLst>
                  <a:ext uri="{0D108BD9-81ED-4DB2-BD59-A6C34878D82A}">
                    <a16:rowId xmlns:a16="http://schemas.microsoft.com/office/drawing/2014/main" xmlns="" val="221219782"/>
                  </a:ext>
                </a:extLst>
              </a:tr>
            </a:tbl>
          </a:graphicData>
        </a:graphic>
      </p:graphicFrame>
    </p:spTree>
    <p:extLst>
      <p:ext uri="{BB962C8B-B14F-4D97-AF65-F5344CB8AC3E}">
        <p14:creationId xmlns:p14="http://schemas.microsoft.com/office/powerpoint/2010/main" val="1521790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latin typeface="Microsoft YaHei" charset="-122"/>
                <a:ea typeface="Microsoft YaHei" charset="-122"/>
                <a:cs typeface="Microsoft YaHei" charset="-122"/>
              </a:rPr>
              <a:t>介绍</a:t>
            </a:r>
          </a:p>
        </p:txBody>
      </p:sp>
      <p:sp>
        <p:nvSpPr>
          <p:cNvPr id="3" name="内容占位符 2"/>
          <p:cNvSpPr>
            <a:spLocks noGrp="1"/>
          </p:cNvSpPr>
          <p:nvPr>
            <p:ph idx="1"/>
          </p:nvPr>
        </p:nvSpPr>
        <p:spPr>
          <a:xfrm>
            <a:off x="1404256" y="1658682"/>
            <a:ext cx="9190223" cy="2858890"/>
          </a:xfrm>
        </p:spPr>
        <p:txBody>
          <a:bodyPr>
            <a:noAutofit/>
          </a:bodyPr>
          <a:lstStyle/>
          <a:p>
            <a:pPr marL="0" indent="0">
              <a:lnSpc>
                <a:spcPct val="150000"/>
              </a:lnSpc>
              <a:buNone/>
            </a:pPr>
            <a:r>
              <a:rPr kumimoji="1" lang="zh-CN" altLang="en-US" sz="2000" dirty="0">
                <a:latin typeface="+mn-ea"/>
                <a:ea typeface="+mn-ea"/>
              </a:rPr>
              <a:t>       </a:t>
            </a:r>
            <a:r>
              <a:rPr kumimoji="1" lang="zh-CN" altLang="en-US" sz="2000" dirty="0">
                <a:latin typeface="+mj-ea"/>
                <a:ea typeface="+mj-ea"/>
              </a:rPr>
              <a:t>通过无埋点我们可以快速获得基础的流量数据，我们能知道我们用户量的趋势，整体概况，大概是什么样的周期变化，用户在产品中被高频次使用的功能等等。为了有更加丰富的分析场景，我们还提供了自定义数据的上传，这些自定义的数据是：</a:t>
            </a:r>
            <a:r>
              <a:rPr kumimoji="1" lang="zh-CN" altLang="en-US" sz="2000" dirty="0">
                <a:solidFill>
                  <a:srgbClr val="FF0000"/>
                </a:solidFill>
                <a:latin typeface="Microsoft YaHei" charset="-122"/>
                <a:ea typeface="Microsoft YaHei" charset="-122"/>
                <a:cs typeface="Microsoft YaHei" charset="-122"/>
              </a:rPr>
              <a:t>页面级变量、自定义事件</a:t>
            </a:r>
            <a:r>
              <a:rPr kumimoji="1" lang="en-US" altLang="zh-CN" sz="2000" dirty="0">
                <a:solidFill>
                  <a:srgbClr val="FF0000"/>
                </a:solidFill>
                <a:latin typeface="Microsoft YaHei" charset="-122"/>
                <a:ea typeface="Microsoft YaHei" charset="-122"/>
                <a:cs typeface="Microsoft YaHei" charset="-122"/>
              </a:rPr>
              <a:t>+</a:t>
            </a:r>
            <a:r>
              <a:rPr kumimoji="1" lang="zh-CN" altLang="en-US" sz="2000" dirty="0">
                <a:solidFill>
                  <a:srgbClr val="FF0000"/>
                </a:solidFill>
                <a:latin typeface="Microsoft YaHei" charset="-122"/>
                <a:ea typeface="Microsoft YaHei" charset="-122"/>
                <a:cs typeface="Microsoft YaHei" charset="-122"/>
              </a:rPr>
              <a:t>事件级变量、转化变量、用户变量</a:t>
            </a:r>
            <a:r>
              <a:rPr kumimoji="1" lang="zh-CN" altLang="en-US" sz="2000" dirty="0">
                <a:latin typeface="+mj-ea"/>
                <a:ea typeface="+mj-ea"/>
              </a:rPr>
              <a:t>。这四种自定义的数据可以帮助我们更具体化的分析我们的数据。</a:t>
            </a:r>
            <a:endParaRPr kumimoji="1" lang="en-US" altLang="zh-CN" sz="2000" dirty="0">
              <a:latin typeface="+mj-ea"/>
              <a:ea typeface="+mj-ea"/>
            </a:endParaRPr>
          </a:p>
          <a:p>
            <a:pPr marL="0" indent="0">
              <a:lnSpc>
                <a:spcPct val="150000"/>
              </a:lnSpc>
              <a:buNone/>
            </a:pPr>
            <a:r>
              <a:rPr kumimoji="1" lang="zh-CN" altLang="en-US" sz="2000" dirty="0">
                <a:latin typeface="+mj-ea"/>
                <a:ea typeface="+mj-ea"/>
              </a:rPr>
              <a:t>        </a:t>
            </a:r>
            <a:endParaRPr kumimoji="1" lang="en-US" altLang="zh-CN" sz="2000" dirty="0">
              <a:latin typeface="+mj-ea"/>
              <a:ea typeface="+mj-ea"/>
            </a:endParaRPr>
          </a:p>
        </p:txBody>
      </p:sp>
    </p:spTree>
    <p:extLst>
      <p:ext uri="{BB962C8B-B14F-4D97-AF65-F5344CB8AC3E}">
        <p14:creationId xmlns:p14="http://schemas.microsoft.com/office/powerpoint/2010/main" val="9512536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a:extLst>
              <a:ext uri="{FF2B5EF4-FFF2-40B4-BE49-F238E27FC236}">
                <a16:creationId xmlns:a16="http://schemas.microsoft.com/office/drawing/2014/main" xmlns="" id="{52817A04-1622-DE4F-B1BF-114C0D1E6379}"/>
              </a:ext>
            </a:extLst>
          </p:cNvPr>
          <p:cNvGraphicFramePr>
            <a:graphicFrameLocks noGrp="1"/>
          </p:cNvGraphicFramePr>
          <p:nvPr>
            <p:extLst>
              <p:ext uri="{D42A27DB-BD31-4B8C-83A1-F6EECF244321}">
                <p14:modId xmlns:p14="http://schemas.microsoft.com/office/powerpoint/2010/main" val="634905848"/>
              </p:ext>
            </p:extLst>
          </p:nvPr>
        </p:nvGraphicFramePr>
        <p:xfrm>
          <a:off x="744894" y="833722"/>
          <a:ext cx="10895722" cy="5394502"/>
        </p:xfrm>
        <a:graphic>
          <a:graphicData uri="http://schemas.openxmlformats.org/drawingml/2006/table">
            <a:tbl>
              <a:tblPr firstRow="1" bandRow="1">
                <a:tableStyleId>{F5AB1C69-6EDB-4FF4-983F-18BD219EF322}</a:tableStyleId>
              </a:tblPr>
              <a:tblGrid>
                <a:gridCol w="1848434">
                  <a:extLst>
                    <a:ext uri="{9D8B030D-6E8A-4147-A177-3AD203B41FA5}">
                      <a16:colId xmlns:a16="http://schemas.microsoft.com/office/drawing/2014/main" xmlns="" val="1317192267"/>
                    </a:ext>
                  </a:extLst>
                </a:gridCol>
                <a:gridCol w="3862712">
                  <a:extLst>
                    <a:ext uri="{9D8B030D-6E8A-4147-A177-3AD203B41FA5}">
                      <a16:colId xmlns:a16="http://schemas.microsoft.com/office/drawing/2014/main" xmlns="" val="2613524031"/>
                    </a:ext>
                  </a:extLst>
                </a:gridCol>
                <a:gridCol w="5184576">
                  <a:extLst>
                    <a:ext uri="{9D8B030D-6E8A-4147-A177-3AD203B41FA5}">
                      <a16:colId xmlns:a16="http://schemas.microsoft.com/office/drawing/2014/main" xmlns="" val="4020623319"/>
                    </a:ext>
                  </a:extLst>
                </a:gridCol>
              </a:tblGrid>
              <a:tr h="579054">
                <a:tc>
                  <a:txBody>
                    <a:bodyPr/>
                    <a:lstStyle/>
                    <a:p>
                      <a:r>
                        <a:rPr lang="zh-CN" altLang="en-US" sz="1800" b="0" i="0" kern="1200" dirty="0">
                          <a:solidFill>
                            <a:schemeClr val="lt1"/>
                          </a:solidFill>
                          <a:effectLst/>
                          <a:latin typeface="+mn-lt"/>
                          <a:ea typeface="+mn-ea"/>
                          <a:cs typeface="+mn-cs"/>
                        </a:rPr>
                        <a:t>平台</a:t>
                      </a:r>
                      <a:endParaRPr lang="zh-CN" altLang="en-US" dirty="0"/>
                    </a:p>
                  </a:txBody>
                  <a:tcPr>
                    <a:solidFill>
                      <a:srgbClr val="FB7207"/>
                    </a:solidFill>
                  </a:tcPr>
                </a:tc>
                <a:tc>
                  <a:txBody>
                    <a:bodyPr/>
                    <a:lstStyle/>
                    <a:p>
                      <a:r>
                        <a:rPr lang="zh-CN" altLang="en-US" sz="1800" b="0" i="0" kern="1200" dirty="0">
                          <a:solidFill>
                            <a:schemeClr val="lt1"/>
                          </a:solidFill>
                          <a:effectLst/>
                          <a:latin typeface="+mn-lt"/>
                          <a:ea typeface="+mn-ea"/>
                          <a:cs typeface="+mn-cs"/>
                        </a:rPr>
                        <a:t>方法原型</a:t>
                      </a:r>
                      <a:endParaRPr lang="zh-CN" altLang="en-US" dirty="0"/>
                    </a:p>
                  </a:txBody>
                  <a:tcPr>
                    <a:solidFill>
                      <a:srgbClr val="FB7207"/>
                    </a:solidFill>
                  </a:tcPr>
                </a:tc>
                <a:tc>
                  <a:txBody>
                    <a:bodyPr/>
                    <a:lstStyle/>
                    <a:p>
                      <a:r>
                        <a:rPr lang="zh-CN" altLang="en-US" sz="1800" b="0" i="0" kern="1200" dirty="0">
                          <a:solidFill>
                            <a:schemeClr val="lt1"/>
                          </a:solidFill>
                          <a:effectLst/>
                          <a:latin typeface="+mn-lt"/>
                          <a:ea typeface="+mn-ea"/>
                          <a:cs typeface="+mn-cs"/>
                        </a:rPr>
                        <a:t>方法原型</a:t>
                      </a:r>
                      <a:endParaRPr lang="zh-CN" altLang="en-US" dirty="0"/>
                    </a:p>
                  </a:txBody>
                  <a:tcPr>
                    <a:solidFill>
                      <a:srgbClr val="FB7207"/>
                    </a:solidFill>
                  </a:tcPr>
                </a:tc>
                <a:extLst>
                  <a:ext uri="{0D108BD9-81ED-4DB2-BD59-A6C34878D82A}">
                    <a16:rowId xmlns:a16="http://schemas.microsoft.com/office/drawing/2014/main" xmlns="" val="43476157"/>
                  </a:ext>
                </a:extLst>
              </a:tr>
              <a:tr h="792088">
                <a:tc>
                  <a:txBody>
                    <a:bodyPr/>
                    <a:lstStyle/>
                    <a:p>
                      <a:r>
                        <a:rPr lang="en" altLang="zh-CN" sz="1800" b="0" i="0" kern="1200" dirty="0">
                          <a:solidFill>
                            <a:schemeClr val="dk1"/>
                          </a:solidFill>
                          <a:effectLst/>
                          <a:latin typeface="+mn-lt"/>
                          <a:ea typeface="+mn-ea"/>
                          <a:cs typeface="+mn-cs"/>
                        </a:rPr>
                        <a:t>JS SDK</a:t>
                      </a:r>
                      <a:endParaRPr lang="zh-CN" altLang="en-US" dirty="0"/>
                    </a:p>
                  </a:txBody>
                  <a:tcPr/>
                </a:tc>
                <a:tc>
                  <a:txBody>
                    <a:bodyPr/>
                    <a:lstStyle/>
                    <a:p>
                      <a:r>
                        <a:rPr lang="en" altLang="zh-CN" sz="1800" b="0" i="0" kern="1200" dirty="0" err="1">
                          <a:solidFill>
                            <a:schemeClr val="dk1"/>
                          </a:solidFill>
                          <a:effectLst/>
                          <a:latin typeface="+mn-lt"/>
                          <a:ea typeface="+mn-ea"/>
                          <a:cs typeface="+mn-cs"/>
                        </a:rPr>
                        <a:t>gio</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page.set</a:t>
                      </a:r>
                      <a:r>
                        <a:rPr lang="en" altLang="zh-CN" sz="1800" b="0" i="0" kern="1200" dirty="0">
                          <a:solidFill>
                            <a:schemeClr val="dk1"/>
                          </a:solidFill>
                          <a:effectLst/>
                          <a:latin typeface="+mn-lt"/>
                          <a:ea typeface="+mn-ea"/>
                          <a:cs typeface="+mn-cs"/>
                        </a:rPr>
                        <a:t>', key, value);</a:t>
                      </a:r>
                      <a:r>
                        <a:rPr lang="zh-CN" altLang="en-US" sz="1800" b="0" i="0" kern="1200" dirty="0">
                          <a:solidFill>
                            <a:schemeClr val="dk1"/>
                          </a:solidFill>
                          <a:effectLst/>
                          <a:latin typeface="+mn-lt"/>
                          <a:ea typeface="+mn-ea"/>
                          <a:cs typeface="+mn-cs"/>
                        </a:rPr>
                        <a:t>或</a:t>
                      </a:r>
                      <a:r>
                        <a:rPr lang="en" altLang="zh-CN" sz="1800" b="0" i="0" kern="1200" dirty="0" err="1">
                          <a:solidFill>
                            <a:schemeClr val="dk1"/>
                          </a:solidFill>
                          <a:effectLst/>
                          <a:latin typeface="+mn-lt"/>
                          <a:ea typeface="+mn-ea"/>
                          <a:cs typeface="+mn-cs"/>
                        </a:rPr>
                        <a:t>gio</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page.set</a:t>
                      </a:r>
                      <a:r>
                        <a:rPr lang="en" altLang="zh-CN" sz="1800" b="0" i="0" kern="1200" dirty="0">
                          <a:solidFill>
                            <a:schemeClr val="dk1"/>
                          </a:solidFill>
                          <a:effectLst/>
                          <a:latin typeface="+mn-lt"/>
                          <a:ea typeface="+mn-ea"/>
                          <a:cs typeface="+mn-cs"/>
                        </a:rPr>
                        <a:t>', </a:t>
                      </a:r>
                      <a:r>
                        <a:rPr lang="en" altLang="zh-CN" sz="1800" b="0" i="0" kern="1200" dirty="0" err="1">
                          <a:solidFill>
                            <a:schemeClr val="dk1"/>
                          </a:solidFill>
                          <a:effectLst/>
                          <a:latin typeface="+mn-lt"/>
                          <a:ea typeface="+mn-ea"/>
                          <a:cs typeface="+mn-cs"/>
                        </a:rPr>
                        <a:t>pageLevelVariables</a:t>
                      </a:r>
                      <a:r>
                        <a:rPr lang="en" altLang="zh-CN" sz="1800" b="0" i="0" kern="1200" dirty="0">
                          <a:solidFill>
                            <a:schemeClr val="dk1"/>
                          </a:solidFill>
                          <a:effectLst/>
                          <a:latin typeface="+mn-lt"/>
                          <a:ea typeface="+mn-ea"/>
                          <a:cs typeface="+mn-cs"/>
                        </a:rPr>
                        <a:t>);</a:t>
                      </a:r>
                      <a:endParaRPr lang="zh-CN" altLang="en-US" dirty="0"/>
                    </a:p>
                  </a:txBody>
                  <a:tcPr/>
                </a:tc>
                <a:tc>
                  <a:txBody>
                    <a:bodyPr/>
                    <a:lstStyle/>
                    <a:p>
                      <a:r>
                        <a:rPr lang="en" altLang="zh-CN" sz="1800" b="0" i="0" kern="1200" dirty="0" err="1">
                          <a:solidFill>
                            <a:schemeClr val="dk1"/>
                          </a:solidFill>
                          <a:effectLst/>
                          <a:latin typeface="+mn-lt"/>
                          <a:ea typeface="+mn-ea"/>
                          <a:cs typeface="+mn-cs"/>
                        </a:rPr>
                        <a:t>gio</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page.set</a:t>
                      </a:r>
                      <a:r>
                        <a:rPr lang="en" altLang="zh-CN" sz="1800" b="0" i="0" kern="1200" dirty="0">
                          <a:solidFill>
                            <a:schemeClr val="dk1"/>
                          </a:solidFill>
                          <a:effectLst/>
                          <a:latin typeface="+mn-lt"/>
                          <a:ea typeface="+mn-ea"/>
                          <a:cs typeface="+mn-cs"/>
                        </a:rPr>
                        <a:t>', {'</a:t>
                      </a:r>
                      <a:r>
                        <a:rPr lang="en" altLang="zh-CN" sz="1800" b="0" i="0" kern="1200" dirty="0" err="1">
                          <a:solidFill>
                            <a:schemeClr val="dk1"/>
                          </a:solidFill>
                          <a:effectLst/>
                          <a:latin typeface="+mn-lt"/>
                          <a:ea typeface="+mn-ea"/>
                          <a:cs typeface="+mn-cs"/>
                        </a:rPr>
                        <a:t>skuName_pvar</a:t>
                      </a:r>
                      <a:r>
                        <a:rPr lang="en"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女士中跟凉鞋</a:t>
                      </a:r>
                      <a:r>
                        <a:rPr lang="en-US" altLang="zh-CN" sz="1800" b="0" i="0" kern="1200" dirty="0">
                          <a:solidFill>
                            <a:schemeClr val="dk1"/>
                          </a:solidFill>
                          <a:effectLst/>
                          <a:latin typeface="+mn-lt"/>
                          <a:ea typeface="+mn-ea"/>
                          <a:cs typeface="+mn-cs"/>
                        </a:rPr>
                        <a:t>', '</a:t>
                      </a:r>
                      <a:r>
                        <a:rPr lang="en" altLang="zh-CN" sz="1800" b="0" i="0" kern="1200" dirty="0" err="1">
                          <a:solidFill>
                            <a:schemeClr val="dk1"/>
                          </a:solidFill>
                          <a:effectLst/>
                          <a:latin typeface="+mn-lt"/>
                          <a:ea typeface="+mn-ea"/>
                          <a:cs typeface="+mn-cs"/>
                        </a:rPr>
                        <a:t>skuCategory_pvar</a:t>
                      </a:r>
                      <a:r>
                        <a:rPr lang="en"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鞋靴</a:t>
                      </a:r>
                      <a:r>
                        <a:rPr lang="en-US" altLang="zh-CN" sz="1800" b="0" i="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xmlns="" val="1734453016"/>
                  </a:ext>
                </a:extLst>
              </a:tr>
              <a:tr h="1649826">
                <a:tc>
                  <a:txBody>
                    <a:bodyPr/>
                    <a:lstStyle/>
                    <a:p>
                      <a:r>
                        <a:rPr lang="en" altLang="zh-CN" sz="1800" b="0" i="0" kern="1200" dirty="0">
                          <a:solidFill>
                            <a:schemeClr val="dk1"/>
                          </a:solidFill>
                          <a:effectLst/>
                          <a:latin typeface="+mn-lt"/>
                          <a:ea typeface="+mn-ea"/>
                          <a:cs typeface="+mn-cs"/>
                        </a:rPr>
                        <a:t>Android SDK</a:t>
                      </a:r>
                      <a:endParaRPr lang="zh-CN" altLang="en-US" dirty="0"/>
                    </a:p>
                  </a:txBody>
                  <a:tcPr/>
                </a:tc>
                <a:tc>
                  <a:txBody>
                    <a:bodyPr/>
                    <a:lstStyle/>
                    <a:p>
                      <a:r>
                        <a:rPr lang="en" altLang="zh-CN" sz="1800" b="0" i="0" kern="1200" dirty="0" err="1">
                          <a:solidFill>
                            <a:schemeClr val="dk1"/>
                          </a:solidFill>
                          <a:effectLst/>
                          <a:latin typeface="+mn-lt"/>
                          <a:ea typeface="+mn-ea"/>
                          <a:cs typeface="+mn-cs"/>
                        </a:rPr>
                        <a:t>GrowingIO.getInstance</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setPageVariable</a:t>
                      </a:r>
                      <a:r>
                        <a:rPr lang="en" altLang="zh-CN" sz="1800" b="0" i="0" kern="1200" dirty="0">
                          <a:solidFill>
                            <a:schemeClr val="dk1"/>
                          </a:solidFill>
                          <a:effectLst/>
                          <a:latin typeface="+mn-lt"/>
                          <a:ea typeface="+mn-ea"/>
                          <a:cs typeface="+mn-cs"/>
                        </a:rPr>
                        <a:t>(Activity activity, </a:t>
                      </a:r>
                      <a:r>
                        <a:rPr lang="en" altLang="zh-CN" sz="1800" b="0" i="0" kern="1200" dirty="0" err="1">
                          <a:solidFill>
                            <a:schemeClr val="dk1"/>
                          </a:solidFill>
                          <a:effectLst/>
                          <a:latin typeface="+mn-lt"/>
                          <a:ea typeface="+mn-ea"/>
                          <a:cs typeface="+mn-cs"/>
                        </a:rPr>
                        <a:t>JSONObject</a:t>
                      </a:r>
                      <a:r>
                        <a:rPr lang="en" altLang="zh-CN" sz="1800" b="0" i="0" kern="1200" dirty="0">
                          <a:solidFill>
                            <a:schemeClr val="dk1"/>
                          </a:solidFill>
                          <a:effectLst/>
                          <a:latin typeface="+mn-lt"/>
                          <a:ea typeface="+mn-ea"/>
                          <a:cs typeface="+mn-cs"/>
                        </a:rPr>
                        <a:t> </a:t>
                      </a:r>
                      <a:r>
                        <a:rPr lang="en" altLang="zh-CN" sz="1800" b="0" i="0" kern="1200" dirty="0" err="1">
                          <a:solidFill>
                            <a:schemeClr val="dk1"/>
                          </a:solidFill>
                          <a:effectLst/>
                          <a:latin typeface="+mn-lt"/>
                          <a:ea typeface="+mn-ea"/>
                          <a:cs typeface="+mn-cs"/>
                        </a:rPr>
                        <a:t>pageLevelVariables</a:t>
                      </a:r>
                      <a:r>
                        <a:rPr lang="en" altLang="zh-CN" sz="1800" b="0" i="0" kern="1200" dirty="0">
                          <a:solidFill>
                            <a:schemeClr val="dk1"/>
                          </a:solidFill>
                          <a:effectLst/>
                          <a:latin typeface="+mn-lt"/>
                          <a:ea typeface="+mn-ea"/>
                          <a:cs typeface="+mn-cs"/>
                        </a:rPr>
                        <a:t>);</a:t>
                      </a:r>
                    </a:p>
                    <a:p>
                      <a:endParaRPr lang="zh-CN" altLang="en-US" dirty="0"/>
                    </a:p>
                  </a:txBody>
                  <a:tcPr/>
                </a:tc>
                <a:tc>
                  <a:txBody>
                    <a:bodyPr/>
                    <a:lstStyle/>
                    <a:p>
                      <a:r>
                        <a:rPr lang="en" altLang="zh-CN" sz="1800" b="0" i="0" kern="1200" dirty="0" err="1">
                          <a:solidFill>
                            <a:schemeClr val="dk1"/>
                          </a:solidFill>
                          <a:effectLst/>
                          <a:latin typeface="+mn-lt"/>
                          <a:ea typeface="+mn-ea"/>
                          <a:cs typeface="+mn-cs"/>
                        </a:rPr>
                        <a:t>JSONObject</a:t>
                      </a:r>
                      <a:r>
                        <a:rPr lang="en" altLang="zh-CN" sz="1800" b="0" i="0" kern="1200" dirty="0">
                          <a:solidFill>
                            <a:schemeClr val="dk1"/>
                          </a:solidFill>
                          <a:effectLst/>
                          <a:latin typeface="+mn-lt"/>
                          <a:ea typeface="+mn-ea"/>
                          <a:cs typeface="+mn-cs"/>
                        </a:rPr>
                        <a:t> </a:t>
                      </a:r>
                      <a:r>
                        <a:rPr lang="en" altLang="zh-CN" sz="1800" b="0" i="0" kern="1200" dirty="0" err="1">
                          <a:solidFill>
                            <a:schemeClr val="dk1"/>
                          </a:solidFill>
                          <a:effectLst/>
                          <a:latin typeface="+mn-lt"/>
                          <a:ea typeface="+mn-ea"/>
                          <a:cs typeface="+mn-cs"/>
                        </a:rPr>
                        <a:t>jsonObject</a:t>
                      </a:r>
                      <a:r>
                        <a:rPr lang="en" altLang="zh-CN" sz="1800" b="0" i="0" kern="1200" dirty="0">
                          <a:solidFill>
                            <a:schemeClr val="dk1"/>
                          </a:solidFill>
                          <a:effectLst/>
                          <a:latin typeface="+mn-lt"/>
                          <a:ea typeface="+mn-ea"/>
                          <a:cs typeface="+mn-cs"/>
                        </a:rPr>
                        <a:t> = new </a:t>
                      </a:r>
                      <a:r>
                        <a:rPr lang="en" altLang="zh-CN" sz="1800" b="0" i="0" kern="1200" dirty="0" err="1">
                          <a:solidFill>
                            <a:schemeClr val="dk1"/>
                          </a:solidFill>
                          <a:effectLst/>
                          <a:latin typeface="+mn-lt"/>
                          <a:ea typeface="+mn-ea"/>
                          <a:cs typeface="+mn-cs"/>
                        </a:rPr>
                        <a:t>JSONObject</a:t>
                      </a:r>
                      <a:r>
                        <a:rPr lang="en" altLang="zh-CN" sz="1800" b="0" i="0" kern="1200" dirty="0">
                          <a:solidFill>
                            <a:schemeClr val="dk1"/>
                          </a:solidFill>
                          <a:effectLst/>
                          <a:latin typeface="+mn-lt"/>
                          <a:ea typeface="+mn-ea"/>
                          <a:cs typeface="+mn-cs"/>
                        </a:rPr>
                        <a:t>(); </a:t>
                      </a:r>
                      <a:r>
                        <a:rPr lang="en" altLang="zh-CN" sz="1800" b="0" i="0" kern="1200" dirty="0" err="1">
                          <a:solidFill>
                            <a:schemeClr val="dk1"/>
                          </a:solidFill>
                          <a:effectLst/>
                          <a:latin typeface="+mn-lt"/>
                          <a:ea typeface="+mn-ea"/>
                          <a:cs typeface="+mn-cs"/>
                        </a:rPr>
                        <a:t>jsonObject.put</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skuName_pvar</a:t>
                      </a:r>
                      <a:r>
                        <a:rPr lang="en"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女士中跟凉鞋</a:t>
                      </a:r>
                      <a:r>
                        <a:rPr lang="en-US" altLang="zh-CN" sz="1800" b="0" i="0" kern="1200" dirty="0">
                          <a:solidFill>
                            <a:schemeClr val="dk1"/>
                          </a:solidFill>
                          <a:effectLst/>
                          <a:latin typeface="+mn-lt"/>
                          <a:ea typeface="+mn-ea"/>
                          <a:cs typeface="+mn-cs"/>
                        </a:rPr>
                        <a:t>"); </a:t>
                      </a:r>
                      <a:r>
                        <a:rPr lang="en" altLang="zh-CN" sz="1800" b="0" i="0" kern="1200" dirty="0" err="1">
                          <a:solidFill>
                            <a:schemeClr val="dk1"/>
                          </a:solidFill>
                          <a:effectLst/>
                          <a:latin typeface="+mn-lt"/>
                          <a:ea typeface="+mn-ea"/>
                          <a:cs typeface="+mn-cs"/>
                        </a:rPr>
                        <a:t>jsonObject.put</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skuCategory_pvar</a:t>
                      </a:r>
                      <a:r>
                        <a:rPr lang="en"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鞋靴</a:t>
                      </a:r>
                      <a:r>
                        <a:rPr lang="en-US" altLang="zh-CN" sz="1800" b="0" i="0" kern="1200" dirty="0">
                          <a:solidFill>
                            <a:schemeClr val="dk1"/>
                          </a:solidFill>
                          <a:effectLst/>
                          <a:latin typeface="+mn-lt"/>
                          <a:ea typeface="+mn-ea"/>
                          <a:cs typeface="+mn-cs"/>
                        </a:rPr>
                        <a:t>");</a:t>
                      </a:r>
                    </a:p>
                    <a:p>
                      <a:r>
                        <a:rPr lang="en" altLang="zh-CN" sz="1800" b="0" i="0" kern="1200" dirty="0" err="1">
                          <a:solidFill>
                            <a:schemeClr val="dk1"/>
                          </a:solidFill>
                          <a:effectLst/>
                          <a:latin typeface="+mn-lt"/>
                          <a:ea typeface="+mn-ea"/>
                          <a:cs typeface="+mn-cs"/>
                        </a:rPr>
                        <a:t>GrowingIO.getInstance</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setPageVariable</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GoodsDetailActivity</a:t>
                      </a:r>
                      <a:r>
                        <a:rPr lang="en" altLang="zh-CN" sz="1800" b="0" i="0" kern="1200" dirty="0">
                          <a:solidFill>
                            <a:schemeClr val="dk1"/>
                          </a:solidFill>
                          <a:effectLst/>
                          <a:latin typeface="+mn-lt"/>
                          <a:ea typeface="+mn-ea"/>
                          <a:cs typeface="+mn-cs"/>
                        </a:rPr>
                        <a:t>, </a:t>
                      </a:r>
                      <a:r>
                        <a:rPr lang="en" altLang="zh-CN" sz="1800" b="0" i="0" kern="1200" dirty="0" err="1">
                          <a:solidFill>
                            <a:schemeClr val="dk1"/>
                          </a:solidFill>
                          <a:effectLst/>
                          <a:latin typeface="+mn-lt"/>
                          <a:ea typeface="+mn-ea"/>
                          <a:cs typeface="+mn-cs"/>
                        </a:rPr>
                        <a:t>jsonObject</a:t>
                      </a:r>
                      <a:r>
                        <a:rPr lang="en" altLang="zh-CN" sz="1800" b="0" i="0" kern="1200" dirty="0">
                          <a:solidFill>
                            <a:schemeClr val="dk1"/>
                          </a:solidFill>
                          <a:effectLst/>
                          <a:latin typeface="+mn-lt"/>
                          <a:ea typeface="+mn-ea"/>
                          <a:cs typeface="+mn-cs"/>
                        </a:rPr>
                        <a:t>);</a:t>
                      </a:r>
                    </a:p>
                    <a:p>
                      <a:endParaRPr lang="zh-CN" altLang="en-US" dirty="0"/>
                    </a:p>
                  </a:txBody>
                  <a:tcPr/>
                </a:tc>
                <a:extLst>
                  <a:ext uri="{0D108BD9-81ED-4DB2-BD59-A6C34878D82A}">
                    <a16:rowId xmlns:a16="http://schemas.microsoft.com/office/drawing/2014/main" xmlns="" val="1974277484"/>
                  </a:ext>
                </a:extLst>
              </a:tr>
              <a:tr h="2028161">
                <a:tc>
                  <a:txBody>
                    <a:bodyPr/>
                    <a:lstStyle/>
                    <a:p>
                      <a:r>
                        <a:rPr lang="en" altLang="zh-CN" sz="1800" b="0" i="0" kern="1200" dirty="0">
                          <a:solidFill>
                            <a:schemeClr val="dk1"/>
                          </a:solidFill>
                          <a:effectLst/>
                          <a:latin typeface="+mn-lt"/>
                          <a:ea typeface="+mn-ea"/>
                          <a:cs typeface="+mn-cs"/>
                        </a:rPr>
                        <a:t>iOS SDK</a:t>
                      </a:r>
                      <a:endParaRPr lang="zh-CN" altLang="en-US" dirty="0"/>
                    </a:p>
                  </a:txBody>
                  <a:tcPr/>
                </a:tc>
                <a:tc>
                  <a:txBody>
                    <a:bodyPr/>
                    <a:lstStyle/>
                    <a:p>
                      <a:r>
                        <a:rPr lang="en-US" altLang="zh-CN" sz="1800" b="0" i="0" kern="1200" dirty="0">
                          <a:solidFill>
                            <a:schemeClr val="dk1"/>
                          </a:solidFill>
                          <a:effectLst/>
                          <a:latin typeface="+mn-lt"/>
                          <a:ea typeface="+mn-ea"/>
                          <a:cs typeface="+mn-cs"/>
                        </a:rPr>
                        <a:t>+</a:t>
                      </a:r>
                      <a:r>
                        <a:rPr lang="en" altLang="zh-CN" sz="1800" b="0" i="0" kern="1200" dirty="0">
                          <a:solidFill>
                            <a:schemeClr val="dk1"/>
                          </a:solidFill>
                          <a:effectLst/>
                          <a:latin typeface="+mn-lt"/>
                          <a:ea typeface="+mn-ea"/>
                          <a:cs typeface="+mn-cs"/>
                        </a:rPr>
                        <a:t>(void)</a:t>
                      </a:r>
                      <a:r>
                        <a:rPr lang="en" altLang="zh-CN" sz="1800" b="0" i="0" kern="1200" dirty="0" err="1">
                          <a:solidFill>
                            <a:schemeClr val="dk1"/>
                          </a:solidFill>
                          <a:effectLst/>
                          <a:latin typeface="+mn-lt"/>
                          <a:ea typeface="+mn-ea"/>
                          <a:cs typeface="+mn-cs"/>
                        </a:rPr>
                        <a:t>setPageVariableWithKey</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NSString</a:t>
                      </a:r>
                      <a:r>
                        <a:rPr lang="en" altLang="zh-CN" sz="1800" b="0" i="0" kern="1200" dirty="0">
                          <a:solidFill>
                            <a:schemeClr val="dk1"/>
                          </a:solidFill>
                          <a:effectLst/>
                          <a:latin typeface="+mn-lt"/>
                          <a:ea typeface="+mn-ea"/>
                          <a:cs typeface="+mn-cs"/>
                        </a:rPr>
                        <a:t> *)key </a:t>
                      </a:r>
                      <a:r>
                        <a:rPr lang="en" altLang="zh-CN" sz="1800" b="0" i="0" kern="1200" dirty="0" err="1">
                          <a:solidFill>
                            <a:schemeClr val="dk1"/>
                          </a:solidFill>
                          <a:effectLst/>
                          <a:latin typeface="+mn-lt"/>
                          <a:ea typeface="+mn-ea"/>
                          <a:cs typeface="+mn-cs"/>
                        </a:rPr>
                        <a:t>andStringValue</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NSString</a:t>
                      </a:r>
                      <a:r>
                        <a:rPr lang="en" altLang="zh-CN" sz="1800" b="0" i="0" kern="1200" dirty="0">
                          <a:solidFill>
                            <a:schemeClr val="dk1"/>
                          </a:solidFill>
                          <a:effectLst/>
                          <a:latin typeface="+mn-lt"/>
                          <a:ea typeface="+mn-ea"/>
                          <a:cs typeface="+mn-cs"/>
                        </a:rPr>
                        <a:t> *)</a:t>
                      </a:r>
                      <a:r>
                        <a:rPr lang="en" altLang="zh-CN" sz="1800" b="0" i="0" kern="1200" dirty="0" err="1">
                          <a:solidFill>
                            <a:schemeClr val="dk1"/>
                          </a:solidFill>
                          <a:effectLst/>
                          <a:latin typeface="+mn-lt"/>
                          <a:ea typeface="+mn-ea"/>
                          <a:cs typeface="+mn-cs"/>
                        </a:rPr>
                        <a:t>stringValue</a:t>
                      </a:r>
                      <a:r>
                        <a:rPr lang="en" altLang="zh-CN" sz="1800" b="0" i="0" kern="1200" dirty="0">
                          <a:solidFill>
                            <a:schemeClr val="dk1"/>
                          </a:solidFill>
                          <a:effectLst/>
                          <a:latin typeface="+mn-lt"/>
                          <a:ea typeface="+mn-ea"/>
                          <a:cs typeface="+mn-cs"/>
                        </a:rPr>
                        <a:t> </a:t>
                      </a:r>
                      <a:r>
                        <a:rPr lang="en" altLang="zh-CN" sz="1800" b="0" i="0" kern="1200" dirty="0" err="1">
                          <a:solidFill>
                            <a:schemeClr val="dk1"/>
                          </a:solidFill>
                          <a:effectLst/>
                          <a:latin typeface="+mn-lt"/>
                          <a:ea typeface="+mn-ea"/>
                          <a:cs typeface="+mn-cs"/>
                        </a:rPr>
                        <a:t>toViewController</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UIViewController</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viewController</a:t>
                      </a:r>
                      <a:r>
                        <a:rPr lang="en" altLang="zh-CN" sz="1800" b="0" i="0" kern="1200" dirty="0">
                          <a:solidFill>
                            <a:schemeClr val="dk1"/>
                          </a:solidFill>
                          <a:effectLst/>
                          <a:latin typeface="+mn-lt"/>
                          <a:ea typeface="+mn-ea"/>
                          <a:cs typeface="+mn-cs"/>
                        </a:rPr>
                        <a:t>;</a:t>
                      </a:r>
                    </a:p>
                    <a:p>
                      <a:r>
                        <a:rPr lang="zh-CN" altLang="en-US" sz="1800" b="0" i="0" kern="1200" dirty="0">
                          <a:solidFill>
                            <a:schemeClr val="dk1"/>
                          </a:solidFill>
                          <a:effectLst/>
                          <a:latin typeface="+mn-lt"/>
                          <a:ea typeface="+mn-ea"/>
                          <a:cs typeface="+mn-cs"/>
                        </a:rPr>
                        <a:t>或</a:t>
                      </a:r>
                    </a:p>
                    <a:p>
                      <a:endParaRPr lang="zh-CN" altLang="en-US" dirty="0"/>
                    </a:p>
                  </a:txBody>
                  <a:tcPr/>
                </a:tc>
                <a:tc>
                  <a:txBody>
                    <a:bodyPr/>
                    <a:lstStyle/>
                    <a:p>
                      <a:r>
                        <a:rPr lang="en" altLang="zh-CN" sz="1800" b="0" i="0" kern="1200" dirty="0">
                          <a:solidFill>
                            <a:schemeClr val="dk1"/>
                          </a:solidFill>
                          <a:effectLst/>
                          <a:latin typeface="+mn-lt"/>
                          <a:ea typeface="+mn-ea"/>
                          <a:cs typeface="+mn-cs"/>
                        </a:rPr>
                        <a:t>[Growing </a:t>
                      </a:r>
                      <a:r>
                        <a:rPr lang="en" altLang="zh-CN" sz="1800" b="0" i="0" kern="1200" dirty="0" err="1">
                          <a:solidFill>
                            <a:schemeClr val="dk1"/>
                          </a:solidFill>
                          <a:effectLst/>
                          <a:latin typeface="+mn-lt"/>
                          <a:ea typeface="+mn-ea"/>
                          <a:cs typeface="+mn-cs"/>
                        </a:rPr>
                        <a:t>setPageVariable</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skuName_pvar</a:t>
                      </a:r>
                      <a:r>
                        <a:rPr lang="en" altLang="zh-CN" sz="1800" b="0" i="0" kern="1200" dirty="0">
                          <a:solidFill>
                            <a:schemeClr val="dk1"/>
                          </a:solidFill>
                          <a:effectLst/>
                          <a:latin typeface="+mn-lt"/>
                          <a:ea typeface="+mn-ea"/>
                          <a:cs typeface="+mn-cs"/>
                        </a:rPr>
                        <a:t>":@"</a:t>
                      </a:r>
                      <a:r>
                        <a:rPr lang="zh-CN" altLang="en" sz="1800" b="0" i="0" kern="1200" dirty="0">
                          <a:solidFill>
                            <a:schemeClr val="dk1"/>
                          </a:solidFill>
                          <a:effectLst/>
                          <a:latin typeface="+mn-lt"/>
                          <a:ea typeface="+mn-ea"/>
                          <a:cs typeface="+mn-cs"/>
                        </a:rPr>
                        <a:t>女士中跟凉鞋</a:t>
                      </a:r>
                      <a:r>
                        <a:rPr lang="en" altLang="zh-CN" sz="1800" b="0" i="0" kern="1200" dirty="0">
                          <a:solidFill>
                            <a:schemeClr val="dk1"/>
                          </a:solidFill>
                          <a:effectLst/>
                          <a:latin typeface="+mn-lt"/>
                          <a:ea typeface="+mn-ea"/>
                          <a:cs typeface="+mn-cs"/>
                        </a:rPr>
                        <a:t>", @"</a:t>
                      </a:r>
                      <a:r>
                        <a:rPr lang="en" altLang="zh-CN" sz="1800" b="0" i="0" kern="1200" dirty="0" err="1">
                          <a:solidFill>
                            <a:schemeClr val="dk1"/>
                          </a:solidFill>
                          <a:effectLst/>
                          <a:latin typeface="+mn-lt"/>
                          <a:ea typeface="+mn-ea"/>
                          <a:cs typeface="+mn-cs"/>
                        </a:rPr>
                        <a:t>skuCategory_pvar</a:t>
                      </a:r>
                      <a:r>
                        <a:rPr lang="en" altLang="zh-CN" sz="1800" b="0" i="0" kern="1200" dirty="0">
                          <a:solidFill>
                            <a:schemeClr val="dk1"/>
                          </a:solidFill>
                          <a:effectLst/>
                          <a:latin typeface="+mn-lt"/>
                          <a:ea typeface="+mn-ea"/>
                          <a:cs typeface="+mn-cs"/>
                        </a:rPr>
                        <a:t>":@"</a:t>
                      </a:r>
                      <a:r>
                        <a:rPr lang="zh-CN" altLang="en" sz="1800" b="0" i="0" kern="1200" dirty="0">
                          <a:solidFill>
                            <a:schemeClr val="dk1"/>
                          </a:solidFill>
                          <a:effectLst/>
                          <a:latin typeface="+mn-lt"/>
                          <a:ea typeface="+mn-ea"/>
                          <a:cs typeface="+mn-cs"/>
                        </a:rPr>
                        <a:t>鞋靴</a:t>
                      </a:r>
                      <a:r>
                        <a:rPr lang="en" altLang="zh-CN" sz="1800" b="0" i="0" kern="1200" dirty="0">
                          <a:solidFill>
                            <a:schemeClr val="dk1"/>
                          </a:solidFill>
                          <a:effectLst/>
                          <a:latin typeface="+mn-lt"/>
                          <a:ea typeface="+mn-ea"/>
                          <a:cs typeface="+mn-cs"/>
                        </a:rPr>
                        <a:t>"} </a:t>
                      </a:r>
                      <a:r>
                        <a:rPr lang="en" altLang="zh-CN" sz="1800" b="0" i="0" kern="1200" dirty="0" err="1">
                          <a:solidFill>
                            <a:schemeClr val="dk1"/>
                          </a:solidFill>
                          <a:effectLst/>
                          <a:latin typeface="+mn-lt"/>
                          <a:ea typeface="+mn-ea"/>
                          <a:cs typeface="+mn-cs"/>
                        </a:rPr>
                        <a:t>toViewController:GoodsDetailViewController</a:t>
                      </a:r>
                      <a:r>
                        <a:rPr lang="en" altLang="zh-CN" sz="1800" b="0" i="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xmlns="" val="2048438374"/>
                  </a:ext>
                </a:extLst>
              </a:tr>
            </a:tbl>
          </a:graphicData>
        </a:graphic>
      </p:graphicFrame>
      <p:sp>
        <p:nvSpPr>
          <p:cNvPr id="9" name="文本框 8">
            <a:extLst>
              <a:ext uri="{FF2B5EF4-FFF2-40B4-BE49-F238E27FC236}">
                <a16:creationId xmlns:a16="http://schemas.microsoft.com/office/drawing/2014/main" xmlns="" id="{E6841CDF-E7E9-1545-B4DB-DC438DD30CA8}"/>
              </a:ext>
            </a:extLst>
          </p:cNvPr>
          <p:cNvSpPr txBox="1"/>
          <p:nvPr/>
        </p:nvSpPr>
        <p:spPr>
          <a:xfrm>
            <a:off x="337456" y="181749"/>
            <a:ext cx="1723549" cy="461665"/>
          </a:xfrm>
          <a:prstGeom prst="rect">
            <a:avLst/>
          </a:prstGeom>
          <a:noFill/>
        </p:spPr>
        <p:txBody>
          <a:bodyPr wrap="none" rtlCol="0">
            <a:spAutoFit/>
          </a:bodyPr>
          <a:lstStyle/>
          <a:p>
            <a:r>
              <a:rPr kumimoji="1" lang="zh-CN" altLang="en-US" sz="2400" dirty="0"/>
              <a:t>对应的代码</a:t>
            </a:r>
          </a:p>
        </p:txBody>
      </p:sp>
    </p:spTree>
    <p:extLst>
      <p:ext uri="{BB962C8B-B14F-4D97-AF65-F5344CB8AC3E}">
        <p14:creationId xmlns:p14="http://schemas.microsoft.com/office/powerpoint/2010/main" val="2093196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997952" y="3079867"/>
            <a:ext cx="2196113" cy="698267"/>
          </a:xfrm>
        </p:spPr>
        <p:txBody>
          <a:bodyPr/>
          <a:lstStyle/>
          <a:p>
            <a:r>
              <a:rPr kumimoji="1" lang="zh-CN" altLang="en-US" sz="4000" dirty="0">
                <a:latin typeface="+mj-ea"/>
                <a:hlinkClick r:id="rId2"/>
              </a:rPr>
              <a:t>转化变量</a:t>
            </a:r>
            <a:endParaRPr kumimoji="1" lang="zh-CN" altLang="en-US" sz="4000" dirty="0">
              <a:latin typeface="+mj-ea"/>
            </a:endParaRPr>
          </a:p>
        </p:txBody>
      </p:sp>
      <p:sp>
        <p:nvSpPr>
          <p:cNvPr id="6" name="文本框 5"/>
          <p:cNvSpPr txBox="1"/>
          <p:nvPr/>
        </p:nvSpPr>
        <p:spPr>
          <a:xfrm>
            <a:off x="0" y="6596390"/>
            <a:ext cx="872359" cy="261610"/>
          </a:xfrm>
          <a:prstGeom prst="rect">
            <a:avLst/>
          </a:prstGeom>
          <a:noFill/>
        </p:spPr>
        <p:txBody>
          <a:bodyPr wrap="square" rtlCol="0">
            <a:spAutoFit/>
          </a:bodyPr>
          <a:lstStyle/>
          <a:p>
            <a:r>
              <a:rPr kumimoji="1" lang="en-US" altLang="zh-CN" sz="1100" dirty="0"/>
              <a:t>V</a:t>
            </a:r>
            <a:r>
              <a:rPr kumimoji="1" lang="zh-CN" altLang="en-US" sz="1100" dirty="0"/>
              <a:t> </a:t>
            </a:r>
            <a:r>
              <a:rPr kumimoji="1" lang="en-US" altLang="zh-CN" sz="1100" dirty="0"/>
              <a:t>0.0.1</a:t>
            </a:r>
            <a:endParaRPr kumimoji="1" lang="zh-CN" altLang="en-US" sz="1100" dirty="0"/>
          </a:p>
        </p:txBody>
      </p:sp>
    </p:spTree>
    <p:extLst>
      <p:ext uri="{BB962C8B-B14F-4D97-AF65-F5344CB8AC3E}">
        <p14:creationId xmlns:p14="http://schemas.microsoft.com/office/powerpoint/2010/main" val="4577824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smtClean="0">
                <a:latin typeface="+mj-ea"/>
              </a:rPr>
              <a:t>转化变量</a:t>
            </a:r>
            <a:r>
              <a:rPr kumimoji="1" lang="mr-IN" altLang="zh-CN" sz="4000" dirty="0">
                <a:latin typeface="+mj-ea"/>
              </a:rPr>
              <a:t>(</a:t>
            </a:r>
            <a:r>
              <a:rPr kumimoji="1" lang="zh-CN" altLang="mr-IN" sz="4000" dirty="0">
                <a:latin typeface="+mj-ea"/>
              </a:rPr>
              <a:t>维度</a:t>
            </a:r>
            <a:r>
              <a:rPr kumimoji="1" lang="mr-IN" altLang="zh-CN" sz="4000" dirty="0">
                <a:latin typeface="+mj-ea"/>
              </a:rPr>
              <a:t>)</a:t>
            </a:r>
            <a:endParaRPr kumimoji="1" lang="zh-CN" altLang="en-US" sz="4000" dirty="0">
              <a:latin typeface="+mj-ea"/>
            </a:endParaRPr>
          </a:p>
        </p:txBody>
      </p:sp>
      <p:sp>
        <p:nvSpPr>
          <p:cNvPr id="4" name="内容占位符 2"/>
          <p:cNvSpPr>
            <a:spLocks noGrp="1"/>
          </p:cNvSpPr>
          <p:nvPr>
            <p:ph idx="1"/>
          </p:nvPr>
        </p:nvSpPr>
        <p:spPr>
          <a:xfrm>
            <a:off x="911424" y="1268760"/>
            <a:ext cx="3529608" cy="4952576"/>
          </a:xfrm>
        </p:spPr>
        <p:txBody>
          <a:bodyPr>
            <a:noAutofit/>
          </a:bodyPr>
          <a:lstStyle/>
          <a:p>
            <a:pPr marL="0" indent="0">
              <a:lnSpc>
                <a:spcPct val="160000"/>
              </a:lnSpc>
              <a:buNone/>
            </a:pPr>
            <a:r>
              <a:rPr kumimoji="1" lang="zh-CN" altLang="en-US" sz="1700" b="1" dirty="0" smtClean="0">
                <a:latin typeface="+mj-ea"/>
                <a:ea typeface="+mj-ea"/>
              </a:rPr>
              <a:t>释义：</a:t>
            </a:r>
            <a:r>
              <a:rPr kumimoji="1" lang="zh-CN" altLang="en-US" sz="1700" dirty="0" smtClean="0">
                <a:latin typeface="+mj-ea"/>
                <a:ea typeface="+mj-ea"/>
              </a:rPr>
              <a:t>用于特定用户行为的前序行为归因。可作为维度分解此特定行为（仅限埋点指标）。</a:t>
            </a:r>
            <a:endParaRPr kumimoji="1" lang="en-US" altLang="zh-CN" sz="1700" dirty="0" smtClean="0">
              <a:latin typeface="+mj-ea"/>
              <a:ea typeface="+mj-ea"/>
            </a:endParaRPr>
          </a:p>
          <a:p>
            <a:pPr marL="0" indent="0">
              <a:lnSpc>
                <a:spcPct val="160000"/>
              </a:lnSpc>
              <a:buNone/>
            </a:pPr>
            <a:r>
              <a:rPr kumimoji="1" lang="zh-CN" altLang="en-US" sz="1700" b="1" dirty="0" smtClean="0">
                <a:latin typeface="+mj-ea"/>
                <a:ea typeface="+mj-ea"/>
              </a:rPr>
              <a:t>应用示例：</a:t>
            </a:r>
            <a:r>
              <a:rPr kumimoji="1" lang="zh-CN" altLang="en-US" sz="1700" dirty="0" smtClean="0">
                <a:latin typeface="+mj-ea"/>
                <a:ea typeface="+mj-ea"/>
              </a:rPr>
              <a:t>例如在购物场景中，用户可以通过</a:t>
            </a:r>
            <a:r>
              <a:rPr kumimoji="1" lang="zh-CN" altLang="en-US" sz="1700" dirty="0" smtClean="0">
                <a:solidFill>
                  <a:srgbClr val="FF0000"/>
                </a:solidFill>
                <a:latin typeface="+mj-ea"/>
                <a:ea typeface="+mj-ea"/>
              </a:rPr>
              <a:t>首页</a:t>
            </a:r>
            <a:r>
              <a:rPr kumimoji="1" lang="en-US" altLang="zh-CN" sz="1700" dirty="0" smtClean="0">
                <a:solidFill>
                  <a:srgbClr val="FF0000"/>
                </a:solidFill>
                <a:latin typeface="+mj-ea"/>
                <a:ea typeface="+mj-ea"/>
              </a:rPr>
              <a:t>Banner</a:t>
            </a:r>
            <a:r>
              <a:rPr kumimoji="1" lang="zh-CN" altLang="en-US" sz="1700" dirty="0" smtClean="0">
                <a:solidFill>
                  <a:srgbClr val="FF0000"/>
                </a:solidFill>
                <a:latin typeface="+mj-ea"/>
                <a:ea typeface="+mj-ea"/>
              </a:rPr>
              <a:t>、商品列表页、搜索</a:t>
            </a:r>
            <a:r>
              <a:rPr kumimoji="1" lang="zh-CN" altLang="en-US" sz="1700" dirty="0" smtClean="0">
                <a:latin typeface="+mj-ea"/>
                <a:ea typeface="+mj-ea"/>
              </a:rPr>
              <a:t>等方式进入某个商品详情页，进而产生下单行为，想要知道不同的前序行为对于下单的贡献，就</a:t>
            </a:r>
            <a:r>
              <a:rPr kumimoji="1" lang="zh-CN" altLang="en-US" sz="1700" dirty="0">
                <a:latin typeface="+mj-ea"/>
                <a:ea typeface="+mj-ea"/>
              </a:rPr>
              <a:t>可以</a:t>
            </a:r>
            <a:r>
              <a:rPr kumimoji="1" lang="zh-CN" altLang="en-US" sz="1700" dirty="0" smtClean="0">
                <a:solidFill>
                  <a:srgbClr val="FF0000"/>
                </a:solidFill>
                <a:latin typeface="+mj-ea"/>
                <a:ea typeface="+mj-ea"/>
              </a:rPr>
              <a:t>将商品详情页的入口来源</a:t>
            </a:r>
            <a:r>
              <a:rPr kumimoji="1" lang="zh-CN" altLang="en-US" sz="1700" dirty="0" smtClean="0">
                <a:latin typeface="+mj-ea"/>
                <a:ea typeface="+mj-ea"/>
              </a:rPr>
              <a:t>定义</a:t>
            </a:r>
            <a:r>
              <a:rPr kumimoji="1" lang="zh-CN" altLang="en-US" sz="1700" dirty="0">
                <a:latin typeface="+mj-ea"/>
                <a:ea typeface="+mj-ea"/>
              </a:rPr>
              <a:t>为</a:t>
            </a:r>
            <a:r>
              <a:rPr kumimoji="1" lang="zh-CN" altLang="en-US" sz="1700" dirty="0">
                <a:solidFill>
                  <a:srgbClr val="FF0000"/>
                </a:solidFill>
                <a:latin typeface="+mj-ea"/>
                <a:ea typeface="+mj-ea"/>
              </a:rPr>
              <a:t>转化变量，</a:t>
            </a:r>
            <a:r>
              <a:rPr kumimoji="1" lang="zh-CN" altLang="en-US" sz="1700" dirty="0">
                <a:latin typeface="+mj-ea"/>
                <a:ea typeface="+mj-ea"/>
              </a:rPr>
              <a:t>用于分解</a:t>
            </a:r>
            <a:r>
              <a:rPr kumimoji="1" lang="zh-CN" altLang="en-US" sz="1700" dirty="0">
                <a:solidFill>
                  <a:srgbClr val="FF0000"/>
                </a:solidFill>
                <a:latin typeface="+mj-ea"/>
                <a:ea typeface="+mj-ea"/>
              </a:rPr>
              <a:t>下单</a:t>
            </a:r>
            <a:r>
              <a:rPr kumimoji="1" lang="zh-CN" altLang="en-US" sz="1700" dirty="0" smtClean="0">
                <a:solidFill>
                  <a:srgbClr val="FF0000"/>
                </a:solidFill>
                <a:latin typeface="+mj-ea"/>
                <a:ea typeface="+mj-ea"/>
              </a:rPr>
              <a:t>行为</a:t>
            </a:r>
            <a:r>
              <a:rPr kumimoji="1" lang="zh-CN" altLang="en-US" sz="1700" dirty="0" smtClean="0">
                <a:solidFill>
                  <a:schemeClr val="tx1"/>
                </a:solidFill>
                <a:latin typeface="+mj-ea"/>
                <a:ea typeface="+mj-ea"/>
              </a:rPr>
              <a:t>（埋点事件）</a:t>
            </a:r>
            <a:r>
              <a:rPr kumimoji="1" lang="zh-CN" altLang="en-US" sz="1700" dirty="0" smtClean="0">
                <a:latin typeface="+mj-ea"/>
                <a:ea typeface="+mj-ea"/>
              </a:rPr>
              <a:t>。</a:t>
            </a:r>
            <a:endParaRPr kumimoji="1" lang="en-US" altLang="zh-CN" sz="1700" dirty="0" smtClean="0">
              <a:latin typeface="+mj-ea"/>
              <a:ea typeface="+mj-ea"/>
            </a:endParaRPr>
          </a:p>
        </p:txBody>
      </p:sp>
      <p:pic>
        <p:nvPicPr>
          <p:cNvPr id="7" name="图片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552384" y="1336430"/>
            <a:ext cx="2306165" cy="4581631"/>
          </a:xfrm>
          <a:prstGeom prst="rect">
            <a:avLst/>
          </a:prstGeom>
        </p:spPr>
      </p:pic>
      <p:pic>
        <p:nvPicPr>
          <p:cNvPr id="8" name="图片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032105" y="1336430"/>
            <a:ext cx="2448272" cy="4581631"/>
          </a:xfrm>
          <a:prstGeom prst="rect">
            <a:avLst/>
          </a:prstGeom>
        </p:spPr>
      </p:pic>
      <p:pic>
        <p:nvPicPr>
          <p:cNvPr id="11" name="图片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511824" y="1336430"/>
            <a:ext cx="2448272" cy="4581631"/>
          </a:xfrm>
          <a:prstGeom prst="rect">
            <a:avLst/>
          </a:prstGeom>
        </p:spPr>
      </p:pic>
    </p:spTree>
    <p:extLst>
      <p:ext uri="{BB962C8B-B14F-4D97-AF65-F5344CB8AC3E}">
        <p14:creationId xmlns:p14="http://schemas.microsoft.com/office/powerpoint/2010/main" val="2475055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9416" y="528207"/>
            <a:ext cx="10515600" cy="668545"/>
          </a:xfrm>
        </p:spPr>
        <p:txBody>
          <a:bodyPr/>
          <a:lstStyle/>
          <a:p>
            <a:r>
              <a:rPr kumimoji="1" lang="zh-CN" altLang="en-US" sz="4000" dirty="0">
                <a:latin typeface="+mj-ea"/>
              </a:rPr>
              <a:t>转化变量</a:t>
            </a:r>
            <a:r>
              <a:rPr kumimoji="1" lang="mr-IN" altLang="zh-CN" sz="4000" dirty="0">
                <a:latin typeface="+mj-ea"/>
              </a:rPr>
              <a:t>(</a:t>
            </a:r>
            <a:r>
              <a:rPr kumimoji="1" lang="zh-CN" altLang="mr-IN" sz="4000" dirty="0">
                <a:latin typeface="+mj-ea"/>
              </a:rPr>
              <a:t>维度</a:t>
            </a:r>
            <a:r>
              <a:rPr kumimoji="1" lang="mr-IN" altLang="zh-CN" sz="4000" dirty="0">
                <a:latin typeface="+mj-ea"/>
              </a:rPr>
              <a:t>)</a:t>
            </a:r>
            <a:endParaRPr kumimoji="1" lang="zh-CN" altLang="en-US" sz="4000" dirty="0">
              <a:latin typeface="+mj-ea"/>
            </a:endParaRPr>
          </a:p>
        </p:txBody>
      </p:sp>
      <p:sp>
        <p:nvSpPr>
          <p:cNvPr id="5" name="文本框 4">
            <a:extLst>
              <a:ext uri="{FF2B5EF4-FFF2-40B4-BE49-F238E27FC236}">
                <a16:creationId xmlns:a16="http://schemas.microsoft.com/office/drawing/2014/main" xmlns="" id="{40E56B37-0C49-7D40-96F1-922D6FA75772}"/>
              </a:ext>
            </a:extLst>
          </p:cNvPr>
          <p:cNvSpPr txBox="1"/>
          <p:nvPr/>
        </p:nvSpPr>
        <p:spPr>
          <a:xfrm>
            <a:off x="1055439" y="1415143"/>
            <a:ext cx="10039265" cy="1200329"/>
          </a:xfrm>
          <a:prstGeom prst="rect">
            <a:avLst/>
          </a:prstGeom>
          <a:noFill/>
        </p:spPr>
        <p:txBody>
          <a:bodyPr wrap="square" rtlCol="0">
            <a:spAutoFit/>
          </a:bodyPr>
          <a:lstStyle/>
          <a:p>
            <a:pPr>
              <a:lnSpc>
                <a:spcPct val="150000"/>
              </a:lnSpc>
            </a:pPr>
            <a:r>
              <a:rPr lang="zh-CN" altLang="en-US" dirty="0"/>
              <a:t/>
            </a:r>
            <a:br>
              <a:rPr lang="zh-CN" altLang="en-US" dirty="0"/>
            </a:br>
            <a:endParaRPr lang="zh-CN" altLang="en-US" dirty="0"/>
          </a:p>
          <a:p>
            <a:endParaRPr kumimoji="1" lang="zh-CN" altLang="en-US" dirty="0"/>
          </a:p>
        </p:txBody>
      </p:sp>
      <p:sp>
        <p:nvSpPr>
          <p:cNvPr id="6" name="文本框 5">
            <a:extLst>
              <a:ext uri="{FF2B5EF4-FFF2-40B4-BE49-F238E27FC236}">
                <a16:creationId xmlns:a16="http://schemas.microsoft.com/office/drawing/2014/main" xmlns="" id="{896B7920-451F-1D41-BC64-D1DEF3760C03}"/>
              </a:ext>
            </a:extLst>
          </p:cNvPr>
          <p:cNvSpPr txBox="1"/>
          <p:nvPr/>
        </p:nvSpPr>
        <p:spPr>
          <a:xfrm>
            <a:off x="839417" y="1196752"/>
            <a:ext cx="6047456" cy="5378395"/>
          </a:xfrm>
          <a:prstGeom prst="rect">
            <a:avLst/>
          </a:prstGeom>
          <a:noFill/>
        </p:spPr>
        <p:txBody>
          <a:bodyPr wrap="square" rtlCol="0">
            <a:spAutoFit/>
          </a:bodyPr>
          <a:lstStyle/>
          <a:p>
            <a:pPr>
              <a:lnSpc>
                <a:spcPct val="150000"/>
              </a:lnSpc>
            </a:pPr>
            <a:r>
              <a:rPr lang="zh-CN" altLang="en-US" sz="1700" b="1" dirty="0" smtClean="0">
                <a:latin typeface="Microsoft YaHei" charset="-122"/>
                <a:ea typeface="Microsoft YaHei" charset="-122"/>
                <a:cs typeface="Microsoft YaHei" charset="-122"/>
              </a:rPr>
              <a:t>归因方式：</a:t>
            </a:r>
            <a:endParaRPr lang="en-US" altLang="zh-CN" sz="1700" b="1" dirty="0" smtClean="0">
              <a:latin typeface="Microsoft YaHei" charset="-122"/>
              <a:ea typeface="Microsoft YaHei" charset="-122"/>
              <a:cs typeface="Microsoft YaHei" charset="-122"/>
            </a:endParaRPr>
          </a:p>
          <a:p>
            <a:pPr>
              <a:lnSpc>
                <a:spcPct val="150000"/>
              </a:lnSpc>
            </a:pPr>
            <a:r>
              <a:rPr lang="zh-CN" altLang="en-US" sz="1600" dirty="0">
                <a:latin typeface="Microsoft YaHei" charset="-122"/>
                <a:ea typeface="Microsoft YaHei" charset="-122"/>
                <a:cs typeface="Microsoft YaHei" charset="-122"/>
              </a:rPr>
              <a:t>当发生一个事件的时候，</a:t>
            </a:r>
            <a:r>
              <a:rPr lang="en-US" altLang="zh-CN" sz="1600" dirty="0" err="1">
                <a:latin typeface="Microsoft YaHei" charset="-122"/>
                <a:ea typeface="Microsoft YaHei" charset="-122"/>
                <a:cs typeface="Microsoft YaHei" charset="-122"/>
              </a:rPr>
              <a:t>GrowingIO</a:t>
            </a:r>
            <a:r>
              <a:rPr lang="en-US" altLang="zh-CN" sz="1600" dirty="0">
                <a:latin typeface="Microsoft YaHei" charset="-122"/>
                <a:ea typeface="Microsoft YaHei" charset="-122"/>
                <a:cs typeface="Microsoft YaHei" charset="-122"/>
              </a:rPr>
              <a:t> </a:t>
            </a:r>
            <a:r>
              <a:rPr lang="zh-CN" altLang="en-US" sz="1600" dirty="0">
                <a:latin typeface="Microsoft YaHei" charset="-122"/>
                <a:ea typeface="Microsoft YaHei" charset="-122"/>
                <a:cs typeface="Microsoft YaHei" charset="-122"/>
              </a:rPr>
              <a:t>会通过转化变量中配置的归因模型，去计算应该将这个事件归到转化变量中的哪一个有效值上，转化变量目前支持以下三种归因</a:t>
            </a:r>
            <a:r>
              <a:rPr lang="zh-CN" altLang="en-US" sz="1600" dirty="0" smtClean="0">
                <a:latin typeface="Microsoft YaHei" charset="-122"/>
                <a:ea typeface="Microsoft YaHei" charset="-122"/>
                <a:cs typeface="Microsoft YaHei" charset="-122"/>
              </a:rPr>
              <a:t>模型</a:t>
            </a:r>
            <a:endParaRPr lang="en-US" altLang="zh-CN" sz="1700" b="1" dirty="0" smtClean="0">
              <a:latin typeface="Microsoft YaHei" charset="-122"/>
              <a:ea typeface="Microsoft YaHei" charset="-122"/>
              <a:cs typeface="Microsoft YaHei" charset="-122"/>
            </a:endParaRPr>
          </a:p>
          <a:p>
            <a:pPr>
              <a:lnSpc>
                <a:spcPct val="150000"/>
              </a:lnSpc>
            </a:pPr>
            <a:r>
              <a:rPr kumimoji="1" lang="zh-CN" altLang="en-US" sz="1700" b="1" dirty="0" smtClean="0">
                <a:latin typeface="Microsoft YaHei" charset="-122"/>
                <a:ea typeface="Microsoft YaHei" charset="-122"/>
                <a:cs typeface="Microsoft YaHei" charset="-122"/>
              </a:rPr>
              <a:t>最近</a:t>
            </a:r>
            <a:endParaRPr kumimoji="1" lang="en-US" altLang="zh-CN" sz="1700" b="1" dirty="0" smtClean="0">
              <a:latin typeface="Microsoft YaHei" charset="-122"/>
              <a:ea typeface="Microsoft YaHei" charset="-122"/>
              <a:cs typeface="Microsoft YaHei" charset="-122"/>
            </a:endParaRPr>
          </a:p>
          <a:p>
            <a:pPr>
              <a:lnSpc>
                <a:spcPct val="150000"/>
              </a:lnSpc>
            </a:pPr>
            <a:r>
              <a:rPr lang="zh-CN" altLang="en-US" sz="1600" dirty="0">
                <a:latin typeface="Microsoft YaHei" charset="-122"/>
                <a:ea typeface="Microsoft YaHei" charset="-122"/>
                <a:cs typeface="Microsoft YaHei" charset="-122"/>
              </a:rPr>
              <a:t>当事件发生时，往前看，事件所有的权重将全部分配给转化变量中还在持久性范围之内并且离事件发生的时间点最近的值上</a:t>
            </a:r>
            <a:r>
              <a:rPr lang="zh-CN" altLang="en-US" sz="1600" dirty="0" smtClean="0">
                <a:latin typeface="Microsoft YaHei" charset="-122"/>
                <a:ea typeface="Microsoft YaHei" charset="-122"/>
                <a:cs typeface="Microsoft YaHei" charset="-122"/>
              </a:rPr>
              <a:t>。</a:t>
            </a:r>
            <a:endParaRPr kumimoji="1" lang="en-US" altLang="zh-CN" sz="1700" dirty="0" smtClean="0">
              <a:latin typeface="Microsoft YaHei" charset="-122"/>
              <a:ea typeface="Microsoft YaHei" charset="-122"/>
              <a:cs typeface="Microsoft YaHei" charset="-122"/>
            </a:endParaRPr>
          </a:p>
          <a:p>
            <a:pPr>
              <a:lnSpc>
                <a:spcPct val="150000"/>
              </a:lnSpc>
            </a:pPr>
            <a:r>
              <a:rPr kumimoji="1" lang="zh-CN" altLang="en-US" sz="1700" b="1" dirty="0" smtClean="0">
                <a:latin typeface="Microsoft YaHei" charset="-122"/>
                <a:ea typeface="Microsoft YaHei" charset="-122"/>
                <a:cs typeface="Microsoft YaHei" charset="-122"/>
              </a:rPr>
              <a:t>线性</a:t>
            </a:r>
            <a:endParaRPr kumimoji="1" lang="en-US" altLang="zh-CN" sz="1700" b="1" dirty="0" smtClean="0">
              <a:latin typeface="Microsoft YaHei" charset="-122"/>
              <a:ea typeface="Microsoft YaHei" charset="-122"/>
              <a:cs typeface="Microsoft YaHei" charset="-122"/>
            </a:endParaRPr>
          </a:p>
          <a:p>
            <a:pPr>
              <a:lnSpc>
                <a:spcPct val="150000"/>
              </a:lnSpc>
            </a:pPr>
            <a:r>
              <a:rPr lang="zh-CN" altLang="en-US" sz="1600" dirty="0">
                <a:latin typeface="Microsoft YaHei" charset="-122"/>
                <a:ea typeface="Microsoft YaHei" charset="-122"/>
                <a:cs typeface="Microsoft YaHei" charset="-122"/>
              </a:rPr>
              <a:t>当事件发生时，往前看，事件所有的权重将平均分配所有还在持久性范围之内，还没有失效的那些值上</a:t>
            </a:r>
            <a:r>
              <a:rPr lang="zh-CN" altLang="en-US" sz="1600" dirty="0" smtClean="0">
                <a:latin typeface="Microsoft YaHei" charset="-122"/>
                <a:ea typeface="Microsoft YaHei" charset="-122"/>
                <a:cs typeface="Microsoft YaHei" charset="-122"/>
              </a:rPr>
              <a:t>。</a:t>
            </a:r>
            <a:endParaRPr kumimoji="1" lang="en-US" altLang="zh-CN" sz="1700" dirty="0" smtClean="0">
              <a:latin typeface="Microsoft YaHei" charset="-122"/>
              <a:ea typeface="Microsoft YaHei" charset="-122"/>
              <a:cs typeface="Microsoft YaHei" charset="-122"/>
            </a:endParaRPr>
          </a:p>
          <a:p>
            <a:pPr>
              <a:lnSpc>
                <a:spcPct val="150000"/>
              </a:lnSpc>
            </a:pPr>
            <a:r>
              <a:rPr kumimoji="1" lang="zh-CN" altLang="en-US" sz="1700" b="1" dirty="0" smtClean="0">
                <a:latin typeface="Microsoft YaHei" charset="-122"/>
                <a:ea typeface="Microsoft YaHei" charset="-122"/>
                <a:cs typeface="Microsoft YaHei" charset="-122"/>
              </a:rPr>
              <a:t>最初</a:t>
            </a:r>
            <a:endParaRPr kumimoji="1" lang="en-US" altLang="zh-CN" sz="1700" b="1" dirty="0" smtClean="0">
              <a:latin typeface="Microsoft YaHei" charset="-122"/>
              <a:ea typeface="Microsoft YaHei" charset="-122"/>
              <a:cs typeface="Microsoft YaHei" charset="-122"/>
            </a:endParaRPr>
          </a:p>
          <a:p>
            <a:pPr>
              <a:lnSpc>
                <a:spcPct val="150000"/>
              </a:lnSpc>
            </a:pPr>
            <a:r>
              <a:rPr lang="zh-CN" altLang="en-US" sz="1600" dirty="0">
                <a:latin typeface="Microsoft YaHei" charset="-122"/>
                <a:ea typeface="Microsoft YaHei" charset="-122"/>
                <a:cs typeface="Microsoft YaHei" charset="-122"/>
              </a:rPr>
              <a:t>当事件发生时，往前看，事件所有的权重将全部分配给转化变量中还在持久性范围之内并且离事件发生的时间点最远的那个值上。</a:t>
            </a:r>
            <a:endParaRPr kumimoji="1" lang="en-US" altLang="zh-CN" sz="1700" dirty="0" smtClean="0">
              <a:latin typeface="Microsoft YaHei" charset="-122"/>
              <a:ea typeface="Microsoft YaHei" charset="-122"/>
              <a:cs typeface="Microsoft YaHei" charset="-122"/>
            </a:endParaRPr>
          </a:p>
          <a:p>
            <a:pPr>
              <a:lnSpc>
                <a:spcPct val="150000"/>
              </a:lnSpc>
            </a:pPr>
            <a:endParaRPr kumimoji="1" lang="zh-CN" altLang="en-US" sz="1700" dirty="0">
              <a:latin typeface="+mj-ea"/>
              <a:ea typeface="+mj-ea"/>
            </a:endParaRPr>
          </a:p>
        </p:txBody>
      </p:sp>
      <p:pic>
        <p:nvPicPr>
          <p:cNvPr id="7" name="图片 6"/>
          <p:cNvPicPr>
            <a:picLocks noChangeAspect="1"/>
          </p:cNvPicPr>
          <p:nvPr/>
        </p:nvPicPr>
        <p:blipFill>
          <a:blip r:embed="rId2"/>
          <a:stretch>
            <a:fillRect/>
          </a:stretch>
        </p:blipFill>
        <p:spPr>
          <a:xfrm>
            <a:off x="6960096" y="908720"/>
            <a:ext cx="4321696" cy="5404081"/>
          </a:xfrm>
          <a:prstGeom prst="rect">
            <a:avLst/>
          </a:prstGeom>
        </p:spPr>
      </p:pic>
    </p:spTree>
    <p:extLst>
      <p:ext uri="{BB962C8B-B14F-4D97-AF65-F5344CB8AC3E}">
        <p14:creationId xmlns:p14="http://schemas.microsoft.com/office/powerpoint/2010/main" val="16628774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DEBD2C2-5C43-DD44-B924-DA1FFE42DF15}"/>
              </a:ext>
            </a:extLst>
          </p:cNvPr>
          <p:cNvSpPr>
            <a:spLocks noGrp="1"/>
          </p:cNvSpPr>
          <p:nvPr>
            <p:ph type="title"/>
          </p:nvPr>
        </p:nvSpPr>
        <p:spPr>
          <a:xfrm>
            <a:off x="838200" y="277278"/>
            <a:ext cx="10515600" cy="668545"/>
          </a:xfrm>
        </p:spPr>
        <p:txBody>
          <a:bodyPr/>
          <a:lstStyle/>
          <a:p>
            <a:r>
              <a:rPr kumimoji="1" lang="zh-CN" altLang="en-US" sz="4000" dirty="0">
                <a:latin typeface="+mn-ea"/>
              </a:rPr>
              <a:t>转化变量</a:t>
            </a:r>
            <a:r>
              <a:rPr kumimoji="1" lang="mr-IN" altLang="zh-CN" sz="4000" dirty="0">
                <a:latin typeface="+mn-ea"/>
              </a:rPr>
              <a:t>(</a:t>
            </a:r>
            <a:r>
              <a:rPr kumimoji="1" lang="zh-CN" altLang="mr-IN" sz="4000" dirty="0">
                <a:latin typeface="+mn-ea"/>
              </a:rPr>
              <a:t>维度</a:t>
            </a:r>
            <a:r>
              <a:rPr kumimoji="1" lang="mr-IN" altLang="zh-CN" sz="4000" dirty="0">
                <a:latin typeface="+mn-ea"/>
              </a:rPr>
              <a:t>)</a:t>
            </a:r>
            <a:endParaRPr kumimoji="1" lang="zh-CN" altLang="en-US" sz="4000" dirty="0"/>
          </a:p>
        </p:txBody>
      </p:sp>
      <p:sp>
        <p:nvSpPr>
          <p:cNvPr id="3" name="内容占位符 2">
            <a:extLst>
              <a:ext uri="{FF2B5EF4-FFF2-40B4-BE49-F238E27FC236}">
                <a16:creationId xmlns:a16="http://schemas.microsoft.com/office/drawing/2014/main" xmlns="" id="{001A5146-B5F5-0A4A-8ED6-A7613AAD9863}"/>
              </a:ext>
            </a:extLst>
          </p:cNvPr>
          <p:cNvSpPr>
            <a:spLocks noGrp="1"/>
          </p:cNvSpPr>
          <p:nvPr>
            <p:ph idx="1"/>
          </p:nvPr>
        </p:nvSpPr>
        <p:spPr>
          <a:xfrm>
            <a:off x="838200" y="965666"/>
            <a:ext cx="5905872" cy="5559678"/>
          </a:xfrm>
        </p:spPr>
        <p:txBody>
          <a:bodyPr>
            <a:noAutofit/>
          </a:bodyPr>
          <a:lstStyle/>
          <a:p>
            <a:pPr marL="0" indent="0">
              <a:lnSpc>
                <a:spcPts val="2540"/>
              </a:lnSpc>
              <a:buNone/>
            </a:pPr>
            <a:r>
              <a:rPr kumimoji="1" lang="zh-CN" altLang="en-US" sz="1700" b="1" dirty="0">
                <a:latin typeface="Microsoft YaHei" charset="-122"/>
                <a:ea typeface="Microsoft YaHei" charset="-122"/>
                <a:cs typeface="Microsoft YaHei" charset="-122"/>
              </a:rPr>
              <a:t>失效时间：</a:t>
            </a:r>
            <a:endParaRPr kumimoji="1" lang="en-US" altLang="zh-CN" sz="1700" b="1" dirty="0">
              <a:latin typeface="Microsoft YaHei" charset="-122"/>
              <a:ea typeface="Microsoft YaHei" charset="-122"/>
              <a:cs typeface="Microsoft YaHei" charset="-122"/>
            </a:endParaRPr>
          </a:p>
          <a:p>
            <a:pPr marL="0" indent="0">
              <a:lnSpc>
                <a:spcPts val="2540"/>
              </a:lnSpc>
              <a:buNone/>
            </a:pPr>
            <a:r>
              <a:rPr kumimoji="1" lang="zh-CN" altLang="en-US" sz="1600" b="1" dirty="0">
                <a:latin typeface="Microsoft YaHei" charset="-122"/>
                <a:ea typeface="Microsoft YaHei" charset="-122"/>
                <a:cs typeface="Microsoft YaHei" charset="-122"/>
              </a:rPr>
              <a:t>访问：</a:t>
            </a:r>
            <a:r>
              <a:rPr kumimoji="1" lang="zh-CN" altLang="en-US" sz="1600" dirty="0">
                <a:latin typeface="Microsoft YaHei" charset="-122"/>
                <a:ea typeface="Microsoft YaHei" charset="-122"/>
                <a:cs typeface="Microsoft YaHei" charset="-122"/>
              </a:rPr>
              <a:t>随着用户在一个访问中不断的交互操作，一些值会保存在转化变量中，如果这个转化变量的失效</a:t>
            </a:r>
            <a:r>
              <a:rPr kumimoji="1" lang="zh-CN" altLang="en-US" sz="1600" dirty="0" smtClean="0">
                <a:latin typeface="Microsoft YaHei" charset="-122"/>
                <a:ea typeface="Microsoft YaHei" charset="-122"/>
                <a:cs typeface="Microsoft YaHei" charset="-122"/>
              </a:rPr>
              <a:t>设置为</a:t>
            </a:r>
            <a:r>
              <a:rPr kumimoji="1" lang="zh-CN" altLang="en-US" sz="1600" dirty="0">
                <a:latin typeface="Microsoft YaHei" charset="-122"/>
                <a:ea typeface="Microsoft YaHei" charset="-122"/>
                <a:cs typeface="Microsoft YaHei" charset="-122"/>
              </a:rPr>
              <a:t>访问。那么当访问结束时保存在转化变量中的值会失效，在之后发生的事件不会归到这些失效的值上。</a:t>
            </a:r>
            <a:endParaRPr kumimoji="1" lang="en-US" altLang="zh-CN" sz="1600" dirty="0">
              <a:latin typeface="Microsoft YaHei" charset="-122"/>
              <a:ea typeface="Microsoft YaHei" charset="-122"/>
              <a:cs typeface="Microsoft YaHei" charset="-122"/>
            </a:endParaRPr>
          </a:p>
          <a:p>
            <a:pPr marL="0" indent="0">
              <a:lnSpc>
                <a:spcPts val="2540"/>
              </a:lnSpc>
              <a:buNone/>
            </a:pPr>
            <a:r>
              <a:rPr kumimoji="1" lang="zh-CN" altLang="en-US" sz="1600" b="1" dirty="0">
                <a:latin typeface="Microsoft YaHei" charset="-122"/>
                <a:ea typeface="Microsoft YaHei" charset="-122"/>
                <a:cs typeface="Microsoft YaHei" charset="-122"/>
              </a:rPr>
              <a:t>一天：</a:t>
            </a:r>
            <a:r>
              <a:rPr kumimoji="1" lang="zh-CN" altLang="en-US" sz="1600" dirty="0">
                <a:latin typeface="Microsoft YaHei" charset="-122"/>
                <a:ea typeface="Microsoft YaHei" charset="-122"/>
                <a:cs typeface="Microsoft YaHei" charset="-122"/>
              </a:rPr>
              <a:t>随着用户的交互操作，一些值会保存在转化变量中，如果这个转化变量的失效设置为一天，那么每一个值在保存到转化变量的时候都会有一个计时器，从这个值保存到转化变量的瞬间计时器开始一天的倒计时。在这一天之内发生的事件都可以归到这个转化变量中的值，但是一天的倒计时结束的时候，这个转化变量中的值会失效，之后发生的事件不能归到这个转化变量的值上。</a:t>
            </a:r>
          </a:p>
          <a:p>
            <a:pPr marL="0" indent="0">
              <a:lnSpc>
                <a:spcPts val="2540"/>
              </a:lnSpc>
              <a:buNone/>
            </a:pPr>
            <a:r>
              <a:rPr kumimoji="1" lang="zh-CN" altLang="en-US" sz="1600" b="1" dirty="0">
                <a:latin typeface="Microsoft YaHei" charset="-122"/>
                <a:ea typeface="Microsoft YaHei" charset="-122"/>
                <a:cs typeface="Microsoft YaHei" charset="-122"/>
              </a:rPr>
              <a:t>一周：</a:t>
            </a:r>
            <a:r>
              <a:rPr kumimoji="1" lang="zh-CN" altLang="en-US" sz="1600" dirty="0">
                <a:latin typeface="Microsoft YaHei" charset="-122"/>
                <a:ea typeface="Microsoft YaHei" charset="-122"/>
                <a:cs typeface="Microsoft YaHei" charset="-122"/>
              </a:rPr>
              <a:t>和失效时间是一天的配置项类似，只是对于每一个保存到转化变量中的值来说，计时器的倒计时时间为一周。</a:t>
            </a:r>
          </a:p>
          <a:p>
            <a:pPr marL="0" indent="0">
              <a:lnSpc>
                <a:spcPts val="2540"/>
              </a:lnSpc>
              <a:buNone/>
            </a:pPr>
            <a:r>
              <a:rPr kumimoji="1" lang="zh-CN" altLang="en-US" sz="1600" b="1" dirty="0">
                <a:latin typeface="Microsoft YaHei" charset="-122"/>
                <a:ea typeface="Microsoft YaHei" charset="-122"/>
                <a:cs typeface="Microsoft YaHei" charset="-122"/>
              </a:rPr>
              <a:t>一月：</a:t>
            </a:r>
            <a:r>
              <a:rPr kumimoji="1" lang="zh-CN" altLang="en-US" sz="1600" dirty="0">
                <a:latin typeface="Microsoft YaHei" charset="-122"/>
                <a:ea typeface="Microsoft YaHei" charset="-122"/>
                <a:cs typeface="Microsoft YaHei" charset="-122"/>
              </a:rPr>
              <a:t>和失效时间是一天的配置项类似，只是对于每一个保存到转化变量中的值来说，计时器的倒计时时间为一月。</a:t>
            </a:r>
            <a:r>
              <a:rPr kumimoji="1" lang="zh-CN" altLang="en-US" sz="1700" dirty="0">
                <a:latin typeface="Microsoft YaHei" charset="-122"/>
                <a:ea typeface="Microsoft YaHei" charset="-122"/>
                <a:cs typeface="Microsoft YaHei" charset="-122"/>
              </a:rPr>
              <a:t/>
            </a:r>
            <a:br>
              <a:rPr kumimoji="1" lang="zh-CN" altLang="en-US" sz="1700" dirty="0">
                <a:latin typeface="Microsoft YaHei" charset="-122"/>
                <a:ea typeface="Microsoft YaHei" charset="-122"/>
                <a:cs typeface="Microsoft YaHei" charset="-122"/>
              </a:rPr>
            </a:br>
            <a:endParaRPr kumimoji="1" lang="zh-CN" altLang="en-US" sz="1700" dirty="0">
              <a:latin typeface="Microsoft YaHei" charset="-122"/>
              <a:ea typeface="Microsoft YaHei" charset="-122"/>
              <a:cs typeface="Microsoft YaHei" charset="-122"/>
            </a:endParaRPr>
          </a:p>
        </p:txBody>
      </p:sp>
      <p:pic>
        <p:nvPicPr>
          <p:cNvPr id="5" name="图片 4"/>
          <p:cNvPicPr>
            <a:picLocks noChangeAspect="1"/>
          </p:cNvPicPr>
          <p:nvPr/>
        </p:nvPicPr>
        <p:blipFill>
          <a:blip r:embed="rId2"/>
          <a:stretch>
            <a:fillRect/>
          </a:stretch>
        </p:blipFill>
        <p:spPr>
          <a:xfrm>
            <a:off x="6964732" y="908720"/>
            <a:ext cx="4315844" cy="5445224"/>
          </a:xfrm>
          <a:prstGeom prst="rect">
            <a:avLst/>
          </a:prstGeom>
        </p:spPr>
      </p:pic>
    </p:spTree>
    <p:extLst>
      <p:ext uri="{BB962C8B-B14F-4D97-AF65-F5344CB8AC3E}">
        <p14:creationId xmlns:p14="http://schemas.microsoft.com/office/powerpoint/2010/main" val="6292209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6AB339C-C4A8-6145-BB61-7705AFBD296D}"/>
              </a:ext>
            </a:extLst>
          </p:cNvPr>
          <p:cNvSpPr>
            <a:spLocks noGrp="1"/>
          </p:cNvSpPr>
          <p:nvPr>
            <p:ph type="title"/>
          </p:nvPr>
        </p:nvSpPr>
        <p:spPr/>
        <p:txBody>
          <a:bodyPr/>
          <a:lstStyle/>
          <a:p>
            <a:r>
              <a:rPr kumimoji="1" lang="zh-CN" altLang="en-US" sz="4000" dirty="0">
                <a:latin typeface="+mj-ea"/>
              </a:rPr>
              <a:t>转化变量</a:t>
            </a:r>
            <a:r>
              <a:rPr kumimoji="1" lang="mr-IN" altLang="zh-CN" sz="4000" dirty="0">
                <a:latin typeface="+mj-ea"/>
              </a:rPr>
              <a:t>(</a:t>
            </a:r>
            <a:r>
              <a:rPr kumimoji="1" lang="zh-CN" altLang="mr-IN" sz="4000" dirty="0">
                <a:latin typeface="+mj-ea"/>
              </a:rPr>
              <a:t>维度</a:t>
            </a:r>
            <a:r>
              <a:rPr kumimoji="1" lang="mr-IN" altLang="zh-CN" sz="4000" dirty="0">
                <a:latin typeface="+mj-ea"/>
              </a:rPr>
              <a:t>)</a:t>
            </a:r>
            <a:endParaRPr kumimoji="1" lang="zh-CN" altLang="en-US" sz="4000" dirty="0">
              <a:latin typeface="+mj-ea"/>
            </a:endParaRPr>
          </a:p>
        </p:txBody>
      </p:sp>
      <p:sp>
        <p:nvSpPr>
          <p:cNvPr id="3" name="内容占位符 2">
            <a:extLst>
              <a:ext uri="{FF2B5EF4-FFF2-40B4-BE49-F238E27FC236}">
                <a16:creationId xmlns:a16="http://schemas.microsoft.com/office/drawing/2014/main" xmlns="" id="{858EB152-2BA4-BD49-BB3C-AF9B837AA201}"/>
              </a:ext>
            </a:extLst>
          </p:cNvPr>
          <p:cNvSpPr>
            <a:spLocks noGrp="1"/>
          </p:cNvSpPr>
          <p:nvPr>
            <p:ph idx="1"/>
          </p:nvPr>
        </p:nvSpPr>
        <p:spPr>
          <a:xfrm>
            <a:off x="838200" y="1572769"/>
            <a:ext cx="10370368" cy="4398264"/>
          </a:xfrm>
        </p:spPr>
        <p:txBody>
          <a:bodyPr>
            <a:normAutofit/>
          </a:bodyPr>
          <a:lstStyle/>
          <a:p>
            <a:pPr marL="0" indent="0">
              <a:lnSpc>
                <a:spcPct val="150000"/>
              </a:lnSpc>
              <a:buNone/>
            </a:pPr>
            <a:r>
              <a:rPr kumimoji="1" lang="zh-CN" altLang="en-US" sz="1700" dirty="0">
                <a:solidFill>
                  <a:schemeClr val="bg2">
                    <a:lumMod val="10000"/>
                  </a:schemeClr>
                </a:solidFill>
                <a:latin typeface="+mj-ea"/>
                <a:ea typeface="+mj-ea"/>
              </a:rPr>
              <a:t>关于转化变量的逻辑</a:t>
            </a:r>
            <a:r>
              <a:rPr kumimoji="1" lang="zh-CN" altLang="en-US" sz="1700" dirty="0" smtClean="0">
                <a:solidFill>
                  <a:schemeClr val="bg2">
                    <a:lumMod val="10000"/>
                  </a:schemeClr>
                </a:solidFill>
                <a:latin typeface="+mj-ea"/>
                <a:ea typeface="+mj-ea"/>
              </a:rPr>
              <a:t>：</a:t>
            </a:r>
            <a:endParaRPr kumimoji="1" lang="en-US" altLang="zh-CN" sz="1700" dirty="0" smtClean="0">
              <a:solidFill>
                <a:schemeClr val="bg2">
                  <a:lumMod val="10000"/>
                </a:schemeClr>
              </a:solidFill>
              <a:latin typeface="+mj-ea"/>
              <a:ea typeface="+mj-ea"/>
            </a:endParaRPr>
          </a:p>
          <a:p>
            <a:pPr marL="0" indent="0">
              <a:lnSpc>
                <a:spcPct val="150000"/>
              </a:lnSpc>
              <a:buNone/>
            </a:pPr>
            <a:r>
              <a:rPr kumimoji="1" lang="zh-CN" altLang="en-US" sz="1700" dirty="0" smtClean="0">
                <a:solidFill>
                  <a:schemeClr val="bg2">
                    <a:lumMod val="10000"/>
                  </a:schemeClr>
                </a:solidFill>
                <a:latin typeface="+mj-ea"/>
                <a:ea typeface="+mj-ea"/>
              </a:rPr>
              <a:t>转化</a:t>
            </a:r>
            <a:r>
              <a:rPr kumimoji="1" lang="zh-CN" altLang="en-US" sz="1700" dirty="0">
                <a:solidFill>
                  <a:schemeClr val="bg2">
                    <a:lumMod val="10000"/>
                  </a:schemeClr>
                </a:solidFill>
                <a:latin typeface="+mj-ea"/>
                <a:ea typeface="+mj-ea"/>
              </a:rPr>
              <a:t>逻辑是一个非常强大的变量，其目的是为了</a:t>
            </a:r>
            <a:r>
              <a:rPr kumimoji="1" lang="zh-CN" altLang="en-US" sz="1700" dirty="0" smtClean="0">
                <a:solidFill>
                  <a:schemeClr val="bg2">
                    <a:lumMod val="10000"/>
                  </a:schemeClr>
                </a:solidFill>
                <a:latin typeface="+mj-ea"/>
                <a:ea typeface="+mj-ea"/>
              </a:rPr>
              <a:t>衡量用户转化行为的前序行为归因。</a:t>
            </a:r>
            <a:endParaRPr kumimoji="1" lang="en-US" altLang="zh-CN" sz="1700" dirty="0" smtClean="0">
              <a:solidFill>
                <a:schemeClr val="bg2">
                  <a:lumMod val="10000"/>
                </a:schemeClr>
              </a:solidFill>
              <a:latin typeface="+mj-ea"/>
              <a:ea typeface="+mj-ea"/>
            </a:endParaRPr>
          </a:p>
          <a:p>
            <a:pPr marL="0" indent="0">
              <a:lnSpc>
                <a:spcPct val="150000"/>
              </a:lnSpc>
              <a:buNone/>
            </a:pPr>
            <a:r>
              <a:rPr kumimoji="1" lang="zh-CN" altLang="en-US" sz="1700" dirty="0" smtClean="0">
                <a:solidFill>
                  <a:schemeClr val="bg2">
                    <a:lumMod val="10000"/>
                  </a:schemeClr>
                </a:solidFill>
                <a:latin typeface="+mj-ea"/>
                <a:ea typeface="+mj-ea"/>
              </a:rPr>
              <a:t>举</a:t>
            </a:r>
            <a:r>
              <a:rPr kumimoji="1" lang="zh-CN" altLang="en-US" sz="1700" dirty="0">
                <a:solidFill>
                  <a:schemeClr val="bg2">
                    <a:lumMod val="10000"/>
                  </a:schemeClr>
                </a:solidFill>
                <a:latin typeface="+mj-ea"/>
                <a:ea typeface="+mj-ea"/>
              </a:rPr>
              <a:t>个例子，在购物场景中，我们会到达同一个商品详情页会有多种不同的方式，比如依次通过</a:t>
            </a:r>
            <a:r>
              <a:rPr kumimoji="1" lang="en-US" altLang="zh-CN" sz="1700" dirty="0">
                <a:solidFill>
                  <a:schemeClr val="bg2">
                    <a:lumMod val="10000"/>
                  </a:schemeClr>
                </a:solidFill>
                <a:latin typeface="+mj-ea"/>
                <a:ea typeface="+mj-ea"/>
              </a:rPr>
              <a:t>banner</a:t>
            </a:r>
            <a:r>
              <a:rPr kumimoji="1" lang="zh-CN" altLang="en-US" sz="1700" dirty="0">
                <a:solidFill>
                  <a:schemeClr val="bg2">
                    <a:lumMod val="10000"/>
                  </a:schemeClr>
                </a:solidFill>
                <a:latin typeface="+mj-ea"/>
                <a:ea typeface="+mj-ea"/>
              </a:rPr>
              <a:t>，搜索，导航栏等，但是最终我们进入到这个商品详情页，转化变量的位置就在商品详情页的入口，在到达商品详情页的必经之路埋下一个点作为转化变量（维度），然后下单成功作为一个自定义事件（指标）</a:t>
            </a:r>
            <a:r>
              <a:rPr kumimoji="1" lang="zh-CN" altLang="en-US" sz="1700" dirty="0" smtClean="0">
                <a:solidFill>
                  <a:schemeClr val="bg2">
                    <a:lumMod val="10000"/>
                  </a:schemeClr>
                </a:solidFill>
                <a:latin typeface="+mj-ea"/>
                <a:ea typeface="+mj-ea"/>
              </a:rPr>
              <a:t>，</a:t>
            </a:r>
            <a:r>
              <a:rPr kumimoji="1" lang="en-US" altLang="zh-CN" sz="1700" dirty="0" smtClean="0">
                <a:solidFill>
                  <a:schemeClr val="bg2">
                    <a:lumMod val="10000"/>
                  </a:schemeClr>
                </a:solidFill>
                <a:latin typeface="+mj-ea"/>
                <a:ea typeface="+mj-ea"/>
              </a:rPr>
              <a:t>GIO</a:t>
            </a:r>
            <a:r>
              <a:rPr kumimoji="1" lang="zh-CN" altLang="en-US" sz="1700" dirty="0" smtClean="0">
                <a:solidFill>
                  <a:schemeClr val="bg2">
                    <a:lumMod val="10000"/>
                  </a:schemeClr>
                </a:solidFill>
                <a:latin typeface="+mj-ea"/>
                <a:ea typeface="+mj-ea"/>
              </a:rPr>
              <a:t>通过用户设置的失效时间和归因方式来计算这部分数据。最初</a:t>
            </a:r>
            <a:r>
              <a:rPr kumimoji="1" lang="zh-CN" altLang="en-US" sz="1700" dirty="0">
                <a:solidFill>
                  <a:schemeClr val="bg2">
                    <a:lumMod val="10000"/>
                  </a:schemeClr>
                </a:solidFill>
                <a:latin typeface="+mj-ea"/>
                <a:ea typeface="+mj-ea"/>
              </a:rPr>
              <a:t>：下单成功归因到从</a:t>
            </a:r>
            <a:r>
              <a:rPr kumimoji="1" lang="en-US" altLang="zh-CN" sz="1700" dirty="0">
                <a:solidFill>
                  <a:schemeClr val="bg2">
                    <a:lumMod val="10000"/>
                  </a:schemeClr>
                </a:solidFill>
                <a:latin typeface="+mj-ea"/>
                <a:ea typeface="+mj-ea"/>
              </a:rPr>
              <a:t>banner</a:t>
            </a:r>
            <a:r>
              <a:rPr kumimoji="1" lang="zh-CN" altLang="en-US" sz="1700" dirty="0">
                <a:solidFill>
                  <a:schemeClr val="bg2">
                    <a:lumMod val="10000"/>
                  </a:schemeClr>
                </a:solidFill>
                <a:latin typeface="+mj-ea"/>
                <a:ea typeface="+mj-ea"/>
              </a:rPr>
              <a:t>进入，最近：下单成功归因到导航栏进入，线性：下单成功归到</a:t>
            </a:r>
            <a:r>
              <a:rPr kumimoji="1" lang="en-US" altLang="zh-CN" sz="1700" dirty="0">
                <a:solidFill>
                  <a:schemeClr val="bg2">
                    <a:lumMod val="10000"/>
                  </a:schemeClr>
                </a:solidFill>
                <a:latin typeface="+mj-ea"/>
                <a:ea typeface="+mj-ea"/>
              </a:rPr>
              <a:t>Banner(1/3),</a:t>
            </a:r>
            <a:r>
              <a:rPr kumimoji="1" lang="zh-CN" altLang="en-US" sz="1700" dirty="0">
                <a:solidFill>
                  <a:schemeClr val="bg2">
                    <a:lumMod val="10000"/>
                  </a:schemeClr>
                </a:solidFill>
                <a:latin typeface="+mj-ea"/>
                <a:ea typeface="+mj-ea"/>
              </a:rPr>
              <a:t>搜索（</a:t>
            </a:r>
            <a:r>
              <a:rPr kumimoji="1" lang="en-US" altLang="zh-CN" sz="1700" dirty="0">
                <a:solidFill>
                  <a:schemeClr val="bg2">
                    <a:lumMod val="10000"/>
                  </a:schemeClr>
                </a:solidFill>
                <a:latin typeface="+mj-ea"/>
                <a:ea typeface="+mj-ea"/>
              </a:rPr>
              <a:t>1/3</a:t>
            </a:r>
            <a:r>
              <a:rPr kumimoji="1" lang="zh-CN" altLang="en-US" sz="1700" dirty="0">
                <a:solidFill>
                  <a:schemeClr val="bg2">
                    <a:lumMod val="10000"/>
                  </a:schemeClr>
                </a:solidFill>
                <a:latin typeface="+mj-ea"/>
                <a:ea typeface="+mj-ea"/>
              </a:rPr>
              <a:t>）</a:t>
            </a:r>
            <a:r>
              <a:rPr kumimoji="1" lang="en-US" altLang="zh-CN" sz="1700" dirty="0">
                <a:solidFill>
                  <a:schemeClr val="bg2">
                    <a:lumMod val="10000"/>
                  </a:schemeClr>
                </a:solidFill>
                <a:latin typeface="+mj-ea"/>
                <a:ea typeface="+mj-ea"/>
              </a:rPr>
              <a:t>,</a:t>
            </a:r>
            <a:r>
              <a:rPr kumimoji="1" lang="zh-CN" altLang="en-US" sz="1700" dirty="0">
                <a:solidFill>
                  <a:schemeClr val="bg2">
                    <a:lumMod val="10000"/>
                  </a:schemeClr>
                </a:solidFill>
                <a:latin typeface="+mj-ea"/>
                <a:ea typeface="+mj-ea"/>
              </a:rPr>
              <a:t>导航栏（</a:t>
            </a:r>
            <a:r>
              <a:rPr kumimoji="1" lang="en-US" altLang="zh-CN" sz="1700" dirty="0">
                <a:solidFill>
                  <a:schemeClr val="bg2">
                    <a:lumMod val="10000"/>
                  </a:schemeClr>
                </a:solidFill>
                <a:latin typeface="+mj-ea"/>
                <a:ea typeface="+mj-ea"/>
              </a:rPr>
              <a:t>1/3</a:t>
            </a:r>
            <a:r>
              <a:rPr kumimoji="1" lang="zh-CN" altLang="en-US" sz="1700" dirty="0">
                <a:solidFill>
                  <a:schemeClr val="bg2">
                    <a:lumMod val="10000"/>
                  </a:schemeClr>
                </a:solidFill>
                <a:latin typeface="+mj-ea"/>
                <a:ea typeface="+mj-ea"/>
              </a:rPr>
              <a:t>）。</a:t>
            </a:r>
          </a:p>
          <a:p>
            <a:endParaRPr kumimoji="1" lang="zh-CN" altLang="en-US" dirty="0"/>
          </a:p>
        </p:txBody>
      </p:sp>
    </p:spTree>
    <p:extLst>
      <p:ext uri="{BB962C8B-B14F-4D97-AF65-F5344CB8AC3E}">
        <p14:creationId xmlns:p14="http://schemas.microsoft.com/office/powerpoint/2010/main" val="11067599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latin typeface="+mj-ea"/>
              </a:rPr>
              <a:t>转化变量</a:t>
            </a:r>
            <a:r>
              <a:rPr kumimoji="1" lang="mr-IN" altLang="zh-CN" sz="4000" dirty="0">
                <a:latin typeface="+mj-ea"/>
              </a:rPr>
              <a:t>(</a:t>
            </a:r>
            <a:r>
              <a:rPr kumimoji="1" lang="zh-CN" altLang="mr-IN" sz="4000" dirty="0">
                <a:latin typeface="+mj-ea"/>
              </a:rPr>
              <a:t>维度</a:t>
            </a:r>
            <a:r>
              <a:rPr kumimoji="1" lang="mr-IN" altLang="zh-CN" sz="4000" dirty="0">
                <a:latin typeface="+mj-ea"/>
              </a:rPr>
              <a:t>)</a:t>
            </a:r>
            <a:endParaRPr kumimoji="1" lang="zh-CN" altLang="en-US" sz="4000" dirty="0">
              <a:latin typeface="+mj-ea"/>
            </a:endParaRPr>
          </a:p>
        </p:txBody>
      </p:sp>
      <p:sp>
        <p:nvSpPr>
          <p:cNvPr id="8" name="文本框 7"/>
          <p:cNvSpPr txBox="1"/>
          <p:nvPr/>
        </p:nvSpPr>
        <p:spPr>
          <a:xfrm>
            <a:off x="838200" y="1489183"/>
            <a:ext cx="3018775" cy="353943"/>
          </a:xfrm>
          <a:prstGeom prst="rect">
            <a:avLst/>
          </a:prstGeom>
          <a:noFill/>
        </p:spPr>
        <p:txBody>
          <a:bodyPr wrap="none" rtlCol="0">
            <a:spAutoFit/>
          </a:bodyPr>
          <a:lstStyle/>
          <a:p>
            <a:r>
              <a:rPr kumimoji="1" lang="zh-CN" altLang="en-US" sz="1700" dirty="0">
                <a:latin typeface="+mj-ea"/>
                <a:ea typeface="+mj-ea"/>
                <a:cs typeface="FZLanTingHei-R-GBK" charset="-122"/>
              </a:rPr>
              <a:t>上述场景的数据可视化如下：</a:t>
            </a:r>
          </a:p>
        </p:txBody>
      </p:sp>
      <p:pic>
        <p:nvPicPr>
          <p:cNvPr id="12" name="图片 11"/>
          <p:cNvPicPr>
            <a:picLocks noChangeAspect="1"/>
          </p:cNvPicPr>
          <p:nvPr/>
        </p:nvPicPr>
        <p:blipFill>
          <a:blip r:embed="rId2"/>
          <a:stretch>
            <a:fillRect/>
          </a:stretch>
        </p:blipFill>
        <p:spPr>
          <a:xfrm>
            <a:off x="838200" y="1827737"/>
            <a:ext cx="8686800" cy="2413000"/>
          </a:xfrm>
          <a:prstGeom prst="rect">
            <a:avLst/>
          </a:prstGeom>
        </p:spPr>
      </p:pic>
      <p:sp>
        <p:nvSpPr>
          <p:cNvPr id="13" name="矩形 12"/>
          <p:cNvSpPr/>
          <p:nvPr/>
        </p:nvSpPr>
        <p:spPr>
          <a:xfrm>
            <a:off x="988088" y="4240737"/>
            <a:ext cx="9411956" cy="1295291"/>
          </a:xfrm>
          <a:prstGeom prst="rect">
            <a:avLst/>
          </a:prstGeom>
        </p:spPr>
        <p:txBody>
          <a:bodyPr wrap="square">
            <a:spAutoFit/>
          </a:bodyPr>
          <a:lstStyle/>
          <a:p>
            <a:pPr>
              <a:lnSpc>
                <a:spcPct val="160000"/>
              </a:lnSpc>
            </a:pPr>
            <a:r>
              <a:rPr kumimoji="1" lang="zh-CN" altLang="en-US" sz="1700" dirty="0">
                <a:latin typeface="+mj-ea"/>
                <a:ea typeface="+mj-ea"/>
                <a:cs typeface="FZLanTingHei-R-GBK" charset="-122"/>
              </a:rPr>
              <a:t>转化变量作为维度，可在</a:t>
            </a:r>
            <a:r>
              <a:rPr kumimoji="1" lang="en-US" altLang="zh-CN" sz="1700" dirty="0" err="1">
                <a:latin typeface="+mj-ea"/>
                <a:ea typeface="+mj-ea"/>
                <a:cs typeface="FZLanTingHei-R-GBK" charset="-122"/>
              </a:rPr>
              <a:t>GrowingIO</a:t>
            </a:r>
            <a:r>
              <a:rPr kumimoji="1" lang="zh-CN" altLang="en-US" sz="1700" dirty="0">
                <a:latin typeface="+mj-ea"/>
                <a:ea typeface="+mj-ea"/>
                <a:cs typeface="FZLanTingHei-R-GBK" charset="-122"/>
              </a:rPr>
              <a:t> 分析后台各功能中选取，如上图。</a:t>
            </a:r>
            <a:endParaRPr kumimoji="1" lang="en-US" altLang="zh-CN" sz="1700" dirty="0">
              <a:latin typeface="+mj-ea"/>
              <a:ea typeface="+mj-ea"/>
              <a:cs typeface="FZLanTingHei-R-GBK" charset="-122"/>
            </a:endParaRPr>
          </a:p>
          <a:p>
            <a:pPr>
              <a:lnSpc>
                <a:spcPct val="160000"/>
              </a:lnSpc>
            </a:pPr>
            <a:r>
              <a:rPr kumimoji="1" lang="zh-CN" altLang="en-US" sz="1700" dirty="0">
                <a:latin typeface="+mj-ea"/>
                <a:ea typeface="+mj-ea"/>
                <a:cs typeface="FZLanTingHei-R-GBK" charset="-122"/>
              </a:rPr>
              <a:t>“来源”是用户在进入商品详情页时埋下的转化变量，搭配“下单成功”这个埋点事件，就可以在事件分析中查看各来源对用户最终下单的贡献度。</a:t>
            </a:r>
            <a:endParaRPr kumimoji="1" lang="en-US" altLang="zh-CN" sz="1700" dirty="0">
              <a:latin typeface="+mj-ea"/>
              <a:ea typeface="+mj-ea"/>
              <a:cs typeface="FZLanTingHei-R-GBK" charset="-122"/>
            </a:endParaRPr>
          </a:p>
        </p:txBody>
      </p:sp>
    </p:spTree>
    <p:extLst>
      <p:ext uri="{BB962C8B-B14F-4D97-AF65-F5344CB8AC3E}">
        <p14:creationId xmlns:p14="http://schemas.microsoft.com/office/powerpoint/2010/main" val="19579407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997951" y="3079867"/>
            <a:ext cx="2196113" cy="698267"/>
          </a:xfrm>
        </p:spPr>
        <p:txBody>
          <a:bodyPr/>
          <a:lstStyle/>
          <a:p>
            <a:r>
              <a:rPr kumimoji="1" lang="zh-CN" altLang="en-US" sz="4000" dirty="0">
                <a:latin typeface="+mj-ea"/>
                <a:hlinkClick r:id="rId2"/>
              </a:rPr>
              <a:t>用户变量</a:t>
            </a:r>
            <a:endParaRPr kumimoji="1" lang="zh-CN" altLang="en-US" sz="4000" dirty="0">
              <a:latin typeface="+mj-ea"/>
            </a:endParaRPr>
          </a:p>
        </p:txBody>
      </p:sp>
      <p:sp>
        <p:nvSpPr>
          <p:cNvPr id="6" name="文本框 5"/>
          <p:cNvSpPr txBox="1"/>
          <p:nvPr/>
        </p:nvSpPr>
        <p:spPr>
          <a:xfrm>
            <a:off x="0" y="6596390"/>
            <a:ext cx="872359" cy="261610"/>
          </a:xfrm>
          <a:prstGeom prst="rect">
            <a:avLst/>
          </a:prstGeom>
          <a:noFill/>
        </p:spPr>
        <p:txBody>
          <a:bodyPr wrap="square" rtlCol="0">
            <a:spAutoFit/>
          </a:bodyPr>
          <a:lstStyle/>
          <a:p>
            <a:r>
              <a:rPr kumimoji="1" lang="en-US" altLang="zh-CN" sz="1100" dirty="0"/>
              <a:t>V</a:t>
            </a:r>
            <a:r>
              <a:rPr kumimoji="1" lang="zh-CN" altLang="en-US" sz="1100" dirty="0"/>
              <a:t> </a:t>
            </a:r>
            <a:r>
              <a:rPr kumimoji="1" lang="en-US" altLang="zh-CN" sz="1100" dirty="0"/>
              <a:t>0.0.1</a:t>
            </a:r>
            <a:endParaRPr kumimoji="1" lang="zh-CN" altLang="en-US" sz="1100" dirty="0"/>
          </a:p>
        </p:txBody>
      </p:sp>
    </p:spTree>
    <p:extLst>
      <p:ext uri="{BB962C8B-B14F-4D97-AF65-F5344CB8AC3E}">
        <p14:creationId xmlns:p14="http://schemas.microsoft.com/office/powerpoint/2010/main" val="8334297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88883" y="538799"/>
            <a:ext cx="10515600" cy="668545"/>
          </a:xfrm>
        </p:spPr>
        <p:txBody>
          <a:bodyPr/>
          <a:lstStyle/>
          <a:p>
            <a:r>
              <a:rPr kumimoji="1" lang="zh-CN" altLang="en-US" sz="4000" dirty="0">
                <a:latin typeface="+mj-ea"/>
              </a:rPr>
              <a:t>用户变量（维度）</a:t>
            </a:r>
          </a:p>
        </p:txBody>
      </p:sp>
      <p:sp>
        <p:nvSpPr>
          <p:cNvPr id="5" name="内容占位符 4"/>
          <p:cNvSpPr>
            <a:spLocks noGrp="1"/>
          </p:cNvSpPr>
          <p:nvPr>
            <p:ph idx="1"/>
          </p:nvPr>
        </p:nvSpPr>
        <p:spPr>
          <a:xfrm>
            <a:off x="571764" y="1249210"/>
            <a:ext cx="5202620" cy="5051316"/>
          </a:xfrm>
        </p:spPr>
        <p:txBody>
          <a:bodyPr>
            <a:normAutofit/>
          </a:bodyPr>
          <a:lstStyle/>
          <a:p>
            <a:pPr marL="0" indent="0">
              <a:lnSpc>
                <a:spcPct val="150000"/>
              </a:lnSpc>
              <a:buNone/>
            </a:pPr>
            <a:r>
              <a:rPr lang="zh-CN" altLang="en-US" sz="1700" dirty="0">
                <a:latin typeface="+mj-ea"/>
                <a:ea typeface="+mj-ea"/>
              </a:rPr>
              <a:t>用户变量字段，是供您上传您数据库里的登录用户属性的，如用户</a:t>
            </a:r>
            <a:r>
              <a:rPr lang="en-US" altLang="zh-CN" sz="1700" dirty="0">
                <a:latin typeface="+mj-ea"/>
                <a:ea typeface="+mj-ea"/>
              </a:rPr>
              <a:t>ID</a:t>
            </a:r>
            <a:r>
              <a:rPr lang="zh-CN" altLang="en-US" sz="1700" dirty="0">
                <a:latin typeface="+mj-ea"/>
                <a:ea typeface="+mj-ea"/>
              </a:rPr>
              <a:t>、性别、年龄等</a:t>
            </a:r>
            <a:r>
              <a:rPr lang="zh-CN" altLang="en-US" sz="1700" dirty="0" smtClean="0">
                <a:latin typeface="+mj-ea"/>
                <a:ea typeface="+mj-ea"/>
              </a:rPr>
              <a:t>。</a:t>
            </a:r>
            <a:endParaRPr lang="en-US" altLang="zh-CN" sz="1800" dirty="0" smtClean="0">
              <a:latin typeface="+mn-ea"/>
              <a:ea typeface="+mn-ea"/>
            </a:endParaRPr>
          </a:p>
          <a:p>
            <a:pPr marL="0" indent="0">
              <a:lnSpc>
                <a:spcPct val="110000"/>
              </a:lnSpc>
              <a:buNone/>
            </a:pPr>
            <a:endParaRPr lang="en-US" altLang="zh-CN" sz="1700" dirty="0" smtClean="0">
              <a:latin typeface="+mj-ea"/>
              <a:ea typeface="+mj-ea"/>
            </a:endParaRPr>
          </a:p>
          <a:p>
            <a:pPr marL="0" indent="0">
              <a:lnSpc>
                <a:spcPct val="110000"/>
              </a:lnSpc>
              <a:buNone/>
            </a:pPr>
            <a:r>
              <a:rPr lang="en-US" altLang="zh-CN" sz="1700" dirty="0" err="1" smtClean="0">
                <a:latin typeface="+mj-ea"/>
                <a:ea typeface="+mj-ea"/>
              </a:rPr>
              <a:t>GrowingIO</a:t>
            </a:r>
            <a:r>
              <a:rPr lang="en-US" altLang="zh-CN" sz="1700" dirty="0" smtClean="0">
                <a:latin typeface="+mj-ea"/>
                <a:ea typeface="+mj-ea"/>
              </a:rPr>
              <a:t> </a:t>
            </a:r>
            <a:r>
              <a:rPr lang="zh-CN" altLang="en-US" sz="1700" dirty="0">
                <a:latin typeface="+mj-ea"/>
                <a:ea typeface="+mj-ea"/>
              </a:rPr>
              <a:t>通过您上传的 用户</a:t>
            </a:r>
            <a:r>
              <a:rPr lang="en-US" altLang="zh-CN" sz="1700" dirty="0">
                <a:latin typeface="+mj-ea"/>
                <a:ea typeface="+mj-ea"/>
              </a:rPr>
              <a:t>ID </a:t>
            </a:r>
            <a:r>
              <a:rPr lang="zh-CN" altLang="en-US" sz="1700" dirty="0">
                <a:latin typeface="+mj-ea"/>
                <a:ea typeface="+mj-ea"/>
              </a:rPr>
              <a:t>将您的用户信息和</a:t>
            </a:r>
            <a:r>
              <a:rPr lang="en-US" altLang="zh-CN" sz="1700" dirty="0" err="1">
                <a:latin typeface="+mj-ea"/>
                <a:ea typeface="+mj-ea"/>
              </a:rPr>
              <a:t>GrowingIO</a:t>
            </a:r>
            <a:r>
              <a:rPr lang="en-US" altLang="zh-CN" sz="1700" dirty="0">
                <a:latin typeface="+mj-ea"/>
                <a:ea typeface="+mj-ea"/>
              </a:rPr>
              <a:t> </a:t>
            </a:r>
            <a:r>
              <a:rPr lang="zh-CN" altLang="en-US" sz="1700" dirty="0">
                <a:latin typeface="+mj-ea"/>
                <a:ea typeface="+mj-ea"/>
              </a:rPr>
              <a:t>获取的用户行为数据进行匹配，方便您对自己的用户做更深入的分析。</a:t>
            </a:r>
            <a:endParaRPr lang="en-US" altLang="zh-CN" sz="1700" dirty="0">
              <a:latin typeface="+mj-ea"/>
              <a:ea typeface="+mj-ea"/>
            </a:endParaRPr>
          </a:p>
          <a:p>
            <a:pPr marL="0" indent="0">
              <a:lnSpc>
                <a:spcPct val="110000"/>
              </a:lnSpc>
              <a:buNone/>
            </a:pPr>
            <a:r>
              <a:rPr lang="zh-CN" altLang="en-US" sz="1700" dirty="0">
                <a:latin typeface="+mj-ea"/>
                <a:ea typeface="+mj-ea"/>
              </a:rPr>
              <a:t>例如，</a:t>
            </a:r>
            <a:r>
              <a:rPr lang="en-US" altLang="zh-CN" sz="1700" dirty="0">
                <a:latin typeface="+mj-ea"/>
                <a:ea typeface="+mj-ea"/>
              </a:rPr>
              <a:t>SaaS</a:t>
            </a:r>
            <a:r>
              <a:rPr lang="zh-CN" altLang="en-US" sz="1700" dirty="0">
                <a:latin typeface="+mj-ea"/>
                <a:ea typeface="+mj-ea"/>
              </a:rPr>
              <a:t> 行业可能会选择至少上传以下 </a:t>
            </a:r>
            <a:r>
              <a:rPr lang="en-US" altLang="zh-CN" sz="1700" dirty="0">
                <a:latin typeface="+mj-ea"/>
                <a:ea typeface="+mj-ea"/>
              </a:rPr>
              <a:t>5</a:t>
            </a:r>
            <a:r>
              <a:rPr lang="zh-CN" altLang="en-US" sz="1700" dirty="0">
                <a:latin typeface="+mj-ea"/>
                <a:ea typeface="+mj-ea"/>
              </a:rPr>
              <a:t> 个用户变量：</a:t>
            </a:r>
            <a:endParaRPr lang="en-US" altLang="zh-CN" sz="1700" dirty="0">
              <a:latin typeface="+mj-ea"/>
              <a:ea typeface="+mj-ea"/>
            </a:endParaRPr>
          </a:p>
          <a:p>
            <a:pPr>
              <a:lnSpc>
                <a:spcPct val="110000"/>
              </a:lnSpc>
            </a:pPr>
            <a:r>
              <a:rPr lang="zh-CN" altLang="en-US" sz="1700" dirty="0">
                <a:latin typeface="+mj-ea"/>
                <a:ea typeface="+mj-ea"/>
              </a:rPr>
              <a:t>公司</a:t>
            </a:r>
            <a:r>
              <a:rPr lang="en-US" altLang="zh-CN" sz="1700" dirty="0">
                <a:latin typeface="+mj-ea"/>
                <a:ea typeface="+mj-ea"/>
              </a:rPr>
              <a:t>ID</a:t>
            </a:r>
            <a:r>
              <a:rPr lang="zh-CN" altLang="en-US" sz="1700" dirty="0">
                <a:latin typeface="+mj-ea"/>
                <a:ea typeface="+mj-ea"/>
              </a:rPr>
              <a:t>：</a:t>
            </a:r>
            <a:r>
              <a:rPr lang="en-US" altLang="zh-CN" sz="1700" dirty="0">
                <a:latin typeface="+mj-ea"/>
                <a:ea typeface="+mj-ea"/>
              </a:rPr>
              <a:t>943123</a:t>
            </a:r>
          </a:p>
          <a:p>
            <a:pPr>
              <a:lnSpc>
                <a:spcPct val="110000"/>
              </a:lnSpc>
            </a:pPr>
            <a:r>
              <a:rPr lang="zh-CN" altLang="en-US" sz="1700" dirty="0">
                <a:latin typeface="+mj-ea"/>
                <a:ea typeface="+mj-ea"/>
              </a:rPr>
              <a:t>用户名：张三</a:t>
            </a:r>
          </a:p>
          <a:p>
            <a:pPr>
              <a:lnSpc>
                <a:spcPct val="110000"/>
              </a:lnSpc>
            </a:pPr>
            <a:r>
              <a:rPr lang="zh-CN" altLang="en-US" sz="1700" dirty="0">
                <a:latin typeface="+mj-ea"/>
                <a:ea typeface="+mj-ea"/>
              </a:rPr>
              <a:t>公司名：</a:t>
            </a:r>
            <a:r>
              <a:rPr lang="en-US" altLang="zh-CN" sz="1700" dirty="0" err="1">
                <a:latin typeface="+mj-ea"/>
                <a:ea typeface="+mj-ea"/>
              </a:rPr>
              <a:t>GrowingIO</a:t>
            </a:r>
            <a:endParaRPr lang="en-US" altLang="zh-CN" sz="1700" dirty="0">
              <a:latin typeface="+mj-ea"/>
              <a:ea typeface="+mj-ea"/>
            </a:endParaRPr>
          </a:p>
          <a:p>
            <a:pPr>
              <a:lnSpc>
                <a:spcPct val="110000"/>
              </a:lnSpc>
            </a:pPr>
            <a:r>
              <a:rPr lang="zh-CN" altLang="en-US" sz="1700" dirty="0">
                <a:latin typeface="+mj-ea"/>
                <a:ea typeface="+mj-ea"/>
              </a:rPr>
              <a:t>销售人员：李四</a:t>
            </a:r>
          </a:p>
          <a:p>
            <a:pPr marL="0" indent="0">
              <a:lnSpc>
                <a:spcPct val="150000"/>
              </a:lnSpc>
              <a:buNone/>
            </a:pPr>
            <a:endParaRPr lang="en-US" altLang="zh-CN" sz="1800" dirty="0">
              <a:latin typeface="+mn-ea"/>
              <a:ea typeface="+mn-ea"/>
            </a:endParaRPr>
          </a:p>
        </p:txBody>
      </p:sp>
      <p:pic>
        <p:nvPicPr>
          <p:cNvPr id="2" name="图片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737619" y="2315942"/>
            <a:ext cx="5735689" cy="3283011"/>
          </a:xfrm>
          <a:prstGeom prst="rect">
            <a:avLst/>
          </a:prstGeom>
        </p:spPr>
      </p:pic>
      <p:sp>
        <p:nvSpPr>
          <p:cNvPr id="6" name="文本框 5"/>
          <p:cNvSpPr txBox="1"/>
          <p:nvPr/>
        </p:nvSpPr>
        <p:spPr>
          <a:xfrm>
            <a:off x="6599235" y="5818908"/>
            <a:ext cx="4012462" cy="307777"/>
          </a:xfrm>
          <a:prstGeom prst="rect">
            <a:avLst/>
          </a:prstGeom>
          <a:noFill/>
        </p:spPr>
        <p:txBody>
          <a:bodyPr wrap="square" rtlCol="0">
            <a:spAutoFit/>
          </a:bodyPr>
          <a:lstStyle/>
          <a:p>
            <a:pPr algn="ctr"/>
            <a:r>
              <a:rPr kumimoji="1" lang="zh-CN" altLang="en-US" sz="1400" dirty="0"/>
              <a:t>图例：将用户变量作为维度分析</a:t>
            </a:r>
          </a:p>
        </p:txBody>
      </p:sp>
      <p:sp>
        <p:nvSpPr>
          <p:cNvPr id="3" name="文本框 2"/>
          <p:cNvSpPr txBox="1"/>
          <p:nvPr/>
        </p:nvSpPr>
        <p:spPr>
          <a:xfrm>
            <a:off x="5737620" y="1625318"/>
            <a:ext cx="5735689" cy="523220"/>
          </a:xfrm>
          <a:prstGeom prst="rect">
            <a:avLst/>
          </a:prstGeom>
          <a:noFill/>
        </p:spPr>
        <p:txBody>
          <a:bodyPr wrap="square" rtlCol="0">
            <a:spAutoFit/>
          </a:bodyPr>
          <a:lstStyle/>
          <a:p>
            <a:r>
              <a:rPr kumimoji="1" lang="zh-CN" altLang="en-US" sz="1400" dirty="0">
                <a:solidFill>
                  <a:srgbClr val="65697F"/>
                </a:solidFill>
                <a:latin typeface="+mj-ea"/>
                <a:ea typeface="+mj-ea"/>
              </a:rPr>
              <a:t>以下图为例，您可以</a:t>
            </a:r>
            <a:r>
              <a:rPr kumimoji="1" lang="zh-CN" altLang="en-US" sz="1400" b="1" u="sng" dirty="0">
                <a:solidFill>
                  <a:srgbClr val="65697F"/>
                </a:solidFill>
                <a:latin typeface="+mj-ea"/>
                <a:ea typeface="+mj-ea"/>
              </a:rPr>
              <a:t>将用户变量作为维度</a:t>
            </a:r>
            <a:r>
              <a:rPr kumimoji="1" lang="zh-CN" altLang="en-US" sz="1400" dirty="0">
                <a:solidFill>
                  <a:srgbClr val="65697F"/>
                </a:solidFill>
                <a:latin typeface="+mj-ea"/>
                <a:ea typeface="+mj-ea"/>
              </a:rPr>
              <a:t>，切分页面浏览数据进行分析，以查看不同属性的用户的页面浏览行为。</a:t>
            </a:r>
          </a:p>
        </p:txBody>
      </p:sp>
    </p:spTree>
    <p:extLst>
      <p:ext uri="{BB962C8B-B14F-4D97-AF65-F5344CB8AC3E}">
        <p14:creationId xmlns:p14="http://schemas.microsoft.com/office/powerpoint/2010/main" val="15656978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latin typeface="+mj-ea"/>
              </a:rPr>
              <a:t>使用用户变量进行分析 </a:t>
            </a:r>
            <a:r>
              <a:rPr kumimoji="1" lang="en-US" altLang="zh-CN" sz="4000" dirty="0">
                <a:latin typeface="+mj-ea"/>
              </a:rPr>
              <a:t>-</a:t>
            </a:r>
            <a:r>
              <a:rPr kumimoji="1" lang="zh-CN" altLang="en-US" sz="4000" dirty="0">
                <a:latin typeface="+mj-ea"/>
              </a:rPr>
              <a:t> 示例一</a:t>
            </a:r>
          </a:p>
        </p:txBody>
      </p:sp>
      <p:sp>
        <p:nvSpPr>
          <p:cNvPr id="3" name="内容占位符 2"/>
          <p:cNvSpPr>
            <a:spLocks noGrp="1"/>
          </p:cNvSpPr>
          <p:nvPr>
            <p:ph idx="1"/>
          </p:nvPr>
        </p:nvSpPr>
        <p:spPr>
          <a:xfrm>
            <a:off x="838200" y="1572767"/>
            <a:ext cx="10515600" cy="1765855"/>
          </a:xfrm>
        </p:spPr>
        <p:txBody>
          <a:bodyPr>
            <a:normAutofit fontScale="92500" lnSpcReduction="20000"/>
          </a:bodyPr>
          <a:lstStyle/>
          <a:p>
            <a:pPr marL="0" indent="0">
              <a:lnSpc>
                <a:spcPct val="160000"/>
              </a:lnSpc>
              <a:buNone/>
            </a:pPr>
            <a:r>
              <a:rPr kumimoji="1" lang="zh-CN" altLang="en-US" sz="1800" b="1" u="sng" dirty="0">
                <a:latin typeface="+mj-ea"/>
                <a:ea typeface="+mj-ea"/>
              </a:rPr>
              <a:t>以上传的用户变量作为维度，可细分查看不同用户群体的转化率。</a:t>
            </a:r>
            <a:endParaRPr kumimoji="1" lang="en-US" altLang="zh-CN" sz="1800" b="1" u="sng" dirty="0">
              <a:latin typeface="+mj-ea"/>
              <a:ea typeface="+mj-ea"/>
            </a:endParaRPr>
          </a:p>
          <a:p>
            <a:pPr marL="0" indent="0">
              <a:lnSpc>
                <a:spcPct val="160000"/>
              </a:lnSpc>
              <a:buNone/>
            </a:pPr>
            <a:r>
              <a:rPr kumimoji="1" lang="zh-CN" altLang="en-US" sz="1800" dirty="0">
                <a:latin typeface="+mj-ea"/>
                <a:ea typeface="+mj-ea"/>
              </a:rPr>
              <a:t>在“漏斗”模块中，页面下方可以看到如下图的面板。在下拉菜单中选择上传的用户变量对应的维度，即可看到此维度下所有分类的细分转化率。本例中选择了上传的“所属行业”字段，可看到不同行业的细分转化率。</a:t>
            </a:r>
            <a:endParaRPr kumimoji="1" lang="en-US" altLang="zh-CN" sz="1800" dirty="0">
              <a:latin typeface="+mj-ea"/>
              <a:ea typeface="+mj-ea"/>
            </a:endParaRPr>
          </a:p>
        </p:txBody>
      </p:sp>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29206" y="3356992"/>
            <a:ext cx="10524594" cy="2236382"/>
          </a:xfrm>
          <a:prstGeom prst="rect">
            <a:avLst/>
          </a:prstGeom>
        </p:spPr>
      </p:pic>
      <p:sp>
        <p:nvSpPr>
          <p:cNvPr id="5" name="文本框 4"/>
          <p:cNvSpPr txBox="1"/>
          <p:nvPr/>
        </p:nvSpPr>
        <p:spPr>
          <a:xfrm>
            <a:off x="4085272" y="5733256"/>
            <a:ext cx="4012462" cy="307777"/>
          </a:xfrm>
          <a:prstGeom prst="rect">
            <a:avLst/>
          </a:prstGeom>
          <a:noFill/>
        </p:spPr>
        <p:txBody>
          <a:bodyPr wrap="square" rtlCol="0">
            <a:spAutoFit/>
          </a:bodyPr>
          <a:lstStyle/>
          <a:p>
            <a:pPr algn="ctr"/>
            <a:r>
              <a:rPr kumimoji="1" lang="zh-CN" altLang="en-US" sz="1400" dirty="0"/>
              <a:t>图例：用户变量作为漏斗维度</a:t>
            </a:r>
          </a:p>
        </p:txBody>
      </p:sp>
    </p:spTree>
    <p:extLst>
      <p:ext uri="{BB962C8B-B14F-4D97-AF65-F5344CB8AC3E}">
        <p14:creationId xmlns:p14="http://schemas.microsoft.com/office/powerpoint/2010/main" val="1566033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latin typeface="Microsoft YaHei" charset="-122"/>
                <a:ea typeface="Microsoft YaHei" charset="-122"/>
                <a:cs typeface="Microsoft YaHei" charset="-122"/>
              </a:rPr>
              <a:t>什么场景下建议上传自定义数据？</a:t>
            </a:r>
          </a:p>
        </p:txBody>
      </p:sp>
      <p:sp>
        <p:nvSpPr>
          <p:cNvPr id="3" name="内容占位符 2"/>
          <p:cNvSpPr>
            <a:spLocks noGrp="1"/>
          </p:cNvSpPr>
          <p:nvPr>
            <p:ph idx="1"/>
          </p:nvPr>
        </p:nvSpPr>
        <p:spPr>
          <a:xfrm>
            <a:off x="1408450" y="1724180"/>
            <a:ext cx="2743334" cy="3793052"/>
          </a:xfrm>
        </p:spPr>
        <p:style>
          <a:lnRef idx="2">
            <a:schemeClr val="dk1"/>
          </a:lnRef>
          <a:fillRef idx="1">
            <a:schemeClr val="lt1"/>
          </a:fillRef>
          <a:effectRef idx="0">
            <a:schemeClr val="dk1"/>
          </a:effectRef>
          <a:fontRef idx="minor">
            <a:schemeClr val="dk1"/>
          </a:fontRef>
        </p:style>
        <p:txBody>
          <a:bodyPr>
            <a:normAutofit/>
          </a:bodyPr>
          <a:lstStyle/>
          <a:p>
            <a:pPr marL="0" indent="0" algn="ctr">
              <a:lnSpc>
                <a:spcPct val="160000"/>
              </a:lnSpc>
              <a:buNone/>
            </a:pPr>
            <a:r>
              <a:rPr kumimoji="1" lang="en-US" altLang="zh-CN" sz="2000" b="1" dirty="0">
                <a:latin typeface="Microsoft YaHei" charset="-122"/>
                <a:ea typeface="Microsoft YaHei" charset="-122"/>
                <a:cs typeface="Microsoft YaHei" charset="-122"/>
              </a:rPr>
              <a:t>UI</a:t>
            </a:r>
            <a:r>
              <a:rPr kumimoji="1" lang="zh-CN" altLang="en-US" sz="2000" b="1" dirty="0">
                <a:latin typeface="Microsoft YaHei" charset="-122"/>
                <a:ea typeface="Microsoft YaHei" charset="-122"/>
                <a:cs typeface="Microsoft YaHei" charset="-122"/>
              </a:rPr>
              <a:t>会经常变动的元素</a:t>
            </a:r>
            <a:endParaRPr kumimoji="1" lang="en-US" altLang="zh-CN" sz="2000" b="1" dirty="0">
              <a:latin typeface="Microsoft YaHei" charset="-122"/>
              <a:ea typeface="Microsoft YaHei" charset="-122"/>
              <a:cs typeface="Microsoft YaHei" charset="-122"/>
            </a:endParaRPr>
          </a:p>
          <a:p>
            <a:pPr marL="0" indent="0" algn="ctr">
              <a:lnSpc>
                <a:spcPct val="160000"/>
              </a:lnSpc>
              <a:buNone/>
            </a:pPr>
            <a:r>
              <a:rPr kumimoji="1" lang="zh-CN" altLang="en-US" sz="1700" dirty="0">
                <a:latin typeface="Microsoft YaHei" charset="-122"/>
                <a:ea typeface="Microsoft YaHei" charset="-122"/>
                <a:cs typeface="Microsoft YaHei" charset="-122"/>
              </a:rPr>
              <a:t>如果您的某些页面或者元素改版频率较高，每次改版均会导致已经圈选的指标数据出现明显异常。那么通常建议使用手动埋点的方式监控此类元素。</a:t>
            </a:r>
            <a:endParaRPr kumimoji="1" lang="en-US" altLang="zh-CN" sz="1700" dirty="0">
              <a:latin typeface="Microsoft YaHei" charset="-122"/>
              <a:ea typeface="Microsoft YaHei" charset="-122"/>
              <a:cs typeface="Microsoft YaHei" charset="-122"/>
            </a:endParaRPr>
          </a:p>
        </p:txBody>
      </p:sp>
      <p:sp>
        <p:nvSpPr>
          <p:cNvPr id="11" name="内容占位符 2"/>
          <p:cNvSpPr txBox="1">
            <a:spLocks/>
          </p:cNvSpPr>
          <p:nvPr/>
        </p:nvSpPr>
        <p:spPr>
          <a:xfrm>
            <a:off x="4511824" y="1724180"/>
            <a:ext cx="3240360" cy="379305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400" kern="1200">
                <a:solidFill>
                  <a:srgbClr val="65697F"/>
                </a:solidFill>
                <a:latin typeface="FZLanTingHei-R-GBK" charset="-122"/>
                <a:ea typeface="FZLanTingHei-R-GBK" charset="-122"/>
                <a:cs typeface="FZLanTingHei-R-GBK" charset="-122"/>
              </a:defRPr>
            </a:lvl1pPr>
            <a:lvl2pPr marL="685800" indent="-228600" algn="l" defTabSz="914400" rtl="0" eaLnBrk="1" latinLnBrk="0" hangingPunct="1">
              <a:lnSpc>
                <a:spcPct val="90000"/>
              </a:lnSpc>
              <a:spcBef>
                <a:spcPts val="500"/>
              </a:spcBef>
              <a:buFont typeface="Arial"/>
              <a:buChar char="•"/>
              <a:defRPr sz="2400" kern="1200">
                <a:solidFill>
                  <a:srgbClr val="65697F"/>
                </a:solidFill>
                <a:latin typeface="FZLanTingHei-R-GBK" charset="-122"/>
                <a:ea typeface="FZLanTingHei-R-GBK" charset="-122"/>
                <a:cs typeface="FZLanTingHei-R-GBK" charset="-122"/>
              </a:defRPr>
            </a:lvl2pPr>
            <a:lvl3pPr marL="1143000" indent="-228600" algn="l" defTabSz="914400" rtl="0" eaLnBrk="1" latinLnBrk="0" hangingPunct="1">
              <a:lnSpc>
                <a:spcPct val="90000"/>
              </a:lnSpc>
              <a:spcBef>
                <a:spcPts val="500"/>
              </a:spcBef>
              <a:buFont typeface="Arial"/>
              <a:buChar char="•"/>
              <a:defRPr sz="2400" kern="1200">
                <a:solidFill>
                  <a:srgbClr val="65697F"/>
                </a:solidFill>
                <a:latin typeface="FZLanTingHei-R-GBK" charset="-122"/>
                <a:ea typeface="FZLanTingHei-R-GBK" charset="-122"/>
                <a:cs typeface="FZLanTingHei-R-GBK" charset="-122"/>
              </a:defRPr>
            </a:lvl3pPr>
            <a:lvl4pPr marL="1600200" indent="-228600" algn="l" defTabSz="914400" rtl="0" eaLnBrk="1" latinLnBrk="0" hangingPunct="1">
              <a:lnSpc>
                <a:spcPct val="90000"/>
              </a:lnSpc>
              <a:spcBef>
                <a:spcPts val="500"/>
              </a:spcBef>
              <a:buFont typeface="Arial"/>
              <a:buChar char="•"/>
              <a:defRPr sz="2400" kern="1200">
                <a:solidFill>
                  <a:srgbClr val="65697F"/>
                </a:solidFill>
                <a:latin typeface="FZLanTingHei-R-GBK" charset="-122"/>
                <a:ea typeface="FZLanTingHei-R-GBK" charset="-122"/>
                <a:cs typeface="FZLanTingHei-R-GBK" charset="-122"/>
              </a:defRPr>
            </a:lvl4pPr>
            <a:lvl5pPr marL="2057400" indent="-228600" algn="l" defTabSz="914400" rtl="0" eaLnBrk="1" latinLnBrk="0" hangingPunct="1">
              <a:lnSpc>
                <a:spcPct val="90000"/>
              </a:lnSpc>
              <a:spcBef>
                <a:spcPts val="500"/>
              </a:spcBef>
              <a:buFont typeface="Arial"/>
              <a:buChar char="•"/>
              <a:defRPr sz="2400" kern="1200">
                <a:solidFill>
                  <a:srgbClr val="65697F"/>
                </a:solidFill>
                <a:latin typeface="FZLanTingHei-R-GBK" charset="-122"/>
                <a:ea typeface="FZLanTingHei-R-GBK" charset="-122"/>
                <a:cs typeface="FZLanTingHei-R-GBK"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lnSpc>
                <a:spcPct val="160000"/>
              </a:lnSpc>
              <a:buFont typeface="Arial"/>
              <a:buNone/>
            </a:pPr>
            <a:r>
              <a:rPr kumimoji="1" lang="zh-CN" altLang="en-US" sz="2000" b="1" dirty="0">
                <a:solidFill>
                  <a:schemeClr val="tx1"/>
                </a:solidFill>
                <a:latin typeface="Microsoft YaHei" charset="-122"/>
                <a:ea typeface="Microsoft YaHei" charset="-122"/>
                <a:cs typeface="Microsoft YaHei" charset="-122"/>
              </a:rPr>
              <a:t>长期监控的数据指标</a:t>
            </a:r>
            <a:endParaRPr kumimoji="1" lang="en-US" altLang="zh-CN" sz="2000" b="1" dirty="0">
              <a:solidFill>
                <a:schemeClr val="tx1"/>
              </a:solidFill>
              <a:latin typeface="Microsoft YaHei" charset="-122"/>
              <a:ea typeface="Microsoft YaHei" charset="-122"/>
              <a:cs typeface="Microsoft YaHei" charset="-122"/>
            </a:endParaRPr>
          </a:p>
          <a:p>
            <a:pPr marL="0" indent="0" algn="ctr">
              <a:lnSpc>
                <a:spcPct val="160000"/>
              </a:lnSpc>
              <a:buFont typeface="Arial"/>
              <a:buNone/>
            </a:pPr>
            <a:r>
              <a:rPr kumimoji="1" lang="zh-CN" altLang="en-US" sz="1700" dirty="0" smtClean="0">
                <a:solidFill>
                  <a:schemeClr val="dk1"/>
                </a:solidFill>
                <a:latin typeface="Microsoft YaHei" charset="-122"/>
                <a:ea typeface="Microsoft YaHei" charset="-122"/>
                <a:cs typeface="Microsoft YaHei" charset="-122"/>
              </a:rPr>
              <a:t> 如果</a:t>
            </a:r>
            <a:r>
              <a:rPr kumimoji="1" lang="zh-CN" altLang="en-US" sz="1700" dirty="0">
                <a:solidFill>
                  <a:schemeClr val="dk1"/>
                </a:solidFill>
                <a:latin typeface="Microsoft YaHei" charset="-122"/>
                <a:ea typeface="Microsoft YaHei" charset="-122"/>
                <a:cs typeface="Microsoft YaHei" charset="-122"/>
              </a:rPr>
              <a:t>您的产品中存在某些业务逻辑需要长期持续监控，如“注册流”、“购买转化”等核心流程，或其他核心功能。针对此类指标，手动埋点方式能采集到很多无埋点无法采集到的数据。</a:t>
            </a:r>
            <a:endParaRPr kumimoji="1" lang="en-US" altLang="zh-CN" sz="1700" dirty="0">
              <a:solidFill>
                <a:schemeClr val="dk1"/>
              </a:solidFill>
              <a:latin typeface="Microsoft YaHei" charset="-122"/>
              <a:ea typeface="Microsoft YaHei" charset="-122"/>
              <a:cs typeface="Microsoft YaHei" charset="-122"/>
            </a:endParaRPr>
          </a:p>
        </p:txBody>
      </p:sp>
      <p:sp>
        <p:nvSpPr>
          <p:cNvPr id="5" name="内容占位符 2"/>
          <p:cNvSpPr txBox="1">
            <a:spLocks/>
          </p:cNvSpPr>
          <p:nvPr/>
        </p:nvSpPr>
        <p:spPr>
          <a:xfrm>
            <a:off x="8040216" y="1724180"/>
            <a:ext cx="2527310" cy="379305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400" kern="1200">
                <a:solidFill>
                  <a:srgbClr val="65697F"/>
                </a:solidFill>
                <a:latin typeface="FZLanTingHei-R-GBK" charset="-122"/>
                <a:ea typeface="FZLanTingHei-R-GBK" charset="-122"/>
                <a:cs typeface="FZLanTingHei-R-GBK" charset="-122"/>
              </a:defRPr>
            </a:lvl1pPr>
            <a:lvl2pPr marL="685800" indent="-228600" algn="l" defTabSz="914400" rtl="0" eaLnBrk="1" latinLnBrk="0" hangingPunct="1">
              <a:lnSpc>
                <a:spcPct val="90000"/>
              </a:lnSpc>
              <a:spcBef>
                <a:spcPts val="500"/>
              </a:spcBef>
              <a:buFont typeface="Arial"/>
              <a:buChar char="•"/>
              <a:defRPr sz="2400" kern="1200">
                <a:solidFill>
                  <a:srgbClr val="65697F"/>
                </a:solidFill>
                <a:latin typeface="FZLanTingHei-R-GBK" charset="-122"/>
                <a:ea typeface="FZLanTingHei-R-GBK" charset="-122"/>
                <a:cs typeface="FZLanTingHei-R-GBK" charset="-122"/>
              </a:defRPr>
            </a:lvl2pPr>
            <a:lvl3pPr marL="1143000" indent="-228600" algn="l" defTabSz="914400" rtl="0" eaLnBrk="1" latinLnBrk="0" hangingPunct="1">
              <a:lnSpc>
                <a:spcPct val="90000"/>
              </a:lnSpc>
              <a:spcBef>
                <a:spcPts val="500"/>
              </a:spcBef>
              <a:buFont typeface="Arial"/>
              <a:buChar char="•"/>
              <a:defRPr sz="2400" kern="1200">
                <a:solidFill>
                  <a:srgbClr val="65697F"/>
                </a:solidFill>
                <a:latin typeface="FZLanTingHei-R-GBK" charset="-122"/>
                <a:ea typeface="FZLanTingHei-R-GBK" charset="-122"/>
                <a:cs typeface="FZLanTingHei-R-GBK" charset="-122"/>
              </a:defRPr>
            </a:lvl3pPr>
            <a:lvl4pPr marL="1600200" indent="-228600" algn="l" defTabSz="914400" rtl="0" eaLnBrk="1" latinLnBrk="0" hangingPunct="1">
              <a:lnSpc>
                <a:spcPct val="90000"/>
              </a:lnSpc>
              <a:spcBef>
                <a:spcPts val="500"/>
              </a:spcBef>
              <a:buFont typeface="Arial"/>
              <a:buChar char="•"/>
              <a:defRPr sz="2400" kern="1200">
                <a:solidFill>
                  <a:srgbClr val="65697F"/>
                </a:solidFill>
                <a:latin typeface="FZLanTingHei-R-GBK" charset="-122"/>
                <a:ea typeface="FZLanTingHei-R-GBK" charset="-122"/>
                <a:cs typeface="FZLanTingHei-R-GBK" charset="-122"/>
              </a:defRPr>
            </a:lvl4pPr>
            <a:lvl5pPr marL="2057400" indent="-228600" algn="l" defTabSz="914400" rtl="0" eaLnBrk="1" latinLnBrk="0" hangingPunct="1">
              <a:lnSpc>
                <a:spcPct val="90000"/>
              </a:lnSpc>
              <a:spcBef>
                <a:spcPts val="500"/>
              </a:spcBef>
              <a:buFont typeface="Arial"/>
              <a:buChar char="•"/>
              <a:defRPr sz="2400" kern="1200">
                <a:solidFill>
                  <a:srgbClr val="65697F"/>
                </a:solidFill>
                <a:latin typeface="FZLanTingHei-R-GBK" charset="-122"/>
                <a:ea typeface="FZLanTingHei-R-GBK" charset="-122"/>
                <a:cs typeface="FZLanTingHei-R-GBK"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lnSpc>
                <a:spcPct val="160000"/>
              </a:lnSpc>
              <a:buFont typeface="Arial"/>
              <a:buNone/>
            </a:pPr>
            <a:endParaRPr kumimoji="1" lang="en-US" altLang="zh-CN" sz="2000" b="1" dirty="0">
              <a:solidFill>
                <a:schemeClr val="tx1"/>
              </a:solidFill>
              <a:latin typeface="+mn-ea"/>
              <a:ea typeface="+mn-ea"/>
            </a:endParaRPr>
          </a:p>
          <a:p>
            <a:pPr marL="0" indent="0" algn="ctr">
              <a:lnSpc>
                <a:spcPct val="160000"/>
              </a:lnSpc>
              <a:buFont typeface="Arial"/>
              <a:buNone/>
            </a:pPr>
            <a:endParaRPr kumimoji="1" lang="en-US" altLang="zh-CN" sz="2000" b="1" dirty="0">
              <a:solidFill>
                <a:schemeClr val="tx1"/>
              </a:solidFill>
              <a:latin typeface="+mn-ea"/>
              <a:ea typeface="+mn-ea"/>
            </a:endParaRPr>
          </a:p>
          <a:p>
            <a:pPr marL="0" indent="0" algn="ctr">
              <a:lnSpc>
                <a:spcPct val="160000"/>
              </a:lnSpc>
              <a:buFont typeface="Arial"/>
              <a:buNone/>
            </a:pPr>
            <a:r>
              <a:rPr kumimoji="1" lang="zh-CN" altLang="en-US" sz="2000" b="1" dirty="0">
                <a:solidFill>
                  <a:schemeClr val="tx1"/>
                </a:solidFill>
                <a:latin typeface="Microsoft YaHei" charset="-122"/>
                <a:ea typeface="Microsoft YaHei" charset="-122"/>
                <a:cs typeface="Microsoft YaHei" charset="-122"/>
              </a:rPr>
              <a:t>更多的自定义需求、</a:t>
            </a:r>
            <a:endParaRPr kumimoji="1" lang="en-US" altLang="zh-CN" sz="2000" b="1" dirty="0">
              <a:solidFill>
                <a:schemeClr val="tx1"/>
              </a:solidFill>
              <a:latin typeface="Microsoft YaHei" charset="-122"/>
              <a:ea typeface="Microsoft YaHei" charset="-122"/>
              <a:cs typeface="Microsoft YaHei" charset="-122"/>
            </a:endParaRPr>
          </a:p>
          <a:p>
            <a:pPr marL="0" indent="0" algn="ctr">
              <a:lnSpc>
                <a:spcPct val="160000"/>
              </a:lnSpc>
              <a:buFont typeface="Arial"/>
              <a:buNone/>
            </a:pPr>
            <a:r>
              <a:rPr kumimoji="1" lang="zh-CN" altLang="en-US" sz="2000" b="1" dirty="0">
                <a:solidFill>
                  <a:schemeClr val="tx1"/>
                </a:solidFill>
                <a:latin typeface="Microsoft YaHei" charset="-122"/>
                <a:ea typeface="Microsoft YaHei" charset="-122"/>
                <a:cs typeface="Microsoft YaHei" charset="-122"/>
              </a:rPr>
              <a:t>更复杂的归因模式</a:t>
            </a:r>
            <a:r>
              <a:rPr kumimoji="1" lang="en-US" altLang="zh-CN" sz="2000" b="1" dirty="0">
                <a:solidFill>
                  <a:schemeClr val="tx1"/>
                </a:solidFill>
                <a:latin typeface="Microsoft YaHei" charset="-122"/>
                <a:ea typeface="Microsoft YaHei" charset="-122"/>
                <a:cs typeface="Microsoft YaHei" charset="-122"/>
              </a:rPr>
              <a:t>...</a:t>
            </a:r>
          </a:p>
        </p:txBody>
      </p:sp>
    </p:spTree>
    <p:extLst>
      <p:ext uri="{BB962C8B-B14F-4D97-AF65-F5344CB8AC3E}">
        <p14:creationId xmlns:p14="http://schemas.microsoft.com/office/powerpoint/2010/main" val="18517768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latin typeface="+mj-ea"/>
              </a:rPr>
              <a:t>使用用户变量进行分析 </a:t>
            </a:r>
            <a:r>
              <a:rPr kumimoji="1" lang="en-US" altLang="zh-CN" sz="4000" dirty="0">
                <a:latin typeface="+mj-ea"/>
              </a:rPr>
              <a:t>-</a:t>
            </a:r>
            <a:r>
              <a:rPr kumimoji="1" lang="zh-CN" altLang="en-US" sz="4000" dirty="0">
                <a:latin typeface="+mj-ea"/>
              </a:rPr>
              <a:t> 示例二</a:t>
            </a:r>
          </a:p>
        </p:txBody>
      </p:sp>
      <p:sp>
        <p:nvSpPr>
          <p:cNvPr id="3" name="内容占位符 2"/>
          <p:cNvSpPr>
            <a:spLocks noGrp="1"/>
          </p:cNvSpPr>
          <p:nvPr>
            <p:ph idx="1"/>
          </p:nvPr>
        </p:nvSpPr>
        <p:spPr>
          <a:xfrm>
            <a:off x="767408" y="1340768"/>
            <a:ext cx="11216444" cy="1471883"/>
          </a:xfrm>
        </p:spPr>
        <p:txBody>
          <a:bodyPr>
            <a:normAutofit lnSpcReduction="10000"/>
          </a:bodyPr>
          <a:lstStyle/>
          <a:p>
            <a:pPr marL="0" indent="0">
              <a:lnSpc>
                <a:spcPct val="160000"/>
              </a:lnSpc>
              <a:buNone/>
            </a:pPr>
            <a:r>
              <a:rPr kumimoji="1" lang="zh-CN" altLang="en-US" sz="1800" b="1" dirty="0">
                <a:latin typeface="+mj-ea"/>
                <a:ea typeface="+mj-ea"/>
              </a:rPr>
              <a:t>以上传的用户变量为基础，建立“用户分群”，查看特定分群内的用户在站内的行为。</a:t>
            </a:r>
            <a:endParaRPr kumimoji="1" lang="en-US" altLang="zh-CN" sz="1800" b="1" dirty="0">
              <a:latin typeface="+mj-ea"/>
              <a:ea typeface="+mj-ea"/>
            </a:endParaRPr>
          </a:p>
          <a:p>
            <a:pPr marL="0" indent="0">
              <a:lnSpc>
                <a:spcPct val="160000"/>
              </a:lnSpc>
              <a:buNone/>
            </a:pPr>
            <a:r>
              <a:rPr kumimoji="1" lang="zh-CN" altLang="en-US" sz="1700" dirty="0">
                <a:latin typeface="+mj-ea"/>
                <a:ea typeface="+mj-ea"/>
              </a:rPr>
              <a:t>本例中，通过分群功能，找到相关用户群体，满足不同场景下精益运营需求。如下图</a:t>
            </a:r>
            <a:r>
              <a:rPr kumimoji="1" lang="en-US" altLang="zh-CN" sz="1700" dirty="0">
                <a:latin typeface="+mj-ea"/>
                <a:ea typeface="+mj-ea"/>
              </a:rPr>
              <a:t>1</a:t>
            </a:r>
            <a:r>
              <a:rPr kumimoji="1" lang="zh-CN" altLang="en-US" sz="1700" dirty="0">
                <a:latin typeface="+mj-ea"/>
                <a:ea typeface="+mj-ea"/>
              </a:rPr>
              <a:t>，找到生命周期处于“成熟稳定阶段”，但是过去一段时间没有购买过产品的用户，来进行针对性的运营。运营完毕后监测运营的结果（如下图</a:t>
            </a:r>
            <a:r>
              <a:rPr kumimoji="1" lang="en-US" altLang="zh-CN" sz="1700" dirty="0">
                <a:latin typeface="+mj-ea"/>
                <a:ea typeface="+mj-ea"/>
              </a:rPr>
              <a:t>2</a:t>
            </a:r>
            <a:r>
              <a:rPr kumimoji="1" lang="zh-CN" altLang="en-US" sz="1700" dirty="0">
                <a:latin typeface="+mj-ea"/>
                <a:ea typeface="+mj-ea"/>
              </a:rPr>
              <a:t>）</a:t>
            </a:r>
            <a:endParaRPr kumimoji="1" lang="en-US" altLang="zh-CN" sz="1700" dirty="0">
              <a:latin typeface="+mj-ea"/>
              <a:ea typeface="+mj-ea"/>
            </a:endParaRPr>
          </a:p>
          <a:p>
            <a:pPr marL="0" indent="0">
              <a:lnSpc>
                <a:spcPct val="160000"/>
              </a:lnSpc>
              <a:buNone/>
            </a:pPr>
            <a:endParaRPr kumimoji="1" lang="en-US" altLang="zh-CN" sz="1700" dirty="0">
              <a:latin typeface="+mj-ea"/>
              <a:ea typeface="+mj-ea"/>
            </a:endParaRPr>
          </a:p>
        </p:txBody>
      </p:sp>
      <p:sp>
        <p:nvSpPr>
          <p:cNvPr id="6" name="文本框 5"/>
          <p:cNvSpPr txBox="1"/>
          <p:nvPr/>
        </p:nvSpPr>
        <p:spPr>
          <a:xfrm>
            <a:off x="1973006" y="6067191"/>
            <a:ext cx="4012462" cy="307777"/>
          </a:xfrm>
          <a:prstGeom prst="rect">
            <a:avLst/>
          </a:prstGeom>
          <a:noFill/>
        </p:spPr>
        <p:txBody>
          <a:bodyPr wrap="square" rtlCol="0">
            <a:spAutoFit/>
          </a:bodyPr>
          <a:lstStyle/>
          <a:p>
            <a:pPr algn="ctr"/>
            <a:r>
              <a:rPr kumimoji="1" lang="zh-CN" altLang="en-US" sz="1400" dirty="0"/>
              <a:t>图</a:t>
            </a:r>
            <a:r>
              <a:rPr kumimoji="1" lang="en-US" altLang="zh-CN" sz="1400" dirty="0"/>
              <a:t>1</a:t>
            </a:r>
            <a:r>
              <a:rPr kumimoji="1" lang="zh-CN" altLang="en-US" sz="1400" dirty="0"/>
              <a:t>：用户变量作为用户分群维度</a:t>
            </a:r>
          </a:p>
        </p:txBody>
      </p:sp>
      <p:sp>
        <p:nvSpPr>
          <p:cNvPr id="10" name="文本框 9"/>
          <p:cNvSpPr txBox="1"/>
          <p:nvPr/>
        </p:nvSpPr>
        <p:spPr>
          <a:xfrm>
            <a:off x="8148662" y="5924471"/>
            <a:ext cx="3088803" cy="523220"/>
          </a:xfrm>
          <a:prstGeom prst="rect">
            <a:avLst/>
          </a:prstGeom>
          <a:noFill/>
        </p:spPr>
        <p:txBody>
          <a:bodyPr wrap="square" rtlCol="0">
            <a:spAutoFit/>
          </a:bodyPr>
          <a:lstStyle/>
          <a:p>
            <a:pPr algn="ctr"/>
            <a:r>
              <a:rPr kumimoji="1" lang="zh-CN" altLang="en-US" sz="1400" dirty="0"/>
              <a:t>图</a:t>
            </a:r>
            <a:r>
              <a:rPr kumimoji="1" lang="en-US" altLang="zh-CN" sz="1400" dirty="0"/>
              <a:t>2</a:t>
            </a:r>
            <a:r>
              <a:rPr kumimoji="1" lang="zh-CN" altLang="en-US" sz="1400" dirty="0"/>
              <a:t>：监控图</a:t>
            </a:r>
            <a:r>
              <a:rPr kumimoji="1" lang="en-US" altLang="zh-CN" sz="1400" dirty="0"/>
              <a:t>1</a:t>
            </a:r>
            <a:r>
              <a:rPr kumimoji="1" lang="zh-CN" altLang="en-US" sz="1400" dirty="0"/>
              <a:t>找到的用户群体的</a:t>
            </a:r>
            <a:endParaRPr kumimoji="1" lang="en-US" altLang="zh-CN" sz="1400" dirty="0"/>
          </a:p>
          <a:p>
            <a:pPr algn="ctr"/>
            <a:r>
              <a:rPr kumimoji="1" lang="zh-CN" altLang="en-US" sz="1400" dirty="0"/>
              <a:t>购买情况</a:t>
            </a:r>
          </a:p>
        </p:txBody>
      </p:sp>
      <p:pic>
        <p:nvPicPr>
          <p:cNvPr id="2052" name="Picture 4" descr="https://lh6.googleusercontent.com/hq-HaKNGrMTZ8c86qg3Ic767oEo_2HtZ49FWiMZUD9xszgkhP4BBQ1mryx3KX5ci47-omxYd39aQS_ogJ4S4M11ze6TOxMo0udH9hla5yFdbdrYAMo_DPfnrTHs2ph8UlrWKp7_JZco"/>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08056" y="3044651"/>
            <a:ext cx="6094209" cy="282227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lh3.googleusercontent.com/S4mrP8CPYPfiiswFbkUZrvbrldiPJp5QzgGPAkMiaXXvpZXDHb5tbYMccRG5gdt3vaP1MYsYkI8-TolO9RPk9PQfq9hTmBBDQuCaYEM56nMAFCnFLIRkj56KBhWe8oB4cO6FheQ-GB4"/>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007223" y="3428528"/>
            <a:ext cx="4942462" cy="249594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8148662" y="3243862"/>
            <a:ext cx="2699778" cy="369332"/>
          </a:xfrm>
          <a:prstGeom prst="rect">
            <a:avLst/>
          </a:prstGeom>
          <a:solidFill>
            <a:schemeClr val="bg2"/>
          </a:solidFill>
        </p:spPr>
        <p:txBody>
          <a:bodyPr wrap="none" rtlCol="0">
            <a:spAutoFit/>
          </a:bodyPr>
          <a:lstStyle/>
          <a:p>
            <a:r>
              <a:rPr kumimoji="1" lang="zh-CN" altLang="en-US" dirty="0"/>
              <a:t>成熟期运营购买产品数量</a:t>
            </a:r>
          </a:p>
        </p:txBody>
      </p:sp>
    </p:spTree>
    <p:extLst>
      <p:ext uri="{BB962C8B-B14F-4D97-AF65-F5344CB8AC3E}">
        <p14:creationId xmlns:p14="http://schemas.microsoft.com/office/powerpoint/2010/main" val="7605324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8992" y="499968"/>
            <a:ext cx="10515600" cy="668545"/>
          </a:xfrm>
        </p:spPr>
        <p:txBody>
          <a:bodyPr/>
          <a:lstStyle/>
          <a:p>
            <a:r>
              <a:rPr kumimoji="1" lang="zh-CN" altLang="en-US" sz="4000" dirty="0" smtClean="0">
                <a:latin typeface="+mj-ea"/>
              </a:rPr>
              <a:t>登录用户</a:t>
            </a:r>
            <a:r>
              <a:rPr kumimoji="1" lang="en-US" altLang="zh-CN" sz="4000" dirty="0" smtClean="0">
                <a:latin typeface="+mj-ea"/>
              </a:rPr>
              <a:t>ID</a:t>
            </a:r>
            <a:r>
              <a:rPr kumimoji="1" lang="zh-CN" altLang="en-US" sz="4000" dirty="0" smtClean="0">
                <a:latin typeface="+mj-ea"/>
              </a:rPr>
              <a:t>（</a:t>
            </a:r>
            <a:r>
              <a:rPr kumimoji="1" lang="zh-CN" altLang="en-US" sz="4000" dirty="0">
                <a:latin typeface="+mj-ea"/>
              </a:rPr>
              <a:t>代码示例）</a:t>
            </a:r>
          </a:p>
        </p:txBody>
      </p:sp>
      <p:sp>
        <p:nvSpPr>
          <p:cNvPr id="7" name="文本框 6">
            <a:extLst>
              <a:ext uri="{FF2B5EF4-FFF2-40B4-BE49-F238E27FC236}">
                <a16:creationId xmlns:a16="http://schemas.microsoft.com/office/drawing/2014/main" xmlns="" id="{04F98288-304E-E743-A800-58B59D848AA6}"/>
              </a:ext>
            </a:extLst>
          </p:cNvPr>
          <p:cNvSpPr txBox="1"/>
          <p:nvPr/>
        </p:nvSpPr>
        <p:spPr>
          <a:xfrm>
            <a:off x="944164" y="1544721"/>
            <a:ext cx="9688340" cy="353943"/>
          </a:xfrm>
          <a:prstGeom prst="rect">
            <a:avLst/>
          </a:prstGeom>
          <a:noFill/>
        </p:spPr>
        <p:txBody>
          <a:bodyPr wrap="square" rtlCol="0">
            <a:spAutoFit/>
          </a:bodyPr>
          <a:lstStyle/>
          <a:p>
            <a:r>
              <a:rPr lang="zh-CN" altLang="en-US" sz="1700" b="1" dirty="0">
                <a:solidFill>
                  <a:schemeClr val="bg2">
                    <a:lumMod val="10000"/>
                  </a:schemeClr>
                </a:solidFill>
                <a:latin typeface="+mj-ea"/>
                <a:ea typeface="+mj-ea"/>
              </a:rPr>
              <a:t>温馨提示</a:t>
            </a:r>
            <a:r>
              <a:rPr lang="zh-CN" altLang="en-US" sz="1700" dirty="0">
                <a:latin typeface="+mj-ea"/>
                <a:ea typeface="+mj-ea"/>
              </a:rPr>
              <a:t>：因登录用户</a:t>
            </a:r>
            <a:r>
              <a:rPr lang="en-US" altLang="zh-CN" sz="1700" dirty="0">
                <a:latin typeface="+mj-ea"/>
                <a:ea typeface="+mj-ea"/>
              </a:rPr>
              <a:t>ID</a:t>
            </a:r>
            <a:r>
              <a:rPr lang="zh-CN" altLang="en-US" sz="1700" dirty="0">
                <a:latin typeface="+mj-ea"/>
                <a:ea typeface="+mj-ea"/>
              </a:rPr>
              <a:t>是主键，因此若未上传登录用户</a:t>
            </a:r>
            <a:r>
              <a:rPr lang="en-US" altLang="zh-CN" sz="1700" dirty="0">
                <a:latin typeface="+mj-ea"/>
                <a:ea typeface="+mj-ea"/>
              </a:rPr>
              <a:t>ID</a:t>
            </a:r>
            <a:r>
              <a:rPr lang="zh-CN" altLang="en-US" sz="1700" dirty="0" smtClean="0">
                <a:latin typeface="+mj-ea"/>
                <a:ea typeface="+mj-ea"/>
              </a:rPr>
              <a:t>，其他</a:t>
            </a:r>
            <a:r>
              <a:rPr lang="zh-CN" altLang="en-US" sz="1700" dirty="0">
                <a:latin typeface="+mj-ea"/>
                <a:ea typeface="+mj-ea"/>
              </a:rPr>
              <a:t>任何上传的用户变量都是无效的。</a:t>
            </a:r>
            <a:endParaRPr kumimoji="1" lang="zh-CN" altLang="en-US" sz="1700" dirty="0">
              <a:latin typeface="+mj-ea"/>
              <a:ea typeface="+mj-ea"/>
            </a:endParaRPr>
          </a:p>
        </p:txBody>
      </p:sp>
      <p:pic>
        <p:nvPicPr>
          <p:cNvPr id="15" name="图片 14" descr="图片包含 屏幕截图&#10;&#10;描述已自动生成">
            <a:extLst>
              <a:ext uri="{FF2B5EF4-FFF2-40B4-BE49-F238E27FC236}">
                <a16:creationId xmlns:a16="http://schemas.microsoft.com/office/drawing/2014/main" xmlns="" id="{517FB6CF-480E-9E43-88FA-61F131D6C373}"/>
              </a:ext>
            </a:extLst>
          </p:cNvPr>
          <p:cNvPicPr>
            <a:picLocks noChangeAspect="1"/>
          </p:cNvPicPr>
          <p:nvPr/>
        </p:nvPicPr>
        <p:blipFill>
          <a:blip r:embed="rId2"/>
          <a:stretch>
            <a:fillRect/>
          </a:stretch>
        </p:blipFill>
        <p:spPr>
          <a:xfrm>
            <a:off x="911424" y="2348880"/>
            <a:ext cx="10153128" cy="1296200"/>
          </a:xfrm>
          <a:prstGeom prst="rect">
            <a:avLst/>
          </a:prstGeom>
        </p:spPr>
      </p:pic>
      <p:sp>
        <p:nvSpPr>
          <p:cNvPr id="16" name="文本框 15">
            <a:extLst>
              <a:ext uri="{FF2B5EF4-FFF2-40B4-BE49-F238E27FC236}">
                <a16:creationId xmlns:a16="http://schemas.microsoft.com/office/drawing/2014/main" xmlns="" id="{217FE064-7E50-364F-9B49-DD3B93C48BF5}"/>
              </a:ext>
            </a:extLst>
          </p:cNvPr>
          <p:cNvSpPr txBox="1"/>
          <p:nvPr/>
        </p:nvSpPr>
        <p:spPr>
          <a:xfrm>
            <a:off x="1026348" y="4221088"/>
            <a:ext cx="5429692" cy="907941"/>
          </a:xfrm>
          <a:prstGeom prst="rect">
            <a:avLst/>
          </a:prstGeom>
          <a:noFill/>
        </p:spPr>
        <p:txBody>
          <a:bodyPr wrap="none" rtlCol="0">
            <a:spAutoFit/>
          </a:bodyPr>
          <a:lstStyle/>
          <a:p>
            <a:r>
              <a:rPr lang="zh-CN" altLang="en-US" sz="1700" b="1" dirty="0">
                <a:latin typeface="+mj-ea"/>
                <a:ea typeface="+mj-ea"/>
              </a:rPr>
              <a:t>对应的代码</a:t>
            </a:r>
          </a:p>
          <a:p>
            <a:r>
              <a:rPr lang="zh-CN" altLang="en-US" sz="1700" dirty="0">
                <a:latin typeface="+mj-ea"/>
                <a:ea typeface="+mj-ea"/>
              </a:rPr>
              <a:t>此示例中的用户变量为登录用户</a:t>
            </a:r>
            <a:r>
              <a:rPr lang="en-US" altLang="zh-CN" sz="1700" dirty="0">
                <a:latin typeface="+mj-ea"/>
                <a:ea typeface="+mj-ea"/>
              </a:rPr>
              <a:t>ID</a:t>
            </a:r>
            <a:r>
              <a:rPr lang="zh-CN" altLang="en-US" sz="1700" dirty="0">
                <a:latin typeface="+mj-ea"/>
                <a:ea typeface="+mj-ea"/>
              </a:rPr>
              <a:t>，在用户登录时设置</a:t>
            </a:r>
          </a:p>
          <a:p>
            <a:endParaRPr kumimoji="1" lang="zh-CN" altLang="en-US" dirty="0"/>
          </a:p>
        </p:txBody>
      </p:sp>
    </p:spTree>
    <p:extLst>
      <p:ext uri="{BB962C8B-B14F-4D97-AF65-F5344CB8AC3E}">
        <p14:creationId xmlns:p14="http://schemas.microsoft.com/office/powerpoint/2010/main" val="4456655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xmlns="" id="{751703B8-066E-5043-9C4C-A74CAB02468D}"/>
              </a:ext>
            </a:extLst>
          </p:cNvPr>
          <p:cNvGraphicFramePr>
            <a:graphicFrameLocks noGrp="1"/>
          </p:cNvGraphicFramePr>
          <p:nvPr>
            <p:extLst>
              <p:ext uri="{D42A27DB-BD31-4B8C-83A1-F6EECF244321}">
                <p14:modId xmlns:p14="http://schemas.microsoft.com/office/powerpoint/2010/main" val="643255051"/>
              </p:ext>
            </p:extLst>
          </p:nvPr>
        </p:nvGraphicFramePr>
        <p:xfrm>
          <a:off x="728983" y="980728"/>
          <a:ext cx="10839625" cy="5375532"/>
        </p:xfrm>
        <a:graphic>
          <a:graphicData uri="http://schemas.openxmlformats.org/drawingml/2006/table">
            <a:tbl>
              <a:tblPr firstRow="1" bandRow="1">
                <a:tableStyleId>{F5AB1C69-6EDB-4FF4-983F-18BD219EF322}</a:tableStyleId>
              </a:tblPr>
              <a:tblGrid>
                <a:gridCol w="2414689">
                  <a:extLst>
                    <a:ext uri="{9D8B030D-6E8A-4147-A177-3AD203B41FA5}">
                      <a16:colId xmlns:a16="http://schemas.microsoft.com/office/drawing/2014/main" xmlns="" val="499800623"/>
                    </a:ext>
                  </a:extLst>
                </a:gridCol>
                <a:gridCol w="4320480">
                  <a:extLst>
                    <a:ext uri="{9D8B030D-6E8A-4147-A177-3AD203B41FA5}">
                      <a16:colId xmlns:a16="http://schemas.microsoft.com/office/drawing/2014/main" xmlns="" val="2711029359"/>
                    </a:ext>
                  </a:extLst>
                </a:gridCol>
                <a:gridCol w="4104456">
                  <a:extLst>
                    <a:ext uri="{9D8B030D-6E8A-4147-A177-3AD203B41FA5}">
                      <a16:colId xmlns:a16="http://schemas.microsoft.com/office/drawing/2014/main" xmlns="" val="2658046039"/>
                    </a:ext>
                  </a:extLst>
                </a:gridCol>
              </a:tblGrid>
              <a:tr h="504056">
                <a:tc>
                  <a:txBody>
                    <a:bodyPr/>
                    <a:lstStyle/>
                    <a:p>
                      <a:r>
                        <a:rPr lang="zh-CN" altLang="en-US" sz="1800" b="0" i="0" kern="1200" dirty="0">
                          <a:solidFill>
                            <a:schemeClr val="lt1"/>
                          </a:solidFill>
                          <a:effectLst/>
                          <a:latin typeface="+mn-lt"/>
                          <a:ea typeface="+mn-ea"/>
                          <a:cs typeface="+mn-cs"/>
                        </a:rPr>
                        <a:t>平台</a:t>
                      </a:r>
                      <a:endParaRPr lang="zh-CN" altLang="en-US" dirty="0"/>
                    </a:p>
                  </a:txBody>
                  <a:tcPr>
                    <a:solidFill>
                      <a:srgbClr val="FB7207"/>
                    </a:solidFill>
                  </a:tcPr>
                </a:tc>
                <a:tc>
                  <a:txBody>
                    <a:bodyPr/>
                    <a:lstStyle/>
                    <a:p>
                      <a:r>
                        <a:rPr lang="zh-CN" altLang="en-US" sz="1800" b="0" i="0" kern="1200" dirty="0">
                          <a:solidFill>
                            <a:schemeClr val="lt1"/>
                          </a:solidFill>
                          <a:effectLst/>
                          <a:latin typeface="+mn-lt"/>
                          <a:ea typeface="+mn-ea"/>
                          <a:cs typeface="+mn-cs"/>
                        </a:rPr>
                        <a:t>方法原型</a:t>
                      </a:r>
                      <a:endParaRPr lang="zh-CN" altLang="en-US" dirty="0"/>
                    </a:p>
                  </a:txBody>
                  <a:tcPr>
                    <a:solidFill>
                      <a:srgbClr val="FB7207"/>
                    </a:solidFill>
                  </a:tcPr>
                </a:tc>
                <a:tc>
                  <a:txBody>
                    <a:bodyPr/>
                    <a:lstStyle/>
                    <a:p>
                      <a:r>
                        <a:rPr lang="zh-CN" altLang="en-US" sz="1800" b="0" i="0" kern="1200" dirty="0">
                          <a:solidFill>
                            <a:schemeClr val="lt1"/>
                          </a:solidFill>
                          <a:effectLst/>
                          <a:latin typeface="+mn-lt"/>
                          <a:ea typeface="+mn-ea"/>
                          <a:cs typeface="+mn-cs"/>
                        </a:rPr>
                        <a:t>代码示例</a:t>
                      </a:r>
                      <a:endParaRPr lang="zh-CN" altLang="en-US" dirty="0"/>
                    </a:p>
                  </a:txBody>
                  <a:tcPr>
                    <a:solidFill>
                      <a:srgbClr val="FB7207"/>
                    </a:solidFill>
                  </a:tcPr>
                </a:tc>
                <a:extLst>
                  <a:ext uri="{0D108BD9-81ED-4DB2-BD59-A6C34878D82A}">
                    <a16:rowId xmlns:a16="http://schemas.microsoft.com/office/drawing/2014/main" xmlns="" val="1748207339"/>
                  </a:ext>
                </a:extLst>
              </a:tr>
              <a:tr h="1080120">
                <a:tc>
                  <a:txBody>
                    <a:bodyPr/>
                    <a:lstStyle/>
                    <a:p>
                      <a:r>
                        <a:rPr lang="en" altLang="zh-CN" sz="1800" b="0" i="0" kern="1200" dirty="0">
                          <a:solidFill>
                            <a:schemeClr val="dk1"/>
                          </a:solidFill>
                          <a:effectLst/>
                          <a:latin typeface="+mn-lt"/>
                          <a:ea typeface="+mn-ea"/>
                          <a:cs typeface="+mn-cs"/>
                        </a:rPr>
                        <a:t>JS SDK</a:t>
                      </a:r>
                      <a:endParaRPr lang="zh-CN" altLang="en-US" dirty="0"/>
                    </a:p>
                  </a:txBody>
                  <a:tcPr/>
                </a:tc>
                <a:tc>
                  <a:txBody>
                    <a:bodyPr/>
                    <a:lstStyle/>
                    <a:p>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用户登录时，设置登录用户</a:t>
                      </a:r>
                      <a:r>
                        <a:rPr lang="en" altLang="zh-CN" sz="1800" b="0" i="0" kern="1200" dirty="0">
                          <a:solidFill>
                            <a:schemeClr val="dk1"/>
                          </a:solidFill>
                          <a:effectLst/>
                          <a:latin typeface="+mn-lt"/>
                          <a:ea typeface="+mn-ea"/>
                          <a:cs typeface="+mn-cs"/>
                        </a:rPr>
                        <a:t>ID</a:t>
                      </a:r>
                    </a:p>
                    <a:p>
                      <a:r>
                        <a:rPr lang="en" altLang="zh-CN" sz="1800" b="0" i="0" kern="1200" dirty="0" err="1">
                          <a:solidFill>
                            <a:schemeClr val="dk1"/>
                          </a:solidFill>
                          <a:effectLst/>
                          <a:latin typeface="+mn-lt"/>
                          <a:ea typeface="+mn-ea"/>
                          <a:cs typeface="+mn-cs"/>
                        </a:rPr>
                        <a:t>gio</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setUserId</a:t>
                      </a:r>
                      <a:r>
                        <a:rPr lang="en" altLang="zh-CN" sz="1800" b="0" i="0" kern="1200" dirty="0">
                          <a:solidFill>
                            <a:schemeClr val="dk1"/>
                          </a:solidFill>
                          <a:effectLst/>
                          <a:latin typeface="+mn-lt"/>
                          <a:ea typeface="+mn-ea"/>
                          <a:cs typeface="+mn-cs"/>
                        </a:rPr>
                        <a:t>', </a:t>
                      </a:r>
                      <a:r>
                        <a:rPr lang="en" altLang="zh-CN" sz="1800" b="0" i="0" kern="1200" dirty="0" err="1">
                          <a:solidFill>
                            <a:schemeClr val="dk1"/>
                          </a:solidFill>
                          <a:effectLst/>
                          <a:latin typeface="+mn-lt"/>
                          <a:ea typeface="+mn-ea"/>
                          <a:cs typeface="+mn-cs"/>
                        </a:rPr>
                        <a:t>userId</a:t>
                      </a:r>
                      <a:r>
                        <a:rPr lang="en" altLang="zh-CN" sz="1800" b="0" i="0" kern="1200" dirty="0">
                          <a:solidFill>
                            <a:schemeClr val="dk1"/>
                          </a:solidFill>
                          <a:effectLst/>
                          <a:latin typeface="+mn-lt"/>
                          <a:ea typeface="+mn-ea"/>
                          <a:cs typeface="+mn-cs"/>
                        </a:rPr>
                        <a:t>);</a:t>
                      </a:r>
                    </a:p>
                    <a:p>
                      <a:r>
                        <a:rPr lang="en"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用户退出登录时，清除登录用户</a:t>
                      </a:r>
                      <a:r>
                        <a:rPr lang="en" altLang="zh-CN" sz="1800" b="0" i="0" kern="1200" dirty="0">
                          <a:solidFill>
                            <a:schemeClr val="dk1"/>
                          </a:solidFill>
                          <a:effectLst/>
                          <a:latin typeface="+mn-lt"/>
                          <a:ea typeface="+mn-ea"/>
                          <a:cs typeface="+mn-cs"/>
                        </a:rPr>
                        <a:t>ID</a:t>
                      </a:r>
                    </a:p>
                    <a:p>
                      <a:r>
                        <a:rPr lang="en" altLang="zh-CN" sz="1800" b="0" i="0" kern="1200" dirty="0" err="1">
                          <a:solidFill>
                            <a:schemeClr val="dk1"/>
                          </a:solidFill>
                          <a:effectLst/>
                          <a:latin typeface="+mn-lt"/>
                          <a:ea typeface="+mn-ea"/>
                          <a:cs typeface="+mn-cs"/>
                        </a:rPr>
                        <a:t>gio</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clearUserId</a:t>
                      </a:r>
                      <a:r>
                        <a:rPr lang="en" altLang="zh-CN" sz="1800" b="0" i="0" kern="1200" dirty="0">
                          <a:solidFill>
                            <a:schemeClr val="dk1"/>
                          </a:solidFill>
                          <a:effectLst/>
                          <a:latin typeface="+mn-lt"/>
                          <a:ea typeface="+mn-ea"/>
                          <a:cs typeface="+mn-cs"/>
                        </a:rPr>
                        <a:t>');</a:t>
                      </a:r>
                    </a:p>
                    <a:p>
                      <a:endParaRPr lang="zh-CN" altLang="en-US" dirty="0"/>
                    </a:p>
                  </a:txBody>
                  <a:tcPr/>
                </a:tc>
                <a:tc>
                  <a:txBody>
                    <a:bodyPr/>
                    <a:lstStyle/>
                    <a:p>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用户登录时，设置登录用户</a:t>
                      </a:r>
                      <a:r>
                        <a:rPr lang="en" altLang="zh-CN" sz="1800" b="0" i="0" kern="1200" dirty="0">
                          <a:solidFill>
                            <a:schemeClr val="dk1"/>
                          </a:solidFill>
                          <a:effectLst/>
                          <a:latin typeface="+mn-lt"/>
                          <a:ea typeface="+mn-ea"/>
                          <a:cs typeface="+mn-cs"/>
                        </a:rPr>
                        <a:t>ID</a:t>
                      </a:r>
                    </a:p>
                    <a:p>
                      <a:r>
                        <a:rPr lang="en" altLang="zh-CN" sz="1800" b="0" i="0" kern="1200" dirty="0" err="1">
                          <a:solidFill>
                            <a:schemeClr val="dk1"/>
                          </a:solidFill>
                          <a:effectLst/>
                          <a:latin typeface="+mn-lt"/>
                          <a:ea typeface="+mn-ea"/>
                          <a:cs typeface="+mn-cs"/>
                        </a:rPr>
                        <a:t>gio</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setUserId</a:t>
                      </a:r>
                      <a:r>
                        <a:rPr lang="en" altLang="zh-CN" sz="1800" b="0" i="0" kern="1200" dirty="0">
                          <a:solidFill>
                            <a:schemeClr val="dk1"/>
                          </a:solidFill>
                          <a:effectLst/>
                          <a:latin typeface="+mn-lt"/>
                          <a:ea typeface="+mn-ea"/>
                          <a:cs typeface="+mn-cs"/>
                        </a:rPr>
                        <a:t>', '123456');</a:t>
                      </a:r>
                    </a:p>
                    <a:p>
                      <a:r>
                        <a:rPr lang="en"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用户退出登录时，清除登录用户</a:t>
                      </a:r>
                      <a:r>
                        <a:rPr lang="en" altLang="zh-CN" sz="1800" b="0" i="0" kern="1200" dirty="0">
                          <a:solidFill>
                            <a:schemeClr val="dk1"/>
                          </a:solidFill>
                          <a:effectLst/>
                          <a:latin typeface="+mn-lt"/>
                          <a:ea typeface="+mn-ea"/>
                          <a:cs typeface="+mn-cs"/>
                        </a:rPr>
                        <a:t>ID</a:t>
                      </a:r>
                    </a:p>
                    <a:p>
                      <a:r>
                        <a:rPr lang="en" altLang="zh-CN" sz="1800" b="0" i="0" kern="1200" dirty="0" err="1">
                          <a:solidFill>
                            <a:schemeClr val="dk1"/>
                          </a:solidFill>
                          <a:effectLst/>
                          <a:latin typeface="+mn-lt"/>
                          <a:ea typeface="+mn-ea"/>
                          <a:cs typeface="+mn-cs"/>
                        </a:rPr>
                        <a:t>gio</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clearUserId</a:t>
                      </a:r>
                      <a:r>
                        <a:rPr lang="en" altLang="zh-CN" sz="1800" b="0" i="0" kern="1200" dirty="0">
                          <a:solidFill>
                            <a:schemeClr val="dk1"/>
                          </a:solidFill>
                          <a:effectLst/>
                          <a:latin typeface="+mn-lt"/>
                          <a:ea typeface="+mn-ea"/>
                          <a:cs typeface="+mn-cs"/>
                        </a:rPr>
                        <a:t>');</a:t>
                      </a:r>
                    </a:p>
                    <a:p>
                      <a:endParaRPr lang="zh-CN" altLang="en-US" dirty="0"/>
                    </a:p>
                  </a:txBody>
                  <a:tcPr/>
                </a:tc>
                <a:extLst>
                  <a:ext uri="{0D108BD9-81ED-4DB2-BD59-A6C34878D82A}">
                    <a16:rowId xmlns:a16="http://schemas.microsoft.com/office/drawing/2014/main" xmlns="" val="299846829"/>
                  </a:ext>
                </a:extLst>
              </a:tr>
              <a:tr h="1489288">
                <a:tc>
                  <a:txBody>
                    <a:bodyPr/>
                    <a:lstStyle/>
                    <a:p>
                      <a:r>
                        <a:rPr lang="en" altLang="zh-CN" sz="1800" b="0" i="0" kern="1200" dirty="0">
                          <a:solidFill>
                            <a:schemeClr val="dk1"/>
                          </a:solidFill>
                          <a:effectLst/>
                          <a:latin typeface="+mn-lt"/>
                          <a:ea typeface="+mn-ea"/>
                          <a:cs typeface="+mn-cs"/>
                        </a:rPr>
                        <a:t>Android SDK</a:t>
                      </a:r>
                      <a:endParaRPr lang="zh-CN" altLang="en-US" dirty="0"/>
                    </a:p>
                  </a:txBody>
                  <a:tcPr/>
                </a:tc>
                <a:tc>
                  <a:txBody>
                    <a:bodyPr/>
                    <a:lstStyle/>
                    <a:p>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用户登录时，设置登录用户</a:t>
                      </a:r>
                      <a:r>
                        <a:rPr lang="en" altLang="zh-CN" sz="1800" b="0" i="0" kern="1200" dirty="0">
                          <a:solidFill>
                            <a:schemeClr val="dk1"/>
                          </a:solidFill>
                          <a:effectLst/>
                          <a:latin typeface="+mn-lt"/>
                          <a:ea typeface="+mn-ea"/>
                          <a:cs typeface="+mn-cs"/>
                        </a:rPr>
                        <a:t>ID</a:t>
                      </a:r>
                    </a:p>
                    <a:p>
                      <a:r>
                        <a:rPr lang="en" altLang="zh-CN" sz="1800" b="0" i="0" kern="1200" dirty="0" err="1">
                          <a:solidFill>
                            <a:schemeClr val="dk1"/>
                          </a:solidFill>
                          <a:effectLst/>
                          <a:latin typeface="+mn-lt"/>
                          <a:ea typeface="+mn-ea"/>
                          <a:cs typeface="+mn-cs"/>
                        </a:rPr>
                        <a:t>GrowingIO.getInstance</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setUserId</a:t>
                      </a:r>
                      <a:r>
                        <a:rPr lang="en" altLang="zh-CN" sz="1800" b="0" i="0" kern="1200" dirty="0">
                          <a:solidFill>
                            <a:schemeClr val="dk1"/>
                          </a:solidFill>
                          <a:effectLst/>
                          <a:latin typeface="+mn-lt"/>
                          <a:ea typeface="+mn-ea"/>
                          <a:cs typeface="+mn-cs"/>
                        </a:rPr>
                        <a:t>(String </a:t>
                      </a:r>
                      <a:r>
                        <a:rPr lang="en" altLang="zh-CN" sz="1800" b="0" i="0" kern="1200" dirty="0" err="1">
                          <a:solidFill>
                            <a:schemeClr val="dk1"/>
                          </a:solidFill>
                          <a:effectLst/>
                          <a:latin typeface="+mn-lt"/>
                          <a:ea typeface="+mn-ea"/>
                          <a:cs typeface="+mn-cs"/>
                        </a:rPr>
                        <a:t>userId</a:t>
                      </a:r>
                      <a:r>
                        <a:rPr lang="en" altLang="zh-CN" sz="1800" b="0" i="0" kern="1200" dirty="0">
                          <a:solidFill>
                            <a:schemeClr val="dk1"/>
                          </a:solidFill>
                          <a:effectLst/>
                          <a:latin typeface="+mn-lt"/>
                          <a:ea typeface="+mn-ea"/>
                          <a:cs typeface="+mn-cs"/>
                        </a:rPr>
                        <a:t>);</a:t>
                      </a:r>
                    </a:p>
                    <a:p>
                      <a:r>
                        <a:rPr lang="en"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用户退出登录时，清除登录用户</a:t>
                      </a:r>
                      <a:r>
                        <a:rPr lang="en" altLang="zh-CN" sz="1800" b="0" i="0" kern="1200" dirty="0">
                          <a:solidFill>
                            <a:schemeClr val="dk1"/>
                          </a:solidFill>
                          <a:effectLst/>
                          <a:latin typeface="+mn-lt"/>
                          <a:ea typeface="+mn-ea"/>
                          <a:cs typeface="+mn-cs"/>
                        </a:rPr>
                        <a:t>ID</a:t>
                      </a:r>
                    </a:p>
                    <a:p>
                      <a:r>
                        <a:rPr lang="en" altLang="zh-CN" sz="1800" b="0" i="0" kern="1200" dirty="0" err="1">
                          <a:solidFill>
                            <a:schemeClr val="dk1"/>
                          </a:solidFill>
                          <a:effectLst/>
                          <a:latin typeface="+mn-lt"/>
                          <a:ea typeface="+mn-ea"/>
                          <a:cs typeface="+mn-cs"/>
                        </a:rPr>
                        <a:t>GrowingIO.getInstance</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clearUserId</a:t>
                      </a:r>
                      <a:r>
                        <a:rPr lang="en" altLang="zh-CN" sz="1800" b="0" i="0" kern="1200" dirty="0">
                          <a:solidFill>
                            <a:schemeClr val="dk1"/>
                          </a:solidFill>
                          <a:effectLst/>
                          <a:latin typeface="+mn-lt"/>
                          <a:ea typeface="+mn-ea"/>
                          <a:cs typeface="+mn-cs"/>
                        </a:rPr>
                        <a:t>();</a:t>
                      </a:r>
                    </a:p>
                    <a:p>
                      <a:endParaRPr lang="zh-CN" altLang="en-US" dirty="0"/>
                    </a:p>
                  </a:txBody>
                  <a:tcPr/>
                </a:tc>
                <a:tc>
                  <a:txBody>
                    <a:bodyPr/>
                    <a:lstStyle/>
                    <a:p>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用户登录时，设置登录用户</a:t>
                      </a:r>
                      <a:r>
                        <a:rPr lang="en" altLang="zh-CN" sz="1800" b="0" i="0" kern="1200" dirty="0">
                          <a:solidFill>
                            <a:schemeClr val="dk1"/>
                          </a:solidFill>
                          <a:effectLst/>
                          <a:latin typeface="+mn-lt"/>
                          <a:ea typeface="+mn-ea"/>
                          <a:cs typeface="+mn-cs"/>
                        </a:rPr>
                        <a:t>ID</a:t>
                      </a:r>
                    </a:p>
                    <a:p>
                      <a:r>
                        <a:rPr lang="en" altLang="zh-CN" sz="1800" b="0" i="0" kern="1200" dirty="0" err="1">
                          <a:solidFill>
                            <a:schemeClr val="dk1"/>
                          </a:solidFill>
                          <a:effectLst/>
                          <a:latin typeface="+mn-lt"/>
                          <a:ea typeface="+mn-ea"/>
                          <a:cs typeface="+mn-cs"/>
                        </a:rPr>
                        <a:t>GrowingIO.getInstance</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setUserId</a:t>
                      </a:r>
                      <a:r>
                        <a:rPr lang="en" altLang="zh-CN" sz="1800" b="0" i="0" kern="1200" dirty="0">
                          <a:solidFill>
                            <a:schemeClr val="dk1"/>
                          </a:solidFill>
                          <a:effectLst/>
                          <a:latin typeface="+mn-lt"/>
                          <a:ea typeface="+mn-ea"/>
                          <a:cs typeface="+mn-cs"/>
                        </a:rPr>
                        <a:t>("123456");</a:t>
                      </a:r>
                    </a:p>
                    <a:p>
                      <a:r>
                        <a:rPr lang="en"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用户退出登录时，清除登录用户</a:t>
                      </a:r>
                      <a:r>
                        <a:rPr lang="en" altLang="zh-CN" sz="1800" b="0" i="0" kern="1200" dirty="0">
                          <a:solidFill>
                            <a:schemeClr val="dk1"/>
                          </a:solidFill>
                          <a:effectLst/>
                          <a:latin typeface="+mn-lt"/>
                          <a:ea typeface="+mn-ea"/>
                          <a:cs typeface="+mn-cs"/>
                        </a:rPr>
                        <a:t>ID</a:t>
                      </a:r>
                    </a:p>
                    <a:p>
                      <a:r>
                        <a:rPr lang="en" altLang="zh-CN" sz="1800" b="0" i="0" kern="1200" dirty="0" err="1">
                          <a:solidFill>
                            <a:schemeClr val="dk1"/>
                          </a:solidFill>
                          <a:effectLst/>
                          <a:latin typeface="+mn-lt"/>
                          <a:ea typeface="+mn-ea"/>
                          <a:cs typeface="+mn-cs"/>
                        </a:rPr>
                        <a:t>GrowingIO.getInstance</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clearUserId</a:t>
                      </a:r>
                      <a:r>
                        <a:rPr lang="en" altLang="zh-CN" sz="1800" b="0" i="0" kern="1200" dirty="0">
                          <a:solidFill>
                            <a:schemeClr val="dk1"/>
                          </a:solidFill>
                          <a:effectLst/>
                          <a:latin typeface="+mn-lt"/>
                          <a:ea typeface="+mn-ea"/>
                          <a:cs typeface="+mn-cs"/>
                        </a:rPr>
                        <a:t>();</a:t>
                      </a:r>
                    </a:p>
                    <a:p>
                      <a:endParaRPr lang="zh-CN" altLang="en-US" dirty="0"/>
                    </a:p>
                  </a:txBody>
                  <a:tcPr/>
                </a:tc>
                <a:extLst>
                  <a:ext uri="{0D108BD9-81ED-4DB2-BD59-A6C34878D82A}">
                    <a16:rowId xmlns:a16="http://schemas.microsoft.com/office/drawing/2014/main" xmlns="" val="3075265123"/>
                  </a:ext>
                </a:extLst>
              </a:tr>
              <a:tr h="1671076">
                <a:tc>
                  <a:txBody>
                    <a:bodyPr/>
                    <a:lstStyle/>
                    <a:p>
                      <a:r>
                        <a:rPr lang="en" altLang="zh-CN" sz="1800" b="0" i="0" kern="1200" dirty="0">
                          <a:solidFill>
                            <a:schemeClr val="dk1"/>
                          </a:solidFill>
                          <a:effectLst/>
                          <a:latin typeface="+mn-lt"/>
                          <a:ea typeface="+mn-ea"/>
                          <a:cs typeface="+mn-cs"/>
                        </a:rPr>
                        <a:t>iOS SDK</a:t>
                      </a:r>
                      <a:endParaRPr lang="zh-CN" altLang="en-US" dirty="0"/>
                    </a:p>
                  </a:txBody>
                  <a:tcPr/>
                </a:tc>
                <a:tc>
                  <a:txBody>
                    <a:bodyPr/>
                    <a:lstStyle/>
                    <a:p>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用户登录时，设置登录用户</a:t>
                      </a:r>
                      <a:r>
                        <a:rPr lang="en" altLang="zh-CN" sz="1800" b="0" i="0" kern="1200" dirty="0">
                          <a:solidFill>
                            <a:schemeClr val="dk1"/>
                          </a:solidFill>
                          <a:effectLst/>
                          <a:latin typeface="+mn-lt"/>
                          <a:ea typeface="+mn-ea"/>
                          <a:cs typeface="+mn-cs"/>
                        </a:rPr>
                        <a:t>ID</a:t>
                      </a:r>
                    </a:p>
                    <a:p>
                      <a:r>
                        <a:rPr lang="en" altLang="zh-CN" sz="1800" b="0" i="0" kern="1200" dirty="0">
                          <a:solidFill>
                            <a:schemeClr val="dk1"/>
                          </a:solidFill>
                          <a:effectLst/>
                          <a:latin typeface="+mn-lt"/>
                          <a:ea typeface="+mn-ea"/>
                          <a:cs typeface="+mn-cs"/>
                        </a:rPr>
                        <a:t>+ (void)</a:t>
                      </a:r>
                      <a:r>
                        <a:rPr lang="en" altLang="zh-CN" sz="1800" b="0" i="0" kern="1200" dirty="0" err="1">
                          <a:solidFill>
                            <a:schemeClr val="dk1"/>
                          </a:solidFill>
                          <a:effectLst/>
                          <a:latin typeface="+mn-lt"/>
                          <a:ea typeface="+mn-ea"/>
                          <a:cs typeface="+mn-cs"/>
                        </a:rPr>
                        <a:t>setUserId</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NSString</a:t>
                      </a:r>
                      <a:r>
                        <a:rPr lang="en" altLang="zh-CN" sz="1800" b="0" i="0" kern="1200" dirty="0">
                          <a:solidFill>
                            <a:schemeClr val="dk1"/>
                          </a:solidFill>
                          <a:effectLst/>
                          <a:latin typeface="+mn-lt"/>
                          <a:ea typeface="+mn-ea"/>
                          <a:cs typeface="+mn-cs"/>
                        </a:rPr>
                        <a:t> *)</a:t>
                      </a:r>
                      <a:r>
                        <a:rPr lang="en" altLang="zh-CN" sz="1800" b="0" i="0" kern="1200" dirty="0" err="1">
                          <a:solidFill>
                            <a:schemeClr val="dk1"/>
                          </a:solidFill>
                          <a:effectLst/>
                          <a:latin typeface="+mn-lt"/>
                          <a:ea typeface="+mn-ea"/>
                          <a:cs typeface="+mn-cs"/>
                        </a:rPr>
                        <a:t>userId</a:t>
                      </a:r>
                      <a:r>
                        <a:rPr lang="en" altLang="zh-CN" sz="1800" b="0" i="0" kern="1200" dirty="0">
                          <a:solidFill>
                            <a:schemeClr val="dk1"/>
                          </a:solidFill>
                          <a:effectLst/>
                          <a:latin typeface="+mn-lt"/>
                          <a:ea typeface="+mn-ea"/>
                          <a:cs typeface="+mn-cs"/>
                        </a:rPr>
                        <a:t>;</a:t>
                      </a:r>
                    </a:p>
                    <a:p>
                      <a:r>
                        <a:rPr lang="en"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用户退出登录时，清除登录用户</a:t>
                      </a:r>
                      <a:r>
                        <a:rPr lang="en" altLang="zh-CN" sz="1800" b="0" i="0" kern="1200" dirty="0">
                          <a:solidFill>
                            <a:schemeClr val="dk1"/>
                          </a:solidFill>
                          <a:effectLst/>
                          <a:latin typeface="+mn-lt"/>
                          <a:ea typeface="+mn-ea"/>
                          <a:cs typeface="+mn-cs"/>
                        </a:rPr>
                        <a:t>ID</a:t>
                      </a:r>
                    </a:p>
                    <a:p>
                      <a:r>
                        <a:rPr lang="en" altLang="zh-CN" sz="1800" b="0" i="0" kern="1200" dirty="0">
                          <a:solidFill>
                            <a:schemeClr val="dk1"/>
                          </a:solidFill>
                          <a:effectLst/>
                          <a:latin typeface="+mn-lt"/>
                          <a:ea typeface="+mn-ea"/>
                          <a:cs typeface="+mn-cs"/>
                        </a:rPr>
                        <a:t>+ (void)</a:t>
                      </a:r>
                      <a:r>
                        <a:rPr lang="en" altLang="zh-CN" sz="1800" b="0" i="0" kern="1200" dirty="0" err="1">
                          <a:solidFill>
                            <a:schemeClr val="dk1"/>
                          </a:solidFill>
                          <a:effectLst/>
                          <a:latin typeface="+mn-lt"/>
                          <a:ea typeface="+mn-ea"/>
                          <a:cs typeface="+mn-cs"/>
                        </a:rPr>
                        <a:t>clearUserId</a:t>
                      </a:r>
                      <a:r>
                        <a:rPr lang="en" altLang="zh-CN" sz="1800" b="0" i="0" kern="1200" dirty="0">
                          <a:solidFill>
                            <a:schemeClr val="dk1"/>
                          </a:solidFill>
                          <a:effectLst/>
                          <a:latin typeface="+mn-lt"/>
                          <a:ea typeface="+mn-ea"/>
                          <a:cs typeface="+mn-cs"/>
                        </a:rPr>
                        <a:t>;</a:t>
                      </a:r>
                    </a:p>
                    <a:p>
                      <a:endParaRPr lang="zh-CN" altLang="en-US" dirty="0"/>
                    </a:p>
                  </a:txBody>
                  <a:tcPr/>
                </a:tc>
                <a:tc>
                  <a:txBody>
                    <a:bodyPr/>
                    <a:lstStyle/>
                    <a:p>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用户登录时，设置登录用户</a:t>
                      </a:r>
                      <a:r>
                        <a:rPr lang="en" altLang="zh-CN" sz="1800" b="0" i="0" kern="1200" dirty="0">
                          <a:solidFill>
                            <a:schemeClr val="dk1"/>
                          </a:solidFill>
                          <a:effectLst/>
                          <a:latin typeface="+mn-lt"/>
                          <a:ea typeface="+mn-ea"/>
                          <a:cs typeface="+mn-cs"/>
                        </a:rPr>
                        <a:t>ID</a:t>
                      </a:r>
                    </a:p>
                    <a:p>
                      <a:r>
                        <a:rPr lang="en" altLang="zh-CN" sz="1800" b="0" i="0" kern="1200" dirty="0">
                          <a:solidFill>
                            <a:schemeClr val="dk1"/>
                          </a:solidFill>
                          <a:effectLst/>
                          <a:latin typeface="+mn-lt"/>
                          <a:ea typeface="+mn-ea"/>
                          <a:cs typeface="+mn-cs"/>
                        </a:rPr>
                        <a:t>[Growing </a:t>
                      </a:r>
                      <a:r>
                        <a:rPr lang="en" altLang="zh-CN" sz="1800" b="0" i="0" kern="1200" dirty="0" err="1">
                          <a:solidFill>
                            <a:schemeClr val="dk1"/>
                          </a:solidFill>
                          <a:effectLst/>
                          <a:latin typeface="+mn-lt"/>
                          <a:ea typeface="+mn-ea"/>
                          <a:cs typeface="+mn-cs"/>
                        </a:rPr>
                        <a:t>setUserId</a:t>
                      </a:r>
                      <a:r>
                        <a:rPr lang="en" altLang="zh-CN" sz="1800" b="0" i="0" kern="1200" dirty="0">
                          <a:solidFill>
                            <a:schemeClr val="dk1"/>
                          </a:solidFill>
                          <a:effectLst/>
                          <a:latin typeface="+mn-lt"/>
                          <a:ea typeface="+mn-ea"/>
                          <a:cs typeface="+mn-cs"/>
                        </a:rPr>
                        <a:t>:@"123456"];</a:t>
                      </a:r>
                    </a:p>
                    <a:p>
                      <a:r>
                        <a:rPr lang="en"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用户退出登录时，清除登录用户</a:t>
                      </a:r>
                      <a:r>
                        <a:rPr lang="en" altLang="zh-CN" sz="1800" b="0" i="0" kern="1200" dirty="0">
                          <a:solidFill>
                            <a:schemeClr val="dk1"/>
                          </a:solidFill>
                          <a:effectLst/>
                          <a:latin typeface="+mn-lt"/>
                          <a:ea typeface="+mn-ea"/>
                          <a:cs typeface="+mn-cs"/>
                        </a:rPr>
                        <a:t>ID</a:t>
                      </a:r>
                    </a:p>
                    <a:p>
                      <a:r>
                        <a:rPr lang="en" altLang="zh-CN" sz="1800" b="0" i="0" kern="1200" dirty="0">
                          <a:solidFill>
                            <a:schemeClr val="dk1"/>
                          </a:solidFill>
                          <a:effectLst/>
                          <a:latin typeface="+mn-lt"/>
                          <a:ea typeface="+mn-ea"/>
                          <a:cs typeface="+mn-cs"/>
                        </a:rPr>
                        <a:t>[Growing </a:t>
                      </a:r>
                      <a:r>
                        <a:rPr lang="en" altLang="zh-CN" sz="1800" b="0" i="0" kern="1200" dirty="0" err="1">
                          <a:solidFill>
                            <a:schemeClr val="dk1"/>
                          </a:solidFill>
                          <a:effectLst/>
                          <a:latin typeface="+mn-lt"/>
                          <a:ea typeface="+mn-ea"/>
                          <a:cs typeface="+mn-cs"/>
                        </a:rPr>
                        <a:t>clearUserId</a:t>
                      </a:r>
                      <a:r>
                        <a:rPr lang="en" altLang="zh-CN" sz="1800" b="0" i="0" kern="1200" dirty="0">
                          <a:solidFill>
                            <a:schemeClr val="dk1"/>
                          </a:solidFill>
                          <a:effectLst/>
                          <a:latin typeface="+mn-lt"/>
                          <a:ea typeface="+mn-ea"/>
                          <a:cs typeface="+mn-cs"/>
                        </a:rPr>
                        <a:t>];</a:t>
                      </a:r>
                    </a:p>
                    <a:p>
                      <a:endParaRPr lang="zh-CN" altLang="en-US" dirty="0"/>
                    </a:p>
                  </a:txBody>
                  <a:tcPr/>
                </a:tc>
                <a:extLst>
                  <a:ext uri="{0D108BD9-81ED-4DB2-BD59-A6C34878D82A}">
                    <a16:rowId xmlns:a16="http://schemas.microsoft.com/office/drawing/2014/main" xmlns="" val="3789493602"/>
                  </a:ext>
                </a:extLst>
              </a:tr>
            </a:tbl>
          </a:graphicData>
        </a:graphic>
      </p:graphicFrame>
      <p:sp>
        <p:nvSpPr>
          <p:cNvPr id="7" name="文本框 6">
            <a:extLst>
              <a:ext uri="{FF2B5EF4-FFF2-40B4-BE49-F238E27FC236}">
                <a16:creationId xmlns:a16="http://schemas.microsoft.com/office/drawing/2014/main" xmlns="" id="{DD66CCE8-E39E-6E48-926C-7EB2B93ED251}"/>
              </a:ext>
            </a:extLst>
          </p:cNvPr>
          <p:cNvSpPr txBox="1"/>
          <p:nvPr/>
        </p:nvSpPr>
        <p:spPr>
          <a:xfrm>
            <a:off x="368943" y="231494"/>
            <a:ext cx="5856090" cy="707886"/>
          </a:xfrm>
          <a:prstGeom prst="rect">
            <a:avLst/>
          </a:prstGeom>
          <a:noFill/>
        </p:spPr>
        <p:txBody>
          <a:bodyPr wrap="none" rtlCol="0">
            <a:spAutoFit/>
          </a:bodyPr>
          <a:lstStyle/>
          <a:p>
            <a:r>
              <a:rPr kumimoji="1" lang="zh-CN" altLang="en-US" sz="4000" dirty="0" smtClean="0">
                <a:latin typeface="+mj-ea"/>
                <a:ea typeface="+mj-ea"/>
              </a:rPr>
              <a:t>登录用户</a:t>
            </a:r>
            <a:r>
              <a:rPr kumimoji="1" lang="en-US" altLang="zh-CN" sz="4000" dirty="0" smtClean="0">
                <a:latin typeface="+mj-ea"/>
                <a:ea typeface="+mj-ea"/>
              </a:rPr>
              <a:t>ID</a:t>
            </a:r>
            <a:r>
              <a:rPr kumimoji="1" lang="zh-CN" altLang="en-US" sz="4000" dirty="0" smtClean="0">
                <a:latin typeface="+mj-ea"/>
                <a:ea typeface="+mj-ea"/>
              </a:rPr>
              <a:t>（</a:t>
            </a:r>
            <a:r>
              <a:rPr kumimoji="1" lang="zh-CN" altLang="en-US" sz="4000" dirty="0">
                <a:latin typeface="+mj-ea"/>
                <a:ea typeface="+mj-ea"/>
              </a:rPr>
              <a:t>代码示例）</a:t>
            </a:r>
          </a:p>
        </p:txBody>
      </p:sp>
    </p:spTree>
    <p:extLst>
      <p:ext uri="{BB962C8B-B14F-4D97-AF65-F5344CB8AC3E}">
        <p14:creationId xmlns:p14="http://schemas.microsoft.com/office/powerpoint/2010/main" val="20258419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2"/>
          <p:cNvGrpSpPr/>
          <p:nvPr/>
        </p:nvGrpSpPr>
        <p:grpSpPr>
          <a:xfrm>
            <a:off x="695400" y="548680"/>
            <a:ext cx="5688632" cy="5609228"/>
            <a:chOff x="324092" y="548680"/>
            <a:chExt cx="6059940" cy="5609228"/>
          </a:xfrm>
        </p:grpSpPr>
        <p:sp>
          <p:nvSpPr>
            <p:cNvPr id="9" name="文本框 8">
              <a:extLst>
                <a:ext uri="{FF2B5EF4-FFF2-40B4-BE49-F238E27FC236}">
                  <a16:creationId xmlns:a16="http://schemas.microsoft.com/office/drawing/2014/main" xmlns="" id="{192E5BEF-7F4D-C148-BFA9-80AAFE17B8B7}"/>
                </a:ext>
              </a:extLst>
            </p:cNvPr>
            <p:cNvSpPr txBox="1"/>
            <p:nvPr/>
          </p:nvSpPr>
          <p:spPr>
            <a:xfrm>
              <a:off x="324092" y="548680"/>
              <a:ext cx="6059940" cy="3393237"/>
            </a:xfrm>
            <a:prstGeom prst="rect">
              <a:avLst/>
            </a:prstGeom>
            <a:noFill/>
          </p:spPr>
          <p:txBody>
            <a:bodyPr wrap="square" rtlCol="0">
              <a:spAutoFit/>
            </a:bodyPr>
            <a:lstStyle/>
            <a:p>
              <a:pPr>
                <a:lnSpc>
                  <a:spcPct val="150000"/>
                </a:lnSpc>
              </a:pPr>
              <a:r>
                <a:rPr kumimoji="1" lang="zh-CN" altLang="en-US" sz="2400" dirty="0"/>
                <a:t>归因说明</a:t>
              </a:r>
              <a:r>
                <a:rPr kumimoji="1" lang="zh-CN" altLang="en-US" dirty="0" smtClean="0"/>
                <a:t>：</a:t>
              </a:r>
              <a:endParaRPr kumimoji="1" lang="en-US" altLang="zh-CN" dirty="0" smtClean="0"/>
            </a:p>
            <a:p>
              <a:pPr>
                <a:lnSpc>
                  <a:spcPct val="150000"/>
                </a:lnSpc>
              </a:pPr>
              <a:r>
                <a:rPr kumimoji="1" lang="zh-CN" altLang="en-US" sz="1700" dirty="0" smtClean="0">
                  <a:latin typeface="+mj-ea"/>
                  <a:ea typeface="+mj-ea"/>
                </a:rPr>
                <a:t>最近</a:t>
              </a:r>
              <a:r>
                <a:rPr kumimoji="1" lang="zh-CN" altLang="en-US" sz="1700" dirty="0">
                  <a:latin typeface="+mj-ea"/>
                  <a:ea typeface="+mj-ea"/>
                </a:rPr>
                <a:t>和最终的区别在于同一个</a:t>
              </a:r>
              <a:r>
                <a:rPr kumimoji="1" lang="en-US" altLang="zh-CN" sz="1700" dirty="0">
                  <a:latin typeface="+mj-ea"/>
                  <a:ea typeface="+mj-ea"/>
                </a:rPr>
                <a:t>ID</a:t>
              </a:r>
              <a:r>
                <a:rPr kumimoji="1" lang="zh-CN" altLang="en-US" sz="1700" dirty="0">
                  <a:latin typeface="+mj-ea"/>
                  <a:ea typeface="+mj-ea"/>
                </a:rPr>
                <a:t>是否需要同一个变量的多个属性。</a:t>
              </a:r>
              <a:endParaRPr kumimoji="1" lang="en-US" altLang="zh-CN" sz="1700" dirty="0">
                <a:latin typeface="+mj-ea"/>
                <a:ea typeface="+mj-ea"/>
              </a:endParaRPr>
            </a:p>
            <a:p>
              <a:pPr>
                <a:lnSpc>
                  <a:spcPct val="150000"/>
                </a:lnSpc>
              </a:pPr>
              <a:r>
                <a:rPr kumimoji="1" lang="zh-CN" altLang="en-US" sz="1700" dirty="0">
                  <a:latin typeface="+mj-ea"/>
                  <a:ea typeface="+mj-ea"/>
                </a:rPr>
                <a:t>最近：举个例子，对于性别，一个人只可能有一个性别，男或者女，那么对于性别归因，应当选择最终归因，</a:t>
              </a:r>
              <a:endParaRPr kumimoji="1" lang="en-US" altLang="zh-CN" sz="1700" dirty="0">
                <a:latin typeface="+mj-ea"/>
                <a:ea typeface="+mj-ea"/>
              </a:endParaRPr>
            </a:p>
            <a:p>
              <a:pPr>
                <a:lnSpc>
                  <a:spcPct val="150000"/>
                </a:lnSpc>
              </a:pPr>
              <a:r>
                <a:rPr kumimoji="1" lang="zh-CN" altLang="en-US" sz="1700" dirty="0">
                  <a:latin typeface="+mj-ea"/>
                  <a:ea typeface="+mj-ea"/>
                </a:rPr>
                <a:t>最终归因是可以覆盖的，如果在传参时出现同一个变量前后参数不一样，那么</a:t>
              </a:r>
              <a:r>
                <a:rPr kumimoji="1" lang="en-US" altLang="zh-CN" sz="1700" dirty="0">
                  <a:latin typeface="+mj-ea"/>
                  <a:ea typeface="+mj-ea"/>
                </a:rPr>
                <a:t>GIO</a:t>
              </a:r>
              <a:r>
                <a:rPr kumimoji="1" lang="zh-CN" altLang="en-US" sz="1700" dirty="0">
                  <a:latin typeface="+mj-ea"/>
                  <a:ea typeface="+mj-ea"/>
                </a:rPr>
                <a:t>会把最后一次上传的参数作</a:t>
              </a:r>
              <a:endParaRPr kumimoji="1" lang="en-US" altLang="zh-CN" sz="1700" dirty="0">
                <a:latin typeface="+mj-ea"/>
                <a:ea typeface="+mj-ea"/>
              </a:endParaRPr>
            </a:p>
            <a:p>
              <a:pPr>
                <a:lnSpc>
                  <a:spcPct val="150000"/>
                </a:lnSpc>
              </a:pPr>
              <a:r>
                <a:rPr kumimoji="1" lang="zh-CN" altLang="en-US" sz="1700" dirty="0">
                  <a:latin typeface="+mj-ea"/>
                  <a:ea typeface="+mj-ea"/>
                </a:rPr>
                <a:t>为这个变量的属性。</a:t>
              </a:r>
            </a:p>
          </p:txBody>
        </p:sp>
        <p:sp>
          <p:nvSpPr>
            <p:cNvPr id="10" name="文本框 9">
              <a:extLst>
                <a:ext uri="{FF2B5EF4-FFF2-40B4-BE49-F238E27FC236}">
                  <a16:creationId xmlns:a16="http://schemas.microsoft.com/office/drawing/2014/main" xmlns="" id="{49E7DE64-14FA-1244-BFC0-42A28FBF8EAF}"/>
                </a:ext>
              </a:extLst>
            </p:cNvPr>
            <p:cNvSpPr txBox="1"/>
            <p:nvPr/>
          </p:nvSpPr>
          <p:spPr>
            <a:xfrm>
              <a:off x="334560" y="4103499"/>
              <a:ext cx="5905456" cy="2054409"/>
            </a:xfrm>
            <a:prstGeom prst="rect">
              <a:avLst/>
            </a:prstGeom>
            <a:noFill/>
          </p:spPr>
          <p:txBody>
            <a:bodyPr wrap="square" rtlCol="0">
              <a:spAutoFit/>
            </a:bodyPr>
            <a:lstStyle/>
            <a:p>
              <a:pPr>
                <a:lnSpc>
                  <a:spcPct val="150000"/>
                </a:lnSpc>
              </a:pPr>
              <a:r>
                <a:rPr kumimoji="1" lang="zh-CN" altLang="en-US" sz="1700" dirty="0">
                  <a:latin typeface="+mj-ea"/>
                  <a:ea typeface="+mj-ea"/>
                </a:rPr>
                <a:t>最终：举个例子，对于职称，一个人可能会有多个职称，比如同一个人可以有主任，高级讲师等多个职称，那么</a:t>
              </a:r>
              <a:endParaRPr kumimoji="1" lang="en-US" altLang="zh-CN" sz="1700" dirty="0">
                <a:latin typeface="+mj-ea"/>
                <a:ea typeface="+mj-ea"/>
              </a:endParaRPr>
            </a:p>
            <a:p>
              <a:pPr>
                <a:lnSpc>
                  <a:spcPct val="150000"/>
                </a:lnSpc>
              </a:pPr>
              <a:r>
                <a:rPr kumimoji="1" lang="zh-CN" altLang="en-US" sz="1700" dirty="0">
                  <a:latin typeface="+mj-ea"/>
                  <a:ea typeface="+mj-ea"/>
                </a:rPr>
                <a:t>对于类似这样的参数，应当选择最近归因，因为最近归因不会被覆盖，</a:t>
              </a:r>
              <a:r>
                <a:rPr kumimoji="1" lang="en-US" altLang="zh-CN" sz="1700" dirty="0">
                  <a:latin typeface="+mj-ea"/>
                  <a:ea typeface="+mj-ea"/>
                </a:rPr>
                <a:t>GIO</a:t>
              </a:r>
              <a:r>
                <a:rPr kumimoji="1" lang="zh-CN" altLang="en-US" sz="1700" dirty="0">
                  <a:latin typeface="+mj-ea"/>
                  <a:ea typeface="+mj-ea"/>
                </a:rPr>
                <a:t>会把最近这个变量有关的参数都统计</a:t>
              </a:r>
              <a:r>
                <a:rPr kumimoji="1" lang="zh-CN" altLang="en-US" sz="1700" dirty="0" smtClean="0">
                  <a:latin typeface="+mj-ea"/>
                  <a:ea typeface="+mj-ea"/>
                </a:rPr>
                <a:t>为这个</a:t>
              </a:r>
              <a:r>
                <a:rPr kumimoji="1" lang="zh-CN" altLang="en-US" sz="1700" dirty="0">
                  <a:latin typeface="+mj-ea"/>
                  <a:ea typeface="+mj-ea"/>
                </a:rPr>
                <a:t>变量的属性。</a:t>
              </a:r>
            </a:p>
          </p:txBody>
        </p:sp>
      </p:grpSp>
      <p:pic>
        <p:nvPicPr>
          <p:cNvPr id="2" name="图片 1"/>
          <p:cNvPicPr>
            <a:picLocks noChangeAspect="1"/>
          </p:cNvPicPr>
          <p:nvPr/>
        </p:nvPicPr>
        <p:blipFill>
          <a:blip r:embed="rId2"/>
          <a:stretch>
            <a:fillRect/>
          </a:stretch>
        </p:blipFill>
        <p:spPr>
          <a:xfrm>
            <a:off x="6456040" y="548680"/>
            <a:ext cx="5080275" cy="5554182"/>
          </a:xfrm>
          <a:prstGeom prst="rect">
            <a:avLst/>
          </a:prstGeom>
        </p:spPr>
      </p:pic>
    </p:spTree>
    <p:extLst>
      <p:ext uri="{BB962C8B-B14F-4D97-AF65-F5344CB8AC3E}">
        <p14:creationId xmlns:p14="http://schemas.microsoft.com/office/powerpoint/2010/main" val="16481719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A65D46C-2003-5245-8B26-74BCF6F83A4D}"/>
              </a:ext>
            </a:extLst>
          </p:cNvPr>
          <p:cNvSpPr>
            <a:spLocks noGrp="1"/>
          </p:cNvSpPr>
          <p:nvPr>
            <p:ph type="title"/>
          </p:nvPr>
        </p:nvSpPr>
        <p:spPr/>
        <p:txBody>
          <a:bodyPr/>
          <a:lstStyle/>
          <a:p>
            <a:r>
              <a:rPr lang="zh-CN" altLang="en-US" sz="4000" dirty="0"/>
              <a:t>其他用户变量</a:t>
            </a:r>
            <a:endParaRPr kumimoji="1" lang="zh-CN" altLang="en-US" sz="4000" dirty="0"/>
          </a:p>
        </p:txBody>
      </p:sp>
      <p:sp>
        <p:nvSpPr>
          <p:cNvPr id="7" name="内容占位符 2">
            <a:extLst>
              <a:ext uri="{FF2B5EF4-FFF2-40B4-BE49-F238E27FC236}">
                <a16:creationId xmlns:a16="http://schemas.microsoft.com/office/drawing/2014/main" xmlns="" id="{9C5FF9B9-5161-C447-AE09-3D4BCD9A390F}"/>
              </a:ext>
            </a:extLst>
          </p:cNvPr>
          <p:cNvSpPr>
            <a:spLocks noGrp="1"/>
          </p:cNvSpPr>
          <p:nvPr>
            <p:ph idx="1"/>
          </p:nvPr>
        </p:nvSpPr>
        <p:spPr>
          <a:xfrm>
            <a:off x="925974" y="1572769"/>
            <a:ext cx="10427825" cy="2142704"/>
          </a:xfrm>
        </p:spPr>
        <p:txBody>
          <a:bodyPr>
            <a:noAutofit/>
          </a:bodyPr>
          <a:lstStyle/>
          <a:p>
            <a:pPr marL="0" indent="0">
              <a:buNone/>
            </a:pPr>
            <a:r>
              <a:rPr lang="zh-CN" altLang="en-US" sz="1700" dirty="0">
                <a:solidFill>
                  <a:schemeClr val="bg2">
                    <a:lumMod val="10000"/>
                  </a:schemeClr>
                </a:solidFill>
                <a:latin typeface="+mj-ea"/>
                <a:ea typeface="+mj-ea"/>
              </a:rPr>
              <a:t>验证上传的除登录用户</a:t>
            </a:r>
            <a:r>
              <a:rPr lang="en-US" altLang="zh-CN" sz="1700" dirty="0">
                <a:solidFill>
                  <a:schemeClr val="bg2">
                    <a:lumMod val="10000"/>
                  </a:schemeClr>
                </a:solidFill>
                <a:latin typeface="+mj-ea"/>
                <a:ea typeface="+mj-ea"/>
              </a:rPr>
              <a:t>ID</a:t>
            </a:r>
            <a:r>
              <a:rPr lang="zh-CN" altLang="en-US" sz="1700" dirty="0">
                <a:solidFill>
                  <a:schemeClr val="bg2">
                    <a:lumMod val="10000"/>
                  </a:schemeClr>
                </a:solidFill>
                <a:latin typeface="+mj-ea"/>
                <a:ea typeface="+mj-ea"/>
              </a:rPr>
              <a:t>之外的其他用户变量数据（因登录用户</a:t>
            </a:r>
            <a:r>
              <a:rPr lang="en-US" altLang="zh-CN" sz="1700" dirty="0">
                <a:solidFill>
                  <a:schemeClr val="bg2">
                    <a:lumMod val="10000"/>
                  </a:schemeClr>
                </a:solidFill>
                <a:latin typeface="+mj-ea"/>
                <a:ea typeface="+mj-ea"/>
              </a:rPr>
              <a:t>ID</a:t>
            </a:r>
            <a:r>
              <a:rPr lang="zh-CN" altLang="en-US" sz="1700" dirty="0">
                <a:solidFill>
                  <a:schemeClr val="bg2">
                    <a:lumMod val="10000"/>
                  </a:schemeClr>
                </a:solidFill>
                <a:latin typeface="+mj-ea"/>
                <a:ea typeface="+mj-ea"/>
              </a:rPr>
              <a:t>是主键，因此若未上传登录用户</a:t>
            </a:r>
            <a:r>
              <a:rPr lang="en-US" altLang="zh-CN" sz="1700" dirty="0">
                <a:solidFill>
                  <a:schemeClr val="bg2">
                    <a:lumMod val="10000"/>
                  </a:schemeClr>
                </a:solidFill>
                <a:latin typeface="+mj-ea"/>
                <a:ea typeface="+mj-ea"/>
              </a:rPr>
              <a:t>ID</a:t>
            </a:r>
            <a:r>
              <a:rPr lang="zh-CN" altLang="en-US" sz="1700" dirty="0">
                <a:solidFill>
                  <a:schemeClr val="bg2">
                    <a:lumMod val="10000"/>
                  </a:schemeClr>
                </a:solidFill>
                <a:latin typeface="+mj-ea"/>
                <a:ea typeface="+mj-ea"/>
              </a:rPr>
              <a:t>，其他任何上传的用户变量都是无效的，所以请确保已经上传登录用户</a:t>
            </a:r>
            <a:r>
              <a:rPr lang="en-US" altLang="zh-CN" sz="1700" dirty="0">
                <a:solidFill>
                  <a:schemeClr val="bg2">
                    <a:lumMod val="10000"/>
                  </a:schemeClr>
                </a:solidFill>
                <a:latin typeface="+mj-ea"/>
                <a:ea typeface="+mj-ea"/>
              </a:rPr>
              <a:t>ID</a:t>
            </a:r>
            <a:r>
              <a:rPr lang="zh-CN" altLang="en-US" sz="1700" dirty="0">
                <a:solidFill>
                  <a:schemeClr val="bg2">
                    <a:lumMod val="10000"/>
                  </a:schemeClr>
                </a:solidFill>
                <a:latin typeface="+mj-ea"/>
                <a:ea typeface="+mj-ea"/>
              </a:rPr>
              <a:t>）</a:t>
            </a:r>
            <a:endParaRPr lang="en-US" altLang="zh-CN" sz="1700" dirty="0">
              <a:solidFill>
                <a:schemeClr val="bg2">
                  <a:lumMod val="10000"/>
                </a:schemeClr>
              </a:solidFill>
              <a:latin typeface="+mj-ea"/>
              <a:ea typeface="+mj-ea"/>
            </a:endParaRPr>
          </a:p>
          <a:p>
            <a:pPr marL="0" indent="0">
              <a:buNone/>
            </a:pPr>
            <a:r>
              <a:rPr lang="zh-CN" altLang="en-US" sz="1700" dirty="0">
                <a:solidFill>
                  <a:schemeClr val="bg2">
                    <a:lumMod val="10000"/>
                  </a:schemeClr>
                </a:solidFill>
                <a:latin typeface="+mj-ea"/>
                <a:ea typeface="+mj-ea"/>
              </a:rPr>
              <a:t>本例中除登录用户</a:t>
            </a:r>
            <a:r>
              <a:rPr lang="en-US" altLang="zh-CN" sz="1700" dirty="0">
                <a:solidFill>
                  <a:schemeClr val="bg2">
                    <a:lumMod val="10000"/>
                  </a:schemeClr>
                </a:solidFill>
                <a:latin typeface="+mj-ea"/>
                <a:ea typeface="+mj-ea"/>
              </a:rPr>
              <a:t>ID</a:t>
            </a:r>
            <a:r>
              <a:rPr lang="zh-CN" altLang="en-US" sz="1700" dirty="0">
                <a:solidFill>
                  <a:schemeClr val="bg2">
                    <a:lumMod val="10000"/>
                  </a:schemeClr>
                </a:solidFill>
                <a:latin typeface="+mj-ea"/>
                <a:ea typeface="+mj-ea"/>
              </a:rPr>
              <a:t>之外，还上传了用户性别、用户年龄这两个用户变量</a:t>
            </a:r>
            <a:endParaRPr kumimoji="1" lang="zh-CN" altLang="en-US" sz="1700" dirty="0">
              <a:solidFill>
                <a:schemeClr val="bg2">
                  <a:lumMod val="10000"/>
                </a:schemeClr>
              </a:solidFill>
              <a:latin typeface="+mj-ea"/>
              <a:ea typeface="+mj-ea"/>
            </a:endParaRPr>
          </a:p>
        </p:txBody>
      </p:sp>
      <p:sp>
        <p:nvSpPr>
          <p:cNvPr id="8" name="文本框 7">
            <a:extLst>
              <a:ext uri="{FF2B5EF4-FFF2-40B4-BE49-F238E27FC236}">
                <a16:creationId xmlns:a16="http://schemas.microsoft.com/office/drawing/2014/main" xmlns="" id="{62055601-A27C-7445-8FD1-8825187316B5}"/>
              </a:ext>
            </a:extLst>
          </p:cNvPr>
          <p:cNvSpPr txBox="1"/>
          <p:nvPr/>
        </p:nvSpPr>
        <p:spPr>
          <a:xfrm>
            <a:off x="925974" y="3140968"/>
            <a:ext cx="2954655" cy="369332"/>
          </a:xfrm>
          <a:prstGeom prst="rect">
            <a:avLst/>
          </a:prstGeom>
          <a:noFill/>
        </p:spPr>
        <p:txBody>
          <a:bodyPr wrap="none" rtlCol="0">
            <a:spAutoFit/>
          </a:bodyPr>
          <a:lstStyle/>
          <a:p>
            <a:r>
              <a:rPr lang="zh-CN" altLang="en-US" b="1" dirty="0"/>
              <a:t>其他用户变量配置方式示例</a:t>
            </a:r>
            <a:endParaRPr kumimoji="1" lang="zh-CN" altLang="en-US" dirty="0"/>
          </a:p>
        </p:txBody>
      </p:sp>
      <p:graphicFrame>
        <p:nvGraphicFramePr>
          <p:cNvPr id="10" name="表格 9">
            <a:extLst>
              <a:ext uri="{FF2B5EF4-FFF2-40B4-BE49-F238E27FC236}">
                <a16:creationId xmlns:a16="http://schemas.microsoft.com/office/drawing/2014/main" xmlns="" id="{360D8DEA-2E4A-974A-B65C-1DFE0B3C4299}"/>
              </a:ext>
            </a:extLst>
          </p:cNvPr>
          <p:cNvGraphicFramePr>
            <a:graphicFrameLocks noGrp="1"/>
          </p:cNvGraphicFramePr>
          <p:nvPr>
            <p:extLst>
              <p:ext uri="{D42A27DB-BD31-4B8C-83A1-F6EECF244321}">
                <p14:modId xmlns:p14="http://schemas.microsoft.com/office/powerpoint/2010/main" val="1489972492"/>
              </p:ext>
            </p:extLst>
          </p:nvPr>
        </p:nvGraphicFramePr>
        <p:xfrm>
          <a:off x="1055440" y="3573016"/>
          <a:ext cx="10023677" cy="1107440"/>
        </p:xfrm>
        <a:graphic>
          <a:graphicData uri="http://schemas.openxmlformats.org/drawingml/2006/table">
            <a:tbl>
              <a:tblPr firstRow="1" bandRow="1">
                <a:tableStyleId>{F5AB1C69-6EDB-4FF4-983F-18BD219EF322}</a:tableStyleId>
              </a:tblPr>
              <a:tblGrid>
                <a:gridCol w="2032000">
                  <a:extLst>
                    <a:ext uri="{9D8B030D-6E8A-4147-A177-3AD203B41FA5}">
                      <a16:colId xmlns:a16="http://schemas.microsoft.com/office/drawing/2014/main" xmlns="" val="573548793"/>
                    </a:ext>
                  </a:extLst>
                </a:gridCol>
                <a:gridCol w="2032000">
                  <a:extLst>
                    <a:ext uri="{9D8B030D-6E8A-4147-A177-3AD203B41FA5}">
                      <a16:colId xmlns:a16="http://schemas.microsoft.com/office/drawing/2014/main" xmlns="" val="3503212671"/>
                    </a:ext>
                  </a:extLst>
                </a:gridCol>
                <a:gridCol w="2032000">
                  <a:extLst>
                    <a:ext uri="{9D8B030D-6E8A-4147-A177-3AD203B41FA5}">
                      <a16:colId xmlns:a16="http://schemas.microsoft.com/office/drawing/2014/main" xmlns="" val="246521140"/>
                    </a:ext>
                  </a:extLst>
                </a:gridCol>
                <a:gridCol w="3927677">
                  <a:extLst>
                    <a:ext uri="{9D8B030D-6E8A-4147-A177-3AD203B41FA5}">
                      <a16:colId xmlns:a16="http://schemas.microsoft.com/office/drawing/2014/main" xmlns="" val="981135930"/>
                    </a:ext>
                  </a:extLst>
                </a:gridCol>
              </a:tblGrid>
              <a:tr h="358061">
                <a:tc>
                  <a:txBody>
                    <a:bodyPr/>
                    <a:lstStyle/>
                    <a:p>
                      <a:r>
                        <a:rPr lang="zh-CN" altLang="en-US" sz="1800" b="0" i="0" kern="1200" dirty="0">
                          <a:solidFill>
                            <a:schemeClr val="lt1"/>
                          </a:solidFill>
                          <a:effectLst/>
                          <a:latin typeface="+mn-lt"/>
                          <a:ea typeface="+mn-ea"/>
                          <a:cs typeface="+mn-cs"/>
                        </a:rPr>
                        <a:t>标识符</a:t>
                      </a:r>
                      <a:endParaRPr lang="zh-CN" altLang="en-US" dirty="0"/>
                    </a:p>
                  </a:txBody>
                  <a:tcPr>
                    <a:solidFill>
                      <a:srgbClr val="FB7207"/>
                    </a:solidFill>
                  </a:tcPr>
                </a:tc>
                <a:tc>
                  <a:txBody>
                    <a:bodyPr/>
                    <a:lstStyle/>
                    <a:p>
                      <a:r>
                        <a:rPr lang="zh-CN" altLang="en-US" sz="1800" b="0" i="0" kern="1200" dirty="0">
                          <a:solidFill>
                            <a:schemeClr val="lt1"/>
                          </a:solidFill>
                          <a:effectLst/>
                          <a:latin typeface="+mn-lt"/>
                          <a:ea typeface="+mn-ea"/>
                          <a:cs typeface="+mn-cs"/>
                        </a:rPr>
                        <a:t>名称</a:t>
                      </a:r>
                      <a:endParaRPr lang="zh-CN" altLang="en-US" dirty="0"/>
                    </a:p>
                  </a:txBody>
                  <a:tcPr>
                    <a:solidFill>
                      <a:srgbClr val="FB7207"/>
                    </a:solidFill>
                  </a:tcPr>
                </a:tc>
                <a:tc>
                  <a:txBody>
                    <a:bodyPr/>
                    <a:lstStyle/>
                    <a:p>
                      <a:r>
                        <a:rPr lang="zh-CN" altLang="en-US" sz="1800" b="0" i="0" kern="1200" dirty="0">
                          <a:solidFill>
                            <a:schemeClr val="lt1"/>
                          </a:solidFill>
                          <a:effectLst/>
                          <a:latin typeface="+mn-lt"/>
                          <a:ea typeface="+mn-ea"/>
                          <a:cs typeface="+mn-cs"/>
                        </a:rPr>
                        <a:t>描述</a:t>
                      </a:r>
                      <a:endParaRPr lang="zh-CN" altLang="en-US" dirty="0"/>
                    </a:p>
                  </a:txBody>
                  <a:tcPr>
                    <a:solidFill>
                      <a:srgbClr val="FB7207"/>
                    </a:solidFill>
                  </a:tcPr>
                </a:tc>
                <a:tc>
                  <a:txBody>
                    <a:bodyPr/>
                    <a:lstStyle/>
                    <a:p>
                      <a:r>
                        <a:rPr lang="zh-CN" altLang="en-US" sz="1800" b="0" i="0" kern="1200" dirty="0">
                          <a:solidFill>
                            <a:schemeClr val="lt1"/>
                          </a:solidFill>
                          <a:effectLst/>
                          <a:latin typeface="+mn-lt"/>
                          <a:ea typeface="+mn-ea"/>
                          <a:cs typeface="+mn-cs"/>
                        </a:rPr>
                        <a:t>归因</a:t>
                      </a:r>
                      <a:endParaRPr lang="zh-CN" altLang="en-US" dirty="0"/>
                    </a:p>
                  </a:txBody>
                  <a:tcPr>
                    <a:solidFill>
                      <a:srgbClr val="FB7207"/>
                    </a:solidFill>
                  </a:tcPr>
                </a:tc>
                <a:extLst>
                  <a:ext uri="{0D108BD9-81ED-4DB2-BD59-A6C34878D82A}">
                    <a16:rowId xmlns:a16="http://schemas.microsoft.com/office/drawing/2014/main" xmlns="" val="1144525879"/>
                  </a:ext>
                </a:extLst>
              </a:tr>
              <a:tr h="370840">
                <a:tc>
                  <a:txBody>
                    <a:bodyPr/>
                    <a:lstStyle/>
                    <a:p>
                      <a:r>
                        <a:rPr lang="en" altLang="zh-CN" sz="1800" b="0" i="0" kern="1200" dirty="0" err="1">
                          <a:solidFill>
                            <a:schemeClr val="dk1"/>
                          </a:solidFill>
                          <a:effectLst/>
                          <a:latin typeface="+mn-lt"/>
                          <a:ea typeface="+mn-ea"/>
                          <a:cs typeface="+mn-cs"/>
                        </a:rPr>
                        <a:t>gender_ppl</a:t>
                      </a:r>
                      <a:endParaRPr lang="zh-CN" altLang="en-US" dirty="0"/>
                    </a:p>
                  </a:txBody>
                  <a:tcPr/>
                </a:tc>
                <a:tc>
                  <a:txBody>
                    <a:bodyPr/>
                    <a:lstStyle/>
                    <a:p>
                      <a:r>
                        <a:rPr lang="zh-CN" altLang="en-US" sz="1800" b="0" i="0" kern="1200" dirty="0">
                          <a:solidFill>
                            <a:schemeClr val="dk1"/>
                          </a:solidFill>
                          <a:effectLst/>
                          <a:latin typeface="+mn-lt"/>
                          <a:ea typeface="+mn-ea"/>
                          <a:cs typeface="+mn-cs"/>
                        </a:rPr>
                        <a:t>用户性别</a:t>
                      </a:r>
                      <a:endParaRPr lang="zh-CN" altLang="en-US" dirty="0"/>
                    </a:p>
                  </a:txBody>
                  <a:tcPr/>
                </a:tc>
                <a:tc>
                  <a:txBody>
                    <a:bodyPr/>
                    <a:lstStyle/>
                    <a:p>
                      <a:r>
                        <a:rPr lang="zh-CN" altLang="en-US" sz="1800" b="0" i="0" kern="1200" dirty="0">
                          <a:solidFill>
                            <a:schemeClr val="dk1"/>
                          </a:solidFill>
                          <a:effectLst/>
                          <a:latin typeface="+mn-lt"/>
                          <a:ea typeface="+mn-ea"/>
                          <a:cs typeface="+mn-cs"/>
                        </a:rPr>
                        <a:t>用户性别</a:t>
                      </a:r>
                      <a:endParaRPr lang="zh-CN" altLang="en-US" dirty="0"/>
                    </a:p>
                  </a:txBody>
                  <a:tcPr/>
                </a:tc>
                <a:tc>
                  <a:txBody>
                    <a:bodyPr/>
                    <a:lstStyle/>
                    <a:p>
                      <a:r>
                        <a:rPr lang="zh-CN" altLang="en-US" sz="1800" b="0" i="0" kern="1200" dirty="0">
                          <a:solidFill>
                            <a:schemeClr val="dk1"/>
                          </a:solidFill>
                          <a:effectLst/>
                          <a:latin typeface="+mn-lt"/>
                          <a:ea typeface="+mn-ea"/>
                          <a:cs typeface="+mn-cs"/>
                        </a:rPr>
                        <a:t>根据需求选择（不涉及数据验证）</a:t>
                      </a:r>
                      <a:endParaRPr lang="zh-CN" altLang="en-US" dirty="0"/>
                    </a:p>
                  </a:txBody>
                  <a:tcPr/>
                </a:tc>
                <a:extLst>
                  <a:ext uri="{0D108BD9-81ED-4DB2-BD59-A6C34878D82A}">
                    <a16:rowId xmlns:a16="http://schemas.microsoft.com/office/drawing/2014/main" xmlns="" val="1757288520"/>
                  </a:ext>
                </a:extLst>
              </a:tr>
              <a:tr h="370840">
                <a:tc>
                  <a:txBody>
                    <a:bodyPr/>
                    <a:lstStyle/>
                    <a:p>
                      <a:r>
                        <a:rPr lang="en" altLang="zh-CN" sz="1800" b="0" i="0" kern="1200" dirty="0" err="1">
                          <a:solidFill>
                            <a:schemeClr val="dk1"/>
                          </a:solidFill>
                          <a:effectLst/>
                          <a:latin typeface="+mn-lt"/>
                          <a:ea typeface="+mn-ea"/>
                          <a:cs typeface="+mn-cs"/>
                        </a:rPr>
                        <a:t>age_ppl</a:t>
                      </a:r>
                      <a:endParaRPr lang="zh-CN" altLang="en-US" dirty="0"/>
                    </a:p>
                  </a:txBody>
                  <a:tcPr/>
                </a:tc>
                <a:tc>
                  <a:txBody>
                    <a:bodyPr/>
                    <a:lstStyle/>
                    <a:p>
                      <a:r>
                        <a:rPr lang="zh-CN" altLang="en-US" sz="1800" b="0" i="0" kern="1200" dirty="0">
                          <a:solidFill>
                            <a:schemeClr val="dk1"/>
                          </a:solidFill>
                          <a:effectLst/>
                          <a:latin typeface="+mn-lt"/>
                          <a:ea typeface="+mn-ea"/>
                          <a:cs typeface="+mn-cs"/>
                        </a:rPr>
                        <a:t>用户年龄</a:t>
                      </a:r>
                      <a:endParaRPr lang="zh-CN" altLang="en-US" dirty="0"/>
                    </a:p>
                  </a:txBody>
                  <a:tcPr/>
                </a:tc>
                <a:tc>
                  <a:txBody>
                    <a:bodyPr/>
                    <a:lstStyle/>
                    <a:p>
                      <a:r>
                        <a:rPr lang="zh-CN" altLang="en-US" sz="1800" b="0" i="0" kern="1200" dirty="0">
                          <a:solidFill>
                            <a:schemeClr val="dk1"/>
                          </a:solidFill>
                          <a:effectLst/>
                          <a:latin typeface="+mn-lt"/>
                          <a:ea typeface="+mn-ea"/>
                          <a:cs typeface="+mn-cs"/>
                        </a:rPr>
                        <a:t>用户年龄</a:t>
                      </a:r>
                      <a:endParaRPr lang="zh-CN" altLang="en-US" dirty="0"/>
                    </a:p>
                  </a:txBody>
                  <a:tcPr/>
                </a:tc>
                <a:tc>
                  <a:txBody>
                    <a:bodyPr/>
                    <a:lstStyle/>
                    <a:p>
                      <a:r>
                        <a:rPr lang="zh-CN" altLang="en-US" sz="1800" b="0" i="0" kern="1200" dirty="0">
                          <a:solidFill>
                            <a:schemeClr val="dk1"/>
                          </a:solidFill>
                          <a:effectLst/>
                          <a:latin typeface="+mn-lt"/>
                          <a:ea typeface="+mn-ea"/>
                          <a:cs typeface="+mn-cs"/>
                        </a:rPr>
                        <a:t>根据需求选择（不涉及数据验证）</a:t>
                      </a:r>
                      <a:endParaRPr lang="zh-CN" altLang="en-US" dirty="0"/>
                    </a:p>
                  </a:txBody>
                  <a:tcPr/>
                </a:tc>
                <a:extLst>
                  <a:ext uri="{0D108BD9-81ED-4DB2-BD59-A6C34878D82A}">
                    <a16:rowId xmlns:a16="http://schemas.microsoft.com/office/drawing/2014/main" xmlns="" val="1843956912"/>
                  </a:ext>
                </a:extLst>
              </a:tr>
            </a:tbl>
          </a:graphicData>
        </a:graphic>
      </p:graphicFrame>
    </p:spTree>
    <p:extLst>
      <p:ext uri="{BB962C8B-B14F-4D97-AF65-F5344CB8AC3E}">
        <p14:creationId xmlns:p14="http://schemas.microsoft.com/office/powerpoint/2010/main" val="21196788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xmlns="" id="{F65D1EA7-F8E8-D04D-9EC4-B4940D2611B3}"/>
              </a:ext>
            </a:extLst>
          </p:cNvPr>
          <p:cNvGraphicFramePr>
            <a:graphicFrameLocks noGrp="1"/>
          </p:cNvGraphicFramePr>
          <p:nvPr>
            <p:extLst>
              <p:ext uri="{D42A27DB-BD31-4B8C-83A1-F6EECF244321}">
                <p14:modId xmlns:p14="http://schemas.microsoft.com/office/powerpoint/2010/main" val="253469082"/>
              </p:ext>
            </p:extLst>
          </p:nvPr>
        </p:nvGraphicFramePr>
        <p:xfrm>
          <a:off x="1242502" y="404664"/>
          <a:ext cx="9894058" cy="5916767"/>
        </p:xfrm>
        <a:graphic>
          <a:graphicData uri="http://schemas.openxmlformats.org/drawingml/2006/table">
            <a:tbl>
              <a:tblPr firstRow="1" bandRow="1">
                <a:tableStyleId>{F5AB1C69-6EDB-4FF4-983F-18BD219EF322}</a:tableStyleId>
              </a:tblPr>
              <a:tblGrid>
                <a:gridCol w="2090675">
                  <a:extLst>
                    <a:ext uri="{9D8B030D-6E8A-4147-A177-3AD203B41FA5}">
                      <a16:colId xmlns:a16="http://schemas.microsoft.com/office/drawing/2014/main" xmlns="" val="1039516633"/>
                    </a:ext>
                  </a:extLst>
                </a:gridCol>
                <a:gridCol w="3749688">
                  <a:extLst>
                    <a:ext uri="{9D8B030D-6E8A-4147-A177-3AD203B41FA5}">
                      <a16:colId xmlns:a16="http://schemas.microsoft.com/office/drawing/2014/main" xmlns="" val="1635689380"/>
                    </a:ext>
                  </a:extLst>
                </a:gridCol>
                <a:gridCol w="4053695">
                  <a:extLst>
                    <a:ext uri="{9D8B030D-6E8A-4147-A177-3AD203B41FA5}">
                      <a16:colId xmlns:a16="http://schemas.microsoft.com/office/drawing/2014/main" xmlns="" val="3121672727"/>
                    </a:ext>
                  </a:extLst>
                </a:gridCol>
              </a:tblGrid>
              <a:tr h="430367">
                <a:tc>
                  <a:txBody>
                    <a:bodyPr/>
                    <a:lstStyle/>
                    <a:p>
                      <a:pPr algn="l"/>
                      <a:r>
                        <a:rPr lang="zh-CN" altLang="en-US" sz="1800" b="0" i="0" kern="1200" dirty="0">
                          <a:solidFill>
                            <a:schemeClr val="lt1"/>
                          </a:solidFill>
                          <a:effectLst/>
                          <a:latin typeface="+mn-lt"/>
                          <a:ea typeface="+mn-ea"/>
                          <a:cs typeface="+mn-cs"/>
                        </a:rPr>
                        <a:t>平台</a:t>
                      </a:r>
                      <a:endParaRPr lang="en" dirty="0">
                        <a:effectLst/>
                      </a:endParaRPr>
                    </a:p>
                  </a:txBody>
                  <a:tcPr marL="76200" marR="76200" marT="76200" marB="76200" anchor="ctr">
                    <a:solidFill>
                      <a:srgbClr val="FB7207"/>
                    </a:solidFill>
                  </a:tcPr>
                </a:tc>
                <a:tc>
                  <a:txBody>
                    <a:bodyPr/>
                    <a:lstStyle/>
                    <a:p>
                      <a:pPr algn="l"/>
                      <a:r>
                        <a:rPr lang="zh-CN" altLang="en-US" sz="1800" b="0" i="0" kern="1200" dirty="0">
                          <a:solidFill>
                            <a:schemeClr val="lt1"/>
                          </a:solidFill>
                          <a:effectLst/>
                          <a:latin typeface="+mn-lt"/>
                          <a:ea typeface="+mn-ea"/>
                          <a:cs typeface="+mn-cs"/>
                        </a:rPr>
                        <a:t>方法原型</a:t>
                      </a:r>
                      <a:endParaRPr lang="zh-CN" altLang="en-US" dirty="0">
                        <a:effectLst/>
                      </a:endParaRPr>
                    </a:p>
                  </a:txBody>
                  <a:tcPr marL="76200" marR="76200" marT="76200" marB="76200" anchor="ctr">
                    <a:solidFill>
                      <a:srgbClr val="FB7207"/>
                    </a:solidFill>
                  </a:tcPr>
                </a:tc>
                <a:tc>
                  <a:txBody>
                    <a:bodyPr/>
                    <a:lstStyle/>
                    <a:p>
                      <a:r>
                        <a:rPr lang="zh-CN" altLang="en-US" sz="1800" b="0" i="0" kern="1200" dirty="0">
                          <a:solidFill>
                            <a:schemeClr val="lt1"/>
                          </a:solidFill>
                          <a:effectLst/>
                          <a:latin typeface="+mn-lt"/>
                          <a:ea typeface="+mn-ea"/>
                          <a:cs typeface="+mn-cs"/>
                        </a:rPr>
                        <a:t>代码示例</a:t>
                      </a:r>
                      <a:endParaRPr lang="zh-CN" altLang="en-US" dirty="0"/>
                    </a:p>
                  </a:txBody>
                  <a:tcPr>
                    <a:solidFill>
                      <a:srgbClr val="FB7207"/>
                    </a:solidFill>
                  </a:tcPr>
                </a:tc>
                <a:extLst>
                  <a:ext uri="{0D108BD9-81ED-4DB2-BD59-A6C34878D82A}">
                    <a16:rowId xmlns:a16="http://schemas.microsoft.com/office/drawing/2014/main" xmlns="" val="2639651619"/>
                  </a:ext>
                </a:extLst>
              </a:tr>
              <a:tr h="641180">
                <a:tc>
                  <a:txBody>
                    <a:bodyPr/>
                    <a:lstStyle/>
                    <a:p>
                      <a:r>
                        <a:rPr lang="en" altLang="zh-CN" sz="1800" b="0" i="0" kern="1200" dirty="0">
                          <a:solidFill>
                            <a:schemeClr val="dk1"/>
                          </a:solidFill>
                          <a:effectLst/>
                          <a:latin typeface="+mn-lt"/>
                          <a:ea typeface="+mn-ea"/>
                          <a:cs typeface="+mn-cs"/>
                        </a:rPr>
                        <a:t>JS SDK</a:t>
                      </a:r>
                      <a:endParaRPr lang="zh-CN" altLang="en-US" dirty="0"/>
                    </a:p>
                  </a:txBody>
                  <a:tcPr/>
                </a:tc>
                <a:tc>
                  <a:txBody>
                    <a:bodyPr/>
                    <a:lstStyle/>
                    <a:p>
                      <a:r>
                        <a:rPr lang="en" altLang="zh-CN" sz="1800" b="0" i="0" kern="1200" dirty="0" err="1">
                          <a:solidFill>
                            <a:schemeClr val="dk1"/>
                          </a:solidFill>
                          <a:effectLst/>
                          <a:latin typeface="+mn-lt"/>
                          <a:ea typeface="+mn-ea"/>
                          <a:cs typeface="+mn-cs"/>
                        </a:rPr>
                        <a:t>gio</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people.set</a:t>
                      </a:r>
                      <a:r>
                        <a:rPr lang="en" altLang="zh-CN" sz="1800" b="0" i="0" kern="1200" dirty="0">
                          <a:solidFill>
                            <a:schemeClr val="dk1"/>
                          </a:solidFill>
                          <a:effectLst/>
                          <a:latin typeface="+mn-lt"/>
                          <a:ea typeface="+mn-ea"/>
                          <a:cs typeface="+mn-cs"/>
                        </a:rPr>
                        <a:t>', key, value);</a:t>
                      </a:r>
                      <a:r>
                        <a:rPr lang="zh-CN" altLang="en-US" sz="1800" b="0" i="0" kern="1200" dirty="0">
                          <a:solidFill>
                            <a:schemeClr val="dk1"/>
                          </a:solidFill>
                          <a:effectLst/>
                          <a:latin typeface="+mn-lt"/>
                          <a:ea typeface="+mn-ea"/>
                          <a:cs typeface="+mn-cs"/>
                        </a:rPr>
                        <a:t>或</a:t>
                      </a:r>
                      <a:r>
                        <a:rPr lang="en" altLang="zh-CN" sz="1800" b="0" i="0" kern="1200" dirty="0" err="1">
                          <a:solidFill>
                            <a:schemeClr val="dk1"/>
                          </a:solidFill>
                          <a:effectLst/>
                          <a:latin typeface="+mn-lt"/>
                          <a:ea typeface="+mn-ea"/>
                          <a:cs typeface="+mn-cs"/>
                        </a:rPr>
                        <a:t>gio</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people.set</a:t>
                      </a:r>
                      <a:r>
                        <a:rPr lang="en" altLang="zh-CN" sz="1800" b="0" i="0" kern="1200" dirty="0">
                          <a:solidFill>
                            <a:schemeClr val="dk1"/>
                          </a:solidFill>
                          <a:effectLst/>
                          <a:latin typeface="+mn-lt"/>
                          <a:ea typeface="+mn-ea"/>
                          <a:cs typeface="+mn-cs"/>
                        </a:rPr>
                        <a:t>', </a:t>
                      </a:r>
                      <a:r>
                        <a:rPr lang="en" altLang="zh-CN" sz="1800" b="0" i="0" kern="1200" dirty="0" err="1">
                          <a:solidFill>
                            <a:schemeClr val="dk1"/>
                          </a:solidFill>
                          <a:effectLst/>
                          <a:latin typeface="+mn-lt"/>
                          <a:ea typeface="+mn-ea"/>
                          <a:cs typeface="+mn-cs"/>
                        </a:rPr>
                        <a:t>customerVariables</a:t>
                      </a:r>
                      <a:r>
                        <a:rPr lang="en" altLang="zh-CN" sz="1800" b="0" i="0" kern="1200" dirty="0">
                          <a:solidFill>
                            <a:schemeClr val="dk1"/>
                          </a:solidFill>
                          <a:effectLst/>
                          <a:latin typeface="+mn-lt"/>
                          <a:ea typeface="+mn-ea"/>
                          <a:cs typeface="+mn-cs"/>
                        </a:rPr>
                        <a:t>);</a:t>
                      </a:r>
                      <a:endParaRPr lang="zh-CN" altLang="en-US" dirty="0"/>
                    </a:p>
                  </a:txBody>
                  <a:tcPr/>
                </a:tc>
                <a:tc>
                  <a:txBody>
                    <a:bodyPr/>
                    <a:lstStyle/>
                    <a:p>
                      <a:r>
                        <a:rPr lang="en" altLang="zh-CN" sz="1800" b="0" i="0" kern="1200" dirty="0" err="1">
                          <a:solidFill>
                            <a:schemeClr val="dk1"/>
                          </a:solidFill>
                          <a:effectLst/>
                          <a:latin typeface="+mn-lt"/>
                          <a:ea typeface="+mn-ea"/>
                          <a:cs typeface="+mn-cs"/>
                        </a:rPr>
                        <a:t>gio</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people.set</a:t>
                      </a:r>
                      <a:r>
                        <a:rPr lang="en" altLang="zh-CN" sz="1800" b="0" i="0" kern="1200" dirty="0">
                          <a:solidFill>
                            <a:schemeClr val="dk1"/>
                          </a:solidFill>
                          <a:effectLst/>
                          <a:latin typeface="+mn-lt"/>
                          <a:ea typeface="+mn-ea"/>
                          <a:cs typeface="+mn-cs"/>
                        </a:rPr>
                        <a:t>', {'</a:t>
                      </a:r>
                      <a:r>
                        <a:rPr lang="en" altLang="zh-CN" sz="1800" b="0" i="0" kern="1200" dirty="0" err="1">
                          <a:solidFill>
                            <a:schemeClr val="dk1"/>
                          </a:solidFill>
                          <a:effectLst/>
                          <a:latin typeface="+mn-lt"/>
                          <a:ea typeface="+mn-ea"/>
                          <a:cs typeface="+mn-cs"/>
                        </a:rPr>
                        <a:t>gender_ppl</a:t>
                      </a:r>
                      <a:r>
                        <a:rPr lang="en"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男</a:t>
                      </a:r>
                      <a:r>
                        <a:rPr lang="en-US" altLang="zh-CN" sz="1800" b="0" i="0" kern="1200" dirty="0">
                          <a:solidFill>
                            <a:schemeClr val="dk1"/>
                          </a:solidFill>
                          <a:effectLst/>
                          <a:latin typeface="+mn-lt"/>
                          <a:ea typeface="+mn-ea"/>
                          <a:cs typeface="+mn-cs"/>
                        </a:rPr>
                        <a:t>', '</a:t>
                      </a:r>
                      <a:r>
                        <a:rPr lang="en" altLang="zh-CN" sz="1800" b="0" i="0" kern="1200" dirty="0" err="1">
                          <a:solidFill>
                            <a:schemeClr val="dk1"/>
                          </a:solidFill>
                          <a:effectLst/>
                          <a:latin typeface="+mn-lt"/>
                          <a:ea typeface="+mn-ea"/>
                          <a:cs typeface="+mn-cs"/>
                        </a:rPr>
                        <a:t>age_ppl</a:t>
                      </a:r>
                      <a:r>
                        <a:rPr lang="en" altLang="zh-CN" sz="1800" b="0" i="0" kern="1200" dirty="0">
                          <a:solidFill>
                            <a:schemeClr val="dk1"/>
                          </a:solidFill>
                          <a:effectLst/>
                          <a:latin typeface="+mn-lt"/>
                          <a:ea typeface="+mn-ea"/>
                          <a:cs typeface="+mn-cs"/>
                        </a:rPr>
                        <a:t>': 25});</a:t>
                      </a:r>
                      <a:endParaRPr lang="zh-CN" altLang="en-US" dirty="0"/>
                    </a:p>
                  </a:txBody>
                  <a:tcPr/>
                </a:tc>
                <a:extLst>
                  <a:ext uri="{0D108BD9-81ED-4DB2-BD59-A6C34878D82A}">
                    <a16:rowId xmlns:a16="http://schemas.microsoft.com/office/drawing/2014/main" xmlns="" val="313466812"/>
                  </a:ext>
                </a:extLst>
              </a:tr>
              <a:tr h="1835227">
                <a:tc>
                  <a:txBody>
                    <a:bodyPr/>
                    <a:lstStyle/>
                    <a:p>
                      <a:r>
                        <a:rPr lang="en" altLang="zh-CN" sz="1800" b="0" i="0" kern="1200" dirty="0">
                          <a:solidFill>
                            <a:schemeClr val="dk1"/>
                          </a:solidFill>
                          <a:effectLst/>
                          <a:latin typeface="+mn-lt"/>
                          <a:ea typeface="+mn-ea"/>
                          <a:cs typeface="+mn-cs"/>
                        </a:rPr>
                        <a:t>Android SDK</a:t>
                      </a:r>
                      <a:endParaRPr lang="zh-CN" altLang="en-US" dirty="0"/>
                    </a:p>
                  </a:txBody>
                  <a:tcPr/>
                </a:tc>
                <a:tc>
                  <a:txBody>
                    <a:bodyPr/>
                    <a:lstStyle/>
                    <a:p>
                      <a:r>
                        <a:rPr lang="en" altLang="zh-CN" sz="1800" b="0" i="0" kern="1200" dirty="0" err="1">
                          <a:solidFill>
                            <a:schemeClr val="dk1"/>
                          </a:solidFill>
                          <a:effectLst/>
                          <a:latin typeface="+mn-lt"/>
                          <a:ea typeface="+mn-ea"/>
                          <a:cs typeface="+mn-cs"/>
                        </a:rPr>
                        <a:t>GrowingIO.getInstance</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setPeopleVariable</a:t>
                      </a:r>
                      <a:r>
                        <a:rPr lang="en" altLang="zh-CN" sz="1800" b="0" i="0" kern="1200" dirty="0">
                          <a:solidFill>
                            <a:schemeClr val="dk1"/>
                          </a:solidFill>
                          <a:effectLst/>
                          <a:latin typeface="+mn-lt"/>
                          <a:ea typeface="+mn-ea"/>
                          <a:cs typeface="+mn-cs"/>
                        </a:rPr>
                        <a:t>(String key, String value);</a:t>
                      </a:r>
                    </a:p>
                    <a:p>
                      <a:r>
                        <a:rPr lang="zh-CN" altLang="en-US" sz="1800" b="0" i="0" kern="1200" dirty="0">
                          <a:solidFill>
                            <a:schemeClr val="dk1"/>
                          </a:solidFill>
                          <a:effectLst/>
                          <a:latin typeface="+mn-lt"/>
                          <a:ea typeface="+mn-ea"/>
                          <a:cs typeface="+mn-cs"/>
                        </a:rPr>
                        <a:t>或</a:t>
                      </a:r>
                    </a:p>
                    <a:p>
                      <a:r>
                        <a:rPr lang="en" altLang="zh-CN" sz="1800" b="0" i="0" kern="1200" dirty="0" err="1">
                          <a:solidFill>
                            <a:schemeClr val="dk1"/>
                          </a:solidFill>
                          <a:effectLst/>
                          <a:latin typeface="+mn-lt"/>
                          <a:ea typeface="+mn-ea"/>
                          <a:cs typeface="+mn-cs"/>
                        </a:rPr>
                        <a:t>GrowingIO.getInstance</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setPeopleVariable</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JSONObject</a:t>
                      </a:r>
                      <a:r>
                        <a:rPr lang="en" altLang="zh-CN" sz="1800" b="0" i="0" kern="1200" dirty="0">
                          <a:solidFill>
                            <a:schemeClr val="dk1"/>
                          </a:solidFill>
                          <a:effectLst/>
                          <a:latin typeface="+mn-lt"/>
                          <a:ea typeface="+mn-ea"/>
                          <a:cs typeface="+mn-cs"/>
                        </a:rPr>
                        <a:t> </a:t>
                      </a:r>
                      <a:r>
                        <a:rPr lang="en" altLang="zh-CN" sz="1800" b="0" i="0" kern="1200" dirty="0" err="1">
                          <a:solidFill>
                            <a:schemeClr val="dk1"/>
                          </a:solidFill>
                          <a:effectLst/>
                          <a:latin typeface="+mn-lt"/>
                          <a:ea typeface="+mn-ea"/>
                          <a:cs typeface="+mn-cs"/>
                        </a:rPr>
                        <a:t>peopleVariables</a:t>
                      </a:r>
                      <a:r>
                        <a:rPr lang="en" altLang="zh-CN" sz="1800" b="0" i="0" kern="1200" dirty="0">
                          <a:solidFill>
                            <a:schemeClr val="dk1"/>
                          </a:solidFill>
                          <a:effectLst/>
                          <a:latin typeface="+mn-lt"/>
                          <a:ea typeface="+mn-ea"/>
                          <a:cs typeface="+mn-cs"/>
                        </a:rPr>
                        <a:t>);</a:t>
                      </a:r>
                    </a:p>
                    <a:p>
                      <a:endParaRPr lang="zh-CN" altLang="en-US" dirty="0"/>
                    </a:p>
                  </a:txBody>
                  <a:tcPr/>
                </a:tc>
                <a:tc>
                  <a:txBody>
                    <a:bodyPr/>
                    <a:lstStyle/>
                    <a:p>
                      <a:r>
                        <a:rPr lang="en" altLang="zh-CN" sz="1800" b="0" i="0" kern="1200" dirty="0" err="1">
                          <a:solidFill>
                            <a:schemeClr val="dk1"/>
                          </a:solidFill>
                          <a:effectLst/>
                          <a:latin typeface="+mn-lt"/>
                          <a:ea typeface="+mn-ea"/>
                          <a:cs typeface="+mn-cs"/>
                        </a:rPr>
                        <a:t>JSONObject</a:t>
                      </a:r>
                      <a:r>
                        <a:rPr lang="en" altLang="zh-CN" sz="1800" b="0" i="0" kern="1200" dirty="0">
                          <a:solidFill>
                            <a:schemeClr val="dk1"/>
                          </a:solidFill>
                          <a:effectLst/>
                          <a:latin typeface="+mn-lt"/>
                          <a:ea typeface="+mn-ea"/>
                          <a:cs typeface="+mn-cs"/>
                        </a:rPr>
                        <a:t> </a:t>
                      </a:r>
                      <a:r>
                        <a:rPr lang="en" altLang="zh-CN" sz="1800" b="0" i="0" kern="1200" dirty="0" err="1">
                          <a:solidFill>
                            <a:schemeClr val="dk1"/>
                          </a:solidFill>
                          <a:effectLst/>
                          <a:latin typeface="+mn-lt"/>
                          <a:ea typeface="+mn-ea"/>
                          <a:cs typeface="+mn-cs"/>
                        </a:rPr>
                        <a:t>jsonObject</a:t>
                      </a:r>
                      <a:r>
                        <a:rPr lang="en" altLang="zh-CN" sz="1800" b="0" i="0" kern="1200" dirty="0">
                          <a:solidFill>
                            <a:schemeClr val="dk1"/>
                          </a:solidFill>
                          <a:effectLst/>
                          <a:latin typeface="+mn-lt"/>
                          <a:ea typeface="+mn-ea"/>
                          <a:cs typeface="+mn-cs"/>
                        </a:rPr>
                        <a:t> = new </a:t>
                      </a:r>
                      <a:r>
                        <a:rPr lang="en" altLang="zh-CN" sz="1800" b="0" i="0" kern="1200" dirty="0" err="1">
                          <a:solidFill>
                            <a:schemeClr val="dk1"/>
                          </a:solidFill>
                          <a:effectLst/>
                          <a:latin typeface="+mn-lt"/>
                          <a:ea typeface="+mn-ea"/>
                          <a:cs typeface="+mn-cs"/>
                        </a:rPr>
                        <a:t>JSONObject</a:t>
                      </a:r>
                      <a:r>
                        <a:rPr lang="en" altLang="zh-CN" sz="1800" b="0" i="0" kern="1200" dirty="0">
                          <a:solidFill>
                            <a:schemeClr val="dk1"/>
                          </a:solidFill>
                          <a:effectLst/>
                          <a:latin typeface="+mn-lt"/>
                          <a:ea typeface="+mn-ea"/>
                          <a:cs typeface="+mn-cs"/>
                        </a:rPr>
                        <a:t>();</a:t>
                      </a:r>
                    </a:p>
                    <a:p>
                      <a:r>
                        <a:rPr lang="en" altLang="zh-CN" sz="1800" b="0" i="0" kern="1200" dirty="0" err="1">
                          <a:solidFill>
                            <a:schemeClr val="dk1"/>
                          </a:solidFill>
                          <a:effectLst/>
                          <a:latin typeface="+mn-lt"/>
                          <a:ea typeface="+mn-ea"/>
                          <a:cs typeface="+mn-cs"/>
                        </a:rPr>
                        <a:t>jsonObject.put</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gender_ppl</a:t>
                      </a:r>
                      <a:r>
                        <a:rPr lang="en"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男</a:t>
                      </a:r>
                      <a:r>
                        <a:rPr lang="en-US" altLang="zh-CN" sz="1800" b="0" i="0" kern="1200" dirty="0">
                          <a:solidFill>
                            <a:schemeClr val="dk1"/>
                          </a:solidFill>
                          <a:effectLst/>
                          <a:latin typeface="+mn-lt"/>
                          <a:ea typeface="+mn-ea"/>
                          <a:cs typeface="+mn-cs"/>
                        </a:rPr>
                        <a:t>");</a:t>
                      </a:r>
                    </a:p>
                    <a:p>
                      <a:r>
                        <a:rPr lang="en" altLang="zh-CN" sz="1800" b="0" i="0" kern="1200" dirty="0" err="1">
                          <a:solidFill>
                            <a:schemeClr val="dk1"/>
                          </a:solidFill>
                          <a:effectLst/>
                          <a:latin typeface="+mn-lt"/>
                          <a:ea typeface="+mn-ea"/>
                          <a:cs typeface="+mn-cs"/>
                        </a:rPr>
                        <a:t>jsonObject.put</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age_ppl</a:t>
                      </a:r>
                      <a:r>
                        <a:rPr lang="en" altLang="zh-CN" sz="1800" b="0" i="0" kern="1200" dirty="0">
                          <a:solidFill>
                            <a:schemeClr val="dk1"/>
                          </a:solidFill>
                          <a:effectLst/>
                          <a:latin typeface="+mn-lt"/>
                          <a:ea typeface="+mn-ea"/>
                          <a:cs typeface="+mn-cs"/>
                        </a:rPr>
                        <a:t>", 25);</a:t>
                      </a:r>
                    </a:p>
                    <a:p>
                      <a:r>
                        <a:rPr lang="en" altLang="zh-CN" sz="1800" b="0" i="0" kern="1200" dirty="0" err="1">
                          <a:solidFill>
                            <a:schemeClr val="dk1"/>
                          </a:solidFill>
                          <a:effectLst/>
                          <a:latin typeface="+mn-lt"/>
                          <a:ea typeface="+mn-ea"/>
                          <a:cs typeface="+mn-cs"/>
                        </a:rPr>
                        <a:t>GrowingIO.getInstance</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setPeopleVariable</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jsonObject</a:t>
                      </a:r>
                      <a:r>
                        <a:rPr lang="en" altLang="zh-CN" sz="1800" b="0" i="0" kern="1200" dirty="0">
                          <a:solidFill>
                            <a:schemeClr val="dk1"/>
                          </a:solidFill>
                          <a:effectLst/>
                          <a:latin typeface="+mn-lt"/>
                          <a:ea typeface="+mn-ea"/>
                          <a:cs typeface="+mn-cs"/>
                        </a:rPr>
                        <a:t>);</a:t>
                      </a:r>
                    </a:p>
                    <a:p>
                      <a:endParaRPr lang="zh-CN" altLang="en-US" dirty="0"/>
                    </a:p>
                  </a:txBody>
                  <a:tcPr/>
                </a:tc>
                <a:extLst>
                  <a:ext uri="{0D108BD9-81ED-4DB2-BD59-A6C34878D82A}">
                    <a16:rowId xmlns:a16="http://schemas.microsoft.com/office/drawing/2014/main" xmlns="" val="1629720176"/>
                  </a:ext>
                </a:extLst>
              </a:tr>
              <a:tr h="2335744">
                <a:tc>
                  <a:txBody>
                    <a:bodyPr/>
                    <a:lstStyle/>
                    <a:p>
                      <a:r>
                        <a:rPr lang="en" altLang="zh-CN" sz="1800" b="0" i="0" kern="1200" dirty="0">
                          <a:solidFill>
                            <a:schemeClr val="dk1"/>
                          </a:solidFill>
                          <a:effectLst/>
                          <a:latin typeface="+mn-lt"/>
                          <a:ea typeface="+mn-ea"/>
                          <a:cs typeface="+mn-cs"/>
                        </a:rPr>
                        <a:t>iOS SDK</a:t>
                      </a:r>
                      <a:endParaRPr lang="zh-CN" altLang="en-US" dirty="0"/>
                    </a:p>
                  </a:txBody>
                  <a:tcPr/>
                </a:tc>
                <a:tc>
                  <a:txBody>
                    <a:bodyPr/>
                    <a:lstStyle/>
                    <a:p>
                      <a:r>
                        <a:rPr lang="en" altLang="zh-CN" sz="1800" b="0" i="0" kern="1200" dirty="0" smtClean="0">
                          <a:solidFill>
                            <a:schemeClr val="dk1"/>
                          </a:solidFill>
                          <a:effectLst/>
                          <a:latin typeface="+mn-lt"/>
                          <a:ea typeface="+mn-ea"/>
                          <a:cs typeface="+mn-cs"/>
                        </a:rPr>
                        <a:t>+(void)</a:t>
                      </a:r>
                      <a:r>
                        <a:rPr lang="en" altLang="zh-CN" sz="1800" b="0" i="0" kern="1200" dirty="0" err="1" smtClean="0">
                          <a:solidFill>
                            <a:schemeClr val="dk1"/>
                          </a:solidFill>
                          <a:effectLst/>
                          <a:latin typeface="+mn-lt"/>
                          <a:ea typeface="+mn-ea"/>
                          <a:cs typeface="+mn-cs"/>
                        </a:rPr>
                        <a:t>setPeopleVariableWithKey</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NSString</a:t>
                      </a:r>
                      <a:r>
                        <a:rPr lang="en" altLang="zh-CN" sz="1800" b="0" i="0" kern="1200" dirty="0">
                          <a:solidFill>
                            <a:schemeClr val="dk1"/>
                          </a:solidFill>
                          <a:effectLst/>
                          <a:latin typeface="+mn-lt"/>
                          <a:ea typeface="+mn-ea"/>
                          <a:cs typeface="+mn-cs"/>
                        </a:rPr>
                        <a:t> *)key </a:t>
                      </a:r>
                      <a:r>
                        <a:rPr lang="en" altLang="zh-CN" sz="1800" b="0" i="0" kern="1200" dirty="0" err="1">
                          <a:solidFill>
                            <a:schemeClr val="dk1"/>
                          </a:solidFill>
                          <a:effectLst/>
                          <a:latin typeface="+mn-lt"/>
                          <a:ea typeface="+mn-ea"/>
                          <a:cs typeface="+mn-cs"/>
                        </a:rPr>
                        <a:t>andStringValue</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NSString</a:t>
                      </a:r>
                      <a:r>
                        <a:rPr lang="en" altLang="zh-CN" sz="1800" b="0" i="0" kern="1200" dirty="0">
                          <a:solidFill>
                            <a:schemeClr val="dk1"/>
                          </a:solidFill>
                          <a:effectLst/>
                          <a:latin typeface="+mn-lt"/>
                          <a:ea typeface="+mn-ea"/>
                          <a:cs typeface="+mn-cs"/>
                        </a:rPr>
                        <a:t> *)</a:t>
                      </a:r>
                      <a:r>
                        <a:rPr lang="en" altLang="zh-CN" sz="1800" b="0" i="0" kern="1200" dirty="0" err="1">
                          <a:solidFill>
                            <a:schemeClr val="dk1"/>
                          </a:solidFill>
                          <a:effectLst/>
                          <a:latin typeface="+mn-lt"/>
                          <a:ea typeface="+mn-ea"/>
                          <a:cs typeface="+mn-cs"/>
                        </a:rPr>
                        <a:t>stringValue</a:t>
                      </a:r>
                      <a:r>
                        <a:rPr lang="en" altLang="zh-CN" sz="1800" b="0" i="0" kern="1200" dirty="0">
                          <a:solidFill>
                            <a:schemeClr val="dk1"/>
                          </a:solidFill>
                          <a:effectLst/>
                          <a:latin typeface="+mn-lt"/>
                          <a:ea typeface="+mn-ea"/>
                          <a:cs typeface="+mn-cs"/>
                        </a:rPr>
                        <a:t>; </a:t>
                      </a:r>
                    </a:p>
                    <a:p>
                      <a:r>
                        <a:rPr lang="zh-CN" altLang="en-US" sz="1800" b="0" i="0" kern="1200" dirty="0">
                          <a:solidFill>
                            <a:schemeClr val="dk1"/>
                          </a:solidFill>
                          <a:effectLst/>
                          <a:latin typeface="+mn-lt"/>
                          <a:ea typeface="+mn-ea"/>
                          <a:cs typeface="+mn-cs"/>
                        </a:rPr>
                        <a:t>或</a:t>
                      </a:r>
                    </a:p>
                    <a:p>
                      <a:r>
                        <a:rPr lang="en-US" altLang="zh-CN" sz="1800" b="0" i="0" kern="1200" smtClean="0">
                          <a:solidFill>
                            <a:schemeClr val="dk1"/>
                          </a:solidFill>
                          <a:effectLst/>
                          <a:latin typeface="+mn-lt"/>
                          <a:ea typeface="+mn-ea"/>
                          <a:cs typeface="+mn-cs"/>
                        </a:rPr>
                        <a:t>+(</a:t>
                      </a:r>
                      <a:r>
                        <a:rPr lang="en" altLang="zh-CN" sz="1800" b="0" i="0" kern="1200" dirty="0">
                          <a:solidFill>
                            <a:schemeClr val="dk1"/>
                          </a:solidFill>
                          <a:effectLst/>
                          <a:latin typeface="+mn-lt"/>
                          <a:ea typeface="+mn-ea"/>
                          <a:cs typeface="+mn-cs"/>
                        </a:rPr>
                        <a:t>void)</a:t>
                      </a:r>
                      <a:r>
                        <a:rPr lang="en" altLang="zh-CN" sz="1800" b="0" i="0" kern="1200" dirty="0" err="1">
                          <a:solidFill>
                            <a:schemeClr val="dk1"/>
                          </a:solidFill>
                          <a:effectLst/>
                          <a:latin typeface="+mn-lt"/>
                          <a:ea typeface="+mn-ea"/>
                          <a:cs typeface="+mn-cs"/>
                        </a:rPr>
                        <a:t>setPeopleVariable</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NSDictionary</a:t>
                      </a:r>
                      <a:r>
                        <a:rPr lang="en" altLang="zh-CN" sz="1800" b="0" i="0" kern="1200" dirty="0">
                          <a:solidFill>
                            <a:schemeClr val="dk1"/>
                          </a:solidFill>
                          <a:effectLst/>
                          <a:latin typeface="+mn-lt"/>
                          <a:ea typeface="+mn-ea"/>
                          <a:cs typeface="+mn-cs"/>
                        </a:rPr>
                        <a:t>&lt;</a:t>
                      </a:r>
                      <a:r>
                        <a:rPr lang="en" altLang="zh-CN" sz="1800" b="0" i="0" kern="1200" dirty="0" err="1">
                          <a:solidFill>
                            <a:schemeClr val="dk1"/>
                          </a:solidFill>
                          <a:effectLst/>
                          <a:latin typeface="+mn-lt"/>
                          <a:ea typeface="+mn-ea"/>
                          <a:cs typeface="+mn-cs"/>
                        </a:rPr>
                        <a:t>NSString</a:t>
                      </a:r>
                      <a:r>
                        <a:rPr lang="en" altLang="zh-CN" sz="1800" b="0" i="0" kern="1200" dirty="0">
                          <a:solidFill>
                            <a:schemeClr val="dk1"/>
                          </a:solidFill>
                          <a:effectLst/>
                          <a:latin typeface="+mn-lt"/>
                          <a:ea typeface="+mn-ea"/>
                          <a:cs typeface="+mn-cs"/>
                        </a:rPr>
                        <a:t> *, </a:t>
                      </a:r>
                      <a:r>
                        <a:rPr lang="en" altLang="zh-CN" sz="1800" b="0" i="0" kern="1200" dirty="0" err="1">
                          <a:solidFill>
                            <a:schemeClr val="dk1"/>
                          </a:solidFill>
                          <a:effectLst/>
                          <a:latin typeface="+mn-lt"/>
                          <a:ea typeface="+mn-ea"/>
                          <a:cs typeface="+mn-cs"/>
                        </a:rPr>
                        <a:t>NSObject</a:t>
                      </a:r>
                      <a:r>
                        <a:rPr lang="en" altLang="zh-CN" sz="1800" b="0" i="0" kern="1200" dirty="0">
                          <a:solidFill>
                            <a:schemeClr val="dk1"/>
                          </a:solidFill>
                          <a:effectLst/>
                          <a:latin typeface="+mn-lt"/>
                          <a:ea typeface="+mn-ea"/>
                          <a:cs typeface="+mn-cs"/>
                        </a:rPr>
                        <a:t> *&gt; *)variable;</a:t>
                      </a:r>
                    </a:p>
                    <a:p>
                      <a:endParaRPr lang="zh-CN" altLang="en-US" dirty="0"/>
                    </a:p>
                  </a:txBody>
                  <a:tcPr/>
                </a:tc>
                <a:tc>
                  <a:txBody>
                    <a:bodyPr/>
                    <a:lstStyle/>
                    <a:p>
                      <a:r>
                        <a:rPr lang="en" altLang="zh-CN" sz="1800" b="0" i="0" kern="1200" dirty="0">
                          <a:solidFill>
                            <a:schemeClr val="dk1"/>
                          </a:solidFill>
                          <a:effectLst/>
                          <a:latin typeface="+mn-lt"/>
                          <a:ea typeface="+mn-ea"/>
                          <a:cs typeface="+mn-cs"/>
                        </a:rPr>
                        <a:t>[Growing </a:t>
                      </a:r>
                      <a:r>
                        <a:rPr lang="en" altLang="zh-CN" sz="1800" b="0" i="0" kern="1200" dirty="0" err="1">
                          <a:solidFill>
                            <a:schemeClr val="dk1"/>
                          </a:solidFill>
                          <a:effectLst/>
                          <a:latin typeface="+mn-lt"/>
                          <a:ea typeface="+mn-ea"/>
                          <a:cs typeface="+mn-cs"/>
                        </a:rPr>
                        <a:t>setPeopleVariable</a:t>
                      </a:r>
                      <a:r>
                        <a:rPr lang="en" altLang="zh-CN" sz="1800" b="0" i="0" kern="1200" dirty="0">
                          <a:solidFill>
                            <a:schemeClr val="dk1"/>
                          </a:solidFill>
                          <a:effectLst/>
                          <a:latin typeface="+mn-lt"/>
                          <a:ea typeface="+mn-ea"/>
                          <a:cs typeface="+mn-cs"/>
                        </a:rPr>
                        <a:t>:@{@"</a:t>
                      </a:r>
                      <a:r>
                        <a:rPr lang="en" altLang="zh-CN" sz="1800" b="0" i="0" kern="1200" dirty="0" err="1">
                          <a:solidFill>
                            <a:schemeClr val="dk1"/>
                          </a:solidFill>
                          <a:effectLst/>
                          <a:latin typeface="+mn-lt"/>
                          <a:ea typeface="+mn-ea"/>
                          <a:cs typeface="+mn-cs"/>
                        </a:rPr>
                        <a:t>gender_ppl</a:t>
                      </a:r>
                      <a:r>
                        <a:rPr lang="en" altLang="zh-CN" sz="1800" b="0" i="0" kern="1200" dirty="0">
                          <a:solidFill>
                            <a:schemeClr val="dk1"/>
                          </a:solidFill>
                          <a:effectLst/>
                          <a:latin typeface="+mn-lt"/>
                          <a:ea typeface="+mn-ea"/>
                          <a:cs typeface="+mn-cs"/>
                        </a:rPr>
                        <a:t>":@"</a:t>
                      </a:r>
                      <a:r>
                        <a:rPr lang="zh-CN" altLang="en" sz="1800" b="0" i="0" kern="1200" dirty="0">
                          <a:solidFill>
                            <a:schemeClr val="dk1"/>
                          </a:solidFill>
                          <a:effectLst/>
                          <a:latin typeface="+mn-lt"/>
                          <a:ea typeface="+mn-ea"/>
                          <a:cs typeface="+mn-cs"/>
                        </a:rPr>
                        <a:t>男</a:t>
                      </a:r>
                      <a:r>
                        <a:rPr lang="en" altLang="zh-CN" sz="1800" b="0" i="0" kern="1200" dirty="0">
                          <a:solidFill>
                            <a:schemeClr val="dk1"/>
                          </a:solidFill>
                          <a:effectLst/>
                          <a:latin typeface="+mn-lt"/>
                          <a:ea typeface="+mn-ea"/>
                          <a:cs typeface="+mn-cs"/>
                        </a:rPr>
                        <a:t>", @"</a:t>
                      </a:r>
                      <a:r>
                        <a:rPr lang="en" altLang="zh-CN" sz="1800" b="0" i="0" kern="1200" dirty="0" err="1">
                          <a:solidFill>
                            <a:schemeClr val="dk1"/>
                          </a:solidFill>
                          <a:effectLst/>
                          <a:latin typeface="+mn-lt"/>
                          <a:ea typeface="+mn-ea"/>
                          <a:cs typeface="+mn-cs"/>
                        </a:rPr>
                        <a:t>age_ppl</a:t>
                      </a:r>
                      <a:r>
                        <a:rPr lang="en" altLang="zh-CN" sz="1800" b="0" i="0" kern="1200" dirty="0">
                          <a:solidFill>
                            <a:schemeClr val="dk1"/>
                          </a:solidFill>
                          <a:effectLst/>
                          <a:latin typeface="+mn-lt"/>
                          <a:ea typeface="+mn-ea"/>
                          <a:cs typeface="+mn-cs"/>
                        </a:rPr>
                        <a:t>":@25}];</a:t>
                      </a:r>
                      <a:endParaRPr lang="zh-CN" altLang="en-US" dirty="0"/>
                    </a:p>
                  </a:txBody>
                  <a:tcPr/>
                </a:tc>
                <a:extLst>
                  <a:ext uri="{0D108BD9-81ED-4DB2-BD59-A6C34878D82A}">
                    <a16:rowId xmlns:a16="http://schemas.microsoft.com/office/drawing/2014/main" xmlns="" val="1295557502"/>
                  </a:ext>
                </a:extLst>
              </a:tr>
            </a:tbl>
          </a:graphicData>
        </a:graphic>
      </p:graphicFrame>
    </p:spTree>
    <p:extLst>
      <p:ext uri="{BB962C8B-B14F-4D97-AF65-F5344CB8AC3E}">
        <p14:creationId xmlns:p14="http://schemas.microsoft.com/office/powerpoint/2010/main" val="8356068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DBDE35FA-DF8D-9D46-863C-77D7192306BA}"/>
              </a:ext>
            </a:extLst>
          </p:cNvPr>
          <p:cNvSpPr txBox="1"/>
          <p:nvPr/>
        </p:nvSpPr>
        <p:spPr>
          <a:xfrm>
            <a:off x="4976195" y="625032"/>
            <a:ext cx="2749471" cy="707886"/>
          </a:xfrm>
          <a:prstGeom prst="rect">
            <a:avLst/>
          </a:prstGeom>
          <a:noFill/>
        </p:spPr>
        <p:txBody>
          <a:bodyPr wrap="none" rtlCol="0">
            <a:spAutoFit/>
          </a:bodyPr>
          <a:lstStyle/>
          <a:p>
            <a:pPr algn="ctr"/>
            <a:r>
              <a:rPr kumimoji="1" lang="zh-CN" altLang="en-US" sz="4000" b="1" dirty="0">
                <a:latin typeface="+mj-ea"/>
                <a:ea typeface="+mj-ea"/>
              </a:rPr>
              <a:t>小程序埋点</a:t>
            </a:r>
          </a:p>
        </p:txBody>
      </p:sp>
      <p:graphicFrame>
        <p:nvGraphicFramePr>
          <p:cNvPr id="18" name="内容占位符 17">
            <a:extLst>
              <a:ext uri="{FF2B5EF4-FFF2-40B4-BE49-F238E27FC236}">
                <a16:creationId xmlns:a16="http://schemas.microsoft.com/office/drawing/2014/main" xmlns="" id="{093EE932-E9A9-434D-B2FA-8220B0036228}"/>
              </a:ext>
            </a:extLst>
          </p:cNvPr>
          <p:cNvGraphicFramePr>
            <a:graphicFrameLocks noGrp="1"/>
          </p:cNvGraphicFramePr>
          <p:nvPr>
            <p:ph idx="1"/>
            <p:extLst>
              <p:ext uri="{D42A27DB-BD31-4B8C-83A1-F6EECF244321}">
                <p14:modId xmlns:p14="http://schemas.microsoft.com/office/powerpoint/2010/main" val="1363806992"/>
              </p:ext>
            </p:extLst>
          </p:nvPr>
        </p:nvGraphicFramePr>
        <p:xfrm>
          <a:off x="1127448" y="1556792"/>
          <a:ext cx="10153128" cy="4398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47707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346A090-1BD3-8941-BD95-A44C42507D54}"/>
              </a:ext>
            </a:extLst>
          </p:cNvPr>
          <p:cNvSpPr>
            <a:spLocks noGrp="1"/>
          </p:cNvSpPr>
          <p:nvPr>
            <p:ph type="title"/>
          </p:nvPr>
        </p:nvSpPr>
        <p:spPr>
          <a:xfrm>
            <a:off x="760552" y="601368"/>
            <a:ext cx="10515600" cy="668545"/>
          </a:xfrm>
        </p:spPr>
        <p:txBody>
          <a:bodyPr/>
          <a:lstStyle/>
          <a:p>
            <a:r>
              <a:rPr lang="zh-CN" altLang="en-US" sz="4000" dirty="0">
                <a:hlinkClick r:id="rId2"/>
              </a:rPr>
              <a:t>预置自定义事件</a:t>
            </a:r>
            <a:endParaRPr lang="en-US" altLang="zh-CN" sz="4000" dirty="0"/>
          </a:p>
        </p:txBody>
      </p:sp>
      <p:sp>
        <p:nvSpPr>
          <p:cNvPr id="3" name="内容占位符 2">
            <a:extLst>
              <a:ext uri="{FF2B5EF4-FFF2-40B4-BE49-F238E27FC236}">
                <a16:creationId xmlns:a16="http://schemas.microsoft.com/office/drawing/2014/main" xmlns="" id="{5345E31C-1B70-7A4E-8EB2-5B895DDE4347}"/>
              </a:ext>
            </a:extLst>
          </p:cNvPr>
          <p:cNvSpPr>
            <a:spLocks noGrp="1"/>
          </p:cNvSpPr>
          <p:nvPr>
            <p:ph idx="1"/>
          </p:nvPr>
        </p:nvSpPr>
        <p:spPr>
          <a:xfrm>
            <a:off x="969723" y="1340768"/>
            <a:ext cx="10670893" cy="504056"/>
          </a:xfrm>
        </p:spPr>
        <p:txBody>
          <a:bodyPr/>
          <a:lstStyle/>
          <a:p>
            <a:pPr marL="0" indent="0">
              <a:buNone/>
            </a:pPr>
            <a:r>
              <a:rPr lang="en-US" altLang="zh-CN" sz="1700" dirty="0" err="1">
                <a:solidFill>
                  <a:schemeClr val="bg2">
                    <a:lumMod val="10000"/>
                  </a:schemeClr>
                </a:solidFill>
                <a:latin typeface="+mj-ea"/>
                <a:ea typeface="+mj-ea"/>
              </a:rPr>
              <a:t>GrowingIO</a:t>
            </a:r>
            <a:r>
              <a:rPr lang="en-US" altLang="zh-CN" sz="1700" dirty="0">
                <a:solidFill>
                  <a:schemeClr val="bg2">
                    <a:lumMod val="10000"/>
                  </a:schemeClr>
                </a:solidFill>
                <a:latin typeface="+mj-ea"/>
                <a:ea typeface="+mj-ea"/>
              </a:rPr>
              <a:t> </a:t>
            </a:r>
            <a:r>
              <a:rPr lang="zh-CN" altLang="en-US" sz="1700" dirty="0">
                <a:solidFill>
                  <a:schemeClr val="bg2">
                    <a:lumMod val="10000"/>
                  </a:schemeClr>
                </a:solidFill>
                <a:latin typeface="+mj-ea"/>
                <a:ea typeface="+mj-ea"/>
              </a:rPr>
              <a:t>预置了两个小程序的标准自定义事件：分享到群聊或好友信息和程序错误，接入</a:t>
            </a:r>
            <a:r>
              <a:rPr lang="en-US" altLang="zh-CN" sz="1700" dirty="0">
                <a:solidFill>
                  <a:schemeClr val="bg2">
                    <a:lumMod val="10000"/>
                  </a:schemeClr>
                </a:solidFill>
                <a:latin typeface="+mj-ea"/>
                <a:ea typeface="+mj-ea"/>
              </a:rPr>
              <a:t>SDK</a:t>
            </a:r>
            <a:r>
              <a:rPr lang="zh-CN" altLang="en-US" sz="1700" dirty="0">
                <a:solidFill>
                  <a:schemeClr val="bg2">
                    <a:lumMod val="10000"/>
                  </a:schemeClr>
                </a:solidFill>
                <a:latin typeface="+mj-ea"/>
                <a:ea typeface="+mj-ea"/>
              </a:rPr>
              <a:t>即可以使用。</a:t>
            </a:r>
            <a:endParaRPr kumimoji="1" lang="zh-CN" altLang="en-US" sz="1700" dirty="0">
              <a:solidFill>
                <a:schemeClr val="bg2">
                  <a:lumMod val="10000"/>
                </a:schemeClr>
              </a:solidFill>
              <a:latin typeface="+mj-ea"/>
              <a:ea typeface="+mj-ea"/>
            </a:endParaRPr>
          </a:p>
        </p:txBody>
      </p:sp>
      <p:sp>
        <p:nvSpPr>
          <p:cNvPr id="5" name="文本框 4">
            <a:extLst>
              <a:ext uri="{FF2B5EF4-FFF2-40B4-BE49-F238E27FC236}">
                <a16:creationId xmlns:a16="http://schemas.microsoft.com/office/drawing/2014/main" xmlns="" id="{4255B151-8585-6747-B2D5-625D47CBD19E}"/>
              </a:ext>
            </a:extLst>
          </p:cNvPr>
          <p:cNvSpPr txBox="1"/>
          <p:nvPr/>
        </p:nvSpPr>
        <p:spPr>
          <a:xfrm>
            <a:off x="2207568" y="5877272"/>
            <a:ext cx="3262432" cy="338554"/>
          </a:xfrm>
          <a:prstGeom prst="rect">
            <a:avLst/>
          </a:prstGeom>
          <a:noFill/>
        </p:spPr>
        <p:txBody>
          <a:bodyPr wrap="none" rtlCol="0">
            <a:spAutoFit/>
          </a:bodyPr>
          <a:lstStyle/>
          <a:p>
            <a:r>
              <a:rPr lang="zh-CN" altLang="en-US" sz="1600" dirty="0">
                <a:latin typeface="+mj-ea"/>
                <a:ea typeface="+mj-ea"/>
              </a:rPr>
              <a:t>微信小程序分享到好友或群聊信息</a:t>
            </a:r>
            <a:endParaRPr kumimoji="1" lang="zh-CN" altLang="en-US" sz="1600" dirty="0">
              <a:latin typeface="+mj-ea"/>
              <a:ea typeface="+mj-ea"/>
            </a:endParaRPr>
          </a:p>
        </p:txBody>
      </p:sp>
      <p:sp>
        <p:nvSpPr>
          <p:cNvPr id="6" name="文本框 5">
            <a:extLst>
              <a:ext uri="{FF2B5EF4-FFF2-40B4-BE49-F238E27FC236}">
                <a16:creationId xmlns:a16="http://schemas.microsoft.com/office/drawing/2014/main" xmlns="" id="{AD35E791-71F8-434F-9AF8-52867257A62D}"/>
              </a:ext>
            </a:extLst>
          </p:cNvPr>
          <p:cNvSpPr txBox="1"/>
          <p:nvPr/>
        </p:nvSpPr>
        <p:spPr>
          <a:xfrm>
            <a:off x="7555074" y="5826750"/>
            <a:ext cx="1005403" cy="338554"/>
          </a:xfrm>
          <a:prstGeom prst="rect">
            <a:avLst/>
          </a:prstGeom>
          <a:noFill/>
        </p:spPr>
        <p:txBody>
          <a:bodyPr wrap="none" rtlCol="0">
            <a:spAutoFit/>
          </a:bodyPr>
          <a:lstStyle/>
          <a:p>
            <a:r>
              <a:rPr lang="zh-CN" altLang="en-US" sz="1600" dirty="0">
                <a:latin typeface="+mj-ea"/>
                <a:ea typeface="+mj-ea"/>
              </a:rPr>
              <a:t>程序错误</a:t>
            </a:r>
            <a:endParaRPr kumimoji="1" lang="zh-CN" altLang="en-US" sz="1600" dirty="0">
              <a:latin typeface="+mj-ea"/>
              <a:ea typeface="+mj-ea"/>
            </a:endParaRPr>
          </a:p>
        </p:txBody>
      </p:sp>
      <p:pic>
        <p:nvPicPr>
          <p:cNvPr id="9" name="图片 8" descr="图片包含 屏幕截图&#10;&#10;描述已自动生成">
            <a:extLst>
              <a:ext uri="{FF2B5EF4-FFF2-40B4-BE49-F238E27FC236}">
                <a16:creationId xmlns:a16="http://schemas.microsoft.com/office/drawing/2014/main" xmlns="" id="{C398856F-097D-1E4E-9DFF-0BD1A1C3A2E3}"/>
              </a:ext>
            </a:extLst>
          </p:cNvPr>
          <p:cNvPicPr>
            <a:picLocks noChangeAspect="1"/>
          </p:cNvPicPr>
          <p:nvPr/>
        </p:nvPicPr>
        <p:blipFill>
          <a:blip r:embed="rId3"/>
          <a:stretch>
            <a:fillRect/>
          </a:stretch>
        </p:blipFill>
        <p:spPr>
          <a:xfrm>
            <a:off x="2062576" y="1988840"/>
            <a:ext cx="3529368" cy="3742772"/>
          </a:xfrm>
          <a:prstGeom prst="rect">
            <a:avLst/>
          </a:prstGeom>
        </p:spPr>
      </p:pic>
      <p:pic>
        <p:nvPicPr>
          <p:cNvPr id="13" name="图片 12" descr="图片包含 屏幕截图&#10;&#10;描述已自动生成">
            <a:extLst>
              <a:ext uri="{FF2B5EF4-FFF2-40B4-BE49-F238E27FC236}">
                <a16:creationId xmlns:a16="http://schemas.microsoft.com/office/drawing/2014/main" xmlns="" id="{52FF53D9-AE72-9144-85CE-E05C61849EBE}"/>
              </a:ext>
            </a:extLst>
          </p:cNvPr>
          <p:cNvPicPr>
            <a:picLocks noChangeAspect="1"/>
          </p:cNvPicPr>
          <p:nvPr/>
        </p:nvPicPr>
        <p:blipFill>
          <a:blip r:embed="rId4"/>
          <a:stretch>
            <a:fillRect/>
          </a:stretch>
        </p:blipFill>
        <p:spPr>
          <a:xfrm>
            <a:off x="6161705" y="1988840"/>
            <a:ext cx="3534695" cy="3747308"/>
          </a:xfrm>
          <a:prstGeom prst="rect">
            <a:avLst/>
          </a:prstGeom>
        </p:spPr>
      </p:pic>
    </p:spTree>
    <p:extLst>
      <p:ext uri="{BB962C8B-B14F-4D97-AF65-F5344CB8AC3E}">
        <p14:creationId xmlns:p14="http://schemas.microsoft.com/office/powerpoint/2010/main" val="14526449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86D94E0-9443-C14E-9257-7F6E8E78CD45}"/>
              </a:ext>
            </a:extLst>
          </p:cNvPr>
          <p:cNvSpPr>
            <a:spLocks noGrp="1"/>
          </p:cNvSpPr>
          <p:nvPr>
            <p:ph type="title"/>
          </p:nvPr>
        </p:nvSpPr>
        <p:spPr/>
        <p:txBody>
          <a:bodyPr/>
          <a:lstStyle/>
          <a:p>
            <a:r>
              <a:rPr kumimoji="1" lang="zh-CN" altLang="en-US" sz="4000" dirty="0">
                <a:hlinkClick r:id="rId2"/>
              </a:rPr>
              <a:t>自定义事件</a:t>
            </a:r>
            <a:endParaRPr kumimoji="1" lang="zh-CN" altLang="en-US" sz="4000" dirty="0"/>
          </a:p>
        </p:txBody>
      </p:sp>
      <p:sp>
        <p:nvSpPr>
          <p:cNvPr id="3" name="内容占位符 2">
            <a:extLst>
              <a:ext uri="{FF2B5EF4-FFF2-40B4-BE49-F238E27FC236}">
                <a16:creationId xmlns:a16="http://schemas.microsoft.com/office/drawing/2014/main" xmlns="" id="{B30D4CB9-9B0A-894E-94D1-C2CEBD9FD305}"/>
              </a:ext>
            </a:extLst>
          </p:cNvPr>
          <p:cNvSpPr>
            <a:spLocks noGrp="1"/>
          </p:cNvSpPr>
          <p:nvPr>
            <p:ph idx="1"/>
          </p:nvPr>
        </p:nvSpPr>
        <p:spPr>
          <a:xfrm>
            <a:off x="838200" y="1572769"/>
            <a:ext cx="10515600" cy="1147282"/>
          </a:xfrm>
        </p:spPr>
        <p:txBody>
          <a:bodyPr>
            <a:normAutofit fontScale="85000" lnSpcReduction="20000"/>
          </a:bodyPr>
          <a:lstStyle/>
          <a:p>
            <a:pPr marL="0" indent="0">
              <a:lnSpc>
                <a:spcPct val="150000"/>
              </a:lnSpc>
              <a:buNone/>
            </a:pPr>
            <a:r>
              <a:rPr lang="zh-CN" altLang="en-US" sz="2600" dirty="0">
                <a:solidFill>
                  <a:schemeClr val="bg2">
                    <a:lumMod val="10000"/>
                  </a:schemeClr>
                </a:solidFill>
                <a:latin typeface="+mj-ea"/>
                <a:ea typeface="+mj-ea"/>
              </a:rPr>
              <a:t>接口定义</a:t>
            </a:r>
            <a:r>
              <a:rPr lang="zh-CN" altLang="en-US" dirty="0">
                <a:solidFill>
                  <a:schemeClr val="bg2">
                    <a:lumMod val="10000"/>
                  </a:schemeClr>
                </a:solidFill>
              </a:rPr>
              <a:t>：</a:t>
            </a:r>
            <a:endParaRPr lang="en-US" altLang="zh-CN" dirty="0">
              <a:solidFill>
                <a:schemeClr val="bg2">
                  <a:lumMod val="10000"/>
                </a:schemeClr>
              </a:solidFill>
            </a:endParaRPr>
          </a:p>
          <a:p>
            <a:pPr marL="0" indent="0">
              <a:lnSpc>
                <a:spcPct val="150000"/>
              </a:lnSpc>
              <a:buNone/>
            </a:pPr>
            <a:r>
              <a:rPr lang="en" altLang="zh-CN" sz="2600" dirty="0" err="1">
                <a:solidFill>
                  <a:schemeClr val="bg2">
                    <a:lumMod val="10000"/>
                  </a:schemeClr>
                </a:solidFill>
                <a:latin typeface="+mj-ea"/>
                <a:ea typeface="+mj-ea"/>
              </a:rPr>
              <a:t>gio</a:t>
            </a:r>
            <a:r>
              <a:rPr lang="en" altLang="zh-CN" sz="2600" dirty="0">
                <a:solidFill>
                  <a:schemeClr val="bg2">
                    <a:lumMod val="10000"/>
                  </a:schemeClr>
                </a:solidFill>
                <a:latin typeface="+mj-ea"/>
                <a:ea typeface="+mj-ea"/>
              </a:rPr>
              <a:t>('track', </a:t>
            </a:r>
            <a:r>
              <a:rPr lang="en" altLang="zh-CN" sz="2600" dirty="0" err="1">
                <a:solidFill>
                  <a:schemeClr val="bg2">
                    <a:lumMod val="10000"/>
                  </a:schemeClr>
                </a:solidFill>
                <a:latin typeface="+mj-ea"/>
                <a:ea typeface="+mj-ea"/>
              </a:rPr>
              <a:t>eventName</a:t>
            </a:r>
            <a:r>
              <a:rPr lang="en" altLang="zh-CN" sz="2600" dirty="0">
                <a:solidFill>
                  <a:schemeClr val="bg2">
                    <a:lumMod val="10000"/>
                  </a:schemeClr>
                </a:solidFill>
                <a:latin typeface="+mj-ea"/>
                <a:ea typeface="+mj-ea"/>
              </a:rPr>
              <a:t>: string, properties: object)</a:t>
            </a:r>
            <a:endParaRPr kumimoji="1" lang="zh-CN" altLang="en-US" sz="2600" dirty="0">
              <a:solidFill>
                <a:schemeClr val="bg2">
                  <a:lumMod val="10000"/>
                </a:schemeClr>
              </a:solidFill>
              <a:latin typeface="+mj-ea"/>
              <a:ea typeface="+mj-ea"/>
            </a:endParaRPr>
          </a:p>
        </p:txBody>
      </p:sp>
      <p:graphicFrame>
        <p:nvGraphicFramePr>
          <p:cNvPr id="5" name="表格 4">
            <a:extLst>
              <a:ext uri="{FF2B5EF4-FFF2-40B4-BE49-F238E27FC236}">
                <a16:creationId xmlns:a16="http://schemas.microsoft.com/office/drawing/2014/main" xmlns="" id="{5053BE71-CDFF-7E48-A69A-423F4C3B7BF2}"/>
              </a:ext>
            </a:extLst>
          </p:cNvPr>
          <p:cNvGraphicFramePr>
            <a:graphicFrameLocks noGrp="1"/>
          </p:cNvGraphicFramePr>
          <p:nvPr>
            <p:extLst>
              <p:ext uri="{D42A27DB-BD31-4B8C-83A1-F6EECF244321}">
                <p14:modId xmlns:p14="http://schemas.microsoft.com/office/powerpoint/2010/main" val="1657562172"/>
              </p:ext>
            </p:extLst>
          </p:nvPr>
        </p:nvGraphicFramePr>
        <p:xfrm>
          <a:off x="1056272" y="3573016"/>
          <a:ext cx="10224305" cy="1656184"/>
        </p:xfrm>
        <a:graphic>
          <a:graphicData uri="http://schemas.openxmlformats.org/drawingml/2006/table">
            <a:tbl>
              <a:tblPr firstRow="1" bandRow="1">
                <a:tableStyleId>{F5AB1C69-6EDB-4FF4-983F-18BD219EF322}</a:tableStyleId>
              </a:tblPr>
              <a:tblGrid>
                <a:gridCol w="2556076">
                  <a:extLst>
                    <a:ext uri="{9D8B030D-6E8A-4147-A177-3AD203B41FA5}">
                      <a16:colId xmlns:a16="http://schemas.microsoft.com/office/drawing/2014/main" xmlns="" val="2488328138"/>
                    </a:ext>
                  </a:extLst>
                </a:gridCol>
                <a:gridCol w="2556076">
                  <a:extLst>
                    <a:ext uri="{9D8B030D-6E8A-4147-A177-3AD203B41FA5}">
                      <a16:colId xmlns:a16="http://schemas.microsoft.com/office/drawing/2014/main" xmlns="" val="2124114574"/>
                    </a:ext>
                  </a:extLst>
                </a:gridCol>
                <a:gridCol w="2087816">
                  <a:extLst>
                    <a:ext uri="{9D8B030D-6E8A-4147-A177-3AD203B41FA5}">
                      <a16:colId xmlns:a16="http://schemas.microsoft.com/office/drawing/2014/main" xmlns="" val="3046290146"/>
                    </a:ext>
                  </a:extLst>
                </a:gridCol>
                <a:gridCol w="3024337">
                  <a:extLst>
                    <a:ext uri="{9D8B030D-6E8A-4147-A177-3AD203B41FA5}">
                      <a16:colId xmlns:a16="http://schemas.microsoft.com/office/drawing/2014/main" xmlns="" val="3920329554"/>
                    </a:ext>
                  </a:extLst>
                </a:gridCol>
              </a:tblGrid>
              <a:tr h="504056">
                <a:tc>
                  <a:txBody>
                    <a:bodyPr/>
                    <a:lstStyle/>
                    <a:p>
                      <a:r>
                        <a:rPr lang="zh-CN" altLang="en-US" sz="1800" b="0" i="0" kern="1200" dirty="0">
                          <a:solidFill>
                            <a:schemeClr val="lt1"/>
                          </a:solidFill>
                          <a:effectLst/>
                          <a:latin typeface="+mn-lt"/>
                          <a:ea typeface="+mn-ea"/>
                          <a:cs typeface="+mn-cs"/>
                        </a:rPr>
                        <a:t>参数名称</a:t>
                      </a:r>
                      <a:endParaRPr lang="zh-CN" altLang="en-US" dirty="0"/>
                    </a:p>
                  </a:txBody>
                  <a:tcPr>
                    <a:solidFill>
                      <a:srgbClr val="FB7207"/>
                    </a:solidFill>
                  </a:tcPr>
                </a:tc>
                <a:tc>
                  <a:txBody>
                    <a:bodyPr/>
                    <a:lstStyle/>
                    <a:p>
                      <a:r>
                        <a:rPr lang="zh-CN" altLang="en-US" sz="1800" b="0" i="0" kern="1200" dirty="0">
                          <a:solidFill>
                            <a:schemeClr val="lt1"/>
                          </a:solidFill>
                          <a:effectLst/>
                          <a:latin typeface="+mn-lt"/>
                          <a:ea typeface="+mn-ea"/>
                          <a:cs typeface="+mn-cs"/>
                        </a:rPr>
                        <a:t>参数类型</a:t>
                      </a:r>
                      <a:endParaRPr lang="zh-CN" altLang="en-US" dirty="0"/>
                    </a:p>
                  </a:txBody>
                  <a:tcPr>
                    <a:solidFill>
                      <a:srgbClr val="FB7207"/>
                    </a:solidFill>
                  </a:tcPr>
                </a:tc>
                <a:tc>
                  <a:txBody>
                    <a:bodyPr/>
                    <a:lstStyle/>
                    <a:p>
                      <a:r>
                        <a:rPr lang="zh-CN" altLang="en-US" sz="1800" b="0" i="0" kern="1200" dirty="0">
                          <a:solidFill>
                            <a:schemeClr val="lt1"/>
                          </a:solidFill>
                          <a:effectLst/>
                          <a:latin typeface="+mn-lt"/>
                          <a:ea typeface="+mn-ea"/>
                          <a:cs typeface="+mn-cs"/>
                        </a:rPr>
                        <a:t>是否必须</a:t>
                      </a:r>
                      <a:endParaRPr lang="zh-CN" altLang="en-US" dirty="0"/>
                    </a:p>
                  </a:txBody>
                  <a:tcPr>
                    <a:solidFill>
                      <a:srgbClr val="FB7207"/>
                    </a:solidFill>
                  </a:tcPr>
                </a:tc>
                <a:tc>
                  <a:txBody>
                    <a:bodyPr/>
                    <a:lstStyle/>
                    <a:p>
                      <a:r>
                        <a:rPr lang="zh-CN" altLang="en-US" sz="1800" b="0" i="0" kern="1200" dirty="0">
                          <a:solidFill>
                            <a:schemeClr val="lt1"/>
                          </a:solidFill>
                          <a:effectLst/>
                          <a:latin typeface="+mn-lt"/>
                          <a:ea typeface="+mn-ea"/>
                          <a:cs typeface="+mn-cs"/>
                        </a:rPr>
                        <a:t>说明</a:t>
                      </a:r>
                      <a:endParaRPr lang="zh-CN" altLang="en-US" dirty="0"/>
                    </a:p>
                  </a:txBody>
                  <a:tcPr>
                    <a:solidFill>
                      <a:srgbClr val="FB7207"/>
                    </a:solidFill>
                  </a:tcPr>
                </a:tc>
                <a:extLst>
                  <a:ext uri="{0D108BD9-81ED-4DB2-BD59-A6C34878D82A}">
                    <a16:rowId xmlns:a16="http://schemas.microsoft.com/office/drawing/2014/main" xmlns="" val="3674946420"/>
                  </a:ext>
                </a:extLst>
              </a:tr>
              <a:tr h="504056">
                <a:tc>
                  <a:txBody>
                    <a:bodyPr/>
                    <a:lstStyle/>
                    <a:p>
                      <a:r>
                        <a:rPr lang="en" altLang="zh-CN" sz="1800" b="0" i="0" kern="1200" dirty="0" err="1">
                          <a:solidFill>
                            <a:schemeClr val="dk1"/>
                          </a:solidFill>
                          <a:effectLst/>
                          <a:latin typeface="+mn-lt"/>
                          <a:ea typeface="+mn-ea"/>
                          <a:cs typeface="+mn-cs"/>
                        </a:rPr>
                        <a:t>eventName</a:t>
                      </a:r>
                      <a:endParaRPr lang="zh-CN" altLang="en-US" dirty="0"/>
                    </a:p>
                  </a:txBody>
                  <a:tcPr/>
                </a:tc>
                <a:tc>
                  <a:txBody>
                    <a:bodyPr/>
                    <a:lstStyle/>
                    <a:p>
                      <a:r>
                        <a:rPr lang="en" altLang="zh-CN" sz="1800" b="0" i="0" kern="1200" dirty="0">
                          <a:solidFill>
                            <a:schemeClr val="dk1"/>
                          </a:solidFill>
                          <a:effectLst/>
                          <a:latin typeface="+mn-lt"/>
                          <a:ea typeface="+mn-ea"/>
                          <a:cs typeface="+mn-cs"/>
                        </a:rPr>
                        <a:t>string</a:t>
                      </a:r>
                      <a:endParaRPr lang="zh-CN" altLang="en-US" dirty="0"/>
                    </a:p>
                  </a:txBody>
                  <a:tcPr/>
                </a:tc>
                <a:tc>
                  <a:txBody>
                    <a:bodyPr/>
                    <a:lstStyle/>
                    <a:p>
                      <a:r>
                        <a:rPr lang="zh-CN" altLang="en-US" sz="1800" b="0" i="0" kern="1200" dirty="0">
                          <a:solidFill>
                            <a:schemeClr val="dk1"/>
                          </a:solidFill>
                          <a:effectLst/>
                          <a:latin typeface="+mn-lt"/>
                          <a:ea typeface="+mn-ea"/>
                          <a:cs typeface="+mn-cs"/>
                        </a:rPr>
                        <a:t>是</a:t>
                      </a:r>
                      <a:endParaRPr lang="zh-CN" altLang="en-US" dirty="0"/>
                    </a:p>
                  </a:txBody>
                  <a:tcPr/>
                </a:tc>
                <a:tc>
                  <a:txBody>
                    <a:bodyPr/>
                    <a:lstStyle/>
                    <a:p>
                      <a:r>
                        <a:rPr lang="zh-CN" altLang="en-US" sz="1800" b="0" i="0" kern="1200" dirty="0">
                          <a:solidFill>
                            <a:schemeClr val="dk1"/>
                          </a:solidFill>
                          <a:effectLst/>
                          <a:latin typeface="+mn-lt"/>
                          <a:ea typeface="+mn-ea"/>
                          <a:cs typeface="+mn-cs"/>
                        </a:rPr>
                        <a:t>事件标识符</a:t>
                      </a:r>
                      <a:endParaRPr lang="zh-CN" altLang="en-US" dirty="0"/>
                    </a:p>
                  </a:txBody>
                  <a:tcPr/>
                </a:tc>
                <a:extLst>
                  <a:ext uri="{0D108BD9-81ED-4DB2-BD59-A6C34878D82A}">
                    <a16:rowId xmlns:a16="http://schemas.microsoft.com/office/drawing/2014/main" xmlns="" val="599875580"/>
                  </a:ext>
                </a:extLst>
              </a:tr>
              <a:tr h="648072">
                <a:tc>
                  <a:txBody>
                    <a:bodyPr/>
                    <a:lstStyle/>
                    <a:p>
                      <a:r>
                        <a:rPr lang="en" altLang="zh-CN" sz="1800" b="0" i="0" kern="1200" dirty="0">
                          <a:solidFill>
                            <a:schemeClr val="dk1"/>
                          </a:solidFill>
                          <a:effectLst/>
                          <a:latin typeface="+mn-lt"/>
                          <a:ea typeface="+mn-ea"/>
                          <a:cs typeface="+mn-cs"/>
                        </a:rPr>
                        <a:t>properties</a:t>
                      </a:r>
                      <a:endParaRPr lang="zh-CN" altLang="en-US" dirty="0"/>
                    </a:p>
                  </a:txBody>
                  <a:tcPr/>
                </a:tc>
                <a:tc>
                  <a:txBody>
                    <a:bodyPr/>
                    <a:lstStyle/>
                    <a:p>
                      <a:r>
                        <a:rPr lang="en" altLang="zh-CN" sz="1800" b="0" i="0" kern="1200" dirty="0">
                          <a:solidFill>
                            <a:schemeClr val="dk1"/>
                          </a:solidFill>
                          <a:effectLst/>
                          <a:latin typeface="+mn-lt"/>
                          <a:ea typeface="+mn-ea"/>
                          <a:cs typeface="+mn-cs"/>
                        </a:rPr>
                        <a:t>object</a:t>
                      </a:r>
                      <a:endParaRPr lang="zh-CN" altLang="en-US" dirty="0"/>
                    </a:p>
                  </a:txBody>
                  <a:tcPr/>
                </a:tc>
                <a:tc>
                  <a:txBody>
                    <a:bodyPr/>
                    <a:lstStyle/>
                    <a:p>
                      <a:r>
                        <a:rPr lang="zh-CN" altLang="en-US" sz="1800" b="0" i="0" kern="1200" dirty="0">
                          <a:solidFill>
                            <a:schemeClr val="dk1"/>
                          </a:solidFill>
                          <a:effectLst/>
                          <a:latin typeface="+mn-lt"/>
                          <a:ea typeface="+mn-ea"/>
                          <a:cs typeface="+mn-cs"/>
                        </a:rPr>
                        <a:t>否</a:t>
                      </a:r>
                      <a:endParaRPr lang="zh-CN" altLang="en-US" dirty="0"/>
                    </a:p>
                  </a:txBody>
                  <a:tcPr/>
                </a:tc>
                <a:tc>
                  <a:txBody>
                    <a:bodyPr/>
                    <a:lstStyle/>
                    <a:p>
                      <a:r>
                        <a:rPr lang="zh-CN" altLang="en-US" sz="1800" b="0" i="0" kern="1200" dirty="0">
                          <a:solidFill>
                            <a:schemeClr val="dk1"/>
                          </a:solidFill>
                          <a:effectLst/>
                          <a:latin typeface="+mn-lt"/>
                          <a:ea typeface="+mn-ea"/>
                          <a:cs typeface="+mn-cs"/>
                        </a:rPr>
                        <a:t>事件级变量，即事件发生时所伴随的维度信息参数</a:t>
                      </a:r>
                      <a:endParaRPr lang="zh-CN" altLang="en-US" dirty="0"/>
                    </a:p>
                  </a:txBody>
                  <a:tcPr/>
                </a:tc>
                <a:extLst>
                  <a:ext uri="{0D108BD9-81ED-4DB2-BD59-A6C34878D82A}">
                    <a16:rowId xmlns:a16="http://schemas.microsoft.com/office/drawing/2014/main" xmlns="" val="2605641955"/>
                  </a:ext>
                </a:extLst>
              </a:tr>
            </a:tbl>
          </a:graphicData>
        </a:graphic>
      </p:graphicFrame>
      <p:sp>
        <p:nvSpPr>
          <p:cNvPr id="6" name="文本框 5">
            <a:extLst>
              <a:ext uri="{FF2B5EF4-FFF2-40B4-BE49-F238E27FC236}">
                <a16:creationId xmlns:a16="http://schemas.microsoft.com/office/drawing/2014/main" xmlns="" id="{B92C0D64-0D6A-CC45-8116-86E1059A12B9}"/>
              </a:ext>
            </a:extLst>
          </p:cNvPr>
          <p:cNvSpPr txBox="1"/>
          <p:nvPr/>
        </p:nvSpPr>
        <p:spPr>
          <a:xfrm>
            <a:off x="884516" y="3068960"/>
            <a:ext cx="1467068" cy="400110"/>
          </a:xfrm>
          <a:prstGeom prst="rect">
            <a:avLst/>
          </a:prstGeom>
          <a:noFill/>
        </p:spPr>
        <p:txBody>
          <a:bodyPr wrap="none" rtlCol="0">
            <a:spAutoFit/>
          </a:bodyPr>
          <a:lstStyle/>
          <a:p>
            <a:r>
              <a:rPr kumimoji="1" lang="zh-CN" altLang="en-US" sz="2000" dirty="0">
                <a:latin typeface="+mj-ea"/>
                <a:ea typeface="+mj-ea"/>
              </a:rPr>
              <a:t>参数说明：</a:t>
            </a:r>
          </a:p>
        </p:txBody>
      </p:sp>
    </p:spTree>
    <p:extLst>
      <p:ext uri="{BB962C8B-B14F-4D97-AF65-F5344CB8AC3E}">
        <p14:creationId xmlns:p14="http://schemas.microsoft.com/office/powerpoint/2010/main" val="20097940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8DE8FEE-375F-5F46-938E-D65AFEDB40E0}"/>
              </a:ext>
            </a:extLst>
          </p:cNvPr>
          <p:cNvSpPr>
            <a:spLocks noGrp="1"/>
          </p:cNvSpPr>
          <p:nvPr>
            <p:ph type="title"/>
          </p:nvPr>
        </p:nvSpPr>
        <p:spPr/>
        <p:txBody>
          <a:bodyPr/>
          <a:lstStyle/>
          <a:p>
            <a:r>
              <a:rPr kumimoji="1" lang="zh-CN" altLang="en-US" sz="4000" dirty="0">
                <a:hlinkClick r:id="rId2"/>
              </a:rPr>
              <a:t>自定义事件</a:t>
            </a:r>
            <a:endParaRPr kumimoji="1" lang="zh-CN" altLang="en-US" sz="4000" dirty="0"/>
          </a:p>
        </p:txBody>
      </p:sp>
      <p:pic>
        <p:nvPicPr>
          <p:cNvPr id="10" name="图片 9"/>
          <p:cNvPicPr>
            <a:picLocks noChangeAspect="1"/>
          </p:cNvPicPr>
          <p:nvPr/>
        </p:nvPicPr>
        <p:blipFill>
          <a:blip r:embed="rId3"/>
          <a:stretch>
            <a:fillRect/>
          </a:stretch>
        </p:blipFill>
        <p:spPr>
          <a:xfrm>
            <a:off x="1703512" y="1196752"/>
            <a:ext cx="8938203" cy="5040560"/>
          </a:xfrm>
          <a:prstGeom prst="rect">
            <a:avLst/>
          </a:prstGeom>
        </p:spPr>
      </p:pic>
    </p:spTree>
    <p:extLst>
      <p:ext uri="{BB962C8B-B14F-4D97-AF65-F5344CB8AC3E}">
        <p14:creationId xmlns:p14="http://schemas.microsoft.com/office/powerpoint/2010/main" val="838230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4000" dirty="0" err="1">
                <a:latin typeface="+mj-ea"/>
              </a:rPr>
              <a:t>GrowingIO</a:t>
            </a:r>
            <a:r>
              <a:rPr kumimoji="1" lang="zh-CN" altLang="en-US" sz="4000" dirty="0">
                <a:latin typeface="+mj-ea"/>
              </a:rPr>
              <a:t>提供的自定义</a:t>
            </a:r>
            <a:r>
              <a:rPr kumimoji="1" lang="zh-CN" altLang="en-US" sz="4000" dirty="0" smtClean="0">
                <a:latin typeface="+mj-ea"/>
              </a:rPr>
              <a:t>数据类型</a:t>
            </a:r>
            <a:endParaRPr kumimoji="1" lang="zh-CN" altLang="en-US" sz="4000" dirty="0">
              <a:latin typeface="+mj-ea"/>
            </a:endParaRPr>
          </a:p>
        </p:txBody>
      </p:sp>
      <p:graphicFrame>
        <p:nvGraphicFramePr>
          <p:cNvPr id="7" name="图表 6"/>
          <p:cNvGraphicFramePr/>
          <p:nvPr>
            <p:extLst>
              <p:ext uri="{D42A27DB-BD31-4B8C-83A1-F6EECF244321}">
                <p14:modId xmlns:p14="http://schemas.microsoft.com/office/powerpoint/2010/main" val="2045249445"/>
              </p:ext>
            </p:extLst>
          </p:nvPr>
        </p:nvGraphicFramePr>
        <p:xfrm>
          <a:off x="1991544" y="1484784"/>
          <a:ext cx="7920880"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06905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BB940E4-10CB-4B40-9153-35FB289EF287}"/>
              </a:ext>
            </a:extLst>
          </p:cNvPr>
          <p:cNvSpPr>
            <a:spLocks noGrp="1"/>
          </p:cNvSpPr>
          <p:nvPr>
            <p:ph type="title"/>
          </p:nvPr>
        </p:nvSpPr>
        <p:spPr/>
        <p:txBody>
          <a:bodyPr/>
          <a:lstStyle/>
          <a:p>
            <a:r>
              <a:rPr kumimoji="1" lang="zh-CN" altLang="en-US" sz="4000" dirty="0">
                <a:latin typeface="Microsoft YaHei" charset="-122"/>
                <a:ea typeface="Microsoft YaHei" charset="-122"/>
                <a:cs typeface="Microsoft YaHei" charset="-122"/>
                <a:hlinkClick r:id="rId2"/>
              </a:rPr>
              <a:t>访问用户变量</a:t>
            </a:r>
            <a:endParaRPr kumimoji="1" lang="zh-CN" altLang="en-US" sz="4000" dirty="0">
              <a:latin typeface="Microsoft YaHei" charset="-122"/>
              <a:ea typeface="Microsoft YaHei" charset="-122"/>
              <a:cs typeface="Microsoft YaHei" charset="-122"/>
            </a:endParaRPr>
          </a:p>
        </p:txBody>
      </p:sp>
      <p:sp>
        <p:nvSpPr>
          <p:cNvPr id="3" name="内容占位符 2">
            <a:extLst>
              <a:ext uri="{FF2B5EF4-FFF2-40B4-BE49-F238E27FC236}">
                <a16:creationId xmlns:a16="http://schemas.microsoft.com/office/drawing/2014/main" xmlns="" id="{4055DE8A-4C10-984D-B5D3-B6482381F122}"/>
              </a:ext>
            </a:extLst>
          </p:cNvPr>
          <p:cNvSpPr>
            <a:spLocks noGrp="1"/>
          </p:cNvSpPr>
          <p:nvPr>
            <p:ph idx="1"/>
          </p:nvPr>
        </p:nvSpPr>
        <p:spPr>
          <a:xfrm>
            <a:off x="911424" y="1362088"/>
            <a:ext cx="10515600" cy="2570968"/>
          </a:xfrm>
        </p:spPr>
        <p:txBody>
          <a:bodyPr>
            <a:normAutofit/>
          </a:bodyPr>
          <a:lstStyle/>
          <a:p>
            <a:pPr marL="0" indent="0">
              <a:lnSpc>
                <a:spcPct val="150000"/>
              </a:lnSpc>
              <a:buNone/>
            </a:pPr>
            <a:r>
              <a:rPr lang="zh-CN" altLang="en-US" sz="1800" dirty="0">
                <a:solidFill>
                  <a:schemeClr val="bg2">
                    <a:lumMod val="10000"/>
                  </a:schemeClr>
                </a:solidFill>
                <a:latin typeface="Microsoft YaHei" charset="-122"/>
                <a:ea typeface="Microsoft YaHei" charset="-122"/>
                <a:cs typeface="Microsoft YaHei" charset="-122"/>
              </a:rPr>
              <a:t>给访问用户</a:t>
            </a:r>
            <a:r>
              <a:rPr lang="en-US" altLang="zh-CN" sz="1800" dirty="0">
                <a:solidFill>
                  <a:schemeClr val="bg2">
                    <a:lumMod val="10000"/>
                  </a:schemeClr>
                </a:solidFill>
                <a:latin typeface="Microsoft YaHei" charset="-122"/>
                <a:ea typeface="Microsoft YaHei" charset="-122"/>
                <a:cs typeface="Microsoft YaHei" charset="-122"/>
              </a:rPr>
              <a:t>(</a:t>
            </a:r>
            <a:r>
              <a:rPr lang="zh-CN" altLang="en-US" sz="1800" dirty="0">
                <a:solidFill>
                  <a:schemeClr val="bg2">
                    <a:lumMod val="10000"/>
                  </a:schemeClr>
                </a:solidFill>
                <a:latin typeface="Microsoft YaHei" charset="-122"/>
                <a:ea typeface="Microsoft YaHei" charset="-122"/>
                <a:cs typeface="Microsoft YaHei" charset="-122"/>
              </a:rPr>
              <a:t>未注册你的服务的账号的用户</a:t>
            </a:r>
            <a:r>
              <a:rPr lang="en-US" altLang="zh-CN" sz="1800" dirty="0">
                <a:solidFill>
                  <a:schemeClr val="bg2">
                    <a:lumMod val="10000"/>
                  </a:schemeClr>
                </a:solidFill>
                <a:latin typeface="Microsoft YaHei" charset="-122"/>
                <a:ea typeface="Microsoft YaHei" charset="-122"/>
                <a:cs typeface="Microsoft YaHei" charset="-122"/>
              </a:rPr>
              <a:t>)</a:t>
            </a:r>
            <a:r>
              <a:rPr lang="zh-CN" altLang="en-US" sz="1800" dirty="0">
                <a:solidFill>
                  <a:schemeClr val="bg2">
                    <a:lumMod val="10000"/>
                  </a:schemeClr>
                </a:solidFill>
                <a:latin typeface="Microsoft YaHei" charset="-122"/>
                <a:ea typeface="Microsoft YaHei" charset="-122"/>
                <a:cs typeface="Microsoft YaHei" charset="-122"/>
              </a:rPr>
              <a:t>附上额外的信息，便于后续做用户信息相关分析。在添加所需要设置的访问用户变量的代码之前，需要在 </a:t>
            </a:r>
            <a:r>
              <a:rPr lang="en-US" altLang="zh-CN" sz="1800" dirty="0" err="1">
                <a:solidFill>
                  <a:schemeClr val="bg2">
                    <a:lumMod val="10000"/>
                  </a:schemeClr>
                </a:solidFill>
                <a:latin typeface="Microsoft YaHei" charset="-122"/>
                <a:ea typeface="Microsoft YaHei" charset="-122"/>
                <a:cs typeface="Microsoft YaHei" charset="-122"/>
              </a:rPr>
              <a:t>GrowingIO</a:t>
            </a:r>
            <a:r>
              <a:rPr lang="en-US" altLang="zh-CN" sz="1800" dirty="0">
                <a:solidFill>
                  <a:schemeClr val="bg2">
                    <a:lumMod val="10000"/>
                  </a:schemeClr>
                </a:solidFill>
                <a:latin typeface="Microsoft YaHei" charset="-122"/>
                <a:ea typeface="Microsoft YaHei" charset="-122"/>
                <a:cs typeface="Microsoft YaHei" charset="-122"/>
              </a:rPr>
              <a:t> </a:t>
            </a:r>
            <a:r>
              <a:rPr lang="zh-CN" altLang="en-US" sz="1800" dirty="0">
                <a:solidFill>
                  <a:schemeClr val="bg2">
                    <a:lumMod val="10000"/>
                  </a:schemeClr>
                </a:solidFill>
                <a:latin typeface="Microsoft YaHei" charset="-122"/>
                <a:ea typeface="Microsoft YaHei" charset="-122"/>
                <a:cs typeface="Microsoft YaHei" charset="-122"/>
              </a:rPr>
              <a:t>产品的自定义事件和变量管理页面配置访问用户级变量。</a:t>
            </a:r>
            <a:endParaRPr lang="en-US" altLang="zh-CN" sz="1800" dirty="0">
              <a:solidFill>
                <a:schemeClr val="bg2">
                  <a:lumMod val="10000"/>
                </a:schemeClr>
              </a:solidFill>
              <a:latin typeface="Microsoft YaHei" charset="-122"/>
              <a:ea typeface="Microsoft YaHei" charset="-122"/>
              <a:cs typeface="Microsoft YaHei" charset="-122"/>
            </a:endParaRPr>
          </a:p>
          <a:p>
            <a:pPr marL="0" indent="0">
              <a:lnSpc>
                <a:spcPct val="150000"/>
              </a:lnSpc>
              <a:buNone/>
            </a:pPr>
            <a:r>
              <a:rPr lang="zh-CN" altLang="en-US" sz="1800" dirty="0">
                <a:solidFill>
                  <a:schemeClr val="bg2">
                    <a:lumMod val="10000"/>
                  </a:schemeClr>
                </a:solidFill>
                <a:latin typeface="Microsoft YaHei" charset="-122"/>
                <a:ea typeface="Microsoft YaHei" charset="-122"/>
                <a:cs typeface="Microsoft YaHei" charset="-122"/>
              </a:rPr>
              <a:t>接口定义：</a:t>
            </a:r>
            <a:endParaRPr lang="en-US" altLang="zh-CN" sz="1800" dirty="0">
              <a:solidFill>
                <a:schemeClr val="bg2">
                  <a:lumMod val="10000"/>
                </a:schemeClr>
              </a:solidFill>
              <a:latin typeface="Microsoft YaHei" charset="-122"/>
              <a:ea typeface="Microsoft YaHei" charset="-122"/>
              <a:cs typeface="Microsoft YaHei" charset="-122"/>
            </a:endParaRPr>
          </a:p>
          <a:p>
            <a:pPr marL="0" indent="0">
              <a:lnSpc>
                <a:spcPct val="150000"/>
              </a:lnSpc>
              <a:buNone/>
            </a:pPr>
            <a:r>
              <a:rPr lang="en" altLang="zh-CN" sz="1800" dirty="0" err="1">
                <a:solidFill>
                  <a:schemeClr val="bg2">
                    <a:lumMod val="10000"/>
                  </a:schemeClr>
                </a:solidFill>
                <a:latin typeface="Microsoft YaHei" charset="-122"/>
                <a:ea typeface="Microsoft YaHei" charset="-122"/>
                <a:cs typeface="Microsoft YaHei" charset="-122"/>
              </a:rPr>
              <a:t>gio</a:t>
            </a:r>
            <a:r>
              <a:rPr lang="en" altLang="zh-CN" sz="1800" dirty="0">
                <a:solidFill>
                  <a:schemeClr val="bg2">
                    <a:lumMod val="10000"/>
                  </a:schemeClr>
                </a:solidFill>
                <a:latin typeface="Microsoft YaHei" charset="-122"/>
                <a:ea typeface="Microsoft YaHei" charset="-122"/>
                <a:cs typeface="Microsoft YaHei" charset="-122"/>
              </a:rPr>
              <a:t>('</a:t>
            </a:r>
            <a:r>
              <a:rPr lang="en" altLang="zh-CN" sz="1800" dirty="0" err="1">
                <a:solidFill>
                  <a:schemeClr val="bg2">
                    <a:lumMod val="10000"/>
                  </a:schemeClr>
                </a:solidFill>
                <a:latin typeface="Microsoft YaHei" charset="-122"/>
                <a:ea typeface="Microsoft YaHei" charset="-122"/>
                <a:cs typeface="Microsoft YaHei" charset="-122"/>
              </a:rPr>
              <a:t>setVisitor</a:t>
            </a:r>
            <a:r>
              <a:rPr lang="en" altLang="zh-CN" sz="1800" dirty="0">
                <a:solidFill>
                  <a:schemeClr val="bg2">
                    <a:lumMod val="10000"/>
                  </a:schemeClr>
                </a:solidFill>
                <a:latin typeface="Microsoft YaHei" charset="-122"/>
                <a:ea typeface="Microsoft YaHei" charset="-122"/>
                <a:cs typeface="Microsoft YaHei" charset="-122"/>
              </a:rPr>
              <a:t>', properties: object)</a:t>
            </a:r>
            <a:endParaRPr kumimoji="1" lang="zh-CN" altLang="en-US" sz="1800" dirty="0">
              <a:solidFill>
                <a:schemeClr val="bg2">
                  <a:lumMod val="10000"/>
                </a:schemeClr>
              </a:solidFill>
              <a:latin typeface="Microsoft YaHei" charset="-122"/>
              <a:ea typeface="Microsoft YaHei" charset="-122"/>
              <a:cs typeface="Microsoft YaHei" charset="-122"/>
            </a:endParaRPr>
          </a:p>
        </p:txBody>
      </p:sp>
      <p:graphicFrame>
        <p:nvGraphicFramePr>
          <p:cNvPr id="5" name="表格 4">
            <a:extLst>
              <a:ext uri="{FF2B5EF4-FFF2-40B4-BE49-F238E27FC236}">
                <a16:creationId xmlns:a16="http://schemas.microsoft.com/office/drawing/2014/main" xmlns="" id="{0B4AD298-D469-4C41-A181-7ADA3C5DAE39}"/>
              </a:ext>
            </a:extLst>
          </p:cNvPr>
          <p:cNvGraphicFramePr>
            <a:graphicFrameLocks noGrp="1"/>
          </p:cNvGraphicFramePr>
          <p:nvPr>
            <p:extLst>
              <p:ext uri="{D42A27DB-BD31-4B8C-83A1-F6EECF244321}">
                <p14:modId xmlns:p14="http://schemas.microsoft.com/office/powerpoint/2010/main" val="1838134538"/>
              </p:ext>
            </p:extLst>
          </p:nvPr>
        </p:nvGraphicFramePr>
        <p:xfrm>
          <a:off x="1055440" y="4005064"/>
          <a:ext cx="10215624" cy="1152266"/>
        </p:xfrm>
        <a:graphic>
          <a:graphicData uri="http://schemas.openxmlformats.org/drawingml/2006/table">
            <a:tbl>
              <a:tblPr firstRow="1" bandRow="1">
                <a:tableStyleId>{F5AB1C69-6EDB-4FF4-983F-18BD219EF322}</a:tableStyleId>
              </a:tblPr>
              <a:tblGrid>
                <a:gridCol w="2553906">
                  <a:extLst>
                    <a:ext uri="{9D8B030D-6E8A-4147-A177-3AD203B41FA5}">
                      <a16:colId xmlns:a16="http://schemas.microsoft.com/office/drawing/2014/main" xmlns="" val="2083235905"/>
                    </a:ext>
                  </a:extLst>
                </a:gridCol>
                <a:gridCol w="2553906">
                  <a:extLst>
                    <a:ext uri="{9D8B030D-6E8A-4147-A177-3AD203B41FA5}">
                      <a16:colId xmlns:a16="http://schemas.microsoft.com/office/drawing/2014/main" xmlns="" val="2044126880"/>
                    </a:ext>
                  </a:extLst>
                </a:gridCol>
                <a:gridCol w="2553906">
                  <a:extLst>
                    <a:ext uri="{9D8B030D-6E8A-4147-A177-3AD203B41FA5}">
                      <a16:colId xmlns:a16="http://schemas.microsoft.com/office/drawing/2014/main" xmlns="" val="1707582210"/>
                    </a:ext>
                  </a:extLst>
                </a:gridCol>
                <a:gridCol w="2553906">
                  <a:extLst>
                    <a:ext uri="{9D8B030D-6E8A-4147-A177-3AD203B41FA5}">
                      <a16:colId xmlns:a16="http://schemas.microsoft.com/office/drawing/2014/main" xmlns="" val="458167733"/>
                    </a:ext>
                  </a:extLst>
                </a:gridCol>
              </a:tblGrid>
              <a:tr h="512186">
                <a:tc>
                  <a:txBody>
                    <a:bodyPr/>
                    <a:lstStyle/>
                    <a:p>
                      <a:r>
                        <a:rPr lang="zh-CN" altLang="en-US" sz="1800" b="0" i="0" kern="1200" dirty="0">
                          <a:solidFill>
                            <a:schemeClr val="lt1"/>
                          </a:solidFill>
                          <a:effectLst/>
                          <a:latin typeface="+mn-lt"/>
                          <a:ea typeface="+mn-ea"/>
                          <a:cs typeface="+mn-cs"/>
                        </a:rPr>
                        <a:t>参数名称</a:t>
                      </a:r>
                      <a:endParaRPr lang="zh-CN" altLang="en-US" dirty="0"/>
                    </a:p>
                  </a:txBody>
                  <a:tcPr>
                    <a:solidFill>
                      <a:srgbClr val="FB7207"/>
                    </a:solidFill>
                  </a:tcPr>
                </a:tc>
                <a:tc>
                  <a:txBody>
                    <a:bodyPr/>
                    <a:lstStyle/>
                    <a:p>
                      <a:r>
                        <a:rPr lang="zh-CN" altLang="en-US" sz="1800" b="0" i="0" kern="1200" dirty="0">
                          <a:solidFill>
                            <a:schemeClr val="lt1"/>
                          </a:solidFill>
                          <a:effectLst/>
                          <a:latin typeface="+mn-lt"/>
                          <a:ea typeface="+mn-ea"/>
                          <a:cs typeface="+mn-cs"/>
                        </a:rPr>
                        <a:t>参数类型</a:t>
                      </a:r>
                      <a:endParaRPr lang="zh-CN" altLang="en-US" dirty="0"/>
                    </a:p>
                  </a:txBody>
                  <a:tcPr>
                    <a:solidFill>
                      <a:srgbClr val="FB7207"/>
                    </a:solidFill>
                  </a:tcPr>
                </a:tc>
                <a:tc>
                  <a:txBody>
                    <a:bodyPr/>
                    <a:lstStyle/>
                    <a:p>
                      <a:r>
                        <a:rPr lang="zh-CN" altLang="en-US" sz="1800" b="0" i="0" kern="1200" dirty="0">
                          <a:solidFill>
                            <a:schemeClr val="lt1"/>
                          </a:solidFill>
                          <a:effectLst/>
                          <a:latin typeface="+mn-lt"/>
                          <a:ea typeface="+mn-ea"/>
                          <a:cs typeface="+mn-cs"/>
                        </a:rPr>
                        <a:t>是否必须</a:t>
                      </a:r>
                      <a:endParaRPr lang="zh-CN" altLang="en-US" dirty="0"/>
                    </a:p>
                  </a:txBody>
                  <a:tcPr>
                    <a:solidFill>
                      <a:srgbClr val="FB7207"/>
                    </a:solidFill>
                  </a:tcPr>
                </a:tc>
                <a:tc>
                  <a:txBody>
                    <a:bodyPr/>
                    <a:lstStyle/>
                    <a:p>
                      <a:r>
                        <a:rPr lang="zh-CN" altLang="en-US" sz="1800" b="0" i="0" kern="1200" dirty="0">
                          <a:solidFill>
                            <a:schemeClr val="lt1"/>
                          </a:solidFill>
                          <a:effectLst/>
                          <a:latin typeface="+mn-lt"/>
                          <a:ea typeface="+mn-ea"/>
                          <a:cs typeface="+mn-cs"/>
                        </a:rPr>
                        <a:t>说明</a:t>
                      </a:r>
                      <a:endParaRPr lang="zh-CN" altLang="en-US" dirty="0"/>
                    </a:p>
                  </a:txBody>
                  <a:tcPr>
                    <a:solidFill>
                      <a:srgbClr val="FB7207"/>
                    </a:solidFill>
                  </a:tcPr>
                </a:tc>
                <a:extLst>
                  <a:ext uri="{0D108BD9-81ED-4DB2-BD59-A6C34878D82A}">
                    <a16:rowId xmlns:a16="http://schemas.microsoft.com/office/drawing/2014/main" xmlns="" val="1685425029"/>
                  </a:ext>
                </a:extLst>
              </a:tr>
              <a:tr h="635470">
                <a:tc>
                  <a:txBody>
                    <a:bodyPr/>
                    <a:lstStyle/>
                    <a:p>
                      <a:r>
                        <a:rPr lang="en" altLang="zh-CN" sz="1800" b="0" i="0" kern="1200" dirty="0">
                          <a:solidFill>
                            <a:schemeClr val="dk1"/>
                          </a:solidFill>
                          <a:effectLst/>
                          <a:latin typeface="+mn-lt"/>
                          <a:ea typeface="+mn-ea"/>
                          <a:cs typeface="+mn-cs"/>
                        </a:rPr>
                        <a:t>properties</a:t>
                      </a:r>
                      <a:endParaRPr lang="zh-CN" altLang="en-US" dirty="0"/>
                    </a:p>
                  </a:txBody>
                  <a:tcPr/>
                </a:tc>
                <a:tc>
                  <a:txBody>
                    <a:bodyPr/>
                    <a:lstStyle/>
                    <a:p>
                      <a:r>
                        <a:rPr lang="en" altLang="zh-CN" sz="1800" b="0" i="0" kern="1200" dirty="0">
                          <a:solidFill>
                            <a:schemeClr val="dk1"/>
                          </a:solidFill>
                          <a:effectLst/>
                          <a:latin typeface="+mn-lt"/>
                          <a:ea typeface="+mn-ea"/>
                          <a:cs typeface="+mn-cs"/>
                        </a:rPr>
                        <a:t>object</a:t>
                      </a:r>
                      <a:endParaRPr lang="zh-CN" altLang="en-US" dirty="0"/>
                    </a:p>
                  </a:txBody>
                  <a:tcPr/>
                </a:tc>
                <a:tc>
                  <a:txBody>
                    <a:bodyPr/>
                    <a:lstStyle/>
                    <a:p>
                      <a:r>
                        <a:rPr lang="zh-CN" altLang="en-US" sz="1800" b="0" i="0" kern="1200" dirty="0">
                          <a:solidFill>
                            <a:schemeClr val="dk1"/>
                          </a:solidFill>
                          <a:effectLst/>
                          <a:latin typeface="+mn-lt"/>
                          <a:ea typeface="+mn-ea"/>
                          <a:cs typeface="+mn-cs"/>
                        </a:rPr>
                        <a:t>是</a:t>
                      </a:r>
                      <a:endParaRPr lang="zh-CN" altLang="en-US" dirty="0"/>
                    </a:p>
                  </a:txBody>
                  <a:tcPr/>
                </a:tc>
                <a:tc>
                  <a:txBody>
                    <a:bodyPr/>
                    <a:lstStyle/>
                    <a:p>
                      <a:r>
                        <a:rPr lang="zh-CN" altLang="en-US" sz="1800" b="0" i="0" kern="1200" dirty="0">
                          <a:solidFill>
                            <a:schemeClr val="dk1"/>
                          </a:solidFill>
                          <a:effectLst/>
                          <a:latin typeface="+mn-lt"/>
                          <a:ea typeface="+mn-ea"/>
                          <a:cs typeface="+mn-cs"/>
                        </a:rPr>
                        <a:t>用户级变量，用户额外的信息参数</a:t>
                      </a:r>
                      <a:endParaRPr lang="zh-CN" altLang="en-US" dirty="0"/>
                    </a:p>
                  </a:txBody>
                  <a:tcPr/>
                </a:tc>
                <a:extLst>
                  <a:ext uri="{0D108BD9-81ED-4DB2-BD59-A6C34878D82A}">
                    <a16:rowId xmlns:a16="http://schemas.microsoft.com/office/drawing/2014/main" xmlns="" val="3210067159"/>
                  </a:ext>
                </a:extLst>
              </a:tr>
            </a:tbl>
          </a:graphicData>
        </a:graphic>
      </p:graphicFrame>
    </p:spTree>
    <p:extLst>
      <p:ext uri="{BB962C8B-B14F-4D97-AF65-F5344CB8AC3E}">
        <p14:creationId xmlns:p14="http://schemas.microsoft.com/office/powerpoint/2010/main" val="6498438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95B8BDE-059C-A845-96B6-234E16A04DC0}"/>
              </a:ext>
            </a:extLst>
          </p:cNvPr>
          <p:cNvSpPr>
            <a:spLocks noGrp="1"/>
          </p:cNvSpPr>
          <p:nvPr>
            <p:ph type="title"/>
          </p:nvPr>
        </p:nvSpPr>
        <p:spPr/>
        <p:txBody>
          <a:bodyPr/>
          <a:lstStyle/>
          <a:p>
            <a:r>
              <a:rPr kumimoji="1" lang="zh-CN" altLang="en-US" sz="4000" dirty="0">
                <a:hlinkClick r:id="rId2"/>
              </a:rPr>
              <a:t>访问用户变量</a:t>
            </a:r>
            <a:endParaRPr kumimoji="1" lang="zh-CN" altLang="en-US" sz="4000" dirty="0"/>
          </a:p>
        </p:txBody>
      </p:sp>
      <p:pic>
        <p:nvPicPr>
          <p:cNvPr id="6" name="图片 5"/>
          <p:cNvPicPr>
            <a:picLocks noChangeAspect="1"/>
          </p:cNvPicPr>
          <p:nvPr/>
        </p:nvPicPr>
        <p:blipFill>
          <a:blip r:embed="rId3"/>
          <a:stretch>
            <a:fillRect/>
          </a:stretch>
        </p:blipFill>
        <p:spPr>
          <a:xfrm>
            <a:off x="1055440" y="1484784"/>
            <a:ext cx="10344472" cy="3986932"/>
          </a:xfrm>
          <a:prstGeom prst="rect">
            <a:avLst/>
          </a:prstGeom>
        </p:spPr>
      </p:pic>
    </p:spTree>
    <p:extLst>
      <p:ext uri="{BB962C8B-B14F-4D97-AF65-F5344CB8AC3E}">
        <p14:creationId xmlns:p14="http://schemas.microsoft.com/office/powerpoint/2010/main" val="19711411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789A79F-2FA0-C249-9FD7-1603B25B3ECB}"/>
              </a:ext>
            </a:extLst>
          </p:cNvPr>
          <p:cNvSpPr>
            <a:spLocks noGrp="1"/>
          </p:cNvSpPr>
          <p:nvPr>
            <p:ph type="title"/>
          </p:nvPr>
        </p:nvSpPr>
        <p:spPr/>
        <p:txBody>
          <a:bodyPr/>
          <a:lstStyle/>
          <a:p>
            <a:r>
              <a:rPr lang="zh-CN" altLang="en-US" sz="4000" dirty="0">
                <a:hlinkClick r:id="rId2"/>
              </a:rPr>
              <a:t>注册用户变量</a:t>
            </a:r>
            <a:endParaRPr kumimoji="1" lang="zh-CN" altLang="en-US" sz="4000" dirty="0"/>
          </a:p>
        </p:txBody>
      </p:sp>
      <p:sp>
        <p:nvSpPr>
          <p:cNvPr id="3" name="内容占位符 2">
            <a:extLst>
              <a:ext uri="{FF2B5EF4-FFF2-40B4-BE49-F238E27FC236}">
                <a16:creationId xmlns:a16="http://schemas.microsoft.com/office/drawing/2014/main" xmlns="" id="{E2922E69-0FA9-6949-8E1B-BAFB20B158F3}"/>
              </a:ext>
            </a:extLst>
          </p:cNvPr>
          <p:cNvSpPr>
            <a:spLocks noGrp="1"/>
          </p:cNvSpPr>
          <p:nvPr>
            <p:ph idx="1"/>
          </p:nvPr>
        </p:nvSpPr>
        <p:spPr>
          <a:xfrm>
            <a:off x="1109109" y="1268760"/>
            <a:ext cx="9883435" cy="2976082"/>
          </a:xfrm>
        </p:spPr>
        <p:txBody>
          <a:bodyPr>
            <a:normAutofit fontScale="25000" lnSpcReduction="20000"/>
          </a:bodyPr>
          <a:lstStyle/>
          <a:p>
            <a:pPr marL="0" indent="0">
              <a:lnSpc>
                <a:spcPct val="170000"/>
              </a:lnSpc>
              <a:buNone/>
            </a:pPr>
            <a:r>
              <a:rPr lang="zh-CN" altLang="en-US" sz="8000" dirty="0">
                <a:solidFill>
                  <a:schemeClr val="bg2">
                    <a:lumMod val="10000"/>
                  </a:schemeClr>
                </a:solidFill>
                <a:latin typeface="Microsoft YaHei" charset="-122"/>
                <a:ea typeface="Microsoft YaHei" charset="-122"/>
                <a:cs typeface="Microsoft YaHei" charset="-122"/>
              </a:rPr>
              <a:t>给注册用户（</a:t>
            </a:r>
            <a:r>
              <a:rPr lang="en-US" altLang="zh-CN" sz="8000" dirty="0" err="1">
                <a:solidFill>
                  <a:schemeClr val="bg2">
                    <a:lumMod val="10000"/>
                  </a:schemeClr>
                </a:solidFill>
                <a:latin typeface="Microsoft YaHei" charset="-122"/>
                <a:ea typeface="Microsoft YaHei" charset="-122"/>
                <a:cs typeface="Microsoft YaHei" charset="-122"/>
              </a:rPr>
              <a:t>crm</a:t>
            </a:r>
            <a:r>
              <a:rPr lang="en-US" altLang="zh-CN" sz="8000" dirty="0">
                <a:solidFill>
                  <a:schemeClr val="bg2">
                    <a:lumMod val="10000"/>
                  </a:schemeClr>
                </a:solidFill>
                <a:latin typeface="Microsoft YaHei" charset="-122"/>
                <a:ea typeface="Microsoft YaHei" charset="-122"/>
                <a:cs typeface="Microsoft YaHei" charset="-122"/>
              </a:rPr>
              <a:t> </a:t>
            </a:r>
            <a:r>
              <a:rPr lang="zh-CN" altLang="en-US" sz="8000" dirty="0">
                <a:solidFill>
                  <a:schemeClr val="bg2">
                    <a:lumMod val="10000"/>
                  </a:schemeClr>
                </a:solidFill>
                <a:latin typeface="Microsoft YaHei" charset="-122"/>
                <a:ea typeface="Microsoft YaHei" charset="-122"/>
                <a:cs typeface="Microsoft YaHei" charset="-122"/>
              </a:rPr>
              <a:t>用户</a:t>
            </a:r>
            <a:r>
              <a:rPr lang="en-US" altLang="zh-CN" sz="8000" dirty="0">
                <a:solidFill>
                  <a:schemeClr val="bg2">
                    <a:lumMod val="10000"/>
                  </a:schemeClr>
                </a:solidFill>
                <a:latin typeface="Microsoft YaHei" charset="-122"/>
                <a:ea typeface="Microsoft YaHei" charset="-122"/>
                <a:cs typeface="Microsoft YaHei" charset="-122"/>
              </a:rPr>
              <a:t>ID</a:t>
            </a:r>
            <a:r>
              <a:rPr lang="zh-CN" altLang="en-US" sz="8000" dirty="0">
                <a:solidFill>
                  <a:schemeClr val="bg2">
                    <a:lumMod val="10000"/>
                  </a:schemeClr>
                </a:solidFill>
                <a:latin typeface="Microsoft YaHei" charset="-122"/>
                <a:ea typeface="Microsoft YaHei" charset="-122"/>
                <a:cs typeface="Microsoft YaHei" charset="-122"/>
              </a:rPr>
              <a:t>）附上额外的信息，便于后续做用户信息相关分析。在添加所需要设置的注册用户变量的代码之前，需要在 </a:t>
            </a:r>
            <a:r>
              <a:rPr lang="en-US" altLang="zh-CN" sz="8000" dirty="0" err="1">
                <a:solidFill>
                  <a:schemeClr val="bg2">
                    <a:lumMod val="10000"/>
                  </a:schemeClr>
                </a:solidFill>
                <a:latin typeface="Microsoft YaHei" charset="-122"/>
                <a:ea typeface="Microsoft YaHei" charset="-122"/>
                <a:cs typeface="Microsoft YaHei" charset="-122"/>
              </a:rPr>
              <a:t>GrowingIO</a:t>
            </a:r>
            <a:r>
              <a:rPr lang="en-US" altLang="zh-CN" sz="8000" dirty="0">
                <a:solidFill>
                  <a:schemeClr val="bg2">
                    <a:lumMod val="10000"/>
                  </a:schemeClr>
                </a:solidFill>
                <a:latin typeface="Microsoft YaHei" charset="-122"/>
                <a:ea typeface="Microsoft YaHei" charset="-122"/>
                <a:cs typeface="Microsoft YaHei" charset="-122"/>
              </a:rPr>
              <a:t> </a:t>
            </a:r>
            <a:r>
              <a:rPr lang="zh-CN" altLang="en-US" sz="8000" dirty="0">
                <a:solidFill>
                  <a:schemeClr val="bg2">
                    <a:lumMod val="10000"/>
                  </a:schemeClr>
                </a:solidFill>
                <a:latin typeface="Microsoft YaHei" charset="-122"/>
                <a:ea typeface="Microsoft YaHei" charset="-122"/>
                <a:cs typeface="Microsoft YaHei" charset="-122"/>
              </a:rPr>
              <a:t>产品的自定义事件和变量管理页面配置注册用户级变量。</a:t>
            </a:r>
            <a:endParaRPr lang="en-US" altLang="zh-CN" sz="8000" dirty="0">
              <a:solidFill>
                <a:schemeClr val="bg2">
                  <a:lumMod val="10000"/>
                </a:schemeClr>
              </a:solidFill>
              <a:latin typeface="Microsoft YaHei" charset="-122"/>
              <a:ea typeface="Microsoft YaHei" charset="-122"/>
              <a:cs typeface="Microsoft YaHei" charset="-122"/>
            </a:endParaRPr>
          </a:p>
          <a:p>
            <a:pPr marL="0" indent="0">
              <a:lnSpc>
                <a:spcPct val="170000"/>
              </a:lnSpc>
              <a:buNone/>
            </a:pPr>
            <a:r>
              <a:rPr lang="zh-CN" altLang="en-US" sz="8000" dirty="0">
                <a:solidFill>
                  <a:schemeClr val="bg2">
                    <a:lumMod val="10000"/>
                  </a:schemeClr>
                </a:solidFill>
                <a:latin typeface="Microsoft YaHei" charset="-122"/>
                <a:ea typeface="Microsoft YaHei" charset="-122"/>
                <a:cs typeface="Microsoft YaHei" charset="-122"/>
              </a:rPr>
              <a:t>接口定义：</a:t>
            </a:r>
            <a:endParaRPr lang="en-US" altLang="zh-CN" sz="8000" dirty="0">
              <a:solidFill>
                <a:schemeClr val="bg2">
                  <a:lumMod val="10000"/>
                </a:schemeClr>
              </a:solidFill>
              <a:latin typeface="Microsoft YaHei" charset="-122"/>
              <a:ea typeface="Microsoft YaHei" charset="-122"/>
              <a:cs typeface="Microsoft YaHei" charset="-122"/>
            </a:endParaRPr>
          </a:p>
          <a:p>
            <a:pPr marL="0" indent="0">
              <a:lnSpc>
                <a:spcPct val="170000"/>
              </a:lnSpc>
              <a:buNone/>
            </a:pPr>
            <a:r>
              <a:rPr lang="en" altLang="zh-CN" sz="8000" dirty="0" err="1">
                <a:solidFill>
                  <a:schemeClr val="bg2">
                    <a:lumMod val="10000"/>
                  </a:schemeClr>
                </a:solidFill>
                <a:latin typeface="Microsoft YaHei" charset="-122"/>
                <a:ea typeface="Microsoft YaHei" charset="-122"/>
                <a:cs typeface="Microsoft YaHei" charset="-122"/>
              </a:rPr>
              <a:t>gio</a:t>
            </a:r>
            <a:r>
              <a:rPr lang="en" altLang="zh-CN" sz="8000" dirty="0">
                <a:solidFill>
                  <a:schemeClr val="bg2">
                    <a:lumMod val="10000"/>
                  </a:schemeClr>
                </a:solidFill>
                <a:latin typeface="Microsoft YaHei" charset="-122"/>
                <a:ea typeface="Microsoft YaHei" charset="-122"/>
                <a:cs typeface="Microsoft YaHei" charset="-122"/>
              </a:rPr>
              <a:t>('</a:t>
            </a:r>
            <a:r>
              <a:rPr lang="en" altLang="zh-CN" sz="8000" dirty="0" err="1">
                <a:solidFill>
                  <a:schemeClr val="bg2">
                    <a:lumMod val="10000"/>
                  </a:schemeClr>
                </a:solidFill>
                <a:latin typeface="Microsoft YaHei" charset="-122"/>
                <a:ea typeface="Microsoft YaHei" charset="-122"/>
                <a:cs typeface="Microsoft YaHei" charset="-122"/>
              </a:rPr>
              <a:t>setUser</a:t>
            </a:r>
            <a:r>
              <a:rPr lang="en" altLang="zh-CN" sz="8000" dirty="0">
                <a:solidFill>
                  <a:schemeClr val="bg2">
                    <a:lumMod val="10000"/>
                  </a:schemeClr>
                </a:solidFill>
                <a:latin typeface="Microsoft YaHei" charset="-122"/>
                <a:ea typeface="Microsoft YaHei" charset="-122"/>
                <a:cs typeface="Microsoft YaHei" charset="-122"/>
              </a:rPr>
              <a:t>', properties: object)</a:t>
            </a:r>
            <a:endParaRPr kumimoji="1" lang="zh-CN" altLang="en-US" sz="8000" dirty="0">
              <a:solidFill>
                <a:schemeClr val="bg2">
                  <a:lumMod val="10000"/>
                </a:schemeClr>
              </a:solidFill>
              <a:latin typeface="Microsoft YaHei" charset="-122"/>
              <a:ea typeface="Microsoft YaHei" charset="-122"/>
              <a:cs typeface="Microsoft YaHei" charset="-122"/>
            </a:endParaRPr>
          </a:p>
          <a:p>
            <a:pPr marL="0" indent="0">
              <a:lnSpc>
                <a:spcPct val="150000"/>
              </a:lnSpc>
              <a:buNone/>
            </a:pPr>
            <a:endParaRPr lang="zh-CN" altLang="en-US" sz="2000" dirty="0">
              <a:solidFill>
                <a:schemeClr val="bg2">
                  <a:lumMod val="10000"/>
                </a:schemeClr>
              </a:solidFill>
            </a:endParaRPr>
          </a:p>
          <a:p>
            <a:pPr marL="0" indent="0">
              <a:buNone/>
            </a:pPr>
            <a:r>
              <a:rPr lang="zh-CN" altLang="en-US" dirty="0"/>
              <a:t/>
            </a:r>
            <a:br>
              <a:rPr lang="zh-CN" altLang="en-US" dirty="0"/>
            </a:br>
            <a:endParaRPr kumimoji="1" lang="zh-CN" altLang="en-US" dirty="0"/>
          </a:p>
        </p:txBody>
      </p:sp>
      <p:graphicFrame>
        <p:nvGraphicFramePr>
          <p:cNvPr id="6" name="表格 5">
            <a:extLst>
              <a:ext uri="{FF2B5EF4-FFF2-40B4-BE49-F238E27FC236}">
                <a16:creationId xmlns:a16="http://schemas.microsoft.com/office/drawing/2014/main" xmlns="" id="{595F63E9-0CD7-7B4A-90DB-031965961EA7}"/>
              </a:ext>
            </a:extLst>
          </p:cNvPr>
          <p:cNvGraphicFramePr>
            <a:graphicFrameLocks noGrp="1"/>
          </p:cNvGraphicFramePr>
          <p:nvPr>
            <p:extLst>
              <p:ext uri="{D42A27DB-BD31-4B8C-83A1-F6EECF244321}">
                <p14:modId xmlns:p14="http://schemas.microsoft.com/office/powerpoint/2010/main" val="1205032014"/>
              </p:ext>
            </p:extLst>
          </p:nvPr>
        </p:nvGraphicFramePr>
        <p:xfrm>
          <a:off x="1199456" y="4034650"/>
          <a:ext cx="9815332" cy="1194550"/>
        </p:xfrm>
        <a:graphic>
          <a:graphicData uri="http://schemas.openxmlformats.org/drawingml/2006/table">
            <a:tbl>
              <a:tblPr firstRow="1" bandRow="1">
                <a:tableStyleId>{F5AB1C69-6EDB-4FF4-983F-18BD219EF322}</a:tableStyleId>
              </a:tblPr>
              <a:tblGrid>
                <a:gridCol w="2453833">
                  <a:extLst>
                    <a:ext uri="{9D8B030D-6E8A-4147-A177-3AD203B41FA5}">
                      <a16:colId xmlns:a16="http://schemas.microsoft.com/office/drawing/2014/main" xmlns="" val="2134328061"/>
                    </a:ext>
                  </a:extLst>
                </a:gridCol>
                <a:gridCol w="2453833">
                  <a:extLst>
                    <a:ext uri="{9D8B030D-6E8A-4147-A177-3AD203B41FA5}">
                      <a16:colId xmlns:a16="http://schemas.microsoft.com/office/drawing/2014/main" xmlns="" val="1969596628"/>
                    </a:ext>
                  </a:extLst>
                </a:gridCol>
                <a:gridCol w="2453833">
                  <a:extLst>
                    <a:ext uri="{9D8B030D-6E8A-4147-A177-3AD203B41FA5}">
                      <a16:colId xmlns:a16="http://schemas.microsoft.com/office/drawing/2014/main" xmlns="" val="4027263117"/>
                    </a:ext>
                  </a:extLst>
                </a:gridCol>
                <a:gridCol w="2453833">
                  <a:extLst>
                    <a:ext uri="{9D8B030D-6E8A-4147-A177-3AD203B41FA5}">
                      <a16:colId xmlns:a16="http://schemas.microsoft.com/office/drawing/2014/main" xmlns="" val="2548174159"/>
                    </a:ext>
                  </a:extLst>
                </a:gridCol>
              </a:tblGrid>
              <a:tr h="544781">
                <a:tc>
                  <a:txBody>
                    <a:bodyPr/>
                    <a:lstStyle/>
                    <a:p>
                      <a:r>
                        <a:rPr lang="zh-CN" altLang="en-US" sz="1800" b="0" i="0" kern="1200" dirty="0">
                          <a:solidFill>
                            <a:schemeClr val="lt1"/>
                          </a:solidFill>
                          <a:effectLst/>
                          <a:latin typeface="+mn-lt"/>
                          <a:ea typeface="+mn-ea"/>
                          <a:cs typeface="+mn-cs"/>
                        </a:rPr>
                        <a:t>参数名称</a:t>
                      </a:r>
                      <a:endParaRPr lang="zh-CN" altLang="en-US" dirty="0"/>
                    </a:p>
                  </a:txBody>
                  <a:tcPr>
                    <a:solidFill>
                      <a:srgbClr val="FB7207"/>
                    </a:solidFill>
                  </a:tcPr>
                </a:tc>
                <a:tc>
                  <a:txBody>
                    <a:bodyPr/>
                    <a:lstStyle/>
                    <a:p>
                      <a:r>
                        <a:rPr lang="zh-CN" altLang="en-US" sz="1800" b="0" i="0" kern="1200" dirty="0">
                          <a:solidFill>
                            <a:schemeClr val="lt1"/>
                          </a:solidFill>
                          <a:effectLst/>
                          <a:latin typeface="+mn-lt"/>
                          <a:ea typeface="+mn-ea"/>
                          <a:cs typeface="+mn-cs"/>
                        </a:rPr>
                        <a:t>参数类型</a:t>
                      </a:r>
                      <a:endParaRPr lang="zh-CN" altLang="en-US" dirty="0"/>
                    </a:p>
                  </a:txBody>
                  <a:tcPr>
                    <a:solidFill>
                      <a:srgbClr val="FB7207"/>
                    </a:solidFill>
                  </a:tcPr>
                </a:tc>
                <a:tc>
                  <a:txBody>
                    <a:bodyPr/>
                    <a:lstStyle/>
                    <a:p>
                      <a:r>
                        <a:rPr lang="zh-CN" altLang="en-US" sz="1800" b="0" i="0" kern="1200" dirty="0">
                          <a:solidFill>
                            <a:schemeClr val="lt1"/>
                          </a:solidFill>
                          <a:effectLst/>
                          <a:latin typeface="+mn-lt"/>
                          <a:ea typeface="+mn-ea"/>
                          <a:cs typeface="+mn-cs"/>
                        </a:rPr>
                        <a:t>是否必须</a:t>
                      </a:r>
                      <a:endParaRPr lang="zh-CN" altLang="en-US" dirty="0"/>
                    </a:p>
                  </a:txBody>
                  <a:tcPr>
                    <a:solidFill>
                      <a:srgbClr val="FB7207"/>
                    </a:solidFill>
                  </a:tcPr>
                </a:tc>
                <a:tc>
                  <a:txBody>
                    <a:bodyPr/>
                    <a:lstStyle/>
                    <a:p>
                      <a:r>
                        <a:rPr lang="zh-CN" altLang="en-US" sz="1800" b="0" i="0" kern="1200" dirty="0">
                          <a:solidFill>
                            <a:schemeClr val="lt1"/>
                          </a:solidFill>
                          <a:effectLst/>
                          <a:latin typeface="+mn-lt"/>
                          <a:ea typeface="+mn-ea"/>
                          <a:cs typeface="+mn-cs"/>
                        </a:rPr>
                        <a:t>说明</a:t>
                      </a:r>
                      <a:endParaRPr lang="zh-CN" altLang="en-US" dirty="0"/>
                    </a:p>
                  </a:txBody>
                  <a:tcPr>
                    <a:solidFill>
                      <a:srgbClr val="FB7207"/>
                    </a:solidFill>
                  </a:tcPr>
                </a:tc>
                <a:extLst>
                  <a:ext uri="{0D108BD9-81ED-4DB2-BD59-A6C34878D82A}">
                    <a16:rowId xmlns:a16="http://schemas.microsoft.com/office/drawing/2014/main" xmlns="" val="1133023519"/>
                  </a:ext>
                </a:extLst>
              </a:tr>
              <a:tr h="649769">
                <a:tc>
                  <a:txBody>
                    <a:bodyPr/>
                    <a:lstStyle/>
                    <a:p>
                      <a:r>
                        <a:rPr lang="en" altLang="zh-CN" sz="1800" b="0" i="0" kern="1200" dirty="0">
                          <a:solidFill>
                            <a:schemeClr val="dk1"/>
                          </a:solidFill>
                          <a:effectLst/>
                          <a:latin typeface="+mn-lt"/>
                          <a:ea typeface="+mn-ea"/>
                          <a:cs typeface="+mn-cs"/>
                        </a:rPr>
                        <a:t>properties</a:t>
                      </a:r>
                      <a:endParaRPr lang="zh-CN" altLang="en-US" dirty="0"/>
                    </a:p>
                  </a:txBody>
                  <a:tcPr/>
                </a:tc>
                <a:tc>
                  <a:txBody>
                    <a:bodyPr/>
                    <a:lstStyle/>
                    <a:p>
                      <a:r>
                        <a:rPr lang="en" altLang="zh-CN" sz="1800" b="0" i="0" kern="1200" dirty="0">
                          <a:solidFill>
                            <a:schemeClr val="dk1"/>
                          </a:solidFill>
                          <a:effectLst/>
                          <a:latin typeface="+mn-lt"/>
                          <a:ea typeface="+mn-ea"/>
                          <a:cs typeface="+mn-cs"/>
                        </a:rPr>
                        <a:t>object</a:t>
                      </a:r>
                      <a:endParaRPr lang="zh-CN" altLang="en-US" dirty="0"/>
                    </a:p>
                  </a:txBody>
                  <a:tcPr/>
                </a:tc>
                <a:tc>
                  <a:txBody>
                    <a:bodyPr/>
                    <a:lstStyle/>
                    <a:p>
                      <a:r>
                        <a:rPr lang="zh-CN" altLang="en-US" sz="1800" b="0" i="0" kern="1200" dirty="0">
                          <a:solidFill>
                            <a:schemeClr val="dk1"/>
                          </a:solidFill>
                          <a:effectLst/>
                          <a:latin typeface="+mn-lt"/>
                          <a:ea typeface="+mn-ea"/>
                          <a:cs typeface="+mn-cs"/>
                        </a:rPr>
                        <a:t>是</a:t>
                      </a:r>
                      <a:endParaRPr lang="zh-CN" altLang="en-US" dirty="0"/>
                    </a:p>
                  </a:txBody>
                  <a:tcPr/>
                </a:tc>
                <a:tc>
                  <a:txBody>
                    <a:bodyPr/>
                    <a:lstStyle/>
                    <a:p>
                      <a:r>
                        <a:rPr lang="zh-CN" altLang="en-US" sz="1800" b="0" i="0" kern="1200" dirty="0">
                          <a:solidFill>
                            <a:schemeClr val="dk1"/>
                          </a:solidFill>
                          <a:effectLst/>
                          <a:latin typeface="+mn-lt"/>
                          <a:ea typeface="+mn-ea"/>
                          <a:cs typeface="+mn-cs"/>
                        </a:rPr>
                        <a:t>用户级变量，用户额外的信息参数</a:t>
                      </a:r>
                      <a:endParaRPr lang="zh-CN" altLang="en-US" dirty="0"/>
                    </a:p>
                  </a:txBody>
                  <a:tcPr/>
                </a:tc>
                <a:extLst>
                  <a:ext uri="{0D108BD9-81ED-4DB2-BD59-A6C34878D82A}">
                    <a16:rowId xmlns:a16="http://schemas.microsoft.com/office/drawing/2014/main" xmlns="" val="717731440"/>
                  </a:ext>
                </a:extLst>
              </a:tr>
            </a:tbl>
          </a:graphicData>
        </a:graphic>
      </p:graphicFrame>
    </p:spTree>
    <p:extLst>
      <p:ext uri="{BB962C8B-B14F-4D97-AF65-F5344CB8AC3E}">
        <p14:creationId xmlns:p14="http://schemas.microsoft.com/office/powerpoint/2010/main" val="18859475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001DE8B-1059-AC46-B1A6-7560C9523F52}"/>
              </a:ext>
            </a:extLst>
          </p:cNvPr>
          <p:cNvSpPr>
            <a:spLocks noGrp="1"/>
          </p:cNvSpPr>
          <p:nvPr>
            <p:ph type="title"/>
          </p:nvPr>
        </p:nvSpPr>
        <p:spPr/>
        <p:txBody>
          <a:bodyPr/>
          <a:lstStyle/>
          <a:p>
            <a:r>
              <a:rPr lang="zh-CN" altLang="en-US" sz="4000" dirty="0">
                <a:latin typeface="Microsoft YaHei" charset="-122"/>
                <a:ea typeface="Microsoft YaHei" charset="-122"/>
                <a:cs typeface="Microsoft YaHei" charset="-122"/>
                <a:hlinkClick r:id="rId2"/>
              </a:rPr>
              <a:t>注册用户变量</a:t>
            </a:r>
            <a:endParaRPr kumimoji="1" lang="zh-CN" altLang="en-US" sz="4000" dirty="0">
              <a:latin typeface="Microsoft YaHei" charset="-122"/>
              <a:ea typeface="Microsoft YaHei" charset="-122"/>
              <a:cs typeface="Microsoft YaHei" charset="-122"/>
            </a:endParaRPr>
          </a:p>
        </p:txBody>
      </p:sp>
      <p:pic>
        <p:nvPicPr>
          <p:cNvPr id="7" name="图片 6"/>
          <p:cNvPicPr>
            <a:picLocks noChangeAspect="1"/>
          </p:cNvPicPr>
          <p:nvPr/>
        </p:nvPicPr>
        <p:blipFill>
          <a:blip r:embed="rId3"/>
          <a:stretch>
            <a:fillRect/>
          </a:stretch>
        </p:blipFill>
        <p:spPr>
          <a:xfrm>
            <a:off x="990600" y="1344407"/>
            <a:ext cx="10217968" cy="4676881"/>
          </a:xfrm>
          <a:prstGeom prst="rect">
            <a:avLst/>
          </a:prstGeom>
        </p:spPr>
      </p:pic>
    </p:spTree>
    <p:extLst>
      <p:ext uri="{BB962C8B-B14F-4D97-AF65-F5344CB8AC3E}">
        <p14:creationId xmlns:p14="http://schemas.microsoft.com/office/powerpoint/2010/main" val="2621624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161D1BD-4384-5040-B5C4-B47409429F0E}"/>
              </a:ext>
            </a:extLst>
          </p:cNvPr>
          <p:cNvSpPr>
            <a:spLocks noGrp="1"/>
          </p:cNvSpPr>
          <p:nvPr>
            <p:ph type="title"/>
          </p:nvPr>
        </p:nvSpPr>
        <p:spPr/>
        <p:txBody>
          <a:bodyPr/>
          <a:lstStyle/>
          <a:p>
            <a:r>
              <a:rPr kumimoji="1" lang="zh-CN" altLang="en-US" sz="4000" dirty="0">
                <a:latin typeface="Microsoft YaHei" charset="-122"/>
                <a:ea typeface="Microsoft YaHei" charset="-122"/>
                <a:cs typeface="Microsoft YaHei" charset="-122"/>
                <a:hlinkClick r:id="rId2"/>
              </a:rPr>
              <a:t>页面级变量</a:t>
            </a:r>
            <a:endParaRPr kumimoji="1" lang="zh-CN" altLang="en-US" sz="4000" dirty="0">
              <a:latin typeface="Microsoft YaHei" charset="-122"/>
              <a:ea typeface="Microsoft YaHei" charset="-122"/>
              <a:cs typeface="Microsoft YaHei" charset="-122"/>
            </a:endParaRPr>
          </a:p>
        </p:txBody>
      </p:sp>
      <p:sp>
        <p:nvSpPr>
          <p:cNvPr id="3" name="内容占位符 2">
            <a:extLst>
              <a:ext uri="{FF2B5EF4-FFF2-40B4-BE49-F238E27FC236}">
                <a16:creationId xmlns:a16="http://schemas.microsoft.com/office/drawing/2014/main" xmlns="" id="{22D371C4-94AE-7C44-A20C-DADCCDF79DDC}"/>
              </a:ext>
            </a:extLst>
          </p:cNvPr>
          <p:cNvSpPr>
            <a:spLocks noGrp="1"/>
          </p:cNvSpPr>
          <p:nvPr>
            <p:ph idx="1"/>
          </p:nvPr>
        </p:nvSpPr>
        <p:spPr>
          <a:xfrm>
            <a:off x="1055440" y="1268760"/>
            <a:ext cx="9794304" cy="3693712"/>
          </a:xfrm>
        </p:spPr>
        <p:txBody>
          <a:bodyPr>
            <a:normAutofit/>
          </a:bodyPr>
          <a:lstStyle/>
          <a:p>
            <a:pPr marL="0" indent="0">
              <a:lnSpc>
                <a:spcPct val="150000"/>
              </a:lnSpc>
              <a:buNone/>
            </a:pPr>
            <a:r>
              <a:rPr lang="zh-CN" altLang="en-US" sz="1800" dirty="0">
                <a:solidFill>
                  <a:schemeClr val="bg2">
                    <a:lumMod val="10000"/>
                  </a:schemeClr>
                </a:solidFill>
                <a:latin typeface="Microsoft YaHei" charset="-122"/>
                <a:ea typeface="Microsoft YaHei" charset="-122"/>
                <a:cs typeface="Microsoft YaHei" charset="-122"/>
              </a:rPr>
              <a:t>给当前页面附上更多的页面信息，可以作为维度拆分数据做分析。设置了页面级变量以后，这个页面的指标以及这个页面的行为指标，都可以继承使用这些维度信息做分析。在添加所需要设置的页面变量的代码之前，需要在 </a:t>
            </a:r>
            <a:r>
              <a:rPr lang="en-US" altLang="zh-CN" sz="1800" dirty="0" err="1">
                <a:solidFill>
                  <a:schemeClr val="bg2">
                    <a:lumMod val="10000"/>
                  </a:schemeClr>
                </a:solidFill>
                <a:latin typeface="Microsoft YaHei" charset="-122"/>
                <a:ea typeface="Microsoft YaHei" charset="-122"/>
                <a:cs typeface="Microsoft YaHei" charset="-122"/>
              </a:rPr>
              <a:t>GrowingIO</a:t>
            </a:r>
            <a:r>
              <a:rPr lang="en-US" altLang="zh-CN" sz="1800" dirty="0">
                <a:solidFill>
                  <a:schemeClr val="bg2">
                    <a:lumMod val="10000"/>
                  </a:schemeClr>
                </a:solidFill>
                <a:latin typeface="Microsoft YaHei" charset="-122"/>
                <a:ea typeface="Microsoft YaHei" charset="-122"/>
                <a:cs typeface="Microsoft YaHei" charset="-122"/>
              </a:rPr>
              <a:t> </a:t>
            </a:r>
            <a:r>
              <a:rPr lang="zh-CN" altLang="en-US" sz="1800" dirty="0">
                <a:solidFill>
                  <a:schemeClr val="bg2">
                    <a:lumMod val="10000"/>
                  </a:schemeClr>
                </a:solidFill>
                <a:latin typeface="Microsoft YaHei" charset="-122"/>
                <a:ea typeface="Microsoft YaHei" charset="-122"/>
                <a:cs typeface="Microsoft YaHei" charset="-122"/>
              </a:rPr>
              <a:t>产品的自定义事件和变量管理页面配置页面级变量。</a:t>
            </a:r>
            <a:endParaRPr lang="en-US" altLang="zh-CN" sz="1800" dirty="0">
              <a:solidFill>
                <a:schemeClr val="bg2">
                  <a:lumMod val="10000"/>
                </a:schemeClr>
              </a:solidFill>
              <a:latin typeface="Microsoft YaHei" charset="-122"/>
              <a:ea typeface="Microsoft YaHei" charset="-122"/>
              <a:cs typeface="Microsoft YaHei" charset="-122"/>
            </a:endParaRPr>
          </a:p>
          <a:p>
            <a:pPr marL="0" indent="0">
              <a:lnSpc>
                <a:spcPct val="150000"/>
              </a:lnSpc>
              <a:buNone/>
            </a:pPr>
            <a:r>
              <a:rPr lang="zh-CN" altLang="en-US" sz="1800" dirty="0">
                <a:solidFill>
                  <a:schemeClr val="bg2">
                    <a:lumMod val="10000"/>
                  </a:schemeClr>
                </a:solidFill>
                <a:latin typeface="Microsoft YaHei" charset="-122"/>
                <a:ea typeface="Microsoft YaHei" charset="-122"/>
                <a:cs typeface="Microsoft YaHei" charset="-122"/>
              </a:rPr>
              <a:t>接口定义：</a:t>
            </a:r>
            <a:endParaRPr lang="en-US" altLang="zh-CN" sz="1800" dirty="0">
              <a:solidFill>
                <a:schemeClr val="bg2">
                  <a:lumMod val="10000"/>
                </a:schemeClr>
              </a:solidFill>
              <a:latin typeface="Microsoft YaHei" charset="-122"/>
              <a:ea typeface="Microsoft YaHei" charset="-122"/>
              <a:cs typeface="Microsoft YaHei" charset="-122"/>
            </a:endParaRPr>
          </a:p>
          <a:p>
            <a:pPr marL="0" indent="0">
              <a:lnSpc>
                <a:spcPct val="150000"/>
              </a:lnSpc>
              <a:buNone/>
            </a:pPr>
            <a:r>
              <a:rPr lang="en" altLang="zh-CN" sz="1800" dirty="0" err="1">
                <a:solidFill>
                  <a:schemeClr val="bg2">
                    <a:lumMod val="10000"/>
                  </a:schemeClr>
                </a:solidFill>
                <a:latin typeface="Microsoft YaHei" charset="-122"/>
                <a:ea typeface="Microsoft YaHei" charset="-122"/>
                <a:cs typeface="Microsoft YaHei" charset="-122"/>
              </a:rPr>
              <a:t>gio</a:t>
            </a:r>
            <a:r>
              <a:rPr lang="en" altLang="zh-CN" sz="1800" dirty="0">
                <a:solidFill>
                  <a:schemeClr val="bg2">
                    <a:lumMod val="10000"/>
                  </a:schemeClr>
                </a:solidFill>
                <a:latin typeface="Microsoft YaHei" charset="-122"/>
                <a:ea typeface="Microsoft YaHei" charset="-122"/>
                <a:cs typeface="Microsoft YaHei" charset="-122"/>
              </a:rPr>
              <a:t>('</a:t>
            </a:r>
            <a:r>
              <a:rPr lang="en" altLang="zh-CN" sz="1800" dirty="0" err="1">
                <a:solidFill>
                  <a:schemeClr val="bg2">
                    <a:lumMod val="10000"/>
                  </a:schemeClr>
                </a:solidFill>
                <a:latin typeface="Microsoft YaHei" charset="-122"/>
                <a:ea typeface="Microsoft YaHei" charset="-122"/>
                <a:cs typeface="Microsoft YaHei" charset="-122"/>
              </a:rPr>
              <a:t>setPage</a:t>
            </a:r>
            <a:r>
              <a:rPr lang="en" altLang="zh-CN" sz="1800" dirty="0">
                <a:solidFill>
                  <a:schemeClr val="bg2">
                    <a:lumMod val="10000"/>
                  </a:schemeClr>
                </a:solidFill>
                <a:latin typeface="Microsoft YaHei" charset="-122"/>
                <a:ea typeface="Microsoft YaHei" charset="-122"/>
                <a:cs typeface="Microsoft YaHei" charset="-122"/>
              </a:rPr>
              <a:t>', properties: object)</a:t>
            </a:r>
          </a:p>
          <a:p>
            <a:pPr marL="0" indent="0">
              <a:buNone/>
            </a:pPr>
            <a:r>
              <a:rPr lang="en" altLang="zh-CN" dirty="0"/>
              <a:t/>
            </a:r>
            <a:br>
              <a:rPr lang="en" altLang="zh-CN" dirty="0"/>
            </a:br>
            <a:endParaRPr kumimoji="1" lang="zh-CN" altLang="en-US" dirty="0"/>
          </a:p>
        </p:txBody>
      </p:sp>
      <p:graphicFrame>
        <p:nvGraphicFramePr>
          <p:cNvPr id="5" name="表格 4">
            <a:extLst>
              <a:ext uri="{FF2B5EF4-FFF2-40B4-BE49-F238E27FC236}">
                <a16:creationId xmlns:a16="http://schemas.microsoft.com/office/drawing/2014/main" xmlns="" id="{736459C4-7494-7A4A-9C43-B2F6AF485A01}"/>
              </a:ext>
            </a:extLst>
          </p:cNvPr>
          <p:cNvGraphicFramePr>
            <a:graphicFrameLocks noGrp="1"/>
          </p:cNvGraphicFramePr>
          <p:nvPr>
            <p:extLst>
              <p:ext uri="{D42A27DB-BD31-4B8C-83A1-F6EECF244321}">
                <p14:modId xmlns:p14="http://schemas.microsoft.com/office/powerpoint/2010/main" val="2081354685"/>
              </p:ext>
            </p:extLst>
          </p:nvPr>
        </p:nvGraphicFramePr>
        <p:xfrm>
          <a:off x="1173404" y="3933056"/>
          <a:ext cx="9531108" cy="1154413"/>
        </p:xfrm>
        <a:graphic>
          <a:graphicData uri="http://schemas.openxmlformats.org/drawingml/2006/table">
            <a:tbl>
              <a:tblPr firstRow="1" bandRow="1">
                <a:tableStyleId>{F5AB1C69-6EDB-4FF4-983F-18BD219EF322}</a:tableStyleId>
              </a:tblPr>
              <a:tblGrid>
                <a:gridCol w="2382777">
                  <a:extLst>
                    <a:ext uri="{9D8B030D-6E8A-4147-A177-3AD203B41FA5}">
                      <a16:colId xmlns:a16="http://schemas.microsoft.com/office/drawing/2014/main" xmlns="" val="1783895866"/>
                    </a:ext>
                  </a:extLst>
                </a:gridCol>
                <a:gridCol w="2382777">
                  <a:extLst>
                    <a:ext uri="{9D8B030D-6E8A-4147-A177-3AD203B41FA5}">
                      <a16:colId xmlns:a16="http://schemas.microsoft.com/office/drawing/2014/main" xmlns="" val="3243923286"/>
                    </a:ext>
                  </a:extLst>
                </a:gridCol>
                <a:gridCol w="2382777">
                  <a:extLst>
                    <a:ext uri="{9D8B030D-6E8A-4147-A177-3AD203B41FA5}">
                      <a16:colId xmlns:a16="http://schemas.microsoft.com/office/drawing/2014/main" xmlns="" val="1257205318"/>
                    </a:ext>
                  </a:extLst>
                </a:gridCol>
                <a:gridCol w="2382777">
                  <a:extLst>
                    <a:ext uri="{9D8B030D-6E8A-4147-A177-3AD203B41FA5}">
                      <a16:colId xmlns:a16="http://schemas.microsoft.com/office/drawing/2014/main" xmlns="" val="2038389850"/>
                    </a:ext>
                  </a:extLst>
                </a:gridCol>
              </a:tblGrid>
              <a:tr h="514333">
                <a:tc>
                  <a:txBody>
                    <a:bodyPr/>
                    <a:lstStyle/>
                    <a:p>
                      <a:r>
                        <a:rPr lang="zh-CN" altLang="en-US" sz="1800" b="0" i="0" kern="1200" dirty="0">
                          <a:solidFill>
                            <a:schemeClr val="lt1"/>
                          </a:solidFill>
                          <a:effectLst/>
                          <a:latin typeface="+mn-lt"/>
                          <a:ea typeface="+mn-ea"/>
                          <a:cs typeface="+mn-cs"/>
                        </a:rPr>
                        <a:t>参数名称</a:t>
                      </a:r>
                      <a:endParaRPr lang="zh-CN" altLang="en-US" dirty="0"/>
                    </a:p>
                  </a:txBody>
                  <a:tcPr>
                    <a:solidFill>
                      <a:srgbClr val="FB7207"/>
                    </a:solidFill>
                  </a:tcPr>
                </a:tc>
                <a:tc>
                  <a:txBody>
                    <a:bodyPr/>
                    <a:lstStyle/>
                    <a:p>
                      <a:r>
                        <a:rPr lang="zh-CN" altLang="en-US" sz="1800" b="0" i="0" kern="1200" dirty="0">
                          <a:solidFill>
                            <a:schemeClr val="lt1"/>
                          </a:solidFill>
                          <a:effectLst/>
                          <a:latin typeface="+mn-lt"/>
                          <a:ea typeface="+mn-ea"/>
                          <a:cs typeface="+mn-cs"/>
                        </a:rPr>
                        <a:t>参数类型</a:t>
                      </a:r>
                      <a:endParaRPr lang="zh-CN" altLang="en-US" dirty="0"/>
                    </a:p>
                  </a:txBody>
                  <a:tcPr>
                    <a:solidFill>
                      <a:srgbClr val="FB7207"/>
                    </a:solidFill>
                  </a:tcPr>
                </a:tc>
                <a:tc>
                  <a:txBody>
                    <a:bodyPr/>
                    <a:lstStyle/>
                    <a:p>
                      <a:r>
                        <a:rPr lang="zh-CN" altLang="en-US" sz="1800" b="0" i="0" kern="1200" dirty="0">
                          <a:solidFill>
                            <a:schemeClr val="lt1"/>
                          </a:solidFill>
                          <a:effectLst/>
                          <a:latin typeface="+mn-lt"/>
                          <a:ea typeface="+mn-ea"/>
                          <a:cs typeface="+mn-cs"/>
                        </a:rPr>
                        <a:t>是否必须</a:t>
                      </a:r>
                      <a:endParaRPr lang="zh-CN" altLang="en-US" dirty="0"/>
                    </a:p>
                  </a:txBody>
                  <a:tcPr>
                    <a:solidFill>
                      <a:srgbClr val="FB7207"/>
                    </a:solidFill>
                  </a:tcPr>
                </a:tc>
                <a:tc>
                  <a:txBody>
                    <a:bodyPr/>
                    <a:lstStyle/>
                    <a:p>
                      <a:r>
                        <a:rPr lang="zh-CN" altLang="en-US" sz="1800" b="0" i="0" kern="1200" dirty="0">
                          <a:solidFill>
                            <a:schemeClr val="lt1"/>
                          </a:solidFill>
                          <a:effectLst/>
                          <a:latin typeface="+mn-lt"/>
                          <a:ea typeface="+mn-ea"/>
                          <a:cs typeface="+mn-cs"/>
                        </a:rPr>
                        <a:t>说明</a:t>
                      </a:r>
                      <a:endParaRPr lang="zh-CN" altLang="en-US" dirty="0"/>
                    </a:p>
                  </a:txBody>
                  <a:tcPr>
                    <a:solidFill>
                      <a:srgbClr val="FB7207"/>
                    </a:solidFill>
                  </a:tcPr>
                </a:tc>
                <a:extLst>
                  <a:ext uri="{0D108BD9-81ED-4DB2-BD59-A6C34878D82A}">
                    <a16:rowId xmlns:a16="http://schemas.microsoft.com/office/drawing/2014/main" xmlns="" val="388129862"/>
                  </a:ext>
                </a:extLst>
              </a:tr>
              <a:tr h="639175">
                <a:tc>
                  <a:txBody>
                    <a:bodyPr/>
                    <a:lstStyle/>
                    <a:p>
                      <a:r>
                        <a:rPr lang="en" altLang="zh-CN" sz="1800" b="0" i="0" kern="1200" dirty="0">
                          <a:solidFill>
                            <a:schemeClr val="dk1"/>
                          </a:solidFill>
                          <a:effectLst/>
                          <a:latin typeface="+mn-lt"/>
                          <a:ea typeface="+mn-ea"/>
                          <a:cs typeface="+mn-cs"/>
                        </a:rPr>
                        <a:t>properties</a:t>
                      </a:r>
                      <a:endParaRPr lang="zh-CN" altLang="en-US" dirty="0"/>
                    </a:p>
                  </a:txBody>
                  <a:tcPr/>
                </a:tc>
                <a:tc>
                  <a:txBody>
                    <a:bodyPr/>
                    <a:lstStyle/>
                    <a:p>
                      <a:r>
                        <a:rPr lang="en" altLang="zh-CN" sz="1800" b="0" i="0" kern="1200" dirty="0">
                          <a:solidFill>
                            <a:schemeClr val="dk1"/>
                          </a:solidFill>
                          <a:effectLst/>
                          <a:latin typeface="+mn-lt"/>
                          <a:ea typeface="+mn-ea"/>
                          <a:cs typeface="+mn-cs"/>
                        </a:rPr>
                        <a:t>object</a:t>
                      </a:r>
                      <a:endParaRPr lang="zh-CN" altLang="en-US" dirty="0"/>
                    </a:p>
                  </a:txBody>
                  <a:tcPr/>
                </a:tc>
                <a:tc>
                  <a:txBody>
                    <a:bodyPr/>
                    <a:lstStyle/>
                    <a:p>
                      <a:r>
                        <a:rPr lang="zh-CN" altLang="en-US" sz="1800" b="0" i="0" kern="1200" dirty="0">
                          <a:solidFill>
                            <a:schemeClr val="dk1"/>
                          </a:solidFill>
                          <a:effectLst/>
                          <a:latin typeface="+mn-lt"/>
                          <a:ea typeface="+mn-ea"/>
                          <a:cs typeface="+mn-cs"/>
                        </a:rPr>
                        <a:t>是</a:t>
                      </a:r>
                      <a:endParaRPr lang="zh-CN" altLang="en-US" dirty="0"/>
                    </a:p>
                  </a:txBody>
                  <a:tcPr/>
                </a:tc>
                <a:tc>
                  <a:txBody>
                    <a:bodyPr/>
                    <a:lstStyle/>
                    <a:p>
                      <a:r>
                        <a:rPr lang="zh-CN" altLang="en-US" sz="1800" b="0" i="0" kern="1200" dirty="0">
                          <a:solidFill>
                            <a:schemeClr val="dk1"/>
                          </a:solidFill>
                          <a:effectLst/>
                          <a:latin typeface="+mn-lt"/>
                          <a:ea typeface="+mn-ea"/>
                          <a:cs typeface="+mn-cs"/>
                        </a:rPr>
                        <a:t>页面级变量，页面额外的信息参数</a:t>
                      </a:r>
                      <a:endParaRPr lang="zh-CN" altLang="en-US" dirty="0"/>
                    </a:p>
                  </a:txBody>
                  <a:tcPr/>
                </a:tc>
                <a:extLst>
                  <a:ext uri="{0D108BD9-81ED-4DB2-BD59-A6C34878D82A}">
                    <a16:rowId xmlns:a16="http://schemas.microsoft.com/office/drawing/2014/main" xmlns="" val="3402483874"/>
                  </a:ext>
                </a:extLst>
              </a:tr>
            </a:tbl>
          </a:graphicData>
        </a:graphic>
      </p:graphicFrame>
    </p:spTree>
    <p:extLst>
      <p:ext uri="{BB962C8B-B14F-4D97-AF65-F5344CB8AC3E}">
        <p14:creationId xmlns:p14="http://schemas.microsoft.com/office/powerpoint/2010/main" val="16755556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161D1BD-4384-5040-B5C4-B47409429F0E}"/>
              </a:ext>
            </a:extLst>
          </p:cNvPr>
          <p:cNvSpPr>
            <a:spLocks noGrp="1"/>
          </p:cNvSpPr>
          <p:nvPr>
            <p:ph type="title"/>
          </p:nvPr>
        </p:nvSpPr>
        <p:spPr/>
        <p:txBody>
          <a:bodyPr/>
          <a:lstStyle/>
          <a:p>
            <a:r>
              <a:rPr kumimoji="1" lang="zh-CN" altLang="en-US" dirty="0">
                <a:hlinkClick r:id="rId2"/>
              </a:rPr>
              <a:t>页面级变量</a:t>
            </a:r>
            <a:endParaRPr kumimoji="1" lang="zh-CN" altLang="en-US" dirty="0"/>
          </a:p>
        </p:txBody>
      </p:sp>
      <p:pic>
        <p:nvPicPr>
          <p:cNvPr id="5" name="图片 4"/>
          <p:cNvPicPr>
            <a:picLocks noChangeAspect="1"/>
          </p:cNvPicPr>
          <p:nvPr/>
        </p:nvPicPr>
        <p:blipFill>
          <a:blip r:embed="rId3"/>
          <a:stretch>
            <a:fillRect/>
          </a:stretch>
        </p:blipFill>
        <p:spPr>
          <a:xfrm>
            <a:off x="1271464" y="1268760"/>
            <a:ext cx="9865096" cy="4898124"/>
          </a:xfrm>
          <a:prstGeom prst="rect">
            <a:avLst/>
          </a:prstGeom>
        </p:spPr>
      </p:pic>
    </p:spTree>
    <p:extLst>
      <p:ext uri="{BB962C8B-B14F-4D97-AF65-F5344CB8AC3E}">
        <p14:creationId xmlns:p14="http://schemas.microsoft.com/office/powerpoint/2010/main" val="11106455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10EF231-433B-F14D-917C-C00C094BC494}"/>
              </a:ext>
            </a:extLst>
          </p:cNvPr>
          <p:cNvSpPr>
            <a:spLocks noGrp="1"/>
          </p:cNvSpPr>
          <p:nvPr>
            <p:ph type="title"/>
          </p:nvPr>
        </p:nvSpPr>
        <p:spPr/>
        <p:txBody>
          <a:bodyPr/>
          <a:lstStyle/>
          <a:p>
            <a:r>
              <a:rPr kumimoji="1" lang="zh-CN" altLang="en-US" sz="4000" dirty="0">
                <a:latin typeface="Microsoft YaHei" charset="-122"/>
                <a:ea typeface="Microsoft YaHei" charset="-122"/>
                <a:cs typeface="Microsoft YaHei" charset="-122"/>
                <a:hlinkClick r:id="rId2"/>
              </a:rPr>
              <a:t>转化变量</a:t>
            </a:r>
            <a:endParaRPr kumimoji="1" lang="zh-CN" altLang="en-US" sz="4000" dirty="0">
              <a:latin typeface="Microsoft YaHei" charset="-122"/>
              <a:ea typeface="Microsoft YaHei" charset="-122"/>
              <a:cs typeface="Microsoft YaHei" charset="-122"/>
            </a:endParaRPr>
          </a:p>
        </p:txBody>
      </p:sp>
      <p:sp>
        <p:nvSpPr>
          <p:cNvPr id="3" name="内容占位符 2">
            <a:extLst>
              <a:ext uri="{FF2B5EF4-FFF2-40B4-BE49-F238E27FC236}">
                <a16:creationId xmlns:a16="http://schemas.microsoft.com/office/drawing/2014/main" xmlns="" id="{4515C1F8-44F7-BF44-8C57-2E5B8F22FFB7}"/>
              </a:ext>
            </a:extLst>
          </p:cNvPr>
          <p:cNvSpPr>
            <a:spLocks noGrp="1"/>
          </p:cNvSpPr>
          <p:nvPr>
            <p:ph idx="1"/>
          </p:nvPr>
        </p:nvSpPr>
        <p:spPr>
          <a:xfrm>
            <a:off x="911424" y="1262984"/>
            <a:ext cx="10515600" cy="4398264"/>
          </a:xfrm>
        </p:spPr>
        <p:txBody>
          <a:bodyPr>
            <a:normAutofit/>
          </a:bodyPr>
          <a:lstStyle/>
          <a:p>
            <a:pPr marL="0" indent="0">
              <a:lnSpc>
                <a:spcPct val="150000"/>
              </a:lnSpc>
              <a:buNone/>
            </a:pPr>
            <a:r>
              <a:rPr lang="zh-CN" altLang="en-US" sz="1700" dirty="0">
                <a:solidFill>
                  <a:schemeClr val="bg2">
                    <a:lumMod val="10000"/>
                  </a:schemeClr>
                </a:solidFill>
                <a:latin typeface="Microsoft YaHei" charset="-122"/>
                <a:ea typeface="Microsoft YaHei" charset="-122"/>
                <a:cs typeface="Microsoft YaHei" charset="-122"/>
              </a:rPr>
              <a:t>高级功能，设置一个转化信息用于高级归因分析，目前支持归因方式有最初归因、最终归因</a:t>
            </a:r>
            <a:r>
              <a:rPr lang="zh-CN" altLang="en-US" sz="1700" dirty="0" smtClean="0">
                <a:solidFill>
                  <a:schemeClr val="bg2">
                    <a:lumMod val="10000"/>
                  </a:schemeClr>
                </a:solidFill>
                <a:latin typeface="Microsoft YaHei" charset="-122"/>
                <a:ea typeface="Microsoft YaHei" charset="-122"/>
                <a:cs typeface="Microsoft YaHei" charset="-122"/>
              </a:rPr>
              <a:t>和线性归因</a:t>
            </a:r>
            <a:r>
              <a:rPr lang="zh-CN" altLang="en-US" sz="1700" dirty="0">
                <a:solidFill>
                  <a:schemeClr val="bg2">
                    <a:lumMod val="10000"/>
                  </a:schemeClr>
                </a:solidFill>
                <a:latin typeface="Microsoft YaHei" charset="-122"/>
                <a:ea typeface="Microsoft YaHei" charset="-122"/>
                <a:cs typeface="Microsoft YaHei" charset="-122"/>
              </a:rPr>
              <a:t>。举个例子，如果一个用户是先后通过活动</a:t>
            </a:r>
            <a:r>
              <a:rPr lang="en-US" altLang="zh-CN" sz="1700" dirty="0">
                <a:solidFill>
                  <a:schemeClr val="bg2">
                    <a:lumMod val="10000"/>
                  </a:schemeClr>
                </a:solidFill>
                <a:latin typeface="Microsoft YaHei" charset="-122"/>
                <a:ea typeface="Microsoft YaHei" charset="-122"/>
                <a:cs typeface="Microsoft YaHei" charset="-122"/>
              </a:rPr>
              <a:t>A</a:t>
            </a:r>
            <a:r>
              <a:rPr lang="zh-CN" altLang="en-US" sz="1700" dirty="0">
                <a:solidFill>
                  <a:schemeClr val="bg2">
                    <a:lumMod val="10000"/>
                  </a:schemeClr>
                </a:solidFill>
                <a:latin typeface="Microsoft YaHei" charset="-122"/>
                <a:ea typeface="Microsoft YaHei" charset="-122"/>
                <a:cs typeface="Microsoft YaHei" charset="-122"/>
              </a:rPr>
              <a:t>、活动</a:t>
            </a:r>
            <a:r>
              <a:rPr lang="en-US" altLang="zh-CN" sz="1700" dirty="0">
                <a:solidFill>
                  <a:schemeClr val="bg2">
                    <a:lumMod val="10000"/>
                  </a:schemeClr>
                </a:solidFill>
                <a:latin typeface="Microsoft YaHei" charset="-122"/>
                <a:ea typeface="Microsoft YaHei" charset="-122"/>
                <a:cs typeface="Microsoft YaHei" charset="-122"/>
              </a:rPr>
              <a:t>B</a:t>
            </a:r>
            <a:r>
              <a:rPr lang="zh-CN" altLang="en-US" sz="1700" dirty="0">
                <a:solidFill>
                  <a:schemeClr val="bg2">
                    <a:lumMod val="10000"/>
                  </a:schemeClr>
                </a:solidFill>
                <a:latin typeface="Microsoft YaHei" charset="-122"/>
                <a:ea typeface="Microsoft YaHei" charset="-122"/>
                <a:cs typeface="Microsoft YaHei" charset="-122"/>
              </a:rPr>
              <a:t>、活动</a:t>
            </a:r>
            <a:r>
              <a:rPr lang="en-US" altLang="zh-CN" sz="1700" dirty="0">
                <a:solidFill>
                  <a:schemeClr val="bg2">
                    <a:lumMod val="10000"/>
                  </a:schemeClr>
                </a:solidFill>
                <a:latin typeface="Microsoft YaHei" charset="-122"/>
                <a:ea typeface="Microsoft YaHei" charset="-122"/>
                <a:cs typeface="Microsoft YaHei" charset="-122"/>
              </a:rPr>
              <a:t>C</a:t>
            </a:r>
            <a:r>
              <a:rPr lang="zh-CN" altLang="en-US" sz="1700" dirty="0">
                <a:solidFill>
                  <a:schemeClr val="bg2">
                    <a:lumMod val="10000"/>
                  </a:schemeClr>
                </a:solidFill>
                <a:latin typeface="Microsoft YaHei" charset="-122"/>
                <a:ea typeface="Microsoft YaHei" charset="-122"/>
                <a:cs typeface="Microsoft YaHei" charset="-122"/>
              </a:rPr>
              <a:t>来访问小程序，最后在某次后续几天后的访问购买了某个商品。如果把活动</a:t>
            </a:r>
            <a:r>
              <a:rPr lang="en-US" altLang="zh-CN" sz="1700" dirty="0">
                <a:solidFill>
                  <a:schemeClr val="bg2">
                    <a:lumMod val="10000"/>
                  </a:schemeClr>
                </a:solidFill>
                <a:latin typeface="Microsoft YaHei" charset="-122"/>
                <a:ea typeface="Microsoft YaHei" charset="-122"/>
                <a:cs typeface="Microsoft YaHei" charset="-122"/>
              </a:rPr>
              <a:t>A/B/C</a:t>
            </a:r>
            <a:r>
              <a:rPr lang="zh-CN" altLang="en-US" sz="1700" dirty="0">
                <a:solidFill>
                  <a:schemeClr val="bg2">
                    <a:lumMod val="10000"/>
                  </a:schemeClr>
                </a:solidFill>
                <a:latin typeface="Microsoft YaHei" charset="-122"/>
                <a:ea typeface="Microsoft YaHei" charset="-122"/>
                <a:cs typeface="Microsoft YaHei" charset="-122"/>
              </a:rPr>
              <a:t>分别设置为转化变量</a:t>
            </a:r>
            <a:r>
              <a:rPr lang="en-US" altLang="zh-CN" sz="1700" dirty="0">
                <a:solidFill>
                  <a:schemeClr val="bg2">
                    <a:lumMod val="10000"/>
                  </a:schemeClr>
                </a:solidFill>
                <a:latin typeface="Microsoft YaHei" charset="-122"/>
                <a:ea typeface="Microsoft YaHei" charset="-122"/>
                <a:cs typeface="Microsoft YaHei" charset="-122"/>
              </a:rPr>
              <a:t>campaign</a:t>
            </a:r>
            <a:r>
              <a:rPr lang="zh-CN" altLang="en-US" sz="1700" dirty="0">
                <a:solidFill>
                  <a:schemeClr val="bg2">
                    <a:lumMod val="10000"/>
                  </a:schemeClr>
                </a:solidFill>
                <a:latin typeface="Microsoft YaHei" charset="-122"/>
                <a:ea typeface="Microsoft YaHei" charset="-122"/>
                <a:cs typeface="Microsoft YaHei" charset="-122"/>
              </a:rPr>
              <a:t>的值，那么如果采用了最初归因，那么这个购买行为是由 </a:t>
            </a:r>
            <a:r>
              <a:rPr lang="en-US" altLang="zh-CN" sz="1700" dirty="0">
                <a:solidFill>
                  <a:schemeClr val="bg2">
                    <a:lumMod val="10000"/>
                  </a:schemeClr>
                </a:solidFill>
                <a:latin typeface="Microsoft YaHei" charset="-122"/>
                <a:ea typeface="Microsoft YaHei" charset="-122"/>
                <a:cs typeface="Microsoft YaHei" charset="-122"/>
              </a:rPr>
              <a:t>A </a:t>
            </a:r>
            <a:r>
              <a:rPr lang="zh-CN" altLang="en-US" sz="1700" dirty="0">
                <a:solidFill>
                  <a:schemeClr val="bg2">
                    <a:lumMod val="10000"/>
                  </a:schemeClr>
                </a:solidFill>
                <a:latin typeface="Microsoft YaHei" charset="-122"/>
                <a:ea typeface="Microsoft YaHei" charset="-122"/>
                <a:cs typeface="Microsoft YaHei" charset="-122"/>
              </a:rPr>
              <a:t>贡献的；如果是最终归因，那么这次购买行为是 </a:t>
            </a:r>
            <a:r>
              <a:rPr lang="en-US" altLang="zh-CN" sz="1700" dirty="0">
                <a:solidFill>
                  <a:schemeClr val="bg2">
                    <a:lumMod val="10000"/>
                  </a:schemeClr>
                </a:solidFill>
                <a:latin typeface="Microsoft YaHei" charset="-122"/>
                <a:ea typeface="Microsoft YaHei" charset="-122"/>
                <a:cs typeface="Microsoft YaHei" charset="-122"/>
              </a:rPr>
              <a:t>C </a:t>
            </a:r>
            <a:r>
              <a:rPr lang="zh-CN" altLang="en-US" sz="1700" dirty="0">
                <a:solidFill>
                  <a:schemeClr val="bg2">
                    <a:lumMod val="10000"/>
                  </a:schemeClr>
                </a:solidFill>
                <a:latin typeface="Microsoft YaHei" charset="-122"/>
                <a:ea typeface="Microsoft YaHei" charset="-122"/>
                <a:cs typeface="Microsoft YaHei" charset="-122"/>
              </a:rPr>
              <a:t>贡献的；如果是线性归因，那么这次购买行为是 </a:t>
            </a:r>
            <a:r>
              <a:rPr lang="en-US" altLang="zh-CN" sz="1700" dirty="0">
                <a:solidFill>
                  <a:schemeClr val="bg2">
                    <a:lumMod val="10000"/>
                  </a:schemeClr>
                </a:solidFill>
                <a:latin typeface="Microsoft YaHei" charset="-122"/>
                <a:ea typeface="Microsoft YaHei" charset="-122"/>
                <a:cs typeface="Microsoft YaHei" charset="-122"/>
              </a:rPr>
              <a:t>A/B/C </a:t>
            </a:r>
            <a:r>
              <a:rPr lang="zh-CN" altLang="en-US" sz="1700" dirty="0">
                <a:solidFill>
                  <a:schemeClr val="bg2">
                    <a:lumMod val="10000"/>
                  </a:schemeClr>
                </a:solidFill>
                <a:latin typeface="Microsoft YaHei" charset="-122"/>
                <a:ea typeface="Microsoft YaHei" charset="-122"/>
                <a:cs typeface="Microsoft YaHei" charset="-122"/>
              </a:rPr>
              <a:t>各占 </a:t>
            </a:r>
            <a:r>
              <a:rPr lang="en-US" altLang="zh-CN" sz="1700" dirty="0">
                <a:solidFill>
                  <a:schemeClr val="bg2">
                    <a:lumMod val="10000"/>
                  </a:schemeClr>
                </a:solidFill>
                <a:latin typeface="Microsoft YaHei" charset="-122"/>
                <a:ea typeface="Microsoft YaHei" charset="-122"/>
                <a:cs typeface="Microsoft YaHei" charset="-122"/>
              </a:rPr>
              <a:t>1/3 </a:t>
            </a:r>
            <a:r>
              <a:rPr lang="zh-CN" altLang="en-US" sz="1700" dirty="0">
                <a:solidFill>
                  <a:schemeClr val="bg2">
                    <a:lumMod val="10000"/>
                  </a:schemeClr>
                </a:solidFill>
                <a:latin typeface="Microsoft YaHei" charset="-122"/>
                <a:ea typeface="Microsoft YaHei" charset="-122"/>
                <a:cs typeface="Microsoft YaHei" charset="-122"/>
              </a:rPr>
              <a:t>贡献。在添加所需要设置的转化变量的代码之前，需要在 </a:t>
            </a:r>
            <a:r>
              <a:rPr lang="en-US" altLang="zh-CN" sz="1700" dirty="0" err="1">
                <a:solidFill>
                  <a:schemeClr val="bg2">
                    <a:lumMod val="10000"/>
                  </a:schemeClr>
                </a:solidFill>
                <a:latin typeface="Microsoft YaHei" charset="-122"/>
                <a:ea typeface="Microsoft YaHei" charset="-122"/>
                <a:cs typeface="Microsoft YaHei" charset="-122"/>
              </a:rPr>
              <a:t>GrowingIO</a:t>
            </a:r>
            <a:r>
              <a:rPr lang="en-US" altLang="zh-CN" sz="1700" dirty="0">
                <a:solidFill>
                  <a:schemeClr val="bg2">
                    <a:lumMod val="10000"/>
                  </a:schemeClr>
                </a:solidFill>
                <a:latin typeface="Microsoft YaHei" charset="-122"/>
                <a:ea typeface="Microsoft YaHei" charset="-122"/>
                <a:cs typeface="Microsoft YaHei" charset="-122"/>
              </a:rPr>
              <a:t> </a:t>
            </a:r>
            <a:r>
              <a:rPr lang="zh-CN" altLang="en-US" sz="1700" dirty="0">
                <a:solidFill>
                  <a:schemeClr val="bg2">
                    <a:lumMod val="10000"/>
                  </a:schemeClr>
                </a:solidFill>
                <a:latin typeface="Microsoft YaHei" charset="-122"/>
                <a:ea typeface="Microsoft YaHei" charset="-122"/>
                <a:cs typeface="Microsoft YaHei" charset="-122"/>
              </a:rPr>
              <a:t>产品的自定义事件和变量管理页面配置转化级变量。</a:t>
            </a:r>
            <a:endParaRPr lang="en-US" altLang="zh-CN" sz="1700" dirty="0">
              <a:solidFill>
                <a:schemeClr val="bg2">
                  <a:lumMod val="10000"/>
                </a:schemeClr>
              </a:solidFill>
              <a:latin typeface="Microsoft YaHei" charset="-122"/>
              <a:ea typeface="Microsoft YaHei" charset="-122"/>
              <a:cs typeface="Microsoft YaHei" charset="-122"/>
            </a:endParaRPr>
          </a:p>
          <a:p>
            <a:pPr marL="0" indent="0">
              <a:lnSpc>
                <a:spcPct val="150000"/>
              </a:lnSpc>
              <a:buNone/>
            </a:pPr>
            <a:r>
              <a:rPr kumimoji="1" lang="zh-CN" altLang="en-US" sz="1700" dirty="0">
                <a:solidFill>
                  <a:schemeClr val="bg2">
                    <a:lumMod val="10000"/>
                  </a:schemeClr>
                </a:solidFill>
                <a:latin typeface="Microsoft YaHei" charset="-122"/>
                <a:ea typeface="Microsoft YaHei" charset="-122"/>
                <a:cs typeface="Microsoft YaHei" charset="-122"/>
              </a:rPr>
              <a:t>接口定义：</a:t>
            </a:r>
            <a:endParaRPr kumimoji="1" lang="en-US" altLang="zh-CN" sz="1700" dirty="0">
              <a:solidFill>
                <a:schemeClr val="bg2">
                  <a:lumMod val="10000"/>
                </a:schemeClr>
              </a:solidFill>
              <a:latin typeface="Microsoft YaHei" charset="-122"/>
              <a:ea typeface="Microsoft YaHei" charset="-122"/>
              <a:cs typeface="Microsoft YaHei" charset="-122"/>
            </a:endParaRPr>
          </a:p>
          <a:p>
            <a:pPr marL="0" indent="0">
              <a:lnSpc>
                <a:spcPct val="150000"/>
              </a:lnSpc>
              <a:buNone/>
            </a:pPr>
            <a:r>
              <a:rPr lang="en" altLang="zh-CN" sz="1700" dirty="0" err="1">
                <a:solidFill>
                  <a:schemeClr val="bg2">
                    <a:lumMod val="10000"/>
                  </a:schemeClr>
                </a:solidFill>
                <a:latin typeface="Microsoft YaHei" charset="-122"/>
                <a:ea typeface="Microsoft YaHei" charset="-122"/>
                <a:cs typeface="Microsoft YaHei" charset="-122"/>
              </a:rPr>
              <a:t>gio</a:t>
            </a:r>
            <a:r>
              <a:rPr lang="en" altLang="zh-CN" sz="1700" dirty="0">
                <a:solidFill>
                  <a:schemeClr val="bg2">
                    <a:lumMod val="10000"/>
                  </a:schemeClr>
                </a:solidFill>
                <a:latin typeface="Microsoft YaHei" charset="-122"/>
                <a:ea typeface="Microsoft YaHei" charset="-122"/>
                <a:cs typeface="Microsoft YaHei" charset="-122"/>
              </a:rPr>
              <a:t>('</a:t>
            </a:r>
            <a:r>
              <a:rPr lang="en" altLang="zh-CN" sz="1700" dirty="0" err="1">
                <a:solidFill>
                  <a:schemeClr val="bg2">
                    <a:lumMod val="10000"/>
                  </a:schemeClr>
                </a:solidFill>
                <a:latin typeface="Microsoft YaHei" charset="-122"/>
                <a:ea typeface="Microsoft YaHei" charset="-122"/>
                <a:cs typeface="Microsoft YaHei" charset="-122"/>
              </a:rPr>
              <a:t>setEvar</a:t>
            </a:r>
            <a:r>
              <a:rPr lang="en" altLang="zh-CN" sz="1700" dirty="0">
                <a:solidFill>
                  <a:schemeClr val="bg2">
                    <a:lumMod val="10000"/>
                  </a:schemeClr>
                </a:solidFill>
                <a:latin typeface="Microsoft YaHei" charset="-122"/>
                <a:ea typeface="Microsoft YaHei" charset="-122"/>
                <a:cs typeface="Microsoft YaHei" charset="-122"/>
              </a:rPr>
              <a:t>', properties: object)</a:t>
            </a:r>
            <a:endParaRPr kumimoji="1" lang="en-US" altLang="zh-CN" sz="1700" dirty="0">
              <a:solidFill>
                <a:schemeClr val="bg2">
                  <a:lumMod val="10000"/>
                </a:schemeClr>
              </a:solidFill>
              <a:latin typeface="Microsoft YaHei" charset="-122"/>
              <a:ea typeface="Microsoft YaHei" charset="-122"/>
              <a:cs typeface="Microsoft YaHei" charset="-122"/>
            </a:endParaRPr>
          </a:p>
        </p:txBody>
      </p:sp>
      <p:graphicFrame>
        <p:nvGraphicFramePr>
          <p:cNvPr id="5" name="表格 4">
            <a:extLst>
              <a:ext uri="{FF2B5EF4-FFF2-40B4-BE49-F238E27FC236}">
                <a16:creationId xmlns:a16="http://schemas.microsoft.com/office/drawing/2014/main" xmlns="" id="{C23E3E30-AD33-6247-A92A-3A7D5EC8C0FB}"/>
              </a:ext>
            </a:extLst>
          </p:cNvPr>
          <p:cNvGraphicFramePr>
            <a:graphicFrameLocks noGrp="1"/>
          </p:cNvGraphicFramePr>
          <p:nvPr>
            <p:extLst>
              <p:ext uri="{D42A27DB-BD31-4B8C-83A1-F6EECF244321}">
                <p14:modId xmlns:p14="http://schemas.microsoft.com/office/powerpoint/2010/main" val="1133235303"/>
              </p:ext>
            </p:extLst>
          </p:nvPr>
        </p:nvGraphicFramePr>
        <p:xfrm>
          <a:off x="1055440" y="4941168"/>
          <a:ext cx="10298360" cy="1080120"/>
        </p:xfrm>
        <a:graphic>
          <a:graphicData uri="http://schemas.openxmlformats.org/drawingml/2006/table">
            <a:tbl>
              <a:tblPr firstRow="1" bandRow="1">
                <a:tableStyleId>{F5AB1C69-6EDB-4FF4-983F-18BD219EF322}</a:tableStyleId>
              </a:tblPr>
              <a:tblGrid>
                <a:gridCol w="2574590">
                  <a:extLst>
                    <a:ext uri="{9D8B030D-6E8A-4147-A177-3AD203B41FA5}">
                      <a16:colId xmlns:a16="http://schemas.microsoft.com/office/drawing/2014/main" xmlns="" val="2988371607"/>
                    </a:ext>
                  </a:extLst>
                </a:gridCol>
                <a:gridCol w="2574590">
                  <a:extLst>
                    <a:ext uri="{9D8B030D-6E8A-4147-A177-3AD203B41FA5}">
                      <a16:colId xmlns:a16="http://schemas.microsoft.com/office/drawing/2014/main" xmlns="" val="1449455671"/>
                    </a:ext>
                  </a:extLst>
                </a:gridCol>
                <a:gridCol w="2574590">
                  <a:extLst>
                    <a:ext uri="{9D8B030D-6E8A-4147-A177-3AD203B41FA5}">
                      <a16:colId xmlns:a16="http://schemas.microsoft.com/office/drawing/2014/main" xmlns="" val="960132319"/>
                    </a:ext>
                  </a:extLst>
                </a:gridCol>
                <a:gridCol w="2574590">
                  <a:extLst>
                    <a:ext uri="{9D8B030D-6E8A-4147-A177-3AD203B41FA5}">
                      <a16:colId xmlns:a16="http://schemas.microsoft.com/office/drawing/2014/main" xmlns="" val="1368245282"/>
                    </a:ext>
                  </a:extLst>
                </a:gridCol>
              </a:tblGrid>
              <a:tr h="576064">
                <a:tc>
                  <a:txBody>
                    <a:bodyPr/>
                    <a:lstStyle/>
                    <a:p>
                      <a:r>
                        <a:rPr lang="zh-CN" altLang="en-US" sz="1800" b="0" i="0" kern="1200" dirty="0">
                          <a:solidFill>
                            <a:schemeClr val="lt1"/>
                          </a:solidFill>
                          <a:effectLst/>
                          <a:latin typeface="+mn-lt"/>
                          <a:ea typeface="+mn-ea"/>
                          <a:cs typeface="+mn-cs"/>
                        </a:rPr>
                        <a:t>参数名称</a:t>
                      </a:r>
                      <a:endParaRPr lang="zh-CN" altLang="en-US" dirty="0"/>
                    </a:p>
                  </a:txBody>
                  <a:tcPr>
                    <a:solidFill>
                      <a:srgbClr val="FB7207"/>
                    </a:solidFill>
                  </a:tcPr>
                </a:tc>
                <a:tc>
                  <a:txBody>
                    <a:bodyPr/>
                    <a:lstStyle/>
                    <a:p>
                      <a:r>
                        <a:rPr lang="zh-CN" altLang="en-US" sz="1800" b="0" i="0" kern="1200" dirty="0">
                          <a:solidFill>
                            <a:schemeClr val="lt1"/>
                          </a:solidFill>
                          <a:effectLst/>
                          <a:latin typeface="+mn-lt"/>
                          <a:ea typeface="+mn-ea"/>
                          <a:cs typeface="+mn-cs"/>
                        </a:rPr>
                        <a:t>参数类型</a:t>
                      </a:r>
                      <a:endParaRPr lang="zh-CN" altLang="en-US" dirty="0"/>
                    </a:p>
                  </a:txBody>
                  <a:tcPr>
                    <a:solidFill>
                      <a:srgbClr val="FB7207"/>
                    </a:solidFill>
                  </a:tcPr>
                </a:tc>
                <a:tc>
                  <a:txBody>
                    <a:bodyPr/>
                    <a:lstStyle/>
                    <a:p>
                      <a:r>
                        <a:rPr lang="zh-CN" altLang="en-US" sz="1800" b="0" i="0" kern="1200" dirty="0">
                          <a:solidFill>
                            <a:schemeClr val="lt1"/>
                          </a:solidFill>
                          <a:effectLst/>
                          <a:latin typeface="+mn-lt"/>
                          <a:ea typeface="+mn-ea"/>
                          <a:cs typeface="+mn-cs"/>
                        </a:rPr>
                        <a:t>是否必须</a:t>
                      </a:r>
                      <a:endParaRPr lang="zh-CN" altLang="en-US" dirty="0"/>
                    </a:p>
                  </a:txBody>
                  <a:tcPr>
                    <a:solidFill>
                      <a:srgbClr val="FB7207"/>
                    </a:solidFill>
                  </a:tcPr>
                </a:tc>
                <a:tc>
                  <a:txBody>
                    <a:bodyPr/>
                    <a:lstStyle/>
                    <a:p>
                      <a:r>
                        <a:rPr lang="zh-CN" altLang="en-US" sz="1800" b="0" i="0" kern="1200" dirty="0">
                          <a:solidFill>
                            <a:schemeClr val="lt1"/>
                          </a:solidFill>
                          <a:effectLst/>
                          <a:latin typeface="+mn-lt"/>
                          <a:ea typeface="+mn-ea"/>
                          <a:cs typeface="+mn-cs"/>
                        </a:rPr>
                        <a:t>说明</a:t>
                      </a:r>
                      <a:endParaRPr lang="zh-CN" altLang="en-US" dirty="0"/>
                    </a:p>
                  </a:txBody>
                  <a:tcPr>
                    <a:solidFill>
                      <a:srgbClr val="FB7207"/>
                    </a:solidFill>
                  </a:tcPr>
                </a:tc>
                <a:extLst>
                  <a:ext uri="{0D108BD9-81ED-4DB2-BD59-A6C34878D82A}">
                    <a16:rowId xmlns:a16="http://schemas.microsoft.com/office/drawing/2014/main" xmlns="" val="1140908091"/>
                  </a:ext>
                </a:extLst>
              </a:tr>
              <a:tr h="504056">
                <a:tc>
                  <a:txBody>
                    <a:bodyPr/>
                    <a:lstStyle/>
                    <a:p>
                      <a:r>
                        <a:rPr lang="en" altLang="zh-CN" sz="1800" b="0" i="0" kern="1200" dirty="0">
                          <a:solidFill>
                            <a:schemeClr val="dk1"/>
                          </a:solidFill>
                          <a:effectLst/>
                          <a:latin typeface="+mn-lt"/>
                          <a:ea typeface="+mn-ea"/>
                          <a:cs typeface="+mn-cs"/>
                        </a:rPr>
                        <a:t>properties</a:t>
                      </a:r>
                      <a:endParaRPr lang="zh-CN" altLang="en-US" dirty="0"/>
                    </a:p>
                  </a:txBody>
                  <a:tcPr/>
                </a:tc>
                <a:tc>
                  <a:txBody>
                    <a:bodyPr/>
                    <a:lstStyle/>
                    <a:p>
                      <a:r>
                        <a:rPr lang="en" altLang="zh-CN" sz="1800" b="0" i="0" kern="1200" dirty="0">
                          <a:solidFill>
                            <a:schemeClr val="dk1"/>
                          </a:solidFill>
                          <a:effectLst/>
                          <a:latin typeface="+mn-lt"/>
                          <a:ea typeface="+mn-ea"/>
                          <a:cs typeface="+mn-cs"/>
                        </a:rPr>
                        <a:t>object</a:t>
                      </a:r>
                      <a:endParaRPr lang="zh-CN" altLang="en-US" dirty="0"/>
                    </a:p>
                  </a:txBody>
                  <a:tcPr/>
                </a:tc>
                <a:tc>
                  <a:txBody>
                    <a:bodyPr/>
                    <a:lstStyle/>
                    <a:p>
                      <a:r>
                        <a:rPr lang="zh-CN" altLang="en-US" sz="1800" b="0" i="0" kern="1200" dirty="0">
                          <a:solidFill>
                            <a:schemeClr val="dk1"/>
                          </a:solidFill>
                          <a:effectLst/>
                          <a:latin typeface="+mn-lt"/>
                          <a:ea typeface="+mn-ea"/>
                          <a:cs typeface="+mn-cs"/>
                        </a:rPr>
                        <a:t>是</a:t>
                      </a:r>
                      <a:endParaRPr lang="zh-CN" altLang="en-US" dirty="0"/>
                    </a:p>
                  </a:txBody>
                  <a:tcPr/>
                </a:tc>
                <a:tc>
                  <a:txBody>
                    <a:bodyPr/>
                    <a:lstStyle/>
                    <a:p>
                      <a:r>
                        <a:rPr lang="zh-CN" altLang="en-US" sz="1800" b="0" i="0" kern="1200" dirty="0">
                          <a:solidFill>
                            <a:schemeClr val="dk1"/>
                          </a:solidFill>
                          <a:effectLst/>
                          <a:latin typeface="+mn-lt"/>
                          <a:ea typeface="+mn-ea"/>
                          <a:cs typeface="+mn-cs"/>
                        </a:rPr>
                        <a:t>转化级变量，转化信息</a:t>
                      </a:r>
                      <a:endParaRPr lang="zh-CN" altLang="en-US" dirty="0"/>
                    </a:p>
                  </a:txBody>
                  <a:tcPr/>
                </a:tc>
                <a:extLst>
                  <a:ext uri="{0D108BD9-81ED-4DB2-BD59-A6C34878D82A}">
                    <a16:rowId xmlns:a16="http://schemas.microsoft.com/office/drawing/2014/main" xmlns="" val="1477078318"/>
                  </a:ext>
                </a:extLst>
              </a:tr>
            </a:tbl>
          </a:graphicData>
        </a:graphic>
      </p:graphicFrame>
    </p:spTree>
    <p:extLst>
      <p:ext uri="{BB962C8B-B14F-4D97-AF65-F5344CB8AC3E}">
        <p14:creationId xmlns:p14="http://schemas.microsoft.com/office/powerpoint/2010/main" val="6926890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F45A5F7-13F9-3C49-AB01-C671094D706E}"/>
              </a:ext>
            </a:extLst>
          </p:cNvPr>
          <p:cNvSpPr>
            <a:spLocks noGrp="1"/>
          </p:cNvSpPr>
          <p:nvPr>
            <p:ph type="title"/>
          </p:nvPr>
        </p:nvSpPr>
        <p:spPr/>
        <p:txBody>
          <a:bodyPr/>
          <a:lstStyle/>
          <a:p>
            <a:r>
              <a:rPr kumimoji="1" lang="zh-CN" altLang="en-US" sz="4000" dirty="0">
                <a:latin typeface="Microsoft YaHei" charset="-122"/>
                <a:ea typeface="Microsoft YaHei" charset="-122"/>
                <a:cs typeface="Microsoft YaHei" charset="-122"/>
                <a:hlinkClick r:id="rId2"/>
              </a:rPr>
              <a:t>转化变量</a:t>
            </a:r>
            <a:endParaRPr kumimoji="1" lang="zh-CN" altLang="en-US" sz="4000" dirty="0">
              <a:latin typeface="Microsoft YaHei" charset="-122"/>
              <a:ea typeface="Microsoft YaHei" charset="-122"/>
              <a:cs typeface="Microsoft YaHei" charset="-122"/>
            </a:endParaRPr>
          </a:p>
        </p:txBody>
      </p:sp>
      <p:pic>
        <p:nvPicPr>
          <p:cNvPr id="6" name="图片 5"/>
          <p:cNvPicPr>
            <a:picLocks noChangeAspect="1"/>
          </p:cNvPicPr>
          <p:nvPr/>
        </p:nvPicPr>
        <p:blipFill>
          <a:blip r:embed="rId3"/>
          <a:stretch>
            <a:fillRect/>
          </a:stretch>
        </p:blipFill>
        <p:spPr>
          <a:xfrm>
            <a:off x="1230436" y="1453232"/>
            <a:ext cx="9690100" cy="4064000"/>
          </a:xfrm>
          <a:prstGeom prst="rect">
            <a:avLst/>
          </a:prstGeom>
        </p:spPr>
      </p:pic>
    </p:spTree>
    <p:extLst>
      <p:ext uri="{BB962C8B-B14F-4D97-AF65-F5344CB8AC3E}">
        <p14:creationId xmlns:p14="http://schemas.microsoft.com/office/powerpoint/2010/main" val="5160969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459078" y="3079867"/>
            <a:ext cx="5273879" cy="698267"/>
          </a:xfrm>
        </p:spPr>
        <p:txBody>
          <a:bodyPr/>
          <a:lstStyle/>
          <a:p>
            <a:r>
              <a:rPr kumimoji="1" lang="zh-CN" altLang="en-US" sz="4000" dirty="0">
                <a:latin typeface="Microsoft YaHei" charset="-122"/>
                <a:ea typeface="Microsoft YaHei" charset="-122"/>
                <a:cs typeface="Microsoft YaHei" charset="-122"/>
                <a:hlinkClick r:id="rId2"/>
              </a:rPr>
              <a:t>如何上传自定义数据？</a:t>
            </a:r>
            <a:endParaRPr kumimoji="1" lang="zh-CN" altLang="en-US" sz="4000" dirty="0">
              <a:latin typeface="Microsoft YaHei" charset="-122"/>
              <a:ea typeface="Microsoft YaHei" charset="-122"/>
              <a:cs typeface="Microsoft YaHei" charset="-122"/>
            </a:endParaRPr>
          </a:p>
        </p:txBody>
      </p:sp>
      <p:sp>
        <p:nvSpPr>
          <p:cNvPr id="6" name="文本框 5"/>
          <p:cNvSpPr txBox="1"/>
          <p:nvPr/>
        </p:nvSpPr>
        <p:spPr>
          <a:xfrm>
            <a:off x="0" y="6596390"/>
            <a:ext cx="872359" cy="261610"/>
          </a:xfrm>
          <a:prstGeom prst="rect">
            <a:avLst/>
          </a:prstGeom>
          <a:noFill/>
        </p:spPr>
        <p:txBody>
          <a:bodyPr wrap="square" rtlCol="0">
            <a:spAutoFit/>
          </a:bodyPr>
          <a:lstStyle/>
          <a:p>
            <a:r>
              <a:rPr kumimoji="1" lang="en-US" altLang="zh-CN" sz="1100" dirty="0"/>
              <a:t>V</a:t>
            </a:r>
            <a:r>
              <a:rPr kumimoji="1" lang="zh-CN" altLang="en-US" sz="1100" dirty="0"/>
              <a:t> </a:t>
            </a:r>
            <a:r>
              <a:rPr kumimoji="1" lang="en-US" altLang="zh-CN" sz="1100" dirty="0"/>
              <a:t>0.0.1</a:t>
            </a:r>
            <a:endParaRPr kumimoji="1" lang="zh-CN" altLang="en-US" sz="1100" dirty="0"/>
          </a:p>
        </p:txBody>
      </p:sp>
    </p:spTree>
    <p:extLst>
      <p:ext uri="{BB962C8B-B14F-4D97-AF65-F5344CB8AC3E}">
        <p14:creationId xmlns:p14="http://schemas.microsoft.com/office/powerpoint/2010/main" val="3557951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latin typeface="Microsoft YaHei" charset="-122"/>
                <a:ea typeface="Microsoft YaHei" charset="-122"/>
                <a:cs typeface="Microsoft YaHei" charset="-122"/>
                <a:hlinkClick r:id="rId2"/>
              </a:rPr>
              <a:t>如何上传自定义数据？</a:t>
            </a:r>
            <a:endParaRPr kumimoji="1" lang="zh-CN" altLang="en-US" sz="4000" dirty="0">
              <a:latin typeface="Microsoft YaHei" charset="-122"/>
              <a:ea typeface="Microsoft YaHei" charset="-122"/>
              <a:cs typeface="Microsoft YaHei" charset="-122"/>
            </a:endParaRPr>
          </a:p>
        </p:txBody>
      </p:sp>
      <p:graphicFrame>
        <p:nvGraphicFramePr>
          <p:cNvPr id="8" name="图表 7"/>
          <p:cNvGraphicFramePr/>
          <p:nvPr>
            <p:extLst>
              <p:ext uri="{D42A27DB-BD31-4B8C-83A1-F6EECF244321}">
                <p14:modId xmlns:p14="http://schemas.microsoft.com/office/powerpoint/2010/main" val="1669192847"/>
              </p:ext>
            </p:extLst>
          </p:nvPr>
        </p:nvGraphicFramePr>
        <p:xfrm>
          <a:off x="6364998" y="1556792"/>
          <a:ext cx="4699554" cy="36704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矩形 8"/>
          <p:cNvSpPr/>
          <p:nvPr/>
        </p:nvSpPr>
        <p:spPr>
          <a:xfrm>
            <a:off x="1013565" y="1700808"/>
            <a:ext cx="4794404" cy="3416320"/>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要完成自定义数据的上传，您需要经历右侧展示的四个步骤。</a:t>
            </a:r>
            <a:endParaRPr lang="en-US" altLang="zh-CN" dirty="0">
              <a:latin typeface="Microsoft YaHei" charset="-122"/>
              <a:ea typeface="Microsoft YaHei" charset="-122"/>
              <a:cs typeface="Microsoft YaHei" charset="-122"/>
            </a:endParaRPr>
          </a:p>
          <a:p>
            <a:pPr>
              <a:lnSpc>
                <a:spcPct val="150000"/>
              </a:lnSpc>
            </a:pPr>
            <a:endParaRPr lang="en-US" altLang="zh-CN" dirty="0">
              <a:latin typeface="Microsoft YaHei" charset="-122"/>
              <a:ea typeface="Microsoft YaHei" charset="-122"/>
              <a:cs typeface="Microsoft YaHei" charset="-122"/>
            </a:endParaRPr>
          </a:p>
          <a:p>
            <a:pPr>
              <a:lnSpc>
                <a:spcPct val="150000"/>
              </a:lnSpc>
            </a:pPr>
            <a:r>
              <a:rPr lang="zh-CN" altLang="en-US" b="1" dirty="0">
                <a:latin typeface="Microsoft YaHei" charset="-122"/>
                <a:ea typeface="Microsoft YaHei" charset="-122"/>
                <a:cs typeface="Microsoft YaHei" charset="-122"/>
              </a:rPr>
              <a:t>首先是“指标</a:t>
            </a:r>
            <a:r>
              <a:rPr lang="en-US" altLang="zh-CN" b="1" dirty="0">
                <a:latin typeface="Microsoft YaHei" charset="-122"/>
                <a:ea typeface="Microsoft YaHei" charset="-122"/>
                <a:cs typeface="Microsoft YaHei" charset="-122"/>
              </a:rPr>
              <a:t>+</a:t>
            </a:r>
            <a:r>
              <a:rPr lang="zh-CN" altLang="en-US" b="1" dirty="0">
                <a:latin typeface="Microsoft YaHei" charset="-122"/>
                <a:ea typeface="Microsoft YaHei" charset="-122"/>
                <a:cs typeface="Microsoft YaHei" charset="-122"/>
              </a:rPr>
              <a:t>维度”体系的梳理；</a:t>
            </a:r>
            <a:endParaRPr lang="en-US" altLang="zh-CN" b="1" dirty="0">
              <a:latin typeface="Microsoft YaHei" charset="-122"/>
              <a:ea typeface="Microsoft YaHei" charset="-122"/>
              <a:cs typeface="Microsoft YaHei" charset="-122"/>
            </a:endParaRPr>
          </a:p>
          <a:p>
            <a:pPr>
              <a:lnSpc>
                <a:spcPct val="150000"/>
              </a:lnSpc>
            </a:pPr>
            <a:r>
              <a:rPr lang="zh-CN" altLang="en-US" b="1" dirty="0">
                <a:latin typeface="Microsoft YaHei" charset="-122"/>
                <a:ea typeface="Microsoft YaHei" charset="-122"/>
                <a:cs typeface="Microsoft YaHei" charset="-122"/>
              </a:rPr>
              <a:t>其次是“指标</a:t>
            </a:r>
            <a:r>
              <a:rPr lang="en-US" altLang="zh-CN" b="1" dirty="0">
                <a:latin typeface="Microsoft YaHei" charset="-122"/>
                <a:ea typeface="Microsoft YaHei" charset="-122"/>
                <a:cs typeface="Microsoft YaHei" charset="-122"/>
              </a:rPr>
              <a:t>+</a:t>
            </a:r>
            <a:r>
              <a:rPr lang="zh-CN" altLang="en-US" b="1" dirty="0">
                <a:latin typeface="Microsoft YaHei" charset="-122"/>
                <a:ea typeface="Microsoft YaHei" charset="-122"/>
                <a:cs typeface="Microsoft YaHei" charset="-122"/>
              </a:rPr>
              <a:t>维度”的后台配置；</a:t>
            </a:r>
            <a:endParaRPr lang="en-US" altLang="zh-CN" b="1" dirty="0">
              <a:latin typeface="Microsoft YaHei" charset="-122"/>
              <a:ea typeface="Microsoft YaHei" charset="-122"/>
              <a:cs typeface="Microsoft YaHei" charset="-122"/>
            </a:endParaRPr>
          </a:p>
          <a:p>
            <a:pPr>
              <a:lnSpc>
                <a:spcPct val="150000"/>
              </a:lnSpc>
            </a:pPr>
            <a:r>
              <a:rPr lang="zh-CN" altLang="en-US" b="1" dirty="0">
                <a:latin typeface="Microsoft YaHei" charset="-122"/>
                <a:ea typeface="Microsoft YaHei" charset="-122"/>
                <a:cs typeface="Microsoft YaHei" charset="-122"/>
              </a:rPr>
              <a:t>第三步   代码部署；</a:t>
            </a:r>
            <a:endParaRPr lang="en-US" altLang="zh-CN" b="1" dirty="0">
              <a:latin typeface="Microsoft YaHei" charset="-122"/>
              <a:ea typeface="Microsoft YaHei" charset="-122"/>
              <a:cs typeface="Microsoft YaHei" charset="-122"/>
            </a:endParaRPr>
          </a:p>
          <a:p>
            <a:pPr>
              <a:lnSpc>
                <a:spcPct val="150000"/>
              </a:lnSpc>
            </a:pPr>
            <a:r>
              <a:rPr lang="zh-CN" altLang="en-US" b="1" dirty="0">
                <a:latin typeface="Microsoft YaHei" charset="-122"/>
                <a:ea typeface="Microsoft YaHei" charset="-122"/>
                <a:cs typeface="Microsoft YaHei" charset="-122"/>
              </a:rPr>
              <a:t>第四步   数据有效性的校验</a:t>
            </a:r>
            <a:r>
              <a:rPr lang="zh-CN" altLang="en-US" dirty="0">
                <a:latin typeface="Microsoft YaHei" charset="-122"/>
                <a:ea typeface="Microsoft YaHei" charset="-122"/>
                <a:cs typeface="Microsoft YaHei" charset="-122"/>
              </a:rPr>
              <a:t>。</a:t>
            </a:r>
            <a:endParaRPr lang="en-US" altLang="zh-CN" dirty="0">
              <a:latin typeface="Microsoft YaHei" charset="-122"/>
              <a:ea typeface="Microsoft YaHei" charset="-122"/>
              <a:cs typeface="Microsoft YaHei" charset="-122"/>
            </a:endParaRPr>
          </a:p>
          <a:p>
            <a:pPr>
              <a:lnSpc>
                <a:spcPct val="150000"/>
              </a:lnSpc>
            </a:pPr>
            <a:endParaRPr lang="en-US" altLang="zh-CN"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254663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116835" y="3079867"/>
            <a:ext cx="5958361" cy="698267"/>
          </a:xfrm>
        </p:spPr>
        <p:txBody>
          <a:bodyPr/>
          <a:lstStyle/>
          <a:p>
            <a:r>
              <a:rPr kumimoji="1" lang="zh-CN" altLang="en-US" sz="4000" dirty="0">
                <a:latin typeface="Microsoft YaHei" charset="-122"/>
                <a:ea typeface="Microsoft YaHei" charset="-122"/>
                <a:cs typeface="Microsoft YaHei" charset="-122"/>
                <a:hlinkClick r:id="rId2"/>
              </a:rPr>
              <a:t>自定义事件 </a:t>
            </a:r>
            <a:r>
              <a:rPr kumimoji="1" lang="en-US" altLang="zh-CN" sz="4000" dirty="0">
                <a:latin typeface="Microsoft YaHei" charset="-122"/>
                <a:ea typeface="Microsoft YaHei" charset="-122"/>
                <a:cs typeface="Microsoft YaHei" charset="-122"/>
                <a:hlinkClick r:id="rId2"/>
              </a:rPr>
              <a:t>+</a:t>
            </a:r>
            <a:r>
              <a:rPr kumimoji="1" lang="zh-CN" altLang="en-US" sz="4000" dirty="0">
                <a:latin typeface="Microsoft YaHei" charset="-122"/>
                <a:ea typeface="Microsoft YaHei" charset="-122"/>
                <a:cs typeface="Microsoft YaHei" charset="-122"/>
                <a:hlinkClick r:id="rId2"/>
              </a:rPr>
              <a:t> 事件级变量</a:t>
            </a:r>
            <a:endParaRPr kumimoji="1" lang="zh-CN" altLang="en-US" sz="4000" dirty="0">
              <a:latin typeface="Microsoft YaHei" charset="-122"/>
              <a:ea typeface="Microsoft YaHei" charset="-122"/>
              <a:cs typeface="Microsoft YaHei" charset="-122"/>
            </a:endParaRPr>
          </a:p>
        </p:txBody>
      </p:sp>
      <p:sp>
        <p:nvSpPr>
          <p:cNvPr id="6" name="文本框 5"/>
          <p:cNvSpPr txBox="1"/>
          <p:nvPr/>
        </p:nvSpPr>
        <p:spPr>
          <a:xfrm>
            <a:off x="0" y="6596390"/>
            <a:ext cx="872359" cy="261610"/>
          </a:xfrm>
          <a:prstGeom prst="rect">
            <a:avLst/>
          </a:prstGeom>
          <a:noFill/>
        </p:spPr>
        <p:txBody>
          <a:bodyPr wrap="square" rtlCol="0">
            <a:spAutoFit/>
          </a:bodyPr>
          <a:lstStyle/>
          <a:p>
            <a:r>
              <a:rPr kumimoji="1" lang="en-US" altLang="zh-CN" sz="1100" dirty="0"/>
              <a:t>V</a:t>
            </a:r>
            <a:r>
              <a:rPr kumimoji="1" lang="zh-CN" altLang="en-US" sz="1100" dirty="0"/>
              <a:t> </a:t>
            </a:r>
            <a:r>
              <a:rPr kumimoji="1" lang="en-US" altLang="zh-CN" sz="1100" dirty="0"/>
              <a:t>0.0.1</a:t>
            </a:r>
            <a:endParaRPr kumimoji="1" lang="zh-CN" altLang="en-US" sz="1100" dirty="0"/>
          </a:p>
        </p:txBody>
      </p:sp>
    </p:spTree>
    <p:extLst>
      <p:ext uri="{BB962C8B-B14F-4D97-AF65-F5344CB8AC3E}">
        <p14:creationId xmlns:p14="http://schemas.microsoft.com/office/powerpoint/2010/main" val="14800720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latin typeface="Microsoft YaHei" charset="-122"/>
                <a:ea typeface="Microsoft YaHei" charset="-122"/>
                <a:cs typeface="Microsoft YaHei" charset="-122"/>
              </a:rPr>
              <a:t>如何上传自定义数据</a:t>
            </a:r>
            <a:r>
              <a:rPr kumimoji="1" lang="en-US" altLang="zh-CN" sz="4000" dirty="0">
                <a:latin typeface="Microsoft YaHei" charset="-122"/>
                <a:ea typeface="Microsoft YaHei" charset="-122"/>
                <a:cs typeface="Microsoft YaHei" charset="-122"/>
              </a:rPr>
              <a:t>(1)</a:t>
            </a:r>
            <a:r>
              <a:rPr kumimoji="1" lang="zh-CN" altLang="en-US" sz="4000" dirty="0">
                <a:latin typeface="Microsoft YaHei" charset="-122"/>
                <a:ea typeface="Microsoft YaHei" charset="-122"/>
                <a:cs typeface="Microsoft YaHei" charset="-122"/>
              </a:rPr>
              <a:t> </a:t>
            </a:r>
            <a:r>
              <a:rPr kumimoji="1" lang="mr-IN" altLang="zh-CN" sz="4000" dirty="0">
                <a:latin typeface="Microsoft YaHei" charset="-122"/>
                <a:ea typeface="Microsoft YaHei" charset="-122"/>
                <a:cs typeface="Microsoft YaHei" charset="-122"/>
              </a:rPr>
              <a:t>–</a:t>
            </a:r>
            <a:r>
              <a:rPr kumimoji="1" lang="zh-CN" altLang="en-US" sz="4000" dirty="0">
                <a:latin typeface="Microsoft YaHei" charset="-122"/>
                <a:ea typeface="Microsoft YaHei" charset="-122"/>
                <a:cs typeface="Microsoft YaHei" charset="-122"/>
              </a:rPr>
              <a:t> 需求梳理</a:t>
            </a:r>
          </a:p>
        </p:txBody>
      </p:sp>
      <p:sp>
        <p:nvSpPr>
          <p:cNvPr id="3" name="矩形 2"/>
          <p:cNvSpPr/>
          <p:nvPr/>
        </p:nvSpPr>
        <p:spPr>
          <a:xfrm>
            <a:off x="838200" y="1207923"/>
            <a:ext cx="10658400" cy="5262979"/>
          </a:xfrm>
          <a:prstGeom prst="rect">
            <a:avLst/>
          </a:prstGeom>
        </p:spPr>
        <p:txBody>
          <a:bodyPr wrap="square">
            <a:spAutoFit/>
          </a:bodyPr>
          <a:lstStyle/>
          <a:p>
            <a:pPr>
              <a:lnSpc>
                <a:spcPct val="150000"/>
              </a:lnSpc>
            </a:pPr>
            <a:r>
              <a:rPr lang="zh-CN" altLang="en-US" sz="1600" dirty="0">
                <a:solidFill>
                  <a:srgbClr val="333333"/>
                </a:solidFill>
                <a:latin typeface="Microsoft YaHei" charset="-122"/>
                <a:ea typeface="Microsoft YaHei" charset="-122"/>
                <a:cs typeface="Microsoft YaHei" charset="-122"/>
              </a:rPr>
              <a:t>在</a:t>
            </a:r>
            <a:r>
              <a:rPr lang="en-US" altLang="zh-CN" sz="1600" dirty="0" err="1">
                <a:solidFill>
                  <a:srgbClr val="333333"/>
                </a:solidFill>
                <a:latin typeface="Microsoft YaHei" charset="-122"/>
                <a:ea typeface="Microsoft YaHei" charset="-122"/>
                <a:cs typeface="Microsoft YaHei" charset="-122"/>
              </a:rPr>
              <a:t>GrowingIO</a:t>
            </a:r>
            <a:r>
              <a:rPr lang="zh-CN" altLang="en-US" sz="1600" dirty="0">
                <a:solidFill>
                  <a:srgbClr val="333333"/>
                </a:solidFill>
                <a:latin typeface="Microsoft YaHei" charset="-122"/>
                <a:ea typeface="Microsoft YaHei" charset="-122"/>
                <a:cs typeface="Microsoft YaHei" charset="-122"/>
              </a:rPr>
              <a:t>上着手进行任何分析之前，首先要确定的一个问题是：如何设计</a:t>
            </a:r>
            <a:r>
              <a:rPr lang="en-US" altLang="zh-CN" sz="1600" dirty="0">
                <a:solidFill>
                  <a:srgbClr val="333333"/>
                </a:solidFill>
                <a:latin typeface="Microsoft YaHei" charset="-122"/>
                <a:ea typeface="Microsoft YaHei" charset="-122"/>
                <a:cs typeface="Microsoft YaHei" charset="-122"/>
              </a:rPr>
              <a:t>“</a:t>
            </a:r>
            <a:r>
              <a:rPr lang="zh-CN" altLang="en-US" sz="1600" dirty="0">
                <a:solidFill>
                  <a:srgbClr val="333333"/>
                </a:solidFill>
                <a:latin typeface="Microsoft YaHei" charset="-122"/>
                <a:ea typeface="Microsoft YaHei" charset="-122"/>
                <a:cs typeface="Microsoft YaHei" charset="-122"/>
              </a:rPr>
              <a:t>指标</a:t>
            </a:r>
            <a:r>
              <a:rPr lang="en-US" altLang="zh-CN" sz="1600" dirty="0">
                <a:solidFill>
                  <a:srgbClr val="333333"/>
                </a:solidFill>
                <a:latin typeface="Microsoft YaHei" charset="-122"/>
                <a:ea typeface="Microsoft YaHei" charset="-122"/>
                <a:cs typeface="Microsoft YaHei" charset="-122"/>
              </a:rPr>
              <a:t>+</a:t>
            </a:r>
            <a:r>
              <a:rPr lang="zh-CN" altLang="en-US" sz="1600" dirty="0">
                <a:solidFill>
                  <a:srgbClr val="333333"/>
                </a:solidFill>
                <a:latin typeface="Microsoft YaHei" charset="-122"/>
                <a:ea typeface="Microsoft YaHei" charset="-122"/>
                <a:cs typeface="Microsoft YaHei" charset="-122"/>
              </a:rPr>
              <a:t>维度</a:t>
            </a:r>
            <a:r>
              <a:rPr lang="en-US" altLang="zh-CN" sz="1600" dirty="0">
                <a:solidFill>
                  <a:srgbClr val="333333"/>
                </a:solidFill>
                <a:latin typeface="Microsoft YaHei" charset="-122"/>
                <a:ea typeface="Microsoft YaHei" charset="-122"/>
                <a:cs typeface="Microsoft YaHei" charset="-122"/>
              </a:rPr>
              <a:t>”</a:t>
            </a:r>
            <a:r>
              <a:rPr lang="zh-CN" altLang="en-US" sz="1600" dirty="0">
                <a:solidFill>
                  <a:srgbClr val="333333"/>
                </a:solidFill>
                <a:latin typeface="Microsoft YaHei" charset="-122"/>
                <a:ea typeface="Microsoft YaHei" charset="-122"/>
                <a:cs typeface="Microsoft YaHei" charset="-122"/>
              </a:rPr>
              <a:t>的体系？对于无埋点数据，我们通过圈选确定</a:t>
            </a:r>
            <a:r>
              <a:rPr lang="en-US" altLang="zh-CN" sz="1600" dirty="0">
                <a:solidFill>
                  <a:srgbClr val="333333"/>
                </a:solidFill>
                <a:latin typeface="Microsoft YaHei" charset="-122"/>
                <a:ea typeface="Microsoft YaHei" charset="-122"/>
                <a:cs typeface="Microsoft YaHei" charset="-122"/>
              </a:rPr>
              <a:t>“</a:t>
            </a:r>
            <a:r>
              <a:rPr lang="zh-CN" altLang="en-US" sz="1600" dirty="0">
                <a:solidFill>
                  <a:srgbClr val="333333"/>
                </a:solidFill>
                <a:latin typeface="Microsoft YaHei" charset="-122"/>
                <a:ea typeface="Microsoft YaHei" charset="-122"/>
                <a:cs typeface="Microsoft YaHei" charset="-122"/>
              </a:rPr>
              <a:t>指标</a:t>
            </a:r>
            <a:r>
              <a:rPr lang="en-US" altLang="zh-CN" sz="1600" dirty="0">
                <a:solidFill>
                  <a:srgbClr val="333333"/>
                </a:solidFill>
                <a:latin typeface="Microsoft YaHei" charset="-122"/>
                <a:ea typeface="Microsoft YaHei" charset="-122"/>
                <a:cs typeface="Microsoft YaHei" charset="-122"/>
              </a:rPr>
              <a:t>”</a:t>
            </a:r>
            <a:r>
              <a:rPr lang="zh-CN" altLang="en-US" sz="1600" dirty="0">
                <a:solidFill>
                  <a:srgbClr val="333333"/>
                </a:solidFill>
                <a:latin typeface="Microsoft YaHei" charset="-122"/>
                <a:ea typeface="Microsoft YaHei" charset="-122"/>
                <a:cs typeface="Microsoft YaHei" charset="-122"/>
              </a:rPr>
              <a:t>，而</a:t>
            </a:r>
            <a:r>
              <a:rPr lang="en-US" altLang="zh-CN" sz="1600" dirty="0">
                <a:solidFill>
                  <a:srgbClr val="333333"/>
                </a:solidFill>
                <a:latin typeface="Microsoft YaHei" charset="-122"/>
                <a:ea typeface="Microsoft YaHei" charset="-122"/>
                <a:cs typeface="Microsoft YaHei" charset="-122"/>
              </a:rPr>
              <a:t>“</a:t>
            </a:r>
            <a:r>
              <a:rPr lang="zh-CN" altLang="en-US" sz="1600" dirty="0">
                <a:solidFill>
                  <a:srgbClr val="333333"/>
                </a:solidFill>
                <a:latin typeface="Microsoft YaHei" charset="-122"/>
                <a:ea typeface="Microsoft YaHei" charset="-122"/>
                <a:cs typeface="Microsoft YaHei" charset="-122"/>
              </a:rPr>
              <a:t>维度</a:t>
            </a:r>
            <a:r>
              <a:rPr lang="en-US" altLang="zh-CN" sz="1600" dirty="0">
                <a:solidFill>
                  <a:srgbClr val="333333"/>
                </a:solidFill>
                <a:latin typeface="Microsoft YaHei" charset="-122"/>
                <a:ea typeface="Microsoft YaHei" charset="-122"/>
                <a:cs typeface="Microsoft YaHei" charset="-122"/>
              </a:rPr>
              <a:t>”</a:t>
            </a:r>
            <a:r>
              <a:rPr lang="zh-CN" altLang="en-US" sz="1600" dirty="0">
                <a:solidFill>
                  <a:srgbClr val="333333"/>
                </a:solidFill>
                <a:latin typeface="Microsoft YaHei" charset="-122"/>
                <a:ea typeface="Microsoft YaHei" charset="-122"/>
                <a:cs typeface="Microsoft YaHei" charset="-122"/>
              </a:rPr>
              <a:t>则由 </a:t>
            </a:r>
            <a:r>
              <a:rPr lang="en-US" altLang="zh-CN" sz="1600" dirty="0" err="1">
                <a:solidFill>
                  <a:srgbClr val="333333"/>
                </a:solidFill>
                <a:latin typeface="Microsoft YaHei" charset="-122"/>
                <a:ea typeface="Microsoft YaHei" charset="-122"/>
                <a:cs typeface="Microsoft YaHei" charset="-122"/>
              </a:rPr>
              <a:t>GrowingIO</a:t>
            </a:r>
            <a:r>
              <a:rPr lang="en-US" altLang="zh-CN" sz="1600" dirty="0">
                <a:solidFill>
                  <a:srgbClr val="333333"/>
                </a:solidFill>
                <a:latin typeface="Microsoft YaHei" charset="-122"/>
                <a:ea typeface="Microsoft YaHei" charset="-122"/>
                <a:cs typeface="Microsoft YaHei" charset="-122"/>
              </a:rPr>
              <a:t> </a:t>
            </a:r>
            <a:r>
              <a:rPr lang="zh-CN" altLang="en-US" sz="1600" dirty="0">
                <a:solidFill>
                  <a:srgbClr val="333333"/>
                </a:solidFill>
                <a:latin typeface="Microsoft YaHei" charset="-122"/>
                <a:ea typeface="Microsoft YaHei" charset="-122"/>
                <a:cs typeface="Microsoft YaHei" charset="-122"/>
              </a:rPr>
              <a:t>提供了数个</a:t>
            </a:r>
            <a:r>
              <a:rPr lang="zh-CN" altLang="en-US" sz="1600" dirty="0">
                <a:latin typeface="Microsoft YaHei" charset="-122"/>
                <a:ea typeface="Microsoft YaHei" charset="-122"/>
                <a:cs typeface="Microsoft YaHei" charset="-122"/>
              </a:rPr>
              <a:t>预定义的维度</a:t>
            </a:r>
            <a:r>
              <a:rPr lang="zh-CN" altLang="en-US" sz="1600" dirty="0">
                <a:solidFill>
                  <a:srgbClr val="333333"/>
                </a:solidFill>
                <a:latin typeface="Microsoft YaHei" charset="-122"/>
                <a:ea typeface="Microsoft YaHei" charset="-122"/>
                <a:cs typeface="Microsoft YaHei" charset="-122"/>
              </a:rPr>
              <a:t>。对于自定义数据，我们可以相对更自由地选择</a:t>
            </a:r>
            <a:r>
              <a:rPr lang="en-US" altLang="zh-CN" sz="1600" dirty="0">
                <a:solidFill>
                  <a:srgbClr val="333333"/>
                </a:solidFill>
                <a:latin typeface="Microsoft YaHei" charset="-122"/>
                <a:ea typeface="Microsoft YaHei" charset="-122"/>
                <a:cs typeface="Microsoft YaHei" charset="-122"/>
              </a:rPr>
              <a:t>“</a:t>
            </a:r>
            <a:r>
              <a:rPr lang="zh-CN" altLang="en-US" sz="1600" dirty="0">
                <a:solidFill>
                  <a:srgbClr val="333333"/>
                </a:solidFill>
                <a:latin typeface="Microsoft YaHei" charset="-122"/>
                <a:ea typeface="Microsoft YaHei" charset="-122"/>
                <a:cs typeface="Microsoft YaHei" charset="-122"/>
              </a:rPr>
              <a:t>指标</a:t>
            </a:r>
            <a:r>
              <a:rPr lang="en-US" altLang="zh-CN" sz="1600" dirty="0">
                <a:solidFill>
                  <a:srgbClr val="333333"/>
                </a:solidFill>
                <a:latin typeface="Microsoft YaHei" charset="-122"/>
                <a:ea typeface="Microsoft YaHei" charset="-122"/>
                <a:cs typeface="Microsoft YaHei" charset="-122"/>
              </a:rPr>
              <a:t>+</a:t>
            </a:r>
            <a:r>
              <a:rPr lang="zh-CN" altLang="en-US" sz="1600" dirty="0">
                <a:solidFill>
                  <a:srgbClr val="333333"/>
                </a:solidFill>
                <a:latin typeface="Microsoft YaHei" charset="-122"/>
                <a:ea typeface="Microsoft YaHei" charset="-122"/>
                <a:cs typeface="Microsoft YaHei" charset="-122"/>
              </a:rPr>
              <a:t>维度</a:t>
            </a:r>
            <a:r>
              <a:rPr lang="en-US" altLang="zh-CN" sz="1600" dirty="0">
                <a:solidFill>
                  <a:srgbClr val="333333"/>
                </a:solidFill>
                <a:latin typeface="Microsoft YaHei" charset="-122"/>
                <a:ea typeface="Microsoft YaHei" charset="-122"/>
                <a:cs typeface="Microsoft YaHei" charset="-122"/>
              </a:rPr>
              <a:t>”</a:t>
            </a:r>
            <a:r>
              <a:rPr lang="zh-CN" altLang="en-US" sz="1600" dirty="0">
                <a:solidFill>
                  <a:srgbClr val="333333"/>
                </a:solidFill>
                <a:latin typeface="Microsoft YaHei" charset="-122"/>
                <a:ea typeface="Microsoft YaHei" charset="-122"/>
                <a:cs typeface="Microsoft YaHei" charset="-122"/>
              </a:rPr>
              <a:t>的体系。</a:t>
            </a:r>
          </a:p>
          <a:p>
            <a:pPr>
              <a:lnSpc>
                <a:spcPct val="150000"/>
              </a:lnSpc>
            </a:pPr>
            <a:r>
              <a:rPr lang="zh-CN" altLang="en-US" sz="1600" dirty="0">
                <a:solidFill>
                  <a:srgbClr val="333333"/>
                </a:solidFill>
                <a:latin typeface="Microsoft YaHei" charset="-122"/>
                <a:ea typeface="Microsoft YaHei" charset="-122"/>
                <a:cs typeface="Microsoft YaHei" charset="-122"/>
              </a:rPr>
              <a:t>更具体的说，</a:t>
            </a:r>
            <a:r>
              <a:rPr lang="zh-CN" altLang="en-US" sz="1600" dirty="0" smtClean="0">
                <a:solidFill>
                  <a:srgbClr val="333333"/>
                </a:solidFill>
                <a:latin typeface="Microsoft YaHei" charset="-122"/>
                <a:ea typeface="Microsoft YaHei" charset="-122"/>
                <a:cs typeface="Microsoft YaHei" charset="-122"/>
              </a:rPr>
              <a:t>从实际</a:t>
            </a:r>
            <a:r>
              <a:rPr lang="zh-CN" altLang="en-US" sz="1600" dirty="0">
                <a:solidFill>
                  <a:srgbClr val="333333"/>
                </a:solidFill>
                <a:latin typeface="Microsoft YaHei" charset="-122"/>
                <a:ea typeface="Microsoft YaHei" charset="-122"/>
                <a:cs typeface="Microsoft YaHei" charset="-122"/>
              </a:rPr>
              <a:t>场景出发，我们需要确定在分析中需要用到哪些量化的值，然后用什么样的维度来分解这些值。例如，对于电商在分析用户下单情况时，用户的下单量、下单金额就是我们需要量化的</a:t>
            </a:r>
            <a:r>
              <a:rPr lang="en-US" altLang="zh-CN" sz="1600" dirty="0">
                <a:solidFill>
                  <a:srgbClr val="333333"/>
                </a:solidFill>
                <a:latin typeface="Microsoft YaHei" charset="-122"/>
                <a:ea typeface="Microsoft YaHei" charset="-122"/>
                <a:cs typeface="Microsoft YaHei" charset="-122"/>
              </a:rPr>
              <a:t>“</a:t>
            </a:r>
            <a:r>
              <a:rPr lang="zh-CN" altLang="en-US" sz="1600" dirty="0">
                <a:solidFill>
                  <a:srgbClr val="333333"/>
                </a:solidFill>
                <a:latin typeface="Microsoft YaHei" charset="-122"/>
                <a:ea typeface="Microsoft YaHei" charset="-122"/>
                <a:cs typeface="Microsoft YaHei" charset="-122"/>
              </a:rPr>
              <a:t>指标</a:t>
            </a:r>
            <a:r>
              <a:rPr lang="en-US" altLang="zh-CN" sz="1600" dirty="0">
                <a:solidFill>
                  <a:srgbClr val="333333"/>
                </a:solidFill>
                <a:latin typeface="Microsoft YaHei" charset="-122"/>
                <a:ea typeface="Microsoft YaHei" charset="-122"/>
                <a:cs typeface="Microsoft YaHei" charset="-122"/>
              </a:rPr>
              <a:t>”</a:t>
            </a:r>
            <a:r>
              <a:rPr lang="zh-CN" altLang="en-US" sz="1600" dirty="0">
                <a:solidFill>
                  <a:srgbClr val="333333"/>
                </a:solidFill>
                <a:latin typeface="Microsoft YaHei" charset="-122"/>
                <a:ea typeface="Microsoft YaHei" charset="-122"/>
                <a:cs typeface="Microsoft YaHei" charset="-122"/>
              </a:rPr>
              <a:t>，而每个订单所含具体商品、商品分类、优惠券信息等就是</a:t>
            </a:r>
            <a:r>
              <a:rPr lang="en-US" altLang="zh-CN" sz="1600" dirty="0">
                <a:solidFill>
                  <a:srgbClr val="333333"/>
                </a:solidFill>
                <a:latin typeface="Microsoft YaHei" charset="-122"/>
                <a:ea typeface="Microsoft YaHei" charset="-122"/>
                <a:cs typeface="Microsoft YaHei" charset="-122"/>
              </a:rPr>
              <a:t>“</a:t>
            </a:r>
            <a:r>
              <a:rPr lang="zh-CN" altLang="en-US" sz="1600" dirty="0">
                <a:solidFill>
                  <a:srgbClr val="333333"/>
                </a:solidFill>
                <a:latin typeface="Microsoft YaHei" charset="-122"/>
                <a:ea typeface="Microsoft YaHei" charset="-122"/>
                <a:cs typeface="Microsoft YaHei" charset="-122"/>
              </a:rPr>
              <a:t>维度</a:t>
            </a:r>
            <a:r>
              <a:rPr lang="en-US" altLang="zh-CN" sz="1600" dirty="0">
                <a:solidFill>
                  <a:srgbClr val="333333"/>
                </a:solidFill>
                <a:latin typeface="Microsoft YaHei" charset="-122"/>
                <a:ea typeface="Microsoft YaHei" charset="-122"/>
                <a:cs typeface="Microsoft YaHei" charset="-122"/>
              </a:rPr>
              <a:t>”</a:t>
            </a:r>
            <a:r>
              <a:rPr lang="zh-CN" altLang="en-US" sz="1600" dirty="0">
                <a:solidFill>
                  <a:srgbClr val="333333"/>
                </a:solidFill>
                <a:latin typeface="Microsoft YaHei" charset="-122"/>
                <a:ea typeface="Microsoft YaHei" charset="-122"/>
                <a:cs typeface="Microsoft YaHei" charset="-122"/>
              </a:rPr>
              <a:t>。那么对于下单这件事，我们就可以这样设计</a:t>
            </a:r>
            <a:r>
              <a:rPr lang="en-US" altLang="zh-CN" sz="1600" dirty="0">
                <a:solidFill>
                  <a:srgbClr val="333333"/>
                </a:solidFill>
                <a:latin typeface="Microsoft YaHei" charset="-122"/>
                <a:ea typeface="Microsoft YaHei" charset="-122"/>
                <a:cs typeface="Microsoft YaHei" charset="-122"/>
              </a:rPr>
              <a:t>“</a:t>
            </a:r>
            <a:r>
              <a:rPr lang="zh-CN" altLang="en-US" sz="1600" dirty="0">
                <a:solidFill>
                  <a:srgbClr val="333333"/>
                </a:solidFill>
                <a:latin typeface="Microsoft YaHei" charset="-122"/>
                <a:ea typeface="Microsoft YaHei" charset="-122"/>
                <a:cs typeface="Microsoft YaHei" charset="-122"/>
              </a:rPr>
              <a:t>指标</a:t>
            </a:r>
            <a:r>
              <a:rPr lang="en-US" altLang="zh-CN" sz="1600" dirty="0">
                <a:solidFill>
                  <a:srgbClr val="333333"/>
                </a:solidFill>
                <a:latin typeface="Microsoft YaHei" charset="-122"/>
                <a:ea typeface="Microsoft YaHei" charset="-122"/>
                <a:cs typeface="Microsoft YaHei" charset="-122"/>
              </a:rPr>
              <a:t>+</a:t>
            </a:r>
            <a:r>
              <a:rPr lang="zh-CN" altLang="en-US" sz="1600" dirty="0">
                <a:solidFill>
                  <a:srgbClr val="333333"/>
                </a:solidFill>
                <a:latin typeface="Microsoft YaHei" charset="-122"/>
                <a:ea typeface="Microsoft YaHei" charset="-122"/>
                <a:cs typeface="Microsoft YaHei" charset="-122"/>
              </a:rPr>
              <a:t>维度</a:t>
            </a:r>
            <a:r>
              <a:rPr lang="en-US" altLang="zh-CN" sz="1600" dirty="0" smtClean="0">
                <a:solidFill>
                  <a:srgbClr val="333333"/>
                </a:solidFill>
                <a:latin typeface="Microsoft YaHei" charset="-122"/>
                <a:ea typeface="Microsoft YaHei" charset="-122"/>
                <a:cs typeface="Microsoft YaHei" charset="-122"/>
              </a:rPr>
              <a:t>”:</a:t>
            </a:r>
            <a:endParaRPr lang="en-US" altLang="zh-CN" sz="1600" dirty="0" smtClean="0">
              <a:solidFill>
                <a:srgbClr val="333333"/>
              </a:solidFill>
              <a:latin typeface="+mj-ea"/>
              <a:ea typeface="+mj-ea"/>
            </a:endParaRPr>
          </a:p>
          <a:p>
            <a:pPr>
              <a:lnSpc>
                <a:spcPct val="300000"/>
              </a:lnSpc>
              <a:buFont typeface="Arial" charset="0"/>
              <a:buChar char="•"/>
            </a:pPr>
            <a:r>
              <a:rPr lang="zh-CN" altLang="en-US" sz="1600" b="1" dirty="0" smtClean="0">
                <a:solidFill>
                  <a:srgbClr val="333333"/>
                </a:solidFill>
                <a:latin typeface="+mj-ea"/>
                <a:ea typeface="+mj-ea"/>
              </a:rPr>
              <a:t>指标</a:t>
            </a:r>
            <a:r>
              <a:rPr lang="zh-CN" altLang="en-US" sz="1600" b="1" dirty="0">
                <a:solidFill>
                  <a:srgbClr val="333333"/>
                </a:solidFill>
                <a:latin typeface="+mj-ea"/>
                <a:ea typeface="+mj-ea"/>
              </a:rPr>
              <a:t>：</a:t>
            </a:r>
          </a:p>
          <a:p>
            <a:pPr marL="742950" lvl="1" indent="-285750">
              <a:lnSpc>
                <a:spcPct val="150000"/>
              </a:lnSpc>
              <a:buFont typeface="Arial" charset="0"/>
              <a:buChar char="•"/>
            </a:pPr>
            <a:r>
              <a:rPr lang="zh-CN" altLang="en-US" sz="1600" b="1" dirty="0">
                <a:solidFill>
                  <a:srgbClr val="333333"/>
                </a:solidFill>
                <a:latin typeface="+mj-ea"/>
                <a:ea typeface="+mj-ea"/>
              </a:rPr>
              <a:t>订单量</a:t>
            </a:r>
          </a:p>
          <a:p>
            <a:pPr marL="742950" lvl="1" indent="-285750">
              <a:lnSpc>
                <a:spcPct val="150000"/>
              </a:lnSpc>
              <a:buFont typeface="Arial" charset="0"/>
              <a:buChar char="•"/>
            </a:pPr>
            <a:r>
              <a:rPr lang="zh-CN" altLang="en-US" sz="1600" b="1" dirty="0">
                <a:solidFill>
                  <a:srgbClr val="333333"/>
                </a:solidFill>
                <a:latin typeface="+mj-ea"/>
                <a:ea typeface="+mj-ea"/>
              </a:rPr>
              <a:t>订单总金额</a:t>
            </a:r>
          </a:p>
          <a:p>
            <a:pPr>
              <a:lnSpc>
                <a:spcPct val="150000"/>
              </a:lnSpc>
              <a:buFont typeface="Arial" charset="0"/>
              <a:buChar char="•"/>
            </a:pPr>
            <a:r>
              <a:rPr lang="zh-CN" altLang="en-US" sz="1600" b="1" dirty="0">
                <a:solidFill>
                  <a:srgbClr val="333333"/>
                </a:solidFill>
                <a:latin typeface="+mj-ea"/>
                <a:ea typeface="+mj-ea"/>
              </a:rPr>
              <a:t>维度：</a:t>
            </a:r>
          </a:p>
          <a:p>
            <a:pPr marL="742950" lvl="1" indent="-285750">
              <a:lnSpc>
                <a:spcPct val="150000"/>
              </a:lnSpc>
              <a:buFont typeface="Arial" charset="0"/>
              <a:buChar char="•"/>
            </a:pPr>
            <a:r>
              <a:rPr lang="zh-CN" altLang="en-US" sz="1600" b="1" dirty="0">
                <a:solidFill>
                  <a:srgbClr val="333333"/>
                </a:solidFill>
                <a:latin typeface="+mj-ea"/>
                <a:ea typeface="+mj-ea"/>
              </a:rPr>
              <a:t>商品</a:t>
            </a:r>
            <a:r>
              <a:rPr lang="en-US" altLang="zh-CN" sz="1600" b="1" dirty="0">
                <a:solidFill>
                  <a:srgbClr val="333333"/>
                </a:solidFill>
                <a:latin typeface="+mj-ea"/>
                <a:ea typeface="+mj-ea"/>
              </a:rPr>
              <a:t>ID/</a:t>
            </a:r>
            <a:r>
              <a:rPr lang="zh-CN" altLang="en-US" sz="1600" b="1" dirty="0">
                <a:solidFill>
                  <a:srgbClr val="333333"/>
                </a:solidFill>
                <a:latin typeface="+mj-ea"/>
                <a:ea typeface="+mj-ea"/>
              </a:rPr>
              <a:t>名称</a:t>
            </a:r>
          </a:p>
          <a:p>
            <a:pPr marL="742950" lvl="1" indent="-285750">
              <a:lnSpc>
                <a:spcPct val="150000"/>
              </a:lnSpc>
              <a:buFont typeface="Arial" charset="0"/>
              <a:buChar char="•"/>
            </a:pPr>
            <a:r>
              <a:rPr lang="zh-CN" altLang="en-US" sz="1600" b="1" dirty="0">
                <a:solidFill>
                  <a:srgbClr val="333333"/>
                </a:solidFill>
                <a:latin typeface="+mj-ea"/>
                <a:ea typeface="+mj-ea"/>
              </a:rPr>
              <a:t>商品</a:t>
            </a:r>
            <a:r>
              <a:rPr lang="en-US" altLang="zh-CN" sz="1600" b="1" dirty="0">
                <a:solidFill>
                  <a:srgbClr val="333333"/>
                </a:solidFill>
                <a:latin typeface="+mj-ea"/>
                <a:ea typeface="+mj-ea"/>
              </a:rPr>
              <a:t>SKU</a:t>
            </a:r>
          </a:p>
          <a:p>
            <a:pPr marL="742950" lvl="1" indent="-285750">
              <a:lnSpc>
                <a:spcPct val="150000"/>
              </a:lnSpc>
              <a:buFont typeface="Arial" charset="0"/>
              <a:buChar char="•"/>
            </a:pPr>
            <a:r>
              <a:rPr lang="zh-CN" altLang="en-US" sz="1600" b="1" dirty="0">
                <a:solidFill>
                  <a:srgbClr val="333333"/>
                </a:solidFill>
                <a:latin typeface="+mj-ea"/>
                <a:ea typeface="+mj-ea"/>
              </a:rPr>
              <a:t>优惠券名称</a:t>
            </a:r>
            <a:r>
              <a:rPr lang="en-US" altLang="zh-CN" sz="1600" b="1" dirty="0">
                <a:solidFill>
                  <a:srgbClr val="333333"/>
                </a:solidFill>
                <a:latin typeface="+mj-ea"/>
                <a:ea typeface="+mj-ea"/>
              </a:rPr>
              <a:t>.</a:t>
            </a:r>
            <a:endParaRPr lang="en-US" altLang="zh-CN" sz="1600" b="1" i="0" dirty="0">
              <a:solidFill>
                <a:srgbClr val="333333"/>
              </a:solidFill>
              <a:effectLst/>
              <a:latin typeface="+mj-ea"/>
              <a:ea typeface="+mj-ea"/>
            </a:endParaRPr>
          </a:p>
        </p:txBody>
      </p:sp>
      <p:pic>
        <p:nvPicPr>
          <p:cNvPr id="4" name="图片 3"/>
          <p:cNvPicPr>
            <a:picLocks noChangeAspect="1"/>
          </p:cNvPicPr>
          <p:nvPr/>
        </p:nvPicPr>
        <p:blipFill>
          <a:blip r:embed="rId2"/>
          <a:stretch>
            <a:fillRect/>
          </a:stretch>
        </p:blipFill>
        <p:spPr>
          <a:xfrm>
            <a:off x="2999656" y="3717032"/>
            <a:ext cx="8286410" cy="2808312"/>
          </a:xfrm>
          <a:prstGeom prst="rect">
            <a:avLst/>
          </a:prstGeom>
          <a:solidFill>
            <a:srgbClr val="FB7207"/>
          </a:solidFill>
        </p:spPr>
      </p:pic>
    </p:spTree>
    <p:extLst>
      <p:ext uri="{BB962C8B-B14F-4D97-AF65-F5344CB8AC3E}">
        <p14:creationId xmlns:p14="http://schemas.microsoft.com/office/powerpoint/2010/main" val="9828590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latin typeface="Microsoft YaHei" charset="-122"/>
                <a:ea typeface="Microsoft YaHei" charset="-122"/>
                <a:cs typeface="Microsoft YaHei" charset="-122"/>
              </a:rPr>
              <a:t>如何上传自定义数据</a:t>
            </a:r>
            <a:r>
              <a:rPr kumimoji="1" lang="en-US" altLang="zh-CN" sz="4000" dirty="0">
                <a:latin typeface="Microsoft YaHei" charset="-122"/>
                <a:ea typeface="Microsoft YaHei" charset="-122"/>
                <a:cs typeface="Microsoft YaHei" charset="-122"/>
              </a:rPr>
              <a:t>(2)</a:t>
            </a:r>
            <a:r>
              <a:rPr kumimoji="1" lang="zh-CN" altLang="en-US" sz="4000" dirty="0">
                <a:latin typeface="Microsoft YaHei" charset="-122"/>
                <a:ea typeface="Microsoft YaHei" charset="-122"/>
                <a:cs typeface="Microsoft YaHei" charset="-122"/>
              </a:rPr>
              <a:t> </a:t>
            </a:r>
            <a:r>
              <a:rPr kumimoji="1" lang="mr-IN" altLang="zh-CN" sz="4000" dirty="0">
                <a:latin typeface="Microsoft YaHei" charset="-122"/>
                <a:ea typeface="Microsoft YaHei" charset="-122"/>
                <a:cs typeface="Microsoft YaHei" charset="-122"/>
              </a:rPr>
              <a:t>–</a:t>
            </a:r>
            <a:r>
              <a:rPr kumimoji="1" lang="zh-CN" altLang="en-US" sz="4000" dirty="0">
                <a:latin typeface="Microsoft YaHei" charset="-122"/>
                <a:ea typeface="Microsoft YaHei" charset="-122"/>
                <a:cs typeface="Microsoft YaHei" charset="-122"/>
              </a:rPr>
              <a:t> 后台配置</a:t>
            </a:r>
          </a:p>
        </p:txBody>
      </p:sp>
      <p:sp>
        <p:nvSpPr>
          <p:cNvPr id="4" name="矩形 3"/>
          <p:cNvSpPr/>
          <p:nvPr/>
        </p:nvSpPr>
        <p:spPr>
          <a:xfrm>
            <a:off x="702794" y="908720"/>
            <a:ext cx="4746028" cy="6301725"/>
          </a:xfrm>
          <a:prstGeom prst="rect">
            <a:avLst/>
          </a:prstGeom>
        </p:spPr>
        <p:txBody>
          <a:bodyPr wrap="square">
            <a:spAutoFit/>
          </a:bodyPr>
          <a:lstStyle/>
          <a:p>
            <a:pPr>
              <a:lnSpc>
                <a:spcPct val="150000"/>
              </a:lnSpc>
            </a:pPr>
            <a:endParaRPr lang="en-US" altLang="zh-CN" sz="1600" dirty="0">
              <a:latin typeface="+mn-ea"/>
            </a:endParaRPr>
          </a:p>
          <a:p>
            <a:pPr>
              <a:lnSpc>
                <a:spcPct val="150000"/>
              </a:lnSpc>
            </a:pPr>
            <a:r>
              <a:rPr lang="zh-CN" altLang="en-US" sz="1700" dirty="0">
                <a:solidFill>
                  <a:srgbClr val="333333"/>
                </a:solidFill>
                <a:latin typeface="Microsoft YaHei" charset="-122"/>
                <a:ea typeface="Microsoft YaHei" charset="-122"/>
                <a:cs typeface="Microsoft YaHei" charset="-122"/>
              </a:rPr>
              <a:t>当我们完成</a:t>
            </a:r>
            <a:r>
              <a:rPr lang="en-US" altLang="zh-CN" sz="1700" dirty="0">
                <a:solidFill>
                  <a:srgbClr val="333333"/>
                </a:solidFill>
                <a:latin typeface="Microsoft YaHei" charset="-122"/>
                <a:ea typeface="Microsoft YaHei" charset="-122"/>
                <a:cs typeface="Microsoft YaHei" charset="-122"/>
              </a:rPr>
              <a:t>“</a:t>
            </a:r>
            <a:r>
              <a:rPr lang="zh-CN" altLang="en-US" sz="1700" dirty="0">
                <a:solidFill>
                  <a:srgbClr val="333333"/>
                </a:solidFill>
                <a:latin typeface="Microsoft YaHei" charset="-122"/>
                <a:ea typeface="Microsoft YaHei" charset="-122"/>
                <a:cs typeface="Microsoft YaHei" charset="-122"/>
              </a:rPr>
              <a:t>指标</a:t>
            </a:r>
            <a:r>
              <a:rPr lang="en-US" altLang="zh-CN" sz="1700" dirty="0">
                <a:solidFill>
                  <a:srgbClr val="333333"/>
                </a:solidFill>
                <a:latin typeface="Microsoft YaHei" charset="-122"/>
                <a:ea typeface="Microsoft YaHei" charset="-122"/>
                <a:cs typeface="Microsoft YaHei" charset="-122"/>
              </a:rPr>
              <a:t>+</a:t>
            </a:r>
            <a:r>
              <a:rPr lang="zh-CN" altLang="en-US" sz="1700" dirty="0">
                <a:solidFill>
                  <a:srgbClr val="333333"/>
                </a:solidFill>
                <a:latin typeface="Microsoft YaHei" charset="-122"/>
                <a:ea typeface="Microsoft YaHei" charset="-122"/>
                <a:cs typeface="Microsoft YaHei" charset="-122"/>
              </a:rPr>
              <a:t>维度</a:t>
            </a:r>
            <a:r>
              <a:rPr lang="en-US" altLang="zh-CN" sz="1700" dirty="0">
                <a:solidFill>
                  <a:srgbClr val="333333"/>
                </a:solidFill>
                <a:latin typeface="Microsoft YaHei" charset="-122"/>
                <a:ea typeface="Microsoft YaHei" charset="-122"/>
                <a:cs typeface="Microsoft YaHei" charset="-122"/>
              </a:rPr>
              <a:t>”</a:t>
            </a:r>
            <a:r>
              <a:rPr lang="zh-CN" altLang="en-US" sz="1700" dirty="0">
                <a:solidFill>
                  <a:srgbClr val="333333"/>
                </a:solidFill>
                <a:latin typeface="Microsoft YaHei" charset="-122"/>
                <a:ea typeface="Microsoft YaHei" charset="-122"/>
                <a:cs typeface="Microsoft YaHei" charset="-122"/>
              </a:rPr>
              <a:t>的设计之后，</a:t>
            </a:r>
            <a:r>
              <a:rPr lang="zh-CN" altLang="en-US" sz="1700" dirty="0">
                <a:solidFill>
                  <a:srgbClr val="FF0000"/>
                </a:solidFill>
                <a:latin typeface="Microsoft YaHei" charset="-122"/>
                <a:ea typeface="Microsoft YaHei" charset="-122"/>
                <a:cs typeface="Microsoft YaHei" charset="-122"/>
              </a:rPr>
              <a:t>请勿直接开始代码的部署，需要先到 </a:t>
            </a:r>
            <a:r>
              <a:rPr lang="en-US" altLang="zh-CN" sz="1700" dirty="0" err="1">
                <a:solidFill>
                  <a:srgbClr val="FF0000"/>
                </a:solidFill>
                <a:latin typeface="Microsoft YaHei" charset="-122"/>
                <a:ea typeface="Microsoft YaHei" charset="-122"/>
                <a:cs typeface="Microsoft YaHei" charset="-122"/>
              </a:rPr>
              <a:t>GrowingIO</a:t>
            </a:r>
            <a:r>
              <a:rPr lang="en-US" altLang="zh-CN" sz="1700" dirty="0">
                <a:solidFill>
                  <a:srgbClr val="FF0000"/>
                </a:solidFill>
                <a:latin typeface="Microsoft YaHei" charset="-122"/>
                <a:ea typeface="Microsoft YaHei" charset="-122"/>
                <a:cs typeface="Microsoft YaHei" charset="-122"/>
              </a:rPr>
              <a:t> </a:t>
            </a:r>
            <a:r>
              <a:rPr lang="zh-CN" altLang="en-US" sz="1700" dirty="0">
                <a:solidFill>
                  <a:srgbClr val="FF0000"/>
                </a:solidFill>
                <a:latin typeface="Microsoft YaHei" charset="-122"/>
                <a:ea typeface="Microsoft YaHei" charset="-122"/>
                <a:cs typeface="Microsoft YaHei" charset="-122"/>
              </a:rPr>
              <a:t>后台找到</a:t>
            </a:r>
            <a:r>
              <a:rPr lang="en-US" altLang="zh-CN" sz="1700" dirty="0">
                <a:solidFill>
                  <a:srgbClr val="FF0000"/>
                </a:solidFill>
                <a:latin typeface="Microsoft YaHei" charset="-122"/>
                <a:ea typeface="Microsoft YaHei" charset="-122"/>
                <a:cs typeface="Microsoft YaHei" charset="-122"/>
              </a:rPr>
              <a:t>“</a:t>
            </a:r>
            <a:r>
              <a:rPr lang="zh-CN" altLang="en-US" sz="1700" dirty="0">
                <a:solidFill>
                  <a:srgbClr val="FF0000"/>
                </a:solidFill>
                <a:latin typeface="Microsoft YaHei" charset="-122"/>
                <a:ea typeface="Microsoft YaHei" charset="-122"/>
                <a:cs typeface="Microsoft YaHei" charset="-122"/>
              </a:rPr>
              <a:t>数据管理”</a:t>
            </a:r>
            <a:r>
              <a:rPr lang="en-US" altLang="zh-CN" sz="1700" dirty="0">
                <a:solidFill>
                  <a:srgbClr val="FF0000"/>
                </a:solidFill>
                <a:latin typeface="Microsoft YaHei" charset="-122"/>
                <a:ea typeface="Microsoft YaHei" charset="-122"/>
                <a:cs typeface="Microsoft YaHei" charset="-122"/>
              </a:rPr>
              <a:t>-</a:t>
            </a:r>
            <a:r>
              <a:rPr lang="zh-CN" altLang="en-US" sz="1700" dirty="0">
                <a:solidFill>
                  <a:srgbClr val="FF0000"/>
                </a:solidFill>
                <a:latin typeface="Microsoft YaHei" charset="-122"/>
                <a:ea typeface="Microsoft YaHei" charset="-122"/>
                <a:cs typeface="Microsoft YaHei" charset="-122"/>
              </a:rPr>
              <a:t>“事件和变量”功能，在其中完成对应的配置。</a:t>
            </a:r>
            <a:r>
              <a:rPr lang="zh-CN" altLang="en-US" sz="1700" dirty="0">
                <a:latin typeface="Microsoft YaHei" charset="-122"/>
                <a:ea typeface="Microsoft YaHei" charset="-122"/>
                <a:cs typeface="Microsoft YaHei" charset="-122"/>
              </a:rPr>
              <a:t>这样可以避免您不小心使用了 </a:t>
            </a:r>
            <a:r>
              <a:rPr lang="en-US" altLang="zh-CN" sz="1700" dirty="0" err="1">
                <a:latin typeface="Microsoft YaHei" charset="-122"/>
                <a:ea typeface="Microsoft YaHei" charset="-122"/>
                <a:cs typeface="Microsoft YaHei" charset="-122"/>
              </a:rPr>
              <a:t>GrowingIO</a:t>
            </a:r>
            <a:r>
              <a:rPr lang="zh-CN" altLang="en-US" sz="1700" dirty="0">
                <a:latin typeface="Microsoft YaHei" charset="-122"/>
                <a:ea typeface="Microsoft YaHei" charset="-122"/>
                <a:cs typeface="Microsoft YaHei" charset="-122"/>
              </a:rPr>
              <a:t> 不允许的字符类型作为标识符，然后就直接上线，从而导致无法采集数据。</a:t>
            </a:r>
            <a:r>
              <a:rPr lang="en-US" altLang="zh-CN" sz="1700" dirty="0">
                <a:latin typeface="Microsoft YaHei" charset="-122"/>
                <a:ea typeface="Microsoft YaHei" charset="-122"/>
                <a:cs typeface="Microsoft YaHei" charset="-122"/>
              </a:rPr>
              <a:t/>
            </a:r>
            <a:br>
              <a:rPr lang="en-US" altLang="zh-CN" sz="1700" dirty="0">
                <a:latin typeface="Microsoft YaHei" charset="-122"/>
                <a:ea typeface="Microsoft YaHei" charset="-122"/>
                <a:cs typeface="Microsoft YaHei" charset="-122"/>
              </a:rPr>
            </a:br>
            <a:r>
              <a:rPr lang="zh-CN" altLang="en-US" sz="1700" dirty="0">
                <a:latin typeface="Microsoft YaHei" charset="-122"/>
                <a:ea typeface="Microsoft YaHei" charset="-122"/>
                <a:cs typeface="Microsoft YaHei" charset="-122"/>
              </a:rPr>
              <a:t>根据配置细项再后台完成创建</a:t>
            </a:r>
            <a:endParaRPr lang="en-US" altLang="zh-CN" sz="1700" dirty="0">
              <a:latin typeface="Microsoft YaHei" charset="-122"/>
              <a:ea typeface="Microsoft YaHei" charset="-122"/>
              <a:cs typeface="Microsoft YaHei" charset="-122"/>
            </a:endParaRPr>
          </a:p>
          <a:p>
            <a:pPr>
              <a:lnSpc>
                <a:spcPct val="150000"/>
              </a:lnSpc>
            </a:pPr>
            <a:r>
              <a:rPr lang="zh-CN" altLang="en-US" sz="1700" dirty="0">
                <a:latin typeface="Microsoft YaHei" charset="-122"/>
                <a:ea typeface="Microsoft YaHei" charset="-122"/>
                <a:cs typeface="Microsoft YaHei" charset="-122"/>
              </a:rPr>
              <a:t>如右图：其中</a:t>
            </a:r>
          </a:p>
          <a:p>
            <a:pPr marL="285750" indent="-285750">
              <a:lnSpc>
                <a:spcPct val="150000"/>
              </a:lnSpc>
              <a:buFont typeface="Arial" charset="0"/>
              <a:buChar char="•"/>
            </a:pPr>
            <a:r>
              <a:rPr lang="zh-CN" altLang="en-US" sz="1700" dirty="0">
                <a:latin typeface="Microsoft YaHei" charset="-122"/>
                <a:ea typeface="Microsoft YaHei" charset="-122"/>
                <a:cs typeface="Microsoft YaHei" charset="-122"/>
              </a:rPr>
              <a:t>变量名称 </a:t>
            </a:r>
            <a:r>
              <a:rPr lang="en-US" altLang="zh-CN" sz="1700" dirty="0">
                <a:latin typeface="Microsoft YaHei" charset="-122"/>
                <a:ea typeface="Microsoft YaHei" charset="-122"/>
                <a:cs typeface="Microsoft YaHei" charset="-122"/>
              </a:rPr>
              <a:t>==&gt; </a:t>
            </a:r>
            <a:r>
              <a:rPr lang="en-US" altLang="zh-CN" sz="1700" dirty="0" err="1">
                <a:latin typeface="Microsoft YaHei" charset="-122"/>
                <a:ea typeface="Microsoft YaHei" charset="-122"/>
                <a:cs typeface="Microsoft YaHei" charset="-122"/>
              </a:rPr>
              <a:t>GrowingIO</a:t>
            </a:r>
            <a:r>
              <a:rPr lang="en-US" altLang="zh-CN" sz="1700" dirty="0">
                <a:latin typeface="Microsoft YaHei" charset="-122"/>
                <a:ea typeface="Microsoft YaHei" charset="-122"/>
                <a:cs typeface="Microsoft YaHei" charset="-122"/>
              </a:rPr>
              <a:t> </a:t>
            </a:r>
            <a:r>
              <a:rPr lang="zh-CN" altLang="en-US" sz="1700" dirty="0">
                <a:latin typeface="Microsoft YaHei" charset="-122"/>
                <a:ea typeface="Microsoft YaHei" charset="-122"/>
                <a:cs typeface="Microsoft YaHei" charset="-122"/>
              </a:rPr>
              <a:t>后台维度名称</a:t>
            </a:r>
          </a:p>
          <a:p>
            <a:pPr marL="285750" indent="-285750">
              <a:lnSpc>
                <a:spcPct val="150000"/>
              </a:lnSpc>
              <a:buFont typeface="Arial" charset="0"/>
              <a:buChar char="•"/>
            </a:pPr>
            <a:r>
              <a:rPr lang="zh-CN" altLang="en-US" sz="1700" dirty="0">
                <a:latin typeface="Microsoft YaHei" charset="-122"/>
                <a:ea typeface="Microsoft YaHei" charset="-122"/>
                <a:cs typeface="Microsoft YaHei" charset="-122"/>
              </a:rPr>
              <a:t>变量描述 </a:t>
            </a:r>
            <a:r>
              <a:rPr lang="en-US" altLang="zh-CN" sz="1700" dirty="0">
                <a:latin typeface="Microsoft YaHei" charset="-122"/>
                <a:ea typeface="Microsoft YaHei" charset="-122"/>
                <a:cs typeface="Microsoft YaHei" charset="-122"/>
              </a:rPr>
              <a:t>==&gt; </a:t>
            </a:r>
            <a:r>
              <a:rPr lang="zh-CN" altLang="en-US" sz="1700" dirty="0">
                <a:latin typeface="Microsoft YaHei" charset="-122"/>
                <a:ea typeface="Microsoft YaHei" charset="-122"/>
                <a:cs typeface="Microsoft YaHei" charset="-122"/>
              </a:rPr>
              <a:t>可选，仅作备注使用</a:t>
            </a:r>
          </a:p>
          <a:p>
            <a:pPr marL="285750" indent="-285750">
              <a:lnSpc>
                <a:spcPct val="150000"/>
              </a:lnSpc>
              <a:buFont typeface="Arial" charset="0"/>
              <a:buChar char="•"/>
            </a:pPr>
            <a:r>
              <a:rPr lang="zh-CN" altLang="en-US" sz="1700" dirty="0">
                <a:latin typeface="Microsoft YaHei" charset="-122"/>
                <a:ea typeface="Microsoft YaHei" charset="-122"/>
                <a:cs typeface="Microsoft YaHei" charset="-122"/>
              </a:rPr>
              <a:t>变量标识符 </a:t>
            </a:r>
            <a:r>
              <a:rPr lang="en-US" altLang="zh-CN" sz="1700" dirty="0">
                <a:latin typeface="Microsoft YaHei" charset="-122"/>
                <a:ea typeface="Microsoft YaHei" charset="-122"/>
                <a:cs typeface="Microsoft YaHei" charset="-122"/>
              </a:rPr>
              <a:t>==&gt; </a:t>
            </a:r>
            <a:r>
              <a:rPr lang="zh-CN" altLang="en-US" sz="1700" dirty="0">
                <a:latin typeface="Microsoft YaHei" charset="-122"/>
                <a:ea typeface="Microsoft YaHei" charset="-122"/>
                <a:cs typeface="Microsoft YaHei" charset="-122"/>
              </a:rPr>
              <a:t>此变量在代码中的标识，</a:t>
            </a:r>
            <a:r>
              <a:rPr lang="en-US" altLang="zh-CN" sz="1700" dirty="0">
                <a:latin typeface="Microsoft YaHei" charset="-122"/>
                <a:ea typeface="Microsoft YaHei" charset="-122"/>
                <a:cs typeface="Microsoft YaHei" charset="-122"/>
              </a:rPr>
              <a:t/>
            </a:r>
            <a:br>
              <a:rPr lang="en-US" altLang="zh-CN" sz="1700" dirty="0">
                <a:latin typeface="Microsoft YaHei" charset="-122"/>
                <a:ea typeface="Microsoft YaHei" charset="-122"/>
                <a:cs typeface="Microsoft YaHei" charset="-122"/>
              </a:rPr>
            </a:br>
            <a:r>
              <a:rPr lang="zh-CN" altLang="en-US" sz="1700" dirty="0">
                <a:latin typeface="Microsoft YaHei" charset="-122"/>
                <a:ea typeface="Microsoft YaHei" charset="-122"/>
                <a:cs typeface="Microsoft YaHei" charset="-122"/>
              </a:rPr>
              <a:t>可以为英文、下划线和数字</a:t>
            </a:r>
          </a:p>
          <a:p>
            <a:pPr marL="285750" indent="-285750">
              <a:lnSpc>
                <a:spcPct val="150000"/>
              </a:lnSpc>
              <a:buFont typeface="Arial" charset="0"/>
              <a:buChar char="•"/>
            </a:pPr>
            <a:r>
              <a:rPr lang="zh-CN" altLang="en-US" sz="1700" dirty="0">
                <a:latin typeface="Microsoft YaHei" charset="-122"/>
                <a:ea typeface="Microsoft YaHei" charset="-122"/>
                <a:cs typeface="Microsoft YaHei" charset="-122"/>
              </a:rPr>
              <a:t>类型 </a:t>
            </a:r>
            <a:r>
              <a:rPr lang="en-US" altLang="zh-CN" sz="1700" dirty="0">
                <a:latin typeface="Microsoft YaHei" charset="-122"/>
                <a:ea typeface="Microsoft YaHei" charset="-122"/>
                <a:cs typeface="Microsoft YaHei" charset="-122"/>
              </a:rPr>
              <a:t>==&gt; </a:t>
            </a:r>
            <a:r>
              <a:rPr lang="zh-CN" altLang="en-US" sz="1700" dirty="0">
                <a:latin typeface="Microsoft YaHei" charset="-122"/>
                <a:ea typeface="Microsoft YaHei" charset="-122"/>
                <a:cs typeface="Microsoft YaHei" charset="-122"/>
              </a:rPr>
              <a:t>可以是字符串或数值</a:t>
            </a:r>
          </a:p>
          <a:p>
            <a:pPr>
              <a:lnSpc>
                <a:spcPct val="150000"/>
              </a:lnSpc>
            </a:pPr>
            <a:r>
              <a:rPr lang="zh-CN" altLang="en-US" sz="1600" dirty="0">
                <a:latin typeface="+mn-ea"/>
              </a:rPr>
              <a:t/>
            </a:r>
            <a:br>
              <a:rPr lang="zh-CN" altLang="en-US" sz="1600" dirty="0">
                <a:latin typeface="+mn-ea"/>
              </a:rPr>
            </a:br>
            <a:endParaRPr lang="zh-CN" altLang="en-US" sz="1600" dirty="0">
              <a:latin typeface="+mn-ea"/>
            </a:endParaRPr>
          </a:p>
        </p:txBody>
      </p:sp>
      <p:pic>
        <p:nvPicPr>
          <p:cNvPr id="5" name="图片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668591" y="1562816"/>
            <a:ext cx="5435954" cy="887004"/>
          </a:xfrm>
          <a:prstGeom prst="rect">
            <a:avLst/>
          </a:prstGeom>
        </p:spPr>
      </p:pic>
      <p:pic>
        <p:nvPicPr>
          <p:cNvPr id="3" name="图片 2"/>
          <p:cNvPicPr>
            <a:picLocks noChangeAspect="1"/>
          </p:cNvPicPr>
          <p:nvPr/>
        </p:nvPicPr>
        <p:blipFill>
          <a:blip r:embed="rId3"/>
          <a:stretch>
            <a:fillRect/>
          </a:stretch>
        </p:blipFill>
        <p:spPr>
          <a:xfrm>
            <a:off x="5698077" y="2663549"/>
            <a:ext cx="5406468" cy="3551479"/>
          </a:xfrm>
          <a:prstGeom prst="rect">
            <a:avLst/>
          </a:prstGeom>
        </p:spPr>
      </p:pic>
      <p:sp>
        <p:nvSpPr>
          <p:cNvPr id="6" name="右弧形箭头 5"/>
          <p:cNvSpPr/>
          <p:nvPr/>
        </p:nvSpPr>
        <p:spPr>
          <a:xfrm>
            <a:off x="4471792" y="2154477"/>
            <a:ext cx="1196799" cy="2755726"/>
          </a:xfrm>
          <a:prstGeom prst="curvedRightArrow">
            <a:avLst/>
          </a:prstGeom>
          <a:gradFill flip="none" rotWithShape="1">
            <a:gsLst>
              <a:gs pos="100000">
                <a:schemeClr val="bg1">
                  <a:alpha val="52000"/>
                </a:schemeClr>
              </a:gs>
              <a:gs pos="0">
                <a:schemeClr val="accent2">
                  <a:lumMod val="45000"/>
                  <a:lumOff val="55000"/>
                </a:schemeClr>
              </a:gs>
              <a:gs pos="54000">
                <a:schemeClr val="accent2">
                  <a:lumMod val="30000"/>
                  <a:lumOff val="70000"/>
                  <a:alpha val="14000"/>
                </a:schemeClr>
              </a:gs>
            </a:gsLst>
            <a:lin ang="5400000" scaled="1"/>
            <a:tileRect/>
          </a:gradFill>
        </p:spPr>
        <p:style>
          <a:lnRef idx="2">
            <a:schemeClr val="accent1"/>
          </a:lnRef>
          <a:fillRef idx="1">
            <a:schemeClr val="lt1"/>
          </a:fillRef>
          <a:effectRef idx="0">
            <a:schemeClr val="accent1"/>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endParaRPr kumimoji="1" lang="zh-CN" altLang="en-US" b="1">
              <a:ln/>
              <a:solidFill>
                <a:schemeClr val="accent4"/>
              </a:solidFill>
            </a:endParaRPr>
          </a:p>
        </p:txBody>
      </p:sp>
    </p:spTree>
    <p:extLst>
      <p:ext uri="{BB962C8B-B14F-4D97-AF65-F5344CB8AC3E}">
        <p14:creationId xmlns:p14="http://schemas.microsoft.com/office/powerpoint/2010/main" val="4681431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latin typeface="Microsoft YaHei" charset="-122"/>
                <a:ea typeface="Microsoft YaHei" charset="-122"/>
                <a:cs typeface="Microsoft YaHei" charset="-122"/>
              </a:rPr>
              <a:t>如何上传自定义数据</a:t>
            </a:r>
            <a:r>
              <a:rPr kumimoji="1" lang="en-US" altLang="zh-CN" sz="4000" dirty="0">
                <a:latin typeface="Microsoft YaHei" charset="-122"/>
                <a:ea typeface="Microsoft YaHei" charset="-122"/>
                <a:cs typeface="Microsoft YaHei" charset="-122"/>
              </a:rPr>
              <a:t>(3)</a:t>
            </a:r>
            <a:r>
              <a:rPr kumimoji="1" lang="zh-CN" altLang="en-US" sz="4000" dirty="0">
                <a:latin typeface="Microsoft YaHei" charset="-122"/>
                <a:ea typeface="Microsoft YaHei" charset="-122"/>
                <a:cs typeface="Microsoft YaHei" charset="-122"/>
              </a:rPr>
              <a:t> </a:t>
            </a:r>
            <a:r>
              <a:rPr kumimoji="1" lang="mr-IN" altLang="zh-CN" sz="4000" dirty="0">
                <a:latin typeface="Microsoft YaHei" charset="-122"/>
                <a:ea typeface="Microsoft YaHei" charset="-122"/>
                <a:cs typeface="Microsoft YaHei" charset="-122"/>
              </a:rPr>
              <a:t>–</a:t>
            </a:r>
            <a:r>
              <a:rPr kumimoji="1" lang="zh-CN" altLang="en-US" sz="4000" dirty="0">
                <a:latin typeface="Microsoft YaHei" charset="-122"/>
                <a:ea typeface="Microsoft YaHei" charset="-122"/>
                <a:cs typeface="Microsoft YaHei" charset="-122"/>
              </a:rPr>
              <a:t> 代码部署</a:t>
            </a:r>
          </a:p>
        </p:txBody>
      </p:sp>
      <p:sp>
        <p:nvSpPr>
          <p:cNvPr id="4" name="矩形 3"/>
          <p:cNvSpPr/>
          <p:nvPr/>
        </p:nvSpPr>
        <p:spPr>
          <a:xfrm>
            <a:off x="838200" y="1509577"/>
            <a:ext cx="7183056" cy="830997"/>
          </a:xfrm>
          <a:prstGeom prst="rect">
            <a:avLst/>
          </a:prstGeom>
        </p:spPr>
        <p:txBody>
          <a:bodyPr wrap="square">
            <a:spAutoFit/>
          </a:bodyPr>
          <a:lstStyle/>
          <a:p>
            <a:pPr>
              <a:lnSpc>
                <a:spcPct val="150000"/>
              </a:lnSpc>
            </a:pPr>
            <a:r>
              <a:rPr lang="zh-CN" altLang="en-US" sz="1600" dirty="0">
                <a:latin typeface="+mn-ea"/>
              </a:rPr>
              <a:t/>
            </a:r>
            <a:br>
              <a:rPr lang="zh-CN" altLang="en-US" sz="1600" dirty="0">
                <a:latin typeface="+mn-ea"/>
              </a:rPr>
            </a:br>
            <a:endParaRPr lang="zh-CN" altLang="en-US" sz="1600" dirty="0">
              <a:latin typeface="+mn-ea"/>
            </a:endParaRPr>
          </a:p>
        </p:txBody>
      </p:sp>
      <p:sp>
        <p:nvSpPr>
          <p:cNvPr id="3" name="矩形 2"/>
          <p:cNvSpPr/>
          <p:nvPr/>
        </p:nvSpPr>
        <p:spPr>
          <a:xfrm>
            <a:off x="1127448" y="1324357"/>
            <a:ext cx="9783871" cy="4801314"/>
          </a:xfrm>
          <a:prstGeom prst="rect">
            <a:avLst/>
          </a:prstGeom>
        </p:spPr>
        <p:txBody>
          <a:bodyPr wrap="square">
            <a:spAutoFit/>
          </a:bodyPr>
          <a:lstStyle/>
          <a:p>
            <a:pPr>
              <a:lnSpc>
                <a:spcPct val="150000"/>
              </a:lnSpc>
            </a:pPr>
            <a:r>
              <a:rPr lang="zh-CN" altLang="en-US" sz="1700" dirty="0">
                <a:solidFill>
                  <a:srgbClr val="333333"/>
                </a:solidFill>
                <a:latin typeface="Microsoft YaHei" charset="-122"/>
                <a:ea typeface="Microsoft YaHei" charset="-122"/>
                <a:cs typeface="Microsoft YaHei" charset="-122"/>
              </a:rPr>
              <a:t>在完成了配置后，即可在代码中完成以上设计的 “事件和变量” 的部署。具体的说，就是调用 </a:t>
            </a:r>
            <a:r>
              <a:rPr lang="en-US" altLang="zh-CN" sz="1700" dirty="0" err="1">
                <a:solidFill>
                  <a:srgbClr val="333333"/>
                </a:solidFill>
                <a:latin typeface="Microsoft YaHei" charset="-122"/>
                <a:ea typeface="Microsoft YaHei" charset="-122"/>
                <a:cs typeface="Microsoft YaHei" charset="-122"/>
              </a:rPr>
              <a:t>GrowingIO</a:t>
            </a:r>
            <a:r>
              <a:rPr lang="en-US" altLang="zh-CN" sz="1700" dirty="0">
                <a:solidFill>
                  <a:srgbClr val="333333"/>
                </a:solidFill>
                <a:latin typeface="Microsoft YaHei" charset="-122"/>
                <a:ea typeface="Microsoft YaHei" charset="-122"/>
                <a:cs typeface="Microsoft YaHei" charset="-122"/>
              </a:rPr>
              <a:t> </a:t>
            </a:r>
            <a:r>
              <a:rPr lang="zh-CN" altLang="en-US" sz="1700" dirty="0">
                <a:solidFill>
                  <a:srgbClr val="333333"/>
                </a:solidFill>
                <a:latin typeface="Microsoft YaHei" charset="-122"/>
                <a:ea typeface="Microsoft YaHei" charset="-122"/>
                <a:cs typeface="Microsoft YaHei" charset="-122"/>
              </a:rPr>
              <a:t>提供的</a:t>
            </a:r>
            <a:r>
              <a:rPr lang="en-US" altLang="zh-CN" sz="1700" dirty="0">
                <a:solidFill>
                  <a:srgbClr val="333333"/>
                </a:solidFill>
                <a:latin typeface="Microsoft YaHei" charset="-122"/>
                <a:ea typeface="Microsoft YaHei" charset="-122"/>
                <a:cs typeface="Microsoft YaHei" charset="-122"/>
              </a:rPr>
              <a:t>API</a:t>
            </a:r>
            <a:r>
              <a:rPr lang="zh-CN" altLang="en-US" sz="1700" dirty="0">
                <a:solidFill>
                  <a:srgbClr val="333333"/>
                </a:solidFill>
                <a:latin typeface="Microsoft YaHei" charset="-122"/>
                <a:ea typeface="Microsoft YaHei" charset="-122"/>
                <a:cs typeface="Microsoft YaHei" charset="-122"/>
              </a:rPr>
              <a:t>接口，上传数据。</a:t>
            </a:r>
            <a:endParaRPr lang="en-US" altLang="zh-CN" sz="1700" dirty="0">
              <a:solidFill>
                <a:srgbClr val="333333"/>
              </a:solidFill>
              <a:latin typeface="Microsoft YaHei" charset="-122"/>
              <a:ea typeface="Microsoft YaHei" charset="-122"/>
              <a:cs typeface="Microsoft YaHei" charset="-122"/>
            </a:endParaRPr>
          </a:p>
          <a:p>
            <a:pPr>
              <a:lnSpc>
                <a:spcPct val="150000"/>
              </a:lnSpc>
            </a:pPr>
            <a:endParaRPr lang="en-US" altLang="zh-CN" sz="1700" dirty="0">
              <a:solidFill>
                <a:srgbClr val="333333"/>
              </a:solidFill>
              <a:latin typeface="Microsoft YaHei" charset="-122"/>
              <a:ea typeface="Microsoft YaHei" charset="-122"/>
              <a:cs typeface="Microsoft YaHei" charset="-122"/>
            </a:endParaRPr>
          </a:p>
          <a:p>
            <a:pPr>
              <a:lnSpc>
                <a:spcPct val="150000"/>
              </a:lnSpc>
            </a:pPr>
            <a:r>
              <a:rPr lang="zh-CN" altLang="en-US" sz="1700" dirty="0">
                <a:solidFill>
                  <a:srgbClr val="333333"/>
                </a:solidFill>
                <a:latin typeface="Microsoft YaHei" charset="-122"/>
                <a:ea typeface="Microsoft YaHei" charset="-122"/>
                <a:cs typeface="Microsoft YaHei" charset="-122"/>
              </a:rPr>
              <a:t>此步骤中，建议您将设计好的配置细项交给客户端开发同学，并将您设计的每个事件与变量的业务含义和触发时机传达给他们，以便开发同学们在实施过程中能够从数据业务场景出发，在合适的地方添加埋点代码</a:t>
            </a:r>
            <a:r>
              <a:rPr lang="zh-CN" altLang="en-US" sz="1700" dirty="0" smtClean="0">
                <a:solidFill>
                  <a:srgbClr val="333333"/>
                </a:solidFill>
                <a:latin typeface="Microsoft YaHei" charset="-122"/>
                <a:ea typeface="Microsoft YaHei" charset="-122"/>
                <a:cs typeface="Microsoft YaHei" charset="-122"/>
              </a:rPr>
              <a:t>。</a:t>
            </a:r>
            <a:endParaRPr lang="en-US" altLang="zh-CN" sz="1700" dirty="0">
              <a:solidFill>
                <a:srgbClr val="333333"/>
              </a:solidFill>
              <a:latin typeface="Microsoft YaHei" charset="-122"/>
              <a:ea typeface="Microsoft YaHei" charset="-122"/>
              <a:cs typeface="Microsoft YaHei" charset="-122"/>
            </a:endParaRPr>
          </a:p>
          <a:p>
            <a:pPr>
              <a:lnSpc>
                <a:spcPct val="150000"/>
              </a:lnSpc>
            </a:pPr>
            <a:endParaRPr lang="en-US" altLang="zh-CN" sz="1700" dirty="0">
              <a:solidFill>
                <a:srgbClr val="333333"/>
              </a:solidFill>
              <a:latin typeface="Microsoft YaHei" charset="-122"/>
              <a:ea typeface="Microsoft YaHei" charset="-122"/>
              <a:cs typeface="Microsoft YaHei" charset="-122"/>
            </a:endParaRPr>
          </a:p>
          <a:p>
            <a:pPr>
              <a:lnSpc>
                <a:spcPct val="150000"/>
              </a:lnSpc>
            </a:pPr>
            <a:r>
              <a:rPr lang="zh-CN" altLang="en-US" sz="1700" dirty="0">
                <a:solidFill>
                  <a:srgbClr val="333333"/>
                </a:solidFill>
                <a:latin typeface="Microsoft YaHei" charset="-122"/>
                <a:ea typeface="Microsoft YaHei" charset="-122"/>
                <a:cs typeface="Microsoft YaHei" charset="-122"/>
              </a:rPr>
              <a:t>接下来，请开发同学们参考以下文档，完成代码的部署</a:t>
            </a:r>
            <a:r>
              <a:rPr lang="zh-CN" altLang="en-US" sz="1700" dirty="0" smtClean="0">
                <a:solidFill>
                  <a:srgbClr val="333333"/>
                </a:solidFill>
                <a:latin typeface="Microsoft YaHei" charset="-122"/>
                <a:ea typeface="Microsoft YaHei" charset="-122"/>
                <a:cs typeface="Microsoft YaHei" charset="-122"/>
              </a:rPr>
              <a:t>：</a:t>
            </a:r>
            <a:endParaRPr lang="en-US" altLang="zh-CN" sz="1700" dirty="0">
              <a:solidFill>
                <a:srgbClr val="333333"/>
              </a:solidFill>
              <a:latin typeface="Microsoft YaHei" charset="-122"/>
              <a:ea typeface="Microsoft YaHei" charset="-122"/>
              <a:cs typeface="Microsoft YaHei" charset="-122"/>
            </a:endParaRPr>
          </a:p>
          <a:p>
            <a:pPr marL="285750" indent="-285750">
              <a:lnSpc>
                <a:spcPct val="300000"/>
              </a:lnSpc>
              <a:buFont typeface="Arial" charset="0"/>
              <a:buChar char="•"/>
            </a:pPr>
            <a:r>
              <a:rPr lang="en-US" altLang="zh-CN" sz="1700" dirty="0">
                <a:latin typeface="Microsoft YaHei" charset="-122"/>
                <a:ea typeface="Microsoft YaHei" charset="-122"/>
                <a:cs typeface="Microsoft YaHei" charset="-122"/>
                <a:hlinkClick r:id="rId2"/>
              </a:rPr>
              <a:t>JS </a:t>
            </a:r>
            <a:r>
              <a:rPr lang="zh-CN" altLang="en-US" sz="1700" dirty="0">
                <a:latin typeface="Microsoft YaHei" charset="-122"/>
                <a:ea typeface="Microsoft YaHei" charset="-122"/>
                <a:cs typeface="Microsoft YaHei" charset="-122"/>
                <a:hlinkClick r:id="rId2"/>
              </a:rPr>
              <a:t>接口文档</a:t>
            </a:r>
            <a:endParaRPr lang="zh-CN" altLang="en-US" sz="17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700" dirty="0">
                <a:latin typeface="Microsoft YaHei" charset="-122"/>
                <a:ea typeface="Microsoft YaHei" charset="-122"/>
                <a:cs typeface="Microsoft YaHei" charset="-122"/>
                <a:hlinkClick r:id="rId3"/>
              </a:rPr>
              <a:t>Android </a:t>
            </a:r>
            <a:r>
              <a:rPr lang="zh-CN" altLang="en-US" sz="1700" dirty="0">
                <a:latin typeface="Microsoft YaHei" charset="-122"/>
                <a:ea typeface="Microsoft YaHei" charset="-122"/>
                <a:cs typeface="Microsoft YaHei" charset="-122"/>
                <a:hlinkClick r:id="rId3"/>
              </a:rPr>
              <a:t>接口文档</a:t>
            </a:r>
            <a:endParaRPr lang="zh-CN" altLang="en-US" sz="1700" dirty="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1700" dirty="0">
                <a:latin typeface="Microsoft YaHei" charset="-122"/>
                <a:ea typeface="Microsoft YaHei" charset="-122"/>
                <a:cs typeface="Microsoft YaHei" charset="-122"/>
                <a:hlinkClick r:id="rId4"/>
              </a:rPr>
              <a:t>iOS </a:t>
            </a:r>
            <a:r>
              <a:rPr lang="zh-CN" altLang="en-US" sz="1700" dirty="0">
                <a:latin typeface="Microsoft YaHei" charset="-122"/>
                <a:ea typeface="Microsoft YaHei" charset="-122"/>
                <a:cs typeface="Microsoft YaHei" charset="-122"/>
                <a:hlinkClick r:id="rId4"/>
              </a:rPr>
              <a:t>接口文档</a:t>
            </a:r>
            <a:endParaRPr lang="zh-CN" altLang="en-US" sz="17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493567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latin typeface="Microsoft YaHei" charset="-122"/>
                <a:ea typeface="Microsoft YaHei" charset="-122"/>
                <a:cs typeface="Microsoft YaHei" charset="-122"/>
              </a:rPr>
              <a:t>如何上传自定义数据</a:t>
            </a:r>
            <a:r>
              <a:rPr kumimoji="1" lang="en-US" altLang="zh-CN" sz="4000" dirty="0">
                <a:latin typeface="Microsoft YaHei" charset="-122"/>
                <a:ea typeface="Microsoft YaHei" charset="-122"/>
                <a:cs typeface="Microsoft YaHei" charset="-122"/>
              </a:rPr>
              <a:t>(4)</a:t>
            </a:r>
            <a:r>
              <a:rPr kumimoji="1" lang="zh-CN" altLang="en-US" sz="4000" dirty="0">
                <a:latin typeface="Microsoft YaHei" charset="-122"/>
                <a:ea typeface="Microsoft YaHei" charset="-122"/>
                <a:cs typeface="Microsoft YaHei" charset="-122"/>
              </a:rPr>
              <a:t> </a:t>
            </a:r>
            <a:r>
              <a:rPr kumimoji="1" lang="mr-IN" altLang="zh-CN" sz="4000" dirty="0">
                <a:latin typeface="Microsoft YaHei" charset="-122"/>
                <a:ea typeface="Microsoft YaHei" charset="-122"/>
                <a:cs typeface="Microsoft YaHei" charset="-122"/>
              </a:rPr>
              <a:t>–</a:t>
            </a:r>
            <a:r>
              <a:rPr kumimoji="1" lang="zh-CN" altLang="en-US" sz="4000" dirty="0">
                <a:latin typeface="Microsoft YaHei" charset="-122"/>
                <a:ea typeface="Microsoft YaHei" charset="-122"/>
                <a:cs typeface="Microsoft YaHei" charset="-122"/>
              </a:rPr>
              <a:t> 数据校验</a:t>
            </a:r>
          </a:p>
        </p:txBody>
      </p:sp>
      <p:sp>
        <p:nvSpPr>
          <p:cNvPr id="4" name="矩形 3"/>
          <p:cNvSpPr/>
          <p:nvPr/>
        </p:nvSpPr>
        <p:spPr>
          <a:xfrm>
            <a:off x="838200" y="1509577"/>
            <a:ext cx="7183056" cy="830997"/>
          </a:xfrm>
          <a:prstGeom prst="rect">
            <a:avLst/>
          </a:prstGeom>
        </p:spPr>
        <p:txBody>
          <a:bodyPr wrap="square">
            <a:spAutoFit/>
          </a:bodyPr>
          <a:lstStyle/>
          <a:p>
            <a:pPr>
              <a:lnSpc>
                <a:spcPct val="150000"/>
              </a:lnSpc>
            </a:pPr>
            <a:r>
              <a:rPr lang="zh-CN" altLang="en-US" sz="1600" dirty="0">
                <a:latin typeface="+mn-ea"/>
              </a:rPr>
              <a:t/>
            </a:r>
            <a:br>
              <a:rPr lang="zh-CN" altLang="en-US" sz="1600" dirty="0">
                <a:latin typeface="+mn-ea"/>
              </a:rPr>
            </a:br>
            <a:endParaRPr lang="zh-CN" altLang="en-US" sz="1600" dirty="0">
              <a:latin typeface="+mn-ea"/>
            </a:endParaRPr>
          </a:p>
        </p:txBody>
      </p:sp>
      <p:sp>
        <p:nvSpPr>
          <p:cNvPr id="3" name="矩形 2"/>
          <p:cNvSpPr/>
          <p:nvPr/>
        </p:nvSpPr>
        <p:spPr>
          <a:xfrm>
            <a:off x="838200" y="1318085"/>
            <a:ext cx="5977880" cy="5193729"/>
          </a:xfrm>
          <a:prstGeom prst="rect">
            <a:avLst/>
          </a:prstGeom>
        </p:spPr>
        <p:txBody>
          <a:bodyPr wrap="square">
            <a:spAutoFit/>
          </a:bodyPr>
          <a:lstStyle/>
          <a:p>
            <a:pPr>
              <a:lnSpc>
                <a:spcPct val="150000"/>
              </a:lnSpc>
            </a:pPr>
            <a:r>
              <a:rPr lang="zh-CN" altLang="en-US" sz="1700" dirty="0">
                <a:latin typeface="Microsoft YaHei" charset="-122"/>
                <a:ea typeface="Microsoft YaHei" charset="-122"/>
                <a:cs typeface="Microsoft YaHei" charset="-122"/>
              </a:rPr>
              <a:t>在完成了“数据管理”</a:t>
            </a:r>
            <a:r>
              <a:rPr lang="en-US" altLang="zh-CN" sz="1700" dirty="0">
                <a:latin typeface="Microsoft YaHei" charset="-122"/>
                <a:ea typeface="Microsoft YaHei" charset="-122"/>
                <a:cs typeface="Microsoft YaHei" charset="-122"/>
              </a:rPr>
              <a:t>-“</a:t>
            </a:r>
            <a:r>
              <a:rPr lang="zh-CN" altLang="en-US" sz="1700" dirty="0">
                <a:latin typeface="Microsoft YaHei" charset="-122"/>
                <a:ea typeface="Microsoft YaHei" charset="-122"/>
                <a:cs typeface="Microsoft YaHei" charset="-122"/>
              </a:rPr>
              <a:t>事件和变量”的配置，以及代码实施后，我们当然需要对数据是否成功上传进行校验。校验工作分为两步完成。</a:t>
            </a:r>
            <a:endParaRPr lang="en-US" altLang="zh-CN" sz="1700" dirty="0">
              <a:latin typeface="Microsoft YaHei" charset="-122"/>
              <a:ea typeface="Microsoft YaHei" charset="-122"/>
              <a:cs typeface="Microsoft YaHei" charset="-122"/>
            </a:endParaRPr>
          </a:p>
          <a:p>
            <a:pPr>
              <a:lnSpc>
                <a:spcPct val="150000"/>
              </a:lnSpc>
            </a:pPr>
            <a:endParaRPr lang="zh-CN" altLang="en-US" sz="1700" dirty="0">
              <a:latin typeface="Microsoft YaHei" charset="-122"/>
              <a:ea typeface="Microsoft YaHei" charset="-122"/>
              <a:cs typeface="Microsoft YaHei" charset="-122"/>
            </a:endParaRPr>
          </a:p>
          <a:p>
            <a:pPr>
              <a:lnSpc>
                <a:spcPct val="150000"/>
              </a:lnSpc>
            </a:pPr>
            <a:r>
              <a:rPr lang="zh-CN" altLang="en-US" sz="1700" b="1" dirty="0">
                <a:latin typeface="Microsoft YaHei" charset="-122"/>
                <a:ea typeface="Microsoft YaHei" charset="-122"/>
                <a:cs typeface="Microsoft YaHei" charset="-122"/>
              </a:rPr>
              <a:t>第一步：通过 </a:t>
            </a:r>
            <a:r>
              <a:rPr lang="en-US" altLang="zh-CN" sz="1700" b="1" dirty="0">
                <a:latin typeface="Microsoft YaHei" charset="-122"/>
                <a:ea typeface="Microsoft YaHei" charset="-122"/>
                <a:cs typeface="Microsoft YaHei" charset="-122"/>
              </a:rPr>
              <a:t>Debugger </a:t>
            </a:r>
            <a:r>
              <a:rPr lang="zh-CN" altLang="en-US" sz="1700" b="1" dirty="0">
                <a:latin typeface="Microsoft YaHei" charset="-122"/>
                <a:ea typeface="Microsoft YaHei" charset="-122"/>
                <a:cs typeface="Microsoft YaHei" charset="-122"/>
              </a:rPr>
              <a:t>工具即时验证</a:t>
            </a:r>
          </a:p>
          <a:p>
            <a:pPr>
              <a:lnSpc>
                <a:spcPct val="150000"/>
              </a:lnSpc>
            </a:pPr>
            <a:r>
              <a:rPr lang="zh-CN" altLang="en-US" sz="1700" b="1" dirty="0">
                <a:latin typeface="Microsoft YaHei" charset="-122"/>
                <a:ea typeface="Microsoft YaHei" charset="-122"/>
                <a:cs typeface="Microsoft YaHei" charset="-122"/>
              </a:rPr>
              <a:t>验证方式请见</a:t>
            </a:r>
          </a:p>
          <a:p>
            <a:pPr>
              <a:lnSpc>
                <a:spcPct val="150000"/>
              </a:lnSpc>
            </a:pPr>
            <a:r>
              <a:rPr lang="en-US" altLang="zh-CN" sz="1700" b="1" dirty="0">
                <a:latin typeface="Microsoft YaHei" charset="-122"/>
                <a:ea typeface="Microsoft YaHei" charset="-122"/>
                <a:cs typeface="Microsoft YaHei" charset="-122"/>
                <a:hlinkClick r:id="rId2"/>
              </a:rPr>
              <a:t>Web Debugger</a:t>
            </a:r>
            <a:r>
              <a:rPr lang="zh-CN" altLang="en-US" sz="1700" b="1" dirty="0">
                <a:latin typeface="Microsoft YaHei" charset="-122"/>
                <a:ea typeface="Microsoft YaHei" charset="-122"/>
                <a:cs typeface="Microsoft YaHei" charset="-122"/>
                <a:hlinkClick r:id="rId2"/>
              </a:rPr>
              <a:t>（网页）</a:t>
            </a:r>
            <a:endParaRPr lang="en-US" altLang="zh-CN" sz="1700" b="1" dirty="0">
              <a:latin typeface="Microsoft YaHei" charset="-122"/>
              <a:ea typeface="Microsoft YaHei" charset="-122"/>
              <a:cs typeface="Microsoft YaHei" charset="-122"/>
            </a:endParaRPr>
          </a:p>
          <a:p>
            <a:pPr>
              <a:lnSpc>
                <a:spcPct val="150000"/>
              </a:lnSpc>
            </a:pPr>
            <a:r>
              <a:rPr lang="en-US" altLang="zh-CN" sz="1700" b="1" dirty="0">
                <a:latin typeface="Microsoft YaHei" charset="-122"/>
                <a:ea typeface="Microsoft YaHei" charset="-122"/>
                <a:cs typeface="Microsoft YaHei" charset="-122"/>
                <a:hlinkClick r:id="rId3"/>
              </a:rPr>
              <a:t>Mobile Debugger</a:t>
            </a:r>
            <a:r>
              <a:rPr lang="zh-CN" altLang="en-US" sz="1700" b="1" dirty="0">
                <a:latin typeface="Microsoft YaHei" charset="-122"/>
                <a:ea typeface="Microsoft YaHei" charset="-122"/>
                <a:cs typeface="Microsoft YaHei" charset="-122"/>
                <a:hlinkClick r:id="rId3"/>
              </a:rPr>
              <a:t>（</a:t>
            </a:r>
            <a:r>
              <a:rPr lang="en-US" altLang="zh-CN" sz="1700" b="1" dirty="0">
                <a:latin typeface="Microsoft YaHei" charset="-122"/>
                <a:ea typeface="Microsoft YaHei" charset="-122"/>
                <a:cs typeface="Microsoft YaHei" charset="-122"/>
                <a:hlinkClick r:id="rId3"/>
              </a:rPr>
              <a:t>iOS &amp; Android App</a:t>
            </a:r>
            <a:r>
              <a:rPr lang="zh-CN" altLang="en-US" sz="1700" b="1" dirty="0" smtClean="0">
                <a:latin typeface="Microsoft YaHei" charset="-122"/>
                <a:ea typeface="Microsoft YaHei" charset="-122"/>
                <a:cs typeface="Microsoft YaHei" charset="-122"/>
                <a:hlinkClick r:id="rId3"/>
              </a:rPr>
              <a:t>）</a:t>
            </a:r>
            <a:r>
              <a:rPr lang="zh-CN" altLang="en-US" sz="1700" dirty="0">
                <a:latin typeface="Microsoft YaHei" charset="-122"/>
                <a:ea typeface="Microsoft YaHei" charset="-122"/>
                <a:cs typeface="Microsoft YaHei" charset="-122"/>
              </a:rPr>
              <a:t/>
            </a:r>
            <a:br>
              <a:rPr lang="zh-CN" altLang="en-US" sz="1700" dirty="0">
                <a:latin typeface="Microsoft YaHei" charset="-122"/>
                <a:ea typeface="Microsoft YaHei" charset="-122"/>
                <a:cs typeface="Microsoft YaHei" charset="-122"/>
              </a:rPr>
            </a:br>
            <a:r>
              <a:rPr lang="zh-CN" altLang="en-US" sz="1700" b="1" dirty="0">
                <a:latin typeface="Microsoft YaHei" charset="-122"/>
                <a:ea typeface="Microsoft YaHei" charset="-122"/>
                <a:cs typeface="Microsoft YaHei" charset="-122"/>
              </a:rPr>
              <a:t>第二步：</a:t>
            </a:r>
            <a:r>
              <a:rPr lang="en-US" altLang="zh-CN" sz="1700" b="1" dirty="0" err="1">
                <a:latin typeface="Microsoft YaHei" charset="-122"/>
                <a:ea typeface="Microsoft YaHei" charset="-122"/>
                <a:cs typeface="Microsoft YaHei" charset="-122"/>
              </a:rPr>
              <a:t>GrowingIO</a:t>
            </a:r>
            <a:r>
              <a:rPr lang="en-US" altLang="zh-CN" sz="1700" b="1" dirty="0">
                <a:latin typeface="Microsoft YaHei" charset="-122"/>
                <a:ea typeface="Microsoft YaHei" charset="-122"/>
                <a:cs typeface="Microsoft YaHei" charset="-122"/>
              </a:rPr>
              <a:t> </a:t>
            </a:r>
            <a:r>
              <a:rPr lang="zh-CN" altLang="en-US" sz="1700" b="1" dirty="0">
                <a:latin typeface="Microsoft YaHei" charset="-122"/>
                <a:ea typeface="Microsoft YaHei" charset="-122"/>
                <a:cs typeface="Microsoft YaHei" charset="-122"/>
              </a:rPr>
              <a:t>后台图表验证</a:t>
            </a:r>
            <a:endParaRPr lang="en-US" altLang="zh-CN" sz="1700" b="1" dirty="0">
              <a:latin typeface="Microsoft YaHei" charset="-122"/>
              <a:ea typeface="Microsoft YaHei" charset="-122"/>
              <a:cs typeface="Microsoft YaHei" charset="-122"/>
            </a:endParaRPr>
          </a:p>
          <a:p>
            <a:pPr>
              <a:lnSpc>
                <a:spcPct val="150000"/>
              </a:lnSpc>
            </a:pPr>
            <a:r>
              <a:rPr lang="zh-CN" altLang="zh-CN" sz="1700" dirty="0">
                <a:latin typeface="Microsoft YaHei" charset="-122"/>
                <a:ea typeface="Microsoft YaHei" charset="-122"/>
                <a:cs typeface="Microsoft YaHei" charset="-122"/>
              </a:rPr>
              <a:t>在“事件分析”模块中，在“指标”下拉菜单选择指标（事件名称），在“维度”下拉菜单选择以上定义的维度（变量名称）。 </a:t>
            </a:r>
            <a:r>
              <a:rPr lang="zh-CN" altLang="en-US" sz="1700" dirty="0" smtClean="0">
                <a:latin typeface="Microsoft YaHei" charset="-122"/>
                <a:ea typeface="Microsoft YaHei" charset="-122"/>
                <a:cs typeface="Microsoft YaHei" charset="-122"/>
              </a:rPr>
              <a:t>当然</a:t>
            </a:r>
            <a:r>
              <a:rPr lang="zh-CN" altLang="en-US" sz="1700" dirty="0">
                <a:latin typeface="Microsoft YaHei" charset="-122"/>
                <a:ea typeface="Microsoft YaHei" charset="-122"/>
                <a:cs typeface="Microsoft YaHei" charset="-122"/>
              </a:rPr>
              <a:t>，您需要首先确保您的自定义事件或变量确实有被触发。</a:t>
            </a:r>
          </a:p>
        </p:txBody>
      </p:sp>
      <p:graphicFrame>
        <p:nvGraphicFramePr>
          <p:cNvPr id="7" name="图表 6"/>
          <p:cNvGraphicFramePr/>
          <p:nvPr>
            <p:extLst>
              <p:ext uri="{D42A27DB-BD31-4B8C-83A1-F6EECF244321}">
                <p14:modId xmlns:p14="http://schemas.microsoft.com/office/powerpoint/2010/main" val="1687310520"/>
              </p:ext>
            </p:extLst>
          </p:nvPr>
        </p:nvGraphicFramePr>
        <p:xfrm>
          <a:off x="6960096" y="1844824"/>
          <a:ext cx="4409600" cy="36704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072842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4000" dirty="0">
                <a:latin typeface="Microsoft YaHei" charset="-122"/>
                <a:ea typeface="Microsoft YaHei" charset="-122"/>
                <a:cs typeface="Microsoft YaHei" charset="-122"/>
              </a:rPr>
              <a:t>Debugger</a:t>
            </a:r>
            <a:r>
              <a:rPr kumimoji="1" lang="zh-CN" altLang="en-US" sz="4000" dirty="0">
                <a:latin typeface="Microsoft YaHei" charset="-122"/>
                <a:ea typeface="Microsoft YaHei" charset="-122"/>
                <a:cs typeface="Microsoft YaHei" charset="-122"/>
              </a:rPr>
              <a:t>工具</a:t>
            </a:r>
          </a:p>
        </p:txBody>
      </p:sp>
      <p:sp>
        <p:nvSpPr>
          <p:cNvPr id="3" name="矩形 2"/>
          <p:cNvSpPr/>
          <p:nvPr/>
        </p:nvSpPr>
        <p:spPr>
          <a:xfrm>
            <a:off x="983432" y="1150143"/>
            <a:ext cx="3456384" cy="4655121"/>
          </a:xfrm>
          <a:prstGeom prst="rect">
            <a:avLst/>
          </a:prstGeom>
        </p:spPr>
        <p:txBody>
          <a:bodyPr wrap="square">
            <a:spAutoFit/>
          </a:bodyPr>
          <a:lstStyle/>
          <a:p>
            <a:endParaRPr lang="en-US" altLang="zh-CN" sz="1600" dirty="0">
              <a:latin typeface="+mn-ea"/>
            </a:endParaRPr>
          </a:p>
          <a:p>
            <a:pPr>
              <a:lnSpc>
                <a:spcPct val="150000"/>
              </a:lnSpc>
            </a:pPr>
            <a:r>
              <a:rPr lang="en-US" altLang="zh-CN" sz="1700" dirty="0" err="1">
                <a:latin typeface="Microsoft YaHei" charset="-122"/>
                <a:ea typeface="Microsoft YaHei" charset="-122"/>
                <a:cs typeface="Microsoft YaHei" charset="-122"/>
              </a:rPr>
              <a:t>GrowingIO</a:t>
            </a:r>
            <a:r>
              <a:rPr lang="en-US" altLang="zh-CN" sz="1700" dirty="0">
                <a:latin typeface="Microsoft YaHei" charset="-122"/>
                <a:ea typeface="Microsoft YaHei" charset="-122"/>
                <a:cs typeface="Microsoft YaHei" charset="-122"/>
              </a:rPr>
              <a:t> Debugger </a:t>
            </a:r>
            <a:r>
              <a:rPr lang="zh-CN" altLang="en-US" sz="1700" dirty="0">
                <a:latin typeface="Microsoft YaHei" charset="-122"/>
                <a:ea typeface="Microsoft YaHei" charset="-122"/>
                <a:cs typeface="Microsoft YaHei" charset="-122"/>
              </a:rPr>
              <a:t>工具能够帮助</a:t>
            </a:r>
            <a:r>
              <a:rPr lang="zh-CN" altLang="en-US" sz="1700" dirty="0" smtClean="0">
                <a:latin typeface="Microsoft YaHei" charset="-122"/>
                <a:ea typeface="Microsoft YaHei" charset="-122"/>
                <a:cs typeface="Microsoft YaHei" charset="-122"/>
              </a:rPr>
              <a:t>工程师清楚</a:t>
            </a:r>
            <a:r>
              <a:rPr lang="zh-CN" altLang="en-US" sz="1700" dirty="0">
                <a:latin typeface="Microsoft YaHei" charset="-122"/>
                <a:ea typeface="Microsoft YaHei" charset="-122"/>
                <a:cs typeface="Microsoft YaHei" charset="-122"/>
              </a:rPr>
              <a:t>地看到发送出去的服务器请求是什么？发送的时机是什么？数据是不是按照实施方案中所描述的那样进行发送</a:t>
            </a:r>
            <a:r>
              <a:rPr lang="zh-CN" altLang="en-US" sz="1700" dirty="0" smtClean="0">
                <a:latin typeface="Microsoft YaHei" charset="-122"/>
                <a:ea typeface="Microsoft YaHei" charset="-122"/>
                <a:cs typeface="Microsoft YaHei" charset="-122"/>
              </a:rPr>
              <a:t>。及时验证数据的准确性。</a:t>
            </a:r>
            <a:endParaRPr lang="en-US" altLang="zh-CN" sz="1700" dirty="0" smtClean="0">
              <a:latin typeface="Microsoft YaHei" charset="-122"/>
              <a:ea typeface="Microsoft YaHei" charset="-122"/>
              <a:cs typeface="Microsoft YaHei" charset="-122"/>
            </a:endParaRPr>
          </a:p>
          <a:p>
            <a:pPr>
              <a:lnSpc>
                <a:spcPct val="150000"/>
              </a:lnSpc>
            </a:pPr>
            <a:endParaRPr lang="en-US" altLang="zh-CN" sz="1700" dirty="0">
              <a:latin typeface="Microsoft YaHei" charset="-122"/>
              <a:ea typeface="Microsoft YaHei" charset="-122"/>
              <a:cs typeface="Microsoft YaHei" charset="-122"/>
            </a:endParaRPr>
          </a:p>
          <a:p>
            <a:pPr>
              <a:lnSpc>
                <a:spcPct val="150000"/>
              </a:lnSpc>
            </a:pPr>
            <a:r>
              <a:rPr lang="zh-CN" altLang="en-US" sz="1700" dirty="0" smtClean="0">
                <a:latin typeface="Microsoft YaHei" charset="-122"/>
                <a:ea typeface="Microsoft YaHei" charset="-122"/>
                <a:cs typeface="Microsoft YaHei" charset="-122"/>
              </a:rPr>
              <a:t>涉及</a:t>
            </a:r>
            <a:r>
              <a:rPr lang="zh-CN" altLang="en-US" sz="1700" dirty="0">
                <a:latin typeface="Microsoft YaHei" charset="-122"/>
                <a:ea typeface="Microsoft YaHei" charset="-122"/>
                <a:cs typeface="Microsoft YaHei" charset="-122"/>
              </a:rPr>
              <a:t>本文介绍的打点数据分对应的字段</a:t>
            </a:r>
            <a:r>
              <a:rPr lang="zh-CN" altLang="en-US" sz="1700" dirty="0" smtClean="0">
                <a:latin typeface="Microsoft YaHei" charset="-122"/>
                <a:ea typeface="Microsoft YaHei" charset="-122"/>
                <a:cs typeface="Microsoft YaHei" charset="-122"/>
              </a:rPr>
              <a:t>是</a:t>
            </a:r>
            <a:r>
              <a:rPr lang="en-US" altLang="zh-CN" sz="1700" dirty="0" smtClean="0">
                <a:solidFill>
                  <a:srgbClr val="FF0000"/>
                </a:solidFill>
                <a:latin typeface="Microsoft YaHei" charset="-122"/>
                <a:ea typeface="Microsoft YaHei" charset="-122"/>
                <a:cs typeface="Microsoft YaHei" charset="-122"/>
                <a:hlinkClick r:id="rId2"/>
              </a:rPr>
              <a:t>cstm </a:t>
            </a:r>
            <a:r>
              <a:rPr lang="en-US" altLang="zh-CN" sz="1700" dirty="0">
                <a:solidFill>
                  <a:srgbClr val="FF0000"/>
                </a:solidFill>
                <a:latin typeface="Microsoft YaHei" charset="-122"/>
                <a:ea typeface="Microsoft YaHei" charset="-122"/>
                <a:cs typeface="Microsoft YaHei" charset="-122"/>
                <a:hlinkClick r:id="rId2"/>
              </a:rPr>
              <a:t>(</a:t>
            </a:r>
            <a:r>
              <a:rPr lang="zh-CN" altLang="en-US" sz="1700" dirty="0">
                <a:solidFill>
                  <a:srgbClr val="FF0000"/>
                </a:solidFill>
                <a:latin typeface="Microsoft YaHei" charset="-122"/>
                <a:ea typeface="Microsoft YaHei" charset="-122"/>
                <a:cs typeface="Microsoft YaHei" charset="-122"/>
                <a:hlinkClick r:id="rId2"/>
              </a:rPr>
              <a:t>自定义事件</a:t>
            </a:r>
            <a:r>
              <a:rPr lang="en-US" altLang="zh-CN" sz="1700" dirty="0">
                <a:solidFill>
                  <a:srgbClr val="FF0000"/>
                </a:solidFill>
                <a:latin typeface="Microsoft YaHei" charset="-122"/>
                <a:ea typeface="Microsoft YaHei" charset="-122"/>
                <a:cs typeface="Microsoft YaHei" charset="-122"/>
                <a:hlinkClick r:id="rId2"/>
              </a:rPr>
              <a:t>) </a:t>
            </a:r>
            <a:r>
              <a:rPr lang="zh-CN" altLang="en-US" sz="1700" dirty="0" smtClean="0">
                <a:solidFill>
                  <a:srgbClr val="FF0000"/>
                </a:solidFill>
                <a:latin typeface="Microsoft YaHei" charset="-122"/>
                <a:ea typeface="Microsoft YaHei" charset="-122"/>
                <a:cs typeface="Microsoft YaHei" charset="-122"/>
                <a:hlinkClick r:id="rId2"/>
              </a:rPr>
              <a:t>、</a:t>
            </a:r>
            <a:r>
              <a:rPr lang="en-US" altLang="zh-CN" sz="1700" dirty="0" err="1">
                <a:solidFill>
                  <a:srgbClr val="FF0000"/>
                </a:solidFill>
                <a:latin typeface="Microsoft YaHei" charset="-122"/>
                <a:ea typeface="Microsoft YaHei" charset="-122"/>
                <a:cs typeface="Microsoft YaHei" charset="-122"/>
                <a:hlinkClick r:id="rId2"/>
              </a:rPr>
              <a:t>pvar</a:t>
            </a:r>
            <a:r>
              <a:rPr lang="en-US" altLang="zh-CN" sz="1700" dirty="0">
                <a:solidFill>
                  <a:srgbClr val="FF0000"/>
                </a:solidFill>
                <a:latin typeface="Microsoft YaHei" charset="-122"/>
                <a:ea typeface="Microsoft YaHei" charset="-122"/>
                <a:cs typeface="Microsoft YaHei" charset="-122"/>
                <a:hlinkClick r:id="rId2"/>
              </a:rPr>
              <a:t>(</a:t>
            </a:r>
            <a:r>
              <a:rPr lang="zh-CN" altLang="en-US" sz="1700" dirty="0">
                <a:solidFill>
                  <a:srgbClr val="FF0000"/>
                </a:solidFill>
                <a:latin typeface="Microsoft YaHei" charset="-122"/>
                <a:ea typeface="Microsoft YaHei" charset="-122"/>
                <a:cs typeface="Microsoft YaHei" charset="-122"/>
                <a:hlinkClick r:id="rId2"/>
              </a:rPr>
              <a:t>页面级变量</a:t>
            </a:r>
            <a:r>
              <a:rPr lang="en-US" altLang="zh-CN" sz="1700" dirty="0">
                <a:solidFill>
                  <a:srgbClr val="FF0000"/>
                </a:solidFill>
                <a:latin typeface="Microsoft YaHei" charset="-122"/>
                <a:ea typeface="Microsoft YaHei" charset="-122"/>
                <a:cs typeface="Microsoft YaHei" charset="-122"/>
                <a:hlinkClick r:id="rId2"/>
              </a:rPr>
              <a:t>)</a:t>
            </a:r>
            <a:r>
              <a:rPr lang="zh-CN" altLang="en-US" sz="1700" dirty="0">
                <a:solidFill>
                  <a:srgbClr val="FF0000"/>
                </a:solidFill>
                <a:latin typeface="Microsoft YaHei" charset="-122"/>
                <a:ea typeface="Microsoft YaHei" charset="-122"/>
                <a:cs typeface="Microsoft YaHei" charset="-122"/>
                <a:hlinkClick r:id="rId2"/>
              </a:rPr>
              <a:t>、</a:t>
            </a:r>
            <a:r>
              <a:rPr lang="en-US" altLang="zh-CN" sz="1700" dirty="0" err="1">
                <a:solidFill>
                  <a:srgbClr val="FF0000"/>
                </a:solidFill>
                <a:latin typeface="Microsoft YaHei" charset="-122"/>
                <a:ea typeface="Microsoft YaHei" charset="-122"/>
                <a:cs typeface="Microsoft YaHei" charset="-122"/>
                <a:hlinkClick r:id="rId2"/>
              </a:rPr>
              <a:t>evar</a:t>
            </a:r>
            <a:r>
              <a:rPr lang="en-US" altLang="zh-CN" sz="1700" dirty="0">
                <a:solidFill>
                  <a:srgbClr val="FF0000"/>
                </a:solidFill>
                <a:latin typeface="Microsoft YaHei" charset="-122"/>
                <a:ea typeface="Microsoft YaHei" charset="-122"/>
                <a:cs typeface="Microsoft YaHei" charset="-122"/>
                <a:hlinkClick r:id="rId2"/>
              </a:rPr>
              <a:t>(</a:t>
            </a:r>
            <a:r>
              <a:rPr lang="zh-CN" altLang="en-US" sz="1700" dirty="0">
                <a:solidFill>
                  <a:srgbClr val="FF0000"/>
                </a:solidFill>
                <a:latin typeface="Microsoft YaHei" charset="-122"/>
                <a:ea typeface="Microsoft YaHei" charset="-122"/>
                <a:cs typeface="Microsoft YaHei" charset="-122"/>
                <a:hlinkClick r:id="rId2"/>
              </a:rPr>
              <a:t>转化变量</a:t>
            </a:r>
            <a:r>
              <a:rPr lang="en-US" altLang="zh-CN" sz="1700" dirty="0">
                <a:solidFill>
                  <a:srgbClr val="FF0000"/>
                </a:solidFill>
                <a:latin typeface="Microsoft YaHei" charset="-122"/>
                <a:ea typeface="Microsoft YaHei" charset="-122"/>
                <a:cs typeface="Microsoft YaHei" charset="-122"/>
                <a:hlinkClick r:id="rId2"/>
              </a:rPr>
              <a:t>)</a:t>
            </a:r>
            <a:r>
              <a:rPr lang="zh-CN" altLang="en-US" sz="1700" dirty="0">
                <a:solidFill>
                  <a:srgbClr val="FF0000"/>
                </a:solidFill>
                <a:latin typeface="Microsoft YaHei" charset="-122"/>
                <a:ea typeface="Microsoft YaHei" charset="-122"/>
                <a:cs typeface="Microsoft YaHei" charset="-122"/>
                <a:hlinkClick r:id="rId2"/>
              </a:rPr>
              <a:t>、</a:t>
            </a:r>
            <a:r>
              <a:rPr lang="en-US" altLang="zh-CN" sz="1700" dirty="0" err="1">
                <a:solidFill>
                  <a:srgbClr val="FF0000"/>
                </a:solidFill>
                <a:latin typeface="Microsoft YaHei" charset="-122"/>
                <a:ea typeface="Microsoft YaHei" charset="-122"/>
                <a:cs typeface="Microsoft YaHei" charset="-122"/>
                <a:hlinkClick r:id="rId2"/>
              </a:rPr>
              <a:t>ppl</a:t>
            </a:r>
            <a:r>
              <a:rPr lang="en-US" altLang="zh-CN" sz="1700" dirty="0">
                <a:solidFill>
                  <a:srgbClr val="FF0000"/>
                </a:solidFill>
                <a:latin typeface="Microsoft YaHei" charset="-122"/>
                <a:ea typeface="Microsoft YaHei" charset="-122"/>
                <a:cs typeface="Microsoft YaHei" charset="-122"/>
                <a:hlinkClick r:id="rId2"/>
              </a:rPr>
              <a:t>(</a:t>
            </a:r>
            <a:r>
              <a:rPr lang="zh-CN" altLang="en-US" sz="1700" dirty="0">
                <a:solidFill>
                  <a:srgbClr val="FF0000"/>
                </a:solidFill>
                <a:latin typeface="Microsoft YaHei" charset="-122"/>
                <a:ea typeface="Microsoft YaHei" charset="-122"/>
                <a:cs typeface="Microsoft YaHei" charset="-122"/>
                <a:hlinkClick r:id="rId2"/>
              </a:rPr>
              <a:t>用户变量</a:t>
            </a:r>
            <a:r>
              <a:rPr lang="en-US" altLang="zh-CN" sz="1700" dirty="0">
                <a:solidFill>
                  <a:srgbClr val="FF0000"/>
                </a:solidFill>
                <a:latin typeface="Microsoft YaHei" charset="-122"/>
                <a:ea typeface="Microsoft YaHei" charset="-122"/>
                <a:cs typeface="Microsoft YaHei" charset="-122"/>
                <a:hlinkClick r:id="rId2"/>
              </a:rPr>
              <a:t>) </a:t>
            </a:r>
            <a:endParaRPr lang="zh-CN" altLang="en-US" sz="1700" dirty="0">
              <a:solidFill>
                <a:srgbClr val="FF0000"/>
              </a:solidFill>
              <a:latin typeface="Microsoft YaHei" charset="-122"/>
              <a:ea typeface="Microsoft YaHei" charset="-122"/>
              <a:cs typeface="Microsoft YaHei" charset="-122"/>
            </a:endParaRPr>
          </a:p>
        </p:txBody>
      </p:sp>
      <p:pic>
        <p:nvPicPr>
          <p:cNvPr id="1026" name="Picture 2" descr="https://blobscdn.gitbook.com/v0/b/gitbook-28427.appspot.com/o/assets%2F-LGNxeGABUADKiTWTaEM%2F-LIOlWviYy0ROB_8DyBj%2F-LIOpDVPxAEGLKrwBnFP%2Fimage.png?alt=media&amp;token=4f94a8c0-5f5c-45b6-9fb6-b5634ae8d2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816" y="1340768"/>
            <a:ext cx="7272809" cy="4339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2664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err="1" smtClean="0"/>
              <a:t>GrowingIO</a:t>
            </a:r>
            <a:endParaRPr kumimoji="1" lang="zh-CN" altLang="en-US" dirty="0"/>
          </a:p>
        </p:txBody>
      </p:sp>
    </p:spTree>
    <p:extLst>
      <p:ext uri="{BB962C8B-B14F-4D97-AF65-F5344CB8AC3E}">
        <p14:creationId xmlns:p14="http://schemas.microsoft.com/office/powerpoint/2010/main" val="1537988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latin typeface="Microsoft YaHei" charset="-122"/>
                <a:ea typeface="Microsoft YaHei" charset="-122"/>
                <a:cs typeface="Microsoft YaHei" charset="-122"/>
              </a:rPr>
              <a:t>自定义事件</a:t>
            </a:r>
            <a:r>
              <a:rPr kumimoji="1" lang="en-US" altLang="zh-CN" sz="4000" dirty="0">
                <a:latin typeface="Microsoft YaHei" charset="-122"/>
                <a:ea typeface="Microsoft YaHei" charset="-122"/>
                <a:cs typeface="Microsoft YaHei" charset="-122"/>
              </a:rPr>
              <a:t>(</a:t>
            </a:r>
            <a:r>
              <a:rPr kumimoji="1" lang="zh-CN" altLang="en-US" sz="4000" dirty="0">
                <a:latin typeface="Microsoft YaHei" charset="-122"/>
                <a:ea typeface="Microsoft YaHei" charset="-122"/>
                <a:cs typeface="Microsoft YaHei" charset="-122"/>
              </a:rPr>
              <a:t>指标</a:t>
            </a:r>
            <a:r>
              <a:rPr kumimoji="1" lang="en-US" altLang="zh-CN" sz="4000" dirty="0">
                <a:latin typeface="Microsoft YaHei" charset="-122"/>
                <a:ea typeface="Microsoft YaHei" charset="-122"/>
                <a:cs typeface="Microsoft YaHei" charset="-122"/>
              </a:rPr>
              <a:t>)+</a:t>
            </a:r>
            <a:r>
              <a:rPr kumimoji="1" lang="zh-CN" altLang="en-US" sz="4000" dirty="0">
                <a:latin typeface="Microsoft YaHei" charset="-122"/>
                <a:ea typeface="Microsoft YaHei" charset="-122"/>
                <a:cs typeface="Microsoft YaHei" charset="-122"/>
              </a:rPr>
              <a:t>事件级变量</a:t>
            </a:r>
            <a:r>
              <a:rPr kumimoji="1" lang="en-US" altLang="zh-CN" sz="4000" dirty="0">
                <a:latin typeface="Microsoft YaHei" charset="-122"/>
                <a:ea typeface="Microsoft YaHei" charset="-122"/>
                <a:cs typeface="Microsoft YaHei" charset="-122"/>
              </a:rPr>
              <a:t>(</a:t>
            </a:r>
            <a:r>
              <a:rPr kumimoji="1" lang="zh-CN" altLang="en-US" sz="4000" dirty="0">
                <a:latin typeface="Microsoft YaHei" charset="-122"/>
                <a:ea typeface="Microsoft YaHei" charset="-122"/>
                <a:cs typeface="Microsoft YaHei" charset="-122"/>
              </a:rPr>
              <a:t>维度</a:t>
            </a:r>
            <a:r>
              <a:rPr kumimoji="1" lang="en-US" altLang="zh-CN" sz="4000" dirty="0">
                <a:latin typeface="Microsoft YaHei" charset="-122"/>
                <a:ea typeface="Microsoft YaHei" charset="-122"/>
                <a:cs typeface="Microsoft YaHei" charset="-122"/>
              </a:rPr>
              <a:t>)</a:t>
            </a:r>
            <a:endParaRPr kumimoji="1" lang="zh-CN" altLang="en-US" sz="4000" dirty="0">
              <a:latin typeface="Microsoft YaHei" charset="-122"/>
              <a:ea typeface="Microsoft YaHei" charset="-122"/>
              <a:cs typeface="Microsoft YaHei" charset="-122"/>
            </a:endParaRPr>
          </a:p>
        </p:txBody>
      </p:sp>
      <p:sp>
        <p:nvSpPr>
          <p:cNvPr id="4" name="内容占位符 2"/>
          <p:cNvSpPr>
            <a:spLocks noGrp="1"/>
          </p:cNvSpPr>
          <p:nvPr>
            <p:ph idx="1"/>
          </p:nvPr>
        </p:nvSpPr>
        <p:spPr>
          <a:xfrm>
            <a:off x="1012875" y="1566348"/>
            <a:ext cx="9340948" cy="4742972"/>
          </a:xfrm>
        </p:spPr>
        <p:txBody>
          <a:bodyPr>
            <a:normAutofit/>
          </a:bodyPr>
          <a:lstStyle/>
          <a:p>
            <a:pPr marL="0" indent="0">
              <a:lnSpc>
                <a:spcPct val="160000"/>
              </a:lnSpc>
              <a:buNone/>
            </a:pPr>
            <a:r>
              <a:rPr kumimoji="1" lang="zh-CN" altLang="en-US" sz="1700" b="1" dirty="0">
                <a:latin typeface="Microsoft YaHei" charset="-122"/>
                <a:ea typeface="Microsoft YaHei" charset="-122"/>
                <a:cs typeface="Microsoft YaHei" charset="-122"/>
              </a:rPr>
              <a:t>释义：</a:t>
            </a:r>
            <a:r>
              <a:rPr kumimoji="1" lang="zh-CN" altLang="en-US" sz="1700" dirty="0">
                <a:latin typeface="Microsoft YaHei" charset="-122"/>
                <a:ea typeface="Microsoft YaHei" charset="-122"/>
                <a:cs typeface="Microsoft YaHei" charset="-122"/>
              </a:rPr>
              <a:t>自定义事件（成功事件）可以是任何一种行为，比如页面浏览或者元素点击。用自定义事件来统计这些行为的发生</a:t>
            </a:r>
            <a:r>
              <a:rPr kumimoji="1" lang="zh-CN" altLang="en-US" sz="1700" dirty="0" smtClean="0">
                <a:latin typeface="Microsoft YaHei" charset="-122"/>
                <a:ea typeface="Microsoft YaHei" charset="-122"/>
                <a:cs typeface="Microsoft YaHei" charset="-122"/>
              </a:rPr>
              <a:t>次数</a:t>
            </a:r>
            <a:r>
              <a:rPr kumimoji="1" lang="en-US" altLang="zh-CN" sz="1700" dirty="0" smtClean="0">
                <a:latin typeface="Microsoft YaHei" charset="-122"/>
                <a:ea typeface="Microsoft YaHei" charset="-122"/>
                <a:cs typeface="Microsoft YaHei" charset="-122"/>
              </a:rPr>
              <a:t>/</a:t>
            </a:r>
            <a:r>
              <a:rPr kumimoji="1" lang="zh-CN" altLang="en-US" sz="1700" dirty="0" smtClean="0">
                <a:latin typeface="Microsoft YaHei" charset="-122"/>
                <a:ea typeface="Microsoft YaHei" charset="-122"/>
                <a:cs typeface="Microsoft YaHei" charset="-122"/>
              </a:rPr>
              <a:t>人数。</a:t>
            </a:r>
            <a:r>
              <a:rPr kumimoji="1" lang="zh-CN" altLang="en-US" sz="1700" dirty="0">
                <a:latin typeface="Microsoft YaHei" charset="-122"/>
                <a:ea typeface="Microsoft YaHei" charset="-122"/>
                <a:cs typeface="Microsoft YaHei" charset="-122"/>
              </a:rPr>
              <a:t>监控站内</a:t>
            </a:r>
            <a:r>
              <a:rPr kumimoji="1" lang="en-US" altLang="zh-CN" sz="1700" dirty="0">
                <a:latin typeface="Microsoft YaHei" charset="-122"/>
                <a:ea typeface="Microsoft YaHei" charset="-122"/>
                <a:cs typeface="Microsoft YaHei" charset="-122"/>
              </a:rPr>
              <a:t>/App</a:t>
            </a:r>
            <a:r>
              <a:rPr kumimoji="1" lang="zh-CN" altLang="en-US" sz="1700" dirty="0">
                <a:latin typeface="Microsoft YaHei" charset="-122"/>
                <a:ea typeface="Microsoft YaHei" charset="-122"/>
                <a:cs typeface="Microsoft YaHei" charset="-122"/>
              </a:rPr>
              <a:t>内用户关键行为及业务数据。 </a:t>
            </a:r>
            <a:r>
              <a:rPr kumimoji="1" lang="en-US" altLang="zh-CN" sz="1700" dirty="0">
                <a:latin typeface="Microsoft YaHei" charset="-122"/>
                <a:ea typeface="Microsoft YaHei" charset="-122"/>
                <a:cs typeface="Microsoft YaHei" charset="-122"/>
              </a:rPr>
              <a:t/>
            </a:r>
            <a:br>
              <a:rPr kumimoji="1" lang="en-US" altLang="zh-CN" sz="1700" dirty="0">
                <a:latin typeface="Microsoft YaHei" charset="-122"/>
                <a:ea typeface="Microsoft YaHei" charset="-122"/>
                <a:cs typeface="Microsoft YaHei" charset="-122"/>
              </a:rPr>
            </a:br>
            <a:r>
              <a:rPr kumimoji="1" lang="zh-CN" altLang="en-US" sz="1700" dirty="0">
                <a:latin typeface="Microsoft YaHei" charset="-122"/>
                <a:ea typeface="Microsoft YaHei" charset="-122"/>
                <a:cs typeface="Microsoft YaHei" charset="-122"/>
              </a:rPr>
              <a:t>事件级变量是关联在自定义事件上，作为维度来分解自定义事件这个指标的，可进行多维度的拆解分析。</a:t>
            </a:r>
            <a:endParaRPr kumimoji="1" lang="en-US" altLang="zh-CN" sz="1700" dirty="0">
              <a:latin typeface="Microsoft YaHei" charset="-122"/>
              <a:ea typeface="Microsoft YaHei" charset="-122"/>
              <a:cs typeface="Microsoft YaHei" charset="-122"/>
            </a:endParaRPr>
          </a:p>
          <a:p>
            <a:pPr marL="0" indent="0">
              <a:lnSpc>
                <a:spcPct val="160000"/>
              </a:lnSpc>
              <a:buNone/>
            </a:pPr>
            <a:r>
              <a:rPr kumimoji="1" lang="zh-CN" altLang="en-US" sz="1700" dirty="0">
                <a:latin typeface="Microsoft YaHei" charset="-122"/>
                <a:ea typeface="Microsoft YaHei" charset="-122"/>
                <a:cs typeface="Microsoft YaHei" charset="-122"/>
              </a:rPr>
              <a:t>例举：</a:t>
            </a:r>
            <a:endParaRPr kumimoji="1" lang="en-US" altLang="zh-CN" sz="1700" dirty="0">
              <a:latin typeface="Microsoft YaHei" charset="-122"/>
              <a:ea typeface="Microsoft YaHei" charset="-122"/>
              <a:cs typeface="Microsoft YaHei" charset="-122"/>
            </a:endParaRPr>
          </a:p>
          <a:p>
            <a:pPr marL="0" indent="0">
              <a:lnSpc>
                <a:spcPct val="100000"/>
              </a:lnSpc>
              <a:buNone/>
            </a:pPr>
            <a:r>
              <a:rPr kumimoji="1" lang="zh-CN" altLang="en-US" sz="1700" dirty="0">
                <a:latin typeface="Microsoft YaHei" charset="-122"/>
                <a:ea typeface="Microsoft YaHei" charset="-122"/>
                <a:cs typeface="Microsoft YaHei" charset="-122"/>
              </a:rPr>
              <a:t>购买成功 </a:t>
            </a:r>
            <a:r>
              <a:rPr kumimoji="1" lang="en-US" altLang="zh-CN" sz="1800" b="1" dirty="0">
                <a:solidFill>
                  <a:srgbClr val="FF0000"/>
                </a:solidFill>
                <a:latin typeface="Microsoft YaHei" charset="-122"/>
                <a:ea typeface="Microsoft YaHei" charset="-122"/>
                <a:cs typeface="Microsoft YaHei" charset="-122"/>
              </a:rPr>
              <a:t>+</a:t>
            </a:r>
            <a:r>
              <a:rPr kumimoji="1" lang="zh-CN" altLang="en-US" sz="1800" b="1" dirty="0">
                <a:solidFill>
                  <a:srgbClr val="FF0000"/>
                </a:solidFill>
                <a:latin typeface="Microsoft YaHei" charset="-122"/>
                <a:ea typeface="Microsoft YaHei" charset="-122"/>
                <a:cs typeface="Microsoft YaHei" charset="-122"/>
              </a:rPr>
              <a:t> </a:t>
            </a:r>
            <a:r>
              <a:rPr kumimoji="1" lang="zh-CN" altLang="en-US" sz="1700" dirty="0">
                <a:latin typeface="Microsoft YaHei" charset="-122"/>
                <a:ea typeface="Microsoft YaHei" charset="-122"/>
                <a:cs typeface="Microsoft YaHei" charset="-122"/>
              </a:rPr>
              <a:t>商品名称</a:t>
            </a:r>
            <a:r>
              <a:rPr kumimoji="1" lang="en-US" altLang="zh-CN" sz="1700" dirty="0">
                <a:latin typeface="Microsoft YaHei" charset="-122"/>
                <a:ea typeface="Microsoft YaHei" charset="-122"/>
                <a:cs typeface="Microsoft YaHei" charset="-122"/>
              </a:rPr>
              <a:t>/</a:t>
            </a:r>
            <a:r>
              <a:rPr kumimoji="1" lang="zh-CN" altLang="en-US" sz="1700" dirty="0">
                <a:latin typeface="Microsoft YaHei" charset="-122"/>
                <a:ea typeface="Microsoft YaHei" charset="-122"/>
                <a:cs typeface="Microsoft YaHei" charset="-122"/>
              </a:rPr>
              <a:t>商品</a:t>
            </a:r>
            <a:r>
              <a:rPr kumimoji="1" lang="en-US" altLang="zh-CN" sz="1700" dirty="0" err="1">
                <a:latin typeface="Microsoft YaHei" charset="-122"/>
                <a:ea typeface="Microsoft YaHei" charset="-122"/>
                <a:cs typeface="Microsoft YaHei" charset="-122"/>
              </a:rPr>
              <a:t>sku</a:t>
            </a:r>
            <a:r>
              <a:rPr kumimoji="1" lang="en-US" altLang="zh-CN" sz="1700" dirty="0">
                <a:latin typeface="Microsoft YaHei" charset="-122"/>
                <a:ea typeface="Microsoft YaHei" charset="-122"/>
                <a:cs typeface="Microsoft YaHei" charset="-122"/>
              </a:rPr>
              <a:t>/</a:t>
            </a:r>
            <a:r>
              <a:rPr kumimoji="1" lang="zh-CN" altLang="en-US" sz="1700" dirty="0">
                <a:latin typeface="Microsoft YaHei" charset="-122"/>
                <a:ea typeface="Microsoft YaHei" charset="-122"/>
                <a:cs typeface="Microsoft YaHei" charset="-122"/>
              </a:rPr>
              <a:t>优惠类型</a:t>
            </a:r>
            <a:endParaRPr kumimoji="1" lang="en-US" altLang="zh-CN" sz="1700" dirty="0">
              <a:latin typeface="Microsoft YaHei" charset="-122"/>
              <a:ea typeface="Microsoft YaHei" charset="-122"/>
              <a:cs typeface="Microsoft YaHei" charset="-122"/>
            </a:endParaRPr>
          </a:p>
          <a:p>
            <a:pPr marL="0" indent="0">
              <a:lnSpc>
                <a:spcPct val="100000"/>
              </a:lnSpc>
              <a:buNone/>
            </a:pPr>
            <a:r>
              <a:rPr kumimoji="1" lang="zh-CN" altLang="en-US" sz="1700" dirty="0">
                <a:latin typeface="Microsoft YaHei" charset="-122"/>
                <a:ea typeface="Microsoft YaHei" charset="-122"/>
                <a:cs typeface="Microsoft YaHei" charset="-122"/>
              </a:rPr>
              <a:t>购物车打开</a:t>
            </a:r>
            <a:r>
              <a:rPr kumimoji="1" lang="en-US" altLang="zh-CN" sz="1700" dirty="0">
                <a:latin typeface="Microsoft YaHei" charset="-122"/>
                <a:ea typeface="Microsoft YaHei" charset="-122"/>
                <a:cs typeface="Microsoft YaHei" charset="-122"/>
              </a:rPr>
              <a:t>/</a:t>
            </a:r>
            <a:r>
              <a:rPr kumimoji="1" lang="zh-CN" altLang="en-US" sz="1700" dirty="0">
                <a:latin typeface="Microsoft YaHei" charset="-122"/>
                <a:ea typeface="Microsoft YaHei" charset="-122"/>
                <a:cs typeface="Microsoft YaHei" charset="-122"/>
              </a:rPr>
              <a:t>查看</a:t>
            </a:r>
            <a:r>
              <a:rPr kumimoji="1" lang="en-US" altLang="zh-CN" sz="1700" dirty="0">
                <a:latin typeface="Microsoft YaHei" charset="-122"/>
                <a:ea typeface="Microsoft YaHei" charset="-122"/>
                <a:cs typeface="Microsoft YaHei" charset="-122"/>
              </a:rPr>
              <a:t>/</a:t>
            </a:r>
            <a:r>
              <a:rPr kumimoji="1" lang="zh-CN" altLang="en-US" sz="1700" dirty="0">
                <a:latin typeface="Microsoft YaHei" charset="-122"/>
                <a:ea typeface="Microsoft YaHei" charset="-122"/>
                <a:cs typeface="Microsoft YaHei" charset="-122"/>
              </a:rPr>
              <a:t>移除</a:t>
            </a:r>
            <a:r>
              <a:rPr kumimoji="1" lang="en-US" altLang="zh-CN" sz="1700" dirty="0">
                <a:latin typeface="Microsoft YaHei" charset="-122"/>
                <a:ea typeface="Microsoft YaHei" charset="-122"/>
                <a:cs typeface="Microsoft YaHei" charset="-122"/>
              </a:rPr>
              <a:t>/</a:t>
            </a:r>
            <a:r>
              <a:rPr kumimoji="1" lang="zh-CN" altLang="en-US" sz="1700" dirty="0">
                <a:latin typeface="Microsoft YaHei" charset="-122"/>
                <a:ea typeface="Microsoft YaHei" charset="-122"/>
                <a:cs typeface="Microsoft YaHei" charset="-122"/>
              </a:rPr>
              <a:t>结算</a:t>
            </a:r>
            <a:r>
              <a:rPr kumimoji="1" lang="en-US" altLang="zh-CN" sz="1700" dirty="0">
                <a:latin typeface="Microsoft YaHei" charset="-122"/>
                <a:ea typeface="Microsoft YaHei" charset="-122"/>
                <a:cs typeface="Microsoft YaHei" charset="-122"/>
              </a:rPr>
              <a:t>/</a:t>
            </a:r>
            <a:r>
              <a:rPr kumimoji="1" lang="zh-CN" altLang="en-US" sz="1700" dirty="0">
                <a:latin typeface="Microsoft YaHei" charset="-122"/>
                <a:ea typeface="Microsoft YaHei" charset="-122"/>
                <a:cs typeface="Microsoft YaHei" charset="-122"/>
              </a:rPr>
              <a:t>添加 </a:t>
            </a:r>
            <a:r>
              <a:rPr kumimoji="1" lang="en-US" altLang="zh-CN" sz="1800" b="1" dirty="0">
                <a:solidFill>
                  <a:srgbClr val="FF0000"/>
                </a:solidFill>
                <a:latin typeface="Microsoft YaHei" charset="-122"/>
                <a:ea typeface="Microsoft YaHei" charset="-122"/>
                <a:cs typeface="Microsoft YaHei" charset="-122"/>
              </a:rPr>
              <a:t>+</a:t>
            </a:r>
            <a:r>
              <a:rPr kumimoji="1" lang="zh-CN" altLang="en-US" sz="1800" b="1" dirty="0">
                <a:solidFill>
                  <a:srgbClr val="FF0000"/>
                </a:solidFill>
                <a:latin typeface="Microsoft YaHei" charset="-122"/>
                <a:ea typeface="Microsoft YaHei" charset="-122"/>
                <a:cs typeface="Microsoft YaHei" charset="-122"/>
              </a:rPr>
              <a:t> </a:t>
            </a:r>
            <a:r>
              <a:rPr kumimoji="1" lang="zh-CN" altLang="en-US" sz="1700" dirty="0">
                <a:latin typeface="Microsoft YaHei" charset="-122"/>
                <a:ea typeface="Microsoft YaHei" charset="-122"/>
                <a:cs typeface="Microsoft YaHei" charset="-122"/>
              </a:rPr>
              <a:t>商品</a:t>
            </a:r>
            <a:r>
              <a:rPr kumimoji="1" lang="en-US" altLang="zh-CN" sz="1700" dirty="0">
                <a:latin typeface="Microsoft YaHei" charset="-122"/>
                <a:ea typeface="Microsoft YaHei" charset="-122"/>
                <a:cs typeface="Microsoft YaHei" charset="-122"/>
              </a:rPr>
              <a:t>id/</a:t>
            </a:r>
            <a:r>
              <a:rPr kumimoji="1" lang="zh-CN" altLang="en-US" sz="1700" dirty="0">
                <a:latin typeface="Microsoft YaHei" charset="-122"/>
                <a:ea typeface="Microsoft YaHei" charset="-122"/>
                <a:cs typeface="Microsoft YaHei" charset="-122"/>
              </a:rPr>
              <a:t>订单编号</a:t>
            </a:r>
            <a:endParaRPr kumimoji="1" lang="en-US" altLang="zh-CN" sz="1700" dirty="0">
              <a:latin typeface="Microsoft YaHei" charset="-122"/>
              <a:ea typeface="Microsoft YaHei" charset="-122"/>
              <a:cs typeface="Microsoft YaHei" charset="-122"/>
            </a:endParaRPr>
          </a:p>
          <a:p>
            <a:pPr marL="0" indent="0">
              <a:lnSpc>
                <a:spcPct val="110000"/>
              </a:lnSpc>
              <a:buNone/>
            </a:pPr>
            <a:r>
              <a:rPr kumimoji="1" lang="zh-CN" altLang="en-US" sz="1700" dirty="0">
                <a:latin typeface="Microsoft YaHei" charset="-122"/>
                <a:ea typeface="Microsoft YaHei" charset="-122"/>
                <a:cs typeface="Microsoft YaHei" charset="-122"/>
              </a:rPr>
              <a:t>注册成功 </a:t>
            </a:r>
            <a:r>
              <a:rPr kumimoji="1" lang="en-US" altLang="zh-CN" sz="1800" b="1" dirty="0">
                <a:solidFill>
                  <a:srgbClr val="FF0000"/>
                </a:solidFill>
                <a:latin typeface="Microsoft YaHei" charset="-122"/>
                <a:ea typeface="Microsoft YaHei" charset="-122"/>
                <a:cs typeface="Microsoft YaHei" charset="-122"/>
              </a:rPr>
              <a:t>+</a:t>
            </a:r>
            <a:r>
              <a:rPr kumimoji="1" lang="zh-CN" altLang="en-US" sz="1800" b="1" dirty="0">
                <a:solidFill>
                  <a:srgbClr val="FF0000"/>
                </a:solidFill>
                <a:latin typeface="Microsoft YaHei" charset="-122"/>
                <a:ea typeface="Microsoft YaHei" charset="-122"/>
                <a:cs typeface="Microsoft YaHei" charset="-122"/>
              </a:rPr>
              <a:t> </a:t>
            </a:r>
            <a:r>
              <a:rPr kumimoji="1" lang="zh-CN" altLang="en-US" sz="1700" dirty="0">
                <a:latin typeface="Microsoft YaHei" charset="-122"/>
                <a:ea typeface="Microsoft YaHei" charset="-122"/>
                <a:cs typeface="Microsoft YaHei" charset="-122"/>
              </a:rPr>
              <a:t>组织名称</a:t>
            </a:r>
            <a:r>
              <a:rPr kumimoji="1" lang="en-US" altLang="zh-CN" sz="1700" dirty="0">
                <a:latin typeface="Microsoft YaHei" charset="-122"/>
                <a:ea typeface="Microsoft YaHei" charset="-122"/>
                <a:cs typeface="Microsoft YaHei" charset="-122"/>
              </a:rPr>
              <a:t>/</a:t>
            </a:r>
            <a:r>
              <a:rPr kumimoji="1" lang="zh-CN" altLang="en-US" sz="1700" dirty="0">
                <a:latin typeface="Microsoft YaHei" charset="-122"/>
                <a:ea typeface="Microsoft YaHei" charset="-122"/>
                <a:cs typeface="Microsoft YaHei" charset="-122"/>
              </a:rPr>
              <a:t>用户名称</a:t>
            </a:r>
            <a:endParaRPr kumimoji="1" lang="en-US" altLang="zh-CN" sz="1700" dirty="0">
              <a:latin typeface="Microsoft YaHei" charset="-122"/>
              <a:ea typeface="Microsoft YaHei" charset="-122"/>
              <a:cs typeface="Microsoft YaHei" charset="-122"/>
            </a:endParaRPr>
          </a:p>
          <a:p>
            <a:pPr marL="0" indent="0">
              <a:lnSpc>
                <a:spcPct val="110000"/>
              </a:lnSpc>
              <a:buNone/>
            </a:pPr>
            <a:r>
              <a:rPr kumimoji="1" lang="zh-CN" altLang="en-US" sz="1700" dirty="0">
                <a:latin typeface="Microsoft YaHei" charset="-122"/>
                <a:ea typeface="Microsoft YaHei" charset="-122"/>
                <a:cs typeface="Microsoft YaHei" charset="-122"/>
              </a:rPr>
              <a:t>投资成功 </a:t>
            </a:r>
            <a:r>
              <a:rPr kumimoji="1" lang="en-US" altLang="zh-CN" sz="1800" b="1" dirty="0">
                <a:solidFill>
                  <a:srgbClr val="FF0000"/>
                </a:solidFill>
                <a:latin typeface="Microsoft YaHei" charset="-122"/>
                <a:ea typeface="Microsoft YaHei" charset="-122"/>
                <a:cs typeface="Microsoft YaHei" charset="-122"/>
              </a:rPr>
              <a:t>+</a:t>
            </a:r>
            <a:r>
              <a:rPr kumimoji="1" lang="zh-CN" altLang="en-US" sz="1800" b="1" dirty="0">
                <a:solidFill>
                  <a:srgbClr val="FF0000"/>
                </a:solidFill>
                <a:latin typeface="Microsoft YaHei" charset="-122"/>
                <a:ea typeface="Microsoft YaHei" charset="-122"/>
                <a:cs typeface="Microsoft YaHei" charset="-122"/>
              </a:rPr>
              <a:t> </a:t>
            </a:r>
            <a:r>
              <a:rPr kumimoji="1" lang="zh-CN" altLang="en-US" sz="1700" dirty="0">
                <a:latin typeface="Microsoft YaHei" charset="-122"/>
                <a:ea typeface="Microsoft YaHei" charset="-122"/>
                <a:cs typeface="Microsoft YaHei" charset="-122"/>
              </a:rPr>
              <a:t>理财产品</a:t>
            </a:r>
            <a:r>
              <a:rPr kumimoji="1" lang="en-US" altLang="zh-CN" sz="1700" dirty="0">
                <a:latin typeface="Microsoft YaHei" charset="-122"/>
                <a:ea typeface="Microsoft YaHei" charset="-122"/>
                <a:cs typeface="Microsoft YaHei" charset="-122"/>
              </a:rPr>
              <a:t>/</a:t>
            </a:r>
            <a:r>
              <a:rPr kumimoji="1" lang="zh-CN" altLang="en-US" sz="1700" dirty="0">
                <a:latin typeface="Microsoft YaHei" charset="-122"/>
                <a:ea typeface="Microsoft YaHei" charset="-122"/>
                <a:cs typeface="Microsoft YaHei" charset="-122"/>
              </a:rPr>
              <a:t>期限</a:t>
            </a:r>
            <a:endParaRPr kumimoji="1" lang="en-US" altLang="zh-CN" sz="1700" dirty="0">
              <a:latin typeface="Microsoft YaHei" charset="-122"/>
              <a:ea typeface="Microsoft YaHei" charset="-122"/>
              <a:cs typeface="Microsoft YaHei" charset="-122"/>
            </a:endParaRPr>
          </a:p>
          <a:p>
            <a:pPr marL="0" indent="0">
              <a:lnSpc>
                <a:spcPct val="110000"/>
              </a:lnSpc>
              <a:buNone/>
            </a:pPr>
            <a:r>
              <a:rPr kumimoji="1" lang="zh-CN" altLang="en-US" sz="1700" dirty="0">
                <a:latin typeface="Microsoft YaHei" charset="-122"/>
                <a:ea typeface="Microsoft YaHei" charset="-122"/>
                <a:cs typeface="Microsoft YaHei" charset="-122"/>
              </a:rPr>
              <a:t>借款成功 </a:t>
            </a:r>
            <a:r>
              <a:rPr kumimoji="1" lang="en-US" altLang="zh-CN" sz="1800" b="1" dirty="0">
                <a:solidFill>
                  <a:srgbClr val="FF0000"/>
                </a:solidFill>
                <a:latin typeface="Microsoft YaHei" charset="-122"/>
                <a:ea typeface="Microsoft YaHei" charset="-122"/>
                <a:cs typeface="Microsoft YaHei" charset="-122"/>
              </a:rPr>
              <a:t>+</a:t>
            </a:r>
            <a:r>
              <a:rPr kumimoji="1" lang="zh-CN" altLang="en-US" sz="1800" b="1" dirty="0">
                <a:solidFill>
                  <a:srgbClr val="FF0000"/>
                </a:solidFill>
                <a:latin typeface="Microsoft YaHei" charset="-122"/>
                <a:ea typeface="Microsoft YaHei" charset="-122"/>
                <a:cs typeface="Microsoft YaHei" charset="-122"/>
              </a:rPr>
              <a:t> </a:t>
            </a:r>
            <a:r>
              <a:rPr kumimoji="1" lang="zh-CN" altLang="en-US" sz="1700" dirty="0">
                <a:latin typeface="Microsoft YaHei" charset="-122"/>
                <a:ea typeface="Microsoft YaHei" charset="-122"/>
                <a:cs typeface="Microsoft YaHei" charset="-122"/>
              </a:rPr>
              <a:t>借款额度</a:t>
            </a:r>
            <a:r>
              <a:rPr kumimoji="1" lang="en-US" altLang="zh-CN" sz="1700" dirty="0">
                <a:latin typeface="Microsoft YaHei" charset="-122"/>
                <a:ea typeface="Microsoft YaHei" charset="-122"/>
                <a:cs typeface="Microsoft YaHei" charset="-122"/>
              </a:rPr>
              <a:t>/</a:t>
            </a:r>
            <a:r>
              <a:rPr kumimoji="1" lang="zh-CN" altLang="en-US" sz="1700" dirty="0">
                <a:latin typeface="Microsoft YaHei" charset="-122"/>
                <a:ea typeface="Microsoft YaHei" charset="-122"/>
                <a:cs typeface="Microsoft YaHei" charset="-122"/>
              </a:rPr>
              <a:t>借款方式</a:t>
            </a:r>
            <a:endParaRPr kumimoji="1" lang="en-US" altLang="zh-CN" sz="1700" dirty="0">
              <a:latin typeface="Microsoft YaHei" charset="-122"/>
              <a:ea typeface="Microsoft YaHei" charset="-122"/>
              <a:cs typeface="Microsoft YaHei" charset="-122"/>
            </a:endParaRPr>
          </a:p>
          <a:p>
            <a:pPr marL="0" indent="0" algn="ctr">
              <a:lnSpc>
                <a:spcPct val="160000"/>
              </a:lnSpc>
              <a:buNone/>
            </a:pPr>
            <a:endParaRPr kumimoji="1" lang="en-US" altLang="zh-CN" sz="1700" b="1" u="sng" dirty="0">
              <a:latin typeface="+mn-ea"/>
              <a:ea typeface="+mn-ea"/>
            </a:endParaRPr>
          </a:p>
        </p:txBody>
      </p:sp>
    </p:spTree>
    <p:extLst>
      <p:ext uri="{BB962C8B-B14F-4D97-AF65-F5344CB8AC3E}">
        <p14:creationId xmlns:p14="http://schemas.microsoft.com/office/powerpoint/2010/main" val="1267961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latin typeface="+mj-ea"/>
              </a:rPr>
              <a:t>自定义事件</a:t>
            </a:r>
            <a:r>
              <a:rPr kumimoji="1" lang="en-US" altLang="zh-CN" sz="4000" dirty="0">
                <a:latin typeface="+mj-ea"/>
              </a:rPr>
              <a:t>(</a:t>
            </a:r>
            <a:r>
              <a:rPr kumimoji="1" lang="zh-CN" altLang="en-US" sz="4000" dirty="0">
                <a:latin typeface="+mj-ea"/>
              </a:rPr>
              <a:t>指标</a:t>
            </a:r>
            <a:r>
              <a:rPr kumimoji="1" lang="en-US" altLang="zh-CN" sz="4000" dirty="0">
                <a:latin typeface="+mj-ea"/>
              </a:rPr>
              <a:t>)+</a:t>
            </a:r>
            <a:r>
              <a:rPr kumimoji="1" lang="zh-CN" altLang="en-US" sz="4000" dirty="0">
                <a:latin typeface="+mj-ea"/>
              </a:rPr>
              <a:t>事件级变量</a:t>
            </a:r>
            <a:r>
              <a:rPr kumimoji="1" lang="en-US" altLang="zh-CN" sz="4000" dirty="0">
                <a:latin typeface="+mj-ea"/>
              </a:rPr>
              <a:t>(</a:t>
            </a:r>
            <a:r>
              <a:rPr kumimoji="1" lang="zh-CN" altLang="en-US" sz="4000" dirty="0">
                <a:latin typeface="+mj-ea"/>
              </a:rPr>
              <a:t>维度</a:t>
            </a:r>
            <a:r>
              <a:rPr kumimoji="1" lang="en-US" altLang="zh-CN" sz="4000" dirty="0">
                <a:latin typeface="+mj-ea"/>
              </a:rPr>
              <a:t>)</a:t>
            </a:r>
            <a:endParaRPr kumimoji="1" lang="zh-CN" altLang="en-US" sz="4000" dirty="0">
              <a:latin typeface="+mj-ea"/>
            </a:endParaRPr>
          </a:p>
        </p:txBody>
      </p:sp>
      <p:sp>
        <p:nvSpPr>
          <p:cNvPr id="4" name="内容占位符 2"/>
          <p:cNvSpPr>
            <a:spLocks noGrp="1"/>
          </p:cNvSpPr>
          <p:nvPr>
            <p:ph idx="1"/>
          </p:nvPr>
        </p:nvSpPr>
        <p:spPr>
          <a:xfrm>
            <a:off x="1557064" y="756843"/>
            <a:ext cx="10515600" cy="1520029"/>
          </a:xfrm>
        </p:spPr>
        <p:txBody>
          <a:bodyPr>
            <a:normAutofit fontScale="92500" lnSpcReduction="10000"/>
          </a:bodyPr>
          <a:lstStyle/>
          <a:p>
            <a:pPr marL="0" indent="0" algn="ctr">
              <a:lnSpc>
                <a:spcPct val="160000"/>
              </a:lnSpc>
              <a:buNone/>
            </a:pPr>
            <a:endParaRPr kumimoji="1" lang="en-US" altLang="zh-CN" sz="1700" b="1" u="sng" dirty="0">
              <a:latin typeface="+mn-ea"/>
              <a:ea typeface="+mn-ea"/>
            </a:endParaRPr>
          </a:p>
          <a:p>
            <a:pPr marL="0" indent="0">
              <a:lnSpc>
                <a:spcPct val="160000"/>
              </a:lnSpc>
              <a:buNone/>
            </a:pPr>
            <a:r>
              <a:rPr kumimoji="1" lang="zh-CN" altLang="en-US" sz="1700" b="1" dirty="0">
                <a:latin typeface="Microsoft YaHei" charset="-122"/>
                <a:ea typeface="Microsoft YaHei" charset="-122"/>
                <a:cs typeface="Microsoft YaHei" charset="-122"/>
              </a:rPr>
              <a:t>应用示例</a:t>
            </a:r>
            <a:r>
              <a:rPr kumimoji="1" lang="en-US" altLang="zh-CN" sz="1700" b="1" dirty="0">
                <a:latin typeface="Microsoft YaHei" charset="-122"/>
                <a:ea typeface="Microsoft YaHei" charset="-122"/>
                <a:cs typeface="Microsoft YaHei" charset="-122"/>
              </a:rPr>
              <a:t>1</a:t>
            </a:r>
            <a:r>
              <a:rPr kumimoji="1" lang="zh-CN" altLang="en-US" sz="1700" b="1" dirty="0">
                <a:latin typeface="Microsoft YaHei" charset="-122"/>
                <a:ea typeface="Microsoft YaHei" charset="-122"/>
                <a:cs typeface="Microsoft YaHei" charset="-122"/>
              </a:rPr>
              <a:t>（</a:t>
            </a:r>
            <a:r>
              <a:rPr lang="zh-CN" altLang="en-US" sz="1800" b="1" dirty="0">
                <a:latin typeface="Microsoft YaHei" charset="-122"/>
                <a:ea typeface="Microsoft YaHei" charset="-122"/>
                <a:cs typeface="Microsoft YaHei" charset="-122"/>
                <a:hlinkClick r:id="rId2"/>
              </a:rPr>
              <a:t>无关联事件级变量的计数器类型场景</a:t>
            </a:r>
            <a:r>
              <a:rPr kumimoji="1" lang="zh-CN" altLang="en-US" sz="1700" b="1" dirty="0">
                <a:latin typeface="Microsoft YaHei" charset="-122"/>
                <a:ea typeface="Microsoft YaHei" charset="-122"/>
                <a:cs typeface="Microsoft YaHei" charset="-122"/>
              </a:rPr>
              <a:t>）：</a:t>
            </a:r>
            <a:endParaRPr kumimoji="1" lang="en-US" altLang="zh-CN" sz="1700" b="1" dirty="0">
              <a:latin typeface="Microsoft YaHei" charset="-122"/>
              <a:ea typeface="Microsoft YaHei" charset="-122"/>
              <a:cs typeface="Microsoft YaHei" charset="-122"/>
            </a:endParaRPr>
          </a:p>
          <a:p>
            <a:pPr marL="0" indent="0">
              <a:lnSpc>
                <a:spcPct val="160000"/>
              </a:lnSpc>
              <a:buNone/>
            </a:pPr>
            <a:r>
              <a:rPr lang="zh-CN" altLang="en-US" sz="1700" dirty="0">
                <a:latin typeface="+mj-ea"/>
                <a:ea typeface="+mj-ea"/>
              </a:rPr>
              <a:t>需求：以“登录成功”这个事件为例，打点记录登录成功的次数</a:t>
            </a:r>
            <a:endParaRPr kumimoji="1" lang="en-US" altLang="zh-CN" sz="1700" b="1" dirty="0">
              <a:latin typeface="+mj-ea"/>
              <a:ea typeface="+mj-ea"/>
            </a:endParaRPr>
          </a:p>
        </p:txBody>
      </p:sp>
      <p:graphicFrame>
        <p:nvGraphicFramePr>
          <p:cNvPr id="21" name="表格 20">
            <a:extLst>
              <a:ext uri="{FF2B5EF4-FFF2-40B4-BE49-F238E27FC236}">
                <a16:creationId xmlns:a16="http://schemas.microsoft.com/office/drawing/2014/main" xmlns="" id="{6EF1E48B-F391-FC4B-BDCA-F31D283F9808}"/>
              </a:ext>
            </a:extLst>
          </p:cNvPr>
          <p:cNvGraphicFramePr>
            <a:graphicFrameLocks noGrp="1"/>
          </p:cNvGraphicFramePr>
          <p:nvPr>
            <p:extLst>
              <p:ext uri="{D42A27DB-BD31-4B8C-83A1-F6EECF244321}">
                <p14:modId xmlns:p14="http://schemas.microsoft.com/office/powerpoint/2010/main" val="1534790541"/>
              </p:ext>
            </p:extLst>
          </p:nvPr>
        </p:nvGraphicFramePr>
        <p:xfrm>
          <a:off x="1640409" y="3717032"/>
          <a:ext cx="8127999" cy="229108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xmlns="" val="2003037601"/>
                    </a:ext>
                  </a:extLst>
                </a:gridCol>
                <a:gridCol w="2709333">
                  <a:extLst>
                    <a:ext uri="{9D8B030D-6E8A-4147-A177-3AD203B41FA5}">
                      <a16:colId xmlns:a16="http://schemas.microsoft.com/office/drawing/2014/main" xmlns="" val="476826669"/>
                    </a:ext>
                  </a:extLst>
                </a:gridCol>
                <a:gridCol w="2709333">
                  <a:extLst>
                    <a:ext uri="{9D8B030D-6E8A-4147-A177-3AD203B41FA5}">
                      <a16:colId xmlns:a16="http://schemas.microsoft.com/office/drawing/2014/main" xmlns="" val="3624992051"/>
                    </a:ext>
                  </a:extLst>
                </a:gridCol>
              </a:tblGrid>
              <a:tr h="370840">
                <a:tc>
                  <a:txBody>
                    <a:bodyPr/>
                    <a:lstStyle/>
                    <a:p>
                      <a:pPr algn="ctr"/>
                      <a:r>
                        <a:rPr lang="zh-CN" altLang="en-US" dirty="0"/>
                        <a:t>平台</a:t>
                      </a:r>
                    </a:p>
                  </a:txBody>
                  <a:tcPr>
                    <a:solidFill>
                      <a:srgbClr val="FB7207"/>
                    </a:solidFill>
                  </a:tcPr>
                </a:tc>
                <a:tc>
                  <a:txBody>
                    <a:bodyPr/>
                    <a:lstStyle/>
                    <a:p>
                      <a:pPr algn="ctr"/>
                      <a:r>
                        <a:rPr lang="zh-CN" altLang="en-US" dirty="0"/>
                        <a:t>方法原型</a:t>
                      </a:r>
                    </a:p>
                  </a:txBody>
                  <a:tcPr>
                    <a:solidFill>
                      <a:srgbClr val="FB7207"/>
                    </a:solidFill>
                  </a:tcPr>
                </a:tc>
                <a:tc>
                  <a:txBody>
                    <a:bodyPr/>
                    <a:lstStyle/>
                    <a:p>
                      <a:pPr algn="ctr"/>
                      <a:r>
                        <a:rPr lang="zh-CN" altLang="en-US" dirty="0"/>
                        <a:t>代码示例</a:t>
                      </a:r>
                    </a:p>
                  </a:txBody>
                  <a:tcPr>
                    <a:solidFill>
                      <a:srgbClr val="FB7207"/>
                    </a:solidFill>
                  </a:tcPr>
                </a:tc>
                <a:extLst>
                  <a:ext uri="{0D108BD9-81ED-4DB2-BD59-A6C34878D82A}">
                    <a16:rowId xmlns:a16="http://schemas.microsoft.com/office/drawing/2014/main" xmlns="" val="2727934607"/>
                  </a:ext>
                </a:extLst>
              </a:tr>
              <a:tr h="370840">
                <a:tc>
                  <a:txBody>
                    <a:bodyPr/>
                    <a:lstStyle/>
                    <a:p>
                      <a:pPr algn="ctr"/>
                      <a:r>
                        <a:rPr lang="en" altLang="zh-CN" sz="1800" kern="1200" dirty="0">
                          <a:effectLst/>
                        </a:rPr>
                        <a:t>JS SDK</a:t>
                      </a:r>
                      <a:endParaRPr lang="zh-CN" altLang="en-US" dirty="0"/>
                    </a:p>
                  </a:txBody>
                  <a:tcPr/>
                </a:tc>
                <a:tc>
                  <a:txBody>
                    <a:bodyPr/>
                    <a:lstStyle/>
                    <a:p>
                      <a:pPr algn="ctr"/>
                      <a:r>
                        <a:rPr lang="en" altLang="zh-CN" sz="1800" kern="1200" dirty="0" err="1">
                          <a:effectLst/>
                        </a:rPr>
                        <a:t>gio</a:t>
                      </a:r>
                      <a:r>
                        <a:rPr lang="en" altLang="zh-CN" sz="1800" kern="1200" dirty="0">
                          <a:effectLst/>
                        </a:rPr>
                        <a:t>('track', </a:t>
                      </a:r>
                      <a:r>
                        <a:rPr lang="en" altLang="zh-CN" sz="1800" kern="1200" dirty="0" err="1">
                          <a:effectLst/>
                        </a:rPr>
                        <a:t>eventId</a:t>
                      </a:r>
                      <a:r>
                        <a:rPr lang="en" altLang="zh-CN" sz="1800" kern="1200" dirty="0">
                          <a:effectLst/>
                        </a:rPr>
                        <a:t>) ;</a:t>
                      </a:r>
                      <a:endParaRPr lang="zh-CN" altLang="en-US" dirty="0"/>
                    </a:p>
                  </a:txBody>
                  <a:tcPr/>
                </a:tc>
                <a:tc>
                  <a:txBody>
                    <a:bodyPr/>
                    <a:lstStyle/>
                    <a:p>
                      <a:pPr algn="ctr"/>
                      <a:r>
                        <a:rPr lang="en" altLang="zh-CN" sz="1800" kern="1200" dirty="0" err="1">
                          <a:effectLst/>
                        </a:rPr>
                        <a:t>gio</a:t>
                      </a:r>
                      <a:r>
                        <a:rPr lang="en" altLang="zh-CN" sz="1800" kern="1200" dirty="0">
                          <a:effectLst/>
                        </a:rPr>
                        <a:t>('track', '</a:t>
                      </a:r>
                      <a:r>
                        <a:rPr lang="en" altLang="zh-CN" sz="1800" kern="1200" dirty="0" err="1">
                          <a:effectLst/>
                        </a:rPr>
                        <a:t>loginSuccess</a:t>
                      </a:r>
                      <a:r>
                        <a:rPr lang="en" altLang="zh-CN" sz="1800" kern="1200" dirty="0">
                          <a:effectLst/>
                        </a:rPr>
                        <a:t>');</a:t>
                      </a:r>
                      <a:endParaRPr lang="zh-CN" altLang="en-US" dirty="0"/>
                    </a:p>
                  </a:txBody>
                  <a:tcPr/>
                </a:tc>
                <a:extLst>
                  <a:ext uri="{0D108BD9-81ED-4DB2-BD59-A6C34878D82A}">
                    <a16:rowId xmlns:a16="http://schemas.microsoft.com/office/drawing/2014/main" xmlns="" val="3789458660"/>
                  </a:ext>
                </a:extLst>
              </a:tr>
              <a:tr h="370840">
                <a:tc>
                  <a:txBody>
                    <a:bodyPr/>
                    <a:lstStyle/>
                    <a:p>
                      <a:pPr algn="ctr"/>
                      <a:r>
                        <a:rPr lang="en" altLang="zh-CN" sz="1800" kern="1200" dirty="0">
                          <a:effectLst/>
                        </a:rPr>
                        <a:t>Android SDK</a:t>
                      </a:r>
                      <a:endParaRPr lang="zh-CN" altLang="en-US" dirty="0"/>
                    </a:p>
                  </a:txBody>
                  <a:tcPr/>
                </a:tc>
                <a:tc>
                  <a:txBody>
                    <a:bodyPr/>
                    <a:lstStyle/>
                    <a:p>
                      <a:pPr algn="ctr"/>
                      <a:r>
                        <a:rPr lang="en" altLang="zh-CN" sz="1800" kern="1200" dirty="0" err="1">
                          <a:effectLst/>
                        </a:rPr>
                        <a:t>GrowingIO.getInstance</a:t>
                      </a:r>
                      <a:r>
                        <a:rPr lang="en" altLang="zh-CN" sz="1800" kern="1200" dirty="0">
                          <a:effectLst/>
                        </a:rPr>
                        <a:t>().track(String </a:t>
                      </a:r>
                      <a:r>
                        <a:rPr lang="en" altLang="zh-CN" sz="1800" kern="1200" dirty="0" err="1">
                          <a:effectLst/>
                        </a:rPr>
                        <a:t>eventId</a:t>
                      </a:r>
                      <a:r>
                        <a:rPr lang="en" altLang="zh-CN" sz="1800" kern="1200" dirty="0">
                          <a:effectLst/>
                        </a:rPr>
                        <a:t>);</a:t>
                      </a:r>
                      <a:endParaRPr lang="zh-CN" altLang="en-US" dirty="0"/>
                    </a:p>
                  </a:txBody>
                  <a:tcPr/>
                </a:tc>
                <a:tc>
                  <a:txBody>
                    <a:bodyPr/>
                    <a:lstStyle/>
                    <a:p>
                      <a:pPr algn="ctr"/>
                      <a:r>
                        <a:rPr lang="en" altLang="zh-CN" sz="1800" kern="1200" dirty="0" err="1">
                          <a:effectLst/>
                        </a:rPr>
                        <a:t>GrowingIO.getInstance</a:t>
                      </a:r>
                      <a:r>
                        <a:rPr lang="en" altLang="zh-CN" sz="1800" kern="1200" dirty="0">
                          <a:effectLst/>
                        </a:rPr>
                        <a:t>().track("</a:t>
                      </a:r>
                      <a:r>
                        <a:rPr lang="en" altLang="zh-CN" sz="1800" kern="1200" dirty="0" err="1">
                          <a:effectLst/>
                        </a:rPr>
                        <a:t>loginSuccess</a:t>
                      </a:r>
                      <a:r>
                        <a:rPr lang="en" altLang="zh-CN" sz="1800" kern="1200" dirty="0">
                          <a:effectLst/>
                        </a:rPr>
                        <a:t>");</a:t>
                      </a:r>
                      <a:endParaRPr lang="zh-CN" altLang="en-US" dirty="0"/>
                    </a:p>
                  </a:txBody>
                  <a:tcPr/>
                </a:tc>
                <a:extLst>
                  <a:ext uri="{0D108BD9-81ED-4DB2-BD59-A6C34878D82A}">
                    <a16:rowId xmlns:a16="http://schemas.microsoft.com/office/drawing/2014/main" xmlns="" val="672435698"/>
                  </a:ext>
                </a:extLst>
              </a:tr>
              <a:tr h="370840">
                <a:tc>
                  <a:txBody>
                    <a:bodyPr/>
                    <a:lstStyle/>
                    <a:p>
                      <a:pPr algn="ctr"/>
                      <a:r>
                        <a:rPr lang="en" altLang="zh-CN" sz="1800" kern="1200" dirty="0">
                          <a:effectLst/>
                        </a:rPr>
                        <a:t>iOS SDK</a:t>
                      </a:r>
                      <a:endParaRPr lang="zh-CN" altLang="en-US" dirty="0"/>
                    </a:p>
                  </a:txBody>
                  <a:tcPr/>
                </a:tc>
                <a:tc>
                  <a:txBody>
                    <a:bodyPr/>
                    <a:lstStyle/>
                    <a:p>
                      <a:pPr algn="ctr"/>
                      <a:r>
                        <a:rPr lang="en" altLang="zh-CN" sz="1800" kern="1200" dirty="0">
                          <a:effectLst/>
                        </a:rPr>
                        <a:t>+ (void)track:(</a:t>
                      </a:r>
                      <a:r>
                        <a:rPr lang="en" altLang="zh-CN" sz="1800" kern="1200" dirty="0" err="1">
                          <a:effectLst/>
                        </a:rPr>
                        <a:t>NSString</a:t>
                      </a:r>
                      <a:r>
                        <a:rPr lang="en" altLang="zh-CN" sz="1800" kern="1200" dirty="0">
                          <a:effectLst/>
                        </a:rPr>
                        <a:t> *)</a:t>
                      </a:r>
                      <a:r>
                        <a:rPr lang="en" altLang="zh-CN" sz="1800" kern="1200" dirty="0" err="1">
                          <a:effectLst/>
                        </a:rPr>
                        <a:t>eventId</a:t>
                      </a:r>
                      <a:r>
                        <a:rPr lang="en" altLang="zh-CN" sz="1800" kern="1200" dirty="0">
                          <a:effectLst/>
                        </a:rPr>
                        <a:t>;</a:t>
                      </a:r>
                      <a:endParaRPr lang="zh-CN" altLang="en-US" dirty="0"/>
                    </a:p>
                  </a:txBody>
                  <a:tcPr/>
                </a:tc>
                <a:tc>
                  <a:txBody>
                    <a:bodyPr/>
                    <a:lstStyle/>
                    <a:p>
                      <a:pPr algn="ctr"/>
                      <a:r>
                        <a:rPr lang="en" altLang="zh-CN" sz="1800" kern="1200" dirty="0">
                          <a:effectLst/>
                        </a:rPr>
                        <a:t>[Growing track: @"</a:t>
                      </a:r>
                      <a:r>
                        <a:rPr lang="en" altLang="zh-CN" sz="1800" kern="1200" dirty="0" err="1">
                          <a:effectLst/>
                        </a:rPr>
                        <a:t>loginSuccess</a:t>
                      </a:r>
                      <a:r>
                        <a:rPr lang="en" altLang="zh-CN" sz="1800" kern="1200" dirty="0">
                          <a:effectLst/>
                        </a:rPr>
                        <a:t>"];</a:t>
                      </a:r>
                      <a:endParaRPr lang="zh-CN" altLang="en-US" dirty="0"/>
                    </a:p>
                  </a:txBody>
                  <a:tcPr/>
                </a:tc>
                <a:extLst>
                  <a:ext uri="{0D108BD9-81ED-4DB2-BD59-A6C34878D82A}">
                    <a16:rowId xmlns:a16="http://schemas.microsoft.com/office/drawing/2014/main" xmlns="" val="3493577602"/>
                  </a:ext>
                </a:extLst>
              </a:tr>
            </a:tbl>
          </a:graphicData>
        </a:graphic>
      </p:graphicFrame>
      <p:graphicFrame>
        <p:nvGraphicFramePr>
          <p:cNvPr id="6" name="表格 5">
            <a:extLst>
              <a:ext uri="{FF2B5EF4-FFF2-40B4-BE49-F238E27FC236}">
                <a16:creationId xmlns:a16="http://schemas.microsoft.com/office/drawing/2014/main" xmlns="" id="{B849050B-32A3-554E-A0E3-CA38BA7157DA}"/>
              </a:ext>
            </a:extLst>
          </p:cNvPr>
          <p:cNvGraphicFramePr>
            <a:graphicFrameLocks noGrp="1"/>
          </p:cNvGraphicFramePr>
          <p:nvPr>
            <p:extLst>
              <p:ext uri="{D42A27DB-BD31-4B8C-83A1-F6EECF244321}">
                <p14:modId xmlns:p14="http://schemas.microsoft.com/office/powerpoint/2010/main" val="261336687"/>
              </p:ext>
            </p:extLst>
          </p:nvPr>
        </p:nvGraphicFramePr>
        <p:xfrm>
          <a:off x="1631504" y="2420888"/>
          <a:ext cx="8128000" cy="853440"/>
        </p:xfrm>
        <a:graphic>
          <a:graphicData uri="http://schemas.openxmlformats.org/drawingml/2006/table">
            <a:tbl>
              <a:tblPr firstRow="1" bandRow="1">
                <a:tableStyleId>{F5AB1C69-6EDB-4FF4-983F-18BD219EF322}</a:tableStyleId>
              </a:tblPr>
              <a:tblGrid>
                <a:gridCol w="1625600">
                  <a:extLst>
                    <a:ext uri="{9D8B030D-6E8A-4147-A177-3AD203B41FA5}">
                      <a16:colId xmlns:a16="http://schemas.microsoft.com/office/drawing/2014/main" xmlns="" val="1013229424"/>
                    </a:ext>
                  </a:extLst>
                </a:gridCol>
                <a:gridCol w="1625600">
                  <a:extLst>
                    <a:ext uri="{9D8B030D-6E8A-4147-A177-3AD203B41FA5}">
                      <a16:colId xmlns:a16="http://schemas.microsoft.com/office/drawing/2014/main" xmlns="" val="849554580"/>
                    </a:ext>
                  </a:extLst>
                </a:gridCol>
                <a:gridCol w="1625600">
                  <a:extLst>
                    <a:ext uri="{9D8B030D-6E8A-4147-A177-3AD203B41FA5}">
                      <a16:colId xmlns:a16="http://schemas.microsoft.com/office/drawing/2014/main" xmlns="" val="1041106858"/>
                    </a:ext>
                  </a:extLst>
                </a:gridCol>
                <a:gridCol w="1625600">
                  <a:extLst>
                    <a:ext uri="{9D8B030D-6E8A-4147-A177-3AD203B41FA5}">
                      <a16:colId xmlns:a16="http://schemas.microsoft.com/office/drawing/2014/main" xmlns="" val="3345619494"/>
                    </a:ext>
                  </a:extLst>
                </a:gridCol>
                <a:gridCol w="1625600">
                  <a:extLst>
                    <a:ext uri="{9D8B030D-6E8A-4147-A177-3AD203B41FA5}">
                      <a16:colId xmlns:a16="http://schemas.microsoft.com/office/drawing/2014/main" xmlns="" val="1729188805"/>
                    </a:ext>
                  </a:extLst>
                </a:gridCol>
              </a:tblGrid>
              <a:tr h="370840">
                <a:tc>
                  <a:txBody>
                    <a:bodyPr/>
                    <a:lstStyle/>
                    <a:p>
                      <a:pPr algn="ctr"/>
                      <a:r>
                        <a:rPr lang="zh-CN" altLang="en-US" sz="1800" kern="1200" dirty="0">
                          <a:effectLst/>
                        </a:rPr>
                        <a:t>标识符</a:t>
                      </a:r>
                      <a:endParaRPr lang="zh-CN" altLang="en-US" dirty="0"/>
                    </a:p>
                  </a:txBody>
                  <a:tcPr>
                    <a:solidFill>
                      <a:srgbClr val="FB7207"/>
                    </a:solidFill>
                  </a:tcPr>
                </a:tc>
                <a:tc>
                  <a:txBody>
                    <a:bodyPr/>
                    <a:lstStyle/>
                    <a:p>
                      <a:pPr algn="ctr"/>
                      <a:r>
                        <a:rPr lang="zh-CN" altLang="en-US" sz="1800" kern="1200" dirty="0">
                          <a:effectLst/>
                        </a:rPr>
                        <a:t>名称</a:t>
                      </a:r>
                      <a:endParaRPr lang="zh-CN" altLang="en-US" dirty="0"/>
                    </a:p>
                  </a:txBody>
                  <a:tcPr>
                    <a:solidFill>
                      <a:srgbClr val="FB7207"/>
                    </a:solidFill>
                  </a:tcPr>
                </a:tc>
                <a:tc>
                  <a:txBody>
                    <a:bodyPr/>
                    <a:lstStyle/>
                    <a:p>
                      <a:pPr algn="ctr"/>
                      <a:r>
                        <a:rPr lang="zh-CN" altLang="en-US" sz="1800" kern="1200" dirty="0">
                          <a:effectLst/>
                        </a:rPr>
                        <a:t>事件级变量</a:t>
                      </a:r>
                      <a:endParaRPr lang="zh-CN" altLang="en-US" dirty="0"/>
                    </a:p>
                  </a:txBody>
                  <a:tcPr>
                    <a:solidFill>
                      <a:srgbClr val="FB7207"/>
                    </a:solidFill>
                  </a:tcPr>
                </a:tc>
                <a:tc>
                  <a:txBody>
                    <a:bodyPr/>
                    <a:lstStyle/>
                    <a:p>
                      <a:pPr algn="ctr"/>
                      <a:r>
                        <a:rPr lang="zh-CN" altLang="en-US" sz="1800" kern="1200" dirty="0">
                          <a:effectLst/>
                        </a:rPr>
                        <a:t>类型</a:t>
                      </a:r>
                      <a:endParaRPr lang="zh-CN" altLang="en-US" dirty="0"/>
                    </a:p>
                  </a:txBody>
                  <a:tcPr>
                    <a:solidFill>
                      <a:srgbClr val="FB7207"/>
                    </a:solidFill>
                  </a:tcPr>
                </a:tc>
                <a:tc>
                  <a:txBody>
                    <a:bodyPr/>
                    <a:lstStyle/>
                    <a:p>
                      <a:pPr algn="ctr"/>
                      <a:r>
                        <a:rPr lang="zh-CN" altLang="en-US" dirty="0">
                          <a:effectLst/>
                        </a:rPr>
                        <a:t>描述</a:t>
                      </a:r>
                    </a:p>
                  </a:txBody>
                  <a:tcPr marL="76200" marR="76200" marT="76200" marB="76200" anchor="ctr">
                    <a:solidFill>
                      <a:srgbClr val="FB7207"/>
                    </a:solidFill>
                  </a:tcPr>
                </a:tc>
                <a:extLst>
                  <a:ext uri="{0D108BD9-81ED-4DB2-BD59-A6C34878D82A}">
                    <a16:rowId xmlns:a16="http://schemas.microsoft.com/office/drawing/2014/main" xmlns="" val="262589244"/>
                  </a:ext>
                </a:extLst>
              </a:tr>
              <a:tr h="370840">
                <a:tc>
                  <a:txBody>
                    <a:bodyPr/>
                    <a:lstStyle/>
                    <a:p>
                      <a:pPr algn="ctr"/>
                      <a:r>
                        <a:rPr lang="en" altLang="zh-CN" sz="1800" kern="1200" dirty="0" err="1">
                          <a:effectLst/>
                        </a:rPr>
                        <a:t>loginSuccess</a:t>
                      </a:r>
                      <a:endParaRPr lang="zh-CN" altLang="en-US" dirty="0"/>
                    </a:p>
                  </a:txBody>
                  <a:tcPr/>
                </a:tc>
                <a:tc>
                  <a:txBody>
                    <a:bodyPr/>
                    <a:lstStyle/>
                    <a:p>
                      <a:pPr algn="ctr"/>
                      <a:r>
                        <a:rPr lang="zh-CN" altLang="en-US" dirty="0">
                          <a:effectLst/>
                        </a:rPr>
                        <a:t>登录成功</a:t>
                      </a:r>
                    </a:p>
                  </a:txBody>
                  <a:tcPr marL="76200" marR="76200" marT="76200" marB="76200" anchor="ctr"/>
                </a:tc>
                <a:tc>
                  <a:txBody>
                    <a:bodyPr/>
                    <a:lstStyle/>
                    <a:p>
                      <a:pPr algn="ctr"/>
                      <a:r>
                        <a:rPr lang="zh-CN" altLang="en-US" sz="1800" kern="1200" dirty="0">
                          <a:effectLst/>
                        </a:rPr>
                        <a:t>无</a:t>
                      </a:r>
                      <a:endParaRPr lang="zh-CN" altLang="en-US" dirty="0"/>
                    </a:p>
                  </a:txBody>
                  <a:tcPr/>
                </a:tc>
                <a:tc>
                  <a:txBody>
                    <a:bodyPr/>
                    <a:lstStyle/>
                    <a:p>
                      <a:pPr algn="ctr"/>
                      <a:r>
                        <a:rPr lang="zh-CN" altLang="en-US" dirty="0">
                          <a:effectLst/>
                        </a:rPr>
                        <a:t>计数器</a:t>
                      </a:r>
                    </a:p>
                  </a:txBody>
                  <a:tcPr marL="76200" marR="76200" marT="76200" marB="76200" anchor="ctr"/>
                </a:tc>
                <a:tc>
                  <a:txBody>
                    <a:bodyPr/>
                    <a:lstStyle/>
                    <a:p>
                      <a:pPr algn="ctr"/>
                      <a:r>
                        <a:rPr lang="zh-CN" altLang="en-US" sz="1800" kern="1200" dirty="0" smtClean="0">
                          <a:effectLst/>
                        </a:rPr>
                        <a:t>登录</a:t>
                      </a:r>
                      <a:r>
                        <a:rPr lang="zh-CN" altLang="en-US" sz="1800" kern="1200" dirty="0">
                          <a:effectLst/>
                        </a:rPr>
                        <a:t>成功次数</a:t>
                      </a:r>
                      <a:endParaRPr lang="zh-CN" altLang="en-US" dirty="0"/>
                    </a:p>
                  </a:txBody>
                  <a:tcPr/>
                </a:tc>
                <a:extLst>
                  <a:ext uri="{0D108BD9-81ED-4DB2-BD59-A6C34878D82A}">
                    <a16:rowId xmlns:a16="http://schemas.microsoft.com/office/drawing/2014/main" xmlns="" val="2223582818"/>
                  </a:ext>
                </a:extLst>
              </a:tr>
            </a:tbl>
          </a:graphicData>
        </a:graphic>
      </p:graphicFrame>
    </p:spTree>
    <p:extLst>
      <p:ext uri="{BB962C8B-B14F-4D97-AF65-F5344CB8AC3E}">
        <p14:creationId xmlns:p14="http://schemas.microsoft.com/office/powerpoint/2010/main" val="11569535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latin typeface="+mj-ea"/>
              </a:rPr>
              <a:t>自定义事件</a:t>
            </a:r>
            <a:r>
              <a:rPr kumimoji="1" lang="en-US" altLang="zh-CN" sz="4000" dirty="0">
                <a:latin typeface="+mj-ea"/>
              </a:rPr>
              <a:t>(</a:t>
            </a:r>
            <a:r>
              <a:rPr kumimoji="1" lang="zh-CN" altLang="en-US" sz="4000" dirty="0">
                <a:latin typeface="+mj-ea"/>
              </a:rPr>
              <a:t>指标</a:t>
            </a:r>
            <a:r>
              <a:rPr kumimoji="1" lang="en-US" altLang="zh-CN" sz="4000" dirty="0">
                <a:latin typeface="+mj-ea"/>
              </a:rPr>
              <a:t>)+</a:t>
            </a:r>
            <a:r>
              <a:rPr kumimoji="1" lang="zh-CN" altLang="en-US" sz="4000" dirty="0">
                <a:latin typeface="+mj-ea"/>
              </a:rPr>
              <a:t>事件级变量</a:t>
            </a:r>
            <a:r>
              <a:rPr kumimoji="1" lang="en-US" altLang="zh-CN" sz="4000" dirty="0">
                <a:latin typeface="+mj-ea"/>
              </a:rPr>
              <a:t>(</a:t>
            </a:r>
            <a:r>
              <a:rPr kumimoji="1" lang="zh-CN" altLang="en-US" sz="4000" dirty="0">
                <a:latin typeface="+mj-ea"/>
              </a:rPr>
              <a:t>维度</a:t>
            </a:r>
            <a:r>
              <a:rPr kumimoji="1" lang="en-US" altLang="zh-CN" sz="4000" dirty="0">
                <a:latin typeface="+mj-ea"/>
              </a:rPr>
              <a:t>)</a:t>
            </a:r>
            <a:endParaRPr kumimoji="1" lang="zh-CN" altLang="en-US" sz="4000" dirty="0">
              <a:latin typeface="+mj-ea"/>
            </a:endParaRPr>
          </a:p>
        </p:txBody>
      </p:sp>
      <p:sp>
        <p:nvSpPr>
          <p:cNvPr id="4" name="文本框 3"/>
          <p:cNvSpPr txBox="1"/>
          <p:nvPr/>
        </p:nvSpPr>
        <p:spPr>
          <a:xfrm>
            <a:off x="1732244" y="1345411"/>
            <a:ext cx="7964156" cy="1803571"/>
          </a:xfrm>
          <a:prstGeom prst="rect">
            <a:avLst/>
          </a:prstGeom>
          <a:noFill/>
        </p:spPr>
        <p:txBody>
          <a:bodyPr wrap="square" rtlCol="0">
            <a:spAutoFit/>
          </a:bodyPr>
          <a:lstStyle/>
          <a:p>
            <a:pPr>
              <a:lnSpc>
                <a:spcPct val="160000"/>
              </a:lnSpc>
              <a:spcBef>
                <a:spcPts val="1000"/>
              </a:spcBef>
            </a:pPr>
            <a:r>
              <a:rPr kumimoji="1" lang="zh-CN" altLang="en-US" sz="1700" b="1" dirty="0">
                <a:latin typeface="+mj-ea"/>
                <a:ea typeface="+mj-ea"/>
              </a:rPr>
              <a:t>应用示例</a:t>
            </a:r>
            <a:r>
              <a:rPr kumimoji="1" lang="en-US" altLang="zh-CN" sz="1700" b="1" dirty="0">
                <a:latin typeface="+mj-ea"/>
                <a:ea typeface="+mj-ea"/>
              </a:rPr>
              <a:t>2</a:t>
            </a:r>
            <a:r>
              <a:rPr kumimoji="1" lang="zh-CN" altLang="en-US" sz="1700" b="1" dirty="0">
                <a:latin typeface="+mj-ea"/>
                <a:ea typeface="+mj-ea"/>
              </a:rPr>
              <a:t>（</a:t>
            </a:r>
            <a:r>
              <a:rPr kumimoji="1" lang="zh-CN" altLang="en-US" sz="1700" b="1" dirty="0">
                <a:latin typeface="+mj-ea"/>
                <a:ea typeface="+mj-ea"/>
                <a:hlinkClick r:id="rId2"/>
              </a:rPr>
              <a:t>有关联事件级变量的计数器类型场景</a:t>
            </a:r>
            <a:r>
              <a:rPr kumimoji="1" lang="zh-CN" altLang="en-US" sz="1700" b="1" dirty="0">
                <a:latin typeface="+mj-ea"/>
                <a:ea typeface="+mj-ea"/>
              </a:rPr>
              <a:t>）：</a:t>
            </a:r>
            <a:endParaRPr kumimoji="1" lang="en-US" altLang="zh-CN" sz="1700" b="1" dirty="0">
              <a:latin typeface="+mj-ea"/>
              <a:ea typeface="+mj-ea"/>
            </a:endParaRPr>
          </a:p>
          <a:p>
            <a:endParaRPr kumimoji="1" lang="en-US" altLang="zh-CN" sz="1600" dirty="0">
              <a:solidFill>
                <a:srgbClr val="65697F"/>
              </a:solidFill>
              <a:latin typeface="+mj-ea"/>
              <a:ea typeface="+mj-ea"/>
              <a:cs typeface="FZLanTingHei-R-GBK" charset="-122"/>
            </a:endParaRPr>
          </a:p>
          <a:p>
            <a:r>
              <a:rPr lang="zh-CN" altLang="en-US" sz="1700" dirty="0">
                <a:latin typeface="+mj-ea"/>
                <a:ea typeface="+mj-ea"/>
              </a:rPr>
              <a:t>需求：以“登录成功”这个事件为例，打点记录登录成功的次数，同时需要区分不同登录方式对应的登录成功次数</a:t>
            </a:r>
            <a:endParaRPr lang="en-US" altLang="zh-CN" sz="1700" dirty="0">
              <a:latin typeface="+mj-ea"/>
              <a:ea typeface="+mj-ea"/>
            </a:endParaRPr>
          </a:p>
          <a:p>
            <a:endParaRPr kumimoji="1" lang="en-US" altLang="zh-CN" sz="1700" dirty="0">
              <a:latin typeface="+mj-ea"/>
              <a:ea typeface="+mj-ea"/>
            </a:endParaRPr>
          </a:p>
          <a:p>
            <a:r>
              <a:rPr lang="zh-CN" altLang="en-US" sz="1700" dirty="0">
                <a:latin typeface="+mj-ea"/>
                <a:ea typeface="+mj-ea"/>
              </a:rPr>
              <a:t>那么登录方式就作为“登录成功”这个事件的属性，也就是事件级变量</a:t>
            </a:r>
            <a:endParaRPr kumimoji="1" lang="zh-CN" altLang="en-US" sz="1700" dirty="0">
              <a:latin typeface="+mj-ea"/>
              <a:ea typeface="+mj-ea"/>
            </a:endParaRPr>
          </a:p>
        </p:txBody>
      </p:sp>
      <p:graphicFrame>
        <p:nvGraphicFramePr>
          <p:cNvPr id="7" name="表格 6">
            <a:extLst>
              <a:ext uri="{FF2B5EF4-FFF2-40B4-BE49-F238E27FC236}">
                <a16:creationId xmlns:a16="http://schemas.microsoft.com/office/drawing/2014/main" xmlns="" id="{A97E2A85-2853-A744-B7C5-FE70694DF207}"/>
              </a:ext>
            </a:extLst>
          </p:cNvPr>
          <p:cNvGraphicFramePr>
            <a:graphicFrameLocks noGrp="1"/>
          </p:cNvGraphicFramePr>
          <p:nvPr>
            <p:extLst>
              <p:ext uri="{D42A27DB-BD31-4B8C-83A1-F6EECF244321}">
                <p14:modId xmlns:p14="http://schemas.microsoft.com/office/powerpoint/2010/main" val="933938978"/>
              </p:ext>
            </p:extLst>
          </p:nvPr>
        </p:nvGraphicFramePr>
        <p:xfrm>
          <a:off x="1784424" y="3289481"/>
          <a:ext cx="8128000" cy="853440"/>
        </p:xfrm>
        <a:graphic>
          <a:graphicData uri="http://schemas.openxmlformats.org/drawingml/2006/table">
            <a:tbl>
              <a:tblPr firstRow="1" bandRow="1">
                <a:tableStyleId>{F5AB1C69-6EDB-4FF4-983F-18BD219EF322}</a:tableStyleId>
              </a:tblPr>
              <a:tblGrid>
                <a:gridCol w="1625600">
                  <a:extLst>
                    <a:ext uri="{9D8B030D-6E8A-4147-A177-3AD203B41FA5}">
                      <a16:colId xmlns:a16="http://schemas.microsoft.com/office/drawing/2014/main" xmlns="" val="1013229424"/>
                    </a:ext>
                  </a:extLst>
                </a:gridCol>
                <a:gridCol w="1625600">
                  <a:extLst>
                    <a:ext uri="{9D8B030D-6E8A-4147-A177-3AD203B41FA5}">
                      <a16:colId xmlns:a16="http://schemas.microsoft.com/office/drawing/2014/main" xmlns="" val="849554580"/>
                    </a:ext>
                  </a:extLst>
                </a:gridCol>
                <a:gridCol w="1625600">
                  <a:extLst>
                    <a:ext uri="{9D8B030D-6E8A-4147-A177-3AD203B41FA5}">
                      <a16:colId xmlns:a16="http://schemas.microsoft.com/office/drawing/2014/main" xmlns="" val="1041106858"/>
                    </a:ext>
                  </a:extLst>
                </a:gridCol>
                <a:gridCol w="1625600">
                  <a:extLst>
                    <a:ext uri="{9D8B030D-6E8A-4147-A177-3AD203B41FA5}">
                      <a16:colId xmlns:a16="http://schemas.microsoft.com/office/drawing/2014/main" xmlns="" val="3345619494"/>
                    </a:ext>
                  </a:extLst>
                </a:gridCol>
                <a:gridCol w="1625600">
                  <a:extLst>
                    <a:ext uri="{9D8B030D-6E8A-4147-A177-3AD203B41FA5}">
                      <a16:colId xmlns:a16="http://schemas.microsoft.com/office/drawing/2014/main" xmlns="" val="1729188805"/>
                    </a:ext>
                  </a:extLst>
                </a:gridCol>
              </a:tblGrid>
              <a:tr h="370840">
                <a:tc>
                  <a:txBody>
                    <a:bodyPr/>
                    <a:lstStyle/>
                    <a:p>
                      <a:pPr algn="ctr"/>
                      <a:r>
                        <a:rPr lang="zh-CN" altLang="en-US" sz="1800" kern="1200" dirty="0">
                          <a:effectLst/>
                        </a:rPr>
                        <a:t>标识符</a:t>
                      </a:r>
                      <a:endParaRPr lang="zh-CN" altLang="en-US" dirty="0"/>
                    </a:p>
                  </a:txBody>
                  <a:tcPr>
                    <a:solidFill>
                      <a:srgbClr val="FB7207"/>
                    </a:solidFill>
                  </a:tcPr>
                </a:tc>
                <a:tc>
                  <a:txBody>
                    <a:bodyPr/>
                    <a:lstStyle/>
                    <a:p>
                      <a:pPr algn="ctr"/>
                      <a:r>
                        <a:rPr lang="zh-CN" altLang="en-US" sz="1800" kern="1200" dirty="0">
                          <a:effectLst/>
                        </a:rPr>
                        <a:t>名称</a:t>
                      </a:r>
                      <a:endParaRPr lang="zh-CN" altLang="en-US" dirty="0"/>
                    </a:p>
                  </a:txBody>
                  <a:tcPr>
                    <a:solidFill>
                      <a:srgbClr val="FB7207"/>
                    </a:solidFill>
                  </a:tcPr>
                </a:tc>
                <a:tc>
                  <a:txBody>
                    <a:bodyPr/>
                    <a:lstStyle/>
                    <a:p>
                      <a:pPr algn="ctr"/>
                      <a:r>
                        <a:rPr lang="zh-CN" altLang="en-US" sz="1800" kern="1200" dirty="0">
                          <a:effectLst/>
                        </a:rPr>
                        <a:t>事件级变量</a:t>
                      </a:r>
                      <a:endParaRPr lang="zh-CN" altLang="en-US" dirty="0"/>
                    </a:p>
                  </a:txBody>
                  <a:tcPr>
                    <a:solidFill>
                      <a:srgbClr val="FB7207"/>
                    </a:solidFill>
                  </a:tcPr>
                </a:tc>
                <a:tc>
                  <a:txBody>
                    <a:bodyPr/>
                    <a:lstStyle/>
                    <a:p>
                      <a:pPr algn="ctr"/>
                      <a:r>
                        <a:rPr lang="zh-CN" altLang="en-US" sz="1800" kern="1200" dirty="0">
                          <a:effectLst/>
                        </a:rPr>
                        <a:t>类型</a:t>
                      </a:r>
                      <a:endParaRPr lang="zh-CN" altLang="en-US" dirty="0"/>
                    </a:p>
                  </a:txBody>
                  <a:tcPr>
                    <a:solidFill>
                      <a:srgbClr val="FB7207"/>
                    </a:solidFill>
                  </a:tcPr>
                </a:tc>
                <a:tc>
                  <a:txBody>
                    <a:bodyPr/>
                    <a:lstStyle/>
                    <a:p>
                      <a:pPr algn="ctr"/>
                      <a:r>
                        <a:rPr lang="zh-CN" altLang="en-US" dirty="0">
                          <a:effectLst/>
                        </a:rPr>
                        <a:t>描述</a:t>
                      </a:r>
                    </a:p>
                  </a:txBody>
                  <a:tcPr marL="76200" marR="76200" marT="76200" marB="76200" anchor="ctr">
                    <a:solidFill>
                      <a:srgbClr val="FB7207"/>
                    </a:solidFill>
                  </a:tcPr>
                </a:tc>
                <a:extLst>
                  <a:ext uri="{0D108BD9-81ED-4DB2-BD59-A6C34878D82A}">
                    <a16:rowId xmlns:a16="http://schemas.microsoft.com/office/drawing/2014/main" xmlns="" val="262589244"/>
                  </a:ext>
                </a:extLst>
              </a:tr>
              <a:tr h="370840">
                <a:tc>
                  <a:txBody>
                    <a:bodyPr/>
                    <a:lstStyle/>
                    <a:p>
                      <a:pPr algn="ctr"/>
                      <a:r>
                        <a:rPr lang="en" altLang="zh-CN" sz="1800" kern="1200" dirty="0" err="1">
                          <a:effectLst/>
                        </a:rPr>
                        <a:t>loginSuccess</a:t>
                      </a:r>
                      <a:endParaRPr lang="zh-CN" altLang="en-US" dirty="0"/>
                    </a:p>
                  </a:txBody>
                  <a:tcPr/>
                </a:tc>
                <a:tc>
                  <a:txBody>
                    <a:bodyPr/>
                    <a:lstStyle/>
                    <a:p>
                      <a:pPr algn="ctr"/>
                      <a:r>
                        <a:rPr lang="zh-CN" altLang="en-US" dirty="0">
                          <a:effectLst/>
                        </a:rPr>
                        <a:t>登录成功</a:t>
                      </a:r>
                    </a:p>
                  </a:txBody>
                  <a:tcPr marL="76200" marR="76200" marT="76200" marB="76200" anchor="ctr"/>
                </a:tc>
                <a:tc>
                  <a:txBody>
                    <a:bodyPr/>
                    <a:lstStyle/>
                    <a:p>
                      <a:pPr algn="ctr"/>
                      <a:r>
                        <a:rPr lang="zh-CN" altLang="en-US" sz="1800" kern="1200" dirty="0">
                          <a:effectLst/>
                        </a:rPr>
                        <a:t>登录方式</a:t>
                      </a:r>
                      <a:endParaRPr lang="zh-CN" altLang="en-US" dirty="0"/>
                    </a:p>
                  </a:txBody>
                  <a:tcPr/>
                </a:tc>
                <a:tc>
                  <a:txBody>
                    <a:bodyPr/>
                    <a:lstStyle/>
                    <a:p>
                      <a:pPr algn="ctr"/>
                      <a:r>
                        <a:rPr lang="zh-CN" altLang="en-US" dirty="0">
                          <a:effectLst/>
                        </a:rPr>
                        <a:t>计数器</a:t>
                      </a:r>
                    </a:p>
                  </a:txBody>
                  <a:tcPr marL="76200" marR="76200" marT="76200" marB="76200" anchor="ctr"/>
                </a:tc>
                <a:tc>
                  <a:txBody>
                    <a:bodyPr/>
                    <a:lstStyle/>
                    <a:p>
                      <a:pPr algn="ctr"/>
                      <a:r>
                        <a:rPr lang="zh-CN" altLang="en-US" sz="1800" kern="1200" dirty="0">
                          <a:effectLst/>
                        </a:rPr>
                        <a:t>登录成功次数</a:t>
                      </a:r>
                      <a:endParaRPr lang="zh-CN" altLang="en-US" dirty="0"/>
                    </a:p>
                  </a:txBody>
                  <a:tcPr/>
                </a:tc>
                <a:extLst>
                  <a:ext uri="{0D108BD9-81ED-4DB2-BD59-A6C34878D82A}">
                    <a16:rowId xmlns:a16="http://schemas.microsoft.com/office/drawing/2014/main" xmlns="" val="2223582818"/>
                  </a:ext>
                </a:extLst>
              </a:tr>
            </a:tbl>
          </a:graphicData>
        </a:graphic>
      </p:graphicFrame>
      <p:graphicFrame>
        <p:nvGraphicFramePr>
          <p:cNvPr id="11" name="表格 10">
            <a:extLst>
              <a:ext uri="{FF2B5EF4-FFF2-40B4-BE49-F238E27FC236}">
                <a16:creationId xmlns:a16="http://schemas.microsoft.com/office/drawing/2014/main" xmlns="" id="{0377062D-3852-3E41-B958-B425DA0FB8A2}"/>
              </a:ext>
            </a:extLst>
          </p:cNvPr>
          <p:cNvGraphicFramePr>
            <a:graphicFrameLocks noGrp="1"/>
          </p:cNvGraphicFramePr>
          <p:nvPr>
            <p:extLst>
              <p:ext uri="{D42A27DB-BD31-4B8C-83A1-F6EECF244321}">
                <p14:modId xmlns:p14="http://schemas.microsoft.com/office/powerpoint/2010/main" val="1884117380"/>
              </p:ext>
            </p:extLst>
          </p:nvPr>
        </p:nvGraphicFramePr>
        <p:xfrm>
          <a:off x="1784424" y="4451140"/>
          <a:ext cx="8128000" cy="1402080"/>
        </p:xfrm>
        <a:graphic>
          <a:graphicData uri="http://schemas.openxmlformats.org/drawingml/2006/table">
            <a:tbl>
              <a:tblPr firstRow="1" bandRow="1">
                <a:tableStyleId>{F5AB1C69-6EDB-4FF4-983F-18BD219EF322}</a:tableStyleId>
              </a:tblPr>
              <a:tblGrid>
                <a:gridCol w="2032000">
                  <a:extLst>
                    <a:ext uri="{9D8B030D-6E8A-4147-A177-3AD203B41FA5}">
                      <a16:colId xmlns:a16="http://schemas.microsoft.com/office/drawing/2014/main" xmlns="" val="1084608396"/>
                    </a:ext>
                  </a:extLst>
                </a:gridCol>
                <a:gridCol w="2032000">
                  <a:extLst>
                    <a:ext uri="{9D8B030D-6E8A-4147-A177-3AD203B41FA5}">
                      <a16:colId xmlns:a16="http://schemas.microsoft.com/office/drawing/2014/main" xmlns="" val="4091779701"/>
                    </a:ext>
                  </a:extLst>
                </a:gridCol>
                <a:gridCol w="2032000">
                  <a:extLst>
                    <a:ext uri="{9D8B030D-6E8A-4147-A177-3AD203B41FA5}">
                      <a16:colId xmlns:a16="http://schemas.microsoft.com/office/drawing/2014/main" xmlns="" val="2774281416"/>
                    </a:ext>
                  </a:extLst>
                </a:gridCol>
                <a:gridCol w="2032000">
                  <a:extLst>
                    <a:ext uri="{9D8B030D-6E8A-4147-A177-3AD203B41FA5}">
                      <a16:colId xmlns:a16="http://schemas.microsoft.com/office/drawing/2014/main" xmlns="" val="4119157100"/>
                    </a:ext>
                  </a:extLst>
                </a:gridCol>
              </a:tblGrid>
              <a:tr h="370840">
                <a:tc>
                  <a:txBody>
                    <a:bodyPr/>
                    <a:lstStyle/>
                    <a:p>
                      <a:pPr algn="ctr"/>
                      <a:r>
                        <a:rPr lang="zh-CN" altLang="en-US" sz="1800" kern="1200" dirty="0">
                          <a:effectLst/>
                        </a:rPr>
                        <a:t>标识符</a:t>
                      </a:r>
                      <a:endParaRPr lang="zh-CN" altLang="en-US" dirty="0"/>
                    </a:p>
                  </a:txBody>
                  <a:tcPr>
                    <a:solidFill>
                      <a:srgbClr val="FB7207"/>
                    </a:solidFill>
                  </a:tcPr>
                </a:tc>
                <a:tc>
                  <a:txBody>
                    <a:bodyPr/>
                    <a:lstStyle/>
                    <a:p>
                      <a:pPr algn="ctr"/>
                      <a:r>
                        <a:rPr lang="zh-CN" altLang="en-US" sz="1800" kern="1200" dirty="0">
                          <a:effectLst/>
                        </a:rPr>
                        <a:t>名称</a:t>
                      </a:r>
                      <a:endParaRPr lang="zh-CN" altLang="en-US" dirty="0"/>
                    </a:p>
                  </a:txBody>
                  <a:tcPr>
                    <a:solidFill>
                      <a:srgbClr val="FB7207"/>
                    </a:solidFill>
                  </a:tcPr>
                </a:tc>
                <a:tc>
                  <a:txBody>
                    <a:bodyPr/>
                    <a:lstStyle/>
                    <a:p>
                      <a:pPr algn="ctr"/>
                      <a:r>
                        <a:rPr lang="zh-CN" altLang="en-US" sz="1800" kern="1200" dirty="0">
                          <a:effectLst/>
                        </a:rPr>
                        <a:t>类型</a:t>
                      </a:r>
                      <a:endParaRPr lang="zh-CN" altLang="en-US" dirty="0"/>
                    </a:p>
                  </a:txBody>
                  <a:tcPr>
                    <a:solidFill>
                      <a:srgbClr val="FB7207"/>
                    </a:solidFill>
                  </a:tcPr>
                </a:tc>
                <a:tc>
                  <a:txBody>
                    <a:bodyPr/>
                    <a:lstStyle/>
                    <a:p>
                      <a:pPr algn="ctr"/>
                      <a:r>
                        <a:rPr lang="zh-CN" altLang="en-US" dirty="0">
                          <a:effectLst/>
                        </a:rPr>
                        <a:t>描述</a:t>
                      </a:r>
                    </a:p>
                  </a:txBody>
                  <a:tcPr marL="76200" marR="76200" marT="76200" marB="76200" anchor="ctr">
                    <a:solidFill>
                      <a:srgbClr val="FB7207"/>
                    </a:solidFill>
                  </a:tcPr>
                </a:tc>
                <a:extLst>
                  <a:ext uri="{0D108BD9-81ED-4DB2-BD59-A6C34878D82A}">
                    <a16:rowId xmlns:a16="http://schemas.microsoft.com/office/drawing/2014/main" xmlns="" val="1618118346"/>
                  </a:ext>
                </a:extLst>
              </a:tr>
              <a:tr h="370840">
                <a:tc>
                  <a:txBody>
                    <a:bodyPr/>
                    <a:lstStyle/>
                    <a:p>
                      <a:pPr algn="ctr"/>
                      <a:r>
                        <a:rPr lang="en" altLang="zh-CN" sz="1800" kern="1200" dirty="0" err="1">
                          <a:effectLst/>
                        </a:rPr>
                        <a:t>loginWay_var</a:t>
                      </a:r>
                      <a:endParaRPr lang="zh-CN" altLang="en-US" dirty="0"/>
                    </a:p>
                  </a:txBody>
                  <a:tcPr/>
                </a:tc>
                <a:tc>
                  <a:txBody>
                    <a:bodyPr/>
                    <a:lstStyle/>
                    <a:p>
                      <a:pPr algn="ctr"/>
                      <a:r>
                        <a:rPr lang="zh-CN" altLang="en-US" sz="1800" kern="1200" dirty="0">
                          <a:effectLst/>
                        </a:rPr>
                        <a:t>登录方式</a:t>
                      </a:r>
                      <a:endParaRPr lang="zh-CN" altLang="en-US" dirty="0"/>
                    </a:p>
                  </a:txBody>
                  <a:tcPr/>
                </a:tc>
                <a:tc>
                  <a:txBody>
                    <a:bodyPr/>
                    <a:lstStyle/>
                    <a:p>
                      <a:pPr algn="ctr"/>
                      <a:r>
                        <a:rPr lang="zh-CN" altLang="en-US" sz="1800" kern="1200" dirty="0">
                          <a:effectLst/>
                        </a:rPr>
                        <a:t>字符串</a:t>
                      </a:r>
                      <a:endParaRPr lang="zh-CN" altLang="en-US" dirty="0"/>
                    </a:p>
                  </a:txBody>
                  <a:tcPr/>
                </a:tc>
                <a:tc>
                  <a:txBody>
                    <a:bodyPr/>
                    <a:lstStyle/>
                    <a:p>
                      <a:pPr algn="ctr"/>
                      <a:r>
                        <a:rPr lang="zh-CN" altLang="en-US" dirty="0">
                          <a:effectLst/>
                        </a:rPr>
                        <a:t>登录方式，取值包括</a:t>
                      </a:r>
                      <a:r>
                        <a:rPr lang="en-US" altLang="zh-CN" dirty="0">
                          <a:effectLst/>
                        </a:rPr>
                        <a:t>QQ</a:t>
                      </a:r>
                      <a:r>
                        <a:rPr lang="zh-CN" altLang="en-US" dirty="0">
                          <a:effectLst/>
                        </a:rPr>
                        <a:t>、微信、手机等</a:t>
                      </a:r>
                    </a:p>
                  </a:txBody>
                  <a:tcPr marL="76200" marR="76200" marT="76200" marB="76200" anchor="ctr"/>
                </a:tc>
                <a:extLst>
                  <a:ext uri="{0D108BD9-81ED-4DB2-BD59-A6C34878D82A}">
                    <a16:rowId xmlns:a16="http://schemas.microsoft.com/office/drawing/2014/main" xmlns="" val="1751589523"/>
                  </a:ext>
                </a:extLst>
              </a:tr>
            </a:tbl>
          </a:graphicData>
        </a:graphic>
      </p:graphicFrame>
    </p:spTree>
    <p:extLst>
      <p:ext uri="{BB962C8B-B14F-4D97-AF65-F5344CB8AC3E}">
        <p14:creationId xmlns:p14="http://schemas.microsoft.com/office/powerpoint/2010/main" val="16014757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0B135ED-9CE7-D244-A8BD-F165BF1B5BEB}"/>
              </a:ext>
            </a:extLst>
          </p:cNvPr>
          <p:cNvSpPr>
            <a:spLocks noGrp="1"/>
          </p:cNvSpPr>
          <p:nvPr>
            <p:ph type="title"/>
          </p:nvPr>
        </p:nvSpPr>
        <p:spPr/>
        <p:txBody>
          <a:bodyPr/>
          <a:lstStyle/>
          <a:p>
            <a:r>
              <a:rPr kumimoji="1" lang="zh-CN" altLang="en-US" sz="4000" dirty="0">
                <a:latin typeface="+mj-ea"/>
              </a:rPr>
              <a:t>自定义事件</a:t>
            </a:r>
            <a:r>
              <a:rPr kumimoji="1" lang="en-US" altLang="zh-CN" sz="4000" dirty="0">
                <a:latin typeface="+mj-ea"/>
              </a:rPr>
              <a:t>(</a:t>
            </a:r>
            <a:r>
              <a:rPr kumimoji="1" lang="zh-CN" altLang="en-US" sz="4000" dirty="0">
                <a:latin typeface="+mj-ea"/>
              </a:rPr>
              <a:t>指标</a:t>
            </a:r>
            <a:r>
              <a:rPr kumimoji="1" lang="en-US" altLang="zh-CN" sz="4000" dirty="0">
                <a:latin typeface="+mj-ea"/>
              </a:rPr>
              <a:t>)+</a:t>
            </a:r>
            <a:r>
              <a:rPr kumimoji="1" lang="zh-CN" altLang="en-US" sz="4000" dirty="0">
                <a:latin typeface="+mj-ea"/>
              </a:rPr>
              <a:t>事件级变量</a:t>
            </a:r>
            <a:r>
              <a:rPr kumimoji="1" lang="en-US" altLang="zh-CN" sz="4000" dirty="0">
                <a:latin typeface="+mj-ea"/>
              </a:rPr>
              <a:t>(</a:t>
            </a:r>
            <a:r>
              <a:rPr kumimoji="1" lang="zh-CN" altLang="en-US" sz="4000" dirty="0">
                <a:latin typeface="+mj-ea"/>
              </a:rPr>
              <a:t>维度</a:t>
            </a:r>
            <a:r>
              <a:rPr kumimoji="1" lang="en-US" altLang="zh-CN" sz="4000" dirty="0">
                <a:latin typeface="+mj-ea"/>
              </a:rPr>
              <a:t>)</a:t>
            </a:r>
            <a:endParaRPr kumimoji="1" lang="zh-CN" altLang="en-US" sz="4000" dirty="0"/>
          </a:p>
        </p:txBody>
      </p:sp>
      <p:sp>
        <p:nvSpPr>
          <p:cNvPr id="4" name="文本框 3">
            <a:extLst>
              <a:ext uri="{FF2B5EF4-FFF2-40B4-BE49-F238E27FC236}">
                <a16:creationId xmlns:a16="http://schemas.microsoft.com/office/drawing/2014/main" xmlns="" id="{4C716ED2-0624-8C49-8E7D-1CE25B2720A6}"/>
              </a:ext>
            </a:extLst>
          </p:cNvPr>
          <p:cNvSpPr txBox="1"/>
          <p:nvPr/>
        </p:nvSpPr>
        <p:spPr>
          <a:xfrm>
            <a:off x="1435307" y="1052736"/>
            <a:ext cx="7324989" cy="1138773"/>
          </a:xfrm>
          <a:prstGeom prst="rect">
            <a:avLst/>
          </a:prstGeom>
          <a:noFill/>
        </p:spPr>
        <p:txBody>
          <a:bodyPr wrap="square" rtlCol="0">
            <a:spAutoFit/>
          </a:bodyPr>
          <a:lstStyle/>
          <a:p>
            <a:pPr>
              <a:lnSpc>
                <a:spcPct val="200000"/>
              </a:lnSpc>
            </a:pPr>
            <a:r>
              <a:rPr lang="zh-CN" altLang="en-US" sz="1700" b="1" dirty="0">
                <a:latin typeface="+mj-ea"/>
                <a:ea typeface="+mj-ea"/>
              </a:rPr>
              <a:t>对应的代码</a:t>
            </a:r>
            <a:endParaRPr lang="en-US" altLang="zh-CN" sz="1700" b="1" dirty="0">
              <a:latin typeface="+mj-ea"/>
              <a:ea typeface="+mj-ea"/>
            </a:endParaRPr>
          </a:p>
          <a:p>
            <a:r>
              <a:rPr lang="zh-CN" altLang="en-US" sz="1700" dirty="0">
                <a:latin typeface="+mj-ea"/>
                <a:ea typeface="+mj-ea"/>
              </a:rPr>
              <a:t>此示例中的自定义事件为“登录成功（</a:t>
            </a:r>
            <a:r>
              <a:rPr lang="en-US" altLang="zh-CN" sz="1700" dirty="0" err="1">
                <a:latin typeface="+mj-ea"/>
                <a:ea typeface="+mj-ea"/>
              </a:rPr>
              <a:t>loginSuccess</a:t>
            </a:r>
            <a:r>
              <a:rPr lang="zh-CN" altLang="en-US" sz="1700" dirty="0">
                <a:latin typeface="+mj-ea"/>
                <a:ea typeface="+mj-ea"/>
              </a:rPr>
              <a:t>）</a:t>
            </a:r>
            <a:r>
              <a:rPr lang="zh-CN" altLang="en-US" sz="1700" dirty="0" smtClean="0">
                <a:latin typeface="+mj-ea"/>
                <a:ea typeface="+mj-ea"/>
              </a:rPr>
              <a:t>”</a:t>
            </a:r>
            <a:endParaRPr lang="en-US" altLang="zh-CN" sz="1700" dirty="0" smtClean="0">
              <a:latin typeface="+mj-ea"/>
              <a:ea typeface="+mj-ea"/>
            </a:endParaRPr>
          </a:p>
          <a:p>
            <a:r>
              <a:rPr lang="zh-CN" altLang="en-US" sz="1700" dirty="0" smtClean="0">
                <a:latin typeface="+mj-ea"/>
                <a:ea typeface="+mj-ea"/>
              </a:rPr>
              <a:t>关联</a:t>
            </a:r>
            <a:r>
              <a:rPr lang="zh-CN" altLang="en-US" sz="1700" dirty="0">
                <a:latin typeface="+mj-ea"/>
                <a:ea typeface="+mj-ea"/>
              </a:rPr>
              <a:t>一个事件级变量为“登录方式（</a:t>
            </a:r>
            <a:r>
              <a:rPr lang="en-US" altLang="zh-CN" sz="1700" dirty="0" err="1">
                <a:latin typeface="+mj-ea"/>
                <a:ea typeface="+mj-ea"/>
              </a:rPr>
              <a:t>loginWay_var</a:t>
            </a:r>
            <a:r>
              <a:rPr lang="zh-CN" altLang="en-US" sz="1700" dirty="0">
                <a:latin typeface="+mj-ea"/>
                <a:ea typeface="+mj-ea"/>
              </a:rPr>
              <a:t>）”</a:t>
            </a:r>
            <a:endParaRPr kumimoji="1" lang="zh-CN" altLang="en-US" sz="1700" dirty="0">
              <a:latin typeface="+mj-ea"/>
              <a:ea typeface="+mj-ea"/>
            </a:endParaRPr>
          </a:p>
        </p:txBody>
      </p:sp>
      <p:graphicFrame>
        <p:nvGraphicFramePr>
          <p:cNvPr id="7" name="表格 6">
            <a:extLst>
              <a:ext uri="{FF2B5EF4-FFF2-40B4-BE49-F238E27FC236}">
                <a16:creationId xmlns:a16="http://schemas.microsoft.com/office/drawing/2014/main" xmlns="" id="{556280F2-D46D-F444-B0D8-0EA725D58BA7}"/>
              </a:ext>
            </a:extLst>
          </p:cNvPr>
          <p:cNvGraphicFramePr>
            <a:graphicFrameLocks noGrp="1"/>
          </p:cNvGraphicFramePr>
          <p:nvPr>
            <p:extLst>
              <p:ext uri="{D42A27DB-BD31-4B8C-83A1-F6EECF244321}">
                <p14:modId xmlns:p14="http://schemas.microsoft.com/office/powerpoint/2010/main" val="1644138041"/>
              </p:ext>
            </p:extLst>
          </p:nvPr>
        </p:nvGraphicFramePr>
        <p:xfrm>
          <a:off x="1487488" y="2276872"/>
          <a:ext cx="8640960" cy="3812300"/>
        </p:xfrm>
        <a:graphic>
          <a:graphicData uri="http://schemas.openxmlformats.org/drawingml/2006/table">
            <a:tbl>
              <a:tblPr firstRow="1" bandRow="1">
                <a:tableStyleId>{F5AB1C69-6EDB-4FF4-983F-18BD219EF322}</a:tableStyleId>
              </a:tblPr>
              <a:tblGrid>
                <a:gridCol w="1584176">
                  <a:extLst>
                    <a:ext uri="{9D8B030D-6E8A-4147-A177-3AD203B41FA5}">
                      <a16:colId xmlns:a16="http://schemas.microsoft.com/office/drawing/2014/main" xmlns="" val="1807915696"/>
                    </a:ext>
                  </a:extLst>
                </a:gridCol>
                <a:gridCol w="3528392">
                  <a:extLst>
                    <a:ext uri="{9D8B030D-6E8A-4147-A177-3AD203B41FA5}">
                      <a16:colId xmlns:a16="http://schemas.microsoft.com/office/drawing/2014/main" xmlns="" val="126812792"/>
                    </a:ext>
                  </a:extLst>
                </a:gridCol>
                <a:gridCol w="3528392">
                  <a:extLst>
                    <a:ext uri="{9D8B030D-6E8A-4147-A177-3AD203B41FA5}">
                      <a16:colId xmlns:a16="http://schemas.microsoft.com/office/drawing/2014/main" xmlns="" val="638419481"/>
                    </a:ext>
                  </a:extLst>
                </a:gridCol>
              </a:tblGrid>
              <a:tr h="566872">
                <a:tc>
                  <a:txBody>
                    <a:bodyPr/>
                    <a:lstStyle/>
                    <a:p>
                      <a:r>
                        <a:rPr lang="zh-CN" altLang="en-US" sz="1800" kern="1200" dirty="0">
                          <a:effectLst/>
                        </a:rPr>
                        <a:t>平台</a:t>
                      </a:r>
                      <a:endParaRPr lang="zh-CN" altLang="en-US" dirty="0"/>
                    </a:p>
                  </a:txBody>
                  <a:tcPr>
                    <a:solidFill>
                      <a:srgbClr val="FB7207"/>
                    </a:solidFill>
                  </a:tcPr>
                </a:tc>
                <a:tc>
                  <a:txBody>
                    <a:bodyPr/>
                    <a:lstStyle/>
                    <a:p>
                      <a:r>
                        <a:rPr lang="zh-CN" altLang="en-US" sz="1800" kern="1200" dirty="0">
                          <a:effectLst/>
                        </a:rPr>
                        <a:t>方法原型</a:t>
                      </a:r>
                      <a:endParaRPr lang="zh-CN" altLang="en-US" dirty="0"/>
                    </a:p>
                  </a:txBody>
                  <a:tcPr>
                    <a:solidFill>
                      <a:srgbClr val="FB7207"/>
                    </a:solidFill>
                  </a:tcPr>
                </a:tc>
                <a:tc>
                  <a:txBody>
                    <a:bodyPr/>
                    <a:lstStyle/>
                    <a:p>
                      <a:r>
                        <a:rPr lang="zh-CN" altLang="en-US" sz="1800" kern="1200" dirty="0">
                          <a:effectLst/>
                        </a:rPr>
                        <a:t>代码示例</a:t>
                      </a:r>
                      <a:endParaRPr lang="zh-CN" altLang="en-US" dirty="0"/>
                    </a:p>
                  </a:txBody>
                  <a:tcPr>
                    <a:solidFill>
                      <a:srgbClr val="FB7207"/>
                    </a:solidFill>
                  </a:tcPr>
                </a:tc>
                <a:extLst>
                  <a:ext uri="{0D108BD9-81ED-4DB2-BD59-A6C34878D82A}">
                    <a16:rowId xmlns:a16="http://schemas.microsoft.com/office/drawing/2014/main" xmlns="" val="4213787876"/>
                  </a:ext>
                </a:extLst>
              </a:tr>
              <a:tr h="719848">
                <a:tc>
                  <a:txBody>
                    <a:bodyPr/>
                    <a:lstStyle/>
                    <a:p>
                      <a:r>
                        <a:rPr lang="en" altLang="zh-CN" sz="1800" kern="1200" dirty="0">
                          <a:effectLst/>
                        </a:rPr>
                        <a:t>JS SDK</a:t>
                      </a:r>
                      <a:endParaRPr lang="zh-CN" altLang="en-US" dirty="0"/>
                    </a:p>
                  </a:txBody>
                  <a:tcPr/>
                </a:tc>
                <a:tc>
                  <a:txBody>
                    <a:bodyPr/>
                    <a:lstStyle/>
                    <a:p>
                      <a:r>
                        <a:rPr lang="en" altLang="zh-CN" sz="1800" kern="1200" dirty="0" err="1">
                          <a:effectLst/>
                        </a:rPr>
                        <a:t>gio</a:t>
                      </a:r>
                      <a:r>
                        <a:rPr lang="en" altLang="zh-CN" sz="1800" kern="1200" dirty="0">
                          <a:effectLst/>
                        </a:rPr>
                        <a:t>('track', </a:t>
                      </a:r>
                      <a:r>
                        <a:rPr lang="en" altLang="zh-CN" sz="1800" kern="1200" dirty="0" err="1">
                          <a:effectLst/>
                        </a:rPr>
                        <a:t>eventId</a:t>
                      </a:r>
                      <a:r>
                        <a:rPr lang="en" altLang="zh-CN" sz="1800" kern="1200" dirty="0">
                          <a:effectLst/>
                        </a:rPr>
                        <a:t>, </a:t>
                      </a:r>
                      <a:r>
                        <a:rPr lang="en" altLang="zh-CN" sz="1800" kern="1200" dirty="0" err="1">
                          <a:effectLst/>
                        </a:rPr>
                        <a:t>eventLevelVariables</a:t>
                      </a:r>
                      <a:r>
                        <a:rPr lang="en" altLang="zh-CN" sz="1800" kern="1200" dirty="0">
                          <a:effectLst/>
                        </a:rPr>
                        <a:t>);</a:t>
                      </a:r>
                      <a:endParaRPr lang="zh-CN" altLang="en-US" dirty="0"/>
                    </a:p>
                  </a:txBody>
                  <a:tcPr/>
                </a:tc>
                <a:tc>
                  <a:txBody>
                    <a:bodyPr/>
                    <a:lstStyle/>
                    <a:p>
                      <a:r>
                        <a:rPr lang="en" altLang="zh-CN" sz="1800" kern="1200" dirty="0" err="1">
                          <a:effectLst/>
                        </a:rPr>
                        <a:t>gio</a:t>
                      </a:r>
                      <a:r>
                        <a:rPr lang="en" altLang="zh-CN" sz="1800" kern="1200" dirty="0">
                          <a:effectLst/>
                        </a:rPr>
                        <a:t>('track', '</a:t>
                      </a:r>
                      <a:r>
                        <a:rPr lang="en" altLang="zh-CN" sz="1800" kern="1200" dirty="0" err="1">
                          <a:effectLst/>
                        </a:rPr>
                        <a:t>loginSuccess</a:t>
                      </a:r>
                      <a:r>
                        <a:rPr lang="en" altLang="zh-CN" sz="1800" kern="1200" dirty="0">
                          <a:effectLst/>
                        </a:rPr>
                        <a:t>', {loginWay_</a:t>
                      </a:r>
                      <a:r>
                        <a:rPr lang="en" altLang="zh-CN" sz="1800" kern="1200" dirty="0" err="1">
                          <a:effectLst/>
                        </a:rPr>
                        <a:t>var</a:t>
                      </a:r>
                      <a:r>
                        <a:rPr lang="en" altLang="zh-CN" sz="1800" kern="1200" dirty="0">
                          <a:effectLst/>
                        </a:rPr>
                        <a:t>':'QQ'})</a:t>
                      </a:r>
                      <a:endParaRPr lang="zh-CN" altLang="en-US" dirty="0"/>
                    </a:p>
                  </a:txBody>
                  <a:tcPr/>
                </a:tc>
                <a:extLst>
                  <a:ext uri="{0D108BD9-81ED-4DB2-BD59-A6C34878D82A}">
                    <a16:rowId xmlns:a16="http://schemas.microsoft.com/office/drawing/2014/main" xmlns="" val="4015346003"/>
                  </a:ext>
                </a:extLst>
              </a:tr>
              <a:tr h="1161552">
                <a:tc>
                  <a:txBody>
                    <a:bodyPr/>
                    <a:lstStyle/>
                    <a:p>
                      <a:r>
                        <a:rPr lang="en" altLang="zh-CN" sz="1800" kern="1200" dirty="0">
                          <a:effectLst/>
                        </a:rPr>
                        <a:t>Android SDK</a:t>
                      </a:r>
                      <a:endParaRPr lang="zh-CN" altLang="en-US" dirty="0"/>
                    </a:p>
                  </a:txBody>
                  <a:tcPr/>
                </a:tc>
                <a:tc>
                  <a:txBody>
                    <a:bodyPr/>
                    <a:lstStyle/>
                    <a:p>
                      <a:r>
                        <a:rPr lang="en" altLang="zh-CN" sz="1800" kern="1200" dirty="0" err="1">
                          <a:effectLst/>
                        </a:rPr>
                        <a:t>GrowingIO.getInstance</a:t>
                      </a:r>
                      <a:r>
                        <a:rPr lang="en" altLang="zh-CN" sz="1800" kern="1200" dirty="0">
                          <a:effectLst/>
                        </a:rPr>
                        <a:t>().track(String </a:t>
                      </a:r>
                      <a:r>
                        <a:rPr lang="en" altLang="zh-CN" sz="1800" kern="1200" dirty="0" err="1">
                          <a:effectLst/>
                        </a:rPr>
                        <a:t>eventId</a:t>
                      </a:r>
                      <a:r>
                        <a:rPr lang="en" altLang="zh-CN" sz="1800" kern="1200" dirty="0">
                          <a:effectLst/>
                        </a:rPr>
                        <a:t>, </a:t>
                      </a:r>
                      <a:r>
                        <a:rPr lang="en" altLang="zh-CN" sz="1800" kern="1200" dirty="0" err="1">
                          <a:effectLst/>
                        </a:rPr>
                        <a:t>JSONObject</a:t>
                      </a:r>
                      <a:r>
                        <a:rPr lang="en" altLang="zh-CN" sz="1800" kern="1200" dirty="0">
                          <a:effectLst/>
                        </a:rPr>
                        <a:t> </a:t>
                      </a:r>
                      <a:r>
                        <a:rPr lang="en" altLang="zh-CN" sz="1800" kern="1200" dirty="0" err="1">
                          <a:effectLst/>
                        </a:rPr>
                        <a:t>eventLevelVariables</a:t>
                      </a:r>
                      <a:r>
                        <a:rPr lang="en" altLang="zh-CN" sz="1800" kern="1200" dirty="0">
                          <a:effectLst/>
                        </a:rPr>
                        <a:t>);</a:t>
                      </a:r>
                      <a:endParaRPr lang="zh-CN" altLang="en-US" dirty="0"/>
                    </a:p>
                  </a:txBody>
                  <a:tcPr/>
                </a:tc>
                <a:tc>
                  <a:txBody>
                    <a:bodyPr/>
                    <a:lstStyle/>
                    <a:p>
                      <a:r>
                        <a:rPr lang="en" altLang="zh-CN" sz="1800" kern="1200" dirty="0" err="1">
                          <a:effectLst/>
                        </a:rPr>
                        <a:t>GrowingIO.getInstance</a:t>
                      </a:r>
                      <a:r>
                        <a:rPr lang="en" altLang="zh-CN" sz="1800" kern="1200" dirty="0">
                          <a:effectLst/>
                        </a:rPr>
                        <a:t>().track("</a:t>
                      </a:r>
                      <a:r>
                        <a:rPr lang="en" altLang="zh-CN" sz="1800" kern="1200" dirty="0" err="1">
                          <a:effectLst/>
                        </a:rPr>
                        <a:t>loginSuccess</a:t>
                      </a:r>
                      <a:r>
                        <a:rPr lang="en" altLang="zh-CN" sz="1800" kern="1200" dirty="0">
                          <a:effectLst/>
                        </a:rPr>
                        <a:t>", new </a:t>
                      </a:r>
                      <a:r>
                        <a:rPr lang="en" altLang="zh-CN" sz="1800" kern="1200" dirty="0" err="1">
                          <a:effectLst/>
                        </a:rPr>
                        <a:t>JSONObject</a:t>
                      </a:r>
                      <a:r>
                        <a:rPr lang="en" altLang="zh-CN" sz="1800" kern="1200" dirty="0">
                          <a:effectLst/>
                        </a:rPr>
                        <a:t>().put("loginWay_</a:t>
                      </a:r>
                      <a:r>
                        <a:rPr lang="en" altLang="zh-CN" sz="1800" kern="1200" dirty="0" err="1">
                          <a:effectLst/>
                        </a:rPr>
                        <a:t>var</a:t>
                      </a:r>
                      <a:r>
                        <a:rPr lang="en" altLang="zh-CN" sz="1800" kern="1200" dirty="0">
                          <a:effectLst/>
                        </a:rPr>
                        <a:t>","QQ"));</a:t>
                      </a:r>
                      <a:endParaRPr lang="zh-CN" altLang="en-US" dirty="0"/>
                    </a:p>
                  </a:txBody>
                  <a:tcPr/>
                </a:tc>
                <a:extLst>
                  <a:ext uri="{0D108BD9-81ED-4DB2-BD59-A6C34878D82A}">
                    <a16:rowId xmlns:a16="http://schemas.microsoft.com/office/drawing/2014/main" xmlns="" val="4052260125"/>
                  </a:ext>
                </a:extLst>
              </a:tr>
              <a:tr h="1336860">
                <a:tc>
                  <a:txBody>
                    <a:bodyPr/>
                    <a:lstStyle/>
                    <a:p>
                      <a:r>
                        <a:rPr lang="en" altLang="zh-CN" sz="1800" kern="1200" dirty="0">
                          <a:effectLst/>
                        </a:rPr>
                        <a:t>iOS SDK</a:t>
                      </a:r>
                      <a:endParaRPr lang="zh-CN" altLang="en-US" dirty="0"/>
                    </a:p>
                  </a:txBody>
                  <a:tcPr/>
                </a:tc>
                <a:tc>
                  <a:txBody>
                    <a:bodyPr/>
                    <a:lstStyle/>
                    <a:p>
                      <a:r>
                        <a:rPr lang="en" altLang="zh-CN" sz="1800" kern="1200" dirty="0">
                          <a:effectLst/>
                        </a:rPr>
                        <a:t>+ (void)track:(</a:t>
                      </a:r>
                      <a:r>
                        <a:rPr lang="en" altLang="zh-CN" sz="1800" kern="1200" dirty="0" err="1">
                          <a:effectLst/>
                        </a:rPr>
                        <a:t>NSString</a:t>
                      </a:r>
                      <a:r>
                        <a:rPr lang="en" altLang="zh-CN" sz="1800" kern="1200" dirty="0">
                          <a:effectLst/>
                        </a:rPr>
                        <a:t> *)</a:t>
                      </a:r>
                      <a:r>
                        <a:rPr lang="en" altLang="zh-CN" sz="1800" kern="1200" dirty="0" err="1">
                          <a:effectLst/>
                        </a:rPr>
                        <a:t>eventId</a:t>
                      </a:r>
                      <a:r>
                        <a:rPr lang="en" altLang="zh-CN" sz="1800" kern="1200" dirty="0">
                          <a:effectLst/>
                        </a:rPr>
                        <a:t> </a:t>
                      </a:r>
                      <a:r>
                        <a:rPr lang="en" altLang="zh-CN" sz="1800" kern="1200" dirty="0" err="1">
                          <a:effectLst/>
                        </a:rPr>
                        <a:t>withVariable</a:t>
                      </a:r>
                      <a:r>
                        <a:rPr lang="en" altLang="zh-CN" sz="1800" kern="1200" dirty="0">
                          <a:effectLst/>
                        </a:rPr>
                        <a:t>: (</a:t>
                      </a:r>
                      <a:r>
                        <a:rPr lang="en" altLang="zh-CN" sz="1800" kern="1200" dirty="0" err="1">
                          <a:effectLst/>
                        </a:rPr>
                        <a:t>NSDictionary</a:t>
                      </a:r>
                      <a:r>
                        <a:rPr lang="en" altLang="zh-CN" sz="1800" kern="1200" dirty="0">
                          <a:effectLst/>
                        </a:rPr>
                        <a:t>&lt;</a:t>
                      </a:r>
                      <a:r>
                        <a:rPr lang="en" altLang="zh-CN" sz="1800" kern="1200" dirty="0" err="1">
                          <a:effectLst/>
                        </a:rPr>
                        <a:t>NSString</a:t>
                      </a:r>
                      <a:r>
                        <a:rPr lang="en" altLang="zh-CN" sz="1800" kern="1200" dirty="0">
                          <a:effectLst/>
                        </a:rPr>
                        <a:t> *, </a:t>
                      </a:r>
                      <a:r>
                        <a:rPr lang="en" altLang="zh-CN" sz="1800" kern="1200" dirty="0" err="1">
                          <a:effectLst/>
                        </a:rPr>
                        <a:t>NSObject</a:t>
                      </a:r>
                      <a:r>
                        <a:rPr lang="en" altLang="zh-CN" sz="1800" kern="1200" dirty="0">
                          <a:effectLst/>
                        </a:rPr>
                        <a:t> *&gt; *)variable;</a:t>
                      </a:r>
                      <a:endParaRPr lang="zh-CN" altLang="en-US" dirty="0"/>
                    </a:p>
                  </a:txBody>
                  <a:tcPr/>
                </a:tc>
                <a:tc>
                  <a:txBody>
                    <a:bodyPr/>
                    <a:lstStyle/>
                    <a:p>
                      <a:r>
                        <a:rPr lang="en" altLang="zh-CN" sz="1800" kern="1200" dirty="0">
                          <a:effectLst/>
                        </a:rPr>
                        <a:t>[Growing track:@"</a:t>
                      </a:r>
                      <a:r>
                        <a:rPr lang="en" altLang="zh-CN" sz="1800" kern="1200" dirty="0" err="1">
                          <a:effectLst/>
                        </a:rPr>
                        <a:t>loginSuccess</a:t>
                      </a:r>
                      <a:r>
                        <a:rPr lang="en" altLang="zh-CN" sz="1800" kern="1200" dirty="0">
                          <a:effectLst/>
                        </a:rPr>
                        <a:t>" </a:t>
                      </a:r>
                      <a:r>
                        <a:rPr lang="en" altLang="zh-CN" sz="1800" kern="1200" dirty="0" err="1">
                          <a:effectLst/>
                        </a:rPr>
                        <a:t>withVariable</a:t>
                      </a:r>
                      <a:r>
                        <a:rPr lang="en" altLang="zh-CN" sz="1800" kern="1200" dirty="0">
                          <a:effectLst/>
                        </a:rPr>
                        <a:t>: @{@"</a:t>
                      </a:r>
                      <a:r>
                        <a:rPr lang="en" altLang="zh-CN" sz="1800" kern="1200" dirty="0" err="1">
                          <a:effectLst/>
                        </a:rPr>
                        <a:t>loginWay_var</a:t>
                      </a:r>
                      <a:r>
                        <a:rPr lang="en" altLang="zh-CN" sz="1800" kern="1200" dirty="0">
                          <a:effectLst/>
                        </a:rPr>
                        <a:t>":@"QQ"}];</a:t>
                      </a:r>
                      <a:endParaRPr lang="zh-CN" altLang="en-US" dirty="0"/>
                    </a:p>
                  </a:txBody>
                  <a:tcPr/>
                </a:tc>
                <a:extLst>
                  <a:ext uri="{0D108BD9-81ED-4DB2-BD59-A6C34878D82A}">
                    <a16:rowId xmlns:a16="http://schemas.microsoft.com/office/drawing/2014/main" xmlns="" val="2317113745"/>
                  </a:ext>
                </a:extLst>
              </a:tr>
            </a:tbl>
          </a:graphicData>
        </a:graphic>
      </p:graphicFrame>
    </p:spTree>
    <p:extLst>
      <p:ext uri="{BB962C8B-B14F-4D97-AF65-F5344CB8AC3E}">
        <p14:creationId xmlns:p14="http://schemas.microsoft.com/office/powerpoint/2010/main" val="1590449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2583</TotalTime>
  <Words>4963</Words>
  <Application>Microsoft Macintosh PowerPoint</Application>
  <PresentationFormat>宽屏</PresentationFormat>
  <Paragraphs>485</Paragraphs>
  <Slides>55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55</vt:i4>
      </vt:variant>
    </vt:vector>
  </HeadingPairs>
  <TitlesOfParts>
    <vt:vector size="65" baseType="lpstr">
      <vt:lpstr>Arial Black</vt:lpstr>
      <vt:lpstr>Avenir Book</vt:lpstr>
      <vt:lpstr>DengXian</vt:lpstr>
      <vt:lpstr>FZLanTingHei-R-GBK</vt:lpstr>
      <vt:lpstr>Mangal</vt:lpstr>
      <vt:lpstr>Microsoft YaHei</vt:lpstr>
      <vt:lpstr>黑体</vt:lpstr>
      <vt:lpstr>微软雅黑</vt:lpstr>
      <vt:lpstr>Arial</vt:lpstr>
      <vt:lpstr>自定义设计方案</vt:lpstr>
      <vt:lpstr>自定义数据的定义和上传方法</vt:lpstr>
      <vt:lpstr>介绍</vt:lpstr>
      <vt:lpstr>什么场景下建议上传自定义数据？</vt:lpstr>
      <vt:lpstr>GrowingIO提供的自定义数据类型</vt:lpstr>
      <vt:lpstr>自定义事件 + 事件级变量</vt:lpstr>
      <vt:lpstr>自定义事件(指标)+事件级变量(维度)</vt:lpstr>
      <vt:lpstr>自定义事件(指标)+事件级变量(维度)</vt:lpstr>
      <vt:lpstr>自定义事件(指标)+事件级变量(维度)</vt:lpstr>
      <vt:lpstr>自定义事件(指标)+事件级变量(维度)</vt:lpstr>
      <vt:lpstr>自定义事件(指标)+事件级变量(维度)</vt:lpstr>
      <vt:lpstr>自定义事件(指标)+事件级变量(维度)</vt:lpstr>
      <vt:lpstr>自定义事件(指标)+事件级变量(维度)</vt:lpstr>
      <vt:lpstr>自定义事件(指标)+事件级变量(维度)</vt:lpstr>
      <vt:lpstr>页面级变量</vt:lpstr>
      <vt:lpstr>页面级变量(维度)</vt:lpstr>
      <vt:lpstr>页面级变量(维度)</vt:lpstr>
      <vt:lpstr>页面级变量(维度)</vt:lpstr>
      <vt:lpstr>页面级变量(维度)</vt:lpstr>
      <vt:lpstr>页面级变量(维度)</vt:lpstr>
      <vt:lpstr>PowerPoint 演示文稿</vt:lpstr>
      <vt:lpstr>转化变量</vt:lpstr>
      <vt:lpstr>转化变量(维度)</vt:lpstr>
      <vt:lpstr>转化变量(维度)</vt:lpstr>
      <vt:lpstr>转化变量(维度)</vt:lpstr>
      <vt:lpstr>转化变量(维度)</vt:lpstr>
      <vt:lpstr>转化变量(维度)</vt:lpstr>
      <vt:lpstr>用户变量</vt:lpstr>
      <vt:lpstr>用户变量（维度）</vt:lpstr>
      <vt:lpstr>使用用户变量进行分析 - 示例一</vt:lpstr>
      <vt:lpstr>使用用户变量进行分析 - 示例二</vt:lpstr>
      <vt:lpstr>登录用户ID（代码示例）</vt:lpstr>
      <vt:lpstr>PowerPoint 演示文稿</vt:lpstr>
      <vt:lpstr>PowerPoint 演示文稿</vt:lpstr>
      <vt:lpstr>其他用户变量</vt:lpstr>
      <vt:lpstr>PowerPoint 演示文稿</vt:lpstr>
      <vt:lpstr>PowerPoint 演示文稿</vt:lpstr>
      <vt:lpstr>预置自定义事件</vt:lpstr>
      <vt:lpstr>自定义事件</vt:lpstr>
      <vt:lpstr>自定义事件</vt:lpstr>
      <vt:lpstr>访问用户变量</vt:lpstr>
      <vt:lpstr>访问用户变量</vt:lpstr>
      <vt:lpstr>注册用户变量</vt:lpstr>
      <vt:lpstr>注册用户变量</vt:lpstr>
      <vt:lpstr>页面级变量</vt:lpstr>
      <vt:lpstr>页面级变量</vt:lpstr>
      <vt:lpstr>转化变量</vt:lpstr>
      <vt:lpstr>转化变量</vt:lpstr>
      <vt:lpstr>如何上传自定义数据？</vt:lpstr>
      <vt:lpstr>如何上传自定义数据？</vt:lpstr>
      <vt:lpstr>如何上传自定义数据(1) – 需求梳理</vt:lpstr>
      <vt:lpstr>如何上传自定义数据(2) – 后台配置</vt:lpstr>
      <vt:lpstr>如何上传自定义数据(3) – 代码部署</vt:lpstr>
      <vt:lpstr>如何上传自定义数据(4) – 数据校验</vt:lpstr>
      <vt:lpstr>Debugger工具</vt:lpstr>
      <vt:lpstr>GrowingIO</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zf 460</cp:lastModifiedBy>
  <cp:revision>80</cp:revision>
  <dcterms:created xsi:type="dcterms:W3CDTF">2017-09-28T06:29:56Z</dcterms:created>
  <dcterms:modified xsi:type="dcterms:W3CDTF">2019-03-07T15:12:27Z</dcterms:modified>
</cp:coreProperties>
</file>