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98" r:id="rId8"/>
    <p:sldId id="299" r:id="rId9"/>
    <p:sldId id="31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1DF5E-DA18-4573-9421-C3D95B207D0A}" v="17" dt="2023-12-06T05:53:4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C6D14-B9D4-4BE3-8B81-5410051C61A4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8DC1-A3D5-4669-958A-839A613E7A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7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31C61-C275-4787-8587-A313E9F1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85C4F-4890-4A89-BF2B-17D38457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B723-F797-41F8-9AF8-1D08E243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1153-5DB2-4B1F-A299-7650B227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41A41-4CA6-42F1-833D-BDC7AFCA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2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07594-6902-4E36-83C1-E85D5059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23C63-3C71-4D15-A882-E44BAD37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D121E-E922-427A-B295-2977E21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00080-798F-42E9-A152-8675B45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90054-09A4-4015-A8CC-C5B8EB56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92FAD-D4E2-41C7-B7F3-F0D008D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9A655-FF44-4BE4-8CAE-6F540849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EB472-4916-44E5-AC59-DB31AA7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4923D-9B5F-43E1-A753-386F5F92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3E3EF-AFC1-47D5-B034-DAEEBDB9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163A-AAB7-4E21-98E2-F71A0B6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56767-74EE-4209-B0BE-33771ABD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D6515-154B-4E74-BC1F-9753191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D6B74-A8B6-437C-BA43-2C999050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1E232-CFEC-4F50-BAA4-B9253BF3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2D84-B202-458F-A0CA-D38930A2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A7E45-5671-4F65-80F5-4D05AAF6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021B3-A56C-4AA2-80CB-2A1FBE9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33785-4BAB-4FBE-9971-0E58E836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B0E99-D5F9-4055-AE99-1CD9182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7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503E-4311-4E42-B8D4-FE06F6C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FE9E-F6DD-41DB-AE85-DB512C8C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6A9EC-1BCD-4004-9CEA-1CDBFC97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C5E4-D7B7-4FF5-B44E-C35C6E25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8FB90-B8DC-460D-904D-6B8644B6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153E3-B7AF-47BC-86CF-EABC23F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9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1718-4650-40F2-AE8C-E7309B5D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376D2-FE09-4E7B-9146-26A398E9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C63DD-BD66-4F6C-B1E8-76ED15FE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6B43D3-AC95-42C5-AA1B-D40A20086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61BE50-024E-45C8-A742-4815FFB61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3F6BA-2CE2-4FAF-AB68-87B7FE1C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3C64A-70A0-4019-8081-4BB50E30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0A8E4-434B-4BFE-9E7D-F56F710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5D6C-2932-47CB-87B5-5B37F89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D033D-F517-4D0F-A389-58D07538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EEEB8-37AD-412C-8683-C99A50ED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54D05-78D5-495F-B5C8-2DED7D0C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A26567-C0F9-4B32-A6C8-D225864F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4E649-E91E-4E74-A957-E2B6F79D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BD161-DE01-44A0-8A6C-6D8D2384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15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7A9F0-05D5-4D44-989F-D2840053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9F5FC-2089-4705-BA89-06951B47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085CB-48DE-4C5B-922E-F60103EF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EB569-722C-4341-82C7-E9387D7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8A01B-D80E-40F3-909B-32030E8E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13837-8EB4-49FF-AA0C-B451E333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EC13-77BD-4844-8F87-2DE21CEB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DC325-D806-4A94-90B5-B2F606C32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0A37B-448A-4B60-A2ED-3BBBA251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E6FE0-F848-46A7-90BC-9D5F2FC2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8A972-3A08-4CE7-8ADC-6EE1A0B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FD6D6-17AF-4190-BBCB-68ADBE2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8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E1D37-208D-468E-ABFF-4E7E46E0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826B0-6D77-4B9F-82A4-79114923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D82EA-3BBC-4CE5-8BC7-60A7D7F45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15E6-0949-40A1-80CD-5482CC3A446D}" type="datetimeFigureOut">
              <a:rPr lang="ko-KR" altLang="en-US" smtClean="0"/>
              <a:t>2024-06-01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F09C5-80A0-4902-B502-B76C3CF81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88132-DE57-495D-84A2-B8450AF60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4D44-2C09-427E-B80C-2392086DB5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6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google.com/document/d/1NZoDLYnOjRdc_hNFejJ8xcNiSbL3vG25JMRIPmX72nM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ZoDLYnOjRdc_hNFejJ8xcNiSbL3vG25JMRIPmX72nM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916C16-9F25-4F00-976D-4E54D1AB3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000" b="1"/>
              <a:t>Sloshing-prediction Project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645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4179C2-51E3-A6CC-5BE1-930702F0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14" y="3718095"/>
            <a:ext cx="3175217" cy="177015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EE91D-0772-DE4E-8417-A2BA66644FA0}"/>
              </a:ext>
            </a:extLst>
          </p:cNvPr>
          <p:cNvSpPr txBox="1"/>
          <p:nvPr/>
        </p:nvSpPr>
        <p:spPr>
          <a:xfrm>
            <a:off x="691764" y="830557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E5DD-E4ED-7366-FB54-AB4B98CB8AD8}"/>
              </a:ext>
            </a:extLst>
          </p:cNvPr>
          <p:cNvSpPr txBox="1"/>
          <p:nvPr/>
        </p:nvSpPr>
        <p:spPr>
          <a:xfrm>
            <a:off x="5856031" y="2642105"/>
            <a:ext cx="59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Form3.cs</a:t>
            </a:r>
            <a:r>
              <a:rPr lang="ko-KR" altLang="en-US" dirty="0"/>
              <a:t> 실행 화면 </a:t>
            </a:r>
            <a:r>
              <a:rPr lang="en-US" altLang="ko-KR" dirty="0"/>
              <a:t>(IP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실행화면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B3BD-BD6F-889D-48C1-D6736FF7D99F}"/>
              </a:ext>
            </a:extLst>
          </p:cNvPr>
          <p:cNvSpPr txBox="1"/>
          <p:nvPr/>
        </p:nvSpPr>
        <p:spPr>
          <a:xfrm>
            <a:off x="8721438" y="5548578"/>
            <a:ext cx="247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endParaRPr lang="en-US" altLang="ko-KR" dirty="0"/>
          </a:p>
          <a:p>
            <a:r>
              <a:rPr lang="en-US" altLang="ko-KR" dirty="0"/>
              <a:t>Form3.cs</a:t>
            </a:r>
            <a:r>
              <a:rPr lang="ko-KR" altLang="en-US" dirty="0"/>
              <a:t> 실행 화면                                       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E8ADA6-4E89-1190-0D44-14440A13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32" y="1453105"/>
            <a:ext cx="4103822" cy="1069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1C0AFC-8A50-580B-E104-8C65ABED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4" y="2270458"/>
            <a:ext cx="2476715" cy="1265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E76E7A-C062-BFF0-845D-66052FB05122}"/>
              </a:ext>
            </a:extLst>
          </p:cNvPr>
          <p:cNvSpPr txBox="1"/>
          <p:nvPr/>
        </p:nvSpPr>
        <p:spPr>
          <a:xfrm>
            <a:off x="556989" y="4531819"/>
            <a:ext cx="467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Microsoft SQL Server Management Studio</a:t>
            </a:r>
            <a:r>
              <a:rPr lang="ko-KR" altLang="en-US" dirty="0"/>
              <a:t>                                        </a:t>
            </a:r>
            <a:endParaRPr lang="en-US" altLang="ko-KR" dirty="0"/>
          </a:p>
          <a:p>
            <a:r>
              <a:rPr lang="en-US" altLang="ko-KR" dirty="0"/>
              <a:t>(IP </a:t>
            </a:r>
            <a:r>
              <a:rPr lang="en-US" altLang="ko-KR" dirty="0" err="1"/>
              <a:t>Datatable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5A20E1-D79D-F87E-3CEC-20B9E1B37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64" y="3718095"/>
            <a:ext cx="2248095" cy="647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DAF2DB-C273-3DDA-CDA6-D8D3717F5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109" y="3606777"/>
            <a:ext cx="1978653" cy="1122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72A2CB-CE98-5C97-6297-F1BB8C8441C4}"/>
              </a:ext>
            </a:extLst>
          </p:cNvPr>
          <p:cNvSpPr txBox="1"/>
          <p:nvPr/>
        </p:nvSpPr>
        <p:spPr>
          <a:xfrm>
            <a:off x="5431111" y="5488251"/>
            <a:ext cx="247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en-US" altLang="ko-KR" dirty="0"/>
              <a:t> </a:t>
            </a:r>
            <a:r>
              <a:rPr lang="ko-KR" altLang="en-US" dirty="0" err="1"/>
              <a:t>에러창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로그인 화면으로 </a:t>
            </a:r>
            <a:r>
              <a:rPr lang="ko-KR" altLang="en-US" dirty="0" err="1"/>
              <a:t>돌아감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AA666AE-3D6A-BEF2-79A3-AD377BD9C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652" y="4340151"/>
            <a:ext cx="1306482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EE91D-0772-DE4E-8417-A2BA66644FA0}"/>
              </a:ext>
            </a:extLst>
          </p:cNvPr>
          <p:cNvSpPr txBox="1"/>
          <p:nvPr/>
        </p:nvSpPr>
        <p:spPr>
          <a:xfrm>
            <a:off x="691764" y="830557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2</a:t>
            </a:r>
            <a:r>
              <a:rPr lang="ko-KR" altLang="en-US" sz="3200" b="1" dirty="0"/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76E7A-C062-BFF0-845D-66052FB05122}"/>
              </a:ext>
            </a:extLst>
          </p:cNvPr>
          <p:cNvSpPr txBox="1"/>
          <p:nvPr/>
        </p:nvSpPr>
        <p:spPr>
          <a:xfrm>
            <a:off x="8754615" y="1899411"/>
            <a:ext cx="226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Microsoft SQL Server </a:t>
            </a:r>
          </a:p>
          <a:p>
            <a:r>
              <a:rPr lang="en-US" altLang="ko-KR" sz="1600" dirty="0"/>
              <a:t>Management Studio</a:t>
            </a:r>
            <a:r>
              <a:rPr lang="ko-KR" altLang="en-US" sz="1600" dirty="0"/>
              <a:t>                                        </a:t>
            </a:r>
            <a:endParaRPr lang="en-US" altLang="ko-KR" sz="1600" dirty="0"/>
          </a:p>
          <a:p>
            <a:r>
              <a:rPr lang="en-US" altLang="ko-KR" sz="1600" dirty="0"/>
              <a:t>(IP </a:t>
            </a:r>
            <a:r>
              <a:rPr lang="en-US" altLang="ko-KR" sz="1600" dirty="0" err="1"/>
              <a:t>Datatable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D63087-D072-D7BB-0C33-7ACCAC3A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15" y="363585"/>
            <a:ext cx="2719346" cy="1326307"/>
          </a:xfrm>
          <a:prstGeom prst="rect">
            <a:avLst/>
          </a:prstGeom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312E81FA-7BB9-8FE9-DD68-89091319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4615" y="2775972"/>
            <a:ext cx="3175217" cy="177015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8DC243-0F37-0742-191E-801499C9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616" y="4755647"/>
            <a:ext cx="3175217" cy="1771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661D0-4603-6DC9-1706-83F775CD4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658" y="2791762"/>
            <a:ext cx="3904091" cy="3956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620E95-5CD0-CEE2-F4FA-BA5B3B7AC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74" y="1415332"/>
            <a:ext cx="4461002" cy="30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EE91D-0772-DE4E-8417-A2BA66644FA0}"/>
              </a:ext>
            </a:extLst>
          </p:cNvPr>
          <p:cNvSpPr txBox="1"/>
          <p:nvPr/>
        </p:nvSpPr>
        <p:spPr>
          <a:xfrm>
            <a:off x="691764" y="830557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주차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B03593-8574-5B2B-F200-3C26896B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18" y="3674836"/>
            <a:ext cx="4053958" cy="2942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EBAD7B-4778-2A6A-464E-5CB3CE0F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05" y="1415332"/>
            <a:ext cx="4573646" cy="21140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F29172-52CA-F8A4-2106-88B6D84F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5" y="3142104"/>
            <a:ext cx="4971474" cy="3333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9AB1-4B39-CBEB-FC42-92FED55724FD}"/>
              </a:ext>
            </a:extLst>
          </p:cNvPr>
          <p:cNvSpPr txBox="1"/>
          <p:nvPr/>
        </p:nvSpPr>
        <p:spPr>
          <a:xfrm>
            <a:off x="400819" y="1477364"/>
            <a:ext cx="7267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Project</a:t>
            </a:r>
          </a:p>
          <a:p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AWS)</a:t>
            </a:r>
            <a:endParaRPr lang="en-US" altLang="ko-KR" sz="1000" b="1" dirty="0"/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두번째 화면의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</a:rPr>
              <a:t>Upload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버튼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</a:rPr>
              <a:t>클릭시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</a:rPr>
              <a:t>AI model implementation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코드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</a:rPr>
              <a:t>py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파일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</a:rPr>
              <a:t>S3 Bucket1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</a:rPr>
              <a:t>에 업로드</a:t>
            </a:r>
          </a:p>
          <a:p>
            <a:r>
              <a:rPr lang="en-US" altLang="ko-KR" sz="1000" dirty="0"/>
              <a:t>-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실행시켜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모델을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freeze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형태의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pb file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변환하는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lambda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 작성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S3 Bucket1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저장된 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새로운 딥러닝</a:t>
            </a:r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기계학습 모델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(pb file -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활성화 함수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aug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aug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활용해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Sage maker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학습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테스트  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Winform</a:t>
            </a:r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1000" b="1" dirty="0"/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성공적으로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 file &amp;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업로드시 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Successfully Uploaded”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팝업창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6761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EE91D-0772-DE4E-8417-A2BA66644FA0}"/>
              </a:ext>
            </a:extLst>
          </p:cNvPr>
          <p:cNvSpPr txBox="1"/>
          <p:nvPr/>
        </p:nvSpPr>
        <p:spPr>
          <a:xfrm>
            <a:off x="691764" y="830557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4</a:t>
            </a:r>
            <a:r>
              <a:rPr lang="ko-KR" altLang="en-US" sz="3200" b="1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79AB1-4B39-CBEB-FC42-92FED55724FD}"/>
              </a:ext>
            </a:extLst>
          </p:cNvPr>
          <p:cNvSpPr txBox="1"/>
          <p:nvPr/>
        </p:nvSpPr>
        <p:spPr>
          <a:xfrm>
            <a:off x="144434" y="1477364"/>
            <a:ext cx="7523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Project plan</a:t>
            </a:r>
          </a:p>
          <a:p>
            <a:r>
              <a:rPr lang="en-US" altLang="ko-KR" sz="1000" dirty="0">
                <a:hlinkClick r:id="rId2"/>
              </a:rPr>
              <a:t>https://docs.google.com/document/d/1NZoDLYnOjRdc_hNFejJ8xcNiSbL3vG25JMRIPmX72nM/edit?usp=sharing</a:t>
            </a:r>
            <a:endParaRPr lang="ko-KR" altLang="en-US" sz="1000" dirty="0"/>
          </a:p>
          <a:p>
            <a:endParaRPr lang="en-US" altLang="ko-KR" sz="1000" dirty="0"/>
          </a:p>
          <a:p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AWS)</a:t>
            </a:r>
          </a:p>
          <a:p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80FB3-678C-AFAC-7D37-A73F9AA44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8"/>
          <a:stretch/>
        </p:blipFill>
        <p:spPr>
          <a:xfrm>
            <a:off x="7367847" y="2413457"/>
            <a:ext cx="3387610" cy="1600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E13F3-A9BB-621D-A51C-4FD32F2D4254}"/>
              </a:ext>
            </a:extLst>
          </p:cNvPr>
          <p:cNvSpPr txBox="1"/>
          <p:nvPr/>
        </p:nvSpPr>
        <p:spPr>
          <a:xfrm>
            <a:off x="7334596" y="2001267"/>
            <a:ext cx="2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Lambda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5D273-C103-7BDF-9D5A-81B640563CA4}"/>
              </a:ext>
            </a:extLst>
          </p:cNvPr>
          <p:cNvSpPr txBox="1"/>
          <p:nvPr/>
        </p:nvSpPr>
        <p:spPr>
          <a:xfrm>
            <a:off x="7329056" y="4110252"/>
            <a:ext cx="2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 S3</a:t>
            </a:r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8ABD50-BC1F-D7EE-ED24-1C68A9AA9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22"/>
          <a:stretch/>
        </p:blipFill>
        <p:spPr>
          <a:xfrm>
            <a:off x="7396942" y="4426030"/>
            <a:ext cx="2665615" cy="22359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CCA3CB-2B62-519A-B517-79B99E99C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34" y="2186901"/>
            <a:ext cx="6231619" cy="44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EE91D-0772-DE4E-8417-A2BA66644FA0}"/>
              </a:ext>
            </a:extLst>
          </p:cNvPr>
          <p:cNvSpPr txBox="1"/>
          <p:nvPr/>
        </p:nvSpPr>
        <p:spPr>
          <a:xfrm>
            <a:off x="691764" y="830557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8</a:t>
            </a:r>
            <a:r>
              <a:rPr lang="ko-KR" altLang="en-US" sz="3200" b="1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79AB1-4B39-CBEB-FC42-92FED55724FD}"/>
              </a:ext>
            </a:extLst>
          </p:cNvPr>
          <p:cNvSpPr txBox="1"/>
          <p:nvPr/>
        </p:nvSpPr>
        <p:spPr>
          <a:xfrm>
            <a:off x="691764" y="1503855"/>
            <a:ext cx="752387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Project plan</a:t>
            </a:r>
          </a:p>
          <a:p>
            <a:r>
              <a:rPr lang="en-US" altLang="ko-KR" sz="1000" dirty="0">
                <a:hlinkClick r:id="rId2"/>
              </a:rPr>
              <a:t>https://docs.google.com/document/d/1NZoDLYnOjRdc_hNFejJ8xcNiSbL3vG25JMRIPmX72nM/edit?usp=sharing</a:t>
            </a:r>
            <a:endParaRPr lang="ko-KR" altLang="en-US" sz="1000" dirty="0"/>
          </a:p>
          <a:p>
            <a:endParaRPr lang="en-US" altLang="ko-KR" sz="1000" dirty="0"/>
          </a:p>
          <a:p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Container Image</a:t>
            </a:r>
          </a:p>
          <a:p>
            <a:endParaRPr lang="en-US" altLang="ko-KR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Gateway, Ubuntu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</a:t>
            </a:r>
            <a:endParaRPr lang="en-US" altLang="ko-KR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=&gt;Hello-Lambda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미지 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deploy 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성공</a:t>
            </a:r>
            <a:endParaRPr lang="en-US" altLang="ko-KR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3228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19399E-15EA-F3B8-F0E3-F9A6B458A3A6}"/>
              </a:ext>
            </a:extLst>
          </p:cNvPr>
          <p:cNvSpPr txBox="1"/>
          <p:nvPr/>
        </p:nvSpPr>
        <p:spPr>
          <a:xfrm>
            <a:off x="1077027" y="4182034"/>
            <a:ext cx="136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>
                <a:latin typeface="Courier New" panose="02070309020205020404" pitchFamily="49" charset="0"/>
              </a:rPr>
              <a:t>S3</a:t>
            </a:r>
          </a:p>
          <a:p>
            <a:pPr algn="ctr"/>
            <a:r>
              <a:rPr lang="es-ES" altLang="ko-KR" sz="1100" b="1" dirty="0">
                <a:effectLst/>
                <a:latin typeface="Courier New" panose="02070309020205020404" pitchFamily="49" charset="0"/>
              </a:rPr>
              <a:t>(inputfile.csv)</a:t>
            </a:r>
            <a:endParaRPr lang="es-ES" altLang="ko-KR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819D4-5C88-F221-FF1F-60BF1B5845D2}"/>
              </a:ext>
            </a:extLst>
          </p:cNvPr>
          <p:cNvSpPr txBox="1"/>
          <p:nvPr/>
        </p:nvSpPr>
        <p:spPr>
          <a:xfrm>
            <a:off x="503039" y="733289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주차</a:t>
            </a:r>
          </a:p>
        </p:txBody>
      </p:sp>
      <p:pic>
        <p:nvPicPr>
          <p:cNvPr id="1026" name="Picture 2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320ACED9-B2CE-546B-FE8F-F1E2BAB2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7" y="3429000"/>
            <a:ext cx="744973" cy="7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F9929C-4DE6-B976-2AC7-69CA26A7A89B}"/>
              </a:ext>
            </a:extLst>
          </p:cNvPr>
          <p:cNvCxnSpPr>
            <a:cxnSpLocks/>
          </p:cNvCxnSpPr>
          <p:nvPr/>
        </p:nvCxnSpPr>
        <p:spPr>
          <a:xfrm flipV="1">
            <a:off x="2185748" y="3223116"/>
            <a:ext cx="627900" cy="388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Lambda - Wikipedia">
            <a:extLst>
              <a:ext uri="{FF2B5EF4-FFF2-40B4-BE49-F238E27FC236}">
                <a16:creationId xmlns:a16="http://schemas.microsoft.com/office/drawing/2014/main" id="{0B3E9A6E-281D-9C6C-A535-832DCDAA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57" y="2443167"/>
            <a:ext cx="840048" cy="8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7D02D3-B1D4-7A4B-B69C-B3ACF96660F6}"/>
              </a:ext>
            </a:extLst>
          </p:cNvPr>
          <p:cNvSpPr txBox="1"/>
          <p:nvPr/>
        </p:nvSpPr>
        <p:spPr>
          <a:xfrm>
            <a:off x="2624805" y="3301071"/>
            <a:ext cx="1630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>
                <a:latin typeface="Courier New" panose="02070309020205020404" pitchFamily="49" charset="0"/>
              </a:rPr>
              <a:t>AWS Lambda</a:t>
            </a:r>
          </a:p>
          <a:p>
            <a:pPr algn="ctr"/>
            <a:r>
              <a:rPr lang="es-ES" altLang="ko-KR" sz="1100" b="1" dirty="0">
                <a:effectLst/>
                <a:latin typeface="Courier New" panose="02070309020205020404" pitchFamily="49" charset="0"/>
              </a:rPr>
              <a:t>(</a:t>
            </a:r>
            <a:r>
              <a:rPr lang="es-ES" altLang="ko-KR" sz="1100" dirty="0" err="1">
                <a:effectLst/>
                <a:latin typeface="Courier New" panose="02070309020205020404" pitchFamily="49" charset="0"/>
              </a:rPr>
              <a:t>csv_sloshingprediction</a:t>
            </a:r>
            <a:r>
              <a:rPr lang="es-ES" altLang="ko-KR" sz="1100" b="1" dirty="0">
                <a:effectLst/>
                <a:latin typeface="Courier New" panose="02070309020205020404" pitchFamily="49" charset="0"/>
              </a:rPr>
              <a:t>)</a:t>
            </a:r>
            <a:endParaRPr lang="es-ES" altLang="ko-KR" sz="1100" b="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D7D8C0-C29F-9908-6C83-432C38A4EC7C}"/>
              </a:ext>
            </a:extLst>
          </p:cNvPr>
          <p:cNvCxnSpPr>
            <a:cxnSpLocks/>
          </p:cNvCxnSpPr>
          <p:nvPr/>
        </p:nvCxnSpPr>
        <p:spPr>
          <a:xfrm>
            <a:off x="4004876" y="2955162"/>
            <a:ext cx="963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F26BA2-8334-A6FA-0C4C-5CD95DA1E622}"/>
              </a:ext>
            </a:extLst>
          </p:cNvPr>
          <p:cNvCxnSpPr>
            <a:cxnSpLocks/>
          </p:cNvCxnSpPr>
          <p:nvPr/>
        </p:nvCxnSpPr>
        <p:spPr>
          <a:xfrm>
            <a:off x="6147278" y="3024063"/>
            <a:ext cx="735078" cy="51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C06236-D37D-09EB-8FEF-68F227100D4F}"/>
              </a:ext>
            </a:extLst>
          </p:cNvPr>
          <p:cNvSpPr txBox="1"/>
          <p:nvPr/>
        </p:nvSpPr>
        <p:spPr>
          <a:xfrm>
            <a:off x="6514817" y="4182034"/>
            <a:ext cx="1630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>
                <a:latin typeface="Courier New" panose="02070309020205020404" pitchFamily="49" charset="0"/>
              </a:rPr>
              <a:t>S3</a:t>
            </a:r>
          </a:p>
          <a:p>
            <a:pPr algn="ctr"/>
            <a:r>
              <a:rPr lang="es-ES" altLang="ko-KR" sz="1100" b="1" dirty="0">
                <a:effectLst/>
                <a:latin typeface="Courier New" panose="02070309020205020404" pitchFamily="49" charset="0"/>
              </a:rPr>
              <a:t>(result.csv)</a:t>
            </a:r>
            <a:endParaRPr lang="es-ES" altLang="ko-KR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A04C7-05A0-12CA-A0B9-50C6F5CD3D8F}"/>
              </a:ext>
            </a:extLst>
          </p:cNvPr>
          <p:cNvSpPr txBox="1"/>
          <p:nvPr/>
        </p:nvSpPr>
        <p:spPr>
          <a:xfrm>
            <a:off x="4726484" y="3303210"/>
            <a:ext cx="1630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>
                <a:latin typeface="Courier New" panose="02070309020205020404" pitchFamily="49" charset="0"/>
              </a:rPr>
              <a:t>AWS Lambda</a:t>
            </a:r>
          </a:p>
          <a:p>
            <a:pPr algn="ctr"/>
            <a:r>
              <a:rPr lang="es-ES" altLang="ko-KR" sz="1100" dirty="0">
                <a:effectLst/>
                <a:latin typeface="Courier New" panose="02070309020205020404" pitchFamily="49" charset="0"/>
              </a:rPr>
              <a:t>(</a:t>
            </a:r>
            <a:r>
              <a:rPr lang="es-ES" altLang="ko-KR" sz="1100" dirty="0" err="1">
                <a:effectLst/>
                <a:latin typeface="Courier New" panose="02070309020205020404" pitchFamily="49" charset="0"/>
              </a:rPr>
              <a:t>sloshing-service-dev-predict-sloshing</a:t>
            </a:r>
            <a:r>
              <a:rPr lang="es-ES" altLang="ko-KR" sz="1100" dirty="0"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172A7D-1ADD-EE16-1E4C-C97FA962A4AE}"/>
              </a:ext>
            </a:extLst>
          </p:cNvPr>
          <p:cNvSpPr txBox="1"/>
          <p:nvPr/>
        </p:nvSpPr>
        <p:spPr>
          <a:xfrm>
            <a:off x="1595138" y="2946117"/>
            <a:ext cx="1259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추론에 사용되는</a:t>
            </a:r>
            <a:endParaRPr lang="en-US" altLang="ko-KR" sz="1000" b="1" dirty="0">
              <a:latin typeface="Courier New" panose="02070309020205020404" pitchFamily="49" charset="0"/>
            </a:endParaRPr>
          </a:p>
          <a:p>
            <a:pPr algn="ctr"/>
            <a:r>
              <a:rPr lang="es-ES" altLang="ko-KR" sz="1000" b="1" dirty="0" err="1">
                <a:latin typeface="Courier New" panose="02070309020205020404" pitchFamily="49" charset="0"/>
              </a:rPr>
              <a:t>Csv</a:t>
            </a:r>
            <a:r>
              <a:rPr lang="es-ES" altLang="ko-KR" sz="1000" b="1" dirty="0">
                <a:latin typeface="Courier New" panose="02070309020205020404" pitchFamily="49" charset="0"/>
              </a:rPr>
              <a:t> file</a:t>
            </a:r>
          </a:p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전달</a:t>
            </a:r>
            <a:endParaRPr lang="es-ES" altLang="ko-KR" sz="1000" b="1" dirty="0">
              <a:latin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AF900-D319-C252-FFD3-3693BB597F93}"/>
              </a:ext>
            </a:extLst>
          </p:cNvPr>
          <p:cNvSpPr txBox="1"/>
          <p:nvPr/>
        </p:nvSpPr>
        <p:spPr>
          <a:xfrm>
            <a:off x="3726644" y="2399946"/>
            <a:ext cx="1491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추론에 사용되는</a:t>
            </a:r>
            <a:endParaRPr lang="en-US" altLang="ko-KR" sz="1000" b="1" dirty="0">
              <a:latin typeface="Courier New" panose="02070309020205020404" pitchFamily="49" charset="0"/>
            </a:endParaRPr>
          </a:p>
          <a:p>
            <a:pPr algn="ctr"/>
            <a:r>
              <a:rPr lang="es-ES" altLang="ko-KR" sz="1000" b="1" dirty="0" err="1">
                <a:latin typeface="Courier New" panose="02070309020205020404" pitchFamily="49" charset="0"/>
              </a:rPr>
              <a:t>parameter</a:t>
            </a:r>
            <a:endParaRPr lang="es-ES" altLang="ko-KR" sz="1000" b="1" dirty="0">
              <a:latin typeface="Courier New" panose="02070309020205020404" pitchFamily="49" charset="0"/>
            </a:endParaRPr>
          </a:p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전달</a:t>
            </a:r>
            <a:endParaRPr lang="es-ES" altLang="ko-KR" sz="1000" b="1" dirty="0"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B3019-FE90-44F9-5FD1-15473FF66A1F}"/>
              </a:ext>
            </a:extLst>
          </p:cNvPr>
          <p:cNvSpPr txBox="1"/>
          <p:nvPr/>
        </p:nvSpPr>
        <p:spPr>
          <a:xfrm>
            <a:off x="6044723" y="2789872"/>
            <a:ext cx="149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추론 결과 </a:t>
            </a:r>
            <a:endParaRPr lang="en-US" altLang="ko-KR" sz="1000" b="1" dirty="0">
              <a:latin typeface="Courier New" panose="02070309020205020404" pitchFamily="49" charset="0"/>
            </a:endParaRPr>
          </a:p>
          <a:p>
            <a:pPr algn="ctr"/>
            <a:r>
              <a:rPr lang="ko-KR" altLang="en-US" sz="1000" b="1" dirty="0">
                <a:latin typeface="Courier New" panose="02070309020205020404" pitchFamily="49" charset="0"/>
              </a:rPr>
              <a:t>담은 </a:t>
            </a:r>
            <a:r>
              <a:rPr lang="en-US" altLang="ko-KR" sz="1000" b="1" dirty="0">
                <a:latin typeface="Courier New" panose="02070309020205020404" pitchFamily="49" charset="0"/>
              </a:rPr>
              <a:t>csv</a:t>
            </a:r>
            <a:r>
              <a:rPr lang="ko-KR" altLang="en-US" sz="1000" b="1" dirty="0">
                <a:latin typeface="Courier New" panose="02070309020205020404" pitchFamily="49" charset="0"/>
              </a:rPr>
              <a:t>전달</a:t>
            </a:r>
            <a:endParaRPr lang="es-ES" altLang="ko-KR" sz="1000" b="1" dirty="0">
              <a:latin typeface="Courier New" panose="02070309020205020404" pitchFamily="49" charset="0"/>
            </a:endParaRPr>
          </a:p>
        </p:txBody>
      </p:sp>
      <p:pic>
        <p:nvPicPr>
          <p:cNvPr id="28" name="Picture 2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212C6BA8-642C-51FC-66F5-DA80045C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99" y="3294519"/>
            <a:ext cx="858137" cy="8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WS Lambda - Wikipedia">
            <a:extLst>
              <a:ext uri="{FF2B5EF4-FFF2-40B4-BE49-F238E27FC236}">
                <a16:creationId xmlns:a16="http://schemas.microsoft.com/office/drawing/2014/main" id="{6E7CFCAC-FEEF-35CF-7DDD-C6E1497B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99" y="2466131"/>
            <a:ext cx="840048" cy="8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D819D4-5C88-F221-FF1F-60BF1B5845D2}"/>
              </a:ext>
            </a:extLst>
          </p:cNvPr>
          <p:cNvSpPr txBox="1"/>
          <p:nvPr/>
        </p:nvSpPr>
        <p:spPr>
          <a:xfrm>
            <a:off x="503039" y="733289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b="1" dirty="0"/>
          </a:p>
        </p:txBody>
      </p:sp>
      <p:pic>
        <p:nvPicPr>
          <p:cNvPr id="2050" name="Picture 2" descr="리눅스 (Linux) 명령어] 우분투(Ubuntu) 버전 확인하는 방법들! : 네이버 블로그">
            <a:extLst>
              <a:ext uri="{FF2B5EF4-FFF2-40B4-BE49-F238E27FC236}">
                <a16:creationId xmlns:a16="http://schemas.microsoft.com/office/drawing/2014/main" id="{77F431C4-7CFA-1067-02D2-C03B3A78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4" y="2197854"/>
            <a:ext cx="754811" cy="5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verless] 'Serverless' 프레임워크로 s3 presigned url 발급 함수 배포하기">
            <a:extLst>
              <a:ext uri="{FF2B5EF4-FFF2-40B4-BE49-F238E27FC236}">
                <a16:creationId xmlns:a16="http://schemas.microsoft.com/office/drawing/2014/main" id="{342C18C5-6C59-2A1D-A3BE-E45C0D69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00" y="1989859"/>
            <a:ext cx="1663572" cy="9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D704FF-1B51-3139-71CE-E4347FF6D094}"/>
              </a:ext>
            </a:extLst>
          </p:cNvPr>
          <p:cNvSpPr txBox="1"/>
          <p:nvPr/>
        </p:nvSpPr>
        <p:spPr>
          <a:xfrm>
            <a:off x="1644893" y="3067634"/>
            <a:ext cx="2027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 err="1">
                <a:latin typeface="Courier New" panose="02070309020205020404" pitchFamily="49" charset="0"/>
              </a:rPr>
              <a:t>Serveless</a:t>
            </a:r>
            <a:r>
              <a:rPr lang="es-ES" altLang="ko-KR" sz="1100" b="1" dirty="0">
                <a:latin typeface="Courier New" panose="02070309020205020404" pitchFamily="49" charset="0"/>
              </a:rPr>
              <a:t> Framework</a:t>
            </a:r>
            <a:endParaRPr lang="es-ES" altLang="ko-KR" sz="1100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2ACBD-A668-63C2-CB1E-EAE2874B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54386"/>
            <a:ext cx="979200" cy="1142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A4F846-67C0-3515-4D45-BDA38357E7D7}"/>
              </a:ext>
            </a:extLst>
          </p:cNvPr>
          <p:cNvCxnSpPr>
            <a:cxnSpLocks/>
          </p:cNvCxnSpPr>
          <p:nvPr/>
        </p:nvCxnSpPr>
        <p:spPr>
          <a:xfrm flipV="1">
            <a:off x="1291435" y="2640362"/>
            <a:ext cx="450951" cy="308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4A5AEA-315F-FA50-C5C6-09B39FFA1D2D}"/>
              </a:ext>
            </a:extLst>
          </p:cNvPr>
          <p:cNvCxnSpPr>
            <a:cxnSpLocks/>
          </p:cNvCxnSpPr>
          <p:nvPr/>
        </p:nvCxnSpPr>
        <p:spPr>
          <a:xfrm>
            <a:off x="3612284" y="2572266"/>
            <a:ext cx="627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D2F2D8-6999-9F48-59CD-CE2432644FB8}"/>
              </a:ext>
            </a:extLst>
          </p:cNvPr>
          <p:cNvCxnSpPr>
            <a:cxnSpLocks/>
          </p:cNvCxnSpPr>
          <p:nvPr/>
        </p:nvCxnSpPr>
        <p:spPr>
          <a:xfrm>
            <a:off x="5591031" y="2525586"/>
            <a:ext cx="412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AWS Lambda - Wikipedia">
            <a:extLst>
              <a:ext uri="{FF2B5EF4-FFF2-40B4-BE49-F238E27FC236}">
                <a16:creationId xmlns:a16="http://schemas.microsoft.com/office/drawing/2014/main" id="{6D9106E7-3D40-0FD8-548E-F3C4E7A9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39" y="1906733"/>
            <a:ext cx="769442" cy="7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AF5470-43FB-4B15-A7DF-3D620B3B8280}"/>
              </a:ext>
            </a:extLst>
          </p:cNvPr>
          <p:cNvSpPr txBox="1"/>
          <p:nvPr/>
        </p:nvSpPr>
        <p:spPr>
          <a:xfrm>
            <a:off x="5745878" y="2712065"/>
            <a:ext cx="1630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100" b="1" dirty="0">
                <a:latin typeface="Courier New" panose="02070309020205020404" pitchFamily="49" charset="0"/>
              </a:rPr>
              <a:t>AWS Lambda</a:t>
            </a:r>
          </a:p>
          <a:p>
            <a:pPr algn="ctr"/>
            <a:r>
              <a:rPr lang="es-ES" altLang="ko-KR" sz="1100" dirty="0">
                <a:effectLst/>
                <a:latin typeface="Courier New" panose="02070309020205020404" pitchFamily="49" charset="0"/>
              </a:rPr>
              <a:t>(</a:t>
            </a:r>
            <a:r>
              <a:rPr lang="es-ES" altLang="ko-KR" sz="1100" dirty="0" err="1">
                <a:effectLst/>
                <a:latin typeface="Courier New" panose="02070309020205020404" pitchFamily="49" charset="0"/>
              </a:rPr>
              <a:t>sloshing-service-dev-predict-sloshing</a:t>
            </a:r>
            <a:r>
              <a:rPr lang="es-ES" altLang="ko-KR" sz="1100" dirty="0"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8AE8-541F-36C4-34E2-CA90A4A37C87}"/>
              </a:ext>
            </a:extLst>
          </p:cNvPr>
          <p:cNvSpPr txBox="1"/>
          <p:nvPr/>
        </p:nvSpPr>
        <p:spPr>
          <a:xfrm>
            <a:off x="655439" y="885689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FC31A-6389-6843-BCF7-D5F0461FCE72}"/>
              </a:ext>
            </a:extLst>
          </p:cNvPr>
          <p:cNvSpPr txBox="1"/>
          <p:nvPr/>
        </p:nvSpPr>
        <p:spPr>
          <a:xfrm>
            <a:off x="347868" y="3813868"/>
            <a:ext cx="75575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Lambda Deployment Process</a:t>
            </a:r>
          </a:p>
          <a:p>
            <a:r>
              <a:rPr lang="en-US" altLang="ko-KR" sz="110" dirty="0" err="1"/>
              <a:t>V</a:t>
            </a:r>
            <a:r>
              <a:rPr lang="en-US" altLang="ko-KR" sz="1000" dirty="0" err="1"/>
              <a:t>Virtual</a:t>
            </a:r>
            <a:r>
              <a:rPr lang="en-US" altLang="ko-KR" sz="1000" dirty="0"/>
              <a:t> Box Linux environment</a:t>
            </a:r>
          </a:p>
          <a:p>
            <a:r>
              <a:rPr lang="en-US" altLang="ko-KR" sz="1000" dirty="0"/>
              <a:t>-Serverless Framework</a:t>
            </a:r>
            <a:r>
              <a:rPr lang="ko-KR" altLang="en-US" sz="1000" dirty="0"/>
              <a:t>을 사용해 </a:t>
            </a:r>
            <a:r>
              <a:rPr lang="en-US" altLang="ko-KR" sz="1000" dirty="0"/>
              <a:t>lambda function code</a:t>
            </a:r>
            <a:r>
              <a:rPr lang="ko-KR" altLang="en-US" sz="1000" dirty="0"/>
              <a:t>와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사용한 </a:t>
            </a:r>
            <a:r>
              <a:rPr lang="en-US" altLang="ko-KR" sz="1000" dirty="0"/>
              <a:t>dependencies packaging</a:t>
            </a:r>
          </a:p>
          <a:p>
            <a:r>
              <a:rPr lang="en-US" altLang="ko-KR" sz="1000" dirty="0"/>
              <a:t>-API Gateway</a:t>
            </a:r>
            <a:r>
              <a:rPr lang="ko-KR" altLang="en-US" sz="1000" dirty="0"/>
              <a:t>를 사용한 </a:t>
            </a:r>
            <a:r>
              <a:rPr lang="en-US" altLang="ko-KR" sz="1000" dirty="0"/>
              <a:t>deployment</a:t>
            </a:r>
          </a:p>
          <a:p>
            <a:r>
              <a:rPr lang="en-US" altLang="ko-KR" sz="1000" dirty="0"/>
              <a:t>(HTTP Get</a:t>
            </a:r>
            <a:r>
              <a:rPr lang="ko-KR" altLang="en-US" sz="1000" dirty="0"/>
              <a:t>을 사용하면 </a:t>
            </a:r>
            <a:r>
              <a:rPr lang="en-US" altLang="ko-KR" sz="1000" dirty="0"/>
              <a:t>lambda </a:t>
            </a:r>
            <a:r>
              <a:rPr lang="en-US" altLang="ko-KR" sz="1000" dirty="0" err="1"/>
              <a:t>functio</a:t>
            </a:r>
            <a:r>
              <a:rPr lang="ko-KR" altLang="en-US" sz="1000" dirty="0"/>
              <a:t>이 </a:t>
            </a:r>
            <a:r>
              <a:rPr lang="en-US" altLang="ko-KR" sz="1000" dirty="0"/>
              <a:t>triggered)</a:t>
            </a:r>
          </a:p>
          <a:p>
            <a:r>
              <a:rPr lang="en-US" altLang="ko-KR" sz="1000" dirty="0"/>
              <a:t>=&gt; Lambda function</a:t>
            </a:r>
            <a:r>
              <a:rPr lang="ko-KR" altLang="en-US" sz="1000" dirty="0"/>
              <a:t>이 </a:t>
            </a:r>
            <a:r>
              <a:rPr lang="en-US" altLang="ko-KR" sz="1000" dirty="0"/>
              <a:t>AWS Lambda Runtime environment</a:t>
            </a:r>
            <a:r>
              <a:rPr lang="ko-KR" altLang="en-US" sz="1000" dirty="0"/>
              <a:t>를 이용해 </a:t>
            </a:r>
            <a:r>
              <a:rPr lang="en-US" altLang="ko-KR" sz="1000" dirty="0"/>
              <a:t>deploy</a:t>
            </a:r>
            <a:r>
              <a:rPr lang="ko-KR" altLang="en-US" sz="1000" dirty="0"/>
              <a:t>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28369CBA-2C31-E74F-1737-66AFF1F6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5" y="2780653"/>
            <a:ext cx="632263" cy="6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972B7-BAAD-86E4-4BDD-50E4997420EB}"/>
              </a:ext>
            </a:extLst>
          </p:cNvPr>
          <p:cNvSpPr txBox="1"/>
          <p:nvPr/>
        </p:nvSpPr>
        <p:spPr>
          <a:xfrm>
            <a:off x="655439" y="1479372"/>
            <a:ext cx="1051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How did I deploy AI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prediction lambda?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012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4379E-8482-5A43-1FC2-CBD60F66F647}"/>
              </a:ext>
            </a:extLst>
          </p:cNvPr>
          <p:cNvSpPr txBox="1"/>
          <p:nvPr/>
        </p:nvSpPr>
        <p:spPr>
          <a:xfrm>
            <a:off x="569541" y="1014152"/>
            <a:ext cx="1051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Software </a:t>
            </a:r>
            <a:r>
              <a:rPr lang="ko-KR" altLang="en-US" sz="3200" b="1" dirty="0"/>
              <a:t>개발 진행 내용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78E9A-4214-C2C7-60AD-05E3333F7557}"/>
              </a:ext>
            </a:extLst>
          </p:cNvPr>
          <p:cNvSpPr txBox="1"/>
          <p:nvPr/>
        </p:nvSpPr>
        <p:spPr>
          <a:xfrm>
            <a:off x="7685536" y="2146618"/>
            <a:ext cx="3872808" cy="350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 Service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-How?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WinForms application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client, MSSQL Server on your EC2 instance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은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host server. Connection string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을 사용해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Port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를 통해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application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이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서버와 소통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해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user authentication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-Changes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user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IP login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만 구성</a:t>
            </a:r>
            <a:endParaRPr lang="en-US" altLang="ko-KR" sz="1000" dirty="0">
              <a:solidFill>
                <a:srgbClr val="374151"/>
              </a:solidFill>
              <a:latin typeface="Söhne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-Problem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-EC2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Söhne"/>
              </a:rPr>
              <a:t>중지시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public</a:t>
            </a:r>
            <a:r>
              <a:rPr lang="ko-KR" altLang="en-US" sz="1000" dirty="0" err="1">
                <a:solidFill>
                  <a:srgbClr val="374151"/>
                </a:solidFill>
                <a:latin typeface="Söhne"/>
              </a:rPr>
              <a:t>ㅍ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ip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변화 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계속 </a:t>
            </a:r>
            <a:r>
              <a:rPr lang="ko-KR" altLang="en-US" sz="1000" dirty="0" err="1">
                <a:solidFill>
                  <a:srgbClr val="374151"/>
                </a:solidFill>
                <a:latin typeface="Söhne"/>
              </a:rPr>
              <a:t>켜두면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 과금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750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시간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free tier)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Solution: EBS 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덧붙임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or</a:t>
            </a:r>
            <a:r>
              <a:rPr lang="ko-KR" altLang="en-US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RDS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1026" name="Picture 2" descr="AWS EC2 인스턴스 생성하기(Ubuntu AMI)">
            <a:extLst>
              <a:ext uri="{FF2B5EF4-FFF2-40B4-BE49-F238E27FC236}">
                <a16:creationId xmlns:a16="http://schemas.microsoft.com/office/drawing/2014/main" id="{BEE21852-7B27-F438-CBB4-48D4461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6" y="2283752"/>
            <a:ext cx="2171089" cy="13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sql 강좌] 2-3. 테이블 기본 – Insert, Update, Delete 고려 해야 할 것은? : 네이버 블로그">
            <a:extLst>
              <a:ext uri="{FF2B5EF4-FFF2-40B4-BE49-F238E27FC236}">
                <a16:creationId xmlns:a16="http://schemas.microsoft.com/office/drawing/2014/main" id="{30A2D8F2-1970-A83B-6B74-6A17FE23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36" y="2036167"/>
            <a:ext cx="964638" cy="8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0B7A8-2F82-5BFF-A2F0-44A2E6CBA357}"/>
              </a:ext>
            </a:extLst>
          </p:cNvPr>
          <p:cNvSpPr txBox="1"/>
          <p:nvPr/>
        </p:nvSpPr>
        <p:spPr>
          <a:xfrm>
            <a:off x="490410" y="3570823"/>
            <a:ext cx="2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(Virtual host server hosted by AWS)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FDB488-0407-E753-9231-33E13341F73B}"/>
              </a:ext>
            </a:extLst>
          </p:cNvPr>
          <p:cNvCxnSpPr>
            <a:cxnSpLocks/>
          </p:cNvCxnSpPr>
          <p:nvPr/>
        </p:nvCxnSpPr>
        <p:spPr>
          <a:xfrm flipH="1">
            <a:off x="3391871" y="2840032"/>
            <a:ext cx="99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Windows 10 Help Forums">
            <a:extLst>
              <a:ext uri="{FF2B5EF4-FFF2-40B4-BE49-F238E27FC236}">
                <a16:creationId xmlns:a16="http://schemas.microsoft.com/office/drawing/2014/main" id="{0CBF8194-5226-7ADC-661E-BB091B30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1407502" cy="14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F304C-A7D8-4B6D-EB1B-5513E0429594}"/>
              </a:ext>
            </a:extLst>
          </p:cNvPr>
          <p:cNvSpPr txBox="1"/>
          <p:nvPr/>
        </p:nvSpPr>
        <p:spPr>
          <a:xfrm>
            <a:off x="3310424" y="2883717"/>
            <a:ext cx="1407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Connection String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313F2-0AC9-1A70-DEF9-CCD4FA389F73}"/>
              </a:ext>
            </a:extLst>
          </p:cNvPr>
          <p:cNvSpPr txBox="1"/>
          <p:nvPr/>
        </p:nvSpPr>
        <p:spPr>
          <a:xfrm>
            <a:off x="5076453" y="3642946"/>
            <a:ext cx="114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Client server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388343-1B96-F969-8770-D2FCE0697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50" y="5134893"/>
            <a:ext cx="1982495" cy="11528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35B9FC-4CFC-D026-1B1D-F623B453C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398" y="5134893"/>
            <a:ext cx="2556475" cy="1005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7FC666-57D6-3D9B-2838-D4C935459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132" y="3919945"/>
            <a:ext cx="3202394" cy="663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0EC43E-47EA-655A-B41B-660866856A58}"/>
              </a:ext>
            </a:extLst>
          </p:cNvPr>
          <p:cNvSpPr txBox="1"/>
          <p:nvPr/>
        </p:nvSpPr>
        <p:spPr>
          <a:xfrm>
            <a:off x="822250" y="4857894"/>
            <a:ext cx="13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MS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(Express)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368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435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Söhne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다윤</dc:creator>
  <cp:lastModifiedBy>경빈 류</cp:lastModifiedBy>
  <cp:revision>32</cp:revision>
  <dcterms:created xsi:type="dcterms:W3CDTF">2022-01-05T15:53:21Z</dcterms:created>
  <dcterms:modified xsi:type="dcterms:W3CDTF">2024-06-01T06:04:10Z</dcterms:modified>
</cp:coreProperties>
</file>