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80" r:id="rId1"/>
  </p:sldMasterIdLst>
  <p:notesMasterIdLst>
    <p:notesMasterId r:id="rId47"/>
  </p:notesMasterIdLst>
  <p:handoutMasterIdLst>
    <p:handoutMasterId r:id="rId48"/>
  </p:handoutMasterIdLst>
  <p:sldIdLst>
    <p:sldId id="256" r:id="rId2"/>
    <p:sldId id="288" r:id="rId3"/>
    <p:sldId id="289" r:id="rId4"/>
    <p:sldId id="290" r:id="rId5"/>
    <p:sldId id="291" r:id="rId6"/>
    <p:sldId id="257" r:id="rId7"/>
    <p:sldId id="258" r:id="rId8"/>
    <p:sldId id="309" r:id="rId9"/>
    <p:sldId id="261" r:id="rId10"/>
    <p:sldId id="259" r:id="rId11"/>
    <p:sldId id="260" r:id="rId12"/>
    <p:sldId id="262" r:id="rId13"/>
    <p:sldId id="265" r:id="rId14"/>
    <p:sldId id="266" r:id="rId15"/>
    <p:sldId id="267" r:id="rId16"/>
    <p:sldId id="269" r:id="rId17"/>
    <p:sldId id="270" r:id="rId18"/>
    <p:sldId id="292" r:id="rId19"/>
    <p:sldId id="301" r:id="rId20"/>
    <p:sldId id="302" r:id="rId21"/>
    <p:sldId id="299" r:id="rId22"/>
    <p:sldId id="303" r:id="rId23"/>
    <p:sldId id="304" r:id="rId24"/>
    <p:sldId id="293" r:id="rId25"/>
    <p:sldId id="279" r:id="rId26"/>
    <p:sldId id="280" r:id="rId27"/>
    <p:sldId id="281" r:id="rId28"/>
    <p:sldId id="282" r:id="rId29"/>
    <p:sldId id="294" r:id="rId30"/>
    <p:sldId id="284" r:id="rId31"/>
    <p:sldId id="316" r:id="rId32"/>
    <p:sldId id="287" r:id="rId33"/>
    <p:sldId id="298" r:id="rId34"/>
    <p:sldId id="305" r:id="rId35"/>
    <p:sldId id="306" r:id="rId36"/>
    <p:sldId id="307" r:id="rId37"/>
    <p:sldId id="308" r:id="rId38"/>
    <p:sldId id="295" r:id="rId39"/>
    <p:sldId id="310" r:id="rId40"/>
    <p:sldId id="297" r:id="rId41"/>
    <p:sldId id="311" r:id="rId42"/>
    <p:sldId id="313" r:id="rId43"/>
    <p:sldId id="312" r:id="rId44"/>
    <p:sldId id="314" r:id="rId45"/>
    <p:sldId id="31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A8F6777-3A99-419C-A27F-7EDE99C9F43F}">
          <p14:sldIdLst>
            <p14:sldId id="256"/>
            <p14:sldId id="288"/>
            <p14:sldId id="289"/>
            <p14:sldId id="290"/>
          </p14:sldIdLst>
        </p14:section>
        <p14:section name="Theory of git" id="{3714747A-D504-4D02-8686-E431828E505D}">
          <p14:sldIdLst>
            <p14:sldId id="291"/>
            <p14:sldId id="257"/>
            <p14:sldId id="258"/>
            <p14:sldId id="309"/>
            <p14:sldId id="261"/>
            <p14:sldId id="259"/>
            <p14:sldId id="260"/>
            <p14:sldId id="262"/>
            <p14:sldId id="265"/>
            <p14:sldId id="266"/>
            <p14:sldId id="267"/>
            <p14:sldId id="269"/>
          </p14:sldIdLst>
        </p14:section>
        <p14:section name="How to use git" id="{B46DBE1A-A9CE-43DD-B105-F97F62445FE5}">
          <p14:sldIdLst>
            <p14:sldId id="270"/>
          </p14:sldIdLst>
        </p14:section>
        <p14:section name="Making a commit" id="{17CC981A-F119-4D07-B59B-19276A2E1EB9}">
          <p14:sldIdLst>
            <p14:sldId id="292"/>
            <p14:sldId id="301"/>
            <p14:sldId id="302"/>
            <p14:sldId id="299"/>
          </p14:sldIdLst>
        </p14:section>
        <p14:section name="Stashing" id="{6A301033-955F-475A-B45E-B27F460E6F2C}">
          <p14:sldIdLst>
            <p14:sldId id="303"/>
            <p14:sldId id="304"/>
          </p14:sldIdLst>
        </p14:section>
        <p14:section name="Pushing and pulling" id="{6F517480-33FE-49D9-BF34-12195F7B9300}">
          <p14:sldIdLst>
            <p14:sldId id="293"/>
            <p14:sldId id="279"/>
            <p14:sldId id="280"/>
            <p14:sldId id="281"/>
            <p14:sldId id="282"/>
          </p14:sldIdLst>
        </p14:section>
        <p14:section name="Branching" id="{9FEE783A-8FB2-4489-8BCD-08C5EEB66A87}">
          <p14:sldIdLst>
            <p14:sldId id="294"/>
            <p14:sldId id="284"/>
            <p14:sldId id="316"/>
            <p14:sldId id="287"/>
          </p14:sldIdLst>
        </p14:section>
        <p14:section name="Merging" id="{E4ACD48A-6133-48CA-A3D0-E6A4B8F7AE4F}">
          <p14:sldIdLst>
            <p14:sldId id="298"/>
            <p14:sldId id="305"/>
            <p14:sldId id="306"/>
            <p14:sldId id="307"/>
            <p14:sldId id="308"/>
          </p14:sldIdLst>
        </p14:section>
        <p14:section name="References" id="{4E3943AC-8A6C-4028-9A3F-DFB11824A5C6}">
          <p14:sldIdLst>
            <p14:sldId id="295"/>
            <p14:sldId id="310"/>
            <p14:sldId id="297"/>
            <p14:sldId id="311"/>
            <p14:sldId id="313"/>
            <p14:sldId id="312"/>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96370" autoAdjust="0"/>
  </p:normalViewPr>
  <p:slideViewPr>
    <p:cSldViewPr snapToGrid="0">
      <p:cViewPr varScale="1">
        <p:scale>
          <a:sx n="110" d="100"/>
          <a:sy n="110" d="100"/>
        </p:scale>
        <p:origin x="600" y="108"/>
      </p:cViewPr>
      <p:guideLst/>
    </p:cSldViewPr>
  </p:slideViewPr>
  <p:outlineViewPr>
    <p:cViewPr>
      <p:scale>
        <a:sx n="33" d="100"/>
        <a:sy n="33" d="100"/>
      </p:scale>
      <p:origin x="0" y="-9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F4080581-B884-4DED-8C24-91F8CB72B4A0}" type="datetimeFigureOut">
              <a:rPr lang="en-US" smtClean="0"/>
              <a:t>4/18/2017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2E0DD6-E51F-4EE5-A1D8-F4FF871CBAEB}" type="slidenum">
              <a:rPr lang="en-US" smtClean="0"/>
              <a:t>‹#›</a:t>
            </a:fld>
            <a:endParaRPr lang="en-US"/>
          </a:p>
        </p:txBody>
      </p:sp>
    </p:spTree>
    <p:extLst>
      <p:ext uri="{BB962C8B-B14F-4D97-AF65-F5344CB8AC3E}">
        <p14:creationId xmlns:p14="http://schemas.microsoft.com/office/powerpoint/2010/main" val="624979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9ABF0964-4CF0-414C-A591-67AEF23FDB8A}" type="datetimeFigureOut">
              <a:rPr lang="en-US" smtClean="0"/>
              <a:t>4/18/2017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3B50B-78C9-4211-B39E-C74178EC3049}" type="slidenum">
              <a:rPr lang="en-US" smtClean="0"/>
              <a:t>‹#›</a:t>
            </a:fld>
            <a:endParaRPr lang="en-US"/>
          </a:p>
        </p:txBody>
      </p:sp>
    </p:spTree>
    <p:extLst>
      <p:ext uri="{BB962C8B-B14F-4D97-AF65-F5344CB8AC3E}">
        <p14:creationId xmlns:p14="http://schemas.microsoft.com/office/powerpoint/2010/main" val="240475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a:t>
            </a:fld>
            <a:endParaRPr lang="en-US"/>
          </a:p>
        </p:txBody>
      </p:sp>
    </p:spTree>
    <p:extLst>
      <p:ext uri="{BB962C8B-B14F-4D97-AF65-F5344CB8AC3E}">
        <p14:creationId xmlns:p14="http://schemas.microsoft.com/office/powerpoint/2010/main" val="2927351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6</a:t>
            </a:fld>
            <a:endParaRPr lang="en-US"/>
          </a:p>
        </p:txBody>
      </p:sp>
    </p:spTree>
    <p:extLst>
      <p:ext uri="{BB962C8B-B14F-4D97-AF65-F5344CB8AC3E}">
        <p14:creationId xmlns:p14="http://schemas.microsoft.com/office/powerpoint/2010/main" val="1551997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7</a:t>
            </a:fld>
            <a:endParaRPr lang="en-US"/>
          </a:p>
        </p:txBody>
      </p:sp>
    </p:spTree>
    <p:extLst>
      <p:ext uri="{BB962C8B-B14F-4D97-AF65-F5344CB8AC3E}">
        <p14:creationId xmlns:p14="http://schemas.microsoft.com/office/powerpoint/2010/main" val="184651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9</a:t>
            </a:fld>
            <a:endParaRPr lang="en-US"/>
          </a:p>
        </p:txBody>
      </p:sp>
    </p:spTree>
    <p:extLst>
      <p:ext uri="{BB962C8B-B14F-4D97-AF65-F5344CB8AC3E}">
        <p14:creationId xmlns:p14="http://schemas.microsoft.com/office/powerpoint/2010/main" val="187970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10</a:t>
            </a:fld>
            <a:endParaRPr lang="en-US"/>
          </a:p>
        </p:txBody>
      </p:sp>
    </p:spTree>
    <p:extLst>
      <p:ext uri="{BB962C8B-B14F-4D97-AF65-F5344CB8AC3E}">
        <p14:creationId xmlns:p14="http://schemas.microsoft.com/office/powerpoint/2010/main" val="113053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11</a:t>
            </a:fld>
            <a:endParaRPr lang="en-US"/>
          </a:p>
        </p:txBody>
      </p:sp>
    </p:spTree>
    <p:extLst>
      <p:ext uri="{BB962C8B-B14F-4D97-AF65-F5344CB8AC3E}">
        <p14:creationId xmlns:p14="http://schemas.microsoft.com/office/powerpoint/2010/main" val="87324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33B50B-78C9-4211-B39E-C74178EC3049}" type="slidenum">
              <a:rPr lang="en-US" smtClean="0"/>
              <a:t>12</a:t>
            </a:fld>
            <a:endParaRPr lang="en-US"/>
          </a:p>
        </p:txBody>
      </p:sp>
    </p:spTree>
    <p:extLst>
      <p:ext uri="{BB962C8B-B14F-4D97-AF65-F5344CB8AC3E}">
        <p14:creationId xmlns:p14="http://schemas.microsoft.com/office/powerpoint/2010/main" val="1546725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https://git-scm.com/images/logos/downloads/Git-Icon-1788C.pn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p:spPr>
        <p:txBody>
          <a:bodyPr/>
          <a:lstStyle/>
          <a:p>
            <a:r>
              <a:rPr lang="en-US" dirty="0"/>
              <a:t>2017</a:t>
            </a:r>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dirty="0"/>
          </a:p>
        </p:txBody>
      </p:sp>
    </p:spTree>
    <p:extLst>
      <p:ext uri="{BB962C8B-B14F-4D97-AF65-F5344CB8AC3E}">
        <p14:creationId xmlns:p14="http://schemas.microsoft.com/office/powerpoint/2010/main" val="68398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70557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2506383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endParaRPr lang="en-US" dirty="0"/>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51584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2017</a:t>
            </a:r>
            <a:endParaRPr lang="en-US" dirty="0"/>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408778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2017</a:t>
            </a:r>
          </a:p>
        </p:txBody>
      </p:sp>
      <p:sp>
        <p:nvSpPr>
          <p:cNvPr id="5" name="Footer Placeholder 4"/>
          <p:cNvSpPr>
            <a:spLocks noGrp="1"/>
          </p:cNvSpPr>
          <p:nvPr>
            <p:ph type="ftr" sz="quarter" idx="11"/>
          </p:nvPr>
        </p:nvSpPr>
        <p:spPr/>
        <p:txBody>
          <a:bodyPr/>
          <a:lstStyle/>
          <a:p>
            <a:r>
              <a:rPr lang="en-US"/>
              <a:t>James Keats, 2017</a:t>
            </a:r>
          </a:p>
        </p:txBody>
      </p:sp>
      <p:sp>
        <p:nvSpPr>
          <p:cNvPr id="6" name="Slide Number Placeholder 5"/>
          <p:cNvSpPr>
            <a:spLocks noGrp="1"/>
          </p:cNvSpPr>
          <p:nvPr>
            <p:ph type="sldNum" sz="quarter" idx="12"/>
          </p:nvPr>
        </p:nvSpPr>
        <p:spPr/>
        <p:txBody>
          <a:bodyPr/>
          <a:lstStyle/>
          <a:p>
            <a:fld id="{5D0B96EB-2780-44FC-8048-8D2B703E14F1}" type="slidenum">
              <a:rPr lang="en-US" smtClean="0"/>
              <a:t>‹#›</a:t>
            </a:fld>
            <a:endParaRPr lang="en-US"/>
          </a:p>
        </p:txBody>
      </p:sp>
      <p:sp>
        <p:nvSpPr>
          <p:cNvPr id="9" name="Rectangle 8"/>
          <p:cNvSpPr/>
          <p:nvPr userDrawn="1"/>
        </p:nvSpPr>
        <p:spPr>
          <a:xfrm>
            <a:off x="8229600" y="2317750"/>
            <a:ext cx="3771900" cy="3771900"/>
          </a:xfrm>
          <a:prstGeom prst="rect">
            <a:avLst/>
          </a:prstGeom>
          <a:blipFill dpi="0" rotWithShape="1">
            <a:blip r:link="rId2">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4705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2017</a:t>
            </a:r>
            <a:endParaRPr lang="en-US" dirty="0"/>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489325554"/>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2017</a:t>
            </a:r>
          </a:p>
        </p:txBody>
      </p:sp>
      <p:sp>
        <p:nvSpPr>
          <p:cNvPr id="8" name="Footer Placeholder 7"/>
          <p:cNvSpPr>
            <a:spLocks noGrp="1"/>
          </p:cNvSpPr>
          <p:nvPr>
            <p:ph type="ftr" sz="quarter" idx="11"/>
          </p:nvPr>
        </p:nvSpPr>
        <p:spPr/>
        <p:txBody>
          <a:bodyPr/>
          <a:lstStyle/>
          <a:p>
            <a:r>
              <a:rPr lang="en-US"/>
              <a:t>James Keats, 2017</a:t>
            </a:r>
          </a:p>
        </p:txBody>
      </p:sp>
      <p:sp>
        <p:nvSpPr>
          <p:cNvPr id="9" name="Slide Number Placeholder 8"/>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97063902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2017</a:t>
            </a:r>
          </a:p>
        </p:txBody>
      </p:sp>
      <p:sp>
        <p:nvSpPr>
          <p:cNvPr id="4" name="Footer Placeholder 3"/>
          <p:cNvSpPr>
            <a:spLocks noGrp="1"/>
          </p:cNvSpPr>
          <p:nvPr>
            <p:ph type="ftr" sz="quarter" idx="11"/>
          </p:nvPr>
        </p:nvSpPr>
        <p:spPr/>
        <p:txBody>
          <a:bodyPr/>
          <a:lstStyle/>
          <a:p>
            <a:r>
              <a:rPr lang="en-US"/>
              <a:t>James Keats, 2017</a:t>
            </a:r>
          </a:p>
        </p:txBody>
      </p:sp>
      <p:sp>
        <p:nvSpPr>
          <p:cNvPr id="5" name="Slide Number Placeholder 4"/>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337793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2017</a:t>
            </a:r>
          </a:p>
        </p:txBody>
      </p:sp>
      <p:sp>
        <p:nvSpPr>
          <p:cNvPr id="3" name="Footer Placeholder 2"/>
          <p:cNvSpPr>
            <a:spLocks noGrp="1"/>
          </p:cNvSpPr>
          <p:nvPr>
            <p:ph type="ftr" sz="quarter" idx="11"/>
          </p:nvPr>
        </p:nvSpPr>
        <p:spPr/>
        <p:txBody>
          <a:bodyPr/>
          <a:lstStyle/>
          <a:p>
            <a:r>
              <a:rPr lang="en-US"/>
              <a:t>James Keats, 2017</a:t>
            </a:r>
          </a:p>
        </p:txBody>
      </p:sp>
      <p:sp>
        <p:nvSpPr>
          <p:cNvPr id="4" name="Slide Number Placeholder 3"/>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94082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r>
              <a:rPr lang="en-US"/>
              <a:t>James Keats, 2017</a:t>
            </a:r>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26163295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2017</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0B96EB-2780-44FC-8048-8D2B703E14F1}" type="slidenum">
              <a:rPr lang="en-US" smtClean="0"/>
              <a:t>‹#›</a:t>
            </a:fld>
            <a:endParaRPr lang="en-US"/>
          </a:p>
        </p:txBody>
      </p:sp>
    </p:spTree>
    <p:extLst>
      <p:ext uri="{BB962C8B-B14F-4D97-AF65-F5344CB8AC3E}">
        <p14:creationId xmlns:p14="http://schemas.microsoft.com/office/powerpoint/2010/main" val="1744068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https://git-scm.com/images/logos/downloads/Git-Icon-1788C.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https://git-scm.com/images/bg/body.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link="rId14">
            <a:lum/>
          </a:blip>
          <a:srcRect/>
          <a:tile tx="0" ty="0" sx="100000" sy="100000" flip="none" algn="ctr"/>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James Keats,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0B96EB-2780-44FC-8048-8D2B703E14F1}" type="slidenum">
              <a:rPr lang="en-US" smtClean="0"/>
              <a:t>‹#›</a:t>
            </a:fld>
            <a:endParaRPr lang="en-US"/>
          </a:p>
        </p:txBody>
      </p:sp>
      <p:sp>
        <p:nvSpPr>
          <p:cNvPr id="7" name="TextBox 6"/>
          <p:cNvSpPr txBox="1"/>
          <p:nvPr userDrawn="1"/>
        </p:nvSpPr>
        <p:spPr>
          <a:xfrm>
            <a:off x="838201" y="6356350"/>
            <a:ext cx="2743200" cy="365125"/>
          </a:xfrm>
          <a:prstGeom prst="rect">
            <a:avLst/>
          </a:prstGeom>
          <a:noFill/>
        </p:spPr>
        <p:txBody>
          <a:bodyPr wrap="square" rtlCol="0" anchor="ctr" anchorCtr="0">
            <a:noAutofit/>
          </a:bodyPr>
          <a:lstStyle/>
          <a:p>
            <a:r>
              <a:rPr lang="en-US" sz="1200" dirty="0">
                <a:hlinkClick r:id="rId15" action="ppaction://hlinksldjump"/>
              </a:rPr>
              <a:t>Table of Contents</a:t>
            </a:r>
            <a:endParaRPr lang="en-US" sz="1200" dirty="0"/>
          </a:p>
        </p:txBody>
      </p:sp>
      <p:sp>
        <p:nvSpPr>
          <p:cNvPr id="9" name="Rectangle 8"/>
          <p:cNvSpPr/>
          <p:nvPr userDrawn="1"/>
        </p:nvSpPr>
        <p:spPr>
          <a:xfrm>
            <a:off x="576176" y="6406226"/>
            <a:ext cx="255674" cy="255674"/>
          </a:xfrm>
          <a:prstGeom prst="rect">
            <a:avLst/>
          </a:prstGeom>
          <a:blipFill dpi="0" rotWithShape="1">
            <a:blip r:link="rId16">
              <a:alphaModFix amt="3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4113993"/>
      </p:ext>
    </p:extLst>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364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8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8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8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8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https://git-scm.com/images/logos/downloads/Git-Logo-2Color.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C:\Users\Harpo\Desktop\capstone-git-reference\img\theory\commit_example.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file:///C:\Users\Harpo\Desktop\capstone-git-reference\img\theory\commit_type_example.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C:\Users\Harpo\Desktop\capstone-git-reference\img\theory\branch_graph_example.png" TargetMode="External"/><Relationship Id="rId2" Type="http://schemas.openxmlformats.org/officeDocument/2006/relationships/slide" Target="slide4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file:///C:\Users\Harpo\Desktop\capstone-git-reference\img\theory\branch_list_example.p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file:///C:\Users\Harpo\Desktop\capstone-git-reference\img\theory\tag_list_example.p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3.png"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38.xml"/><Relationship Id="rId3" Type="http://schemas.openxmlformats.org/officeDocument/2006/relationships/slide" Target="slide5.xml"/><Relationship Id="rId7" Type="http://schemas.openxmlformats.org/officeDocument/2006/relationships/slide" Target="slide17.xml"/><Relationship Id="rId12" Type="http://schemas.openxmlformats.org/officeDocument/2006/relationships/slide" Target="slide3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9.xml"/><Relationship Id="rId5" Type="http://schemas.openxmlformats.org/officeDocument/2006/relationships/slide" Target="slide8.xml"/><Relationship Id="rId10" Type="http://schemas.openxmlformats.org/officeDocument/2006/relationships/slide" Target="slide24.xml"/><Relationship Id="rId4" Type="http://schemas.openxmlformats.org/officeDocument/2006/relationships/slide" Target="slide6.xml"/><Relationship Id="rId9"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file:///C:\Users\james.keats\Desktop\capstone-git-reference\img\walkthrough\commit\commit_walkthrough7.png"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file:///C:\Users\Harpo\Desktop\capstone-git-reference\img\walkthrough\stash\stash_walkthrough1.png"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1.png" TargetMode="External"/><Relationship Id="rId2" Type="http://schemas.openxmlformats.org/officeDocument/2006/relationships/slide" Target="slide4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file:///C:\Users\Harpo\Desktop\capstone-git-reference\img\walkthrough\pull\pulling_walkthrough2.png" TargetMode="External"/><Relationship Id="rId2" Type="http://schemas.openxmlformats.org/officeDocument/2006/relationships/slide" Target="slide3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file:///C:\Users\Harpo\Desktop\capstone-git-reference\img\walkthrough\pull\pulling_walkthrough3.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1.png" TargetMode="External"/><Relationship Id="rId2" Type="http://schemas.openxmlformats.org/officeDocument/2006/relationships/hyperlink" Target="http://nvie.com/posts/a-successful-git-branching-model/"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file:///C:\Users\Harpo\Desktop\capstone-git-reference\img\walkthrough\branch\branch_walkthrough2.png" TargetMode="External"/><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gamasutra.com/blogs/TimPettersen/20161206/286981/The_complete_guide_to_Unity__Git.php#Unity_settings_Git" TargetMode="External"/><Relationship Id="rId2" Type="http://schemas.openxmlformats.org/officeDocument/2006/relationships/hyperlink" Target="https://bit.ly/unity-sourcetree-addendum-updat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1.png"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file:///C:\Users\Harpo\Desktop\capstone-git-reference\img\walkthrough\merge\merge_walkthrough2.png"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file:///C:\Users\Harpo\Desktop\capstone-git-reference\img\walkthrough\merge\merge_walkthrough3.png" TargetMode="External"/><Relationship Id="rId2" Type="http://schemas.openxmlformats.org/officeDocument/2006/relationships/hyperlink" Target="http://www.jameskeats.com/blogs/post/Unitys-SmartMerge-Meets-SourceTree"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hyperlink" Target="https://github.com/growlitheharpo/capstone-git-reference" TargetMode="External"/><Relationship Id="rId3" Type="http://schemas.openxmlformats.org/officeDocument/2006/relationships/hyperlink" Target="http://jwiegley.github.io/git-from-the-bottom-up/" TargetMode="External"/><Relationship Id="rId7" Type="http://schemas.openxmlformats.org/officeDocument/2006/relationships/hyperlink" Target="https://twitter.com/growlitheharpo" TargetMode="External"/><Relationship Id="rId2" Type="http://schemas.openxmlformats.org/officeDocument/2006/relationships/hyperlink" Target="https://git-scm.com/about" TargetMode="External"/><Relationship Id="rId1" Type="http://schemas.openxmlformats.org/officeDocument/2006/relationships/slideLayout" Target="../slideLayouts/slideLayout4.xml"/><Relationship Id="rId6" Type="http://schemas.openxmlformats.org/officeDocument/2006/relationships/hyperlink" Target="mailto:contact@jameskeats.com" TargetMode="External"/><Relationship Id="rId5" Type="http://schemas.openxmlformats.org/officeDocument/2006/relationships/hyperlink" Target="https://bit.ly/unity-git" TargetMode="External"/><Relationship Id="rId4" Type="http://schemas.openxmlformats.org/officeDocument/2006/relationships/hyperlink" Target="https://git-scm.com/book/en/v2"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sourcetreeapp.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s://jwiegley.github.io/git-from-the-bottom-up/" TargetMode="External"/><Relationship Id="rId7" Type="http://schemas.openxmlformats.org/officeDocument/2006/relationships/hyperlink" Target="https://twitter.com/jasonlong" TargetMode="External"/><Relationship Id="rId2" Type="http://schemas.openxmlformats.org/officeDocument/2006/relationships/hyperlink" Target="https://twitter.com/jwiegley" TargetMode="External"/><Relationship Id="rId1" Type="http://schemas.openxmlformats.org/officeDocument/2006/relationships/slideLayout" Target="../slideLayouts/slideLayout2.xml"/><Relationship Id="rId6" Type="http://schemas.openxmlformats.org/officeDocument/2006/relationships/hyperlink" Target="http://bit.ly/unity-git" TargetMode="External"/><Relationship Id="rId5" Type="http://schemas.openxmlformats.org/officeDocument/2006/relationships/hyperlink" Target="https://youtu.be/OLneiOqEoU8" TargetMode="External"/><Relationship Id="rId4" Type="http://schemas.openxmlformats.org/officeDocument/2006/relationships/hyperlink" Target="https://twitter.com/kannonboy" TargetMode="External"/><Relationship Id="rId9" Type="http://schemas.openxmlformats.org/officeDocument/2006/relationships/hyperlink" Target="https://creativecommons.org/licenses/by-sa/4.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hyperlink" Target="https://jwiegley.github.io/git-from-the-bottom-up/1-Repository/2-introducing-the-blob.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hyperlink" Target="https://jwiegley.github.io/git-from-the-bottom-up/1-Repository/5-the-beauty-of-commits.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hyperlink" Target="https://www.derekgourlay.com/blog/git-when-to-merge-vs-when-to-reb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about/distributed"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https://git-scm.com/images/about/workflow-a@2x.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https://git-scm.com/images/about/index1@2x.png" TargetMode="External"/><Relationship Id="rId2" Type="http://schemas.openxmlformats.org/officeDocument/2006/relationships/slide" Target="slide21.xml"/><Relationship Id="rId1" Type="http://schemas.openxmlformats.org/officeDocument/2006/relationships/slideLayout" Target="../slideLayouts/slideLayout4.xml"/><Relationship Id="rId4" Type="http://schemas.openxmlformats.org/officeDocument/2006/relationships/hyperlink" Target="https://git-scm.com/about/staging-are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file:///C:\Users\Harpo\Desktop\capstone-git-reference\img\theory\log_example.p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3500" y="1122363"/>
            <a:ext cx="6405129" cy="2387600"/>
          </a:xfrm>
        </p:spPr>
        <p:txBody>
          <a:bodyPr/>
          <a:lstStyle/>
          <a:p>
            <a:pPr algn="r"/>
            <a:r>
              <a:rPr lang="en-US" b="1" dirty="0">
                <a:solidFill>
                  <a:srgbClr val="3D2D00"/>
                </a:solidFill>
                <a:latin typeface="Georgia" panose="02040502050405020303" pitchFamily="18" charset="0"/>
              </a:rPr>
              <a:t>Understanding</a:t>
            </a:r>
          </a:p>
        </p:txBody>
      </p:sp>
      <p:sp>
        <p:nvSpPr>
          <p:cNvPr id="3" name="Subtitle 2"/>
          <p:cNvSpPr>
            <a:spLocks noGrp="1"/>
          </p:cNvSpPr>
          <p:nvPr>
            <p:ph type="subTitle" idx="1"/>
          </p:nvPr>
        </p:nvSpPr>
        <p:spPr/>
        <p:txBody>
          <a:bodyPr/>
          <a:lstStyle/>
          <a:p>
            <a:r>
              <a:rPr lang="en-US" dirty="0">
                <a:latin typeface="Georgia" panose="02040502050405020303" pitchFamily="18" charset="0"/>
              </a:rPr>
              <a:t>For Designers, Artists, and Producers </a:t>
            </a:r>
            <a:br>
              <a:rPr lang="en-US" dirty="0">
                <a:latin typeface="Georgia" panose="02040502050405020303" pitchFamily="18" charset="0"/>
              </a:rPr>
            </a:br>
            <a:r>
              <a:rPr lang="en-US" dirty="0">
                <a:latin typeface="Georgia" panose="02040502050405020303" pitchFamily="18" charset="0"/>
              </a:rPr>
              <a:t>(and Programmers too!)</a:t>
            </a:r>
          </a:p>
        </p:txBody>
      </p:sp>
      <p:sp>
        <p:nvSpPr>
          <p:cNvPr id="5" name="Footer Placeholder 4"/>
          <p:cNvSpPr>
            <a:spLocks noGrp="1"/>
          </p:cNvSpPr>
          <p:nvPr>
            <p:ph type="ftr" sz="quarter" idx="11"/>
          </p:nvPr>
        </p:nvSpPr>
        <p:spPr/>
        <p:txBody>
          <a:bodyPr/>
          <a:lstStyle/>
          <a:p>
            <a:r>
              <a:rPr lang="en-US" dirty="0"/>
              <a:t>James Keats, 2017</a:t>
            </a:r>
          </a:p>
        </p:txBody>
      </p:sp>
      <p:pic>
        <p:nvPicPr>
          <p:cNvPr id="6" name="Picture 5"/>
          <p:cNvPicPr>
            <a:picLocks noChangeAspect="1"/>
          </p:cNvPicPr>
          <p:nvPr/>
        </p:nvPicPr>
        <p:blipFill>
          <a:blip r:link="rId3"/>
          <a:stretch>
            <a:fillRect/>
          </a:stretch>
        </p:blipFill>
        <p:spPr>
          <a:xfrm>
            <a:off x="7867941" y="2612650"/>
            <a:ext cx="2107912" cy="880226"/>
          </a:xfrm>
          <a:prstGeom prst="rect">
            <a:avLst/>
          </a:prstGeom>
        </p:spPr>
      </p:pic>
    </p:spTree>
    <p:extLst>
      <p:ext uri="{BB962C8B-B14F-4D97-AF65-F5344CB8AC3E}">
        <p14:creationId xmlns:p14="http://schemas.microsoft.com/office/powerpoint/2010/main" val="405244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898525"/>
          </a:xfrm>
        </p:spPr>
        <p:txBody>
          <a:bodyPr/>
          <a:lstStyle/>
          <a:p>
            <a:pPr>
              <a:spcAft>
                <a:spcPts val="1800"/>
              </a:spcAft>
            </a:pPr>
            <a:r>
              <a:rPr lang="en-US" dirty="0"/>
              <a:t>Essentially, an individual commit is nothing more than the list of changes that were made between the previous snapshot and now.</a:t>
            </a:r>
          </a:p>
        </p:txBody>
      </p:sp>
      <p:sp>
        <p:nvSpPr>
          <p:cNvPr id="7" name="Footer Placeholder 6"/>
          <p:cNvSpPr>
            <a:spLocks noGrp="1"/>
          </p:cNvSpPr>
          <p:nvPr>
            <p:ph type="ftr" sz="quarter" idx="11"/>
          </p:nvPr>
        </p:nvSpPr>
        <p:spPr/>
        <p:txBody>
          <a:bodyPr/>
          <a:lstStyle/>
          <a:p>
            <a:r>
              <a:rPr lang="en-US"/>
              <a:t>James Keats, 2017</a:t>
            </a:r>
          </a:p>
        </p:txBody>
      </p:sp>
      <p:pic>
        <p:nvPicPr>
          <p:cNvPr id="6" name="Picture 5"/>
          <p:cNvPicPr>
            <a:picLocks noChangeAspect="1"/>
          </p:cNvPicPr>
          <p:nvPr/>
        </p:nvPicPr>
        <p:blipFill>
          <a:blip r:link="rId3"/>
          <a:stretch>
            <a:fillRect/>
          </a:stretch>
        </p:blipFill>
        <p:spPr>
          <a:xfrm>
            <a:off x="1277644" y="2859087"/>
            <a:ext cx="9636711" cy="3497263"/>
          </a:xfrm>
          <a:prstGeom prst="rect">
            <a:avLst/>
          </a:prstGeom>
          <a:ln w="19050">
            <a:solidFill>
              <a:schemeClr val="bg2">
                <a:lumMod val="50000"/>
              </a:schemeClr>
            </a:solidFill>
          </a:ln>
        </p:spPr>
      </p:pic>
    </p:spTree>
    <p:extLst>
      <p:ext uri="{BB962C8B-B14F-4D97-AF65-F5344CB8AC3E}">
        <p14:creationId xmlns:p14="http://schemas.microsoft.com/office/powerpoint/2010/main" val="726464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sz="half" idx="1"/>
          </p:nvPr>
        </p:nvSpPr>
        <p:spPr/>
        <p:txBody>
          <a:bodyPr>
            <a:normAutofit fontScale="70000" lnSpcReduction="20000"/>
          </a:bodyPr>
          <a:lstStyle/>
          <a:p>
            <a:pPr>
              <a:spcAft>
                <a:spcPts val="1800"/>
              </a:spcAft>
            </a:pPr>
            <a:r>
              <a:rPr lang="en-US" dirty="0"/>
              <a:t>Commits have parents.</a:t>
            </a:r>
          </a:p>
          <a:p>
            <a:pPr lvl="1"/>
            <a:r>
              <a:rPr lang="en-US" dirty="0"/>
              <a:t>A parent is just the snapshot(s) prior to current one.</a:t>
            </a:r>
          </a:p>
          <a:p>
            <a:pPr lvl="1"/>
            <a:r>
              <a:rPr lang="en-US" dirty="0"/>
              <a:t>A commit with multiple parents is a merge commit. It combines the changes in both of its parents.</a:t>
            </a:r>
          </a:p>
          <a:p>
            <a:r>
              <a:rPr lang="en-US" dirty="0"/>
              <a:t>Conceptually, a commit also has “children,” which are just the subsequent commits that use it as a parent. </a:t>
            </a:r>
          </a:p>
          <a:p>
            <a:pPr lvl="1"/>
            <a:r>
              <a:rPr lang="en-US" dirty="0"/>
              <a:t>In git, however, parent commits in git have no knowledge of their children.</a:t>
            </a:r>
          </a:p>
          <a:p>
            <a:pPr lvl="1"/>
            <a:r>
              <a:rPr lang="en-US" dirty="0"/>
              <a:t>When multiple commits use a single commit as a parent, you can think of that commit as the beginning or root of a branch.</a:t>
            </a:r>
          </a:p>
        </p:txBody>
      </p:sp>
      <p:sp>
        <p:nvSpPr>
          <p:cNvPr id="10" name="Footer Placeholder 9"/>
          <p:cNvSpPr>
            <a:spLocks noGrp="1"/>
          </p:cNvSpPr>
          <p:nvPr>
            <p:ph type="ftr" sz="quarter" idx="11"/>
          </p:nvPr>
        </p:nvSpPr>
        <p:spPr/>
        <p:txBody>
          <a:bodyPr/>
          <a:lstStyle/>
          <a:p>
            <a:r>
              <a:rPr lang="en-US"/>
              <a:t>James Keats, 2017</a:t>
            </a:r>
          </a:p>
        </p:txBody>
      </p:sp>
      <p:pic>
        <p:nvPicPr>
          <p:cNvPr id="7" name="Content Placeholder 6"/>
          <p:cNvPicPr>
            <a:picLocks noGrp="1" noChangeAspect="1"/>
          </p:cNvPicPr>
          <p:nvPr>
            <p:ph sz="half" idx="2"/>
          </p:nvPr>
        </p:nvPicPr>
        <p:blipFill>
          <a:blip r:link="rId3"/>
          <a:stretch>
            <a:fillRect/>
          </a:stretch>
        </p:blipFill>
        <p:spPr>
          <a:xfrm>
            <a:off x="6172200" y="3207099"/>
            <a:ext cx="5181600" cy="1588389"/>
          </a:xfrm>
        </p:spPr>
      </p:pic>
    </p:spTree>
    <p:extLst>
      <p:ext uri="{BB962C8B-B14F-4D97-AF65-F5344CB8AC3E}">
        <p14:creationId xmlns:p14="http://schemas.microsoft.com/office/powerpoint/2010/main" val="6117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1800"/>
              </a:spcAft>
            </a:pPr>
            <a:r>
              <a:rPr lang="en-US" dirty="0"/>
              <a:t>Commits in git</a:t>
            </a:r>
          </a:p>
        </p:txBody>
      </p:sp>
      <p:sp>
        <p:nvSpPr>
          <p:cNvPr id="3" name="Content Placeholder 2"/>
          <p:cNvSpPr>
            <a:spLocks noGrp="1"/>
          </p:cNvSpPr>
          <p:nvPr>
            <p:ph idx="1"/>
          </p:nvPr>
        </p:nvSpPr>
        <p:spPr/>
        <p:txBody>
          <a:bodyPr>
            <a:normAutofit/>
          </a:bodyPr>
          <a:lstStyle/>
          <a:p>
            <a:pPr>
              <a:spcAft>
                <a:spcPts val="1800"/>
              </a:spcAft>
            </a:pPr>
            <a:r>
              <a:rPr lang="en-US" dirty="0"/>
              <a:t>One of the most important things to understand:</a:t>
            </a:r>
          </a:p>
          <a:p>
            <a:pPr>
              <a:spcAft>
                <a:spcPts val="1800"/>
              </a:spcAft>
            </a:pPr>
            <a:r>
              <a:rPr lang="en-US" dirty="0"/>
              <a:t>In git, </a:t>
            </a:r>
            <a:r>
              <a:rPr lang="en-US" b="1" i="1" dirty="0"/>
              <a:t>everything</a:t>
            </a:r>
            <a:r>
              <a:rPr lang="en-US" b="1" i="1" dirty="0">
                <a:hlinkClick r:id="rId3" action="ppaction://hlinksldjump"/>
              </a:rPr>
              <a:t>*</a:t>
            </a:r>
            <a:r>
              <a:rPr lang="en-US" b="1" i="1" dirty="0"/>
              <a:t> </a:t>
            </a:r>
            <a:r>
              <a:rPr lang="en-US" i="1" dirty="0"/>
              <a:t>is just a commit.</a:t>
            </a:r>
          </a:p>
        </p:txBody>
      </p:sp>
      <p:sp>
        <p:nvSpPr>
          <p:cNvPr id="5" name="Footer Placeholder 4"/>
          <p:cNvSpPr>
            <a:spLocks noGrp="1"/>
          </p:cNvSpPr>
          <p:nvPr>
            <p:ph type="ftr" sz="quarter" idx="11"/>
          </p:nvPr>
        </p:nvSpPr>
        <p:spPr/>
        <p:txBody>
          <a:bodyPr/>
          <a:lstStyle/>
          <a:p>
            <a:r>
              <a:rPr lang="en-US" dirty="0"/>
              <a:t>James Keats, 2017</a:t>
            </a:r>
          </a:p>
        </p:txBody>
      </p:sp>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3" action="ppaction://hlinksldjump"/>
              </a:rPr>
              <a:t>*Footnote about commits</a:t>
            </a:r>
            <a:endParaRPr lang="en-US" sz="1200" i="1" dirty="0">
              <a:solidFill>
                <a:schemeClr val="tx1">
                  <a:tint val="75000"/>
                </a:schemeClr>
              </a:solidFill>
            </a:endParaRPr>
          </a:p>
        </p:txBody>
      </p:sp>
    </p:spTree>
    <p:extLst>
      <p:ext uri="{BB962C8B-B14F-4D97-AF65-F5344CB8AC3E}">
        <p14:creationId xmlns:p14="http://schemas.microsoft.com/office/powerpoint/2010/main" val="205188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77500" lnSpcReduction="20000"/>
          </a:bodyPr>
          <a:lstStyle/>
          <a:p>
            <a:pPr>
              <a:spcAft>
                <a:spcPts val="1200"/>
              </a:spcAft>
            </a:pPr>
            <a:r>
              <a:rPr lang="en-US" dirty="0"/>
              <a:t>A branch is secretly just a regular commit!</a:t>
            </a:r>
          </a:p>
          <a:p>
            <a:pPr>
              <a:spcAft>
                <a:spcPts val="600"/>
              </a:spcAft>
            </a:pPr>
            <a:r>
              <a:rPr lang="en-US" dirty="0"/>
              <a:t>The only thing special about branches is the unique name pointing at them. </a:t>
            </a:r>
          </a:p>
          <a:p>
            <a:pPr lvl="1">
              <a:spcAft>
                <a:spcPts val="600"/>
              </a:spcAft>
            </a:pPr>
            <a:r>
              <a:rPr lang="en-US" dirty="0"/>
              <a:t>In fact, git has no concept of branches built in. All it knows is that it has a commit, that commit’s list of parents, and a name that points to the commit</a:t>
            </a:r>
            <a:r>
              <a:rPr lang="en-US" dirty="0">
                <a:hlinkClick r:id="rId2" action="ppaction://hlinksldjump"/>
              </a:rPr>
              <a:t>*</a:t>
            </a:r>
            <a:r>
              <a:rPr lang="en-US" dirty="0"/>
              <a:t>.</a:t>
            </a:r>
          </a:p>
          <a:p>
            <a:pPr lvl="1">
              <a:spcAft>
                <a:spcPts val="600"/>
              </a:spcAft>
            </a:pPr>
            <a:r>
              <a:rPr lang="en-US" dirty="0"/>
              <a:t>When you make a new commit “to a branch,” all you’re doing is moving the name pointer for the branch up to the new commit.</a:t>
            </a:r>
          </a:p>
          <a:p>
            <a:pPr>
              <a:spcAft>
                <a:spcPts val="0"/>
              </a:spcAft>
            </a:pPr>
            <a:r>
              <a:rPr lang="en-US" dirty="0"/>
              <a:t>Internally, the repository sees all commits the same. </a:t>
            </a:r>
          </a:p>
          <a:p>
            <a:pPr lvl="1">
              <a:spcAft>
                <a:spcPts val="0"/>
              </a:spcAft>
            </a:pPr>
            <a:r>
              <a:rPr lang="en-US" dirty="0"/>
              <a:t>It figures out your history based on what each commit’s parents are, not the name of the branch they were committed under.</a:t>
            </a:r>
          </a:p>
        </p:txBody>
      </p:sp>
      <p:sp>
        <p:nvSpPr>
          <p:cNvPr id="5" name="Footer Placeholder 4"/>
          <p:cNvSpPr>
            <a:spLocks noGrp="1"/>
          </p:cNvSpPr>
          <p:nvPr>
            <p:ph type="ftr" sz="quarter" idx="11"/>
          </p:nvPr>
        </p:nvSpPr>
        <p:spPr/>
        <p:txBody>
          <a:bodyPr/>
          <a:lstStyle/>
          <a:p>
            <a:r>
              <a:rPr lang="en-US" dirty="0"/>
              <a:t>James Keats, 2017</a:t>
            </a:r>
          </a:p>
        </p:txBody>
      </p:sp>
      <p:pic>
        <p:nvPicPr>
          <p:cNvPr id="8" name="Content Placeholder 7"/>
          <p:cNvPicPr>
            <a:picLocks noGrp="1" noChangeAspect="1"/>
          </p:cNvPicPr>
          <p:nvPr>
            <p:ph sz="half" idx="2"/>
          </p:nvPr>
        </p:nvPicPr>
        <p:blipFill>
          <a:blip r:link="rId3"/>
          <a:stretch>
            <a:fillRect/>
          </a:stretch>
        </p:blipFill>
        <p:spPr>
          <a:xfrm>
            <a:off x="8339078" y="2291318"/>
            <a:ext cx="847843" cy="3419952"/>
          </a:xfrm>
          <a:ln w="19050">
            <a:solidFill>
              <a:schemeClr val="bg2">
                <a:lumMod val="50000"/>
              </a:schemeClr>
            </a:solidFill>
          </a:ln>
        </p:spPr>
      </p:pic>
      <p:sp>
        <p:nvSpPr>
          <p:cNvPr id="4" name="TextBox 3"/>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*Footnote about branches</a:t>
            </a:r>
            <a:endParaRPr lang="en-US" sz="1200" i="1" dirty="0">
              <a:solidFill>
                <a:schemeClr val="tx1">
                  <a:tint val="75000"/>
                </a:schemeClr>
              </a:solidFill>
            </a:endParaRPr>
          </a:p>
        </p:txBody>
      </p:sp>
    </p:spTree>
    <p:extLst>
      <p:ext uri="{BB962C8B-B14F-4D97-AF65-F5344CB8AC3E}">
        <p14:creationId xmlns:p14="http://schemas.microsoft.com/office/powerpoint/2010/main" val="2338117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Branches are a </a:t>
            </a:r>
            <a:r>
              <a:rPr lang="en-US" b="1" dirty="0"/>
              <a:t>good</a:t>
            </a:r>
            <a:r>
              <a:rPr lang="en-US" dirty="0"/>
              <a:t> thing.</a:t>
            </a:r>
          </a:p>
          <a:p>
            <a:r>
              <a:rPr lang="en-US" dirty="0"/>
              <a:t>They give us control over when we combine our work with everyone else’s.</a:t>
            </a:r>
          </a:p>
          <a:p>
            <a:r>
              <a:rPr lang="en-US" dirty="0"/>
              <a:t>More branches </a:t>
            </a:r>
            <a:br>
              <a:rPr lang="en-US" dirty="0"/>
            </a:br>
            <a:r>
              <a:rPr lang="en-US" dirty="0"/>
              <a:t>= isolated development</a:t>
            </a:r>
            <a:br>
              <a:rPr lang="en-US" dirty="0"/>
            </a:br>
            <a:r>
              <a:rPr lang="en-US" dirty="0"/>
              <a:t>= fewer conflicts</a:t>
            </a:r>
          </a:p>
          <a:p>
            <a:r>
              <a:rPr lang="en-US" dirty="0"/>
              <a:t>Make a branch for every new “feature” that you work on!</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100330" y="1825625"/>
            <a:ext cx="3325339" cy="4351337"/>
          </a:xfrm>
          <a:ln w="19050">
            <a:solidFill>
              <a:schemeClr val="bg2">
                <a:lumMod val="50000"/>
              </a:schemeClr>
            </a:solidFill>
          </a:ln>
        </p:spPr>
      </p:pic>
    </p:spTree>
    <p:extLst>
      <p:ext uri="{BB962C8B-B14F-4D97-AF65-F5344CB8AC3E}">
        <p14:creationId xmlns:p14="http://schemas.microsoft.com/office/powerpoint/2010/main" val="191084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in git</a:t>
            </a:r>
          </a:p>
        </p:txBody>
      </p:sp>
      <p:sp>
        <p:nvSpPr>
          <p:cNvPr id="3" name="Content Placeholder 2"/>
          <p:cNvSpPr>
            <a:spLocks noGrp="1"/>
          </p:cNvSpPr>
          <p:nvPr>
            <p:ph sz="half" idx="1"/>
          </p:nvPr>
        </p:nvSpPr>
        <p:spPr/>
        <p:txBody>
          <a:bodyPr>
            <a:normAutofit fontScale="92500" lnSpcReduction="10000"/>
          </a:bodyPr>
          <a:lstStyle/>
          <a:p>
            <a:r>
              <a:rPr lang="en-US" dirty="0"/>
              <a:t>A side node: tags are cool too!</a:t>
            </a:r>
          </a:p>
          <a:p>
            <a:pPr>
              <a:spcAft>
                <a:spcPts val="0"/>
              </a:spcAft>
            </a:pPr>
            <a:r>
              <a:rPr lang="en-US" dirty="0"/>
              <a:t>A tag is sort of like a branch: </a:t>
            </a:r>
          </a:p>
          <a:p>
            <a:pPr lvl="1">
              <a:spcAft>
                <a:spcPts val="0"/>
              </a:spcAft>
            </a:pPr>
            <a:r>
              <a:rPr lang="en-US" dirty="0"/>
              <a:t>It’s a saved name that refers to a specific commit.</a:t>
            </a:r>
          </a:p>
          <a:p>
            <a:pPr lvl="1">
              <a:spcAft>
                <a:spcPts val="0"/>
              </a:spcAft>
            </a:pPr>
            <a:r>
              <a:rPr lang="en-US" dirty="0"/>
              <a:t>Unlike a branch, a tag does not move forward as you do more work. That name will always point to the same commit.</a:t>
            </a:r>
          </a:p>
          <a:p>
            <a:r>
              <a:rPr lang="en-US" dirty="0"/>
              <a:t>These are useful for important snapshots you want to keep track of, like the last commit before a QA build for example.</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sz="half" idx="2"/>
          </p:nvPr>
        </p:nvPicPr>
        <p:blipFill>
          <a:blip r:link="rId2"/>
          <a:stretch>
            <a:fillRect/>
          </a:stretch>
        </p:blipFill>
        <p:spPr>
          <a:xfrm>
            <a:off x="7529340" y="3282056"/>
            <a:ext cx="2467319" cy="1438476"/>
          </a:xfrm>
          <a:ln w="19050">
            <a:solidFill>
              <a:schemeClr val="bg2">
                <a:lumMod val="50000"/>
              </a:schemeClr>
            </a:solidFill>
          </a:ln>
        </p:spPr>
      </p:pic>
    </p:spTree>
    <p:extLst>
      <p:ext uri="{BB962C8B-B14F-4D97-AF65-F5344CB8AC3E}">
        <p14:creationId xmlns:p14="http://schemas.microsoft.com/office/powerpoint/2010/main" val="314460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Repositories in git</a:t>
            </a:r>
          </a:p>
        </p:txBody>
      </p:sp>
      <p:sp>
        <p:nvSpPr>
          <p:cNvPr id="3" name="Content Placeholder 2"/>
          <p:cNvSpPr>
            <a:spLocks noGrp="1"/>
          </p:cNvSpPr>
          <p:nvPr>
            <p:ph idx="1"/>
          </p:nvPr>
        </p:nvSpPr>
        <p:spPr/>
        <p:txBody>
          <a:bodyPr/>
          <a:lstStyle/>
          <a:p>
            <a:r>
              <a:rPr lang="en-US" dirty="0"/>
              <a:t>One of the unique things about git is that it is a </a:t>
            </a:r>
            <a:r>
              <a:rPr lang="en-US" i="1" dirty="0"/>
              <a:t>Distributed Version Control System</a:t>
            </a:r>
            <a:r>
              <a:rPr lang="en-US" dirty="0"/>
              <a:t>.</a:t>
            </a:r>
          </a:p>
          <a:p>
            <a:r>
              <a:rPr lang="en-US" dirty="0"/>
              <a:t>That means: when you clone a copy of the repository, you have the </a:t>
            </a:r>
            <a:r>
              <a:rPr lang="en-US" b="1" dirty="0"/>
              <a:t>entire</a:t>
            </a:r>
            <a:r>
              <a:rPr lang="en-US" dirty="0"/>
              <a:t> repository on your computer, and there is actually nothing that automatically says your version is any more or less important than the one stored on Pineapple (or GitHub, or any other host).</a:t>
            </a:r>
          </a:p>
          <a:p>
            <a:r>
              <a:rPr lang="en-US" dirty="0"/>
              <a:t>This doesn’t matter a whole lot for our purposes, but just remember that in the event a hurricane wiped out our servers, we’d still have our entire project safe!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56297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git</a:t>
            </a:r>
          </a:p>
        </p:txBody>
      </p:sp>
      <p:sp>
        <p:nvSpPr>
          <p:cNvPr id="3" name="Text Placeholder 2"/>
          <p:cNvSpPr>
            <a:spLocks noGrp="1"/>
          </p:cNvSpPr>
          <p:nvPr>
            <p:ph type="body" idx="1"/>
          </p:nvPr>
        </p:nvSpPr>
        <p:spPr/>
        <p:txBody>
          <a:bodyPr/>
          <a:lstStyle/>
          <a:p>
            <a:r>
              <a:rPr lang="en-US" dirty="0"/>
              <a:t>Or: “Okay, enough theory crap, what buttons do I actually click?”</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35238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Text Placeholder 2"/>
          <p:cNvSpPr>
            <a:spLocks noGrp="1"/>
          </p:cNvSpPr>
          <p:nvPr>
            <p:ph type="body" idx="1"/>
          </p:nvPr>
        </p:nvSpPr>
        <p:spPr/>
        <p:txBody>
          <a:bodyPr/>
          <a:lstStyle/>
          <a:p>
            <a:r>
              <a:rPr lang="en-US" dirty="0"/>
              <a:t>Or: “Let’s start with the absolute basics.”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177386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a:pPr>
            <a:r>
              <a:rPr lang="en-US" dirty="0"/>
              <a:t>Switch to the File Status tab.</a:t>
            </a:r>
          </a:p>
          <a:p>
            <a:pPr marL="514350" indent="-514350">
              <a:buFont typeface="+mj-lt"/>
              <a:buAutoNum type="arabicPeriod"/>
            </a:pPr>
            <a:r>
              <a:rPr lang="en-US" dirty="0"/>
              <a:t>Find and select the file(s) you want to commit.</a:t>
            </a:r>
          </a:p>
          <a:p>
            <a:pPr lvl="1"/>
            <a:r>
              <a:rPr lang="en-US" dirty="0"/>
              <a:t>Remember, don’t commit something if you don’t know what it is!</a:t>
            </a:r>
          </a:p>
          <a:p>
            <a:pPr marL="514350" indent="-514350">
              <a:buFont typeface="+mj-lt"/>
              <a:buAutoNum type="arabicPeriod"/>
            </a:pPr>
            <a:r>
              <a:rPr lang="en-US" dirty="0"/>
              <a:t>Click “Stage Selected” with those files selected.</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3843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numCol="2" spcCol="182880">
            <a:normAutofit/>
          </a:bodyPr>
          <a:lstStyle/>
          <a:p>
            <a:r>
              <a:rPr lang="en-US" dirty="0">
                <a:hlinkClick r:id="rId2" action="ppaction://hlinksldjump"/>
              </a:rPr>
              <a:t>General overview</a:t>
            </a:r>
            <a:endParaRPr lang="en-US" dirty="0"/>
          </a:p>
          <a:p>
            <a:r>
              <a:rPr lang="en-US" dirty="0">
                <a:hlinkClick r:id="rId3" action="ppaction://hlinksldjump"/>
              </a:rPr>
              <a:t>Theory of git</a:t>
            </a:r>
            <a:endParaRPr lang="en-US" dirty="0"/>
          </a:p>
          <a:p>
            <a:pPr lvl="1"/>
            <a:r>
              <a:rPr lang="en-US" dirty="0">
                <a:hlinkClick r:id="rId4" action="ppaction://hlinksldjump"/>
              </a:rPr>
              <a:t>What is git</a:t>
            </a:r>
            <a:endParaRPr lang="en-US" dirty="0"/>
          </a:p>
          <a:p>
            <a:pPr lvl="1"/>
            <a:r>
              <a:rPr lang="en-US" dirty="0">
                <a:hlinkClick r:id="rId5" action="ppaction://hlinksldjump"/>
              </a:rPr>
              <a:t>Commits in git</a:t>
            </a:r>
            <a:endParaRPr lang="en-US" dirty="0"/>
          </a:p>
          <a:p>
            <a:pPr lvl="1"/>
            <a:r>
              <a:rPr lang="en-US" dirty="0">
                <a:hlinkClick r:id="rId6" action="ppaction://hlinksldjump"/>
              </a:rPr>
              <a:t>Branches in git</a:t>
            </a:r>
            <a:endParaRPr lang="en-US" dirty="0"/>
          </a:p>
          <a:p>
            <a:pPr lvl="1"/>
            <a:r>
              <a:rPr lang="en-US" dirty="0">
                <a:hlinkClick r:id="rId7" action="ppaction://hlinksldjump"/>
              </a:rPr>
              <a:t>Repositories in git</a:t>
            </a:r>
            <a:endParaRPr lang="en-US" dirty="0"/>
          </a:p>
          <a:p>
            <a:r>
              <a:rPr lang="en-US" dirty="0">
                <a:hlinkClick r:id="rId7" action="ppaction://hlinksldjump"/>
              </a:rPr>
              <a:t>How to use git</a:t>
            </a:r>
            <a:endParaRPr lang="en-US" dirty="0"/>
          </a:p>
          <a:p>
            <a:pPr lvl="1"/>
            <a:r>
              <a:rPr lang="en-US" dirty="0">
                <a:hlinkClick r:id="rId8" action="ppaction://hlinksldjump"/>
              </a:rPr>
              <a:t>Making a commit</a:t>
            </a:r>
            <a:endParaRPr lang="en-US" dirty="0"/>
          </a:p>
          <a:p>
            <a:pPr lvl="1"/>
            <a:r>
              <a:rPr lang="en-US" dirty="0">
                <a:hlinkClick r:id="rId9" action="ppaction://hlinksldjump"/>
              </a:rPr>
              <a:t>Stashing</a:t>
            </a:r>
            <a:endParaRPr lang="en-US" dirty="0"/>
          </a:p>
          <a:p>
            <a:pPr lvl="1"/>
            <a:r>
              <a:rPr lang="en-US" dirty="0">
                <a:hlinkClick r:id="rId10" action="ppaction://hlinksldjump"/>
              </a:rPr>
              <a:t>Pushing and pulling</a:t>
            </a:r>
            <a:endParaRPr lang="en-US" dirty="0"/>
          </a:p>
          <a:p>
            <a:pPr lvl="1"/>
            <a:r>
              <a:rPr lang="en-US" dirty="0">
                <a:hlinkClick r:id="rId11" action="ppaction://hlinksldjump"/>
              </a:rPr>
              <a:t>Branching</a:t>
            </a:r>
            <a:endParaRPr lang="en-US" dirty="0"/>
          </a:p>
          <a:p>
            <a:pPr lvl="1"/>
            <a:r>
              <a:rPr lang="en-US" dirty="0">
                <a:hlinkClick r:id="rId12" action="ppaction://hlinksldjump"/>
              </a:rPr>
              <a:t>Merging</a:t>
            </a:r>
            <a:endParaRPr lang="en-US" dirty="0"/>
          </a:p>
          <a:p>
            <a:r>
              <a:rPr lang="en-US" dirty="0">
                <a:hlinkClick r:id="rId13" action="ppaction://hlinksldjump"/>
              </a:rPr>
              <a:t>References</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42365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 commit</a:t>
            </a:r>
          </a:p>
        </p:txBody>
      </p:sp>
      <p:sp>
        <p:nvSpPr>
          <p:cNvPr id="3" name="Content Placeholder 2"/>
          <p:cNvSpPr>
            <a:spLocks noGrp="1"/>
          </p:cNvSpPr>
          <p:nvPr>
            <p:ph sz="half" idx="1"/>
          </p:nvPr>
        </p:nvSpPr>
        <p:spPr/>
        <p:txBody>
          <a:bodyPr/>
          <a:lstStyle/>
          <a:p>
            <a:pPr marL="514350" indent="-514350">
              <a:buFont typeface="+mj-lt"/>
              <a:buAutoNum type="arabicPeriod" startAt="4"/>
            </a:pPr>
            <a:r>
              <a:rPr lang="en-US" dirty="0"/>
              <a:t>Double check you’ve only staged the files you know you want to commit.</a:t>
            </a:r>
          </a:p>
          <a:p>
            <a:pPr marL="514350" indent="-514350">
              <a:buFont typeface="+mj-lt"/>
              <a:buAutoNum type="arabicPeriod" startAt="4"/>
            </a:pPr>
            <a:r>
              <a:rPr lang="en-US" dirty="0"/>
              <a:t>Type in a message to be associated with this commit.</a:t>
            </a:r>
          </a:p>
          <a:p>
            <a:pPr marL="514350" indent="-514350">
              <a:buFont typeface="+mj-lt"/>
              <a:buAutoNum type="arabicPeriod" startAt="4"/>
            </a:pPr>
            <a:r>
              <a:rPr lang="en-US" dirty="0"/>
              <a:t>Click the commit button!</a:t>
            </a:r>
          </a:p>
        </p:txBody>
      </p:sp>
      <p:pic>
        <p:nvPicPr>
          <p:cNvPr id="6" name="Content Placeholder 5"/>
          <p:cNvPicPr>
            <a:picLocks noGrp="1" noChangeAspect="1"/>
          </p:cNvPicPr>
          <p:nvPr>
            <p:ph sz="half" idx="2"/>
          </p:nvPr>
        </p:nvPicPr>
        <p:blipFill>
          <a:blip r:link="rId2"/>
          <a:stretch>
            <a:fillRect/>
          </a:stretch>
        </p:blipFill>
        <p:spPr>
          <a:xfrm>
            <a:off x="6172200" y="2368630"/>
            <a:ext cx="5181600" cy="3265327"/>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44912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about commits</a:t>
            </a:r>
          </a:p>
        </p:txBody>
      </p:sp>
      <p:sp>
        <p:nvSpPr>
          <p:cNvPr id="3" name="Content Placeholder 2"/>
          <p:cNvSpPr>
            <a:spLocks noGrp="1"/>
          </p:cNvSpPr>
          <p:nvPr>
            <p:ph idx="1"/>
          </p:nvPr>
        </p:nvSpPr>
        <p:spPr/>
        <p:txBody>
          <a:bodyPr/>
          <a:lstStyle/>
          <a:p>
            <a:r>
              <a:rPr lang="en-US" dirty="0"/>
              <a:t>Commit often! </a:t>
            </a:r>
          </a:p>
          <a:p>
            <a:pPr lvl="1"/>
            <a:r>
              <a:rPr lang="en-US" dirty="0"/>
              <a:t>The point of git is to save the history of the project. You want many, bite-size commits rather than just a few monumental ones.</a:t>
            </a:r>
          </a:p>
          <a:p>
            <a:r>
              <a:rPr lang="en-US" dirty="0"/>
              <a:t>As a corollary to that, SourceTree makes it easy to just commit a few files or even a few specific lines from a file at a time!</a:t>
            </a:r>
          </a:p>
          <a:p>
            <a:pPr lvl="1"/>
            <a:r>
              <a:rPr lang="en-US" dirty="0"/>
              <a:t>Use this feature to break your commits into as small of a piece as possible that still makes sense together, and make your commit messages descriptive!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21058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Text Placeholder 2"/>
          <p:cNvSpPr>
            <a:spLocks noGrp="1"/>
          </p:cNvSpPr>
          <p:nvPr>
            <p:ph type="body" idx="1"/>
          </p:nvPr>
        </p:nvSpPr>
        <p:spPr/>
        <p:txBody>
          <a:bodyPr/>
          <a:lstStyle/>
          <a:p>
            <a:r>
              <a:rPr lang="en-US" dirty="0"/>
              <a:t>Or: “Temporarily hide then later reapply your changes.”</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760304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a:t>
            </a:r>
          </a:p>
        </p:txBody>
      </p:sp>
      <p:sp>
        <p:nvSpPr>
          <p:cNvPr id="3" name="Content Placeholder 2"/>
          <p:cNvSpPr>
            <a:spLocks noGrp="1"/>
          </p:cNvSpPr>
          <p:nvPr>
            <p:ph sz="half" idx="1"/>
          </p:nvPr>
        </p:nvSpPr>
        <p:spPr/>
        <p:txBody>
          <a:bodyPr>
            <a:normAutofit fontScale="92500" lnSpcReduction="20000"/>
          </a:bodyPr>
          <a:lstStyle/>
          <a:p>
            <a:pPr>
              <a:spcAft>
                <a:spcPts val="0"/>
              </a:spcAft>
            </a:pPr>
            <a:r>
              <a:rPr lang="en-US" dirty="0"/>
              <a:t>A “stash” will save your changes and undo them in the folder, but allow you to get them back later.</a:t>
            </a:r>
          </a:p>
          <a:p>
            <a:pPr lvl="1">
              <a:spcAft>
                <a:spcPts val="1200"/>
              </a:spcAft>
            </a:pPr>
            <a:r>
              <a:rPr lang="en-US" dirty="0"/>
              <a:t>This is useful if you want to pull while in the middle of changing something that isn’t ready for a commit, or if you find a bug and want to know if you caused it.</a:t>
            </a:r>
          </a:p>
          <a:p>
            <a:r>
              <a:rPr lang="en-US" dirty="0"/>
              <a:t>To stash your current changes in SourceTree, hit the Stash button.</a:t>
            </a:r>
          </a:p>
          <a:p>
            <a:pPr>
              <a:spcAft>
                <a:spcPts val="0"/>
              </a:spcAft>
            </a:pPr>
            <a:r>
              <a:rPr lang="en-US" dirty="0"/>
              <a:t>To get the changes back, right click in the left panel on the stash you just created and click “Apply Stash.”</a:t>
            </a:r>
          </a:p>
        </p:txBody>
      </p:sp>
      <p:pic>
        <p:nvPicPr>
          <p:cNvPr id="7" name="Content Placeholder 6"/>
          <p:cNvPicPr>
            <a:picLocks noGrp="1" noChangeAspect="1"/>
          </p:cNvPicPr>
          <p:nvPr>
            <p:ph sz="half" idx="2"/>
          </p:nvPr>
        </p:nvPicPr>
        <p:blipFill>
          <a:blip r:link="rId2"/>
          <a:stretch>
            <a:fillRect/>
          </a:stretch>
        </p:blipFill>
        <p:spPr>
          <a:xfrm>
            <a:off x="6172200" y="2266528"/>
            <a:ext cx="5181600" cy="3469532"/>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92152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and pushing</a:t>
            </a:r>
          </a:p>
        </p:txBody>
      </p:sp>
      <p:sp>
        <p:nvSpPr>
          <p:cNvPr id="3" name="Text Placeholder 2"/>
          <p:cNvSpPr>
            <a:spLocks noGrp="1"/>
          </p:cNvSpPr>
          <p:nvPr>
            <p:ph type="body" idx="1"/>
          </p:nvPr>
        </p:nvSpPr>
        <p:spPr/>
        <p:txBody>
          <a:bodyPr/>
          <a:lstStyle/>
          <a:p>
            <a:r>
              <a:rPr lang="en-US" dirty="0"/>
              <a:t>Or: “Getting your stuff to and from Pineapple.”</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51269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a:t>
            </a:r>
          </a:p>
        </p:txBody>
      </p:sp>
      <p:sp>
        <p:nvSpPr>
          <p:cNvPr id="3" name="Content Placeholder 2"/>
          <p:cNvSpPr>
            <a:spLocks noGrp="1"/>
          </p:cNvSpPr>
          <p:nvPr>
            <p:ph idx="1"/>
          </p:nvPr>
        </p:nvSpPr>
        <p:spPr/>
        <p:txBody>
          <a:bodyPr>
            <a:normAutofit/>
          </a:bodyPr>
          <a:lstStyle/>
          <a:p>
            <a:r>
              <a:rPr lang="en-US" dirty="0"/>
              <a:t>You should almost always use the following workflow:</a:t>
            </a:r>
          </a:p>
          <a:p>
            <a:pPr lvl="1"/>
            <a:r>
              <a:rPr lang="en-US" dirty="0"/>
              <a:t>Stash/discard changes/remove/commit</a:t>
            </a:r>
            <a:r>
              <a:rPr lang="en-US" dirty="0">
                <a:hlinkClick r:id="rId2" action="ppaction://hlinksldjump"/>
              </a:rPr>
              <a:t>*</a:t>
            </a:r>
            <a:r>
              <a:rPr lang="en-US" dirty="0"/>
              <a:t> files until the File Status window says </a:t>
            </a:r>
            <a:r>
              <a:rPr lang="en-US" i="1" dirty="0"/>
              <a:t>Nothing to commit</a:t>
            </a:r>
            <a:r>
              <a:rPr lang="en-US" dirty="0"/>
              <a:t>.</a:t>
            </a:r>
            <a:endParaRPr lang="en-US" i="1" dirty="0"/>
          </a:p>
          <a:p>
            <a:pPr lvl="1"/>
            <a:r>
              <a:rPr lang="en-US" dirty="0"/>
              <a:t>Click pull and use the guide on the next few slides to choose your options.</a:t>
            </a:r>
          </a:p>
          <a:p>
            <a:pPr lvl="1"/>
            <a:r>
              <a:rPr lang="en-US" dirty="0"/>
              <a:t>If there were things that you’ve added, push once this is done.</a:t>
            </a:r>
          </a:p>
        </p:txBody>
      </p:sp>
      <p:sp>
        <p:nvSpPr>
          <p:cNvPr id="4" name="Footer Placeholder 3"/>
          <p:cNvSpPr>
            <a:spLocks noGrp="1"/>
          </p:cNvSpPr>
          <p:nvPr>
            <p:ph type="ftr" sz="quarter" idx="11"/>
          </p:nvPr>
        </p:nvSpPr>
        <p:spPr/>
        <p:txBody>
          <a:bodyPr/>
          <a:lstStyle/>
          <a:p>
            <a:r>
              <a:rPr lang="en-US"/>
              <a:t>James Keats, 2017</a:t>
            </a:r>
          </a:p>
        </p:txBody>
      </p:sp>
      <p:sp>
        <p:nvSpPr>
          <p:cNvPr id="5" name="TextBox 4"/>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committing</a:t>
            </a:r>
            <a:endParaRPr lang="en-US" sz="1200" i="1" dirty="0">
              <a:solidFill>
                <a:schemeClr val="tx1">
                  <a:tint val="75000"/>
                </a:schemeClr>
              </a:solidFill>
            </a:endParaRPr>
          </a:p>
        </p:txBody>
      </p:sp>
    </p:spTree>
    <p:extLst>
      <p:ext uri="{BB962C8B-B14F-4D97-AF65-F5344CB8AC3E}">
        <p14:creationId xmlns:p14="http://schemas.microsoft.com/office/powerpoint/2010/main" val="1806995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1</a:t>
            </a:r>
          </a:p>
        </p:txBody>
      </p:sp>
      <p:sp>
        <p:nvSpPr>
          <p:cNvPr id="4" name="Text Placeholder 3"/>
          <p:cNvSpPr>
            <a:spLocks noGrp="1"/>
          </p:cNvSpPr>
          <p:nvPr>
            <p:ph type="body" sz="half" idx="2"/>
          </p:nvPr>
        </p:nvSpPr>
        <p:spPr/>
        <p:txBody>
          <a:bodyPr>
            <a:normAutofit fontScale="92500"/>
          </a:bodyPr>
          <a:lstStyle/>
          <a:p>
            <a:r>
              <a:rPr lang="en-US" dirty="0"/>
              <a:t>Use this options setup in the following situation:</a:t>
            </a:r>
          </a:p>
          <a:p>
            <a:pPr marL="285750" indent="-285750">
              <a:buFont typeface="Arial" panose="020B0604020202020204" pitchFamily="34" charset="0"/>
              <a:buChar char="•"/>
            </a:pPr>
            <a:r>
              <a:rPr lang="en-US" dirty="0"/>
              <a:t>Scenario #1: You haven’t made any changes to your local branch.</a:t>
            </a:r>
          </a:p>
          <a:p>
            <a:pPr marL="285750" indent="-285750">
              <a:buFont typeface="Arial" panose="020B0604020202020204" pitchFamily="34" charset="0"/>
              <a:buChar char="•"/>
            </a:pPr>
            <a:r>
              <a:rPr lang="en-US" dirty="0"/>
              <a:t>Scenario #2: You have </a:t>
            </a:r>
            <a:r>
              <a:rPr lang="en-US" b="1" dirty="0"/>
              <a:t>a couple small commits</a:t>
            </a:r>
            <a:r>
              <a:rPr lang="en-US" dirty="0"/>
              <a:t> (such as adding art assets) that </a:t>
            </a:r>
            <a:r>
              <a:rPr lang="en-US" b="1" dirty="0"/>
              <a:t>have not been pushed </a:t>
            </a:r>
            <a:r>
              <a:rPr lang="en-US" dirty="0"/>
              <a:t>and need to grab the latest data from Pineapple before pushing.</a:t>
            </a:r>
          </a:p>
          <a:p>
            <a:r>
              <a:rPr lang="en-US" dirty="0"/>
              <a:t>Theory time: Rebase is a powerful feature</a:t>
            </a:r>
            <a:r>
              <a:rPr lang="en-US" dirty="0">
                <a:hlinkClick r:id="rId2" action="ppaction://hlinksldjump"/>
              </a:rPr>
              <a:t>*</a:t>
            </a:r>
            <a:r>
              <a:rPr lang="en-US" dirty="0"/>
              <a:t>. It basically undoes your local commits, pulls any new changes, then replays your commits on top of the new status. It saves us a slew of useless “merge” commits filling the history log.</a:t>
            </a:r>
          </a:p>
        </p:txBody>
      </p:sp>
      <p:sp>
        <p:nvSpPr>
          <p:cNvPr id="5" name="Footer Placeholder 4"/>
          <p:cNvSpPr>
            <a:spLocks noGrp="1"/>
          </p:cNvSpPr>
          <p:nvPr>
            <p:ph type="ftr" sz="quarter" idx="11"/>
          </p:nvPr>
        </p:nvSpPr>
        <p:spPr/>
        <p:txBody>
          <a:bodyPr/>
          <a:lstStyle/>
          <a:p>
            <a:r>
              <a:rPr lang="en-US"/>
              <a:t>James Keats, 2017</a:t>
            </a:r>
          </a:p>
        </p:txBody>
      </p:sp>
      <p:pic>
        <p:nvPicPr>
          <p:cNvPr id="8" name="Content Placeholder 7"/>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
        <p:nvSpPr>
          <p:cNvPr id="6" name="TextBox 5"/>
          <p:cNvSpPr txBox="1"/>
          <p:nvPr/>
        </p:nvSpPr>
        <p:spPr>
          <a:xfrm>
            <a:off x="7855131" y="6356350"/>
            <a:ext cx="3498669" cy="365124"/>
          </a:xfrm>
          <a:prstGeom prst="rect">
            <a:avLst/>
          </a:prstGeom>
          <a:noFill/>
        </p:spPr>
        <p:txBody>
          <a:bodyPr wrap="square" rtlCol="0" anchor="ctr" anchorCtr="0">
            <a:noAutofit/>
          </a:bodyPr>
          <a:lstStyle/>
          <a:p>
            <a:pPr algn="r"/>
            <a:r>
              <a:rPr lang="en-US" sz="1200" i="1" dirty="0">
                <a:solidFill>
                  <a:schemeClr val="tx1">
                    <a:tint val="75000"/>
                  </a:schemeClr>
                </a:solidFill>
                <a:hlinkClick r:id="rId2" action="ppaction://hlinksldjump"/>
              </a:rPr>
              <a:t>*Important footnote about rebasing</a:t>
            </a:r>
            <a:endParaRPr lang="en-US" sz="1200" i="1" dirty="0">
              <a:solidFill>
                <a:schemeClr val="tx1">
                  <a:tint val="75000"/>
                </a:schemeClr>
              </a:solidFill>
            </a:endParaRPr>
          </a:p>
        </p:txBody>
      </p:sp>
    </p:spTree>
    <p:extLst>
      <p:ext uri="{BB962C8B-B14F-4D97-AF65-F5344CB8AC3E}">
        <p14:creationId xmlns:p14="http://schemas.microsoft.com/office/powerpoint/2010/main" val="179074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 Method 2</a:t>
            </a:r>
          </a:p>
        </p:txBody>
      </p:sp>
      <p:sp>
        <p:nvSpPr>
          <p:cNvPr id="4" name="Text Placeholder 3"/>
          <p:cNvSpPr>
            <a:spLocks noGrp="1"/>
          </p:cNvSpPr>
          <p:nvPr>
            <p:ph type="body" sz="half" idx="2"/>
          </p:nvPr>
        </p:nvSpPr>
        <p:spPr/>
        <p:txBody>
          <a:bodyPr>
            <a:normAutofit fontScale="92500" lnSpcReduction="20000"/>
          </a:bodyPr>
          <a:lstStyle/>
          <a:p>
            <a:pPr>
              <a:spcAft>
                <a:spcPts val="600"/>
              </a:spcAft>
            </a:pPr>
            <a:r>
              <a:rPr lang="en-US" dirty="0"/>
              <a:t>Use this options setup in pretty much every other scenario. For example:</a:t>
            </a:r>
          </a:p>
          <a:p>
            <a:pPr marL="285750" indent="-285750">
              <a:buFont typeface="Arial" panose="020B0604020202020204" pitchFamily="34" charset="0"/>
              <a:buChar char="•"/>
            </a:pPr>
            <a:r>
              <a:rPr lang="en-US" dirty="0"/>
              <a:t>You’ve made significant changes, such as merging a separate feature branch into your current branch.</a:t>
            </a:r>
          </a:p>
          <a:p>
            <a:pPr marL="285750" indent="-285750">
              <a:buFont typeface="Arial" panose="020B0604020202020204" pitchFamily="34" charset="0"/>
              <a:buChar char="•"/>
            </a:pPr>
            <a:r>
              <a:rPr lang="en-US" dirty="0"/>
              <a:t>You’ve made a lot of changes to files other people might’ve changed at the same time.</a:t>
            </a:r>
          </a:p>
          <a:p>
            <a:pPr marL="285750" indent="-285750">
              <a:buFont typeface="Arial" panose="020B0604020202020204" pitchFamily="34" charset="0"/>
              <a:buChar char="•"/>
            </a:pPr>
            <a:r>
              <a:rPr lang="en-US" dirty="0"/>
              <a:t>You’re unsure which method to use. </a:t>
            </a:r>
            <a:r>
              <a:rPr lang="en-US" b="1" dirty="0"/>
              <a:t>Always default to this (Method 2) if you’re uncertain.</a:t>
            </a:r>
            <a:endParaRPr lang="en-US" dirty="0"/>
          </a:p>
          <a:p>
            <a:r>
              <a:rPr lang="en-US" dirty="0"/>
              <a:t>Theory time: a regular pull like this essentially grabs the version on the server and runs a “merge” command with that version. If you’re lucky, it just fast-forwards. If not, you will have to deal with </a:t>
            </a:r>
            <a:r>
              <a:rPr lang="en-US" dirty="0">
                <a:hlinkClick r:id="rId2" action="ppaction://hlinksldjump"/>
              </a:rPr>
              <a:t>merging</a:t>
            </a:r>
            <a:r>
              <a:rPr lang="en-US" dirty="0"/>
              <a:t>.</a:t>
            </a:r>
          </a:p>
        </p:txBody>
      </p:sp>
      <p:sp>
        <p:nvSpPr>
          <p:cNvPr id="5" name="Footer Placeholder 4"/>
          <p:cNvSpPr>
            <a:spLocks noGrp="1"/>
          </p:cNvSpPr>
          <p:nvPr>
            <p:ph type="ftr" sz="quarter" idx="11"/>
          </p:nvPr>
        </p:nvSpPr>
        <p:spPr/>
        <p:txBody>
          <a:bodyPr/>
          <a:lstStyle/>
          <a:p>
            <a:r>
              <a:rPr lang="en-US"/>
              <a:t>James Keats, 2017</a:t>
            </a:r>
          </a:p>
        </p:txBody>
      </p:sp>
      <p:pic>
        <p:nvPicPr>
          <p:cNvPr id="9" name="Content Placeholder 8"/>
          <p:cNvPicPr>
            <a:picLocks noGrp="1" noChangeAspect="1"/>
          </p:cNvPicPr>
          <p:nvPr>
            <p:ph idx="1"/>
          </p:nvPr>
        </p:nvPicPr>
        <p:blipFill>
          <a:blip r:link="rId3"/>
          <a:stretch>
            <a:fillRect/>
          </a:stretch>
        </p:blipFill>
        <p:spPr>
          <a:xfrm>
            <a:off x="5691733" y="2066376"/>
            <a:ext cx="5155109" cy="2715723"/>
          </a:xfrm>
          <a:ln w="19050">
            <a:solidFill>
              <a:schemeClr val="bg2">
                <a:lumMod val="50000"/>
              </a:schemeClr>
            </a:solidFill>
          </a:ln>
        </p:spPr>
      </p:pic>
    </p:spTree>
    <p:extLst>
      <p:ext uri="{BB962C8B-B14F-4D97-AF65-F5344CB8AC3E}">
        <p14:creationId xmlns:p14="http://schemas.microsoft.com/office/powerpoint/2010/main" val="2302181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a:t>
            </a:r>
          </a:p>
        </p:txBody>
      </p:sp>
      <p:sp>
        <p:nvSpPr>
          <p:cNvPr id="3" name="Content Placeholder 2"/>
          <p:cNvSpPr>
            <a:spLocks noGrp="1"/>
          </p:cNvSpPr>
          <p:nvPr>
            <p:ph idx="1"/>
          </p:nvPr>
        </p:nvSpPr>
        <p:spPr>
          <a:xfrm>
            <a:off x="838200" y="1825625"/>
            <a:ext cx="10515600" cy="841375"/>
          </a:xfrm>
        </p:spPr>
        <p:txBody>
          <a:bodyPr>
            <a:normAutofit lnSpcReduction="10000"/>
          </a:bodyPr>
          <a:lstStyle/>
          <a:p>
            <a:r>
              <a:rPr lang="en-US" dirty="0"/>
              <a:t>If you’ve committed and pulled properly, pushing should be as simple as pressing the Push button!</a:t>
            </a:r>
          </a:p>
        </p:txBody>
      </p:sp>
      <p:sp>
        <p:nvSpPr>
          <p:cNvPr id="4" name="Footer Placeholder 3"/>
          <p:cNvSpPr>
            <a:spLocks noGrp="1"/>
          </p:cNvSpPr>
          <p:nvPr>
            <p:ph type="ftr" sz="quarter" idx="11"/>
          </p:nvPr>
        </p:nvSpPr>
        <p:spPr/>
        <p:txBody>
          <a:bodyPr/>
          <a:lstStyle/>
          <a:p>
            <a:r>
              <a:rPr lang="en-US"/>
              <a:t>James Keats, 2017</a:t>
            </a:r>
          </a:p>
        </p:txBody>
      </p:sp>
      <p:pic>
        <p:nvPicPr>
          <p:cNvPr id="7" name="Picture 6"/>
          <p:cNvPicPr>
            <a:picLocks noChangeAspect="1"/>
          </p:cNvPicPr>
          <p:nvPr/>
        </p:nvPicPr>
        <p:blipFill>
          <a:blip r:link="rId2"/>
          <a:stretch>
            <a:fillRect/>
          </a:stretch>
        </p:blipFill>
        <p:spPr>
          <a:xfrm>
            <a:off x="3136588" y="2801937"/>
            <a:ext cx="5918824" cy="3462881"/>
          </a:xfrm>
          <a:prstGeom prst="rect">
            <a:avLst/>
          </a:prstGeom>
          <a:ln w="19050">
            <a:solidFill>
              <a:schemeClr val="bg2">
                <a:lumMod val="50000"/>
              </a:schemeClr>
            </a:solidFill>
          </a:ln>
        </p:spPr>
      </p:pic>
    </p:spTree>
    <p:extLst>
      <p:ext uri="{BB962C8B-B14F-4D97-AF65-F5344CB8AC3E}">
        <p14:creationId xmlns:p14="http://schemas.microsoft.com/office/powerpoint/2010/main" val="1398656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Text Placeholder 2"/>
          <p:cNvSpPr>
            <a:spLocks noGrp="1"/>
          </p:cNvSpPr>
          <p:nvPr>
            <p:ph type="body" idx="1"/>
          </p:nvPr>
        </p:nvSpPr>
        <p:spPr/>
        <p:txBody>
          <a:bodyPr/>
          <a:lstStyle/>
          <a:p>
            <a:r>
              <a:rPr lang="en-US" dirty="0"/>
              <a:t>Or: “When git finally starts to be much cooler than SVN.”</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93911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Overview</a:t>
            </a:r>
          </a:p>
        </p:txBody>
      </p:sp>
      <p:sp>
        <p:nvSpPr>
          <p:cNvPr id="3" name="Text Placeholder 2"/>
          <p:cNvSpPr>
            <a:spLocks noGrp="1"/>
          </p:cNvSpPr>
          <p:nvPr>
            <p:ph type="body" idx="1"/>
          </p:nvPr>
        </p:nvSpPr>
        <p:spPr/>
        <p:txBody>
          <a:bodyPr/>
          <a:lstStyle/>
          <a:p>
            <a:r>
              <a:rPr lang="en-US" dirty="0"/>
              <a:t>Or: “Please read this first; it’ll make everyone’s lives easier.”</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495331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92500" lnSpcReduction="20000"/>
          </a:bodyPr>
          <a:lstStyle/>
          <a:p>
            <a:r>
              <a:rPr lang="en-US" dirty="0"/>
              <a:t>To create a new branch, simply click the Branch button.</a:t>
            </a:r>
          </a:p>
          <a:p>
            <a:pPr>
              <a:spcAft>
                <a:spcPts val="600"/>
              </a:spcAft>
            </a:pPr>
            <a:r>
              <a:rPr lang="en-US" dirty="0"/>
              <a:t>Name it </a:t>
            </a:r>
            <a:br>
              <a:rPr lang="en-US" dirty="0"/>
            </a:br>
            <a:r>
              <a:rPr lang="en-US" dirty="0"/>
              <a:t>“category/descriptive-name”</a:t>
            </a:r>
          </a:p>
          <a:p>
            <a:pPr lvl="1">
              <a:spcAft>
                <a:spcPts val="0"/>
              </a:spcAft>
            </a:pPr>
            <a:r>
              <a:rPr lang="en-US" dirty="0"/>
              <a:t>I like to use the following categories:</a:t>
            </a:r>
          </a:p>
          <a:p>
            <a:pPr lvl="2">
              <a:spcAft>
                <a:spcPts val="0"/>
              </a:spcAft>
            </a:pPr>
            <a:r>
              <a:rPr lang="en-US" dirty="0"/>
              <a:t>proto/ - prototyping big features</a:t>
            </a:r>
          </a:p>
          <a:p>
            <a:pPr lvl="2">
              <a:spcAft>
                <a:spcPts val="0"/>
              </a:spcAft>
            </a:pPr>
            <a:r>
              <a:rPr lang="en-US" dirty="0"/>
              <a:t>bugfix/ - fixing bugs</a:t>
            </a:r>
          </a:p>
          <a:p>
            <a:pPr lvl="2">
              <a:spcAft>
                <a:spcPts val="0"/>
              </a:spcAft>
            </a:pPr>
            <a:r>
              <a:rPr lang="en-US" dirty="0"/>
              <a:t>minor/ - simple additions</a:t>
            </a:r>
          </a:p>
          <a:p>
            <a:pPr lvl="2">
              <a:spcAft>
                <a:spcPts val="0"/>
              </a:spcAft>
            </a:pPr>
            <a:r>
              <a:rPr lang="en-US" dirty="0"/>
              <a:t>maintenance/ - file &amp; folder cleanup</a:t>
            </a:r>
          </a:p>
          <a:p>
            <a:pPr lvl="1">
              <a:spcBef>
                <a:spcPts val="1200"/>
              </a:spcBef>
              <a:spcAft>
                <a:spcPts val="0"/>
              </a:spcAft>
            </a:pPr>
            <a:r>
              <a:rPr lang="en-US" dirty="0"/>
              <a:t>There are many different conventions and workflows available depending on your situation. If you want a very effective (but equally complicated) model, look at </a:t>
            </a:r>
            <a:r>
              <a:rPr lang="en-US" dirty="0">
                <a:hlinkClick r:id="rId2"/>
              </a:rPr>
              <a:t>git flow</a:t>
            </a:r>
            <a:r>
              <a:rPr lang="en-US" dirty="0"/>
              <a:t>.</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1" y="2229736"/>
            <a:ext cx="5181598" cy="3543116"/>
          </a:xfrm>
          <a:ln w="19050">
            <a:solidFill>
              <a:schemeClr val="bg2">
                <a:lumMod val="50000"/>
              </a:schemeClr>
            </a:solidFill>
          </a:ln>
        </p:spPr>
      </p:pic>
    </p:spTree>
    <p:extLst>
      <p:ext uri="{BB962C8B-B14F-4D97-AF65-F5344CB8AC3E}">
        <p14:creationId xmlns:p14="http://schemas.microsoft.com/office/powerpoint/2010/main" val="4246347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sz="half" idx="1"/>
          </p:nvPr>
        </p:nvSpPr>
        <p:spPr/>
        <p:txBody>
          <a:bodyPr>
            <a:normAutofit fontScale="85000" lnSpcReduction="20000"/>
          </a:bodyPr>
          <a:lstStyle/>
          <a:p>
            <a:r>
              <a:rPr lang="en-US" dirty="0"/>
              <a:t>There are two methods for switching to an already-existing branch in SourceTree. </a:t>
            </a:r>
          </a:p>
          <a:p>
            <a:r>
              <a:rPr lang="en-US" dirty="0"/>
              <a:t>For both, be sure to Fetch first. Then:</a:t>
            </a:r>
          </a:p>
          <a:p>
            <a:pPr lvl="1"/>
            <a:r>
              <a:rPr lang="en-US" dirty="0"/>
              <a:t>If you’ve never opened that branch on this computer previously, simply double-click the most recent commit in that branch in the log view.</a:t>
            </a:r>
          </a:p>
          <a:p>
            <a:pPr lvl="1"/>
            <a:r>
              <a:rPr lang="en-US" dirty="0"/>
              <a:t>If you </a:t>
            </a:r>
            <a:r>
              <a:rPr lang="en-US" i="1" dirty="0"/>
              <a:t>have</a:t>
            </a:r>
            <a:r>
              <a:rPr lang="en-US" dirty="0"/>
              <a:t> used that branch before, double-click its name in the branch section of the left panel. If it’s out-of-date on that computer, make sure you </a:t>
            </a:r>
            <a:r>
              <a:rPr lang="en-US" dirty="0">
                <a:hlinkClick r:id="rId2" action="ppaction://hlinksldjump"/>
              </a:rPr>
              <a:t>pull</a:t>
            </a:r>
            <a:r>
              <a:rPr lang="en-US" dirty="0"/>
              <a:t> before you start working.</a:t>
            </a:r>
          </a:p>
        </p:txBody>
      </p:sp>
      <p:sp>
        <p:nvSpPr>
          <p:cNvPr id="5" name="Footer Placeholder 4"/>
          <p:cNvSpPr>
            <a:spLocks noGrp="1"/>
          </p:cNvSpPr>
          <p:nvPr>
            <p:ph type="ftr" sz="quarter" idx="11"/>
          </p:nvPr>
        </p:nvSpPr>
        <p:spPr/>
        <p:txBody>
          <a:bodyPr/>
          <a:lstStyle/>
          <a:p>
            <a:r>
              <a:rPr lang="en-US" dirty="0"/>
              <a:t>James Keats, 2017</a:t>
            </a:r>
          </a:p>
        </p:txBody>
      </p:sp>
      <p:pic>
        <p:nvPicPr>
          <p:cNvPr id="11" name="Content Placeholder 10"/>
          <p:cNvPicPr>
            <a:picLocks noGrp="1" noChangeAspect="1"/>
          </p:cNvPicPr>
          <p:nvPr>
            <p:ph sz="half" idx="2"/>
          </p:nvPr>
        </p:nvPicPr>
        <p:blipFill>
          <a:blip r:link="rId3"/>
          <a:stretch>
            <a:fillRect/>
          </a:stretch>
        </p:blipFill>
        <p:spPr>
          <a:xfrm>
            <a:off x="6172200" y="2275178"/>
            <a:ext cx="5181599" cy="3452232"/>
          </a:xfrm>
          <a:ln w="19050">
            <a:solidFill>
              <a:schemeClr val="bg2">
                <a:lumMod val="50000"/>
              </a:schemeClr>
            </a:solidFill>
          </a:ln>
        </p:spPr>
      </p:pic>
    </p:spTree>
    <p:extLst>
      <p:ext uri="{BB962C8B-B14F-4D97-AF65-F5344CB8AC3E}">
        <p14:creationId xmlns:p14="http://schemas.microsoft.com/office/powerpoint/2010/main" val="218887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a:xfrm>
            <a:off x="838200" y="1825625"/>
            <a:ext cx="10515600" cy="4351338"/>
          </a:xfrm>
        </p:spPr>
        <p:txBody>
          <a:bodyPr>
            <a:normAutofit lnSpcReduction="10000"/>
          </a:bodyPr>
          <a:lstStyle/>
          <a:p>
            <a:r>
              <a:rPr lang="en-US" dirty="0"/>
              <a:t>When your feature, bugfix, or whatever you’ve been working on is done, </a:t>
            </a:r>
            <a:r>
              <a:rPr lang="en-US" dirty="0">
                <a:hlinkClick r:id="rId2" action="ppaction://hlinksldjump"/>
              </a:rPr>
              <a:t>merge it</a:t>
            </a:r>
            <a:r>
              <a:rPr lang="en-US" dirty="0"/>
              <a:t> into </a:t>
            </a:r>
            <a:r>
              <a:rPr lang="en-US" i="1" dirty="0"/>
              <a:t>master</a:t>
            </a:r>
            <a:r>
              <a:rPr lang="en-US" dirty="0"/>
              <a:t>. </a:t>
            </a:r>
          </a:p>
          <a:p>
            <a:r>
              <a:rPr lang="en-US" dirty="0"/>
              <a:t>This signifies that the feature is done to the best of your knowledge. There may still be unexpected bugs, but you should do most of your testing before it’s in </a:t>
            </a:r>
            <a:r>
              <a:rPr lang="en-US" i="1" dirty="0"/>
              <a:t>master</a:t>
            </a:r>
            <a:r>
              <a:rPr lang="en-US" dirty="0"/>
              <a:t>.</a:t>
            </a:r>
          </a:p>
          <a:p>
            <a:r>
              <a:rPr lang="en-US" dirty="0"/>
              <a:t>The idea is that </a:t>
            </a:r>
            <a:r>
              <a:rPr lang="en-US" i="1" dirty="0"/>
              <a:t>master</a:t>
            </a:r>
            <a:r>
              <a:rPr lang="en-US" dirty="0"/>
              <a:t> should represent an </a:t>
            </a:r>
            <a:r>
              <a:rPr lang="en-US" b="1" dirty="0"/>
              <a:t>always working </a:t>
            </a:r>
            <a:r>
              <a:rPr lang="en-US" dirty="0"/>
              <a:t>copy of the project. </a:t>
            </a:r>
          </a:p>
          <a:p>
            <a:pPr lvl="1"/>
            <a:r>
              <a:rPr lang="en-US" dirty="0"/>
              <a:t>I.e. if someone important shows up and wants to see something </a:t>
            </a:r>
            <a:r>
              <a:rPr lang="en-US" b="1" dirty="0"/>
              <a:t>right now</a:t>
            </a:r>
            <a:r>
              <a:rPr lang="en-US" dirty="0"/>
              <a:t>, you should always be able to switch to </a:t>
            </a:r>
            <a:r>
              <a:rPr lang="en-US" i="1" dirty="0"/>
              <a:t>master</a:t>
            </a:r>
            <a:r>
              <a:rPr lang="en-US" dirty="0"/>
              <a:t> and build it without a problem.</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2187386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Text Placeholder 2"/>
          <p:cNvSpPr>
            <a:spLocks noGrp="1"/>
          </p:cNvSpPr>
          <p:nvPr>
            <p:ph type="body" idx="1"/>
          </p:nvPr>
        </p:nvSpPr>
        <p:spPr/>
        <p:txBody>
          <a:bodyPr/>
          <a:lstStyle/>
          <a:p>
            <a:r>
              <a:rPr lang="en-US" dirty="0"/>
              <a:t>Or: “The only reason my Production II team keeps me around.”</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704755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normAutofit/>
          </a:bodyPr>
          <a:lstStyle/>
          <a:p>
            <a:r>
              <a:rPr lang="en-US" dirty="0"/>
              <a:t>Before anything else, </a:t>
            </a:r>
            <a:r>
              <a:rPr lang="en-US" b="1" dirty="0"/>
              <a:t>if you are using Unity</a:t>
            </a:r>
            <a:r>
              <a:rPr lang="en-US" dirty="0"/>
              <a:t>:</a:t>
            </a:r>
          </a:p>
          <a:p>
            <a:pPr lvl="1"/>
            <a:r>
              <a:rPr lang="en-US" dirty="0"/>
              <a:t>On any computer you use, make sure you save yourself a lot of merge-related headache and heartache by setting up Unity’s </a:t>
            </a:r>
            <a:r>
              <a:rPr lang="en-US" dirty="0" err="1"/>
              <a:t>SmartMerge</a:t>
            </a:r>
            <a:r>
              <a:rPr lang="en-US" dirty="0"/>
              <a:t> properly.</a:t>
            </a:r>
          </a:p>
          <a:p>
            <a:pPr lvl="1"/>
            <a:r>
              <a:rPr lang="en-US" dirty="0"/>
              <a:t>A step-by-step for hooking that up with SourceTree can be found at </a:t>
            </a:r>
            <a:r>
              <a:rPr lang="en-US" dirty="0">
                <a:hlinkClick r:id="rId2"/>
              </a:rPr>
              <a:t>https://bit.ly/unity-sourcetree-addendum-updated</a:t>
            </a:r>
            <a:r>
              <a:rPr lang="en-US" dirty="0"/>
              <a:t>.</a:t>
            </a:r>
          </a:p>
          <a:p>
            <a:pPr lvl="1"/>
            <a:r>
              <a:rPr lang="en-US" dirty="0"/>
              <a:t>Please note that in order for </a:t>
            </a:r>
            <a:r>
              <a:rPr lang="en-US" dirty="0" err="1"/>
              <a:t>SmartMerge</a:t>
            </a:r>
            <a:r>
              <a:rPr lang="en-US" dirty="0"/>
              <a:t> to work, your Unity project must already be </a:t>
            </a:r>
            <a:r>
              <a:rPr lang="en-US" dirty="0">
                <a:hlinkClick r:id="rId3"/>
              </a:rPr>
              <a:t>configured to work with git</a:t>
            </a:r>
            <a:r>
              <a:rPr lang="en-US" dirty="0"/>
              <a:t>. Luckily, that only needs to be done once at the very start of your project.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08571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92500" lnSpcReduction="10000"/>
          </a:bodyPr>
          <a:lstStyle/>
          <a:p>
            <a:pPr>
              <a:spcAft>
                <a:spcPts val="600"/>
              </a:spcAft>
            </a:pPr>
            <a:r>
              <a:rPr lang="en-US" dirty="0"/>
              <a:t>To merge two different commits:</a:t>
            </a:r>
          </a:p>
          <a:p>
            <a:pPr marL="971550" lvl="1" indent="-514350">
              <a:spcAft>
                <a:spcPts val="600"/>
              </a:spcAft>
              <a:buFont typeface="+mj-lt"/>
              <a:buAutoNum type="arabicPeriod"/>
            </a:pPr>
            <a:r>
              <a:rPr lang="en-US" dirty="0"/>
              <a:t>Switch to the one you want to merge into. For example, switch </a:t>
            </a:r>
            <a:r>
              <a:rPr lang="en-US" i="1" dirty="0"/>
              <a:t>to</a:t>
            </a:r>
            <a:r>
              <a:rPr lang="en-US" dirty="0"/>
              <a:t> master to merge </a:t>
            </a:r>
            <a:r>
              <a:rPr lang="en-US" i="1" dirty="0"/>
              <a:t>into</a:t>
            </a:r>
            <a:r>
              <a:rPr lang="en-US" dirty="0"/>
              <a:t> master.</a:t>
            </a:r>
          </a:p>
          <a:p>
            <a:pPr marL="971550" lvl="1" indent="-514350">
              <a:spcAft>
                <a:spcPts val="600"/>
              </a:spcAft>
              <a:buFont typeface="+mj-lt"/>
              <a:buAutoNum type="arabicPeriod"/>
            </a:pPr>
            <a:r>
              <a:rPr lang="en-US" dirty="0"/>
              <a:t>Right click the commit you would like to merge in (usually the tip of another branch, but it doesn’t necessarily have to be).</a:t>
            </a:r>
          </a:p>
          <a:p>
            <a:pPr marL="971550" lvl="1" indent="-514350">
              <a:spcAft>
                <a:spcPts val="600"/>
              </a:spcAft>
              <a:buFont typeface="+mj-lt"/>
              <a:buAutoNum type="arabicPeriod"/>
            </a:pPr>
            <a:r>
              <a:rPr lang="en-US" dirty="0"/>
              <a:t>Click “Merge” in the dropdown menu, then click “OK”.</a:t>
            </a:r>
          </a:p>
          <a:p>
            <a:r>
              <a:rPr lang="en-US" dirty="0"/>
              <a:t>If you don’t get any warnings, your merge was successful. However…</a:t>
            </a:r>
          </a:p>
        </p:txBody>
      </p:sp>
      <p:pic>
        <p:nvPicPr>
          <p:cNvPr id="7" name="Content Placeholder 6"/>
          <p:cNvPicPr>
            <a:picLocks noGrp="1" noChangeAspect="1"/>
          </p:cNvPicPr>
          <p:nvPr>
            <p:ph sz="half" idx="2"/>
          </p:nvPr>
        </p:nvPicPr>
        <p:blipFill>
          <a:blip r:link="rId2"/>
          <a:stretch>
            <a:fillRect/>
          </a:stretch>
        </p:blipFill>
        <p:spPr>
          <a:xfrm>
            <a:off x="6172200" y="2525109"/>
            <a:ext cx="5181600" cy="2952369"/>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219650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lstStyle/>
          <a:p>
            <a:r>
              <a:rPr lang="en-US" dirty="0"/>
              <a:t>Sometimes when merging, you will get a warning about conflicts.</a:t>
            </a:r>
          </a:p>
          <a:p>
            <a:r>
              <a:rPr lang="en-US" dirty="0"/>
              <a:t>This means that multiple commits changed the same file and git couldn’t figure out how to combine them automatically.</a:t>
            </a:r>
          </a:p>
          <a:p>
            <a:r>
              <a:rPr lang="en-US" dirty="0"/>
              <a:t>Don’t panic! That just means you have to help it.</a:t>
            </a:r>
          </a:p>
        </p:txBody>
      </p:sp>
      <p:pic>
        <p:nvPicPr>
          <p:cNvPr id="11" name="Content Placeholder 10"/>
          <p:cNvPicPr>
            <a:picLocks noGrp="1" noChangeAspect="1"/>
          </p:cNvPicPr>
          <p:nvPr>
            <p:ph sz="half" idx="2"/>
          </p:nvPr>
        </p:nvPicPr>
        <p:blipFill>
          <a:blip r:link="rId2"/>
          <a:stretch>
            <a:fillRect/>
          </a:stretch>
        </p:blipFill>
        <p:spPr>
          <a:xfrm>
            <a:off x="6462391" y="3158214"/>
            <a:ext cx="4601217" cy="1686160"/>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645177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sz="half" idx="1"/>
          </p:nvPr>
        </p:nvSpPr>
        <p:spPr/>
        <p:txBody>
          <a:bodyPr>
            <a:normAutofit fontScale="70000" lnSpcReduction="20000"/>
          </a:bodyPr>
          <a:lstStyle/>
          <a:p>
            <a:pPr>
              <a:spcAft>
                <a:spcPts val="600"/>
              </a:spcAft>
            </a:pPr>
            <a:r>
              <a:rPr lang="en-US" dirty="0"/>
              <a:t>SourceTree makes resolving conflicts easier.</a:t>
            </a:r>
          </a:p>
          <a:p>
            <a:pPr lvl="1">
              <a:spcAft>
                <a:spcPts val="600"/>
              </a:spcAft>
            </a:pPr>
            <a:r>
              <a:rPr lang="en-US" b="1" i="1" dirty="0"/>
              <a:t>Resolve using ‘Mine’</a:t>
            </a:r>
            <a:r>
              <a:rPr lang="en-US" dirty="0"/>
              <a:t> will discard whatever changes were in the commit/branch you’re merging in.</a:t>
            </a:r>
          </a:p>
          <a:p>
            <a:pPr lvl="1">
              <a:spcAft>
                <a:spcPts val="600"/>
              </a:spcAft>
            </a:pPr>
            <a:r>
              <a:rPr lang="en-US" b="1" i="1" dirty="0"/>
              <a:t>Resolve Using ‘Theirs’</a:t>
            </a:r>
            <a:r>
              <a:rPr lang="en-US" dirty="0"/>
              <a:t> will discard whatever changes were in the commit/branch you’re merging into.</a:t>
            </a:r>
          </a:p>
          <a:p>
            <a:pPr lvl="1">
              <a:spcAft>
                <a:spcPts val="1200"/>
              </a:spcAft>
            </a:pPr>
            <a:r>
              <a:rPr lang="en-US" dirty="0"/>
              <a:t>If you want to keep both changes and it’s a text-based file, you can manually merge the changes yourself then use </a:t>
            </a:r>
            <a:r>
              <a:rPr lang="en-US" b="1" i="1" dirty="0"/>
              <a:t>Mark Resolved</a:t>
            </a:r>
            <a:r>
              <a:rPr lang="en-US" dirty="0"/>
              <a:t>.</a:t>
            </a:r>
          </a:p>
          <a:p>
            <a:pPr>
              <a:spcAft>
                <a:spcPts val="0"/>
              </a:spcAft>
            </a:pPr>
            <a:r>
              <a:rPr lang="en-US" dirty="0"/>
              <a:t>If it’s a Unity file and you </a:t>
            </a:r>
            <a:r>
              <a:rPr lang="en-US" dirty="0">
                <a:hlinkClick r:id="rId2"/>
              </a:rPr>
              <a:t>set up the tool</a:t>
            </a:r>
            <a:r>
              <a:rPr lang="en-US" dirty="0"/>
              <a:t>, using </a:t>
            </a:r>
            <a:r>
              <a:rPr lang="en-US" b="1" i="1" dirty="0"/>
              <a:t>Launch External Merge Tool</a:t>
            </a:r>
            <a:r>
              <a:rPr lang="en-US" dirty="0"/>
              <a:t> will combine the different commits automatically unless both branches edited the same property on the same object.</a:t>
            </a:r>
          </a:p>
        </p:txBody>
      </p:sp>
      <p:pic>
        <p:nvPicPr>
          <p:cNvPr id="7" name="Content Placeholder 6"/>
          <p:cNvPicPr>
            <a:picLocks noGrp="1" noChangeAspect="1"/>
          </p:cNvPicPr>
          <p:nvPr>
            <p:ph sz="half" idx="2"/>
          </p:nvPr>
        </p:nvPicPr>
        <p:blipFill>
          <a:blip r:link="rId3"/>
          <a:stretch>
            <a:fillRect/>
          </a:stretch>
        </p:blipFill>
        <p:spPr>
          <a:xfrm>
            <a:off x="6172200" y="2330436"/>
            <a:ext cx="5181600" cy="3341716"/>
          </a:xfrm>
          <a:ln w="19050">
            <a:solidFill>
              <a:schemeClr val="bg2">
                <a:lumMod val="50000"/>
              </a:schemeClr>
            </a:solidFill>
          </a:ln>
        </p:spPr>
      </p:pic>
      <p:sp>
        <p:nvSpPr>
          <p:cNvPr id="5" name="Footer Placeholder 4"/>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1714168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71116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p:txBody>
          <a:bodyPr>
            <a:normAutofit fontScale="85000" lnSpcReduction="10000"/>
          </a:bodyPr>
          <a:lstStyle/>
          <a:p>
            <a:pPr>
              <a:spcAft>
                <a:spcPts val="600"/>
              </a:spcAft>
            </a:pPr>
            <a:r>
              <a:rPr lang="en-US" dirty="0"/>
              <a:t>Places to learn more about git:</a:t>
            </a:r>
          </a:p>
          <a:p>
            <a:pPr lvl="1">
              <a:spcAft>
                <a:spcPts val="600"/>
              </a:spcAft>
            </a:pPr>
            <a:r>
              <a:rPr lang="en-US" dirty="0">
                <a:hlinkClick r:id="rId2"/>
              </a:rPr>
              <a:t>git-scm.com/about</a:t>
            </a:r>
            <a:r>
              <a:rPr lang="en-US" dirty="0"/>
              <a:t> </a:t>
            </a:r>
          </a:p>
          <a:p>
            <a:pPr lvl="2">
              <a:spcAft>
                <a:spcPts val="600"/>
              </a:spcAft>
            </a:pPr>
            <a:r>
              <a:rPr lang="en-US" dirty="0"/>
              <a:t>The main homepage of git on the web.</a:t>
            </a:r>
          </a:p>
          <a:p>
            <a:pPr lvl="1">
              <a:spcAft>
                <a:spcPts val="600"/>
              </a:spcAft>
            </a:pPr>
            <a:r>
              <a:rPr lang="en-US" dirty="0">
                <a:hlinkClick r:id="rId3"/>
              </a:rPr>
              <a:t>jwiegley.github.io/git-from-the-bottom-up/</a:t>
            </a:r>
            <a:endParaRPr lang="en-US" dirty="0"/>
          </a:p>
          <a:p>
            <a:pPr lvl="2">
              <a:spcAft>
                <a:spcPts val="600"/>
              </a:spcAft>
            </a:pPr>
            <a:r>
              <a:rPr lang="en-US" dirty="0"/>
              <a:t>The doc that helped me finally understand the fundamental concepts of git.</a:t>
            </a:r>
          </a:p>
          <a:p>
            <a:pPr lvl="1">
              <a:spcAft>
                <a:spcPts val="600"/>
              </a:spcAft>
            </a:pPr>
            <a:r>
              <a:rPr lang="en-US" dirty="0">
                <a:hlinkClick r:id="rId4"/>
              </a:rPr>
              <a:t>git-scm.com/book/en/v2</a:t>
            </a:r>
            <a:endParaRPr lang="en-US" dirty="0"/>
          </a:p>
          <a:p>
            <a:pPr lvl="2"/>
            <a:r>
              <a:rPr lang="en-US" dirty="0"/>
              <a:t>Often just called “the book.” This is the Gospel of Git.</a:t>
            </a:r>
          </a:p>
          <a:p>
            <a:pPr>
              <a:spcAft>
                <a:spcPts val="600"/>
              </a:spcAft>
            </a:pPr>
            <a:r>
              <a:rPr lang="en-US" dirty="0"/>
              <a:t>A great resource for Unity &amp; git:</a:t>
            </a:r>
          </a:p>
          <a:p>
            <a:pPr lvl="1">
              <a:spcAft>
                <a:spcPts val="0"/>
              </a:spcAft>
            </a:pPr>
            <a:r>
              <a:rPr lang="en-US" dirty="0">
                <a:hlinkClick r:id="rId5"/>
              </a:rPr>
              <a:t>bit.ly/unity-git</a:t>
            </a:r>
            <a:r>
              <a:rPr lang="en-US" dirty="0"/>
              <a:t> </a:t>
            </a:r>
          </a:p>
        </p:txBody>
      </p:sp>
      <p:sp>
        <p:nvSpPr>
          <p:cNvPr id="4" name="Content Placeholder 3"/>
          <p:cNvSpPr>
            <a:spLocks noGrp="1"/>
          </p:cNvSpPr>
          <p:nvPr>
            <p:ph sz="half" idx="2"/>
          </p:nvPr>
        </p:nvSpPr>
        <p:spPr/>
        <p:txBody>
          <a:bodyPr>
            <a:normAutofit fontScale="85000" lnSpcReduction="10000"/>
          </a:bodyPr>
          <a:lstStyle/>
          <a:p>
            <a:pPr>
              <a:spcAft>
                <a:spcPts val="600"/>
              </a:spcAft>
            </a:pPr>
            <a:r>
              <a:rPr lang="en-US" dirty="0"/>
              <a:t>Questions/comments/concerns/</a:t>
            </a:r>
            <a:br>
              <a:rPr lang="en-US" dirty="0"/>
            </a:br>
            <a:r>
              <a:rPr lang="en-US" dirty="0"/>
              <a:t>hatemail?</a:t>
            </a:r>
          </a:p>
          <a:p>
            <a:pPr lvl="1">
              <a:spcAft>
                <a:spcPts val="600"/>
              </a:spcAft>
            </a:pPr>
            <a:r>
              <a:rPr lang="en-US" dirty="0"/>
              <a:t>Email: </a:t>
            </a:r>
            <a:r>
              <a:rPr lang="en-US" dirty="0">
                <a:hlinkClick r:id="rId6"/>
              </a:rPr>
              <a:t>contact@jameskeats.com</a:t>
            </a:r>
            <a:endParaRPr lang="en-US" dirty="0"/>
          </a:p>
          <a:p>
            <a:pPr lvl="1"/>
            <a:r>
              <a:rPr lang="en-US" dirty="0"/>
              <a:t>Twitter: </a:t>
            </a:r>
            <a:r>
              <a:rPr lang="en-US" dirty="0">
                <a:hlinkClick r:id="rId7"/>
              </a:rPr>
              <a:t>@</a:t>
            </a:r>
            <a:r>
              <a:rPr lang="en-US" dirty="0" err="1">
                <a:hlinkClick r:id="rId7"/>
              </a:rPr>
              <a:t>growlitheharpo</a:t>
            </a:r>
            <a:endParaRPr lang="en-US" dirty="0"/>
          </a:p>
          <a:p>
            <a:pPr>
              <a:spcAft>
                <a:spcPts val="600"/>
              </a:spcAft>
            </a:pPr>
            <a:r>
              <a:rPr lang="en-US" dirty="0"/>
              <a:t>This document is actually versioned with git! You can pull/fork the repository on GitHub.</a:t>
            </a:r>
          </a:p>
          <a:p>
            <a:pPr lvl="1"/>
            <a:r>
              <a:rPr lang="en-US" dirty="0">
                <a:hlinkClick r:id="rId8"/>
              </a:rPr>
              <a:t>github.com/</a:t>
            </a:r>
            <a:r>
              <a:rPr lang="en-US" dirty="0" err="1">
                <a:hlinkClick r:id="rId8"/>
              </a:rPr>
              <a:t>growlitheharpo</a:t>
            </a:r>
            <a:r>
              <a:rPr lang="en-US" dirty="0">
                <a:hlinkClick r:id="rId8"/>
              </a:rPr>
              <a:t>/capstone-git-reference</a:t>
            </a:r>
            <a:endParaRPr lang="en-US" dirty="0"/>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202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a:t>
            </a:r>
          </a:p>
        </p:txBody>
      </p:sp>
      <p:sp>
        <p:nvSpPr>
          <p:cNvPr id="3" name="Content Placeholder 2"/>
          <p:cNvSpPr>
            <a:spLocks noGrp="1"/>
          </p:cNvSpPr>
          <p:nvPr>
            <p:ph idx="1"/>
          </p:nvPr>
        </p:nvSpPr>
        <p:spPr/>
        <p:txBody>
          <a:bodyPr>
            <a:normAutofit lnSpcReduction="10000"/>
          </a:bodyPr>
          <a:lstStyle/>
          <a:p>
            <a:r>
              <a:rPr lang="en-US" dirty="0"/>
              <a:t>You’re entering the wonderful world of version control.</a:t>
            </a:r>
          </a:p>
          <a:p>
            <a:pPr>
              <a:spcAft>
                <a:spcPts val="600"/>
              </a:spcAft>
            </a:pPr>
            <a:r>
              <a:rPr lang="en-US" dirty="0"/>
              <a:t>There are many reasons to use git, but here are some for us:</a:t>
            </a:r>
          </a:p>
          <a:p>
            <a:pPr lvl="1">
              <a:spcAft>
                <a:spcPts val="600"/>
              </a:spcAft>
            </a:pPr>
            <a:r>
              <a:rPr lang="en-US" dirty="0"/>
              <a:t>It’s </a:t>
            </a:r>
            <a:r>
              <a:rPr lang="en-US" b="1" dirty="0"/>
              <a:t>faster</a:t>
            </a:r>
            <a:r>
              <a:rPr lang="en-US" dirty="0"/>
              <a:t> than SVN.</a:t>
            </a:r>
          </a:p>
          <a:p>
            <a:pPr lvl="1">
              <a:spcAft>
                <a:spcPts val="600"/>
              </a:spcAft>
            </a:pPr>
            <a:r>
              <a:rPr lang="en-US" dirty="0"/>
              <a:t>It allows us to work on </a:t>
            </a:r>
            <a:r>
              <a:rPr lang="en-US" b="1" dirty="0"/>
              <a:t>different features at the same time</a:t>
            </a:r>
            <a:r>
              <a:rPr lang="en-US" dirty="0"/>
              <a:t>.</a:t>
            </a:r>
          </a:p>
          <a:p>
            <a:pPr lvl="1">
              <a:spcAft>
                <a:spcPts val="600"/>
              </a:spcAft>
            </a:pPr>
            <a:r>
              <a:rPr lang="en-US" dirty="0"/>
              <a:t>It </a:t>
            </a:r>
            <a:r>
              <a:rPr lang="en-US" b="1" dirty="0"/>
              <a:t>stores most files more compactly </a:t>
            </a:r>
            <a:r>
              <a:rPr lang="en-US" dirty="0"/>
              <a:t>than (or at worst the same as) SVN.</a:t>
            </a:r>
          </a:p>
          <a:p>
            <a:pPr lvl="1"/>
            <a:r>
              <a:rPr lang="en-US" dirty="0"/>
              <a:t>The game industry as a whole is moving towards using git.</a:t>
            </a:r>
          </a:p>
          <a:p>
            <a:r>
              <a:rPr lang="en-US" dirty="0"/>
              <a:t>I personally recommend Atlassian’s </a:t>
            </a:r>
            <a:r>
              <a:rPr lang="en-US" dirty="0">
                <a:hlinkClick r:id="rId2"/>
              </a:rPr>
              <a:t>SourceTree</a:t>
            </a:r>
            <a:r>
              <a:rPr lang="en-US" dirty="0"/>
              <a:t> tool for anyone afraid of the command line. It’s what I used throughout the “How-To” portion of this doc.</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072803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3" name="Content Placeholder 2"/>
          <p:cNvSpPr>
            <a:spLocks noGrp="1"/>
          </p:cNvSpPr>
          <p:nvPr>
            <p:ph idx="1"/>
          </p:nvPr>
        </p:nvSpPr>
        <p:spPr>
          <a:xfrm>
            <a:off x="838200" y="1825625"/>
            <a:ext cx="10515600" cy="4351338"/>
          </a:xfrm>
        </p:spPr>
        <p:txBody>
          <a:bodyPr>
            <a:normAutofit fontScale="92500"/>
          </a:bodyPr>
          <a:lstStyle/>
          <a:p>
            <a:pPr marL="0" indent="0">
              <a:buNone/>
            </a:pPr>
            <a:r>
              <a:rPr lang="en-US" dirty="0"/>
              <a:t>Huge thanks to the following:</a:t>
            </a:r>
          </a:p>
          <a:p>
            <a:pPr lvl="1"/>
            <a:r>
              <a:rPr lang="en-US" dirty="0"/>
              <a:t>John </a:t>
            </a:r>
            <a:r>
              <a:rPr lang="en-US" dirty="0" err="1"/>
              <a:t>Wiegley</a:t>
            </a:r>
            <a:r>
              <a:rPr lang="en-US" dirty="0"/>
              <a:t>  (</a:t>
            </a:r>
            <a:r>
              <a:rPr lang="en-US" dirty="0">
                <a:hlinkClick r:id="rId2"/>
              </a:rPr>
              <a:t>@</a:t>
            </a:r>
            <a:r>
              <a:rPr lang="en-US" dirty="0" err="1">
                <a:hlinkClick r:id="rId2"/>
              </a:rPr>
              <a:t>jwiegley</a:t>
            </a:r>
            <a:r>
              <a:rPr lang="en-US" dirty="0"/>
              <a:t>) for “</a:t>
            </a:r>
            <a:r>
              <a:rPr lang="en-US" dirty="0">
                <a:hlinkClick r:id="rId3"/>
              </a:rPr>
              <a:t>Git from the Bottom Up</a:t>
            </a:r>
            <a:r>
              <a:rPr lang="en-US" dirty="0"/>
              <a:t>,” the document that finally helped me understand what commits and branches really are.</a:t>
            </a:r>
          </a:p>
          <a:p>
            <a:pPr lvl="1"/>
            <a:r>
              <a:rPr lang="en-US" dirty="0"/>
              <a:t>Tim </a:t>
            </a:r>
            <a:r>
              <a:rPr lang="en-US" dirty="0" err="1"/>
              <a:t>Pettersen</a:t>
            </a:r>
            <a:r>
              <a:rPr lang="en-US" dirty="0"/>
              <a:t> (</a:t>
            </a:r>
            <a:r>
              <a:rPr lang="en-US" dirty="0">
                <a:hlinkClick r:id="rId4"/>
              </a:rPr>
              <a:t>@</a:t>
            </a:r>
            <a:r>
              <a:rPr lang="en-US" dirty="0" err="1">
                <a:hlinkClick r:id="rId4"/>
              </a:rPr>
              <a:t>kannonboy</a:t>
            </a:r>
            <a:r>
              <a:rPr lang="en-US" dirty="0"/>
              <a:t>) for the GDC 2017 “Git and Unity” talk, available </a:t>
            </a:r>
            <a:r>
              <a:rPr lang="en-US" dirty="0">
                <a:hlinkClick r:id="rId5"/>
              </a:rPr>
              <a:t>here</a:t>
            </a:r>
            <a:r>
              <a:rPr lang="en-US" dirty="0"/>
              <a:t>, with a step-by-step guide found at </a:t>
            </a:r>
            <a:r>
              <a:rPr lang="en-US" dirty="0">
                <a:hlinkClick r:id="rId6"/>
              </a:rPr>
              <a:t>bit.ly/unity-git</a:t>
            </a:r>
            <a:r>
              <a:rPr lang="en-US" dirty="0"/>
              <a:t>.</a:t>
            </a:r>
          </a:p>
          <a:p>
            <a:pPr marL="0" indent="0">
              <a:buNone/>
            </a:pPr>
            <a:r>
              <a:rPr lang="en-US" sz="2000" dirty="0"/>
              <a:t>The Git Logo by </a:t>
            </a:r>
            <a:r>
              <a:rPr lang="en-US" sz="2000" dirty="0">
                <a:hlinkClick r:id="rId7"/>
              </a:rPr>
              <a:t>Jason Long</a:t>
            </a:r>
            <a:r>
              <a:rPr lang="en-US" sz="2000" dirty="0"/>
              <a:t> is licensed under the </a:t>
            </a:r>
            <a:r>
              <a:rPr lang="en-US" sz="2000" dirty="0">
                <a:hlinkClick r:id="rId8"/>
              </a:rPr>
              <a:t>Creative Commons Attribution 3.0 </a:t>
            </a:r>
            <a:r>
              <a:rPr lang="en-US" sz="2000" dirty="0" err="1">
                <a:hlinkClick r:id="rId8"/>
              </a:rPr>
              <a:t>Unported</a:t>
            </a:r>
            <a:r>
              <a:rPr lang="en-US" sz="2000" dirty="0">
                <a:hlinkClick r:id="rId8"/>
              </a:rPr>
              <a:t> License</a:t>
            </a:r>
            <a:r>
              <a:rPr lang="en-US" sz="2000" dirty="0"/>
              <a:t>. </a:t>
            </a:r>
          </a:p>
          <a:p>
            <a:pPr marL="0" indent="0">
              <a:buNone/>
            </a:pPr>
            <a:r>
              <a:rPr lang="en-US" sz="2000" dirty="0"/>
              <a:t>All other images, except where otherwise sourced, are my own and are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a:p>
            <a:pPr marL="0" indent="0">
              <a:buNone/>
            </a:pPr>
            <a:r>
              <a:rPr lang="en-US" sz="2000" dirty="0"/>
              <a:t>This document as a whole is licensed under </a:t>
            </a:r>
            <a:r>
              <a:rPr lang="en-US" sz="2000" dirty="0">
                <a:hlinkClick r:id="rId9"/>
              </a:rPr>
              <a:t>Creative Commons Attribution-</a:t>
            </a:r>
            <a:r>
              <a:rPr lang="en-US" sz="2000" dirty="0" err="1">
                <a:hlinkClick r:id="rId9"/>
              </a:rPr>
              <a:t>ShareAlike</a:t>
            </a:r>
            <a:r>
              <a:rPr lang="en-US" sz="2000" dirty="0">
                <a:hlinkClick r:id="rId9"/>
              </a:rPr>
              <a:t> 4.0 License</a:t>
            </a:r>
            <a:r>
              <a:rPr lang="en-US" sz="2000" dirty="0"/>
              <a:t>.</a:t>
            </a:r>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598399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Footnotes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422942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“Everything is a commit”</a:t>
            </a:r>
          </a:p>
        </p:txBody>
      </p:sp>
      <p:sp>
        <p:nvSpPr>
          <p:cNvPr id="3" name="Content Placeholder 2"/>
          <p:cNvSpPr>
            <a:spLocks noGrp="1"/>
          </p:cNvSpPr>
          <p:nvPr>
            <p:ph idx="1"/>
          </p:nvPr>
        </p:nvSpPr>
        <p:spPr/>
        <p:txBody>
          <a:bodyPr>
            <a:normAutofit lnSpcReduction="10000"/>
          </a:bodyPr>
          <a:lstStyle/>
          <a:p>
            <a:r>
              <a:rPr lang="en-US" dirty="0"/>
              <a:t>Well, </a:t>
            </a:r>
            <a:r>
              <a:rPr lang="en-US" b="1" dirty="0"/>
              <a:t>technically</a:t>
            </a:r>
            <a:r>
              <a:rPr lang="en-US" dirty="0"/>
              <a:t> that’s not true.</a:t>
            </a:r>
          </a:p>
          <a:p>
            <a:r>
              <a:rPr lang="en-US" dirty="0"/>
              <a:t>The structure git uses to store information isn’t hugely relevant to this piece, but if you’re curious:</a:t>
            </a:r>
          </a:p>
          <a:p>
            <a:pPr lvl="1"/>
            <a:r>
              <a:rPr lang="en-US" dirty="0"/>
              <a:t>In actuality, commits can be subdivided into trees. Then those trees can be broken down into more trees, and so on, until eventually you reach blobs which are the smallest atomic unit in git. Blobs are how git stores actual data.</a:t>
            </a:r>
          </a:p>
          <a:p>
            <a:pPr lvl="1"/>
            <a:r>
              <a:rPr lang="en-US" dirty="0"/>
              <a:t>If you want to read more about it, check out the relevant parts of </a:t>
            </a:r>
            <a:r>
              <a:rPr lang="en-US" dirty="0">
                <a:hlinkClick r:id="rId2"/>
              </a:rPr>
              <a:t>Git From the Bottom Up.</a:t>
            </a:r>
            <a:endParaRPr lang="en-US" dirty="0"/>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679825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Branches as commits</a:t>
            </a:r>
          </a:p>
        </p:txBody>
      </p:sp>
      <p:sp>
        <p:nvSpPr>
          <p:cNvPr id="3" name="Content Placeholder 2"/>
          <p:cNvSpPr>
            <a:spLocks noGrp="1"/>
          </p:cNvSpPr>
          <p:nvPr>
            <p:ph idx="1"/>
          </p:nvPr>
        </p:nvSpPr>
        <p:spPr/>
        <p:txBody>
          <a:bodyPr>
            <a:normAutofit fontScale="85000" lnSpcReduction="20000"/>
          </a:bodyPr>
          <a:lstStyle/>
          <a:p>
            <a:r>
              <a:rPr lang="en-US" dirty="0"/>
              <a:t>This is a concept I personally needed to </a:t>
            </a:r>
            <a:r>
              <a:rPr lang="en-US" dirty="0">
                <a:hlinkClick r:id="rId2"/>
              </a:rPr>
              <a:t>read more about</a:t>
            </a:r>
            <a:r>
              <a:rPr lang="en-US" dirty="0"/>
              <a:t> before I understood.</a:t>
            </a:r>
          </a:p>
          <a:p>
            <a:r>
              <a:rPr lang="en-US" dirty="0"/>
              <a:t>The key is to stop thinking of branches as special separate things. They are just regular commits.</a:t>
            </a:r>
          </a:p>
          <a:p>
            <a:r>
              <a:rPr lang="en-US" dirty="0"/>
              <a:t>In fact, the only use a “branch” serves is to give git a way to find its way back to a commit. </a:t>
            </a:r>
          </a:p>
          <a:p>
            <a:pPr lvl="1"/>
            <a:r>
              <a:rPr lang="en-US" dirty="0"/>
              <a:t>One way to understand this is to take it to the extreme:</a:t>
            </a:r>
          </a:p>
          <a:p>
            <a:pPr lvl="1"/>
            <a:r>
              <a:rPr lang="en-US" dirty="0"/>
              <a:t>If a commit is not pointed at directly by a branch (or tag), </a:t>
            </a:r>
            <a:r>
              <a:rPr lang="en-US" b="1" dirty="0"/>
              <a:t>and</a:t>
            </a:r>
            <a:r>
              <a:rPr lang="en-US" dirty="0"/>
              <a:t> it cannot be found through the history of parents of a commit that IS the tip of a branch, that commit disappears from history. It may as well have never been committed.</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75236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Stashing/committing/discarding/removing before a pull</a:t>
            </a:r>
          </a:p>
        </p:txBody>
      </p:sp>
      <p:sp>
        <p:nvSpPr>
          <p:cNvPr id="3" name="Content Placeholder 2"/>
          <p:cNvSpPr>
            <a:spLocks noGrp="1"/>
          </p:cNvSpPr>
          <p:nvPr>
            <p:ph idx="1"/>
          </p:nvPr>
        </p:nvSpPr>
        <p:spPr/>
        <p:txBody>
          <a:bodyPr>
            <a:normAutofit fontScale="85000" lnSpcReduction="20000"/>
          </a:bodyPr>
          <a:lstStyle/>
          <a:p>
            <a:r>
              <a:rPr lang="en-US" dirty="0"/>
              <a:t>Generally, git will not let you pull if you have uncommitted changes in your repository. It’s a message I see people get frustrated by a lot.</a:t>
            </a:r>
          </a:p>
          <a:p>
            <a:r>
              <a:rPr lang="en-US" dirty="0"/>
              <a:t>Please don’t commit things just to make the message go away.</a:t>
            </a:r>
          </a:p>
          <a:p>
            <a:pPr lvl="1"/>
            <a:r>
              <a:rPr lang="en-US" dirty="0"/>
              <a:t>Don’t commit stuff that really isn’t done just because you want to pull. </a:t>
            </a:r>
            <a:r>
              <a:rPr lang="en-US" dirty="0">
                <a:hlinkClick r:id="rId2" action="ppaction://hlinksldjump"/>
              </a:rPr>
              <a:t>Stash it</a:t>
            </a:r>
            <a:r>
              <a:rPr lang="en-US" dirty="0"/>
              <a:t> instead.</a:t>
            </a:r>
          </a:p>
          <a:p>
            <a:pPr lvl="1"/>
            <a:r>
              <a:rPr lang="en-US" dirty="0"/>
              <a:t>Don’t commit stuff if you don’t know what it is.</a:t>
            </a:r>
          </a:p>
          <a:p>
            <a:pPr lvl="2"/>
            <a:r>
              <a:rPr lang="en-US" dirty="0"/>
              <a:t>If it shows up as a purple question mark, remove it.</a:t>
            </a:r>
          </a:p>
          <a:p>
            <a:pPr lvl="2"/>
            <a:r>
              <a:rPr lang="en-US" dirty="0"/>
              <a:t>If it shows up as another icon, discard your changes to it.</a:t>
            </a:r>
          </a:p>
          <a:p>
            <a:pPr lvl="1"/>
            <a:r>
              <a:rPr lang="en-US" dirty="0"/>
              <a:t>Only commit if you would’ve otherwise, and the fact that you need to pull reminded you to!</a:t>
            </a:r>
          </a:p>
          <a:p>
            <a:pPr marL="0" indent="0">
              <a:buNone/>
            </a:pPr>
            <a:r>
              <a:rPr lang="en-US" dirty="0">
                <a:hlinkClick r:id="rId3" action="ppaction://hlinksldjump"/>
              </a:rPr>
              <a:t>Return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31344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Rebasing versus Merging</a:t>
            </a:r>
          </a:p>
        </p:txBody>
      </p:sp>
      <p:sp>
        <p:nvSpPr>
          <p:cNvPr id="3" name="Content Placeholder 2"/>
          <p:cNvSpPr>
            <a:spLocks noGrp="1"/>
          </p:cNvSpPr>
          <p:nvPr>
            <p:ph idx="1"/>
          </p:nvPr>
        </p:nvSpPr>
        <p:spPr/>
        <p:txBody>
          <a:bodyPr/>
          <a:lstStyle/>
          <a:p>
            <a:r>
              <a:rPr lang="en-US" dirty="0"/>
              <a:t>This is a complicated subject, because rebasing has the potential to be dangerous.</a:t>
            </a:r>
          </a:p>
          <a:p>
            <a:pPr lvl="1">
              <a:spcAft>
                <a:spcPts val="600"/>
              </a:spcAft>
            </a:pPr>
            <a:r>
              <a:rPr lang="en-US" dirty="0">
                <a:hlinkClick r:id="rId2"/>
              </a:rPr>
              <a:t>This article</a:t>
            </a:r>
            <a:r>
              <a:rPr lang="en-US" dirty="0"/>
              <a:t> by Derek </a:t>
            </a:r>
            <a:r>
              <a:rPr lang="en-US" dirty="0" err="1"/>
              <a:t>Gourlay</a:t>
            </a:r>
            <a:r>
              <a:rPr lang="en-US" dirty="0"/>
              <a:t> has a good overview.</a:t>
            </a:r>
          </a:p>
          <a:p>
            <a:pPr lvl="2"/>
            <a:r>
              <a:rPr lang="en-US" i="1" dirty="0"/>
              <a:t>“Rebases are how changes should pass from the top of hierarchy downwards and merges are how they flow back upwards.”</a:t>
            </a:r>
          </a:p>
          <a:p>
            <a:r>
              <a:rPr lang="en-US" dirty="0"/>
              <a:t>If you are ever unsure which method to use, </a:t>
            </a:r>
            <a:r>
              <a:rPr lang="en-US" b="1" dirty="0"/>
              <a:t>always default to Method 2 over Method 1</a:t>
            </a:r>
            <a:r>
              <a:rPr lang="en-US" dirty="0"/>
              <a:t>. It is safer!</a:t>
            </a:r>
          </a:p>
          <a:p>
            <a:pPr marL="0" indent="0">
              <a:buNone/>
            </a:pPr>
            <a:r>
              <a:rPr lang="en-US" dirty="0">
                <a:hlinkClick r:id="rId3" action="ppaction://hlinksldjump"/>
              </a:rPr>
              <a:t>Back to slide</a:t>
            </a:r>
            <a:endParaRPr lang="en-US" dirty="0"/>
          </a:p>
        </p:txBody>
      </p:sp>
      <p:sp>
        <p:nvSpPr>
          <p:cNvPr id="4" name="Footer Placeholder 3"/>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356171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 of git</a:t>
            </a:r>
          </a:p>
        </p:txBody>
      </p:sp>
      <p:sp>
        <p:nvSpPr>
          <p:cNvPr id="3" name="Text Placeholder 2"/>
          <p:cNvSpPr>
            <a:spLocks noGrp="1"/>
          </p:cNvSpPr>
          <p:nvPr>
            <p:ph type="body" idx="1"/>
          </p:nvPr>
        </p:nvSpPr>
        <p:spPr/>
        <p:txBody>
          <a:bodyPr/>
          <a:lstStyle/>
          <a:p>
            <a:r>
              <a:rPr lang="en-US" dirty="0"/>
              <a:t>Or: “Don’t skip this part. You’ll understand the rest more, I promise.”</a:t>
            </a:r>
          </a:p>
        </p:txBody>
      </p:sp>
      <p:sp>
        <p:nvSpPr>
          <p:cNvPr id="4" name="Footer Placeholder 3"/>
          <p:cNvSpPr>
            <a:spLocks noGrp="1"/>
          </p:cNvSpPr>
          <p:nvPr>
            <p:ph type="ftr" sz="quarter" idx="11"/>
          </p:nvPr>
        </p:nvSpPr>
        <p:spPr/>
        <p:txBody>
          <a:bodyPr/>
          <a:lstStyle/>
          <a:p>
            <a:r>
              <a:rPr lang="en-US" dirty="0"/>
              <a:t>James Keats, 2017</a:t>
            </a:r>
          </a:p>
        </p:txBody>
      </p:sp>
    </p:spTree>
    <p:extLst>
      <p:ext uri="{BB962C8B-B14F-4D97-AF65-F5344CB8AC3E}">
        <p14:creationId xmlns:p14="http://schemas.microsoft.com/office/powerpoint/2010/main" val="396990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git?</a:t>
            </a:r>
          </a:p>
        </p:txBody>
      </p:sp>
      <p:sp>
        <p:nvSpPr>
          <p:cNvPr id="3" name="Content Placeholder 2"/>
          <p:cNvSpPr>
            <a:spLocks noGrp="1"/>
          </p:cNvSpPr>
          <p:nvPr>
            <p:ph idx="1"/>
          </p:nvPr>
        </p:nvSpPr>
        <p:spPr/>
        <p:txBody>
          <a:bodyPr>
            <a:normAutofit lnSpcReduction="10000"/>
          </a:bodyPr>
          <a:lstStyle/>
          <a:p>
            <a:pPr>
              <a:spcAft>
                <a:spcPts val="1800"/>
              </a:spcAft>
            </a:pPr>
            <a:r>
              <a:rPr lang="en-US" dirty="0"/>
              <a:t>A very powerful piece of software that actually does something really simple: maintain snapshots of a folder’s contents.</a:t>
            </a:r>
          </a:p>
          <a:p>
            <a:pPr>
              <a:spcAft>
                <a:spcPts val="1800"/>
              </a:spcAft>
            </a:pPr>
            <a:r>
              <a:rPr lang="en-US" dirty="0"/>
              <a:t>This allows us to all work on the project together and save the entire history of the project.</a:t>
            </a:r>
          </a:p>
          <a:p>
            <a:pPr>
              <a:spcAft>
                <a:spcPts val="1800"/>
              </a:spcAft>
            </a:pPr>
            <a:r>
              <a:rPr lang="en-US" dirty="0"/>
              <a:t>There’s a </a:t>
            </a:r>
            <a:r>
              <a:rPr lang="en-US" b="1" dirty="0"/>
              <a:t>lot</a:t>
            </a:r>
            <a:r>
              <a:rPr lang="en-US" dirty="0"/>
              <a:t> to it, but really you just need to understand a few key concepts.</a:t>
            </a:r>
          </a:p>
          <a:p>
            <a:pPr>
              <a:spcAft>
                <a:spcPts val="1800"/>
              </a:spcAft>
            </a:pPr>
            <a:r>
              <a:rPr lang="en-US" dirty="0"/>
              <a:t>Side note so I don’t have a conniption: what we are using is called </a:t>
            </a:r>
            <a:r>
              <a:rPr lang="en-US" i="1" dirty="0"/>
              <a:t>git</a:t>
            </a:r>
            <a:r>
              <a:rPr lang="en-US" dirty="0"/>
              <a:t>. </a:t>
            </a:r>
          </a:p>
          <a:p>
            <a:pPr lvl="1">
              <a:spcAft>
                <a:spcPts val="1800"/>
              </a:spcAft>
            </a:pPr>
            <a:r>
              <a:rPr lang="en-US" i="1" dirty="0"/>
              <a:t>Not</a:t>
            </a:r>
            <a:r>
              <a:rPr lang="en-US" b="1" dirty="0"/>
              <a:t> </a:t>
            </a:r>
            <a:r>
              <a:rPr lang="en-US" dirty="0"/>
              <a:t>“GitHub”—that’s just a giant hosting service for repositories.</a:t>
            </a:r>
          </a:p>
        </p:txBody>
      </p:sp>
      <p:sp>
        <p:nvSpPr>
          <p:cNvPr id="5" name="Footer Placeholder 4"/>
          <p:cNvSpPr>
            <a:spLocks noGrp="1"/>
          </p:cNvSpPr>
          <p:nvPr>
            <p:ph type="ftr" sz="quarter" idx="11"/>
          </p:nvPr>
        </p:nvSpPr>
        <p:spPr/>
        <p:txBody>
          <a:bodyPr/>
          <a:lstStyle/>
          <a:p>
            <a:r>
              <a:rPr lang="en-US"/>
              <a:t>James Keats, 2017</a:t>
            </a:r>
          </a:p>
        </p:txBody>
      </p:sp>
    </p:spTree>
    <p:extLst>
      <p:ext uri="{BB962C8B-B14F-4D97-AF65-F5344CB8AC3E}">
        <p14:creationId xmlns:p14="http://schemas.microsoft.com/office/powerpoint/2010/main" val="1849399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git</a:t>
            </a:r>
          </a:p>
        </p:txBody>
      </p:sp>
      <p:sp>
        <p:nvSpPr>
          <p:cNvPr id="3" name="Content Placeholder 2"/>
          <p:cNvSpPr>
            <a:spLocks noGrp="1"/>
          </p:cNvSpPr>
          <p:nvPr>
            <p:ph sz="half" idx="1"/>
          </p:nvPr>
        </p:nvSpPr>
        <p:spPr/>
        <p:txBody>
          <a:bodyPr>
            <a:normAutofit/>
          </a:bodyPr>
          <a:lstStyle/>
          <a:p>
            <a:pPr>
              <a:spcAft>
                <a:spcPts val="1800"/>
              </a:spcAft>
            </a:pPr>
            <a:r>
              <a:rPr lang="en-US" dirty="0"/>
              <a:t>Important pieces:</a:t>
            </a:r>
          </a:p>
          <a:p>
            <a:pPr lvl="1"/>
            <a:r>
              <a:rPr lang="en-US" dirty="0"/>
              <a:t>Index/staging area</a:t>
            </a:r>
          </a:p>
          <a:p>
            <a:pPr lvl="1"/>
            <a:r>
              <a:rPr lang="en-US" dirty="0"/>
              <a:t>Commits</a:t>
            </a:r>
          </a:p>
          <a:p>
            <a:pPr lvl="1"/>
            <a:r>
              <a:rPr lang="en-US" dirty="0"/>
              <a:t>Branches</a:t>
            </a:r>
          </a:p>
          <a:p>
            <a:pPr lvl="1"/>
            <a:r>
              <a:rPr lang="en-US" dirty="0"/>
              <a:t>Repositories</a:t>
            </a:r>
          </a:p>
        </p:txBody>
      </p:sp>
      <p:sp>
        <p:nvSpPr>
          <p:cNvPr id="8" name="Footer Placeholder 7"/>
          <p:cNvSpPr>
            <a:spLocks noGrp="1"/>
          </p:cNvSpPr>
          <p:nvPr>
            <p:ph type="ftr" sz="quarter" idx="11"/>
          </p:nvPr>
        </p:nvSpPr>
        <p:spPr/>
        <p:txBody>
          <a:bodyPr/>
          <a:lstStyle/>
          <a:p>
            <a:r>
              <a:rPr lang="en-US" dirty="0"/>
              <a:t>James Keats, 2017</a:t>
            </a:r>
          </a:p>
        </p:txBody>
      </p:sp>
      <p:sp>
        <p:nvSpPr>
          <p:cNvPr id="7" name="TextBox 6"/>
          <p:cNvSpPr txBox="1"/>
          <p:nvPr/>
        </p:nvSpPr>
        <p:spPr>
          <a:xfrm>
            <a:off x="6324600" y="5272881"/>
            <a:ext cx="5029200" cy="904082"/>
          </a:xfrm>
          <a:prstGeom prst="rect">
            <a:avLst/>
          </a:prstGeom>
          <a:noFill/>
        </p:spPr>
        <p:txBody>
          <a:bodyPr wrap="square" rtlCol="0" anchor="ctr" anchorCtr="0">
            <a:noAutofit/>
          </a:bodyPr>
          <a:lstStyle/>
          <a:p>
            <a:pPr algn="r"/>
            <a:r>
              <a:rPr lang="en-US" sz="800" i="1" dirty="0"/>
              <a:t>Source: </a:t>
            </a:r>
            <a:r>
              <a:rPr lang="en-US" sz="800" i="1" dirty="0">
                <a:hlinkClick r:id="rId3"/>
              </a:rPr>
              <a:t>https://git-scm.com/about/distributed</a:t>
            </a:r>
            <a:r>
              <a:rPr lang="en-US" sz="800" i="1" dirty="0"/>
              <a:t> </a:t>
            </a:r>
          </a:p>
        </p:txBody>
      </p:sp>
      <p:pic>
        <p:nvPicPr>
          <p:cNvPr id="10" name="Content Placeholder 9"/>
          <p:cNvPicPr>
            <a:picLocks noGrp="1" noChangeAspect="1"/>
          </p:cNvPicPr>
          <p:nvPr>
            <p:ph sz="half" idx="2"/>
          </p:nvPr>
        </p:nvPicPr>
        <p:blipFill>
          <a:blip r:link="rId4"/>
          <a:stretch>
            <a:fillRect/>
          </a:stretch>
        </p:blipFill>
        <p:spPr>
          <a:xfrm>
            <a:off x="6172200" y="2177020"/>
            <a:ext cx="5181600" cy="2609528"/>
          </a:xfrm>
        </p:spPr>
      </p:pic>
    </p:spTree>
    <p:extLst>
      <p:ext uri="{BB962C8B-B14F-4D97-AF65-F5344CB8AC3E}">
        <p14:creationId xmlns:p14="http://schemas.microsoft.com/office/powerpoint/2010/main" val="62401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Index/staging area in git</a:t>
            </a:r>
          </a:p>
        </p:txBody>
      </p:sp>
      <p:sp>
        <p:nvSpPr>
          <p:cNvPr id="3" name="Content Placeholder 2"/>
          <p:cNvSpPr>
            <a:spLocks noGrp="1"/>
          </p:cNvSpPr>
          <p:nvPr>
            <p:ph sz="half" idx="1"/>
          </p:nvPr>
        </p:nvSpPr>
        <p:spPr/>
        <p:txBody>
          <a:bodyPr/>
          <a:lstStyle/>
          <a:p>
            <a:r>
              <a:rPr lang="en-US" dirty="0"/>
              <a:t>The staging area lets you separate your changes into logically-related chunks.</a:t>
            </a:r>
          </a:p>
          <a:p>
            <a:r>
              <a:rPr lang="en-US" dirty="0"/>
              <a:t>A more in-depth description of why this is useful is available </a:t>
            </a:r>
            <a:r>
              <a:rPr lang="en-US" dirty="0">
                <a:hlinkClick r:id="rId2" action="ppaction://hlinksldjump"/>
              </a:rPr>
              <a:t>later in this document</a:t>
            </a:r>
            <a:r>
              <a:rPr lang="en-US" dirty="0"/>
              <a:t>.</a:t>
            </a:r>
          </a:p>
          <a:p>
            <a:r>
              <a:rPr lang="en-US" dirty="0"/>
              <a:t>All-in-all, not the single most groundbreaking part of git.</a:t>
            </a:r>
          </a:p>
        </p:txBody>
      </p:sp>
      <p:pic>
        <p:nvPicPr>
          <p:cNvPr id="7" name="Content Placeholder 6"/>
          <p:cNvPicPr>
            <a:picLocks noGrp="1" noChangeAspect="1"/>
          </p:cNvPicPr>
          <p:nvPr>
            <p:ph sz="half" idx="2"/>
          </p:nvPr>
        </p:nvPicPr>
        <p:blipFill>
          <a:blip r:link="rId3"/>
          <a:stretch>
            <a:fillRect/>
          </a:stretch>
        </p:blipFill>
        <p:spPr>
          <a:xfrm>
            <a:off x="6172200" y="2095569"/>
            <a:ext cx="5181600" cy="2991127"/>
          </a:xfrm>
        </p:spPr>
      </p:pic>
      <p:sp>
        <p:nvSpPr>
          <p:cNvPr id="5" name="Footer Placeholder 4"/>
          <p:cNvSpPr>
            <a:spLocks noGrp="1"/>
          </p:cNvSpPr>
          <p:nvPr>
            <p:ph type="ftr" sz="quarter" idx="11"/>
          </p:nvPr>
        </p:nvSpPr>
        <p:spPr/>
        <p:txBody>
          <a:bodyPr/>
          <a:lstStyle/>
          <a:p>
            <a:r>
              <a:rPr lang="en-US"/>
              <a:t>James Keats, 2017</a:t>
            </a:r>
          </a:p>
        </p:txBody>
      </p:sp>
      <p:sp>
        <p:nvSpPr>
          <p:cNvPr id="9" name="TextBox 8"/>
          <p:cNvSpPr txBox="1"/>
          <p:nvPr/>
        </p:nvSpPr>
        <p:spPr>
          <a:xfrm>
            <a:off x="6172200" y="5491577"/>
            <a:ext cx="5181600" cy="685385"/>
          </a:xfrm>
          <a:prstGeom prst="rect">
            <a:avLst/>
          </a:prstGeom>
          <a:noFill/>
        </p:spPr>
        <p:txBody>
          <a:bodyPr wrap="square" rtlCol="0" anchor="ctr" anchorCtr="0">
            <a:noAutofit/>
          </a:bodyPr>
          <a:lstStyle/>
          <a:p>
            <a:pPr algn="r"/>
            <a:r>
              <a:rPr lang="en-US" sz="800" i="1" dirty="0"/>
              <a:t>Source: </a:t>
            </a:r>
            <a:r>
              <a:rPr lang="en-US" sz="800" i="1" dirty="0">
                <a:hlinkClick r:id="rId4"/>
              </a:rPr>
              <a:t>https://git-scm.com/about/staging-area</a:t>
            </a:r>
            <a:r>
              <a:rPr lang="en-US" sz="800" i="1" dirty="0"/>
              <a:t> </a:t>
            </a:r>
          </a:p>
        </p:txBody>
      </p:sp>
    </p:spTree>
    <p:extLst>
      <p:ext uri="{BB962C8B-B14F-4D97-AF65-F5344CB8AC3E}">
        <p14:creationId xmlns:p14="http://schemas.microsoft.com/office/powerpoint/2010/main" val="258102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Commits in git</a:t>
            </a:r>
          </a:p>
        </p:txBody>
      </p:sp>
      <p:sp>
        <p:nvSpPr>
          <p:cNvPr id="3" name="Content Placeholder 2"/>
          <p:cNvSpPr>
            <a:spLocks noGrp="1"/>
          </p:cNvSpPr>
          <p:nvPr>
            <p:ph idx="1"/>
          </p:nvPr>
        </p:nvSpPr>
        <p:spPr>
          <a:xfrm>
            <a:off x="838200" y="1825625"/>
            <a:ext cx="10515600" cy="717550"/>
          </a:xfrm>
        </p:spPr>
        <p:txBody>
          <a:bodyPr/>
          <a:lstStyle/>
          <a:p>
            <a:pPr>
              <a:spcAft>
                <a:spcPts val="1800"/>
              </a:spcAft>
            </a:pPr>
            <a:r>
              <a:rPr lang="en-US" dirty="0"/>
              <a:t>Commits are the “snapshots” of the repository at a point in time.</a:t>
            </a:r>
          </a:p>
        </p:txBody>
      </p:sp>
      <p:sp>
        <p:nvSpPr>
          <p:cNvPr id="8" name="Footer Placeholder 7"/>
          <p:cNvSpPr>
            <a:spLocks noGrp="1"/>
          </p:cNvSpPr>
          <p:nvPr>
            <p:ph type="ftr" sz="quarter" idx="11"/>
          </p:nvPr>
        </p:nvSpPr>
        <p:spPr/>
        <p:txBody>
          <a:bodyPr/>
          <a:lstStyle/>
          <a:p>
            <a:r>
              <a:rPr lang="en-US"/>
              <a:t>James Keats, 2017</a:t>
            </a:r>
          </a:p>
        </p:txBody>
      </p:sp>
      <p:pic>
        <p:nvPicPr>
          <p:cNvPr id="5" name="Picture 4"/>
          <p:cNvPicPr>
            <a:picLocks noChangeAspect="1"/>
          </p:cNvPicPr>
          <p:nvPr/>
        </p:nvPicPr>
        <p:blipFill>
          <a:blip r:link="rId3"/>
          <a:stretch>
            <a:fillRect/>
          </a:stretch>
        </p:blipFill>
        <p:spPr>
          <a:xfrm>
            <a:off x="1166124" y="2678112"/>
            <a:ext cx="9859751" cy="3496163"/>
          </a:xfrm>
          <a:prstGeom prst="rect">
            <a:avLst/>
          </a:prstGeom>
          <a:ln w="19050">
            <a:solidFill>
              <a:schemeClr val="bg2">
                <a:lumMod val="50000"/>
              </a:schemeClr>
            </a:solidFill>
          </a:ln>
        </p:spPr>
      </p:pic>
    </p:spTree>
    <p:extLst>
      <p:ext uri="{BB962C8B-B14F-4D97-AF65-F5344CB8AC3E}">
        <p14:creationId xmlns:p14="http://schemas.microsoft.com/office/powerpoint/2010/main" val="389015744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D7D31"/>
      </a:hlink>
      <a:folHlink>
        <a:srgbClr val="6F3B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819</TotalTime>
  <Words>2894</Words>
  <Application>Microsoft Office PowerPoint</Application>
  <PresentationFormat>Widescreen</PresentationFormat>
  <Paragraphs>279</Paragraphs>
  <Slides>45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Georgia</vt:lpstr>
      <vt:lpstr>Office Theme</vt:lpstr>
      <vt:lpstr>Understanding</vt:lpstr>
      <vt:lpstr>Contents</vt:lpstr>
      <vt:lpstr>General Overview</vt:lpstr>
      <vt:lpstr>Welcome</vt:lpstr>
      <vt:lpstr>Theory of git</vt:lpstr>
      <vt:lpstr>What is git?</vt:lpstr>
      <vt:lpstr>Fundamentals of git</vt:lpstr>
      <vt:lpstr>Index/staging area in git</vt:lpstr>
      <vt:lpstr>Commits in git</vt:lpstr>
      <vt:lpstr>Commits in git</vt:lpstr>
      <vt:lpstr>Commits in git</vt:lpstr>
      <vt:lpstr>Commits in git</vt:lpstr>
      <vt:lpstr>Branches in git</vt:lpstr>
      <vt:lpstr>Branches in git</vt:lpstr>
      <vt:lpstr>Branches in git</vt:lpstr>
      <vt:lpstr>Repositories in git</vt:lpstr>
      <vt:lpstr>How to use git</vt:lpstr>
      <vt:lpstr>Making a commit</vt:lpstr>
      <vt:lpstr>Making a commit</vt:lpstr>
      <vt:lpstr>Making a commit</vt:lpstr>
      <vt:lpstr>Tips about commits</vt:lpstr>
      <vt:lpstr>Stashing</vt:lpstr>
      <vt:lpstr>Stashing</vt:lpstr>
      <vt:lpstr>Pulling and pushing</vt:lpstr>
      <vt:lpstr>Pulling</vt:lpstr>
      <vt:lpstr>Pulling – Method 1</vt:lpstr>
      <vt:lpstr>Pulling – Method 2</vt:lpstr>
      <vt:lpstr>Pushing</vt:lpstr>
      <vt:lpstr>Branching</vt:lpstr>
      <vt:lpstr>Branching</vt:lpstr>
      <vt:lpstr>Branching</vt:lpstr>
      <vt:lpstr>Branching</vt:lpstr>
      <vt:lpstr>Merging</vt:lpstr>
      <vt:lpstr>Merging</vt:lpstr>
      <vt:lpstr>Merging</vt:lpstr>
      <vt:lpstr>Merging</vt:lpstr>
      <vt:lpstr>Merging</vt:lpstr>
      <vt:lpstr>References</vt:lpstr>
      <vt:lpstr>References</vt:lpstr>
      <vt:lpstr>Acknowledgements</vt:lpstr>
      <vt:lpstr>Footnotes</vt:lpstr>
      <vt:lpstr>“Everything is a commit”</vt:lpstr>
      <vt:lpstr>Branches as commits</vt:lpstr>
      <vt:lpstr>Stashing/committing/discarding/removing before a pull</vt:lpstr>
      <vt:lpstr>Rebasing versus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Git</dc:title>
  <dc:creator>James Keats</dc:creator>
  <cp:lastModifiedBy>James Keats</cp:lastModifiedBy>
  <cp:revision>288</cp:revision>
  <dcterms:created xsi:type="dcterms:W3CDTF">2017-04-09T19:22:19Z</dcterms:created>
  <dcterms:modified xsi:type="dcterms:W3CDTF">2017-04-19T00:30:59Z</dcterms:modified>
</cp:coreProperties>
</file>