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87" r:id="rId2"/>
    <p:sldId id="288" r:id="rId3"/>
    <p:sldId id="355" r:id="rId4"/>
    <p:sldId id="356" r:id="rId5"/>
    <p:sldId id="350" r:id="rId6"/>
    <p:sldId id="357" r:id="rId7"/>
    <p:sldId id="351" r:id="rId8"/>
    <p:sldId id="358" r:id="rId9"/>
    <p:sldId id="359" r:id="rId10"/>
    <p:sldId id="362" r:id="rId11"/>
    <p:sldId id="352" r:id="rId12"/>
    <p:sldId id="364" r:id="rId13"/>
    <p:sldId id="368" r:id="rId14"/>
    <p:sldId id="366" r:id="rId15"/>
    <p:sldId id="360" r:id="rId16"/>
    <p:sldId id="354" r:id="rId17"/>
    <p:sldId id="353" r:id="rId18"/>
    <p:sldId id="361" r:id="rId19"/>
    <p:sldId id="319" r:id="rId20"/>
  </p:sldIdLst>
  <p:sldSz cx="9144000" cy="5143500" type="screen16x9"/>
  <p:notesSz cx="6858000" cy="9144000"/>
  <p:embeddedFontLst>
    <p:embeddedFont>
      <p:font typeface="微软雅黑" panose="020B0503020204020204" pitchFamily="34" charset="-122"/>
      <p:regular r:id="rId22"/>
      <p:bold r:id="rId23"/>
    </p:embeddedFont>
    <p:embeddedFont>
      <p:font typeface="微软雅黑" panose="020B0503020204020204" pitchFamily="34" charset="-122"/>
      <p:regular r:id="rId22"/>
      <p:bold r:id="rId23"/>
    </p:embeddedFon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consolas" panose="020B0609020204030204"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521415D9-36F7-43E2-AB2F-B90AF26B5E84}">
      <p14:sectionLst xmlns:p14="http://schemas.microsoft.com/office/powerpoint/2010/main">
        <p14:section name="默认节" id="{11C9DF00-8834-4946-8B8D-B7359A060165}">
          <p14:sldIdLst>
            <p14:sldId id="287"/>
            <p14:sldId id="288"/>
            <p14:sldId id="355"/>
            <p14:sldId id="356"/>
            <p14:sldId id="350"/>
            <p14:sldId id="357"/>
            <p14:sldId id="351"/>
            <p14:sldId id="358"/>
            <p14:sldId id="359"/>
            <p14:sldId id="362"/>
            <p14:sldId id="352"/>
            <p14:sldId id="364"/>
            <p14:sldId id="368"/>
            <p14:sldId id="366"/>
            <p14:sldId id="360"/>
            <p14:sldId id="354"/>
            <p14:sldId id="353"/>
            <p14:sldId id="361"/>
            <p14:sldId id="319"/>
          </p14:sldIdLst>
        </p14:section>
        <p14:section name="无标题节" id="{94C9EF72-A430-45C8-A6CD-0F0C92C8BF2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 guangxing" initials="d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493F4"/>
    <a:srgbClr val="0031AE"/>
    <a:srgbClr val="0224BC"/>
    <a:srgbClr val="0029B5"/>
    <a:srgbClr val="006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3"/>
    <p:restoredTop sz="72314"/>
  </p:normalViewPr>
  <p:slideViewPr>
    <p:cSldViewPr snapToGrid="0">
      <p:cViewPr varScale="1">
        <p:scale>
          <a:sx n="119" d="100"/>
          <a:sy n="119" d="100"/>
        </p:scale>
        <p:origin x="344" y="1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a:t>这里我们可以看到调度器</a:t>
            </a:r>
            <a:r>
              <a:rPr lang="en-US" altLang="zh-CN"/>
              <a:t>sched</a:t>
            </a:r>
            <a:r>
              <a:rPr lang="zh-CN" altLang="en-US"/>
              <a:t>内的调度循环和协程的生命周期</a:t>
            </a:r>
            <a:endParaRPr lang="en-US" altLang="zh-CN"/>
          </a:p>
          <a:p>
            <a:r>
              <a:rPr lang="zh-CN" altLang="en-US"/>
              <a:t>左边是调度循环，调度器首先会检查就绪队列，有就绪任务时直接唤醒；再检查</a:t>
            </a:r>
            <a:r>
              <a:rPr lang="en-US" altLang="zh-CN"/>
              <a:t>sleeping</a:t>
            </a:r>
            <a:r>
              <a:rPr lang="zh-CN" altLang="en-US"/>
              <a:t>树，如果发现超时的任务，会做超时唤醒；然后利用</a:t>
            </a:r>
            <a:r>
              <a:rPr lang="en-US" altLang="zh-CN"/>
              <a:t>epoll_wait</a:t>
            </a:r>
            <a:r>
              <a:rPr lang="zh-CN" altLang="en-US"/>
              <a:t>监听</a:t>
            </a:r>
            <a:r>
              <a:rPr lang="en-US" altLang="zh-CN"/>
              <a:t>sokcet</a:t>
            </a:r>
            <a:r>
              <a:rPr lang="zh-CN" altLang="en-US"/>
              <a:t> </a:t>
            </a:r>
            <a:r>
              <a:rPr lang="en-US" altLang="zh-CN"/>
              <a:t>io</a:t>
            </a:r>
            <a:r>
              <a:rPr lang="zh-CN" altLang="en-US"/>
              <a:t>事件，如果发现就绪的读事件或写事件，就会做一个就绪唤醒。</a:t>
            </a:r>
            <a:endParaRPr lang="en-US" altLang="zh-CN"/>
          </a:p>
          <a:p>
            <a:r>
              <a:rPr lang="zh-CN" altLang="en-US"/>
              <a:t>被唤醒时</a:t>
            </a:r>
            <a:r>
              <a:rPr lang="en-US" altLang="zh-CN"/>
              <a:t>CPU</a:t>
            </a:r>
            <a:r>
              <a:rPr lang="zh-CN" altLang="en-US"/>
              <a:t>会从调度器转移到协程，当协程主动让出时</a:t>
            </a:r>
            <a:r>
              <a:rPr lang="en-US" altLang="zh-CN"/>
              <a:t>CPU</a:t>
            </a:r>
            <a:r>
              <a:rPr lang="zh-CN" altLang="en-US"/>
              <a:t>又会回到调度器</a:t>
            </a:r>
            <a:endParaRPr lang="en-US" altLang="zh-CN"/>
          </a:p>
          <a:p>
            <a:r>
              <a:rPr lang="zh-CN" altLang="en-US"/>
              <a:t>右边是协程的生命周期，正常执行的协程会经历从就绪到运行到退出，然后将</a:t>
            </a:r>
            <a:r>
              <a:rPr lang="en-US" altLang="zh-CN"/>
              <a:t>CPU</a:t>
            </a:r>
            <a:r>
              <a:rPr lang="zh-CN" altLang="en-US"/>
              <a:t>让给调度器；被直接唤醒的协程会从</a:t>
            </a:r>
            <a:r>
              <a:rPr lang="en-US" altLang="zh-CN"/>
              <a:t>ready</a:t>
            </a:r>
            <a:r>
              <a:rPr lang="zh-CN" altLang="en-US"/>
              <a:t>态变成</a:t>
            </a:r>
            <a:r>
              <a:rPr lang="en-US" altLang="zh-CN"/>
              <a:t>running</a:t>
            </a:r>
            <a:r>
              <a:rPr lang="zh-CN" altLang="en-US"/>
              <a:t>态，超时唤醒的协程会从</a:t>
            </a:r>
            <a:r>
              <a:rPr lang="en-US" altLang="zh-CN"/>
              <a:t>sleeping</a:t>
            </a:r>
            <a:r>
              <a:rPr lang="zh-CN" altLang="en-US"/>
              <a:t>变成</a:t>
            </a:r>
            <a:r>
              <a:rPr lang="en-US" altLang="zh-CN"/>
              <a:t>ready</a:t>
            </a:r>
            <a:r>
              <a:rPr lang="zh-CN" altLang="en-US"/>
              <a:t>，就绪唤醒的协程也会从</a:t>
            </a:r>
            <a:r>
              <a:rPr lang="en-US" altLang="zh-CN"/>
              <a:t>waiting</a:t>
            </a:r>
            <a:r>
              <a:rPr lang="zh-CN" altLang="en-US"/>
              <a:t>变成</a:t>
            </a:r>
            <a:r>
              <a:rPr lang="en-US" altLang="zh-CN"/>
              <a:t>ready</a:t>
            </a:r>
            <a:r>
              <a:rPr lang="zh-CN" altLang="en-US"/>
              <a:t>。</a:t>
            </a:r>
            <a:r>
              <a:rPr lang="en-US" altLang="zh-CN"/>
              <a:t>ready</a:t>
            </a:r>
            <a:r>
              <a:rPr lang="zh-CN" altLang="en-US"/>
              <a:t>意味着将会被恢复执行。为了防止计算密集型的长时间占用，会收到系统级的抢占信号，协程会让出</a:t>
            </a:r>
            <a:r>
              <a:rPr lang="en-US" altLang="zh-CN"/>
              <a:t>CPU,</a:t>
            </a:r>
            <a:r>
              <a:rPr lang="zh-CN" altLang="en-US"/>
              <a:t> 从</a:t>
            </a:r>
            <a:r>
              <a:rPr lang="en-US" altLang="zh-CN"/>
              <a:t>running</a:t>
            </a:r>
            <a:r>
              <a:rPr lang="zh-CN" altLang="en-US"/>
              <a:t>变成</a:t>
            </a:r>
            <a:r>
              <a:rPr lang="en-US" altLang="zh-CN"/>
              <a:t>ready</a:t>
            </a:r>
          </a:p>
          <a:p>
            <a:r>
              <a:rPr lang="zh-CN" altLang="en-US"/>
              <a:t>接下来，讲一下重点模块的开发</a:t>
            </a:r>
            <a:endParaRPr lang="en-US" altLang="zh-CN"/>
          </a:p>
          <a:p>
            <a:endParaRPr lang="en-US" altLang="zh-CN"/>
          </a:p>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10</a:t>
            </a:fld>
            <a:endParaRPr kumimoji="1" lang="zh-CN" altLang="en-US"/>
          </a:p>
        </p:txBody>
      </p:sp>
    </p:spTree>
    <p:extLst>
      <p:ext uri="{BB962C8B-B14F-4D97-AF65-F5344CB8AC3E}">
        <p14:creationId xmlns:p14="http://schemas.microsoft.com/office/powerpoint/2010/main" val="198239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zh-CN" altLang="en-US"/>
              <a:t>首先是协程管理的接口，</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如何创建一个协程？我们的协程是一个包含</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的结构体，创建时会初始化结构体，并绑定待执行的函数，标记为</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UT_ST_NEW</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状态，之后会加入到就绪队列中</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如何让出和恢复一个协程？每个协程包含一个</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，每个调度器也有一个</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是一系列保存当前上下文所必要的寄存器。我们使用汇编，实现了函数，例如</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switch(contex</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a,</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b)</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，就是将</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a</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换入到</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cpu</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，将</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cpu</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当前的上下文保存到</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b</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yield</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相当于</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switch(contex</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sched,</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context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ut)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，而</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resume</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相当于</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switch(context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ut,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context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sched)</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12</a:t>
            </a:fld>
            <a:endParaRPr kumimoji="1" lang="zh-CN" altLang="en-US"/>
          </a:p>
        </p:txBody>
      </p:sp>
    </p:spTree>
    <p:extLst>
      <p:ext uri="{BB962C8B-B14F-4D97-AF65-F5344CB8AC3E}">
        <p14:creationId xmlns:p14="http://schemas.microsoft.com/office/powerpoint/2010/main" val="3579841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a:t>一个重点是</a:t>
            </a:r>
            <a:r>
              <a:rPr lang="en-US" altLang="zh-CN"/>
              <a:t>socket</a:t>
            </a:r>
            <a:r>
              <a:rPr lang="zh-CN" altLang="en-US"/>
              <a:t>协程化，</a:t>
            </a:r>
            <a:r>
              <a:rPr lang="en-US" altLang="zh-CN"/>
              <a:t>socket</a:t>
            </a:r>
            <a:r>
              <a:rPr lang="zh-CN" altLang="en-US"/>
              <a:t>接口的底层使用协程而不是线程，因此可以避免</a:t>
            </a:r>
            <a:r>
              <a:rPr lang="en-US" altLang="zh-CN"/>
              <a:t>IO</a:t>
            </a:r>
            <a:r>
              <a:rPr lang="zh-CN" altLang="en-US"/>
              <a:t>未就绪而阻塞整个线程，具体的，</a:t>
            </a:r>
            <a:endParaRPr lang="en-US" altLang="zh-CN"/>
          </a:p>
          <a:p>
            <a:pPr algn="just">
              <a:lnSpc>
                <a:spcPct val="120000"/>
              </a:lnSpc>
            </a:pP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将所有</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文件描述符改造为非阻塞的，通过</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函数的返回值以及</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errno</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判定是否发生未就绪地读写。如果未就绪，就向运行时注册一个</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监听事件，监听该文件描述符上的读事件或写事件，然后将该协程挂起。调度器在核心调度循环中适时地执行</a:t>
            </a:r>
            <a:r>
              <a:rPr lang="en-US" altLang="zh-CN" sz="1100" dirty="0" err="1">
                <a:solidFill>
                  <a:schemeClr val="tx2"/>
                </a:solidFill>
                <a:latin typeface="微软雅黑" panose="020B0503020204020204" pitchFamily="34" charset="-122"/>
                <a:ea typeface="微软雅黑" panose="020B0503020204020204" pitchFamily="34" charset="-122"/>
                <a:cs typeface="+mn-ea"/>
                <a:sym typeface="+mn-lt"/>
              </a:rPr>
              <a:t>epoll_wait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读取就绪事件列表并唤醒对应的协程。</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如果是带有超时时间的监听事件呢？我们将所有带时间限制的监听任务作为定时任务存储在一棵红黑树上，调度器在每一次调度循环中检查这颗红黑树，看是否有超时的任务，并作相应的处理，这样可以防止协程一直被阻塞而无法唤醒。</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13</a:t>
            </a:fld>
            <a:endParaRPr kumimoji="1" lang="zh-CN" altLang="en-US"/>
          </a:p>
        </p:txBody>
      </p:sp>
    </p:spTree>
    <p:extLst>
      <p:ext uri="{BB962C8B-B14F-4D97-AF65-F5344CB8AC3E}">
        <p14:creationId xmlns:p14="http://schemas.microsoft.com/office/powerpoint/2010/main" val="404239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zh-CN" altLang="en-US"/>
              <a:t>另外一个重要模块是抢占调度模块，如何实现协程的抢占呢？</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通过创建一个专门的监控线程来监控其它线程上协程的运行情况。监控线程采用时间轮定时器，使用一个专门的信号来驱动时间轮。其它线程上的协程在运行前都会在时间轮上注册一个定时任务，当监控线程流转到某个协程且发现它仍在运行，就会向它所在的线程发送信号，目标线程的信号处理函数就会响应并执行让出操作。这样就不会发生一个协程长时间占用线程。</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r>
              <a:rPr lang="zh-CN" altLang="en-US"/>
              <a:t>开发过程中，我们还遇到了一个</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由于信号处理函数不可重入引发的疑难</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bug</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，由于时间原因这里就不讲了</a:t>
            </a:r>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14</a:t>
            </a:fld>
            <a:endParaRPr kumimoji="1" lang="zh-CN" altLang="en-US"/>
          </a:p>
        </p:txBody>
      </p:sp>
    </p:spTree>
    <p:extLst>
      <p:ext uri="{BB962C8B-B14F-4D97-AF65-F5344CB8AC3E}">
        <p14:creationId xmlns:p14="http://schemas.microsoft.com/office/powerpoint/2010/main" val="2691861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a:t>其中有一个特殊的协程，就是运行</a:t>
            </a:r>
            <a:r>
              <a:rPr lang="en-US" altLang="zh-CN"/>
              <a:t>main</a:t>
            </a:r>
            <a:r>
              <a:rPr lang="zh-CN" altLang="en-US"/>
              <a:t>函数的协程。</a:t>
            </a:r>
            <a:endParaRPr lang="en-US" altLang="zh-CN"/>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zh-CN" altLang="en-US"/>
              <a:t>我们将</a:t>
            </a:r>
            <a:r>
              <a:rPr lang="en-US" altLang="zh-CN"/>
              <a:t>main</a:t>
            </a:r>
            <a:r>
              <a:rPr lang="zh-CN" altLang="en-US"/>
              <a:t>函数封装成了一个协程，</a:t>
            </a:r>
            <a:r>
              <a:rPr lang="en-US" altLang="zh-CN"/>
              <a:t>main</a:t>
            </a:r>
            <a:r>
              <a:rPr lang="zh-CN" altLang="en-US"/>
              <a:t>函数中第一次遇到</a:t>
            </a:r>
            <a:r>
              <a:rPr lang="en-US" altLang="zh-CN"/>
              <a:t>pthead_create()</a:t>
            </a:r>
            <a:r>
              <a:rPr lang="zh-CN" altLang="en-US"/>
              <a:t>时</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，调用一次</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switch</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切换函数从</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切换到调度器，此时上下文会自动保存</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协程的</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context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中，并将其添加到</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的就绪队列中。线程进入核心调度循环，调度器发现</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中有就绪的</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协程，随即对其进行调度，执行流重新回到</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函数，此后</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函数中的所有指令都将运行在协程中。</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协程化会带来一个问题就是，</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协程可能比其他协程先结束，而</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语言中</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函数结束整个进程就会退出。为了防止整个进程退出，我们在</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函数结尾显式调用</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main_end(),</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该函数会调用</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yield</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使</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协程让出，然后销毁</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，这样</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CPU</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永远不会回到</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函数了</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15</a:t>
            </a:fld>
            <a:endParaRPr kumimoji="1" lang="zh-CN" altLang="en-US"/>
          </a:p>
        </p:txBody>
      </p:sp>
    </p:spTree>
    <p:extLst>
      <p:ext uri="{BB962C8B-B14F-4D97-AF65-F5344CB8AC3E}">
        <p14:creationId xmlns:p14="http://schemas.microsoft.com/office/powerpoint/2010/main" val="1021207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16</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17</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a:t>//</a:t>
            </a:r>
            <a:r>
              <a:rPr lang="zh-CN" altLang="en-US"/>
              <a:t> 我们采用线上协作的方式，在遇到疑难</a:t>
            </a:r>
            <a:r>
              <a:rPr lang="en-US" altLang="zh-CN"/>
              <a:t>bug</a:t>
            </a:r>
            <a:r>
              <a:rPr lang="zh-CN" altLang="en-US"/>
              <a:t>，我们会采用腾讯会议共享屏幕</a:t>
            </a:r>
            <a:r>
              <a:rPr lang="en-US" altLang="zh-CN"/>
              <a:t>+</a:t>
            </a:r>
            <a:r>
              <a:rPr lang="zh-CN" altLang="en-US"/>
              <a:t>连麦进行联合调试。</a:t>
            </a:r>
            <a:endParaRPr lang="en-US" altLang="zh-CN"/>
          </a:p>
          <a:p>
            <a:r>
              <a:rPr lang="zh-CN" altLang="en-US"/>
              <a:t>感谢</a:t>
            </a:r>
            <a:r>
              <a:rPr lang="en-US" altLang="zh-CN"/>
              <a:t>OpenEuler</a:t>
            </a:r>
            <a:r>
              <a:rPr lang="zh-CN" altLang="en-US"/>
              <a:t>社区，给了我们参加开源项目的机会，这也是我们第一次参与开源比赛，通过这个比赛，我们了解到</a:t>
            </a:r>
            <a:r>
              <a:rPr lang="en-US" altLang="zh-CN"/>
              <a:t>OpenEuler</a:t>
            </a:r>
            <a:r>
              <a:rPr lang="zh-CN" altLang="en-US"/>
              <a:t>项目和开源社区，意识到开源的重要性。</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深入理解了部分操作系统和计算机网络底层知识，进一步熟悉了</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linux</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系统编程，编程能力，尤其是</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de</a:t>
            </a:r>
            <a:r>
              <a:rPr lang="en-US" altLang="zh-CN" sz="1100" dirty="0" err="1">
                <a:solidFill>
                  <a:schemeClr val="tx2"/>
                </a:solidFill>
                <a:latin typeface="微软雅黑" panose="020B0503020204020204" pitchFamily="34" charset="-122"/>
                <a:ea typeface="微软雅黑" panose="020B0503020204020204" pitchFamily="34" charset="-122"/>
                <a:cs typeface="+mn-ea"/>
                <a:sym typeface="+mn-lt"/>
              </a:rPr>
              <a:t>bug</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能力大大提升。</a:t>
            </a:r>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18</a:t>
            </a:fld>
            <a:endParaRPr kumimoji="1" lang="zh-CN" altLang="en-US"/>
          </a:p>
        </p:txBody>
      </p:sp>
    </p:spTree>
    <p:extLst>
      <p:ext uri="{BB962C8B-B14F-4D97-AF65-F5344CB8AC3E}">
        <p14:creationId xmlns:p14="http://schemas.microsoft.com/office/powerpoint/2010/main" val="255714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a:t>大家好，评委老师们好，我是来自于”湖上摸鱼家</a:t>
            </a:r>
            <a:r>
              <a:rPr lang="en-US" altLang="zh-CN"/>
              <a:t>”</a:t>
            </a:r>
            <a:r>
              <a:rPr lang="zh-CN" altLang="en-US"/>
              <a:t>团队的刘发荣，接下来就由我介绍我们的项目，开发基于</a:t>
            </a:r>
            <a:r>
              <a:rPr lang="en-US" altLang="zh-CN"/>
              <a:t>POSIX</a:t>
            </a:r>
            <a:r>
              <a:rPr lang="zh-CN" altLang="en-US"/>
              <a:t>接口的协程框架。</a:t>
            </a:r>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70000" lnSpcReduction="20000"/>
          </a:bodyPr>
          <a:lstStyle/>
          <a:p>
            <a:r>
              <a:rPr lang="zh-CN" altLang="en-US" sz="2400"/>
              <a:t>我们</a:t>
            </a:r>
            <a:r>
              <a:rPr lang="en-US" altLang="zh-CN" sz="2400"/>
              <a:t>4</a:t>
            </a:r>
            <a:r>
              <a:rPr lang="zh-CN" altLang="en-US" sz="2400"/>
              <a:t>个队员来自于</a:t>
            </a:r>
            <a:r>
              <a:rPr lang="en-US" altLang="zh-CN" sz="2400"/>
              <a:t>3</a:t>
            </a:r>
            <a:r>
              <a:rPr lang="zh-CN" altLang="en-US" sz="2400"/>
              <a:t>个不同的大学</a:t>
            </a:r>
            <a:endParaRPr lang="en-US" altLang="zh-CN" sz="2400"/>
          </a:p>
          <a:p>
            <a:r>
              <a:rPr lang="zh-CN" altLang="en-US" sz="2400"/>
              <a:t>我们的队长叫吕明宇，来自于华东师范大学。作为队长，他负责协调队员的工作计划，推进项目的整体进行，另一方面，作为主要的开发者，他负责项目的基础框架搭建、协程管理接口的实现，</a:t>
            </a:r>
            <a:endParaRPr lang="en-US" altLang="zh-CN" sz="2400"/>
          </a:p>
          <a:p>
            <a:r>
              <a:rPr lang="zh-CN" altLang="en-US" sz="2400"/>
              <a:t>然后是我自己，来自于武汉大学，负责</a:t>
            </a:r>
            <a:r>
              <a:rPr lang="en-US" altLang="zh-CN" sz="2400"/>
              <a:t>socket</a:t>
            </a:r>
            <a:r>
              <a:rPr lang="zh-CN" altLang="en-US" sz="2400"/>
              <a:t> </a:t>
            </a:r>
            <a:r>
              <a:rPr lang="en-US" altLang="zh-CN" sz="2400"/>
              <a:t>io</a:t>
            </a:r>
            <a:r>
              <a:rPr lang="zh-CN" altLang="en-US" sz="2400"/>
              <a:t>模块开发，将</a:t>
            </a:r>
            <a:r>
              <a:rPr lang="en-US" altLang="zh-CN" sz="2400"/>
              <a:t>socket</a:t>
            </a:r>
            <a:r>
              <a:rPr lang="zh-CN" altLang="en-US" sz="2400"/>
              <a:t>编程接口协程化。也参与相关开源项目调研，主导数次联合调试和代码重构。</a:t>
            </a:r>
            <a:endParaRPr lang="en-US" altLang="zh-CN" sz="2400"/>
          </a:p>
          <a:p>
            <a:r>
              <a:rPr lang="zh-CN" altLang="en-US" sz="2400"/>
              <a:t>吴锐，来自于华中科技大学，负责开发抢占模块，实现了基于时间轮和信号的毫秒级协程抢占</a:t>
            </a:r>
            <a:endParaRPr lang="en-US" altLang="zh-CN" sz="2400"/>
          </a:p>
          <a:p>
            <a:r>
              <a:rPr lang="zh-CN" altLang="en-US" sz="2400"/>
              <a:t>汤慰慈 华中科技大学，负责开发</a:t>
            </a:r>
            <a:r>
              <a:rPr lang="en-US" altLang="zh-CN" sz="2400"/>
              <a:t>hook</a:t>
            </a:r>
            <a:r>
              <a:rPr lang="zh-CN" altLang="en-US" sz="2400"/>
              <a:t>模块，</a:t>
            </a:r>
            <a:r>
              <a:rPr lang="zh-CN" altLang="en-US" sz="2400" dirty="0">
                <a:solidFill>
                  <a:schemeClr val="tx2"/>
                </a:solidFill>
                <a:latin typeface="微软雅黑" panose="020B0503020204020204" pitchFamily="34" charset="-122"/>
                <a:ea typeface="微软雅黑" panose="020B0503020204020204" pitchFamily="34" charset="-122"/>
                <a:cs typeface="+mn-ea"/>
                <a:sym typeface="+mn-lt"/>
              </a:rPr>
              <a:t>基于动态链接机制对框架接口进行</a:t>
            </a:r>
            <a:r>
              <a:rPr lang="en-US" altLang="zh-CN" sz="2400" dirty="0">
                <a:solidFill>
                  <a:schemeClr val="tx2"/>
                </a:solidFill>
                <a:latin typeface="微软雅黑" panose="020B0503020204020204" pitchFamily="34" charset="-122"/>
                <a:ea typeface="微软雅黑" panose="020B0503020204020204" pitchFamily="34" charset="-122"/>
                <a:cs typeface="+mn-ea"/>
                <a:sym typeface="+mn-lt"/>
              </a:rPr>
              <a:t>hook</a:t>
            </a:r>
            <a:r>
              <a:rPr lang="zh-CN" altLang="en-US" sz="2400" dirty="0">
                <a:solidFill>
                  <a:schemeClr val="tx2"/>
                </a:solidFill>
                <a:latin typeface="微软雅黑" panose="020B0503020204020204" pitchFamily="34" charset="-122"/>
                <a:ea typeface="微软雅黑" panose="020B0503020204020204" pitchFamily="34" charset="-122"/>
                <a:cs typeface="+mn-ea"/>
                <a:sym typeface="+mn-lt"/>
              </a:rPr>
              <a:t>。</a:t>
            </a:r>
            <a:endParaRPr lang="zh-CN" altLang="en-US" sz="2400"/>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4</a:t>
            </a:fld>
            <a:endParaRPr kumimoji="1" lang="zh-CN" altLang="en-US"/>
          </a:p>
        </p:txBody>
      </p:sp>
    </p:spTree>
    <p:extLst>
      <p:ext uri="{BB962C8B-B14F-4D97-AF65-F5344CB8AC3E}">
        <p14:creationId xmlns:p14="http://schemas.microsoft.com/office/powerpoint/2010/main" val="328177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zh-CN" altLang="en-US"/>
              <a:t>我们基本完成了赛题的要求，实现了协程管理接口，就是和</a:t>
            </a:r>
            <a:r>
              <a:rPr lang="en-US" altLang="zh-CN"/>
              <a:t>posix</a:t>
            </a:r>
            <a:r>
              <a:rPr lang="zh-CN" altLang="en-US"/>
              <a:t> 线程一样的接口，</a:t>
            </a:r>
            <a:r>
              <a:rPr lang="zh-CN" altLang="en-US" sz="1100"/>
              <a:t>例如</a:t>
            </a:r>
            <a:r>
              <a:rPr lang="en-US" altLang="zh-CN" sz="1100"/>
              <a:t>create</a:t>
            </a:r>
            <a:r>
              <a:rPr lang="zh-CN" altLang="en-US" sz="1100"/>
              <a:t>、</a:t>
            </a:r>
            <a:r>
              <a:rPr lang="en-US" altLang="zh-CN" sz="1100"/>
              <a:t>join</a:t>
            </a:r>
            <a:r>
              <a:rPr lang="zh-CN" altLang="en-US" sz="1100"/>
              <a:t>、</a:t>
            </a:r>
            <a:r>
              <a:rPr lang="en-US" altLang="zh-CN" sz="1100"/>
              <a:t>detach</a:t>
            </a:r>
            <a:r>
              <a:rPr lang="zh-CN" altLang="en-US" sz="1100"/>
              <a:t>、</a:t>
            </a:r>
            <a:r>
              <a:rPr lang="en-US" altLang="zh-CN" sz="1100"/>
              <a:t>exit</a:t>
            </a:r>
            <a:r>
              <a:rPr lang="zh-CN" altLang="en-US" sz="1100"/>
              <a:t>等；我们也实现</a:t>
            </a:r>
            <a:r>
              <a:rPr lang="en-US" altLang="zh-CN" sz="1100"/>
              <a:t>socket</a:t>
            </a:r>
            <a:r>
              <a:rPr lang="zh-CN" altLang="en-US" sz="1100"/>
              <a:t>编程接口的协程化，使其以协程作为基础单位，当发生未就绪的读写时，阻塞协程而不会阻塞线程，包括</a:t>
            </a:r>
            <a:r>
              <a:rPr lang="en-US" altLang="zh-CN" sz="1100"/>
              <a:t>accept</a:t>
            </a:r>
            <a:r>
              <a:rPr lang="zh-CN" altLang="en-US" sz="1100"/>
              <a:t>、</a:t>
            </a:r>
            <a:r>
              <a:rPr lang="en-US" altLang="zh-CN" sz="1100"/>
              <a:t>connect</a:t>
            </a:r>
            <a:r>
              <a:rPr lang="zh-CN" altLang="en-US" sz="1100"/>
              <a:t>、</a:t>
            </a:r>
            <a:r>
              <a:rPr lang="en-US" altLang="zh-CN" sz="1100"/>
              <a:t>read</a:t>
            </a:r>
            <a:r>
              <a:rPr lang="zh-CN" altLang="en-US" sz="1100"/>
              <a:t>、</a:t>
            </a:r>
            <a:r>
              <a:rPr lang="en-US" altLang="zh-CN" sz="1100"/>
              <a:t>write</a:t>
            </a:r>
            <a:r>
              <a:rPr lang="zh-CN" altLang="en-US" sz="1100"/>
              <a:t>、</a:t>
            </a:r>
            <a:r>
              <a:rPr lang="en-US" altLang="zh-CN" sz="1100"/>
              <a:t>send</a:t>
            </a:r>
            <a:r>
              <a:rPr lang="zh-CN" altLang="en-US" sz="1100"/>
              <a:t>、</a:t>
            </a:r>
            <a:r>
              <a:rPr lang="en-US" altLang="zh-CN" sz="1100"/>
              <a:t>sendfile</a:t>
            </a:r>
            <a:r>
              <a:rPr lang="zh-CN" altLang="en-US" sz="1100"/>
              <a:t>等接口都改造成非阻塞。我们</a:t>
            </a:r>
            <a:r>
              <a:rPr lang="zh-CN" altLang="en-US"/>
              <a:t>对这些接口进行了</a:t>
            </a:r>
            <a:r>
              <a:rPr lang="en-US" altLang="zh-CN"/>
              <a:t>hook</a:t>
            </a:r>
            <a:r>
              <a:rPr lang="zh-CN" altLang="en-US"/>
              <a:t>，保持和</a:t>
            </a:r>
            <a:r>
              <a:rPr lang="en-US" altLang="zh-CN"/>
              <a:t>linux</a:t>
            </a:r>
            <a:r>
              <a:rPr lang="zh-CN" altLang="en-US"/>
              <a:t>自带的接口一样的名字和形式，用户可以无感知的调用。</a:t>
            </a:r>
            <a:endParaRPr lang="en-US" altLang="zh-CN"/>
          </a:p>
          <a:p>
            <a:r>
              <a:rPr lang="zh-CN" altLang="en-US"/>
              <a:t>除此之外，我们实现了协程的抢占调度</a:t>
            </a:r>
            <a:r>
              <a:rPr lang="zh-CN" altLang="en-US" sz="1100"/>
              <a:t>，防止计算密集型任务长时间占用线程，保证协程之间的公平性</a:t>
            </a:r>
            <a:r>
              <a:rPr lang="zh-CN" altLang="en-US"/>
              <a:t>。在底层实现上，我们还使用的一套是类似于</a:t>
            </a:r>
            <a:r>
              <a:rPr lang="en-US" altLang="zh-CN"/>
              <a:t>Go</a:t>
            </a:r>
            <a:r>
              <a:rPr lang="zh-CN" altLang="en-US"/>
              <a:t>语言</a:t>
            </a:r>
            <a:r>
              <a:rPr lang="en-US" altLang="zh-CN"/>
              <a:t>GMP</a:t>
            </a:r>
            <a:r>
              <a:rPr lang="zh-CN" altLang="en-US"/>
              <a:t>的三级调度模型。</a:t>
            </a:r>
            <a:endParaRPr lang="en-US" altLang="zh-CN"/>
          </a:p>
          <a:p>
            <a:r>
              <a:rPr lang="zh-CN" altLang="en-US"/>
              <a:t>接下来，将详细介绍我们的这个调度模型和设计方案，后续还会对重要模块的实现原理展开介绍。</a:t>
            </a:r>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6</a:t>
            </a:fld>
            <a:endParaRPr kumimoji="1" lang="zh-CN" altLang="en-US"/>
          </a:p>
        </p:txBody>
      </p:sp>
    </p:spTree>
    <p:extLst>
      <p:ext uri="{BB962C8B-B14F-4D97-AF65-F5344CB8AC3E}">
        <p14:creationId xmlns:p14="http://schemas.microsoft.com/office/powerpoint/2010/main" val="383731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a:t>如图所示，我们使用的是一个类</a:t>
            </a:r>
            <a:r>
              <a:rPr lang="en-US" altLang="zh-CN"/>
              <a:t>GMP</a:t>
            </a:r>
            <a:r>
              <a:rPr lang="zh-CN" altLang="en-US"/>
              <a:t>的调度模型，分为</a:t>
            </a:r>
            <a:r>
              <a:rPr lang="en-US" altLang="zh-CN"/>
              <a:t>ut</a:t>
            </a:r>
            <a:r>
              <a:rPr lang="zh-CN" altLang="en-US"/>
              <a:t>、</a:t>
            </a:r>
            <a:r>
              <a:rPr lang="en-US" altLang="zh-CN"/>
              <a:t>p</a:t>
            </a:r>
            <a:r>
              <a:rPr lang="zh-CN" altLang="en-US"/>
              <a:t>、</a:t>
            </a:r>
            <a:r>
              <a:rPr lang="en-US" altLang="zh-CN"/>
              <a:t>sched</a:t>
            </a:r>
            <a:r>
              <a:rPr lang="zh-CN" altLang="en-US"/>
              <a:t>三层</a:t>
            </a:r>
            <a:endParaRPr lang="en-US" altLang="zh-CN"/>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Ut,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协程实体，是运行时系统调度的基本单位；因协程在某种意义上也可以被理解为“用户线程”，所以此处是取</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user thread</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之意。</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 是对单个线程上所有协程任务的封装，包括任务队列，有就绪任务、阻塞任务、定时的休眠任务。一般情况下，</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会稳定地维持与某个调度器的关联，但在某些情况下需要将</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任务集合整体转移到其它的调度器上。（磁盘</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io</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Sched</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是协程的调度器，每一个用于运行协程的工作线程都有自己的调度器，一个内核线程与一个调度器一一对应。多个协程可以复用多个线程，调度器也有自己的栈空间，它与普通的协程相似，只是绑定的函数不同，。</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图中的实线是确定关联，例如一个调度器和一个线程，在线程创建时就绑定好了。虚线是可能关联，例如当需要的时候，</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可以转移到其他的调度器</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sched</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，协程</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ut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以可以转移到其他的</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上。</a:t>
            </a:r>
            <a:endParaRPr lang="en-US" altLang="zh-CN" sz="1100" dirty="0">
              <a:solidFill>
                <a:schemeClr val="tx2"/>
              </a:solidFill>
              <a:latin typeface="微软雅黑" panose="020B0503020204020204" pitchFamily="34" charset="-122"/>
              <a:ea typeface="微软雅黑" panose="020B0503020204020204" pitchFamily="34" charset="-122"/>
              <a:cs typeface="+mn-ea"/>
              <a:sym typeface="+mn-l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接下来，我会介绍</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seched</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和</a:t>
            </a:r>
            <a:r>
              <a:rPr lang="en-US" altLang="zh-CN" sz="1100" dirty="0">
                <a:solidFill>
                  <a:schemeClr val="tx2"/>
                </a:solidFill>
                <a:latin typeface="微软雅黑" panose="020B0503020204020204" pitchFamily="34" charset="-122"/>
                <a:ea typeface="微软雅黑" panose="020B0503020204020204" pitchFamily="34" charset="-122"/>
                <a:cs typeface="+mn-ea"/>
                <a:sym typeface="+mn-lt"/>
              </a:rPr>
              <a:t>ut</a:t>
            </a:r>
            <a:r>
              <a:rPr lang="zh-CN" altLang="en-US" sz="1100" dirty="0">
                <a:solidFill>
                  <a:schemeClr val="tx2"/>
                </a:solidFill>
                <a:latin typeface="微软雅黑" panose="020B0503020204020204" pitchFamily="34" charset="-122"/>
                <a:ea typeface="微软雅黑" panose="020B0503020204020204" pitchFamily="34" charset="-122"/>
                <a:cs typeface="+mn-ea"/>
                <a:sym typeface="+mn-lt"/>
              </a:rPr>
              <a:t>的内部细节</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tabLst/>
              <a:defRPr/>
            </a:pPr>
            <a:endParaRPr lang="zh-CN" altLang="en-US" sz="1100" dirty="0">
              <a:solidFill>
                <a:schemeClr val="tx2"/>
              </a:solidFill>
              <a:latin typeface="微软雅黑" panose="020B0503020204020204" pitchFamily="34" charset="-122"/>
              <a:ea typeface="微软雅黑" panose="020B0503020204020204" pitchFamily="34" charset="-122"/>
              <a:cs typeface="+mn-ea"/>
              <a:sym typeface="+mn-lt"/>
            </a:endParaRPr>
          </a:p>
          <a:p>
            <a:endParaRPr lang="en-US" altLang="zh-CN"/>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8</a:t>
            </a:fld>
            <a:endParaRPr kumimoji="1" lang="zh-CN" altLang="en-US"/>
          </a:p>
        </p:txBody>
      </p:sp>
    </p:spTree>
    <p:extLst>
      <p:ext uri="{BB962C8B-B14F-4D97-AF65-F5344CB8AC3E}">
        <p14:creationId xmlns:p14="http://schemas.microsoft.com/office/powerpoint/2010/main" val="358748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62110E-3493-3246-A804-42F338807E22}" type="slidenum">
              <a:rPr kumimoji="1" lang="zh-CN" altLang="en-US" smtClean="0"/>
              <a:t>9</a:t>
            </a:fld>
            <a:endParaRPr kumimoji="1" lang="zh-CN" altLang="en-US"/>
          </a:p>
        </p:txBody>
      </p:sp>
    </p:spTree>
    <p:extLst>
      <p:ext uri="{BB962C8B-B14F-4D97-AF65-F5344CB8AC3E}">
        <p14:creationId xmlns:p14="http://schemas.microsoft.com/office/powerpoint/2010/main" val="163018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2021/4/21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pic>
        <p:nvPicPr>
          <p:cNvPr id="1028" name="Picture 4">
            <a:extLst>
              <a:ext uri="{FF2B5EF4-FFF2-40B4-BE49-F238E27FC236}">
                <a16:creationId xmlns:a16="http://schemas.microsoft.com/office/drawing/2014/main" id="{713BB7E9-C6BC-C847-83AF-34E07B7DB9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05" y="514394"/>
            <a:ext cx="6705600" cy="443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916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9" name="标题 8"/>
          <p:cNvSpPr>
            <a:spLocks noGrp="1"/>
          </p:cNvSpPr>
          <p:nvPr>
            <p:ph type="ctrTitle"/>
          </p:nvPr>
        </p:nvSpPr>
        <p:spPr>
          <a:xfrm>
            <a:off x="694690" y="1604645"/>
            <a:ext cx="7754620" cy="1224280"/>
          </a:xfrm>
        </p:spPr>
        <p:txBody>
          <a:bodyPr>
            <a:normAutofit/>
          </a:bodyPr>
          <a:lstStyle/>
          <a:p>
            <a:pPr algn="ctr">
              <a:lnSpc>
                <a:spcPct val="150000"/>
              </a:lnSpc>
            </a:pPr>
            <a:r>
              <a:rPr lang="en-US" altLang="zh-CN" sz="3000" b="1" dirty="0">
                <a:solidFill>
                  <a:srgbClr val="0029B5"/>
                </a:solidFill>
                <a:latin typeface="Microsoft YaHei Bold" panose="020B0503020204020204" charset="-122"/>
                <a:ea typeface="Microsoft YaHei Bold" panose="020B0503020204020204" charset="-122"/>
                <a:sym typeface="+mn-ea"/>
              </a:rPr>
              <a:t>Part 3 </a:t>
            </a:r>
            <a:r>
              <a:rPr lang="zh-CN" altLang="en-US" sz="3000" b="1" dirty="0">
                <a:solidFill>
                  <a:srgbClr val="0029B5"/>
                </a:solidFill>
                <a:latin typeface="Microsoft YaHei Bold" panose="020B0503020204020204" charset="-122"/>
                <a:ea typeface="Microsoft YaHei Bold" panose="020B0503020204020204" charset="-122"/>
                <a:sym typeface="+mn-ea"/>
              </a:rPr>
              <a:t>开发难点及解决措施</a:t>
            </a:r>
            <a:endParaRPr lang="zh-CN" altLang="en-US" sz="3000" b="1" dirty="0">
              <a:solidFill>
                <a:srgbClr val="0029B5"/>
              </a:solidFill>
              <a:latin typeface="Microsoft YaHei Bold" panose="020B0503020204020204" charset="-122"/>
              <a:ea typeface="Microsoft YaHei Bold" panose="020B0503020204020204" charset="-122"/>
              <a:cs typeface="Microsoft YaHei Bold" panose="020B050302020402020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8" name="TextBox 193">
            <a:extLst>
              <a:ext uri="{FF2B5EF4-FFF2-40B4-BE49-F238E27FC236}">
                <a16:creationId xmlns:a16="http://schemas.microsoft.com/office/drawing/2014/main" id="{20CAB48B-2AAC-4781-B6BF-351874310114}"/>
              </a:ext>
            </a:extLst>
          </p:cNvPr>
          <p:cNvSpPr txBox="1"/>
          <p:nvPr/>
        </p:nvSpPr>
        <p:spPr>
          <a:xfrm>
            <a:off x="981232" y="790051"/>
            <a:ext cx="449067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协程管理接口</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194">
            <a:extLst>
              <a:ext uri="{FF2B5EF4-FFF2-40B4-BE49-F238E27FC236}">
                <a16:creationId xmlns:a16="http://schemas.microsoft.com/office/drawing/2014/main" id="{790BE223-67BF-4B2E-8AFC-8EB0353C726E}"/>
              </a:ext>
            </a:extLst>
          </p:cNvPr>
          <p:cNvSpPr txBox="1"/>
          <p:nvPr/>
        </p:nvSpPr>
        <p:spPr>
          <a:xfrm>
            <a:off x="1269000" y="1199089"/>
            <a:ext cx="5906929" cy="228953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难点</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1</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：如何创建一个协程？</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解决方案：我们的协程是一个包含</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的结构体，创建时会初始化结构体，并绑定待执行的函数，标记为</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UT_ST_NEW</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状态。</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难点</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2</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：如何让出和恢复一个协程？</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解决方案：每个协程包含一个</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，每个调度器也有一个</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是一系列保存当前上下文所必要的寄存器。实现</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switch(contex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a,</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contex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b)</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，将</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a</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换入到</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cpu</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，将</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cpu</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当前的上下文保存到</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b</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yield</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相当于</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switch(contex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sched,</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context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ut)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，而</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resume</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相当于</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switch(context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ut,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context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sched)</a:t>
            </a:r>
            <a:endParaRPr lang="zh-CN" altLang="en-US" sz="1200" dirty="0">
              <a:solidFill>
                <a:schemeClr val="tx2"/>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53524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8" name="TextBox 193">
            <a:extLst>
              <a:ext uri="{FF2B5EF4-FFF2-40B4-BE49-F238E27FC236}">
                <a16:creationId xmlns:a16="http://schemas.microsoft.com/office/drawing/2014/main" id="{20CAB48B-2AAC-4781-B6BF-351874310114}"/>
              </a:ext>
            </a:extLst>
          </p:cNvPr>
          <p:cNvSpPr txBox="1"/>
          <p:nvPr/>
        </p:nvSpPr>
        <p:spPr>
          <a:xfrm>
            <a:off x="981232" y="790051"/>
            <a:ext cx="449067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socket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的协程化</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194">
            <a:extLst>
              <a:ext uri="{FF2B5EF4-FFF2-40B4-BE49-F238E27FC236}">
                <a16:creationId xmlns:a16="http://schemas.microsoft.com/office/drawing/2014/main" id="{790BE223-67BF-4B2E-8AFC-8EB0353C726E}"/>
              </a:ext>
            </a:extLst>
          </p:cNvPr>
          <p:cNvSpPr txBox="1"/>
          <p:nvPr/>
        </p:nvSpPr>
        <p:spPr>
          <a:xfrm>
            <a:off x="1269000" y="1199089"/>
            <a:ext cx="5906929" cy="29543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难点</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1</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：如何避免</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I/O</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未就绪而阻塞整个线程？</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解决方案：将所有</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文件描述符改造为非阻塞的，通过</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函数的返回值以及</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errno</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判定是否发生未就绪地读写。如果暂时不能执行读写动作，就向运行时注册一个</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监听事件，并将发生未就绪读写的协程挂起。调度器在核心调度循环中适时地执行</a:t>
            </a:r>
            <a:r>
              <a:rPr lang="en-US" altLang="zh-CN" sz="1200" dirty="0" err="1">
                <a:solidFill>
                  <a:schemeClr val="tx2"/>
                </a:solidFill>
                <a:latin typeface="微软雅黑" panose="020B0503020204020204" pitchFamily="34" charset="-122"/>
                <a:ea typeface="微软雅黑" panose="020B0503020204020204" pitchFamily="34" charset="-122"/>
                <a:cs typeface="+mn-ea"/>
                <a:sym typeface="+mn-lt"/>
              </a:rPr>
              <a:t>epoll_wait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读取就绪事件列表并唤醒对应的协程。</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难点</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2</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：如何实现带超时时间的监听事件？</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解决方案：将所有带时间限制的监听任务作为定时任务存储在一棵红黑树上，调度器在每一次调度循环中检查是否有到时的任务，并作相应的处理，这样可以防止协程一直被阻塞而无法唤醒。</a:t>
            </a:r>
          </a:p>
        </p:txBody>
      </p:sp>
    </p:spTree>
    <p:extLst>
      <p:ext uri="{BB962C8B-B14F-4D97-AF65-F5344CB8AC3E}">
        <p14:creationId xmlns:p14="http://schemas.microsoft.com/office/powerpoint/2010/main" val="11092825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8" name="TextBox 193">
            <a:extLst>
              <a:ext uri="{FF2B5EF4-FFF2-40B4-BE49-F238E27FC236}">
                <a16:creationId xmlns:a16="http://schemas.microsoft.com/office/drawing/2014/main" id="{20CAB48B-2AAC-4781-B6BF-351874310114}"/>
              </a:ext>
            </a:extLst>
          </p:cNvPr>
          <p:cNvSpPr txBox="1"/>
          <p:nvPr/>
        </p:nvSpPr>
        <p:spPr>
          <a:xfrm>
            <a:off x="981232" y="757219"/>
            <a:ext cx="449067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抢占调度</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194">
            <a:extLst>
              <a:ext uri="{FF2B5EF4-FFF2-40B4-BE49-F238E27FC236}">
                <a16:creationId xmlns:a16="http://schemas.microsoft.com/office/drawing/2014/main" id="{790BE223-67BF-4B2E-8AFC-8EB0353C726E}"/>
              </a:ext>
            </a:extLst>
          </p:cNvPr>
          <p:cNvSpPr txBox="1"/>
          <p:nvPr/>
        </p:nvSpPr>
        <p:spPr>
          <a:xfrm>
            <a:off x="1269000" y="1166257"/>
            <a:ext cx="5906929" cy="29543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难点</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1</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：如何实现协程的抢占？</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解决方案：通过一个专门的监控线程来监控其它线程上协程的运行情况。监控线程采用时间轮定时器，使用一个专门的信号来驱动时间轮。其它线程上的协程在运行前都会在时间轮上注册一个定时任务，当监控线程流转到某个协程且仍在运行，就会向对应的线程发送信号，目标线程通过信号处理函数响应并执行让出操作。</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难点</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2</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：一个由于信号处理函数不可重入引发的疑难</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bug</a:t>
            </a: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解决方案：在协程接收到指示让出的信号并执行处理函数时，必须在让出前取消对相同信号的屏蔽。否则，当前的信号处理函数未执行完又在别的执行流中重入该函数，这会导致该线程对之后的让出信号都不予响应，使得抢占失败。</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2787582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8" name="TextBox 193">
            <a:extLst>
              <a:ext uri="{FF2B5EF4-FFF2-40B4-BE49-F238E27FC236}">
                <a16:creationId xmlns:a16="http://schemas.microsoft.com/office/drawing/2014/main" id="{20CAB48B-2AAC-4781-B6BF-351874310114}"/>
              </a:ext>
            </a:extLst>
          </p:cNvPr>
          <p:cNvSpPr txBox="1"/>
          <p:nvPr/>
        </p:nvSpPr>
        <p:spPr>
          <a:xfrm>
            <a:off x="974357" y="784415"/>
            <a:ext cx="449067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main</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函数的处理</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194">
            <a:extLst>
              <a:ext uri="{FF2B5EF4-FFF2-40B4-BE49-F238E27FC236}">
                <a16:creationId xmlns:a16="http://schemas.microsoft.com/office/drawing/2014/main" id="{790BE223-67BF-4B2E-8AFC-8EB0353C726E}"/>
              </a:ext>
            </a:extLst>
          </p:cNvPr>
          <p:cNvSpPr txBox="1"/>
          <p:nvPr/>
        </p:nvSpPr>
        <p:spPr>
          <a:xfrm>
            <a:off x="1278731" y="1193453"/>
            <a:ext cx="5906929" cy="29543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难点</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1</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：如何将</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函数封装为一个协程？</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解决方案：在初始化调度器的上下文并创建</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协程的结构体后，调用一次</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switch</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切换函数切换到调度器，此时</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switch</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会自动保存当前执行环境的上下文到</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协程的</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context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中。线程进入核心调度循环，调度器发现</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中有就绪的</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协程，随即对其进行调度，执行流重新回到</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函数，此后所有的指令都将运行在协程中。</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难点</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2</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：如何避免</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函数执行到末尾后结束整个进程？</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解决方案：折衷地让用户在</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函数结尾显式调用</a:t>
            </a:r>
            <a:r>
              <a:rPr lang="en-US" altLang="zh-CN" sz="1200" dirty="0" err="1">
                <a:solidFill>
                  <a:schemeClr val="tx2"/>
                </a:solidFill>
                <a:latin typeface="微软雅黑" panose="020B0503020204020204" pitchFamily="34" charset="-122"/>
                <a:ea typeface="微软雅黑" panose="020B0503020204020204" pitchFamily="34" charset="-122"/>
                <a:cs typeface="+mn-ea"/>
                <a:sym typeface="+mn-lt"/>
              </a:rPr>
              <a:t>main_end</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接口，该函数会标记</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协程的状态使得作为协程的</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在执行完毕后被销毁，于是</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CPU</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永远不会再回到</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main</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函数的执行流中。</a:t>
            </a:r>
          </a:p>
        </p:txBody>
      </p:sp>
    </p:spTree>
    <p:extLst>
      <p:ext uri="{BB962C8B-B14F-4D97-AF65-F5344CB8AC3E}">
        <p14:creationId xmlns:p14="http://schemas.microsoft.com/office/powerpoint/2010/main" val="11657339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9" name="标题 8"/>
          <p:cNvSpPr>
            <a:spLocks noGrp="1"/>
          </p:cNvSpPr>
          <p:nvPr>
            <p:ph type="ctrTitle"/>
          </p:nvPr>
        </p:nvSpPr>
        <p:spPr>
          <a:xfrm>
            <a:off x="694690" y="1604645"/>
            <a:ext cx="7754620" cy="1224280"/>
          </a:xfrm>
        </p:spPr>
        <p:txBody>
          <a:bodyPr>
            <a:normAutofit/>
          </a:bodyPr>
          <a:lstStyle/>
          <a:p>
            <a:pPr algn="ctr">
              <a:lnSpc>
                <a:spcPct val="150000"/>
              </a:lnSpc>
            </a:pPr>
            <a:r>
              <a:rPr lang="en-US" altLang="zh-CN" sz="3000" b="1" dirty="0">
                <a:solidFill>
                  <a:srgbClr val="0029B5"/>
                </a:solidFill>
                <a:latin typeface="Microsoft YaHei Bold" panose="020B0503020204020204" charset="-122"/>
                <a:ea typeface="Microsoft YaHei Bold" panose="020B0503020204020204" charset="-122"/>
                <a:sym typeface="+mn-ea"/>
              </a:rPr>
              <a:t>Part 4 </a:t>
            </a:r>
            <a:r>
              <a:rPr lang="zh-CN" altLang="en-US" sz="3000" b="1" dirty="0">
                <a:solidFill>
                  <a:srgbClr val="0029B5"/>
                </a:solidFill>
                <a:latin typeface="Microsoft YaHei Bold" panose="020B0503020204020204" charset="-122"/>
                <a:ea typeface="Microsoft YaHei Bold" panose="020B0503020204020204" charset="-122"/>
                <a:sym typeface="+mn-ea"/>
              </a:rPr>
              <a:t>作品演示及答辩</a:t>
            </a:r>
            <a:br>
              <a:rPr lang="zh-CN" altLang="en-US" sz="3000" b="1" dirty="0">
                <a:solidFill>
                  <a:srgbClr val="0029B5"/>
                </a:solidFill>
                <a:latin typeface="Microsoft YaHei Bold" panose="020B0503020204020204" charset="-122"/>
                <a:ea typeface="Microsoft YaHei Bold" panose="020B0503020204020204" charset="-122"/>
                <a:sym typeface="+mn-ea"/>
              </a:rPr>
            </a:br>
            <a:endParaRPr lang="zh-CN" altLang="en-US" sz="2000" dirty="0">
              <a:solidFill>
                <a:schemeClr val="tx1">
                  <a:lumMod val="75000"/>
                  <a:lumOff val="25000"/>
                </a:schemeClr>
              </a:solidFill>
              <a:latin typeface="Microsoft YaHei" panose="020B0503020204020204" charset="-122"/>
              <a:ea typeface="Microsoft YaHei" panose="020B0503020204020204"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9" name="标题 8"/>
          <p:cNvSpPr>
            <a:spLocks noGrp="1"/>
          </p:cNvSpPr>
          <p:nvPr>
            <p:ph type="ctrTitle"/>
          </p:nvPr>
        </p:nvSpPr>
        <p:spPr>
          <a:xfrm>
            <a:off x="694690" y="1604645"/>
            <a:ext cx="7754620" cy="1224280"/>
          </a:xfrm>
        </p:spPr>
        <p:txBody>
          <a:bodyPr>
            <a:normAutofit/>
          </a:bodyPr>
          <a:lstStyle/>
          <a:p>
            <a:pPr algn="ctr">
              <a:lnSpc>
                <a:spcPct val="150000"/>
              </a:lnSpc>
            </a:pPr>
            <a:r>
              <a:rPr lang="en-US" altLang="zh-CN" sz="3000" b="1" dirty="0">
                <a:solidFill>
                  <a:srgbClr val="0029B5"/>
                </a:solidFill>
                <a:latin typeface="Microsoft YaHei Bold" panose="020B0503020204020204" charset="-122"/>
                <a:ea typeface="Microsoft YaHei Bold" panose="020B0503020204020204" charset="-122"/>
                <a:sym typeface="+mn-ea"/>
              </a:rPr>
              <a:t>Part 5 </a:t>
            </a:r>
            <a:r>
              <a:rPr lang="zh-CN" altLang="en-US" sz="3000" b="1" dirty="0">
                <a:solidFill>
                  <a:srgbClr val="0029B5"/>
                </a:solidFill>
                <a:latin typeface="Microsoft YaHei Bold" panose="020B0503020204020204" charset="-122"/>
                <a:ea typeface="Microsoft YaHei Bold" panose="020B0503020204020204" charset="-122"/>
                <a:sym typeface="+mn-ea"/>
              </a:rPr>
              <a:t>参赛体会</a:t>
            </a:r>
            <a:endParaRPr lang="zh-CN" altLang="en-US" sz="3000" b="1" dirty="0">
              <a:solidFill>
                <a:srgbClr val="0029B5"/>
              </a:solidFill>
              <a:latin typeface="Microsoft YaHei Bold" panose="020B0503020204020204" charset="-122"/>
              <a:ea typeface="Microsoft YaHei Bold" panose="020B0503020204020204" charset="-122"/>
              <a:cs typeface="Microsoft YaHei Bold" panose="020B050302020402020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11" name="TextBox 193">
            <a:extLst>
              <a:ext uri="{FF2B5EF4-FFF2-40B4-BE49-F238E27FC236}">
                <a16:creationId xmlns:a16="http://schemas.microsoft.com/office/drawing/2014/main" id="{E70A45C3-93A2-45AF-8DF0-C572FE34576B}"/>
              </a:ext>
            </a:extLst>
          </p:cNvPr>
          <p:cNvSpPr txBox="1"/>
          <p:nvPr/>
        </p:nvSpPr>
        <p:spPr>
          <a:xfrm>
            <a:off x="1001870" y="810092"/>
            <a:ext cx="449067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团队合作</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94">
            <a:extLst>
              <a:ext uri="{FF2B5EF4-FFF2-40B4-BE49-F238E27FC236}">
                <a16:creationId xmlns:a16="http://schemas.microsoft.com/office/drawing/2014/main" id="{F41BAA2A-7058-4988-862A-D32C373769C1}"/>
              </a:ext>
            </a:extLst>
          </p:cNvPr>
          <p:cNvSpPr txBox="1"/>
          <p:nvPr/>
        </p:nvSpPr>
        <p:spPr>
          <a:xfrm>
            <a:off x="1303941" y="1194329"/>
            <a:ext cx="5906929" cy="738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如何进行线上协作</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如何协调队员的时间</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团队遇到困难该如何克服</a:t>
            </a:r>
          </a:p>
        </p:txBody>
      </p:sp>
      <p:sp>
        <p:nvSpPr>
          <p:cNvPr id="14" name="TextBox 193">
            <a:extLst>
              <a:ext uri="{FF2B5EF4-FFF2-40B4-BE49-F238E27FC236}">
                <a16:creationId xmlns:a16="http://schemas.microsoft.com/office/drawing/2014/main" id="{95950568-EC57-470A-8A6F-0BAB1CF04370}"/>
              </a:ext>
            </a:extLst>
          </p:cNvPr>
          <p:cNvSpPr txBox="1"/>
          <p:nvPr/>
        </p:nvSpPr>
        <p:spPr>
          <a:xfrm>
            <a:off x="1001870" y="2117933"/>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项目开发</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94">
            <a:extLst>
              <a:ext uri="{FF2B5EF4-FFF2-40B4-BE49-F238E27FC236}">
                <a16:creationId xmlns:a16="http://schemas.microsoft.com/office/drawing/2014/main" id="{27230AFA-8679-4060-B307-A513E396E5ED}"/>
              </a:ext>
            </a:extLst>
          </p:cNvPr>
          <p:cNvSpPr txBox="1"/>
          <p:nvPr/>
        </p:nvSpPr>
        <p:spPr>
          <a:xfrm>
            <a:off x="1278730" y="2489655"/>
            <a:ext cx="5852114" cy="738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要制定合理的开发计划</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要保证开发计划的有效执行</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要采用规范的项目开发流程</a:t>
            </a:r>
          </a:p>
        </p:txBody>
      </p:sp>
      <p:sp>
        <p:nvSpPr>
          <p:cNvPr id="16" name="TextBox 193">
            <a:extLst>
              <a:ext uri="{FF2B5EF4-FFF2-40B4-BE49-F238E27FC236}">
                <a16:creationId xmlns:a16="http://schemas.microsoft.com/office/drawing/2014/main" id="{DBF3CEB3-F441-4C05-BD91-AEDB9D15BE36}"/>
              </a:ext>
            </a:extLst>
          </p:cNvPr>
          <p:cNvSpPr txBox="1"/>
          <p:nvPr/>
        </p:nvSpPr>
        <p:spPr>
          <a:xfrm>
            <a:off x="1001871" y="3400341"/>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技术收获</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94">
            <a:extLst>
              <a:ext uri="{FF2B5EF4-FFF2-40B4-BE49-F238E27FC236}">
                <a16:creationId xmlns:a16="http://schemas.microsoft.com/office/drawing/2014/main" id="{C334B15D-D9B4-4985-8FE5-9947C992D48B}"/>
              </a:ext>
            </a:extLst>
          </p:cNvPr>
          <p:cNvSpPr txBox="1"/>
          <p:nvPr/>
        </p:nvSpPr>
        <p:spPr>
          <a:xfrm>
            <a:off x="1269000" y="3784981"/>
            <a:ext cx="5906928" cy="9599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了解和参与</a:t>
            </a:r>
            <a:r>
              <a:rPr lang="en-US" altLang="zh-CN" sz="1200" dirty="0" err="1">
                <a:solidFill>
                  <a:schemeClr val="tx2"/>
                </a:solidFill>
                <a:latin typeface="微软雅黑" panose="020B0503020204020204" pitchFamily="34" charset="-122"/>
                <a:ea typeface="微软雅黑" panose="020B0503020204020204" pitchFamily="34" charset="-122"/>
                <a:cs typeface="+mn-ea"/>
                <a:sym typeface="+mn-lt"/>
              </a:rPr>
              <a:t>OpenEuler</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项目和开源社区</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深入理解了部分操作系统和计算机网络底层知识</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进一步熟悉了</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linux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系统编程</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编程能力，尤其是</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de</a:t>
            </a:r>
            <a:r>
              <a:rPr lang="en-US" altLang="zh-CN" sz="1200" dirty="0" err="1">
                <a:solidFill>
                  <a:schemeClr val="tx2"/>
                </a:solidFill>
                <a:latin typeface="微软雅黑" panose="020B0503020204020204" pitchFamily="34" charset="-122"/>
                <a:ea typeface="微软雅黑" panose="020B0503020204020204" pitchFamily="34" charset="-122"/>
                <a:cs typeface="+mn-ea"/>
                <a:sym typeface="+mn-lt"/>
              </a:rPr>
              <a:t>bug</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能力大大提升</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294536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2" name="标题 1"/>
          <p:cNvSpPr>
            <a:spLocks noGrp="1"/>
          </p:cNvSpPr>
          <p:nvPr>
            <p:ph type="title"/>
          </p:nvPr>
        </p:nvSpPr>
        <p:spPr>
          <a:xfrm>
            <a:off x="2126615" y="1969771"/>
            <a:ext cx="4890796" cy="630140"/>
          </a:xfrm>
        </p:spPr>
        <p:txBody>
          <a:bodyPr>
            <a:noAutofit/>
          </a:bodyPr>
          <a:lstStyle/>
          <a:p>
            <a:pPr algn="ctr"/>
            <a:r>
              <a:rPr lang="en-US" altLang="zh-CN" sz="2800" b="1" dirty="0">
                <a:solidFill>
                  <a:srgbClr val="0029B5"/>
                </a:solidFill>
                <a:latin typeface="Microsoft YaHei Bold" panose="020B0503020204020204" charset="-122"/>
                <a:ea typeface="Microsoft YaHei Bold" panose="020B0503020204020204" charset="-122"/>
              </a:rPr>
              <a:t>THANKS</a:t>
            </a:r>
          </a:p>
        </p:txBody>
      </p:sp>
      <p:sp>
        <p:nvSpPr>
          <p:cNvPr id="17" name="文本框 16"/>
          <p:cNvSpPr txBox="1"/>
          <p:nvPr/>
        </p:nvSpPr>
        <p:spPr>
          <a:xfrm>
            <a:off x="2657475" y="2770505"/>
            <a:ext cx="3829050" cy="338554"/>
          </a:xfrm>
          <a:prstGeom prst="rect">
            <a:avLst/>
          </a:prstGeom>
          <a:noFill/>
        </p:spPr>
        <p:txBody>
          <a:bodyPr wrap="square" rtlCol="0">
            <a:spAutoFit/>
          </a:bodyPr>
          <a:lstStyle/>
          <a:p>
            <a:pPr algn="ctr"/>
            <a:r>
              <a:rPr lang="zh-CN" altLang="en-US" sz="1600" b="1" dirty="0">
                <a:solidFill>
                  <a:schemeClr val="tx1"/>
                </a:solidFill>
                <a:latin typeface="Microsoft YaHei Bold" panose="020B0503020204020204" charset="-122"/>
                <a:ea typeface="Microsoft YaHei Bold" panose="020B0503020204020204" charset="-122"/>
              </a:rPr>
              <a:t>答辩团队：湖上摸鱼家 </a:t>
            </a:r>
            <a:r>
              <a:rPr lang="en-US" altLang="zh-CN" sz="1600" b="1" dirty="0">
                <a:solidFill>
                  <a:schemeClr val="tx1"/>
                </a:solidFill>
                <a:latin typeface="Microsoft YaHei Bold" panose="020B0503020204020204" charset="-122"/>
                <a:ea typeface="Microsoft YaHei Bold" panose="020B0503020204020204" charset="-122"/>
              </a:rPr>
              <a:t>1800615318</a:t>
            </a:r>
            <a:r>
              <a:rPr lang="zh-CN" altLang="en-US" sz="1600" b="1" dirty="0">
                <a:solidFill>
                  <a:schemeClr val="tx1"/>
                </a:solidFill>
                <a:latin typeface="Microsoft YaHei Bold" panose="020B0503020204020204" charset="-122"/>
                <a:ea typeface="Microsoft YaHei Bold" panose="020B0503020204020204" charset="-122"/>
              </a:rPr>
              <a:t> </a:t>
            </a:r>
            <a:endParaRPr lang="en-US" altLang="zh-CN" sz="1600" b="1" dirty="0">
              <a:solidFill>
                <a:schemeClr val="tx1"/>
              </a:solidFill>
              <a:latin typeface="Microsoft YaHei Bold" panose="020B0503020204020204" charset="-122"/>
              <a:ea typeface="Microsoft YaHei Bold" panose="020B050302020402020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9" name="标题 8"/>
          <p:cNvSpPr>
            <a:spLocks noGrp="1"/>
          </p:cNvSpPr>
          <p:nvPr>
            <p:ph type="ctrTitle"/>
          </p:nvPr>
        </p:nvSpPr>
        <p:spPr>
          <a:xfrm>
            <a:off x="694690" y="1604645"/>
            <a:ext cx="7754620" cy="1224280"/>
          </a:xfrm>
        </p:spPr>
        <p:txBody>
          <a:bodyPr>
            <a:normAutofit/>
          </a:bodyPr>
          <a:lstStyle/>
          <a:p>
            <a:pPr algn="ctr">
              <a:lnSpc>
                <a:spcPct val="150000"/>
              </a:lnSpc>
            </a:pPr>
            <a:r>
              <a:rPr lang="en-US" altLang="zh-CN" sz="1800" b="1" dirty="0">
                <a:solidFill>
                  <a:schemeClr val="tx1"/>
                </a:solidFill>
                <a:latin typeface="Microsoft YaHei Bold" panose="020B0503020204020204" charset="-122"/>
                <a:ea typeface="Microsoft YaHei Bold" panose="020B0503020204020204" charset="-122"/>
                <a:cs typeface="Microsoft YaHei Bold" panose="020B0503020204020204" charset="-122"/>
              </a:rPr>
              <a:t># </a:t>
            </a:r>
            <a:r>
              <a:rPr lang="zh-CN" altLang="en-US" sz="1800" b="1" dirty="0">
                <a:solidFill>
                  <a:schemeClr val="tx1"/>
                </a:solidFill>
                <a:latin typeface="Microsoft YaHei Bold" panose="020B0503020204020204" charset="-122"/>
                <a:ea typeface="Microsoft YaHei Bold" panose="020B0503020204020204" charset="-122"/>
                <a:cs typeface="Microsoft YaHei Bold" panose="020B0503020204020204" charset="-122"/>
              </a:rPr>
              <a:t>赛题 </a:t>
            </a:r>
            <a:r>
              <a:rPr lang="en-US" altLang="zh-CN" sz="1800" b="1" dirty="0">
                <a:solidFill>
                  <a:schemeClr val="tx1"/>
                </a:solidFill>
                <a:latin typeface="Microsoft YaHei Bold" panose="020B0503020204020204" charset="-122"/>
                <a:ea typeface="Microsoft YaHei Bold" panose="020B0503020204020204" charset="-122"/>
                <a:cs typeface="Microsoft YaHei Bold" panose="020B0503020204020204" charset="-122"/>
              </a:rPr>
              <a:t>07 #</a:t>
            </a:r>
            <a:br>
              <a:rPr lang="en-US" altLang="zh-CN"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br>
            <a:r>
              <a:rPr lang="zh-CN" altLang="en-US"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t>基于</a:t>
            </a:r>
            <a:r>
              <a:rPr lang="en-US" altLang="zh-CN"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t>posix</a:t>
            </a:r>
            <a:r>
              <a:rPr lang="zh-CN" altLang="en-US"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t>接口的协程框架</a:t>
            </a:r>
          </a:p>
        </p:txBody>
      </p:sp>
      <p:sp>
        <p:nvSpPr>
          <p:cNvPr id="17" name="文本框 16"/>
          <p:cNvSpPr txBox="1"/>
          <p:nvPr/>
        </p:nvSpPr>
        <p:spPr>
          <a:xfrm>
            <a:off x="2657475" y="2949575"/>
            <a:ext cx="3829050" cy="306705"/>
          </a:xfrm>
          <a:prstGeom prst="rect">
            <a:avLst/>
          </a:prstGeom>
          <a:noFill/>
        </p:spPr>
        <p:txBody>
          <a:bodyPr wrap="square" rtlCol="0">
            <a:spAutoFit/>
          </a:bodyPr>
          <a:lstStyle/>
          <a:p>
            <a:pPr algn="ctr"/>
            <a:r>
              <a:rPr lang="zh-CN" altLang="en-US" b="1" dirty="0">
                <a:solidFill>
                  <a:schemeClr val="tx1"/>
                </a:solidFill>
                <a:latin typeface="Microsoft YaHei Bold" panose="020B0503020204020204" charset="-122"/>
                <a:ea typeface="Microsoft YaHei Bold" panose="020B0503020204020204" charset="-122"/>
              </a:rPr>
              <a:t>出题导师：李清清</a:t>
            </a:r>
          </a:p>
        </p:txBody>
      </p:sp>
      <p:sp>
        <p:nvSpPr>
          <p:cNvPr id="2" name="文本框 1"/>
          <p:cNvSpPr txBox="1"/>
          <p:nvPr/>
        </p:nvSpPr>
        <p:spPr>
          <a:xfrm>
            <a:off x="2657475" y="3379470"/>
            <a:ext cx="3829050" cy="307777"/>
          </a:xfrm>
          <a:prstGeom prst="rect">
            <a:avLst/>
          </a:prstGeom>
          <a:noFill/>
        </p:spPr>
        <p:txBody>
          <a:bodyPr wrap="square" rtlCol="0">
            <a:spAutoFit/>
          </a:bodyPr>
          <a:lstStyle/>
          <a:p>
            <a:pPr algn="ctr"/>
            <a:r>
              <a:rPr lang="zh-CN" altLang="en-US" b="1" dirty="0">
                <a:solidFill>
                  <a:srgbClr val="0224BC"/>
                </a:solidFill>
                <a:latin typeface="Microsoft YaHei Bold" panose="020B0503020204020204" charset="-122"/>
                <a:ea typeface="Microsoft YaHei Bold" panose="020B0503020204020204" charset="-122"/>
              </a:rPr>
              <a:t>答辩团队：湖上摸鱼家 </a:t>
            </a:r>
            <a:r>
              <a:rPr lang="en-US" altLang="zh-CN" b="1" dirty="0">
                <a:solidFill>
                  <a:srgbClr val="0000DD"/>
                </a:solidFill>
                <a:latin typeface="consolas" panose="020B0609020204030204" pitchFamily="49" charset="0"/>
              </a:rPr>
              <a:t>1800615318</a:t>
            </a:r>
            <a:endParaRPr lang="zh-CN" altLang="en-US" b="1" dirty="0">
              <a:solidFill>
                <a:srgbClr val="0224BC"/>
              </a:solidFill>
              <a:latin typeface="Microsoft YaHei Bold" panose="020B0503020204020204" charset="-122"/>
              <a:ea typeface="Microsoft YaHei Bold" panose="020B050302020402020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9" name="标题 8"/>
          <p:cNvSpPr>
            <a:spLocks noGrp="1"/>
          </p:cNvSpPr>
          <p:nvPr>
            <p:ph type="ctrTitle"/>
          </p:nvPr>
        </p:nvSpPr>
        <p:spPr>
          <a:xfrm>
            <a:off x="694690" y="1604645"/>
            <a:ext cx="7754620" cy="1224280"/>
          </a:xfrm>
        </p:spPr>
        <p:txBody>
          <a:bodyPr>
            <a:normAutofit/>
          </a:bodyPr>
          <a:lstStyle/>
          <a:p>
            <a:pPr algn="ctr">
              <a:lnSpc>
                <a:spcPct val="150000"/>
              </a:lnSpc>
            </a:pPr>
            <a:r>
              <a:rPr lang="en-US" altLang="zh-CN"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t>Part 0 </a:t>
            </a:r>
            <a:r>
              <a:rPr lang="zh-CN" altLang="en-US"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t>团队介绍</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13" name="TextBox 193">
            <a:extLst>
              <a:ext uri="{FF2B5EF4-FFF2-40B4-BE49-F238E27FC236}">
                <a16:creationId xmlns:a16="http://schemas.microsoft.com/office/drawing/2014/main" id="{397A3514-4936-4740-8FCF-2F0EB307FF08}"/>
              </a:ext>
            </a:extLst>
          </p:cNvPr>
          <p:cNvSpPr txBox="1"/>
          <p:nvPr/>
        </p:nvSpPr>
        <p:spPr>
          <a:xfrm>
            <a:off x="974343" y="680074"/>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吕明宇 华东师范大学</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194">
            <a:extLst>
              <a:ext uri="{FF2B5EF4-FFF2-40B4-BE49-F238E27FC236}">
                <a16:creationId xmlns:a16="http://schemas.microsoft.com/office/drawing/2014/main" id="{4FF0EE4C-3D92-4924-A6CD-0C1D25A16C30}"/>
              </a:ext>
            </a:extLst>
          </p:cNvPr>
          <p:cNvSpPr txBox="1"/>
          <p:nvPr/>
        </p:nvSpPr>
        <p:spPr>
          <a:xfrm>
            <a:off x="1278731" y="1029949"/>
            <a:ext cx="5419368" cy="5207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担任队长，负责协调团队成员的工作计划，推进项目的整体进行；负责开发项目的基础框架、协程管理接口，以及部分</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 I/O</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接口。</a:t>
            </a:r>
          </a:p>
        </p:txBody>
      </p:sp>
      <p:sp>
        <p:nvSpPr>
          <p:cNvPr id="29" name="TextBox 193">
            <a:extLst>
              <a:ext uri="{FF2B5EF4-FFF2-40B4-BE49-F238E27FC236}">
                <a16:creationId xmlns:a16="http://schemas.microsoft.com/office/drawing/2014/main" id="{C659BEC4-9642-4F14-8ABC-25F1EC020F5F}"/>
              </a:ext>
            </a:extLst>
          </p:cNvPr>
          <p:cNvSpPr txBox="1"/>
          <p:nvPr/>
        </p:nvSpPr>
        <p:spPr>
          <a:xfrm>
            <a:off x="974343" y="1634125"/>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刘发荣 武汉大学</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0" name="TextBox 194">
            <a:extLst>
              <a:ext uri="{FF2B5EF4-FFF2-40B4-BE49-F238E27FC236}">
                <a16:creationId xmlns:a16="http://schemas.microsoft.com/office/drawing/2014/main" id="{A5E72669-56A5-4F2F-8AA5-937E549855A7}"/>
              </a:ext>
            </a:extLst>
          </p:cNvPr>
          <p:cNvSpPr txBox="1"/>
          <p:nvPr/>
        </p:nvSpPr>
        <p:spPr>
          <a:xfrm>
            <a:off x="1271849" y="2003573"/>
            <a:ext cx="5419368" cy="5167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负责开发</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 I/O</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模块，以非阻塞方式将</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编程接口协程化；调研重要的开源项目，主导数次联合调试与代码重构。</a:t>
            </a:r>
          </a:p>
        </p:txBody>
      </p:sp>
      <p:sp>
        <p:nvSpPr>
          <p:cNvPr id="33" name="TextBox 193">
            <a:extLst>
              <a:ext uri="{FF2B5EF4-FFF2-40B4-BE49-F238E27FC236}">
                <a16:creationId xmlns:a16="http://schemas.microsoft.com/office/drawing/2014/main" id="{9143A338-99DD-4949-981E-9E558475601A}"/>
              </a:ext>
            </a:extLst>
          </p:cNvPr>
          <p:cNvSpPr txBox="1"/>
          <p:nvPr/>
        </p:nvSpPr>
        <p:spPr>
          <a:xfrm>
            <a:off x="974343" y="2629981"/>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吴锐 华中科技大学</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4" name="TextBox 194">
            <a:extLst>
              <a:ext uri="{FF2B5EF4-FFF2-40B4-BE49-F238E27FC236}">
                <a16:creationId xmlns:a16="http://schemas.microsoft.com/office/drawing/2014/main" id="{6FA83D5D-4415-424B-9F11-8B89CEA00ECC}"/>
              </a:ext>
            </a:extLst>
          </p:cNvPr>
          <p:cNvSpPr txBox="1"/>
          <p:nvPr/>
        </p:nvSpPr>
        <p:spPr>
          <a:xfrm>
            <a:off x="1264967" y="2968493"/>
            <a:ext cx="5433132" cy="5167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负责开发抢占调度模块，调研已有的系统抢占机制，实现基于时间轮和信号的毫秒级协程抢占；完善补充项目文档，参与基础框架的开发。</a:t>
            </a:r>
          </a:p>
        </p:txBody>
      </p:sp>
      <p:sp>
        <p:nvSpPr>
          <p:cNvPr id="35" name="TextBox 193">
            <a:extLst>
              <a:ext uri="{FF2B5EF4-FFF2-40B4-BE49-F238E27FC236}">
                <a16:creationId xmlns:a16="http://schemas.microsoft.com/office/drawing/2014/main" id="{0B429079-10DB-447E-8CA6-6D8CF6ACAF58}"/>
              </a:ext>
            </a:extLst>
          </p:cNvPr>
          <p:cNvSpPr txBox="1"/>
          <p:nvPr/>
        </p:nvSpPr>
        <p:spPr>
          <a:xfrm>
            <a:off x="974343" y="3619638"/>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汤慰慈 华中科技大学</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6" name="TextBox 194">
            <a:extLst>
              <a:ext uri="{FF2B5EF4-FFF2-40B4-BE49-F238E27FC236}">
                <a16:creationId xmlns:a16="http://schemas.microsoft.com/office/drawing/2014/main" id="{58B0FEDD-FDDD-44D0-A9E1-08539426D80B}"/>
              </a:ext>
            </a:extLst>
          </p:cNvPr>
          <p:cNvSpPr txBox="1"/>
          <p:nvPr/>
        </p:nvSpPr>
        <p:spPr>
          <a:xfrm>
            <a:off x="1264967" y="3963612"/>
            <a:ext cx="5419368" cy="5167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负责开发</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hook</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模块，提供给用户与</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posix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线程一致的编程接口；完善补充项目文档，参与基础框架的开发。</a:t>
            </a:r>
          </a:p>
        </p:txBody>
      </p:sp>
    </p:spTree>
    <p:extLst>
      <p:ext uri="{BB962C8B-B14F-4D97-AF65-F5344CB8AC3E}">
        <p14:creationId xmlns:p14="http://schemas.microsoft.com/office/powerpoint/2010/main" val="25196451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9" name="标题 8"/>
          <p:cNvSpPr>
            <a:spLocks noGrp="1"/>
          </p:cNvSpPr>
          <p:nvPr>
            <p:ph type="ctrTitle"/>
          </p:nvPr>
        </p:nvSpPr>
        <p:spPr>
          <a:xfrm>
            <a:off x="694690" y="1604645"/>
            <a:ext cx="7754620" cy="1224280"/>
          </a:xfrm>
        </p:spPr>
        <p:txBody>
          <a:bodyPr>
            <a:normAutofit/>
          </a:bodyPr>
          <a:lstStyle/>
          <a:p>
            <a:pPr algn="ctr">
              <a:lnSpc>
                <a:spcPct val="150000"/>
              </a:lnSpc>
            </a:pPr>
            <a:r>
              <a:rPr lang="en-US" altLang="zh-CN"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t>Part 1 </a:t>
            </a:r>
            <a:r>
              <a:rPr lang="zh-CN" altLang="en-US"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t>作品完成情况</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76" name="TextBox 193">
            <a:extLst>
              <a:ext uri="{FF2B5EF4-FFF2-40B4-BE49-F238E27FC236}">
                <a16:creationId xmlns:a16="http://schemas.microsoft.com/office/drawing/2014/main" id="{FEED35EC-00C2-4269-BA18-54E4425471A1}"/>
              </a:ext>
            </a:extLst>
          </p:cNvPr>
          <p:cNvSpPr txBox="1"/>
          <p:nvPr/>
        </p:nvSpPr>
        <p:spPr>
          <a:xfrm>
            <a:off x="847934" y="638860"/>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类</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GMP</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调度模型</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77" name="TextBox 194">
            <a:extLst>
              <a:ext uri="{FF2B5EF4-FFF2-40B4-BE49-F238E27FC236}">
                <a16:creationId xmlns:a16="http://schemas.microsoft.com/office/drawing/2014/main" id="{59AB9D5D-4E27-4C86-B4B8-2B316E729B31}"/>
              </a:ext>
            </a:extLst>
          </p:cNvPr>
          <p:cNvSpPr txBox="1"/>
          <p:nvPr/>
        </p:nvSpPr>
        <p:spPr>
          <a:xfrm>
            <a:off x="1138557" y="940688"/>
            <a:ext cx="6877162" cy="5167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实现了类似</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Golang</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GMP</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的协程调度模型，多个协程可以复用多个线程。</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任务队列可以在不同的线程间转移，防止因阻塞系统而调用导致其它协程无法运行。</a:t>
            </a:r>
          </a:p>
        </p:txBody>
      </p:sp>
      <p:sp>
        <p:nvSpPr>
          <p:cNvPr id="78" name="TextBox 193">
            <a:extLst>
              <a:ext uri="{FF2B5EF4-FFF2-40B4-BE49-F238E27FC236}">
                <a16:creationId xmlns:a16="http://schemas.microsoft.com/office/drawing/2014/main" id="{8314FACB-1839-46C8-A06F-47E98D8C0A27}"/>
              </a:ext>
            </a:extLst>
          </p:cNvPr>
          <p:cNvSpPr txBox="1"/>
          <p:nvPr/>
        </p:nvSpPr>
        <p:spPr>
          <a:xfrm>
            <a:off x="847934" y="2318701"/>
            <a:ext cx="413867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Socket I/O</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79" name="TextBox 194">
            <a:extLst>
              <a:ext uri="{FF2B5EF4-FFF2-40B4-BE49-F238E27FC236}">
                <a16:creationId xmlns:a16="http://schemas.microsoft.com/office/drawing/2014/main" id="{A62E52A6-FECF-4E3E-B7BD-14520113ADB9}"/>
              </a:ext>
            </a:extLst>
          </p:cNvPr>
          <p:cNvSpPr txBox="1"/>
          <p:nvPr/>
        </p:nvSpPr>
        <p:spPr>
          <a:xfrm>
            <a:off x="1138557" y="2614137"/>
            <a:ext cx="7619953" cy="738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基于非阻塞方式与</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epoll</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监听机制实现了面向协程的</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读写功能，可以直接通过协程完成</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通信。</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带有超时时间的</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socket</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监听任务还会另外作为定时任务被统一管理。</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实现了大部分常用的</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TCP</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UDP socket I/O</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接口。</a:t>
            </a:r>
          </a:p>
        </p:txBody>
      </p:sp>
      <p:sp>
        <p:nvSpPr>
          <p:cNvPr id="80" name="TextBox 193">
            <a:extLst>
              <a:ext uri="{FF2B5EF4-FFF2-40B4-BE49-F238E27FC236}">
                <a16:creationId xmlns:a16="http://schemas.microsoft.com/office/drawing/2014/main" id="{B3A2861F-1A7F-4407-9DB1-4E7F4832132E}"/>
              </a:ext>
            </a:extLst>
          </p:cNvPr>
          <p:cNvSpPr txBox="1"/>
          <p:nvPr/>
        </p:nvSpPr>
        <p:spPr>
          <a:xfrm>
            <a:off x="847934" y="4087887"/>
            <a:ext cx="64322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接口的</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hook</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81" name="TextBox 194">
            <a:extLst>
              <a:ext uri="{FF2B5EF4-FFF2-40B4-BE49-F238E27FC236}">
                <a16:creationId xmlns:a16="http://schemas.microsoft.com/office/drawing/2014/main" id="{0A54304B-E208-46E4-988E-B09C46F91904}"/>
              </a:ext>
            </a:extLst>
          </p:cNvPr>
          <p:cNvSpPr txBox="1"/>
          <p:nvPr/>
        </p:nvSpPr>
        <p:spPr>
          <a:xfrm>
            <a:off x="1138557" y="4446746"/>
            <a:ext cx="7278529" cy="2951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基于动态链接机制对框架接口进行</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hook</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，使用户无需改变自己的编程习惯。</a:t>
            </a:r>
          </a:p>
        </p:txBody>
      </p:sp>
      <p:sp>
        <p:nvSpPr>
          <p:cNvPr id="82" name="TextBox 193">
            <a:extLst>
              <a:ext uri="{FF2B5EF4-FFF2-40B4-BE49-F238E27FC236}">
                <a16:creationId xmlns:a16="http://schemas.microsoft.com/office/drawing/2014/main" id="{7297E113-A4EA-46C8-93CC-87C72482C38B}"/>
              </a:ext>
            </a:extLst>
          </p:cNvPr>
          <p:cNvSpPr txBox="1"/>
          <p:nvPr/>
        </p:nvSpPr>
        <p:spPr>
          <a:xfrm>
            <a:off x="847934" y="3406795"/>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抢占调度</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83" name="TextBox 194">
            <a:extLst>
              <a:ext uri="{FF2B5EF4-FFF2-40B4-BE49-F238E27FC236}">
                <a16:creationId xmlns:a16="http://schemas.microsoft.com/office/drawing/2014/main" id="{A3AB3FF9-E259-41DE-B669-1A1696196F5F}"/>
              </a:ext>
            </a:extLst>
          </p:cNvPr>
          <p:cNvSpPr txBox="1"/>
          <p:nvPr/>
        </p:nvSpPr>
        <p:spPr>
          <a:xfrm>
            <a:off x="1192634" y="3745349"/>
            <a:ext cx="7170374" cy="2951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基于时间轮和信号机制实现了</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ms</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级别的协程抢占调度，防止计算密集型任务持久占用线程资源。</a:t>
            </a:r>
          </a:p>
        </p:txBody>
      </p:sp>
      <p:sp>
        <p:nvSpPr>
          <p:cNvPr id="16" name="TextBox 193">
            <a:extLst>
              <a:ext uri="{FF2B5EF4-FFF2-40B4-BE49-F238E27FC236}">
                <a16:creationId xmlns:a16="http://schemas.microsoft.com/office/drawing/2014/main" id="{2B01F77C-93C0-47C4-8F2C-9810F6F0CBA5}"/>
              </a:ext>
            </a:extLst>
          </p:cNvPr>
          <p:cNvSpPr txBox="1"/>
          <p:nvPr/>
        </p:nvSpPr>
        <p:spPr>
          <a:xfrm>
            <a:off x="847934" y="1504765"/>
            <a:ext cx="413867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协程管理</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94">
            <a:extLst>
              <a:ext uri="{FF2B5EF4-FFF2-40B4-BE49-F238E27FC236}">
                <a16:creationId xmlns:a16="http://schemas.microsoft.com/office/drawing/2014/main" id="{DDD04D7B-CB65-476F-8C27-B4DE30EE9C3C}"/>
              </a:ext>
            </a:extLst>
          </p:cNvPr>
          <p:cNvSpPr txBox="1"/>
          <p:nvPr/>
        </p:nvSpPr>
        <p:spPr>
          <a:xfrm>
            <a:off x="1138557" y="1800577"/>
            <a:ext cx="7619953" cy="5167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完成核心的</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posix</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线程风格的协程管理接口。</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支持</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x86_64</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架构。</a:t>
            </a:r>
          </a:p>
        </p:txBody>
      </p:sp>
    </p:spTree>
    <p:extLst>
      <p:ext uri="{BB962C8B-B14F-4D97-AF65-F5344CB8AC3E}">
        <p14:creationId xmlns:p14="http://schemas.microsoft.com/office/powerpoint/2010/main" val="302556657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9" name="标题 8"/>
          <p:cNvSpPr>
            <a:spLocks noGrp="1"/>
          </p:cNvSpPr>
          <p:nvPr>
            <p:ph type="ctrTitle"/>
          </p:nvPr>
        </p:nvSpPr>
        <p:spPr>
          <a:xfrm>
            <a:off x="694690" y="1604645"/>
            <a:ext cx="7754620" cy="1224280"/>
          </a:xfrm>
        </p:spPr>
        <p:txBody>
          <a:bodyPr>
            <a:normAutofit/>
          </a:bodyPr>
          <a:lstStyle/>
          <a:p>
            <a:pPr algn="ctr">
              <a:lnSpc>
                <a:spcPct val="150000"/>
              </a:lnSpc>
            </a:pPr>
            <a:r>
              <a:rPr lang="en-US" altLang="zh-CN" sz="3000" b="1" dirty="0">
                <a:solidFill>
                  <a:srgbClr val="0029B5"/>
                </a:solidFill>
                <a:latin typeface="Microsoft YaHei Bold" panose="020B0503020204020204" charset="-122"/>
                <a:ea typeface="Microsoft YaHei Bold" panose="020B0503020204020204" charset="-122"/>
                <a:cs typeface="Microsoft YaHei Bold" panose="020B0503020204020204" charset="-122"/>
              </a:rPr>
              <a:t>Part 2 </a:t>
            </a:r>
            <a:r>
              <a:rPr lang="zh-CN" altLang="en-US" sz="3000" b="1" dirty="0">
                <a:solidFill>
                  <a:srgbClr val="0029B5"/>
                </a:solidFill>
                <a:latin typeface="Microsoft YaHei Bold" panose="020B0503020204020204" charset="-122"/>
                <a:ea typeface="Microsoft YaHei Bold" panose="020B0503020204020204" charset="-122"/>
                <a:sym typeface="+mn-ea"/>
              </a:rPr>
              <a:t>方案架构及设计思想</a:t>
            </a:r>
            <a:endParaRPr lang="zh-CN" altLang="en-US" sz="3000" b="1" dirty="0">
              <a:solidFill>
                <a:srgbClr val="0029B5"/>
              </a:solidFill>
              <a:latin typeface="Microsoft YaHei Bold" panose="020B0503020204020204" charset="-122"/>
              <a:ea typeface="Microsoft YaHei Bold" panose="020B0503020204020204" charset="-122"/>
              <a:cs typeface="Microsoft YaHei Bold" panose="020B0503020204020204"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pic>
        <p:nvPicPr>
          <p:cNvPr id="137" name="图片 136">
            <a:extLst>
              <a:ext uri="{FF2B5EF4-FFF2-40B4-BE49-F238E27FC236}">
                <a16:creationId xmlns:a16="http://schemas.microsoft.com/office/drawing/2014/main" id="{E67FEC1F-EFFA-45F0-931E-1E6CC62049B9}"/>
              </a:ext>
            </a:extLst>
          </p:cNvPr>
          <p:cNvPicPr>
            <a:picLocks noChangeAspect="1"/>
          </p:cNvPicPr>
          <p:nvPr/>
        </p:nvPicPr>
        <p:blipFill>
          <a:blip r:embed="rId6"/>
          <a:stretch>
            <a:fillRect/>
          </a:stretch>
        </p:blipFill>
        <p:spPr>
          <a:xfrm>
            <a:off x="762000" y="472916"/>
            <a:ext cx="7490460" cy="4015933"/>
          </a:xfrm>
          <a:prstGeom prst="rect">
            <a:avLst/>
          </a:prstGeom>
        </p:spPr>
      </p:pic>
    </p:spTree>
    <p:extLst>
      <p:ext uri="{BB962C8B-B14F-4D97-AF65-F5344CB8AC3E}">
        <p14:creationId xmlns:p14="http://schemas.microsoft.com/office/powerpoint/2010/main" val="38836099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675" y="177165"/>
            <a:ext cx="2374106" cy="188595"/>
            <a:chOff x="420" y="432"/>
            <a:chExt cx="4985" cy="396"/>
          </a:xfrm>
        </p:grpSpPr>
        <p:pic>
          <p:nvPicPr>
            <p:cNvPr id="3" name="图片 2" descr="tittle1"/>
            <p:cNvPicPr>
              <a:picLocks noChangeAspect="1"/>
            </p:cNvPicPr>
            <p:nvPr/>
          </p:nvPicPr>
          <p:blipFill>
            <a:blip r:embed="rId3"/>
            <a:stretch>
              <a:fillRect/>
            </a:stretch>
          </p:blipFill>
          <p:spPr>
            <a:xfrm>
              <a:off x="420" y="432"/>
              <a:ext cx="2405" cy="397"/>
            </a:xfrm>
            <a:prstGeom prst="rect">
              <a:avLst/>
            </a:prstGeom>
          </p:spPr>
        </p:pic>
        <p:pic>
          <p:nvPicPr>
            <p:cNvPr id="4" name="图片 3" descr="tittle2"/>
            <p:cNvPicPr>
              <a:picLocks noChangeAspect="1"/>
            </p:cNvPicPr>
            <p:nvPr/>
          </p:nvPicPr>
          <p:blipFill>
            <a:blip r:embed="rId4"/>
            <a:stretch>
              <a:fillRect/>
            </a:stretch>
          </p:blipFill>
          <p:spPr>
            <a:xfrm>
              <a:off x="2965" y="460"/>
              <a:ext cx="2441" cy="340"/>
            </a:xfrm>
            <a:prstGeom prst="rect">
              <a:avLst/>
            </a:prstGeom>
          </p:spPr>
        </p:pic>
      </p:grpSp>
      <p:cxnSp>
        <p:nvCxnSpPr>
          <p:cNvPr id="6" name="直接连接符 5"/>
          <p:cNvCxnSpPr/>
          <p:nvPr/>
        </p:nvCxnSpPr>
        <p:spPr>
          <a:xfrm>
            <a:off x="0" y="461963"/>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03683" y="4738688"/>
            <a:ext cx="2538000" cy="0"/>
          </a:xfrm>
          <a:prstGeom prst="line">
            <a:avLst/>
          </a:prstGeom>
          <a:ln w="22225" cmpd="sng">
            <a:solidFill>
              <a:srgbClr val="0029B5"/>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descr="挂件-效果图"/>
          <p:cNvPicPr>
            <a:picLocks noChangeAspect="1"/>
          </p:cNvPicPr>
          <p:nvPr/>
        </p:nvPicPr>
        <p:blipFill>
          <a:blip r:embed="rId5"/>
          <a:stretch>
            <a:fillRect/>
          </a:stretch>
        </p:blipFill>
        <p:spPr>
          <a:xfrm>
            <a:off x="6566059" y="4809173"/>
            <a:ext cx="2575560" cy="234315"/>
          </a:xfrm>
          <a:prstGeom prst="rect">
            <a:avLst/>
          </a:prstGeom>
        </p:spPr>
      </p:pic>
      <p:sp>
        <p:nvSpPr>
          <p:cNvPr id="8" name="TextBox 193">
            <a:extLst>
              <a:ext uri="{FF2B5EF4-FFF2-40B4-BE49-F238E27FC236}">
                <a16:creationId xmlns:a16="http://schemas.microsoft.com/office/drawing/2014/main" id="{BED0692F-F464-4EA4-BB31-3B28D2DDAE53}"/>
              </a:ext>
            </a:extLst>
          </p:cNvPr>
          <p:cNvSpPr txBox="1"/>
          <p:nvPr/>
        </p:nvSpPr>
        <p:spPr>
          <a:xfrm>
            <a:off x="974341" y="722695"/>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ut</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194">
            <a:extLst>
              <a:ext uri="{FF2B5EF4-FFF2-40B4-BE49-F238E27FC236}">
                <a16:creationId xmlns:a16="http://schemas.microsoft.com/office/drawing/2014/main" id="{6806E7D3-2ADC-4A8C-B1C8-368EE0E58388}"/>
              </a:ext>
            </a:extLst>
          </p:cNvPr>
          <p:cNvSpPr txBox="1"/>
          <p:nvPr/>
        </p:nvSpPr>
        <p:spPr>
          <a:xfrm>
            <a:off x="1278731" y="1140389"/>
            <a:ext cx="5906929" cy="5167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协程实体，是运行时系统调度的基本单位；因协程在某种意义上也可以被理解为“用户线程”，所以此处是取</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user thread</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之意。</a:t>
            </a:r>
          </a:p>
        </p:txBody>
      </p:sp>
      <p:sp>
        <p:nvSpPr>
          <p:cNvPr id="11" name="TextBox 193">
            <a:extLst>
              <a:ext uri="{FF2B5EF4-FFF2-40B4-BE49-F238E27FC236}">
                <a16:creationId xmlns:a16="http://schemas.microsoft.com/office/drawing/2014/main" id="{FA40F809-313B-43D8-B687-9053057BD9B8}"/>
              </a:ext>
            </a:extLst>
          </p:cNvPr>
          <p:cNvSpPr txBox="1"/>
          <p:nvPr/>
        </p:nvSpPr>
        <p:spPr>
          <a:xfrm>
            <a:off x="974341" y="1764002"/>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94">
            <a:extLst>
              <a:ext uri="{FF2B5EF4-FFF2-40B4-BE49-F238E27FC236}">
                <a16:creationId xmlns:a16="http://schemas.microsoft.com/office/drawing/2014/main" id="{6AE5235D-339C-4FD5-867A-A304EBB93633}"/>
              </a:ext>
            </a:extLst>
          </p:cNvPr>
          <p:cNvSpPr txBox="1"/>
          <p:nvPr/>
        </p:nvSpPr>
        <p:spPr>
          <a:xfrm>
            <a:off x="1269000" y="2183741"/>
            <a:ext cx="5852114" cy="738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对单个线程上所有协程任务的封装，即任务队列，包括就绪任务、阻塞任务、定时的休眠任务。一般情况下，</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会稳定地维持与某个调度器的关联，但在某些情况下需要将</a:t>
            </a:r>
            <a:r>
              <a:rPr lang="en-US" altLang="zh-CN" sz="1200" dirty="0">
                <a:solidFill>
                  <a:schemeClr val="tx2"/>
                </a:solidFill>
                <a:latin typeface="微软雅黑" panose="020B0503020204020204" pitchFamily="34" charset="-122"/>
                <a:ea typeface="微软雅黑" panose="020B0503020204020204" pitchFamily="34" charset="-122"/>
                <a:cs typeface="+mn-ea"/>
                <a:sym typeface="+mn-lt"/>
              </a:rPr>
              <a:t>p</a:t>
            </a: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任务集合整体转移到其它的调度器上。</a:t>
            </a:r>
          </a:p>
        </p:txBody>
      </p:sp>
      <p:sp>
        <p:nvSpPr>
          <p:cNvPr id="14" name="TextBox 193">
            <a:extLst>
              <a:ext uri="{FF2B5EF4-FFF2-40B4-BE49-F238E27FC236}">
                <a16:creationId xmlns:a16="http://schemas.microsoft.com/office/drawing/2014/main" id="{58A124DB-4576-4253-A4B4-F7729CA0FCE8}"/>
              </a:ext>
            </a:extLst>
          </p:cNvPr>
          <p:cNvSpPr txBox="1"/>
          <p:nvPr/>
        </p:nvSpPr>
        <p:spPr>
          <a:xfrm>
            <a:off x="974341" y="3124483"/>
            <a:ext cx="2413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sched</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94">
            <a:extLst>
              <a:ext uri="{FF2B5EF4-FFF2-40B4-BE49-F238E27FC236}">
                <a16:creationId xmlns:a16="http://schemas.microsoft.com/office/drawing/2014/main" id="{93F3260E-B3AD-4A17-AC01-F81220718206}"/>
              </a:ext>
            </a:extLst>
          </p:cNvPr>
          <p:cNvSpPr txBox="1"/>
          <p:nvPr/>
        </p:nvSpPr>
        <p:spPr>
          <a:xfrm>
            <a:off x="1278731" y="3544222"/>
            <a:ext cx="5906928" cy="738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2"/>
                </a:solidFill>
                <a:latin typeface="微软雅黑" panose="020B0503020204020204" pitchFamily="34" charset="-122"/>
                <a:ea typeface="微软雅黑" panose="020B0503020204020204" pitchFamily="34" charset="-122"/>
                <a:cs typeface="+mn-ea"/>
                <a:sym typeface="+mn-lt"/>
              </a:rPr>
              <a:t>协程的调度器，每一个用于运行协程的工作线程都有自己的调度器，一个内核线程与一个调度器一一对应。多个协程可以复用多个线程，调度器也有自己的栈空间，因此调度器和位于同一线程上的所有协程具有相似的地位。</a:t>
            </a:r>
          </a:p>
        </p:txBody>
      </p:sp>
    </p:spTree>
    <p:extLst>
      <p:ext uri="{BB962C8B-B14F-4D97-AF65-F5344CB8AC3E}">
        <p14:creationId xmlns:p14="http://schemas.microsoft.com/office/powerpoint/2010/main" val="3793976297"/>
      </p:ext>
    </p:extLst>
  </p:cSld>
  <p:clrMapOvr>
    <a:masterClrMapping/>
  </p:clrMapOvr>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3080</Words>
  <Application>Microsoft Macintosh PowerPoint</Application>
  <PresentationFormat>全屏显示(16:9)</PresentationFormat>
  <Paragraphs>138</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Wingdings</vt:lpstr>
      <vt:lpstr>微软雅黑</vt:lpstr>
      <vt:lpstr>consolas</vt:lpstr>
      <vt:lpstr>Calibri Light</vt:lpstr>
      <vt:lpstr>Microsoft YaHei Bold</vt:lpstr>
      <vt:lpstr>微软雅黑</vt:lpstr>
      <vt:lpstr>Calibri</vt:lpstr>
      <vt:lpstr>1_Office 主题</vt:lpstr>
      <vt:lpstr>PowerPoint 演示文稿</vt:lpstr>
      <vt:lpstr># 赛题 07 # 基于posix接口的协程框架</vt:lpstr>
      <vt:lpstr>Part 0 团队介绍</vt:lpstr>
      <vt:lpstr>PowerPoint 演示文稿</vt:lpstr>
      <vt:lpstr>Part 1 作品完成情况</vt:lpstr>
      <vt:lpstr>PowerPoint 演示文稿</vt:lpstr>
      <vt:lpstr>Part 2 方案架构及设计思想</vt:lpstr>
      <vt:lpstr>PowerPoint 演示文稿</vt:lpstr>
      <vt:lpstr>PowerPoint 演示文稿</vt:lpstr>
      <vt:lpstr>PowerPoint 演示文稿</vt:lpstr>
      <vt:lpstr>Part 3 开发难点及解决措施</vt:lpstr>
      <vt:lpstr>PowerPoint 演示文稿</vt:lpstr>
      <vt:lpstr>PowerPoint 演示文稿</vt:lpstr>
      <vt:lpstr>PowerPoint 演示文稿</vt:lpstr>
      <vt:lpstr>PowerPoint 演示文稿</vt:lpstr>
      <vt:lpstr>Part 4 作品演示及答辩 </vt:lpstr>
      <vt:lpstr>Part 5 参赛体会</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openEuler?</dc:title>
  <dc:creator/>
  <cp:lastModifiedBy>Microsoft Office User</cp:lastModifiedBy>
  <cp:revision>83</cp:revision>
  <dcterms:created xsi:type="dcterms:W3CDTF">2021-04-13T10:40:10Z</dcterms:created>
  <dcterms:modified xsi:type="dcterms:W3CDTF">2021-04-22T11:38:13Z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2052-2.8.1.4649</vt:lpwstr>
  </property>
</Properties>
</file>