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715000" type="screen16x10"/>
  <p:notesSz cx="6858000" cy="9144000"/>
  <p:embeddedFontLst>
    <p:embeddedFont>
      <p:font typeface="PT Sans" panose="020B0503020203020204" pitchFamily="34" charset="-52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6002" y="685800"/>
            <a:ext cx="54866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59269"/>
            <a:ext cx="7772400" cy="128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155614"/>
            <a:ext cx="7772400" cy="87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4895899"/>
            <a:ext cx="8229600" cy="577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11708" y="827305"/>
            <a:ext cx="8520600" cy="228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11700" y="3149027"/>
            <a:ext cx="8520600" cy="880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280527"/>
            <a:ext cx="3999900" cy="379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832400" y="1280527"/>
            <a:ext cx="3999900" cy="3795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90250" y="500166"/>
            <a:ext cx="6367800" cy="4545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413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572000" y="-138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265500" y="3114527"/>
            <a:ext cx="4045200" cy="1372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939500" y="804527"/>
            <a:ext cx="3837000" cy="4105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4700638"/>
            <a:ext cx="5998800" cy="67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1229027"/>
            <a:ext cx="8520600" cy="2181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3994500" cy="413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333500"/>
            <a:ext cx="3994500" cy="413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4895899"/>
            <a:ext cx="8229600" cy="57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3155614"/>
            <a:ext cx="7772400" cy="872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1759269"/>
            <a:ext cx="7772400" cy="128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4139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3994500" cy="4139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92273" y="1333500"/>
            <a:ext cx="3994500" cy="4139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413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413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SzPct val="100000"/>
              <a:defRPr sz="3000"/>
            </a:lvl1pPr>
            <a:lvl2pPr lvl="1" rtl="0">
              <a:spcBef>
                <a:spcPts val="480"/>
              </a:spcBef>
              <a:buSzPct val="100000"/>
              <a:defRPr sz="2400"/>
            </a:lvl2pPr>
            <a:lvl3pPr lvl="2" rtl="0">
              <a:spcBef>
                <a:spcPts val="480"/>
              </a:spcBef>
              <a:buSzPct val="100000"/>
              <a:defRPr sz="2400"/>
            </a:lvl3pPr>
            <a:lvl4pPr lvl="3" rtl="0">
              <a:spcBef>
                <a:spcPts val="360"/>
              </a:spcBef>
              <a:buSzPct val="100000"/>
              <a:defRPr sz="1800"/>
            </a:lvl4pPr>
            <a:lvl5pPr lvl="4" rtl="0">
              <a:spcBef>
                <a:spcPts val="360"/>
              </a:spcBef>
              <a:buSzPct val="100000"/>
              <a:defRPr sz="1800"/>
            </a:lvl5pPr>
            <a:lvl6pPr lvl="5" rtl="0">
              <a:spcBef>
                <a:spcPts val="360"/>
              </a:spcBef>
              <a:buSzPct val="100000"/>
              <a:defRPr sz="1800"/>
            </a:lvl6pPr>
            <a:lvl7pPr lvl="6" rtl="0">
              <a:spcBef>
                <a:spcPts val="360"/>
              </a:spcBef>
              <a:buSzPct val="100000"/>
              <a:defRPr sz="1800"/>
            </a:lvl7pPr>
            <a:lvl8pPr lvl="7" rtl="0">
              <a:spcBef>
                <a:spcPts val="360"/>
              </a:spcBef>
              <a:buSzPct val="100000"/>
              <a:defRPr sz="1800"/>
            </a:lvl8pPr>
            <a:lvl9pPr lvl="8" rtl="0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5277612"/>
            <a:ext cx="548699" cy="43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ru/url?sa=t&amp;rct=j&amp;q=&amp;esrc=s&amp;source=web&amp;cd=3&amp;ved=0ahUKEwi22IO27vHJAhVEiCwKHfoJC-UQFggpMAI&amp;url=http%3A%2F%2Fsass-lang.com%2F&amp;usg=AFQjCNGj26Uvw2Xaq_ZQbByTuIQsbFtzjA&amp;sig2=9A55sEsw3OkKfSUky2TU-g&amp;bvm=bv.110151844,d.bG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8450" y="1624450"/>
            <a:ext cx="9107100" cy="5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3600" b="1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0" y="530425"/>
            <a:ext cx="9144000" cy="66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/>
              <a:t>SASS / SCSS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50" y="1541900"/>
            <a:ext cx="3512774" cy="26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975" y="2195512"/>
            <a:ext cx="38100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Shape 236"/>
          <p:cNvGrpSpPr/>
          <p:nvPr/>
        </p:nvGrpSpPr>
        <p:grpSpPr>
          <a:xfrm>
            <a:off x="766340" y="1805049"/>
            <a:ext cx="7729063" cy="2637606"/>
            <a:chOff x="1075100" y="2107760"/>
            <a:chExt cx="6945600" cy="2150164"/>
          </a:xfrm>
        </p:grpSpPr>
        <p:sp>
          <p:nvSpPr>
            <p:cNvPr id="237" name="Shape 237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792EA"/>
                  </a:solidFill>
                  <a:highlight>
                    <a:srgbClr val="263238"/>
                  </a:highlight>
                </a:rPr>
                <a:t>@function 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funcName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(</a:t>
              </a:r>
              <a:r>
                <a:rPr lang="en" sz="18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$param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) 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$value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$param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C792EA"/>
                  </a:solidFill>
                  <a:highlight>
                    <a:srgbClr val="263238"/>
                  </a:highlight>
                </a:rPr>
                <a:t>@return </a:t>
              </a:r>
              <a:r>
                <a:rPr lang="en" sz="18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$value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6864146" y="2107760"/>
              <a:ext cx="986700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scss</a:t>
              </a:r>
            </a:p>
          </p:txBody>
        </p:sp>
      </p:grpSp>
      <p:sp>
        <p:nvSpPr>
          <p:cNvPr id="240" name="Shape 240"/>
          <p:cNvSpPr txBox="1"/>
          <p:nvPr/>
        </p:nvSpPr>
        <p:spPr>
          <a:xfrm>
            <a:off x="-18450" y="0"/>
            <a:ext cx="9144000" cy="7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latin typeface="PT Sans"/>
                <a:ea typeface="PT Sans"/>
                <a:cs typeface="PT Sans"/>
                <a:sym typeface="PT Sans"/>
              </a:rPr>
              <a:t>Так же функции можно создавать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766275" y="902525"/>
            <a:ext cx="7729200" cy="7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Для создания функций есть специальные конструкции </a:t>
            </a:r>
            <a:r>
              <a:rPr lang="en" sz="1600" b="1"/>
              <a:t>@function </a:t>
            </a:r>
            <a:r>
              <a:rPr lang="en" sz="1600"/>
              <a:t>и </a:t>
            </a:r>
            <a:r>
              <a:rPr lang="en" sz="1600" b="1"/>
              <a:t>@return </a:t>
            </a:r>
            <a:r>
              <a:rPr lang="en" sz="1600"/>
              <a:t>для возращения результата.</a:t>
            </a:r>
          </a:p>
        </p:txBody>
      </p:sp>
      <p:sp>
        <p:nvSpPr>
          <p:cNvPr id="242" name="Shape 242"/>
          <p:cNvSpPr/>
          <p:nvPr/>
        </p:nvSpPr>
        <p:spPr>
          <a:xfrm>
            <a:off x="8897825" y="56700"/>
            <a:ext cx="152400" cy="1524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694500" y="1357206"/>
            <a:ext cx="3127800" cy="30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978"/>
              </a:buClr>
              <a:buSzPct val="100000"/>
              <a:buFont typeface="PT Sans"/>
              <a:buChar char="●"/>
            </a:pPr>
            <a:r>
              <a:rPr lang="en" sz="1800">
                <a:solidFill>
                  <a:srgbClr val="4A5978"/>
                </a:solidFill>
                <a:latin typeface="PT Sans"/>
                <a:ea typeface="PT Sans"/>
                <a:cs typeface="PT Sans"/>
                <a:sym typeface="PT Sans"/>
              </a:rPr>
              <a:t>примеси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A5978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978"/>
              </a:buClr>
              <a:buSzPct val="100000"/>
              <a:buFont typeface="PT Sans"/>
              <a:buChar char="●"/>
            </a:pPr>
            <a:r>
              <a:rPr lang="en" sz="1800">
                <a:solidFill>
                  <a:srgbClr val="4A5978"/>
                </a:solidFill>
                <a:latin typeface="PT Sans"/>
                <a:ea typeface="PT Sans"/>
                <a:cs typeface="PT Sans"/>
                <a:sym typeface="PT Sans"/>
              </a:rPr>
              <a:t>циклы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A5978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978"/>
              </a:buClr>
              <a:buSzPct val="100000"/>
              <a:buFont typeface="PT Sans"/>
              <a:buChar char="●"/>
            </a:pPr>
            <a:r>
              <a:rPr lang="en" sz="1800">
                <a:solidFill>
                  <a:srgbClr val="4A5978"/>
                </a:solidFill>
                <a:latin typeface="PT Sans"/>
                <a:ea typeface="PT Sans"/>
                <a:cs typeface="PT Sans"/>
                <a:sym typeface="PT Sans"/>
              </a:rPr>
              <a:t>наследование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A5978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978"/>
              </a:buClr>
              <a:buSzPct val="100000"/>
              <a:buFont typeface="PT Sans"/>
              <a:buChar char="●"/>
            </a:pPr>
            <a:r>
              <a:rPr lang="en" sz="1800">
                <a:solidFill>
                  <a:srgbClr val="4A5978"/>
                </a:solidFill>
                <a:latin typeface="PT Sans"/>
                <a:ea typeface="PT Sans"/>
                <a:cs typeface="PT Sans"/>
                <a:sym typeface="PT Sans"/>
              </a:rPr>
              <a:t>“плейсхолдеры”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A5978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978"/>
              </a:buClr>
              <a:buSzPct val="100000"/>
              <a:buFont typeface="PT Sans"/>
              <a:buChar char="●"/>
            </a:pPr>
            <a:r>
              <a:rPr lang="en" sz="1800">
                <a:solidFill>
                  <a:srgbClr val="4A5978"/>
                </a:solidFill>
                <a:latin typeface="PT Sans"/>
                <a:ea typeface="PT Sans"/>
                <a:cs typeface="PT Sans"/>
                <a:sym typeface="PT Sans"/>
              </a:rPr>
              <a:t>условия</a:t>
            </a: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 t="2486" r="1185"/>
          <a:stretch/>
        </p:blipFill>
        <p:spPr>
          <a:xfrm>
            <a:off x="4041125" y="1357200"/>
            <a:ext cx="4527574" cy="30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0" y="0"/>
            <a:ext cx="9144000" cy="9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latin typeface="PT Sans"/>
                <a:ea typeface="PT Sans"/>
                <a:cs typeface="PT Sans"/>
                <a:sym typeface="PT Sans"/>
              </a:rPr>
              <a:t>Повторное использование кода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0" y="0"/>
            <a:ext cx="9144000" cy="79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latin typeface="PT Sans"/>
                <a:ea typeface="PT Sans"/>
                <a:cs typeface="PT Sans"/>
                <a:sym typeface="PT Sans"/>
              </a:rPr>
              <a:t>Примеси (mixins)</a:t>
            </a:r>
          </a:p>
        </p:txBody>
      </p:sp>
      <p:grpSp>
        <p:nvGrpSpPr>
          <p:cNvPr id="258" name="Shape 258"/>
          <p:cNvGrpSpPr/>
          <p:nvPr/>
        </p:nvGrpSpPr>
        <p:grpSpPr>
          <a:xfrm>
            <a:off x="727723" y="1322362"/>
            <a:ext cx="3611017" cy="3602379"/>
            <a:chOff x="1075100" y="2107764"/>
            <a:chExt cx="6945600" cy="2150160"/>
          </a:xfrm>
        </p:grpSpPr>
        <p:sp>
          <p:nvSpPr>
            <p:cNvPr id="259" name="Shape 259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D0D0FF"/>
                  </a:solidFill>
                  <a:highlight>
                    <a:srgbClr val="263238"/>
                  </a:highlight>
                </a:rPr>
                <a:t>@mixin </a:t>
              </a:r>
              <a:r>
                <a:rPr lang="en" sz="1600">
                  <a:solidFill>
                    <a:srgbClr val="FF5370"/>
                  </a:solidFill>
                  <a:highlight>
                    <a:srgbClr val="263238"/>
                  </a:highlight>
                </a:rPr>
                <a:t>transition 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(</a:t>
              </a:r>
              <a:r>
                <a:rPr lang="en" sz="16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$value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){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600">
                  <a:solidFill>
                    <a:srgbClr val="80CBC4"/>
                  </a:solidFill>
                  <a:highlight>
                    <a:srgbClr val="263238"/>
                  </a:highlight>
                </a:rPr>
                <a:t>-webkit-transition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$value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600">
                  <a:solidFill>
                    <a:srgbClr val="80CBC4"/>
                  </a:solidFill>
                  <a:highlight>
                    <a:srgbClr val="263238"/>
                  </a:highlight>
                </a:rPr>
                <a:t>-moz-transition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$value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600">
                  <a:solidFill>
                    <a:srgbClr val="80CBC4"/>
                  </a:solidFill>
                  <a:highlight>
                    <a:srgbClr val="263238"/>
                  </a:highlight>
                </a:rPr>
                <a:t>-ms-transition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$value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600">
                  <a:solidFill>
                    <a:srgbClr val="80CBC4"/>
                  </a:solidFill>
                  <a:highlight>
                    <a:srgbClr val="263238"/>
                  </a:highlight>
                </a:rPr>
                <a:t>-o-transition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$value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600">
                  <a:solidFill>
                    <a:srgbClr val="80CBC4"/>
                  </a:solidFill>
                  <a:highlight>
                    <a:srgbClr val="263238"/>
                  </a:highlight>
                </a:rPr>
                <a:t>transition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$value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600">
                  <a:solidFill>
                    <a:srgbClr val="FF5370"/>
                  </a:solidFill>
                  <a:highlight>
                    <a:srgbClr val="263238"/>
                  </a:highlight>
                </a:rPr>
                <a:t>class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600">
                  <a:solidFill>
                    <a:srgbClr val="80CBC4"/>
                  </a:solidFill>
                  <a:highlight>
                    <a:srgbClr val="263238"/>
                  </a:highlight>
                </a:rPr>
                <a:t>opacity 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>
                  <a:solidFill>
                    <a:srgbClr val="F77669"/>
                  </a:solidFill>
                  <a:highlight>
                    <a:srgbClr val="263238"/>
                  </a:highlight>
                </a:rPr>
                <a:t>.8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600">
                  <a:solidFill>
                    <a:srgbClr val="C792EA"/>
                  </a:solidFill>
                  <a:highlight>
                    <a:srgbClr val="263238"/>
                  </a:highlight>
                </a:rPr>
                <a:t>@include </a:t>
              </a:r>
              <a:r>
                <a:rPr lang="en" sz="1600">
                  <a:solidFill>
                    <a:srgbClr val="FF5370"/>
                  </a:solidFill>
                  <a:highlight>
                    <a:srgbClr val="263238"/>
                  </a:highlight>
                </a:rPr>
                <a:t>transition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(</a:t>
              </a:r>
              <a:r>
                <a:rPr lang="en" sz="1600">
                  <a:solidFill>
                    <a:srgbClr val="C3E88D"/>
                  </a:solidFill>
                  <a:highlight>
                    <a:srgbClr val="263238"/>
                  </a:highlight>
                </a:rPr>
                <a:t>opacity  </a:t>
              </a:r>
              <a:r>
                <a:rPr lang="en" sz="1600">
                  <a:solidFill>
                    <a:srgbClr val="F77669"/>
                  </a:solidFill>
                  <a:highlight>
                    <a:srgbClr val="263238"/>
                  </a:highlight>
                </a:rPr>
                <a:t>.3</a:t>
              </a:r>
              <a:r>
                <a:rPr lang="en" sz="1600">
                  <a:solidFill>
                    <a:srgbClr val="C3E88D"/>
                  </a:solidFill>
                  <a:highlight>
                    <a:srgbClr val="263238"/>
                  </a:highlight>
                </a:rPr>
                <a:t>s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);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scss</a:t>
              </a:r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4934648" y="1327395"/>
            <a:ext cx="3611017" cy="3473800"/>
            <a:chOff x="1075100" y="2107764"/>
            <a:chExt cx="6945600" cy="2150160"/>
          </a:xfrm>
        </p:grpSpPr>
        <p:sp>
          <p:nvSpPr>
            <p:cNvPr id="263" name="Shape 263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60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600">
                  <a:solidFill>
                    <a:srgbClr val="80CBC4"/>
                  </a:solidFill>
                  <a:highlight>
                    <a:srgbClr val="263238"/>
                  </a:highlight>
                </a:rPr>
                <a:t>opacity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>
                  <a:solidFill>
                    <a:srgbClr val="F77669"/>
                  </a:solidFill>
                  <a:highlight>
                    <a:srgbClr val="263238"/>
                  </a:highlight>
                </a:rPr>
                <a:t>.8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600">
                  <a:solidFill>
                    <a:srgbClr val="80CBC4"/>
                  </a:solidFill>
                  <a:highlight>
                    <a:srgbClr val="263238"/>
                  </a:highlight>
                </a:rPr>
                <a:t>-webkit-transition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>
                  <a:solidFill>
                    <a:srgbClr val="C3E88D"/>
                  </a:solidFill>
                  <a:highlight>
                    <a:srgbClr val="263238"/>
                  </a:highlight>
                </a:rPr>
                <a:t>opacity </a:t>
              </a:r>
              <a:r>
                <a:rPr lang="en" sz="1600">
                  <a:solidFill>
                    <a:srgbClr val="F77669"/>
                  </a:solidFill>
                  <a:highlight>
                    <a:srgbClr val="263238"/>
                  </a:highlight>
                </a:rPr>
                <a:t>0.3</a:t>
              </a:r>
              <a:r>
                <a:rPr lang="en" sz="1600">
                  <a:solidFill>
                    <a:srgbClr val="C3E88D"/>
                  </a:solidFill>
                  <a:highlight>
                    <a:srgbClr val="263238"/>
                  </a:highlight>
                </a:rPr>
                <a:t>s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600">
                  <a:solidFill>
                    <a:srgbClr val="80CBC4"/>
                  </a:solidFill>
                  <a:highlight>
                    <a:srgbClr val="263238"/>
                  </a:highlight>
                </a:rPr>
                <a:t>-moz-transition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>
                  <a:solidFill>
                    <a:srgbClr val="C3E88D"/>
                  </a:solidFill>
                  <a:highlight>
                    <a:srgbClr val="263238"/>
                  </a:highlight>
                </a:rPr>
                <a:t>opacity </a:t>
              </a:r>
              <a:r>
                <a:rPr lang="en" sz="1600">
                  <a:solidFill>
                    <a:srgbClr val="F77669"/>
                  </a:solidFill>
                  <a:highlight>
                    <a:srgbClr val="263238"/>
                  </a:highlight>
                </a:rPr>
                <a:t>0.3</a:t>
              </a:r>
              <a:r>
                <a:rPr lang="en" sz="1600">
                  <a:solidFill>
                    <a:srgbClr val="C3E88D"/>
                  </a:solidFill>
                  <a:highlight>
                    <a:srgbClr val="263238"/>
                  </a:highlight>
                </a:rPr>
                <a:t>s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600">
                  <a:solidFill>
                    <a:srgbClr val="80CBC4"/>
                  </a:solidFill>
                  <a:highlight>
                    <a:srgbClr val="263238"/>
                  </a:highlight>
                </a:rPr>
                <a:t>-ms-transition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>
                  <a:solidFill>
                    <a:srgbClr val="C3E88D"/>
                  </a:solidFill>
                  <a:highlight>
                    <a:srgbClr val="263238"/>
                  </a:highlight>
                </a:rPr>
                <a:t>opacity </a:t>
              </a:r>
              <a:r>
                <a:rPr lang="en" sz="1600">
                  <a:solidFill>
                    <a:srgbClr val="F77669"/>
                  </a:solidFill>
                  <a:highlight>
                    <a:srgbClr val="263238"/>
                  </a:highlight>
                </a:rPr>
                <a:t>0.3</a:t>
              </a:r>
              <a:r>
                <a:rPr lang="en" sz="1600">
                  <a:solidFill>
                    <a:srgbClr val="C3E88D"/>
                  </a:solidFill>
                  <a:highlight>
                    <a:srgbClr val="263238"/>
                  </a:highlight>
                </a:rPr>
                <a:t>s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600">
                  <a:solidFill>
                    <a:srgbClr val="80CBC4"/>
                  </a:solidFill>
                  <a:highlight>
                    <a:srgbClr val="263238"/>
                  </a:highlight>
                </a:rPr>
                <a:t>-o-transition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>
                  <a:solidFill>
                    <a:srgbClr val="C3E88D"/>
                  </a:solidFill>
                  <a:highlight>
                    <a:srgbClr val="263238"/>
                  </a:highlight>
                </a:rPr>
                <a:t>opacity </a:t>
              </a:r>
              <a:r>
                <a:rPr lang="en" sz="1600">
                  <a:solidFill>
                    <a:srgbClr val="F77669"/>
                  </a:solidFill>
                  <a:highlight>
                    <a:srgbClr val="263238"/>
                  </a:highlight>
                </a:rPr>
                <a:t>0.3</a:t>
              </a:r>
              <a:r>
                <a:rPr lang="en" sz="1600">
                  <a:solidFill>
                    <a:srgbClr val="C3E88D"/>
                  </a:solidFill>
                  <a:highlight>
                    <a:srgbClr val="263238"/>
                  </a:highlight>
                </a:rPr>
                <a:t>s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600">
                  <a:solidFill>
                    <a:srgbClr val="80CBC4"/>
                  </a:solidFill>
                  <a:highlight>
                    <a:srgbClr val="263238"/>
                  </a:highlight>
                </a:rPr>
                <a:t>transition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>
                  <a:solidFill>
                    <a:srgbClr val="C3E88D"/>
                  </a:solidFill>
                  <a:highlight>
                    <a:srgbClr val="263238"/>
                  </a:highlight>
                </a:rPr>
                <a:t>opacity </a:t>
              </a:r>
              <a:r>
                <a:rPr lang="en" sz="1600">
                  <a:solidFill>
                    <a:srgbClr val="F77669"/>
                  </a:solidFill>
                  <a:highlight>
                    <a:srgbClr val="263238"/>
                  </a:highlight>
                </a:rPr>
                <a:t>0.3</a:t>
              </a:r>
              <a:r>
                <a:rPr lang="en" sz="1600">
                  <a:solidFill>
                    <a:srgbClr val="C3E88D"/>
                  </a:solidFill>
                  <a:highlight>
                    <a:srgbClr val="263238"/>
                  </a:highlight>
                </a:rPr>
                <a:t>s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60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css</a:t>
              </a:r>
            </a:p>
          </p:txBody>
        </p:sp>
      </p:grpSp>
      <p:sp>
        <p:nvSpPr>
          <p:cNvPr id="269" name="Shape 269"/>
          <p:cNvSpPr txBox="1"/>
          <p:nvPr/>
        </p:nvSpPr>
        <p:spPr>
          <a:xfrm>
            <a:off x="592100" y="722325"/>
            <a:ext cx="8134800" cy="48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Примеси созданы для генерации свойств в зависимости от входных параметров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/>
        </p:nvSpPr>
        <p:spPr>
          <a:xfrm>
            <a:off x="0" y="0"/>
            <a:ext cx="9144000" cy="79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latin typeface="PT Sans"/>
                <a:ea typeface="PT Sans"/>
                <a:cs typeface="PT Sans"/>
                <a:sym typeface="PT Sans"/>
              </a:rPr>
              <a:t>Бесконечное число параметров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746013" y="1415875"/>
            <a:ext cx="7651967" cy="3555172"/>
            <a:chOff x="1075100" y="2116899"/>
            <a:chExt cx="6945600" cy="2141025"/>
          </a:xfrm>
        </p:grpSpPr>
        <p:sp>
          <p:nvSpPr>
            <p:cNvPr id="276" name="Shape 276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D0D0FF"/>
                  </a:solidFill>
                  <a:highlight>
                    <a:srgbClr val="263238"/>
                  </a:highlight>
                </a:rPr>
                <a:t>@mixin 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transition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(</a:t>
              </a:r>
              <a:r>
                <a:rPr lang="en" sz="18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$value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...) 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-webkit-transition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$value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-moz-transition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$value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-ms-transition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$value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-o-transition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$value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transition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$value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C792EA"/>
                  </a:solidFill>
                  <a:highlight>
                    <a:srgbClr val="263238"/>
                  </a:highlight>
                </a:rPr>
                <a:t>@include 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transition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(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opacity 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.3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s</a:t>
              </a:r>
              <a:r>
                <a:rPr lang="en" sz="1800">
                  <a:solidFill>
                    <a:srgbClr val="CC7832"/>
                  </a:solidFill>
                  <a:highlight>
                    <a:srgbClr val="263238"/>
                  </a:highlight>
                </a:rPr>
                <a:t>, 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color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.3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s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);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6999089" y="2116899"/>
              <a:ext cx="851699" cy="2069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scss</a:t>
              </a:r>
            </a:p>
          </p:txBody>
        </p:sp>
      </p:grpSp>
      <p:sp>
        <p:nvSpPr>
          <p:cNvPr id="282" name="Shape 282"/>
          <p:cNvSpPr txBox="1"/>
          <p:nvPr/>
        </p:nvSpPr>
        <p:spPr>
          <a:xfrm>
            <a:off x="592100" y="722325"/>
            <a:ext cx="8134800" cy="7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Иногда в свойство CSS можно передавать несколько параметров что бы в примесях это не вызывало ошибок, нужно применить оператор (...)</a:t>
            </a:r>
          </a:p>
        </p:txBody>
      </p:sp>
      <p:sp>
        <p:nvSpPr>
          <p:cNvPr id="283" name="Shape 283"/>
          <p:cNvSpPr/>
          <p:nvPr/>
        </p:nvSpPr>
        <p:spPr>
          <a:xfrm>
            <a:off x="8897825" y="56700"/>
            <a:ext cx="152399" cy="152399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0" y="0"/>
            <a:ext cx="9144000" cy="79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latin typeface="PT Sans"/>
                <a:ea typeface="PT Sans"/>
                <a:cs typeface="PT Sans"/>
                <a:sym typeface="PT Sans"/>
              </a:rPr>
              <a:t>Циклы</a:t>
            </a:r>
          </a:p>
        </p:txBody>
      </p:sp>
      <p:grpSp>
        <p:nvGrpSpPr>
          <p:cNvPr id="289" name="Shape 289"/>
          <p:cNvGrpSpPr/>
          <p:nvPr/>
        </p:nvGrpSpPr>
        <p:grpSpPr>
          <a:xfrm>
            <a:off x="463902" y="1322395"/>
            <a:ext cx="3862448" cy="3602379"/>
            <a:chOff x="1075100" y="2107764"/>
            <a:chExt cx="6945600" cy="2150160"/>
          </a:xfrm>
        </p:grpSpPr>
        <p:sp>
          <p:nvSpPr>
            <p:cNvPr id="290" name="Shape 290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$drinks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>
                  <a:solidFill>
                    <a:srgbClr val="FF5370"/>
                  </a:solidFill>
                  <a:highlight>
                    <a:srgbClr val="263238"/>
                  </a:highlight>
                </a:rPr>
                <a:t>beer</a:t>
              </a:r>
              <a:r>
                <a:rPr lang="en" sz="1600">
                  <a:solidFill>
                    <a:srgbClr val="CC7832"/>
                  </a:solidFill>
                  <a:highlight>
                    <a:srgbClr val="263238"/>
                  </a:highlight>
                </a:rPr>
                <a:t>, </a:t>
              </a:r>
              <a:r>
                <a:rPr lang="en" sz="1600">
                  <a:solidFill>
                    <a:srgbClr val="FF5370"/>
                  </a:solidFill>
                  <a:highlight>
                    <a:srgbClr val="263238"/>
                  </a:highlight>
                </a:rPr>
                <a:t>rum</a:t>
              </a:r>
              <a:r>
                <a:rPr lang="en" sz="1600">
                  <a:solidFill>
                    <a:srgbClr val="CC7832"/>
                  </a:solidFill>
                  <a:highlight>
                    <a:srgbClr val="263238"/>
                  </a:highlight>
                </a:rPr>
                <a:t>, </a:t>
              </a:r>
              <a:r>
                <a:rPr lang="en" sz="1600">
                  <a:solidFill>
                    <a:srgbClr val="FF5370"/>
                  </a:solidFill>
                  <a:highlight>
                    <a:srgbClr val="263238"/>
                  </a:highlight>
                </a:rPr>
                <a:t>absinthe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60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792EA"/>
                  </a:solidFill>
                  <a:highlight>
                    <a:srgbClr val="263238"/>
                  </a:highlight>
                </a:rPr>
                <a:t>@each </a:t>
              </a:r>
              <a:r>
                <a:rPr lang="en" sz="16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$drink </a:t>
              </a:r>
              <a:r>
                <a:rPr lang="en" sz="1600">
                  <a:solidFill>
                    <a:srgbClr val="C3E88D"/>
                  </a:solidFill>
                  <a:highlight>
                    <a:srgbClr val="263238"/>
                  </a:highlight>
                </a:rPr>
                <a:t>in </a:t>
              </a:r>
              <a:r>
                <a:rPr lang="en" sz="16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$drinks 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 .</a:t>
              </a:r>
              <a:r>
                <a:rPr lang="en" sz="1600">
                  <a:solidFill>
                    <a:srgbClr val="FF5370"/>
                  </a:solidFill>
                  <a:highlight>
                    <a:srgbClr val="263238"/>
                  </a:highlight>
                </a:rPr>
                <a:t>my__lovely-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#{</a:t>
              </a:r>
              <a:r>
                <a:rPr lang="en" sz="16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$drink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} 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    </a:t>
              </a:r>
              <a:r>
                <a:rPr lang="en" sz="1600">
                  <a:solidFill>
                    <a:srgbClr val="80CBC4"/>
                  </a:solidFill>
                  <a:highlight>
                    <a:srgbClr val="263238"/>
                  </a:highlight>
                </a:rPr>
                <a:t>background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>
                  <a:solidFill>
                    <a:srgbClr val="FF5370"/>
                  </a:solidFill>
                  <a:highlight>
                    <a:srgbClr val="263238"/>
                  </a:highlight>
                </a:rPr>
                <a:t>url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(</a:t>
              </a:r>
              <a:r>
                <a:rPr lang="en" sz="1600">
                  <a:solidFill>
                    <a:srgbClr val="287BDE"/>
                  </a:solidFill>
                  <a:highlight>
                    <a:srgbClr val="263238"/>
                  </a:highlight>
                </a:rPr>
                <a:t>‘/img/for-#{$drink}’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);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 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};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scss</a:t>
              </a:r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4934648" y="1327395"/>
            <a:ext cx="3611017" cy="3473800"/>
            <a:chOff x="1075100" y="2107764"/>
            <a:chExt cx="6945600" cy="2150160"/>
          </a:xfrm>
        </p:grpSpPr>
        <p:sp>
          <p:nvSpPr>
            <p:cNvPr id="294" name="Shape 294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my__lovely-beer 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>
                  <a:solidFill>
                    <a:srgbClr val="80CBC4"/>
                  </a:solidFill>
                  <a:highlight>
                    <a:srgbClr val="263238"/>
                  </a:highlight>
                </a:rPr>
                <a:t>background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url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(</a:t>
              </a:r>
              <a:r>
                <a:rPr lang="en">
                  <a:solidFill>
                    <a:srgbClr val="287BDE"/>
                  </a:solidFill>
                  <a:highlight>
                    <a:srgbClr val="263238"/>
                  </a:highlight>
                </a:rPr>
                <a:t>‘/img/for-beer’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);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my__lovely-rum 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>
                  <a:solidFill>
                    <a:srgbClr val="80CBC4"/>
                  </a:solidFill>
                  <a:highlight>
                    <a:srgbClr val="263238"/>
                  </a:highlight>
                </a:rPr>
                <a:t>background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url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(</a:t>
              </a:r>
              <a:r>
                <a:rPr lang="en">
                  <a:solidFill>
                    <a:srgbClr val="287BDE"/>
                  </a:solidFill>
                  <a:highlight>
                    <a:srgbClr val="263238"/>
                  </a:highlight>
                </a:rPr>
                <a:t>‘/img/for-rum’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);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my__lovely-absinthe 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>
                  <a:solidFill>
                    <a:srgbClr val="80CBC4"/>
                  </a:solidFill>
                  <a:highlight>
                    <a:srgbClr val="263238"/>
                  </a:highlight>
                </a:rPr>
                <a:t>background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url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(</a:t>
              </a:r>
              <a:r>
                <a:rPr lang="en">
                  <a:solidFill>
                    <a:srgbClr val="287BDE"/>
                  </a:solidFill>
                  <a:highlight>
                    <a:srgbClr val="263238"/>
                  </a:highlight>
                </a:rPr>
                <a:t>‘/img/for-absinthe’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);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60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css</a:t>
              </a:r>
            </a:p>
          </p:txBody>
        </p:sp>
      </p:grpSp>
      <p:sp>
        <p:nvSpPr>
          <p:cNvPr id="300" name="Shape 300"/>
          <p:cNvSpPr txBox="1"/>
          <p:nvPr/>
        </p:nvSpPr>
        <p:spPr>
          <a:xfrm>
            <a:off x="592100" y="722325"/>
            <a:ext cx="8134800" cy="48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Перебирать массивы можно при помощи конструкции </a:t>
            </a:r>
            <a:r>
              <a:rPr lang="en" sz="1600" b="1"/>
              <a:t>@each in</a:t>
            </a:r>
          </a:p>
        </p:txBody>
      </p:sp>
      <p:sp>
        <p:nvSpPr>
          <p:cNvPr id="301" name="Shape 301"/>
          <p:cNvSpPr/>
          <p:nvPr/>
        </p:nvSpPr>
        <p:spPr>
          <a:xfrm>
            <a:off x="8897825" y="56700"/>
            <a:ext cx="152399" cy="152399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0" y="0"/>
            <a:ext cx="9144000" cy="79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latin typeface="PT Sans"/>
                <a:ea typeface="PT Sans"/>
                <a:cs typeface="PT Sans"/>
                <a:sym typeface="PT Sans"/>
              </a:rPr>
              <a:t>Условия</a:t>
            </a:r>
          </a:p>
        </p:txBody>
      </p:sp>
      <p:grpSp>
        <p:nvGrpSpPr>
          <p:cNvPr id="307" name="Shape 307"/>
          <p:cNvGrpSpPr/>
          <p:nvPr/>
        </p:nvGrpSpPr>
        <p:grpSpPr>
          <a:xfrm>
            <a:off x="463902" y="1327407"/>
            <a:ext cx="3862448" cy="3718261"/>
            <a:chOff x="1075100" y="2110750"/>
            <a:chExt cx="6945600" cy="2147174"/>
          </a:xfrm>
        </p:grpSpPr>
        <p:sp>
          <p:nvSpPr>
            <p:cNvPr id="308" name="Shape 308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$bg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backgrounded</a:t>
              </a:r>
              <a:r>
                <a:rPr lang="en" sz="1800">
                  <a:solidFill>
                    <a:srgbClr val="CC7832"/>
                  </a:solidFill>
                  <a:highlight>
                    <a:srgbClr val="263238"/>
                  </a:highlight>
                </a:rPr>
                <a:t>, 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colored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792EA"/>
                  </a:solidFill>
                  <a:highlight>
                    <a:srgbClr val="263238"/>
                  </a:highlight>
                </a:rPr>
                <a:t>@each </a:t>
              </a:r>
              <a:r>
                <a:rPr lang="en" sz="18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$type 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in </a:t>
              </a:r>
              <a:r>
                <a:rPr lang="en" sz="18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$bg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colored-block__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#{</a:t>
              </a:r>
              <a:r>
                <a:rPr lang="en" sz="18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$type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 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   </a:t>
              </a:r>
              <a:r>
                <a:rPr lang="en" sz="1800">
                  <a:solidFill>
                    <a:srgbClr val="C792EA"/>
                  </a:solidFill>
                  <a:highlight>
                    <a:srgbClr val="263238"/>
                  </a:highlight>
                </a:rPr>
                <a:t>@if </a:t>
              </a:r>
              <a:r>
                <a:rPr lang="en" sz="18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$type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== 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colored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    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background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red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   } </a:t>
              </a:r>
              <a:r>
                <a:rPr lang="en" sz="1800">
                  <a:solidFill>
                    <a:srgbClr val="C792EA"/>
                  </a:solidFill>
                  <a:highlight>
                    <a:srgbClr val="263238"/>
                  </a:highlight>
                </a:rPr>
                <a:t>@else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    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background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url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(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'/img/pic.jpg'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);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   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};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6262831" y="2110750"/>
              <a:ext cx="1587899" cy="2064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scss</a:t>
              </a:r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4934648" y="1327389"/>
            <a:ext cx="3611017" cy="3692467"/>
            <a:chOff x="1075100" y="2107766"/>
            <a:chExt cx="6945600" cy="2150158"/>
          </a:xfrm>
        </p:grpSpPr>
        <p:sp>
          <p:nvSpPr>
            <p:cNvPr id="312" name="Shape 312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colored-block__backgrounded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background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url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(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"/img/pic.jpg"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);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colored-block__colored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background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red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6262831" y="2107766"/>
              <a:ext cx="1587899" cy="1983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css</a:t>
              </a:r>
            </a:p>
          </p:txBody>
        </p:sp>
      </p:grpSp>
      <p:sp>
        <p:nvSpPr>
          <p:cNvPr id="318" name="Shape 318"/>
          <p:cNvSpPr txBox="1"/>
          <p:nvPr/>
        </p:nvSpPr>
        <p:spPr>
          <a:xfrm>
            <a:off x="592100" y="722325"/>
            <a:ext cx="8134800" cy="4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/>
              <a:t>Конечно же есть </a:t>
            </a:r>
            <a:r>
              <a:rPr lang="en" sz="1600" b="1"/>
              <a:t>@if,</a:t>
            </a:r>
            <a:r>
              <a:rPr lang="en" sz="1600"/>
              <a:t> </a:t>
            </a:r>
            <a:r>
              <a:rPr lang="en" sz="1600" b="1"/>
              <a:t>@else</a:t>
            </a:r>
            <a:r>
              <a:rPr lang="en" sz="1600"/>
              <a:t> и </a:t>
            </a:r>
            <a:r>
              <a:rPr lang="en" sz="1600" b="1"/>
              <a:t>@else if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0" y="0"/>
            <a:ext cx="9144000" cy="79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latin typeface="PT Sans"/>
                <a:ea typeface="PT Sans"/>
                <a:cs typeface="PT Sans"/>
                <a:sym typeface="PT Sans"/>
              </a:rPr>
              <a:t>Наследование</a:t>
            </a:r>
          </a:p>
        </p:txBody>
      </p:sp>
      <p:grpSp>
        <p:nvGrpSpPr>
          <p:cNvPr id="325" name="Shape 325"/>
          <p:cNvGrpSpPr/>
          <p:nvPr/>
        </p:nvGrpSpPr>
        <p:grpSpPr>
          <a:xfrm>
            <a:off x="463902" y="1523763"/>
            <a:ext cx="3862448" cy="3285876"/>
            <a:chOff x="1075100" y="2107764"/>
            <a:chExt cx="6945600" cy="2150160"/>
          </a:xfrm>
        </p:grpSpPr>
        <p:sp>
          <p:nvSpPr>
            <p:cNvPr id="326" name="Shape 326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red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width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200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height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300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same-class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C792EA"/>
                  </a:solidFill>
                  <a:highlight>
                    <a:srgbClr val="263238"/>
                  </a:highlight>
                </a:rPr>
                <a:t>@extend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class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margin-left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200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scss</a:t>
              </a:r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4934648" y="1505036"/>
            <a:ext cx="3611017" cy="3188258"/>
            <a:chOff x="1075100" y="2107764"/>
            <a:chExt cx="6945600" cy="2150160"/>
          </a:xfrm>
        </p:grpSpPr>
        <p:sp>
          <p:nvSpPr>
            <p:cNvPr id="330" name="Shape 330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class</a:t>
              </a:r>
              <a:r>
                <a:rPr lang="en" sz="1800">
                  <a:solidFill>
                    <a:srgbClr val="CC7832"/>
                  </a:solidFill>
                  <a:highlight>
                    <a:srgbClr val="263238"/>
                  </a:highlight>
                </a:rPr>
                <a:t>,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same-class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red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width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200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height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300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same-class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margin-left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200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css</a:t>
              </a:r>
            </a:p>
          </p:txBody>
        </p:sp>
      </p:grpSp>
      <p:sp>
        <p:nvSpPr>
          <p:cNvPr id="336" name="Shape 336"/>
          <p:cNvSpPr txBox="1"/>
          <p:nvPr/>
        </p:nvSpPr>
        <p:spPr>
          <a:xfrm>
            <a:off x="592100" y="722325"/>
            <a:ext cx="8134800" cy="7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Если нам нужно расширить или унаследовать свойства класса, мы можем применить директиву </a:t>
            </a:r>
            <a:r>
              <a:rPr lang="en" sz="1600" b="1"/>
              <a:t>@extend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0" y="0"/>
            <a:ext cx="9144000" cy="79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latin typeface="PT Sans"/>
                <a:ea typeface="PT Sans"/>
                <a:cs typeface="PT Sans"/>
                <a:sym typeface="PT Sans"/>
              </a:rPr>
              <a:t>Плейсхолдеры</a:t>
            </a:r>
          </a:p>
        </p:txBody>
      </p:sp>
      <p:grpSp>
        <p:nvGrpSpPr>
          <p:cNvPr id="342" name="Shape 342"/>
          <p:cNvGrpSpPr/>
          <p:nvPr/>
        </p:nvGrpSpPr>
        <p:grpSpPr>
          <a:xfrm>
            <a:off x="592102" y="1353199"/>
            <a:ext cx="3862448" cy="3691181"/>
            <a:chOff x="1075100" y="2107764"/>
            <a:chExt cx="6945600" cy="2150160"/>
          </a:xfrm>
        </p:grpSpPr>
        <p:sp>
          <p:nvSpPr>
            <p:cNvPr id="343" name="Shape 343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FF5370"/>
                  </a:solidFill>
                  <a:highlight>
                    <a:srgbClr val="263238"/>
                  </a:highlight>
                </a:rPr>
                <a:t>%inlineblock 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600">
                  <a:solidFill>
                    <a:srgbClr val="80CBC4"/>
                  </a:solidFill>
                  <a:highlight>
                    <a:srgbClr val="263238"/>
                  </a:highlight>
                </a:rPr>
                <a:t>display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>
                  <a:solidFill>
                    <a:srgbClr val="C3E88D"/>
                  </a:solidFill>
                  <a:highlight>
                    <a:srgbClr val="263238"/>
                  </a:highlight>
                </a:rPr>
                <a:t>inline-block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600">
                  <a:solidFill>
                    <a:srgbClr val="80CBC4"/>
                  </a:solidFill>
                  <a:highlight>
                    <a:srgbClr val="263238"/>
                  </a:highlight>
                </a:rPr>
                <a:t>vertical-align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>
                  <a:solidFill>
                    <a:srgbClr val="C3E88D"/>
                  </a:solidFill>
                  <a:highlight>
                    <a:srgbClr val="263238"/>
                  </a:highlight>
                </a:rPr>
                <a:t>top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60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600">
                  <a:solidFill>
                    <a:srgbClr val="FF5370"/>
                  </a:solidFill>
                  <a:highlight>
                    <a:srgbClr val="263238"/>
                  </a:highlight>
                </a:rPr>
                <a:t>one 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600">
                  <a:solidFill>
                    <a:srgbClr val="C792EA"/>
                  </a:solidFill>
                  <a:highlight>
                    <a:srgbClr val="263238"/>
                  </a:highlight>
                </a:rPr>
                <a:t>@extend </a:t>
              </a:r>
              <a:r>
                <a:rPr lang="en" sz="1600">
                  <a:solidFill>
                    <a:srgbClr val="FF5370"/>
                  </a:solidFill>
                  <a:highlight>
                    <a:srgbClr val="263238"/>
                  </a:highlight>
                </a:rPr>
                <a:t>%inlineblock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60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600">
                  <a:solidFill>
                    <a:srgbClr val="FF5370"/>
                  </a:solidFill>
                  <a:highlight>
                    <a:srgbClr val="263238"/>
                  </a:highlight>
                </a:rPr>
                <a:t>two 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600">
                  <a:solidFill>
                    <a:srgbClr val="C792EA"/>
                  </a:solidFill>
                  <a:highlight>
                    <a:srgbClr val="263238"/>
                  </a:highlight>
                </a:rPr>
                <a:t>@extend </a:t>
              </a:r>
              <a:r>
                <a:rPr lang="en" sz="1600">
                  <a:solidFill>
                    <a:srgbClr val="FF5370"/>
                  </a:solidFill>
                  <a:highlight>
                    <a:srgbClr val="263238"/>
                  </a:highlight>
                </a:rPr>
                <a:t>%inlineblock</a:t>
              </a: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8750"/>
                <a:buFont typeface="Arial"/>
                <a:buNone/>
              </a:pPr>
              <a:r>
                <a:rPr lang="en" sz="16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scss</a:t>
              </a:r>
            </a:p>
          </p:txBody>
        </p:sp>
      </p:grpSp>
      <p:sp>
        <p:nvSpPr>
          <p:cNvPr id="349" name="Shape 349"/>
          <p:cNvSpPr txBox="1"/>
          <p:nvPr/>
        </p:nvSpPr>
        <p:spPr>
          <a:xfrm>
            <a:off x="592100" y="722325"/>
            <a:ext cx="8134800" cy="7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Что бы не дублировать функциональные классы, можно использовать специальную конструкцию</a:t>
            </a:r>
          </a:p>
        </p:txBody>
      </p:sp>
      <p:grpSp>
        <p:nvGrpSpPr>
          <p:cNvPr id="350" name="Shape 350"/>
          <p:cNvGrpSpPr/>
          <p:nvPr/>
        </p:nvGrpSpPr>
        <p:grpSpPr>
          <a:xfrm>
            <a:off x="4864452" y="1353199"/>
            <a:ext cx="3862448" cy="3691181"/>
            <a:chOff x="1075100" y="2107764"/>
            <a:chExt cx="6945600" cy="2150160"/>
          </a:xfrm>
        </p:grpSpPr>
        <p:sp>
          <p:nvSpPr>
            <p:cNvPr id="351" name="Shape 351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45833"/>
                <a:buFont typeface="Arial"/>
                <a:buNone/>
              </a:pPr>
              <a:r>
                <a:rPr lang="en" sz="24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2400">
                  <a:solidFill>
                    <a:srgbClr val="FF5370"/>
                  </a:solidFill>
                  <a:highlight>
                    <a:srgbClr val="263238"/>
                  </a:highlight>
                </a:rPr>
                <a:t>one</a:t>
              </a:r>
              <a:r>
                <a:rPr lang="en" sz="2400">
                  <a:solidFill>
                    <a:srgbClr val="CC7832"/>
                  </a:solidFill>
                  <a:highlight>
                    <a:srgbClr val="263238"/>
                  </a:highlight>
                </a:rPr>
                <a:t>, </a:t>
              </a:r>
              <a:r>
                <a:rPr lang="en" sz="24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2400">
                  <a:solidFill>
                    <a:srgbClr val="FF5370"/>
                  </a:solidFill>
                  <a:highlight>
                    <a:srgbClr val="263238"/>
                  </a:highlight>
                </a:rPr>
                <a:t>two </a:t>
              </a:r>
              <a:r>
                <a:rPr lang="en" sz="24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45833"/>
                <a:buFont typeface="Arial"/>
                <a:buNone/>
              </a:pPr>
              <a:r>
                <a:rPr lang="en" sz="2400">
                  <a:solidFill>
                    <a:srgbClr val="CDD3DE"/>
                  </a:solidFill>
                  <a:highlight>
                    <a:srgbClr val="263238"/>
                  </a:highlight>
                </a:rPr>
                <a:t>   </a:t>
              </a:r>
              <a:r>
                <a:rPr lang="en" sz="2400">
                  <a:solidFill>
                    <a:srgbClr val="80CBC4"/>
                  </a:solidFill>
                  <a:highlight>
                    <a:srgbClr val="263238"/>
                  </a:highlight>
                </a:rPr>
                <a:t>display</a:t>
              </a:r>
              <a:r>
                <a:rPr lang="en" sz="24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2400">
                  <a:solidFill>
                    <a:srgbClr val="C3E88D"/>
                  </a:solidFill>
                  <a:highlight>
                    <a:srgbClr val="263238"/>
                  </a:highlight>
                </a:rPr>
                <a:t>inline-block</a:t>
              </a:r>
              <a:r>
                <a:rPr lang="en" sz="24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45833"/>
                <a:buFont typeface="Arial"/>
                <a:buNone/>
              </a:pPr>
              <a:r>
                <a:rPr lang="en" sz="2400">
                  <a:solidFill>
                    <a:srgbClr val="CDD3DE"/>
                  </a:solidFill>
                  <a:highlight>
                    <a:srgbClr val="263238"/>
                  </a:highlight>
                </a:rPr>
                <a:t>   </a:t>
              </a:r>
              <a:r>
                <a:rPr lang="en" sz="2400">
                  <a:solidFill>
                    <a:srgbClr val="80CBC4"/>
                  </a:solidFill>
                  <a:highlight>
                    <a:srgbClr val="263238"/>
                  </a:highlight>
                </a:rPr>
                <a:t>vertical-align</a:t>
              </a:r>
              <a:r>
                <a:rPr lang="en" sz="24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2400">
                  <a:solidFill>
                    <a:srgbClr val="C3E88D"/>
                  </a:solidFill>
                  <a:highlight>
                    <a:srgbClr val="263238"/>
                  </a:highlight>
                </a:rPr>
                <a:t>top</a:t>
              </a:r>
              <a:r>
                <a:rPr lang="en" sz="24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45833"/>
                <a:buFont typeface="Arial"/>
                <a:buNone/>
              </a:pPr>
              <a:r>
                <a:rPr lang="en" sz="24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scss</a:t>
              </a:r>
            </a:p>
          </p:txBody>
        </p:sp>
      </p:grpSp>
      <p:sp>
        <p:nvSpPr>
          <p:cNvPr id="354" name="Shape 354"/>
          <p:cNvSpPr/>
          <p:nvPr/>
        </p:nvSpPr>
        <p:spPr>
          <a:xfrm>
            <a:off x="8897825" y="56700"/>
            <a:ext cx="152399" cy="152399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43350" y="1757972"/>
            <a:ext cx="9107100" cy="7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latin typeface="PT Sans"/>
                <a:ea typeface="PT Sans"/>
                <a:cs typeface="PT Sans"/>
                <a:sym typeface="PT Sans"/>
              </a:rPr>
              <a:t>Импортирование стилей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/>
        </p:nvSpPr>
        <p:spPr>
          <a:xfrm>
            <a:off x="24900" y="0"/>
            <a:ext cx="9107100" cy="7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latin typeface="PT Sans"/>
                <a:ea typeface="PT Sans"/>
                <a:cs typeface="PT Sans"/>
                <a:sym typeface="PT Sans"/>
              </a:rPr>
              <a:t>Импорт стилей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463500" y="1010583"/>
            <a:ext cx="8217000" cy="8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Одним из факторов влияющих на скорость загрузки страницы - это количество файлов подключеных в неё. Поэтому в документе должен быть подключен только один файл со стилями. Такие файлы называют </a:t>
            </a:r>
            <a:r>
              <a:rPr lang="en" b="1"/>
              <a:t>входной точкой (entry file).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651600" y="2150833"/>
            <a:ext cx="8028900" cy="102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Но, что бы файл стилей не разрастался до огомных размеров, и весь код не сливался в одну “кучу” принято </a:t>
            </a:r>
            <a:r>
              <a:rPr lang="en" b="1" dirty="0"/>
              <a:t>разбивать</a:t>
            </a:r>
            <a:r>
              <a:rPr lang="en" dirty="0"/>
              <a:t> </a:t>
            </a:r>
            <a:r>
              <a:rPr lang="en" b="1" dirty="0"/>
              <a:t>CSS</a:t>
            </a:r>
            <a:r>
              <a:rPr lang="en" dirty="0"/>
              <a:t> на логические части. Это помогает реализовать конструкция </a:t>
            </a:r>
            <a:r>
              <a:rPr lang="en" b="1" dirty="0"/>
              <a:t>@import.</a:t>
            </a:r>
          </a:p>
        </p:txBody>
      </p:sp>
      <p:grpSp>
        <p:nvGrpSpPr>
          <p:cNvPr id="375" name="Shape 375"/>
          <p:cNvGrpSpPr/>
          <p:nvPr/>
        </p:nvGrpSpPr>
        <p:grpSpPr>
          <a:xfrm>
            <a:off x="1548215" y="3171101"/>
            <a:ext cx="6060468" cy="1695969"/>
            <a:chOff x="544364" y="2749262"/>
            <a:chExt cx="10830000" cy="1625737"/>
          </a:xfrm>
        </p:grpSpPr>
        <p:sp>
          <p:nvSpPr>
            <p:cNvPr id="376" name="Shape 376"/>
            <p:cNvSpPr/>
            <p:nvPr/>
          </p:nvSpPr>
          <p:spPr>
            <a:xfrm>
              <a:off x="544364" y="2880999"/>
              <a:ext cx="10830000" cy="14940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B7B7B7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800">
                  <a:solidFill>
                    <a:schemeClr val="dk1"/>
                  </a:solidFill>
                  <a:highlight>
                    <a:srgbClr val="FFFFFF"/>
                  </a:highlight>
                </a:rPr>
                <a:t>@import “путь/до/файла”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9454272" y="2749262"/>
              <a:ext cx="1587900" cy="2853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 dirty="0">
                  <a:solidFill>
                    <a:srgbClr val="FFFFFF"/>
                  </a:solidFill>
                </a:rPr>
                <a:t>sass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22950" y="38277"/>
            <a:ext cx="9144000" cy="85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>
                <a:latin typeface="PT Sans"/>
                <a:ea typeface="PT Sans"/>
                <a:cs typeface="PT Sans"/>
                <a:sym typeface="PT Sans"/>
              </a:rPr>
              <a:t>Препроцессоры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47750" y="982277"/>
            <a:ext cx="8300700" cy="12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b="1"/>
              <a:t>Препроцессоры в терминах веба</a:t>
            </a:r>
            <a:r>
              <a:rPr lang="en"/>
              <a:t> - это программа которая транслирует входящий в нее код (как правило расширяющий возможности и упрощающий написание на стандартных языках) в код другого языка читаемый браузерами.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7277"/>
            <a:ext cx="3573799" cy="20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250" y="189430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5650" y="2404430"/>
            <a:ext cx="20955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/>
        </p:nvSpPr>
        <p:spPr>
          <a:xfrm>
            <a:off x="1639225" y="631275"/>
            <a:ext cx="7879499" cy="774300"/>
          </a:xfrm>
          <a:prstGeom prst="rect">
            <a:avLst/>
          </a:prstGeom>
          <a:noFill/>
          <a:ln>
            <a:noFill/>
          </a:ln>
        </p:spPr>
        <p:txBody>
          <a:bodyPr lIns="66675" tIns="66675" rIns="66675" bIns="666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800" b="1"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A111EB-3D60-EF69-D905-823B68A9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774000" y="1147600"/>
            <a:ext cx="3988499" cy="378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978"/>
              </a:buClr>
              <a:buSzPct val="100000"/>
              <a:buFont typeface="PT Sans"/>
              <a:buChar char="●"/>
            </a:pPr>
            <a:r>
              <a:rPr lang="en" sz="1800">
                <a:solidFill>
                  <a:srgbClr val="4A5978"/>
                </a:solidFill>
                <a:latin typeface="PT Sans"/>
                <a:ea typeface="PT Sans"/>
                <a:cs typeface="PT Sans"/>
                <a:sym typeface="PT Sans"/>
              </a:rPr>
              <a:t>вложенности селекторов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A5978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978"/>
              </a:buClr>
              <a:buSzPct val="100000"/>
              <a:buFont typeface="PT Sans"/>
              <a:buChar char="●"/>
            </a:pPr>
            <a:r>
              <a:rPr lang="en" sz="1800">
                <a:solidFill>
                  <a:srgbClr val="4A5978"/>
                </a:solidFill>
                <a:latin typeface="PT Sans"/>
                <a:ea typeface="PT Sans"/>
                <a:cs typeface="PT Sans"/>
                <a:sym typeface="PT Sans"/>
              </a:rPr>
              <a:t>составные селекторы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A5978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978"/>
              </a:buClr>
              <a:buSzPct val="100000"/>
              <a:buFont typeface="PT Sans"/>
              <a:buChar char="●"/>
            </a:pPr>
            <a:r>
              <a:rPr lang="en" sz="1800">
                <a:solidFill>
                  <a:srgbClr val="4A5978"/>
                </a:solidFill>
                <a:latin typeface="PT Sans"/>
                <a:ea typeface="PT Sans"/>
                <a:cs typeface="PT Sans"/>
                <a:sym typeface="PT Sans"/>
              </a:rPr>
              <a:t>арифметические операции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A5978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978"/>
              </a:buClr>
              <a:buSzPct val="100000"/>
              <a:buFont typeface="PT Sans"/>
              <a:buChar char="●"/>
            </a:pPr>
            <a:r>
              <a:rPr lang="en" sz="1800">
                <a:solidFill>
                  <a:srgbClr val="4A5978"/>
                </a:solidFill>
                <a:latin typeface="PT Sans"/>
                <a:ea typeface="PT Sans"/>
                <a:cs typeface="PT Sans"/>
                <a:sym typeface="PT Sans"/>
              </a:rPr>
              <a:t>переменные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A5978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978"/>
              </a:buClr>
              <a:buSzPct val="100000"/>
              <a:buFont typeface="PT Sans"/>
              <a:buChar char="●"/>
            </a:pPr>
            <a:r>
              <a:rPr lang="en" sz="1800">
                <a:solidFill>
                  <a:srgbClr val="4A5978"/>
                </a:solidFill>
                <a:latin typeface="PT Sans"/>
                <a:ea typeface="PT Sans"/>
                <a:cs typeface="PT Sans"/>
                <a:sym typeface="PT Sans"/>
              </a:rPr>
              <a:t>функции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A5978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978"/>
              </a:buClr>
              <a:buSzPct val="100000"/>
              <a:buFont typeface="PT Sans"/>
              <a:buChar char="●"/>
            </a:pPr>
            <a:r>
              <a:rPr lang="en" sz="1800">
                <a:solidFill>
                  <a:srgbClr val="4A5978"/>
                </a:solidFill>
                <a:latin typeface="PT Sans"/>
                <a:ea typeface="PT Sans"/>
                <a:cs typeface="PT Sans"/>
                <a:sym typeface="PT Sans"/>
              </a:rPr>
              <a:t>и много прочих вкусностей...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-18450" y="0"/>
            <a:ext cx="9144000" cy="9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latin typeface="PT Sans"/>
                <a:ea typeface="PT Sans"/>
                <a:cs typeface="PT Sans"/>
                <a:sym typeface="PT Sans"/>
              </a:rPr>
              <a:t>Ускорение процесса разработки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546" y="1187012"/>
            <a:ext cx="2547475" cy="33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0" y="0"/>
            <a:ext cx="9144000" cy="9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latin typeface="PT Sans"/>
                <a:ea typeface="PT Sans"/>
                <a:cs typeface="PT Sans"/>
                <a:sym typeface="PT Sans"/>
              </a:rPr>
              <a:t>SASS или SCSS ?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24775" y="1300025"/>
            <a:ext cx="3938699" cy="335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SASS (</a:t>
            </a:r>
            <a:r>
              <a:rPr lang="en" sz="1600" b="1">
                <a:highlight>
                  <a:srgbClr val="FFFFFF"/>
                </a:highlight>
                <a:hlinkClick r:id="rId3"/>
              </a:rPr>
              <a:t>Syntactically Awesome Style Sheets</a:t>
            </a:r>
            <a:r>
              <a:rPr lang="en" sz="1600" b="1"/>
              <a:t>) - </a:t>
            </a:r>
            <a:r>
              <a:rPr lang="en" sz="1600"/>
              <a:t>это язык который при помощи компилятора написанного на Ruby, транислируется в CSS.</a:t>
            </a:r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 rtl="0">
              <a:spcBef>
                <a:spcPts val="0"/>
              </a:spcBef>
              <a:buNone/>
            </a:pPr>
            <a:endParaRPr sz="1600"/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SCSS  - </a:t>
            </a:r>
            <a:r>
              <a:rPr lang="en" sz="1600">
                <a:solidFill>
                  <a:schemeClr val="dk1"/>
                </a:solidFill>
              </a:rPr>
              <a:t>css-подобный диалект SASS (любой CSS код - это валидный код SCSS)</a:t>
            </a:r>
          </a:p>
        </p:txBody>
      </p:sp>
      <p:grpSp>
        <p:nvGrpSpPr>
          <p:cNvPr id="136" name="Shape 136"/>
          <p:cNvGrpSpPr/>
          <p:nvPr/>
        </p:nvGrpSpPr>
        <p:grpSpPr>
          <a:xfrm>
            <a:off x="4716948" y="1300024"/>
            <a:ext cx="3611017" cy="1122170"/>
            <a:chOff x="1075100" y="2107761"/>
            <a:chExt cx="6945600" cy="2150163"/>
          </a:xfrm>
        </p:grpSpPr>
        <p:sp>
          <p:nvSpPr>
            <p:cNvPr id="137" name="Shape 137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class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red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border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1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px solid blue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6262831" y="2107761"/>
              <a:ext cx="1587899" cy="6165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sass</a:t>
              </a:r>
            </a:p>
          </p:txBody>
        </p:sp>
      </p:grpSp>
      <p:grpSp>
        <p:nvGrpSpPr>
          <p:cNvPr id="140" name="Shape 140"/>
          <p:cNvGrpSpPr/>
          <p:nvPr/>
        </p:nvGrpSpPr>
        <p:grpSpPr>
          <a:xfrm>
            <a:off x="4716948" y="2662303"/>
            <a:ext cx="3611017" cy="1443619"/>
            <a:chOff x="1075100" y="2107761"/>
            <a:chExt cx="6945600" cy="2150163"/>
          </a:xfrm>
        </p:grpSpPr>
        <p:sp>
          <p:nvSpPr>
            <p:cNvPr id="141" name="Shape 141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red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border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1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px solid blue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6262835" y="2107761"/>
              <a:ext cx="1587899" cy="49410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scss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663373" y="1730096"/>
            <a:ext cx="3611017" cy="2865089"/>
            <a:chOff x="1075100" y="2107764"/>
            <a:chExt cx="6945600" cy="2150160"/>
          </a:xfrm>
        </p:grpSpPr>
        <p:sp>
          <p:nvSpPr>
            <p:cNvPr id="152" name="Shape 152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red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dependent-class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 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background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blue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scss</a:t>
              </a:r>
            </a:p>
          </p:txBody>
        </p:sp>
      </p:grpSp>
      <p:sp>
        <p:nvSpPr>
          <p:cNvPr id="155" name="Shape 155"/>
          <p:cNvSpPr txBox="1"/>
          <p:nvPr/>
        </p:nvSpPr>
        <p:spPr>
          <a:xfrm>
            <a:off x="-18450" y="0"/>
            <a:ext cx="9144000" cy="9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latin typeface="PT Sans"/>
                <a:ea typeface="PT Sans"/>
                <a:cs typeface="PT Sans"/>
                <a:sym typeface="PT Sans"/>
              </a:rPr>
              <a:t>Вложенности селекторов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4921698" y="1730096"/>
            <a:ext cx="3611017" cy="2865089"/>
            <a:chOff x="1075100" y="2107764"/>
            <a:chExt cx="6945600" cy="2150160"/>
          </a:xfrm>
        </p:grpSpPr>
        <p:sp>
          <p:nvSpPr>
            <p:cNvPr id="157" name="Shape 157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red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dependent-class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background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blue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css</a:t>
              </a:r>
            </a:p>
          </p:txBody>
        </p:sp>
      </p:grpSp>
      <p:sp>
        <p:nvSpPr>
          <p:cNvPr id="160" name="Shape 160"/>
          <p:cNvSpPr txBox="1"/>
          <p:nvPr/>
        </p:nvSpPr>
        <p:spPr>
          <a:xfrm>
            <a:off x="604975" y="938400"/>
            <a:ext cx="8159399" cy="70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Если написать дополнительный селектор внутри основных фигурных скобок, то это селектор становится </a:t>
            </a:r>
            <a:r>
              <a:rPr lang="en" sz="1600" b="1"/>
              <a:t>зависимым!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Shape 168"/>
          <p:cNvGrpSpPr/>
          <p:nvPr/>
        </p:nvGrpSpPr>
        <p:grpSpPr>
          <a:xfrm>
            <a:off x="740598" y="1522208"/>
            <a:ext cx="3611017" cy="3522178"/>
            <a:chOff x="1075100" y="2107764"/>
            <a:chExt cx="6945600" cy="2150160"/>
          </a:xfrm>
        </p:grpSpPr>
        <p:sp>
          <p:nvSpPr>
            <p:cNvPr id="169" name="Shape 169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>
                  <a:solidFill>
                    <a:srgbClr val="80CBC4"/>
                  </a:solidFill>
                  <a:highlight>
                    <a:srgbClr val="263238"/>
                  </a:highlight>
                </a:rPr>
                <a:t>font-size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>
                  <a:solidFill>
                    <a:srgbClr val="F77669"/>
                  </a:solidFill>
                  <a:highlight>
                    <a:srgbClr val="263238"/>
                  </a:highlight>
                </a:rPr>
                <a:t>12</a:t>
              </a:r>
              <a:r>
                <a:rPr lang="en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 &amp;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__inner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    </a:t>
              </a:r>
              <a:r>
                <a:rPr lang="en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>
                  <a:solidFill>
                    <a:srgbClr val="C3E88D"/>
                  </a:solidFill>
                  <a:highlight>
                    <a:srgbClr val="263238"/>
                  </a:highlight>
                </a:rPr>
                <a:t>red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 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 &amp;: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hover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    </a:t>
              </a:r>
              <a:r>
                <a:rPr lang="en">
                  <a:solidFill>
                    <a:srgbClr val="80CBC4"/>
                  </a:solidFill>
                  <a:highlight>
                    <a:srgbClr val="263238"/>
                  </a:highlight>
                </a:rPr>
                <a:t>font-size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>
                  <a:solidFill>
                    <a:srgbClr val="F77669"/>
                  </a:solidFill>
                  <a:highlight>
                    <a:srgbClr val="263238"/>
                  </a:highlight>
                </a:rPr>
                <a:t>16</a:t>
              </a:r>
              <a:r>
                <a:rPr lang="en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 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 &amp; + .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    </a:t>
              </a:r>
              <a:r>
                <a:rPr lang="en">
                  <a:solidFill>
                    <a:srgbClr val="80CBC4"/>
                  </a:solidFill>
                  <a:highlight>
                    <a:srgbClr val="263238"/>
                  </a:highlight>
                </a:rPr>
                <a:t>font-size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>
                  <a:solidFill>
                    <a:srgbClr val="F77669"/>
                  </a:solidFill>
                  <a:highlight>
                    <a:srgbClr val="263238"/>
                  </a:highlight>
                </a:rPr>
                <a:t>20</a:t>
              </a:r>
              <a:r>
                <a:rPr lang="en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 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scss</a:t>
              </a:r>
            </a:p>
          </p:txBody>
        </p:sp>
      </p:grpSp>
      <p:sp>
        <p:nvSpPr>
          <p:cNvPr id="172" name="Shape 172"/>
          <p:cNvSpPr txBox="1"/>
          <p:nvPr/>
        </p:nvSpPr>
        <p:spPr>
          <a:xfrm>
            <a:off x="-18450" y="0"/>
            <a:ext cx="9144000" cy="9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latin typeface="PT Sans"/>
                <a:ea typeface="PT Sans"/>
                <a:cs typeface="PT Sans"/>
                <a:sym typeface="PT Sans"/>
              </a:rPr>
              <a:t>Составные селекторы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5140598" y="1561123"/>
            <a:ext cx="3611017" cy="3444342"/>
            <a:chOff x="1075100" y="2107764"/>
            <a:chExt cx="6945600" cy="2150160"/>
          </a:xfrm>
        </p:grpSpPr>
        <p:sp>
          <p:nvSpPr>
            <p:cNvPr id="174" name="Shape 174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>
                  <a:solidFill>
                    <a:srgbClr val="80CBC4"/>
                  </a:solidFill>
                  <a:highlight>
                    <a:srgbClr val="263238"/>
                  </a:highlight>
                </a:rPr>
                <a:t>font-size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>
                  <a:solidFill>
                    <a:srgbClr val="F77669"/>
                  </a:solidFill>
                  <a:highlight>
                    <a:srgbClr val="263238"/>
                  </a:highlight>
                </a:rPr>
                <a:t>12</a:t>
              </a:r>
              <a:r>
                <a:rPr lang="en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class__inner 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>
                  <a:solidFill>
                    <a:srgbClr val="C3E88D"/>
                  </a:solidFill>
                  <a:highlight>
                    <a:srgbClr val="263238"/>
                  </a:highlight>
                </a:rPr>
                <a:t>red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class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: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hover 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>
                  <a:solidFill>
                    <a:srgbClr val="80CBC4"/>
                  </a:solidFill>
                  <a:highlight>
                    <a:srgbClr val="263238"/>
                  </a:highlight>
                </a:rPr>
                <a:t>font-size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>
                  <a:solidFill>
                    <a:srgbClr val="F77669"/>
                  </a:solidFill>
                  <a:highlight>
                    <a:srgbClr val="263238"/>
                  </a:highlight>
                </a:rPr>
                <a:t>16</a:t>
              </a:r>
              <a:r>
                <a:rPr lang="en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+ .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>
                  <a:solidFill>
                    <a:srgbClr val="80CBC4"/>
                  </a:solidFill>
                  <a:highlight>
                    <a:srgbClr val="263238"/>
                  </a:highlight>
                </a:rPr>
                <a:t>font-size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>
                  <a:solidFill>
                    <a:srgbClr val="F77669"/>
                  </a:solidFill>
                  <a:highlight>
                    <a:srgbClr val="263238"/>
                  </a:highlight>
                </a:rPr>
                <a:t>20</a:t>
              </a:r>
              <a:r>
                <a:rPr lang="en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css</a:t>
              </a:r>
            </a:p>
          </p:txBody>
        </p:sp>
      </p:grpSp>
      <p:sp>
        <p:nvSpPr>
          <p:cNvPr id="177" name="Shape 177"/>
          <p:cNvSpPr txBox="1"/>
          <p:nvPr/>
        </p:nvSpPr>
        <p:spPr>
          <a:xfrm>
            <a:off x="592225" y="782750"/>
            <a:ext cx="8159399" cy="70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Оператор - </a:t>
            </a:r>
            <a:r>
              <a:rPr lang="en" sz="1600" b="1"/>
              <a:t>&amp; - </a:t>
            </a:r>
            <a:r>
              <a:rPr lang="en" sz="1600"/>
              <a:t>конкатенирует строку написанную после него с первоначальным селектором.</a:t>
            </a:r>
            <a:r>
              <a:rPr lang="en" sz="1600" b="1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Shape 185"/>
          <p:cNvGrpSpPr/>
          <p:nvPr/>
        </p:nvGrpSpPr>
        <p:grpSpPr>
          <a:xfrm>
            <a:off x="740598" y="1522208"/>
            <a:ext cx="3611017" cy="3522178"/>
            <a:chOff x="1075100" y="2107764"/>
            <a:chExt cx="6945600" cy="2150160"/>
          </a:xfrm>
        </p:grpSpPr>
        <p:sp>
          <p:nvSpPr>
            <p:cNvPr id="186" name="Shape 186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padding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0 20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width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400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px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- (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20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*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2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);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 i="1">
                  <a:solidFill>
                    <a:srgbClr val="BC9455"/>
                  </a:solidFill>
                  <a:highlight>
                    <a:srgbClr val="263238"/>
                  </a:highlight>
                </a:rPr>
                <a:t>// будет ошибка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error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padding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20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px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+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30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em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scss</a:t>
              </a:r>
            </a:p>
          </p:txBody>
        </p:sp>
      </p:grpSp>
      <p:sp>
        <p:nvSpPr>
          <p:cNvPr id="189" name="Shape 189"/>
          <p:cNvSpPr txBox="1"/>
          <p:nvPr/>
        </p:nvSpPr>
        <p:spPr>
          <a:xfrm>
            <a:off x="-18450" y="0"/>
            <a:ext cx="9144000" cy="7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latin typeface="PT Sans"/>
                <a:ea typeface="PT Sans"/>
                <a:cs typeface="PT Sans"/>
                <a:sym typeface="PT Sans"/>
              </a:rPr>
              <a:t>Арифметические операции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x="5140598" y="1561123"/>
            <a:ext cx="3611017" cy="3444342"/>
            <a:chOff x="1075100" y="2107764"/>
            <a:chExt cx="6945600" cy="2150160"/>
          </a:xfrm>
        </p:grpSpPr>
        <p:sp>
          <p:nvSpPr>
            <p:cNvPr id="191" name="Shape 191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padding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0 20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width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360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css</a:t>
              </a:r>
            </a:p>
          </p:txBody>
        </p:sp>
      </p:grpSp>
      <p:sp>
        <p:nvSpPr>
          <p:cNvPr id="194" name="Shape 194"/>
          <p:cNvSpPr txBox="1"/>
          <p:nvPr/>
        </p:nvSpPr>
        <p:spPr>
          <a:xfrm>
            <a:off x="592225" y="782750"/>
            <a:ext cx="8159399" cy="70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SASS </a:t>
            </a:r>
            <a:r>
              <a:rPr lang="en" sz="1600"/>
              <a:t>умеет производить операции над числами, но если будут складываться </a:t>
            </a:r>
            <a:r>
              <a:rPr lang="en" sz="1600" b="1"/>
              <a:t>разные</a:t>
            </a:r>
            <a:r>
              <a:rPr lang="en" sz="1600"/>
              <a:t> единицы измерения то будет ошибка.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Shape 202"/>
          <p:cNvGrpSpPr/>
          <p:nvPr/>
        </p:nvGrpSpPr>
        <p:grpSpPr>
          <a:xfrm>
            <a:off x="714848" y="1561048"/>
            <a:ext cx="3611017" cy="3432947"/>
            <a:chOff x="1075100" y="2107764"/>
            <a:chExt cx="6945600" cy="2150160"/>
          </a:xfrm>
        </p:grpSpPr>
        <p:sp>
          <p:nvSpPr>
            <p:cNvPr id="203" name="Shape 203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5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$color</a:t>
              </a: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500">
                  <a:solidFill>
                    <a:srgbClr val="6897BB"/>
                  </a:solidFill>
                  <a:highlight>
                    <a:srgbClr val="263238"/>
                  </a:highlight>
                </a:rPr>
                <a:t>#fff</a:t>
              </a: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5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$width</a:t>
              </a: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500">
                  <a:solidFill>
                    <a:srgbClr val="F77669"/>
                  </a:solidFill>
                  <a:highlight>
                    <a:srgbClr val="263238"/>
                  </a:highlight>
                </a:rPr>
                <a:t>200</a:t>
              </a:r>
              <a:r>
                <a:rPr lang="en" sz="150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50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50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:  </a:t>
              </a:r>
              <a:r>
                <a:rPr lang="en" sz="15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$color</a:t>
              </a: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500">
                  <a:solidFill>
                    <a:srgbClr val="80CBC4"/>
                  </a:solidFill>
                  <a:highlight>
                    <a:srgbClr val="263238"/>
                  </a:highlight>
                </a:rPr>
                <a:t>width</a:t>
              </a: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5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$width </a:t>
              </a: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- </a:t>
              </a:r>
              <a:r>
                <a:rPr lang="en" sz="1500">
                  <a:solidFill>
                    <a:srgbClr val="F77669"/>
                  </a:solidFill>
                  <a:highlight>
                    <a:srgbClr val="263238"/>
                  </a:highlight>
                </a:rPr>
                <a:t>50</a:t>
              </a: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50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500" i="1">
                  <a:solidFill>
                    <a:srgbClr val="89DDFF"/>
                  </a:solidFill>
                  <a:highlight>
                    <a:srgbClr val="344134"/>
                  </a:highlight>
                </a:rPr>
                <a:t>$content-text</a:t>
              </a: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500">
                  <a:solidFill>
                    <a:srgbClr val="C3E88D"/>
                  </a:solidFill>
                  <a:highlight>
                    <a:srgbClr val="263238"/>
                  </a:highlight>
                </a:rPr>
                <a:t>'контент'</a:t>
              </a: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50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  &amp;:</a:t>
              </a:r>
              <a:r>
                <a:rPr lang="en" sz="1500">
                  <a:solidFill>
                    <a:srgbClr val="FF5370"/>
                  </a:solidFill>
                  <a:highlight>
                    <a:srgbClr val="263238"/>
                  </a:highlight>
                </a:rPr>
                <a:t>after </a:t>
              </a: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     </a:t>
              </a:r>
              <a:r>
                <a:rPr lang="en" sz="1500">
                  <a:solidFill>
                    <a:srgbClr val="80CBC4"/>
                  </a:solidFill>
                  <a:highlight>
                    <a:srgbClr val="263238"/>
                  </a:highlight>
                </a:rPr>
                <a:t>content</a:t>
              </a: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500" i="1">
                  <a:solidFill>
                    <a:srgbClr val="89DDFF"/>
                  </a:solidFill>
                  <a:highlight>
                    <a:srgbClr val="263238"/>
                  </a:highlight>
                </a:rPr>
                <a:t>$</a:t>
              </a:r>
              <a:r>
                <a:rPr lang="en" sz="1500" i="1">
                  <a:solidFill>
                    <a:srgbClr val="89DDFF"/>
                  </a:solidFill>
                  <a:highlight>
                    <a:srgbClr val="344134"/>
                  </a:highlight>
                </a:rPr>
                <a:t>content-text</a:t>
              </a: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  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5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scss</a:t>
              </a:r>
            </a:p>
          </p:txBody>
        </p:sp>
      </p:grpSp>
      <p:sp>
        <p:nvSpPr>
          <p:cNvPr id="206" name="Shape 206"/>
          <p:cNvSpPr txBox="1"/>
          <p:nvPr/>
        </p:nvSpPr>
        <p:spPr>
          <a:xfrm>
            <a:off x="-18450" y="0"/>
            <a:ext cx="9144000" cy="7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latin typeface="PT Sans"/>
                <a:ea typeface="PT Sans"/>
                <a:cs typeface="PT Sans"/>
                <a:sym typeface="PT Sans"/>
              </a:rPr>
              <a:t>Переменные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5140598" y="1561123"/>
            <a:ext cx="3611017" cy="3444342"/>
            <a:chOff x="1075100" y="2107764"/>
            <a:chExt cx="6945600" cy="2150160"/>
          </a:xfrm>
        </p:grpSpPr>
        <p:sp>
          <p:nvSpPr>
            <p:cNvPr id="208" name="Shape 208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6897BB"/>
                  </a:solidFill>
                  <a:highlight>
                    <a:srgbClr val="263238"/>
                  </a:highlight>
                </a:rPr>
                <a:t>#fff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width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F77669"/>
                  </a:solidFill>
                  <a:highlight>
                    <a:srgbClr val="263238"/>
                  </a:highlight>
                </a:rPr>
                <a:t>150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class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after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content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C3E88D"/>
                  </a:solidFill>
                  <a:highlight>
                    <a:srgbClr val="263238"/>
                  </a:highlight>
                </a:rPr>
                <a:t>"контент"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css</a:t>
              </a:r>
            </a:p>
          </p:txBody>
        </p:sp>
      </p:grpSp>
      <p:sp>
        <p:nvSpPr>
          <p:cNvPr id="211" name="Shape 211"/>
          <p:cNvSpPr txBox="1"/>
          <p:nvPr/>
        </p:nvSpPr>
        <p:spPr>
          <a:xfrm>
            <a:off x="592225" y="647725"/>
            <a:ext cx="8159399" cy="87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Переменные в </a:t>
            </a:r>
            <a:r>
              <a:rPr lang="en" sz="1600" b="1"/>
              <a:t>SASS </a:t>
            </a:r>
            <a:r>
              <a:rPr lang="en" sz="1600"/>
              <a:t>могут хранить что угодно - строки, числа, цвета, списки (массивы) и т.д. Имя переменной может начинаться либо с латиницы либо с подчеркивания.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Shape 219"/>
          <p:cNvGrpSpPr/>
          <p:nvPr/>
        </p:nvGrpSpPr>
        <p:grpSpPr>
          <a:xfrm>
            <a:off x="740598" y="1521877"/>
            <a:ext cx="3611017" cy="2637602"/>
            <a:chOff x="1075100" y="2107764"/>
            <a:chExt cx="6945600" cy="2150160"/>
          </a:xfrm>
        </p:grpSpPr>
        <p:sp>
          <p:nvSpPr>
            <p:cNvPr id="220" name="Shape 220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>
                  <a:solidFill>
                    <a:srgbClr val="80CBC4"/>
                  </a:solidFill>
                  <a:highlight>
                    <a:srgbClr val="263238"/>
                  </a:highlight>
                </a:rPr>
                <a:t>background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>
                  <a:solidFill>
                    <a:srgbClr val="FF5370"/>
                  </a:solidFill>
                  <a:highlight>
                    <a:srgbClr val="263238"/>
                  </a:highlight>
                </a:rPr>
                <a:t>lighten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(</a:t>
              </a:r>
              <a:r>
                <a:rPr lang="en">
                  <a:solidFill>
                    <a:srgbClr val="6897BB"/>
                  </a:solidFill>
                  <a:highlight>
                    <a:srgbClr val="263238"/>
                  </a:highlight>
                </a:rPr>
                <a:t>#000</a:t>
              </a:r>
              <a:r>
                <a:rPr lang="en">
                  <a:solidFill>
                    <a:srgbClr val="CC7832"/>
                  </a:solidFill>
                  <a:highlight>
                    <a:srgbClr val="263238"/>
                  </a:highlight>
                </a:rPr>
                <a:t>, </a:t>
              </a:r>
              <a:r>
                <a:rPr lang="en">
                  <a:solidFill>
                    <a:srgbClr val="F77669"/>
                  </a:solidFill>
                  <a:highlight>
                    <a:srgbClr val="263238"/>
                  </a:highlight>
                </a:rPr>
                <a:t>10</a:t>
              </a: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%);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scss</a:t>
              </a:r>
            </a:p>
          </p:txBody>
        </p:sp>
      </p:grpSp>
      <p:sp>
        <p:nvSpPr>
          <p:cNvPr id="223" name="Shape 223"/>
          <p:cNvSpPr txBox="1"/>
          <p:nvPr/>
        </p:nvSpPr>
        <p:spPr>
          <a:xfrm>
            <a:off x="-18450" y="0"/>
            <a:ext cx="9144000" cy="7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>
                <a:latin typeface="PT Sans"/>
                <a:ea typeface="PT Sans"/>
                <a:cs typeface="PT Sans"/>
                <a:sym typeface="PT Sans"/>
              </a:rPr>
              <a:t>Используем функции</a:t>
            </a:r>
          </a:p>
        </p:txBody>
      </p:sp>
      <p:grpSp>
        <p:nvGrpSpPr>
          <p:cNvPr id="224" name="Shape 224"/>
          <p:cNvGrpSpPr/>
          <p:nvPr/>
        </p:nvGrpSpPr>
        <p:grpSpPr>
          <a:xfrm>
            <a:off x="4999023" y="1546171"/>
            <a:ext cx="3611017" cy="2589008"/>
            <a:chOff x="1075100" y="2107764"/>
            <a:chExt cx="6945600" cy="2150160"/>
          </a:xfrm>
        </p:grpSpPr>
        <p:sp>
          <p:nvSpPr>
            <p:cNvPr id="225" name="Shape 225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800">
                  <a:solidFill>
                    <a:srgbClr val="80CBC4"/>
                  </a:solidFill>
                  <a:highlight>
                    <a:srgbClr val="263238"/>
                  </a:highlight>
                </a:rPr>
                <a:t>background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>
                  <a:solidFill>
                    <a:srgbClr val="6897BB"/>
                  </a:solidFill>
                  <a:highlight>
                    <a:srgbClr val="263238"/>
                  </a:highlight>
                </a:rPr>
                <a:t>#1a1a1a</a:t>
              </a: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62831" y="2107764"/>
              <a:ext cx="1587899" cy="266399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b="1">
                  <a:solidFill>
                    <a:srgbClr val="FFFFFF"/>
                  </a:solidFill>
                </a:rPr>
                <a:t>css</a:t>
              </a:r>
            </a:p>
          </p:txBody>
        </p:sp>
      </p:grpSp>
      <p:sp>
        <p:nvSpPr>
          <p:cNvPr id="228" name="Shape 228"/>
          <p:cNvSpPr txBox="1"/>
          <p:nvPr/>
        </p:nvSpPr>
        <p:spPr>
          <a:xfrm>
            <a:off x="592225" y="647725"/>
            <a:ext cx="8159399" cy="87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/>
              <a:t>SASS </a:t>
            </a:r>
            <a:r>
              <a:rPr lang="en" sz="1600"/>
              <a:t>содержит в себе огромное количество встроенных функций (работы с цветами, с массивами, со строками и пр.)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1206</Words>
  <Application>Microsoft Office PowerPoint</Application>
  <PresentationFormat>Экран (16:10)</PresentationFormat>
  <Paragraphs>277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Courier New</vt:lpstr>
      <vt:lpstr>Arial</vt:lpstr>
      <vt:lpstr>PT Sans</vt:lpstr>
      <vt:lpstr>Wingdings</vt:lpstr>
      <vt:lpstr>Custom Theme</vt:lpstr>
      <vt:lpstr>light-gradient</vt:lpstr>
      <vt:lpstr>simple-light-2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lenovo3</cp:lastModifiedBy>
  <cp:revision>2</cp:revision>
  <dcterms:modified xsi:type="dcterms:W3CDTF">2024-02-19T14:54:16Z</dcterms:modified>
</cp:coreProperties>
</file>