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3" r:id="rId4"/>
    <p:sldId id="274" r:id="rId5"/>
    <p:sldId id="275" r:id="rId6"/>
    <p:sldId id="276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AD1FE0-3AAC-41D9-BB87-5799A582529E}">
          <p14:sldIdLst>
            <p14:sldId id="256"/>
            <p14:sldId id="261"/>
            <p14:sldId id="273"/>
            <p14:sldId id="274"/>
            <p14:sldId id="275"/>
            <p14:sldId id="276"/>
            <p14:sldId id="272"/>
          </p14:sldIdLst>
        </p14:section>
        <p14:section name="Untitled Section" id="{0B21FD94-2B39-4B31-B9E5-091BD2914BB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27C"/>
    <a:srgbClr val="1F31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1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2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8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7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2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5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1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5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33EE3-AA99-4540-81B8-B0D9CFDF61F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1658A-2FB8-4A02-9E69-3961EA9F448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8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1176" y="1320433"/>
            <a:ext cx="9144000" cy="3615772"/>
          </a:xfrm>
        </p:spPr>
        <p:txBody>
          <a:bodyPr>
            <a:noAutofit/>
          </a:bodyPr>
          <a:lstStyle/>
          <a:p>
            <a:r>
              <a:rPr lang="uk-UA" sz="4400" b="1" dirty="0">
                <a:solidFill>
                  <a:srgbClr val="49527C"/>
                </a:solidFill>
                <a:latin typeface="Calibri (Body)"/>
              </a:rPr>
              <a:t>Випускна кваліфікаційна робота </a:t>
            </a:r>
            <a:br>
              <a:rPr lang="uk-UA" sz="4400" b="1" dirty="0">
                <a:solidFill>
                  <a:srgbClr val="49527C"/>
                </a:solidFill>
                <a:latin typeface="Calibri (Body)"/>
              </a:rPr>
            </a:br>
            <a:r>
              <a:rPr lang="uk-UA" sz="4400" b="1" dirty="0">
                <a:solidFill>
                  <a:srgbClr val="49527C"/>
                </a:solidFill>
                <a:latin typeface="Calibri (Body)"/>
              </a:rPr>
              <a:t>на тему:</a:t>
            </a:r>
            <a:br>
              <a:rPr lang="uk-UA" sz="4400" b="1" dirty="0">
                <a:solidFill>
                  <a:srgbClr val="49527C"/>
                </a:solidFill>
                <a:latin typeface="Calibri (Body)"/>
              </a:rPr>
            </a:br>
            <a:r>
              <a:rPr lang="ru-RU" sz="4400" b="1" dirty="0">
                <a:solidFill>
                  <a:srgbClr val="49527C"/>
                </a:solidFill>
                <a:latin typeface="Calibri (Body)"/>
              </a:rPr>
              <a:t>«</a:t>
            </a:r>
            <a:r>
              <a:rPr lang="uk-UA" sz="4400" b="1" dirty="0">
                <a:solidFill>
                  <a:srgbClr val="49527C"/>
                </a:solidFill>
                <a:latin typeface="Calibri (Body)"/>
              </a:rPr>
              <a:t>Веб-месенджер»</a:t>
            </a:r>
            <a:br>
              <a:rPr lang="ru-RU" sz="4400" b="1" dirty="0">
                <a:latin typeface="Calibri (Body)"/>
              </a:rPr>
            </a:br>
            <a:endParaRPr lang="en-US" sz="4400" b="1" dirty="0">
              <a:solidFill>
                <a:srgbClr val="49527C"/>
              </a:solidFill>
              <a:latin typeface="Calibri (Body)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0132" y="4936205"/>
            <a:ext cx="6363354" cy="1849395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r"/>
            <a:r>
              <a:rPr lang="uk-UA" sz="2000" dirty="0">
                <a:solidFill>
                  <a:srgbClr val="49527C"/>
                </a:solidFill>
              </a:rPr>
              <a:t>Виконав: Васьківський В. Ю.</a:t>
            </a:r>
          </a:p>
          <a:p>
            <a:pPr algn="r"/>
            <a:r>
              <a:rPr lang="uk-UA" sz="2000" dirty="0">
                <a:solidFill>
                  <a:srgbClr val="49527C"/>
                </a:solidFill>
              </a:rPr>
              <a:t>Група: ІПЗ-20-4</a:t>
            </a:r>
          </a:p>
          <a:p>
            <a:pPr algn="r"/>
            <a:r>
              <a:rPr lang="ru-RU" sz="2000" dirty="0" err="1">
                <a:solidFill>
                  <a:srgbClr val="49527C"/>
                </a:solidFill>
              </a:rPr>
              <a:t>Керівник</a:t>
            </a:r>
            <a:r>
              <a:rPr lang="ru-RU" sz="2000" dirty="0">
                <a:solidFill>
                  <a:srgbClr val="49527C"/>
                </a:solidFill>
              </a:rPr>
              <a:t> </a:t>
            </a:r>
            <a:r>
              <a:rPr lang="ru-RU" sz="2000" dirty="0" err="1">
                <a:solidFill>
                  <a:srgbClr val="49527C"/>
                </a:solidFill>
              </a:rPr>
              <a:t>роботи</a:t>
            </a:r>
            <a:r>
              <a:rPr lang="ru-RU" sz="2000" dirty="0">
                <a:solidFill>
                  <a:srgbClr val="49527C"/>
                </a:solidFill>
              </a:rPr>
              <a:t>: </a:t>
            </a:r>
            <a:r>
              <a:rPr lang="ru-RU" sz="2000" dirty="0" err="1">
                <a:solidFill>
                  <a:srgbClr val="49527C"/>
                </a:solidFill>
              </a:rPr>
              <a:t>Гордієнко</a:t>
            </a:r>
            <a:r>
              <a:rPr lang="ru-RU" sz="2000" dirty="0">
                <a:solidFill>
                  <a:srgbClr val="49527C"/>
                </a:solidFill>
              </a:rPr>
              <a:t> І. В.</a:t>
            </a:r>
          </a:p>
          <a:p>
            <a:pPr algn="r"/>
            <a:r>
              <a:rPr lang="uk-UA" sz="2000" dirty="0">
                <a:solidFill>
                  <a:srgbClr val="49527C"/>
                </a:solidFill>
              </a:rPr>
              <a:t>Консультант: </a:t>
            </a:r>
            <a:r>
              <a:rPr lang="uk-UA" sz="2000" dirty="0" err="1">
                <a:solidFill>
                  <a:srgbClr val="49527C"/>
                </a:solidFill>
              </a:rPr>
              <a:t>Чижмотря</a:t>
            </a:r>
            <a:r>
              <a:rPr lang="uk-UA" sz="2000" dirty="0">
                <a:solidFill>
                  <a:srgbClr val="49527C"/>
                </a:solidFill>
              </a:rPr>
              <a:t> О. Г.</a:t>
            </a:r>
          </a:p>
          <a:p>
            <a:pPr algn="r"/>
            <a:r>
              <a:rPr lang="uk-UA" sz="2000" dirty="0">
                <a:solidFill>
                  <a:srgbClr val="49527C"/>
                </a:solidFill>
              </a:rPr>
              <a:t>Рецензент: Кравченко С. М.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9F38487-70F4-4FF1-BB8F-9E2B737594F9}"/>
              </a:ext>
            </a:extLst>
          </p:cNvPr>
          <p:cNvSpPr txBox="1">
            <a:spLocks/>
          </p:cNvSpPr>
          <p:nvPr/>
        </p:nvSpPr>
        <p:spPr>
          <a:xfrm>
            <a:off x="3261499" y="354227"/>
            <a:ext cx="6363354" cy="18493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200" dirty="0">
                <a:solidFill>
                  <a:srgbClr val="49527C"/>
                </a:solidFill>
              </a:rPr>
              <a:t>Міністерство освіти і науки України</a:t>
            </a:r>
          </a:p>
          <a:p>
            <a:r>
              <a:rPr lang="uk-UA" sz="2200" dirty="0">
                <a:solidFill>
                  <a:srgbClr val="49527C"/>
                </a:solidFill>
              </a:rPr>
              <a:t>Державний університет "Житомирська політехніка"</a:t>
            </a:r>
          </a:p>
          <a:p>
            <a:r>
              <a:rPr lang="uk-UA" sz="2200" dirty="0">
                <a:solidFill>
                  <a:srgbClr val="49527C"/>
                </a:solidFill>
              </a:rPr>
              <a:t>Факультет інформаційно-комп'ютерних</a:t>
            </a:r>
            <a:r>
              <a:rPr lang="ru-RU" sz="2200" dirty="0">
                <a:solidFill>
                  <a:srgbClr val="49527C"/>
                </a:solidFill>
              </a:rPr>
              <a:t> </a:t>
            </a:r>
            <a:r>
              <a:rPr lang="uk-UA" sz="2200" dirty="0">
                <a:solidFill>
                  <a:srgbClr val="49527C"/>
                </a:solidFill>
              </a:rPr>
              <a:t>технологій</a:t>
            </a:r>
          </a:p>
          <a:p>
            <a:endParaRPr lang="uk-UA" sz="2200" dirty="0">
              <a:solidFill>
                <a:srgbClr val="49527C"/>
              </a:solidFill>
            </a:endParaRPr>
          </a:p>
          <a:p>
            <a:r>
              <a:rPr lang="uk-UA" sz="2200" dirty="0">
                <a:solidFill>
                  <a:srgbClr val="49527C"/>
                </a:solidFill>
              </a:rPr>
              <a:t>Кафедра інженерії програмного забезпечення</a:t>
            </a:r>
          </a:p>
        </p:txBody>
      </p:sp>
    </p:spTree>
    <p:extLst>
      <p:ext uri="{BB962C8B-B14F-4D97-AF65-F5344CB8AC3E}">
        <p14:creationId xmlns:p14="http://schemas.microsoft.com/office/powerpoint/2010/main" val="398166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76" y="308038"/>
            <a:ext cx="9597281" cy="1325563"/>
          </a:xfrm>
        </p:spPr>
        <p:txBody>
          <a:bodyPr>
            <a:normAutofit/>
          </a:bodyPr>
          <a:lstStyle/>
          <a:p>
            <a:pPr algn="ctr"/>
            <a:r>
              <a:rPr lang="uk-UA" sz="6000" b="1" dirty="0">
                <a:solidFill>
                  <a:srgbClr val="49527C"/>
                </a:solidFill>
                <a:latin typeface="Calibri (Основний текст)"/>
              </a:rPr>
              <a:t>Мета</a:t>
            </a:r>
            <a:endParaRPr lang="en-US" sz="6000" b="1" dirty="0">
              <a:solidFill>
                <a:srgbClr val="49527C"/>
              </a:solidFill>
              <a:latin typeface="Calibri (Основний текст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F826D-DB09-41FC-8E7B-C0285FCFC377}"/>
              </a:ext>
            </a:extLst>
          </p:cNvPr>
          <p:cNvSpPr txBox="1"/>
          <p:nvPr/>
        </p:nvSpPr>
        <p:spPr>
          <a:xfrm>
            <a:off x="1927671" y="2907780"/>
            <a:ext cx="8405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>
                <a:solidFill>
                  <a:srgbClr val="49527C"/>
                </a:solidFill>
              </a:rPr>
              <a:t>Мета кваліфікаційної роботи полягає в розробці веб-месенджеру для швидкої, зручної та безпечної комунікації між користувачами у мережі інтернет.</a:t>
            </a:r>
          </a:p>
          <a:p>
            <a:pPr algn="just"/>
            <a:endParaRPr lang="en-US" sz="2400" dirty="0">
              <a:solidFill>
                <a:srgbClr val="4952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88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76" y="308038"/>
            <a:ext cx="9597281" cy="1325563"/>
          </a:xfrm>
        </p:spPr>
        <p:txBody>
          <a:bodyPr>
            <a:normAutofit/>
          </a:bodyPr>
          <a:lstStyle/>
          <a:p>
            <a:pPr algn="ctr"/>
            <a:r>
              <a:rPr lang="uk-UA" sz="6000" b="1" dirty="0">
                <a:solidFill>
                  <a:srgbClr val="49527C"/>
                </a:solidFill>
                <a:latin typeface="Calibri (Основний текст)"/>
              </a:rPr>
              <a:t>Актуальність</a:t>
            </a:r>
            <a:endParaRPr lang="en-US" sz="6000" b="1" dirty="0">
              <a:solidFill>
                <a:srgbClr val="49527C"/>
              </a:solidFill>
              <a:latin typeface="Calibri (Основний текст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F826D-DB09-41FC-8E7B-C0285FCFC377}"/>
              </a:ext>
            </a:extLst>
          </p:cNvPr>
          <p:cNvSpPr txBox="1"/>
          <p:nvPr/>
        </p:nvSpPr>
        <p:spPr>
          <a:xfrm>
            <a:off x="1927671" y="2463195"/>
            <a:ext cx="84058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>
                <a:solidFill>
                  <a:srgbClr val="49527C"/>
                </a:solidFill>
              </a:rPr>
              <a:t>У сучасному світі роль месенджерів стабільно висока з ростом цифрової комунікації. З огляду на зростаючу потребу у спілкуванні онлайн, месенджери залишаються важливим інструментом для особистої та професійної комунікації. Вони не лише сприяють зручності спілкування, але й впливають на розвиток бізнесу, навчання та інші аспекти життя.</a:t>
            </a:r>
            <a:endParaRPr lang="en-US" sz="2400" dirty="0">
              <a:solidFill>
                <a:srgbClr val="4952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35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76" y="308038"/>
            <a:ext cx="9597281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49527C"/>
                </a:solidFill>
                <a:latin typeface="Calibri (Основний текст)"/>
              </a:rPr>
              <a:t>Telegram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F826D-DB09-41FC-8E7B-C0285FCFC377}"/>
              </a:ext>
            </a:extLst>
          </p:cNvPr>
          <p:cNvSpPr txBox="1"/>
          <p:nvPr/>
        </p:nvSpPr>
        <p:spPr>
          <a:xfrm>
            <a:off x="7065910" y="2183194"/>
            <a:ext cx="48784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solidFill>
                  <a:srgbClr val="49527C"/>
                </a:solidFill>
              </a:rPr>
              <a:t>Переваги:</a:t>
            </a:r>
            <a:endParaRPr lang="en-US" sz="2400" dirty="0">
              <a:solidFill>
                <a:srgbClr val="49527C"/>
              </a:solidFill>
            </a:endParaRPr>
          </a:p>
          <a:p>
            <a:pPr lvl="0"/>
            <a:r>
              <a:rPr lang="uk-UA" sz="2400" dirty="0">
                <a:solidFill>
                  <a:srgbClr val="49527C"/>
                </a:solidFill>
              </a:rPr>
              <a:t>- гарний та інтуїтивний дизайн;</a:t>
            </a:r>
            <a:endParaRPr lang="en-US" sz="2400" dirty="0">
              <a:solidFill>
                <a:srgbClr val="49527C"/>
              </a:solidFill>
            </a:endParaRPr>
          </a:p>
          <a:p>
            <a:pPr lvl="0"/>
            <a:r>
              <a:rPr lang="uk-UA" sz="2400" dirty="0">
                <a:solidFill>
                  <a:srgbClr val="49527C"/>
                </a:solidFill>
              </a:rPr>
              <a:t>- висока безпека;</a:t>
            </a:r>
            <a:endParaRPr lang="en-US" sz="2400" dirty="0">
              <a:solidFill>
                <a:srgbClr val="49527C"/>
              </a:solidFill>
            </a:endParaRPr>
          </a:p>
          <a:p>
            <a:pPr lvl="0"/>
            <a:r>
              <a:rPr lang="uk-UA" sz="2400" dirty="0">
                <a:solidFill>
                  <a:srgbClr val="49527C"/>
                </a:solidFill>
              </a:rPr>
              <a:t>- широкий функціонал;</a:t>
            </a:r>
            <a:endParaRPr lang="en-US" sz="2400" dirty="0">
              <a:solidFill>
                <a:srgbClr val="49527C"/>
              </a:solidFill>
            </a:endParaRPr>
          </a:p>
          <a:p>
            <a:pPr lvl="0"/>
            <a:r>
              <a:rPr lang="uk-UA" sz="2400" dirty="0">
                <a:solidFill>
                  <a:srgbClr val="49527C"/>
                </a:solidFill>
              </a:rPr>
              <a:t>- швидкість і ефективність</a:t>
            </a:r>
            <a:r>
              <a:rPr lang="en-US" sz="2400" dirty="0">
                <a:solidFill>
                  <a:srgbClr val="49527C"/>
                </a:solidFill>
              </a:rPr>
              <a:t>;</a:t>
            </a:r>
          </a:p>
          <a:p>
            <a:pPr lvl="0"/>
            <a:r>
              <a:rPr lang="uk-UA" sz="2400" dirty="0">
                <a:solidFill>
                  <a:srgbClr val="49527C"/>
                </a:solidFill>
              </a:rPr>
              <a:t>- самознищення повідомлень</a:t>
            </a:r>
            <a:r>
              <a:rPr lang="en-US" sz="2400" dirty="0">
                <a:solidFill>
                  <a:srgbClr val="49527C"/>
                </a:solidFill>
              </a:rPr>
              <a:t>;</a:t>
            </a:r>
          </a:p>
          <a:p>
            <a:r>
              <a:rPr lang="uk-UA" sz="2400" dirty="0">
                <a:solidFill>
                  <a:srgbClr val="49527C"/>
                </a:solidFill>
              </a:rPr>
              <a:t>Недоліки:</a:t>
            </a:r>
            <a:endParaRPr lang="en-US" sz="2400" dirty="0">
              <a:solidFill>
                <a:srgbClr val="49527C"/>
              </a:solidFill>
            </a:endParaRPr>
          </a:p>
          <a:p>
            <a:pPr lvl="0"/>
            <a:r>
              <a:rPr lang="ru-RU" sz="2400" dirty="0">
                <a:solidFill>
                  <a:srgbClr val="49527C"/>
                </a:solidFill>
              </a:rPr>
              <a:t>- </a:t>
            </a:r>
            <a:r>
              <a:rPr lang="ru-RU" sz="2400" dirty="0" err="1">
                <a:solidFill>
                  <a:srgbClr val="49527C"/>
                </a:solidFill>
              </a:rPr>
              <a:t>стандартні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чати</a:t>
            </a:r>
            <a:r>
              <a:rPr lang="ru-RU" sz="2400" dirty="0">
                <a:solidFill>
                  <a:srgbClr val="49527C"/>
                </a:solidFill>
              </a:rPr>
              <a:t> не </a:t>
            </a:r>
            <a:r>
              <a:rPr lang="ru-RU" sz="2400" dirty="0" err="1">
                <a:solidFill>
                  <a:srgbClr val="49527C"/>
                </a:solidFill>
              </a:rPr>
              <a:t>шифруються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кінцевим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шифруванням</a:t>
            </a:r>
            <a:r>
              <a:rPr lang="ru-RU" sz="2400" dirty="0">
                <a:solidFill>
                  <a:srgbClr val="49527C"/>
                </a:solidFill>
              </a:rPr>
              <a:t> по </a:t>
            </a:r>
            <a:r>
              <a:rPr lang="ru-RU" sz="2400" dirty="0" err="1">
                <a:solidFill>
                  <a:srgbClr val="49527C"/>
                </a:solidFill>
              </a:rPr>
              <a:t>замовчуванню</a:t>
            </a:r>
            <a:endParaRPr lang="ru-RU" sz="2400" dirty="0">
              <a:solidFill>
                <a:srgbClr val="49527C"/>
              </a:solidFill>
            </a:endParaRPr>
          </a:p>
          <a:p>
            <a:pPr lvl="0"/>
            <a:r>
              <a:rPr lang="ru-RU" sz="2400" dirty="0">
                <a:solidFill>
                  <a:srgbClr val="49527C"/>
                </a:solidFill>
              </a:rPr>
              <a:t>- у </a:t>
            </a:r>
            <a:r>
              <a:rPr lang="ru-RU" sz="2400" dirty="0" err="1">
                <a:solidFill>
                  <a:srgbClr val="49527C"/>
                </a:solidFill>
              </a:rPr>
              <a:t>деяких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країнах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може</a:t>
            </a:r>
            <a:r>
              <a:rPr lang="ru-RU" sz="2400" dirty="0">
                <a:solidFill>
                  <a:srgbClr val="49527C"/>
                </a:solidFill>
              </a:rPr>
              <a:t> бути </a:t>
            </a:r>
            <a:r>
              <a:rPr lang="ru-RU" sz="2400" dirty="0" err="1">
                <a:solidFill>
                  <a:srgbClr val="49527C"/>
                </a:solidFill>
              </a:rPr>
              <a:t>заблокований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або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обмежений</a:t>
            </a:r>
            <a:endParaRPr lang="en-US" sz="2400" dirty="0">
              <a:solidFill>
                <a:srgbClr val="49527C"/>
              </a:solidFill>
            </a:endParaRPr>
          </a:p>
        </p:txBody>
      </p:sp>
      <p:pic>
        <p:nvPicPr>
          <p:cNvPr id="4" name="Picture 115">
            <a:extLst>
              <a:ext uri="{FF2B5EF4-FFF2-40B4-BE49-F238E27FC236}">
                <a16:creationId xmlns:a16="http://schemas.microsoft.com/office/drawing/2014/main" id="{2BF32B1E-6F53-4066-9E70-03CB45D2E0B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5" t="7310" r="4552" b="7762"/>
          <a:stretch/>
        </p:blipFill>
        <p:spPr bwMode="auto">
          <a:xfrm>
            <a:off x="1591628" y="2180273"/>
            <a:ext cx="5305426" cy="3281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914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76" y="308038"/>
            <a:ext cx="9597281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49527C"/>
                </a:solidFill>
                <a:latin typeface="Calibri (Основний текст)"/>
              </a:rPr>
              <a:t>WhatsApp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F826D-DB09-41FC-8E7B-C0285FCFC377}"/>
              </a:ext>
            </a:extLst>
          </p:cNvPr>
          <p:cNvSpPr txBox="1"/>
          <p:nvPr/>
        </p:nvSpPr>
        <p:spPr>
          <a:xfrm>
            <a:off x="6678732" y="2018476"/>
            <a:ext cx="48784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solidFill>
                  <a:srgbClr val="49527C"/>
                </a:solidFill>
              </a:rPr>
              <a:t>Переваги:</a:t>
            </a:r>
            <a:endParaRPr lang="en-US" sz="2400" dirty="0">
              <a:solidFill>
                <a:srgbClr val="49527C"/>
              </a:solidFill>
            </a:endParaRPr>
          </a:p>
          <a:p>
            <a:pPr lvl="0"/>
            <a:r>
              <a:rPr lang="uk-UA" sz="2400" dirty="0">
                <a:solidFill>
                  <a:srgbClr val="49527C"/>
                </a:solidFill>
              </a:rPr>
              <a:t>- широкий функціонал;</a:t>
            </a:r>
            <a:endParaRPr lang="en-US" sz="2400" dirty="0">
              <a:solidFill>
                <a:srgbClr val="49527C"/>
              </a:solidFill>
            </a:endParaRPr>
          </a:p>
          <a:p>
            <a:pPr lvl="0"/>
            <a:r>
              <a:rPr lang="uk-UA" sz="2400" dirty="0">
                <a:solidFill>
                  <a:srgbClr val="49527C"/>
                </a:solidFill>
              </a:rPr>
              <a:t>- шифрування </a:t>
            </a:r>
            <a:r>
              <a:rPr lang="uk-UA" sz="2400" dirty="0" err="1">
                <a:solidFill>
                  <a:srgbClr val="49527C"/>
                </a:solidFill>
              </a:rPr>
              <a:t>end-to-end</a:t>
            </a:r>
            <a:r>
              <a:rPr lang="uk-UA" sz="2400" dirty="0">
                <a:solidFill>
                  <a:srgbClr val="49527C"/>
                </a:solidFill>
              </a:rPr>
              <a:t>;</a:t>
            </a:r>
            <a:endParaRPr lang="en-US" sz="2400" dirty="0">
              <a:solidFill>
                <a:srgbClr val="49527C"/>
              </a:solidFill>
            </a:endParaRPr>
          </a:p>
          <a:p>
            <a:pPr lvl="0"/>
            <a:r>
              <a:rPr lang="uk-UA" sz="2400" dirty="0">
                <a:solidFill>
                  <a:srgbClr val="49527C"/>
                </a:solidFill>
              </a:rPr>
              <a:t>- популярність.</a:t>
            </a:r>
            <a:endParaRPr lang="en-US" sz="2400" dirty="0">
              <a:solidFill>
                <a:srgbClr val="49527C"/>
              </a:solidFill>
            </a:endParaRPr>
          </a:p>
          <a:p>
            <a:r>
              <a:rPr lang="uk-UA" sz="2400" dirty="0">
                <a:solidFill>
                  <a:srgbClr val="49527C"/>
                </a:solidFill>
              </a:rPr>
              <a:t>Недоліки:</a:t>
            </a:r>
            <a:endParaRPr lang="en-US" sz="2400" dirty="0">
              <a:solidFill>
                <a:srgbClr val="49527C"/>
              </a:solidFill>
            </a:endParaRPr>
          </a:p>
          <a:p>
            <a:pPr lvl="0"/>
            <a:r>
              <a:rPr lang="uk-UA" sz="2400" dirty="0">
                <a:solidFill>
                  <a:srgbClr val="49527C"/>
                </a:solidFill>
              </a:rPr>
              <a:t>- обмеженість функцій веб-версії;</a:t>
            </a:r>
            <a:endParaRPr lang="en-US" sz="2400" dirty="0">
              <a:solidFill>
                <a:srgbClr val="49527C"/>
              </a:solidFill>
            </a:endParaRPr>
          </a:p>
          <a:p>
            <a:pPr lvl="0"/>
            <a:r>
              <a:rPr lang="uk-UA" sz="2400" dirty="0">
                <a:solidFill>
                  <a:srgbClr val="49527C"/>
                </a:solidFill>
              </a:rPr>
              <a:t>- обмеження на використання одного облікового запису на одному пристрої;</a:t>
            </a:r>
            <a:endParaRPr lang="en-US" sz="2400" dirty="0">
              <a:solidFill>
                <a:srgbClr val="49527C"/>
              </a:solidFill>
            </a:endParaRPr>
          </a:p>
          <a:p>
            <a:pPr lvl="0"/>
            <a:r>
              <a:rPr lang="uk-UA" sz="2400" dirty="0">
                <a:solidFill>
                  <a:srgbClr val="49527C"/>
                </a:solidFill>
              </a:rPr>
              <a:t>- недостатній функціонал для бізнесу.</a:t>
            </a:r>
            <a:endParaRPr lang="en-US" sz="2400" dirty="0">
              <a:solidFill>
                <a:srgbClr val="49527C"/>
              </a:solidFill>
            </a:endParaRPr>
          </a:p>
        </p:txBody>
      </p:sp>
      <p:pic>
        <p:nvPicPr>
          <p:cNvPr id="5" name="Picture 116" descr="Use WhatsApp on PC using WhatsApp Web - Full Details">
            <a:extLst>
              <a:ext uri="{FF2B5EF4-FFF2-40B4-BE49-F238E27FC236}">
                <a16:creationId xmlns:a16="http://schemas.microsoft.com/office/drawing/2014/main" id="{76DB94BE-BF95-4346-BBFE-4874ED9D2A3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" t="855" r="1185" b="648"/>
          <a:stretch/>
        </p:blipFill>
        <p:spPr bwMode="auto">
          <a:xfrm>
            <a:off x="1629443" y="2018476"/>
            <a:ext cx="4640581" cy="361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266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359" y="308038"/>
            <a:ext cx="9597281" cy="1325563"/>
          </a:xfrm>
        </p:spPr>
        <p:txBody>
          <a:bodyPr>
            <a:normAutofit/>
          </a:bodyPr>
          <a:lstStyle/>
          <a:p>
            <a:pPr algn="ctr"/>
            <a:r>
              <a:rPr lang="uk-UA" sz="6000" b="1" dirty="0">
                <a:solidFill>
                  <a:srgbClr val="49527C"/>
                </a:solidFill>
                <a:latin typeface="Calibri (Основний текст)"/>
              </a:rPr>
              <a:t>Діаграма бази даних</a:t>
            </a:r>
            <a:endParaRPr lang="en-US" sz="6000" b="1" dirty="0">
              <a:solidFill>
                <a:srgbClr val="49527C"/>
              </a:solidFill>
              <a:latin typeface="Calibri (Основний текст)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D10F3A8-3E8F-42AD-9554-D8A5B2DAA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193" y="1875123"/>
            <a:ext cx="9039612" cy="467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76" y="308038"/>
            <a:ext cx="9597281" cy="1325563"/>
          </a:xfrm>
        </p:spPr>
        <p:txBody>
          <a:bodyPr>
            <a:normAutofit/>
          </a:bodyPr>
          <a:lstStyle/>
          <a:p>
            <a:pPr algn="ctr"/>
            <a:r>
              <a:rPr lang="uk-UA" sz="6000" b="1" dirty="0">
                <a:solidFill>
                  <a:srgbClr val="49527C"/>
                </a:solidFill>
                <a:latin typeface="Calibri (Основний текст)"/>
              </a:rPr>
              <a:t>Використані технології</a:t>
            </a:r>
            <a:endParaRPr lang="en-US" sz="6000" b="1" dirty="0">
              <a:solidFill>
                <a:srgbClr val="49527C"/>
              </a:solidFill>
              <a:latin typeface="Calibri (Основний текст)"/>
            </a:endParaRPr>
          </a:p>
        </p:txBody>
      </p:sp>
      <p:pic>
        <p:nvPicPr>
          <p:cNvPr id="1030" name="Picture 6" descr="https://www.leixue.com/uploads/2019/08/TypeScript.png">
            <a:extLst>
              <a:ext uri="{FF2B5EF4-FFF2-40B4-BE49-F238E27FC236}">
                <a16:creationId xmlns:a16="http://schemas.microsoft.com/office/drawing/2014/main" id="{2A9B375D-F150-4DAC-831B-AB72991F8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616" y="1837225"/>
            <a:ext cx="2861619" cy="190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cdn-images-1.medium.com/fit/t/1600/480/1*EzUbvMzzNo7dwLayhpCIpw.png">
            <a:extLst>
              <a:ext uri="{FF2B5EF4-FFF2-40B4-BE49-F238E27FC236}">
                <a16:creationId xmlns:a16="http://schemas.microsoft.com/office/drawing/2014/main" id="{8DC2FD38-6F2D-48D3-A804-B5DA7DC38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977" y="3514953"/>
            <a:ext cx="2286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www.phpro.be/media/440/download/react%404x.png?v=2">
            <a:extLst>
              <a:ext uri="{FF2B5EF4-FFF2-40B4-BE49-F238E27FC236}">
                <a16:creationId xmlns:a16="http://schemas.microsoft.com/office/drawing/2014/main" id="{40D55E35-2416-405D-B54A-BA387AFD4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629" y="1920913"/>
            <a:ext cx="1649628" cy="164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hsto.org/web/b1f/0ca/88b/b1f0ca88bac3491a979bad1fc1df4d75.png">
            <a:extLst>
              <a:ext uri="{FF2B5EF4-FFF2-40B4-BE49-F238E27FC236}">
                <a16:creationId xmlns:a16="http://schemas.microsoft.com/office/drawing/2014/main" id="{27710D95-04F7-4FFD-BD4B-58DBD471B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616" y="3857853"/>
            <a:ext cx="2512541" cy="103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C2B8ACB-E7D9-4913-A7AE-782C0ECDDD3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58837" y="3911226"/>
            <a:ext cx="2432092" cy="876526"/>
          </a:xfrm>
          <a:prstGeom prst="rect">
            <a:avLst/>
          </a:prstGeom>
        </p:spPr>
      </p:pic>
      <p:pic>
        <p:nvPicPr>
          <p:cNvPr id="3" name="Picture 6" descr="Combining JavaScript bundling, minification, cache busting, and easier  debugging | Volare Software">
            <a:extLst>
              <a:ext uri="{FF2B5EF4-FFF2-40B4-BE49-F238E27FC236}">
                <a16:creationId xmlns:a16="http://schemas.microsoft.com/office/drawing/2014/main" id="{C0674AD2-9E87-4730-8CE8-AC012C9BD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115" y="1837225"/>
            <a:ext cx="1649628" cy="116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ASPHostCentral.com - Cheap, Excellent, Instant Activation and Fast Entity  Framework 6 SSD Hosting on Clouds with Free Service">
            <a:extLst>
              <a:ext uri="{FF2B5EF4-FFF2-40B4-BE49-F238E27FC236}">
                <a16:creationId xmlns:a16="http://schemas.microsoft.com/office/drawing/2014/main" id="{04DB8431-8647-4245-8C51-1B161FF66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62" y="4590764"/>
            <a:ext cx="2346110" cy="125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04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224</Words>
  <Application>Microsoft Office PowerPoint</Application>
  <PresentationFormat>Широкий екран</PresentationFormat>
  <Paragraphs>36</Paragraphs>
  <Slides>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(Body)</vt:lpstr>
      <vt:lpstr>Calibri (Основний текст)</vt:lpstr>
      <vt:lpstr>Calibri Light</vt:lpstr>
      <vt:lpstr>Office Theme</vt:lpstr>
      <vt:lpstr>Випускна кваліфікаційна робота  на тему: «Веб-месенджер» </vt:lpstr>
      <vt:lpstr>Мета</vt:lpstr>
      <vt:lpstr>Актуальність</vt:lpstr>
      <vt:lpstr>Telegram</vt:lpstr>
      <vt:lpstr>WhatsApp</vt:lpstr>
      <vt:lpstr>Діаграма бази даних</vt:lpstr>
      <vt:lpstr>Використані технології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Vitalii Vaskivskyi</cp:lastModifiedBy>
  <cp:revision>49</cp:revision>
  <dcterms:created xsi:type="dcterms:W3CDTF">2020-05-18T13:24:49Z</dcterms:created>
  <dcterms:modified xsi:type="dcterms:W3CDTF">2024-06-05T15:26:46Z</dcterms:modified>
</cp:coreProperties>
</file>