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Помірний стиль 2 –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Помір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946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Місце для заголовка 1"/>
          <p:cNvSpPr>
            <a:spLocks noGrp="1"/>
          </p:cNvSpPr>
          <p:nvPr>
            <p:ph type="title"/>
          </p:nvPr>
        </p:nvSpPr>
        <p:spPr>
          <a:xfrm>
            <a:off x="334962" y="1992473"/>
            <a:ext cx="11522075" cy="31905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5400">
                <a:solidFill>
                  <a:schemeClr val="bg1"/>
                </a:solidFill>
              </a:defRPr>
            </a:lvl1pPr>
          </a:lstStyle>
          <a:p>
            <a:r>
              <a:rPr lang="uk-UA" dirty="0"/>
              <a:t>Зразок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775904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снов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707"/>
            <a:ext cx="12192000" cy="6858000"/>
          </a:xfrm>
          <a:prstGeom prst="rect">
            <a:avLst/>
          </a:prstGeom>
        </p:spPr>
      </p:pic>
      <p:sp>
        <p:nvSpPr>
          <p:cNvPr id="7" name="Місце для заголовка 1"/>
          <p:cNvSpPr>
            <a:spLocks noGrp="1"/>
          </p:cNvSpPr>
          <p:nvPr>
            <p:ph type="title"/>
          </p:nvPr>
        </p:nvSpPr>
        <p:spPr>
          <a:xfrm>
            <a:off x="334961" y="188914"/>
            <a:ext cx="11522075" cy="140510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uk-UA" dirty="0"/>
              <a:t>Зразок заголовка</a:t>
            </a:r>
          </a:p>
        </p:txBody>
      </p:sp>
      <p:sp>
        <p:nvSpPr>
          <p:cNvPr id="5" name="Місце для тексту 4"/>
          <p:cNvSpPr>
            <a:spLocks noGrp="1"/>
          </p:cNvSpPr>
          <p:nvPr>
            <p:ph type="body" sz="quarter" idx="10"/>
          </p:nvPr>
        </p:nvSpPr>
        <p:spPr>
          <a:xfrm>
            <a:off x="334963" y="1593850"/>
            <a:ext cx="11522075" cy="4176713"/>
          </a:xfrm>
          <a:prstGeom prst="rect">
            <a:avLst/>
          </a:prstGeom>
        </p:spPr>
        <p:txBody>
          <a:bodyPr/>
          <a:lstStyle>
            <a:lvl1pPr>
              <a:defRPr sz="3600" b="1"/>
            </a:lvl1pPr>
          </a:lstStyle>
          <a:p>
            <a:pPr lvl="0"/>
            <a:r>
              <a:rPr lang="uk-UA" dirty="0"/>
              <a:t>Зразок тексту</a:t>
            </a:r>
          </a:p>
          <a:p>
            <a:pPr lvl="1"/>
            <a:r>
              <a:rPr lang="uk-UA" dirty="0"/>
              <a:t>Другий рівень</a:t>
            </a:r>
          </a:p>
        </p:txBody>
      </p:sp>
    </p:spTree>
    <p:extLst>
      <p:ext uri="{BB962C8B-B14F-4D97-AF65-F5344CB8AC3E}">
        <p14:creationId xmlns:p14="http://schemas.microsoft.com/office/powerpoint/2010/main" val="2563952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сновний слайд з вміст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707"/>
            <a:ext cx="12192000" cy="6858000"/>
          </a:xfrm>
          <a:prstGeom prst="rect">
            <a:avLst/>
          </a:prstGeom>
        </p:spPr>
      </p:pic>
      <p:sp>
        <p:nvSpPr>
          <p:cNvPr id="4" name="Місце для вмісту 3"/>
          <p:cNvSpPr>
            <a:spLocks noGrp="1"/>
          </p:cNvSpPr>
          <p:nvPr>
            <p:ph sz="quarter" idx="10"/>
          </p:nvPr>
        </p:nvSpPr>
        <p:spPr>
          <a:xfrm>
            <a:off x="334963" y="188913"/>
            <a:ext cx="11522075" cy="5578475"/>
          </a:xfrm>
          <a:prstGeom prst="rect">
            <a:avLst/>
          </a:prstGeom>
        </p:spPr>
        <p:txBody>
          <a:bodyPr/>
          <a:lstStyle>
            <a:lvl1pPr>
              <a:defRPr sz="3200" b="1"/>
            </a:lvl1pPr>
          </a:lstStyle>
          <a:p>
            <a:pPr lvl="0"/>
            <a:r>
              <a:rPr lang="uk-UA" dirty="0"/>
              <a:t>Зразок тексту</a:t>
            </a:r>
          </a:p>
          <a:p>
            <a:pPr lvl="1"/>
            <a:r>
              <a:rPr lang="uk-UA" dirty="0"/>
              <a:t>Другий рівень</a:t>
            </a:r>
          </a:p>
        </p:txBody>
      </p:sp>
    </p:spTree>
    <p:extLst>
      <p:ext uri="{BB962C8B-B14F-4D97-AF65-F5344CB8AC3E}">
        <p14:creationId xmlns:p14="http://schemas.microsoft.com/office/powerpoint/2010/main" val="3192927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ФІна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221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47899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3" r:id="rId3"/>
    <p:sldLayoutId id="2147483661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19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211" userDrawn="1">
          <p15:clr>
            <a:srgbClr val="F26B43"/>
          </p15:clr>
        </p15:guide>
        <p15:guide id="4" pos="7469" userDrawn="1">
          <p15:clr>
            <a:srgbClr val="F26B43"/>
          </p15:clr>
        </p15:guide>
        <p15:guide id="5" orient="horz" pos="2260" userDrawn="1">
          <p15:clr>
            <a:srgbClr val="F26B43"/>
          </p15:clr>
        </p15:guide>
        <p15:guide id="6" orient="horz" pos="374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6000C-B621-2384-8BE3-1350B4742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2" y="1348660"/>
            <a:ext cx="11522075" cy="3190553"/>
          </a:xfrm>
        </p:spPr>
        <p:txBody>
          <a:bodyPr>
            <a:normAutofit/>
          </a:bodyPr>
          <a:lstStyle/>
          <a:p>
            <a:r>
              <a:rPr lang="uk-UA" dirty="0"/>
              <a:t>Випускна кваліфікаційна робота на тему:</a:t>
            </a:r>
            <a:br>
              <a:rPr lang="uk-UA" dirty="0"/>
            </a:br>
            <a:r>
              <a:rPr lang="ru-RU" dirty="0"/>
              <a:t>«</a:t>
            </a:r>
            <a:r>
              <a:rPr lang="uk-UA" dirty="0"/>
              <a:t>Веб-месенджер»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20683E66-CAC0-250C-1ECC-B233668437E8}"/>
              </a:ext>
            </a:extLst>
          </p:cNvPr>
          <p:cNvSpPr txBox="1">
            <a:spLocks/>
          </p:cNvSpPr>
          <p:nvPr/>
        </p:nvSpPr>
        <p:spPr>
          <a:xfrm>
            <a:off x="7051163" y="5008605"/>
            <a:ext cx="6363354" cy="18493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uk-UA" sz="14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Виконав: </a:t>
            </a:r>
            <a:r>
              <a:rPr lang="en-US" sz="14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               </a:t>
            </a:r>
            <a:r>
              <a:rPr lang="uk-UA" sz="14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Васьківський</a:t>
            </a:r>
            <a:r>
              <a:rPr lang="uk-UA" sz="14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Віталій Юрійович</a:t>
            </a:r>
            <a:endParaRPr lang="en-US" sz="14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uk-UA" sz="14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Група: </a:t>
            </a:r>
            <a:r>
              <a:rPr lang="en-US" sz="14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                    </a:t>
            </a:r>
            <a:r>
              <a:rPr lang="uk-UA" sz="14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ІПЗ-20-4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ru-RU" sz="14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Керівник</a:t>
            </a:r>
            <a:r>
              <a:rPr lang="ru-RU" sz="14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ru-RU" sz="14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роботи</a:t>
            </a:r>
            <a:r>
              <a:rPr lang="ru-RU" sz="14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: </a:t>
            </a:r>
            <a:r>
              <a:rPr lang="ru-RU" sz="14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Гордієнко</a:t>
            </a:r>
            <a:r>
              <a:rPr lang="ru-RU" sz="14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ru-RU" sz="14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Ірина</a:t>
            </a:r>
            <a:r>
              <a:rPr lang="ru-RU" sz="14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ru-RU" sz="14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Валеріївна</a:t>
            </a:r>
            <a:endParaRPr lang="ru-RU" sz="14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uk-UA" sz="14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Консультант: </a:t>
            </a:r>
            <a:r>
              <a:rPr lang="en-US" sz="14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       </a:t>
            </a:r>
            <a:r>
              <a:rPr lang="uk-UA" sz="14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Чижмотря</a:t>
            </a:r>
            <a:r>
              <a:rPr lang="uk-UA" sz="14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Олена </a:t>
            </a:r>
            <a:r>
              <a:rPr lang="uk-UA" sz="14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Генадіївна</a:t>
            </a:r>
            <a:endParaRPr lang="uk-UA" sz="14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458455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D49BE-0544-1BE4-A703-5C47D2C09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/>
              <a:t>Мета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154CEF-89C0-85EF-FD0F-CC2A6BCA4A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4961" y="1268730"/>
            <a:ext cx="11522075" cy="4176713"/>
          </a:xfrm>
        </p:spPr>
        <p:txBody>
          <a:bodyPr/>
          <a:lstStyle/>
          <a:p>
            <a:pPr marL="0" indent="0" algn="just">
              <a:buNone/>
            </a:pPr>
            <a:r>
              <a:rPr lang="uk-UA" dirty="0"/>
              <a:t>Мета кваліфікаційної роботи полягає в розробці веб-месенджеру для швидкої, зручної та безпечної комунікації між користувачами у мережі інтернет.</a:t>
            </a:r>
          </a:p>
          <a:p>
            <a:pPr algn="just"/>
            <a:endParaRPr lang="en-US" sz="3600" dirty="0">
              <a:solidFill>
                <a:srgbClr val="49527C"/>
              </a:solidFill>
            </a:endParaRP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838725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D49BE-0544-1BE4-A703-5C47D2C09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/>
              <a:t>Актуальність теми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154CEF-89C0-85EF-FD0F-CC2A6BCA4A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4960" y="1340643"/>
            <a:ext cx="11522075" cy="4176713"/>
          </a:xfrm>
        </p:spPr>
        <p:txBody>
          <a:bodyPr/>
          <a:lstStyle/>
          <a:p>
            <a:pPr marL="0" indent="0" algn="just">
              <a:lnSpc>
                <a:spcPct val="100000"/>
              </a:lnSpc>
              <a:buNone/>
            </a:pPr>
            <a:r>
              <a:rPr lang="uk-UA" sz="3200" dirty="0"/>
              <a:t>У сучасному світі роль месенджерів стабільно висока з ростом цифрової комунікації. З огляду на зростаючу потребу у спілкуванні онлайн, месенджери залишаються важливим інструментом для особистої та професійної комунікації. Вони не лише сприяють зручності спілкування, але й впливають на розвиток бізнесу, навчання та інші аспекти життя.</a:t>
            </a:r>
          </a:p>
          <a:p>
            <a:pPr algn="just">
              <a:lnSpc>
                <a:spcPct val="100000"/>
              </a:lnSpc>
            </a:pPr>
            <a:endParaRPr lang="en-US" sz="2800" dirty="0">
              <a:solidFill>
                <a:srgbClr val="49527C"/>
              </a:solidFill>
            </a:endParaRPr>
          </a:p>
          <a:p>
            <a:pPr>
              <a:lnSpc>
                <a:spcPct val="100000"/>
              </a:lnSpc>
            </a:pPr>
            <a:endParaRPr lang="uk-UA" sz="2800" dirty="0"/>
          </a:p>
        </p:txBody>
      </p:sp>
    </p:spTree>
    <p:extLst>
      <p:ext uri="{BB962C8B-B14F-4D97-AF65-F5344CB8AC3E}">
        <p14:creationId xmlns:p14="http://schemas.microsoft.com/office/powerpoint/2010/main" val="1765832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7AD31-608E-E7EC-BDEC-EFDC37C7D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Telegram</a:t>
            </a:r>
            <a:endParaRPr lang="uk-U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6C3B74-8593-F590-30D1-1A610AE50C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727369" y="1155311"/>
            <a:ext cx="5129667" cy="4760297"/>
          </a:xfrm>
        </p:spPr>
        <p:txBody>
          <a:bodyPr/>
          <a:lstStyle/>
          <a:p>
            <a:pPr marL="0" indent="0" algn="just">
              <a:buNone/>
            </a:pPr>
            <a:r>
              <a:rPr lang="uk-UA" sz="2000" dirty="0"/>
              <a:t>Переваги:</a:t>
            </a:r>
            <a:endParaRPr lang="en-US" sz="2000" dirty="0"/>
          </a:p>
          <a:p>
            <a:pPr marL="0" lvl="0" indent="0" algn="just">
              <a:buNone/>
            </a:pPr>
            <a:r>
              <a:rPr lang="uk-UA" sz="2000" dirty="0"/>
              <a:t>- гарний та інтуїтивний дизайн;</a:t>
            </a:r>
            <a:endParaRPr lang="en-US" sz="2000" dirty="0"/>
          </a:p>
          <a:p>
            <a:pPr marL="0" lvl="0" indent="0" algn="just">
              <a:buNone/>
            </a:pPr>
            <a:r>
              <a:rPr lang="uk-UA" sz="2000" dirty="0"/>
              <a:t>- висока безпека;</a:t>
            </a:r>
            <a:endParaRPr lang="en-US" sz="2000" dirty="0"/>
          </a:p>
          <a:p>
            <a:pPr marL="0" lvl="0" indent="0" algn="just">
              <a:buNone/>
            </a:pPr>
            <a:r>
              <a:rPr lang="uk-UA" sz="2000" dirty="0"/>
              <a:t>- широка інтеграція;</a:t>
            </a:r>
            <a:endParaRPr lang="en-US" sz="2000" dirty="0"/>
          </a:p>
          <a:p>
            <a:pPr marL="0" lvl="0" indent="0" algn="just">
              <a:buNone/>
            </a:pPr>
            <a:r>
              <a:rPr lang="uk-UA" sz="2000" dirty="0"/>
              <a:t>- швидкість і ефективність</a:t>
            </a:r>
            <a:r>
              <a:rPr lang="en-US" sz="2000" dirty="0"/>
              <a:t>;</a:t>
            </a:r>
          </a:p>
          <a:p>
            <a:pPr lvl="0" algn="just"/>
            <a:endParaRPr lang="en-US" sz="2000" dirty="0"/>
          </a:p>
          <a:p>
            <a:pPr marL="0" indent="0" algn="just">
              <a:buNone/>
            </a:pPr>
            <a:r>
              <a:rPr lang="uk-UA" sz="2000" dirty="0"/>
              <a:t>Недоліки:</a:t>
            </a:r>
            <a:endParaRPr lang="en-US" sz="2000" dirty="0"/>
          </a:p>
          <a:p>
            <a:pPr marL="0" lvl="0" indent="0" algn="just">
              <a:buNone/>
            </a:pPr>
            <a:r>
              <a:rPr lang="ru-RU" sz="2000" dirty="0"/>
              <a:t>- </a:t>
            </a:r>
            <a:r>
              <a:rPr lang="ru-RU" sz="2000" dirty="0" err="1"/>
              <a:t>стандартні</a:t>
            </a:r>
            <a:r>
              <a:rPr lang="ru-RU" sz="2000" dirty="0"/>
              <a:t> </a:t>
            </a:r>
            <a:r>
              <a:rPr lang="ru-RU" sz="2000" dirty="0" err="1"/>
              <a:t>чати</a:t>
            </a:r>
            <a:r>
              <a:rPr lang="ru-RU" sz="2000" dirty="0"/>
              <a:t> не </a:t>
            </a:r>
            <a:r>
              <a:rPr lang="ru-RU" sz="2000" dirty="0" err="1"/>
              <a:t>шифруються</a:t>
            </a:r>
            <a:r>
              <a:rPr lang="ru-RU" sz="2000" dirty="0"/>
              <a:t> </a:t>
            </a:r>
            <a:r>
              <a:rPr lang="ru-RU" sz="2000" dirty="0" err="1"/>
              <a:t>кінцевим</a:t>
            </a:r>
            <a:r>
              <a:rPr lang="ru-RU" sz="2000" dirty="0"/>
              <a:t> </a:t>
            </a:r>
            <a:r>
              <a:rPr lang="ru-RU" sz="2000" dirty="0" err="1"/>
              <a:t>шифруванням</a:t>
            </a:r>
            <a:r>
              <a:rPr lang="ru-RU" sz="2000" dirty="0"/>
              <a:t> по </a:t>
            </a:r>
            <a:r>
              <a:rPr lang="ru-RU" sz="2000" dirty="0" err="1"/>
              <a:t>замовчуванню</a:t>
            </a:r>
            <a:endParaRPr lang="ru-RU" sz="2000" dirty="0"/>
          </a:p>
          <a:p>
            <a:pPr marL="0" lvl="0" indent="0" algn="just">
              <a:buNone/>
            </a:pPr>
            <a:r>
              <a:rPr lang="ru-RU" sz="2000" dirty="0"/>
              <a:t>- у </a:t>
            </a:r>
            <a:r>
              <a:rPr lang="ru-RU" sz="2000" dirty="0" err="1"/>
              <a:t>деяких</a:t>
            </a:r>
            <a:r>
              <a:rPr lang="ru-RU" sz="2000" dirty="0"/>
              <a:t> </a:t>
            </a:r>
            <a:r>
              <a:rPr lang="ru-RU" sz="2000" dirty="0" err="1"/>
              <a:t>країнах</a:t>
            </a:r>
            <a:r>
              <a:rPr lang="ru-RU" sz="2000" dirty="0"/>
              <a:t> </a:t>
            </a:r>
            <a:r>
              <a:rPr lang="ru-RU" sz="2000" dirty="0" err="1"/>
              <a:t>може</a:t>
            </a:r>
            <a:r>
              <a:rPr lang="ru-RU" sz="2000" dirty="0"/>
              <a:t> бути </a:t>
            </a:r>
            <a:r>
              <a:rPr lang="ru-RU" sz="2000" dirty="0" err="1"/>
              <a:t>заблокований</a:t>
            </a:r>
            <a:r>
              <a:rPr lang="ru-RU" sz="2000" dirty="0"/>
              <a:t> </a:t>
            </a:r>
            <a:r>
              <a:rPr lang="ru-RU" sz="2000" dirty="0" err="1"/>
              <a:t>або</a:t>
            </a:r>
            <a:r>
              <a:rPr lang="ru-RU" sz="2000" dirty="0"/>
              <a:t> </a:t>
            </a:r>
            <a:r>
              <a:rPr lang="ru-RU" sz="2000" dirty="0" err="1"/>
              <a:t>обмежений</a:t>
            </a:r>
            <a:endParaRPr lang="en-US" sz="2000" dirty="0"/>
          </a:p>
          <a:p>
            <a:pPr algn="just"/>
            <a:endParaRPr lang="uk-UA" sz="2800" dirty="0"/>
          </a:p>
        </p:txBody>
      </p:sp>
      <p:pic>
        <p:nvPicPr>
          <p:cNvPr id="4" name="Picture 115">
            <a:extLst>
              <a:ext uri="{FF2B5EF4-FFF2-40B4-BE49-F238E27FC236}">
                <a16:creationId xmlns:a16="http://schemas.microsoft.com/office/drawing/2014/main" id="{C32D76F8-9A32-5331-52A7-9373E75764F4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95" t="7310" r="4552" b="7762"/>
          <a:stretch/>
        </p:blipFill>
        <p:spPr bwMode="auto">
          <a:xfrm>
            <a:off x="334961" y="1499098"/>
            <a:ext cx="6240672" cy="385980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26144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7AD31-608E-E7EC-BDEC-EFDC37C7D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WhatsApp</a:t>
            </a:r>
            <a:endParaRPr lang="uk-U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6C3B74-8593-F590-30D1-1A610AE50C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727369" y="1155311"/>
            <a:ext cx="5129667" cy="4760297"/>
          </a:xfrm>
        </p:spPr>
        <p:txBody>
          <a:bodyPr/>
          <a:lstStyle/>
          <a:p>
            <a:pPr marL="0" indent="0" algn="just">
              <a:buNone/>
            </a:pPr>
            <a:r>
              <a:rPr lang="uk-UA" sz="2000" dirty="0"/>
              <a:t>Переваги:</a:t>
            </a:r>
            <a:endParaRPr lang="en-US" sz="2000" dirty="0"/>
          </a:p>
          <a:p>
            <a:pPr marL="0" lvl="0" indent="0" algn="just">
              <a:buNone/>
            </a:pPr>
            <a:r>
              <a:rPr lang="uk-UA" sz="2000" dirty="0"/>
              <a:t>- широкий функціонал;</a:t>
            </a:r>
            <a:endParaRPr lang="en-US" sz="2000" dirty="0"/>
          </a:p>
          <a:p>
            <a:pPr marL="0" lvl="0" indent="0" algn="just">
              <a:buNone/>
            </a:pPr>
            <a:r>
              <a:rPr lang="uk-UA" sz="2000" dirty="0"/>
              <a:t>- шифрування </a:t>
            </a:r>
            <a:r>
              <a:rPr lang="uk-UA" sz="2000" dirty="0" err="1"/>
              <a:t>end-to-end</a:t>
            </a:r>
            <a:r>
              <a:rPr lang="uk-UA" sz="2000" dirty="0"/>
              <a:t>;</a:t>
            </a:r>
            <a:endParaRPr lang="en-US" sz="2000" dirty="0"/>
          </a:p>
          <a:p>
            <a:pPr marL="0" lvl="0" indent="0" algn="just">
              <a:buNone/>
            </a:pPr>
            <a:r>
              <a:rPr lang="en-US" sz="2000" dirty="0"/>
              <a:t>- </a:t>
            </a:r>
            <a:r>
              <a:rPr lang="uk-UA" sz="2000" dirty="0"/>
              <a:t>популярність</a:t>
            </a:r>
            <a:r>
              <a:rPr lang="en-US" sz="2000" dirty="0"/>
              <a:t>;</a:t>
            </a:r>
          </a:p>
          <a:p>
            <a:pPr marL="0" indent="0" algn="just">
              <a:buNone/>
            </a:pPr>
            <a:r>
              <a:rPr lang="en-US" sz="2000" dirty="0"/>
              <a:t>- </a:t>
            </a:r>
            <a:r>
              <a:rPr lang="uk-UA" sz="2000" dirty="0"/>
              <a:t>мале споживання ресурсів</a:t>
            </a:r>
            <a:r>
              <a:rPr lang="en-US" sz="2000" dirty="0"/>
              <a:t>;</a:t>
            </a:r>
          </a:p>
          <a:p>
            <a:pPr lvl="0" algn="just"/>
            <a:endParaRPr lang="en-US" sz="2000" dirty="0"/>
          </a:p>
          <a:p>
            <a:pPr marL="0" indent="0" algn="just">
              <a:buNone/>
            </a:pPr>
            <a:r>
              <a:rPr lang="uk-UA" sz="2000" dirty="0"/>
              <a:t>Недоліки:</a:t>
            </a:r>
            <a:endParaRPr lang="en-US" sz="2000" dirty="0"/>
          </a:p>
          <a:p>
            <a:pPr marL="0" lvl="0" indent="0" algn="just">
              <a:buNone/>
            </a:pPr>
            <a:r>
              <a:rPr lang="uk-UA" sz="2000" dirty="0"/>
              <a:t>- обмеженість функцій веб-версії;</a:t>
            </a:r>
            <a:endParaRPr lang="en-US" sz="2000" dirty="0"/>
          </a:p>
          <a:p>
            <a:pPr marL="0" lvl="0" indent="0" algn="just">
              <a:buNone/>
            </a:pPr>
            <a:r>
              <a:rPr lang="uk-UA" sz="2000" dirty="0"/>
              <a:t>-</a:t>
            </a:r>
            <a:r>
              <a:rPr lang="en-US" sz="2000" dirty="0"/>
              <a:t> </a:t>
            </a:r>
            <a:r>
              <a:rPr lang="uk-UA" sz="2000" dirty="0"/>
              <a:t>обмеження на використання одного облікового запису на одному пристрої;</a:t>
            </a:r>
            <a:endParaRPr lang="en-US" sz="2000" dirty="0"/>
          </a:p>
          <a:p>
            <a:pPr algn="just"/>
            <a:endParaRPr lang="uk-UA" sz="2800" dirty="0"/>
          </a:p>
        </p:txBody>
      </p:sp>
      <p:pic>
        <p:nvPicPr>
          <p:cNvPr id="5" name="Picture 116" descr="Use WhatsApp on PC using WhatsApp Web - Full Details">
            <a:extLst>
              <a:ext uri="{FF2B5EF4-FFF2-40B4-BE49-F238E27FC236}">
                <a16:creationId xmlns:a16="http://schemas.microsoft.com/office/drawing/2014/main" id="{4D65D983-F218-609A-9C89-CDC1F56029EF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4" t="855" r="1185" b="648"/>
          <a:stretch/>
        </p:blipFill>
        <p:spPr bwMode="auto">
          <a:xfrm>
            <a:off x="507681" y="1182290"/>
            <a:ext cx="5761039" cy="44934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91472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7AD31-608E-E7EC-BDEC-EFDC37C7D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/>
              <a:t>Діаграма бази даних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215CCBE-A05B-8EA1-B594-AA6F43C470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0256" y="899266"/>
            <a:ext cx="9411487" cy="4867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9974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7AD31-608E-E7EC-BDEC-EFDC37C7D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/>
              <a:t>Діаграма </a:t>
            </a:r>
            <a:r>
              <a:rPr lang="uk-UA" dirty="0" err="1"/>
              <a:t>активностей</a:t>
            </a:r>
            <a:endParaRPr lang="uk-UA" dirty="0"/>
          </a:p>
        </p:txBody>
      </p:sp>
      <p:pic>
        <p:nvPicPr>
          <p:cNvPr id="3" name="Рисунок 4">
            <a:extLst>
              <a:ext uri="{FF2B5EF4-FFF2-40B4-BE49-F238E27FC236}">
                <a16:creationId xmlns:a16="http://schemas.microsoft.com/office/drawing/2014/main" id="{AFF5DE72-D132-CC17-5344-07C273E805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0438" y="909429"/>
            <a:ext cx="6431124" cy="479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3054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7AD31-608E-E7EC-BDEC-EFDC37C7D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/>
              <a:t>Використані технології</a:t>
            </a:r>
          </a:p>
        </p:txBody>
      </p:sp>
      <p:pic>
        <p:nvPicPr>
          <p:cNvPr id="9" name="Picture 6" descr="Combining JavaScript bundling, minification, cache busting, and easier  debugging | Volare Software">
            <a:extLst>
              <a:ext uri="{FF2B5EF4-FFF2-40B4-BE49-F238E27FC236}">
                <a16:creationId xmlns:a16="http://schemas.microsoft.com/office/drawing/2014/main" id="{DBC8F81A-EFD2-CAEA-0C66-0A53E75E22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1736" y="1612513"/>
            <a:ext cx="1277911" cy="900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ASPHostCentral.com - Cheap, Excellent, Instant Activation and Fast Entity  Framework 6 SSD Hosting on Clouds with Free Service">
            <a:extLst>
              <a:ext uri="{FF2B5EF4-FFF2-40B4-BE49-F238E27FC236}">
                <a16:creationId xmlns:a16="http://schemas.microsoft.com/office/drawing/2014/main" id="{03417BBC-B275-6B68-17B8-D633EC219A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854" y="2754601"/>
            <a:ext cx="2188424" cy="1167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74DAA24-F122-06F5-95F7-8C9F8970DA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7472" y="1399091"/>
            <a:ext cx="3009900" cy="318135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8F396DC-AF56-EB2B-D7F4-A29F925F0E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7159" y="1717414"/>
            <a:ext cx="2146752" cy="774040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08779CE8-00FE-B726-D04B-F85E970B8ED8}"/>
              </a:ext>
            </a:extLst>
          </p:cNvPr>
          <p:cNvSpPr txBox="1">
            <a:spLocks/>
          </p:cNvSpPr>
          <p:nvPr/>
        </p:nvSpPr>
        <p:spPr>
          <a:xfrm>
            <a:off x="79792" y="4580441"/>
            <a:ext cx="3517016" cy="7740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uk-UA" sz="3200" dirty="0"/>
              <a:t>База даних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E29F48C1-2B6B-0E53-2C92-C7B9788D5333}"/>
              </a:ext>
            </a:extLst>
          </p:cNvPr>
          <p:cNvSpPr txBox="1">
            <a:spLocks/>
          </p:cNvSpPr>
          <p:nvPr/>
        </p:nvSpPr>
        <p:spPr>
          <a:xfrm>
            <a:off x="3812183" y="4580441"/>
            <a:ext cx="3517016" cy="7740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uk-UA" sz="3200" dirty="0"/>
              <a:t>Сервер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2FC05773-D050-4F7D-6C8E-6904F3BBB0A1}"/>
              </a:ext>
            </a:extLst>
          </p:cNvPr>
          <p:cNvSpPr txBox="1">
            <a:spLocks/>
          </p:cNvSpPr>
          <p:nvPr/>
        </p:nvSpPr>
        <p:spPr>
          <a:xfrm>
            <a:off x="7863914" y="4580441"/>
            <a:ext cx="3517016" cy="7740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uk-UA" sz="3200" dirty="0"/>
              <a:t>Клієнт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409DE06-9802-682E-2073-D8B73746705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1736" y="2672418"/>
            <a:ext cx="1540184" cy="1513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4402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6000C-B621-2384-8BE3-1350B4742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2" y="1833723"/>
            <a:ext cx="11522075" cy="3190553"/>
          </a:xfrm>
        </p:spPr>
        <p:txBody>
          <a:bodyPr>
            <a:normAutofit/>
          </a:bodyPr>
          <a:lstStyle/>
          <a:p>
            <a:r>
              <a:rPr lang="uk-UA" dirty="0"/>
              <a:t>Перейдемо до демонстрації</a:t>
            </a:r>
          </a:p>
        </p:txBody>
      </p:sp>
    </p:spTree>
    <p:extLst>
      <p:ext uri="{BB962C8B-B14F-4D97-AF65-F5344CB8AC3E}">
        <p14:creationId xmlns:p14="http://schemas.microsoft.com/office/powerpoint/2010/main" val="366227317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Житомирська політехніка">
      <a:dk1>
        <a:srgbClr val="224D83"/>
      </a:dk1>
      <a:lt1>
        <a:sysClr val="window" lastClr="FFFFFF"/>
      </a:lt1>
      <a:dk2>
        <a:srgbClr val="FFFFFF"/>
      </a:dk2>
      <a:lt2>
        <a:srgbClr val="224D8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Житомирська політехніка">
      <a:majorFont>
        <a:latin typeface="Montserrat ExtraBold"/>
        <a:ea typeface=""/>
        <a:cs typeface=""/>
      </a:majorFont>
      <a:minorFont>
        <a:latin typeface="Montserr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196</Words>
  <Application>Microsoft Office PowerPoint</Application>
  <PresentationFormat>Widescreen</PresentationFormat>
  <Paragraphs>36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Montserrat</vt:lpstr>
      <vt:lpstr>Montserrat ExtraBold</vt:lpstr>
      <vt:lpstr>Тема Office</vt:lpstr>
      <vt:lpstr>Випускна кваліфікаційна робота на тему: «Веб-месенджер»</vt:lpstr>
      <vt:lpstr>Мета</vt:lpstr>
      <vt:lpstr>Актуальність теми</vt:lpstr>
      <vt:lpstr>Telegram</vt:lpstr>
      <vt:lpstr>WhatsApp</vt:lpstr>
      <vt:lpstr>Діаграма бази даних</vt:lpstr>
      <vt:lpstr>Діаграма активностей</vt:lpstr>
      <vt:lpstr>Використані технології</vt:lpstr>
      <vt:lpstr>Перейдемо до демонстрації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Презентація PowerPoint</dc:title>
  <dc:creator>Новосьолов Іван Володимирович</dc:creator>
  <cp:lastModifiedBy>Vitalii Vaskivskyi</cp:lastModifiedBy>
  <cp:revision>10</cp:revision>
  <dcterms:created xsi:type="dcterms:W3CDTF">2023-01-12T09:20:21Z</dcterms:created>
  <dcterms:modified xsi:type="dcterms:W3CDTF">2024-06-08T18:36:53Z</dcterms:modified>
</cp:coreProperties>
</file>