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AD1FE0-3AAC-41D9-BB87-5799A582529E}">
          <p14:sldIdLst>
            <p14:sldId id="256"/>
            <p14:sldId id="257"/>
            <p14:sldId id="261"/>
            <p14:sldId id="259"/>
            <p14:sldId id="272"/>
          </p14:sldIdLst>
        </p14:section>
        <p14:section name="Untitled Section" id="{0B21FD94-2B39-4B31-B9E5-091BD2914BB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27C"/>
    <a:srgbClr val="1F3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2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3EE3-AA99-4540-81B8-B0D9CFDF61F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987" y="443103"/>
            <a:ext cx="9144000" cy="3615772"/>
          </a:xfrm>
        </p:spPr>
        <p:txBody>
          <a:bodyPr>
            <a:noAutofit/>
          </a:bodyPr>
          <a:lstStyle/>
          <a:p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Презентація до курсової роботи </a:t>
            </a:r>
            <a:r>
              <a:rPr lang="ru-RU" sz="4400" b="1" dirty="0">
                <a:solidFill>
                  <a:srgbClr val="49527C"/>
                </a:solidFill>
                <a:latin typeface="Calibri (Body)"/>
              </a:rPr>
              <a:t>«</a:t>
            </a:r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Розробка освітнього порталу для школи»</a:t>
            </a:r>
            <a:br>
              <a:rPr lang="ru-RU" sz="4400" b="1" dirty="0">
                <a:latin typeface="Calibri (Body)"/>
              </a:rPr>
            </a:br>
            <a:endParaRPr lang="en-US" sz="4400" b="1" dirty="0">
              <a:solidFill>
                <a:srgbClr val="49527C"/>
              </a:solidFill>
              <a:latin typeface="Calibri (Body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0763" y="5618205"/>
            <a:ext cx="6363354" cy="1098823"/>
          </a:xfrm>
        </p:spPr>
        <p:txBody>
          <a:bodyPr>
            <a:normAutofit/>
          </a:bodyPr>
          <a:lstStyle/>
          <a:p>
            <a:pPr algn="r"/>
            <a:r>
              <a:rPr lang="uk-UA" dirty="0">
                <a:solidFill>
                  <a:srgbClr val="49527C"/>
                </a:solidFill>
              </a:rPr>
              <a:t>Виконав: Васьківський В.Ю.</a:t>
            </a:r>
          </a:p>
        </p:txBody>
      </p:sp>
    </p:spTree>
    <p:extLst>
      <p:ext uri="{BB962C8B-B14F-4D97-AF65-F5344CB8AC3E}">
        <p14:creationId xmlns:p14="http://schemas.microsoft.com/office/powerpoint/2010/main" val="398166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 err="1">
                <a:solidFill>
                  <a:srgbClr val="49527C"/>
                </a:solidFill>
                <a:latin typeface="Calibri (Основний текст)"/>
              </a:rPr>
              <a:t>Обгрунтування</a:t>
            </a:r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 теми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1815764" y="1633601"/>
            <a:ext cx="88109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err="1">
                <a:solidFill>
                  <a:srgbClr val="49527C"/>
                </a:solidFill>
              </a:rPr>
              <a:t>Необхідність</a:t>
            </a:r>
            <a:r>
              <a:rPr lang="ru-RU" sz="2400" dirty="0">
                <a:solidFill>
                  <a:srgbClr val="49527C"/>
                </a:solidFill>
              </a:rPr>
              <a:t> систем </a:t>
            </a:r>
            <a:r>
              <a:rPr lang="ru-RU" sz="2400" dirty="0" err="1">
                <a:solidFill>
                  <a:srgbClr val="49527C"/>
                </a:solidFill>
              </a:rPr>
              <a:t>управління</a:t>
            </a:r>
            <a:r>
              <a:rPr lang="ru-RU" sz="2400" dirty="0">
                <a:solidFill>
                  <a:srgbClr val="49527C"/>
                </a:solidFill>
              </a:rPr>
              <a:t> для </a:t>
            </a:r>
            <a:r>
              <a:rPr lang="ru-RU" sz="2400" dirty="0" err="1">
                <a:solidFill>
                  <a:srgbClr val="49527C"/>
                </a:solidFill>
              </a:rPr>
              <a:t>власників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сайтів</a:t>
            </a:r>
            <a:r>
              <a:rPr lang="ru-RU" sz="2400" dirty="0">
                <a:solidFill>
                  <a:srgbClr val="49527C"/>
                </a:solidFill>
              </a:rPr>
              <a:t> почала </a:t>
            </a:r>
            <a:r>
              <a:rPr lang="ru-RU" sz="2400" dirty="0" err="1">
                <a:solidFill>
                  <a:srgbClr val="49527C"/>
                </a:solidFill>
              </a:rPr>
              <a:t>проявлятися</a:t>
            </a:r>
            <a:r>
              <a:rPr lang="ru-RU" sz="2400" dirty="0">
                <a:solidFill>
                  <a:srgbClr val="49527C"/>
                </a:solidFill>
              </a:rPr>
              <a:t> в той момент, коли </a:t>
            </a:r>
            <a:r>
              <a:rPr lang="ru-RU" sz="2400" dirty="0" err="1">
                <a:solidFill>
                  <a:srgbClr val="49527C"/>
                </a:solidFill>
              </a:rPr>
              <a:t>кількість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матеріалів</a:t>
            </a:r>
            <a:r>
              <a:rPr lang="ru-RU" sz="2400" dirty="0">
                <a:solidFill>
                  <a:srgbClr val="49527C"/>
                </a:solidFill>
              </a:rPr>
              <a:t> на веб-сайтах почала </a:t>
            </a:r>
            <a:r>
              <a:rPr lang="ru-RU" sz="2400" dirty="0" err="1">
                <a:solidFill>
                  <a:srgbClr val="49527C"/>
                </a:solidFill>
              </a:rPr>
              <a:t>стрімко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зростати</a:t>
            </a:r>
            <a:r>
              <a:rPr lang="ru-RU" sz="2400" dirty="0">
                <a:solidFill>
                  <a:srgbClr val="49527C"/>
                </a:solidFill>
              </a:rPr>
              <a:t>. </a:t>
            </a:r>
            <a:r>
              <a:rPr lang="ru-RU" sz="2400" dirty="0" err="1">
                <a:solidFill>
                  <a:srgbClr val="49527C"/>
                </a:solidFill>
              </a:rPr>
              <a:t>Це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призвело</a:t>
            </a:r>
            <a:r>
              <a:rPr lang="ru-RU" sz="2400" dirty="0">
                <a:solidFill>
                  <a:srgbClr val="49527C"/>
                </a:solidFill>
              </a:rPr>
              <a:t> до того, </a:t>
            </a:r>
            <a:r>
              <a:rPr lang="ru-RU" sz="2400" dirty="0" err="1">
                <a:solidFill>
                  <a:srgbClr val="49527C"/>
                </a:solidFill>
              </a:rPr>
              <a:t>що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традиційні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</a:p>
          <a:p>
            <a:pPr algn="just"/>
            <a:r>
              <a:rPr lang="ru-RU" sz="2400" dirty="0">
                <a:solidFill>
                  <a:srgbClr val="49527C"/>
                </a:solidFill>
              </a:rPr>
              <a:t>«</a:t>
            </a:r>
            <a:r>
              <a:rPr lang="ru-RU" sz="2400" dirty="0" err="1">
                <a:solidFill>
                  <a:srgbClr val="49527C"/>
                </a:solidFill>
              </a:rPr>
              <a:t>ручні</a:t>
            </a:r>
            <a:r>
              <a:rPr lang="ru-RU" sz="2400" dirty="0">
                <a:solidFill>
                  <a:srgbClr val="49527C"/>
                </a:solidFill>
              </a:rPr>
              <a:t>» </a:t>
            </a:r>
            <a:r>
              <a:rPr lang="ru-RU" sz="2400" dirty="0" err="1">
                <a:solidFill>
                  <a:srgbClr val="49527C"/>
                </a:solidFill>
              </a:rPr>
              <a:t>технології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розробки</a:t>
            </a:r>
            <a:r>
              <a:rPr lang="ru-RU" sz="2400" dirty="0">
                <a:solidFill>
                  <a:srgbClr val="49527C"/>
                </a:solidFill>
              </a:rPr>
              <a:t> і </a:t>
            </a:r>
            <a:r>
              <a:rPr lang="ru-RU" sz="2400" dirty="0" err="1">
                <a:solidFill>
                  <a:srgbClr val="49527C"/>
                </a:solidFill>
              </a:rPr>
              <a:t>підтримки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сайтів</a:t>
            </a:r>
            <a:r>
              <a:rPr lang="ru-RU" sz="2400" dirty="0">
                <a:solidFill>
                  <a:srgbClr val="49527C"/>
                </a:solidFill>
              </a:rPr>
              <a:t>, коли сайт </a:t>
            </a:r>
            <a:r>
              <a:rPr lang="ru-RU" sz="2400" dirty="0" err="1">
                <a:solidFill>
                  <a:srgbClr val="49527C"/>
                </a:solidFill>
              </a:rPr>
              <a:t>складався</a:t>
            </a:r>
            <a:r>
              <a:rPr lang="ru-RU" sz="2400" dirty="0">
                <a:solidFill>
                  <a:srgbClr val="49527C"/>
                </a:solidFill>
              </a:rPr>
              <a:t> з </a:t>
            </a:r>
            <a:r>
              <a:rPr lang="ru-RU" sz="2400" dirty="0" err="1">
                <a:solidFill>
                  <a:srgbClr val="49527C"/>
                </a:solidFill>
              </a:rPr>
              <a:t>статичних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сторінок</a:t>
            </a:r>
            <a:r>
              <a:rPr lang="ru-RU" sz="2400" dirty="0">
                <a:solidFill>
                  <a:srgbClr val="49527C"/>
                </a:solidFill>
              </a:rPr>
              <a:t> і набору </a:t>
            </a:r>
            <a:r>
              <a:rPr lang="ru-RU" sz="2400" dirty="0" err="1">
                <a:solidFill>
                  <a:srgbClr val="49527C"/>
                </a:solidFill>
              </a:rPr>
              <a:t>додаткових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спеціалізованих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скриптів</a:t>
            </a:r>
            <a:r>
              <a:rPr lang="ru-RU" sz="2400" dirty="0">
                <a:solidFill>
                  <a:srgbClr val="49527C"/>
                </a:solidFill>
              </a:rPr>
              <a:t>, стали не </a:t>
            </a:r>
            <a:r>
              <a:rPr lang="ru-RU" sz="2400" dirty="0" err="1">
                <a:solidFill>
                  <a:srgbClr val="49527C"/>
                </a:solidFill>
              </a:rPr>
              <a:t>настільки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ефективними</a:t>
            </a:r>
            <a:r>
              <a:rPr lang="ru-RU" sz="2400" dirty="0">
                <a:solidFill>
                  <a:srgbClr val="49527C"/>
                </a:solidFill>
              </a:rPr>
              <a:t>. </a:t>
            </a:r>
            <a:r>
              <a:rPr lang="ru-RU" sz="2400" dirty="0" err="1">
                <a:solidFill>
                  <a:srgbClr val="49527C"/>
                </a:solidFill>
              </a:rPr>
              <a:t>Введення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даних</a:t>
            </a:r>
            <a:r>
              <a:rPr lang="ru-RU" sz="2400" dirty="0">
                <a:solidFill>
                  <a:srgbClr val="49527C"/>
                </a:solidFill>
              </a:rPr>
              <a:t> на сайт </a:t>
            </a:r>
            <a:r>
              <a:rPr lang="ru-RU" sz="2400" dirty="0" err="1">
                <a:solidFill>
                  <a:srgbClr val="49527C"/>
                </a:solidFill>
              </a:rPr>
              <a:t>вимагав</a:t>
            </a:r>
            <a:r>
              <a:rPr lang="ru-RU" sz="2400" dirty="0">
                <a:solidFill>
                  <a:srgbClr val="49527C"/>
                </a:solidFill>
              </a:rPr>
              <a:t> (як </a:t>
            </a:r>
            <a:r>
              <a:rPr lang="ru-RU" sz="2400" dirty="0" err="1">
                <a:solidFill>
                  <a:srgbClr val="49527C"/>
                </a:solidFill>
              </a:rPr>
              <a:t>мінімум</a:t>
            </a:r>
            <a:r>
              <a:rPr lang="ru-RU" sz="2400" dirty="0">
                <a:solidFill>
                  <a:srgbClr val="49527C"/>
                </a:solidFill>
              </a:rPr>
              <a:t>) </a:t>
            </a:r>
            <a:r>
              <a:rPr lang="ru-RU" sz="2400" dirty="0" err="1">
                <a:solidFill>
                  <a:srgbClr val="49527C"/>
                </a:solidFill>
              </a:rPr>
              <a:t>знання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технологій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en-US" sz="2400" dirty="0">
                <a:solidFill>
                  <a:srgbClr val="49527C"/>
                </a:solidFill>
              </a:rPr>
              <a:t>HTML/CSS </a:t>
            </a:r>
            <a:r>
              <a:rPr lang="ru-RU" sz="2400" dirty="0">
                <a:solidFill>
                  <a:srgbClr val="49527C"/>
                </a:solidFill>
              </a:rPr>
              <a:t>верстки, </a:t>
            </a:r>
            <a:r>
              <a:rPr lang="ru-RU" sz="2400" dirty="0" err="1">
                <a:solidFill>
                  <a:srgbClr val="49527C"/>
                </a:solidFill>
              </a:rPr>
              <a:t>зміни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структури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сайтів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були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пов'язані</a:t>
            </a:r>
            <a:r>
              <a:rPr lang="ru-RU" sz="2400" dirty="0">
                <a:solidFill>
                  <a:srgbClr val="49527C"/>
                </a:solidFill>
              </a:rPr>
              <a:t> з каскадною </a:t>
            </a:r>
            <a:r>
              <a:rPr lang="ru-RU" sz="2400" dirty="0" err="1">
                <a:solidFill>
                  <a:srgbClr val="49527C"/>
                </a:solidFill>
              </a:rPr>
              <a:t>зміною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великої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кількості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взаємопов'язаних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сторінок</a:t>
            </a:r>
            <a:r>
              <a:rPr lang="ru-RU" sz="2400" dirty="0">
                <a:solidFill>
                  <a:srgbClr val="49527C"/>
                </a:solidFill>
              </a:rPr>
              <a:t>. Тому </a:t>
            </a:r>
            <a:r>
              <a:rPr lang="ru-RU" sz="2400" dirty="0" err="1">
                <a:solidFill>
                  <a:srgbClr val="49527C"/>
                </a:solidFill>
              </a:rPr>
              <a:t>виникла</a:t>
            </a:r>
            <a:r>
              <a:rPr lang="ru-RU" sz="2400" dirty="0">
                <a:solidFill>
                  <a:srgbClr val="49527C"/>
                </a:solidFill>
              </a:rPr>
              <a:t> потреба з одного боку в </a:t>
            </a:r>
            <a:r>
              <a:rPr lang="ru-RU" sz="2400" dirty="0" err="1">
                <a:solidFill>
                  <a:srgbClr val="49527C"/>
                </a:solidFill>
              </a:rPr>
              <a:t>уніфікації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програмних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рішень</a:t>
            </a:r>
            <a:r>
              <a:rPr lang="ru-RU" sz="2400" dirty="0">
                <a:solidFill>
                  <a:srgbClr val="49527C"/>
                </a:solidFill>
              </a:rPr>
              <a:t>, а з </a:t>
            </a:r>
            <a:r>
              <a:rPr lang="ru-RU" sz="2400" dirty="0" err="1">
                <a:solidFill>
                  <a:srgbClr val="49527C"/>
                </a:solidFill>
              </a:rPr>
              <a:t>іншого</a:t>
            </a:r>
            <a:r>
              <a:rPr lang="ru-RU" sz="2400" dirty="0">
                <a:solidFill>
                  <a:srgbClr val="49527C"/>
                </a:solidFill>
              </a:rPr>
              <a:t> в </a:t>
            </a:r>
            <a:r>
              <a:rPr lang="ru-RU" sz="2400" dirty="0" err="1">
                <a:solidFill>
                  <a:srgbClr val="49527C"/>
                </a:solidFill>
              </a:rPr>
              <a:t>поділі</a:t>
            </a:r>
            <a:r>
              <a:rPr lang="ru-RU" sz="2400" dirty="0">
                <a:solidFill>
                  <a:srgbClr val="49527C"/>
                </a:solidFill>
              </a:rPr>
              <a:t> дизайну і </a:t>
            </a:r>
            <a:r>
              <a:rPr lang="ru-RU" sz="2400" dirty="0" err="1">
                <a:solidFill>
                  <a:srgbClr val="49527C"/>
                </a:solidFill>
              </a:rPr>
              <a:t>вмісту</a:t>
            </a:r>
            <a:r>
              <a:rPr lang="ru-RU" sz="2400" dirty="0">
                <a:solidFill>
                  <a:srgbClr val="49527C"/>
                </a:solidFill>
              </a:rPr>
              <a:t> на </a:t>
            </a:r>
            <a:r>
              <a:rPr lang="ru-RU" sz="2400" dirty="0" err="1">
                <a:solidFill>
                  <a:srgbClr val="49527C"/>
                </a:solidFill>
              </a:rPr>
              <a:t>дві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незалежні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складові</a:t>
            </a:r>
            <a:r>
              <a:rPr lang="ru-RU" sz="2400" dirty="0">
                <a:solidFill>
                  <a:srgbClr val="49527C"/>
                </a:solidFill>
              </a:rPr>
              <a:t>.</a:t>
            </a:r>
            <a:endParaRPr lang="en-US" sz="2400" dirty="0">
              <a:solidFill>
                <a:srgbClr val="495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3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Мета роботи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1893055" y="2662016"/>
            <a:ext cx="8405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solidFill>
                  <a:srgbClr val="49527C"/>
                </a:solidFill>
              </a:rPr>
              <a:t>Створення інтернет-магазину спортивного харчування із інтуїтивно зрозумілим інтерфейсом для покупців та зручним керуванням контентом магазину з </a:t>
            </a:r>
            <a:r>
              <a:rPr lang="uk-UA" sz="2400" dirty="0" err="1">
                <a:solidFill>
                  <a:srgbClr val="49527C"/>
                </a:solidFill>
              </a:rPr>
              <a:t>адмін</a:t>
            </a:r>
            <a:r>
              <a:rPr lang="uk-UA" sz="2400" dirty="0">
                <a:solidFill>
                  <a:srgbClr val="49527C"/>
                </a:solidFill>
              </a:rPr>
              <a:t> панелі.</a:t>
            </a:r>
            <a:endParaRPr lang="en-US" sz="2400" dirty="0">
              <a:solidFill>
                <a:srgbClr val="495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8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Порівняння аналогів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66FD5D88-A95B-49F1-9B76-107AC35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12545"/>
              </p:ext>
            </p:extLst>
          </p:nvPr>
        </p:nvGraphicFramePr>
        <p:xfrm>
          <a:off x="2145211" y="1980474"/>
          <a:ext cx="7756671" cy="394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179">
                  <a:extLst>
                    <a:ext uri="{9D8B030D-6E8A-4147-A177-3AD203B41FA5}">
                      <a16:colId xmlns:a16="http://schemas.microsoft.com/office/drawing/2014/main" val="4052865803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2583826867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1648346609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2715501757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3932372534"/>
                    </a:ext>
                  </a:extLst>
                </a:gridCol>
              </a:tblGrid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Інтернет-магазин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Гарний </a:t>
                      </a:r>
                    </a:p>
                    <a:p>
                      <a:pPr algn="ctr"/>
                      <a:r>
                        <a:rPr lang="uk-UA" sz="1400" b="1" dirty="0"/>
                        <a:t>дизайн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 err="1"/>
                        <a:t>Адаптив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Популярність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Зрозумілий  користувацький інтерфейс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365109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Belok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Ні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7369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SportMenu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Ні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Ні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83489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Ні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24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8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Використані технології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pic>
        <p:nvPicPr>
          <p:cNvPr id="1030" name="Picture 6" descr="https://www.leixue.com/uploads/2019/08/TypeScript.png">
            <a:extLst>
              <a:ext uri="{FF2B5EF4-FFF2-40B4-BE49-F238E27FC236}">
                <a16:creationId xmlns:a16="http://schemas.microsoft.com/office/drawing/2014/main" id="{2A9B375D-F150-4DAC-831B-AB72991F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88" y="2990814"/>
            <a:ext cx="2861619" cy="19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-images-1.medium.com/fit/t/1600/480/1*EzUbvMzzNo7dwLayhpCIpw.png">
            <a:extLst>
              <a:ext uri="{FF2B5EF4-FFF2-40B4-BE49-F238E27FC236}">
                <a16:creationId xmlns:a16="http://schemas.microsoft.com/office/drawing/2014/main" id="{8DC2FD38-6F2D-48D3-A804-B5DA7DC3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77" y="3514953"/>
            <a:ext cx="2286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phpro.be/media/440/download/react%404x.png?v=2">
            <a:extLst>
              <a:ext uri="{FF2B5EF4-FFF2-40B4-BE49-F238E27FC236}">
                <a16:creationId xmlns:a16="http://schemas.microsoft.com/office/drawing/2014/main" id="{40D55E35-2416-405D-B54A-BA387AFD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390" y="1669243"/>
            <a:ext cx="1649628" cy="164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hsto.org/web/b1f/0ca/88b/b1f0ca88bac3491a979bad1fc1df4d75.png">
            <a:extLst>
              <a:ext uri="{FF2B5EF4-FFF2-40B4-BE49-F238E27FC236}">
                <a16:creationId xmlns:a16="http://schemas.microsoft.com/office/drawing/2014/main" id="{27710D95-04F7-4FFD-BD4B-58DBD471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220" y="3934277"/>
            <a:ext cx="2512541" cy="10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C2B8ACB-E7D9-4913-A7AE-782C0ECDDD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1605" y="2492909"/>
            <a:ext cx="2432092" cy="876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E3EF53-738A-4E7B-BD57-D5230B4CDF5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06259"/>
            <a:ext cx="1407697" cy="1035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872AFF-A8C5-4EE3-B9E0-F4ED23C95DEC}"/>
              </a:ext>
            </a:extLst>
          </p:cNvPr>
          <p:cNvSpPr txBox="1"/>
          <p:nvPr/>
        </p:nvSpPr>
        <p:spPr>
          <a:xfrm>
            <a:off x="7275631" y="5030143"/>
            <a:ext cx="207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Ant Design</a:t>
            </a:r>
            <a:endParaRPr lang="ru-RU" sz="2400" b="1" dirty="0">
              <a:cs typeface="Dubai Medium" panose="020B0603030403030204" pitchFamily="34" charset="-78"/>
            </a:endParaRPr>
          </a:p>
        </p:txBody>
      </p:sp>
      <p:pic>
        <p:nvPicPr>
          <p:cNvPr id="3" name="Picture 6" descr="Combining JavaScript bundling, minification, cache busting, and easier  debugging | Volare Software">
            <a:extLst>
              <a:ext uri="{FF2B5EF4-FFF2-40B4-BE49-F238E27FC236}">
                <a16:creationId xmlns:a16="http://schemas.microsoft.com/office/drawing/2014/main" id="{C0674AD2-9E87-4730-8CE8-AC012C9BD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15" y="1837225"/>
            <a:ext cx="1649628" cy="116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ASPHostCentral.com - Cheap, Excellent, Instant Activation and Fast Entity  Framework 6 SSD Hosting on Clouds with Free Service">
            <a:extLst>
              <a:ext uri="{FF2B5EF4-FFF2-40B4-BE49-F238E27FC236}">
                <a16:creationId xmlns:a16="http://schemas.microsoft.com/office/drawing/2014/main" id="{04DB8431-8647-4245-8C51-1B161FF6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2" y="4590764"/>
            <a:ext cx="2346110" cy="12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04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178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(Body)</vt:lpstr>
      <vt:lpstr>Calibri (Основний текст)</vt:lpstr>
      <vt:lpstr>Calibri Light</vt:lpstr>
      <vt:lpstr>Dubai Medium</vt:lpstr>
      <vt:lpstr>Office Theme</vt:lpstr>
      <vt:lpstr>Презентація до курсової роботи «Розробка освітнього порталу для школи» </vt:lpstr>
      <vt:lpstr>Обгрунтування теми</vt:lpstr>
      <vt:lpstr>Мета роботи</vt:lpstr>
      <vt:lpstr>Порівняння аналогів</vt:lpstr>
      <vt:lpstr>Використані технології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Віталій Васьківський</cp:lastModifiedBy>
  <cp:revision>38</cp:revision>
  <dcterms:created xsi:type="dcterms:W3CDTF">2020-05-18T13:24:49Z</dcterms:created>
  <dcterms:modified xsi:type="dcterms:W3CDTF">2022-07-07T12:35:44Z</dcterms:modified>
</cp:coreProperties>
</file>