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128" y="867138"/>
            <a:ext cx="9144000" cy="3615772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49527C"/>
                </a:solidFill>
                <a:latin typeface="+mn-lt"/>
              </a:rPr>
              <a:t>Презентація до курсової роботи розробка програми «файловий менеджер»</a:t>
            </a:r>
            <a:endParaRPr lang="en-US" b="1" dirty="0">
              <a:solidFill>
                <a:srgbClr val="49527C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7725" y="5223506"/>
            <a:ext cx="6363354" cy="1534712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rgbClr val="49527C"/>
                </a:solidFill>
              </a:rPr>
              <a:t>Виконав: Васьківський В.Ю.</a:t>
            </a:r>
          </a:p>
          <a:p>
            <a:pPr algn="r"/>
            <a:r>
              <a:rPr lang="uk-UA" dirty="0">
                <a:solidFill>
                  <a:srgbClr val="49527C"/>
                </a:solidFill>
              </a:rPr>
              <a:t>Керівник : Власенко О.В.</a:t>
            </a:r>
            <a:endParaRPr lang="en-US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4" y="-131187"/>
            <a:ext cx="9622971" cy="1842979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Форма налаштувань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0C6C8C-8FA5-4D0F-849A-3F798019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43" y="1317145"/>
            <a:ext cx="7802313" cy="52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Висновки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28800" y="2680062"/>
            <a:ext cx="8874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49527C"/>
                </a:solidFill>
              </a:rPr>
              <a:t>Було створено програмне забезпечення, яке має такі можливості: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49527C"/>
                </a:solidFill>
              </a:rPr>
              <a:t>Перегляд вмісту дисків</a:t>
            </a:r>
            <a:r>
              <a:rPr lang="en-US" sz="2400" dirty="0">
                <a:solidFill>
                  <a:srgbClr val="49527C"/>
                </a:solidFill>
              </a:rPr>
              <a:t>/</a:t>
            </a:r>
            <a:r>
              <a:rPr lang="uk-UA" sz="2400" dirty="0">
                <a:solidFill>
                  <a:srgbClr val="49527C"/>
                </a:solidFill>
              </a:rPr>
              <a:t>папок, відкриття файлів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49527C"/>
                </a:solidFill>
              </a:rPr>
              <a:t>Операції над файлами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49527C"/>
                </a:solidFill>
              </a:rPr>
              <a:t>Перегляд властивостей дисків</a:t>
            </a:r>
            <a:r>
              <a:rPr lang="en-US" sz="2400" dirty="0">
                <a:solidFill>
                  <a:srgbClr val="49527C"/>
                </a:solidFill>
              </a:rPr>
              <a:t>/</a:t>
            </a:r>
            <a:r>
              <a:rPr lang="uk-UA" sz="2400" dirty="0">
                <a:solidFill>
                  <a:srgbClr val="49527C"/>
                </a:solidFill>
              </a:rPr>
              <a:t>папок</a:t>
            </a:r>
            <a:r>
              <a:rPr lang="en-US" sz="2400" dirty="0">
                <a:solidFill>
                  <a:srgbClr val="49527C"/>
                </a:solidFill>
              </a:rPr>
              <a:t>/</a:t>
            </a:r>
            <a:r>
              <a:rPr lang="uk-UA" sz="2400" dirty="0">
                <a:solidFill>
                  <a:srgbClr val="49527C"/>
                </a:solidFill>
              </a:rPr>
              <a:t>файлів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49527C"/>
                </a:solidFill>
              </a:rPr>
              <a:t>Налаштування програми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Обгрунтування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 теми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2002972" y="1722119"/>
            <a:ext cx="8464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rgbClr val="49527C"/>
                </a:solidFill>
              </a:rPr>
              <a:t>Файлові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менеджери</a:t>
            </a:r>
            <a:r>
              <a:rPr lang="ru-RU" sz="2400" dirty="0">
                <a:solidFill>
                  <a:srgbClr val="49527C"/>
                </a:solidFill>
              </a:rPr>
              <a:t> - </a:t>
            </a:r>
            <a:r>
              <a:rPr lang="ru-RU" sz="2400" dirty="0" err="1">
                <a:solidFill>
                  <a:srgbClr val="49527C"/>
                </a:solidFill>
              </a:rPr>
              <a:t>це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програми</a:t>
            </a:r>
            <a:r>
              <a:rPr lang="uk-UA" sz="2400" dirty="0">
                <a:solidFill>
                  <a:srgbClr val="49527C"/>
                </a:solidFill>
              </a:rPr>
              <a:t>, що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спрощують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прискорюють</a:t>
            </a:r>
            <a:r>
              <a:rPr lang="ru-RU" sz="2400" dirty="0">
                <a:solidFill>
                  <a:srgbClr val="49527C"/>
                </a:solidFill>
              </a:rPr>
              <a:t> роботу з файлами. Вони </a:t>
            </a:r>
            <a:r>
              <a:rPr lang="ru-RU" sz="2400" dirty="0" err="1">
                <a:solidFill>
                  <a:srgbClr val="49527C"/>
                </a:solidFill>
              </a:rPr>
              <a:t>дозволяють</a:t>
            </a:r>
            <a:r>
              <a:rPr lang="ru-RU" sz="2400" dirty="0">
                <a:solidFill>
                  <a:srgbClr val="49527C"/>
                </a:solidFill>
              </a:rPr>
              <a:t> як </a:t>
            </a:r>
            <a:r>
              <a:rPr lang="ru-RU" sz="2400" dirty="0" err="1">
                <a:solidFill>
                  <a:srgbClr val="49527C"/>
                </a:solidFill>
              </a:rPr>
              <a:t>створювати</a:t>
            </a:r>
            <a:r>
              <a:rPr lang="ru-RU" sz="2400" dirty="0">
                <a:solidFill>
                  <a:srgbClr val="49527C"/>
                </a:solidFill>
              </a:rPr>
              <a:t>, так і </a:t>
            </a:r>
            <a:r>
              <a:rPr lang="ru-RU" sz="2400" dirty="0" err="1">
                <a:solidFill>
                  <a:srgbClr val="49527C"/>
                </a:solidFill>
              </a:rPr>
              <a:t>видаляти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файли</a:t>
            </a:r>
            <a:r>
              <a:rPr lang="ru-RU" sz="2400" dirty="0">
                <a:solidFill>
                  <a:srgbClr val="49527C"/>
                </a:solidFill>
              </a:rPr>
              <a:t>, </a:t>
            </a:r>
            <a:r>
              <a:rPr lang="ru-RU" sz="2400" dirty="0" err="1">
                <a:solidFill>
                  <a:srgbClr val="49527C"/>
                </a:solidFill>
              </a:rPr>
              <a:t>редагувати</a:t>
            </a:r>
            <a:r>
              <a:rPr lang="ru-RU" sz="2400" dirty="0">
                <a:solidFill>
                  <a:srgbClr val="49527C"/>
                </a:solidFill>
              </a:rPr>
              <a:t>, </a:t>
            </a:r>
            <a:r>
              <a:rPr lang="ru-RU" sz="2400" dirty="0" err="1">
                <a:solidFill>
                  <a:srgbClr val="49527C"/>
                </a:solidFill>
              </a:rPr>
              <a:t>копіювати</a:t>
            </a:r>
            <a:r>
              <a:rPr lang="ru-RU" sz="2400" dirty="0">
                <a:solidFill>
                  <a:srgbClr val="49527C"/>
                </a:solidFill>
              </a:rPr>
              <a:t>, </a:t>
            </a:r>
            <a:r>
              <a:rPr lang="ru-RU" sz="2400" dirty="0" err="1">
                <a:solidFill>
                  <a:srgbClr val="49527C"/>
                </a:solidFill>
              </a:rPr>
              <a:t>переміщати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uk-UA" sz="2400" dirty="0">
                <a:solidFill>
                  <a:srgbClr val="49527C"/>
                </a:solidFill>
              </a:rPr>
              <a:t>та інші функції</a:t>
            </a:r>
            <a:r>
              <a:rPr lang="ru-RU" sz="2400" dirty="0">
                <a:solidFill>
                  <a:srgbClr val="49527C"/>
                </a:solidFill>
              </a:rPr>
              <a:t>.</a:t>
            </a:r>
            <a:endParaRPr lang="en-US" sz="2400" dirty="0">
              <a:solidFill>
                <a:srgbClr val="49527C"/>
              </a:solidFill>
            </a:endParaRPr>
          </a:p>
          <a:p>
            <a:pPr algn="just"/>
            <a:r>
              <a:rPr lang="ru-RU" sz="2400" dirty="0" err="1">
                <a:solidFill>
                  <a:srgbClr val="49527C"/>
                </a:solidFill>
                <a:latin typeface="Calibri (Основний текст)"/>
              </a:rPr>
              <a:t>Жодна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операційна</a:t>
            </a:r>
            <a:r>
              <a:rPr lang="ru-RU" sz="2400" dirty="0">
                <a:solidFill>
                  <a:srgbClr val="49527C"/>
                </a:solidFill>
              </a:rPr>
              <a:t> система на </a:t>
            </a:r>
            <a:r>
              <a:rPr lang="ru-RU" sz="2400" dirty="0" err="1">
                <a:solidFill>
                  <a:srgbClr val="49527C"/>
                </a:solidFill>
              </a:rPr>
              <a:t>сьогоднішній</a:t>
            </a:r>
            <a:r>
              <a:rPr lang="ru-RU" sz="2400" dirty="0">
                <a:solidFill>
                  <a:srgbClr val="49527C"/>
                </a:solidFill>
              </a:rPr>
              <a:t> день не </a:t>
            </a:r>
            <a:r>
              <a:rPr lang="ru-RU" sz="2400" dirty="0" err="1">
                <a:solidFill>
                  <a:srgbClr val="49527C"/>
                </a:solidFill>
              </a:rPr>
              <a:t>може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обійтися</a:t>
            </a:r>
            <a:r>
              <a:rPr lang="ru-RU" sz="2400" dirty="0">
                <a:solidFill>
                  <a:srgbClr val="49527C"/>
                </a:solidFill>
              </a:rPr>
              <a:t> без </a:t>
            </a:r>
            <a:r>
              <a:rPr lang="ru-RU" sz="2400" dirty="0" err="1">
                <a:solidFill>
                  <a:srgbClr val="49527C"/>
                </a:solidFill>
              </a:rPr>
              <a:t>зручного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надійного</a:t>
            </a:r>
            <a:r>
              <a:rPr lang="ru-RU" sz="2400" dirty="0">
                <a:solidFill>
                  <a:srgbClr val="49527C"/>
                </a:solidFill>
              </a:rPr>
              <a:t> файлового менеджера. </a:t>
            </a:r>
            <a:r>
              <a:rPr lang="ru-RU" sz="2400" dirty="0" err="1">
                <a:solidFill>
                  <a:srgbClr val="49527C"/>
                </a:solidFill>
              </a:rPr>
              <a:t>Величезна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кількість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наростаючих</a:t>
            </a:r>
            <a:r>
              <a:rPr lang="ru-RU" sz="2400" dirty="0">
                <a:solidFill>
                  <a:srgbClr val="49527C"/>
                </a:solidFill>
              </a:rPr>
              <a:t> з </a:t>
            </a:r>
            <a:r>
              <a:rPr lang="ru-RU" sz="2400" dirty="0" err="1">
                <a:solidFill>
                  <a:srgbClr val="49527C"/>
                </a:solidFill>
              </a:rPr>
              <a:t>кожним</a:t>
            </a:r>
            <a:r>
              <a:rPr lang="ru-RU" sz="2400" dirty="0">
                <a:solidFill>
                  <a:srgbClr val="49527C"/>
                </a:solidFill>
              </a:rPr>
              <a:t> днем </a:t>
            </a:r>
            <a:r>
              <a:rPr lang="ru-RU" sz="2400" dirty="0" err="1">
                <a:solidFill>
                  <a:srgbClr val="49527C"/>
                </a:solidFill>
              </a:rPr>
              <a:t>даних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потребує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грамотної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структуризації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поділ</a:t>
            </a:r>
            <a:r>
              <a:rPr lang="uk-UA" sz="2400" dirty="0">
                <a:solidFill>
                  <a:srgbClr val="49527C"/>
                </a:solidFill>
              </a:rPr>
              <a:t>у</a:t>
            </a:r>
            <a:r>
              <a:rPr lang="ru-RU" sz="2400" dirty="0">
                <a:solidFill>
                  <a:srgbClr val="49527C"/>
                </a:solidFill>
              </a:rPr>
              <a:t>. Не дарма</a:t>
            </a:r>
            <a:r>
              <a:rPr lang="uk-UA" sz="2400" dirty="0">
                <a:solidFill>
                  <a:srgbClr val="49527C"/>
                </a:solidFill>
              </a:rPr>
              <a:t>,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всі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сучасні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операційні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системи</a:t>
            </a:r>
            <a:r>
              <a:rPr lang="ru-RU" sz="2400" dirty="0">
                <a:solidFill>
                  <a:srgbClr val="49527C"/>
                </a:solidFill>
              </a:rPr>
              <a:t>, як правило, </a:t>
            </a:r>
            <a:r>
              <a:rPr lang="ru-RU" sz="2400" dirty="0" err="1">
                <a:solidFill>
                  <a:srgbClr val="49527C"/>
                </a:solidFill>
              </a:rPr>
              <a:t>включають</a:t>
            </a:r>
            <a:r>
              <a:rPr lang="ru-RU" sz="2400" dirty="0">
                <a:solidFill>
                  <a:srgbClr val="49527C"/>
                </a:solidFill>
              </a:rPr>
              <a:t> в </a:t>
            </a:r>
            <a:r>
              <a:rPr lang="ru-RU" sz="2400" dirty="0" err="1">
                <a:solidFill>
                  <a:srgbClr val="49527C"/>
                </a:solidFill>
              </a:rPr>
              <a:t>свій</a:t>
            </a:r>
            <a:r>
              <a:rPr lang="ru-RU" sz="2400" dirty="0">
                <a:solidFill>
                  <a:srgbClr val="49527C"/>
                </a:solidFill>
              </a:rPr>
              <a:t> склад </a:t>
            </a:r>
            <a:r>
              <a:rPr lang="ru-RU" sz="2400" dirty="0" err="1">
                <a:solidFill>
                  <a:srgbClr val="49527C"/>
                </a:solidFill>
              </a:rPr>
              <a:t>файловий</a:t>
            </a:r>
            <a:r>
              <a:rPr lang="ru-RU" sz="2400" dirty="0">
                <a:solidFill>
                  <a:srgbClr val="49527C"/>
                </a:solidFill>
              </a:rPr>
              <a:t> менеджер як </a:t>
            </a:r>
            <a:r>
              <a:rPr lang="ru-RU" sz="2400" dirty="0" err="1">
                <a:solidFill>
                  <a:srgbClr val="49527C"/>
                </a:solidFill>
              </a:rPr>
              <a:t>невід'ємну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частину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самої</a:t>
            </a:r>
            <a:r>
              <a:rPr lang="ru-RU" sz="2400" dirty="0">
                <a:solidFill>
                  <a:srgbClr val="49527C"/>
                </a:solidFill>
              </a:rPr>
              <a:t> ОС і </a:t>
            </a:r>
            <a:r>
              <a:rPr lang="ru-RU" sz="2400" dirty="0" err="1">
                <a:solidFill>
                  <a:srgbClr val="49527C"/>
                </a:solidFill>
              </a:rPr>
              <a:t>необхідний</a:t>
            </a:r>
            <a:r>
              <a:rPr lang="ru-RU" sz="2400" dirty="0">
                <a:solidFill>
                  <a:srgbClr val="49527C"/>
                </a:solidFill>
              </a:rPr>
              <a:t> компонент для </a:t>
            </a:r>
            <a:r>
              <a:rPr lang="ru-RU" sz="2400" dirty="0" err="1">
                <a:solidFill>
                  <a:srgbClr val="49527C"/>
                </a:solidFill>
              </a:rPr>
              <a:t>реалізації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всіх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можливостей</a:t>
            </a:r>
            <a:r>
              <a:rPr lang="ru-RU" sz="2400" dirty="0">
                <a:solidFill>
                  <a:srgbClr val="49527C"/>
                </a:solidFill>
              </a:rPr>
              <a:t> у </a:t>
            </a:r>
            <a:r>
              <a:rPr lang="ru-RU" sz="2400" dirty="0" err="1">
                <a:solidFill>
                  <a:srgbClr val="49527C"/>
                </a:solidFill>
              </a:rPr>
              <a:t>доступі</a:t>
            </a:r>
            <a:r>
              <a:rPr lang="ru-RU" sz="2400" dirty="0">
                <a:solidFill>
                  <a:srgbClr val="49527C"/>
                </a:solidFill>
              </a:rPr>
              <a:t> до </a:t>
            </a:r>
            <a:r>
              <a:rPr lang="ru-RU" sz="2400" dirty="0" err="1">
                <a:solidFill>
                  <a:srgbClr val="49527C"/>
                </a:solidFill>
              </a:rPr>
              <a:t>файлової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системи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 роботи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2072641" y="2366553"/>
            <a:ext cx="8464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49527C"/>
                </a:solidFill>
              </a:rPr>
              <a:t>Розробка віконного додатка у якому реалізовано можливість роботи з файлами. Дозволятиме</a:t>
            </a:r>
            <a:r>
              <a:rPr lang="ru-RU" sz="2400" dirty="0">
                <a:solidFill>
                  <a:srgbClr val="49527C"/>
                </a:solidFill>
              </a:rPr>
              <a:t> </a:t>
            </a:r>
            <a:r>
              <a:rPr lang="uk-UA" sz="2400" dirty="0">
                <a:solidFill>
                  <a:srgbClr val="49527C"/>
                </a:solidFill>
              </a:rPr>
              <a:t>виконувати найчастіші операції з файлами: створення, відкриття/програвання/запуск/перегляд, редагування, переміщення, перейменування, копіювання, вилучення, зміну</a:t>
            </a:r>
            <a:r>
              <a:rPr lang="ru-RU" sz="2400" dirty="0">
                <a:solidFill>
                  <a:srgbClr val="49527C"/>
                </a:solidFill>
              </a:rPr>
              <a:t> </a:t>
            </a:r>
            <a:r>
              <a:rPr lang="uk-UA" sz="2400" dirty="0">
                <a:solidFill>
                  <a:srgbClr val="49527C"/>
                </a:solidFill>
              </a:rPr>
              <a:t>атрибутів</a:t>
            </a:r>
            <a:r>
              <a:rPr lang="ru-RU" sz="2400" dirty="0">
                <a:solidFill>
                  <a:srgbClr val="49527C"/>
                </a:solidFill>
              </a:rPr>
              <a:t> </a:t>
            </a:r>
            <a:r>
              <a:rPr lang="uk-UA" sz="2400" dirty="0">
                <a:solidFill>
                  <a:srgbClr val="49527C"/>
                </a:solidFill>
              </a:rPr>
              <a:t>та властивостей, пошук файлів та призначення прав.</a:t>
            </a:r>
            <a:endParaRPr lang="en-US" sz="2400" dirty="0">
              <a:solidFill>
                <a:srgbClr val="49527C"/>
              </a:solidFill>
            </a:endParaRPr>
          </a:p>
          <a:p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аналогів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66FD5D88-A95B-49F1-9B76-107AC35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2278"/>
              </p:ext>
            </p:extLst>
          </p:nvPr>
        </p:nvGraphicFramePr>
        <p:xfrm>
          <a:off x="2145211" y="1980474"/>
          <a:ext cx="7982858" cy="411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44">
                  <a:extLst>
                    <a:ext uri="{9D8B030D-6E8A-4147-A177-3AD203B41FA5}">
                      <a16:colId xmlns:a16="http://schemas.microsoft.com/office/drawing/2014/main" val="4052865803"/>
                    </a:ext>
                  </a:extLst>
                </a:gridCol>
                <a:gridCol w="1006110">
                  <a:extLst>
                    <a:ext uri="{9D8B030D-6E8A-4147-A177-3AD203B41FA5}">
                      <a16:colId xmlns:a16="http://schemas.microsoft.com/office/drawing/2014/main" val="718295686"/>
                    </a:ext>
                  </a:extLst>
                </a:gridCol>
                <a:gridCol w="1124942">
                  <a:extLst>
                    <a:ext uri="{9D8B030D-6E8A-4147-A177-3AD203B41FA5}">
                      <a16:colId xmlns:a16="http://schemas.microsoft.com/office/drawing/2014/main" val="3274896696"/>
                    </a:ext>
                  </a:extLst>
                </a:gridCol>
                <a:gridCol w="1378450">
                  <a:extLst>
                    <a:ext uri="{9D8B030D-6E8A-4147-A177-3AD203B41FA5}">
                      <a16:colId xmlns:a16="http://schemas.microsoft.com/office/drawing/2014/main" val="2090920156"/>
                    </a:ext>
                  </a:extLst>
                </a:gridCol>
                <a:gridCol w="1062274">
                  <a:extLst>
                    <a:ext uri="{9D8B030D-6E8A-4147-A177-3AD203B41FA5}">
                      <a16:colId xmlns:a16="http://schemas.microsoft.com/office/drawing/2014/main" val="365063249"/>
                    </a:ext>
                  </a:extLst>
                </a:gridCol>
                <a:gridCol w="1053738">
                  <a:extLst>
                    <a:ext uri="{9D8B030D-6E8A-4147-A177-3AD203B41FA5}">
                      <a16:colId xmlns:a16="http://schemas.microsoft.com/office/drawing/2014/main" val="25838268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008051"/>
                    </a:ext>
                  </a:extLst>
                </a:gridCol>
              </a:tblGrid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Програма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Два вінка файлів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Робота з FTP-серверами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Редагування системного реєстру Windows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Висока швидкість роботи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Гарний </a:t>
                      </a:r>
                    </a:p>
                    <a:p>
                      <a:pPr algn="ctr"/>
                      <a:r>
                        <a:rPr lang="uk-UA" sz="1400" b="1" dirty="0"/>
                        <a:t>дизайн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Маніпуляції з вмістом кошика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510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Провідник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736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dirty="0"/>
                        <a:t>Total Commander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8348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dirty="0"/>
                        <a:t>Far </a:t>
                      </a:r>
                      <a:r>
                        <a:rPr lang="en-US" sz="1400" b="1" dirty="0" err="1"/>
                        <a:t>Menedger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+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359" y="2406804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Інтерфейс програми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3180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490" y="164904"/>
            <a:ext cx="6631019" cy="1842979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Головна форма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59AFE7-2DF4-4708-9482-A3FB1039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0" y="1522599"/>
            <a:ext cx="7518363" cy="51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490" y="164904"/>
            <a:ext cx="6631019" cy="1842979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Функціонал контекстного меню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9F21AD-3F44-4A15-B12A-BCFE65389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6" t="12828" r="18076" b="9600"/>
          <a:stretch/>
        </p:blipFill>
        <p:spPr>
          <a:xfrm>
            <a:off x="3152502" y="1973601"/>
            <a:ext cx="6631019" cy="45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490" y="164904"/>
            <a:ext cx="6631019" cy="184297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Форма властивостей папок</a:t>
            </a:r>
            <a:r>
              <a:rPr lang="en-US" sz="6000" b="1" dirty="0">
                <a:solidFill>
                  <a:srgbClr val="49527C"/>
                </a:solidFill>
                <a:latin typeface="Calibri (Основний текст)"/>
              </a:rPr>
              <a:t>/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файлів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08C7D8-36DE-4944-AFB0-2A43D608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27" y="1920796"/>
            <a:ext cx="6890019" cy="46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4" y="-131187"/>
            <a:ext cx="9622971" cy="1842979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Форма властивостей дисків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859D8B-55B0-4AD8-B687-D09545FA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28" y="1358537"/>
            <a:ext cx="7640944" cy="52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271</Words>
  <Application>Microsoft Office PowerPoint</Application>
  <PresentationFormat>Широкий екран</PresentationFormat>
  <Paragraphs>77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(Основний текст)</vt:lpstr>
      <vt:lpstr>Calibri Light</vt:lpstr>
      <vt:lpstr>Office Theme</vt:lpstr>
      <vt:lpstr>Презентація до курсової роботи розробка програми «файловий менеджер»</vt:lpstr>
      <vt:lpstr>Обгрунтування теми</vt:lpstr>
      <vt:lpstr>Мета роботи</vt:lpstr>
      <vt:lpstr>Порівняння аналогів</vt:lpstr>
      <vt:lpstr>Інтерфейс програми</vt:lpstr>
      <vt:lpstr>Головна форма</vt:lpstr>
      <vt:lpstr>Функціонал контекстного меню</vt:lpstr>
      <vt:lpstr>Форма властивостей папок/файлів</vt:lpstr>
      <vt:lpstr>Форма властивостей дисків</vt:lpstr>
      <vt:lpstr>Форма налаштувань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GROZER PC</cp:lastModifiedBy>
  <cp:revision>10</cp:revision>
  <dcterms:created xsi:type="dcterms:W3CDTF">2020-05-18T13:24:49Z</dcterms:created>
  <dcterms:modified xsi:type="dcterms:W3CDTF">2021-05-24T13:25:47Z</dcterms:modified>
</cp:coreProperties>
</file>