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7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4AD1FE0-3AAC-41D9-BB87-5799A582529E}">
          <p14:sldIdLst>
            <p14:sldId id="256"/>
            <p14:sldId id="257"/>
            <p14:sldId id="261"/>
            <p14:sldId id="259"/>
            <p14:sldId id="272"/>
          </p14:sldIdLst>
        </p14:section>
        <p14:section name="Untitled Section" id="{0B21FD94-2B39-4B31-B9E5-091BD2914BB5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527C"/>
    <a:srgbClr val="1F31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3EE3-AA99-4540-81B8-B0D9CFDF61FB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658A-2FB8-4A02-9E69-3961EA9F4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818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3EE3-AA99-4540-81B8-B0D9CFDF61FB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658A-2FB8-4A02-9E69-3961EA9F4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927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3EE3-AA99-4540-81B8-B0D9CFDF61FB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658A-2FB8-4A02-9E69-3961EA9F4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089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3EE3-AA99-4540-81B8-B0D9CFDF61FB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658A-2FB8-4A02-9E69-3961EA9F4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3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3EE3-AA99-4540-81B8-B0D9CFDF61FB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658A-2FB8-4A02-9E69-3961EA9F4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75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3EE3-AA99-4540-81B8-B0D9CFDF61FB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658A-2FB8-4A02-9E69-3961EA9F4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0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3EE3-AA99-4540-81B8-B0D9CFDF61FB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658A-2FB8-4A02-9E69-3961EA9F4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528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3EE3-AA99-4540-81B8-B0D9CFDF61FB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658A-2FB8-4A02-9E69-3961EA9F4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058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3EE3-AA99-4540-81B8-B0D9CFDF61FB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658A-2FB8-4A02-9E69-3961EA9F4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818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3EE3-AA99-4540-81B8-B0D9CFDF61FB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658A-2FB8-4A02-9E69-3961EA9F4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154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3EE3-AA99-4540-81B8-B0D9CFDF61FB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658A-2FB8-4A02-9E69-3961EA9F4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5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33EE3-AA99-4540-81B8-B0D9CFDF61FB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1658A-2FB8-4A02-9E69-3961EA9F4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486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9987" y="443103"/>
            <a:ext cx="9144000" cy="3615772"/>
          </a:xfrm>
        </p:spPr>
        <p:txBody>
          <a:bodyPr>
            <a:noAutofit/>
          </a:bodyPr>
          <a:lstStyle/>
          <a:p>
            <a:r>
              <a:rPr lang="uk-UA" sz="4400" b="1" dirty="0">
                <a:solidFill>
                  <a:srgbClr val="49527C"/>
                </a:solidFill>
                <a:latin typeface="Calibri (Body)"/>
              </a:rPr>
              <a:t>Презентація до курсової роботи </a:t>
            </a:r>
            <a:r>
              <a:rPr lang="ru-RU" sz="4400" b="1" dirty="0">
                <a:solidFill>
                  <a:srgbClr val="49527C"/>
                </a:solidFill>
                <a:latin typeface="Calibri (Body)"/>
              </a:rPr>
              <a:t>«</a:t>
            </a:r>
            <a:r>
              <a:rPr lang="en-US" sz="4400" b="1" dirty="0">
                <a:solidFill>
                  <a:srgbClr val="49527C"/>
                </a:solidFill>
                <a:latin typeface="Calibri (Body)"/>
              </a:rPr>
              <a:t>CMS</a:t>
            </a:r>
            <a:r>
              <a:rPr lang="uk-UA" sz="4400" b="1" dirty="0">
                <a:solidFill>
                  <a:srgbClr val="49527C"/>
                </a:solidFill>
                <a:latin typeface="Calibri (Body)"/>
              </a:rPr>
              <a:t>-система для інтернет-магазину спортивного харчування </a:t>
            </a:r>
            <a:br>
              <a:rPr lang="ru-RU" sz="4400" b="1" dirty="0">
                <a:solidFill>
                  <a:srgbClr val="49527C"/>
                </a:solidFill>
                <a:latin typeface="Calibri (Body)"/>
              </a:rPr>
            </a:br>
            <a:r>
              <a:rPr lang="uk-UA" sz="4400" b="1" dirty="0">
                <a:solidFill>
                  <a:srgbClr val="49527C"/>
                </a:solidFill>
                <a:latin typeface="Calibri (Body)"/>
              </a:rPr>
              <a:t>«</a:t>
            </a:r>
            <a:r>
              <a:rPr lang="en-US" sz="4400" b="1" dirty="0" err="1">
                <a:solidFill>
                  <a:srgbClr val="49527C"/>
                </a:solidFill>
                <a:latin typeface="Calibri (Body)"/>
              </a:rPr>
              <a:t>Grozer</a:t>
            </a:r>
            <a:r>
              <a:rPr lang="en-US" sz="4400" b="1" dirty="0">
                <a:solidFill>
                  <a:srgbClr val="49527C"/>
                </a:solidFill>
                <a:latin typeface="Calibri (Body)"/>
              </a:rPr>
              <a:t> Sports Nutrition</a:t>
            </a:r>
            <a:r>
              <a:rPr lang="uk-UA" sz="4400" b="1" dirty="0">
                <a:solidFill>
                  <a:srgbClr val="49527C"/>
                </a:solidFill>
                <a:latin typeface="Calibri (Body)"/>
              </a:rPr>
              <a:t>» »</a:t>
            </a:r>
            <a:br>
              <a:rPr lang="ru-RU" sz="4400" b="1" dirty="0">
                <a:latin typeface="Calibri (Body)"/>
              </a:rPr>
            </a:br>
            <a:endParaRPr lang="en-US" sz="4400" b="1" dirty="0">
              <a:solidFill>
                <a:srgbClr val="49527C"/>
              </a:solidFill>
              <a:latin typeface="Calibri (Body)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20763" y="5618205"/>
            <a:ext cx="6363354" cy="1098823"/>
          </a:xfrm>
        </p:spPr>
        <p:txBody>
          <a:bodyPr>
            <a:normAutofit/>
          </a:bodyPr>
          <a:lstStyle/>
          <a:p>
            <a:pPr algn="r"/>
            <a:r>
              <a:rPr lang="uk-UA" dirty="0">
                <a:solidFill>
                  <a:srgbClr val="49527C"/>
                </a:solidFill>
              </a:rPr>
              <a:t>Виконав: Васьківський В.Ю.</a:t>
            </a:r>
          </a:p>
        </p:txBody>
      </p:sp>
    </p:spTree>
    <p:extLst>
      <p:ext uri="{BB962C8B-B14F-4D97-AF65-F5344CB8AC3E}">
        <p14:creationId xmlns:p14="http://schemas.microsoft.com/office/powerpoint/2010/main" val="3981668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976" y="308038"/>
            <a:ext cx="9597281" cy="1325563"/>
          </a:xfrm>
        </p:spPr>
        <p:txBody>
          <a:bodyPr>
            <a:normAutofit/>
          </a:bodyPr>
          <a:lstStyle/>
          <a:p>
            <a:pPr algn="ctr"/>
            <a:r>
              <a:rPr lang="uk-UA" sz="6000" b="1" dirty="0" err="1">
                <a:solidFill>
                  <a:srgbClr val="49527C"/>
                </a:solidFill>
                <a:latin typeface="Calibri (Основний текст)"/>
              </a:rPr>
              <a:t>Обгрунтування</a:t>
            </a:r>
            <a:r>
              <a:rPr lang="uk-UA" sz="6000" b="1" dirty="0">
                <a:solidFill>
                  <a:srgbClr val="49527C"/>
                </a:solidFill>
                <a:latin typeface="Calibri (Основний текст)"/>
              </a:rPr>
              <a:t> теми</a:t>
            </a:r>
            <a:endParaRPr lang="en-US" sz="6000" b="1" dirty="0">
              <a:solidFill>
                <a:srgbClr val="49527C"/>
              </a:solidFill>
              <a:latin typeface="Calibri (Основний текст)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F826D-DB09-41FC-8E7B-C0285FCFC377}"/>
              </a:ext>
            </a:extLst>
          </p:cNvPr>
          <p:cNvSpPr txBox="1"/>
          <p:nvPr/>
        </p:nvSpPr>
        <p:spPr>
          <a:xfrm>
            <a:off x="1815764" y="1633601"/>
            <a:ext cx="881093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err="1">
                <a:solidFill>
                  <a:srgbClr val="49527C"/>
                </a:solidFill>
              </a:rPr>
              <a:t>Необхідність</a:t>
            </a:r>
            <a:r>
              <a:rPr lang="ru-RU" sz="2400" dirty="0">
                <a:solidFill>
                  <a:srgbClr val="49527C"/>
                </a:solidFill>
              </a:rPr>
              <a:t> систем </a:t>
            </a:r>
            <a:r>
              <a:rPr lang="ru-RU" sz="2400" dirty="0" err="1">
                <a:solidFill>
                  <a:srgbClr val="49527C"/>
                </a:solidFill>
              </a:rPr>
              <a:t>управління</a:t>
            </a:r>
            <a:r>
              <a:rPr lang="ru-RU" sz="2400" dirty="0">
                <a:solidFill>
                  <a:srgbClr val="49527C"/>
                </a:solidFill>
              </a:rPr>
              <a:t> для </a:t>
            </a:r>
            <a:r>
              <a:rPr lang="ru-RU" sz="2400" dirty="0" err="1">
                <a:solidFill>
                  <a:srgbClr val="49527C"/>
                </a:solidFill>
              </a:rPr>
              <a:t>власників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ru-RU" sz="2400" dirty="0" err="1">
                <a:solidFill>
                  <a:srgbClr val="49527C"/>
                </a:solidFill>
              </a:rPr>
              <a:t>сайтів</a:t>
            </a:r>
            <a:r>
              <a:rPr lang="ru-RU" sz="2400" dirty="0">
                <a:solidFill>
                  <a:srgbClr val="49527C"/>
                </a:solidFill>
              </a:rPr>
              <a:t> почала </a:t>
            </a:r>
            <a:r>
              <a:rPr lang="ru-RU" sz="2400" dirty="0" err="1">
                <a:solidFill>
                  <a:srgbClr val="49527C"/>
                </a:solidFill>
              </a:rPr>
              <a:t>проявлятися</a:t>
            </a:r>
            <a:r>
              <a:rPr lang="ru-RU" sz="2400" dirty="0">
                <a:solidFill>
                  <a:srgbClr val="49527C"/>
                </a:solidFill>
              </a:rPr>
              <a:t> в той момент, коли </a:t>
            </a:r>
            <a:r>
              <a:rPr lang="ru-RU" sz="2400" dirty="0" err="1">
                <a:solidFill>
                  <a:srgbClr val="49527C"/>
                </a:solidFill>
              </a:rPr>
              <a:t>кількість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ru-RU" sz="2400" dirty="0" err="1">
                <a:solidFill>
                  <a:srgbClr val="49527C"/>
                </a:solidFill>
              </a:rPr>
              <a:t>матеріалів</a:t>
            </a:r>
            <a:r>
              <a:rPr lang="ru-RU" sz="2400" dirty="0">
                <a:solidFill>
                  <a:srgbClr val="49527C"/>
                </a:solidFill>
              </a:rPr>
              <a:t> на веб-сайтах почала </a:t>
            </a:r>
            <a:r>
              <a:rPr lang="ru-RU" sz="2400" dirty="0" err="1">
                <a:solidFill>
                  <a:srgbClr val="49527C"/>
                </a:solidFill>
              </a:rPr>
              <a:t>стрімко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ru-RU" sz="2400" dirty="0" err="1">
                <a:solidFill>
                  <a:srgbClr val="49527C"/>
                </a:solidFill>
              </a:rPr>
              <a:t>зростати</a:t>
            </a:r>
            <a:r>
              <a:rPr lang="ru-RU" sz="2400" dirty="0">
                <a:solidFill>
                  <a:srgbClr val="49527C"/>
                </a:solidFill>
              </a:rPr>
              <a:t>. </a:t>
            </a:r>
            <a:r>
              <a:rPr lang="ru-RU" sz="2400" dirty="0" err="1">
                <a:solidFill>
                  <a:srgbClr val="49527C"/>
                </a:solidFill>
              </a:rPr>
              <a:t>Це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ru-RU" sz="2400" dirty="0" err="1">
                <a:solidFill>
                  <a:srgbClr val="49527C"/>
                </a:solidFill>
              </a:rPr>
              <a:t>призвело</a:t>
            </a:r>
            <a:r>
              <a:rPr lang="ru-RU" sz="2400" dirty="0">
                <a:solidFill>
                  <a:srgbClr val="49527C"/>
                </a:solidFill>
              </a:rPr>
              <a:t> до того, </a:t>
            </a:r>
            <a:r>
              <a:rPr lang="ru-RU" sz="2400" dirty="0" err="1">
                <a:solidFill>
                  <a:srgbClr val="49527C"/>
                </a:solidFill>
              </a:rPr>
              <a:t>що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ru-RU" sz="2400" dirty="0" err="1">
                <a:solidFill>
                  <a:srgbClr val="49527C"/>
                </a:solidFill>
              </a:rPr>
              <a:t>традиційні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</a:p>
          <a:p>
            <a:pPr algn="just"/>
            <a:r>
              <a:rPr lang="ru-RU" sz="2400" dirty="0">
                <a:solidFill>
                  <a:srgbClr val="49527C"/>
                </a:solidFill>
              </a:rPr>
              <a:t>«</a:t>
            </a:r>
            <a:r>
              <a:rPr lang="ru-RU" sz="2400" dirty="0" err="1">
                <a:solidFill>
                  <a:srgbClr val="49527C"/>
                </a:solidFill>
              </a:rPr>
              <a:t>ручні</a:t>
            </a:r>
            <a:r>
              <a:rPr lang="ru-RU" sz="2400" dirty="0">
                <a:solidFill>
                  <a:srgbClr val="49527C"/>
                </a:solidFill>
              </a:rPr>
              <a:t>» </a:t>
            </a:r>
            <a:r>
              <a:rPr lang="ru-RU" sz="2400" dirty="0" err="1">
                <a:solidFill>
                  <a:srgbClr val="49527C"/>
                </a:solidFill>
              </a:rPr>
              <a:t>технології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ru-RU" sz="2400" dirty="0" err="1">
                <a:solidFill>
                  <a:srgbClr val="49527C"/>
                </a:solidFill>
              </a:rPr>
              <a:t>розробки</a:t>
            </a:r>
            <a:r>
              <a:rPr lang="ru-RU" sz="2400" dirty="0">
                <a:solidFill>
                  <a:srgbClr val="49527C"/>
                </a:solidFill>
              </a:rPr>
              <a:t> і </a:t>
            </a:r>
            <a:r>
              <a:rPr lang="ru-RU" sz="2400" dirty="0" err="1">
                <a:solidFill>
                  <a:srgbClr val="49527C"/>
                </a:solidFill>
              </a:rPr>
              <a:t>підтримки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ru-RU" sz="2400" dirty="0" err="1">
                <a:solidFill>
                  <a:srgbClr val="49527C"/>
                </a:solidFill>
              </a:rPr>
              <a:t>сайтів</a:t>
            </a:r>
            <a:r>
              <a:rPr lang="ru-RU" sz="2400" dirty="0">
                <a:solidFill>
                  <a:srgbClr val="49527C"/>
                </a:solidFill>
              </a:rPr>
              <a:t>, коли сайт </a:t>
            </a:r>
            <a:r>
              <a:rPr lang="ru-RU" sz="2400" dirty="0" err="1">
                <a:solidFill>
                  <a:srgbClr val="49527C"/>
                </a:solidFill>
              </a:rPr>
              <a:t>складався</a:t>
            </a:r>
            <a:r>
              <a:rPr lang="ru-RU" sz="2400" dirty="0">
                <a:solidFill>
                  <a:srgbClr val="49527C"/>
                </a:solidFill>
              </a:rPr>
              <a:t> з </a:t>
            </a:r>
            <a:r>
              <a:rPr lang="ru-RU" sz="2400" dirty="0" err="1">
                <a:solidFill>
                  <a:srgbClr val="49527C"/>
                </a:solidFill>
              </a:rPr>
              <a:t>статичних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ru-RU" sz="2400" dirty="0" err="1">
                <a:solidFill>
                  <a:srgbClr val="49527C"/>
                </a:solidFill>
              </a:rPr>
              <a:t>сторінок</a:t>
            </a:r>
            <a:r>
              <a:rPr lang="ru-RU" sz="2400" dirty="0">
                <a:solidFill>
                  <a:srgbClr val="49527C"/>
                </a:solidFill>
              </a:rPr>
              <a:t> і набору </a:t>
            </a:r>
            <a:r>
              <a:rPr lang="ru-RU" sz="2400" dirty="0" err="1">
                <a:solidFill>
                  <a:srgbClr val="49527C"/>
                </a:solidFill>
              </a:rPr>
              <a:t>додаткових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ru-RU" sz="2400" dirty="0" err="1">
                <a:solidFill>
                  <a:srgbClr val="49527C"/>
                </a:solidFill>
              </a:rPr>
              <a:t>спеціалізованих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ru-RU" sz="2400" dirty="0" err="1">
                <a:solidFill>
                  <a:srgbClr val="49527C"/>
                </a:solidFill>
              </a:rPr>
              <a:t>скриптів</a:t>
            </a:r>
            <a:r>
              <a:rPr lang="ru-RU" sz="2400" dirty="0">
                <a:solidFill>
                  <a:srgbClr val="49527C"/>
                </a:solidFill>
              </a:rPr>
              <a:t>, стали не </a:t>
            </a:r>
            <a:r>
              <a:rPr lang="ru-RU" sz="2400" dirty="0" err="1">
                <a:solidFill>
                  <a:srgbClr val="49527C"/>
                </a:solidFill>
              </a:rPr>
              <a:t>настільки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ru-RU" sz="2400" dirty="0" err="1">
                <a:solidFill>
                  <a:srgbClr val="49527C"/>
                </a:solidFill>
              </a:rPr>
              <a:t>ефективними</a:t>
            </a:r>
            <a:r>
              <a:rPr lang="ru-RU" sz="2400" dirty="0">
                <a:solidFill>
                  <a:srgbClr val="49527C"/>
                </a:solidFill>
              </a:rPr>
              <a:t>. </a:t>
            </a:r>
            <a:r>
              <a:rPr lang="ru-RU" sz="2400" dirty="0" err="1">
                <a:solidFill>
                  <a:srgbClr val="49527C"/>
                </a:solidFill>
              </a:rPr>
              <a:t>Введення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ru-RU" sz="2400" dirty="0" err="1">
                <a:solidFill>
                  <a:srgbClr val="49527C"/>
                </a:solidFill>
              </a:rPr>
              <a:t>даних</a:t>
            </a:r>
            <a:r>
              <a:rPr lang="ru-RU" sz="2400" dirty="0">
                <a:solidFill>
                  <a:srgbClr val="49527C"/>
                </a:solidFill>
              </a:rPr>
              <a:t> на сайт </a:t>
            </a:r>
            <a:r>
              <a:rPr lang="ru-RU" sz="2400" dirty="0" err="1">
                <a:solidFill>
                  <a:srgbClr val="49527C"/>
                </a:solidFill>
              </a:rPr>
              <a:t>вимагав</a:t>
            </a:r>
            <a:r>
              <a:rPr lang="ru-RU" sz="2400" dirty="0">
                <a:solidFill>
                  <a:srgbClr val="49527C"/>
                </a:solidFill>
              </a:rPr>
              <a:t> (як </a:t>
            </a:r>
            <a:r>
              <a:rPr lang="ru-RU" sz="2400" dirty="0" err="1">
                <a:solidFill>
                  <a:srgbClr val="49527C"/>
                </a:solidFill>
              </a:rPr>
              <a:t>мінімум</a:t>
            </a:r>
            <a:r>
              <a:rPr lang="ru-RU" sz="2400" dirty="0">
                <a:solidFill>
                  <a:srgbClr val="49527C"/>
                </a:solidFill>
              </a:rPr>
              <a:t>) </a:t>
            </a:r>
            <a:r>
              <a:rPr lang="ru-RU" sz="2400" dirty="0" err="1">
                <a:solidFill>
                  <a:srgbClr val="49527C"/>
                </a:solidFill>
              </a:rPr>
              <a:t>знання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ru-RU" sz="2400" dirty="0" err="1">
                <a:solidFill>
                  <a:srgbClr val="49527C"/>
                </a:solidFill>
              </a:rPr>
              <a:t>технологій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en-US" sz="2400" dirty="0">
                <a:solidFill>
                  <a:srgbClr val="49527C"/>
                </a:solidFill>
              </a:rPr>
              <a:t>HTML/CSS </a:t>
            </a:r>
            <a:r>
              <a:rPr lang="ru-RU" sz="2400" dirty="0">
                <a:solidFill>
                  <a:srgbClr val="49527C"/>
                </a:solidFill>
              </a:rPr>
              <a:t>верстки, </a:t>
            </a:r>
            <a:r>
              <a:rPr lang="ru-RU" sz="2400" dirty="0" err="1">
                <a:solidFill>
                  <a:srgbClr val="49527C"/>
                </a:solidFill>
              </a:rPr>
              <a:t>зміни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ru-RU" sz="2400" dirty="0" err="1">
                <a:solidFill>
                  <a:srgbClr val="49527C"/>
                </a:solidFill>
              </a:rPr>
              <a:t>структури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ru-RU" sz="2400" dirty="0" err="1">
                <a:solidFill>
                  <a:srgbClr val="49527C"/>
                </a:solidFill>
              </a:rPr>
              <a:t>сайтів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ru-RU" sz="2400" dirty="0" err="1">
                <a:solidFill>
                  <a:srgbClr val="49527C"/>
                </a:solidFill>
              </a:rPr>
              <a:t>були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ru-RU" sz="2400" dirty="0" err="1">
                <a:solidFill>
                  <a:srgbClr val="49527C"/>
                </a:solidFill>
              </a:rPr>
              <a:t>пов'язані</a:t>
            </a:r>
            <a:r>
              <a:rPr lang="ru-RU" sz="2400" dirty="0">
                <a:solidFill>
                  <a:srgbClr val="49527C"/>
                </a:solidFill>
              </a:rPr>
              <a:t> з каскадною </a:t>
            </a:r>
            <a:r>
              <a:rPr lang="ru-RU" sz="2400" dirty="0" err="1">
                <a:solidFill>
                  <a:srgbClr val="49527C"/>
                </a:solidFill>
              </a:rPr>
              <a:t>зміною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ru-RU" sz="2400" dirty="0" err="1">
                <a:solidFill>
                  <a:srgbClr val="49527C"/>
                </a:solidFill>
              </a:rPr>
              <a:t>великої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ru-RU" sz="2400" dirty="0" err="1">
                <a:solidFill>
                  <a:srgbClr val="49527C"/>
                </a:solidFill>
              </a:rPr>
              <a:t>кількості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ru-RU" sz="2400" dirty="0" err="1">
                <a:solidFill>
                  <a:srgbClr val="49527C"/>
                </a:solidFill>
              </a:rPr>
              <a:t>взаємопов'язаних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ru-RU" sz="2400" dirty="0" err="1">
                <a:solidFill>
                  <a:srgbClr val="49527C"/>
                </a:solidFill>
              </a:rPr>
              <a:t>сторінок</a:t>
            </a:r>
            <a:r>
              <a:rPr lang="ru-RU" sz="2400" dirty="0">
                <a:solidFill>
                  <a:srgbClr val="49527C"/>
                </a:solidFill>
              </a:rPr>
              <a:t>. Тому </a:t>
            </a:r>
            <a:r>
              <a:rPr lang="ru-RU" sz="2400" dirty="0" err="1">
                <a:solidFill>
                  <a:srgbClr val="49527C"/>
                </a:solidFill>
              </a:rPr>
              <a:t>виникла</a:t>
            </a:r>
            <a:r>
              <a:rPr lang="ru-RU" sz="2400" dirty="0">
                <a:solidFill>
                  <a:srgbClr val="49527C"/>
                </a:solidFill>
              </a:rPr>
              <a:t> потреба з одного боку в </a:t>
            </a:r>
            <a:r>
              <a:rPr lang="ru-RU" sz="2400" dirty="0" err="1">
                <a:solidFill>
                  <a:srgbClr val="49527C"/>
                </a:solidFill>
              </a:rPr>
              <a:t>уніфікації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ru-RU" sz="2400" dirty="0" err="1">
                <a:solidFill>
                  <a:srgbClr val="49527C"/>
                </a:solidFill>
              </a:rPr>
              <a:t>програмних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ru-RU" sz="2400" dirty="0" err="1">
                <a:solidFill>
                  <a:srgbClr val="49527C"/>
                </a:solidFill>
              </a:rPr>
              <a:t>рішень</a:t>
            </a:r>
            <a:r>
              <a:rPr lang="ru-RU" sz="2400" dirty="0">
                <a:solidFill>
                  <a:srgbClr val="49527C"/>
                </a:solidFill>
              </a:rPr>
              <a:t>, а з </a:t>
            </a:r>
            <a:r>
              <a:rPr lang="ru-RU" sz="2400" dirty="0" err="1">
                <a:solidFill>
                  <a:srgbClr val="49527C"/>
                </a:solidFill>
              </a:rPr>
              <a:t>іншого</a:t>
            </a:r>
            <a:r>
              <a:rPr lang="ru-RU" sz="2400" dirty="0">
                <a:solidFill>
                  <a:srgbClr val="49527C"/>
                </a:solidFill>
              </a:rPr>
              <a:t> в </a:t>
            </a:r>
            <a:r>
              <a:rPr lang="ru-RU" sz="2400" dirty="0" err="1">
                <a:solidFill>
                  <a:srgbClr val="49527C"/>
                </a:solidFill>
              </a:rPr>
              <a:t>поділі</a:t>
            </a:r>
            <a:r>
              <a:rPr lang="ru-RU" sz="2400" dirty="0">
                <a:solidFill>
                  <a:srgbClr val="49527C"/>
                </a:solidFill>
              </a:rPr>
              <a:t> дизайну і </a:t>
            </a:r>
            <a:r>
              <a:rPr lang="ru-RU" sz="2400" dirty="0" err="1">
                <a:solidFill>
                  <a:srgbClr val="49527C"/>
                </a:solidFill>
              </a:rPr>
              <a:t>вмісту</a:t>
            </a:r>
            <a:r>
              <a:rPr lang="ru-RU" sz="2400" dirty="0">
                <a:solidFill>
                  <a:srgbClr val="49527C"/>
                </a:solidFill>
              </a:rPr>
              <a:t> на </a:t>
            </a:r>
            <a:r>
              <a:rPr lang="ru-RU" sz="2400" dirty="0" err="1">
                <a:solidFill>
                  <a:srgbClr val="49527C"/>
                </a:solidFill>
              </a:rPr>
              <a:t>дві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ru-RU" sz="2400" dirty="0" err="1">
                <a:solidFill>
                  <a:srgbClr val="49527C"/>
                </a:solidFill>
              </a:rPr>
              <a:t>незалежні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ru-RU" sz="2400" dirty="0" err="1">
                <a:solidFill>
                  <a:srgbClr val="49527C"/>
                </a:solidFill>
              </a:rPr>
              <a:t>складові</a:t>
            </a:r>
            <a:r>
              <a:rPr lang="ru-RU" sz="2400" dirty="0">
                <a:solidFill>
                  <a:srgbClr val="49527C"/>
                </a:solidFill>
              </a:rPr>
              <a:t>.</a:t>
            </a:r>
            <a:endParaRPr lang="en-US" sz="2400" dirty="0">
              <a:solidFill>
                <a:srgbClr val="49527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530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976" y="308038"/>
            <a:ext cx="9597281" cy="1325563"/>
          </a:xfrm>
        </p:spPr>
        <p:txBody>
          <a:bodyPr>
            <a:normAutofit/>
          </a:bodyPr>
          <a:lstStyle/>
          <a:p>
            <a:pPr algn="ctr"/>
            <a:r>
              <a:rPr lang="uk-UA" sz="6000" b="1" dirty="0">
                <a:solidFill>
                  <a:srgbClr val="49527C"/>
                </a:solidFill>
                <a:latin typeface="Calibri (Основний текст)"/>
              </a:rPr>
              <a:t>Мета роботи</a:t>
            </a:r>
            <a:endParaRPr lang="en-US" sz="6000" b="1" dirty="0">
              <a:solidFill>
                <a:srgbClr val="49527C"/>
              </a:solidFill>
              <a:latin typeface="Calibri (Основний текст)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F826D-DB09-41FC-8E7B-C0285FCFC377}"/>
              </a:ext>
            </a:extLst>
          </p:cNvPr>
          <p:cNvSpPr txBox="1"/>
          <p:nvPr/>
        </p:nvSpPr>
        <p:spPr>
          <a:xfrm>
            <a:off x="1893055" y="2662016"/>
            <a:ext cx="8405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400" dirty="0">
                <a:solidFill>
                  <a:srgbClr val="49527C"/>
                </a:solidFill>
              </a:rPr>
              <a:t>Створення інтернет-магазину спортивного харчування із інтуїтивно зрозумілим інтерфейсом для покупців та зручним керуванням контентом магазину з </a:t>
            </a:r>
            <a:r>
              <a:rPr lang="uk-UA" sz="2400" dirty="0" err="1">
                <a:solidFill>
                  <a:srgbClr val="49527C"/>
                </a:solidFill>
              </a:rPr>
              <a:t>адмін</a:t>
            </a:r>
            <a:r>
              <a:rPr lang="uk-UA" sz="2400" dirty="0">
                <a:solidFill>
                  <a:srgbClr val="49527C"/>
                </a:solidFill>
              </a:rPr>
              <a:t> панелі.</a:t>
            </a:r>
            <a:endParaRPr lang="en-US" sz="2400" dirty="0">
              <a:solidFill>
                <a:srgbClr val="49527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884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976" y="308038"/>
            <a:ext cx="9597281" cy="1325563"/>
          </a:xfrm>
        </p:spPr>
        <p:txBody>
          <a:bodyPr>
            <a:normAutofit/>
          </a:bodyPr>
          <a:lstStyle/>
          <a:p>
            <a:pPr algn="ctr"/>
            <a:r>
              <a:rPr lang="uk-UA" sz="6000" b="1" dirty="0">
                <a:solidFill>
                  <a:srgbClr val="49527C"/>
                </a:solidFill>
                <a:latin typeface="Calibri (Основний текст)"/>
              </a:rPr>
              <a:t>Порівняння аналогів</a:t>
            </a:r>
            <a:endParaRPr lang="en-US" sz="6000" b="1" dirty="0">
              <a:solidFill>
                <a:srgbClr val="49527C"/>
              </a:solidFill>
              <a:latin typeface="Calibri (Основний текст)"/>
            </a:endParaRPr>
          </a:p>
        </p:txBody>
      </p:sp>
      <p:graphicFrame>
        <p:nvGraphicFramePr>
          <p:cNvPr id="4" name="Таблиця 3">
            <a:extLst>
              <a:ext uri="{FF2B5EF4-FFF2-40B4-BE49-F238E27FC236}">
                <a16:creationId xmlns:a16="http://schemas.microsoft.com/office/drawing/2014/main" id="{66FD5D88-A95B-49F1-9B76-107AC35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12545"/>
              </p:ext>
            </p:extLst>
          </p:nvPr>
        </p:nvGraphicFramePr>
        <p:xfrm>
          <a:off x="2145211" y="1980474"/>
          <a:ext cx="7756671" cy="3941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9179">
                  <a:extLst>
                    <a:ext uri="{9D8B030D-6E8A-4147-A177-3AD203B41FA5}">
                      <a16:colId xmlns:a16="http://schemas.microsoft.com/office/drawing/2014/main" val="4052865803"/>
                    </a:ext>
                  </a:extLst>
                </a:gridCol>
                <a:gridCol w="1526873">
                  <a:extLst>
                    <a:ext uri="{9D8B030D-6E8A-4147-A177-3AD203B41FA5}">
                      <a16:colId xmlns:a16="http://schemas.microsoft.com/office/drawing/2014/main" val="2583826867"/>
                    </a:ext>
                  </a:extLst>
                </a:gridCol>
                <a:gridCol w="1526873">
                  <a:extLst>
                    <a:ext uri="{9D8B030D-6E8A-4147-A177-3AD203B41FA5}">
                      <a16:colId xmlns:a16="http://schemas.microsoft.com/office/drawing/2014/main" val="1648346609"/>
                    </a:ext>
                  </a:extLst>
                </a:gridCol>
                <a:gridCol w="1526873">
                  <a:extLst>
                    <a:ext uri="{9D8B030D-6E8A-4147-A177-3AD203B41FA5}">
                      <a16:colId xmlns:a16="http://schemas.microsoft.com/office/drawing/2014/main" val="2715501757"/>
                    </a:ext>
                  </a:extLst>
                </a:gridCol>
                <a:gridCol w="1526873">
                  <a:extLst>
                    <a:ext uri="{9D8B030D-6E8A-4147-A177-3AD203B41FA5}">
                      <a16:colId xmlns:a16="http://schemas.microsoft.com/office/drawing/2014/main" val="3932372534"/>
                    </a:ext>
                  </a:extLst>
                </a:gridCol>
              </a:tblGrid>
              <a:tr h="985338">
                <a:tc>
                  <a:txBody>
                    <a:bodyPr/>
                    <a:lstStyle/>
                    <a:p>
                      <a:pPr algn="ctr"/>
                      <a:endParaRPr lang="uk-UA" sz="1400" b="1" dirty="0"/>
                    </a:p>
                    <a:p>
                      <a:pPr algn="ctr"/>
                      <a:r>
                        <a:rPr lang="uk-UA" sz="1400" b="1" dirty="0"/>
                        <a:t>Інтернет-магазин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 sz="1400" b="1" dirty="0"/>
                    </a:p>
                    <a:p>
                      <a:pPr algn="ctr"/>
                      <a:r>
                        <a:rPr lang="uk-UA" sz="1400" b="1" dirty="0"/>
                        <a:t>Гарний </a:t>
                      </a:r>
                    </a:p>
                    <a:p>
                      <a:pPr algn="ctr"/>
                      <a:r>
                        <a:rPr lang="uk-UA" sz="1400" b="1" dirty="0"/>
                        <a:t>дизайн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 sz="1400" b="1" dirty="0"/>
                    </a:p>
                    <a:p>
                      <a:pPr algn="ctr"/>
                      <a:r>
                        <a:rPr lang="uk-UA" sz="1400" b="1" dirty="0" err="1"/>
                        <a:t>Адаптив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 sz="1400" b="1" dirty="0"/>
                    </a:p>
                    <a:p>
                      <a:pPr algn="ctr"/>
                      <a:r>
                        <a:rPr lang="uk-UA" sz="1400" b="1" dirty="0"/>
                        <a:t>Популярність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Зрозумілий  користувацький інтерфейс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365109"/>
                  </a:ext>
                </a:extLst>
              </a:tr>
              <a:tr h="985338">
                <a:tc>
                  <a:txBody>
                    <a:bodyPr/>
                    <a:lstStyle/>
                    <a:p>
                      <a:pPr algn="ctr"/>
                      <a:endParaRPr lang="uk-UA" sz="1400" b="1" dirty="0"/>
                    </a:p>
                    <a:p>
                      <a:pPr algn="ctr"/>
                      <a:r>
                        <a:rPr lang="en-US" sz="14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Belok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 sz="1400" b="1" dirty="0"/>
                    </a:p>
                    <a:p>
                      <a:pPr algn="ctr"/>
                      <a:r>
                        <a:rPr lang="uk-UA" sz="1400" b="1" dirty="0"/>
                        <a:t>Так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 sz="1400" b="1" dirty="0"/>
                    </a:p>
                    <a:p>
                      <a:pPr algn="ctr"/>
                      <a:r>
                        <a:rPr lang="uk-UA" sz="1400" b="1" dirty="0"/>
                        <a:t>Ні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 sz="1400" b="1" dirty="0"/>
                    </a:p>
                    <a:p>
                      <a:pPr algn="ctr"/>
                      <a:r>
                        <a:rPr lang="uk-UA" sz="1400" b="1" dirty="0"/>
                        <a:t>Так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 sz="1400" b="1" dirty="0"/>
                    </a:p>
                    <a:p>
                      <a:pPr algn="ctr"/>
                      <a:r>
                        <a:rPr lang="uk-UA" sz="1400" b="1" dirty="0"/>
                        <a:t>Так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47369"/>
                  </a:ext>
                </a:extLst>
              </a:tr>
              <a:tr h="985338">
                <a:tc>
                  <a:txBody>
                    <a:bodyPr/>
                    <a:lstStyle/>
                    <a:p>
                      <a:pPr algn="ctr"/>
                      <a:endParaRPr lang="uk-UA" sz="1400" b="1" dirty="0"/>
                    </a:p>
                    <a:p>
                      <a:pPr algn="ctr"/>
                      <a:r>
                        <a:rPr lang="en-US" sz="14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SportMenu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 sz="1400" b="1" dirty="0"/>
                    </a:p>
                    <a:p>
                      <a:pPr algn="ctr"/>
                      <a:r>
                        <a:rPr lang="uk-UA" sz="1400" b="1" dirty="0"/>
                        <a:t>Ні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 sz="1400" b="1" dirty="0"/>
                    </a:p>
                    <a:p>
                      <a:pPr algn="ctr"/>
                      <a:r>
                        <a:rPr lang="uk-UA" sz="1400" b="1" dirty="0"/>
                        <a:t>Ні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 sz="1400" b="1" dirty="0"/>
                    </a:p>
                    <a:p>
                      <a:pPr algn="ctr"/>
                      <a:r>
                        <a:rPr lang="uk-UA" sz="1400" b="1" dirty="0"/>
                        <a:t>Так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 sz="1400" b="1" dirty="0"/>
                    </a:p>
                    <a:p>
                      <a:pPr algn="ctr"/>
                      <a:r>
                        <a:rPr lang="uk-UA" sz="1400" b="1" dirty="0"/>
                        <a:t>Так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283489"/>
                  </a:ext>
                </a:extLst>
              </a:tr>
              <a:tr h="985338">
                <a:tc>
                  <a:txBody>
                    <a:bodyPr/>
                    <a:lstStyle/>
                    <a:p>
                      <a:pPr algn="ctr"/>
                      <a:endParaRPr lang="uk-UA" sz="1400" b="1" dirty="0"/>
                    </a:p>
                    <a:p>
                      <a:pPr algn="ctr"/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BBR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 sz="1400" b="1" dirty="0"/>
                    </a:p>
                    <a:p>
                      <a:pPr algn="ctr"/>
                      <a:r>
                        <a:rPr lang="uk-UA" sz="1400" b="1" dirty="0"/>
                        <a:t>Так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 sz="1400" b="1" dirty="0"/>
                    </a:p>
                    <a:p>
                      <a:pPr algn="ctr"/>
                      <a:r>
                        <a:rPr lang="uk-UA" sz="1400" b="1" dirty="0"/>
                        <a:t>Так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 sz="1400" b="1" dirty="0"/>
                    </a:p>
                    <a:p>
                      <a:pPr algn="ctr"/>
                      <a:r>
                        <a:rPr lang="uk-UA" sz="1400" b="1" dirty="0"/>
                        <a:t>Ні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 sz="1400" b="1" dirty="0"/>
                    </a:p>
                    <a:p>
                      <a:pPr algn="ctr"/>
                      <a:r>
                        <a:rPr lang="uk-UA" sz="1400" b="1" dirty="0"/>
                        <a:t>Так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524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788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976" y="308038"/>
            <a:ext cx="9597281" cy="1325563"/>
          </a:xfrm>
        </p:spPr>
        <p:txBody>
          <a:bodyPr>
            <a:normAutofit/>
          </a:bodyPr>
          <a:lstStyle/>
          <a:p>
            <a:pPr algn="ctr"/>
            <a:r>
              <a:rPr lang="uk-UA" sz="6000" b="1" dirty="0">
                <a:solidFill>
                  <a:srgbClr val="49527C"/>
                </a:solidFill>
                <a:latin typeface="Calibri (Основний текст)"/>
              </a:rPr>
              <a:t>Використані технології</a:t>
            </a:r>
            <a:endParaRPr lang="en-US" sz="6000" b="1" dirty="0">
              <a:solidFill>
                <a:srgbClr val="49527C"/>
              </a:solidFill>
              <a:latin typeface="Calibri (Основний текст)"/>
            </a:endParaRPr>
          </a:p>
        </p:txBody>
      </p:sp>
      <p:pic>
        <p:nvPicPr>
          <p:cNvPr id="1030" name="Picture 6" descr="https://www.leixue.com/uploads/2019/08/TypeScript.png">
            <a:extLst>
              <a:ext uri="{FF2B5EF4-FFF2-40B4-BE49-F238E27FC236}">
                <a16:creationId xmlns:a16="http://schemas.microsoft.com/office/drawing/2014/main" id="{2A9B375D-F150-4DAC-831B-AB72991F8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014" y="2767407"/>
            <a:ext cx="2861619" cy="1907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s3.amazonaws.com/media-p.slid.es/uploads/556178/images/3746654/687474703a2f2f6b616d696c6d79736c69776965632e636f6d2f7075626c69632f6e6573742d6c6f676f2e706e67.png">
            <a:extLst>
              <a:ext uri="{FF2B5EF4-FFF2-40B4-BE49-F238E27FC236}">
                <a16:creationId xmlns:a16="http://schemas.microsoft.com/office/drawing/2014/main" id="{48B325F7-510B-46DF-92E2-9FA5E6F7C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641" y="1903029"/>
            <a:ext cx="1942866" cy="1031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cdn-images-1.medium.com/fit/t/1600/480/1*EzUbvMzzNo7dwLayhpCIpw.png">
            <a:extLst>
              <a:ext uri="{FF2B5EF4-FFF2-40B4-BE49-F238E27FC236}">
                <a16:creationId xmlns:a16="http://schemas.microsoft.com/office/drawing/2014/main" id="{8DC2FD38-6F2D-48D3-A804-B5DA7DC38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641" y="3378380"/>
            <a:ext cx="22860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camo.githubusercontent.com/68c6ef63a304bc3677ea8d71fe6d8818b6cea84f9eb3c5a9b41aa99dee8942b8/68747470733a2f2f63646e2d696d616765732d312e6d656469756d2e636f6d2f6669742f742f323231372f313032362f312a7254627948337a4c3755653856795448524d524441412e706e67">
            <a:extLst>
              <a:ext uri="{FF2B5EF4-FFF2-40B4-BE49-F238E27FC236}">
                <a16:creationId xmlns:a16="http://schemas.microsoft.com/office/drawing/2014/main" id="{9EEA14DD-1ABA-4AE4-97F8-E22A671D1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120" y="4681027"/>
            <a:ext cx="2237523" cy="10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www.phpro.be/media/440/download/react%404x.png?v=2">
            <a:extLst>
              <a:ext uri="{FF2B5EF4-FFF2-40B4-BE49-F238E27FC236}">
                <a16:creationId xmlns:a16="http://schemas.microsoft.com/office/drawing/2014/main" id="{40D55E35-2416-405D-B54A-BA387AFD4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4257" y="1593873"/>
            <a:ext cx="1649628" cy="164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s://hsto.org/web/b1f/0ca/88b/b1f0ca88bac3491a979bad1fc1df4d75.png">
            <a:extLst>
              <a:ext uri="{FF2B5EF4-FFF2-40B4-BE49-F238E27FC236}">
                <a16:creationId xmlns:a16="http://schemas.microsoft.com/office/drawing/2014/main" id="{27710D95-04F7-4FFD-BD4B-58DBD471B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033" y="3026347"/>
            <a:ext cx="2512541" cy="1036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C2B8ACB-E7D9-4913-A7AE-782C0ECDDD3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64257" y="5413796"/>
            <a:ext cx="2432092" cy="8765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E3EF53-738A-4E7B-BD57-D5230B4CDF5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69" y="4162981"/>
            <a:ext cx="1407697" cy="10357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4872AFF-A8C5-4EE3-B9E0-F4ED23C95DEC}"/>
              </a:ext>
            </a:extLst>
          </p:cNvPr>
          <p:cNvSpPr txBox="1"/>
          <p:nvPr/>
        </p:nvSpPr>
        <p:spPr>
          <a:xfrm>
            <a:off x="9144000" y="4386865"/>
            <a:ext cx="2075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Dubai Medium" panose="020B0603030403030204" pitchFamily="34" charset="-78"/>
                <a:cs typeface="Dubai Medium" panose="020B0603030403030204" pitchFamily="34" charset="-78"/>
              </a:rPr>
              <a:t>Ant Design</a:t>
            </a:r>
            <a:endParaRPr lang="ru-RU" sz="2400" b="1" dirty="0">
              <a:cs typeface="Dubai Medium" panose="020B06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42047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185</Words>
  <Application>Microsoft Office PowerPoint</Application>
  <PresentationFormat>Widescreen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(Body)</vt:lpstr>
      <vt:lpstr>Calibri (Основний текст)</vt:lpstr>
      <vt:lpstr>Calibri Light</vt:lpstr>
      <vt:lpstr>Dubai Medium</vt:lpstr>
      <vt:lpstr>Office Theme</vt:lpstr>
      <vt:lpstr>Презентація до курсової роботи «CMS-система для інтернет-магазину спортивного харчування  «Grozer Sports Nutrition» » </vt:lpstr>
      <vt:lpstr>Обгрунтування теми</vt:lpstr>
      <vt:lpstr>Мета роботи</vt:lpstr>
      <vt:lpstr>Порівняння аналогів</vt:lpstr>
      <vt:lpstr>Використані технології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 PRESENTATION</dc:title>
  <dc:creator>User</dc:creator>
  <cp:lastModifiedBy>Віталій Васьківський</cp:lastModifiedBy>
  <cp:revision>36</cp:revision>
  <dcterms:created xsi:type="dcterms:W3CDTF">2020-05-18T13:24:49Z</dcterms:created>
  <dcterms:modified xsi:type="dcterms:W3CDTF">2022-01-17T09:13:11Z</dcterms:modified>
</cp:coreProperties>
</file>