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CD09F-C68C-4DB8-BE33-69F13396656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45E4-4A32-4D2F-A4F7-E59022FA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93CB9-F1FD-0519-3132-C30E2EAE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17AEE0-3A74-2041-EBD4-0A86D2A4E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999A25-13F9-219A-7D82-C276A97BD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88BB-93B2-C38B-CA18-BC78EF050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50E10-2F28-40DD-97F8-8AB2C8F7F47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77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1007-98BC-56EC-17CC-D692C131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A469E-45DF-6ED8-6C6C-7EE5A6483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E77A-33E7-2961-886E-6440A51D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2F36-B3EB-07DF-C339-E633877A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0F86-A00E-824F-5A4B-55833C8B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6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AE4C-B04B-1B8C-683A-3F6B70A7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B2B56-826C-B85F-8600-572723CA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C1B2-ECEA-980D-B5F9-EB9C9A72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DEAB-A957-2233-0FC1-76FCC010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D418-B8B9-7CCB-AF0E-C2A013E4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70A3-469B-6457-6D5A-72B8C19A3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AC2D7-B3B0-071A-785A-1FAA7F0FB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87A8F-3FE5-E6D2-DBC6-1A48AD94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38A8-016C-CB91-6618-FF6DBB52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FACF-7A2E-A887-DC7A-1E3F378F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64FC-A6B1-814C-C3B4-59F1989D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D5F0-9D84-93E2-8594-FDE48896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E995-FFAF-B181-252F-EF0ABDF6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2FF3-7363-8E48-C369-918E655C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0C30-2933-A8EC-6578-70EA190F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67DC-3840-E7E6-3E1C-06989C17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D70B-B434-DBCA-B870-2BB6016D7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8CD5-F326-C9E5-0164-11C02571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8191-4BEC-4042-B9A9-A2EF9780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2573-E89F-C914-1790-A22DD688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5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517F-E804-C4A0-CB69-770D101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1487-F42F-9DD8-0704-0E260A323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B441-5B98-E160-CFFC-0B3252975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53A5-3408-9E86-75E7-889B4E1D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D1A14-EB13-342E-942A-9EC4180A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BBFD2-3533-CCBA-AC0E-471BFD03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C693-9AA4-ADEB-54D2-A74BE583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EA20-4E83-9658-6693-B437D062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FDC5C-85E1-39FF-619A-FDF6DC0A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DE0F4-7670-E47A-91C5-4FA21AF64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A19BA-1B97-A0A2-45F9-604939096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466E2-D567-DA59-5167-E48EC8A7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BBDEE-FA0D-59DD-5194-28CFFC9C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D52C5-323D-6834-21DB-237505D9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4E42-D50C-CB56-9FBD-69E4C1AB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B9CBE-54CC-8746-5F9C-9A7BA107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A7761-6CEA-D129-365C-92694A06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C53E0-9A8A-C5FA-AFCC-FAEE11AA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1143C-179E-A6A9-B04D-9B9E663F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04D9F-9029-1EB3-C01A-9480C73E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78298-E015-ECAF-780E-1FDF7261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3C52-3C35-84E7-808D-05AA84AF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F601-1A96-4E17-CD5E-AB7CD4DB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7FD00-32B8-2064-6938-F33C2E03E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24FD-EF15-F998-6270-A113306A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C47D5-1A9D-163F-775B-AE39C88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E7015-5CD4-A966-8939-8AA3D68B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8537-04FF-BC43-916A-7563B692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5685B-5F17-7F4B-0A33-7F560D3C5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8C71C-CAB6-0910-B58A-465C46969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CF2F2-8B58-5A13-DDDE-1826FF2D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249E1-3C6C-764D-79AD-8BE36C20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EC42B-B042-8E11-F607-19352D35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8F544-0062-8123-AD49-67EE9C1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71361-3A16-1888-01F0-3C3512AD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D296-5871-2E62-3F9E-5D59DD580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B2F8-E6D3-472A-94C5-911733083EB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F80B-DBCD-9471-BE1A-30C58EFE6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C778-A666-CC9B-3000-C3F5E7BD5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906A3-6F82-49A7-960E-5ABA5D06E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5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32021-F59E-16EE-D5A7-57E1CA6EB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00CB39-F800-AB91-8EAF-B3E51204E600}"/>
              </a:ext>
            </a:extLst>
          </p:cNvPr>
          <p:cNvSpPr/>
          <p:nvPr/>
        </p:nvSpPr>
        <p:spPr>
          <a:xfrm>
            <a:off x="4909130" y="0"/>
            <a:ext cx="7266821" cy="6858000"/>
          </a:xfrm>
          <a:prstGeom prst="rect">
            <a:avLst/>
          </a:prstGeom>
          <a:solidFill>
            <a:srgbClr val="FEF4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205F8-95F9-D7C1-8E0E-618AE423983C}"/>
              </a:ext>
            </a:extLst>
          </p:cNvPr>
          <p:cNvSpPr/>
          <p:nvPr/>
        </p:nvSpPr>
        <p:spPr>
          <a:xfrm>
            <a:off x="0" y="0"/>
            <a:ext cx="7266821" cy="6858000"/>
          </a:xfrm>
          <a:prstGeom prst="rect">
            <a:avLst/>
          </a:prstGeom>
          <a:solidFill>
            <a:srgbClr val="CFFD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AC63D4-865B-D72E-C3F5-1FED35A668EF}"/>
              </a:ext>
            </a:extLst>
          </p:cNvPr>
          <p:cNvSpPr/>
          <p:nvPr/>
        </p:nvSpPr>
        <p:spPr>
          <a:xfrm>
            <a:off x="3738975" y="2131661"/>
            <a:ext cx="5462091" cy="3133523"/>
          </a:xfrm>
          <a:prstGeom prst="rect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Raspberry Pi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A735EB-953C-FD75-1DC9-9934274950E7}"/>
              </a:ext>
            </a:extLst>
          </p:cNvPr>
          <p:cNvSpPr/>
          <p:nvPr/>
        </p:nvSpPr>
        <p:spPr>
          <a:xfrm>
            <a:off x="3373928" y="4768820"/>
            <a:ext cx="1371936" cy="361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GPIO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78CDF9-C986-29A6-F42A-0BC875034FE4}"/>
              </a:ext>
            </a:extLst>
          </p:cNvPr>
          <p:cNvSpPr/>
          <p:nvPr/>
        </p:nvSpPr>
        <p:spPr>
          <a:xfrm>
            <a:off x="4786251" y="2645405"/>
            <a:ext cx="3480691" cy="2062671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Raspberry Pi 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59228C-7160-01C8-B1FE-3F74235E7D48}"/>
              </a:ext>
            </a:extLst>
          </p:cNvPr>
          <p:cNvSpPr/>
          <p:nvPr/>
        </p:nvSpPr>
        <p:spPr>
          <a:xfrm>
            <a:off x="5138555" y="3256152"/>
            <a:ext cx="2770552" cy="1090130"/>
          </a:xfrm>
          <a:prstGeom prst="rect">
            <a:avLst/>
          </a:prstGeom>
          <a:solidFill>
            <a:srgbClr val="009EDE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 Monitoring and Safety System routine (Event Driven C++ design)</a:t>
            </a: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439246A3-FAFF-036C-79AD-251A169EE6BF}"/>
              </a:ext>
            </a:extLst>
          </p:cNvPr>
          <p:cNvSpPr/>
          <p:nvPr/>
        </p:nvSpPr>
        <p:spPr>
          <a:xfrm>
            <a:off x="7541370" y="802536"/>
            <a:ext cx="1099190" cy="760658"/>
          </a:xfrm>
          <a:prstGeom prst="triangle">
            <a:avLst>
              <a:gd name="adj" fmla="val 49412"/>
            </a:avLst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Mains Power Supply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896C827-6FA9-103C-5AA5-5E9113B2A5DA}"/>
              </a:ext>
            </a:extLst>
          </p:cNvPr>
          <p:cNvSpPr/>
          <p:nvPr/>
        </p:nvSpPr>
        <p:spPr>
          <a:xfrm>
            <a:off x="7938705" y="2062773"/>
            <a:ext cx="299284" cy="316449"/>
          </a:xfrm>
          <a:prstGeom prst="rect">
            <a:avLst/>
          </a:prstGeom>
          <a:solidFill>
            <a:srgbClr val="EEAF2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1B6C27-1F3D-4D6B-5CD6-3984C8951A5D}"/>
              </a:ext>
            </a:extLst>
          </p:cNvPr>
          <p:cNvSpPr/>
          <p:nvPr/>
        </p:nvSpPr>
        <p:spPr>
          <a:xfrm>
            <a:off x="8695822" y="4652238"/>
            <a:ext cx="691878" cy="29290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RJ445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0E4138C-F353-AB67-CABB-3F4024DB9597}"/>
              </a:ext>
            </a:extLst>
          </p:cNvPr>
          <p:cNvSpPr/>
          <p:nvPr/>
        </p:nvSpPr>
        <p:spPr>
          <a:xfrm>
            <a:off x="8023355" y="1604291"/>
            <a:ext cx="79194" cy="458482"/>
          </a:xfrm>
          <a:prstGeom prst="downArrow">
            <a:avLst/>
          </a:prstGeom>
          <a:solidFill>
            <a:srgbClr val="EEAF2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B2E720A-484D-434F-EAB7-7A0A5D4D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109" y="1702026"/>
            <a:ext cx="1870337" cy="124689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27BE66E2-8D18-D9CC-E9F0-7A7FF8BB0997}"/>
              </a:ext>
            </a:extLst>
          </p:cNvPr>
          <p:cNvSpPr/>
          <p:nvPr/>
        </p:nvSpPr>
        <p:spPr>
          <a:xfrm>
            <a:off x="8695822" y="2445329"/>
            <a:ext cx="702528" cy="396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HDMI</a:t>
            </a:r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441E4397-4AB2-DB55-AE06-9A2985B232AF}"/>
              </a:ext>
            </a:extLst>
          </p:cNvPr>
          <p:cNvSpPr/>
          <p:nvPr/>
        </p:nvSpPr>
        <p:spPr>
          <a:xfrm rot="16200000">
            <a:off x="9438297" y="2593383"/>
            <a:ext cx="151705" cy="2315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F12E9ECB-703D-2040-792B-5F7E59D7C1E3}"/>
              </a:ext>
            </a:extLst>
          </p:cNvPr>
          <p:cNvSpPr/>
          <p:nvPr/>
        </p:nvSpPr>
        <p:spPr>
          <a:xfrm rot="16200000" flipH="1">
            <a:off x="8749362" y="1168688"/>
            <a:ext cx="110143" cy="1487350"/>
          </a:xfrm>
          <a:prstGeom prst="downArrow">
            <a:avLst/>
          </a:prstGeom>
          <a:solidFill>
            <a:srgbClr val="EEAF2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Up-Down 84">
            <a:extLst>
              <a:ext uri="{FF2B5EF4-FFF2-40B4-BE49-F238E27FC236}">
                <a16:creationId xmlns:a16="http://schemas.microsoft.com/office/drawing/2014/main" id="{865CF62D-7439-5C75-7CD1-FBFF48D0B7E8}"/>
              </a:ext>
            </a:extLst>
          </p:cNvPr>
          <p:cNvSpPr/>
          <p:nvPr/>
        </p:nvSpPr>
        <p:spPr>
          <a:xfrm>
            <a:off x="9766984" y="3230936"/>
            <a:ext cx="353499" cy="290098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</p:txBody>
      </p:sp>
      <p:sp>
        <p:nvSpPr>
          <p:cNvPr id="91" name="Arrow: Left-Right 90">
            <a:extLst>
              <a:ext uri="{FF2B5EF4-FFF2-40B4-BE49-F238E27FC236}">
                <a16:creationId xmlns:a16="http://schemas.microsoft.com/office/drawing/2014/main" id="{D45DA0AD-3894-2D81-EDA0-FFCC2FD1BD0E}"/>
              </a:ext>
            </a:extLst>
          </p:cNvPr>
          <p:cNvSpPr/>
          <p:nvPr/>
        </p:nvSpPr>
        <p:spPr>
          <a:xfrm>
            <a:off x="10041533" y="5247572"/>
            <a:ext cx="353499" cy="15117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Arrow: Left-Right 91">
            <a:extLst>
              <a:ext uri="{FF2B5EF4-FFF2-40B4-BE49-F238E27FC236}">
                <a16:creationId xmlns:a16="http://schemas.microsoft.com/office/drawing/2014/main" id="{7B5D63D8-8FF4-BA13-35A7-8D8E4C38EC7F}"/>
              </a:ext>
            </a:extLst>
          </p:cNvPr>
          <p:cNvSpPr/>
          <p:nvPr/>
        </p:nvSpPr>
        <p:spPr>
          <a:xfrm>
            <a:off x="10041533" y="3815276"/>
            <a:ext cx="374223" cy="15117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Arrow: Left-Right 92">
            <a:extLst>
              <a:ext uri="{FF2B5EF4-FFF2-40B4-BE49-F238E27FC236}">
                <a16:creationId xmlns:a16="http://schemas.microsoft.com/office/drawing/2014/main" id="{8E062057-2BF1-CFF5-4F56-1D07007E2A5C}"/>
              </a:ext>
            </a:extLst>
          </p:cNvPr>
          <p:cNvSpPr/>
          <p:nvPr/>
        </p:nvSpPr>
        <p:spPr>
          <a:xfrm>
            <a:off x="9367527" y="4733365"/>
            <a:ext cx="469674" cy="1605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8F39706-5C96-2F5C-99FD-A531A12C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975" y="6051018"/>
            <a:ext cx="3368437" cy="523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D250B76-8781-B3A1-6F5A-10DF57BBF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87" y="471088"/>
            <a:ext cx="2267678" cy="245548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2821FE4-AC3C-09E6-0C45-F10EAFE8579A}"/>
              </a:ext>
            </a:extLst>
          </p:cNvPr>
          <p:cNvSpPr/>
          <p:nvPr/>
        </p:nvSpPr>
        <p:spPr>
          <a:xfrm>
            <a:off x="10575847" y="4237691"/>
            <a:ext cx="801502" cy="277626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1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58A9900-A2C7-4BD4-BC91-92CF68F8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049" y="3467617"/>
            <a:ext cx="1079880" cy="719919"/>
          </a:xfrm>
          <a:prstGeom prst="rect">
            <a:avLst/>
          </a:prstGeom>
        </p:spPr>
      </p:pic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4CF7A47-8482-F939-40E4-8F4B5948869A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1377349" y="1522628"/>
            <a:ext cx="287675" cy="285387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A767915-DCBC-6A4D-B335-DB3CCB9B8F31}"/>
              </a:ext>
            </a:extLst>
          </p:cNvPr>
          <p:cNvSpPr/>
          <p:nvPr/>
        </p:nvSpPr>
        <p:spPr>
          <a:xfrm>
            <a:off x="10531949" y="5589078"/>
            <a:ext cx="906831" cy="342432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 N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139AED6D-116D-D735-56EE-1B158D4C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032" y="4882504"/>
            <a:ext cx="1079880" cy="719919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26A9BF8-9F16-8C88-0B86-7A3F21233589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1438780" y="1459128"/>
            <a:ext cx="509185" cy="43011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DA716F2-AB41-3570-9935-EFA1F66A3301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1418446" y="1509928"/>
            <a:ext cx="66874" cy="81554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380413E7-C9A0-58A7-DD79-F424659241FC}"/>
              </a:ext>
            </a:extLst>
          </p:cNvPr>
          <p:cNvCxnSpPr/>
          <p:nvPr/>
        </p:nvCxnSpPr>
        <p:spPr>
          <a:xfrm rot="16200000" flipV="1">
            <a:off x="3128295" y="5082073"/>
            <a:ext cx="1305599" cy="557605"/>
          </a:xfrm>
          <a:prstGeom prst="bentConnector3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601984B-CA26-B795-96D3-BC739FE0BCE5}"/>
              </a:ext>
            </a:extLst>
          </p:cNvPr>
          <p:cNvSpPr/>
          <p:nvPr/>
        </p:nvSpPr>
        <p:spPr>
          <a:xfrm>
            <a:off x="806490" y="341167"/>
            <a:ext cx="1380997" cy="1844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GPIO Pin Layout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A49413-84F9-3B13-ACC1-42D41A889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61" y="3022777"/>
            <a:ext cx="4183707" cy="37194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8F88E3-D0FD-23EB-7379-CF2547754E02}"/>
              </a:ext>
            </a:extLst>
          </p:cNvPr>
          <p:cNvSpPr/>
          <p:nvPr/>
        </p:nvSpPr>
        <p:spPr>
          <a:xfrm>
            <a:off x="8684405" y="4019773"/>
            <a:ext cx="691878" cy="29290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Wi-Fi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6DF21F5-CB56-315C-93B4-0BFE9D72645C}"/>
              </a:ext>
            </a:extLst>
          </p:cNvPr>
          <p:cNvSpPr/>
          <p:nvPr/>
        </p:nvSpPr>
        <p:spPr>
          <a:xfrm>
            <a:off x="9354795" y="4106617"/>
            <a:ext cx="469674" cy="16054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4E98B-7D8C-1ADD-A06E-D8845A27F3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7716" r="23147" b="10494"/>
          <a:stretch/>
        </p:blipFill>
        <p:spPr bwMode="auto">
          <a:xfrm>
            <a:off x="10532486" y="134188"/>
            <a:ext cx="1594119" cy="133684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C3CDE-6DC0-3880-0C93-C8952E7C3B06}"/>
              </a:ext>
            </a:extLst>
          </p:cNvPr>
          <p:cNvSpPr txBox="1"/>
          <p:nvPr/>
        </p:nvSpPr>
        <p:spPr>
          <a:xfrm>
            <a:off x="3200400" y="265125"/>
            <a:ext cx="5880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SMART MONITORING AND SAFETY SYSTEM</a:t>
            </a:r>
          </a:p>
        </p:txBody>
      </p:sp>
    </p:spTree>
    <p:extLst>
      <p:ext uri="{BB962C8B-B14F-4D97-AF65-F5344CB8AC3E}">
        <p14:creationId xmlns:p14="http://schemas.microsoft.com/office/powerpoint/2010/main" val="129302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1DA123-F9E9-6F1A-6508-B169AA86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" y="0"/>
            <a:ext cx="7713998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079055-EF62-806D-6F83-49A756A44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58841"/>
              </p:ext>
            </p:extLst>
          </p:nvPr>
        </p:nvGraphicFramePr>
        <p:xfrm>
          <a:off x="7952779" y="316235"/>
          <a:ext cx="3897248" cy="62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343">
                  <a:extLst>
                    <a:ext uri="{9D8B030D-6E8A-4147-A177-3AD203B41FA5}">
                      <a16:colId xmlns:a16="http://schemas.microsoft.com/office/drawing/2014/main" val="3348697037"/>
                    </a:ext>
                  </a:extLst>
                </a:gridCol>
                <a:gridCol w="1020635">
                  <a:extLst>
                    <a:ext uri="{9D8B030D-6E8A-4147-A177-3AD203B41FA5}">
                      <a16:colId xmlns:a16="http://schemas.microsoft.com/office/drawing/2014/main" val="2816636574"/>
                    </a:ext>
                  </a:extLst>
                </a:gridCol>
                <a:gridCol w="1020635">
                  <a:extLst>
                    <a:ext uri="{9D8B030D-6E8A-4147-A177-3AD203B41FA5}">
                      <a16:colId xmlns:a16="http://schemas.microsoft.com/office/drawing/2014/main" val="2732976005"/>
                    </a:ext>
                  </a:extLst>
                </a:gridCol>
                <a:gridCol w="1020635">
                  <a:extLst>
                    <a:ext uri="{9D8B030D-6E8A-4147-A177-3AD203B41FA5}">
                      <a16:colId xmlns:a16="http://schemas.microsoft.com/office/drawing/2014/main" val="3622414250"/>
                    </a:ext>
                  </a:extLst>
                </a:gridCol>
              </a:tblGrid>
              <a:tr h="394352">
                <a:tc>
                  <a:txBody>
                    <a:bodyPr/>
                    <a:lstStyle/>
                    <a:p>
                      <a:r>
                        <a:rPr lang="en-US" sz="9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Pin on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Raspberry Pi 5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97327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r>
                        <a:rPr lang="en-US" sz="900" dirty="0"/>
                        <a:t>TMP117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3.3 V (Pin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464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(Pin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93986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3 (Pin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77411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2 (Pin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28902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3.3 V (Pin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I2C Address 0x49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48064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GPIO 17 (Pin 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46792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r>
                        <a:rPr lang="en-US" sz="900" dirty="0"/>
                        <a:t>TMP117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3.3 V (Pin17)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53201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(Pin25)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4653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3 (Pin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5769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2 (Pin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28269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(Pin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I2C Address 0x48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3566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GPIO 27 (Pin 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DATA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0037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strike="noStrike" dirty="0"/>
                        <a:t>HC-SR501 PIR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strike="noStrike" dirty="0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strike="noStrike" dirty="0"/>
                        <a:t>5.0 V (Pin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9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13750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GND (Pin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2306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900" b="1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23 (Pin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b="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61078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+ve (Longer Leg)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strike="noStrike" dirty="0"/>
                        <a:t>5.0 V (Pin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6558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-ve (Shorter Leg)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MOSFET (DRAIN)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04401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- MOSFET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GPIO 25 (Pin 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9295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Buzzer (-ve)</a:t>
                      </a:r>
                    </a:p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Diode (+ve)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717027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GND (Pin34)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06549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MOSFET (DRAIN)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6417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trike="noStrike" dirty="0"/>
                        <a:t>5.0 V (Pin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10722"/>
                  </a:ext>
                </a:extLst>
              </a:tr>
            </a:tbl>
          </a:graphicData>
        </a:graphic>
      </p:graphicFrame>
      <p:pic>
        <p:nvPicPr>
          <p:cNvPr id="6" name="Picture 2" descr="FQP30N06L Mosfet Pinout, Datasheet &amp; Arduino project">
            <a:extLst>
              <a:ext uri="{FF2B5EF4-FFF2-40B4-BE49-F238E27FC236}">
                <a16:creationId xmlns:a16="http://schemas.microsoft.com/office/drawing/2014/main" id="{339A8B9B-3B35-0690-9CBD-D35C89EF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04" y="1577062"/>
            <a:ext cx="824696" cy="89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29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agarwal</dc:creator>
  <cp:lastModifiedBy>piyush agarwal</cp:lastModifiedBy>
  <cp:revision>1</cp:revision>
  <dcterms:created xsi:type="dcterms:W3CDTF">2025-04-21T19:41:56Z</dcterms:created>
  <dcterms:modified xsi:type="dcterms:W3CDTF">2025-04-21T19:42:50Z</dcterms:modified>
</cp:coreProperties>
</file>