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87" r:id="rId3"/>
    <p:sldId id="284" r:id="rId4"/>
    <p:sldId id="283" r:id="rId5"/>
    <p:sldId id="289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4F69-38D8-3BEB-76A7-9F0A5D6C9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F6C78-183A-40A6-3FA8-5080C2DBB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74F78-24D7-6E0A-79C1-FABB447A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854A-3CDA-401D-B7B5-5BA04F27C2D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E15A2-9DFC-8F72-7C4D-94396297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446A-A510-FF1B-A655-9D607D8D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5949-45C5-45E5-950A-6E5DDBDD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6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A9EC-492D-1B0F-AF2A-7D9E5D66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C08D85-E576-2CD4-CAA1-A3D3C9740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3A2E-48B7-A4CC-E9B1-B1B76167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854A-3CDA-401D-B7B5-5BA04F27C2D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501F8-2200-D5F3-013F-635CEE32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989C8-8760-42A9-9970-F087A413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5949-45C5-45E5-950A-6E5DDBDD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1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ADCADC-7215-CB69-10C4-C86EE7684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42403-486F-AE38-2AA4-AE264FD5C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85992-ED69-FA30-EE1E-4886B3EA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854A-3CDA-401D-B7B5-5BA04F27C2D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6D852-022E-6010-B091-68819E14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DAB89-C1E5-BC5F-2F75-148FCB4B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5949-45C5-45E5-950A-6E5DDBDD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33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82F2-E347-47AD-E726-5F42DBB2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C259E-8F1B-82C0-1FDF-AF8EDC09D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1ADD4-A1A3-7CD5-B96D-1336E44B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854A-3CDA-401D-B7B5-5BA04F27C2D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BBB07-3220-C3D9-1BE8-0EB16E6B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696B3-CAEF-7977-2C2C-3EE7EE89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5949-45C5-45E5-950A-6E5DDBDD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9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B7B6-6FE4-2AD4-39BE-EF87FBB9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13BE4-B468-F28B-4943-2F0974B22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461B-B944-6717-556A-2FEE7F61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854A-3CDA-401D-B7B5-5BA04F27C2D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96BCA-1C4A-7468-6E9D-BB9F90EC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80E16-8C82-B831-7E0E-A8DD613D1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5949-45C5-45E5-950A-6E5DDBDD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36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7700-67F5-D3EB-31E0-D83FFF17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FCED3-39D6-19AB-8BA7-112412104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5B7A9-0912-51E7-C393-8EB90496F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BD288-EC5C-6B8D-DD99-239A69AD6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854A-3CDA-401D-B7B5-5BA04F27C2D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CF181-5FD8-F4AF-0940-879FFB0BB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39E7B-37F3-1B98-6563-0889D7F5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5949-45C5-45E5-950A-6E5DDBDD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49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74AA-81AB-8751-CDF5-6C021B34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5A7AA-F5D9-6741-3AD1-2190C82DF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DC41C-4BDC-ABBD-5039-F468C05AC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CF796F-0799-FED2-74D3-A46322B8B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CFBA1-37C0-8975-8080-28A8A25EA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5D31B-4910-3D95-F8B9-AC8DB1EDB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854A-3CDA-401D-B7B5-5BA04F27C2D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3B4A4B-DCB0-8D78-FDE1-43D8833F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EC4B7-4278-1D6F-362F-C2DD35A5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5949-45C5-45E5-950A-6E5DDBDD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0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6F6E-9296-D131-F3B4-7C6480E3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11B13-EB7F-41D2-0F0C-CC85C271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854A-3CDA-401D-B7B5-5BA04F27C2D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CE19C-8D82-37F7-5EF0-109508CF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B68F8-1369-F057-E999-B3809874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5949-45C5-45E5-950A-6E5DDBDD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CEAA41-8A85-1D35-6817-1E409B07F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854A-3CDA-401D-B7B5-5BA04F27C2D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0839D-8471-B246-BFC4-782B92F2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75FBC-43BB-09A5-7D40-A2EE6DD1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5949-45C5-45E5-950A-6E5DDBDD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372D-5586-7321-4E08-D40FCC240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168F8-99E8-4777-B8B9-B09A5E94B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21DDC-6F09-1D57-84E9-9C0E6E946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8AFC2-57A1-9460-6D8D-7FF57C0C4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854A-3CDA-401D-B7B5-5BA04F27C2D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517E4-47E6-6949-EE7C-6E10C77C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782BB-20FF-3432-4ACF-3C2FB5ED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5949-45C5-45E5-950A-6E5DDBDD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4266-AC16-15B0-D024-915250D7D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FFCE2-8EB1-4EC5-E32A-FE406EA16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D8182-DE38-F74A-03B1-A211D1129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04991-F0F6-EAAB-183E-A5809816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854A-3CDA-401D-B7B5-5BA04F27C2D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33703-B44E-185F-FDE3-149C634A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2FA90-5342-C6C9-8CEB-6C643AB8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A5949-45C5-45E5-950A-6E5DDBDD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763DB-65A6-5AFE-A7CA-3F1C99A8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900AD-6336-0566-E737-37E02F331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21C8D-0BCB-1547-D985-75F61F1B8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2854A-3CDA-401D-B7B5-5BA04F27C2DC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39719-D508-6332-E151-457EB3C5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BD4F1-8D82-93C1-0BB9-FDFA8ECE4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A5949-45C5-45E5-950A-6E5DDBDD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6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13C62-8BE6-3ABC-FF5A-0AFA53F0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185" y="2766218"/>
            <a:ext cx="10515600" cy="1325563"/>
          </a:xfrm>
        </p:spPr>
        <p:txBody>
          <a:bodyPr/>
          <a:lstStyle/>
          <a:p>
            <a:r>
              <a:rPr lang="en-US" dirty="0"/>
              <a:t>Smart Monitoring And Safety System Phase 1</a:t>
            </a:r>
          </a:p>
        </p:txBody>
      </p:sp>
    </p:spTree>
    <p:extLst>
      <p:ext uri="{BB962C8B-B14F-4D97-AF65-F5344CB8AC3E}">
        <p14:creationId xmlns:p14="http://schemas.microsoft.com/office/powerpoint/2010/main" val="1365673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804C8F36-8DD5-6625-4D43-C738536CF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05" y="185647"/>
            <a:ext cx="11961389" cy="648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00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FEFB85-5765-68D6-BA16-1AF69C41D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7" y="206125"/>
            <a:ext cx="11578976" cy="651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4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6C9C4E-1F33-9280-F999-E7FE7AAF4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733711"/>
              </p:ext>
            </p:extLst>
          </p:nvPr>
        </p:nvGraphicFramePr>
        <p:xfrm>
          <a:off x="327282" y="882838"/>
          <a:ext cx="4912536" cy="5599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134">
                  <a:extLst>
                    <a:ext uri="{9D8B030D-6E8A-4147-A177-3AD203B41FA5}">
                      <a16:colId xmlns:a16="http://schemas.microsoft.com/office/drawing/2014/main" val="3348697037"/>
                    </a:ext>
                  </a:extLst>
                </a:gridCol>
                <a:gridCol w="1228134">
                  <a:extLst>
                    <a:ext uri="{9D8B030D-6E8A-4147-A177-3AD203B41FA5}">
                      <a16:colId xmlns:a16="http://schemas.microsoft.com/office/drawing/2014/main" val="2816636574"/>
                    </a:ext>
                  </a:extLst>
                </a:gridCol>
                <a:gridCol w="1228134">
                  <a:extLst>
                    <a:ext uri="{9D8B030D-6E8A-4147-A177-3AD203B41FA5}">
                      <a16:colId xmlns:a16="http://schemas.microsoft.com/office/drawing/2014/main" val="2732976005"/>
                    </a:ext>
                  </a:extLst>
                </a:gridCol>
                <a:gridCol w="1228134">
                  <a:extLst>
                    <a:ext uri="{9D8B030D-6E8A-4147-A177-3AD203B41FA5}">
                      <a16:colId xmlns:a16="http://schemas.microsoft.com/office/drawing/2014/main" val="3622414250"/>
                    </a:ext>
                  </a:extLst>
                </a:gridCol>
              </a:tblGrid>
              <a:tr h="394352">
                <a:tc>
                  <a:txBody>
                    <a:bodyPr/>
                    <a:lstStyle/>
                    <a:p>
                      <a:r>
                        <a:rPr lang="en-US" sz="90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Pin on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Raspberry Pi 5 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97327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r>
                        <a:rPr lang="en-US" sz="900" dirty="0"/>
                        <a:t>TMP117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3.3 V (Pin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094643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GND (Pin 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093986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GPIO 3 (Pin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777411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GPIO 2 (Pin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828902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3.3 V (Pin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I2C Address 0x49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848064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GPIO 17 (Pin 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346792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r>
                        <a:rPr lang="en-US" sz="900" dirty="0"/>
                        <a:t>TMP117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3.3 V (Pin17)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53201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GND (Pin25)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846533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GPIO 3 (Pin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57693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SDA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GPIO 2 (Pin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28269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GND (Pin 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I2C Address 0x48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235663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/>
                        <a:t>GPIO 27 (Pin 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70037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r>
                        <a:rPr lang="en-US" sz="900" dirty="0"/>
                        <a:t>HC-SR501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5V (Pin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925543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GND (Pin 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17913"/>
                  </a:ext>
                </a:extLst>
              </a:tr>
              <a:tr h="26025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GPIO 23 (Pin 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352608"/>
                  </a:ext>
                </a:extLst>
              </a:tr>
              <a:tr h="260258">
                <a:tc gridSpan="4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GB" sz="900" dirty="0"/>
                        <a:t>I2C Pull-ups: 4.7kΩ on SDA &amp; SCL to 3.3V </a:t>
                      </a:r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013750"/>
                  </a:ext>
                </a:extLst>
              </a:tr>
              <a:tr h="260258">
                <a:tc gridSpan="4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GB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Interrupt Pull-ups: 10kΩ to 3.3V on each INT pin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323063"/>
                  </a:ext>
                </a:extLst>
              </a:tr>
              <a:tr h="260258">
                <a:tc gridSpan="4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GB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100nF (0.1µF) capacitor between VIN and GND of each TMP117 sensor (mandatory)</a:t>
                      </a:r>
                      <a:endParaRPr lang="en-US" sz="9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961078"/>
                  </a:ext>
                </a:extLst>
              </a:tr>
              <a:tr h="260258">
                <a:tc gridSpan="4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GB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1µF (optional) if long wires are used</a:t>
                      </a: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596558"/>
                  </a:ext>
                </a:extLst>
              </a:tr>
              <a:tr h="260258">
                <a:tc gridSpan="4"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90440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E10326-C24C-9AC5-ACB3-1C366D2D5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337128"/>
              </p:ext>
            </p:extLst>
          </p:nvPr>
        </p:nvGraphicFramePr>
        <p:xfrm>
          <a:off x="6096000" y="882838"/>
          <a:ext cx="5221556" cy="2857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682">
                  <a:extLst>
                    <a:ext uri="{9D8B030D-6E8A-4147-A177-3AD203B41FA5}">
                      <a16:colId xmlns:a16="http://schemas.microsoft.com/office/drawing/2014/main" val="3639801225"/>
                    </a:ext>
                  </a:extLst>
                </a:gridCol>
                <a:gridCol w="3667874">
                  <a:extLst>
                    <a:ext uri="{9D8B030D-6E8A-4147-A177-3AD203B41FA5}">
                      <a16:colId xmlns:a16="http://schemas.microsoft.com/office/drawing/2014/main" val="2357042436"/>
                    </a:ext>
                  </a:extLst>
                </a:gridCol>
              </a:tblGrid>
              <a:tr h="308963">
                <a:tc>
                  <a:txBody>
                    <a:bodyPr/>
                    <a:lstStyle/>
                    <a:p>
                      <a:r>
                        <a:rPr lang="en-US" sz="900" b="1"/>
                        <a:t>Component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Connection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464498"/>
                  </a:ext>
                </a:extLst>
              </a:tr>
              <a:tr h="318622">
                <a:tc>
                  <a:txBody>
                    <a:bodyPr/>
                    <a:lstStyle/>
                    <a:p>
                      <a:r>
                        <a:rPr lang="en-US" sz="900" b="0"/>
                        <a:t>Buzzer +ve (VCC) (long leg)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 dirty="0"/>
                        <a:t>5V (Pin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8377467"/>
                  </a:ext>
                </a:extLst>
              </a:tr>
              <a:tr h="318622">
                <a:tc>
                  <a:txBody>
                    <a:bodyPr/>
                    <a:lstStyle/>
                    <a:p>
                      <a:r>
                        <a:rPr lang="en-US" sz="900" b="0"/>
                        <a:t>Buzzer -ve (GND) (short leg)</a:t>
                      </a:r>
                      <a:endParaRPr lang="en-US" sz="9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Collector of transistor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514272"/>
                  </a:ext>
                </a:extLst>
              </a:tr>
              <a:tr h="318622">
                <a:tc>
                  <a:txBody>
                    <a:bodyPr/>
                    <a:lstStyle/>
                    <a:p>
                      <a:r>
                        <a:rPr lang="en-US" sz="900" b="0" dirty="0"/>
                        <a:t>Emitter of transistor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b="0"/>
                        <a:t>GND (Pin 34)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772194"/>
                  </a:ext>
                </a:extLst>
              </a:tr>
              <a:tr h="318622">
                <a:tc>
                  <a:txBody>
                    <a:bodyPr/>
                    <a:lstStyle/>
                    <a:p>
                      <a:r>
                        <a:rPr lang="en-US" sz="900" b="0" dirty="0"/>
                        <a:t>Base of transistor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b="0"/>
                        <a:t>Through 1kΩ resistor to GPIO 25 (Pin 22)</a:t>
                      </a:r>
                      <a:endParaRPr lang="en-US" sz="9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923619"/>
                  </a:ext>
                </a:extLst>
              </a:tr>
              <a:tr h="318622">
                <a:tc>
                  <a:txBody>
                    <a:bodyPr/>
                    <a:lstStyle/>
                    <a:p>
                      <a:r>
                        <a:rPr lang="en-US" sz="900" b="0" dirty="0"/>
                        <a:t>Diode (1N4007/1N4148)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dirty="0"/>
                        <a:t>Parallel with buzzer (Cathode to 5V, Anode to transistor collector)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2577706"/>
                  </a:ext>
                </a:extLst>
              </a:tr>
              <a:tr h="318622">
                <a:tc gridSpan="2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US" sz="900" b="0" dirty="0"/>
                        <a:t>Transistor (e.g., 2N2222, BC547) acts as a switch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08527"/>
                  </a:ext>
                </a:extLst>
              </a:tr>
              <a:tr h="318622">
                <a:tc gridSpan="2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GB" sz="900" b="0" dirty="0"/>
                        <a:t>1kΩ Resistor limits the current to the transistor’s base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004949"/>
                  </a:ext>
                </a:extLst>
              </a:tr>
              <a:tr h="318622">
                <a:tc gridSpan="2"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v"/>
                      </a:pPr>
                      <a:r>
                        <a:rPr lang="en-GB" sz="900" b="1" dirty="0"/>
                        <a:t>Buzzer turns ON when GPIO 25 is set HIGH</a:t>
                      </a:r>
                      <a:endParaRPr lang="en-US" sz="9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61254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79644622-B79F-23A6-366F-4E7ACA4735F6}"/>
              </a:ext>
            </a:extLst>
          </p:cNvPr>
          <p:cNvSpPr/>
          <p:nvPr/>
        </p:nvSpPr>
        <p:spPr>
          <a:xfrm>
            <a:off x="2783550" y="123290"/>
            <a:ext cx="6976899" cy="462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GPIO Devices wiring diagram</a:t>
            </a:r>
          </a:p>
        </p:txBody>
      </p:sp>
    </p:spTree>
    <p:extLst>
      <p:ext uri="{BB962C8B-B14F-4D97-AF65-F5344CB8AC3E}">
        <p14:creationId xmlns:p14="http://schemas.microsoft.com/office/powerpoint/2010/main" val="378919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D14C3-6A7D-D1CC-E6D2-D932D7CD8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5ACF-8F7B-CDCD-2098-DD7126330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185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Smart Monitoring And Safety System Phase 2</a:t>
            </a:r>
            <a:br>
              <a:rPr lang="en-US" sz="1800" dirty="0"/>
            </a:br>
            <a:br>
              <a:rPr lang="en-US" sz="1800" dirty="0"/>
            </a:br>
            <a:r>
              <a:rPr lang="en-US" sz="2000" dirty="0"/>
              <a:t>- Addition of HC-SR501 PIR motion sensor</a:t>
            </a:r>
          </a:p>
        </p:txBody>
      </p:sp>
    </p:spTree>
    <p:extLst>
      <p:ext uri="{BB962C8B-B14F-4D97-AF65-F5344CB8AC3E}">
        <p14:creationId xmlns:p14="http://schemas.microsoft.com/office/powerpoint/2010/main" val="325806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7B08CE-C948-B811-0C06-B93325028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112" y="104841"/>
            <a:ext cx="12168671" cy="68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3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292</Words>
  <Application>Microsoft Office PowerPoint</Application>
  <PresentationFormat>Widescreen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Smart Monitoring And Safety System Phase 1</vt:lpstr>
      <vt:lpstr>PowerPoint Presentation</vt:lpstr>
      <vt:lpstr>PowerPoint Presentation</vt:lpstr>
      <vt:lpstr>PowerPoint Presentation</vt:lpstr>
      <vt:lpstr>Smart Monitoring And Safety System Phase 2  - Addition of HC-SR501 PIR motion sensor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agarwal</dc:creator>
  <cp:lastModifiedBy>piyush agarwal</cp:lastModifiedBy>
  <cp:revision>3</cp:revision>
  <dcterms:created xsi:type="dcterms:W3CDTF">2025-03-09T16:38:17Z</dcterms:created>
  <dcterms:modified xsi:type="dcterms:W3CDTF">2025-03-09T17:10:44Z</dcterms:modified>
</cp:coreProperties>
</file>