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96" r:id="rId11"/>
    <p:sldId id="266" r:id="rId12"/>
    <p:sldId id="265" r:id="rId13"/>
    <p:sldId id="267" r:id="rId14"/>
    <p:sldId id="268" r:id="rId15"/>
    <p:sldId id="269" r:id="rId16"/>
    <p:sldId id="270" r:id="rId17"/>
    <p:sldId id="299" r:id="rId18"/>
    <p:sldId id="271" r:id="rId19"/>
    <p:sldId id="272" r:id="rId20"/>
    <p:sldId id="300" r:id="rId21"/>
    <p:sldId id="307" r:id="rId22"/>
    <p:sldId id="308" r:id="rId23"/>
    <p:sldId id="306" r:id="rId24"/>
    <p:sldId id="280" r:id="rId25"/>
    <p:sldId id="281" r:id="rId26"/>
    <p:sldId id="282" r:id="rId27"/>
    <p:sldId id="283" r:id="rId28"/>
    <p:sldId id="284" r:id="rId29"/>
    <p:sldId id="285" r:id="rId30"/>
    <p:sldId id="286" r:id="rId31"/>
    <p:sldId id="289" r:id="rId32"/>
    <p:sldId id="291" r:id="rId33"/>
    <p:sldId id="292" r:id="rId34"/>
    <p:sldId id="293" r:id="rId35"/>
    <p:sldId id="294" r:id="rId36"/>
    <p:sldId id="295" r:id="rId37"/>
    <p:sldId id="312" r:id="rId38"/>
    <p:sldId id="313" r:id="rId39"/>
    <p:sldId id="31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27" autoAdjust="0"/>
  </p:normalViewPr>
  <p:slideViewPr>
    <p:cSldViewPr snapToGrid="0">
      <p:cViewPr varScale="1">
        <p:scale>
          <a:sx n="98" d="100"/>
          <a:sy n="98" d="100"/>
        </p:scale>
        <p:origin x="1018" y="16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878541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145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219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893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887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545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72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97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465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42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50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0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37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35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118225"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effectLst/>
                <a:latin typeface="Arial" panose="020B0604020202020204" pitchFamily="34" charset="0"/>
              </a:rPr>
              <a:t>Complaint Redressal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3" name="TextBox 2"/>
          <p:cNvSpPr txBox="1"/>
          <p:nvPr/>
        </p:nvSpPr>
        <p:spPr>
          <a:xfrm>
            <a:off x="835742" y="462116"/>
            <a:ext cx="7747819" cy="4216539"/>
          </a:xfrm>
          <a:prstGeom prst="rect">
            <a:avLst/>
          </a:prstGeom>
          <a:noFill/>
        </p:spPr>
        <p:txBody>
          <a:bodyPr wrap="square" rtlCol="0">
            <a:spAutoFit/>
          </a:bodyPr>
          <a:lstStyle/>
          <a:p>
            <a:r>
              <a:rPr lang="en-US" dirty="0"/>
              <a:t>                                         </a:t>
            </a:r>
            <a:r>
              <a:rPr lang="en-IN" sz="2400" b="1" dirty="0">
                <a:solidFill>
                  <a:srgbClr val="00E1C6"/>
                </a:solidFill>
                <a:latin typeface="Times New Roman" panose="02020603050405020304" pitchFamily="18" charset="0"/>
                <a:cs typeface="Times New Roman" panose="02020603050405020304" pitchFamily="18" charset="0"/>
                <a:sym typeface="Muli"/>
              </a:rPr>
              <a:t>Customer Goals</a:t>
            </a:r>
          </a:p>
          <a:p>
            <a:endParaRPr lang="en-IN" sz="2400" b="1" dirty="0">
              <a:solidFill>
                <a:srgbClr val="00E1C6"/>
              </a:solidFill>
              <a:latin typeface="Times New Roman" panose="02020603050405020304" pitchFamily="18" charset="0"/>
              <a:cs typeface="Times New Roman" panose="02020603050405020304" pitchFamily="18" charset="0"/>
              <a:sym typeface="Muli"/>
            </a:endParaRPr>
          </a:p>
          <a:p>
            <a:r>
              <a:rPr lang="en-IN" sz="1600" b="1" dirty="0">
                <a:solidFill>
                  <a:schemeClr val="tx1"/>
                </a:solidFill>
                <a:latin typeface="Times New Roman" panose="02020603050405020304" pitchFamily="18" charset="0"/>
                <a:cs typeface="Times New Roman" panose="02020603050405020304" pitchFamily="18" charset="0"/>
              </a:rPr>
              <a:t>1.Register with all the required details in the portal.</a:t>
            </a:r>
          </a:p>
          <a:p>
            <a:r>
              <a:rPr lang="en-IN" sz="1600" b="1" dirty="0">
                <a:solidFill>
                  <a:schemeClr val="tx1"/>
                </a:solidFill>
                <a:latin typeface="Times New Roman" panose="02020603050405020304" pitchFamily="18" charset="0"/>
                <a:cs typeface="Times New Roman" panose="02020603050405020304" pitchFamily="18" charset="0"/>
              </a:rPr>
              <a:t>2. Login using Email and password.</a:t>
            </a:r>
          </a:p>
          <a:p>
            <a:r>
              <a:rPr lang="en-IN" sz="1600" b="1" dirty="0">
                <a:solidFill>
                  <a:schemeClr val="tx1"/>
                </a:solidFill>
                <a:latin typeface="Times New Roman" panose="02020603050405020304" pitchFamily="18" charset="0"/>
                <a:cs typeface="Times New Roman" panose="02020603050405020304" pitchFamily="18" charset="0"/>
              </a:rPr>
              <a:t>3. Once Login is done, customer can able to:</a:t>
            </a:r>
          </a:p>
          <a:p>
            <a:r>
              <a:rPr lang="en-US" sz="1600" dirty="0">
                <a:solidFill>
                  <a:schemeClr val="tx1"/>
                </a:solidFill>
                <a:latin typeface="Times New Roman" pitchFamily="18" charset="0"/>
                <a:cs typeface="Times New Roman" pitchFamily="18" charset="0"/>
              </a:rPr>
              <a:t>               1.Raise or create a complaint</a:t>
            </a:r>
          </a:p>
          <a:p>
            <a:r>
              <a:rPr lang="en-US" sz="1600" dirty="0">
                <a:solidFill>
                  <a:schemeClr val="tx1"/>
                </a:solidFill>
                <a:latin typeface="Times New Roman" pitchFamily="18" charset="0"/>
                <a:cs typeface="Times New Roman" pitchFamily="18" charset="0"/>
              </a:rPr>
              <a:t>               2.view complaints</a:t>
            </a:r>
          </a:p>
          <a:p>
            <a:r>
              <a:rPr lang="en-US" sz="1600" dirty="0">
                <a:solidFill>
                  <a:schemeClr val="tx1"/>
                </a:solidFill>
                <a:latin typeface="Times New Roman" pitchFamily="18" charset="0"/>
                <a:cs typeface="Times New Roman" pitchFamily="18" charset="0"/>
              </a:rPr>
              <a:t>               3.providing feedback on the resolution of the complaint through the web UI.</a:t>
            </a:r>
          </a:p>
          <a:p>
            <a:r>
              <a:rPr lang="en-US" sz="1600" dirty="0">
                <a:solidFill>
                  <a:schemeClr val="tx1"/>
                </a:solidFill>
                <a:latin typeface="Times New Roman" pitchFamily="18" charset="0"/>
                <a:cs typeface="Times New Roman" pitchFamily="18" charset="0"/>
              </a:rPr>
              <a:t>               4.The feedback provision is an optional feature.</a:t>
            </a:r>
          </a:p>
          <a:p>
            <a:r>
              <a:rPr lang="en-US" sz="1600" dirty="0">
                <a:solidFill>
                  <a:schemeClr val="tx1"/>
                </a:solidFill>
                <a:latin typeface="Times New Roman" pitchFamily="18" charset="0"/>
                <a:cs typeface="Times New Roman" pitchFamily="18" charset="0"/>
              </a:rPr>
              <a:t>               5.Customers should provide the following minimal details such as name, address , PIN Code, mobile number and type of problem to raise a complaint.</a:t>
            </a:r>
          </a:p>
          <a:p>
            <a:r>
              <a:rPr lang="en-US" sz="1600" dirty="0">
                <a:solidFill>
                  <a:schemeClr val="tx1"/>
                </a:solidFill>
                <a:latin typeface="Times New Roman" pitchFamily="18" charset="0"/>
                <a:cs typeface="Times New Roman" pitchFamily="18" charset="0"/>
              </a:rPr>
              <a:t>               6.Once successful submission of the complaint, a ticket is raised and shared to Manager. </a:t>
            </a:r>
          </a:p>
          <a:p>
            <a:r>
              <a:rPr lang="en-US" sz="1600" dirty="0">
                <a:solidFill>
                  <a:schemeClr val="tx1"/>
                </a:solidFill>
                <a:latin typeface="Times New Roman" pitchFamily="18" charset="0"/>
                <a:cs typeface="Times New Roman" pitchFamily="18" charset="0"/>
              </a:rPr>
              <a:t>               7.At that time, the status of the ticket will be ‘RAISED’</a:t>
            </a:r>
          </a:p>
          <a:p>
            <a:endParaRPr lang="en-US" dirty="0">
              <a:solidFill>
                <a:schemeClr val="tx1"/>
              </a:solidFill>
            </a:endParaRPr>
          </a:p>
          <a:p>
            <a:endParaRPr lang="en-US" dirty="0"/>
          </a:p>
        </p:txBody>
      </p:sp>
    </p:spTree>
    <p:extLst>
      <p:ext uri="{BB962C8B-B14F-4D97-AF65-F5344CB8AC3E}">
        <p14:creationId xmlns:p14="http://schemas.microsoft.com/office/powerpoint/2010/main" val="95725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2521324" y="0"/>
            <a:ext cx="5674938" cy="830997"/>
          </a:xfrm>
          <a:prstGeom prst="rect">
            <a:avLst/>
          </a:prstGeom>
          <a:noFill/>
        </p:spPr>
        <p:txBody>
          <a:bodyPr wrap="square">
            <a:spAutoFit/>
          </a:bodyPr>
          <a:lstStyle/>
          <a:p>
            <a:endParaRPr lang="en-IN" sz="2400" b="1" dirty="0">
              <a:solidFill>
                <a:srgbClr val="00E1C6"/>
              </a:solidFill>
              <a:latin typeface="Times New Roman" panose="02020603050405020304" pitchFamily="18" charset="0"/>
              <a:cs typeface="Times New Roman" panose="02020603050405020304" pitchFamily="18" charset="0"/>
              <a:sym typeface="Muli"/>
            </a:endParaRPr>
          </a:p>
          <a:p>
            <a:r>
              <a:rPr lang="en-IN" sz="2400" b="1" dirty="0">
                <a:solidFill>
                  <a:srgbClr val="00E1C6"/>
                </a:solidFill>
                <a:latin typeface="Times New Roman" panose="02020603050405020304" pitchFamily="18" charset="0"/>
                <a:cs typeface="Times New Roman" panose="02020603050405020304" pitchFamily="18" charset="0"/>
                <a:sym typeface="Muli"/>
              </a:rPr>
              <a:t>Customer Menu Functionality</a:t>
            </a:r>
            <a:endParaRPr lang="en-IN" sz="2400" dirty="0">
              <a:latin typeface="Times New Roman" panose="02020603050405020304" pitchFamily="18" charset="0"/>
              <a:cs typeface="Times New Roman" panose="02020603050405020304" pitchFamily="18" charset="0"/>
            </a:endParaRPr>
          </a:p>
        </p:txBody>
      </p:sp>
      <p:pic>
        <p:nvPicPr>
          <p:cNvPr id="2" name="Google Shape;78;p17">
            <a:extLst>
              <a:ext uri="{FF2B5EF4-FFF2-40B4-BE49-F238E27FC236}">
                <a16:creationId xmlns:a16="http://schemas.microsoft.com/office/drawing/2014/main" id="{463A72DD-945C-AFD8-DD1B-B7C1FDDB0B9C}"/>
              </a:ext>
            </a:extLst>
          </p:cNvPr>
          <p:cNvPicPr preferRelativeResize="0"/>
          <p:nvPr/>
        </p:nvPicPr>
        <p:blipFill>
          <a:blip r:embed="rId3">
            <a:alphaModFix/>
          </a:blip>
          <a:stretch>
            <a:fillRect/>
          </a:stretch>
        </p:blipFill>
        <p:spPr>
          <a:xfrm>
            <a:off x="1221862" y="1067393"/>
            <a:ext cx="6974400" cy="3820975"/>
          </a:xfrm>
          <a:prstGeom prst="rect">
            <a:avLst/>
          </a:prstGeom>
          <a:noFill/>
          <a:ln>
            <a:noFill/>
          </a:ln>
        </p:spPr>
      </p:pic>
    </p:spTree>
    <p:extLst>
      <p:ext uri="{BB962C8B-B14F-4D97-AF65-F5344CB8AC3E}">
        <p14:creationId xmlns:p14="http://schemas.microsoft.com/office/powerpoint/2010/main" val="82295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2521324" y="0"/>
            <a:ext cx="5674938" cy="830997"/>
          </a:xfrm>
          <a:prstGeom prst="rect">
            <a:avLst/>
          </a:prstGeom>
          <a:noFill/>
        </p:spPr>
        <p:txBody>
          <a:bodyPr wrap="square">
            <a:spAutoFit/>
          </a:bodyPr>
          <a:lstStyle/>
          <a:p>
            <a:endParaRPr lang="en-IN" sz="2400" b="1" dirty="0">
              <a:solidFill>
                <a:srgbClr val="00E1C6"/>
              </a:solidFill>
              <a:latin typeface="Times New Roman" panose="02020603050405020304" pitchFamily="18" charset="0"/>
              <a:cs typeface="Times New Roman" panose="02020603050405020304" pitchFamily="18" charset="0"/>
              <a:sym typeface="Muli"/>
            </a:endParaRPr>
          </a:p>
          <a:p>
            <a:r>
              <a:rPr lang="en-IN" sz="2400" b="1" dirty="0">
                <a:solidFill>
                  <a:srgbClr val="00E1C6"/>
                </a:solidFill>
                <a:latin typeface="Times New Roman" panose="02020603050405020304" pitchFamily="18" charset="0"/>
                <a:cs typeface="Times New Roman" panose="02020603050405020304" pitchFamily="18" charset="0"/>
                <a:sym typeface="Muli"/>
              </a:rPr>
              <a:t>Customer Module- Complaint Schema</a:t>
            </a:r>
            <a:endParaRPr lang="en-IN" sz="2400" dirty="0">
              <a:latin typeface="Times New Roman" panose="02020603050405020304" pitchFamily="18" charset="0"/>
              <a:cs typeface="Times New Roman" panose="02020603050405020304" pitchFamily="18" charset="0"/>
            </a:endParaRPr>
          </a:p>
        </p:txBody>
      </p:sp>
      <p:pic>
        <p:nvPicPr>
          <p:cNvPr id="4" name="Google Shape;72;p16">
            <a:extLst>
              <a:ext uri="{FF2B5EF4-FFF2-40B4-BE49-F238E27FC236}">
                <a16:creationId xmlns:a16="http://schemas.microsoft.com/office/drawing/2014/main" id="{669E7F5D-35D9-9CCF-D76F-2A6DF07425D9}"/>
              </a:ext>
            </a:extLst>
          </p:cNvPr>
          <p:cNvPicPr preferRelativeResize="0"/>
          <p:nvPr/>
        </p:nvPicPr>
        <p:blipFill>
          <a:blip r:embed="rId3">
            <a:alphaModFix/>
          </a:blip>
          <a:stretch>
            <a:fillRect/>
          </a:stretch>
        </p:blipFill>
        <p:spPr>
          <a:xfrm>
            <a:off x="685799" y="1492624"/>
            <a:ext cx="7347305" cy="3471582"/>
          </a:xfrm>
          <a:prstGeom prst="rect">
            <a:avLst/>
          </a:prstGeom>
          <a:noFill/>
          <a:ln>
            <a:noFill/>
          </a:ln>
        </p:spPr>
      </p:pic>
    </p:spTree>
    <p:extLst>
      <p:ext uri="{BB962C8B-B14F-4D97-AF65-F5344CB8AC3E}">
        <p14:creationId xmlns:p14="http://schemas.microsoft.com/office/powerpoint/2010/main" val="250687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2117913" y="0"/>
            <a:ext cx="6555440" cy="830997"/>
          </a:xfrm>
          <a:prstGeom prst="rect">
            <a:avLst/>
          </a:prstGeom>
          <a:noFill/>
        </p:spPr>
        <p:txBody>
          <a:bodyPr wrap="square">
            <a:spAutoFit/>
          </a:bodyPr>
          <a:lstStyle/>
          <a:p>
            <a:endParaRPr lang="en-IN" sz="2400" b="1" dirty="0">
              <a:solidFill>
                <a:srgbClr val="00E1C6"/>
              </a:solidFill>
              <a:latin typeface="Times New Roman" panose="02020603050405020304" pitchFamily="18" charset="0"/>
              <a:cs typeface="Times New Roman" panose="02020603050405020304" pitchFamily="18" charset="0"/>
              <a:sym typeface="Muli"/>
            </a:endParaRPr>
          </a:p>
          <a:p>
            <a:r>
              <a:rPr lang="en-IN" sz="2400" b="1" dirty="0">
                <a:solidFill>
                  <a:srgbClr val="00E1C6"/>
                </a:solidFill>
                <a:latin typeface="Times New Roman" panose="02020603050405020304" pitchFamily="18" charset="0"/>
                <a:cs typeface="Times New Roman" panose="02020603050405020304" pitchFamily="18" charset="0"/>
                <a:sym typeface="Muli"/>
              </a:rPr>
              <a:t>Model View Controller(MVC) Architecture</a:t>
            </a:r>
            <a:endParaRPr lang="en-IN" sz="2400" dirty="0">
              <a:latin typeface="Times New Roman" panose="02020603050405020304" pitchFamily="18" charset="0"/>
              <a:cs typeface="Times New Roman" panose="02020603050405020304" pitchFamily="18" charset="0"/>
            </a:endParaRPr>
          </a:p>
        </p:txBody>
      </p:sp>
      <p:pic>
        <p:nvPicPr>
          <p:cNvPr id="4" name="Google Shape;84;p18">
            <a:extLst>
              <a:ext uri="{FF2B5EF4-FFF2-40B4-BE49-F238E27FC236}">
                <a16:creationId xmlns:a16="http://schemas.microsoft.com/office/drawing/2014/main" id="{D9AC4DF8-C120-1098-2A30-B6313F4092B0}"/>
              </a:ext>
            </a:extLst>
          </p:cNvPr>
          <p:cNvPicPr preferRelativeResize="0"/>
          <p:nvPr/>
        </p:nvPicPr>
        <p:blipFill>
          <a:blip r:embed="rId3">
            <a:alphaModFix/>
          </a:blip>
          <a:stretch>
            <a:fillRect/>
          </a:stretch>
        </p:blipFill>
        <p:spPr>
          <a:xfrm>
            <a:off x="1553704" y="964550"/>
            <a:ext cx="6244276" cy="3820975"/>
          </a:xfrm>
          <a:prstGeom prst="rect">
            <a:avLst/>
          </a:prstGeom>
          <a:noFill/>
          <a:ln>
            <a:noFill/>
          </a:ln>
        </p:spPr>
      </p:pic>
    </p:spTree>
    <p:extLst>
      <p:ext uri="{BB962C8B-B14F-4D97-AF65-F5344CB8AC3E}">
        <p14:creationId xmlns:p14="http://schemas.microsoft.com/office/powerpoint/2010/main" val="244192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0FC6F-CFAB-B282-1F1D-C07DF2069DE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43DECF9E-1E16-60CF-EA39-BC85D07FD216}"/>
              </a:ext>
            </a:extLst>
          </p:cNvPr>
          <p:cNvPicPr>
            <a:picLocks noChangeAspect="1"/>
          </p:cNvPicPr>
          <p:nvPr/>
        </p:nvPicPr>
        <p:blipFill>
          <a:blip r:embed="rId2"/>
          <a:stretch>
            <a:fillRect/>
          </a:stretch>
        </p:blipFill>
        <p:spPr>
          <a:xfrm>
            <a:off x="1620371" y="1092140"/>
            <a:ext cx="6481456" cy="3645819"/>
          </a:xfrm>
          <a:prstGeom prst="rect">
            <a:avLst/>
          </a:prstGeom>
        </p:spPr>
      </p:pic>
      <p:sp>
        <p:nvSpPr>
          <p:cNvPr id="5" name="TextBox 4">
            <a:extLst>
              <a:ext uri="{FF2B5EF4-FFF2-40B4-BE49-F238E27FC236}">
                <a16:creationId xmlns:a16="http://schemas.microsoft.com/office/drawing/2014/main" id="{C8BCFB41-7A63-1A13-BE4F-1BE502E70BF6}"/>
              </a:ext>
            </a:extLst>
          </p:cNvPr>
          <p:cNvSpPr txBox="1"/>
          <p:nvPr/>
        </p:nvSpPr>
        <p:spPr>
          <a:xfrm>
            <a:off x="3197013" y="405541"/>
            <a:ext cx="4716556" cy="307777"/>
          </a:xfrm>
          <a:prstGeom prst="rect">
            <a:avLst/>
          </a:prstGeom>
          <a:noFill/>
        </p:spPr>
        <p:txBody>
          <a:bodyPr wrap="square">
            <a:spAutoFit/>
          </a:bodyPr>
          <a:lstStyle/>
          <a:p>
            <a:r>
              <a:rPr lang="en-IN" b="1" dirty="0">
                <a:solidFill>
                  <a:srgbClr val="00E1C6"/>
                </a:solidFill>
                <a:latin typeface="Times New Roman" panose="02020603050405020304" pitchFamily="18" charset="0"/>
                <a:cs typeface="Times New Roman" panose="02020603050405020304" pitchFamily="18" charset="0"/>
                <a:sym typeface="Muli"/>
              </a:rPr>
              <a:t>Functional</a:t>
            </a:r>
            <a:r>
              <a:rPr lang="en-IN" sz="1400" b="1" dirty="0">
                <a:solidFill>
                  <a:srgbClr val="00E1C6"/>
                </a:solidFill>
                <a:latin typeface="Times New Roman" panose="02020603050405020304" pitchFamily="18" charset="0"/>
                <a:cs typeface="Times New Roman" panose="02020603050405020304" pitchFamily="18" charset="0"/>
                <a:sym typeface="Muli"/>
              </a:rPr>
              <a:t> Testing – Customer Module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58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3787B-1973-8D18-950F-21C706B78A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D520CF31-3B76-7929-7F87-B33DDB2D9187}"/>
              </a:ext>
            </a:extLst>
          </p:cNvPr>
          <p:cNvPicPr>
            <a:picLocks noChangeAspect="1"/>
          </p:cNvPicPr>
          <p:nvPr/>
        </p:nvPicPr>
        <p:blipFill>
          <a:blip r:embed="rId2"/>
          <a:stretch>
            <a:fillRect/>
          </a:stretch>
        </p:blipFill>
        <p:spPr>
          <a:xfrm>
            <a:off x="1050587" y="559948"/>
            <a:ext cx="7153072" cy="4023603"/>
          </a:xfrm>
          <a:prstGeom prst="rect">
            <a:avLst/>
          </a:prstGeom>
        </p:spPr>
      </p:pic>
    </p:spTree>
    <p:extLst>
      <p:ext uri="{BB962C8B-B14F-4D97-AF65-F5344CB8AC3E}">
        <p14:creationId xmlns:p14="http://schemas.microsoft.com/office/powerpoint/2010/main" val="239485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65B59E-83AD-BD6F-3BEF-AD66F1E053C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88EE81EA-23C9-857D-5FA8-0029167BAD89}"/>
              </a:ext>
            </a:extLst>
          </p:cNvPr>
          <p:cNvPicPr>
            <a:picLocks noChangeAspect="1"/>
          </p:cNvPicPr>
          <p:nvPr/>
        </p:nvPicPr>
        <p:blipFill>
          <a:blip r:embed="rId2"/>
          <a:stretch>
            <a:fillRect/>
          </a:stretch>
        </p:blipFill>
        <p:spPr>
          <a:xfrm>
            <a:off x="1050588" y="492868"/>
            <a:ext cx="7391580" cy="4157764"/>
          </a:xfrm>
          <a:prstGeom prst="rect">
            <a:avLst/>
          </a:prstGeom>
        </p:spPr>
      </p:pic>
    </p:spTree>
    <p:extLst>
      <p:ext uri="{BB962C8B-B14F-4D97-AF65-F5344CB8AC3E}">
        <p14:creationId xmlns:p14="http://schemas.microsoft.com/office/powerpoint/2010/main" val="21241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22F5FB-D1FD-3F78-C0AB-53BFAC8413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0952E0E6-686A-10F5-9DB1-8A94B9291852}"/>
              </a:ext>
            </a:extLst>
          </p:cNvPr>
          <p:cNvPicPr>
            <a:picLocks noChangeAspect="1"/>
          </p:cNvPicPr>
          <p:nvPr/>
        </p:nvPicPr>
        <p:blipFill>
          <a:blip r:embed="rId2"/>
          <a:stretch>
            <a:fillRect/>
          </a:stretch>
        </p:blipFill>
        <p:spPr>
          <a:xfrm>
            <a:off x="1076528" y="505838"/>
            <a:ext cx="7345463" cy="4131823"/>
          </a:xfrm>
          <a:prstGeom prst="rect">
            <a:avLst/>
          </a:prstGeom>
        </p:spPr>
      </p:pic>
    </p:spTree>
    <p:extLst>
      <p:ext uri="{BB962C8B-B14F-4D97-AF65-F5344CB8AC3E}">
        <p14:creationId xmlns:p14="http://schemas.microsoft.com/office/powerpoint/2010/main" val="216739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40F7F2-5448-FE0C-3825-AD485B7D091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890" y="480767"/>
            <a:ext cx="7382234" cy="3883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73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B204BC-96FA-34FB-E193-1DFD1F6B76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656" y="499325"/>
            <a:ext cx="7051249" cy="385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40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6" name="TextBox 5">
            <a:extLst>
              <a:ext uri="{FF2B5EF4-FFF2-40B4-BE49-F238E27FC236}">
                <a16:creationId xmlns:a16="http://schemas.microsoft.com/office/drawing/2014/main" id="{84AED6FC-9A21-3557-08F2-067EEB8668E3}"/>
              </a:ext>
            </a:extLst>
          </p:cNvPr>
          <p:cNvSpPr txBox="1"/>
          <p:nvPr/>
        </p:nvSpPr>
        <p:spPr>
          <a:xfrm>
            <a:off x="3347074" y="327598"/>
            <a:ext cx="4291012" cy="400110"/>
          </a:xfrm>
          <a:prstGeom prst="rect">
            <a:avLst/>
          </a:prstGeom>
          <a:noFill/>
        </p:spPr>
        <p:txBody>
          <a:bodyPr wrap="square">
            <a:spAutoFit/>
          </a:bodyPr>
          <a:lstStyle/>
          <a:p>
            <a:r>
              <a:rPr lang="en-IN" sz="2000" b="1" dirty="0">
                <a:solidFill>
                  <a:srgbClr val="00E1C6"/>
                </a:solidFill>
                <a:latin typeface="Times New Roman" panose="02020603050405020304" pitchFamily="18" charset="0"/>
                <a:ea typeface="Muli"/>
                <a:cs typeface="Times New Roman" panose="02020603050405020304" pitchFamily="18" charset="0"/>
                <a:sym typeface="Muli"/>
              </a:rPr>
              <a:t>Team Members </a:t>
            </a:r>
            <a:endParaRPr lang="en-IN" sz="2000" dirty="0">
              <a:latin typeface="Times New Roman" panose="02020603050405020304" pitchFamily="18" charset="0"/>
              <a:cs typeface="Times New Roman" panose="02020603050405020304" pitchFamily="18" charset="0"/>
            </a:endParaRPr>
          </a:p>
        </p:txBody>
      </p:sp>
      <p:sp>
        <p:nvSpPr>
          <p:cNvPr id="8" name="AutoShape 2">
            <a:extLst>
              <a:ext uri="{FF2B5EF4-FFF2-40B4-BE49-F238E27FC236}">
                <a16:creationId xmlns:a16="http://schemas.microsoft.com/office/drawing/2014/main" id="{F6CA28F3-851D-3502-49AA-C0158A6DE3C6}"/>
              </a:ext>
            </a:extLst>
          </p:cNvPr>
          <p:cNvSpPr>
            <a:spLocks noChangeAspect="1" noChangeArrowheads="1"/>
          </p:cNvSpPr>
          <p:nvPr/>
        </p:nvSpPr>
        <p:spPr bwMode="auto">
          <a:xfrm>
            <a:off x="4419600" y="2406650"/>
            <a:ext cx="317500" cy="31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C9561D1-F082-BA39-872A-24A1BBAB8679}"/>
              </a:ext>
            </a:extLst>
          </p:cNvPr>
          <p:cNvPicPr>
            <a:picLocks noChangeAspect="1"/>
          </p:cNvPicPr>
          <p:nvPr/>
        </p:nvPicPr>
        <p:blipFill>
          <a:blip r:embed="rId3"/>
          <a:stretch>
            <a:fillRect/>
          </a:stretch>
        </p:blipFill>
        <p:spPr>
          <a:xfrm>
            <a:off x="1664494" y="1021976"/>
            <a:ext cx="6961794" cy="355495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106" y="565608"/>
            <a:ext cx="7418896" cy="395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1B809B-4315-AEC7-86CC-08479E00836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
        <p:nvSpPr>
          <p:cNvPr id="3" name="Title 1">
            <a:extLst>
              <a:ext uri="{FF2B5EF4-FFF2-40B4-BE49-F238E27FC236}">
                <a16:creationId xmlns:a16="http://schemas.microsoft.com/office/drawing/2014/main" id="{E5C2BE65-8A31-FC3F-4BC4-A1B32EF29EB5}"/>
              </a:ext>
            </a:extLst>
          </p:cNvPr>
          <p:cNvSpPr txBox="1">
            <a:spLocks/>
          </p:cNvSpPr>
          <p:nvPr/>
        </p:nvSpPr>
        <p:spPr>
          <a:xfrm>
            <a:off x="3050498" y="157399"/>
            <a:ext cx="3215390" cy="4796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chemeClr val="tx1"/>
                </a:solidFill>
                <a:latin typeface="Times New Roman" panose="02020603050405020304" pitchFamily="18" charset="0"/>
                <a:cs typeface="Times New Roman" panose="02020603050405020304" pitchFamily="18" charset="0"/>
              </a:rPr>
              <a:t>MANAGER</a:t>
            </a:r>
            <a:r>
              <a:rPr lang="en-IN" sz="2000" b="1" dirty="0">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MODULE:-</a:t>
            </a:r>
          </a:p>
        </p:txBody>
      </p:sp>
      <p:sp>
        <p:nvSpPr>
          <p:cNvPr id="4" name="TextBox 3">
            <a:extLst>
              <a:ext uri="{FF2B5EF4-FFF2-40B4-BE49-F238E27FC236}">
                <a16:creationId xmlns:a16="http://schemas.microsoft.com/office/drawing/2014/main" id="{C43A7272-6F82-168A-345A-F8B8880BCE8C}"/>
              </a:ext>
            </a:extLst>
          </p:cNvPr>
          <p:cNvSpPr txBox="1"/>
          <p:nvPr/>
        </p:nvSpPr>
        <p:spPr>
          <a:xfrm>
            <a:off x="951875" y="1296649"/>
            <a:ext cx="7712439" cy="3139321"/>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Online Complaint Redressal System provides an online way of solving the problems faced by the customers, Online Complaint Management is a management technique for assessing, analyzing and responding to customer complaints.</a:t>
            </a:r>
          </a:p>
          <a:p>
            <a:pPr marL="285750" indent="-285750">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 Complaints redressal system software is used to record resolve and respond to customer complaints, requests as well as facilitate any other feedback.</a:t>
            </a:r>
          </a:p>
          <a:p>
            <a:pPr marL="285750" indent="-285750">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In our Module, Manager user is the very important role plays for complaint redressal system . </a:t>
            </a:r>
          </a:p>
          <a:p>
            <a:pPr marL="285750" indent="-285750">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manager user they pick the tickets from the customer raises ticket they pick active ticket list after they can do assign them to the engineers based on the PIN code of the customer.</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49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4C0F5-1399-327A-7FD4-87DFB38E5EE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3" name="Rectangle 2">
            <a:extLst>
              <a:ext uri="{FF2B5EF4-FFF2-40B4-BE49-F238E27FC236}">
                <a16:creationId xmlns:a16="http://schemas.microsoft.com/office/drawing/2014/main" id="{2C9C2ABA-4C4B-92FD-750E-794A6A70A2F0}"/>
              </a:ext>
            </a:extLst>
          </p:cNvPr>
          <p:cNvSpPr/>
          <p:nvPr/>
        </p:nvSpPr>
        <p:spPr>
          <a:xfrm>
            <a:off x="1075766" y="975836"/>
            <a:ext cx="6373906" cy="56319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MANAGER MENU</a:t>
            </a:r>
          </a:p>
        </p:txBody>
      </p:sp>
      <p:sp>
        <p:nvSpPr>
          <p:cNvPr id="4" name="Flowchart: Stored Data 3">
            <a:extLst>
              <a:ext uri="{FF2B5EF4-FFF2-40B4-BE49-F238E27FC236}">
                <a16:creationId xmlns:a16="http://schemas.microsoft.com/office/drawing/2014/main" id="{4BD839EE-FC6B-7CDB-DE59-B802BAABB93A}"/>
              </a:ext>
            </a:extLst>
          </p:cNvPr>
          <p:cNvSpPr/>
          <p:nvPr/>
        </p:nvSpPr>
        <p:spPr>
          <a:xfrm>
            <a:off x="1136278" y="2330778"/>
            <a:ext cx="1761565" cy="459486"/>
          </a:xfrm>
          <a:prstGeom prst="flowChartOnlineStorag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LOGIN</a:t>
            </a:r>
          </a:p>
        </p:txBody>
      </p:sp>
      <p:sp>
        <p:nvSpPr>
          <p:cNvPr id="5" name="Flowchart: Stored Data 4">
            <a:extLst>
              <a:ext uri="{FF2B5EF4-FFF2-40B4-BE49-F238E27FC236}">
                <a16:creationId xmlns:a16="http://schemas.microsoft.com/office/drawing/2014/main" id="{EB6196D8-F02F-8348-77EF-316771AA0E6E}"/>
              </a:ext>
            </a:extLst>
          </p:cNvPr>
          <p:cNvSpPr/>
          <p:nvPr/>
        </p:nvSpPr>
        <p:spPr>
          <a:xfrm>
            <a:off x="3265690" y="2330778"/>
            <a:ext cx="1852862" cy="459486"/>
          </a:xfrm>
          <a:prstGeom prst="flowChartOnlineStorag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REGISTER</a:t>
            </a:r>
          </a:p>
        </p:txBody>
      </p:sp>
      <p:sp>
        <p:nvSpPr>
          <p:cNvPr id="6" name="Flowchart: Stored Data 5">
            <a:extLst>
              <a:ext uri="{FF2B5EF4-FFF2-40B4-BE49-F238E27FC236}">
                <a16:creationId xmlns:a16="http://schemas.microsoft.com/office/drawing/2014/main" id="{EF4ED49E-FA34-B226-6847-9604D41F95A6}"/>
              </a:ext>
            </a:extLst>
          </p:cNvPr>
          <p:cNvSpPr/>
          <p:nvPr/>
        </p:nvSpPr>
        <p:spPr>
          <a:xfrm>
            <a:off x="5338482" y="2330778"/>
            <a:ext cx="2212042" cy="459486"/>
          </a:xfrm>
          <a:prstGeom prst="flowChartOnlineStorag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dirty="0">
                <a:latin typeface="Times New Roman" panose="02020603050405020304" pitchFamily="18" charset="0"/>
                <a:cs typeface="Times New Roman" panose="02020603050405020304" pitchFamily="18" charset="0"/>
              </a:rPr>
              <a:t>Assign Engineers</a:t>
            </a:r>
          </a:p>
        </p:txBody>
      </p:sp>
      <p:sp>
        <p:nvSpPr>
          <p:cNvPr id="7" name="Rectangle: Rounded Corners 6">
            <a:extLst>
              <a:ext uri="{FF2B5EF4-FFF2-40B4-BE49-F238E27FC236}">
                <a16:creationId xmlns:a16="http://schemas.microsoft.com/office/drawing/2014/main" id="{1CCBED0D-6A17-E11F-F5D4-AE6A7381DB65}"/>
              </a:ext>
            </a:extLst>
          </p:cNvPr>
          <p:cNvSpPr/>
          <p:nvPr/>
        </p:nvSpPr>
        <p:spPr>
          <a:xfrm>
            <a:off x="1209585" y="3380333"/>
            <a:ext cx="1614950" cy="117193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sz="1500" dirty="0">
                <a:latin typeface="Times New Roman" panose="02020603050405020304" pitchFamily="18" charset="0"/>
                <a:cs typeface="Times New Roman" panose="02020603050405020304" pitchFamily="18" charset="0"/>
              </a:rPr>
              <a:t>Email</a:t>
            </a:r>
          </a:p>
          <a:p>
            <a:r>
              <a:rPr lang="en-IN" sz="1500" dirty="0">
                <a:latin typeface="Times New Roman" panose="02020603050405020304" pitchFamily="18" charset="0"/>
                <a:cs typeface="Times New Roman" panose="02020603050405020304" pitchFamily="18" charset="0"/>
              </a:rPr>
              <a:t>Password</a:t>
            </a:r>
          </a:p>
          <a:p>
            <a:pPr algn="ctr"/>
            <a:endParaRPr lang="en-IN" sz="1050" dirty="0"/>
          </a:p>
          <a:p>
            <a:pPr algn="ctr"/>
            <a:endParaRPr lang="en-IN" sz="1050" dirty="0"/>
          </a:p>
        </p:txBody>
      </p:sp>
      <p:sp>
        <p:nvSpPr>
          <p:cNvPr id="8" name="Rectangle: Rounded Corners 7">
            <a:extLst>
              <a:ext uri="{FF2B5EF4-FFF2-40B4-BE49-F238E27FC236}">
                <a16:creationId xmlns:a16="http://schemas.microsoft.com/office/drawing/2014/main" id="{35E31F3A-5919-8B30-1665-E0DF3BF891B4}"/>
              </a:ext>
            </a:extLst>
          </p:cNvPr>
          <p:cNvSpPr/>
          <p:nvPr/>
        </p:nvSpPr>
        <p:spPr>
          <a:xfrm>
            <a:off x="3499598" y="3380333"/>
            <a:ext cx="1526241" cy="118402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sz="1500" dirty="0">
                <a:latin typeface="Times New Roman" panose="02020603050405020304" pitchFamily="18" charset="0"/>
                <a:cs typeface="Times New Roman" panose="02020603050405020304" pitchFamily="18" charset="0"/>
              </a:rPr>
              <a:t>Email</a:t>
            </a:r>
          </a:p>
          <a:p>
            <a:r>
              <a:rPr lang="en-IN" sz="1500" dirty="0">
                <a:latin typeface="Times New Roman" panose="02020603050405020304" pitchFamily="18" charset="0"/>
                <a:cs typeface="Times New Roman" panose="02020603050405020304" pitchFamily="18" charset="0"/>
              </a:rPr>
              <a:t>Password</a:t>
            </a:r>
          </a:p>
          <a:p>
            <a:r>
              <a:rPr lang="en-IN" sz="1500" dirty="0">
                <a:latin typeface="Times New Roman" panose="02020603050405020304" pitchFamily="18" charset="0"/>
                <a:cs typeface="Times New Roman" panose="02020603050405020304" pitchFamily="18" charset="0"/>
              </a:rPr>
              <a:t>Name</a:t>
            </a:r>
          </a:p>
          <a:p>
            <a:r>
              <a:rPr lang="en-IN" sz="1500" dirty="0">
                <a:latin typeface="Times New Roman" panose="02020603050405020304" pitchFamily="18" charset="0"/>
                <a:cs typeface="Times New Roman" panose="02020603050405020304" pitchFamily="18" charset="0"/>
              </a:rPr>
              <a:t>Pincode</a:t>
            </a:r>
          </a:p>
        </p:txBody>
      </p:sp>
      <p:sp>
        <p:nvSpPr>
          <p:cNvPr id="9" name="Rectangle: Rounded Corners 8">
            <a:extLst>
              <a:ext uri="{FF2B5EF4-FFF2-40B4-BE49-F238E27FC236}">
                <a16:creationId xmlns:a16="http://schemas.microsoft.com/office/drawing/2014/main" id="{F8EF9FC8-9CE2-1CEF-1AF9-720303DF833F}"/>
              </a:ext>
            </a:extLst>
          </p:cNvPr>
          <p:cNvSpPr/>
          <p:nvPr/>
        </p:nvSpPr>
        <p:spPr>
          <a:xfrm>
            <a:off x="5700902" y="3380333"/>
            <a:ext cx="1614950" cy="12726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sz="1500" dirty="0">
                <a:latin typeface="Times New Roman" panose="02020603050405020304" pitchFamily="18" charset="0"/>
                <a:cs typeface="Times New Roman" panose="02020603050405020304" pitchFamily="18" charset="0"/>
              </a:rPr>
              <a:t>Customer Email</a:t>
            </a:r>
          </a:p>
          <a:p>
            <a:r>
              <a:rPr lang="en-IN" sz="1500" dirty="0">
                <a:latin typeface="Times New Roman" panose="02020603050405020304" pitchFamily="18" charset="0"/>
                <a:cs typeface="Times New Roman" panose="02020603050405020304" pitchFamily="18" charset="0"/>
              </a:rPr>
              <a:t>Ticket Id</a:t>
            </a:r>
          </a:p>
          <a:p>
            <a:r>
              <a:rPr lang="en-IN" sz="1500" dirty="0">
                <a:latin typeface="Times New Roman" panose="02020603050405020304" pitchFamily="18" charset="0"/>
                <a:cs typeface="Times New Roman" panose="02020603050405020304" pitchFamily="18" charset="0"/>
              </a:rPr>
              <a:t>Complaint</a:t>
            </a:r>
          </a:p>
          <a:p>
            <a:r>
              <a:rPr lang="en-IN" sz="1500" dirty="0">
                <a:latin typeface="Times New Roman" panose="02020603050405020304" pitchFamily="18" charset="0"/>
                <a:cs typeface="Times New Roman" panose="02020603050405020304" pitchFamily="18" charset="0"/>
              </a:rPr>
              <a:t>Assign Engineer</a:t>
            </a:r>
          </a:p>
        </p:txBody>
      </p:sp>
      <p:cxnSp>
        <p:nvCxnSpPr>
          <p:cNvPr id="10" name="Straight Arrow Connector 9">
            <a:extLst>
              <a:ext uri="{FF2B5EF4-FFF2-40B4-BE49-F238E27FC236}">
                <a16:creationId xmlns:a16="http://schemas.microsoft.com/office/drawing/2014/main" id="{2CA9BFE1-B337-5806-32D2-B61EE187E39C}"/>
              </a:ext>
            </a:extLst>
          </p:cNvPr>
          <p:cNvCxnSpPr>
            <a:cxnSpLocks/>
          </p:cNvCxnSpPr>
          <p:nvPr/>
        </p:nvCxnSpPr>
        <p:spPr>
          <a:xfrm flipH="1">
            <a:off x="4255995" y="1539037"/>
            <a:ext cx="6724" cy="79174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C22BD34B-9BC4-5A21-6831-3672DDC37FD2}"/>
              </a:ext>
            </a:extLst>
          </p:cNvPr>
          <p:cNvCxnSpPr>
            <a:cxnSpLocks/>
          </p:cNvCxnSpPr>
          <p:nvPr/>
        </p:nvCxnSpPr>
        <p:spPr>
          <a:xfrm>
            <a:off x="2017061" y="1882589"/>
            <a:ext cx="443416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E7A9A08A-BA8C-3145-F90B-1DBD10A0FEAE}"/>
              </a:ext>
            </a:extLst>
          </p:cNvPr>
          <p:cNvCxnSpPr>
            <a:cxnSpLocks/>
          </p:cNvCxnSpPr>
          <p:nvPr/>
        </p:nvCxnSpPr>
        <p:spPr>
          <a:xfrm>
            <a:off x="2010336" y="1882588"/>
            <a:ext cx="6724" cy="4481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B0F78E7E-F1DD-49BC-A80E-29EE157BF8F6}"/>
              </a:ext>
            </a:extLst>
          </p:cNvPr>
          <p:cNvCxnSpPr>
            <a:cxnSpLocks/>
          </p:cNvCxnSpPr>
          <p:nvPr/>
        </p:nvCxnSpPr>
        <p:spPr>
          <a:xfrm flipH="1">
            <a:off x="6444504" y="1882588"/>
            <a:ext cx="6724" cy="4481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FBEC6AF5-90E4-A345-4376-077C57712E9E}"/>
              </a:ext>
            </a:extLst>
          </p:cNvPr>
          <p:cNvCxnSpPr>
            <a:cxnSpLocks/>
          </p:cNvCxnSpPr>
          <p:nvPr/>
        </p:nvCxnSpPr>
        <p:spPr>
          <a:xfrm flipH="1">
            <a:off x="2017060" y="2790264"/>
            <a:ext cx="1" cy="59006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61EE55FF-802E-5D72-212A-E31511E3C92E}"/>
              </a:ext>
            </a:extLst>
          </p:cNvPr>
          <p:cNvCxnSpPr>
            <a:cxnSpLocks/>
          </p:cNvCxnSpPr>
          <p:nvPr/>
        </p:nvCxnSpPr>
        <p:spPr>
          <a:xfrm flipH="1">
            <a:off x="4262719" y="2790264"/>
            <a:ext cx="1" cy="59006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A5A15061-2A84-A34D-E50B-16C291BBFB88}"/>
              </a:ext>
            </a:extLst>
          </p:cNvPr>
          <p:cNvCxnSpPr>
            <a:cxnSpLocks/>
          </p:cNvCxnSpPr>
          <p:nvPr/>
        </p:nvCxnSpPr>
        <p:spPr>
          <a:xfrm>
            <a:off x="6444503" y="2790264"/>
            <a:ext cx="0" cy="6032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 name="Title 1">
            <a:extLst>
              <a:ext uri="{FF2B5EF4-FFF2-40B4-BE49-F238E27FC236}">
                <a16:creationId xmlns:a16="http://schemas.microsoft.com/office/drawing/2014/main" id="{4AD861D5-537D-33BA-39FF-36B07880A709}"/>
              </a:ext>
            </a:extLst>
          </p:cNvPr>
          <p:cNvSpPr txBox="1">
            <a:spLocks/>
          </p:cNvSpPr>
          <p:nvPr/>
        </p:nvSpPr>
        <p:spPr>
          <a:xfrm>
            <a:off x="1491521" y="314795"/>
            <a:ext cx="5185480" cy="4796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solidFill>
                  <a:schemeClr val="tx1"/>
                </a:solidFill>
                <a:latin typeface="Times New Roman" panose="02020603050405020304" pitchFamily="18" charset="0"/>
                <a:cs typeface="Times New Roman" panose="02020603050405020304" pitchFamily="18" charset="0"/>
              </a:rPr>
              <a:t>MANAGER</a:t>
            </a:r>
            <a:r>
              <a:rPr lang="en-IN" sz="1800" b="1" dirty="0">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MENUFUNCTIONALITY:-</a:t>
            </a:r>
          </a:p>
        </p:txBody>
      </p:sp>
    </p:spTree>
    <p:extLst>
      <p:ext uri="{BB962C8B-B14F-4D97-AF65-F5344CB8AC3E}">
        <p14:creationId xmlns:p14="http://schemas.microsoft.com/office/powerpoint/2010/main" val="316089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E3E5F0-2BA3-6128-DDA6-D084128C251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3" name="Rectangle 2">
            <a:extLst>
              <a:ext uri="{FF2B5EF4-FFF2-40B4-BE49-F238E27FC236}">
                <a16:creationId xmlns:a16="http://schemas.microsoft.com/office/drawing/2014/main" id="{FBE89C6E-6576-9340-8184-5831A4598F31}"/>
              </a:ext>
            </a:extLst>
          </p:cNvPr>
          <p:cNvSpPr/>
          <p:nvPr/>
        </p:nvSpPr>
        <p:spPr>
          <a:xfrm>
            <a:off x="790015" y="2068643"/>
            <a:ext cx="1593476" cy="140533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050" b="1" dirty="0">
                <a:latin typeface="Times New Roman" panose="02020603050405020304" pitchFamily="18" charset="0"/>
                <a:cs typeface="Times New Roman" panose="02020603050405020304" pitchFamily="18" charset="0"/>
              </a:rPr>
              <a:t>MANAGER</a:t>
            </a:r>
          </a:p>
          <a:p>
            <a:pPr algn="ctr"/>
            <a:endParaRPr lang="en-IN" sz="1050" b="1"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Manager Email</a:t>
            </a:r>
          </a:p>
          <a:p>
            <a:r>
              <a:rPr lang="en-IN" sz="1050" dirty="0">
                <a:latin typeface="Times New Roman" panose="02020603050405020304" pitchFamily="18" charset="0"/>
                <a:cs typeface="Times New Roman" panose="02020603050405020304" pitchFamily="18" charset="0"/>
              </a:rPr>
              <a:t>Manager Password</a:t>
            </a:r>
          </a:p>
          <a:p>
            <a:r>
              <a:rPr lang="en-IN" sz="1050" dirty="0">
                <a:latin typeface="Times New Roman" panose="02020603050405020304" pitchFamily="18" charset="0"/>
                <a:cs typeface="Times New Roman" panose="02020603050405020304" pitchFamily="18" charset="0"/>
              </a:rPr>
              <a:t>Manager Name</a:t>
            </a:r>
          </a:p>
          <a:p>
            <a:r>
              <a:rPr lang="en-IN" sz="1050" dirty="0">
                <a:latin typeface="Times New Roman" panose="02020603050405020304" pitchFamily="18" charset="0"/>
                <a:cs typeface="Times New Roman" panose="02020603050405020304" pitchFamily="18" charset="0"/>
              </a:rPr>
              <a:t>Manager Pincode</a:t>
            </a:r>
          </a:p>
        </p:txBody>
      </p:sp>
      <p:cxnSp>
        <p:nvCxnSpPr>
          <p:cNvPr id="4" name="Straight Connector 3">
            <a:extLst>
              <a:ext uri="{FF2B5EF4-FFF2-40B4-BE49-F238E27FC236}">
                <a16:creationId xmlns:a16="http://schemas.microsoft.com/office/drawing/2014/main" id="{56B442D5-DCB2-6DCB-1225-65F590AFF536}"/>
              </a:ext>
            </a:extLst>
          </p:cNvPr>
          <p:cNvCxnSpPr>
            <a:cxnSpLocks/>
          </p:cNvCxnSpPr>
          <p:nvPr/>
        </p:nvCxnSpPr>
        <p:spPr>
          <a:xfrm>
            <a:off x="790015" y="2504515"/>
            <a:ext cx="1593476" cy="0"/>
          </a:xfrm>
          <a:prstGeom prst="line">
            <a:avLst/>
          </a:prstGeom>
        </p:spPr>
        <p:style>
          <a:lnRef idx="1">
            <a:schemeClr val="accent5"/>
          </a:lnRef>
          <a:fillRef idx="0">
            <a:schemeClr val="accent5"/>
          </a:fillRef>
          <a:effectRef idx="0">
            <a:schemeClr val="accent5"/>
          </a:effectRef>
          <a:fontRef idx="minor">
            <a:schemeClr val="tx1"/>
          </a:fontRef>
        </p:style>
      </p:cxnSp>
      <p:sp>
        <p:nvSpPr>
          <p:cNvPr id="5" name="Rectangle 4">
            <a:extLst>
              <a:ext uri="{FF2B5EF4-FFF2-40B4-BE49-F238E27FC236}">
                <a16:creationId xmlns:a16="http://schemas.microsoft.com/office/drawing/2014/main" id="{794C0913-E667-E3D0-5E19-071FA7B75154}"/>
              </a:ext>
            </a:extLst>
          </p:cNvPr>
          <p:cNvSpPr/>
          <p:nvPr/>
        </p:nvSpPr>
        <p:spPr>
          <a:xfrm>
            <a:off x="2907926" y="1071145"/>
            <a:ext cx="1388409" cy="15214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050" b="1" dirty="0">
                <a:latin typeface="Times New Roman" panose="02020603050405020304" pitchFamily="18" charset="0"/>
                <a:cs typeface="Times New Roman" panose="02020603050405020304" pitchFamily="18" charset="0"/>
              </a:rPr>
              <a:t>COMPLAINT</a:t>
            </a:r>
          </a:p>
          <a:p>
            <a:pPr algn="ctr"/>
            <a:endParaRPr lang="en-IN" sz="1050" b="1"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Ticket Id</a:t>
            </a:r>
          </a:p>
          <a:p>
            <a:r>
              <a:rPr lang="en-IN" sz="1050" dirty="0">
                <a:latin typeface="Times New Roman" panose="02020603050405020304" pitchFamily="18" charset="0"/>
                <a:cs typeface="Times New Roman" panose="02020603050405020304" pitchFamily="18" charset="0"/>
              </a:rPr>
              <a:t>Customer Email</a:t>
            </a:r>
          </a:p>
          <a:p>
            <a:r>
              <a:rPr lang="en-IN" sz="1050" dirty="0">
                <a:latin typeface="Times New Roman" panose="02020603050405020304" pitchFamily="18" charset="0"/>
                <a:cs typeface="Times New Roman" panose="02020603050405020304" pitchFamily="18" charset="0"/>
              </a:rPr>
              <a:t>Complaint</a:t>
            </a:r>
          </a:p>
          <a:p>
            <a:r>
              <a:rPr lang="en-IN" sz="1050" dirty="0">
                <a:latin typeface="Times New Roman" panose="02020603050405020304" pitchFamily="18" charset="0"/>
                <a:cs typeface="Times New Roman" panose="02020603050405020304" pitchFamily="18" charset="0"/>
              </a:rPr>
              <a:t>Pincode</a:t>
            </a:r>
          </a:p>
          <a:p>
            <a:r>
              <a:rPr lang="en-IN" sz="1050" dirty="0">
                <a:latin typeface="Times New Roman" panose="02020603050405020304" pitchFamily="18" charset="0"/>
                <a:cs typeface="Times New Roman" panose="02020603050405020304" pitchFamily="18" charset="0"/>
              </a:rPr>
              <a:t>Status</a:t>
            </a:r>
          </a:p>
        </p:txBody>
      </p:sp>
      <p:sp>
        <p:nvSpPr>
          <p:cNvPr id="6" name="Rectangle 5">
            <a:extLst>
              <a:ext uri="{FF2B5EF4-FFF2-40B4-BE49-F238E27FC236}">
                <a16:creationId xmlns:a16="http://schemas.microsoft.com/office/drawing/2014/main" id="{4EC173C4-6513-3B18-85FA-05E10F3102A0}"/>
              </a:ext>
            </a:extLst>
          </p:cNvPr>
          <p:cNvSpPr/>
          <p:nvPr/>
        </p:nvSpPr>
        <p:spPr>
          <a:xfrm>
            <a:off x="4716558" y="2226039"/>
            <a:ext cx="1495985" cy="15214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050" b="1" dirty="0">
                <a:latin typeface="Times New Roman" panose="02020603050405020304" pitchFamily="18" charset="0"/>
                <a:cs typeface="Times New Roman" panose="02020603050405020304" pitchFamily="18" charset="0"/>
              </a:rPr>
              <a:t>MANAGER SERVICE</a:t>
            </a:r>
          </a:p>
          <a:p>
            <a:pPr algn="ctr"/>
            <a:endParaRPr lang="en-IN" sz="1050" b="1"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Get All Complaints by Pincode</a:t>
            </a:r>
          </a:p>
          <a:p>
            <a:r>
              <a:rPr lang="en-IN" sz="1050" dirty="0">
                <a:latin typeface="Times New Roman" panose="02020603050405020304" pitchFamily="18" charset="0"/>
                <a:cs typeface="Times New Roman" panose="02020603050405020304" pitchFamily="18" charset="0"/>
              </a:rPr>
              <a:t>Assign Engineer</a:t>
            </a:r>
          </a:p>
        </p:txBody>
      </p:sp>
      <p:sp>
        <p:nvSpPr>
          <p:cNvPr id="7" name="Rectangle 6">
            <a:extLst>
              <a:ext uri="{FF2B5EF4-FFF2-40B4-BE49-F238E27FC236}">
                <a16:creationId xmlns:a16="http://schemas.microsoft.com/office/drawing/2014/main" id="{D0BF02DD-889C-E24F-C226-CE582A4BE275}"/>
              </a:ext>
            </a:extLst>
          </p:cNvPr>
          <p:cNvSpPr/>
          <p:nvPr/>
        </p:nvSpPr>
        <p:spPr>
          <a:xfrm>
            <a:off x="6750424" y="1071145"/>
            <a:ext cx="1495986" cy="14001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050" b="1" dirty="0">
                <a:latin typeface="Times New Roman" panose="02020603050405020304" pitchFamily="18" charset="0"/>
                <a:cs typeface="Times New Roman" panose="02020603050405020304" pitchFamily="18" charset="0"/>
              </a:rPr>
              <a:t>ENGINEER</a:t>
            </a:r>
          </a:p>
          <a:p>
            <a:pPr algn="ctr"/>
            <a:endParaRPr lang="en-IN" sz="1050" b="1"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Engineer Email</a:t>
            </a:r>
          </a:p>
          <a:p>
            <a:r>
              <a:rPr lang="en-IN" sz="1050" dirty="0">
                <a:latin typeface="Times New Roman" panose="02020603050405020304" pitchFamily="18" charset="0"/>
                <a:cs typeface="Times New Roman" panose="02020603050405020304" pitchFamily="18" charset="0"/>
              </a:rPr>
              <a:t>Engineer Password</a:t>
            </a:r>
          </a:p>
          <a:p>
            <a:r>
              <a:rPr lang="en-IN" sz="1050" dirty="0">
                <a:latin typeface="Times New Roman" panose="02020603050405020304" pitchFamily="18" charset="0"/>
                <a:cs typeface="Times New Roman" panose="02020603050405020304" pitchFamily="18" charset="0"/>
              </a:rPr>
              <a:t>Engineer Name</a:t>
            </a:r>
          </a:p>
        </p:txBody>
      </p:sp>
      <p:cxnSp>
        <p:nvCxnSpPr>
          <p:cNvPr id="9" name="Straight Connector 8">
            <a:extLst>
              <a:ext uri="{FF2B5EF4-FFF2-40B4-BE49-F238E27FC236}">
                <a16:creationId xmlns:a16="http://schemas.microsoft.com/office/drawing/2014/main" id="{9B1DA229-A731-0F4E-B948-E39E1234AB13}"/>
              </a:ext>
            </a:extLst>
          </p:cNvPr>
          <p:cNvCxnSpPr>
            <a:cxnSpLocks/>
          </p:cNvCxnSpPr>
          <p:nvPr/>
        </p:nvCxnSpPr>
        <p:spPr>
          <a:xfrm>
            <a:off x="2914650" y="1485900"/>
            <a:ext cx="138840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6C3E72AD-196B-FDA5-F8ED-4B8B80392713}"/>
              </a:ext>
            </a:extLst>
          </p:cNvPr>
          <p:cNvCxnSpPr>
            <a:cxnSpLocks/>
          </p:cNvCxnSpPr>
          <p:nvPr/>
        </p:nvCxnSpPr>
        <p:spPr>
          <a:xfrm>
            <a:off x="4716558" y="2924736"/>
            <a:ext cx="1495985"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F5A4969C-E073-CAEE-3994-A94C9207C932}"/>
              </a:ext>
            </a:extLst>
          </p:cNvPr>
          <p:cNvCxnSpPr>
            <a:cxnSpLocks/>
          </p:cNvCxnSpPr>
          <p:nvPr/>
        </p:nvCxnSpPr>
        <p:spPr>
          <a:xfrm>
            <a:off x="6750425" y="1553135"/>
            <a:ext cx="1495985"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C324A2CE-3D2A-47B5-1C42-EE6D2BE6FFBB}"/>
              </a:ext>
            </a:extLst>
          </p:cNvPr>
          <p:cNvCxnSpPr>
            <a:cxnSpLocks/>
          </p:cNvCxnSpPr>
          <p:nvPr/>
        </p:nvCxnSpPr>
        <p:spPr>
          <a:xfrm flipV="1">
            <a:off x="2383491" y="1831893"/>
            <a:ext cx="524435" cy="9394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CCAF08D7-F221-6639-470F-3718B1C75CFD}"/>
              </a:ext>
            </a:extLst>
          </p:cNvPr>
          <p:cNvCxnSpPr>
            <a:cxnSpLocks/>
          </p:cNvCxnSpPr>
          <p:nvPr/>
        </p:nvCxnSpPr>
        <p:spPr>
          <a:xfrm>
            <a:off x="4296335" y="1831893"/>
            <a:ext cx="420223" cy="11548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0C817BEE-40DE-B615-FC49-A34DF2B8AAEB}"/>
              </a:ext>
            </a:extLst>
          </p:cNvPr>
          <p:cNvCxnSpPr>
            <a:cxnSpLocks/>
          </p:cNvCxnSpPr>
          <p:nvPr/>
        </p:nvCxnSpPr>
        <p:spPr>
          <a:xfrm flipV="1">
            <a:off x="6212543" y="1771233"/>
            <a:ext cx="537881" cy="121555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5" name="Title 1">
            <a:extLst>
              <a:ext uri="{FF2B5EF4-FFF2-40B4-BE49-F238E27FC236}">
                <a16:creationId xmlns:a16="http://schemas.microsoft.com/office/drawing/2014/main" id="{B4B7E588-2EE8-DC90-9BA9-D5ACCA51C3CB}"/>
              </a:ext>
            </a:extLst>
          </p:cNvPr>
          <p:cNvSpPr txBox="1">
            <a:spLocks/>
          </p:cNvSpPr>
          <p:nvPr/>
        </p:nvSpPr>
        <p:spPr>
          <a:xfrm>
            <a:off x="1596451" y="310397"/>
            <a:ext cx="4826833" cy="59055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500" b="1" dirty="0">
                <a:solidFill>
                  <a:schemeClr val="tx1"/>
                </a:solidFill>
                <a:latin typeface="Times New Roman" panose="02020603050405020304" pitchFamily="18" charset="0"/>
                <a:cs typeface="Times New Roman" panose="02020603050405020304" pitchFamily="18" charset="0"/>
              </a:rPr>
              <a:t>MANAGER-COMPLAINT-ENGINEER-SCHEMA:-</a:t>
            </a:r>
          </a:p>
        </p:txBody>
      </p:sp>
    </p:spTree>
    <p:extLst>
      <p:ext uri="{BB962C8B-B14F-4D97-AF65-F5344CB8AC3E}">
        <p14:creationId xmlns:p14="http://schemas.microsoft.com/office/powerpoint/2010/main" val="2388999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0B7294-838B-A470-DBA8-ABA5E88C0A7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36F4654A-2467-D049-72F2-9380C5ED6783}"/>
              </a:ext>
            </a:extLst>
          </p:cNvPr>
          <p:cNvPicPr>
            <a:picLocks noChangeAspect="1"/>
          </p:cNvPicPr>
          <p:nvPr/>
        </p:nvPicPr>
        <p:blipFill rotWithShape="1">
          <a:blip r:embed="rId2"/>
          <a:srcRect t="9314" b="5000"/>
          <a:stretch/>
        </p:blipFill>
        <p:spPr>
          <a:xfrm>
            <a:off x="1062317" y="960094"/>
            <a:ext cx="7381440" cy="3889240"/>
          </a:xfrm>
          <a:prstGeom prst="rect">
            <a:avLst/>
          </a:prstGeom>
        </p:spPr>
      </p:pic>
      <p:sp>
        <p:nvSpPr>
          <p:cNvPr id="4" name="TextBox 3">
            <a:extLst>
              <a:ext uri="{FF2B5EF4-FFF2-40B4-BE49-F238E27FC236}">
                <a16:creationId xmlns:a16="http://schemas.microsoft.com/office/drawing/2014/main" id="{8C9FF998-9F36-7E31-7009-33EA4A738E79}"/>
              </a:ext>
            </a:extLst>
          </p:cNvPr>
          <p:cNvSpPr txBox="1"/>
          <p:nvPr/>
        </p:nvSpPr>
        <p:spPr>
          <a:xfrm>
            <a:off x="2802031" y="294166"/>
            <a:ext cx="4716556" cy="307777"/>
          </a:xfrm>
          <a:prstGeom prst="rect">
            <a:avLst/>
          </a:prstGeom>
          <a:noFill/>
        </p:spPr>
        <p:txBody>
          <a:bodyPr wrap="square">
            <a:spAutoFit/>
          </a:bodyPr>
          <a:lstStyle/>
          <a:p>
            <a:r>
              <a:rPr lang="en-IN" b="1" dirty="0">
                <a:solidFill>
                  <a:srgbClr val="00E1C6"/>
                </a:solidFill>
                <a:latin typeface="Times New Roman" panose="02020603050405020304" pitchFamily="18" charset="0"/>
                <a:cs typeface="Times New Roman" panose="02020603050405020304" pitchFamily="18" charset="0"/>
                <a:sym typeface="Muli"/>
              </a:rPr>
              <a:t>Functional</a:t>
            </a:r>
            <a:r>
              <a:rPr lang="en-IN" sz="1400" b="1" dirty="0">
                <a:solidFill>
                  <a:srgbClr val="00E1C6"/>
                </a:solidFill>
                <a:latin typeface="Times New Roman" panose="02020603050405020304" pitchFamily="18" charset="0"/>
                <a:cs typeface="Times New Roman" panose="02020603050405020304" pitchFamily="18" charset="0"/>
                <a:sym typeface="Muli"/>
              </a:rPr>
              <a:t> Testing – </a:t>
            </a:r>
            <a:r>
              <a:rPr lang="en-IN" b="1" dirty="0">
                <a:solidFill>
                  <a:srgbClr val="00E1C6"/>
                </a:solidFill>
                <a:latin typeface="Times New Roman" panose="02020603050405020304" pitchFamily="18" charset="0"/>
                <a:cs typeface="Times New Roman" panose="02020603050405020304" pitchFamily="18" charset="0"/>
                <a:sym typeface="Muli"/>
              </a:rPr>
              <a:t>Manager</a:t>
            </a:r>
            <a:r>
              <a:rPr lang="en-IN" sz="1400" b="1" dirty="0">
                <a:solidFill>
                  <a:srgbClr val="00E1C6"/>
                </a:solidFill>
                <a:latin typeface="Times New Roman" panose="02020603050405020304" pitchFamily="18" charset="0"/>
                <a:cs typeface="Times New Roman" panose="02020603050405020304" pitchFamily="18" charset="0"/>
                <a:sym typeface="Muli"/>
              </a:rPr>
              <a:t> Module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300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D07DE0-93FA-4C9C-88F0-F6CD776A698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pic>
        <p:nvPicPr>
          <p:cNvPr id="4" name="Picture 3">
            <a:extLst>
              <a:ext uri="{FF2B5EF4-FFF2-40B4-BE49-F238E27FC236}">
                <a16:creationId xmlns:a16="http://schemas.microsoft.com/office/drawing/2014/main" id="{8AA451E2-F82D-F413-F6B1-BD23BEF3612E}"/>
              </a:ext>
            </a:extLst>
          </p:cNvPr>
          <p:cNvPicPr>
            <a:picLocks noChangeAspect="1"/>
          </p:cNvPicPr>
          <p:nvPr/>
        </p:nvPicPr>
        <p:blipFill rotWithShape="1">
          <a:blip r:embed="rId2"/>
          <a:srcRect t="9167" b="5608"/>
          <a:stretch/>
        </p:blipFill>
        <p:spPr>
          <a:xfrm>
            <a:off x="355600" y="379979"/>
            <a:ext cx="8606971" cy="4383541"/>
          </a:xfrm>
          <a:prstGeom prst="rect">
            <a:avLst/>
          </a:prstGeom>
        </p:spPr>
      </p:pic>
    </p:spTree>
    <p:extLst>
      <p:ext uri="{BB962C8B-B14F-4D97-AF65-F5344CB8AC3E}">
        <p14:creationId xmlns:p14="http://schemas.microsoft.com/office/powerpoint/2010/main" val="1740300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21F475-9ED9-D37C-339A-838C271C4F6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4" name="Picture 3">
            <a:extLst>
              <a:ext uri="{FF2B5EF4-FFF2-40B4-BE49-F238E27FC236}">
                <a16:creationId xmlns:a16="http://schemas.microsoft.com/office/drawing/2014/main" id="{8F929DDB-CCC9-1DE6-D758-442E92513F93}"/>
              </a:ext>
            </a:extLst>
          </p:cNvPr>
          <p:cNvPicPr>
            <a:picLocks noChangeAspect="1"/>
          </p:cNvPicPr>
          <p:nvPr/>
        </p:nvPicPr>
        <p:blipFill rotWithShape="1">
          <a:blip r:embed="rId2"/>
          <a:srcRect t="8889" b="5327"/>
          <a:stretch/>
        </p:blipFill>
        <p:spPr>
          <a:xfrm>
            <a:off x="464457" y="239486"/>
            <a:ext cx="8352971" cy="4538435"/>
          </a:xfrm>
          <a:prstGeom prst="rect">
            <a:avLst/>
          </a:prstGeom>
        </p:spPr>
      </p:pic>
    </p:spTree>
    <p:extLst>
      <p:ext uri="{BB962C8B-B14F-4D97-AF65-F5344CB8AC3E}">
        <p14:creationId xmlns:p14="http://schemas.microsoft.com/office/powerpoint/2010/main" val="70504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D2FE1-F3CB-30F8-A9C3-E863E34562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09DEDD1A-421A-06F6-A9A2-AB76B686498B}"/>
              </a:ext>
            </a:extLst>
          </p:cNvPr>
          <p:cNvPicPr>
            <a:picLocks noChangeAspect="1"/>
          </p:cNvPicPr>
          <p:nvPr/>
        </p:nvPicPr>
        <p:blipFill rotWithShape="1">
          <a:blip r:embed="rId2"/>
          <a:srcRect t="9171" b="5326"/>
          <a:stretch/>
        </p:blipFill>
        <p:spPr>
          <a:xfrm>
            <a:off x="449943" y="372835"/>
            <a:ext cx="8505371" cy="4397829"/>
          </a:xfrm>
          <a:prstGeom prst="rect">
            <a:avLst/>
          </a:prstGeom>
        </p:spPr>
      </p:pic>
    </p:spTree>
    <p:extLst>
      <p:ext uri="{BB962C8B-B14F-4D97-AF65-F5344CB8AC3E}">
        <p14:creationId xmlns:p14="http://schemas.microsoft.com/office/powerpoint/2010/main" val="3706731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6CA274-06CF-6B7C-08FE-379ED6A2E1B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pic>
        <p:nvPicPr>
          <p:cNvPr id="4" name="Picture 3">
            <a:extLst>
              <a:ext uri="{FF2B5EF4-FFF2-40B4-BE49-F238E27FC236}">
                <a16:creationId xmlns:a16="http://schemas.microsoft.com/office/drawing/2014/main" id="{CB799576-7883-A535-447B-D26D3160DB8D}"/>
              </a:ext>
            </a:extLst>
          </p:cNvPr>
          <p:cNvPicPr>
            <a:picLocks noChangeAspect="1"/>
          </p:cNvPicPr>
          <p:nvPr/>
        </p:nvPicPr>
        <p:blipFill rotWithShape="1">
          <a:blip r:embed="rId2"/>
          <a:srcRect t="9736" b="5186"/>
          <a:stretch/>
        </p:blipFill>
        <p:spPr>
          <a:xfrm>
            <a:off x="377371" y="304800"/>
            <a:ext cx="8440057" cy="4376058"/>
          </a:xfrm>
          <a:prstGeom prst="rect">
            <a:avLst/>
          </a:prstGeom>
        </p:spPr>
      </p:pic>
    </p:spTree>
    <p:extLst>
      <p:ext uri="{BB962C8B-B14F-4D97-AF65-F5344CB8AC3E}">
        <p14:creationId xmlns:p14="http://schemas.microsoft.com/office/powerpoint/2010/main" val="1905969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71DABF-0068-891C-00FC-6F9F58A7F0E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pic>
        <p:nvPicPr>
          <p:cNvPr id="4" name="Picture 3">
            <a:extLst>
              <a:ext uri="{FF2B5EF4-FFF2-40B4-BE49-F238E27FC236}">
                <a16:creationId xmlns:a16="http://schemas.microsoft.com/office/drawing/2014/main" id="{34A284D0-3F01-7CF4-F734-F7133FDDCE06}"/>
              </a:ext>
            </a:extLst>
          </p:cNvPr>
          <p:cNvPicPr>
            <a:picLocks noChangeAspect="1"/>
          </p:cNvPicPr>
          <p:nvPr/>
        </p:nvPicPr>
        <p:blipFill rotWithShape="1">
          <a:blip r:embed="rId2"/>
          <a:srcRect t="10159" b="5044"/>
          <a:stretch/>
        </p:blipFill>
        <p:spPr>
          <a:xfrm>
            <a:off x="417114" y="390978"/>
            <a:ext cx="8436256" cy="4361543"/>
          </a:xfrm>
          <a:prstGeom prst="rect">
            <a:avLst/>
          </a:prstGeom>
        </p:spPr>
      </p:pic>
    </p:spTree>
    <p:extLst>
      <p:ext uri="{BB962C8B-B14F-4D97-AF65-F5344CB8AC3E}">
        <p14:creationId xmlns:p14="http://schemas.microsoft.com/office/powerpoint/2010/main" val="117723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4195483" y="268041"/>
            <a:ext cx="2212042" cy="461665"/>
          </a:xfrm>
          <a:prstGeom prst="rect">
            <a:avLst/>
          </a:prstGeom>
          <a:noFill/>
        </p:spPr>
        <p:txBody>
          <a:bodyPr wrap="square">
            <a:spAutoFit/>
          </a:bodyPr>
          <a:lstStyle/>
          <a:p>
            <a:r>
              <a:rPr lang="en-IN" sz="2400" b="1" dirty="0">
                <a:solidFill>
                  <a:srgbClr val="00E1C6"/>
                </a:solidFill>
                <a:latin typeface="Times New Roman" panose="02020603050405020304" pitchFamily="18" charset="0"/>
                <a:cs typeface="Times New Roman" panose="02020603050405020304" pitchFamily="18" charset="0"/>
                <a:sym typeface="Muli"/>
              </a:rPr>
              <a:t>Index</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30C8E9-5FA0-4C42-E75E-3F31FD03445F}"/>
              </a:ext>
            </a:extLst>
          </p:cNvPr>
          <p:cNvSpPr txBox="1"/>
          <p:nvPr/>
        </p:nvSpPr>
        <p:spPr>
          <a:xfrm>
            <a:off x="1385048" y="899003"/>
            <a:ext cx="6501652" cy="3724096"/>
          </a:xfrm>
          <a:prstGeom prst="rect">
            <a:avLst/>
          </a:prstGeom>
          <a:noFill/>
        </p:spPr>
        <p:txBody>
          <a:bodyPr wrap="square">
            <a:spAutoFit/>
          </a:bodyPr>
          <a:lstStyle/>
          <a:p>
            <a:pPr>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Project Details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Tools &amp; Technologies</a:t>
            </a:r>
          </a:p>
          <a:p>
            <a:pPr>
              <a:buFont typeface="Arial" panose="020B0604020202020204" pitchFamily="34" charset="0"/>
              <a:buChar char="•"/>
            </a:pPr>
            <a:r>
              <a:rPr lang="en-IN" sz="2000" dirty="0">
                <a:solidFill>
                  <a:schemeClr val="tx1"/>
                </a:solidFill>
                <a:effectLst/>
                <a:latin typeface="Liberation Serif"/>
                <a:ea typeface="Noto Serif CJK SC"/>
                <a:cs typeface="Lohit Devanagari"/>
              </a:rPr>
              <a:t>Architecture</a:t>
            </a:r>
          </a:p>
          <a:p>
            <a:pPr>
              <a:buFont typeface="Arial" panose="020B0604020202020204" pitchFamily="34" charset="0"/>
              <a:buChar char="•"/>
            </a:pPr>
            <a:r>
              <a:rPr lang="en-IN" sz="2000" dirty="0">
                <a:solidFill>
                  <a:schemeClr val="tx1"/>
                </a:solidFill>
                <a:latin typeface="Liberation Serif"/>
                <a:ea typeface="Noto Serif CJK SC"/>
                <a:cs typeface="Lohit Devanagari"/>
              </a:rPr>
              <a:t>Flow Chart</a:t>
            </a: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Admin Module</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Manager Module</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Engineer Module</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Customer Module</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Benefits</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73928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1D45B-F108-735D-5860-DC31A26F9D7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pic>
        <p:nvPicPr>
          <p:cNvPr id="4" name="Picture 3">
            <a:extLst>
              <a:ext uri="{FF2B5EF4-FFF2-40B4-BE49-F238E27FC236}">
                <a16:creationId xmlns:a16="http://schemas.microsoft.com/office/drawing/2014/main" id="{F493CD6D-9113-48BA-35A7-D673A388D466}"/>
              </a:ext>
            </a:extLst>
          </p:cNvPr>
          <p:cNvPicPr>
            <a:picLocks noChangeAspect="1"/>
          </p:cNvPicPr>
          <p:nvPr/>
        </p:nvPicPr>
        <p:blipFill rotWithShape="1">
          <a:blip r:embed="rId2"/>
          <a:srcRect t="9453" b="5468"/>
          <a:stretch/>
        </p:blipFill>
        <p:spPr>
          <a:xfrm>
            <a:off x="373571" y="383721"/>
            <a:ext cx="8581743" cy="4376058"/>
          </a:xfrm>
          <a:prstGeom prst="rect">
            <a:avLst/>
          </a:prstGeom>
        </p:spPr>
      </p:pic>
    </p:spTree>
    <p:extLst>
      <p:ext uri="{BB962C8B-B14F-4D97-AF65-F5344CB8AC3E}">
        <p14:creationId xmlns:p14="http://schemas.microsoft.com/office/powerpoint/2010/main" val="172043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3013753" y="577324"/>
            <a:ext cx="5332412" cy="646331"/>
          </a:xfrm>
          <a:prstGeom prst="rect">
            <a:avLst/>
          </a:prstGeom>
          <a:noFill/>
        </p:spPr>
        <p:txBody>
          <a:bodyPr wrap="square">
            <a:spAutoFit/>
          </a:bodyPr>
          <a:lstStyle/>
          <a:p>
            <a:r>
              <a:rPr lang="en-IN" sz="1800" b="1" dirty="0">
                <a:solidFill>
                  <a:srgbClr val="00E1C6"/>
                </a:solidFill>
                <a:latin typeface="Times New Roman" panose="02020603050405020304" pitchFamily="18" charset="0"/>
                <a:cs typeface="Times New Roman" panose="02020603050405020304" pitchFamily="18" charset="0"/>
                <a:sym typeface="Muli"/>
              </a:rPr>
              <a:t>Engineers Module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0403794C-140A-1C13-A616-A768AD2A9A81}"/>
              </a:ext>
            </a:extLst>
          </p:cNvPr>
          <p:cNvSpPr txBox="1"/>
          <p:nvPr/>
        </p:nvSpPr>
        <p:spPr>
          <a:xfrm>
            <a:off x="562257" y="1244600"/>
            <a:ext cx="7949918" cy="3321576"/>
          </a:xfrm>
          <a:prstGeom prst="rect">
            <a:avLst/>
          </a:prstGeom>
          <a:noFill/>
          <a:ln>
            <a:noFill/>
          </a:ln>
        </p:spPr>
        <p:txBody>
          <a:bodyPr spcFirstLastPara="1" wrap="square" lIns="91425" tIns="91425" rIns="91425" bIns="91425" anchor="t" anchorCtr="0">
            <a:noAutofit/>
          </a:bodyPr>
          <a:lstStyle/>
          <a:p>
            <a:pPr marL="285750" marR="0" indent="-285750" algn="just">
              <a:lnSpc>
                <a:spcPct val="107000"/>
              </a:lnSpc>
              <a:spcBef>
                <a:spcPts val="0"/>
              </a:spcBef>
              <a:spcAft>
                <a:spcPts val="800"/>
              </a:spcAft>
              <a:buFont typeface="Arial" panose="020B0604020202020204" pitchFamily="34" charset="0"/>
              <a:buChar char="•"/>
            </a:pPr>
            <a:r>
              <a:rPr lang="en-US" dirty="0">
                <a:solidFill>
                  <a:schemeClr val="tx1"/>
                </a:solidFill>
                <a:effectLst/>
                <a:latin typeface="Calibri" panose="020F0502020204030204" pitchFamily="34" charset="0"/>
                <a:ea typeface="DengXian" panose="020B0503020204020204" pitchFamily="2" charset="-122"/>
                <a:cs typeface="Calibri" panose="020F0502020204030204" pitchFamily="34" charset="0"/>
              </a:rPr>
              <a:t>Engineers should be able to login and logout. Once logged in he/she view the complaints based on the individual customer and work on complaints (Offline activities) and assign the new status and mark the ticket status appropriately and view the customer’s feedback</a:t>
            </a:r>
            <a:endParaRPr lang="en-US" dirty="0">
              <a:solidFill>
                <a:schemeClr val="tx1"/>
              </a:solidFill>
              <a:effectLst/>
              <a:latin typeface="Calibri" panose="020F0502020204030204" pitchFamily="34" charset="0"/>
              <a:ea typeface="DengXian" panose="020B0503020204020204" pitchFamily="2" charset="-122"/>
              <a:cs typeface="Kokila" panose="020B060402020202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US" dirty="0">
                <a:solidFill>
                  <a:schemeClr val="tx1"/>
                </a:solidFill>
                <a:effectLst/>
                <a:latin typeface="Calibri" panose="020F0502020204030204" pitchFamily="34" charset="0"/>
                <a:ea typeface="DengXian" panose="020B0503020204020204" pitchFamily="2" charset="-122"/>
                <a:cs typeface="Kokila" panose="020B0604020202020204" pitchFamily="34" charset="0"/>
              </a:rPr>
              <a:t>The Redressal System enables the engineers to login to the portal and view the complaints raised by the customers that are assigned by the manager and </a:t>
            </a:r>
            <a:r>
              <a:rPr lang="en-US" dirty="0">
                <a:solidFill>
                  <a:schemeClr val="tx1"/>
                </a:solidFill>
                <a:effectLst/>
                <a:latin typeface="Calibri" panose="020F0502020204030204" pitchFamily="34" charset="0"/>
                <a:ea typeface="DengXian" panose="020B0503020204020204" pitchFamily="2" charset="-122"/>
                <a:cs typeface="Calibri" panose="020F0502020204030204" pitchFamily="34" charset="0"/>
              </a:rPr>
              <a:t>pick the tickets assigned to them and assign it the status of ‘WIP”, (work on the case, which is dependent on the type of problem and resolve) and update the status as ‘RESOLVED’. In case they are not able to resolve the issue at their end, they can remark that this needs to be reassigned to Field Workers in case of a cable fault or at the customers’ site, and flag it as ‘ESCALATED”. </a:t>
            </a:r>
            <a:endParaRPr lang="en-US" dirty="0">
              <a:solidFill>
                <a:schemeClr val="tx1"/>
              </a:solidFill>
              <a:effectLst/>
              <a:latin typeface="Calibri" panose="020F0502020204030204" pitchFamily="34" charset="0"/>
              <a:ea typeface="DengXian" panose="020B0503020204020204" pitchFamily="2" charset="-122"/>
              <a:cs typeface="Kokila" panose="020B0604020202020204" pitchFamily="34" charset="0"/>
            </a:endParaRPr>
          </a:p>
          <a:p>
            <a:pPr marL="0" lvl="0" indent="0" algn="l" rtl="0">
              <a:spcBef>
                <a:spcPts val="600"/>
              </a:spcBef>
              <a:spcAft>
                <a:spcPts val="0"/>
              </a:spcAft>
              <a:buNone/>
            </a:pPr>
            <a:endParaRPr lang="en-IN" dirty="0">
              <a:solidFill>
                <a:schemeClr val="tx1"/>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206506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488613" y="4425767"/>
            <a:ext cx="548700" cy="197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1911977" y="217566"/>
            <a:ext cx="5332412" cy="923330"/>
          </a:xfrm>
          <a:prstGeom prst="rect">
            <a:avLst/>
          </a:prstGeom>
          <a:noFill/>
        </p:spPr>
        <p:txBody>
          <a:bodyPr wrap="square">
            <a:spAutoFit/>
          </a:bodyPr>
          <a:lstStyle/>
          <a:p>
            <a:r>
              <a:rPr lang="en-IN" sz="1800" b="1" dirty="0">
                <a:solidFill>
                  <a:srgbClr val="00E1C6"/>
                </a:solidFill>
                <a:latin typeface="Times New Roman" panose="02020603050405020304" pitchFamily="18" charset="0"/>
                <a:cs typeface="Times New Roman" panose="02020603050405020304" pitchFamily="18" charset="0"/>
                <a:sym typeface="Muli"/>
              </a:rPr>
              <a:t>ENGINEER MENU-FUNCTIONALITY</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0403794C-140A-1C13-A616-A768AD2A9A81}"/>
              </a:ext>
            </a:extLst>
          </p:cNvPr>
          <p:cNvSpPr txBox="1"/>
          <p:nvPr/>
        </p:nvSpPr>
        <p:spPr>
          <a:xfrm>
            <a:off x="60087" y="884842"/>
            <a:ext cx="7949918" cy="183235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lang="en-IN" dirty="0">
              <a:solidFill>
                <a:schemeClr val="tx1"/>
              </a:solidFill>
              <a:latin typeface="Times New Roman" panose="02020603050405020304" pitchFamily="18" charset="0"/>
              <a:ea typeface="Muli"/>
              <a:cs typeface="Times New Roman" panose="02020603050405020304" pitchFamily="18" charset="0"/>
              <a:sym typeface="Muli"/>
            </a:endParaRPr>
          </a:p>
        </p:txBody>
      </p:sp>
      <p:sp>
        <p:nvSpPr>
          <p:cNvPr id="5" name="Oval 4">
            <a:extLst>
              <a:ext uri="{FF2B5EF4-FFF2-40B4-BE49-F238E27FC236}">
                <a16:creationId xmlns:a16="http://schemas.microsoft.com/office/drawing/2014/main" id="{D6B97F7D-D107-AF1C-7862-FF1BBB6967FA}"/>
              </a:ext>
            </a:extLst>
          </p:cNvPr>
          <p:cNvSpPr/>
          <p:nvPr/>
        </p:nvSpPr>
        <p:spPr>
          <a:xfrm>
            <a:off x="3071939" y="739872"/>
            <a:ext cx="3325907" cy="80826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ENGINEER MENU</a:t>
            </a:r>
          </a:p>
        </p:txBody>
      </p:sp>
      <p:sp>
        <p:nvSpPr>
          <p:cNvPr id="6" name="Flowchart: Decision 5">
            <a:extLst>
              <a:ext uri="{FF2B5EF4-FFF2-40B4-BE49-F238E27FC236}">
                <a16:creationId xmlns:a16="http://schemas.microsoft.com/office/drawing/2014/main" id="{837C8F59-F92C-C84A-4828-3F63CAF4B3CD}"/>
              </a:ext>
            </a:extLst>
          </p:cNvPr>
          <p:cNvSpPr/>
          <p:nvPr/>
        </p:nvSpPr>
        <p:spPr>
          <a:xfrm>
            <a:off x="499073" y="2335789"/>
            <a:ext cx="2698380" cy="841726"/>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LOGIN</a:t>
            </a:r>
          </a:p>
        </p:txBody>
      </p:sp>
      <p:sp>
        <p:nvSpPr>
          <p:cNvPr id="7" name="Flowchart: Decision 6">
            <a:extLst>
              <a:ext uri="{FF2B5EF4-FFF2-40B4-BE49-F238E27FC236}">
                <a16:creationId xmlns:a16="http://schemas.microsoft.com/office/drawing/2014/main" id="{9C9FC095-92B4-9968-F2CE-68FDB7F3B63A}"/>
              </a:ext>
            </a:extLst>
          </p:cNvPr>
          <p:cNvSpPr/>
          <p:nvPr/>
        </p:nvSpPr>
        <p:spPr>
          <a:xfrm>
            <a:off x="3352651" y="2389860"/>
            <a:ext cx="2764483" cy="777615"/>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REGISTER</a:t>
            </a:r>
          </a:p>
        </p:txBody>
      </p:sp>
      <p:sp>
        <p:nvSpPr>
          <p:cNvPr id="8" name="Flowchart: Decision 7">
            <a:extLst>
              <a:ext uri="{FF2B5EF4-FFF2-40B4-BE49-F238E27FC236}">
                <a16:creationId xmlns:a16="http://schemas.microsoft.com/office/drawing/2014/main" id="{F1894236-F35C-FDEB-6076-1610131690BC}"/>
              </a:ext>
            </a:extLst>
          </p:cNvPr>
          <p:cNvSpPr/>
          <p:nvPr/>
        </p:nvSpPr>
        <p:spPr>
          <a:xfrm>
            <a:off x="6206643" y="2325750"/>
            <a:ext cx="2829760" cy="930596"/>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STATUS</a:t>
            </a:r>
          </a:p>
        </p:txBody>
      </p:sp>
      <p:cxnSp>
        <p:nvCxnSpPr>
          <p:cNvPr id="9" name="Straight Connector 8">
            <a:extLst>
              <a:ext uri="{FF2B5EF4-FFF2-40B4-BE49-F238E27FC236}">
                <a16:creationId xmlns:a16="http://schemas.microsoft.com/office/drawing/2014/main" id="{6BAB63BC-29E3-5FE7-ABCF-E6EE527FC5F5}"/>
              </a:ext>
            </a:extLst>
          </p:cNvPr>
          <p:cNvCxnSpPr>
            <a:cxnSpLocks/>
          </p:cNvCxnSpPr>
          <p:nvPr/>
        </p:nvCxnSpPr>
        <p:spPr>
          <a:xfrm>
            <a:off x="1848263" y="1848062"/>
            <a:ext cx="5773260" cy="39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4F1241D-CD22-50BB-8161-920D46A60C3A}"/>
              </a:ext>
            </a:extLst>
          </p:cNvPr>
          <p:cNvCxnSpPr>
            <a:cxnSpLocks/>
            <a:endCxn id="6" idx="0"/>
          </p:cNvCxnSpPr>
          <p:nvPr/>
        </p:nvCxnSpPr>
        <p:spPr>
          <a:xfrm>
            <a:off x="1848263" y="1848062"/>
            <a:ext cx="0" cy="487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2F18F0-62A5-82E3-5941-A42EDD467752}"/>
              </a:ext>
            </a:extLst>
          </p:cNvPr>
          <p:cNvCxnSpPr>
            <a:cxnSpLocks/>
            <a:endCxn id="8" idx="0"/>
          </p:cNvCxnSpPr>
          <p:nvPr/>
        </p:nvCxnSpPr>
        <p:spPr>
          <a:xfrm>
            <a:off x="7621523" y="1887155"/>
            <a:ext cx="0" cy="43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2218963-653C-2EC8-3ED3-E21F62E29181}"/>
              </a:ext>
            </a:extLst>
          </p:cNvPr>
          <p:cNvSpPr/>
          <p:nvPr/>
        </p:nvSpPr>
        <p:spPr>
          <a:xfrm>
            <a:off x="905289" y="3829987"/>
            <a:ext cx="1885948" cy="10643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Engineer Email</a:t>
            </a:r>
          </a:p>
          <a:p>
            <a:r>
              <a:rPr lang="en-IN" dirty="0">
                <a:latin typeface="Times New Roman" panose="02020603050405020304" pitchFamily="18" charset="0"/>
                <a:cs typeface="Times New Roman" panose="02020603050405020304" pitchFamily="18" charset="0"/>
              </a:rPr>
              <a:t>Engineer Password</a:t>
            </a:r>
          </a:p>
          <a:p>
            <a:pPr algn="ctr"/>
            <a:endParaRPr lang="en-IN" dirty="0"/>
          </a:p>
        </p:txBody>
      </p:sp>
      <p:sp>
        <p:nvSpPr>
          <p:cNvPr id="13" name="Rectangle 12">
            <a:extLst>
              <a:ext uri="{FF2B5EF4-FFF2-40B4-BE49-F238E27FC236}">
                <a16:creationId xmlns:a16="http://schemas.microsoft.com/office/drawing/2014/main" id="{81CAE9A0-3A71-7087-5B82-DF9747B6C3E9}"/>
              </a:ext>
            </a:extLst>
          </p:cNvPr>
          <p:cNvSpPr/>
          <p:nvPr/>
        </p:nvSpPr>
        <p:spPr>
          <a:xfrm>
            <a:off x="3675526" y="3829987"/>
            <a:ext cx="2040593" cy="10643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Engineer Email</a:t>
            </a:r>
          </a:p>
          <a:p>
            <a:r>
              <a:rPr lang="en-IN" dirty="0">
                <a:latin typeface="Times New Roman" panose="02020603050405020304" pitchFamily="18" charset="0"/>
                <a:cs typeface="Times New Roman" panose="02020603050405020304" pitchFamily="18" charset="0"/>
              </a:rPr>
              <a:t>Engineer Password</a:t>
            </a:r>
          </a:p>
          <a:p>
            <a:r>
              <a:rPr lang="en-IN" dirty="0">
                <a:latin typeface="Times New Roman" panose="02020603050405020304" pitchFamily="18" charset="0"/>
                <a:cs typeface="Times New Roman" panose="02020603050405020304" pitchFamily="18" charset="0"/>
              </a:rPr>
              <a:t>Engineer Name</a:t>
            </a:r>
          </a:p>
        </p:txBody>
      </p:sp>
      <p:sp>
        <p:nvSpPr>
          <p:cNvPr id="14" name="Rectangle 13">
            <a:extLst>
              <a:ext uri="{FF2B5EF4-FFF2-40B4-BE49-F238E27FC236}">
                <a16:creationId xmlns:a16="http://schemas.microsoft.com/office/drawing/2014/main" id="{46768080-B028-0A71-90AC-F2B874394FD4}"/>
              </a:ext>
            </a:extLst>
          </p:cNvPr>
          <p:cNvSpPr/>
          <p:nvPr/>
        </p:nvSpPr>
        <p:spPr>
          <a:xfrm>
            <a:off x="6660631" y="3829987"/>
            <a:ext cx="1956548" cy="10643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Ticket Id</a:t>
            </a:r>
          </a:p>
          <a:p>
            <a:r>
              <a:rPr lang="en-IN" dirty="0">
                <a:latin typeface="Times New Roman" panose="02020603050405020304" pitchFamily="18" charset="0"/>
                <a:cs typeface="Times New Roman" panose="02020603050405020304" pitchFamily="18" charset="0"/>
              </a:rPr>
              <a:t>Customer Email</a:t>
            </a:r>
          </a:p>
          <a:p>
            <a:r>
              <a:rPr lang="en-IN" dirty="0">
                <a:latin typeface="Times New Roman" panose="02020603050405020304" pitchFamily="18" charset="0"/>
                <a:cs typeface="Times New Roman" panose="02020603050405020304" pitchFamily="18" charset="0"/>
              </a:rPr>
              <a:t>Complaint</a:t>
            </a:r>
          </a:p>
          <a:p>
            <a:r>
              <a:rPr lang="en-IN" dirty="0">
                <a:latin typeface="Times New Roman" panose="02020603050405020304" pitchFamily="18" charset="0"/>
                <a:cs typeface="Times New Roman" panose="02020603050405020304" pitchFamily="18" charset="0"/>
              </a:rPr>
              <a:t>Pincode</a:t>
            </a:r>
          </a:p>
          <a:p>
            <a:r>
              <a:rPr lang="en-IN" dirty="0">
                <a:latin typeface="Times New Roman" panose="02020603050405020304" pitchFamily="18" charset="0"/>
                <a:cs typeface="Times New Roman" panose="02020603050405020304" pitchFamily="18" charset="0"/>
              </a:rPr>
              <a:t>Status</a:t>
            </a:r>
          </a:p>
        </p:txBody>
      </p:sp>
      <p:cxnSp>
        <p:nvCxnSpPr>
          <p:cNvPr id="15" name="Straight Arrow Connector 14">
            <a:extLst>
              <a:ext uri="{FF2B5EF4-FFF2-40B4-BE49-F238E27FC236}">
                <a16:creationId xmlns:a16="http://schemas.microsoft.com/office/drawing/2014/main" id="{7ADC4CFF-308F-86C7-1455-545A909C13D9}"/>
              </a:ext>
            </a:extLst>
          </p:cNvPr>
          <p:cNvCxnSpPr>
            <a:cxnSpLocks/>
            <a:stCxn id="6" idx="2"/>
            <a:endCxn id="12" idx="0"/>
          </p:cNvCxnSpPr>
          <p:nvPr/>
        </p:nvCxnSpPr>
        <p:spPr>
          <a:xfrm>
            <a:off x="1848263" y="3177515"/>
            <a:ext cx="0" cy="652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E6799E-A61D-D1C5-5C98-203B6E05BEB9}"/>
              </a:ext>
            </a:extLst>
          </p:cNvPr>
          <p:cNvCxnSpPr>
            <a:cxnSpLocks/>
            <a:stCxn id="7" idx="2"/>
            <a:endCxn id="13" idx="0"/>
          </p:cNvCxnSpPr>
          <p:nvPr/>
        </p:nvCxnSpPr>
        <p:spPr>
          <a:xfrm flipH="1">
            <a:off x="4695823" y="3167475"/>
            <a:ext cx="39070" cy="66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8A5EF61-1291-C6E6-B60E-B3B6C767ABC3}"/>
              </a:ext>
            </a:extLst>
          </p:cNvPr>
          <p:cNvCxnSpPr>
            <a:cxnSpLocks/>
            <a:stCxn id="8" idx="2"/>
            <a:endCxn id="14" idx="0"/>
          </p:cNvCxnSpPr>
          <p:nvPr/>
        </p:nvCxnSpPr>
        <p:spPr>
          <a:xfrm>
            <a:off x="7621523" y="3256346"/>
            <a:ext cx="17382" cy="573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163602D-79FD-5E7B-8DCF-11D5448AB9F0}"/>
              </a:ext>
            </a:extLst>
          </p:cNvPr>
          <p:cNvCxnSpPr>
            <a:cxnSpLocks/>
            <a:stCxn id="5" idx="4"/>
            <a:endCxn id="7" idx="0"/>
          </p:cNvCxnSpPr>
          <p:nvPr/>
        </p:nvCxnSpPr>
        <p:spPr>
          <a:xfrm>
            <a:off x="4734893" y="1548135"/>
            <a:ext cx="0" cy="84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93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283089" y="3610299"/>
            <a:ext cx="548700" cy="2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2106852" y="561680"/>
            <a:ext cx="5332412" cy="646331"/>
          </a:xfrm>
          <a:prstGeom prst="rect">
            <a:avLst/>
          </a:prstGeom>
          <a:noFill/>
        </p:spPr>
        <p:txBody>
          <a:bodyPr wrap="square">
            <a:spAutoFit/>
          </a:bodyPr>
          <a:lstStyle/>
          <a:p>
            <a:r>
              <a:rPr lang="en-IN" sz="1800" b="1" dirty="0">
                <a:solidFill>
                  <a:srgbClr val="00E1C6"/>
                </a:solidFill>
                <a:latin typeface="Times New Roman" panose="02020603050405020304" pitchFamily="18" charset="0"/>
                <a:cs typeface="Times New Roman" panose="02020603050405020304" pitchFamily="18" charset="0"/>
                <a:sym typeface="Muli"/>
              </a:rPr>
              <a:t>MANAGER-ENGINEER-CUSTOMER-SCHEMA</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0403794C-140A-1C13-A616-A768AD2A9A81}"/>
              </a:ext>
            </a:extLst>
          </p:cNvPr>
          <p:cNvSpPr txBox="1"/>
          <p:nvPr/>
        </p:nvSpPr>
        <p:spPr>
          <a:xfrm>
            <a:off x="-730094" y="1438378"/>
            <a:ext cx="7949918" cy="205563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lang="en-IN" dirty="0">
              <a:solidFill>
                <a:schemeClr val="tx1"/>
              </a:solidFill>
              <a:latin typeface="Times New Roman" panose="02020603050405020304" pitchFamily="18" charset="0"/>
              <a:ea typeface="Muli"/>
              <a:cs typeface="Times New Roman" panose="02020603050405020304" pitchFamily="18" charset="0"/>
              <a:sym typeface="Muli"/>
            </a:endParaRPr>
          </a:p>
        </p:txBody>
      </p:sp>
      <p:sp>
        <p:nvSpPr>
          <p:cNvPr id="5" name="Rectangle 4">
            <a:extLst>
              <a:ext uri="{FF2B5EF4-FFF2-40B4-BE49-F238E27FC236}">
                <a16:creationId xmlns:a16="http://schemas.microsoft.com/office/drawing/2014/main" id="{C114DE95-A196-4387-366C-2ABBE5B6F3D6}"/>
              </a:ext>
            </a:extLst>
          </p:cNvPr>
          <p:cNvSpPr/>
          <p:nvPr/>
        </p:nvSpPr>
        <p:spPr>
          <a:xfrm>
            <a:off x="3293287" y="1588959"/>
            <a:ext cx="2662514" cy="12793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ENGINEER REGISTER</a:t>
            </a:r>
          </a:p>
          <a:p>
            <a:pPr algn="ct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Engineer Email</a:t>
            </a:r>
          </a:p>
          <a:p>
            <a:r>
              <a:rPr lang="en-IN" dirty="0">
                <a:latin typeface="Times New Roman" panose="02020603050405020304" pitchFamily="18" charset="0"/>
                <a:cs typeface="Times New Roman" panose="02020603050405020304" pitchFamily="18" charset="0"/>
              </a:rPr>
              <a:t>Engineer Password</a:t>
            </a:r>
          </a:p>
          <a:p>
            <a:r>
              <a:rPr lang="en-IN" dirty="0">
                <a:latin typeface="Times New Roman" panose="02020603050405020304" pitchFamily="18" charset="0"/>
                <a:cs typeface="Times New Roman" panose="02020603050405020304" pitchFamily="18" charset="0"/>
              </a:rPr>
              <a:t>Engineer Name</a:t>
            </a:r>
          </a:p>
        </p:txBody>
      </p:sp>
      <p:sp>
        <p:nvSpPr>
          <p:cNvPr id="6" name="Rectangle 5">
            <a:extLst>
              <a:ext uri="{FF2B5EF4-FFF2-40B4-BE49-F238E27FC236}">
                <a16:creationId xmlns:a16="http://schemas.microsoft.com/office/drawing/2014/main" id="{0710242C-B5F0-7368-C136-0ABE3F0632C3}"/>
              </a:ext>
            </a:extLst>
          </p:cNvPr>
          <p:cNvSpPr/>
          <p:nvPr/>
        </p:nvSpPr>
        <p:spPr>
          <a:xfrm>
            <a:off x="6285590" y="1585589"/>
            <a:ext cx="2662514" cy="1279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ENGINEER LOGIN</a:t>
            </a:r>
          </a:p>
          <a:p>
            <a:pPr algn="ctr"/>
            <a:endParaRPr lang="en-IN" dirty="0"/>
          </a:p>
          <a:p>
            <a:r>
              <a:rPr lang="en-IN" dirty="0">
                <a:latin typeface="Times New Roman" panose="02020603050405020304" pitchFamily="18" charset="0"/>
                <a:cs typeface="Times New Roman" panose="02020603050405020304" pitchFamily="18" charset="0"/>
              </a:rPr>
              <a:t>Engineer Email</a:t>
            </a:r>
          </a:p>
          <a:p>
            <a:r>
              <a:rPr lang="en-IN" dirty="0">
                <a:latin typeface="Times New Roman" panose="02020603050405020304" pitchFamily="18" charset="0"/>
                <a:cs typeface="Times New Roman" panose="02020603050405020304" pitchFamily="18" charset="0"/>
              </a:rPr>
              <a:t>Engineer Password</a:t>
            </a:r>
          </a:p>
          <a:p>
            <a:pPr algn="ctr"/>
            <a:endParaRPr lang="en-IN" dirty="0"/>
          </a:p>
        </p:txBody>
      </p:sp>
      <p:sp>
        <p:nvSpPr>
          <p:cNvPr id="7" name="Rectangle 6">
            <a:extLst>
              <a:ext uri="{FF2B5EF4-FFF2-40B4-BE49-F238E27FC236}">
                <a16:creationId xmlns:a16="http://schemas.microsoft.com/office/drawing/2014/main" id="{117B7613-554A-A18D-BA6B-B595A3AB6E3D}"/>
              </a:ext>
            </a:extLst>
          </p:cNvPr>
          <p:cNvSpPr/>
          <p:nvPr/>
        </p:nvSpPr>
        <p:spPr>
          <a:xfrm>
            <a:off x="760521" y="3025476"/>
            <a:ext cx="2348753" cy="14637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VIEW FEEDBACKS</a:t>
            </a:r>
          </a:p>
          <a:p>
            <a:pPr algn="ct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Feedback Id</a:t>
            </a:r>
          </a:p>
          <a:p>
            <a:r>
              <a:rPr lang="en-IN" dirty="0">
                <a:latin typeface="Times New Roman" panose="02020603050405020304" pitchFamily="18" charset="0"/>
                <a:cs typeface="Times New Roman" panose="02020603050405020304" pitchFamily="18" charset="0"/>
              </a:rPr>
              <a:t>Ticket Id</a:t>
            </a:r>
          </a:p>
          <a:p>
            <a:r>
              <a:rPr lang="en-IN" dirty="0">
                <a:latin typeface="Times New Roman" panose="02020603050405020304" pitchFamily="18" charset="0"/>
                <a:cs typeface="Times New Roman" panose="02020603050405020304" pitchFamily="18" charset="0"/>
              </a:rPr>
              <a:t>Customer Email</a:t>
            </a:r>
          </a:p>
          <a:p>
            <a:r>
              <a:rPr lang="en-IN" dirty="0">
                <a:latin typeface="Times New Roman" panose="02020603050405020304" pitchFamily="18" charset="0"/>
                <a:cs typeface="Times New Roman" panose="02020603050405020304" pitchFamily="18" charset="0"/>
              </a:rPr>
              <a:t>Feedback</a:t>
            </a:r>
          </a:p>
        </p:txBody>
      </p:sp>
      <p:sp>
        <p:nvSpPr>
          <p:cNvPr id="8" name="Rectangle 7">
            <a:extLst>
              <a:ext uri="{FF2B5EF4-FFF2-40B4-BE49-F238E27FC236}">
                <a16:creationId xmlns:a16="http://schemas.microsoft.com/office/drawing/2014/main" id="{D5B4D76A-348E-C552-F277-51C25E3BC440}"/>
              </a:ext>
            </a:extLst>
          </p:cNvPr>
          <p:cNvSpPr/>
          <p:nvPr/>
        </p:nvSpPr>
        <p:spPr>
          <a:xfrm>
            <a:off x="3634058" y="3015528"/>
            <a:ext cx="2590799" cy="14703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VIEW COMPLAINTS</a:t>
            </a:r>
          </a:p>
          <a:p>
            <a:r>
              <a:rPr lang="en-IN" dirty="0">
                <a:latin typeface="Times New Roman" panose="02020603050405020304" pitchFamily="18" charset="0"/>
                <a:cs typeface="Times New Roman" panose="02020603050405020304" pitchFamily="18" charset="0"/>
              </a:rPr>
              <a:t>Ticket Id</a:t>
            </a:r>
          </a:p>
          <a:p>
            <a:r>
              <a:rPr lang="en-IN" dirty="0">
                <a:latin typeface="Times New Roman" panose="02020603050405020304" pitchFamily="18" charset="0"/>
                <a:cs typeface="Times New Roman" panose="02020603050405020304" pitchFamily="18" charset="0"/>
              </a:rPr>
              <a:t>Customer Email</a:t>
            </a:r>
          </a:p>
          <a:p>
            <a:r>
              <a:rPr lang="en-IN" dirty="0">
                <a:latin typeface="Times New Roman" panose="02020603050405020304" pitchFamily="18" charset="0"/>
                <a:cs typeface="Times New Roman" panose="02020603050405020304" pitchFamily="18" charset="0"/>
              </a:rPr>
              <a:t>Complaint</a:t>
            </a:r>
          </a:p>
          <a:p>
            <a:r>
              <a:rPr lang="en-IN" dirty="0">
                <a:latin typeface="Times New Roman" panose="02020603050405020304" pitchFamily="18" charset="0"/>
                <a:cs typeface="Times New Roman" panose="02020603050405020304" pitchFamily="18" charset="0"/>
              </a:rPr>
              <a:t>Pincode</a:t>
            </a:r>
          </a:p>
          <a:p>
            <a:r>
              <a:rPr lang="en-IN" dirty="0">
                <a:latin typeface="Times New Roman" panose="02020603050405020304" pitchFamily="18" charset="0"/>
                <a:cs typeface="Times New Roman" panose="02020603050405020304" pitchFamily="18" charset="0"/>
              </a:rPr>
              <a:t>New Status</a:t>
            </a:r>
          </a:p>
        </p:txBody>
      </p:sp>
      <p:cxnSp>
        <p:nvCxnSpPr>
          <p:cNvPr id="9" name="Straight Arrow Connector 8">
            <a:extLst>
              <a:ext uri="{FF2B5EF4-FFF2-40B4-BE49-F238E27FC236}">
                <a16:creationId xmlns:a16="http://schemas.microsoft.com/office/drawing/2014/main" id="{C55D77D5-76E7-70BB-1D87-D4DA6593DE22}"/>
              </a:ext>
            </a:extLst>
          </p:cNvPr>
          <p:cNvCxnSpPr>
            <a:cxnSpLocks/>
            <a:stCxn id="5" idx="3"/>
            <a:endCxn id="6" idx="1"/>
          </p:cNvCxnSpPr>
          <p:nvPr/>
        </p:nvCxnSpPr>
        <p:spPr>
          <a:xfrm flipV="1">
            <a:off x="5955801" y="2225268"/>
            <a:ext cx="329789" cy="3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065FCF-B75F-B3DD-E6F3-8DB66E774D74}"/>
              </a:ext>
            </a:extLst>
          </p:cNvPr>
          <p:cNvCxnSpPr>
            <a:cxnSpLocks/>
          </p:cNvCxnSpPr>
          <p:nvPr/>
        </p:nvCxnSpPr>
        <p:spPr>
          <a:xfrm flipH="1">
            <a:off x="6224857" y="3828940"/>
            <a:ext cx="1942990" cy="19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D292274-1D6B-B5B7-32D2-0824EC498B4A}"/>
              </a:ext>
            </a:extLst>
          </p:cNvPr>
          <p:cNvCxnSpPr>
            <a:cxnSpLocks/>
            <a:stCxn id="8" idx="1"/>
            <a:endCxn id="7" idx="3"/>
          </p:cNvCxnSpPr>
          <p:nvPr/>
        </p:nvCxnSpPr>
        <p:spPr>
          <a:xfrm flipH="1">
            <a:off x="3109274" y="3750697"/>
            <a:ext cx="524784" cy="6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A3DEB3-9D5B-363D-19C3-217F5B8F32DC}"/>
              </a:ext>
            </a:extLst>
          </p:cNvPr>
          <p:cNvCxnSpPr>
            <a:cxnSpLocks/>
          </p:cNvCxnSpPr>
          <p:nvPr/>
        </p:nvCxnSpPr>
        <p:spPr>
          <a:xfrm>
            <a:off x="8167847" y="2831322"/>
            <a:ext cx="0" cy="9976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B231A10-B651-98BB-7F0A-66CE162F9B51}"/>
              </a:ext>
            </a:extLst>
          </p:cNvPr>
          <p:cNvSpPr/>
          <p:nvPr/>
        </p:nvSpPr>
        <p:spPr>
          <a:xfrm>
            <a:off x="263393" y="1942317"/>
            <a:ext cx="2079811" cy="565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Manager assigned ticket to engineer</a:t>
            </a:r>
          </a:p>
        </p:txBody>
      </p:sp>
      <p:cxnSp>
        <p:nvCxnSpPr>
          <p:cNvPr id="14" name="Straight Arrow Connector 13">
            <a:extLst>
              <a:ext uri="{FF2B5EF4-FFF2-40B4-BE49-F238E27FC236}">
                <a16:creationId xmlns:a16="http://schemas.microsoft.com/office/drawing/2014/main" id="{90286976-88FA-5B9E-68B8-14CAA6B2B501}"/>
              </a:ext>
            </a:extLst>
          </p:cNvPr>
          <p:cNvCxnSpPr>
            <a:cxnSpLocks/>
            <a:stCxn id="13" idx="3"/>
            <a:endCxn id="5" idx="1"/>
          </p:cNvCxnSpPr>
          <p:nvPr/>
        </p:nvCxnSpPr>
        <p:spPr>
          <a:xfrm>
            <a:off x="2343204" y="2225267"/>
            <a:ext cx="950083" cy="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1D637DD-0298-B24D-51C9-C771639CD42D}"/>
              </a:ext>
            </a:extLst>
          </p:cNvPr>
          <p:cNvCxnSpPr>
            <a:cxnSpLocks/>
          </p:cNvCxnSpPr>
          <p:nvPr/>
        </p:nvCxnSpPr>
        <p:spPr>
          <a:xfrm>
            <a:off x="3293287" y="1907652"/>
            <a:ext cx="26625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47D4AF-E043-8F2F-F564-E1A8B8D45902}"/>
              </a:ext>
            </a:extLst>
          </p:cNvPr>
          <p:cNvCxnSpPr>
            <a:cxnSpLocks/>
          </p:cNvCxnSpPr>
          <p:nvPr/>
        </p:nvCxnSpPr>
        <p:spPr>
          <a:xfrm>
            <a:off x="6285590" y="2000896"/>
            <a:ext cx="26625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11652F-AD5C-49C5-A167-B70AF4347A5A}"/>
              </a:ext>
            </a:extLst>
          </p:cNvPr>
          <p:cNvCxnSpPr>
            <a:cxnSpLocks/>
          </p:cNvCxnSpPr>
          <p:nvPr/>
        </p:nvCxnSpPr>
        <p:spPr>
          <a:xfrm flipH="1">
            <a:off x="738342" y="3448629"/>
            <a:ext cx="23487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A4853A-F4E6-4FEC-15E6-A722F8143E13}"/>
              </a:ext>
            </a:extLst>
          </p:cNvPr>
          <p:cNvCxnSpPr>
            <a:cxnSpLocks/>
          </p:cNvCxnSpPr>
          <p:nvPr/>
        </p:nvCxnSpPr>
        <p:spPr>
          <a:xfrm>
            <a:off x="3634058" y="3448629"/>
            <a:ext cx="259079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05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496BA9-14FE-C7C0-732B-A3435CE93C6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34</a:t>
            </a:fld>
            <a:endParaRPr lang="en"/>
          </a:p>
        </p:txBody>
      </p:sp>
      <p:pic>
        <p:nvPicPr>
          <p:cNvPr id="4" name="Picture 3">
            <a:extLst>
              <a:ext uri="{FF2B5EF4-FFF2-40B4-BE49-F238E27FC236}">
                <a16:creationId xmlns:a16="http://schemas.microsoft.com/office/drawing/2014/main" id="{DF52BA07-BBEF-4268-D9CB-D7BB3B824A57}"/>
              </a:ext>
            </a:extLst>
          </p:cNvPr>
          <p:cNvPicPr>
            <a:picLocks noChangeAspect="1"/>
          </p:cNvPicPr>
          <p:nvPr/>
        </p:nvPicPr>
        <p:blipFill>
          <a:blip r:embed="rId2"/>
          <a:stretch>
            <a:fillRect/>
          </a:stretch>
        </p:blipFill>
        <p:spPr>
          <a:xfrm>
            <a:off x="826995" y="858159"/>
            <a:ext cx="7598910" cy="4055113"/>
          </a:xfrm>
          <a:prstGeom prst="rect">
            <a:avLst/>
          </a:prstGeom>
        </p:spPr>
      </p:pic>
      <p:sp>
        <p:nvSpPr>
          <p:cNvPr id="5" name="TextBox 4">
            <a:extLst>
              <a:ext uri="{FF2B5EF4-FFF2-40B4-BE49-F238E27FC236}">
                <a16:creationId xmlns:a16="http://schemas.microsoft.com/office/drawing/2014/main" id="{8C75AC01-426E-5865-7155-9ADDD04D4875}"/>
              </a:ext>
            </a:extLst>
          </p:cNvPr>
          <p:cNvSpPr txBox="1"/>
          <p:nvPr/>
        </p:nvSpPr>
        <p:spPr>
          <a:xfrm>
            <a:off x="2741518" y="279780"/>
            <a:ext cx="4716556" cy="307777"/>
          </a:xfrm>
          <a:prstGeom prst="rect">
            <a:avLst/>
          </a:prstGeom>
          <a:noFill/>
        </p:spPr>
        <p:txBody>
          <a:bodyPr wrap="square">
            <a:spAutoFit/>
          </a:bodyPr>
          <a:lstStyle/>
          <a:p>
            <a:r>
              <a:rPr lang="en-IN" b="1" dirty="0">
                <a:solidFill>
                  <a:srgbClr val="00E1C6"/>
                </a:solidFill>
                <a:latin typeface="Times New Roman" panose="02020603050405020304" pitchFamily="18" charset="0"/>
                <a:cs typeface="Times New Roman" panose="02020603050405020304" pitchFamily="18" charset="0"/>
                <a:sym typeface="Muli"/>
              </a:rPr>
              <a:t>Functional</a:t>
            </a:r>
            <a:r>
              <a:rPr lang="en-IN" sz="1400" b="1" dirty="0">
                <a:solidFill>
                  <a:srgbClr val="00E1C6"/>
                </a:solidFill>
                <a:latin typeface="Times New Roman" panose="02020603050405020304" pitchFamily="18" charset="0"/>
                <a:cs typeface="Times New Roman" panose="02020603050405020304" pitchFamily="18" charset="0"/>
                <a:sym typeface="Muli"/>
              </a:rPr>
              <a:t> Testing – </a:t>
            </a:r>
            <a:r>
              <a:rPr lang="en-IN" b="1" dirty="0">
                <a:solidFill>
                  <a:srgbClr val="00E1C6"/>
                </a:solidFill>
                <a:latin typeface="Times New Roman" panose="02020603050405020304" pitchFamily="18" charset="0"/>
                <a:cs typeface="Times New Roman" panose="02020603050405020304" pitchFamily="18" charset="0"/>
                <a:sym typeface="Muli"/>
              </a:rPr>
              <a:t>Engineer</a:t>
            </a:r>
            <a:r>
              <a:rPr lang="en-IN" sz="1400" b="1" dirty="0">
                <a:solidFill>
                  <a:srgbClr val="00E1C6"/>
                </a:solidFill>
                <a:latin typeface="Times New Roman" panose="02020603050405020304" pitchFamily="18" charset="0"/>
                <a:cs typeface="Times New Roman" panose="02020603050405020304" pitchFamily="18" charset="0"/>
                <a:sym typeface="Muli"/>
              </a:rPr>
              <a:t> Module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440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5851A9-0637-0726-C072-517AAF8F846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pic>
        <p:nvPicPr>
          <p:cNvPr id="4" name="Picture 3">
            <a:extLst>
              <a:ext uri="{FF2B5EF4-FFF2-40B4-BE49-F238E27FC236}">
                <a16:creationId xmlns:a16="http://schemas.microsoft.com/office/drawing/2014/main" id="{2C856645-86B2-EDE2-3163-49B2AD2E58C4}"/>
              </a:ext>
            </a:extLst>
          </p:cNvPr>
          <p:cNvPicPr>
            <a:picLocks noChangeAspect="1"/>
          </p:cNvPicPr>
          <p:nvPr/>
        </p:nvPicPr>
        <p:blipFill>
          <a:blip r:embed="rId2"/>
          <a:stretch>
            <a:fillRect/>
          </a:stretch>
        </p:blipFill>
        <p:spPr>
          <a:xfrm>
            <a:off x="312615" y="367324"/>
            <a:ext cx="8393724" cy="4418202"/>
          </a:xfrm>
          <a:prstGeom prst="rect">
            <a:avLst/>
          </a:prstGeom>
        </p:spPr>
      </p:pic>
    </p:spTree>
    <p:extLst>
      <p:ext uri="{BB962C8B-B14F-4D97-AF65-F5344CB8AC3E}">
        <p14:creationId xmlns:p14="http://schemas.microsoft.com/office/powerpoint/2010/main" val="548877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E0F645-0FA2-8986-7E94-E6CEFBB9F15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36</a:t>
            </a:fld>
            <a:endParaRPr lang="en"/>
          </a:p>
        </p:txBody>
      </p:sp>
      <p:pic>
        <p:nvPicPr>
          <p:cNvPr id="4" name="Picture 3">
            <a:extLst>
              <a:ext uri="{FF2B5EF4-FFF2-40B4-BE49-F238E27FC236}">
                <a16:creationId xmlns:a16="http://schemas.microsoft.com/office/drawing/2014/main" id="{0C3FE86C-0BC1-E575-455D-592646BDB532}"/>
              </a:ext>
            </a:extLst>
          </p:cNvPr>
          <p:cNvPicPr>
            <a:picLocks noChangeAspect="1"/>
          </p:cNvPicPr>
          <p:nvPr/>
        </p:nvPicPr>
        <p:blipFill>
          <a:blip r:embed="rId2"/>
          <a:stretch>
            <a:fillRect/>
          </a:stretch>
        </p:blipFill>
        <p:spPr>
          <a:xfrm>
            <a:off x="461108" y="414215"/>
            <a:ext cx="8167078" cy="4454770"/>
          </a:xfrm>
          <a:prstGeom prst="rect">
            <a:avLst/>
          </a:prstGeom>
        </p:spPr>
      </p:pic>
    </p:spTree>
    <p:extLst>
      <p:ext uri="{BB962C8B-B14F-4D97-AF65-F5344CB8AC3E}">
        <p14:creationId xmlns:p14="http://schemas.microsoft.com/office/powerpoint/2010/main" val="3625147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
        <p:nvSpPr>
          <p:cNvPr id="2" name="TextBox 1">
            <a:extLst>
              <a:ext uri="{FF2B5EF4-FFF2-40B4-BE49-F238E27FC236}">
                <a16:creationId xmlns:a16="http://schemas.microsoft.com/office/drawing/2014/main" id="{A07CEB91-E64D-9DBC-BCB0-B3901081AD94}"/>
              </a:ext>
            </a:extLst>
          </p:cNvPr>
          <p:cNvSpPr txBox="1"/>
          <p:nvPr/>
        </p:nvSpPr>
        <p:spPr>
          <a:xfrm>
            <a:off x="2830606" y="577324"/>
            <a:ext cx="4387756" cy="400110"/>
          </a:xfrm>
          <a:prstGeom prst="rect">
            <a:avLst/>
          </a:prstGeom>
          <a:noFill/>
        </p:spPr>
        <p:txBody>
          <a:bodyPr wrap="square">
            <a:spAutoFit/>
          </a:bodyPr>
          <a:lstStyle/>
          <a:p>
            <a:r>
              <a:rPr lang="en-IN" sz="2000" b="1" dirty="0">
                <a:solidFill>
                  <a:srgbClr val="00E1C6"/>
                </a:solidFill>
                <a:latin typeface="Times New Roman" panose="02020603050405020304" pitchFamily="18" charset="0"/>
                <a:ea typeface="Muli"/>
                <a:cs typeface="Times New Roman" panose="02020603050405020304" pitchFamily="18" charset="0"/>
                <a:sym typeface="Muli"/>
              </a:rPr>
              <a:t>Benefits </a:t>
            </a:r>
            <a:endParaRPr lang="en-IN" sz="2000" dirty="0">
              <a:latin typeface="Times New Roman" panose="02020603050405020304" pitchFamily="18" charset="0"/>
              <a:cs typeface="Times New Roman" panose="02020603050405020304" pitchFamily="18" charset="0"/>
            </a:endParaRPr>
          </a:p>
        </p:txBody>
      </p:sp>
      <p:sp>
        <p:nvSpPr>
          <p:cNvPr id="6" name="Google Shape;343;p12">
            <a:extLst>
              <a:ext uri="{FF2B5EF4-FFF2-40B4-BE49-F238E27FC236}">
                <a16:creationId xmlns:a16="http://schemas.microsoft.com/office/drawing/2014/main" id="{1CAC9EB8-D717-BC39-88C6-31BC9E821F22}"/>
              </a:ext>
            </a:extLst>
          </p:cNvPr>
          <p:cNvSpPr txBox="1"/>
          <p:nvPr/>
        </p:nvSpPr>
        <p:spPr>
          <a:xfrm>
            <a:off x="666749" y="1289050"/>
            <a:ext cx="7845425" cy="3277126"/>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a:t>
            </a:r>
            <a:r>
              <a:rPr lang="en-US" sz="1600" i="0" dirty="0">
                <a:solidFill>
                  <a:schemeClr val="tx1"/>
                </a:solidFill>
                <a:effectLst/>
                <a:latin typeface="Times New Roman" panose="02020603050405020304" pitchFamily="18" charset="0"/>
                <a:cs typeface="Times New Roman" panose="02020603050405020304" pitchFamily="18" charset="0"/>
              </a:rPr>
              <a:t>s an excellent way to improve your customers' experience with your support team because it makes the entire service request process more efficient.</a:t>
            </a:r>
          </a:p>
          <a:p>
            <a:pPr marL="285750" lvl="0" indent="-285750" algn="l" rtl="0">
              <a:spcBef>
                <a:spcPts val="600"/>
              </a:spcBef>
              <a:spcAft>
                <a:spcPts val="0"/>
              </a:spcAf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User Friendly application</a:t>
            </a:r>
          </a:p>
          <a:p>
            <a:pPr marL="285750" lvl="0" indent="-285750" algn="l" rtl="0">
              <a:spcBef>
                <a:spcPts val="600"/>
              </a:spcBef>
              <a:spcAft>
                <a:spcPts val="0"/>
              </a:spcAf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Easier way to recognize and sort the issue</a:t>
            </a:r>
          </a:p>
          <a:p>
            <a:pPr marL="285750" lvl="0" indent="-285750" algn="l" rtl="0">
              <a:spcBef>
                <a:spcPts val="600"/>
              </a:spcBef>
              <a:spcAft>
                <a:spcPts val="0"/>
              </a:spcAft>
              <a:buFont typeface="Arial" panose="020B0604020202020204" pitchFamily="34" charset="0"/>
              <a:buChar char="•"/>
            </a:pPr>
            <a:endParaRPr lang="en-US" sz="1600" dirty="0">
              <a:solidFill>
                <a:schemeClr val="tx1"/>
              </a:solidFill>
              <a:latin typeface="Times New Roman" panose="02020603050405020304" pitchFamily="18" charset="0"/>
              <a:ea typeface="Muli"/>
              <a:cs typeface="Times New Roman" panose="02020603050405020304" pitchFamily="18" charset="0"/>
              <a:sym typeface="Muli"/>
            </a:endParaRPr>
          </a:p>
          <a:p>
            <a:pPr marL="285750" lvl="0" indent="-285750" algn="l" rtl="0">
              <a:spcBef>
                <a:spcPts val="60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t>
            </a:r>
            <a:r>
              <a:rPr lang="en-US" sz="1800" b="0" i="0" dirty="0">
                <a:solidFill>
                  <a:schemeClr val="tx1"/>
                </a:solidFill>
                <a:effectLst/>
                <a:latin typeface="Times New Roman" panose="02020603050405020304" pitchFamily="18" charset="0"/>
                <a:cs typeface="Times New Roman" panose="02020603050405020304" pitchFamily="18" charset="0"/>
              </a:rPr>
              <a:t>ositive customer service experience makes them more likely to make a further purchase</a:t>
            </a:r>
            <a:endParaRPr sz="1800" dirty="0">
              <a:solidFill>
                <a:schemeClr val="tx1"/>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3680569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2" name="TextBox 1">
            <a:extLst>
              <a:ext uri="{FF2B5EF4-FFF2-40B4-BE49-F238E27FC236}">
                <a16:creationId xmlns:a16="http://schemas.microsoft.com/office/drawing/2014/main" id="{A07CEB91-E64D-9DBC-BCB0-B3901081AD94}"/>
              </a:ext>
            </a:extLst>
          </p:cNvPr>
          <p:cNvSpPr txBox="1"/>
          <p:nvPr/>
        </p:nvSpPr>
        <p:spPr>
          <a:xfrm>
            <a:off x="2830606" y="577324"/>
            <a:ext cx="4387756" cy="400110"/>
          </a:xfrm>
          <a:prstGeom prst="rect">
            <a:avLst/>
          </a:prstGeom>
          <a:noFill/>
        </p:spPr>
        <p:txBody>
          <a:bodyPr wrap="square">
            <a:spAutoFit/>
          </a:bodyPr>
          <a:lstStyle/>
          <a:p>
            <a:r>
              <a:rPr lang="en-IN" sz="2000" b="1" dirty="0">
                <a:solidFill>
                  <a:srgbClr val="00E1C6"/>
                </a:solidFill>
                <a:latin typeface="Times New Roman" panose="02020603050405020304" pitchFamily="18" charset="0"/>
                <a:cs typeface="Times New Roman" panose="02020603050405020304" pitchFamily="18" charset="0"/>
                <a:sym typeface="Muli"/>
              </a:rPr>
              <a:t>Conclusion</a:t>
            </a:r>
            <a:endParaRPr lang="en-IN" sz="2000" dirty="0">
              <a:latin typeface="Times New Roman" panose="02020603050405020304" pitchFamily="18" charset="0"/>
              <a:cs typeface="Times New Roman" panose="02020603050405020304" pitchFamily="18" charset="0"/>
            </a:endParaRPr>
          </a:p>
        </p:txBody>
      </p:sp>
      <p:sp>
        <p:nvSpPr>
          <p:cNvPr id="6" name="Google Shape;343;p12">
            <a:extLst>
              <a:ext uri="{FF2B5EF4-FFF2-40B4-BE49-F238E27FC236}">
                <a16:creationId xmlns:a16="http://schemas.microsoft.com/office/drawing/2014/main" id="{1CAC9EB8-D717-BC39-88C6-31BC9E821F22}"/>
              </a:ext>
            </a:extLst>
          </p:cNvPr>
          <p:cNvSpPr txBox="1"/>
          <p:nvPr/>
        </p:nvSpPr>
        <p:spPr>
          <a:xfrm>
            <a:off x="666749" y="1289050"/>
            <a:ext cx="7845425" cy="3277126"/>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This project is designed to meet the requirement of filing complaints and feedback of the service.</a:t>
            </a:r>
          </a:p>
          <a:p>
            <a:pPr marL="285750" lvl="0" indent="-285750" algn="l" rtl="0">
              <a:spcBef>
                <a:spcPts val="600"/>
              </a:spcBef>
              <a:spcAft>
                <a:spcPts val="0"/>
              </a:spcAf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We have designed the project to provide user with easy application of service .</a:t>
            </a:r>
          </a:p>
          <a:p>
            <a:pPr marL="285750" lvl="0" indent="-285750" algn="l" rtl="0">
              <a:spcBef>
                <a:spcPts val="600"/>
              </a:spcBef>
              <a:spcAft>
                <a:spcPts val="0"/>
              </a:spcAf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This system has been developed with much care and free of errors and at the same time it is efficient and less time consuming.</a:t>
            </a:r>
          </a:p>
          <a:p>
            <a:pPr marL="342900" indent="-342900" algn="just">
              <a:buFont typeface="Arial" panose="020B0604020202020204" pitchFamily="34" charset="0"/>
              <a:buChar char="•"/>
            </a:pPr>
            <a:endParaRPr lang="en-IN" sz="16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This system is developed to give a rich customer satisfaction experience.</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Finally the customer can give there valuable feedback or else even file a complaint of the service provided in a easy and efficient manner .</a:t>
            </a:r>
            <a:endParaRPr lang="en-IN" sz="1600" dirty="0">
              <a:solidFill>
                <a:schemeClr val="tx1"/>
              </a:solidFill>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377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3" name="TextBox 2">
            <a:extLst>
              <a:ext uri="{FF2B5EF4-FFF2-40B4-BE49-F238E27FC236}">
                <a16:creationId xmlns:a16="http://schemas.microsoft.com/office/drawing/2014/main" id="{E980C261-C24B-49FB-31D1-C2F8BDEEDD6F}"/>
              </a:ext>
            </a:extLst>
          </p:cNvPr>
          <p:cNvSpPr txBox="1"/>
          <p:nvPr/>
        </p:nvSpPr>
        <p:spPr>
          <a:xfrm>
            <a:off x="3476065" y="2212041"/>
            <a:ext cx="2548217" cy="523220"/>
          </a:xfrm>
          <a:prstGeom prst="rect">
            <a:avLst/>
          </a:prstGeom>
          <a:noFill/>
        </p:spPr>
        <p:txBody>
          <a:bodyPr wrap="square" rtlCol="0">
            <a:spAutoFit/>
          </a:bodyPr>
          <a:lstStyle/>
          <a:p>
            <a:r>
              <a:rPr lang="en-IN" sz="2800" dirty="0">
                <a:solidFill>
                  <a:schemeClr val="tx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26077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A07CEB91-E64D-9DBC-BCB0-B3901081AD94}"/>
              </a:ext>
            </a:extLst>
          </p:cNvPr>
          <p:cNvSpPr txBox="1"/>
          <p:nvPr/>
        </p:nvSpPr>
        <p:spPr>
          <a:xfrm>
            <a:off x="2571750" y="577324"/>
            <a:ext cx="4646612" cy="400110"/>
          </a:xfrm>
          <a:prstGeom prst="rect">
            <a:avLst/>
          </a:prstGeom>
          <a:noFill/>
        </p:spPr>
        <p:txBody>
          <a:bodyPr wrap="square">
            <a:spAutoFit/>
          </a:bodyPr>
          <a:lstStyle/>
          <a:p>
            <a:r>
              <a:rPr lang="en-IN" sz="2000" b="1" dirty="0">
                <a:solidFill>
                  <a:srgbClr val="00E1C6"/>
                </a:solidFill>
                <a:latin typeface="Times New Roman" panose="02020603050405020304" pitchFamily="18" charset="0"/>
                <a:ea typeface="Muli"/>
                <a:cs typeface="Times New Roman" panose="02020603050405020304" pitchFamily="18" charset="0"/>
                <a:sym typeface="Muli"/>
              </a:rPr>
              <a:t>Project  Details </a:t>
            </a:r>
            <a:endParaRPr lang="en-IN" sz="2000" dirty="0">
              <a:latin typeface="Times New Roman" panose="02020603050405020304" pitchFamily="18" charset="0"/>
              <a:cs typeface="Times New Roman" panose="02020603050405020304" pitchFamily="18" charset="0"/>
            </a:endParaRPr>
          </a:p>
        </p:txBody>
      </p:sp>
      <p:sp>
        <p:nvSpPr>
          <p:cNvPr id="6" name="Google Shape;343;p12">
            <a:extLst>
              <a:ext uri="{FF2B5EF4-FFF2-40B4-BE49-F238E27FC236}">
                <a16:creationId xmlns:a16="http://schemas.microsoft.com/office/drawing/2014/main" id="{1CAC9EB8-D717-BC39-88C6-31BC9E821F22}"/>
              </a:ext>
            </a:extLst>
          </p:cNvPr>
          <p:cNvSpPr txBox="1"/>
          <p:nvPr/>
        </p:nvSpPr>
        <p:spPr>
          <a:xfrm>
            <a:off x="666749" y="1289050"/>
            <a:ext cx="7845425" cy="327712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i="0" dirty="0">
                <a:solidFill>
                  <a:schemeClr val="tx1"/>
                </a:solidFill>
                <a:effectLst/>
                <a:latin typeface="Times New Roman" panose="02020603050405020304" pitchFamily="18" charset="0"/>
                <a:cs typeface="Times New Roman" panose="02020603050405020304" pitchFamily="18" charset="0"/>
              </a:rPr>
              <a:t>Domain: </a:t>
            </a:r>
            <a:r>
              <a:rPr lang="en-US" sz="1400" b="0" i="0" dirty="0">
                <a:solidFill>
                  <a:schemeClr val="tx1"/>
                </a:solidFill>
                <a:effectLst/>
                <a:latin typeface="Times New Roman" panose="02020603050405020304" pitchFamily="18" charset="0"/>
                <a:cs typeface="Times New Roman" panose="02020603050405020304" pitchFamily="18" charset="0"/>
              </a:rPr>
              <a:t>Telecom</a:t>
            </a:r>
          </a:p>
          <a:p>
            <a:pPr marL="0" lvl="0" indent="0" algn="l" rtl="0">
              <a:spcBef>
                <a:spcPts val="600"/>
              </a:spcBef>
              <a:spcAft>
                <a:spcPts val="0"/>
              </a:spcAft>
              <a:buNone/>
            </a:pPr>
            <a:r>
              <a:rPr lang="en-US" sz="1600" b="1" i="0" dirty="0">
                <a:solidFill>
                  <a:schemeClr val="tx1"/>
                </a:solidFill>
                <a:effectLst/>
                <a:latin typeface="Times New Roman" panose="02020603050405020304" pitchFamily="18" charset="0"/>
                <a:cs typeface="Times New Roman" panose="02020603050405020304" pitchFamily="18" charset="0"/>
              </a:rPr>
              <a:t>Project Objective:</a:t>
            </a:r>
          </a:p>
          <a:p>
            <a:pPr marL="0" lvl="0" indent="0" algn="l" rtl="0">
              <a:spcBef>
                <a:spcPts val="600"/>
              </a:spcBef>
              <a:spcAft>
                <a:spcPts val="0"/>
              </a:spcAft>
              <a:buNone/>
            </a:pPr>
            <a:r>
              <a:rPr lang="en-US" b="0" i="0" dirty="0">
                <a:solidFill>
                  <a:schemeClr val="tx1"/>
                </a:solidFill>
                <a:effectLst/>
                <a:latin typeface="Times New Roman" panose="02020603050405020304" pitchFamily="18" charset="0"/>
                <a:cs typeface="Times New Roman" panose="02020603050405020304" pitchFamily="18" charset="0"/>
              </a:rPr>
              <a:t>To create a dynamic and responsive Java Complaint Redressal System web application for online complaint management system where the customers can raise complaints regarding their landlines and broadband services.</a:t>
            </a:r>
          </a:p>
          <a:p>
            <a:pPr marL="0" lvl="0" indent="0" algn="l" rtl="0">
              <a:spcBef>
                <a:spcPts val="600"/>
              </a:spcBef>
              <a:spcAft>
                <a:spcPts val="0"/>
              </a:spcAft>
              <a:buNone/>
            </a:pPr>
            <a:r>
              <a:rPr lang="en-US" sz="1600" b="1" i="0" dirty="0">
                <a:solidFill>
                  <a:schemeClr val="tx1"/>
                </a:solidFill>
                <a:effectLst/>
                <a:latin typeface="Times New Roman" panose="02020603050405020304" pitchFamily="18" charset="0"/>
                <a:cs typeface="Times New Roman" panose="02020603050405020304" pitchFamily="18" charset="0"/>
              </a:rPr>
              <a:t>Background of the project:</a:t>
            </a:r>
          </a:p>
          <a:p>
            <a:pPr marL="0" lvl="0" indent="0" algn="l" rtl="0">
              <a:spcBef>
                <a:spcPts val="600"/>
              </a:spcBef>
              <a:spcAft>
                <a:spcPts val="0"/>
              </a:spcAft>
              <a:buNone/>
            </a:pPr>
            <a:r>
              <a:rPr lang="en-US" b="0" i="0" dirty="0">
                <a:solidFill>
                  <a:schemeClr val="tx1"/>
                </a:solidFill>
                <a:effectLst/>
                <a:latin typeface="Times New Roman" panose="02020603050405020304" pitchFamily="18" charset="0"/>
                <a:cs typeface="Times New Roman" panose="02020603050405020304" pitchFamily="18" charset="0"/>
              </a:rPr>
              <a:t>ABC Telecom Ltd. is one of India’s major telecommunication service providers offering landline, mobile phone and Fiber optic broadband services across the country. Their customer services group is interested in providing a set of customer redressal services through the development of a new application using the state-of-art technologies such as Spring-boot for the development of java-based services, and UI using Angular and integrate them suitably, so that all the necessary services are taken care of through this application. </a:t>
            </a:r>
          </a:p>
          <a:p>
            <a:pPr marL="0" lvl="0" indent="0" algn="l" rtl="0">
              <a:spcBef>
                <a:spcPts val="600"/>
              </a:spcBef>
              <a:spcAft>
                <a:spcPts val="0"/>
              </a:spcAft>
              <a:buNone/>
            </a:pPr>
            <a:endParaRPr sz="1100" dirty="0">
              <a:solidFill>
                <a:schemeClr val="tx1"/>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332396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149350" y="1485900"/>
            <a:ext cx="3755700" cy="2972326"/>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800" b="1" dirty="0">
                <a:solidFill>
                  <a:srgbClr val="00E1C6"/>
                </a:solidFill>
                <a:latin typeface="Times New Roman" panose="02020603050405020304" pitchFamily="18" charset="0"/>
                <a:ea typeface="Muli"/>
                <a:cs typeface="Times New Roman" panose="02020603050405020304" pitchFamily="18" charset="0"/>
                <a:sym typeface="Muli"/>
              </a:rPr>
              <a:t>To develop the project:</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Front</a:t>
            </a: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 Angular </a:t>
            </a:r>
          </a:p>
          <a:p>
            <a:pPr marL="285750" indent="-285750">
              <a:lnSpc>
                <a:spcPct val="107000"/>
              </a:lnSpc>
              <a:spcAft>
                <a:spcPts val="800"/>
              </a:spcAft>
              <a:buFont typeface="Arial" panose="020B0604020202020204" pitchFamily="34" charset="0"/>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Server</a:t>
            </a: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-side: Spring Boot.</a:t>
            </a:r>
          </a:p>
          <a:p>
            <a:pPr marL="285750" indent="-285750">
              <a:lnSpc>
                <a:spcPct val="107000"/>
              </a:lnSpc>
              <a:spcAft>
                <a:spcPts val="800"/>
              </a:spcAft>
              <a:buFont typeface="Arial" panose="020B0604020202020204" pitchFamily="34" charset="0"/>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Back</a:t>
            </a: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 MYSQL, Hibernate.</a:t>
            </a:r>
          </a:p>
          <a:p>
            <a:pPr marL="285750" indent="-285750">
              <a:lnSpc>
                <a:spcPct val="107000"/>
              </a:lnSpc>
              <a:spcAft>
                <a:spcPts val="800"/>
              </a:spcAft>
              <a:buFont typeface="Arial" panose="020B0604020202020204" pitchFamily="34" charset="0"/>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Server: </a:t>
            </a: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Tomcat</a:t>
            </a:r>
          </a:p>
          <a:p>
            <a:pPr marL="0" lvl="0" indent="0" algn="l" rtl="0">
              <a:spcBef>
                <a:spcPts val="600"/>
              </a:spcBef>
              <a:spcAft>
                <a:spcPts val="0"/>
              </a:spcAft>
              <a:buNone/>
            </a:pPr>
            <a:endParaRPr lang="en-IN" sz="1100" dirty="0">
              <a:solidFill>
                <a:srgbClr val="00E1C6"/>
              </a:solidFill>
              <a:latin typeface="Muli"/>
              <a:ea typeface="Muli"/>
              <a:cs typeface="Muli"/>
              <a:sym typeface="Muli"/>
            </a:endParaRPr>
          </a:p>
        </p:txBody>
      </p:sp>
      <p:sp>
        <p:nvSpPr>
          <p:cNvPr id="344" name="Google Shape;344;p12"/>
          <p:cNvSpPr txBox="1"/>
          <p:nvPr/>
        </p:nvSpPr>
        <p:spPr>
          <a:xfrm>
            <a:off x="5292421" y="1388925"/>
            <a:ext cx="3330900"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rgbClr val="00E1C6"/>
                </a:solidFill>
                <a:latin typeface="Times New Roman" panose="02020603050405020304" pitchFamily="18" charset="0"/>
                <a:ea typeface="Muli"/>
                <a:cs typeface="Times New Roman" panose="02020603050405020304" pitchFamily="18" charset="0"/>
                <a:sym typeface="Muli"/>
              </a:rPr>
              <a:t>For testing:</a:t>
            </a:r>
          </a:p>
          <a:p>
            <a:pPr marL="285750" lvl="0" indent="-285750" algn="l" rtl="0">
              <a:spcBef>
                <a:spcPts val="600"/>
              </a:spcBef>
              <a:spcAft>
                <a:spcPts val="0"/>
              </a:spcAf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Unit Testing using Junit frameworks for all the functional requirements.</a:t>
            </a:r>
          </a:p>
          <a:p>
            <a:pPr marL="285750" lvl="0" indent="-285750" algn="l" rtl="0">
              <a:spcBef>
                <a:spcPts val="600"/>
              </a:spcBef>
              <a:spcAft>
                <a:spcPts val="0"/>
              </a:spcAf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Functional Testing using POSTMAN for all REST end point</a:t>
            </a:r>
            <a:endParaRPr lang="en-US" sz="1600" b="1" dirty="0">
              <a:solidFill>
                <a:schemeClr val="tx1"/>
              </a:solidFill>
              <a:latin typeface="Times New Roman" panose="02020603050405020304" pitchFamily="18" charset="0"/>
              <a:ea typeface="Muli"/>
              <a:cs typeface="Times New Roman" panose="02020603050405020304" pitchFamily="18" charset="0"/>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3" name="TextBox 2">
            <a:extLst>
              <a:ext uri="{FF2B5EF4-FFF2-40B4-BE49-F238E27FC236}">
                <a16:creationId xmlns:a16="http://schemas.microsoft.com/office/drawing/2014/main" id="{1EE80F5D-6E72-0B0F-AEAC-D500CB8A3266}"/>
              </a:ext>
            </a:extLst>
          </p:cNvPr>
          <p:cNvSpPr txBox="1"/>
          <p:nvPr/>
        </p:nvSpPr>
        <p:spPr>
          <a:xfrm>
            <a:off x="3130550" y="774700"/>
            <a:ext cx="4646612" cy="367844"/>
          </a:xfrm>
          <a:prstGeom prst="rect">
            <a:avLst/>
          </a:prstGeom>
          <a:noFill/>
        </p:spPr>
        <p:txBody>
          <a:bodyPr wrap="square">
            <a:spAutoFit/>
          </a:bodyPr>
          <a:lstStyle/>
          <a:p>
            <a:r>
              <a:rPr lang="en-IN" sz="1800" b="1" dirty="0">
                <a:solidFill>
                  <a:srgbClr val="00E1C6"/>
                </a:solidFill>
                <a:latin typeface="Times New Roman" panose="02020603050405020304" pitchFamily="18" charset="0"/>
                <a:ea typeface="Muli"/>
                <a:cs typeface="Times New Roman" panose="02020603050405020304" pitchFamily="18" charset="0"/>
                <a:sym typeface="Muli"/>
              </a:rPr>
              <a:t>Tools And Technologies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3415179" y="241148"/>
            <a:ext cx="5332412" cy="400110"/>
          </a:xfrm>
          <a:prstGeom prst="rect">
            <a:avLst/>
          </a:prstGeom>
          <a:noFill/>
        </p:spPr>
        <p:txBody>
          <a:bodyPr wrap="square">
            <a:spAutoFit/>
          </a:bodyPr>
          <a:lstStyle/>
          <a:p>
            <a:r>
              <a:rPr lang="en-IN" sz="2000" b="1" dirty="0">
                <a:solidFill>
                  <a:srgbClr val="00E1C6"/>
                </a:solidFill>
                <a:latin typeface="Times New Roman" panose="02020603050405020304" pitchFamily="18" charset="0"/>
                <a:cs typeface="Times New Roman" panose="02020603050405020304" pitchFamily="18" charset="0"/>
                <a:sym typeface="Muli"/>
              </a:rPr>
              <a:t>Architecture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D7A976-0B0D-E418-BC34-9D23BABA393A}"/>
              </a:ext>
            </a:extLst>
          </p:cNvPr>
          <p:cNvPicPr>
            <a:picLocks noChangeAspect="1"/>
          </p:cNvPicPr>
          <p:nvPr/>
        </p:nvPicPr>
        <p:blipFill>
          <a:blip r:embed="rId3"/>
          <a:stretch>
            <a:fillRect/>
          </a:stretch>
        </p:blipFill>
        <p:spPr>
          <a:xfrm>
            <a:off x="1573306" y="656541"/>
            <a:ext cx="5714999" cy="4307934"/>
          </a:xfrm>
          <a:prstGeom prst="rect">
            <a:avLst/>
          </a:prstGeom>
        </p:spPr>
      </p:pic>
    </p:spTree>
    <p:extLst>
      <p:ext uri="{BB962C8B-B14F-4D97-AF65-F5344CB8AC3E}">
        <p14:creationId xmlns:p14="http://schemas.microsoft.com/office/powerpoint/2010/main" val="202407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2863850" y="577324"/>
            <a:ext cx="5332412" cy="367844"/>
          </a:xfrm>
          <a:prstGeom prst="rect">
            <a:avLst/>
          </a:prstGeom>
          <a:noFill/>
        </p:spPr>
        <p:txBody>
          <a:bodyPr wrap="square">
            <a:spAutoFit/>
          </a:bodyPr>
          <a:lstStyle/>
          <a:p>
            <a:r>
              <a:rPr lang="en-IN" sz="1800" b="1" dirty="0">
                <a:solidFill>
                  <a:srgbClr val="00E1C6"/>
                </a:solidFill>
                <a:latin typeface="Times New Roman" panose="02020603050405020304" pitchFamily="18" charset="0"/>
                <a:cs typeface="Times New Roman" panose="02020603050405020304" pitchFamily="18" charset="0"/>
                <a:sym typeface="Muli"/>
              </a:rPr>
              <a:t>Flow Chart of the Project</a:t>
            </a:r>
            <a:endParaRPr lang="en-IN" sz="1800" dirty="0">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0403794C-140A-1C13-A616-A768AD2A9A81}"/>
              </a:ext>
            </a:extLst>
          </p:cNvPr>
          <p:cNvSpPr txBox="1"/>
          <p:nvPr/>
        </p:nvSpPr>
        <p:spPr>
          <a:xfrm>
            <a:off x="562257" y="1244600"/>
            <a:ext cx="7949918" cy="3321576"/>
          </a:xfrm>
          <a:prstGeom prst="rect">
            <a:avLst/>
          </a:prstGeom>
          <a:noFill/>
          <a:ln>
            <a:noFill/>
          </a:ln>
        </p:spPr>
        <p:txBody>
          <a:bodyPr spcFirstLastPara="1" wrap="square" lIns="91425" tIns="91425" rIns="91425" bIns="91425" anchor="t" anchorCtr="0">
            <a:noAutofit/>
          </a:bodyPr>
          <a:lstStyle/>
          <a:p>
            <a:pPr marL="285750" indent="-285750">
              <a:lnSpc>
                <a:spcPct val="107000"/>
              </a:lnSpc>
              <a:spcAft>
                <a:spcPts val="800"/>
              </a:spcAft>
              <a:buFont typeface="Arial" panose="020B0604020202020204" pitchFamily="34" charset="0"/>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project aims to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reate a dynamic and responsive Java Complaint Redressal System web application for online complaint management system where the customers can raise complaints regarding their landlines and broadband</a:t>
            </a: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services.</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admin user should be able to create and manages the lifecycle of different types of Users Customer, Manager, Engineer. </a:t>
            </a:r>
          </a:p>
          <a:p>
            <a:pPr marL="285750" indent="-285750">
              <a:lnSpc>
                <a:spcPct val="107000"/>
              </a:lnSpc>
              <a:spcAft>
                <a:spcPts val="800"/>
              </a:spcAft>
              <a:buFont typeface="Arial" panose="020B0604020202020204" pitchFamily="34" charset="0"/>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Redressal System enables the customers to login to the portal to raise and track complaints related to the services availed by them enables the manager to login, view the complaints raised by the customers and assign the ticket</a:t>
            </a: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the engineers based on the PIN Code Enables the engineers to pick up the tickets, work on them, enter the status of the task. They can also re assign it to the Field Workers if they cannot resolve it from the data center.</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user is the super user of the system. The admin user creates other categories of user like customer, manager, and engineers. The admin user has the privilege to create, update and delete the records through the web interface and can access the entire system.</a:t>
            </a: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lang="en-IN" sz="1100" dirty="0">
              <a:solidFill>
                <a:schemeClr val="tx1"/>
              </a:solidFill>
              <a:latin typeface="Times New Roman" panose="02020603050405020304" pitchFamily="18" charset="0"/>
              <a:ea typeface="Muli"/>
              <a:cs typeface="Times New Roman" panose="02020603050405020304" pitchFamily="18" charset="0"/>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2863850" y="577324"/>
            <a:ext cx="5332412" cy="461665"/>
          </a:xfrm>
          <a:prstGeom prst="rect">
            <a:avLst/>
          </a:prstGeom>
          <a:noFill/>
        </p:spPr>
        <p:txBody>
          <a:bodyPr wrap="square">
            <a:spAutoFit/>
          </a:bodyPr>
          <a:lstStyle/>
          <a:p>
            <a:r>
              <a:rPr lang="en-IN" sz="2400" b="1" dirty="0">
                <a:solidFill>
                  <a:srgbClr val="00E1C6"/>
                </a:solidFill>
                <a:latin typeface="Times New Roman" panose="02020603050405020304" pitchFamily="18" charset="0"/>
                <a:cs typeface="Times New Roman" panose="02020603050405020304" pitchFamily="18" charset="0"/>
                <a:sym typeface="Muli"/>
              </a:rPr>
              <a:t>Admin Module</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92ECBA4-7CC0-4281-8BB8-61EE805CD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67" y="1788460"/>
            <a:ext cx="8837070" cy="1415312"/>
          </a:xfrm>
          <a:prstGeom prst="rect">
            <a:avLst/>
          </a:prstGeom>
        </p:spPr>
      </p:pic>
    </p:spTree>
    <p:extLst>
      <p:ext uri="{BB962C8B-B14F-4D97-AF65-F5344CB8AC3E}">
        <p14:creationId xmlns:p14="http://schemas.microsoft.com/office/powerpoint/2010/main" val="421530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 name="TextBox 2">
            <a:extLst>
              <a:ext uri="{FF2B5EF4-FFF2-40B4-BE49-F238E27FC236}">
                <a16:creationId xmlns:a16="http://schemas.microsoft.com/office/drawing/2014/main" id="{9F1C9FD6-6D73-23AF-BB76-9D2520DF07BB}"/>
              </a:ext>
            </a:extLst>
          </p:cNvPr>
          <p:cNvSpPr txBox="1"/>
          <p:nvPr/>
        </p:nvSpPr>
        <p:spPr>
          <a:xfrm>
            <a:off x="2863850" y="577324"/>
            <a:ext cx="5332412" cy="367844"/>
          </a:xfrm>
          <a:prstGeom prst="rect">
            <a:avLst/>
          </a:prstGeom>
          <a:noFill/>
        </p:spPr>
        <p:txBody>
          <a:bodyPr wrap="square">
            <a:spAutoFit/>
          </a:bodyPr>
          <a:lstStyle/>
          <a:p>
            <a:r>
              <a:rPr lang="en-IN" sz="1800" b="1" dirty="0">
                <a:solidFill>
                  <a:srgbClr val="00E1C6"/>
                </a:solidFill>
                <a:latin typeface="Times New Roman" panose="02020603050405020304" pitchFamily="18" charset="0"/>
                <a:cs typeface="Times New Roman" panose="02020603050405020304" pitchFamily="18" charset="0"/>
                <a:sym typeface="Muli"/>
              </a:rPr>
              <a:t>Admin Module</a:t>
            </a:r>
            <a:endParaRPr lang="en-IN" sz="1800" dirty="0">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0403794C-140A-1C13-A616-A768AD2A9A81}"/>
              </a:ext>
            </a:extLst>
          </p:cNvPr>
          <p:cNvSpPr txBox="1"/>
          <p:nvPr/>
        </p:nvSpPr>
        <p:spPr>
          <a:xfrm>
            <a:off x="597040" y="1083235"/>
            <a:ext cx="8035971" cy="3643406"/>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solidFill>
                  <a:schemeClr val="tx1"/>
                </a:solidFill>
                <a:latin typeface="Times New Roman" panose="02020603050405020304" pitchFamily="18" charset="0"/>
                <a:ea typeface="Muli"/>
                <a:cs typeface="Times New Roman" panose="02020603050405020304" pitchFamily="18" charset="0"/>
                <a:sym typeface="Muli"/>
              </a:rPr>
              <a:t>The admin user should be able to:</a:t>
            </a:r>
          </a:p>
          <a:p>
            <a:pPr marL="285750" lvl="0" indent="-285750" algn="l" rtl="0">
              <a:spcBef>
                <a:spcPts val="600"/>
              </a:spcBef>
              <a:spcAft>
                <a:spcPts val="0"/>
              </a:spcAft>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Create and manages the lifecycle of different types of users: Customer , Manager ,Engineer</a:t>
            </a:r>
          </a:p>
          <a:p>
            <a:pPr marL="285750" lvl="0" indent="-285750" algn="l" rtl="0">
              <a:spcBef>
                <a:spcPts val="600"/>
              </a:spcBef>
              <a:spcAft>
                <a:spcPts val="0"/>
              </a:spcAft>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Enables the customers to login to the portal to raise and track complaints related to the services availed by them.</a:t>
            </a:r>
          </a:p>
          <a:p>
            <a:pPr marL="285750" lvl="0" indent="-285750" algn="l" rtl="0">
              <a:spcBef>
                <a:spcPts val="600"/>
              </a:spcBef>
              <a:spcAft>
                <a:spcPts val="0"/>
              </a:spcAft>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Enables the manager to login, view the complaints raised by the customers and assign the ticket to the engineers based on the PIN Code.</a:t>
            </a:r>
          </a:p>
          <a:p>
            <a:pPr marL="285750" lvl="0" indent="-285750" algn="l" rtl="0">
              <a:spcBef>
                <a:spcPts val="600"/>
              </a:spcBef>
              <a:spcAft>
                <a:spcPts val="0"/>
              </a:spcAft>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Enables the engineers to pick up the tickets, work on them, enter the status of the task. They can also re-assign it to the Field Workers if they cannot resolve it from the data center.</a:t>
            </a:r>
          </a:p>
          <a:p>
            <a:pPr marL="285750" lvl="0" indent="-285750" algn="l" rtl="0">
              <a:spcBef>
                <a:spcPts val="600"/>
              </a:spcBef>
              <a:spcAft>
                <a:spcPts val="0"/>
              </a:spcAft>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Admin user is the super user of the system. The admin user creates other categories of user like customer, manager, and engineers. The admin user has the privilege to create, update and delete the records through the web interface and can access the entire system.</a:t>
            </a:r>
          </a:p>
          <a:p>
            <a:pPr marL="285750" lvl="0" indent="-285750" algn="l" rtl="0">
              <a:spcBef>
                <a:spcPts val="600"/>
              </a:spcBef>
              <a:spcAft>
                <a:spcPts val="0"/>
              </a:spcAft>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Admin Activities through UI, there has to be only one admin, and he/she can login/logout. Once logged-in, he/she should be able to maintain the lifecycles of Customer, Manager and Engineer.</a:t>
            </a:r>
            <a:endParaRPr lang="en-IN" dirty="0">
              <a:solidFill>
                <a:schemeClr val="tx1"/>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92155094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1359</Words>
  <Application>Microsoft Office PowerPoint</Application>
  <PresentationFormat>On-screen Show (16:9)</PresentationFormat>
  <Paragraphs>208</Paragraphs>
  <Slides>39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Helvetica Neue</vt:lpstr>
      <vt:lpstr>Liberation Serif</vt:lpstr>
      <vt:lpstr>Muli</vt:lpstr>
      <vt:lpstr>Nixie One</vt:lpstr>
      <vt:lpstr>Arial</vt:lpstr>
      <vt:lpstr>Calibri</vt:lpstr>
      <vt:lpstr>Times New Roman</vt:lpstr>
      <vt:lpstr>Wingdings</vt:lpstr>
      <vt:lpstr>Imogen template</vt:lpstr>
      <vt:lpstr>Complaint Redressal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Complaint Redressal System</dc:title>
  <dc:creator>saikumar</dc:creator>
  <cp:lastModifiedBy>Vimal Ravi</cp:lastModifiedBy>
  <cp:revision>10</cp:revision>
  <dcterms:modified xsi:type="dcterms:W3CDTF">2022-10-19T11:21:24Z</dcterms:modified>
</cp:coreProperties>
</file>