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  <p:sldMasterId id="2147483778" r:id="rId2"/>
    <p:sldMasterId id="2147483802" r:id="rId3"/>
    <p:sldMasterId id="2147483924" r:id="rId4"/>
    <p:sldMasterId id="2147483935" r:id="rId5"/>
    <p:sldMasterId id="2147483946" r:id="rId6"/>
    <p:sldMasterId id="2147483958" r:id="rId7"/>
    <p:sldMasterId id="2147483971" r:id="rId8"/>
    <p:sldMasterId id="2147483984" r:id="rId9"/>
    <p:sldMasterId id="2147483996" r:id="rId10"/>
    <p:sldMasterId id="2147484008" r:id="rId11"/>
  </p:sldMasterIdLst>
  <p:notesMasterIdLst>
    <p:notesMasterId r:id="rId44"/>
  </p:notesMasterIdLst>
  <p:handoutMasterIdLst>
    <p:handoutMasterId r:id="rId45"/>
  </p:handoutMasterIdLst>
  <p:sldIdLst>
    <p:sldId id="256" r:id="rId12"/>
    <p:sldId id="1439" r:id="rId13"/>
    <p:sldId id="1440" r:id="rId14"/>
    <p:sldId id="1441" r:id="rId15"/>
    <p:sldId id="1442" r:id="rId16"/>
    <p:sldId id="1443" r:id="rId17"/>
    <p:sldId id="1447" r:id="rId18"/>
    <p:sldId id="1448" r:id="rId19"/>
    <p:sldId id="1449" r:id="rId20"/>
    <p:sldId id="1450" r:id="rId21"/>
    <p:sldId id="1452" r:id="rId22"/>
    <p:sldId id="1453" r:id="rId23"/>
    <p:sldId id="1454" r:id="rId24"/>
    <p:sldId id="1455" r:id="rId25"/>
    <p:sldId id="1456" r:id="rId26"/>
    <p:sldId id="1457" r:id="rId27"/>
    <p:sldId id="1458" r:id="rId28"/>
    <p:sldId id="1470" r:id="rId29"/>
    <p:sldId id="1444" r:id="rId30"/>
    <p:sldId id="1451" r:id="rId31"/>
    <p:sldId id="1446" r:id="rId32"/>
    <p:sldId id="1445" r:id="rId33"/>
    <p:sldId id="1410" r:id="rId34"/>
    <p:sldId id="1467" r:id="rId35"/>
    <p:sldId id="1460" r:id="rId36"/>
    <p:sldId id="1461" r:id="rId37"/>
    <p:sldId id="1465" r:id="rId38"/>
    <p:sldId id="1462" r:id="rId39"/>
    <p:sldId id="1471" r:id="rId40"/>
    <p:sldId id="1463" r:id="rId41"/>
    <p:sldId id="1464" r:id="rId42"/>
    <p:sldId id="146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FF"/>
    <a:srgbClr val="0033CC"/>
    <a:srgbClr val="B2B2B2"/>
    <a:srgbClr val="00B0F0"/>
    <a:srgbClr val="FF9900"/>
    <a:srgbClr val="0099FF"/>
    <a:srgbClr val="009900"/>
    <a:srgbClr val="DEE7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4" autoAdjust="0"/>
    <p:restoredTop sz="93950" autoAdjust="0"/>
  </p:normalViewPr>
  <p:slideViewPr>
    <p:cSldViewPr>
      <p:cViewPr varScale="1">
        <p:scale>
          <a:sx n="75" d="100"/>
          <a:sy n="75" d="100"/>
        </p:scale>
        <p:origin x="-86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5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4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EBC1B-FC36-4D3C-BFD7-20F33F2F47D3}" type="doc">
      <dgm:prSet loTypeId="urn:microsoft.com/office/officeart/2005/8/layout/orgChart1" loCatId="hierarchy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5F61773-F92D-4C31-B89E-31BC204902E3}">
      <dgm:prSet phldrT="[Text]"/>
      <dgm:spPr/>
      <dgm:t>
        <a:bodyPr/>
        <a:lstStyle/>
        <a:p>
          <a:r>
            <a:rPr lang="en-US" dirty="0" err="1" smtClean="0"/>
            <a:t>StatClient</a:t>
          </a:r>
          <a:endParaRPr lang="en-US" dirty="0"/>
        </a:p>
      </dgm:t>
    </dgm:pt>
    <dgm:pt modelId="{709418B4-AD1A-485D-80A0-6EA03FB8D69E}" type="parTrans" cxnId="{53267B2F-D3DD-448D-99E1-2E4C92A54EAF}">
      <dgm:prSet/>
      <dgm:spPr/>
      <dgm:t>
        <a:bodyPr/>
        <a:lstStyle/>
        <a:p>
          <a:endParaRPr lang="en-US"/>
        </a:p>
      </dgm:t>
    </dgm:pt>
    <dgm:pt modelId="{CF21A590-ADAD-47AC-BFBC-77117DEA63B0}" type="sibTrans" cxnId="{53267B2F-D3DD-448D-99E1-2E4C92A54EAF}">
      <dgm:prSet/>
      <dgm:spPr/>
      <dgm:t>
        <a:bodyPr/>
        <a:lstStyle/>
        <a:p>
          <a:endParaRPr lang="en-US"/>
        </a:p>
      </dgm:t>
    </dgm:pt>
    <dgm:pt modelId="{EE0F5DBE-1699-494F-A144-4DECFBCC5A7A}">
      <dgm:prSet phldrT="[Text]"/>
      <dgm:spPr/>
      <dgm:t>
        <a:bodyPr/>
        <a:lstStyle/>
        <a:p>
          <a:r>
            <a:rPr lang="en-US" dirty="0" err="1" smtClean="0"/>
            <a:t>GraphUpdater</a:t>
          </a:r>
          <a:endParaRPr lang="en-US" dirty="0"/>
        </a:p>
      </dgm:t>
    </dgm:pt>
    <dgm:pt modelId="{5BAA79E7-E925-4989-BA70-F56D78165453}" type="parTrans" cxnId="{6B12B33D-259D-4873-9DD5-796A80A6FA31}">
      <dgm:prSet/>
      <dgm:spPr/>
      <dgm:t>
        <a:bodyPr/>
        <a:lstStyle/>
        <a:p>
          <a:endParaRPr lang="en-US"/>
        </a:p>
      </dgm:t>
    </dgm:pt>
    <dgm:pt modelId="{75222DAC-CFF7-4080-ACA9-8559059168A1}" type="sibTrans" cxnId="{6B12B33D-259D-4873-9DD5-796A80A6FA31}">
      <dgm:prSet/>
      <dgm:spPr/>
      <dgm:t>
        <a:bodyPr/>
        <a:lstStyle/>
        <a:p>
          <a:endParaRPr lang="en-US"/>
        </a:p>
      </dgm:t>
    </dgm:pt>
    <dgm:pt modelId="{228E7AC3-34AC-46FE-BE41-FF3B14EEAC47}">
      <dgm:prSet phldrT="[Text]"/>
      <dgm:spPr/>
      <dgm:t>
        <a:bodyPr/>
        <a:lstStyle/>
        <a:p>
          <a:r>
            <a:rPr lang="en-US" dirty="0" err="1" smtClean="0"/>
            <a:t>GenericGraph</a:t>
          </a:r>
          <a:endParaRPr lang="en-US" dirty="0"/>
        </a:p>
      </dgm:t>
    </dgm:pt>
    <dgm:pt modelId="{37A9FD58-6359-41CC-B546-9247971E41D7}" type="parTrans" cxnId="{76215BBA-C049-48CC-B792-7C6B0F7A1DD2}">
      <dgm:prSet/>
      <dgm:spPr/>
      <dgm:t>
        <a:bodyPr/>
        <a:lstStyle/>
        <a:p>
          <a:endParaRPr lang="en-US"/>
        </a:p>
      </dgm:t>
    </dgm:pt>
    <dgm:pt modelId="{0201DDA8-3F8A-4CFA-9D99-EE30D9A2C58A}" type="sibTrans" cxnId="{76215BBA-C049-48CC-B792-7C6B0F7A1DD2}">
      <dgm:prSet/>
      <dgm:spPr/>
      <dgm:t>
        <a:bodyPr/>
        <a:lstStyle/>
        <a:p>
          <a:endParaRPr lang="en-US"/>
        </a:p>
      </dgm:t>
    </dgm:pt>
    <dgm:pt modelId="{148FD4B5-3BFD-4E41-A72A-97E79CB0BD93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1723C988-A9BB-441E-810D-713B449E6BE5}" type="parTrans" cxnId="{5684F1E1-8A36-44EF-BCA6-4CA174A426B1}">
      <dgm:prSet/>
      <dgm:spPr/>
      <dgm:t>
        <a:bodyPr/>
        <a:lstStyle/>
        <a:p>
          <a:endParaRPr lang="en-US"/>
        </a:p>
      </dgm:t>
    </dgm:pt>
    <dgm:pt modelId="{DA3DBE29-2C36-438E-8B39-CE5362F2B4B0}" type="sibTrans" cxnId="{5684F1E1-8A36-44EF-BCA6-4CA174A426B1}">
      <dgm:prSet/>
      <dgm:spPr/>
      <dgm:t>
        <a:bodyPr/>
        <a:lstStyle/>
        <a:p>
          <a:endParaRPr lang="en-US"/>
        </a:p>
      </dgm:t>
    </dgm:pt>
    <dgm:pt modelId="{C44A44E7-C993-40B0-AFC5-B4DD82C61CD2}" type="pres">
      <dgm:prSet presAssocID="{A20EBC1B-FC36-4D3C-BFD7-20F33F2F47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44370-489B-49EA-BA71-3740AB678FA9}" type="pres">
      <dgm:prSet presAssocID="{148FD4B5-3BFD-4E41-A72A-97E79CB0BD93}" presName="hierRoot1" presStyleCnt="0">
        <dgm:presLayoutVars>
          <dgm:hierBranch val="init"/>
        </dgm:presLayoutVars>
      </dgm:prSet>
      <dgm:spPr/>
    </dgm:pt>
    <dgm:pt modelId="{FB1F9064-35FA-4118-9C21-5AF5E6C82B14}" type="pres">
      <dgm:prSet presAssocID="{148FD4B5-3BFD-4E41-A72A-97E79CB0BD93}" presName="rootComposite1" presStyleCnt="0"/>
      <dgm:spPr/>
    </dgm:pt>
    <dgm:pt modelId="{A82D474E-B5A9-4AC0-AF06-75915EA52E1A}" type="pres">
      <dgm:prSet presAssocID="{148FD4B5-3BFD-4E41-A72A-97E79CB0BD93}" presName="rootText1" presStyleLbl="node0" presStyleIdx="0" presStyleCnt="1">
        <dgm:presLayoutVars>
          <dgm:chPref val="3"/>
        </dgm:presLayoutVars>
      </dgm:prSet>
      <dgm:spPr/>
    </dgm:pt>
    <dgm:pt modelId="{66F32D49-7362-43F0-B319-EE9EDFF42EEA}" type="pres">
      <dgm:prSet presAssocID="{148FD4B5-3BFD-4E41-A72A-97E79CB0BD93}" presName="rootConnector1" presStyleLbl="node1" presStyleIdx="0" presStyleCnt="0"/>
      <dgm:spPr/>
    </dgm:pt>
    <dgm:pt modelId="{4E63BC94-4BBC-46F8-A7A9-CC7BB6C5D1FD}" type="pres">
      <dgm:prSet presAssocID="{148FD4B5-3BFD-4E41-A72A-97E79CB0BD93}" presName="hierChild2" presStyleCnt="0"/>
      <dgm:spPr/>
    </dgm:pt>
    <dgm:pt modelId="{E2AF3FE3-8FC2-4494-9944-B9D086CFBD16}" type="pres">
      <dgm:prSet presAssocID="{709418B4-AD1A-485D-80A0-6EA03FB8D69E}" presName="Name37" presStyleLbl="parChTrans1D2" presStyleIdx="0" presStyleCnt="3"/>
      <dgm:spPr/>
    </dgm:pt>
    <dgm:pt modelId="{94A9B9CD-BBE0-4BC8-98FD-CCAAFE1E3844}" type="pres">
      <dgm:prSet presAssocID="{D5F61773-F92D-4C31-B89E-31BC204902E3}" presName="hierRoot2" presStyleCnt="0">
        <dgm:presLayoutVars>
          <dgm:hierBranch val="init"/>
        </dgm:presLayoutVars>
      </dgm:prSet>
      <dgm:spPr/>
    </dgm:pt>
    <dgm:pt modelId="{67209E06-980E-4494-BA71-17FCD206D284}" type="pres">
      <dgm:prSet presAssocID="{D5F61773-F92D-4C31-B89E-31BC204902E3}" presName="rootComposite" presStyleCnt="0"/>
      <dgm:spPr/>
    </dgm:pt>
    <dgm:pt modelId="{8DC7B3AD-1AD9-44F5-BEA4-1B2D45999A12}" type="pres">
      <dgm:prSet presAssocID="{D5F61773-F92D-4C31-B89E-31BC204902E3}" presName="rootText" presStyleLbl="node2" presStyleIdx="0" presStyleCnt="3">
        <dgm:presLayoutVars>
          <dgm:chPref val="3"/>
        </dgm:presLayoutVars>
      </dgm:prSet>
      <dgm:spPr/>
    </dgm:pt>
    <dgm:pt modelId="{CF561B82-C993-427B-8E49-BB16FA679FEA}" type="pres">
      <dgm:prSet presAssocID="{D5F61773-F92D-4C31-B89E-31BC204902E3}" presName="rootConnector" presStyleLbl="node2" presStyleIdx="0" presStyleCnt="3"/>
      <dgm:spPr/>
    </dgm:pt>
    <dgm:pt modelId="{5D4B74AA-0CBA-41A9-8594-A27C0A0EBDCE}" type="pres">
      <dgm:prSet presAssocID="{D5F61773-F92D-4C31-B89E-31BC204902E3}" presName="hierChild4" presStyleCnt="0"/>
      <dgm:spPr/>
    </dgm:pt>
    <dgm:pt modelId="{95B7ACD0-5FE0-4F4C-8235-9B3F4ED39822}" type="pres">
      <dgm:prSet presAssocID="{D5F61773-F92D-4C31-B89E-31BC204902E3}" presName="hierChild5" presStyleCnt="0"/>
      <dgm:spPr/>
    </dgm:pt>
    <dgm:pt modelId="{BDDDF045-22A1-41AB-9600-493083FADB88}" type="pres">
      <dgm:prSet presAssocID="{5BAA79E7-E925-4989-BA70-F56D78165453}" presName="Name37" presStyleLbl="parChTrans1D2" presStyleIdx="1" presStyleCnt="3"/>
      <dgm:spPr/>
    </dgm:pt>
    <dgm:pt modelId="{F2E981E8-00C5-46BE-A5F1-DD7BA621F2AF}" type="pres">
      <dgm:prSet presAssocID="{EE0F5DBE-1699-494F-A144-4DECFBCC5A7A}" presName="hierRoot2" presStyleCnt="0">
        <dgm:presLayoutVars>
          <dgm:hierBranch val="init"/>
        </dgm:presLayoutVars>
      </dgm:prSet>
      <dgm:spPr/>
    </dgm:pt>
    <dgm:pt modelId="{1B2C0CCC-E783-48AF-A355-56CF9D0FB34A}" type="pres">
      <dgm:prSet presAssocID="{EE0F5DBE-1699-494F-A144-4DECFBCC5A7A}" presName="rootComposite" presStyleCnt="0"/>
      <dgm:spPr/>
    </dgm:pt>
    <dgm:pt modelId="{7438FD1F-43C5-4BD0-94E1-F79458EE08B8}" type="pres">
      <dgm:prSet presAssocID="{EE0F5DBE-1699-494F-A144-4DECFBCC5A7A}" presName="rootText" presStyleLbl="node2" presStyleIdx="1" presStyleCnt="3">
        <dgm:presLayoutVars>
          <dgm:chPref val="3"/>
        </dgm:presLayoutVars>
      </dgm:prSet>
      <dgm:spPr/>
    </dgm:pt>
    <dgm:pt modelId="{D96EAA94-4A82-4F90-9434-E06BA80785E4}" type="pres">
      <dgm:prSet presAssocID="{EE0F5DBE-1699-494F-A144-4DECFBCC5A7A}" presName="rootConnector" presStyleLbl="node2" presStyleIdx="1" presStyleCnt="3"/>
      <dgm:spPr/>
    </dgm:pt>
    <dgm:pt modelId="{E4B88F76-6189-4E33-AE26-1E9DDA86040C}" type="pres">
      <dgm:prSet presAssocID="{EE0F5DBE-1699-494F-A144-4DECFBCC5A7A}" presName="hierChild4" presStyleCnt="0"/>
      <dgm:spPr/>
    </dgm:pt>
    <dgm:pt modelId="{CBB69838-7DC8-44ED-8955-3A4453FF735D}" type="pres">
      <dgm:prSet presAssocID="{EE0F5DBE-1699-494F-A144-4DECFBCC5A7A}" presName="hierChild5" presStyleCnt="0"/>
      <dgm:spPr/>
    </dgm:pt>
    <dgm:pt modelId="{97218578-28DE-4201-AE09-CD659309976F}" type="pres">
      <dgm:prSet presAssocID="{37A9FD58-6359-41CC-B546-9247971E41D7}" presName="Name37" presStyleLbl="parChTrans1D2" presStyleIdx="2" presStyleCnt="3"/>
      <dgm:spPr/>
    </dgm:pt>
    <dgm:pt modelId="{FD8B1BD7-1AAF-4E91-8B69-FFA565FD1B67}" type="pres">
      <dgm:prSet presAssocID="{228E7AC3-34AC-46FE-BE41-FF3B14EEAC47}" presName="hierRoot2" presStyleCnt="0">
        <dgm:presLayoutVars>
          <dgm:hierBranch val="init"/>
        </dgm:presLayoutVars>
      </dgm:prSet>
      <dgm:spPr/>
    </dgm:pt>
    <dgm:pt modelId="{A38656E3-0E91-4CE4-A7C2-6E6638B5EF7B}" type="pres">
      <dgm:prSet presAssocID="{228E7AC3-34AC-46FE-BE41-FF3B14EEAC47}" presName="rootComposite" presStyleCnt="0"/>
      <dgm:spPr/>
    </dgm:pt>
    <dgm:pt modelId="{E3FC80F3-F8B9-45D2-9DCC-B6442CA8253E}" type="pres">
      <dgm:prSet presAssocID="{228E7AC3-34AC-46FE-BE41-FF3B14EEAC47}" presName="rootText" presStyleLbl="node2" presStyleIdx="2" presStyleCnt="3">
        <dgm:presLayoutVars>
          <dgm:chPref val="3"/>
        </dgm:presLayoutVars>
      </dgm:prSet>
      <dgm:spPr/>
    </dgm:pt>
    <dgm:pt modelId="{7E807F42-E2DC-4BF6-8605-22AC830B61EA}" type="pres">
      <dgm:prSet presAssocID="{228E7AC3-34AC-46FE-BE41-FF3B14EEAC47}" presName="rootConnector" presStyleLbl="node2" presStyleIdx="2" presStyleCnt="3"/>
      <dgm:spPr/>
    </dgm:pt>
    <dgm:pt modelId="{EF013C59-CA2E-4D4D-8B45-D8358ACA1F19}" type="pres">
      <dgm:prSet presAssocID="{228E7AC3-34AC-46FE-BE41-FF3B14EEAC47}" presName="hierChild4" presStyleCnt="0"/>
      <dgm:spPr/>
    </dgm:pt>
    <dgm:pt modelId="{C74A51D2-E61F-46E2-B335-584E9B27D48E}" type="pres">
      <dgm:prSet presAssocID="{228E7AC3-34AC-46FE-BE41-FF3B14EEAC47}" presName="hierChild5" presStyleCnt="0"/>
      <dgm:spPr/>
    </dgm:pt>
    <dgm:pt modelId="{CCA21E34-C045-4D29-A2FF-89016D94503B}" type="pres">
      <dgm:prSet presAssocID="{148FD4B5-3BFD-4E41-A72A-97E79CB0BD93}" presName="hierChild3" presStyleCnt="0"/>
      <dgm:spPr/>
    </dgm:pt>
  </dgm:ptLst>
  <dgm:cxnLst>
    <dgm:cxn modelId="{53267B2F-D3DD-448D-99E1-2E4C92A54EAF}" srcId="{148FD4B5-3BFD-4E41-A72A-97E79CB0BD93}" destId="{D5F61773-F92D-4C31-B89E-31BC204902E3}" srcOrd="0" destOrd="0" parTransId="{709418B4-AD1A-485D-80A0-6EA03FB8D69E}" sibTransId="{CF21A590-ADAD-47AC-BFBC-77117DEA63B0}"/>
    <dgm:cxn modelId="{FC3ECFF2-D2F1-47F7-B8E3-8CA2FB5C379A}" type="presOf" srcId="{37A9FD58-6359-41CC-B546-9247971E41D7}" destId="{97218578-28DE-4201-AE09-CD659309976F}" srcOrd="0" destOrd="0" presId="urn:microsoft.com/office/officeart/2005/8/layout/orgChart1"/>
    <dgm:cxn modelId="{D69C9E7E-DEE9-4010-9A67-9221CD0ABBCC}" type="presOf" srcId="{A20EBC1B-FC36-4D3C-BFD7-20F33F2F47D3}" destId="{C44A44E7-C993-40B0-AFC5-B4DD82C61CD2}" srcOrd="0" destOrd="0" presId="urn:microsoft.com/office/officeart/2005/8/layout/orgChart1"/>
    <dgm:cxn modelId="{5BA5A251-21E9-47CA-A779-2B753679E814}" type="presOf" srcId="{148FD4B5-3BFD-4E41-A72A-97E79CB0BD93}" destId="{66F32D49-7362-43F0-B319-EE9EDFF42EEA}" srcOrd="1" destOrd="0" presId="urn:microsoft.com/office/officeart/2005/8/layout/orgChart1"/>
    <dgm:cxn modelId="{E8C3BA48-17CF-4C8A-BBB3-70DBF4C25F23}" type="presOf" srcId="{228E7AC3-34AC-46FE-BE41-FF3B14EEAC47}" destId="{E3FC80F3-F8B9-45D2-9DCC-B6442CA8253E}" srcOrd="0" destOrd="0" presId="urn:microsoft.com/office/officeart/2005/8/layout/orgChart1"/>
    <dgm:cxn modelId="{76215BBA-C049-48CC-B792-7C6B0F7A1DD2}" srcId="{148FD4B5-3BFD-4E41-A72A-97E79CB0BD93}" destId="{228E7AC3-34AC-46FE-BE41-FF3B14EEAC47}" srcOrd="2" destOrd="0" parTransId="{37A9FD58-6359-41CC-B546-9247971E41D7}" sibTransId="{0201DDA8-3F8A-4CFA-9D99-EE30D9A2C58A}"/>
    <dgm:cxn modelId="{D091B32C-B476-42EF-893C-D8F88B079C91}" type="presOf" srcId="{148FD4B5-3BFD-4E41-A72A-97E79CB0BD93}" destId="{A82D474E-B5A9-4AC0-AF06-75915EA52E1A}" srcOrd="0" destOrd="0" presId="urn:microsoft.com/office/officeart/2005/8/layout/orgChart1"/>
    <dgm:cxn modelId="{331624B1-2E15-4A58-9D8A-2F9BA35616C8}" type="presOf" srcId="{5BAA79E7-E925-4989-BA70-F56D78165453}" destId="{BDDDF045-22A1-41AB-9600-493083FADB88}" srcOrd="0" destOrd="0" presId="urn:microsoft.com/office/officeart/2005/8/layout/orgChart1"/>
    <dgm:cxn modelId="{88EF430A-E5E4-4AA5-8FBC-CA97C5795A1B}" type="presOf" srcId="{EE0F5DBE-1699-494F-A144-4DECFBCC5A7A}" destId="{7438FD1F-43C5-4BD0-94E1-F79458EE08B8}" srcOrd="0" destOrd="0" presId="urn:microsoft.com/office/officeart/2005/8/layout/orgChart1"/>
    <dgm:cxn modelId="{1330D59B-BCE1-4E88-905A-F0479D357D88}" type="presOf" srcId="{228E7AC3-34AC-46FE-BE41-FF3B14EEAC47}" destId="{7E807F42-E2DC-4BF6-8605-22AC830B61EA}" srcOrd="1" destOrd="0" presId="urn:microsoft.com/office/officeart/2005/8/layout/orgChart1"/>
    <dgm:cxn modelId="{5684F1E1-8A36-44EF-BCA6-4CA174A426B1}" srcId="{A20EBC1B-FC36-4D3C-BFD7-20F33F2F47D3}" destId="{148FD4B5-3BFD-4E41-A72A-97E79CB0BD93}" srcOrd="0" destOrd="0" parTransId="{1723C988-A9BB-441E-810D-713B449E6BE5}" sibTransId="{DA3DBE29-2C36-438E-8B39-CE5362F2B4B0}"/>
    <dgm:cxn modelId="{AC7AFEF3-F6D8-44A9-823E-6930D5C7744C}" type="presOf" srcId="{D5F61773-F92D-4C31-B89E-31BC204902E3}" destId="{CF561B82-C993-427B-8E49-BB16FA679FEA}" srcOrd="1" destOrd="0" presId="urn:microsoft.com/office/officeart/2005/8/layout/orgChart1"/>
    <dgm:cxn modelId="{6B12B33D-259D-4873-9DD5-796A80A6FA31}" srcId="{148FD4B5-3BFD-4E41-A72A-97E79CB0BD93}" destId="{EE0F5DBE-1699-494F-A144-4DECFBCC5A7A}" srcOrd="1" destOrd="0" parTransId="{5BAA79E7-E925-4989-BA70-F56D78165453}" sibTransId="{75222DAC-CFF7-4080-ACA9-8559059168A1}"/>
    <dgm:cxn modelId="{7F9F8501-EAD0-4080-BC92-C71CAC28641A}" type="presOf" srcId="{D5F61773-F92D-4C31-B89E-31BC204902E3}" destId="{8DC7B3AD-1AD9-44F5-BEA4-1B2D45999A12}" srcOrd="0" destOrd="0" presId="urn:microsoft.com/office/officeart/2005/8/layout/orgChart1"/>
    <dgm:cxn modelId="{E60A1060-CC6C-4C98-A90F-D679AD9C192F}" type="presOf" srcId="{EE0F5DBE-1699-494F-A144-4DECFBCC5A7A}" destId="{D96EAA94-4A82-4F90-9434-E06BA80785E4}" srcOrd="1" destOrd="0" presId="urn:microsoft.com/office/officeart/2005/8/layout/orgChart1"/>
    <dgm:cxn modelId="{75A75EEB-ED8E-4096-9111-33F1F68D36C6}" type="presOf" srcId="{709418B4-AD1A-485D-80A0-6EA03FB8D69E}" destId="{E2AF3FE3-8FC2-4494-9944-B9D086CFBD16}" srcOrd="0" destOrd="0" presId="urn:microsoft.com/office/officeart/2005/8/layout/orgChart1"/>
    <dgm:cxn modelId="{FB73BBE1-11AB-4C1A-9BE3-DD1BF21BBEC4}" type="presParOf" srcId="{C44A44E7-C993-40B0-AFC5-B4DD82C61CD2}" destId="{2C144370-489B-49EA-BA71-3740AB678FA9}" srcOrd="0" destOrd="0" presId="urn:microsoft.com/office/officeart/2005/8/layout/orgChart1"/>
    <dgm:cxn modelId="{0EEC83B0-36E9-42E5-8A7A-88E7C7F6242A}" type="presParOf" srcId="{2C144370-489B-49EA-BA71-3740AB678FA9}" destId="{FB1F9064-35FA-4118-9C21-5AF5E6C82B14}" srcOrd="0" destOrd="0" presId="urn:microsoft.com/office/officeart/2005/8/layout/orgChart1"/>
    <dgm:cxn modelId="{BEF8BC07-F0B1-4673-B892-15D8753FDDD9}" type="presParOf" srcId="{FB1F9064-35FA-4118-9C21-5AF5E6C82B14}" destId="{A82D474E-B5A9-4AC0-AF06-75915EA52E1A}" srcOrd="0" destOrd="0" presId="urn:microsoft.com/office/officeart/2005/8/layout/orgChart1"/>
    <dgm:cxn modelId="{6A563EF6-6EEA-4915-AD9E-F212DB8FA5C1}" type="presParOf" srcId="{FB1F9064-35FA-4118-9C21-5AF5E6C82B14}" destId="{66F32D49-7362-43F0-B319-EE9EDFF42EEA}" srcOrd="1" destOrd="0" presId="urn:microsoft.com/office/officeart/2005/8/layout/orgChart1"/>
    <dgm:cxn modelId="{3F185C85-8502-4A31-AF79-563AE7469862}" type="presParOf" srcId="{2C144370-489B-49EA-BA71-3740AB678FA9}" destId="{4E63BC94-4BBC-46F8-A7A9-CC7BB6C5D1FD}" srcOrd="1" destOrd="0" presId="urn:microsoft.com/office/officeart/2005/8/layout/orgChart1"/>
    <dgm:cxn modelId="{96B9B750-16AC-46BD-B576-AA40505454AB}" type="presParOf" srcId="{4E63BC94-4BBC-46F8-A7A9-CC7BB6C5D1FD}" destId="{E2AF3FE3-8FC2-4494-9944-B9D086CFBD16}" srcOrd="0" destOrd="0" presId="urn:microsoft.com/office/officeart/2005/8/layout/orgChart1"/>
    <dgm:cxn modelId="{4BAE3951-3011-4925-9B0E-3312C37DC333}" type="presParOf" srcId="{4E63BC94-4BBC-46F8-A7A9-CC7BB6C5D1FD}" destId="{94A9B9CD-BBE0-4BC8-98FD-CCAAFE1E3844}" srcOrd="1" destOrd="0" presId="urn:microsoft.com/office/officeart/2005/8/layout/orgChart1"/>
    <dgm:cxn modelId="{66A70BE6-D99F-46DD-9803-4AC8172058F2}" type="presParOf" srcId="{94A9B9CD-BBE0-4BC8-98FD-CCAAFE1E3844}" destId="{67209E06-980E-4494-BA71-17FCD206D284}" srcOrd="0" destOrd="0" presId="urn:microsoft.com/office/officeart/2005/8/layout/orgChart1"/>
    <dgm:cxn modelId="{D466EAA0-F694-4DAF-9ADB-02110C92D341}" type="presParOf" srcId="{67209E06-980E-4494-BA71-17FCD206D284}" destId="{8DC7B3AD-1AD9-44F5-BEA4-1B2D45999A12}" srcOrd="0" destOrd="0" presId="urn:microsoft.com/office/officeart/2005/8/layout/orgChart1"/>
    <dgm:cxn modelId="{591C7FFB-7C72-4B72-B18C-DB3CBEDC70DC}" type="presParOf" srcId="{67209E06-980E-4494-BA71-17FCD206D284}" destId="{CF561B82-C993-427B-8E49-BB16FA679FEA}" srcOrd="1" destOrd="0" presId="urn:microsoft.com/office/officeart/2005/8/layout/orgChart1"/>
    <dgm:cxn modelId="{9FF8903E-BAC6-4DED-A197-4554DA63D6F7}" type="presParOf" srcId="{94A9B9CD-BBE0-4BC8-98FD-CCAAFE1E3844}" destId="{5D4B74AA-0CBA-41A9-8594-A27C0A0EBDCE}" srcOrd="1" destOrd="0" presId="urn:microsoft.com/office/officeart/2005/8/layout/orgChart1"/>
    <dgm:cxn modelId="{1A62E687-F9F2-4AD0-921A-2FFCCDEB64CB}" type="presParOf" srcId="{94A9B9CD-BBE0-4BC8-98FD-CCAAFE1E3844}" destId="{95B7ACD0-5FE0-4F4C-8235-9B3F4ED39822}" srcOrd="2" destOrd="0" presId="urn:microsoft.com/office/officeart/2005/8/layout/orgChart1"/>
    <dgm:cxn modelId="{49B055CC-25F5-44D3-B7F1-7DBE2AFC0EDF}" type="presParOf" srcId="{4E63BC94-4BBC-46F8-A7A9-CC7BB6C5D1FD}" destId="{BDDDF045-22A1-41AB-9600-493083FADB88}" srcOrd="2" destOrd="0" presId="urn:microsoft.com/office/officeart/2005/8/layout/orgChart1"/>
    <dgm:cxn modelId="{D3A8BDC5-F351-4BF0-B71F-F96F2BD35F13}" type="presParOf" srcId="{4E63BC94-4BBC-46F8-A7A9-CC7BB6C5D1FD}" destId="{F2E981E8-00C5-46BE-A5F1-DD7BA621F2AF}" srcOrd="3" destOrd="0" presId="urn:microsoft.com/office/officeart/2005/8/layout/orgChart1"/>
    <dgm:cxn modelId="{E11AD08D-9269-4D06-864F-F12804C3833A}" type="presParOf" srcId="{F2E981E8-00C5-46BE-A5F1-DD7BA621F2AF}" destId="{1B2C0CCC-E783-48AF-A355-56CF9D0FB34A}" srcOrd="0" destOrd="0" presId="urn:microsoft.com/office/officeart/2005/8/layout/orgChart1"/>
    <dgm:cxn modelId="{3026CA71-A0A3-4B03-9E99-3ADA538051FA}" type="presParOf" srcId="{1B2C0CCC-E783-48AF-A355-56CF9D0FB34A}" destId="{7438FD1F-43C5-4BD0-94E1-F79458EE08B8}" srcOrd="0" destOrd="0" presId="urn:microsoft.com/office/officeart/2005/8/layout/orgChart1"/>
    <dgm:cxn modelId="{B5F5D6B7-9403-41D2-96D0-560EB245A510}" type="presParOf" srcId="{1B2C0CCC-E783-48AF-A355-56CF9D0FB34A}" destId="{D96EAA94-4A82-4F90-9434-E06BA80785E4}" srcOrd="1" destOrd="0" presId="urn:microsoft.com/office/officeart/2005/8/layout/orgChart1"/>
    <dgm:cxn modelId="{1791461E-CD65-45A5-B2E7-4B06990B548C}" type="presParOf" srcId="{F2E981E8-00C5-46BE-A5F1-DD7BA621F2AF}" destId="{E4B88F76-6189-4E33-AE26-1E9DDA86040C}" srcOrd="1" destOrd="0" presId="urn:microsoft.com/office/officeart/2005/8/layout/orgChart1"/>
    <dgm:cxn modelId="{3A82E306-184D-44FE-85F5-4AE0B5918BC5}" type="presParOf" srcId="{F2E981E8-00C5-46BE-A5F1-DD7BA621F2AF}" destId="{CBB69838-7DC8-44ED-8955-3A4453FF735D}" srcOrd="2" destOrd="0" presId="urn:microsoft.com/office/officeart/2005/8/layout/orgChart1"/>
    <dgm:cxn modelId="{0369731A-DAAB-40B1-B2B0-5C0F7171F4B8}" type="presParOf" srcId="{4E63BC94-4BBC-46F8-A7A9-CC7BB6C5D1FD}" destId="{97218578-28DE-4201-AE09-CD659309976F}" srcOrd="4" destOrd="0" presId="urn:microsoft.com/office/officeart/2005/8/layout/orgChart1"/>
    <dgm:cxn modelId="{96371C81-4864-487D-8E70-0E82E1CEB013}" type="presParOf" srcId="{4E63BC94-4BBC-46F8-A7A9-CC7BB6C5D1FD}" destId="{FD8B1BD7-1AAF-4E91-8B69-FFA565FD1B67}" srcOrd="5" destOrd="0" presId="urn:microsoft.com/office/officeart/2005/8/layout/orgChart1"/>
    <dgm:cxn modelId="{83323E4E-7092-4569-90A9-B0084CE8AAE2}" type="presParOf" srcId="{FD8B1BD7-1AAF-4E91-8B69-FFA565FD1B67}" destId="{A38656E3-0E91-4CE4-A7C2-6E6638B5EF7B}" srcOrd="0" destOrd="0" presId="urn:microsoft.com/office/officeart/2005/8/layout/orgChart1"/>
    <dgm:cxn modelId="{0A6A6C25-FAA5-4293-A3F8-4244354D00F9}" type="presParOf" srcId="{A38656E3-0E91-4CE4-A7C2-6E6638B5EF7B}" destId="{E3FC80F3-F8B9-45D2-9DCC-B6442CA8253E}" srcOrd="0" destOrd="0" presId="urn:microsoft.com/office/officeart/2005/8/layout/orgChart1"/>
    <dgm:cxn modelId="{225CEB19-0184-4898-9FC2-A169D5640892}" type="presParOf" srcId="{A38656E3-0E91-4CE4-A7C2-6E6638B5EF7B}" destId="{7E807F42-E2DC-4BF6-8605-22AC830B61EA}" srcOrd="1" destOrd="0" presId="urn:microsoft.com/office/officeart/2005/8/layout/orgChart1"/>
    <dgm:cxn modelId="{4D4A255E-DD4D-4110-A52B-33C128D5C0E8}" type="presParOf" srcId="{FD8B1BD7-1AAF-4E91-8B69-FFA565FD1B67}" destId="{EF013C59-CA2E-4D4D-8B45-D8358ACA1F19}" srcOrd="1" destOrd="0" presId="urn:microsoft.com/office/officeart/2005/8/layout/orgChart1"/>
    <dgm:cxn modelId="{F60126C5-BBC1-415B-8DED-326077EC3F4E}" type="presParOf" srcId="{FD8B1BD7-1AAF-4E91-8B69-FFA565FD1B67}" destId="{C74A51D2-E61F-46E2-B335-584E9B27D48E}" srcOrd="2" destOrd="0" presId="urn:microsoft.com/office/officeart/2005/8/layout/orgChart1"/>
    <dgm:cxn modelId="{F65185DA-5F2D-44B5-BC63-6088A590E386}" type="presParOf" srcId="{2C144370-489B-49EA-BA71-3740AB678FA9}" destId="{CCA21E34-C045-4D29-A2FF-89016D9450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D725D-4DF7-4038-995F-D476DDB208BD}" type="doc">
      <dgm:prSet loTypeId="urn:microsoft.com/office/officeart/2005/8/layout/orgChart1" loCatId="hierarchy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0A6AE3D-B2EA-4F46-8BE3-4D38F2C48C04}">
      <dgm:prSet phldrT="[Text]"/>
      <dgm:spPr/>
      <dgm:t>
        <a:bodyPr/>
        <a:lstStyle/>
        <a:p>
          <a:r>
            <a:rPr lang="en-US" dirty="0" err="1" smtClean="0"/>
            <a:t>PubSubBase</a:t>
          </a:r>
          <a:endParaRPr lang="en-US" dirty="0"/>
        </a:p>
      </dgm:t>
    </dgm:pt>
    <dgm:pt modelId="{C1D58E8E-69C7-4912-B4C1-86E662880E36}" type="parTrans" cxnId="{EDF1F509-7B65-4CB8-93D1-4C1A6EDF5416}">
      <dgm:prSet/>
      <dgm:spPr/>
      <dgm:t>
        <a:bodyPr/>
        <a:lstStyle/>
        <a:p>
          <a:endParaRPr lang="en-US"/>
        </a:p>
      </dgm:t>
    </dgm:pt>
    <dgm:pt modelId="{EBF3673C-DAB8-47BC-9C93-F169AA6B186A}" type="sibTrans" cxnId="{EDF1F509-7B65-4CB8-93D1-4C1A6EDF5416}">
      <dgm:prSet/>
      <dgm:spPr/>
      <dgm:t>
        <a:bodyPr/>
        <a:lstStyle/>
        <a:p>
          <a:endParaRPr lang="en-US"/>
        </a:p>
      </dgm:t>
    </dgm:pt>
    <dgm:pt modelId="{3E925F67-9E70-4E30-B5B2-FEA9616E6821}">
      <dgm:prSet phldrT="[Text]"/>
      <dgm:spPr/>
      <dgm:t>
        <a:bodyPr/>
        <a:lstStyle/>
        <a:p>
          <a:r>
            <a:rPr lang="en-US" dirty="0" err="1" smtClean="0"/>
            <a:t>MonitorDaemon</a:t>
          </a:r>
          <a:endParaRPr lang="en-US" dirty="0"/>
        </a:p>
      </dgm:t>
    </dgm:pt>
    <dgm:pt modelId="{30E8270E-BAA7-45C7-BE20-553961F1B57D}" type="parTrans" cxnId="{E70E5C91-245B-492F-BB38-7E7E8E94BBD3}">
      <dgm:prSet/>
      <dgm:spPr/>
      <dgm:t>
        <a:bodyPr/>
        <a:lstStyle/>
        <a:p>
          <a:endParaRPr lang="en-US"/>
        </a:p>
      </dgm:t>
    </dgm:pt>
    <dgm:pt modelId="{4F6AC020-5027-460D-B29A-C121236F4CA0}" type="sibTrans" cxnId="{E70E5C91-245B-492F-BB38-7E7E8E94BBD3}">
      <dgm:prSet/>
      <dgm:spPr/>
      <dgm:t>
        <a:bodyPr/>
        <a:lstStyle/>
        <a:p>
          <a:endParaRPr lang="en-US"/>
        </a:p>
      </dgm:t>
    </dgm:pt>
    <dgm:pt modelId="{6F553770-E512-4836-94AE-A68EF6BFB2E4}">
      <dgm:prSet phldrT="[Text]"/>
      <dgm:spPr/>
      <dgm:t>
        <a:bodyPr/>
        <a:lstStyle/>
        <a:p>
          <a:r>
            <a:rPr lang="en-US" dirty="0" err="1" smtClean="0"/>
            <a:t>ServiceListener</a:t>
          </a:r>
          <a:endParaRPr lang="en-US" dirty="0"/>
        </a:p>
      </dgm:t>
    </dgm:pt>
    <dgm:pt modelId="{611BA41E-4539-47D2-B7EC-2F315AA16E2C}" type="parTrans" cxnId="{C388E884-ABFB-498C-A9BD-684E555FFBBD}">
      <dgm:prSet/>
      <dgm:spPr/>
      <dgm:t>
        <a:bodyPr/>
        <a:lstStyle/>
        <a:p>
          <a:endParaRPr lang="en-US"/>
        </a:p>
      </dgm:t>
    </dgm:pt>
    <dgm:pt modelId="{B99AEA91-EF5C-414D-B797-3F353DFBB051}" type="sibTrans" cxnId="{C388E884-ABFB-498C-A9BD-684E555FFBBD}">
      <dgm:prSet/>
      <dgm:spPr/>
      <dgm:t>
        <a:bodyPr/>
        <a:lstStyle/>
        <a:p>
          <a:endParaRPr lang="en-US"/>
        </a:p>
      </dgm:t>
    </dgm:pt>
    <dgm:pt modelId="{FC14D47F-1068-47D4-941B-9D3920996124}">
      <dgm:prSet phldrT="[Text]"/>
      <dgm:spPr/>
      <dgm:t>
        <a:bodyPr/>
        <a:lstStyle/>
        <a:p>
          <a:r>
            <a:rPr lang="en-US" dirty="0" smtClean="0"/>
            <a:t>MonitorWorker</a:t>
          </a:r>
          <a:endParaRPr lang="en-US" dirty="0"/>
        </a:p>
      </dgm:t>
    </dgm:pt>
    <dgm:pt modelId="{084FAD26-BA15-442D-986E-A675FE355AC6}" type="parTrans" cxnId="{F06D62D4-FE15-45E6-B5B8-F0E86FD29053}">
      <dgm:prSet/>
      <dgm:spPr/>
      <dgm:t>
        <a:bodyPr/>
        <a:lstStyle/>
        <a:p>
          <a:endParaRPr lang="en-US"/>
        </a:p>
      </dgm:t>
    </dgm:pt>
    <dgm:pt modelId="{EDB2FE0F-EB35-4F88-A2C6-58F48D7D44BB}" type="sibTrans" cxnId="{F06D62D4-FE15-45E6-B5B8-F0E86FD29053}">
      <dgm:prSet/>
      <dgm:spPr/>
      <dgm:t>
        <a:bodyPr/>
        <a:lstStyle/>
        <a:p>
          <a:endParaRPr lang="en-US"/>
        </a:p>
      </dgm:t>
    </dgm:pt>
    <dgm:pt modelId="{943D590B-83C3-41F9-8D80-C69E003E08A6}" type="pres">
      <dgm:prSet presAssocID="{B49D725D-4DF7-4038-995F-D476DDB208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F1F9D9-5597-46A7-9E81-34CA2188F7BB}" type="pres">
      <dgm:prSet presAssocID="{90A6AE3D-B2EA-4F46-8BE3-4D38F2C48C04}" presName="hierRoot1" presStyleCnt="0">
        <dgm:presLayoutVars>
          <dgm:hierBranch val="init"/>
        </dgm:presLayoutVars>
      </dgm:prSet>
      <dgm:spPr/>
    </dgm:pt>
    <dgm:pt modelId="{0622CADA-1C18-488B-A123-0F12833561E1}" type="pres">
      <dgm:prSet presAssocID="{90A6AE3D-B2EA-4F46-8BE3-4D38F2C48C04}" presName="rootComposite1" presStyleCnt="0"/>
      <dgm:spPr/>
    </dgm:pt>
    <dgm:pt modelId="{3EFEA092-17A7-41BB-AA0F-4D91D3E58700}" type="pres">
      <dgm:prSet presAssocID="{90A6AE3D-B2EA-4F46-8BE3-4D38F2C48C04}" presName="rootText1" presStyleLbl="node0" presStyleIdx="0" presStyleCnt="1">
        <dgm:presLayoutVars>
          <dgm:chPref val="3"/>
        </dgm:presLayoutVars>
      </dgm:prSet>
      <dgm:spPr/>
    </dgm:pt>
    <dgm:pt modelId="{4CA434C1-A32C-48FA-9E9D-EAE7AAD9F005}" type="pres">
      <dgm:prSet presAssocID="{90A6AE3D-B2EA-4F46-8BE3-4D38F2C48C04}" presName="rootConnector1" presStyleLbl="node1" presStyleIdx="0" presStyleCnt="0"/>
      <dgm:spPr/>
    </dgm:pt>
    <dgm:pt modelId="{D38CDFC5-CFDF-45DF-B546-DADE2EA6B566}" type="pres">
      <dgm:prSet presAssocID="{90A6AE3D-B2EA-4F46-8BE3-4D38F2C48C04}" presName="hierChild2" presStyleCnt="0"/>
      <dgm:spPr/>
    </dgm:pt>
    <dgm:pt modelId="{059CB3A6-D6CF-4A5B-BFD2-CC14092E0D88}" type="pres">
      <dgm:prSet presAssocID="{30E8270E-BAA7-45C7-BE20-553961F1B57D}" presName="Name37" presStyleLbl="parChTrans1D2" presStyleIdx="0" presStyleCnt="3"/>
      <dgm:spPr/>
    </dgm:pt>
    <dgm:pt modelId="{49548DB9-CA83-446A-A9EA-7514DD00AE2F}" type="pres">
      <dgm:prSet presAssocID="{3E925F67-9E70-4E30-B5B2-FEA9616E6821}" presName="hierRoot2" presStyleCnt="0">
        <dgm:presLayoutVars>
          <dgm:hierBranch val="init"/>
        </dgm:presLayoutVars>
      </dgm:prSet>
      <dgm:spPr/>
    </dgm:pt>
    <dgm:pt modelId="{550E64EE-ED56-4ECC-928B-3C5CFC97D1A5}" type="pres">
      <dgm:prSet presAssocID="{3E925F67-9E70-4E30-B5B2-FEA9616E6821}" presName="rootComposite" presStyleCnt="0"/>
      <dgm:spPr/>
    </dgm:pt>
    <dgm:pt modelId="{A35FB8CE-F703-468D-AC1B-EAD829A24B7B}" type="pres">
      <dgm:prSet presAssocID="{3E925F67-9E70-4E30-B5B2-FEA9616E682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DECC4-3EC0-46CC-AB47-3BBCE55818D9}" type="pres">
      <dgm:prSet presAssocID="{3E925F67-9E70-4E30-B5B2-FEA9616E6821}" presName="rootConnector" presStyleLbl="node2" presStyleIdx="0" presStyleCnt="3"/>
      <dgm:spPr/>
    </dgm:pt>
    <dgm:pt modelId="{41CBBD4B-615E-4258-B55A-09124CDFA860}" type="pres">
      <dgm:prSet presAssocID="{3E925F67-9E70-4E30-B5B2-FEA9616E6821}" presName="hierChild4" presStyleCnt="0"/>
      <dgm:spPr/>
    </dgm:pt>
    <dgm:pt modelId="{26AA03E3-D3C3-4AE2-B5B9-C6ACEC2228A3}" type="pres">
      <dgm:prSet presAssocID="{3E925F67-9E70-4E30-B5B2-FEA9616E6821}" presName="hierChild5" presStyleCnt="0"/>
      <dgm:spPr/>
    </dgm:pt>
    <dgm:pt modelId="{91EEBAF0-5DBC-4590-A5FF-A5A6082E94CB}" type="pres">
      <dgm:prSet presAssocID="{611BA41E-4539-47D2-B7EC-2F315AA16E2C}" presName="Name37" presStyleLbl="parChTrans1D2" presStyleIdx="1" presStyleCnt="3"/>
      <dgm:spPr/>
    </dgm:pt>
    <dgm:pt modelId="{678CE706-415D-4883-9923-1E6439B462E5}" type="pres">
      <dgm:prSet presAssocID="{6F553770-E512-4836-94AE-A68EF6BFB2E4}" presName="hierRoot2" presStyleCnt="0">
        <dgm:presLayoutVars>
          <dgm:hierBranch val="init"/>
        </dgm:presLayoutVars>
      </dgm:prSet>
      <dgm:spPr/>
    </dgm:pt>
    <dgm:pt modelId="{25AA2801-F8DA-4ECF-B169-8AEB87FB5DDA}" type="pres">
      <dgm:prSet presAssocID="{6F553770-E512-4836-94AE-A68EF6BFB2E4}" presName="rootComposite" presStyleCnt="0"/>
      <dgm:spPr/>
    </dgm:pt>
    <dgm:pt modelId="{8C987F5E-2017-4D96-9000-968DAB38F618}" type="pres">
      <dgm:prSet presAssocID="{6F553770-E512-4836-94AE-A68EF6BFB2E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1DBC3F-1BCF-448A-B7FF-6A0C6DF78BA7}" type="pres">
      <dgm:prSet presAssocID="{6F553770-E512-4836-94AE-A68EF6BFB2E4}" presName="rootConnector" presStyleLbl="node2" presStyleIdx="1" presStyleCnt="3"/>
      <dgm:spPr/>
    </dgm:pt>
    <dgm:pt modelId="{89F1614B-CFF3-4943-AD47-8D75928C1955}" type="pres">
      <dgm:prSet presAssocID="{6F553770-E512-4836-94AE-A68EF6BFB2E4}" presName="hierChild4" presStyleCnt="0"/>
      <dgm:spPr/>
    </dgm:pt>
    <dgm:pt modelId="{384E0AE7-BE8B-4130-99CD-3B9D14BF122F}" type="pres">
      <dgm:prSet presAssocID="{6F553770-E512-4836-94AE-A68EF6BFB2E4}" presName="hierChild5" presStyleCnt="0"/>
      <dgm:spPr/>
    </dgm:pt>
    <dgm:pt modelId="{6C00967E-48C8-45A6-B834-A2C56F20EE1A}" type="pres">
      <dgm:prSet presAssocID="{084FAD26-BA15-442D-986E-A675FE355AC6}" presName="Name37" presStyleLbl="parChTrans1D2" presStyleIdx="2" presStyleCnt="3"/>
      <dgm:spPr/>
    </dgm:pt>
    <dgm:pt modelId="{6728C08D-C411-4A4F-8129-BEB497300F12}" type="pres">
      <dgm:prSet presAssocID="{FC14D47F-1068-47D4-941B-9D3920996124}" presName="hierRoot2" presStyleCnt="0">
        <dgm:presLayoutVars>
          <dgm:hierBranch val="init"/>
        </dgm:presLayoutVars>
      </dgm:prSet>
      <dgm:spPr/>
    </dgm:pt>
    <dgm:pt modelId="{23A1611C-680B-413C-AFEA-A30EECFBAE3A}" type="pres">
      <dgm:prSet presAssocID="{FC14D47F-1068-47D4-941B-9D3920996124}" presName="rootComposite" presStyleCnt="0"/>
      <dgm:spPr/>
    </dgm:pt>
    <dgm:pt modelId="{D574A467-7799-41DF-80E1-A3992FE17FF4}" type="pres">
      <dgm:prSet presAssocID="{FC14D47F-1068-47D4-941B-9D392099612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F112F-B70B-4AD0-AF97-607C5451625E}" type="pres">
      <dgm:prSet presAssocID="{FC14D47F-1068-47D4-941B-9D3920996124}" presName="rootConnector" presStyleLbl="node2" presStyleIdx="2" presStyleCnt="3"/>
      <dgm:spPr/>
    </dgm:pt>
    <dgm:pt modelId="{AC5C4226-351A-4828-AEA7-94935F3F6C60}" type="pres">
      <dgm:prSet presAssocID="{FC14D47F-1068-47D4-941B-9D3920996124}" presName="hierChild4" presStyleCnt="0"/>
      <dgm:spPr/>
    </dgm:pt>
    <dgm:pt modelId="{69B0C923-AEDE-4D87-A2CF-48400A42C273}" type="pres">
      <dgm:prSet presAssocID="{FC14D47F-1068-47D4-941B-9D3920996124}" presName="hierChild5" presStyleCnt="0"/>
      <dgm:spPr/>
    </dgm:pt>
    <dgm:pt modelId="{8CAE3521-8433-44C6-89A3-103192E64F8A}" type="pres">
      <dgm:prSet presAssocID="{90A6AE3D-B2EA-4F46-8BE3-4D38F2C48C04}" presName="hierChild3" presStyleCnt="0"/>
      <dgm:spPr/>
    </dgm:pt>
  </dgm:ptLst>
  <dgm:cxnLst>
    <dgm:cxn modelId="{58676A98-FDA2-4D04-B9B9-1E40B220A2BC}" type="presOf" srcId="{FC14D47F-1068-47D4-941B-9D3920996124}" destId="{B97F112F-B70B-4AD0-AF97-607C5451625E}" srcOrd="1" destOrd="0" presId="urn:microsoft.com/office/officeart/2005/8/layout/orgChart1"/>
    <dgm:cxn modelId="{F06D62D4-FE15-45E6-B5B8-F0E86FD29053}" srcId="{90A6AE3D-B2EA-4F46-8BE3-4D38F2C48C04}" destId="{FC14D47F-1068-47D4-941B-9D3920996124}" srcOrd="2" destOrd="0" parTransId="{084FAD26-BA15-442D-986E-A675FE355AC6}" sibTransId="{EDB2FE0F-EB35-4F88-A2C6-58F48D7D44BB}"/>
    <dgm:cxn modelId="{5C89A923-88B0-4322-A1A1-55D603051082}" type="presOf" srcId="{6F553770-E512-4836-94AE-A68EF6BFB2E4}" destId="{8C987F5E-2017-4D96-9000-968DAB38F618}" srcOrd="0" destOrd="0" presId="urn:microsoft.com/office/officeart/2005/8/layout/orgChart1"/>
    <dgm:cxn modelId="{1A6909EB-D6D2-4EEB-9099-881C5185131D}" type="presOf" srcId="{611BA41E-4539-47D2-B7EC-2F315AA16E2C}" destId="{91EEBAF0-5DBC-4590-A5FF-A5A6082E94CB}" srcOrd="0" destOrd="0" presId="urn:microsoft.com/office/officeart/2005/8/layout/orgChart1"/>
    <dgm:cxn modelId="{B1766AC9-F1E4-480B-927A-BD8F7E22D40F}" type="presOf" srcId="{084FAD26-BA15-442D-986E-A675FE355AC6}" destId="{6C00967E-48C8-45A6-B834-A2C56F20EE1A}" srcOrd="0" destOrd="0" presId="urn:microsoft.com/office/officeart/2005/8/layout/orgChart1"/>
    <dgm:cxn modelId="{2B7606E2-1F07-4F5B-AA20-0292DE2E6122}" type="presOf" srcId="{90A6AE3D-B2EA-4F46-8BE3-4D38F2C48C04}" destId="{4CA434C1-A32C-48FA-9E9D-EAE7AAD9F005}" srcOrd="1" destOrd="0" presId="urn:microsoft.com/office/officeart/2005/8/layout/orgChart1"/>
    <dgm:cxn modelId="{064069CD-A080-4EBB-88F0-05EDE1B5CBD0}" type="presOf" srcId="{3E925F67-9E70-4E30-B5B2-FEA9616E6821}" destId="{A35FB8CE-F703-468D-AC1B-EAD829A24B7B}" srcOrd="0" destOrd="0" presId="urn:microsoft.com/office/officeart/2005/8/layout/orgChart1"/>
    <dgm:cxn modelId="{9DF05608-00D4-41FB-9FBB-96764AD7EC6A}" type="presOf" srcId="{3E925F67-9E70-4E30-B5B2-FEA9616E6821}" destId="{853DECC4-3EC0-46CC-AB47-3BBCE55818D9}" srcOrd="1" destOrd="0" presId="urn:microsoft.com/office/officeart/2005/8/layout/orgChart1"/>
    <dgm:cxn modelId="{E70E5C91-245B-492F-BB38-7E7E8E94BBD3}" srcId="{90A6AE3D-B2EA-4F46-8BE3-4D38F2C48C04}" destId="{3E925F67-9E70-4E30-B5B2-FEA9616E6821}" srcOrd="0" destOrd="0" parTransId="{30E8270E-BAA7-45C7-BE20-553961F1B57D}" sibTransId="{4F6AC020-5027-460D-B29A-C121236F4CA0}"/>
    <dgm:cxn modelId="{C388E884-ABFB-498C-A9BD-684E555FFBBD}" srcId="{90A6AE3D-B2EA-4F46-8BE3-4D38F2C48C04}" destId="{6F553770-E512-4836-94AE-A68EF6BFB2E4}" srcOrd="1" destOrd="0" parTransId="{611BA41E-4539-47D2-B7EC-2F315AA16E2C}" sibTransId="{B99AEA91-EF5C-414D-B797-3F353DFBB051}"/>
    <dgm:cxn modelId="{36B51B87-B6F0-4F8E-B6A5-1BDAD284DA0C}" type="presOf" srcId="{90A6AE3D-B2EA-4F46-8BE3-4D38F2C48C04}" destId="{3EFEA092-17A7-41BB-AA0F-4D91D3E58700}" srcOrd="0" destOrd="0" presId="urn:microsoft.com/office/officeart/2005/8/layout/orgChart1"/>
    <dgm:cxn modelId="{002B03F2-D4F3-4633-801C-6E05CC8A10A7}" type="presOf" srcId="{30E8270E-BAA7-45C7-BE20-553961F1B57D}" destId="{059CB3A6-D6CF-4A5B-BFD2-CC14092E0D88}" srcOrd="0" destOrd="0" presId="urn:microsoft.com/office/officeart/2005/8/layout/orgChart1"/>
    <dgm:cxn modelId="{EDF1F509-7B65-4CB8-93D1-4C1A6EDF5416}" srcId="{B49D725D-4DF7-4038-995F-D476DDB208BD}" destId="{90A6AE3D-B2EA-4F46-8BE3-4D38F2C48C04}" srcOrd="0" destOrd="0" parTransId="{C1D58E8E-69C7-4912-B4C1-86E662880E36}" sibTransId="{EBF3673C-DAB8-47BC-9C93-F169AA6B186A}"/>
    <dgm:cxn modelId="{8F02AF78-305A-458E-A0D8-A679C16138CC}" type="presOf" srcId="{FC14D47F-1068-47D4-941B-9D3920996124}" destId="{D574A467-7799-41DF-80E1-A3992FE17FF4}" srcOrd="0" destOrd="0" presId="urn:microsoft.com/office/officeart/2005/8/layout/orgChart1"/>
    <dgm:cxn modelId="{E4F2344A-FB35-40F7-9091-A58F06F2DD77}" type="presOf" srcId="{B49D725D-4DF7-4038-995F-D476DDB208BD}" destId="{943D590B-83C3-41F9-8D80-C69E003E08A6}" srcOrd="0" destOrd="0" presId="urn:microsoft.com/office/officeart/2005/8/layout/orgChart1"/>
    <dgm:cxn modelId="{4AA7ABE4-59A5-4B27-8BB1-9E2E30C3BEB3}" type="presOf" srcId="{6F553770-E512-4836-94AE-A68EF6BFB2E4}" destId="{381DBC3F-1BCF-448A-B7FF-6A0C6DF78BA7}" srcOrd="1" destOrd="0" presId="urn:microsoft.com/office/officeart/2005/8/layout/orgChart1"/>
    <dgm:cxn modelId="{04837C46-2614-4F4B-8948-9834091426D4}" type="presParOf" srcId="{943D590B-83C3-41F9-8D80-C69E003E08A6}" destId="{1EF1F9D9-5597-46A7-9E81-34CA2188F7BB}" srcOrd="0" destOrd="0" presId="urn:microsoft.com/office/officeart/2005/8/layout/orgChart1"/>
    <dgm:cxn modelId="{B82A63CB-401A-4C71-BB17-AAC00D7C64C3}" type="presParOf" srcId="{1EF1F9D9-5597-46A7-9E81-34CA2188F7BB}" destId="{0622CADA-1C18-488B-A123-0F12833561E1}" srcOrd="0" destOrd="0" presId="urn:microsoft.com/office/officeart/2005/8/layout/orgChart1"/>
    <dgm:cxn modelId="{765102FF-001D-4EE4-99A3-A34781B19922}" type="presParOf" srcId="{0622CADA-1C18-488B-A123-0F12833561E1}" destId="{3EFEA092-17A7-41BB-AA0F-4D91D3E58700}" srcOrd="0" destOrd="0" presId="urn:microsoft.com/office/officeart/2005/8/layout/orgChart1"/>
    <dgm:cxn modelId="{F988F3AE-E522-4DA1-A97A-2BF0573AFC4E}" type="presParOf" srcId="{0622CADA-1C18-488B-A123-0F12833561E1}" destId="{4CA434C1-A32C-48FA-9E9D-EAE7AAD9F005}" srcOrd="1" destOrd="0" presId="urn:microsoft.com/office/officeart/2005/8/layout/orgChart1"/>
    <dgm:cxn modelId="{889CEAB3-42DD-4321-8A89-83F0455DAF59}" type="presParOf" srcId="{1EF1F9D9-5597-46A7-9E81-34CA2188F7BB}" destId="{D38CDFC5-CFDF-45DF-B546-DADE2EA6B566}" srcOrd="1" destOrd="0" presId="urn:microsoft.com/office/officeart/2005/8/layout/orgChart1"/>
    <dgm:cxn modelId="{C29DDDE7-40A0-4692-B414-D8B58BFD58EA}" type="presParOf" srcId="{D38CDFC5-CFDF-45DF-B546-DADE2EA6B566}" destId="{059CB3A6-D6CF-4A5B-BFD2-CC14092E0D88}" srcOrd="0" destOrd="0" presId="urn:microsoft.com/office/officeart/2005/8/layout/orgChart1"/>
    <dgm:cxn modelId="{FBBDDEF5-9253-4E31-BCDD-0ED5EC7800E7}" type="presParOf" srcId="{D38CDFC5-CFDF-45DF-B546-DADE2EA6B566}" destId="{49548DB9-CA83-446A-A9EA-7514DD00AE2F}" srcOrd="1" destOrd="0" presId="urn:microsoft.com/office/officeart/2005/8/layout/orgChart1"/>
    <dgm:cxn modelId="{22723F7B-A035-40AD-B030-6AEA074C468F}" type="presParOf" srcId="{49548DB9-CA83-446A-A9EA-7514DD00AE2F}" destId="{550E64EE-ED56-4ECC-928B-3C5CFC97D1A5}" srcOrd="0" destOrd="0" presId="urn:microsoft.com/office/officeart/2005/8/layout/orgChart1"/>
    <dgm:cxn modelId="{85D3758C-0822-4541-94EB-8F10A8400FCD}" type="presParOf" srcId="{550E64EE-ED56-4ECC-928B-3C5CFC97D1A5}" destId="{A35FB8CE-F703-468D-AC1B-EAD829A24B7B}" srcOrd="0" destOrd="0" presId="urn:microsoft.com/office/officeart/2005/8/layout/orgChart1"/>
    <dgm:cxn modelId="{E2ED1891-E9A1-49A7-8A3E-BDE069F45E94}" type="presParOf" srcId="{550E64EE-ED56-4ECC-928B-3C5CFC97D1A5}" destId="{853DECC4-3EC0-46CC-AB47-3BBCE55818D9}" srcOrd="1" destOrd="0" presId="urn:microsoft.com/office/officeart/2005/8/layout/orgChart1"/>
    <dgm:cxn modelId="{FA338CC9-BBCD-491B-9419-E73CBB0BAEDD}" type="presParOf" srcId="{49548DB9-CA83-446A-A9EA-7514DD00AE2F}" destId="{41CBBD4B-615E-4258-B55A-09124CDFA860}" srcOrd="1" destOrd="0" presId="urn:microsoft.com/office/officeart/2005/8/layout/orgChart1"/>
    <dgm:cxn modelId="{BC78284D-2D1B-4029-A149-EF0E34B90AFC}" type="presParOf" srcId="{49548DB9-CA83-446A-A9EA-7514DD00AE2F}" destId="{26AA03E3-D3C3-4AE2-B5B9-C6ACEC2228A3}" srcOrd="2" destOrd="0" presId="urn:microsoft.com/office/officeart/2005/8/layout/orgChart1"/>
    <dgm:cxn modelId="{3A758910-F894-48D1-BDCC-4702A14FE130}" type="presParOf" srcId="{D38CDFC5-CFDF-45DF-B546-DADE2EA6B566}" destId="{91EEBAF0-5DBC-4590-A5FF-A5A6082E94CB}" srcOrd="2" destOrd="0" presId="urn:microsoft.com/office/officeart/2005/8/layout/orgChart1"/>
    <dgm:cxn modelId="{DE0D038A-4D18-4810-BD21-6A054D0460E0}" type="presParOf" srcId="{D38CDFC5-CFDF-45DF-B546-DADE2EA6B566}" destId="{678CE706-415D-4883-9923-1E6439B462E5}" srcOrd="3" destOrd="0" presId="urn:microsoft.com/office/officeart/2005/8/layout/orgChart1"/>
    <dgm:cxn modelId="{EBF00BEF-90F1-4B28-95AE-B7A818C8BA9A}" type="presParOf" srcId="{678CE706-415D-4883-9923-1E6439B462E5}" destId="{25AA2801-F8DA-4ECF-B169-8AEB87FB5DDA}" srcOrd="0" destOrd="0" presId="urn:microsoft.com/office/officeart/2005/8/layout/orgChart1"/>
    <dgm:cxn modelId="{7D8E1EF5-022E-4EB1-A061-A515567381C7}" type="presParOf" srcId="{25AA2801-F8DA-4ECF-B169-8AEB87FB5DDA}" destId="{8C987F5E-2017-4D96-9000-968DAB38F618}" srcOrd="0" destOrd="0" presId="urn:microsoft.com/office/officeart/2005/8/layout/orgChart1"/>
    <dgm:cxn modelId="{B4417816-9332-4CF9-839A-C7AC0C5D1B97}" type="presParOf" srcId="{25AA2801-F8DA-4ECF-B169-8AEB87FB5DDA}" destId="{381DBC3F-1BCF-448A-B7FF-6A0C6DF78BA7}" srcOrd="1" destOrd="0" presId="urn:microsoft.com/office/officeart/2005/8/layout/orgChart1"/>
    <dgm:cxn modelId="{9C63260F-5634-48B0-BA56-37FC434A46AF}" type="presParOf" srcId="{678CE706-415D-4883-9923-1E6439B462E5}" destId="{89F1614B-CFF3-4943-AD47-8D75928C1955}" srcOrd="1" destOrd="0" presId="urn:microsoft.com/office/officeart/2005/8/layout/orgChart1"/>
    <dgm:cxn modelId="{509ED031-CE7A-4319-A2E7-F500223AA32E}" type="presParOf" srcId="{678CE706-415D-4883-9923-1E6439B462E5}" destId="{384E0AE7-BE8B-4130-99CD-3B9D14BF122F}" srcOrd="2" destOrd="0" presId="urn:microsoft.com/office/officeart/2005/8/layout/orgChart1"/>
    <dgm:cxn modelId="{EBB8F1A7-83D4-4FDF-85DD-F23F5BBE52F2}" type="presParOf" srcId="{D38CDFC5-CFDF-45DF-B546-DADE2EA6B566}" destId="{6C00967E-48C8-45A6-B834-A2C56F20EE1A}" srcOrd="4" destOrd="0" presId="urn:microsoft.com/office/officeart/2005/8/layout/orgChart1"/>
    <dgm:cxn modelId="{F3E1A0D8-A31A-42FE-9DE4-4C7F97BB672D}" type="presParOf" srcId="{D38CDFC5-CFDF-45DF-B546-DADE2EA6B566}" destId="{6728C08D-C411-4A4F-8129-BEB497300F12}" srcOrd="5" destOrd="0" presId="urn:microsoft.com/office/officeart/2005/8/layout/orgChart1"/>
    <dgm:cxn modelId="{736FBF32-3CD3-473A-A85E-F283F83D91DF}" type="presParOf" srcId="{6728C08D-C411-4A4F-8129-BEB497300F12}" destId="{23A1611C-680B-413C-AFEA-A30EECFBAE3A}" srcOrd="0" destOrd="0" presId="urn:microsoft.com/office/officeart/2005/8/layout/orgChart1"/>
    <dgm:cxn modelId="{60269D8C-813B-4B75-AF1F-E4EC399177E2}" type="presParOf" srcId="{23A1611C-680B-413C-AFEA-A30EECFBAE3A}" destId="{D574A467-7799-41DF-80E1-A3992FE17FF4}" srcOrd="0" destOrd="0" presId="urn:microsoft.com/office/officeart/2005/8/layout/orgChart1"/>
    <dgm:cxn modelId="{7219EC99-DE2D-4C32-891D-AB683148EFB7}" type="presParOf" srcId="{23A1611C-680B-413C-AFEA-A30EECFBAE3A}" destId="{B97F112F-B70B-4AD0-AF97-607C5451625E}" srcOrd="1" destOrd="0" presId="urn:microsoft.com/office/officeart/2005/8/layout/orgChart1"/>
    <dgm:cxn modelId="{A5017EE4-F7E1-4FBB-A16B-2A84C59487E5}" type="presParOf" srcId="{6728C08D-C411-4A4F-8129-BEB497300F12}" destId="{AC5C4226-351A-4828-AEA7-94935F3F6C60}" srcOrd="1" destOrd="0" presId="urn:microsoft.com/office/officeart/2005/8/layout/orgChart1"/>
    <dgm:cxn modelId="{8740D870-2174-426A-A254-335B0315C47E}" type="presParOf" srcId="{6728C08D-C411-4A4F-8129-BEB497300F12}" destId="{69B0C923-AEDE-4D87-A2CF-48400A42C273}" srcOrd="2" destOrd="0" presId="urn:microsoft.com/office/officeart/2005/8/layout/orgChart1"/>
    <dgm:cxn modelId="{251E0227-92A5-48B2-BD40-3FE7174FCF59}" type="presParOf" srcId="{1EF1F9D9-5597-46A7-9E81-34CA2188F7BB}" destId="{8CAE3521-8433-44C6-89A3-103192E64F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218578-28DE-4201-AE09-CD659309976F}">
      <dsp:nvSpPr>
        <dsp:cNvPr id="0" name=""/>
        <dsp:cNvSpPr/>
      </dsp:nvSpPr>
      <dsp:spPr>
        <a:xfrm>
          <a:off x="4038600" y="2380949"/>
          <a:ext cx="2857339" cy="49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950"/>
              </a:lnTo>
              <a:lnTo>
                <a:pt x="2857339" y="247950"/>
              </a:lnTo>
              <a:lnTo>
                <a:pt x="2857339" y="495901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DF045-22A1-41AB-9600-493083FADB88}">
      <dsp:nvSpPr>
        <dsp:cNvPr id="0" name=""/>
        <dsp:cNvSpPr/>
      </dsp:nvSpPr>
      <dsp:spPr>
        <a:xfrm>
          <a:off x="3992880" y="2380949"/>
          <a:ext cx="91440" cy="495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5901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F3FE3-8FC2-4494-9944-B9D086CFBD16}">
      <dsp:nvSpPr>
        <dsp:cNvPr id="0" name=""/>
        <dsp:cNvSpPr/>
      </dsp:nvSpPr>
      <dsp:spPr>
        <a:xfrm>
          <a:off x="1181260" y="2380949"/>
          <a:ext cx="2857339" cy="495901"/>
        </a:xfrm>
        <a:custGeom>
          <a:avLst/>
          <a:gdLst/>
          <a:ahLst/>
          <a:cxnLst/>
          <a:rect l="0" t="0" r="0" b="0"/>
          <a:pathLst>
            <a:path>
              <a:moveTo>
                <a:pt x="2857339" y="0"/>
              </a:moveTo>
              <a:lnTo>
                <a:pt x="2857339" y="247950"/>
              </a:lnTo>
              <a:lnTo>
                <a:pt x="0" y="247950"/>
              </a:lnTo>
              <a:lnTo>
                <a:pt x="0" y="495901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D474E-B5A9-4AC0-AF06-75915EA52E1A}">
      <dsp:nvSpPr>
        <dsp:cNvPr id="0" name=""/>
        <dsp:cNvSpPr/>
      </dsp:nvSpPr>
      <dsp:spPr>
        <a:xfrm>
          <a:off x="2857881" y="1200230"/>
          <a:ext cx="2361437" cy="118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Monitor</a:t>
          </a:r>
          <a:endParaRPr lang="en-US" sz="3000" kern="1200" dirty="0"/>
        </a:p>
      </dsp:txBody>
      <dsp:txXfrm>
        <a:off x="2857881" y="1200230"/>
        <a:ext cx="2361437" cy="1180718"/>
      </dsp:txXfrm>
    </dsp:sp>
    <dsp:sp modelId="{8DC7B3AD-1AD9-44F5-BEA4-1B2D45999A12}">
      <dsp:nvSpPr>
        <dsp:cNvPr id="0" name=""/>
        <dsp:cNvSpPr/>
      </dsp:nvSpPr>
      <dsp:spPr>
        <a:xfrm>
          <a:off x="542" y="2876850"/>
          <a:ext cx="2361437" cy="118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StatClient</a:t>
          </a:r>
          <a:endParaRPr lang="en-US" sz="3000" kern="1200" dirty="0"/>
        </a:p>
      </dsp:txBody>
      <dsp:txXfrm>
        <a:off x="542" y="2876850"/>
        <a:ext cx="2361437" cy="1180718"/>
      </dsp:txXfrm>
    </dsp:sp>
    <dsp:sp modelId="{7438FD1F-43C5-4BD0-94E1-F79458EE08B8}">
      <dsp:nvSpPr>
        <dsp:cNvPr id="0" name=""/>
        <dsp:cNvSpPr/>
      </dsp:nvSpPr>
      <dsp:spPr>
        <a:xfrm>
          <a:off x="2857881" y="2876850"/>
          <a:ext cx="2361437" cy="118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GraphUpdater</a:t>
          </a:r>
          <a:endParaRPr lang="en-US" sz="3000" kern="1200" dirty="0"/>
        </a:p>
      </dsp:txBody>
      <dsp:txXfrm>
        <a:off x="2857881" y="2876850"/>
        <a:ext cx="2361437" cy="1180718"/>
      </dsp:txXfrm>
    </dsp:sp>
    <dsp:sp modelId="{E3FC80F3-F8B9-45D2-9DCC-B6442CA8253E}">
      <dsp:nvSpPr>
        <dsp:cNvPr id="0" name=""/>
        <dsp:cNvSpPr/>
      </dsp:nvSpPr>
      <dsp:spPr>
        <a:xfrm>
          <a:off x="5715220" y="2876850"/>
          <a:ext cx="2361437" cy="118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GenericGraph</a:t>
          </a:r>
          <a:endParaRPr lang="en-US" sz="3000" kern="1200" dirty="0"/>
        </a:p>
      </dsp:txBody>
      <dsp:txXfrm>
        <a:off x="5715220" y="2876850"/>
        <a:ext cx="2361437" cy="11807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00967E-48C8-45A6-B834-A2C56F20EE1A}">
      <dsp:nvSpPr>
        <dsp:cNvPr id="0" name=""/>
        <dsp:cNvSpPr/>
      </dsp:nvSpPr>
      <dsp:spPr>
        <a:xfrm>
          <a:off x="3924300" y="22990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3"/>
              </a:lnTo>
              <a:lnTo>
                <a:pt x="2776470" y="240933"/>
              </a:lnTo>
              <a:lnTo>
                <a:pt x="2776470" y="481866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EBAF0-5DBC-4590-A5FF-A5A6082E94CB}">
      <dsp:nvSpPr>
        <dsp:cNvPr id="0" name=""/>
        <dsp:cNvSpPr/>
      </dsp:nvSpPr>
      <dsp:spPr>
        <a:xfrm>
          <a:off x="3878580" y="2299066"/>
          <a:ext cx="91440" cy="481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66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CB3A6-D6CF-4A5B-BFD2-CC14092E0D88}">
      <dsp:nvSpPr>
        <dsp:cNvPr id="0" name=""/>
        <dsp:cNvSpPr/>
      </dsp:nvSpPr>
      <dsp:spPr>
        <a:xfrm>
          <a:off x="1147829" y="22990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2776470" y="0"/>
              </a:moveTo>
              <a:lnTo>
                <a:pt x="2776470" y="240933"/>
              </a:lnTo>
              <a:lnTo>
                <a:pt x="0" y="240933"/>
              </a:lnTo>
              <a:lnTo>
                <a:pt x="0" y="481866"/>
              </a:lnTo>
            </a:path>
          </a:pathLst>
        </a:custGeom>
        <a:noFill/>
        <a:ln w="190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EA092-17A7-41BB-AA0F-4D91D3E58700}">
      <dsp:nvSpPr>
        <dsp:cNvPr id="0" name=""/>
        <dsp:cNvSpPr/>
      </dsp:nvSpPr>
      <dsp:spPr>
        <a:xfrm>
          <a:off x="2776997" y="1151764"/>
          <a:ext cx="2294604" cy="1147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PubSubBase</a:t>
          </a:r>
          <a:endParaRPr lang="en-US" sz="2500" kern="1200" dirty="0"/>
        </a:p>
      </dsp:txBody>
      <dsp:txXfrm>
        <a:off x="2776997" y="1151764"/>
        <a:ext cx="2294604" cy="1147302"/>
      </dsp:txXfrm>
    </dsp:sp>
    <dsp:sp modelId="{A35FB8CE-F703-468D-AC1B-EAD829A24B7B}">
      <dsp:nvSpPr>
        <dsp:cNvPr id="0" name=""/>
        <dsp:cNvSpPr/>
      </dsp:nvSpPr>
      <dsp:spPr>
        <a:xfrm>
          <a:off x="526" y="2780933"/>
          <a:ext cx="2294604" cy="1147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MonitorDaemon</a:t>
          </a:r>
          <a:endParaRPr lang="en-US" sz="2500" kern="1200" dirty="0"/>
        </a:p>
      </dsp:txBody>
      <dsp:txXfrm>
        <a:off x="526" y="2780933"/>
        <a:ext cx="2294604" cy="1147302"/>
      </dsp:txXfrm>
    </dsp:sp>
    <dsp:sp modelId="{8C987F5E-2017-4D96-9000-968DAB38F618}">
      <dsp:nvSpPr>
        <dsp:cNvPr id="0" name=""/>
        <dsp:cNvSpPr/>
      </dsp:nvSpPr>
      <dsp:spPr>
        <a:xfrm>
          <a:off x="2776997" y="2780933"/>
          <a:ext cx="2294604" cy="1147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ServiceListener</a:t>
          </a:r>
          <a:endParaRPr lang="en-US" sz="2500" kern="1200" dirty="0"/>
        </a:p>
      </dsp:txBody>
      <dsp:txXfrm>
        <a:off x="2776997" y="2780933"/>
        <a:ext cx="2294604" cy="1147302"/>
      </dsp:txXfrm>
    </dsp:sp>
    <dsp:sp modelId="{D574A467-7799-41DF-80E1-A3992FE17FF4}">
      <dsp:nvSpPr>
        <dsp:cNvPr id="0" name=""/>
        <dsp:cNvSpPr/>
      </dsp:nvSpPr>
      <dsp:spPr>
        <a:xfrm>
          <a:off x="5553468" y="2780933"/>
          <a:ext cx="2294604" cy="1147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MonitorWorker</a:t>
          </a:r>
          <a:endParaRPr lang="en-US" sz="2500" kern="1200" dirty="0"/>
        </a:p>
      </dsp:txBody>
      <dsp:txXfrm>
        <a:off x="5553468" y="2780933"/>
        <a:ext cx="2294604" cy="114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999F6-0259-4BD0-90C3-8FF1DA5271B9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2EBFB-D6BF-46D4-95F0-33580E0E2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FAC-5D83-482A-9809-B34FBC9884EF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4677B-C5CE-4183-A13D-EB29CCD21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487BE22-9D97-45BD-BFF8-55D9C256ABD6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624C9D4-FEE7-4C5D-AEBB-D90A293624EF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470BC-C403-4161-B734-95BDDAE476F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3527F60-2CC2-4E3F-AE69-8E8D3795926B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922BDC-FF68-48A7-AF69-7B20C58862E2}" type="datetime1">
              <a:rPr lang="en-US">
                <a:solidFill>
                  <a:prstClr val="black"/>
                </a:solidFill>
              </a:rPr>
              <a:pPr/>
              <a:t>3/23/2011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3F7-958B-430F-BD95-827A4923E770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922BDC-FF68-48A7-AF69-7B20C58862E2}" type="datetime1">
              <a:rPr lang="en-US">
                <a:solidFill>
                  <a:prstClr val="black"/>
                </a:solidFill>
              </a:rPr>
              <a:pPr/>
              <a:t>3/23/2011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03F7-958B-430F-BD95-827A4923E770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470BC-C403-4161-B734-95BDDAE476F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722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E9ED0-ECA5-4C44-ADA1-C81CA6A981B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375DEF0-3E96-4FFD-BC6C-50DCF8113BC3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813DD3B-E690-4270-98CE-D3FB667D4CEA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3110CBB-00E2-4FF3-9256-723788F3FAD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000" smtClean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BF393B2-CEEA-46E9-8703-5E7533359431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charset="0"/>
              </a:rPr>
              <a:t>How you can profile different entities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B7C5-9138-4902-8AEB-303D326CCD97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15875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152400" y="3505200"/>
            <a:ext cx="8763000" cy="76200"/>
            <a:chOff x="144" y="2208"/>
            <a:chExt cx="5520" cy="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208"/>
              <a:ext cx="3216" cy="4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2211"/>
              <a:ext cx="230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946F317A-78DD-496A-88E1-9A38026A35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EA26-6C71-42AC-8CB1-BC17378DF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CA6F-5941-4560-A4C8-61BC2538A9F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D43E-1F6D-4862-9EF5-23095FA015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20A3D-36EF-46F9-8F4E-3A0C7A66C5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E9666-EE5A-46BC-B20A-8514151A40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94977-0176-498E-B73A-B074B1E987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11154-07D6-4440-88D7-7624376043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5C27C-2D65-41A1-897B-0D98784DD0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8B393-BD69-4B46-A642-61192A077A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BE207-B794-43EE-A7A9-2253F9612E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15875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152400" y="3505200"/>
            <a:ext cx="8763000" cy="76200"/>
            <a:chOff x="144" y="2208"/>
            <a:chExt cx="5520" cy="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208"/>
              <a:ext cx="3216" cy="4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2211"/>
              <a:ext cx="230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946F317A-78DD-496A-88E1-9A38026A35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EA26-6C71-42AC-8CB1-BC17378DF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CA6F-5941-4560-A4C8-61BC2538A9F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D43E-1F6D-4862-9EF5-23095FA015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20A3D-36EF-46F9-8F4E-3A0C7A66C5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E9666-EE5A-46BC-B20A-8514151A40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94977-0176-498E-B73A-B074B1E987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11154-07D6-4440-88D7-7624376043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5C27C-2D65-41A1-897B-0D98784DD0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8B393-BD69-4B46-A642-61192A077A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BE207-B794-43EE-A7A9-2253F9612E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3/22/2011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3/22/2011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999606-967B-419A-9AEC-8752E61A74D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\ProductMarketing\HadoopSummit_10\hadoop-summit_10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2579688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14400" y="502768"/>
            <a:ext cx="7759699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14400" y="9709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914400" y="14281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77838" y="1004888"/>
            <a:ext cx="8285162" cy="495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C38035AD-AC01-491C-A1DC-873E017945B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05854" y="261468"/>
            <a:ext cx="776824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05854" y="729613"/>
            <a:ext cx="776824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566" y="1004888"/>
            <a:ext cx="4093436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90750-6070-4B1B-88F7-1165487008A8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15B6-F6B4-4219-8216-94FD91CC009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3FBA5-BC56-4AF4-9C0C-C4A301631155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4A81E-B0F0-4E6A-A85E-C4C3BF49574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7D66B-0903-4700-8297-508D58ED526A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025C-F60C-4BA1-886F-DB3727FF0F6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5" y="254000"/>
            <a:ext cx="3026138" cy="1181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565" y="1721225"/>
            <a:ext cx="3026137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2F64D4-AAA7-41BF-BC65-7BBE50EBDFA7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BB10-BA9C-4FC7-A320-92CD175950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064D3-C2D5-44C3-8A3A-D425ABB93AF1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D8880-BEEA-4239-BB6A-6082B5EF326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838" y="346075"/>
            <a:ext cx="8405812" cy="6172200"/>
            <a:chOff x="311630" y="345560"/>
            <a:chExt cx="8571436" cy="6172216"/>
          </a:xfrm>
        </p:grpSpPr>
        <p:pic>
          <p:nvPicPr>
            <p:cNvPr id="4" name="Picture 6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>
              <a:off x="5663616" y="3774576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 flipH="1">
              <a:off x="311630" y="345560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EDDFB1-806B-4FFC-8911-CD4C9D9FEA9C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98A669-4CE2-482C-B48E-D243CEADBDC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71750" y="1981200"/>
            <a:ext cx="4000500" cy="2301875"/>
          </a:xfrm>
          <a:prstGeom prst="rect">
            <a:avLst/>
          </a:prstGeom>
          <a:solidFill>
            <a:schemeClr val="bg1"/>
          </a:solidFill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7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\ProductMarketing\HadoopSummit_10\hadoop-summit_10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2579688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14400" y="502768"/>
            <a:ext cx="7759699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14400" y="9709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914400" y="14281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77838" y="1004888"/>
            <a:ext cx="8285162" cy="495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C38035AD-AC01-491C-A1DC-873E017945B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05854" y="261468"/>
            <a:ext cx="776824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05854" y="729613"/>
            <a:ext cx="776824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566" y="1004888"/>
            <a:ext cx="4093436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90750-6070-4B1B-88F7-1165487008A8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15B6-F6B4-4219-8216-94FD91CC009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3FBA5-BC56-4AF4-9C0C-C4A301631155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4A81E-B0F0-4E6A-A85E-C4C3BF49574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7D66B-0903-4700-8297-508D58ED526A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025C-F60C-4BA1-886F-DB3727FF0F6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5" y="254000"/>
            <a:ext cx="3026138" cy="1181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565" y="1721225"/>
            <a:ext cx="3026137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2F64D4-AAA7-41BF-BC65-7BBE50EBDFA7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BB10-BA9C-4FC7-A320-92CD175950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064D3-C2D5-44C3-8A3A-D425ABB93AF1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D8880-BEEA-4239-BB6A-6082B5EF326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838" y="346075"/>
            <a:ext cx="8405812" cy="6172200"/>
            <a:chOff x="311630" y="345560"/>
            <a:chExt cx="8571436" cy="6172216"/>
          </a:xfrm>
        </p:grpSpPr>
        <p:pic>
          <p:nvPicPr>
            <p:cNvPr id="4" name="Picture 6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>
              <a:off x="5663616" y="3774576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 flipH="1">
              <a:off x="311630" y="345560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EDDFB1-806B-4FFC-8911-CD4C9D9FEA9C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98A669-4CE2-482C-B48E-D243CEADBDC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71750" y="1981200"/>
            <a:ext cx="4000500" cy="2301875"/>
          </a:xfrm>
          <a:prstGeom prst="rect">
            <a:avLst/>
          </a:prstGeom>
          <a:solidFill>
            <a:schemeClr val="bg1"/>
          </a:solidFill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7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Work\ProductMarketing\HadoopSummit_10\hadoop-summit_10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2579688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14400" y="502768"/>
            <a:ext cx="7759699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spc="0">
                <a:solidFill>
                  <a:srgbClr val="7B0099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14400" y="9709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0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914400" y="1428113"/>
            <a:ext cx="7759699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b="0" kern="1200" spc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77838" y="1004888"/>
            <a:ext cx="8285162" cy="495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C38035AD-AC01-491C-A1DC-873E017945B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3571875"/>
            <a:ext cx="91567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05854" y="261468"/>
            <a:ext cx="7768245" cy="457200"/>
          </a:xfrm>
          <a:prstGeom prst="rect">
            <a:avLst/>
          </a:prstGeom>
        </p:spPr>
        <p:txBody>
          <a:bodyPr tIns="91440" bIns="91440" anchor="ctr">
            <a:noAutofit/>
          </a:bodyPr>
          <a:lstStyle>
            <a:lvl1pPr algn="l">
              <a:defRPr sz="3200" b="0" spc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05854" y="729613"/>
            <a:ext cx="7768245" cy="457200"/>
          </a:xfrm>
          <a:prstGeom prst="rect">
            <a:avLst/>
          </a:prstGeom>
        </p:spPr>
        <p:txBody>
          <a:bodyPr tIns="91440" bIns="91440" rtlCol="0" anchor="ctr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3200" b="1" kern="1200" spc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566" y="1004888"/>
            <a:ext cx="4093436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004888"/>
            <a:ext cx="4197168" cy="4728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9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90750-6070-4B1B-88F7-1165487008A8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615B6-F6B4-4219-8216-94FD91CC009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7838" y="0"/>
            <a:ext cx="8208962" cy="77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83FBA5-BC56-4AF4-9C0C-C4A301631155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4A81E-B0F0-4E6A-A85E-C4C3BF49574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7D66B-0903-4700-8297-508D58ED526A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025C-F60C-4BA1-886F-DB3727FF0F6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5" y="254000"/>
            <a:ext cx="3026138" cy="1181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000"/>
            <a:ext cx="5111750" cy="570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96875" algn="l"/>
              </a:tabLst>
              <a:defRPr sz="1600" b="0"/>
            </a:lvl1pPr>
            <a:lvl2pPr>
              <a:defRPr sz="1400" b="0"/>
            </a:lvl2pPr>
            <a:lvl3pPr>
              <a:defRPr sz="1200" b="0"/>
            </a:lvl3pPr>
            <a:lvl4pPr>
              <a:defRPr sz="1100" b="0"/>
            </a:lvl4pPr>
            <a:lvl5pPr>
              <a:defRPr sz="9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565" y="1721225"/>
            <a:ext cx="3026137" cy="4235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2F64D4-AAA7-41BF-BC65-7BBE50EBDFA7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BB10-BA9C-4FC7-A320-92CD1759502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98" y="4800600"/>
            <a:ext cx="581018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4898" y="612775"/>
            <a:ext cx="5810188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898" y="5367338"/>
            <a:ext cx="58101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064D3-C2D5-44C3-8A3A-D425ABB93AF1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D8880-BEEA-4239-BB6A-6082B5EF326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838" y="346075"/>
            <a:ext cx="8405812" cy="6172200"/>
            <a:chOff x="311630" y="345560"/>
            <a:chExt cx="8571436" cy="6172216"/>
          </a:xfrm>
        </p:grpSpPr>
        <p:pic>
          <p:nvPicPr>
            <p:cNvPr id="4" name="Picture 6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>
              <a:off x="5663616" y="3774576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7" descr="Quotations2.gif"/>
            <p:cNvPicPr>
              <a:picLocks noChangeAspect="1"/>
            </p:cNvPicPr>
            <p:nvPr userDrawn="1"/>
          </p:nvPicPr>
          <p:blipFill>
            <a:blip r:embed="rId2" cstate="print">
              <a:lum contrast="-10000"/>
              <a:grayscl/>
            </a:blip>
            <a:srcRect/>
            <a:stretch>
              <a:fillRect/>
            </a:stretch>
          </p:blipFill>
          <p:spPr bwMode="auto">
            <a:xfrm rot="10800000" flipH="1">
              <a:off x="311630" y="345560"/>
              <a:ext cx="321945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" name="Text Placeholder 122"/>
          <p:cNvSpPr>
            <a:spLocks noGrp="1"/>
          </p:cNvSpPr>
          <p:nvPr>
            <p:ph type="body" sz="quarter" idx="11"/>
          </p:nvPr>
        </p:nvSpPr>
        <p:spPr>
          <a:xfrm>
            <a:off x="675641" y="523875"/>
            <a:ext cx="8089900" cy="52045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algn="r">
              <a:buClr>
                <a:srgbClr val="585858"/>
              </a:buClr>
              <a:buFont typeface="Calibri" pitchFamily="34" charset="0"/>
              <a:buChar char="―"/>
              <a:defRPr sz="2400" b="0">
                <a:solidFill>
                  <a:schemeClr val="tx1"/>
                </a:solidFill>
              </a:defRPr>
            </a:lvl2pPr>
            <a:lvl3pPr>
              <a:buFontTx/>
              <a:buNone/>
              <a:defRPr sz="3200" b="1">
                <a:solidFill>
                  <a:schemeClr val="bg1"/>
                </a:solidFill>
              </a:defRPr>
            </a:lvl3pPr>
            <a:lvl4pPr>
              <a:buFontTx/>
              <a:buNone/>
              <a:defRPr sz="3200" b="1">
                <a:solidFill>
                  <a:schemeClr val="bg1"/>
                </a:solidFill>
              </a:defRPr>
            </a:lvl4pPr>
            <a:lvl5pPr>
              <a:buFontTx/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387975" y="6356350"/>
            <a:ext cx="2127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EDDFB1-806B-4FFC-8911-CD4C9D9FEA9C}" type="datetime1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3/22/2011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B98A669-4CE2-482C-B48E-D243CEADBDC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4"/>
          </p:nvPr>
        </p:nvSpPr>
        <p:spPr>
          <a:xfrm>
            <a:off x="477838" y="6356350"/>
            <a:ext cx="29162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71750" y="1981200"/>
            <a:ext cx="4000500" cy="2301875"/>
          </a:xfrm>
          <a:prstGeom prst="rect">
            <a:avLst/>
          </a:prstGeom>
          <a:solidFill>
            <a:schemeClr val="bg1"/>
          </a:solidFill>
          <a:ln w="3175">
            <a:solidFill>
              <a:srgbClr val="7F7F7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7" name="Picture 11" descr="Yahoo-online-t-original.gif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918890" y="3770929"/>
            <a:ext cx="1432864" cy="2718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543" y="2051659"/>
            <a:ext cx="3492676" cy="428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B00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4" name="Text Placeholder 133"/>
          <p:cNvSpPr>
            <a:spLocks noGrp="1"/>
          </p:cNvSpPr>
          <p:nvPr>
            <p:ph type="body" sz="quarter" idx="10"/>
          </p:nvPr>
        </p:nvSpPr>
        <p:spPr>
          <a:xfrm>
            <a:off x="2689728" y="2479334"/>
            <a:ext cx="3469360" cy="28416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400" b="1">
                <a:solidFill>
                  <a:srgbClr val="7B0099"/>
                </a:solidFill>
                <a:latin typeface="Arial" pitchFamily="34" charset="0"/>
              </a:defRPr>
            </a:lvl1pPr>
            <a:lvl2pPr>
              <a:defRPr sz="1800" b="1">
                <a:solidFill>
                  <a:srgbClr val="7B0099"/>
                </a:solidFill>
              </a:defRPr>
            </a:lvl2pPr>
            <a:lvl3pPr>
              <a:defRPr sz="1800" b="1">
                <a:solidFill>
                  <a:srgbClr val="7B0099"/>
                </a:solidFill>
              </a:defRPr>
            </a:lvl3pPr>
            <a:lvl4pPr>
              <a:defRPr sz="1800" b="1">
                <a:solidFill>
                  <a:srgbClr val="7B0099"/>
                </a:solidFill>
              </a:defRPr>
            </a:lvl4pPr>
            <a:lvl5pPr>
              <a:defRPr sz="1800" b="1">
                <a:solidFill>
                  <a:srgbClr val="7B00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1"/>
          </p:nvPr>
        </p:nvSpPr>
        <p:spPr>
          <a:xfrm>
            <a:off x="2689728" y="2768897"/>
            <a:ext cx="3471888" cy="293003"/>
          </a:xfrm>
          <a:prstGeom prst="rect">
            <a:avLst/>
          </a:prstGeom>
        </p:spPr>
        <p:txBody>
          <a:bodyPr>
            <a:noAutofit/>
          </a:bodyPr>
          <a:lstStyle>
            <a:lvl1pPr marL="1588" indent="-1588">
              <a:buFontTx/>
              <a:buNone/>
              <a:defRPr sz="1200">
                <a:solidFill>
                  <a:srgbClr val="7B0099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5" name="Text Placeholder 144"/>
          <p:cNvSpPr>
            <a:spLocks noGrp="1"/>
          </p:cNvSpPr>
          <p:nvPr>
            <p:ph type="body" sz="quarter" idx="12"/>
          </p:nvPr>
        </p:nvSpPr>
        <p:spPr>
          <a:xfrm>
            <a:off x="2701946" y="3146090"/>
            <a:ext cx="3464603" cy="984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0" indent="0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15875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152400" y="3505200"/>
            <a:ext cx="8763000" cy="76200"/>
            <a:chOff x="144" y="2208"/>
            <a:chExt cx="5520" cy="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208"/>
              <a:ext cx="3216" cy="4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2211"/>
              <a:ext cx="230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946F317A-78DD-496A-88E1-9A38026A35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EA26-6C71-42AC-8CB1-BC17378DF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CA6F-5941-4560-A4C8-61BC2538A9F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D43E-1F6D-4862-9EF5-23095FA015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20A3D-36EF-46F9-8F4E-3A0C7A66C5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E9666-EE5A-46BC-B20A-8514151A40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94977-0176-498E-B73A-B074B1E987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11154-07D6-4440-88D7-7624376043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5C27C-2D65-41A1-897B-0D98784DD0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8B393-BD69-4B46-A642-61192A077A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BE207-B794-43EE-A7A9-2253F9612E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F1C48-CF00-4BB5-B451-2649829AC6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C0E6-6822-4E1E-BED1-5C5F84303AE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44C5C-1904-4F8C-81A9-B049FF8535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AC4F4-1BF9-4C43-926C-3B022312EC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7209-C8BB-481E-B746-9262984D6E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7EE0-9E14-4C82-835B-FE3C1B0F87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45E22-196F-41E7-9F8E-331CD557E8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899B8-C13E-4815-A0D8-50DF1F96B5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CFEE0-B2C7-4532-A5D9-799509C58B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17C13-C2DB-4448-9038-2E38F2E578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AA2AD-D73C-4EFA-9DDD-3C8C6216DE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B87A34-EA1A-4907-99CA-7FC8D455F7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15875">
            <a:solidFill>
              <a:srgbClr val="00007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 userDrawn="1"/>
        </p:nvGrpSpPr>
        <p:grpSpPr bwMode="auto">
          <a:xfrm>
            <a:off x="152400" y="3505200"/>
            <a:ext cx="8763000" cy="76200"/>
            <a:chOff x="144" y="2208"/>
            <a:chExt cx="5520" cy="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44" y="2208"/>
              <a:ext cx="3216" cy="4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2211"/>
              <a:ext cx="230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946F317A-78DD-496A-88E1-9A38026A35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EA26-6C71-42AC-8CB1-BC17378DF2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CA6F-5941-4560-A4C8-61BC2538A9F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5D43E-1F6D-4862-9EF5-23095FA015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20A3D-36EF-46F9-8F4E-3A0C7A66C5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E9666-EE5A-46BC-B20A-8514151A40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94977-0176-498E-B73A-B074B1E987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11154-07D6-4440-88D7-7624376043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5C27C-2D65-41A1-897B-0D98784DD0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8B393-BD69-4B46-A642-61192A077A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BE207-B794-43EE-A7A9-2253F9612E6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EE41F-2C06-4926-8331-C8B5603CA114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4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EE41F-2C06-4926-8331-C8B5603CA114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4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3/22/2011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28DBB-738F-4B08-92AC-EB804D3A02BC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457200" indent="-223838" algn="l" rtl="0" eaLnBrk="0" fontAlgn="base" hangingPunct="0">
        <a:spcBef>
          <a:spcPts val="600"/>
        </a:spcBef>
        <a:spcAft>
          <a:spcPts val="600"/>
        </a:spcAft>
        <a:buSzPct val="80000"/>
        <a:buFont typeface="Calibri" pitchFamily="-112" charset="0"/>
        <a:buChar char="›"/>
        <a:defRPr sz="1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690563" indent="-233363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914400" indent="-223838" algn="l" rtl="0" eaLnBrk="0" fontAlgn="base" hangingPunct="0">
        <a:spcBef>
          <a:spcPts val="600"/>
        </a:spcBef>
        <a:spcAft>
          <a:spcPts val="600"/>
        </a:spcAft>
        <a:buFont typeface="Calibri" pitchFamily="-112" charset="0"/>
        <a:buChar char="–"/>
        <a:defRPr sz="1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1477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28DBB-738F-4B08-92AC-EB804D3A02BC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457200" indent="-223838" algn="l" rtl="0" eaLnBrk="0" fontAlgn="base" hangingPunct="0">
        <a:spcBef>
          <a:spcPts val="600"/>
        </a:spcBef>
        <a:spcAft>
          <a:spcPts val="600"/>
        </a:spcAft>
        <a:buSzPct val="80000"/>
        <a:buFont typeface="Calibri" pitchFamily="-112" charset="0"/>
        <a:buChar char="›"/>
        <a:defRPr sz="1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690563" indent="-233363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914400" indent="-223838" algn="l" rtl="0" eaLnBrk="0" fontAlgn="base" hangingPunct="0">
        <a:spcBef>
          <a:spcPts val="600"/>
        </a:spcBef>
        <a:spcAft>
          <a:spcPts val="600"/>
        </a:spcAft>
        <a:buFont typeface="Calibri" pitchFamily="-112" charset="0"/>
        <a:buChar char="–"/>
        <a:defRPr sz="1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1477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4572000" y="6356350"/>
            <a:ext cx="49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928DBB-738F-4B08-92AC-EB804D3A02BC}" type="slidenum">
              <a:rPr lang="en-US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7B0099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B009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Calibri" pitchFamily="34" charset="0"/>
        </a:defRPr>
      </a:lvl9pPr>
    </p:titleStyle>
    <p:bodyStyle>
      <a:lvl1pPr marL="2333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16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457200" indent="-223838" algn="l" rtl="0" eaLnBrk="0" fontAlgn="base" hangingPunct="0">
        <a:spcBef>
          <a:spcPts val="600"/>
        </a:spcBef>
        <a:spcAft>
          <a:spcPts val="600"/>
        </a:spcAft>
        <a:buSzPct val="80000"/>
        <a:buFont typeface="Calibri" pitchFamily="-112" charset="0"/>
        <a:buChar char="›"/>
        <a:defRPr sz="1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690563" indent="-233363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914400" indent="-223838" algn="l" rtl="0" eaLnBrk="0" fontAlgn="base" hangingPunct="0">
        <a:spcBef>
          <a:spcPts val="600"/>
        </a:spcBef>
        <a:spcAft>
          <a:spcPts val="600"/>
        </a:spcAft>
        <a:buFont typeface="Calibri" pitchFamily="-112" charset="0"/>
        <a:buChar char="–"/>
        <a:defRPr sz="1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147763" indent="-233363" algn="l" rtl="0" eaLnBrk="0" fontAlgn="base" hangingPunct="0">
        <a:spcBef>
          <a:spcPts val="600"/>
        </a:spcBef>
        <a:spcAft>
          <a:spcPts val="600"/>
        </a:spcAft>
        <a:buFont typeface="Wingdings" pitchFamily="-112" charset="2"/>
        <a:buChar char="§"/>
        <a:defRPr sz="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EE41F-2C06-4926-8331-C8B5603CA114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4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2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March 2, 2005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Xiaohong Qiu</a:t>
            </a:r>
          </a:p>
        </p:txBody>
      </p:sp>
      <p:sp>
        <p:nvSpPr>
          <p:cNvPr id="482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9F96A-E109-4DE6-857A-7B2EB0D5CAD5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EE41F-2C06-4926-8331-C8B5603CA114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4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Char char="•"/>
        <a:defRPr sz="2000">
          <a:solidFill>
            <a:schemeClr val="tx1"/>
          </a:solidFill>
          <a:latin typeface="Arial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41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30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41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35.emf"/><Relationship Id="rId5" Type="http://schemas.openxmlformats.org/officeDocument/2006/relationships/image" Target="../media/image42.emf"/><Relationship Id="rId10" Type="http://schemas.openxmlformats.org/officeDocument/2006/relationships/image" Target="../media/image38.emf"/><Relationship Id="rId4" Type="http://schemas.openxmlformats.org/officeDocument/2006/relationships/image" Target="../media/image43.emf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ti.etf.rs/rti/prs/materijali/lektira/The_Art_of_Computer_Systems_Performance_Analysis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799"/>
            <a:ext cx="8839200" cy="9144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Distributed Systems</a:t>
            </a:r>
            <a:br>
              <a:rPr lang="en-US" sz="3600" b="1" dirty="0" smtClean="0"/>
            </a:br>
            <a:r>
              <a:rPr lang="en-US" sz="2400" dirty="0" smtClean="0"/>
              <a:t>Clusters, Grids, Clouds, Future Internet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057400"/>
            <a:ext cx="4495800" cy="762000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chemeClr val="accent4"/>
                </a:solidFill>
              </a:rPr>
              <a:t>Lecture </a:t>
            </a:r>
            <a:r>
              <a:rPr lang="en-US" b="1" i="1" dirty="0" smtClean="0">
                <a:solidFill>
                  <a:schemeClr val="accent4"/>
                </a:solidFill>
              </a:rPr>
              <a:t>16</a:t>
            </a:r>
            <a:endParaRPr lang="en-US" sz="1400" b="1" i="1" dirty="0" smtClean="0">
              <a:solidFill>
                <a:schemeClr val="accent4"/>
              </a:solidFill>
            </a:endParaRPr>
          </a:p>
          <a:p>
            <a:r>
              <a:rPr lang="en-US" sz="1400" b="1" i="1" dirty="0" smtClean="0">
                <a:solidFill>
                  <a:schemeClr val="accent4"/>
                </a:solidFill>
              </a:rPr>
              <a:t> March </a:t>
            </a:r>
            <a:r>
              <a:rPr lang="en-US" sz="1400" b="1" i="1" dirty="0" smtClean="0">
                <a:solidFill>
                  <a:schemeClr val="accent4"/>
                </a:solidFill>
              </a:rPr>
              <a:t>23, </a:t>
            </a:r>
            <a:r>
              <a:rPr lang="en-US" sz="1400" b="1" i="1" dirty="0" smtClean="0">
                <a:solidFill>
                  <a:schemeClr val="accent4"/>
                </a:solidFill>
              </a:rPr>
              <a:t>2011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3200400"/>
            <a:ext cx="7239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baseline="0" dirty="0" smtClean="0">
                <a:latin typeface="Constantia" pitchFamily="18" charset="0"/>
                <a:cs typeface="Times New Roman" pitchFamily="18" charset="0"/>
              </a:rPr>
              <a:t>Judy Qiu</a:t>
            </a:r>
          </a:p>
          <a:p>
            <a:pPr lvl="0" algn="ctr">
              <a:defRPr/>
            </a:pP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http://salsahpc.indiana.edu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aseline="0" dirty="0" smtClean="0"/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School of Informatics and Computing</a:t>
            </a:r>
          </a:p>
          <a:p>
            <a:pPr lvl="0" algn="ctr">
              <a:spcBef>
                <a:spcPct val="20000"/>
              </a:spcBef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Indiana University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762000"/>
            <a:ext cx="24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tantia" pitchFamily="18" charset="0"/>
              </a:rPr>
              <a:t>B534/B490 Spring 2011</a:t>
            </a:r>
            <a:endParaRPr lang="en-US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Reliable Delivery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889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8825" y="1287463"/>
            <a:ext cx="4889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371600" y="3200400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P2R-Retransmit</a:t>
            </a: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1955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600200" y="2209800"/>
            <a:ext cx="121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R2P-NAK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600200" y="4114800"/>
            <a:ext cx="1204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R2P-ACK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600200" y="1371600"/>
            <a:ext cx="1382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P2R-Order</a:t>
            </a:r>
          </a:p>
        </p:txBody>
      </p:sp>
      <p:pic>
        <p:nvPicPr>
          <p:cNvPr id="100365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4889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6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764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7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780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8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35538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69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7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734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0371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068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686175" y="1371600"/>
            <a:ext cx="2028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R2S*-Persistent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4038600" y="1905000"/>
            <a:ext cx="1222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S2R-ACK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4038600" y="5043488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R2S-Sync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3962400" y="2667000"/>
            <a:ext cx="153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R2S-Rectify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4114800" y="3138488"/>
            <a:ext cx="123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S2R-NAK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3708400" y="4129088"/>
            <a:ext cx="200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R2S-Retransmit</a:t>
            </a:r>
          </a:p>
        </p:txBody>
      </p:sp>
      <p:pic>
        <p:nvPicPr>
          <p:cNvPr id="100378" name="Picture 2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943600"/>
            <a:ext cx="639763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6811963" y="5805488"/>
            <a:ext cx="224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Regular Exchange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811963" y="6105525"/>
            <a:ext cx="193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Error Detection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811963" y="6410325"/>
            <a:ext cx="202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Error Correction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62" grpId="0"/>
      <p:bldP spid="100363" grpId="0"/>
      <p:bldP spid="100364" grpId="0"/>
      <p:bldP spid="100372" grpId="0"/>
      <p:bldP spid="100373" grpId="0"/>
      <p:bldP spid="100374" grpId="0"/>
      <p:bldP spid="100375" grpId="0"/>
      <p:bldP spid="100376" grpId="0"/>
      <p:bldP spid="100377" grpId="0"/>
      <p:bldP spid="100379" grpId="0"/>
      <p:bldP spid="100380" grpId="0"/>
      <p:bldP spid="1003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971800"/>
            <a:ext cx="15176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Repository Bundle: Publisher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5397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53000"/>
            <a:ext cx="4889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82" name="Text Box 6"/>
          <p:cNvSpPr txBox="1">
            <a:spLocks noChangeArrowheads="1"/>
          </p:cNvSpPr>
          <p:nvPr/>
        </p:nvSpPr>
        <p:spPr bwMode="auto">
          <a:xfrm rot="16200000">
            <a:off x="6530182" y="5585618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 rot="16200000">
            <a:off x="-221456" y="3269456"/>
            <a:ext cx="2089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200" b="1">
                <a:solidFill>
                  <a:srgbClr val="000000"/>
                </a:solidFill>
              </a:rPr>
              <a:t>Publisher</a:t>
            </a:r>
          </a:p>
        </p:txBody>
      </p:sp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4889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86" name="Text Box 10"/>
          <p:cNvSpPr txBox="1">
            <a:spLocks noChangeArrowheads="1"/>
          </p:cNvSpPr>
          <p:nvPr/>
        </p:nvSpPr>
        <p:spPr bwMode="auto">
          <a:xfrm rot="16200000">
            <a:off x="6544469" y="3528219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pic>
        <p:nvPicPr>
          <p:cNvPr id="10138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85800"/>
            <a:ext cx="488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88" name="Text Box 12"/>
          <p:cNvSpPr txBox="1">
            <a:spLocks noChangeArrowheads="1"/>
          </p:cNvSpPr>
          <p:nvPr/>
        </p:nvSpPr>
        <p:spPr bwMode="auto">
          <a:xfrm rot="16200000">
            <a:off x="6622257" y="137874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pic>
        <p:nvPicPr>
          <p:cNvPr id="101389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743200"/>
            <a:ext cx="1955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1390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35050"/>
            <a:ext cx="1955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1391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26050"/>
            <a:ext cx="1955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1392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1394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1095375" y="4114800"/>
            <a:ext cx="202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P2</a:t>
            </a:r>
            <a:r>
              <a:rPr lang="en-US" sz="2000" b="1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-Retransmit</a:t>
            </a:r>
          </a:p>
        </p:txBody>
      </p:sp>
      <p:pic>
        <p:nvPicPr>
          <p:cNvPr id="101397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0650" y="370205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5715000" y="3429000"/>
            <a:ext cx="121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R2P-NAK</a:t>
            </a:r>
          </a:p>
        </p:txBody>
      </p:sp>
      <p:pic>
        <p:nvPicPr>
          <p:cNvPr id="101400" name="Picture 2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4625" y="3048000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5715000" y="3138488"/>
            <a:ext cx="1204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R2P-ACK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436688" y="2427288"/>
            <a:ext cx="142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-Order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5486400" y="762000"/>
            <a:ext cx="142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-Order</a:t>
            </a:r>
          </a:p>
        </p:txBody>
      </p:sp>
      <p:pic>
        <p:nvPicPr>
          <p:cNvPr id="101405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1955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5486400" y="2438400"/>
            <a:ext cx="142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-Order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5511800" y="4921250"/>
            <a:ext cx="142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P2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-Order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1385888" y="2909888"/>
            <a:ext cx="1204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R2P-ACK</a:t>
            </a:r>
          </a:p>
        </p:txBody>
      </p:sp>
      <p:pic>
        <p:nvPicPr>
          <p:cNvPr id="101410" name="Picture 3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73475"/>
            <a:ext cx="19700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409700" y="3444875"/>
            <a:ext cx="1216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R2P-NAK</a:t>
            </a:r>
          </a:p>
        </p:txBody>
      </p:sp>
      <p:pic>
        <p:nvPicPr>
          <p:cNvPr id="101413" name="Picture 3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038600"/>
            <a:ext cx="197008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5127625" y="4070350"/>
            <a:ext cx="202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P2</a:t>
            </a:r>
            <a:r>
              <a:rPr lang="en-US" sz="2000" b="1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-Retransmit</a:t>
            </a:r>
          </a:p>
        </p:txBody>
      </p:sp>
      <p:pic>
        <p:nvPicPr>
          <p:cNvPr id="101416" name="Picture 4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600200"/>
            <a:ext cx="197008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5127625" y="1631950"/>
            <a:ext cx="202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P2</a:t>
            </a:r>
            <a:r>
              <a:rPr lang="en-US" sz="2000" b="1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-Retransmit</a:t>
            </a:r>
          </a:p>
        </p:txBody>
      </p:sp>
      <p:pic>
        <p:nvPicPr>
          <p:cNvPr id="101419" name="Picture 4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38" y="6096000"/>
            <a:ext cx="197008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5127625" y="6127750"/>
            <a:ext cx="2028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P2</a:t>
            </a:r>
            <a:r>
              <a:rPr lang="en-US" sz="2000" b="1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-Retransmit</a:t>
            </a:r>
          </a:p>
        </p:txBody>
      </p:sp>
      <p:sp>
        <p:nvSpPr>
          <p:cNvPr id="36" name="Oval 35"/>
          <p:cNvSpPr/>
          <p:nvPr/>
        </p:nvSpPr>
        <p:spPr>
          <a:xfrm rot="5400000">
            <a:off x="1866900" y="1714500"/>
            <a:ext cx="685800" cy="1981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5905500" y="114300"/>
            <a:ext cx="685800" cy="1981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5400000">
            <a:off x="5829300" y="1790700"/>
            <a:ext cx="685800" cy="1981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5400000">
            <a:off x="5829300" y="4305300"/>
            <a:ext cx="685800" cy="1981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  <p:bldP spid="101395" grpId="0"/>
      <p:bldP spid="101398" grpId="0"/>
      <p:bldP spid="101401" grpId="0"/>
      <p:bldP spid="101402" grpId="0"/>
      <p:bldP spid="101403" grpId="0"/>
      <p:bldP spid="101406" grpId="0"/>
      <p:bldP spid="101407" grpId="0"/>
      <p:bldP spid="101408" grpId="0"/>
      <p:bldP spid="101411" grpId="0"/>
      <p:bldP spid="101414" grpId="0"/>
      <p:bldP spid="101417" grpId="0"/>
      <p:bldP spid="1014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15176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0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Repository Bundle: Subscriber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7800"/>
            <a:ext cx="488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06" name="Text Box 6"/>
          <p:cNvSpPr txBox="1">
            <a:spLocks noChangeArrowheads="1"/>
          </p:cNvSpPr>
          <p:nvPr/>
        </p:nvSpPr>
        <p:spPr bwMode="auto">
          <a:xfrm rot="16200000">
            <a:off x="718344" y="5912644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488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08" name="Text Box 8"/>
          <p:cNvSpPr txBox="1">
            <a:spLocks noChangeArrowheads="1"/>
          </p:cNvSpPr>
          <p:nvPr/>
        </p:nvSpPr>
        <p:spPr bwMode="auto">
          <a:xfrm rot="16200000">
            <a:off x="778669" y="3704432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676400"/>
            <a:ext cx="539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10" name="Text Box 10"/>
          <p:cNvSpPr txBox="1">
            <a:spLocks noChangeArrowheads="1"/>
          </p:cNvSpPr>
          <p:nvPr/>
        </p:nvSpPr>
        <p:spPr bwMode="auto">
          <a:xfrm rot="16200000">
            <a:off x="7490619" y="3101181"/>
            <a:ext cx="1905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200" b="1">
                <a:solidFill>
                  <a:srgbClr val="000000"/>
                </a:solidFill>
              </a:rPr>
              <a:t>Subscriber</a:t>
            </a:r>
          </a:p>
        </p:txBody>
      </p:sp>
      <p:pic>
        <p:nvPicPr>
          <p:cNvPr id="10241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616200"/>
            <a:ext cx="19415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1828800" y="2286000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</a:t>
            </a:r>
            <a:r>
              <a:rPr lang="en-US" sz="2000" b="1">
                <a:solidFill>
                  <a:srgbClr val="000000"/>
                </a:solidFill>
              </a:rPr>
              <a:t>S*</a:t>
            </a:r>
            <a:r>
              <a:rPr lang="en-US">
                <a:solidFill>
                  <a:srgbClr val="000000"/>
                </a:solidFill>
              </a:rPr>
              <a:t>-Persistent</a:t>
            </a:r>
          </a:p>
        </p:txBody>
      </p:sp>
      <p:pic>
        <p:nvPicPr>
          <p:cNvPr id="102415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16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33600" y="27432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-ACK</a:t>
            </a:r>
          </a:p>
        </p:txBody>
      </p:sp>
      <p:pic>
        <p:nvPicPr>
          <p:cNvPr id="102418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2133600" y="483235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R2S-Sync</a:t>
            </a:r>
          </a:p>
        </p:txBody>
      </p:sp>
      <p:pic>
        <p:nvPicPr>
          <p:cNvPr id="102421" name="Picture 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2057400" y="3429000"/>
            <a:ext cx="153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R2S-Rectify</a:t>
            </a:r>
          </a:p>
        </p:txBody>
      </p:sp>
      <p:pic>
        <p:nvPicPr>
          <p:cNvPr id="102424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1828800" y="4343400"/>
            <a:ext cx="200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R2S-Retransmit</a:t>
            </a:r>
          </a:p>
        </p:txBody>
      </p:sp>
      <p:pic>
        <p:nvPicPr>
          <p:cNvPr id="102427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304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172200" y="1600200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</a:t>
            </a:r>
            <a:r>
              <a:rPr lang="en-US" sz="2000" b="1">
                <a:solidFill>
                  <a:srgbClr val="000000"/>
                </a:solidFill>
              </a:rPr>
              <a:t>S*</a:t>
            </a:r>
            <a:r>
              <a:rPr lang="en-US">
                <a:solidFill>
                  <a:srgbClr val="000000"/>
                </a:solidFill>
              </a:rPr>
              <a:t>-Persistent</a:t>
            </a:r>
          </a:p>
        </p:txBody>
      </p:sp>
      <p:pic>
        <p:nvPicPr>
          <p:cNvPr id="102430" name="Picture 3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20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6629400" y="21336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-ACK</a:t>
            </a:r>
          </a:p>
        </p:txBody>
      </p:sp>
      <p:pic>
        <p:nvPicPr>
          <p:cNvPr id="102433" name="Picture 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6629400" y="429895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R2S-Sync</a:t>
            </a:r>
          </a:p>
        </p:txBody>
      </p:sp>
      <p:pic>
        <p:nvPicPr>
          <p:cNvPr id="102436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700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6553200" y="2819400"/>
            <a:ext cx="1531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R2S-Rectify</a:t>
            </a:r>
          </a:p>
        </p:txBody>
      </p:sp>
      <p:pic>
        <p:nvPicPr>
          <p:cNvPr id="102439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82963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6705600" y="3124200"/>
            <a:ext cx="1233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S2R-NAK</a:t>
            </a:r>
          </a:p>
        </p:txBody>
      </p:sp>
      <p:pic>
        <p:nvPicPr>
          <p:cNvPr id="102442" name="Picture 4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7020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6324600" y="3824288"/>
            <a:ext cx="200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FF"/>
                </a:solidFill>
              </a:rPr>
              <a:t>R2S-Retransmit</a:t>
            </a:r>
          </a:p>
        </p:txBody>
      </p:sp>
      <p:pic>
        <p:nvPicPr>
          <p:cNvPr id="102445" name="Picture 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6324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-ACK</a:t>
            </a:r>
          </a:p>
        </p:txBody>
      </p:sp>
      <p:pic>
        <p:nvPicPr>
          <p:cNvPr id="102448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89050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9" name="Text Box 49"/>
          <p:cNvSpPr txBox="1">
            <a:spLocks noChangeArrowheads="1"/>
          </p:cNvSpPr>
          <p:nvPr/>
        </p:nvSpPr>
        <p:spPr bwMode="auto">
          <a:xfrm>
            <a:off x="2057400" y="990600"/>
            <a:ext cx="126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S2</a:t>
            </a:r>
            <a:r>
              <a:rPr lang="en-US" sz="2000" b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-ACK</a:t>
            </a:r>
          </a:p>
        </p:txBody>
      </p:sp>
      <p:pic>
        <p:nvPicPr>
          <p:cNvPr id="102451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488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52" name="Text Box 52"/>
          <p:cNvSpPr txBox="1">
            <a:spLocks noChangeArrowheads="1"/>
          </p:cNvSpPr>
          <p:nvPr/>
        </p:nvSpPr>
        <p:spPr bwMode="auto">
          <a:xfrm rot="16200000">
            <a:off x="731044" y="1340644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</a:rPr>
              <a:t>Repository</a:t>
            </a:r>
          </a:p>
        </p:txBody>
      </p:sp>
      <p:pic>
        <p:nvPicPr>
          <p:cNvPr id="102454" name="Picture 5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92563"/>
            <a:ext cx="19415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55" name="Text Box 55"/>
          <p:cNvSpPr txBox="1">
            <a:spLocks noChangeArrowheads="1"/>
          </p:cNvSpPr>
          <p:nvPr/>
        </p:nvSpPr>
        <p:spPr bwMode="auto">
          <a:xfrm>
            <a:off x="2209800" y="3733800"/>
            <a:ext cx="1233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S2R-NAK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/>
      <p:bldP spid="102408" grpId="0"/>
      <p:bldP spid="102410" grpId="0"/>
      <p:bldP spid="102413" grpId="0"/>
      <p:bldP spid="102416" grpId="0"/>
      <p:bldP spid="102419" grpId="0"/>
      <p:bldP spid="102422" grpId="0"/>
      <p:bldP spid="102425" grpId="0"/>
      <p:bldP spid="102428" grpId="0"/>
      <p:bldP spid="102431" grpId="0"/>
      <p:bldP spid="102434" grpId="0"/>
      <p:bldP spid="102437" grpId="0"/>
      <p:bldP spid="102440" grpId="0"/>
      <p:bldP spid="102443" grpId="0"/>
      <p:bldP spid="102446" grpId="0"/>
      <p:bldP spid="102449" grpId="0"/>
      <p:bldP spid="102452" grpId="0"/>
      <p:bldP spid="1024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176213"/>
            <a:ext cx="906780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176213"/>
            <a:ext cx="906780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176213"/>
            <a:ext cx="906780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eSpor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73310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eSports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Some Other Performance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Broker Discovery (WAN) ~500 ms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5000 messages/sec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Concurrent clients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400 video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1200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18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05000"/>
            <a:ext cx="8305800" cy="6858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3200" b="1" spc="-100" dirty="0" smtClean="0">
                <a:solidFill>
                  <a:srgbClr val="00B0F0"/>
                </a:solidFill>
              </a:rPr>
              <a:t>Project #3: Resource Monitoring  System</a:t>
            </a:r>
          </a:p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2000" i="1" spc="-100" dirty="0" smtClean="0">
                <a:solidFill>
                  <a:srgbClr val="00B0F0"/>
                </a:solidFill>
              </a:rPr>
              <a:t> MVC  with  pub/sub messaging middleware</a:t>
            </a:r>
            <a:endParaRPr lang="en-US" sz="2000" i="1" spc="-1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39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743200"/>
            <a:ext cx="14033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3213" y="3581400"/>
            <a:ext cx="11509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581400"/>
            <a:ext cx="163195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667000"/>
            <a:ext cx="2603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163195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4613" y="4495800"/>
            <a:ext cx="13843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495800"/>
            <a:ext cx="174625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2822575" y="3860800"/>
            <a:ext cx="1662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Distribution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2870200" y="1803400"/>
            <a:ext cx="168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Information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Assurance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75213" y="3175000"/>
            <a:ext cx="1427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Discovery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4724400" y="5170488"/>
            <a:ext cx="1789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</a:rPr>
              <a:t>Performance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2286000" y="889000"/>
            <a:ext cx="3867150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FFFF"/>
                </a:solidFill>
              </a:rPr>
              <a:t>{Security &amp; Fault Tolerance}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6018213" y="6232525"/>
            <a:ext cx="2974975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FFFF"/>
                </a:solidFill>
              </a:rPr>
              <a:t>{Scaling &amp; Latencies}</a:t>
            </a:r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4572000" y="2351088"/>
            <a:ext cx="4495800" cy="3968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FFFF"/>
                </a:solidFill>
              </a:rPr>
              <a:t>{Virtualization &amp; Load-Balancing}</a:t>
            </a:r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</a:rPr>
              <a:t>Issues: </a:t>
            </a:r>
            <a:r>
              <a:rPr lang="en-US" sz="3200" b="1">
                <a:solidFill>
                  <a:srgbClr val="FFFFFF"/>
                </a:solidFill>
              </a:rPr>
              <a:t>Distributed 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6581001"/>
            <a:ext cx="1841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Shrideep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Pallickara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/>
      <p:bldP spid="113674" grpId="0"/>
      <p:bldP spid="113675" grpId="0"/>
      <p:bldP spid="113676" grpId="0"/>
      <p:bldP spid="113677" grpId="0" animBg="1"/>
      <p:bldP spid="113678" grpId="0" animBg="1"/>
      <p:bldP spid="1136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SMMV vs. MMMV as MVC interactive patterns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381000" y="4618038"/>
            <a:ext cx="8305800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  SIMD– A single control unit dispatches instructions to each processing unit.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  MIMD– Each processor is capable of executing a different program independent of the other processors. It enables</a:t>
            </a:r>
            <a:r>
              <a:rPr lang="en-US" sz="1400" i="1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asynchronous processing.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zh-CN" sz="1400" dirty="0" smtClean="0">
                <a:solidFill>
                  <a:srgbClr val="000000"/>
                </a:solidFill>
                <a:ea typeface="SimSun" pitchFamily="2" charset="-122"/>
              </a:rPr>
              <a:t>  SMMV generalizes the concept of SIMD </a:t>
            </a:r>
            <a:endParaRPr lang="en-US" sz="14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zh-CN" sz="1400" dirty="0" smtClean="0">
                <a:solidFill>
                  <a:srgbClr val="000000"/>
                </a:solidFill>
                <a:ea typeface="SimSun" pitchFamily="2" charset="-122"/>
              </a:rPr>
              <a:t>  MMMV generalizes the concept of MIMD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</a:rPr>
              <a:t>  In practice, SMMV and MMMV patterns can be applied in both asynchronous and synchronous applications, thus form general collaboration paradigms.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07909" name="AutoShape 5"/>
          <p:cNvSpPr>
            <a:spLocks noChangeAspect="1" noChangeArrowheads="1" noTextEdit="1"/>
          </p:cNvSpPr>
          <p:nvPr/>
        </p:nvSpPr>
        <p:spPr bwMode="auto">
          <a:xfrm>
            <a:off x="457200" y="1389063"/>
            <a:ext cx="80010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1" name="Oval 7"/>
          <p:cNvSpPr>
            <a:spLocks noChangeArrowheads="1"/>
          </p:cNvSpPr>
          <p:nvPr/>
        </p:nvSpPr>
        <p:spPr bwMode="auto">
          <a:xfrm>
            <a:off x="2305050" y="3143250"/>
            <a:ext cx="682625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2" name="Oval 8"/>
          <p:cNvSpPr>
            <a:spLocks noChangeArrowheads="1"/>
          </p:cNvSpPr>
          <p:nvPr/>
        </p:nvSpPr>
        <p:spPr bwMode="auto">
          <a:xfrm>
            <a:off x="2305050" y="3143250"/>
            <a:ext cx="682625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2439988" y="3416300"/>
            <a:ext cx="3619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n-1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H="1">
            <a:off x="1592263" y="2524125"/>
            <a:ext cx="404812" cy="61436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5" name="Oval 11"/>
          <p:cNvSpPr>
            <a:spLocks noChangeArrowheads="1"/>
          </p:cNvSpPr>
          <p:nvPr/>
        </p:nvSpPr>
        <p:spPr bwMode="auto">
          <a:xfrm>
            <a:off x="3079750" y="3143250"/>
            <a:ext cx="682625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6" name="Oval 12"/>
          <p:cNvSpPr>
            <a:spLocks noChangeArrowheads="1"/>
          </p:cNvSpPr>
          <p:nvPr/>
        </p:nvSpPr>
        <p:spPr bwMode="auto">
          <a:xfrm>
            <a:off x="3079750" y="3143250"/>
            <a:ext cx="682625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7" name="Rectangle 13"/>
          <p:cNvSpPr>
            <a:spLocks noChangeArrowheads="1"/>
          </p:cNvSpPr>
          <p:nvPr/>
        </p:nvSpPr>
        <p:spPr bwMode="auto">
          <a:xfrm>
            <a:off x="3262313" y="3416300"/>
            <a:ext cx="28257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n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18" name="Oval 14"/>
          <p:cNvSpPr>
            <a:spLocks noChangeArrowheads="1"/>
          </p:cNvSpPr>
          <p:nvPr/>
        </p:nvSpPr>
        <p:spPr bwMode="auto">
          <a:xfrm>
            <a:off x="476250" y="3143250"/>
            <a:ext cx="682625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19" name="Oval 15"/>
          <p:cNvSpPr>
            <a:spLocks noChangeArrowheads="1"/>
          </p:cNvSpPr>
          <p:nvPr/>
        </p:nvSpPr>
        <p:spPr bwMode="auto">
          <a:xfrm>
            <a:off x="476250" y="3143250"/>
            <a:ext cx="682625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0" name="Rectangle 16"/>
          <p:cNvSpPr>
            <a:spLocks noChangeArrowheads="1"/>
          </p:cNvSpPr>
          <p:nvPr/>
        </p:nvSpPr>
        <p:spPr bwMode="auto">
          <a:xfrm>
            <a:off x="654050" y="3416300"/>
            <a:ext cx="2778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21" name="Oval 17"/>
          <p:cNvSpPr>
            <a:spLocks noChangeArrowheads="1"/>
          </p:cNvSpPr>
          <p:nvPr/>
        </p:nvSpPr>
        <p:spPr bwMode="auto">
          <a:xfrm>
            <a:off x="1250950" y="3138488"/>
            <a:ext cx="682625" cy="681037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1250950" y="3138488"/>
            <a:ext cx="682625" cy="681037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3" name="Rectangle 19"/>
          <p:cNvSpPr>
            <a:spLocks noChangeArrowheads="1"/>
          </p:cNvSpPr>
          <p:nvPr/>
        </p:nvSpPr>
        <p:spPr bwMode="auto">
          <a:xfrm>
            <a:off x="1431925" y="3416300"/>
            <a:ext cx="2778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2098675" y="3497263"/>
            <a:ext cx="36513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2098675" y="3497263"/>
            <a:ext cx="36513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2184400" y="3497263"/>
            <a:ext cx="38100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2184400" y="3497263"/>
            <a:ext cx="38100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8" name="Oval 24"/>
          <p:cNvSpPr>
            <a:spLocks noChangeArrowheads="1"/>
          </p:cNvSpPr>
          <p:nvPr/>
        </p:nvSpPr>
        <p:spPr bwMode="auto">
          <a:xfrm>
            <a:off x="2017713" y="3497263"/>
            <a:ext cx="36512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29" name="Oval 25"/>
          <p:cNvSpPr>
            <a:spLocks noChangeArrowheads="1"/>
          </p:cNvSpPr>
          <p:nvPr/>
        </p:nvSpPr>
        <p:spPr bwMode="auto">
          <a:xfrm>
            <a:off x="2017713" y="3497263"/>
            <a:ext cx="36512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>
            <a:off x="2244725" y="2524125"/>
            <a:ext cx="401638" cy="61912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1" name="Oval 27"/>
          <p:cNvSpPr>
            <a:spLocks noChangeArrowheads="1"/>
          </p:cNvSpPr>
          <p:nvPr/>
        </p:nvSpPr>
        <p:spPr bwMode="auto">
          <a:xfrm>
            <a:off x="1779588" y="1873250"/>
            <a:ext cx="679450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2" name="Oval 28"/>
          <p:cNvSpPr>
            <a:spLocks noChangeArrowheads="1"/>
          </p:cNvSpPr>
          <p:nvPr/>
        </p:nvSpPr>
        <p:spPr bwMode="auto">
          <a:xfrm>
            <a:off x="1779588" y="1873250"/>
            <a:ext cx="679450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3" name="Rectangle 29"/>
          <p:cNvSpPr>
            <a:spLocks noChangeArrowheads="1"/>
          </p:cNvSpPr>
          <p:nvPr/>
        </p:nvSpPr>
        <p:spPr bwMode="auto">
          <a:xfrm>
            <a:off x="1965325" y="2151063"/>
            <a:ext cx="2571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Model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34" name="Line 30"/>
          <p:cNvSpPr>
            <a:spLocks noChangeShapeType="1"/>
          </p:cNvSpPr>
          <p:nvPr/>
        </p:nvSpPr>
        <p:spPr bwMode="auto">
          <a:xfrm flipH="1">
            <a:off x="817563" y="2463800"/>
            <a:ext cx="1052512" cy="6794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5" name="Line 31"/>
          <p:cNvSpPr>
            <a:spLocks noChangeShapeType="1"/>
          </p:cNvSpPr>
          <p:nvPr/>
        </p:nvSpPr>
        <p:spPr bwMode="auto">
          <a:xfrm>
            <a:off x="2368550" y="2463800"/>
            <a:ext cx="1052513" cy="6794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6" name="Rectangle 32"/>
          <p:cNvSpPr>
            <a:spLocks noChangeArrowheads="1"/>
          </p:cNvSpPr>
          <p:nvPr/>
        </p:nvSpPr>
        <p:spPr bwMode="auto">
          <a:xfrm>
            <a:off x="625475" y="4116388"/>
            <a:ext cx="2955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a)  Single Model Multiple View</a:t>
            </a: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507937" name="Oval 33"/>
          <p:cNvSpPr>
            <a:spLocks noChangeArrowheads="1"/>
          </p:cNvSpPr>
          <p:nvPr/>
        </p:nvSpPr>
        <p:spPr bwMode="auto">
          <a:xfrm>
            <a:off x="6983413" y="3151188"/>
            <a:ext cx="681037" cy="681037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8" name="Freeform 34"/>
          <p:cNvSpPr>
            <a:spLocks/>
          </p:cNvSpPr>
          <p:nvPr/>
        </p:nvSpPr>
        <p:spPr bwMode="auto">
          <a:xfrm>
            <a:off x="6983413" y="3151188"/>
            <a:ext cx="681037" cy="681037"/>
          </a:xfrm>
          <a:custGeom>
            <a:avLst/>
            <a:gdLst/>
            <a:ahLst/>
            <a:cxnLst>
              <a:cxn ang="0">
                <a:pos x="379" y="189"/>
              </a:cxn>
              <a:cxn ang="0">
                <a:pos x="190" y="0"/>
              </a:cxn>
              <a:cxn ang="0">
                <a:pos x="0" y="189"/>
              </a:cxn>
              <a:cxn ang="0">
                <a:pos x="190" y="379"/>
              </a:cxn>
              <a:cxn ang="0">
                <a:pos x="379" y="189"/>
              </a:cxn>
            </a:cxnLst>
            <a:rect l="0" t="0" r="r" b="b"/>
            <a:pathLst>
              <a:path w="379" h="379">
                <a:moveTo>
                  <a:pt x="379" y="189"/>
                </a:moveTo>
                <a:cubicBezTo>
                  <a:pt x="379" y="85"/>
                  <a:pt x="294" y="0"/>
                  <a:pt x="190" y="0"/>
                </a:cubicBezTo>
                <a:cubicBezTo>
                  <a:pt x="84" y="0"/>
                  <a:pt x="0" y="85"/>
                  <a:pt x="0" y="189"/>
                </a:cubicBezTo>
                <a:cubicBezTo>
                  <a:pt x="0" y="294"/>
                  <a:pt x="84" y="379"/>
                  <a:pt x="190" y="379"/>
                </a:cubicBezTo>
                <a:cubicBezTo>
                  <a:pt x="294" y="379"/>
                  <a:pt x="379" y="294"/>
                  <a:pt x="379" y="189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39" name="Rectangle 35"/>
          <p:cNvSpPr>
            <a:spLocks noChangeArrowheads="1"/>
          </p:cNvSpPr>
          <p:nvPr/>
        </p:nvSpPr>
        <p:spPr bwMode="auto">
          <a:xfrm>
            <a:off x="7118350" y="3430588"/>
            <a:ext cx="363538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n-1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40" name="Oval 36"/>
          <p:cNvSpPr>
            <a:spLocks noChangeArrowheads="1"/>
          </p:cNvSpPr>
          <p:nvPr/>
        </p:nvSpPr>
        <p:spPr bwMode="auto">
          <a:xfrm>
            <a:off x="7758113" y="3151188"/>
            <a:ext cx="681037" cy="681037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1" name="Oval 37"/>
          <p:cNvSpPr>
            <a:spLocks noChangeArrowheads="1"/>
          </p:cNvSpPr>
          <p:nvPr/>
        </p:nvSpPr>
        <p:spPr bwMode="auto">
          <a:xfrm>
            <a:off x="7758113" y="3151188"/>
            <a:ext cx="681037" cy="681037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2" name="Rectangle 38"/>
          <p:cNvSpPr>
            <a:spLocks noChangeArrowheads="1"/>
          </p:cNvSpPr>
          <p:nvPr/>
        </p:nvSpPr>
        <p:spPr bwMode="auto">
          <a:xfrm>
            <a:off x="7926388" y="3430588"/>
            <a:ext cx="2825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n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43" name="Oval 39"/>
          <p:cNvSpPr>
            <a:spLocks noChangeArrowheads="1"/>
          </p:cNvSpPr>
          <p:nvPr/>
        </p:nvSpPr>
        <p:spPr bwMode="auto">
          <a:xfrm>
            <a:off x="5156200" y="3151188"/>
            <a:ext cx="679450" cy="681037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4" name="Freeform 40"/>
          <p:cNvSpPr>
            <a:spLocks/>
          </p:cNvSpPr>
          <p:nvPr/>
        </p:nvSpPr>
        <p:spPr bwMode="auto">
          <a:xfrm>
            <a:off x="5156200" y="3151188"/>
            <a:ext cx="679450" cy="681037"/>
          </a:xfrm>
          <a:custGeom>
            <a:avLst/>
            <a:gdLst/>
            <a:ahLst/>
            <a:cxnLst>
              <a:cxn ang="0">
                <a:pos x="379" y="189"/>
              </a:cxn>
              <a:cxn ang="0">
                <a:pos x="189" y="0"/>
              </a:cxn>
              <a:cxn ang="0">
                <a:pos x="0" y="189"/>
              </a:cxn>
              <a:cxn ang="0">
                <a:pos x="189" y="379"/>
              </a:cxn>
              <a:cxn ang="0">
                <a:pos x="379" y="189"/>
              </a:cxn>
            </a:cxnLst>
            <a:rect l="0" t="0" r="r" b="b"/>
            <a:pathLst>
              <a:path w="379" h="379">
                <a:moveTo>
                  <a:pt x="379" y="189"/>
                </a:moveTo>
                <a:cubicBezTo>
                  <a:pt x="379" y="85"/>
                  <a:pt x="295" y="0"/>
                  <a:pt x="189" y="0"/>
                </a:cubicBezTo>
                <a:cubicBezTo>
                  <a:pt x="85" y="0"/>
                  <a:pt x="0" y="85"/>
                  <a:pt x="0" y="189"/>
                </a:cubicBezTo>
                <a:cubicBezTo>
                  <a:pt x="0" y="294"/>
                  <a:pt x="85" y="379"/>
                  <a:pt x="189" y="379"/>
                </a:cubicBezTo>
                <a:cubicBezTo>
                  <a:pt x="295" y="379"/>
                  <a:pt x="379" y="294"/>
                  <a:pt x="379" y="189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5" name="Rectangle 41"/>
          <p:cNvSpPr>
            <a:spLocks noChangeArrowheads="1"/>
          </p:cNvSpPr>
          <p:nvPr/>
        </p:nvSpPr>
        <p:spPr bwMode="auto">
          <a:xfrm>
            <a:off x="5335588" y="3430588"/>
            <a:ext cx="277812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46" name="Oval 42"/>
          <p:cNvSpPr>
            <a:spLocks noChangeArrowheads="1"/>
          </p:cNvSpPr>
          <p:nvPr/>
        </p:nvSpPr>
        <p:spPr bwMode="auto">
          <a:xfrm>
            <a:off x="5929313" y="3143250"/>
            <a:ext cx="682625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7" name="Oval 43"/>
          <p:cNvSpPr>
            <a:spLocks noChangeArrowheads="1"/>
          </p:cNvSpPr>
          <p:nvPr/>
        </p:nvSpPr>
        <p:spPr bwMode="auto">
          <a:xfrm>
            <a:off x="5929313" y="3143250"/>
            <a:ext cx="682625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48" name="Rectangle 44"/>
          <p:cNvSpPr>
            <a:spLocks noChangeArrowheads="1"/>
          </p:cNvSpPr>
          <p:nvPr/>
        </p:nvSpPr>
        <p:spPr bwMode="auto">
          <a:xfrm>
            <a:off x="6113463" y="3416300"/>
            <a:ext cx="27781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View 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49" name="Oval 45"/>
          <p:cNvSpPr>
            <a:spLocks noChangeArrowheads="1"/>
          </p:cNvSpPr>
          <p:nvPr/>
        </p:nvSpPr>
        <p:spPr bwMode="auto">
          <a:xfrm>
            <a:off x="6775450" y="3503613"/>
            <a:ext cx="38100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0" name="Oval 46"/>
          <p:cNvSpPr>
            <a:spLocks noChangeArrowheads="1"/>
          </p:cNvSpPr>
          <p:nvPr/>
        </p:nvSpPr>
        <p:spPr bwMode="auto">
          <a:xfrm>
            <a:off x="6775450" y="3503613"/>
            <a:ext cx="38100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1" name="Oval 47"/>
          <p:cNvSpPr>
            <a:spLocks noChangeArrowheads="1"/>
          </p:cNvSpPr>
          <p:nvPr/>
        </p:nvSpPr>
        <p:spPr bwMode="auto">
          <a:xfrm>
            <a:off x="6861175" y="3503613"/>
            <a:ext cx="38100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2" name="Oval 48"/>
          <p:cNvSpPr>
            <a:spLocks noChangeArrowheads="1"/>
          </p:cNvSpPr>
          <p:nvPr/>
        </p:nvSpPr>
        <p:spPr bwMode="auto">
          <a:xfrm>
            <a:off x="6861175" y="3503613"/>
            <a:ext cx="38100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3" name="Oval 49"/>
          <p:cNvSpPr>
            <a:spLocks noChangeArrowheads="1"/>
          </p:cNvSpPr>
          <p:nvPr/>
        </p:nvSpPr>
        <p:spPr bwMode="auto">
          <a:xfrm>
            <a:off x="6694488" y="3503613"/>
            <a:ext cx="38100" cy="365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4" name="Oval 50"/>
          <p:cNvSpPr>
            <a:spLocks noChangeArrowheads="1"/>
          </p:cNvSpPr>
          <p:nvPr/>
        </p:nvSpPr>
        <p:spPr bwMode="auto">
          <a:xfrm>
            <a:off x="6694488" y="3503613"/>
            <a:ext cx="38100" cy="36512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5" name="Oval 51"/>
          <p:cNvSpPr>
            <a:spLocks noChangeArrowheads="1"/>
          </p:cNvSpPr>
          <p:nvPr/>
        </p:nvSpPr>
        <p:spPr bwMode="auto">
          <a:xfrm>
            <a:off x="6983413" y="1416050"/>
            <a:ext cx="681037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6" name="Freeform 52"/>
          <p:cNvSpPr>
            <a:spLocks/>
          </p:cNvSpPr>
          <p:nvPr/>
        </p:nvSpPr>
        <p:spPr bwMode="auto">
          <a:xfrm>
            <a:off x="6983413" y="1416050"/>
            <a:ext cx="681037" cy="681038"/>
          </a:xfrm>
          <a:custGeom>
            <a:avLst/>
            <a:gdLst/>
            <a:ahLst/>
            <a:cxnLst>
              <a:cxn ang="0">
                <a:pos x="379" y="190"/>
              </a:cxn>
              <a:cxn ang="0">
                <a:pos x="190" y="0"/>
              </a:cxn>
              <a:cxn ang="0">
                <a:pos x="0" y="190"/>
              </a:cxn>
              <a:cxn ang="0">
                <a:pos x="190" y="379"/>
              </a:cxn>
              <a:cxn ang="0">
                <a:pos x="379" y="190"/>
              </a:cxn>
            </a:cxnLst>
            <a:rect l="0" t="0" r="r" b="b"/>
            <a:pathLst>
              <a:path w="379" h="379">
                <a:moveTo>
                  <a:pt x="379" y="190"/>
                </a:moveTo>
                <a:cubicBezTo>
                  <a:pt x="379" y="85"/>
                  <a:pt x="294" y="0"/>
                  <a:pt x="190" y="0"/>
                </a:cubicBezTo>
                <a:cubicBezTo>
                  <a:pt x="84" y="0"/>
                  <a:pt x="0" y="85"/>
                  <a:pt x="0" y="190"/>
                </a:cubicBezTo>
                <a:cubicBezTo>
                  <a:pt x="0" y="294"/>
                  <a:pt x="84" y="379"/>
                  <a:pt x="190" y="379"/>
                </a:cubicBezTo>
                <a:cubicBezTo>
                  <a:pt x="294" y="379"/>
                  <a:pt x="379" y="294"/>
                  <a:pt x="379" y="190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7" name="Rectangle 53"/>
          <p:cNvSpPr>
            <a:spLocks noChangeArrowheads="1"/>
          </p:cNvSpPr>
          <p:nvPr/>
        </p:nvSpPr>
        <p:spPr bwMode="auto">
          <a:xfrm>
            <a:off x="7073900" y="1693863"/>
            <a:ext cx="4413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Model m-1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58" name="Oval 54"/>
          <p:cNvSpPr>
            <a:spLocks noChangeArrowheads="1"/>
          </p:cNvSpPr>
          <p:nvPr/>
        </p:nvSpPr>
        <p:spPr bwMode="auto">
          <a:xfrm>
            <a:off x="7758113" y="1416050"/>
            <a:ext cx="681037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59" name="Oval 55"/>
          <p:cNvSpPr>
            <a:spLocks noChangeArrowheads="1"/>
          </p:cNvSpPr>
          <p:nvPr/>
        </p:nvSpPr>
        <p:spPr bwMode="auto">
          <a:xfrm>
            <a:off x="7758113" y="1416050"/>
            <a:ext cx="681037" cy="681038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0" name="Rectangle 56"/>
          <p:cNvSpPr>
            <a:spLocks noChangeArrowheads="1"/>
          </p:cNvSpPr>
          <p:nvPr/>
        </p:nvSpPr>
        <p:spPr bwMode="auto">
          <a:xfrm>
            <a:off x="7881938" y="1693863"/>
            <a:ext cx="36195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Model 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61" name="Oval 57"/>
          <p:cNvSpPr>
            <a:spLocks noChangeArrowheads="1"/>
          </p:cNvSpPr>
          <p:nvPr/>
        </p:nvSpPr>
        <p:spPr bwMode="auto">
          <a:xfrm>
            <a:off x="5156200" y="1416050"/>
            <a:ext cx="679450" cy="681038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2" name="Freeform 58"/>
          <p:cNvSpPr>
            <a:spLocks/>
          </p:cNvSpPr>
          <p:nvPr/>
        </p:nvSpPr>
        <p:spPr bwMode="auto">
          <a:xfrm>
            <a:off x="5156200" y="1416050"/>
            <a:ext cx="679450" cy="681038"/>
          </a:xfrm>
          <a:custGeom>
            <a:avLst/>
            <a:gdLst/>
            <a:ahLst/>
            <a:cxnLst>
              <a:cxn ang="0">
                <a:pos x="379" y="190"/>
              </a:cxn>
              <a:cxn ang="0">
                <a:pos x="189" y="0"/>
              </a:cxn>
              <a:cxn ang="0">
                <a:pos x="0" y="190"/>
              </a:cxn>
              <a:cxn ang="0">
                <a:pos x="189" y="379"/>
              </a:cxn>
              <a:cxn ang="0">
                <a:pos x="379" y="190"/>
              </a:cxn>
            </a:cxnLst>
            <a:rect l="0" t="0" r="r" b="b"/>
            <a:pathLst>
              <a:path w="379" h="379">
                <a:moveTo>
                  <a:pt x="379" y="190"/>
                </a:moveTo>
                <a:cubicBezTo>
                  <a:pt x="379" y="85"/>
                  <a:pt x="295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4"/>
                  <a:pt x="85" y="379"/>
                  <a:pt x="189" y="379"/>
                </a:cubicBezTo>
                <a:cubicBezTo>
                  <a:pt x="295" y="379"/>
                  <a:pt x="379" y="294"/>
                  <a:pt x="379" y="190"/>
                </a:cubicBezTo>
              </a:path>
            </a:pathLst>
          </a:cu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3" name="Rectangle 59"/>
          <p:cNvSpPr>
            <a:spLocks noChangeArrowheads="1"/>
          </p:cNvSpPr>
          <p:nvPr/>
        </p:nvSpPr>
        <p:spPr bwMode="auto">
          <a:xfrm>
            <a:off x="5303838" y="1693863"/>
            <a:ext cx="33178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Model 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64" name="Oval 60"/>
          <p:cNvSpPr>
            <a:spLocks noChangeArrowheads="1"/>
          </p:cNvSpPr>
          <p:nvPr/>
        </p:nvSpPr>
        <p:spPr bwMode="auto">
          <a:xfrm>
            <a:off x="5929313" y="1408113"/>
            <a:ext cx="682625" cy="682625"/>
          </a:xfrm>
          <a:prstGeom prst="ellipse">
            <a:avLst/>
          </a:prstGeom>
          <a:solidFill>
            <a:srgbClr val="ABB4B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5" name="Oval 61"/>
          <p:cNvSpPr>
            <a:spLocks noChangeArrowheads="1"/>
          </p:cNvSpPr>
          <p:nvPr/>
        </p:nvSpPr>
        <p:spPr bwMode="auto">
          <a:xfrm>
            <a:off x="5929313" y="1408113"/>
            <a:ext cx="682625" cy="682625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6" name="Rectangle 62"/>
          <p:cNvSpPr>
            <a:spLocks noChangeArrowheads="1"/>
          </p:cNvSpPr>
          <p:nvPr/>
        </p:nvSpPr>
        <p:spPr bwMode="auto">
          <a:xfrm>
            <a:off x="6081713" y="1693863"/>
            <a:ext cx="33337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smtClean="0">
                <a:solidFill>
                  <a:srgbClr val="000000"/>
                </a:solidFill>
              </a:rPr>
              <a:t>Model 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7967" name="Oval 63"/>
          <p:cNvSpPr>
            <a:spLocks noChangeArrowheads="1"/>
          </p:cNvSpPr>
          <p:nvPr/>
        </p:nvSpPr>
        <p:spPr bwMode="auto">
          <a:xfrm>
            <a:off x="6775450" y="1770063"/>
            <a:ext cx="38100" cy="349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8" name="Oval 64"/>
          <p:cNvSpPr>
            <a:spLocks noChangeArrowheads="1"/>
          </p:cNvSpPr>
          <p:nvPr/>
        </p:nvSpPr>
        <p:spPr bwMode="auto">
          <a:xfrm>
            <a:off x="6775450" y="1770063"/>
            <a:ext cx="38100" cy="34925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69" name="Oval 65"/>
          <p:cNvSpPr>
            <a:spLocks noChangeArrowheads="1"/>
          </p:cNvSpPr>
          <p:nvPr/>
        </p:nvSpPr>
        <p:spPr bwMode="auto">
          <a:xfrm>
            <a:off x="6861175" y="1770063"/>
            <a:ext cx="38100" cy="349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0" name="Oval 66"/>
          <p:cNvSpPr>
            <a:spLocks noChangeArrowheads="1"/>
          </p:cNvSpPr>
          <p:nvPr/>
        </p:nvSpPr>
        <p:spPr bwMode="auto">
          <a:xfrm>
            <a:off x="6861175" y="1770063"/>
            <a:ext cx="38100" cy="34925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1" name="Oval 67"/>
          <p:cNvSpPr>
            <a:spLocks noChangeArrowheads="1"/>
          </p:cNvSpPr>
          <p:nvPr/>
        </p:nvSpPr>
        <p:spPr bwMode="auto">
          <a:xfrm>
            <a:off x="6694488" y="1770063"/>
            <a:ext cx="38100" cy="34925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2" name="Oval 68"/>
          <p:cNvSpPr>
            <a:spLocks noChangeArrowheads="1"/>
          </p:cNvSpPr>
          <p:nvPr/>
        </p:nvSpPr>
        <p:spPr bwMode="auto">
          <a:xfrm>
            <a:off x="6694488" y="1770063"/>
            <a:ext cx="38100" cy="34925"/>
          </a:xfrm>
          <a:prstGeom prst="ellips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3" name="Line 69"/>
          <p:cNvSpPr>
            <a:spLocks noChangeShapeType="1"/>
          </p:cNvSpPr>
          <p:nvPr/>
        </p:nvSpPr>
        <p:spPr bwMode="auto">
          <a:xfrm>
            <a:off x="5494338" y="2097088"/>
            <a:ext cx="1333500" cy="55086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4" name="Line 70"/>
          <p:cNvSpPr>
            <a:spLocks noChangeShapeType="1"/>
          </p:cNvSpPr>
          <p:nvPr/>
        </p:nvSpPr>
        <p:spPr bwMode="auto">
          <a:xfrm>
            <a:off x="6270625" y="2090738"/>
            <a:ext cx="557213" cy="55721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5" name="Line 71"/>
          <p:cNvSpPr>
            <a:spLocks noChangeShapeType="1"/>
          </p:cNvSpPr>
          <p:nvPr/>
        </p:nvSpPr>
        <p:spPr bwMode="auto">
          <a:xfrm flipH="1">
            <a:off x="6827838" y="2097088"/>
            <a:ext cx="496887" cy="55086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6" name="Line 72"/>
          <p:cNvSpPr>
            <a:spLocks noChangeShapeType="1"/>
          </p:cNvSpPr>
          <p:nvPr/>
        </p:nvSpPr>
        <p:spPr bwMode="auto">
          <a:xfrm flipH="1">
            <a:off x="6827838" y="2097088"/>
            <a:ext cx="1270000" cy="55086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7" name="Line 73"/>
          <p:cNvSpPr>
            <a:spLocks noChangeShapeType="1"/>
          </p:cNvSpPr>
          <p:nvPr/>
        </p:nvSpPr>
        <p:spPr bwMode="auto">
          <a:xfrm flipV="1">
            <a:off x="5494338" y="2647950"/>
            <a:ext cx="1333500" cy="5032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8" name="Line 74"/>
          <p:cNvSpPr>
            <a:spLocks noChangeShapeType="1"/>
          </p:cNvSpPr>
          <p:nvPr/>
        </p:nvSpPr>
        <p:spPr bwMode="auto">
          <a:xfrm flipV="1">
            <a:off x="6270625" y="2647950"/>
            <a:ext cx="557213" cy="4953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79" name="Line 75"/>
          <p:cNvSpPr>
            <a:spLocks noChangeShapeType="1"/>
          </p:cNvSpPr>
          <p:nvPr/>
        </p:nvSpPr>
        <p:spPr bwMode="auto">
          <a:xfrm flipH="1" flipV="1">
            <a:off x="6827838" y="2647950"/>
            <a:ext cx="496887" cy="5032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80" name="Line 76"/>
          <p:cNvSpPr>
            <a:spLocks noChangeShapeType="1"/>
          </p:cNvSpPr>
          <p:nvPr/>
        </p:nvSpPr>
        <p:spPr bwMode="auto">
          <a:xfrm flipH="1" flipV="1">
            <a:off x="6827838" y="2647950"/>
            <a:ext cx="1270000" cy="5032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81" name="Freeform 77"/>
          <p:cNvSpPr>
            <a:spLocks/>
          </p:cNvSpPr>
          <p:nvPr/>
        </p:nvSpPr>
        <p:spPr bwMode="auto">
          <a:xfrm>
            <a:off x="6083300" y="2293938"/>
            <a:ext cx="1487488" cy="708025"/>
          </a:xfrm>
          <a:custGeom>
            <a:avLst/>
            <a:gdLst/>
            <a:ahLst/>
            <a:cxnLst>
              <a:cxn ang="0">
                <a:pos x="230" y="528"/>
              </a:cxn>
              <a:cxn ang="0">
                <a:pos x="729" y="655"/>
              </a:cxn>
              <a:cxn ang="0">
                <a:pos x="780" y="625"/>
              </a:cxn>
              <a:cxn ang="0">
                <a:pos x="1297" y="574"/>
              </a:cxn>
              <a:cxn ang="0">
                <a:pos x="1331" y="528"/>
              </a:cxn>
              <a:cxn ang="0">
                <a:pos x="1555" y="412"/>
              </a:cxn>
              <a:cxn ang="0">
                <a:pos x="1561" y="371"/>
              </a:cxn>
              <a:cxn ang="0">
                <a:pos x="1377" y="208"/>
              </a:cxn>
              <a:cxn ang="0">
                <a:pos x="1331" y="214"/>
              </a:cxn>
              <a:cxn ang="0">
                <a:pos x="832" y="86"/>
              </a:cxn>
              <a:cxn ang="0">
                <a:pos x="780" y="117"/>
              </a:cxn>
              <a:cxn ang="0">
                <a:pos x="264" y="168"/>
              </a:cxn>
              <a:cxn ang="0">
                <a:pos x="230" y="214"/>
              </a:cxn>
              <a:cxn ang="0">
                <a:pos x="6" y="330"/>
              </a:cxn>
              <a:cxn ang="0">
                <a:pos x="0" y="371"/>
              </a:cxn>
              <a:cxn ang="0">
                <a:pos x="184" y="533"/>
              </a:cxn>
              <a:cxn ang="0">
                <a:pos x="230" y="528"/>
              </a:cxn>
            </a:cxnLst>
            <a:rect l="0" t="0" r="r" b="b"/>
            <a:pathLst>
              <a:path w="1561" h="742">
                <a:moveTo>
                  <a:pt x="230" y="528"/>
                </a:moveTo>
                <a:cubicBezTo>
                  <a:pt x="328" y="685"/>
                  <a:pt x="551" y="742"/>
                  <a:pt x="729" y="655"/>
                </a:cubicBezTo>
                <a:cubicBezTo>
                  <a:pt x="747" y="646"/>
                  <a:pt x="764" y="636"/>
                  <a:pt x="780" y="625"/>
                </a:cubicBezTo>
                <a:cubicBezTo>
                  <a:pt x="939" y="737"/>
                  <a:pt x="1170" y="714"/>
                  <a:pt x="1297" y="574"/>
                </a:cubicBezTo>
                <a:cubicBezTo>
                  <a:pt x="1310" y="560"/>
                  <a:pt x="1321" y="544"/>
                  <a:pt x="1331" y="528"/>
                </a:cubicBezTo>
                <a:cubicBezTo>
                  <a:pt x="1429" y="551"/>
                  <a:pt x="1530" y="498"/>
                  <a:pt x="1555" y="412"/>
                </a:cubicBezTo>
                <a:cubicBezTo>
                  <a:pt x="1559" y="398"/>
                  <a:pt x="1561" y="385"/>
                  <a:pt x="1561" y="371"/>
                </a:cubicBezTo>
                <a:cubicBezTo>
                  <a:pt x="1561" y="281"/>
                  <a:pt x="1478" y="208"/>
                  <a:pt x="1377" y="208"/>
                </a:cubicBezTo>
                <a:cubicBezTo>
                  <a:pt x="1362" y="208"/>
                  <a:pt x="1346" y="210"/>
                  <a:pt x="1331" y="214"/>
                </a:cubicBezTo>
                <a:cubicBezTo>
                  <a:pt x="1233" y="56"/>
                  <a:pt x="1010" y="0"/>
                  <a:pt x="832" y="86"/>
                </a:cubicBezTo>
                <a:cubicBezTo>
                  <a:pt x="814" y="95"/>
                  <a:pt x="797" y="106"/>
                  <a:pt x="780" y="117"/>
                </a:cubicBezTo>
                <a:cubicBezTo>
                  <a:pt x="622" y="5"/>
                  <a:pt x="391" y="28"/>
                  <a:pt x="264" y="168"/>
                </a:cubicBezTo>
                <a:cubicBezTo>
                  <a:pt x="251" y="182"/>
                  <a:pt x="240" y="197"/>
                  <a:pt x="230" y="214"/>
                </a:cubicBezTo>
                <a:cubicBezTo>
                  <a:pt x="131" y="191"/>
                  <a:pt x="31" y="243"/>
                  <a:pt x="6" y="330"/>
                </a:cubicBezTo>
                <a:cubicBezTo>
                  <a:pt x="2" y="344"/>
                  <a:pt x="0" y="357"/>
                  <a:pt x="0" y="371"/>
                </a:cubicBezTo>
                <a:cubicBezTo>
                  <a:pt x="0" y="461"/>
                  <a:pt x="82" y="533"/>
                  <a:pt x="184" y="533"/>
                </a:cubicBezTo>
                <a:cubicBezTo>
                  <a:pt x="199" y="533"/>
                  <a:pt x="215" y="532"/>
                  <a:pt x="230" y="528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NaradaBroker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507982" name="Freeform 78"/>
          <p:cNvSpPr>
            <a:spLocks/>
          </p:cNvSpPr>
          <p:nvPr/>
        </p:nvSpPr>
        <p:spPr bwMode="auto">
          <a:xfrm>
            <a:off x="6083300" y="2293938"/>
            <a:ext cx="1487488" cy="708025"/>
          </a:xfrm>
          <a:custGeom>
            <a:avLst/>
            <a:gdLst/>
            <a:ahLst/>
            <a:cxnLst>
              <a:cxn ang="0">
                <a:pos x="122" y="280"/>
              </a:cxn>
              <a:cxn ang="0">
                <a:pos x="387" y="348"/>
              </a:cxn>
              <a:cxn ang="0">
                <a:pos x="414" y="332"/>
              </a:cxn>
              <a:cxn ang="0">
                <a:pos x="688" y="305"/>
              </a:cxn>
              <a:cxn ang="0">
                <a:pos x="706" y="280"/>
              </a:cxn>
              <a:cxn ang="0">
                <a:pos x="825" y="219"/>
              </a:cxn>
              <a:cxn ang="0">
                <a:pos x="828" y="197"/>
              </a:cxn>
              <a:cxn ang="0">
                <a:pos x="731" y="111"/>
              </a:cxn>
              <a:cxn ang="0">
                <a:pos x="706" y="114"/>
              </a:cxn>
              <a:cxn ang="0">
                <a:pos x="442" y="46"/>
              </a:cxn>
              <a:cxn ang="0">
                <a:pos x="414" y="62"/>
              </a:cxn>
              <a:cxn ang="0">
                <a:pos x="140" y="89"/>
              </a:cxn>
              <a:cxn ang="0">
                <a:pos x="122" y="114"/>
              </a:cxn>
              <a:cxn ang="0">
                <a:pos x="4" y="175"/>
              </a:cxn>
              <a:cxn ang="0">
                <a:pos x="0" y="197"/>
              </a:cxn>
              <a:cxn ang="0">
                <a:pos x="98" y="283"/>
              </a:cxn>
              <a:cxn ang="0">
                <a:pos x="122" y="280"/>
              </a:cxn>
            </a:cxnLst>
            <a:rect l="0" t="0" r="r" b="b"/>
            <a:pathLst>
              <a:path w="828" h="394">
                <a:moveTo>
                  <a:pt x="122" y="280"/>
                </a:moveTo>
                <a:cubicBezTo>
                  <a:pt x="174" y="364"/>
                  <a:pt x="293" y="394"/>
                  <a:pt x="387" y="348"/>
                </a:cubicBezTo>
                <a:cubicBezTo>
                  <a:pt x="397" y="343"/>
                  <a:pt x="406" y="338"/>
                  <a:pt x="414" y="332"/>
                </a:cubicBezTo>
                <a:cubicBezTo>
                  <a:pt x="498" y="391"/>
                  <a:pt x="621" y="379"/>
                  <a:pt x="688" y="305"/>
                </a:cubicBezTo>
                <a:cubicBezTo>
                  <a:pt x="695" y="297"/>
                  <a:pt x="701" y="289"/>
                  <a:pt x="706" y="280"/>
                </a:cubicBezTo>
                <a:cubicBezTo>
                  <a:pt x="758" y="293"/>
                  <a:pt x="812" y="265"/>
                  <a:pt x="825" y="219"/>
                </a:cubicBezTo>
                <a:cubicBezTo>
                  <a:pt x="827" y="211"/>
                  <a:pt x="828" y="205"/>
                  <a:pt x="828" y="197"/>
                </a:cubicBezTo>
                <a:cubicBezTo>
                  <a:pt x="828" y="149"/>
                  <a:pt x="784" y="111"/>
                  <a:pt x="731" y="111"/>
                </a:cubicBezTo>
                <a:cubicBezTo>
                  <a:pt x="723" y="111"/>
                  <a:pt x="714" y="112"/>
                  <a:pt x="706" y="114"/>
                </a:cubicBezTo>
                <a:cubicBezTo>
                  <a:pt x="654" y="30"/>
                  <a:pt x="536" y="0"/>
                  <a:pt x="442" y="46"/>
                </a:cubicBezTo>
                <a:cubicBezTo>
                  <a:pt x="432" y="51"/>
                  <a:pt x="423" y="57"/>
                  <a:pt x="414" y="62"/>
                </a:cubicBezTo>
                <a:cubicBezTo>
                  <a:pt x="330" y="3"/>
                  <a:pt x="208" y="15"/>
                  <a:pt x="140" y="89"/>
                </a:cubicBezTo>
                <a:cubicBezTo>
                  <a:pt x="133" y="97"/>
                  <a:pt x="128" y="105"/>
                  <a:pt x="122" y="114"/>
                </a:cubicBezTo>
                <a:cubicBezTo>
                  <a:pt x="70" y="102"/>
                  <a:pt x="17" y="129"/>
                  <a:pt x="4" y="175"/>
                </a:cubicBezTo>
                <a:cubicBezTo>
                  <a:pt x="1" y="183"/>
                  <a:pt x="0" y="190"/>
                  <a:pt x="0" y="197"/>
                </a:cubicBezTo>
                <a:cubicBezTo>
                  <a:pt x="0" y="245"/>
                  <a:pt x="44" y="283"/>
                  <a:pt x="98" y="283"/>
                </a:cubicBezTo>
                <a:cubicBezTo>
                  <a:pt x="106" y="283"/>
                  <a:pt x="114" y="283"/>
                  <a:pt x="122" y="280"/>
                </a:cubicBezTo>
              </a:path>
            </a:pathLst>
          </a:custGeom>
          <a:noFill/>
          <a:ln w="11113" cap="rnd">
            <a:solidFill>
              <a:srgbClr val="C4CACC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507983" name="Rectangle 79"/>
          <p:cNvSpPr>
            <a:spLocks noChangeArrowheads="1"/>
          </p:cNvSpPr>
          <p:nvPr/>
        </p:nvSpPr>
        <p:spPr bwMode="auto">
          <a:xfrm>
            <a:off x="5334000" y="4098925"/>
            <a:ext cx="3125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</a:rPr>
              <a:t>b)   Multiple Model Multiple View</a:t>
            </a:r>
            <a:endParaRPr lang="en-US" sz="16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61" name="Text Box 25"/>
          <p:cNvSpPr txBox="1">
            <a:spLocks noChangeArrowheads="1"/>
          </p:cNvSpPr>
          <p:nvPr/>
        </p:nvSpPr>
        <p:spPr bwMode="auto">
          <a:xfrm>
            <a:off x="457200" y="9144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Three MVC approaches based on different communication mechanism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                   and interactive pattern between </a:t>
            </a:r>
            <a:r>
              <a:rPr lang="en-US" b="1" i="1" dirty="0" smtClean="0">
                <a:solidFill>
                  <a:srgbClr val="000000"/>
                </a:solidFill>
              </a:rPr>
              <a:t>model</a:t>
            </a:r>
            <a:r>
              <a:rPr lang="en-US" b="1" dirty="0" smtClean="0">
                <a:solidFill>
                  <a:srgbClr val="000000"/>
                </a:solidFill>
              </a:rPr>
              <a:t> and </a:t>
            </a:r>
            <a:r>
              <a:rPr lang="en-US" b="1" i="1" dirty="0" smtClean="0">
                <a:solidFill>
                  <a:srgbClr val="000000"/>
                </a:solidFill>
              </a:rPr>
              <a:t>view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6200" y="2057400"/>
            <a:ext cx="8915400" cy="2727325"/>
            <a:chOff x="48" y="1296"/>
            <a:chExt cx="5616" cy="1718"/>
          </a:xfrm>
        </p:grpSpPr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 rot="2849373">
              <a:off x="4824" y="1896"/>
              <a:ext cx="672" cy="48"/>
            </a:xfrm>
            <a:prstGeom prst="rect">
              <a:avLst/>
            </a:prstGeom>
            <a:solidFill>
              <a:srgbClr val="D9EAF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 rot="2849373">
              <a:off x="4680" y="1992"/>
              <a:ext cx="672" cy="48"/>
            </a:xfrm>
            <a:prstGeom prst="rect">
              <a:avLst/>
            </a:prstGeom>
            <a:solidFill>
              <a:srgbClr val="D9EAF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526343" name="AutoShape 7"/>
            <p:cNvSpPr>
              <a:spLocks noChangeArrowheads="1"/>
            </p:cNvSpPr>
            <p:nvPr/>
          </p:nvSpPr>
          <p:spPr bwMode="auto">
            <a:xfrm rot="2899764">
              <a:off x="5093" y="2011"/>
              <a:ext cx="613" cy="528"/>
            </a:xfrm>
            <a:prstGeom prst="flowChartDelay">
              <a:avLst/>
            </a:prstGeom>
            <a:solidFill>
              <a:srgbClr val="A5002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526344" name="Rectangle 8"/>
            <p:cNvSpPr>
              <a:spLocks noChangeArrowheads="1"/>
            </p:cNvSpPr>
            <p:nvPr/>
          </p:nvSpPr>
          <p:spPr bwMode="auto">
            <a:xfrm rot="18906711">
              <a:off x="3984" y="1920"/>
              <a:ext cx="672" cy="48"/>
            </a:xfrm>
            <a:prstGeom prst="rect">
              <a:avLst/>
            </a:prstGeom>
            <a:solidFill>
              <a:srgbClr val="D9EAF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526345" name="Rectangle 9"/>
            <p:cNvSpPr>
              <a:spLocks noChangeArrowheads="1"/>
            </p:cNvSpPr>
            <p:nvPr/>
          </p:nvSpPr>
          <p:spPr bwMode="auto">
            <a:xfrm rot="18906711">
              <a:off x="4128" y="2016"/>
              <a:ext cx="672" cy="48"/>
            </a:xfrm>
            <a:prstGeom prst="rect">
              <a:avLst/>
            </a:prstGeom>
            <a:solidFill>
              <a:srgbClr val="D9EAF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8" y="1968"/>
              <a:ext cx="1440" cy="528"/>
              <a:chOff x="192" y="2256"/>
              <a:chExt cx="1440" cy="528"/>
            </a:xfrm>
          </p:grpSpPr>
          <p:sp>
            <p:nvSpPr>
              <p:cNvPr id="526347" name="AutoShape 11"/>
              <p:cNvSpPr>
                <a:spLocks noChangeArrowheads="1"/>
              </p:cNvSpPr>
              <p:nvPr/>
            </p:nvSpPr>
            <p:spPr bwMode="auto">
              <a:xfrm rot="10800000">
                <a:off x="192" y="2256"/>
                <a:ext cx="720" cy="528"/>
              </a:xfrm>
              <a:prstGeom prst="flowChartDelay">
                <a:avLst/>
              </a:prstGeom>
              <a:solidFill>
                <a:srgbClr val="264C7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48" name="AutoShape 12"/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720" cy="528"/>
              </a:xfrm>
              <a:prstGeom prst="flowChartDelay">
                <a:avLst/>
              </a:prstGeom>
              <a:solidFill>
                <a:srgbClr val="A5002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49" name="Oval 13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96" cy="432"/>
              </a:xfrm>
              <a:prstGeom prst="ellipse">
                <a:avLst/>
              </a:prstGeom>
              <a:solidFill>
                <a:srgbClr val="D9EAF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50" name="Text Box 14"/>
              <p:cNvSpPr txBox="1">
                <a:spLocks noChangeArrowheads="1"/>
              </p:cNvSpPr>
              <p:nvPr/>
            </p:nvSpPr>
            <p:spPr bwMode="auto">
              <a:xfrm>
                <a:off x="384" y="2448"/>
                <a:ext cx="384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FFFFFF"/>
                    </a:solidFill>
                  </a:rPr>
                  <a:t>View</a:t>
                </a:r>
              </a:p>
            </p:txBody>
          </p:sp>
          <p:sp>
            <p:nvSpPr>
              <p:cNvPr id="526351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432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FFFFFF"/>
                    </a:solidFill>
                  </a:rPr>
                  <a:t>Model</a:t>
                </a:r>
              </a:p>
            </p:txBody>
          </p:sp>
          <p:sp>
            <p:nvSpPr>
              <p:cNvPr id="526352" name="Text Box 16"/>
              <p:cNvSpPr txBox="1">
                <a:spLocks noChangeArrowheads="1"/>
              </p:cNvSpPr>
              <p:nvPr/>
            </p:nvSpPr>
            <p:spPr bwMode="auto">
              <a:xfrm rot="-5400000">
                <a:off x="701" y="2428"/>
                <a:ext cx="384" cy="1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800" b="1" smtClean="0">
                    <a:solidFill>
                      <a:srgbClr val="000000"/>
                    </a:solidFill>
                    <a:latin typeface="Verdana" pitchFamily="34" charset="0"/>
                  </a:rPr>
                  <a:t>Control</a:t>
                </a: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632" y="1968"/>
              <a:ext cx="2016" cy="528"/>
              <a:chOff x="1632" y="2256"/>
              <a:chExt cx="2016" cy="528"/>
            </a:xfrm>
          </p:grpSpPr>
          <p:sp>
            <p:nvSpPr>
              <p:cNvPr id="526354" name="Rectangle 18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1104" cy="48"/>
              </a:xfrm>
              <a:prstGeom prst="rect">
                <a:avLst/>
              </a:prstGeom>
              <a:solidFill>
                <a:srgbClr val="D9EAF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55" name="Rectangle 19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104" cy="48"/>
              </a:xfrm>
              <a:prstGeom prst="rect">
                <a:avLst/>
              </a:prstGeom>
              <a:solidFill>
                <a:srgbClr val="D9EAF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56" name="Text Box 20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576" cy="1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800" b="1" smtClean="0">
                    <a:solidFill>
                      <a:srgbClr val="000000"/>
                    </a:solidFill>
                    <a:latin typeface="Verdana" pitchFamily="34" charset="0"/>
                  </a:rPr>
                  <a:t>Messages</a:t>
                </a:r>
              </a:p>
            </p:txBody>
          </p:sp>
          <p:sp>
            <p:nvSpPr>
              <p:cNvPr id="526357" name="AutoShape 21"/>
              <p:cNvSpPr>
                <a:spLocks noChangeArrowheads="1"/>
              </p:cNvSpPr>
              <p:nvPr/>
            </p:nvSpPr>
            <p:spPr bwMode="auto">
              <a:xfrm rot="10800000">
                <a:off x="1632" y="2256"/>
                <a:ext cx="720" cy="528"/>
              </a:xfrm>
              <a:prstGeom prst="flowChartDelay">
                <a:avLst/>
              </a:prstGeom>
              <a:solidFill>
                <a:srgbClr val="264C7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58" name="Text Box 22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384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FFFFFF"/>
                    </a:solidFill>
                  </a:rPr>
                  <a:t>View</a:t>
                </a:r>
              </a:p>
            </p:txBody>
          </p:sp>
          <p:sp>
            <p:nvSpPr>
              <p:cNvPr id="526359" name="AutoShape 23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720" cy="528"/>
              </a:xfrm>
              <a:prstGeom prst="flowChartDelay">
                <a:avLst/>
              </a:prstGeom>
              <a:solidFill>
                <a:srgbClr val="A5002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360" name="Text Box 24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432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FFFFFF"/>
                    </a:solidFill>
                  </a:rPr>
                  <a:t>Model</a:t>
                </a:r>
              </a:p>
            </p:txBody>
          </p:sp>
        </p:grpSp>
        <p:sp>
          <p:nvSpPr>
            <p:cNvPr id="526362" name="AutoShape 26"/>
            <p:cNvSpPr>
              <a:spLocks noChangeArrowheads="1"/>
            </p:cNvSpPr>
            <p:nvPr/>
          </p:nvSpPr>
          <p:spPr bwMode="auto">
            <a:xfrm rot="8137018">
              <a:off x="3840" y="1968"/>
              <a:ext cx="624" cy="528"/>
            </a:xfrm>
            <a:prstGeom prst="flowChartDelay">
              <a:avLst/>
            </a:prstGeom>
            <a:solidFill>
              <a:srgbClr val="264C7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526363" name="Text Box 27"/>
            <p:cNvSpPr txBox="1">
              <a:spLocks noChangeArrowheads="1"/>
            </p:cNvSpPr>
            <p:nvPr/>
          </p:nvSpPr>
          <p:spPr bwMode="auto">
            <a:xfrm>
              <a:off x="3936" y="2179"/>
              <a:ext cx="384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FFFFFF"/>
                  </a:solidFill>
                </a:rPr>
                <a:t>View</a:t>
              </a:r>
            </a:p>
          </p:txBody>
        </p:sp>
        <p:sp>
          <p:nvSpPr>
            <p:cNvPr id="526364" name="Text Box 28"/>
            <p:cNvSpPr txBox="1">
              <a:spLocks noChangeArrowheads="1"/>
            </p:cNvSpPr>
            <p:nvPr/>
          </p:nvSpPr>
          <p:spPr bwMode="auto">
            <a:xfrm>
              <a:off x="5184" y="2179"/>
              <a:ext cx="432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FFFFFF"/>
                  </a:solidFill>
                </a:rPr>
                <a:t>Model</a:t>
              </a:r>
            </a:p>
          </p:txBody>
        </p:sp>
        <p:sp>
          <p:nvSpPr>
            <p:cNvPr id="526365" name="Oval 29"/>
            <p:cNvSpPr>
              <a:spLocks noChangeArrowheads="1"/>
            </p:cNvSpPr>
            <p:nvPr/>
          </p:nvSpPr>
          <p:spPr bwMode="auto">
            <a:xfrm>
              <a:off x="4464" y="1296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800000"/>
                  </a:solidFill>
                </a:rPr>
                <a:t>Broker</a:t>
              </a:r>
            </a:p>
          </p:txBody>
        </p:sp>
        <p:sp>
          <p:nvSpPr>
            <p:cNvPr id="526366" name="Text Box 30"/>
            <p:cNvSpPr txBox="1">
              <a:spLocks noChangeArrowheads="1"/>
            </p:cNvSpPr>
            <p:nvPr/>
          </p:nvSpPr>
          <p:spPr bwMode="auto">
            <a:xfrm>
              <a:off x="4512" y="1968"/>
              <a:ext cx="480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 smtClean="0">
                  <a:solidFill>
                    <a:srgbClr val="000000"/>
                  </a:solidFill>
                  <a:latin typeface="Verdana" pitchFamily="34" charset="0"/>
                </a:rPr>
                <a:t>Pub/Sub</a:t>
              </a:r>
            </a:p>
          </p:txBody>
        </p:sp>
        <p:sp>
          <p:nvSpPr>
            <p:cNvPr id="526367" name="Text Box 31"/>
            <p:cNvSpPr txBox="1">
              <a:spLocks noChangeArrowheads="1"/>
            </p:cNvSpPr>
            <p:nvPr/>
          </p:nvSpPr>
          <p:spPr bwMode="auto">
            <a:xfrm>
              <a:off x="144" y="2688"/>
              <a:ext cx="120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</a:rPr>
                <a:t>a) classic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</a:rPr>
                <a:t>(method-based)</a:t>
              </a:r>
            </a:p>
          </p:txBody>
        </p:sp>
        <p:sp>
          <p:nvSpPr>
            <p:cNvPr id="526368" name="Text Box 32"/>
            <p:cNvSpPr txBox="1">
              <a:spLocks noChangeArrowheads="1"/>
            </p:cNvSpPr>
            <p:nvPr/>
          </p:nvSpPr>
          <p:spPr bwMode="auto">
            <a:xfrm>
              <a:off x="1728" y="2688"/>
              <a:ext cx="19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</a:rPr>
                <a:t>b) request/response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</a:rPr>
                <a:t>(method-based or message-based)</a:t>
              </a:r>
            </a:p>
          </p:txBody>
        </p:sp>
        <p:sp>
          <p:nvSpPr>
            <p:cNvPr id="526369" name="Text Box 33"/>
            <p:cNvSpPr txBox="1">
              <a:spLocks noChangeArrowheads="1"/>
            </p:cNvSpPr>
            <p:nvPr/>
          </p:nvSpPr>
          <p:spPr bwMode="auto">
            <a:xfrm>
              <a:off x="3984" y="2678"/>
              <a:ext cx="15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</a:rPr>
                <a:t>c) publish/subscribe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solidFill>
                    <a:srgbClr val="000000"/>
                  </a:solidFill>
                </a:rPr>
                <a:t>(message-based)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Up Arrow 36"/>
          <p:cNvSpPr/>
          <p:nvPr/>
        </p:nvSpPr>
        <p:spPr>
          <a:xfrm>
            <a:off x="5715000" y="2209800"/>
            <a:ext cx="38100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Up Arrow 35"/>
          <p:cNvSpPr/>
          <p:nvPr/>
        </p:nvSpPr>
        <p:spPr>
          <a:xfrm>
            <a:off x="5638800" y="2133600"/>
            <a:ext cx="38100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7467600" y="2335666"/>
            <a:ext cx="1371600" cy="2781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Application Status</a:t>
            </a:r>
            <a:endParaRPr lang="en-US" sz="14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4343400" y="2296924"/>
            <a:ext cx="1371600" cy="4639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Resource Utilization</a:t>
            </a:r>
            <a:br>
              <a:rPr lang="en-US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</a:br>
            <a:r>
              <a:rPr lang="en-US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(</a:t>
            </a:r>
            <a:r>
              <a:rPr lang="en-US" sz="105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Eg</a:t>
            </a:r>
            <a:r>
              <a:rPr lang="en-US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: CPU, Memory)</a:t>
            </a:r>
            <a:endParaRPr lang="en-US" sz="14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81600" y="3048000"/>
            <a:ext cx="3657600" cy="2903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29200" y="2895600"/>
            <a:ext cx="3657600" cy="2903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76800" y="2743200"/>
            <a:ext cx="3657600" cy="2903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3124200"/>
            <a:ext cx="1066800" cy="151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Monitoring Daemon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0" y="3903507"/>
            <a:ext cx="914400" cy="651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</a:rPr>
              <a:t>Resource Monitoring Library *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5486400" y="4510405"/>
            <a:ext cx="152400" cy="97599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5943600" y="4495800"/>
            <a:ext cx="152400" cy="9906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5034915"/>
            <a:ext cx="3276600" cy="299085"/>
          </a:xfrm>
          <a:prstGeom prst="rect">
            <a:avLst/>
          </a:prstGeom>
          <a:solidFill>
            <a:schemeClr val="lt1">
              <a:alpha val="53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Hypervisor (in VM Environment)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3124200"/>
            <a:ext cx="1219200" cy="15103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Application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Snip and Round Single Corner Rectangle 27"/>
          <p:cNvSpPr/>
          <p:nvPr/>
        </p:nvSpPr>
        <p:spPr>
          <a:xfrm>
            <a:off x="1325653" y="1600200"/>
            <a:ext cx="6910974" cy="533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Message Broker (</a:t>
            </a:r>
            <a:r>
              <a:rPr lang="en-US" dirty="0" err="1" smtClean="0">
                <a:solidFill>
                  <a:prstClr val="white"/>
                </a:solidFill>
              </a:rPr>
              <a:t>eg</a:t>
            </a:r>
            <a:r>
              <a:rPr lang="en-US" dirty="0" smtClean="0">
                <a:solidFill>
                  <a:prstClr val="white"/>
                </a:solidFill>
              </a:rPr>
              <a:t>: </a:t>
            </a:r>
            <a:r>
              <a:rPr lang="en-US" dirty="0" err="1" smtClean="0">
                <a:solidFill>
                  <a:prstClr val="white"/>
                </a:solidFill>
              </a:rPr>
              <a:t>Narada</a:t>
            </a:r>
            <a:r>
              <a:rPr lang="en-US" dirty="0" smtClean="0">
                <a:solidFill>
                  <a:prstClr val="white"/>
                </a:solidFill>
              </a:rPr>
              <a:t> Brokering)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9800" y="6036747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Provisioned Nodes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5584372" y="2057400"/>
            <a:ext cx="38100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>
            <a:off x="7315202" y="2068288"/>
            <a:ext cx="38100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01853" y="2895600"/>
            <a:ext cx="2560547" cy="29663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Coordination &amp; Monitoring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 rot="10800000">
            <a:off x="2438401" y="1947747"/>
            <a:ext cx="381000" cy="10668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24000" y="3547428"/>
            <a:ext cx="2286000" cy="541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Summarizing &amp; displaying monitoring information 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39126" y="4188654"/>
            <a:ext cx="2286000" cy="541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Monitoring Application Progress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24000" y="4868545"/>
            <a:ext cx="2286000" cy="69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Coordinating the provisioning of Clusters based on monitoring info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304800" y="5018088"/>
            <a:ext cx="1371600" cy="31591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prstClr val="black"/>
                </a:solidFill>
              </a:rPr>
              <a:t>FutureGrid</a:t>
            </a:r>
            <a:r>
              <a:rPr lang="en-US" sz="1400" b="1" dirty="0" smtClean="0">
                <a:solidFill>
                  <a:prstClr val="black"/>
                </a:solidFill>
              </a:rPr>
              <a:t> Interface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69569" y="5943600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Desktop / Laptop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8379" y="6553200"/>
            <a:ext cx="3026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* </a:t>
            </a:r>
            <a:r>
              <a:rPr lang="en-US" sz="1200" dirty="0" err="1" smtClean="0">
                <a:solidFill>
                  <a:prstClr val="black"/>
                </a:solidFill>
              </a:rPr>
              <a:t>Eg</a:t>
            </a:r>
            <a:r>
              <a:rPr lang="en-US" sz="1200" dirty="0" smtClean="0">
                <a:solidFill>
                  <a:prstClr val="black"/>
                </a:solidFill>
              </a:rPr>
              <a:t>: http://www.hyperic.com/products/sigar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6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991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Distributed System and Cloud Computing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019800" y="457200"/>
            <a:ext cx="2616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Constantia" pitchFamily="18" charset="0"/>
              </a:rPr>
              <a:t>Kaufmann Publisher 2011</a:t>
            </a:r>
            <a:endParaRPr lang="en-US" i="1" dirty="0">
              <a:solidFill>
                <a:srgbClr val="00B0F0"/>
              </a:solidFill>
              <a:latin typeface="Constant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52400"/>
            <a:ext cx="8305800" cy="6858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3200" b="1" spc="-100" dirty="0" smtClean="0">
                <a:solidFill>
                  <a:srgbClr val="00B0F0"/>
                </a:solidFill>
              </a:rPr>
              <a:t>Monitoring GUI</a:t>
            </a:r>
            <a:endParaRPr lang="en-US" sz="3200" b="1" spc="-1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685800"/>
          <a:ext cx="8077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25"/>
            <a:ext cx="9053513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-7620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//Pseudo code</a:t>
            </a:r>
            <a:endParaRPr lang="en-US" sz="1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25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2998" y="152400"/>
            <a:ext cx="389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//Main class to set up connection with NaradaBroker server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3733800"/>
            <a:ext cx="398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//To receive messages from NaradaBroker and process them</a:t>
            </a:r>
            <a:endParaRPr lang="en-US" sz="1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26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2895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143000"/>
            <a:ext cx="76771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267200"/>
            <a:ext cx="1173718" cy="393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b="1" spc="-100" dirty="0" smtClean="0">
                <a:solidFill>
                  <a:srgbClr val="00B0F0"/>
                </a:solidFill>
              </a:rPr>
              <a:t>GUI Design</a:t>
            </a:r>
            <a:endParaRPr lang="en-US" b="1" spc="-100" dirty="0" smtClean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38" y="609600"/>
            <a:ext cx="1463862" cy="393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b="1" spc="-100" dirty="0" err="1" smtClean="0">
                <a:solidFill>
                  <a:srgbClr val="00B0F0"/>
                </a:solidFill>
              </a:rPr>
              <a:t>GraphUpdater</a:t>
            </a:r>
            <a:endParaRPr lang="en-US" b="1" spc="-100" dirty="0" smtClean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094601"/>
            <a:ext cx="3536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 Updating graphs based on new performance values</a:t>
            </a:r>
            <a:endParaRPr lang="en-US" sz="1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27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57200"/>
            <a:ext cx="8305800" cy="6858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3200" b="1" spc="-100" dirty="0" smtClean="0">
                <a:solidFill>
                  <a:srgbClr val="00B0F0"/>
                </a:solidFill>
              </a:rPr>
              <a:t>Performance  Daemon</a:t>
            </a:r>
            <a:endParaRPr lang="en-US" sz="3200" b="1" spc="-1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1066800"/>
          <a:ext cx="7848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28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1856601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//Each daemon runs on a cluster node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57200"/>
            <a:ext cx="8305800" cy="6858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3200" b="1" spc="-100" dirty="0" smtClean="0">
                <a:solidFill>
                  <a:srgbClr val="00B0F0"/>
                </a:solidFill>
              </a:rPr>
              <a:t>Monitor  Daemon</a:t>
            </a:r>
            <a:endParaRPr lang="en-US" sz="3200" b="1" spc="-1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29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76800" y="1600200"/>
            <a:ext cx="383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//Each MonitorWorker monitors performance and publish </a:t>
            </a:r>
          </a:p>
          <a:p>
            <a:r>
              <a:rPr lang="en-US" sz="1200" dirty="0" smtClean="0">
                <a:solidFill>
                  <a:srgbClr val="0033CC"/>
                </a:solidFill>
              </a:rPr>
              <a:t>// events to Broker</a:t>
            </a: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8305800" cy="685800"/>
          </a:xfrm>
          <a:prstGeom prst="rect">
            <a:avLst/>
          </a:prstGeom>
          <a:solidFill>
            <a:schemeClr val="bg1"/>
          </a:solidFill>
        </p:spPr>
        <p:txBody>
          <a:bodyPr vert="horz" anchor="t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  <a:defRPr/>
            </a:pPr>
            <a:r>
              <a:rPr lang="en-US" sz="3200" b="1" spc="-100" dirty="0" smtClean="0">
                <a:solidFill>
                  <a:srgbClr val="00B0F0"/>
                </a:solidFill>
              </a:rPr>
              <a:t>Monitor Worker</a:t>
            </a:r>
            <a:endParaRPr lang="en-US" sz="3200" b="1" spc="-1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31925"/>
            <a:ext cx="8229600" cy="3751263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endParaRPr lang="en-US" smtClean="0">
              <a:ea typeface="+mn-ea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mtClean="0">
                <a:ea typeface="+mn-ea"/>
              </a:rPr>
              <a:t>     </a:t>
            </a:r>
            <a:r>
              <a:rPr lang="en-US" sz="3200" smtClean="0">
                <a:ea typeface="+mn-ea"/>
              </a:rPr>
              <a:t>An infrastructure that </a:t>
            </a:r>
            <a:r>
              <a:rPr lang="en-US" sz="3200" b="1" smtClean="0">
                <a:ea typeface="+mn-ea"/>
              </a:rPr>
              <a:t>insulates</a:t>
            </a:r>
            <a:r>
              <a:rPr lang="en-US" sz="3200" smtClean="0">
                <a:ea typeface="+mn-ea"/>
              </a:rPr>
              <a:t> systems from the </a:t>
            </a:r>
            <a:r>
              <a:rPr lang="en-US" sz="3200" b="1" smtClean="0">
                <a:ea typeface="+mn-ea"/>
              </a:rPr>
              <a:t>vagaries</a:t>
            </a:r>
            <a:r>
              <a:rPr lang="en-US" sz="3200" smtClean="0">
                <a:ea typeface="+mn-ea"/>
              </a:rPr>
              <a:t> inherent in distributed settings will facilitate easier, richer and more complex application development.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Ergo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6581001"/>
            <a:ext cx="1841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Shrideep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Pallickara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30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22789" y="-48399"/>
            <a:ext cx="389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33CC"/>
                </a:solidFill>
              </a:rPr>
              <a:t>//Main class to set up connection with NaradaBroker server</a:t>
            </a:r>
            <a:endParaRPr lang="en-US" sz="12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31</a:t>
            </a:fld>
            <a:endParaRPr lang="en-US">
              <a:solidFill>
                <a:srgbClr val="D6EC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57841" y="838200"/>
            <a:ext cx="415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//An example to show how to subscribe to NaradaBroker server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// and receive messages under a topic from the broker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52400"/>
            <a:ext cx="3340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Simplified Example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32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3"/>
                </a:solidFill>
              </a:rPr>
              <a:t>Visit to IU Data Center </a:t>
            </a:r>
            <a:r>
              <a:rPr lang="en-US" b="1" dirty="0" smtClean="0"/>
              <a:t>: </a:t>
            </a:r>
            <a:r>
              <a:rPr lang="en-US" b="1" dirty="0" smtClean="0"/>
              <a:t>Time and Place to meet</a:t>
            </a:r>
            <a:endParaRPr lang="en-US" dirty="0" smtClean="0"/>
          </a:p>
          <a:p>
            <a:pPr marL="228600" indent="-228600">
              <a:buFont typeface="Wingdings" pitchFamily="2" charset="2"/>
              <a:buChar char="§"/>
            </a:pPr>
            <a:endParaRPr lang="en-US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3"/>
                </a:solidFill>
              </a:rPr>
              <a:t>Diversity </a:t>
            </a:r>
            <a:r>
              <a:rPr lang="en-US" b="1" dirty="0" smtClean="0">
                <a:solidFill>
                  <a:schemeClr val="accent3"/>
                </a:solidFill>
              </a:rPr>
              <a:t>Week Activities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/>
              <a:t>: </a:t>
            </a:r>
            <a:r>
              <a:rPr lang="en-US" b="1" dirty="0" smtClean="0"/>
              <a:t>Intercultural impact in </a:t>
            </a:r>
            <a:r>
              <a:rPr lang="en-US" b="1" dirty="0" smtClean="0"/>
              <a:t>collaboration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b="1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3"/>
                </a:solidFill>
              </a:rPr>
              <a:t>A Discussion session of Survey Papers</a:t>
            </a:r>
            <a:r>
              <a:rPr lang="en-US" b="1" dirty="0" smtClean="0"/>
              <a:t>: State of the art technologies in Distributed Systems </a:t>
            </a:r>
          </a:p>
          <a:p>
            <a:pPr marL="228600" indent="-228600">
              <a:buFont typeface="Wingdings" pitchFamily="2" charset="2"/>
              <a:buChar char="§"/>
            </a:pPr>
            <a:endParaRPr lang="en-US" b="1" dirty="0" smtClean="0"/>
          </a:p>
          <a:p>
            <a:pPr marL="228600" indent="-228600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3"/>
                </a:solidFill>
              </a:rPr>
              <a:t>A Guest Talk:</a:t>
            </a:r>
            <a:r>
              <a:rPr lang="en-US" b="1" dirty="0" smtClean="0"/>
              <a:t> </a:t>
            </a:r>
            <a:r>
              <a:rPr lang="en-US" b="1" dirty="0" smtClean="0"/>
              <a:t>Making </a:t>
            </a:r>
            <a:r>
              <a:rPr lang="en-US" b="1" dirty="0" smtClean="0"/>
              <a:t>a Case for Distributed File Systems at </a:t>
            </a:r>
            <a:r>
              <a:rPr lang="en-US" b="1" dirty="0" err="1" smtClean="0"/>
              <a:t>Exascales</a:t>
            </a:r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>
              <a:buFont typeface="Wingdings" pitchFamily="2" charset="2"/>
              <a:buChar char="§"/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0" y="76200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 list of topics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657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Raj </a:t>
            </a:r>
            <a:r>
              <a:rPr lang="en-US" sz="1400" i="1" dirty="0" smtClean="0"/>
              <a:t>Jain, </a:t>
            </a:r>
            <a:r>
              <a:rPr lang="en-US" sz="1400" i="1" dirty="0" smtClean="0"/>
              <a:t> </a:t>
            </a:r>
            <a:r>
              <a:rPr lang="en-US" sz="1400" i="1" dirty="0" smtClean="0">
                <a:solidFill>
                  <a:schemeClr val="accent3"/>
                </a:solidFill>
                <a:hlinkClick r:id="rId3"/>
              </a:rPr>
              <a:t>The </a:t>
            </a:r>
            <a:r>
              <a:rPr lang="en-US" sz="1400" i="1" dirty="0" smtClean="0">
                <a:solidFill>
                  <a:schemeClr val="accent3"/>
                </a:solidFill>
                <a:hlinkClick r:id="rId3"/>
              </a:rPr>
              <a:t>Art of Computer Systems Performance Analysis: Techniques for Experimental Design, Measurement, Simulation, and </a:t>
            </a:r>
            <a:r>
              <a:rPr lang="en-US" sz="1400" i="1" dirty="0" smtClean="0">
                <a:solidFill>
                  <a:schemeClr val="accent3"/>
                </a:solidFill>
                <a:hlinkClick r:id="rId3"/>
              </a:rPr>
              <a:t>Modeling</a:t>
            </a:r>
            <a:r>
              <a:rPr lang="en-US" sz="1400" i="1" dirty="0" smtClean="0"/>
              <a:t>,  Wiley- </a:t>
            </a:r>
            <a:r>
              <a:rPr lang="en-US" sz="1400" i="1" dirty="0" err="1" smtClean="0"/>
              <a:t>Interscience</a:t>
            </a:r>
            <a:r>
              <a:rPr lang="en-US" sz="1400" i="1" dirty="0" smtClean="0"/>
              <a:t>, New York, NY, April 1991, ISBN:0471503361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2"/>
          <p:cNvGraphicFramePr>
            <a:graphicFrameLocks noChangeAspect="1"/>
          </p:cNvGraphicFramePr>
          <p:nvPr/>
        </p:nvGraphicFramePr>
        <p:xfrm>
          <a:off x="1054100" y="1157288"/>
          <a:ext cx="5499100" cy="3790950"/>
        </p:xfrm>
        <a:graphic>
          <a:graphicData uri="http://schemas.openxmlformats.org/presentationml/2006/ole">
            <p:oleObj spid="_x0000_s3074" name="Visio" r:id="rId4" imgW="4406900" imgH="3035300" progId="Visio.Drawing.11">
              <p:embed/>
            </p:oleObj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709738" y="1708150"/>
          <a:ext cx="3860800" cy="2824163"/>
        </p:xfrm>
        <a:graphic>
          <a:graphicData uri="http://schemas.openxmlformats.org/presentationml/2006/ole">
            <p:oleObj spid="_x0000_s3075" name="Visio" r:id="rId5" imgW="3098800" imgH="2273300" progId="Visio.Drawing.11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038600" y="4724400"/>
          <a:ext cx="4606925" cy="1501775"/>
        </p:xfrm>
        <a:graphic>
          <a:graphicData uri="http://schemas.openxmlformats.org/presentationml/2006/ole">
            <p:oleObj spid="_x0000_s3076" name="Visio" r:id="rId6" imgW="3695700" imgH="1206500" progId="Visio.Drawing.11">
              <p:embed/>
            </p:oleObj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52400" y="125413"/>
            <a:ext cx="88392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</a:rPr>
              <a:t>The NaradaBrokering Substrate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ea typeface="+mj-ea"/>
              </a:rPr>
              <a:t>The NaradaBrokering Substrate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6581001"/>
            <a:ext cx="1841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Shrideep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Pallickara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09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Messages &amp; Selectivity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762000" y="1155700"/>
          <a:ext cx="2540000" cy="596900"/>
        </p:xfrm>
        <a:graphic>
          <a:graphicData uri="http://schemas.openxmlformats.org/presentationml/2006/ole">
            <p:oleObj spid="_x0000_s4098" name="Visio" r:id="rId4" imgW="2552700" imgH="609600" progId="Visio.Drawing.11">
              <p:embed/>
            </p:oleObj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124200" y="1146175"/>
          <a:ext cx="1511300" cy="606425"/>
        </p:xfrm>
        <a:graphic>
          <a:graphicData uri="http://schemas.openxmlformats.org/presentationml/2006/ole">
            <p:oleObj spid="_x0000_s4099" name="Visio" r:id="rId5" imgW="1524000" imgH="622300" progId="Visio.Drawing.11">
              <p:embed/>
            </p:oleObj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4419600" y="1155700"/>
          <a:ext cx="1168400" cy="596900"/>
        </p:xfrm>
        <a:graphic>
          <a:graphicData uri="http://schemas.openxmlformats.org/presentationml/2006/ole">
            <p:oleObj spid="_x0000_s4100" name="Visio" r:id="rId6" imgW="1181100" imgH="609600" progId="Visio.Drawing.11">
              <p:embed/>
            </p:oleObj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685800" y="2362200"/>
          <a:ext cx="7461250" cy="2803525"/>
        </p:xfrm>
        <a:graphic>
          <a:graphicData uri="http://schemas.openxmlformats.org/presentationml/2006/ole">
            <p:oleObj spid="_x0000_s4101" name="Visio" r:id="rId7" imgW="7480300" imgH="2959100" progId="Visio.Drawing.11">
              <p:embed/>
            </p:oleObj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990600" y="3048000"/>
          <a:ext cx="974725" cy="1727200"/>
        </p:xfrm>
        <a:graphic>
          <a:graphicData uri="http://schemas.openxmlformats.org/presentationml/2006/ole">
            <p:oleObj spid="_x0000_s4102" name="Visio" r:id="rId8" imgW="977900" imgH="1739900" progId="Visio.Drawing.11">
              <p:embed/>
            </p:oleObj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2133600" y="3048000"/>
          <a:ext cx="1403350" cy="1689100"/>
        </p:xfrm>
        <a:graphic>
          <a:graphicData uri="http://schemas.openxmlformats.org/presentationml/2006/ole">
            <p:oleObj spid="_x0000_s4103" name="Visio" r:id="rId9" imgW="1409700" imgH="1701800" progId="Visio.Drawing.11">
              <p:embed/>
            </p:oleObj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3657600" y="2895600"/>
          <a:ext cx="1231900" cy="1831975"/>
        </p:xfrm>
        <a:graphic>
          <a:graphicData uri="http://schemas.openxmlformats.org/presentationml/2006/ole">
            <p:oleObj spid="_x0000_s4104" name="Visio" r:id="rId10" imgW="1244600" imgH="1841500" progId="Visio.Drawing.11">
              <p:embed/>
            </p:oleObj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5029200" y="2895600"/>
          <a:ext cx="1317625" cy="1831975"/>
        </p:xfrm>
        <a:graphic>
          <a:graphicData uri="http://schemas.openxmlformats.org/presentationml/2006/ole">
            <p:oleObj spid="_x0000_s4105" name="Visio" r:id="rId11" imgW="1320800" imgH="1841500" progId="Visio.Drawing.11">
              <p:embed/>
            </p:oleObj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6400800" y="2895600"/>
          <a:ext cx="1403350" cy="1831975"/>
        </p:xfrm>
        <a:graphic>
          <a:graphicData uri="http://schemas.openxmlformats.org/presentationml/2006/ole">
            <p:oleObj spid="_x0000_s4106" name="Visio" r:id="rId12" imgW="1409700" imgH="1841500" progId="Visio.Drawing.11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7086600" y="6581001"/>
            <a:ext cx="1841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Shrideep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Pallickara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1.11111E-6 0.03334 " pathEditMode="relative" ptsTypes="AA">
                                      <p:cBhvr>
                                        <p:cTn id="6" dur="2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514600" y="0"/>
            <a:ext cx="66294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FFFF"/>
                </a:solidFill>
              </a:rPr>
              <a:t>NaradaBrokering: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2800">
                <a:solidFill>
                  <a:srgbClr val="FFFFFF"/>
                </a:solidFill>
              </a:rPr>
              <a:t>Quick Summary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90800" y="990600"/>
            <a:ext cx="6324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Tx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Funding Sources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Two grants from the National Science Foundation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Two grants from the United Kingdom</a:t>
            </a:r>
            <a:r>
              <a:rPr lang="ja-JP" altLang="en-US" sz="2000" smtClean="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2000" smtClean="0">
                <a:solidFill>
                  <a:srgbClr val="000000"/>
                </a:solidFill>
              </a:rPr>
              <a:t>s Open Middleware Infrastructure Institute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Tx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Website</a:t>
            </a:r>
            <a:r>
              <a:rPr lang="en-US" sz="2000" smtClean="0">
                <a:solidFill>
                  <a:srgbClr val="000000"/>
                </a:solidFill>
              </a:rPr>
              <a:t>:</a:t>
            </a:r>
            <a:r>
              <a:rPr lang="en-US" sz="2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http://www.naradabrokering.org/</a:t>
            </a:r>
            <a:endParaRPr lang="en-US" sz="1600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Tx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Code base specifics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1425 classes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157 packages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300,000 lines of code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</a:pPr>
            <a:r>
              <a:rPr lang="en-US" sz="2000" smtClean="0">
                <a:solidFill>
                  <a:srgbClr val="000000"/>
                </a:solidFill>
              </a:rPr>
              <a:t>1000 annual downloads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6600" y="6581001"/>
            <a:ext cx="1841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Shrideep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Pallickara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73025"/>
            <a:ext cx="2568575" cy="70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3500" y="349250"/>
            <a:ext cx="2374900" cy="6035675"/>
            <a:chOff x="40" y="220"/>
            <a:chExt cx="1496" cy="3802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0" y="220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latin typeface="Verdana" charset="0"/>
                  <a:ea typeface="ＭＳ Ｐゴシック" charset="0"/>
                </a:rPr>
                <a:t>Data</a:t>
              </a:r>
              <a:br>
                <a:rPr lang="en-US" dirty="0">
                  <a:latin typeface="Verdana" charset="0"/>
                  <a:ea typeface="ＭＳ Ｐゴシック" charset="0"/>
                </a:rPr>
              </a:br>
              <a:r>
                <a:rPr lang="en-US" dirty="0">
                  <a:latin typeface="Verdana" charset="0"/>
                  <a:ea typeface="ＭＳ Ｐゴシック" charset="0"/>
                </a:rPr>
                <a:t>Distribution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72" y="1065"/>
              <a:ext cx="72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900" dirty="0">
                  <a:latin typeface="Verdana" charset="0"/>
                  <a:ea typeface="ＭＳ Ｐゴシック" charset="0"/>
                </a:rPr>
                <a:t>Security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96" y="1622"/>
              <a:ext cx="8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900">
                  <a:latin typeface="Verdana" charset="0"/>
                  <a:ea typeface="ＭＳ Ｐゴシック" charset="0"/>
                </a:rPr>
                <a:t>Fault</a:t>
              </a:r>
              <a:br>
                <a:rPr lang="en-US" sz="1900">
                  <a:latin typeface="Verdana" charset="0"/>
                  <a:ea typeface="ＭＳ Ｐゴシック" charset="0"/>
                </a:rPr>
              </a:br>
              <a:r>
                <a:rPr lang="en-US" sz="1900">
                  <a:latin typeface="Verdana" charset="0"/>
                  <a:ea typeface="ＭＳ Ｐゴシック" charset="0"/>
                </a:rPr>
                <a:t>Tolerance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39" y="2496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900">
                  <a:latin typeface="Verdana" charset="0"/>
                  <a:ea typeface="ＭＳ Ｐゴシック" charset="0"/>
                </a:rPr>
                <a:t>Discovery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44" y="3168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>
                  <a:latin typeface="Verdana" charset="0"/>
                  <a:ea typeface="ＭＳ Ｐゴシック" charset="0"/>
                </a:rPr>
                <a:t>QoS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72" y="3600"/>
              <a:ext cx="8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900">
                  <a:latin typeface="Verdana" charset="0"/>
                  <a:ea typeface="ＭＳ Ｐゴシック" charset="0"/>
                </a:rPr>
                <a:t>Web</a:t>
              </a:r>
              <a:br>
                <a:rPr lang="en-US" sz="1900">
                  <a:latin typeface="Verdana" charset="0"/>
                  <a:ea typeface="ＭＳ Ｐゴシック" charset="0"/>
                </a:rPr>
              </a:br>
              <a:r>
                <a:rPr lang="en-US" sz="1900">
                  <a:latin typeface="Verdana" charset="0"/>
                  <a:ea typeface="ＭＳ Ｐゴシック" charset="0"/>
                </a:rPr>
                <a:t>Services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Reliable Delivery: Desiderata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</a:rPr>
              <a:t>Cope with node/link failures &amp; unpredictable links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Links may duplicate, garble and lose messages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Many-to-Many reliable delivery </a:t>
            </a:r>
            <a:r>
              <a:rPr lang="en-US" b="1" smtClean="0">
                <a:ea typeface="+mn-ea"/>
              </a:rPr>
              <a:t>across sessions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Support recovery from failures or disconnects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Support replays</a:t>
            </a:r>
          </a:p>
          <a:p>
            <a:pPr eaLnBrk="1" hangingPunct="1">
              <a:defRPr/>
            </a:pPr>
            <a:r>
              <a:rPr lang="en-US" b="1" smtClean="0">
                <a:ea typeface="+mn-ea"/>
              </a:rPr>
              <a:t>Transport-independent</a:t>
            </a:r>
          </a:p>
          <a:p>
            <a:pPr eaLnBrk="1" hangingPunct="1">
              <a:defRPr/>
            </a:pPr>
            <a:r>
              <a:rPr lang="en-US" smtClean="0">
                <a:ea typeface="+mn-ea"/>
              </a:rPr>
              <a:t>Support exactly-once delivery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mtClean="0"/>
              <a:t>Order, duplicate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>
                <a:ea typeface="+mj-ea"/>
              </a:rPr>
              <a:t>Reliable delivery: Salient Features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Reliable delivery ONLY for </a:t>
            </a:r>
            <a:r>
              <a:rPr lang="en-US" sz="2400" b="1" smtClean="0">
                <a:ea typeface="+mn-ea"/>
              </a:rPr>
              <a:t>authorized</a:t>
            </a:r>
            <a:r>
              <a:rPr lang="en-US" sz="2400" smtClean="0">
                <a:ea typeface="+mn-ea"/>
              </a:rPr>
              <a:t> entities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Coexists with entities not interested in reliable delivery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Storage, is </a:t>
            </a:r>
            <a:r>
              <a:rPr lang="en-US" sz="2400" b="1" smtClean="0">
                <a:ea typeface="+mn-ea"/>
              </a:rPr>
              <a:t>not communal</a:t>
            </a:r>
            <a:r>
              <a:rPr lang="en-US" sz="2400" smtClean="0">
                <a:ea typeface="+mn-ea"/>
              </a:rPr>
              <a:t>, and should be provisioned by the topic owner.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Control Messages are issued over different topics.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Discovery constraints can be imposed e.g. Restrict replays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Different </a:t>
            </a:r>
            <a:r>
              <a:rPr lang="en-US" sz="2400" b="1" smtClean="0">
                <a:ea typeface="+mn-ea"/>
              </a:rPr>
              <a:t>QoS</a:t>
            </a:r>
            <a:r>
              <a:rPr lang="en-US" sz="2400" smtClean="0">
                <a:ea typeface="+mn-ea"/>
              </a:rPr>
              <a:t> can be associated with control topics.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Require signed acknowledgements (Non-repudiation)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Buffering &amp; Jitter reduction services for replayed messages.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smtClean="0"/>
              <a:t>Streams replayed at say 24 fps instead of 500 fps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Easy to track </a:t>
            </a:r>
            <a:r>
              <a:rPr lang="en-US" sz="2400" b="1" smtClean="0">
                <a:ea typeface="+mn-ea"/>
              </a:rPr>
              <a:t>usage patterns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smtClean="0"/>
              <a:t>Track client loss rates, NAKs, disconnects &amp; recoveries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Lends itself naturally for greater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Reliable Delivery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219200"/>
            <a:ext cx="56134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219200"/>
            <a:ext cx="288925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4191000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Tx/>
              <a:buChar char="•"/>
              <a:defRPr/>
            </a:pPr>
            <a:r>
              <a:rPr lang="en-US">
                <a:solidFill>
                  <a:srgbClr val="000000"/>
                </a:solidFill>
              </a:rPr>
              <a:t>One Repository associated 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with a reliable topic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Tx/>
              <a:buChar char="•"/>
              <a:defRPr/>
            </a:pPr>
            <a:r>
              <a:rPr lang="en-US">
                <a:solidFill>
                  <a:srgbClr val="000000"/>
                </a:solidFill>
              </a:rPr>
              <a:t>A Repository can manage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multiple reliable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ahoo! 3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Yahoo! 3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_Yahoo! 3">
  <a:themeElements>
    <a:clrScheme name="Yahoo!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000000"/>
          </a:solidFill>
        </a:ln>
      </a:spPr>
      <a:bodyPr rtlCol="0" anchor="t">
        <a:normAutofit/>
      </a:bodyPr>
      <a:lstStyle>
        <a:defPPr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rmAutofit/>
      </a:bodyPr>
      <a:lstStyle>
        <a:defPPr>
          <a:defRPr sz="16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salsa_ppt_template_black</Template>
  <TotalTime>68168</TotalTime>
  <Words>872</Words>
  <Application>Microsoft Office PowerPoint</Application>
  <PresentationFormat>On-screen Show (4:3)</PresentationFormat>
  <Paragraphs>270</Paragraphs>
  <Slides>32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Office Theme</vt:lpstr>
      <vt:lpstr>Metro</vt:lpstr>
      <vt:lpstr>Yahoo! 3</vt:lpstr>
      <vt:lpstr>1_Yahoo! 3</vt:lpstr>
      <vt:lpstr>2_Yahoo! 3</vt:lpstr>
      <vt:lpstr>1_Default Design</vt:lpstr>
      <vt:lpstr>1_Office Theme</vt:lpstr>
      <vt:lpstr>3_Default Design</vt:lpstr>
      <vt:lpstr>2_Default Design</vt:lpstr>
      <vt:lpstr>4_Default Design</vt:lpstr>
      <vt:lpstr>5_Default Design</vt:lpstr>
      <vt:lpstr>Microsoft Visio Drawing</vt:lpstr>
      <vt:lpstr>Distributed Systems Clusters, Grids, Clouds, Future Internet</vt:lpstr>
      <vt:lpstr>Slide 2</vt:lpstr>
      <vt:lpstr>Ergo …</vt:lpstr>
      <vt:lpstr>The NaradaBrokering Substrate</vt:lpstr>
      <vt:lpstr>Messages &amp; Selectivity</vt:lpstr>
      <vt:lpstr>Slide 6</vt:lpstr>
      <vt:lpstr>Reliable Delivery: Desiderata</vt:lpstr>
      <vt:lpstr>Reliable delivery: Salient Features</vt:lpstr>
      <vt:lpstr>Reliable Delivery</vt:lpstr>
      <vt:lpstr>Reliable Delivery</vt:lpstr>
      <vt:lpstr>Repository Bundle: Publisher</vt:lpstr>
      <vt:lpstr>Repository Bundle: Subscriber</vt:lpstr>
      <vt:lpstr>Slide 13</vt:lpstr>
      <vt:lpstr>Slide 14</vt:lpstr>
      <vt:lpstr>Slide 15</vt:lpstr>
      <vt:lpstr>eSports</vt:lpstr>
      <vt:lpstr>Some Other Performance</vt:lpstr>
      <vt:lpstr>Slide 18</vt:lpstr>
      <vt:lpstr>Slide 19</vt:lpstr>
      <vt:lpstr>SMMV vs. MMMV as MVC interactive patterns</vt:lpstr>
      <vt:lpstr>Slide 21</vt:lpstr>
      <vt:lpstr>Monitoring</vt:lpstr>
      <vt:lpstr>Distributed System and Cloud Computing  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Administrator</cp:lastModifiedBy>
  <cp:revision>3433</cp:revision>
  <dcterms:created xsi:type="dcterms:W3CDTF">2009-02-17T15:34:47Z</dcterms:created>
  <dcterms:modified xsi:type="dcterms:W3CDTF">2011-03-25T00:14:36Z</dcterms:modified>
</cp:coreProperties>
</file>