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39252" y="2438400"/>
            <a:ext cx="8530261" cy="509114"/>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r>
              <a:rPr lang="en-GB" spc="15" dirty="0"/>
              <a:t>:G.R </a:t>
            </a:r>
            <a:r>
              <a:rPr lang="en-GB" spc="15" dirty="0" err="1"/>
              <a:t>Pavithra</a:t>
            </a:r>
            <a:endParaRPr spc="15" dirty="0"/>
          </a:p>
        </p:txBody>
      </p:sp>
      <p:sp>
        <p:nvSpPr>
          <p:cNvPr id="8" name="object 8"/>
          <p:cNvSpPr txBox="1"/>
          <p:nvPr/>
        </p:nvSpPr>
        <p:spPr>
          <a:xfrm>
            <a:off x="6562165" y="3336883"/>
            <a:ext cx="4536141"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19AF397A-3667-8C2A-C47F-24A2840E538F}"/>
              </a:ext>
            </a:extLst>
          </p:cNvPr>
          <p:cNvSpPr txBox="1"/>
          <p:nvPr/>
        </p:nvSpPr>
        <p:spPr>
          <a:xfrm>
            <a:off x="1298574" y="1875843"/>
            <a:ext cx="6104964" cy="1938992"/>
          </a:xfrm>
          <a:prstGeom prst="rect">
            <a:avLst/>
          </a:prstGeom>
          <a:noFill/>
        </p:spPr>
        <p:txBody>
          <a:bodyPr wrap="square">
            <a:spAutoFit/>
          </a:bodyPr>
          <a:lstStyle/>
          <a:p>
            <a:r>
              <a:rPr lang="en-US" sz="2000" b="1" dirty="0"/>
              <a:t>Overall, the results for Loan Approval Prediction using Decision Trees provide a comprehensive evaluation of the model's effectiveness in predicting loan approval decisions and offer actionable insights for stakeholders to optimize lending practices and mitigate risks effectively.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itle 22">
            <a:extLst>
              <a:ext uri="{FF2B5EF4-FFF2-40B4-BE49-F238E27FC236}">
                <a16:creationId xmlns:a16="http://schemas.microsoft.com/office/drawing/2014/main" id="{5F65223A-FA0D-E495-A11C-5C68A44D9755}"/>
              </a:ext>
            </a:extLst>
          </p:cNvPr>
          <p:cNvSpPr>
            <a:spLocks noGrp="1"/>
          </p:cNvSpPr>
          <p:nvPr>
            <p:ph type="title"/>
          </p:nvPr>
        </p:nvSpPr>
        <p:spPr>
          <a:xfrm>
            <a:off x="755332" y="385444"/>
            <a:ext cx="10681335" cy="3139321"/>
          </a:xfrm>
        </p:spPr>
        <p:txBody>
          <a:bodyPr/>
          <a:lstStyle/>
          <a:p>
            <a:r>
              <a:rPr lang="en-GB" sz="6000" dirty="0"/>
              <a:t>PROJECT TITLE:</a:t>
            </a:r>
            <a:br>
              <a:rPr lang="en-GB" dirty="0"/>
            </a:br>
            <a:br>
              <a:rPr lang="en-GB" dirty="0"/>
            </a:br>
            <a:r>
              <a:rPr lang="en-GB" dirty="0"/>
              <a:t>Loan Approval Prediction Using Decision Trees</a:t>
            </a:r>
            <a:endParaRPr lang="en-US" dirty="0"/>
          </a:p>
        </p:txBody>
      </p:sp>
      <p:sp>
        <p:nvSpPr>
          <p:cNvPr id="25" name="object 17">
            <a:extLst>
              <a:ext uri="{FF2B5EF4-FFF2-40B4-BE49-F238E27FC236}">
                <a16:creationId xmlns:a16="http://schemas.microsoft.com/office/drawing/2014/main" id="{44DC4403-DCAC-86C3-3B42-0687C78676C1}"/>
              </a:ext>
            </a:extLst>
          </p:cNvPr>
          <p:cNvSpPr txBox="1">
            <a:spLocks/>
          </p:cNvSpPr>
          <p:nvPr/>
        </p:nvSpPr>
        <p:spPr>
          <a:xfrm>
            <a:off x="739775" y="752363"/>
            <a:ext cx="3909695" cy="140936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GB" dirty="0"/>
              <a:t> </a:t>
            </a:r>
            <a:br>
              <a:rPr lang="en-GB" dirty="0"/>
            </a:br>
            <a:endParaRPr lang="en-GB" sz="425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GB" dirty="0"/>
          </a:p>
          <a:p>
            <a:endParaRPr lang="en-GB" dirty="0"/>
          </a:p>
          <a:p>
            <a:endParaRPr lang="en-GB" dirty="0"/>
          </a:p>
          <a:p>
            <a:endParaRPr lang="en-GB" dirty="0"/>
          </a:p>
          <a:p>
            <a:endParaRPr lang="en-GB" dirty="0"/>
          </a:p>
          <a:p>
            <a:endParaRPr lang="en-GB" dirty="0"/>
          </a:p>
          <a:p>
            <a:r>
              <a:rPr lang="en-GB" dirty="0"/>
              <a:t>        </a:t>
            </a:r>
            <a:r>
              <a:rPr lang="en-GB" sz="2400" dirty="0"/>
              <a:t>   </a:t>
            </a:r>
            <a:r>
              <a:rPr lang="en-GB" sz="2400" b="1" dirty="0"/>
              <a:t>1.Introduction to Loan Approval Prediction</a:t>
            </a:r>
          </a:p>
          <a:p>
            <a:r>
              <a:rPr lang="en-GB" sz="2400" b="1" dirty="0"/>
              <a:t>         2.Understanding the Dataset</a:t>
            </a:r>
          </a:p>
          <a:p>
            <a:r>
              <a:rPr lang="en-GB" sz="2400" b="1" dirty="0"/>
              <a:t>         3.Data </a:t>
            </a:r>
            <a:r>
              <a:rPr lang="en-GB" sz="2400" b="1" dirty="0" err="1"/>
              <a:t>Preprocessing</a:t>
            </a:r>
            <a:endParaRPr lang="en-GB" sz="2400" b="1" dirty="0"/>
          </a:p>
          <a:p>
            <a:r>
              <a:rPr lang="en-GB" sz="2400" b="1" dirty="0"/>
              <a:t>         4.Feature Engineering</a:t>
            </a:r>
          </a:p>
          <a:p>
            <a:r>
              <a:rPr lang="en-GB" sz="2400" b="1" dirty="0"/>
              <a:t>         5.Decision Tree Model Building</a:t>
            </a:r>
          </a:p>
          <a:p>
            <a:r>
              <a:rPr lang="en-GB" sz="2400" b="1" dirty="0"/>
              <a:t>         6.Interpretation and Visualization</a:t>
            </a:r>
          </a:p>
          <a:p>
            <a:r>
              <a:rPr lang="en-GB" sz="2400" b="1" dirty="0"/>
              <a:t>         7.Conclusion</a:t>
            </a:r>
            <a:endParaRPr sz="24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38D93B11-94D6-2831-AD8C-F02C8D9BC4FB}"/>
              </a:ext>
            </a:extLst>
          </p:cNvPr>
          <p:cNvSpPr txBox="1"/>
          <p:nvPr/>
        </p:nvSpPr>
        <p:spPr>
          <a:xfrm>
            <a:off x="1004047" y="1457287"/>
            <a:ext cx="7406527" cy="4401205"/>
          </a:xfrm>
          <a:prstGeom prst="rect">
            <a:avLst/>
          </a:prstGeom>
          <a:noFill/>
        </p:spPr>
        <p:txBody>
          <a:bodyPr wrap="square">
            <a:spAutoFit/>
          </a:bodyPr>
          <a:lstStyle/>
          <a:p>
            <a:r>
              <a:rPr lang="en-US" sz="2000" b="1" dirty="0"/>
              <a:t>The problem we aim to address in this workshop is the accurate prediction of loan approval decisions using decision trees. In the realm of finance, lending institutions face the critical task of evaluating loan applications to determine whether they should approve or deny a loan. This decision is influenced by various factors such as the applicant's credit history, income level, loan amount, and </a:t>
            </a:r>
            <a:r>
              <a:rPr lang="en-US" sz="2000" b="1" dirty="0" err="1"/>
              <a:t>more.The</a:t>
            </a:r>
            <a:r>
              <a:rPr lang="en-US" sz="2000" b="1" dirty="0"/>
              <a:t> primary challenge lies in assessing the creditworthiness of applicants while minimizing the risk of defaults and maximizing profitability for the lender. Traditional methods of manual underwriting often lack scalability and may introduce biases into the decision-making process. Hence, there is a growing need for automated, data-driven approaches that can effectively analyze large volumes of applicant data and make informed lending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0989F69A-2C43-AB89-C8EF-7372F0766746}"/>
              </a:ext>
            </a:extLst>
          </p:cNvPr>
          <p:cNvSpPr txBox="1"/>
          <p:nvPr/>
        </p:nvSpPr>
        <p:spPr>
          <a:xfrm>
            <a:off x="1159250" y="2019300"/>
            <a:ext cx="7498975" cy="3170099"/>
          </a:xfrm>
          <a:prstGeom prst="rect">
            <a:avLst/>
          </a:prstGeom>
          <a:noFill/>
        </p:spPr>
        <p:txBody>
          <a:bodyPr wrap="square">
            <a:spAutoFit/>
          </a:bodyPr>
          <a:lstStyle/>
          <a:p>
            <a:r>
              <a:rPr lang="en-US" sz="2000" b="1" dirty="0"/>
              <a:t>1.Dataset </a:t>
            </a:r>
            <a:r>
              <a:rPr lang="en-US" sz="2000" b="1" dirty="0" err="1"/>
              <a:t>Description:Overview</a:t>
            </a:r>
            <a:r>
              <a:rPr lang="en-US" sz="2000" b="1" dirty="0"/>
              <a:t> of the dataset containing historical loan data.</a:t>
            </a:r>
            <a:endParaRPr lang="en-GB" sz="2000" b="1" dirty="0"/>
          </a:p>
          <a:p>
            <a:r>
              <a:rPr lang="en-US" sz="2000" b="1" dirty="0"/>
              <a:t>2.Exploratory Data Analysis (EDA):Visualize data using histograms, box plots, and correlation matrices.</a:t>
            </a:r>
            <a:endParaRPr lang="en-GB" sz="2000" b="1" dirty="0"/>
          </a:p>
          <a:p>
            <a:r>
              <a:rPr lang="en-US" sz="2000" b="1" dirty="0"/>
              <a:t>3.Data </a:t>
            </a:r>
            <a:r>
              <a:rPr lang="en-US" sz="2000" b="1" dirty="0" err="1"/>
              <a:t>Preprocessing:Split</a:t>
            </a:r>
            <a:r>
              <a:rPr lang="en-US" sz="2000" b="1" dirty="0"/>
              <a:t> the dataset into training and testing sets for model evaluation.</a:t>
            </a:r>
            <a:endParaRPr lang="en-GB" sz="2000" b="1" dirty="0"/>
          </a:p>
          <a:p>
            <a:r>
              <a:rPr lang="en-US" sz="2000" b="1" dirty="0"/>
              <a:t>4.Decision Tree Model </a:t>
            </a:r>
            <a:r>
              <a:rPr lang="en-US" sz="2000" b="1" dirty="0" err="1"/>
              <a:t>Building:Train</a:t>
            </a:r>
            <a:r>
              <a:rPr lang="en-US" sz="2000" b="1" dirty="0"/>
              <a:t> a decision tree classifier using the training dataset</a:t>
            </a:r>
            <a:r>
              <a:rPr lang="en-GB" sz="2000" b="1" dirty="0"/>
              <a:t>.</a:t>
            </a:r>
          </a:p>
          <a:p>
            <a:r>
              <a:rPr lang="en-GB" sz="2000" b="1" dirty="0"/>
              <a:t>5</a:t>
            </a:r>
            <a:r>
              <a:rPr lang="en-US" sz="2000" b="1" dirty="0"/>
              <a:t>.Deployment and Future </a:t>
            </a:r>
            <a:r>
              <a:rPr lang="en-US" sz="2000" b="1" dirty="0" err="1"/>
              <a:t>Steps:Highlight</a:t>
            </a:r>
            <a:r>
              <a:rPr lang="en-US" sz="2000" b="1" dirty="0"/>
              <a:t> potential applications and implications of the model in real-world lending scenarios.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5EF835FA-0DB5-F488-A053-3D49BA670213}"/>
              </a:ext>
            </a:extLst>
          </p:cNvPr>
          <p:cNvSpPr txBox="1"/>
          <p:nvPr/>
        </p:nvSpPr>
        <p:spPr>
          <a:xfrm>
            <a:off x="1183341" y="2149786"/>
            <a:ext cx="7974105" cy="2554545"/>
          </a:xfrm>
          <a:prstGeom prst="rect">
            <a:avLst/>
          </a:prstGeom>
          <a:noFill/>
        </p:spPr>
        <p:txBody>
          <a:bodyPr wrap="square">
            <a:spAutoFit/>
          </a:bodyPr>
          <a:lstStyle/>
          <a:p>
            <a:r>
              <a:rPr lang="en-US" sz="2000" b="1" dirty="0"/>
              <a:t>The end-users for Loan Approval Prediction using Decision Trees could include various stakeholders within lending institutions, as well as individuals or entities seeking </a:t>
            </a:r>
            <a:r>
              <a:rPr lang="en-US" sz="2000" b="1" dirty="0" err="1"/>
              <a:t>loans.Overall</a:t>
            </a:r>
            <a:r>
              <a:rPr lang="en-US" sz="2000" b="1" dirty="0"/>
              <a:t>, the end-users for Loan Approval Prediction using Decision Trees encompass a diverse range of stakeholders involved in the lending process, including lenders, borrowers, regulators, and financial professionals, all of whom stand to benefit from the insights and decision support provided by predictive modeling techniques</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1165412"/>
            <a:ext cx="9763125"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EDC8F7E-6708-DBEF-4F13-2F84382C5BDC}"/>
              </a:ext>
            </a:extLst>
          </p:cNvPr>
          <p:cNvSpPr txBox="1"/>
          <p:nvPr/>
        </p:nvSpPr>
        <p:spPr>
          <a:xfrm>
            <a:off x="914400" y="2011286"/>
            <a:ext cx="8243046" cy="3170099"/>
          </a:xfrm>
          <a:prstGeom prst="rect">
            <a:avLst/>
          </a:prstGeom>
          <a:noFill/>
        </p:spPr>
        <p:txBody>
          <a:bodyPr wrap="square">
            <a:spAutoFit/>
          </a:bodyPr>
          <a:lstStyle/>
          <a:p>
            <a:r>
              <a:rPr lang="en-US" sz="2000" b="1" dirty="0"/>
              <a:t>Solution and Value Proposition for Loan Approval Prediction using Decision Trees</a:t>
            </a:r>
            <a:r>
              <a:rPr lang="en-GB" sz="2000" b="1" dirty="0"/>
              <a:t>.</a:t>
            </a:r>
          </a:p>
          <a:p>
            <a:r>
              <a:rPr lang="en-GB" sz="2000" b="1" dirty="0"/>
              <a:t>1</a:t>
            </a:r>
            <a:r>
              <a:rPr lang="en-US" sz="2000" b="1" dirty="0"/>
              <a:t>.Accurate Predictive Model: Our solution leverages decision tree algorithms to build a highly accurate predictive model for loan approval.</a:t>
            </a:r>
            <a:endParaRPr lang="en-GB" sz="2000" b="1" dirty="0"/>
          </a:p>
          <a:p>
            <a:r>
              <a:rPr lang="en-US" sz="2000" b="1" dirty="0"/>
              <a:t>2.Interpretability: Decision trees offer a transparent and interpretable framework for making predictions</a:t>
            </a:r>
            <a:endParaRPr lang="en-GB" sz="2000" b="1" dirty="0"/>
          </a:p>
          <a:p>
            <a:r>
              <a:rPr lang="en-US" sz="2000" b="1" dirty="0"/>
              <a:t>3.Customization and Flexibility: Our solution allows for customization and flexibility in model development.</a:t>
            </a:r>
            <a:endParaRPr lang="en-GB" sz="2000" b="1" dirty="0"/>
          </a:p>
          <a:p>
            <a:r>
              <a:rPr lang="en-US" sz="2000" b="1" dirty="0"/>
              <a:t>4.Continuous Improvement: Our solution facilitates continuous improvement through model evaluation and refinement.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288CEEE0-138E-C680-6552-63E40C4020C1}"/>
              </a:ext>
            </a:extLst>
          </p:cNvPr>
          <p:cNvSpPr txBox="1"/>
          <p:nvPr/>
        </p:nvSpPr>
        <p:spPr>
          <a:xfrm>
            <a:off x="801222" y="2019300"/>
            <a:ext cx="8780928" cy="2554545"/>
          </a:xfrm>
          <a:prstGeom prst="rect">
            <a:avLst/>
          </a:prstGeom>
          <a:noFill/>
        </p:spPr>
        <p:txBody>
          <a:bodyPr wrap="square">
            <a:spAutoFit/>
          </a:bodyPr>
          <a:lstStyle/>
          <a:p>
            <a:r>
              <a:rPr lang="en-US" sz="2000" b="1" dirty="0"/>
              <a:t>The "wow" factor in our solution for Loan Approval Prediction using Decision Trees lies in its ability to revolutionize the lending industry by combining cutting-edge technology with unparalleled transparency and </a:t>
            </a:r>
            <a:r>
              <a:rPr lang="en-US" sz="2000" b="1" dirty="0" err="1"/>
              <a:t>efficiency.In</a:t>
            </a:r>
            <a:r>
              <a:rPr lang="en-US" sz="2000" b="1" dirty="0"/>
              <a:t> essence, our solution for Loan Approval Prediction using Decision Trees is not just a technological advancement; it's a game-changer that redefines the way lending decisions are made. With its unmatched accuracy, transparency, and efficiency, our solution empowers lending institutions to make smarter, more informed decisions, driving profitability, and fostering trust in the financial ecosystem.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BFA85E32-D0AF-2244-73EB-0EE1D286E440}"/>
              </a:ext>
            </a:extLst>
          </p:cNvPr>
          <p:cNvSpPr txBox="1"/>
          <p:nvPr/>
        </p:nvSpPr>
        <p:spPr>
          <a:xfrm>
            <a:off x="1241612" y="2288285"/>
            <a:ext cx="7915834" cy="2246769"/>
          </a:xfrm>
          <a:prstGeom prst="rect">
            <a:avLst/>
          </a:prstGeom>
          <a:noFill/>
        </p:spPr>
        <p:txBody>
          <a:bodyPr wrap="square">
            <a:spAutoFit/>
          </a:bodyPr>
          <a:lstStyle/>
          <a:p>
            <a:r>
              <a:rPr lang="en-US" sz="2000" b="1" dirty="0"/>
              <a:t>When modeling for Loan Approval Prediction using Decision Trees, it's essential to follow a systematic approach to ensure accuracy, interpretability, and relevance to the lending </a:t>
            </a:r>
            <a:r>
              <a:rPr lang="en-US" sz="2000" b="1" dirty="0" err="1"/>
              <a:t>domainGather</a:t>
            </a:r>
            <a:r>
              <a:rPr lang="en-US" sz="2000" b="1" dirty="0"/>
              <a:t> historical loan data from reliable sources, including information about applicants, credit attributes, loan terms, and approval </a:t>
            </a:r>
            <a:r>
              <a:rPr lang="en-US" sz="2000" b="1" dirty="0" err="1"/>
              <a:t>status.Perform</a:t>
            </a:r>
            <a:r>
              <a:rPr lang="en-US" sz="2000" b="1" dirty="0"/>
              <a:t> exploratory data analysis (EDA) to understand the characteristics of the dataset, identify patterns, and detect any anomalies or missing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Student Name:G.R Pavithra</vt:lpstr>
      <vt:lpstr>PROJECT TITLE:  Loan Approval Prediction Using Decision Trees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Name:G.R Pavithra</dc:title>
  <cp:lastModifiedBy>PAVITHRA RAVICHANDRAN</cp:lastModifiedBy>
  <cp:revision>3</cp:revision>
  <dcterms:created xsi:type="dcterms:W3CDTF">2024-03-29T05:33:50Z</dcterms:created>
  <dcterms:modified xsi:type="dcterms:W3CDTF">2024-03-30T10:51:01Z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