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56" r:id="rId2"/>
    <p:sldId id="270" r:id="rId3"/>
    <p:sldId id="272" r:id="rId4"/>
    <p:sldId id="260" r:id="rId5"/>
    <p:sldId id="279" r:id="rId6"/>
    <p:sldId id="266" r:id="rId7"/>
    <p:sldId id="273" r:id="rId8"/>
    <p:sldId id="274" r:id="rId9"/>
    <p:sldId id="275" r:id="rId10"/>
    <p:sldId id="276" r:id="rId11"/>
    <p:sldId id="282" r:id="rId12"/>
    <p:sldId id="286" r:id="rId13"/>
    <p:sldId id="283" r:id="rId14"/>
    <p:sldId id="284" r:id="rId15"/>
    <p:sldId id="285" r:id="rId16"/>
    <p:sldId id="287" r:id="rId17"/>
    <p:sldId id="267" r:id="rId18"/>
    <p:sldId id="277" r:id="rId19"/>
    <p:sldId id="288" r:id="rId20"/>
    <p:sldId id="289" r:id="rId21"/>
    <p:sldId id="281" r:id="rId22"/>
    <p:sldId id="28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4034-142F-4C7D-818A-85C09AFB31A8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6218E-91F0-4CD3-9D58-9A49601E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8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0AD9D9C-0B88-4CFC-8985-1CADFB228AAF}" type="datetimeFigureOut">
              <a:rPr lang="en-US" smtClean="0"/>
              <a:t>4/15/2012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CD442B80-069E-4249-BEF5-0FBDE14AE78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135-psnr/content/PSNR.m" TargetMode="External"/><Relationship Id="rId2" Type="http://schemas.openxmlformats.org/officeDocument/2006/relationships/hyperlink" Target="http://www.mathworks.com/matlabcentral/fileexchange/6318-convert-yuv-cif-420-video-file-to-image-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ns.nyu.edu/~lcv/ssi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race.eas.asu.edu/yuv/index.html" TargetMode="External"/><Relationship Id="rId2" Type="http://schemas.openxmlformats.org/officeDocument/2006/relationships/hyperlink" Target="http://cnx.org/content/m13184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ourcc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Video Steganography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Aaron </a:t>
            </a:r>
            <a:r>
              <a:rPr lang="en-US" sz="2400" dirty="0" err="1" smtClean="0"/>
              <a:t>Gubrud</a:t>
            </a:r>
            <a:endParaRPr lang="en-US" sz="2400" dirty="0" smtClean="0"/>
          </a:p>
          <a:p>
            <a:r>
              <a:rPr lang="en-US" sz="2400" dirty="0" smtClean="0"/>
              <a:t>Jose </a:t>
            </a:r>
            <a:r>
              <a:rPr lang="en-US" sz="2400" dirty="0" err="1" smtClean="0"/>
              <a:t>Trigueros</a:t>
            </a:r>
            <a:endParaRPr lang="en-US" sz="2400" dirty="0" smtClean="0"/>
          </a:p>
          <a:p>
            <a:r>
              <a:rPr lang="en-US" sz="2400" smtClean="0"/>
              <a:t>April 16</a:t>
            </a:r>
            <a:r>
              <a:rPr lang="en-US" sz="2400" baseline="30000" smtClean="0"/>
              <a:t>th</a:t>
            </a:r>
            <a:r>
              <a:rPr lang="en-US" sz="2400" dirty="0" smtClean="0"/>
              <a:t>, 2012</a:t>
            </a:r>
          </a:p>
          <a:p>
            <a:r>
              <a:rPr lang="en-US" sz="2400" dirty="0" smtClean="0"/>
              <a:t>CSE509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6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</a:t>
            </a:r>
            <a:endParaRPr lang="en-US" dirty="0"/>
          </a:p>
        </p:txBody>
      </p:sp>
      <p:pic>
        <p:nvPicPr>
          <p:cNvPr id="1026" name="Picture 2" descr="C:\Users\Aaron\Dropbox\CSE509\dct_hid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9" y="1219200"/>
            <a:ext cx="4957841" cy="48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aron\Dropbox\CSE509\seed_brok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7" y="2438400"/>
            <a:ext cx="2479263" cy="244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2: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2D DCT to entire Y channel of the host frame.</a:t>
            </a:r>
          </a:p>
          <a:p>
            <a:pPr lvl="1"/>
            <a:r>
              <a:rPr lang="en-US" dirty="0" smtClean="0"/>
              <a:t>This breaks the frame into frequency components.</a:t>
            </a:r>
          </a:p>
          <a:p>
            <a:r>
              <a:rPr lang="en-US" dirty="0" smtClean="0"/>
              <a:t>Specify the number of LSB/MSB bits to use for embedding.</a:t>
            </a:r>
          </a:p>
          <a:p>
            <a:r>
              <a:rPr lang="en-US" dirty="0" smtClean="0"/>
              <a:t>Create random bit mask for later use, or custom bit mask can be specified. </a:t>
            </a:r>
          </a:p>
          <a:p>
            <a:pPr lvl="1"/>
            <a:r>
              <a:rPr lang="en-US" dirty="0" smtClean="0"/>
              <a:t>This bit mask will be the same size as a CIF frame.</a:t>
            </a:r>
          </a:p>
          <a:p>
            <a:r>
              <a:rPr lang="en-US" dirty="0" smtClean="0"/>
              <a:t>Iterate through the bit mask, and store an MSB/LSB value in an alternating pattern in the carrier frame if the bit is on.</a:t>
            </a:r>
          </a:p>
          <a:p>
            <a:r>
              <a:rPr lang="en-US" dirty="0" smtClean="0"/>
              <a:t>Apply IDCT and save the YUV channels and results in the embedded carrier.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Embedding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4557"/>
            <a:ext cx="9082844" cy="4372843"/>
          </a:xfrm>
        </p:spPr>
      </p:pic>
    </p:spTree>
    <p:extLst>
      <p:ext uri="{BB962C8B-B14F-4D97-AF65-F5344CB8AC3E}">
        <p14:creationId xmlns:p14="http://schemas.microsoft.com/office/powerpoint/2010/main" val="272146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Bit Mask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4652962" cy="468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09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Selection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5104"/>
            <a:ext cx="7772400" cy="2063991"/>
          </a:xfrm>
        </p:spPr>
      </p:pic>
    </p:spTree>
    <p:extLst>
      <p:ext uri="{BB962C8B-B14F-4D97-AF65-F5344CB8AC3E}">
        <p14:creationId xmlns:p14="http://schemas.microsoft.com/office/powerpoint/2010/main" val="63836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initial process as the embedding section.</a:t>
            </a:r>
          </a:p>
          <a:p>
            <a:r>
              <a:rPr lang="en-US" dirty="0" smtClean="0"/>
              <a:t>Iterate through the Y channel of the carrier frame and extract the last n-bits from the current value.</a:t>
            </a:r>
          </a:p>
          <a:p>
            <a:r>
              <a:rPr lang="en-US" dirty="0" smtClean="0"/>
              <a:t>Every pair that is extracted is joined to form an 8-bit pixel, which will be used to form the seed frame.</a:t>
            </a:r>
          </a:p>
          <a:p>
            <a:r>
              <a:rPr lang="en-US" dirty="0" smtClean="0"/>
              <a:t>Once every pixel is reconstructed a frame has been extracted and can </a:t>
            </a:r>
            <a:r>
              <a:rPr lang="en-US" smtClean="0"/>
              <a:t>be saved.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9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Retrieval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12292" cy="5429092"/>
          </a:xfrm>
        </p:spPr>
      </p:pic>
    </p:spTree>
    <p:extLst>
      <p:ext uri="{BB962C8B-B14F-4D97-AF65-F5344CB8AC3E}">
        <p14:creationId xmlns:p14="http://schemas.microsoft.com/office/powerpoint/2010/main" val="41191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Results and </a:t>
            </a:r>
            <a:r>
              <a:rPr lang="en-US" dirty="0" smtClean="0"/>
              <a:t>Discussion</a:t>
            </a:r>
            <a:br>
              <a:rPr lang="en-US" dirty="0" smtClean="0"/>
            </a:br>
            <a:r>
              <a:rPr lang="en-US" sz="2200" dirty="0" smtClean="0"/>
              <a:t>Approach </a:t>
            </a:r>
            <a:r>
              <a:rPr lang="en-US" sz="2200" dirty="0" err="1" smtClean="0"/>
              <a:t>i</a:t>
            </a:r>
            <a:endParaRPr lang="en-US" sz="2700" dirty="0"/>
          </a:p>
        </p:txBody>
      </p:sp>
      <p:pic>
        <p:nvPicPr>
          <p:cNvPr id="1026" name="Picture 2" descr="C:\Users\Aaron\Dropbox\CSE509\Project\hos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3352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on\Dropbox\CSE509\Project\carrier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3352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aron\Dropbox\CSE509\Project\seed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81600"/>
            <a:ext cx="1676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39836" y="14478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7851" y="4739362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41936" y="1447800"/>
            <a:ext cx="87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Carrier</a:t>
            </a:r>
            <a:endParaRPr lang="en-US" dirty="0"/>
          </a:p>
        </p:txBody>
      </p:sp>
      <p:pic>
        <p:nvPicPr>
          <p:cNvPr id="1029" name="Picture 5" descr="C:\Users\Aaron\Dropbox\CSE509\Project\e_seed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181600"/>
            <a:ext cx="1676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84146" y="4739362"/>
            <a:ext cx="159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Extracted Seed</a:t>
            </a:r>
            <a:endParaRPr lang="en-US" dirty="0"/>
          </a:p>
        </p:txBody>
      </p:sp>
      <p:cxnSp>
        <p:nvCxnSpPr>
          <p:cNvPr id="6" name="Straight Arrow Connector 5"/>
          <p:cNvCxnSpPr>
            <a:stCxn id="1026" idx="3"/>
            <a:endCxn id="1027" idx="1"/>
          </p:cNvCxnSpPr>
          <p:nvPr/>
        </p:nvCxnSpPr>
        <p:spPr>
          <a:xfrm>
            <a:off x="3505200" y="3352800"/>
            <a:ext cx="21336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8" idx="3"/>
            <a:endCxn id="1029" idx="1"/>
          </p:cNvCxnSpPr>
          <p:nvPr/>
        </p:nvCxnSpPr>
        <p:spPr>
          <a:xfrm>
            <a:off x="3200400" y="5867400"/>
            <a:ext cx="274320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0900" y="5181600"/>
            <a:ext cx="236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PSNR: 34.65 dB </a:t>
            </a:r>
          </a:p>
          <a:p>
            <a:pPr algn="ctr"/>
            <a:r>
              <a:rPr lang="en-US" sz="1400" dirty="0" smtClean="0"/>
              <a:t>SSIM: .7751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12364" y="1981200"/>
            <a:ext cx="131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PSNR: 34.47 dB</a:t>
            </a:r>
          </a:p>
          <a:p>
            <a:pPr algn="ctr"/>
            <a:r>
              <a:rPr lang="en-US" sz="1400" dirty="0" smtClean="0"/>
              <a:t>SSIM: .8443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75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348993" y="1245995"/>
            <a:ext cx="1524000" cy="1501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Results and </a:t>
            </a:r>
            <a:r>
              <a:rPr lang="en-US" dirty="0" smtClean="0"/>
              <a:t>Discussion</a:t>
            </a:r>
            <a:br>
              <a:rPr lang="en-US" dirty="0" smtClean="0"/>
            </a:br>
            <a:r>
              <a:rPr lang="en-US" sz="2200" dirty="0" smtClean="0"/>
              <a:t>Approach </a:t>
            </a:r>
            <a:r>
              <a:rPr lang="en-US" sz="2200" dirty="0" err="1" smtClean="0"/>
              <a:t>i</a:t>
            </a:r>
            <a:endParaRPr lang="en-US" sz="2700" dirty="0"/>
          </a:p>
        </p:txBody>
      </p:sp>
      <p:pic>
        <p:nvPicPr>
          <p:cNvPr id="1027" name="Picture 3" descr="C:\Users\Aaron\Dropbox\CSE509\Project\carrier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2791"/>
            <a:ext cx="6705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72791"/>
            <a:ext cx="1447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6629400" y="1272791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0" y="1524000"/>
            <a:ext cx="762000" cy="1196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6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Results and Discussion</a:t>
            </a:r>
            <a:br>
              <a:rPr lang="en-US" dirty="0"/>
            </a:br>
            <a:r>
              <a:rPr lang="en-US" sz="2200" dirty="0"/>
              <a:t>Approach </a:t>
            </a:r>
            <a:r>
              <a:rPr lang="en-US" sz="2200" dirty="0" smtClean="0"/>
              <a:t>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3999"/>
            <a:ext cx="3657600" cy="49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23998"/>
            <a:ext cx="3670507" cy="49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73822" y="350520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SSIM: 0.9987</a:t>
            </a:r>
          </a:p>
          <a:p>
            <a:r>
              <a:rPr lang="pt-BR" sz="1400" dirty="0">
                <a:solidFill>
                  <a:srgbClr val="FFFF00"/>
                </a:solidFill>
              </a:rPr>
              <a:t>PSNR: +55.94 dB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75716" y="350520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SSIM: 0.9938</a:t>
            </a:r>
          </a:p>
          <a:p>
            <a:r>
              <a:rPr lang="pt-BR" sz="1400" dirty="0">
                <a:solidFill>
                  <a:srgbClr val="FFFF00"/>
                </a:solidFill>
              </a:rPr>
              <a:t>PSNR: +49.49 dB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1566085"/>
            <a:ext cx="20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SSIM: 0.0576</a:t>
            </a:r>
          </a:p>
          <a:p>
            <a:r>
              <a:rPr lang="pt-BR" sz="1200" dirty="0">
                <a:solidFill>
                  <a:schemeClr val="bg1"/>
                </a:solidFill>
              </a:rPr>
              <a:t>PSNR: +24.55 </a:t>
            </a:r>
            <a:r>
              <a:rPr lang="pt-BR" sz="1200" dirty="0" smtClean="0">
                <a:solidFill>
                  <a:schemeClr val="bg1"/>
                </a:solidFill>
              </a:rPr>
              <a:t>dB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0064" y="156162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SSIM: 0.1563</a:t>
            </a:r>
          </a:p>
          <a:p>
            <a:r>
              <a:rPr lang="pt-BR" sz="1200" dirty="0">
                <a:solidFill>
                  <a:schemeClr val="bg1"/>
                </a:solidFill>
              </a:rPr>
              <a:t>PSNR: +24.98 dB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Steganography</a:t>
            </a:r>
          </a:p>
          <a:p>
            <a:pPr lvl="1"/>
            <a:r>
              <a:rPr lang="en-US" sz="1800" dirty="0" smtClean="0"/>
              <a:t>The art and science of writing hidden messages such that only the sender and receiver know of its existence</a:t>
            </a:r>
          </a:p>
          <a:p>
            <a:pPr lvl="1"/>
            <a:r>
              <a:rPr lang="en-US" sz="1800" dirty="0" smtClean="0"/>
              <a:t>Security through obscurity</a:t>
            </a:r>
          </a:p>
          <a:p>
            <a:pPr lvl="2"/>
            <a:r>
              <a:rPr lang="en-US" sz="1600" dirty="0" smtClean="0"/>
              <a:t>Uses secrecy of design or implementation to provide security</a:t>
            </a:r>
          </a:p>
          <a:p>
            <a:r>
              <a:rPr lang="en-US" sz="2200" dirty="0" smtClean="0"/>
              <a:t>Terms used throughout the presentation</a:t>
            </a:r>
          </a:p>
          <a:p>
            <a:pPr lvl="1"/>
            <a:r>
              <a:rPr lang="en-US" sz="1800" dirty="0" smtClean="0"/>
              <a:t>Carrier: Medium through which the hidden message is embedded</a:t>
            </a:r>
          </a:p>
          <a:p>
            <a:pPr lvl="2"/>
            <a:r>
              <a:rPr lang="en-US" dirty="0" smtClean="0"/>
              <a:t>e.g. Servant transporting message</a:t>
            </a:r>
          </a:p>
          <a:p>
            <a:pPr lvl="1"/>
            <a:r>
              <a:rPr lang="en-US" sz="1800" dirty="0" smtClean="0"/>
              <a:t>Seed: The message which will be hidden within the carrier</a:t>
            </a:r>
          </a:p>
          <a:p>
            <a:pPr lvl="2"/>
            <a:r>
              <a:rPr lang="en-US" dirty="0" smtClean="0"/>
              <a:t>e.g. Message tattooed on his/her head</a:t>
            </a:r>
          </a:p>
          <a:p>
            <a:pPr lvl="1"/>
            <a:r>
              <a:rPr lang="en-US" dirty="0" smtClean="0"/>
              <a:t>Common Intermediate Format (CIF) – 352 pixels × 288 pixels</a:t>
            </a:r>
          </a:p>
          <a:p>
            <a:pPr lvl="1"/>
            <a:r>
              <a:rPr lang="en-US" dirty="0" smtClean="0"/>
              <a:t>Quarter </a:t>
            </a:r>
            <a:r>
              <a:rPr lang="en-US" dirty="0"/>
              <a:t>Common Intermediate Format (QCIF) – 176 pixels </a:t>
            </a:r>
            <a:r>
              <a:rPr lang="en-US" dirty="0" smtClean="0"/>
              <a:t>× 144 pixels</a:t>
            </a:r>
          </a:p>
        </p:txBody>
      </p:sp>
    </p:spTree>
    <p:extLst>
      <p:ext uri="{BB962C8B-B14F-4D97-AF65-F5344CB8AC3E}">
        <p14:creationId xmlns:p14="http://schemas.microsoft.com/office/powerpoint/2010/main" val="22533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Results and Discussion</a:t>
            </a:r>
            <a:br>
              <a:rPr lang="en-US" dirty="0"/>
            </a:br>
            <a:r>
              <a:rPr lang="en-US" sz="2200" dirty="0"/>
              <a:t>Approach </a:t>
            </a:r>
            <a:r>
              <a:rPr lang="en-US" sz="2200" dirty="0" smtClean="0"/>
              <a:t>II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23998"/>
            <a:ext cx="3683193" cy="495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3999"/>
            <a:ext cx="3657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86508" y="342900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SSIM: 0.9048</a:t>
            </a:r>
          </a:p>
          <a:p>
            <a:r>
              <a:rPr lang="pt-BR" sz="1400" dirty="0">
                <a:solidFill>
                  <a:srgbClr val="FFFF00"/>
                </a:solidFill>
              </a:rPr>
              <a:t>PSNR: +36.64 dB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4200" y="342900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FFFF00"/>
                </a:solidFill>
              </a:rPr>
              <a:t>SSIM: 0.7460</a:t>
            </a:r>
          </a:p>
          <a:p>
            <a:r>
              <a:rPr lang="pt-BR" sz="1400" dirty="0">
                <a:solidFill>
                  <a:srgbClr val="FFFF00"/>
                </a:solidFill>
              </a:rPr>
              <a:t>PSNR: +31.51 dB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0061" y="1595736"/>
            <a:ext cx="20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SSIM: 0.7557</a:t>
            </a:r>
          </a:p>
          <a:p>
            <a:r>
              <a:rPr lang="pt-BR" sz="1200" dirty="0">
                <a:solidFill>
                  <a:schemeClr val="bg1"/>
                </a:solidFill>
              </a:rPr>
              <a:t>PSNR: +35.93 dB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198" y="1600200"/>
            <a:ext cx="203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SSIM: 0.6631</a:t>
            </a:r>
          </a:p>
          <a:p>
            <a:r>
              <a:rPr lang="pt-BR" sz="1200" dirty="0">
                <a:solidFill>
                  <a:schemeClr val="bg1"/>
                </a:solidFill>
              </a:rPr>
              <a:t>PSNR: +30.10 dB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Remaining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 and Clean-up MATLAB Code</a:t>
            </a:r>
          </a:p>
          <a:p>
            <a:pPr lvl="1"/>
            <a:r>
              <a:rPr lang="en-US" dirty="0" smtClean="0"/>
              <a:t>Consistent variable names and proper comments</a:t>
            </a:r>
          </a:p>
          <a:p>
            <a:pPr lvl="1"/>
            <a:r>
              <a:rPr lang="en-US" dirty="0" smtClean="0"/>
              <a:t>Create functions of re-usable components</a:t>
            </a:r>
          </a:p>
          <a:p>
            <a:r>
              <a:rPr lang="en-US" dirty="0" smtClean="0"/>
              <a:t>Try different combinations of carrier and seed sequences and observe effects on the carrier and extracted seed</a:t>
            </a:r>
          </a:p>
          <a:p>
            <a:r>
              <a:rPr lang="en-US" dirty="0" smtClean="0"/>
              <a:t>Compile report</a:t>
            </a:r>
          </a:p>
          <a:p>
            <a:r>
              <a:rPr lang="en-US" dirty="0"/>
              <a:t>If time allows, encode one seed frame across many carrier frames for better output </a:t>
            </a:r>
            <a:r>
              <a:rPr lang="en-US" dirty="0" smtClean="0"/>
              <a:t>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Ambitious initial requirements</a:t>
            </a:r>
          </a:p>
          <a:p>
            <a:pPr lvl="1"/>
            <a:r>
              <a:rPr lang="en-US" dirty="0" smtClean="0"/>
              <a:t>Quality of either the carrier or the extracted seed must be </a:t>
            </a:r>
            <a:r>
              <a:rPr lang="en-US" dirty="0" smtClean="0"/>
              <a:t>sacrificed.</a:t>
            </a:r>
            <a:endParaRPr lang="en-US" dirty="0" smtClean="0"/>
          </a:p>
          <a:p>
            <a:r>
              <a:rPr lang="en-US" dirty="0" smtClean="0"/>
              <a:t>Space constraints</a:t>
            </a:r>
          </a:p>
          <a:p>
            <a:pPr lvl="1"/>
            <a:r>
              <a:rPr lang="en-US" dirty="0" smtClean="0"/>
              <a:t>There are only so many bits that can be hijacked before it becomes obvious that the image has been </a:t>
            </a:r>
            <a:r>
              <a:rPr lang="en-US" dirty="0" smtClean="0"/>
              <a:t>tampered with.</a:t>
            </a:r>
            <a:endParaRPr lang="en-US" dirty="0" smtClean="0"/>
          </a:p>
          <a:p>
            <a:r>
              <a:rPr lang="en-US" dirty="0" smtClean="0"/>
              <a:t>Transformation side effects</a:t>
            </a:r>
          </a:p>
          <a:p>
            <a:pPr lvl="1"/>
            <a:r>
              <a:rPr lang="en-US" dirty="0" smtClean="0"/>
              <a:t>Unexpected results caused by rounding errors during conversion from the frequency domain to the spatial domain and vice </a:t>
            </a:r>
            <a:r>
              <a:rPr lang="en-US" dirty="0" smtClean="0"/>
              <a:t>versa.</a:t>
            </a:r>
            <a:endParaRPr lang="en-US" dirty="0" smtClean="0"/>
          </a:p>
          <a:p>
            <a:r>
              <a:rPr lang="en-US" dirty="0" smtClean="0"/>
              <a:t>QCIF and CIF</a:t>
            </a:r>
          </a:p>
          <a:p>
            <a:pPr lvl="1"/>
            <a:r>
              <a:rPr lang="en-US" dirty="0" smtClean="0"/>
              <a:t>A fixed ratio between the carrier and seed resolutions made this project easier to </a:t>
            </a:r>
            <a:r>
              <a:rPr lang="en-US" dirty="0" smtClean="0"/>
              <a:t>conceptualize.</a:t>
            </a:r>
            <a:endParaRPr lang="en-US" dirty="0" smtClean="0"/>
          </a:p>
          <a:p>
            <a:r>
              <a:rPr lang="en-US" dirty="0" smtClean="0"/>
              <a:t>Embedding in U and V channels</a:t>
            </a:r>
          </a:p>
          <a:p>
            <a:pPr lvl="1"/>
            <a:r>
              <a:rPr lang="en-US" dirty="0" smtClean="0"/>
              <a:t>Our </a:t>
            </a:r>
            <a:r>
              <a:rPr lang="en-US" dirty="0" err="1" smtClean="0"/>
              <a:t>chroma</a:t>
            </a:r>
            <a:r>
              <a:rPr lang="en-US" dirty="0" smtClean="0"/>
              <a:t> subsampling of choice (4:2:0) made this impossible because data was </a:t>
            </a:r>
            <a:r>
              <a:rPr lang="en-US" dirty="0" smtClean="0"/>
              <a:t>lost when converting back and forth between YUV and RGB.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94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www.mathworks.com/matlabcentral/fileexchange/6318-convert-yuv-cif-420-video-file-to-image-files</a:t>
            </a:r>
            <a:endParaRPr lang="en-US" dirty="0" smtClean="0"/>
          </a:p>
          <a:p>
            <a:pPr lvl="1"/>
            <a:r>
              <a:rPr lang="en-US" dirty="0" smtClean="0"/>
              <a:t>YUV sequence reading and writing in MATLAB by Da Yu</a:t>
            </a:r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www.mathworks.com/matlabcentral/fileexchange/135-psnr/content/PSNR.m</a:t>
            </a:r>
            <a:endParaRPr lang="en-US" dirty="0" smtClean="0"/>
          </a:p>
          <a:p>
            <a:pPr lvl="1"/>
            <a:r>
              <a:rPr lang="en-US" dirty="0" smtClean="0"/>
              <a:t>PSNR implementation in MATLAB by John T. McCarthy</a:t>
            </a:r>
          </a:p>
          <a:p>
            <a:r>
              <a:rPr lang="en-US" dirty="0">
                <a:hlinkClick r:id="rId4"/>
              </a:rPr>
              <a:t>http://www.cns.nyu.edu/~lcv/ssim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SSIM implementation in MATLAB by Zhou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Steganography in imaging</a:t>
            </a:r>
          </a:p>
          <a:p>
            <a:pPr lvl="1"/>
            <a:r>
              <a:rPr lang="en-US" dirty="0" smtClean="0"/>
              <a:t>It is possible to hide messages or even entire separate images within a carrier image</a:t>
            </a:r>
          </a:p>
          <a:p>
            <a:pPr lvl="2"/>
            <a:r>
              <a:rPr lang="en-US" dirty="0" smtClean="0"/>
              <a:t>LSB method</a:t>
            </a:r>
          </a:p>
          <a:p>
            <a:pPr lvl="3"/>
            <a:r>
              <a:rPr lang="en-US" dirty="0" smtClean="0"/>
              <a:t>Store a message in the least significant bit of each pixel</a:t>
            </a:r>
          </a:p>
          <a:p>
            <a:pPr lvl="3"/>
            <a:r>
              <a:rPr lang="en-US" dirty="0" smtClean="0"/>
              <a:t>Pros: Simple, intuitive</a:t>
            </a:r>
          </a:p>
          <a:p>
            <a:pPr lvl="3"/>
            <a:r>
              <a:rPr lang="en-US" dirty="0" smtClean="0"/>
              <a:t>Cons: Easier to detect tampering in the carrier image </a:t>
            </a:r>
          </a:p>
          <a:p>
            <a:pPr lvl="2"/>
            <a:r>
              <a:rPr lang="en-US" dirty="0" smtClean="0"/>
              <a:t>Blocking method</a:t>
            </a:r>
          </a:p>
          <a:p>
            <a:pPr lvl="3"/>
            <a:r>
              <a:rPr lang="en-US" dirty="0" smtClean="0"/>
              <a:t>Break image into blocks, take DCT, store message into LSB of DCT coefficients</a:t>
            </a:r>
          </a:p>
          <a:p>
            <a:pPr lvl="3"/>
            <a:r>
              <a:rPr lang="en-US" dirty="0" smtClean="0"/>
              <a:t>Pros: More difficult to detect as it is not applied in spatial domain</a:t>
            </a:r>
          </a:p>
          <a:p>
            <a:pPr lvl="3"/>
            <a:r>
              <a:rPr lang="en-US" dirty="0" smtClean="0"/>
              <a:t>Cons: More complex to design </a:t>
            </a:r>
          </a:p>
          <a:p>
            <a:r>
              <a:rPr lang="en-US" sz="2400" dirty="0" smtClean="0"/>
              <a:t>If this is possible in imaging it is possible in video</a:t>
            </a:r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264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Related Work</a:t>
            </a:r>
          </a:p>
          <a:p>
            <a:r>
              <a:rPr lang="en-US" sz="2400" dirty="0" smtClean="0"/>
              <a:t>Approach</a:t>
            </a:r>
          </a:p>
          <a:p>
            <a:r>
              <a:rPr lang="en-US" sz="2400" dirty="0" smtClean="0"/>
              <a:t>Preliminary Results and Discussion</a:t>
            </a:r>
          </a:p>
          <a:p>
            <a:r>
              <a:rPr lang="en-US" sz="2400" dirty="0" smtClean="0"/>
              <a:t>Remaining Work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90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Related </a:t>
            </a:r>
            <a:r>
              <a:rPr lang="en-US" dirty="0" smtClean="0"/>
              <a:t>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paper used as guidance:</a:t>
            </a:r>
          </a:p>
          <a:p>
            <a:pPr lvl="1"/>
            <a:r>
              <a:rPr lang="en-US" dirty="0" smtClean="0"/>
              <a:t>Bit Length Replacement Steganography Based on DCT, K B Shiva Kumar et al.</a:t>
            </a:r>
          </a:p>
          <a:p>
            <a:pPr lvl="1"/>
            <a:r>
              <a:rPr lang="en-US" dirty="0" smtClean="0"/>
              <a:t>A bit confusing as it lacked information regarding specific way of encoding/decoding</a:t>
            </a:r>
          </a:p>
          <a:p>
            <a:pPr lvl="2"/>
            <a:r>
              <a:rPr lang="en-US" dirty="0" smtClean="0"/>
              <a:t>No pun intended</a:t>
            </a:r>
          </a:p>
          <a:p>
            <a:r>
              <a:rPr lang="en-US" dirty="0" smtClean="0"/>
              <a:t>Image Steganography Websites:</a:t>
            </a:r>
          </a:p>
          <a:p>
            <a:pPr lvl="1"/>
            <a:r>
              <a:rPr lang="en-US" dirty="0" smtClean="0">
                <a:hlinkClick r:id="rId2"/>
              </a:rPr>
              <a:t>Zero Hiding</a:t>
            </a:r>
            <a:r>
              <a:rPr lang="en-US" dirty="0" smtClean="0"/>
              <a:t>: Bit manipulation</a:t>
            </a:r>
          </a:p>
          <a:p>
            <a:r>
              <a:rPr lang="en-US" dirty="0" smtClean="0"/>
              <a:t>YUV Sequences and CIF/QCIF Standards:</a:t>
            </a:r>
          </a:p>
          <a:p>
            <a:pPr lvl="1"/>
            <a:r>
              <a:rPr lang="en-US" dirty="0" smtClean="0">
                <a:hlinkClick r:id="rId3"/>
              </a:rPr>
              <a:t>YUV Sequences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CIF and QCIF Standards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10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Split Y channel of carrier image into blocks of 8 pixels × 8 pixels</a:t>
                </a:r>
              </a:p>
              <a:p>
                <a:r>
                  <a:rPr lang="en-US" dirty="0" smtClean="0"/>
                  <a:t>Perform 2D DCT on each carrier block</a:t>
                </a:r>
              </a:p>
              <a:p>
                <a:pPr lvl="1"/>
                <a:r>
                  <a:rPr lang="en-US" dirty="0" smtClean="0"/>
                  <a:t>Gives 8×8 matrix of coefficients</a:t>
                </a:r>
              </a:p>
              <a:p>
                <a:pPr lvl="1"/>
                <a:r>
                  <a:rPr lang="en-US" dirty="0" smtClean="0"/>
                  <a:t>Bottom right half is less important to image structure and quality</a:t>
                </a:r>
              </a:p>
              <a:p>
                <a:r>
                  <a:rPr lang="en-US" dirty="0" smtClean="0"/>
                  <a:t>Split Y channel of seed image into blocks of </a:t>
                </a:r>
                <a:r>
                  <a:rPr lang="en-US" dirty="0"/>
                  <a:t>8 pixels × 8 </a:t>
                </a:r>
                <a:r>
                  <a:rPr lang="en-US" dirty="0" smtClean="0"/>
                  <a:t>pixels</a:t>
                </a:r>
              </a:p>
              <a:p>
                <a:pPr lvl="1"/>
                <a:r>
                  <a:rPr lang="en-US" dirty="0" smtClean="0"/>
                  <a:t>For each pixel value, </a:t>
                </a:r>
                <a:r>
                  <a:rPr lang="en-US" dirty="0" err="1" smtClean="0"/>
                  <a:t>currpix</a:t>
                </a:r>
                <a:r>
                  <a:rPr lang="en-US" dirty="0" smtClean="0"/>
                  <a:t>, find two values:</a:t>
                </a:r>
              </a:p>
              <a:p>
                <a:pPr lvl="2"/>
                <a:r>
                  <a:rPr lang="en-US" dirty="0" smtClean="0"/>
                  <a:t>floor 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𝑐𝑢𝑟𝑟𝑝𝑖𝑥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remainder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𝑐𝑢𝑟𝑟𝑝𝑖𝑥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𝑓𝑙𝑜𝑜𝑟</m:t>
                        </m:r>
                        <m:r>
                          <m:rPr>
                            <m:nor/>
                          </m:rPr>
                          <a:rPr lang="en-US" dirty="0"/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𝑄𝐶𝐼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𝑤𝑖𝑑𝑡h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𝑄𝐶𝐼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h𝑒𝑖𝑔h𝑡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176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r>
                      <a:rPr lang="en-US" b="0" i="1" smtClean="0">
                        <a:latin typeface="Cambria Math"/>
                      </a:rPr>
                      <m:t>144=50,688 </m:t>
                    </m:r>
                    <m:r>
                      <a:rPr lang="en-US" b="0" i="1" smtClean="0">
                        <a:latin typeface="Cambria Math"/>
                      </a:rPr>
                      <m:t>𝑣𝑎𝑙𝑢𝑒𝑠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𝑡𝑜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𝑠𝑡𝑜𝑟𝑒𝑑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8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Store the previously defined set of values into the carrier image</a:t>
                </a:r>
              </a:p>
              <a:p>
                <a:pPr lvl="1"/>
                <a:r>
                  <a:rPr lang="en-US" dirty="0" smtClean="0"/>
                  <a:t>50,688 spaces in the carrier image are needed</a:t>
                </a:r>
              </a:p>
              <a:p>
                <a:pPr lvl="1"/>
                <a:r>
                  <a:rPr lang="en-US" dirty="0" smtClean="0"/>
                  <a:t>Ratio of carrier image resolution to seed image resolution is 4:1 </a:t>
                </a:r>
              </a:p>
              <a:p>
                <a:pPr lvl="2"/>
                <a:r>
                  <a:rPr lang="en-US" dirty="0" smtClean="0"/>
                  <a:t>Each block in the carrier image can hold a quarter of a block in the seed image</a:t>
                </a:r>
              </a:p>
              <a:p>
                <a:pPr lvl="1"/>
                <a:r>
                  <a:rPr lang="en-US" dirty="0" smtClean="0"/>
                  <a:t>Use bottom right half of each carrier image DCT coefficient matrix </a:t>
                </a:r>
              </a:p>
              <a:p>
                <a:pPr lvl="2"/>
                <a:r>
                  <a:rPr lang="en-US" dirty="0"/>
                  <a:t>G</a:t>
                </a:r>
                <a:r>
                  <a:rPr lang="en-US" dirty="0" smtClean="0"/>
                  <a:t>ives 32 hiding places per block</a:t>
                </a:r>
              </a:p>
              <a:p>
                <a:pPr lvl="2"/>
                <a:r>
                  <a:rPr lang="en-US" dirty="0" smtClean="0"/>
                  <a:t>Can hide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 smtClean="0">
                    <a:latin typeface="Cambria Math"/>
                  </a:rPr>
                  <a:t> of each block of the seed image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=16 </m:t>
                    </m:r>
                    <m:r>
                      <a:rPr lang="en-US" b="0" i="1" smtClean="0">
                        <a:latin typeface="Cambria Math"/>
                      </a:rPr>
                      <m:t>𝑝𝑖𝑥𝑒𝑙𝑠</m:t>
                    </m:r>
                    <m:r>
                      <a:rPr lang="en-US" b="0" i="1" smtClean="0">
                        <a:latin typeface="Cambria Math"/>
                      </a:rPr>
                      <m:t> ∗2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𝑣𝑎𝑙𝑢𝑒𝑠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𝑝𝑖𝑥𝑒𝑙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=32 </m:t>
                    </m:r>
                    <m:r>
                      <a:rPr lang="en-US" b="0" i="1" smtClean="0">
                        <a:latin typeface="Cambria Math"/>
                      </a:rPr>
                      <m:t>𝑣𝑎𝑙𝑢𝑒𝑠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32</m:t>
                    </m:r>
                    <m:r>
                      <m:rPr>
                        <m:nor/>
                      </m:rPr>
                      <a:rPr lang="en-US" dirty="0"/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352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dirty="0"/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288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=50,688</m:t>
                    </m:r>
                  </m:oMath>
                </a14:m>
                <a:r>
                  <a:rPr lang="en-US" dirty="0" smtClean="0"/>
                  <a:t> places in carrier to store seed information</a:t>
                </a:r>
              </a:p>
              <a:p>
                <a:pPr lvl="1"/>
                <a:endParaRPr lang="en-US" dirty="0" smtClean="0"/>
              </a:p>
              <a:p>
                <a:pPr marL="6858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8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</a:t>
            </a:r>
            <a:endParaRPr lang="en-US" dirty="0"/>
          </a:p>
        </p:txBody>
      </p:sp>
      <p:pic>
        <p:nvPicPr>
          <p:cNvPr id="1026" name="Picture 2" descr="C:\Users\Aaron\Dropbox\CSE509\dct_hid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9" y="1219200"/>
            <a:ext cx="4957841" cy="48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8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</a:t>
            </a:r>
            <a:endParaRPr lang="en-US" dirty="0"/>
          </a:p>
        </p:txBody>
      </p:sp>
      <p:pic>
        <p:nvPicPr>
          <p:cNvPr id="1026" name="Picture 2" descr="C:\Users\Aaron\Dropbox\CSE509\dct_hidd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59" y="1219200"/>
            <a:ext cx="4957841" cy="48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aron\Dropbox\CSE509\seed_or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7" y="2441262"/>
            <a:ext cx="2479263" cy="244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8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</Template>
  <TotalTime>636</TotalTime>
  <Words>999</Words>
  <Application>Microsoft Office PowerPoint</Application>
  <PresentationFormat>On-screen Show (4:3)</PresentationFormat>
  <Paragraphs>137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 Pop</vt:lpstr>
      <vt:lpstr>Video Steganography</vt:lpstr>
      <vt:lpstr>Introduction</vt:lpstr>
      <vt:lpstr>Introduction</vt:lpstr>
      <vt:lpstr>Overview</vt:lpstr>
      <vt:lpstr>Related Work </vt:lpstr>
      <vt:lpstr>Approach 1: Algorithm</vt:lpstr>
      <vt:lpstr>Approach 1: Algorithm</vt:lpstr>
      <vt:lpstr>Approach 1: </vt:lpstr>
      <vt:lpstr>Approach 1: </vt:lpstr>
      <vt:lpstr>Approach 1: </vt:lpstr>
      <vt:lpstr>Approach 2: Embedding</vt:lpstr>
      <vt:lpstr>Approach 2: Embedding</vt:lpstr>
      <vt:lpstr>Approach 2: Bit Mask</vt:lpstr>
      <vt:lpstr>Approach 2: Selection </vt:lpstr>
      <vt:lpstr>Approach 2: Retrieval</vt:lpstr>
      <vt:lpstr>Approach 2: Retrieval</vt:lpstr>
      <vt:lpstr>Preliminary Results and Discussion Approach i</vt:lpstr>
      <vt:lpstr>Preliminary Results and Discussion Approach i</vt:lpstr>
      <vt:lpstr>Preliminary Results and Discussion Approach II</vt:lpstr>
      <vt:lpstr>Preliminary Results and Discussion Approach II</vt:lpstr>
      <vt:lpstr>Remaining Work</vt:lpstr>
      <vt:lpstr>Concluding Statement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Video Sensor Platform</dc:title>
  <dc:creator>Aaron</dc:creator>
  <cp:lastModifiedBy>Jose V. Trigueros</cp:lastModifiedBy>
  <cp:revision>105</cp:revision>
  <dcterms:created xsi:type="dcterms:W3CDTF">2012-04-09T06:34:29Z</dcterms:created>
  <dcterms:modified xsi:type="dcterms:W3CDTF">2012-04-16T07:35:36Z</dcterms:modified>
</cp:coreProperties>
</file>