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70" r:id="rId3"/>
    <p:sldId id="272" r:id="rId4"/>
    <p:sldId id="260" r:id="rId5"/>
    <p:sldId id="265" r:id="rId6"/>
    <p:sldId id="266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2094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44034-142F-4C7D-818A-85C09AFB31A8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6218E-91F0-4CD3-9D58-9A49601E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8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race.eas.asu.edu/yuv/index.html" TargetMode="External"/><Relationship Id="rId2" Type="http://schemas.openxmlformats.org/officeDocument/2006/relationships/hyperlink" Target="http://cnx.org/content/m13184/la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ourcc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6576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Video Steganography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Aaron </a:t>
            </a:r>
            <a:r>
              <a:rPr lang="en-US" sz="2400" dirty="0" err="1" smtClean="0"/>
              <a:t>Gubrud</a:t>
            </a:r>
            <a:endParaRPr lang="en-US" sz="2400" dirty="0" smtClean="0"/>
          </a:p>
          <a:p>
            <a:r>
              <a:rPr lang="en-US" sz="2400" dirty="0" smtClean="0"/>
              <a:t>Jose </a:t>
            </a:r>
            <a:r>
              <a:rPr lang="en-US" sz="2400" dirty="0" err="1" smtClean="0"/>
              <a:t>Trigueros</a:t>
            </a:r>
            <a:endParaRPr lang="en-US" sz="2400" dirty="0" smtClean="0"/>
          </a:p>
          <a:p>
            <a:r>
              <a:rPr lang="en-US" sz="2400" smtClean="0"/>
              <a:t>April 16</a:t>
            </a:r>
            <a:r>
              <a:rPr lang="en-US" sz="2400" baseline="30000" smtClean="0"/>
              <a:t>th</a:t>
            </a:r>
            <a:r>
              <a:rPr lang="en-US" sz="2400" dirty="0" smtClean="0"/>
              <a:t>, 2012</a:t>
            </a:r>
          </a:p>
          <a:p>
            <a:r>
              <a:rPr lang="en-US" sz="2400" dirty="0" smtClean="0"/>
              <a:t>CSE509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36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</a:t>
            </a:r>
            <a:endParaRPr lang="en-US" dirty="0"/>
          </a:p>
        </p:txBody>
      </p:sp>
      <p:pic>
        <p:nvPicPr>
          <p:cNvPr id="1026" name="Picture 2" descr="C:\Users\Aaron\Dropbox\CSE509\dct_hidd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59" y="1219200"/>
            <a:ext cx="4957841" cy="488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aron\Dropbox\CSE509\seed_brok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937" y="2438400"/>
            <a:ext cx="2479263" cy="244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09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</a:t>
            </a:r>
            <a:r>
              <a:rPr lang="en-US" dirty="0" smtClean="0"/>
              <a:t>2: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2D DCT to entire Y channel of the host frame.</a:t>
            </a:r>
          </a:p>
          <a:p>
            <a:pPr lvl="1"/>
            <a:r>
              <a:rPr lang="en-US" dirty="0" smtClean="0"/>
              <a:t>This breaks the frame into frequency components.</a:t>
            </a:r>
          </a:p>
          <a:p>
            <a:r>
              <a:rPr lang="en-US" dirty="0" smtClean="0"/>
              <a:t>Specify the number of LSB/MSB bits to use for embedding.</a:t>
            </a:r>
          </a:p>
          <a:p>
            <a:r>
              <a:rPr lang="en-US" dirty="0" smtClean="0"/>
              <a:t>Create random bit mask for later use, or custom bit mask can be specified. </a:t>
            </a:r>
          </a:p>
          <a:p>
            <a:pPr lvl="1"/>
            <a:r>
              <a:rPr lang="en-US" dirty="0" smtClean="0"/>
              <a:t>This bit mask will be the same size as a CIF frame.</a:t>
            </a:r>
          </a:p>
          <a:p>
            <a:r>
              <a:rPr lang="en-US" dirty="0" smtClean="0"/>
              <a:t>Iterate through the bit mask, and store an MSB/LSB value in an alternating pattern in the carrier frame if the bit is on.</a:t>
            </a:r>
          </a:p>
          <a:p>
            <a:r>
              <a:rPr lang="en-US" dirty="0" smtClean="0"/>
              <a:t>Apply IDCT and save the YUV channels and results in the embedded carrier.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8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Bit Mask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6" t="9579" r="19358" b="16390"/>
          <a:stretch/>
        </p:blipFill>
        <p:spPr>
          <a:xfrm>
            <a:off x="2209800" y="1219200"/>
            <a:ext cx="4648199" cy="4571999"/>
          </a:xfrm>
        </p:spPr>
      </p:pic>
    </p:spTree>
    <p:extLst>
      <p:ext uri="{BB962C8B-B14F-4D97-AF65-F5344CB8AC3E}">
        <p14:creationId xmlns:p14="http://schemas.microsoft.com/office/powerpoint/2010/main" val="53785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Selection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5104"/>
            <a:ext cx="7772400" cy="2063991"/>
          </a:xfrm>
        </p:spPr>
      </p:pic>
    </p:spTree>
    <p:extLst>
      <p:ext uri="{BB962C8B-B14F-4D97-AF65-F5344CB8AC3E}">
        <p14:creationId xmlns:p14="http://schemas.microsoft.com/office/powerpoint/2010/main" val="246666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initial process as the embedding section.</a:t>
            </a:r>
          </a:p>
          <a:p>
            <a:r>
              <a:rPr lang="en-US" dirty="0" smtClean="0"/>
              <a:t>Iterate through the Y channel of the carrier frame and extract the last n-bits from the current value.</a:t>
            </a:r>
          </a:p>
          <a:p>
            <a:r>
              <a:rPr lang="en-US" dirty="0" smtClean="0"/>
              <a:t>Every pair that is extracted is joined to form an 8-bit pixel, which will be used to form the seed frame.</a:t>
            </a:r>
          </a:p>
          <a:p>
            <a:r>
              <a:rPr lang="en-US" dirty="0" smtClean="0"/>
              <a:t>Once every pixel is reconstructed a frame has been extracted and can </a:t>
            </a:r>
            <a:r>
              <a:rPr lang="en-US" smtClean="0"/>
              <a:t>be saved.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5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Preliminary Results and </a:t>
            </a: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Remaining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 and Clean-up MATLAB Code</a:t>
            </a:r>
          </a:p>
          <a:p>
            <a:pPr lvl="1"/>
            <a:r>
              <a:rPr lang="en-US" dirty="0" smtClean="0"/>
              <a:t>Consistent variable names and proper comments.</a:t>
            </a:r>
          </a:p>
          <a:p>
            <a:pPr lvl="1"/>
            <a:r>
              <a:rPr lang="en-US" dirty="0" smtClean="0"/>
              <a:t>Create functions of re-usable components.</a:t>
            </a:r>
          </a:p>
          <a:p>
            <a:r>
              <a:rPr lang="en-US" dirty="0" smtClean="0"/>
              <a:t>Report</a:t>
            </a:r>
          </a:p>
          <a:p>
            <a:r>
              <a:rPr lang="en-US" dirty="0" smtClean="0"/>
              <a:t>If time allows, encode one seed frame to many carrier frames for better output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1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799"/>
          </a:xfrm>
        </p:spPr>
        <p:txBody>
          <a:bodyPr/>
          <a:lstStyle/>
          <a:p>
            <a:r>
              <a:rPr lang="en-US" dirty="0" smtClean="0"/>
              <a:t>Ambitious initial requirements</a:t>
            </a:r>
          </a:p>
          <a:p>
            <a:pPr lvl="1"/>
            <a:r>
              <a:rPr lang="en-US" dirty="0" smtClean="0"/>
              <a:t>Can’t keep retain original quality of either frame without giving up something.</a:t>
            </a:r>
          </a:p>
          <a:p>
            <a:r>
              <a:rPr lang="en-US" dirty="0" smtClean="0"/>
              <a:t>Space constraints</a:t>
            </a:r>
          </a:p>
          <a:p>
            <a:pPr lvl="1"/>
            <a:r>
              <a:rPr lang="en-US" dirty="0" smtClean="0"/>
              <a:t>There’s only so many bits you can hijack before it becomes obvious that something has been done to the image.</a:t>
            </a:r>
          </a:p>
          <a:p>
            <a:r>
              <a:rPr lang="en-US" dirty="0" smtClean="0"/>
              <a:t>Transformation Side Effects</a:t>
            </a:r>
          </a:p>
          <a:p>
            <a:pPr lvl="1"/>
            <a:r>
              <a:rPr lang="en-US" dirty="0" smtClean="0"/>
              <a:t>There was a lot of matrix operations going on (i.e. </a:t>
            </a:r>
            <a:r>
              <a:rPr lang="en-US" dirty="0" err="1" smtClean="0"/>
              <a:t>Freq</a:t>
            </a:r>
            <a:r>
              <a:rPr lang="en-US" dirty="0" smtClean="0"/>
              <a:t> -&gt; Spatial ) and round off errors caused unexpected results.</a:t>
            </a:r>
          </a:p>
          <a:p>
            <a:r>
              <a:rPr lang="en-US" dirty="0" smtClean="0"/>
              <a:t>QCIF and CIF</a:t>
            </a:r>
          </a:p>
          <a:p>
            <a:pPr lvl="1"/>
            <a:r>
              <a:rPr lang="en-US" dirty="0" smtClean="0"/>
              <a:t>It was a good choice to choose a narrow field since QCIF and CIF are related with respect to the ratio in sizes.</a:t>
            </a:r>
          </a:p>
          <a:p>
            <a:r>
              <a:rPr lang="en-US" dirty="0" smtClean="0"/>
              <a:t>Embedding in UV Channels</a:t>
            </a:r>
          </a:p>
          <a:p>
            <a:pPr lvl="1"/>
            <a:r>
              <a:rPr lang="en-US" dirty="0" smtClean="0"/>
              <a:t>Not possible since 4:2:0, under samples ch</a:t>
            </a:r>
            <a:r>
              <a:rPr lang="en-US" dirty="0" smtClean="0"/>
              <a:t>annels so data got lost.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68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Steganography</a:t>
            </a:r>
          </a:p>
          <a:p>
            <a:pPr lvl="1"/>
            <a:r>
              <a:rPr lang="en-US" sz="1800" dirty="0" smtClean="0"/>
              <a:t>The art and science of writing hidden messages such that only the sender and receiver know of its existence</a:t>
            </a:r>
          </a:p>
          <a:p>
            <a:pPr lvl="1"/>
            <a:r>
              <a:rPr lang="en-US" sz="1800" dirty="0" smtClean="0"/>
              <a:t>Security through obscurity</a:t>
            </a:r>
          </a:p>
          <a:p>
            <a:pPr lvl="2"/>
            <a:r>
              <a:rPr lang="en-US" sz="1600" dirty="0" smtClean="0"/>
              <a:t>Uses secrecy of design or implementation to provide security</a:t>
            </a:r>
          </a:p>
          <a:p>
            <a:r>
              <a:rPr lang="en-US" sz="2200" dirty="0" smtClean="0"/>
              <a:t>Terms used throughout the presentation</a:t>
            </a:r>
          </a:p>
          <a:p>
            <a:pPr lvl="1"/>
            <a:r>
              <a:rPr lang="en-US" sz="1800" dirty="0" smtClean="0"/>
              <a:t>Carrier: Medium through which the hidden message is embedded</a:t>
            </a:r>
          </a:p>
          <a:p>
            <a:pPr lvl="2"/>
            <a:r>
              <a:rPr lang="en-US" dirty="0" smtClean="0"/>
              <a:t>e.g. Servant transporting message</a:t>
            </a:r>
          </a:p>
          <a:p>
            <a:pPr lvl="1"/>
            <a:r>
              <a:rPr lang="en-US" sz="1800" dirty="0" smtClean="0"/>
              <a:t>Seed: The message which will be hidden within the carrier</a:t>
            </a:r>
          </a:p>
          <a:p>
            <a:pPr lvl="2"/>
            <a:r>
              <a:rPr lang="en-US" dirty="0" smtClean="0"/>
              <a:t>e.g. Message tattooed on his/her head</a:t>
            </a:r>
          </a:p>
        </p:txBody>
      </p:sp>
    </p:spTree>
    <p:extLst>
      <p:ext uri="{BB962C8B-B14F-4D97-AF65-F5344CB8AC3E}">
        <p14:creationId xmlns:p14="http://schemas.microsoft.com/office/powerpoint/2010/main" val="22533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Steganography in imaging</a:t>
            </a:r>
          </a:p>
          <a:p>
            <a:pPr lvl="1"/>
            <a:r>
              <a:rPr lang="en-US" dirty="0" smtClean="0"/>
              <a:t>It is possible to hide messages or even entire separate images within a carrier image</a:t>
            </a:r>
          </a:p>
          <a:p>
            <a:pPr lvl="2"/>
            <a:r>
              <a:rPr lang="en-US" dirty="0" smtClean="0"/>
              <a:t>LSB method</a:t>
            </a:r>
          </a:p>
          <a:p>
            <a:pPr lvl="3"/>
            <a:r>
              <a:rPr lang="en-US" dirty="0" smtClean="0"/>
              <a:t>Store a message in the least significant bit of each pixel</a:t>
            </a:r>
          </a:p>
          <a:p>
            <a:pPr lvl="3"/>
            <a:r>
              <a:rPr lang="en-US" dirty="0" smtClean="0"/>
              <a:t>Pros: Simple, intuitive</a:t>
            </a:r>
          </a:p>
          <a:p>
            <a:pPr lvl="3"/>
            <a:r>
              <a:rPr lang="en-US" dirty="0" smtClean="0"/>
              <a:t>Cons: Easier to detect tampering in the carrier image </a:t>
            </a:r>
          </a:p>
          <a:p>
            <a:pPr lvl="2"/>
            <a:r>
              <a:rPr lang="en-US" dirty="0" smtClean="0"/>
              <a:t>Blocking method</a:t>
            </a:r>
          </a:p>
          <a:p>
            <a:pPr lvl="3"/>
            <a:r>
              <a:rPr lang="en-US" dirty="0" smtClean="0"/>
              <a:t>Break image into blocks, take DCT, store message into LSB of DCT coefficients</a:t>
            </a:r>
          </a:p>
          <a:p>
            <a:pPr lvl="3"/>
            <a:r>
              <a:rPr lang="en-US" dirty="0" smtClean="0"/>
              <a:t>Pros: More difficult to detect as it is not applied in spatial domain</a:t>
            </a:r>
          </a:p>
          <a:p>
            <a:pPr lvl="3"/>
            <a:r>
              <a:rPr lang="en-US" dirty="0" smtClean="0"/>
              <a:t>Cons: More complex to design </a:t>
            </a:r>
          </a:p>
          <a:p>
            <a:r>
              <a:rPr lang="en-US" sz="2400" dirty="0" smtClean="0"/>
              <a:t>If this is possible in imaging it is possible in video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64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Related Work</a:t>
            </a:r>
          </a:p>
          <a:p>
            <a:r>
              <a:rPr lang="en-US" sz="2400" dirty="0" smtClean="0"/>
              <a:t>Approach</a:t>
            </a:r>
          </a:p>
          <a:p>
            <a:r>
              <a:rPr lang="en-US" sz="2400" dirty="0" smtClean="0"/>
              <a:t>Preliminary Results and Discussion</a:t>
            </a:r>
          </a:p>
          <a:p>
            <a:r>
              <a:rPr lang="en-US" sz="2400" dirty="0" smtClean="0"/>
              <a:t>Remaining Work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906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Related </a:t>
            </a:r>
            <a:r>
              <a:rPr lang="en-US" dirty="0" smtClean="0"/>
              <a:t>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paper used as guidance:</a:t>
            </a:r>
          </a:p>
          <a:p>
            <a:pPr lvl="1"/>
            <a:r>
              <a:rPr lang="en-US" dirty="0" smtClean="0"/>
              <a:t>Bit Length Replacement Steganography Based on DCT, K B Shiva Kumar et. Al</a:t>
            </a:r>
          </a:p>
          <a:p>
            <a:pPr lvl="1"/>
            <a:r>
              <a:rPr lang="en-US" dirty="0" smtClean="0"/>
              <a:t>A bit, no pun intended, confusing as it lacked information as regards with specific way of encoding/decoding. </a:t>
            </a:r>
            <a:endParaRPr lang="en-US" dirty="0" smtClean="0"/>
          </a:p>
          <a:p>
            <a:r>
              <a:rPr lang="en-US" dirty="0" smtClean="0"/>
              <a:t>Image Steganography Websites:</a:t>
            </a:r>
          </a:p>
          <a:p>
            <a:pPr lvl="1"/>
            <a:r>
              <a:rPr lang="en-US" dirty="0" smtClean="0">
                <a:hlinkClick r:id="rId2"/>
              </a:rPr>
              <a:t>Zero Hiding</a:t>
            </a:r>
            <a:r>
              <a:rPr lang="en-US" dirty="0" smtClean="0"/>
              <a:t>: Bit manipulation</a:t>
            </a:r>
          </a:p>
          <a:p>
            <a:r>
              <a:rPr lang="en-US" dirty="0" smtClean="0"/>
              <a:t>YUV Sequences and CIF/QCIF Standards:</a:t>
            </a:r>
          </a:p>
          <a:p>
            <a:pPr lvl="1"/>
            <a:r>
              <a:rPr lang="en-US" dirty="0" smtClean="0">
                <a:hlinkClick r:id="rId3"/>
              </a:rPr>
              <a:t>YUV Sequences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CIF and QCIF Standards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63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Split Y channel of carrier image into blocks of 8 pixels × 8 pixels</a:t>
                </a:r>
              </a:p>
              <a:p>
                <a:r>
                  <a:rPr lang="en-US" dirty="0" smtClean="0"/>
                  <a:t>Perform 2D DCT on each carrier block</a:t>
                </a:r>
              </a:p>
              <a:p>
                <a:pPr lvl="1"/>
                <a:r>
                  <a:rPr lang="en-US" dirty="0" smtClean="0"/>
                  <a:t>Gives 8×8 matrix of coefficients</a:t>
                </a:r>
              </a:p>
              <a:p>
                <a:pPr lvl="1"/>
                <a:r>
                  <a:rPr lang="en-US" dirty="0" smtClean="0"/>
                  <a:t>Bottom right half is less important to image structure and quality</a:t>
                </a:r>
              </a:p>
              <a:p>
                <a:r>
                  <a:rPr lang="en-US" dirty="0" smtClean="0"/>
                  <a:t>Split Y channel of seed image into blocks of </a:t>
                </a:r>
                <a:r>
                  <a:rPr lang="en-US" dirty="0"/>
                  <a:t>8 pixels × 8 </a:t>
                </a:r>
                <a:r>
                  <a:rPr lang="en-US" dirty="0" smtClean="0"/>
                  <a:t>pixels</a:t>
                </a:r>
              </a:p>
              <a:p>
                <a:pPr lvl="1"/>
                <a:r>
                  <a:rPr lang="en-US" dirty="0" smtClean="0"/>
                  <a:t>For each pixel value, </a:t>
                </a:r>
                <a:r>
                  <a:rPr lang="en-US" dirty="0" err="1" smtClean="0"/>
                  <a:t>currpix</a:t>
                </a:r>
                <a:r>
                  <a:rPr lang="en-US" dirty="0" smtClean="0"/>
                  <a:t>, find two values:</a:t>
                </a:r>
              </a:p>
              <a:p>
                <a:pPr lvl="2"/>
                <a:r>
                  <a:rPr lang="en-US" dirty="0" smtClean="0"/>
                  <a:t>floor 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𝑐𝑢𝑟𝑟𝑝𝑖𝑥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16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remainder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𝑐𝑢𝑟𝑟𝑝𝑖𝑥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𝑓𝑙𝑜𝑜𝑟</m:t>
                        </m:r>
                        <m:r>
                          <m:rPr>
                            <m:nor/>
                          </m:rPr>
                          <a:rPr lang="en-US" dirty="0"/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16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×</m:t>
                    </m:r>
                    <m:r>
                      <a:rPr lang="en-US" b="0" i="1" smtClean="0">
                        <a:latin typeface="Cambria Math"/>
                      </a:rPr>
                      <m:t>𝑄𝐶𝐼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𝑤𝑖𝑑𝑡h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×</m:t>
                    </m:r>
                    <m:r>
                      <a:rPr lang="en-US" b="0" i="1" smtClean="0">
                        <a:latin typeface="Cambria Math"/>
                      </a:rPr>
                      <m:t>𝑄𝐶𝐼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h𝑒𝑖𝑔h𝑡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m:rPr>
                        <m:nor/>
                      </m:rPr>
                      <a:rPr lang="en-US" dirty="0"/>
                      <m:t>×</m:t>
                    </m:r>
                    <m:r>
                      <a:rPr lang="en-US" b="0" i="1" smtClean="0">
                        <a:latin typeface="Cambria Math"/>
                      </a:rPr>
                      <m:t>176</m:t>
                    </m:r>
                    <m:r>
                      <m:rPr>
                        <m:nor/>
                      </m:rPr>
                      <a:rPr lang="en-US" dirty="0"/>
                      <m:t>×</m:t>
                    </m:r>
                    <m:r>
                      <a:rPr lang="en-US" b="0" i="1" smtClean="0">
                        <a:latin typeface="Cambria Math"/>
                      </a:rPr>
                      <m:t>144=50,688 </m:t>
                    </m:r>
                    <m:r>
                      <a:rPr lang="en-US" b="0" i="1" smtClean="0">
                        <a:latin typeface="Cambria Math"/>
                      </a:rPr>
                      <m:t>𝑣𝑎𝑙𝑢𝑒𝑠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𝑡𝑜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𝑏𝑒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𝑠𝑡𝑜𝑟𝑒𝑑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6858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6"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84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Store the previously defined set of values into the carrier image</a:t>
                </a:r>
              </a:p>
              <a:p>
                <a:pPr lvl="1"/>
                <a:r>
                  <a:rPr lang="en-US" dirty="0" smtClean="0"/>
                  <a:t>50,688 spaces in the carrier image are needed</a:t>
                </a:r>
              </a:p>
              <a:p>
                <a:pPr lvl="1"/>
                <a:r>
                  <a:rPr lang="en-US" dirty="0" smtClean="0"/>
                  <a:t>Ratio of carrier image resolution to seed image resolution is 4:1 – each block in the carrier image can hold a quarter of a block in the seed image</a:t>
                </a:r>
              </a:p>
              <a:p>
                <a:pPr lvl="1"/>
                <a:r>
                  <a:rPr lang="en-US" dirty="0" smtClean="0"/>
                  <a:t>Use bottom right half of each carrier image DCT coefficient matrix – gives 32 hiding places per block</a:t>
                </a:r>
              </a:p>
              <a:p>
                <a:pPr lvl="2"/>
                <a:r>
                  <a:rPr lang="en-US" dirty="0" smtClean="0"/>
                  <a:t>Can hide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b="0" dirty="0" smtClean="0">
                    <a:latin typeface="Cambria Math"/>
                  </a:rPr>
                  <a:t> of each block of the seed image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64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=16 </m:t>
                    </m:r>
                    <m:r>
                      <a:rPr lang="en-US" b="0" i="1" smtClean="0">
                        <a:latin typeface="Cambria Math"/>
                      </a:rPr>
                      <m:t>𝑝𝑖𝑥𝑒𝑙𝑠</m:t>
                    </m:r>
                    <m:r>
                      <a:rPr lang="en-US" b="0" i="1" smtClean="0">
                        <a:latin typeface="Cambria Math"/>
                      </a:rPr>
                      <m:t> ∗2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𝑣𝑎𝑙𝑢𝑒𝑠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𝑝𝑖𝑥𝑒𝑙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=32 </m:t>
                    </m:r>
                    <m:r>
                      <a:rPr lang="en-US" b="0" i="1" smtClean="0">
                        <a:latin typeface="Cambria Math"/>
                      </a:rPr>
                      <m:t>𝑣𝑎𝑙𝑢𝑒𝑠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32</m:t>
                    </m:r>
                    <m:r>
                      <m:rPr>
                        <m:nor/>
                      </m:rPr>
                      <a:rPr lang="en-US" dirty="0"/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352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dirty="0"/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288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=50,688</m:t>
                    </m:r>
                  </m:oMath>
                </a14:m>
                <a:r>
                  <a:rPr lang="en-US" dirty="0" smtClean="0"/>
                  <a:t> places in carrier to store seed information</a:t>
                </a:r>
              </a:p>
              <a:p>
                <a:pPr lvl="1"/>
                <a:endParaRPr lang="en-US" dirty="0" smtClean="0"/>
              </a:p>
              <a:p>
                <a:pPr marL="6858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6" t="-817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80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</a:t>
            </a:r>
            <a:endParaRPr lang="en-US" dirty="0"/>
          </a:p>
        </p:txBody>
      </p:sp>
      <p:pic>
        <p:nvPicPr>
          <p:cNvPr id="1026" name="Picture 2" descr="C:\Users\Aaron\Dropbox\CSE509\dct_hidd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59" y="1219200"/>
            <a:ext cx="4957841" cy="488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98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</a:t>
            </a:r>
            <a:endParaRPr lang="en-US" dirty="0"/>
          </a:p>
        </p:txBody>
      </p:sp>
      <p:pic>
        <p:nvPicPr>
          <p:cNvPr id="1026" name="Picture 2" descr="C:\Users\Aaron\Dropbox\CSE509\dct_hidd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59" y="1219200"/>
            <a:ext cx="4957841" cy="488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aron\Dropbox\CSE509\seed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7" y="2441262"/>
            <a:ext cx="2479263" cy="244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28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356</TotalTime>
  <Words>819</Words>
  <Application>Microsoft Office PowerPoint</Application>
  <PresentationFormat>On-screen Show (4:3)</PresentationFormat>
  <Paragraphs>95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Urban Pop</vt:lpstr>
      <vt:lpstr>Video Steganography</vt:lpstr>
      <vt:lpstr>Introduction</vt:lpstr>
      <vt:lpstr>Introduction</vt:lpstr>
      <vt:lpstr>Overview</vt:lpstr>
      <vt:lpstr>Related Work </vt:lpstr>
      <vt:lpstr>Approach 1: Algorithm</vt:lpstr>
      <vt:lpstr>Approach 1: Algorithm</vt:lpstr>
      <vt:lpstr>Approach 1: </vt:lpstr>
      <vt:lpstr>Approach 1: </vt:lpstr>
      <vt:lpstr>Approach 1: </vt:lpstr>
      <vt:lpstr>Approach 2: Embedding</vt:lpstr>
      <vt:lpstr>Approach 2: Bit Mask</vt:lpstr>
      <vt:lpstr>Approach 2: Selection </vt:lpstr>
      <vt:lpstr>Approach 2: Retrieval</vt:lpstr>
      <vt:lpstr>Preliminary Results and Discussion</vt:lpstr>
      <vt:lpstr>Remaining Work</vt:lpstr>
      <vt:lpstr>Concluding Statement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Video Sensor Platform</dc:title>
  <dc:creator>Aaron</dc:creator>
  <cp:lastModifiedBy>Jose V. Trigueros</cp:lastModifiedBy>
  <cp:revision>76</cp:revision>
  <dcterms:created xsi:type="dcterms:W3CDTF">2012-04-09T06:34:29Z</dcterms:created>
  <dcterms:modified xsi:type="dcterms:W3CDTF">2012-04-15T21:32:20Z</dcterms:modified>
</cp:coreProperties>
</file>