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</p:sldMasterIdLst>
  <p:notesMasterIdLst>
    <p:notesMasterId r:id="rId25"/>
  </p:notesMasterIdLst>
  <p:handoutMasterIdLst>
    <p:handoutMasterId r:id="rId26"/>
  </p:handoutMasterIdLst>
  <p:sldIdLst>
    <p:sldId id="271" r:id="rId2"/>
    <p:sldId id="264" r:id="rId3"/>
    <p:sldId id="263" r:id="rId4"/>
    <p:sldId id="293" r:id="rId5"/>
    <p:sldId id="305" r:id="rId6"/>
    <p:sldId id="306" r:id="rId7"/>
    <p:sldId id="272" r:id="rId8"/>
    <p:sldId id="321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8" r:id="rId18"/>
    <p:sldId id="319" r:id="rId19"/>
    <p:sldId id="320" r:id="rId20"/>
    <p:sldId id="323" r:id="rId21"/>
    <p:sldId id="322" r:id="rId22"/>
    <p:sldId id="302" r:id="rId23"/>
    <p:sldId id="270" r:id="rId24"/>
  </p:sldIdLst>
  <p:sldSz cx="10058400" cy="7772400"/>
  <p:notesSz cx="7010400" cy="9236075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33F"/>
    <a:srgbClr val="19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614" y="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74" y="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2D53-3884-46EC-AC0A-ECDDC78DD43D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7FDE-9207-44FF-A558-2DC5099CB8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60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E0F31-0334-41BF-B184-3DD2B968299B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1154113"/>
            <a:ext cx="403542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746D1-2F84-429A-8E8F-27E41B632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37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1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9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1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83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44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0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7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3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8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5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2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0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0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0"/>
            <a:ext cx="10058400" cy="1234440"/>
          </a:xfrm>
          <a:prstGeom prst="rect">
            <a:avLst/>
          </a:prstGeom>
          <a:solidFill>
            <a:srgbClr val="EBEBED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234441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2118360"/>
            <a:ext cx="960119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dirty="0">
                <a:solidFill>
                  <a:srgbClr val="3F505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[Red/Blue/Green] Track, Session #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hidden">
          <a:xfrm>
            <a:off x="347472" y="45720"/>
            <a:ext cx="1600200" cy="30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endParaRPr lang="en-US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601" y="1371600"/>
            <a:ext cx="9601199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b="0" dirty="0">
                <a:solidFill>
                  <a:srgbClr val="3F505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2019 ARDC India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71500" y="2846388"/>
            <a:ext cx="8915400" cy="1752245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4838" y="4630696"/>
            <a:ext cx="8848725" cy="1422400"/>
          </a:xfrm>
          <a:ln w="9525"/>
          <a:effectLst/>
        </p:spPr>
        <p:txBody>
          <a:bodyPr lIns="102565" tIns="51284" rIns="102565" bIns="51284"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048"/>
            <a:ext cx="10058400" cy="530352"/>
          </a:xfrm>
          <a:prstGeom prst="rect">
            <a:avLst/>
          </a:prstGeom>
        </p:spPr>
      </p:pic>
      <p:sp>
        <p:nvSpPr>
          <p:cNvPr id="2" name="fl"/>
          <p:cNvSpPr txBox="1"/>
          <p:nvPr/>
        </p:nvSpPr>
        <p:spPr>
          <a:xfrm>
            <a:off x="0" y="7560310"/>
            <a:ext cx="10058400" cy="24237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975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685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173038"/>
            <a:ext cx="8512175" cy="10366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199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10058400" cy="1234440"/>
          </a:xfrm>
          <a:prstGeom prst="rect">
            <a:avLst/>
          </a:prstGeom>
          <a:solidFill>
            <a:srgbClr val="EBEBED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74626" y="173038"/>
            <a:ext cx="8512172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4624" y="1381125"/>
            <a:ext cx="9692640" cy="593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7494588"/>
            <a:ext cx="10058400" cy="277812"/>
          </a:xfrm>
          <a:prstGeom prst="rect">
            <a:avLst/>
          </a:prstGeom>
          <a:solidFill>
            <a:srgbClr val="3F505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18" tIns="45710" rIns="91418" bIns="4571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7494588"/>
            <a:ext cx="5294376" cy="277812"/>
          </a:xfrm>
          <a:prstGeom prst="rect">
            <a:avLst/>
          </a:prstGeom>
          <a:solidFill>
            <a:srgbClr val="73A33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18" tIns="45710" rIns="91418" bIns="4571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HCL Technologies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321040" y="7494588"/>
            <a:ext cx="1737360" cy="277812"/>
          </a:xfrm>
          <a:prstGeom prst="rect">
            <a:avLst/>
          </a:prstGeom>
          <a:solidFill>
            <a:srgbClr val="73A33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18" tIns="45710" rIns="91418" bIns="4571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Slide Number: </a:t>
            </a:r>
            <a:fld id="{F30825BB-F6A0-4BFC-801D-AACF0B50F8BE}" type="slidenum">
              <a:rPr lang="en-US" altLang="en-US" sz="1200" b="1" smtClean="0">
                <a:solidFill>
                  <a:schemeClr val="tx1"/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b="1" dirty="0">
              <a:solidFill>
                <a:schemeClr val="tx1"/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5079" y="7494588"/>
            <a:ext cx="1444752" cy="277812"/>
          </a:xfrm>
          <a:prstGeom prst="rect">
            <a:avLst/>
          </a:prstGeom>
          <a:solidFill>
            <a:srgbClr val="73A33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18" tIns="45710" rIns="91418" bIns="4571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Session #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321808" y="7494588"/>
            <a:ext cx="1508760" cy="277812"/>
          </a:xfrm>
          <a:prstGeom prst="rect">
            <a:avLst/>
          </a:prstGeom>
          <a:solidFill>
            <a:srgbClr val="73A33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18" tIns="45710" rIns="91418" bIns="4571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[Red/Blue/Green] Track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7391400"/>
            <a:ext cx="10058400" cy="30228"/>
          </a:xfrm>
          <a:prstGeom prst="rect">
            <a:avLst/>
          </a:prstGeom>
          <a:solidFill>
            <a:srgbClr val="19A6D6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1204212"/>
            <a:ext cx="10058400" cy="30228"/>
          </a:xfrm>
          <a:prstGeom prst="rect">
            <a:avLst/>
          </a:prstGeom>
          <a:solidFill>
            <a:srgbClr val="73A33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97" y="0"/>
            <a:ext cx="1371603" cy="1234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</p:sldLayoutIdLst>
  <p:transition/>
  <p:hf sldNum="0" hdr="0" ftr="0"/>
  <p:txStyles>
    <p:titleStyle>
      <a:lvl1pPr algn="l" defTabSz="1019175" rtl="0" eaLnBrk="1" fontAlgn="base" hangingPunct="1">
        <a:spcBef>
          <a:spcPct val="0"/>
        </a:spcBef>
        <a:spcAft>
          <a:spcPct val="0"/>
        </a:spcAft>
        <a:defRPr sz="4200" b="0" i="0" u="none">
          <a:solidFill>
            <a:srgbClr val="3F505D"/>
          </a:solidFill>
          <a:effectLst/>
          <a:latin typeface="+mj-lt"/>
          <a:ea typeface="+mj-ea"/>
          <a:cs typeface="+mj-cs"/>
        </a:defRPr>
      </a:lvl1pPr>
      <a:lvl2pPr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defTabSz="101917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20000"/>
        </a:spcBef>
        <a:spcAft>
          <a:spcPct val="0"/>
        </a:spcAft>
        <a:buClr>
          <a:srgbClr val="73A33F"/>
        </a:buClr>
        <a:buSzPct val="8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1" fontAlgn="base" hangingPunct="1">
        <a:spcBef>
          <a:spcPct val="20000"/>
        </a:spcBef>
        <a:spcAft>
          <a:spcPct val="0"/>
        </a:spcAft>
        <a:buClr>
          <a:srgbClr val="73A33F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73175" indent="-254000" algn="l" defTabSz="1019175" rtl="0" eaLnBrk="1" fontAlgn="base" hangingPunct="1">
        <a:spcBef>
          <a:spcPct val="20000"/>
        </a:spcBef>
        <a:spcAft>
          <a:spcPct val="0"/>
        </a:spcAft>
        <a:buClr>
          <a:srgbClr val="73A33F"/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782763" indent="-254000" algn="l" defTabSz="1019175" rtl="0" eaLnBrk="1" fontAlgn="base" hangingPunct="1">
        <a:spcBef>
          <a:spcPct val="20000"/>
        </a:spcBef>
        <a:spcAft>
          <a:spcPct val="0"/>
        </a:spcAft>
        <a:buClr>
          <a:srgbClr val="73A33F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292350" indent="-254000" algn="l" defTabSz="1019175" rtl="0" eaLnBrk="1" fontAlgn="base" hangingPunct="1">
        <a:spcBef>
          <a:spcPct val="20000"/>
        </a:spcBef>
        <a:spcAft>
          <a:spcPct val="0"/>
        </a:spcAft>
        <a:buClr>
          <a:srgbClr val="73A33F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749550" indent="-254000" algn="l" defTabSz="10191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6pPr>
      <a:lvl7pPr marL="3206750" indent="-254000" algn="l" defTabSz="10191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7pPr>
      <a:lvl8pPr marL="3663950" indent="-254000" algn="l" defTabSz="10191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8pPr>
      <a:lvl9pPr marL="4121150" indent="-254000" algn="l" defTabSz="10191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roductanalytics.shinyapps.io/Aircraft/" TargetMode="External"/><Relationship Id="rId3" Type="http://schemas.openxmlformats.org/officeDocument/2006/relationships/hyperlink" Target="https://www.analyticsvidhya.com/blog/2013/04/predictive-modeling-what-case-study-part-1/" TargetMode="External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47782" y="2846388"/>
            <a:ext cx="9707418" cy="1752245"/>
          </a:xfrm>
        </p:spPr>
        <p:txBody>
          <a:bodyPr/>
          <a:lstStyle/>
          <a:p>
            <a:r>
              <a:rPr lang="en-US" dirty="0"/>
              <a:t>Aircraft Brake-Pad Thickness Prediction through 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47782" y="4630696"/>
            <a:ext cx="9707418" cy="1422400"/>
          </a:xfrm>
        </p:spPr>
        <p:txBody>
          <a:bodyPr/>
          <a:lstStyle/>
          <a:p>
            <a:pPr lvl="0"/>
            <a:r>
              <a:rPr lang="en-US" altLang="en-US" dirty="0"/>
              <a:t>R. Prakasam</a:t>
            </a:r>
          </a:p>
          <a:p>
            <a:pPr lvl="0"/>
            <a:r>
              <a:rPr lang="en-US" altLang="en-US" dirty="0"/>
              <a:t>HCL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2" y="428625"/>
            <a:ext cx="594477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Begins at: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Thursday, Aug 8th</a:t>
            </a:r>
          </a:p>
        </p:txBody>
      </p:sp>
    </p:spTree>
    <p:extLst>
      <p:ext uri="{BB962C8B-B14F-4D97-AF65-F5344CB8AC3E}">
        <p14:creationId xmlns:p14="http://schemas.microsoft.com/office/powerpoint/2010/main" val="1512720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used for Analysis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F82AD-7DCD-480B-9BF1-9943C743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3" y="2966805"/>
            <a:ext cx="4721707" cy="40500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34F3FC-C4A1-4A51-B917-E5A9E9188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8812"/>
              </p:ext>
            </p:extLst>
          </p:nvPr>
        </p:nvGraphicFramePr>
        <p:xfrm>
          <a:off x="379337" y="1897740"/>
          <a:ext cx="3879668" cy="367665"/>
        </p:xfrm>
        <a:graphic>
          <a:graphicData uri="http://schemas.openxmlformats.org/drawingml/2006/table">
            <a:tbl>
              <a:tblPr/>
              <a:tblGrid>
                <a:gridCol w="2196767">
                  <a:extLst>
                    <a:ext uri="{9D8B030D-6E8A-4147-A177-3AD203B41FA5}">
                      <a16:colId xmlns:a16="http://schemas.microsoft.com/office/drawing/2014/main" val="3872645522"/>
                    </a:ext>
                  </a:extLst>
                </a:gridCol>
                <a:gridCol w="1682901">
                  <a:extLst>
                    <a:ext uri="{9D8B030D-6E8A-4147-A177-3AD203B41FA5}">
                      <a16:colId xmlns:a16="http://schemas.microsoft.com/office/drawing/2014/main" val="209699219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Target/Dependent Variable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 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52383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BrakePadThickness (in cm)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0702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0ACA366-6233-4A55-B341-7E11D92AE30E}"/>
              </a:ext>
            </a:extLst>
          </p:cNvPr>
          <p:cNvSpPr/>
          <p:nvPr/>
        </p:nvSpPr>
        <p:spPr>
          <a:xfrm>
            <a:off x="5354252" y="3215054"/>
            <a:ext cx="3895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1577" lvl="1" fontAlgn="auto">
              <a:spcBef>
                <a:spcPts val="0"/>
              </a:spcBef>
              <a:spcAft>
                <a:spcPts val="0"/>
              </a:spcAft>
            </a:pPr>
            <a:r>
              <a:rPr lang="en-IN" b="1" i="1" u="sng" dirty="0">
                <a:solidFill>
                  <a:prstClr val="black"/>
                </a:solidFill>
                <a:latin typeface="Calibri"/>
                <a:cs typeface="+mn-cs"/>
              </a:rPr>
              <a:t>INPUT DATASET KEY NUMBERS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A54FF-D8B2-4EC1-B56F-85BAAD49C923}"/>
              </a:ext>
            </a:extLst>
          </p:cNvPr>
          <p:cNvSpPr/>
          <p:nvPr/>
        </p:nvSpPr>
        <p:spPr>
          <a:xfrm>
            <a:off x="5210966" y="3676060"/>
            <a:ext cx="47217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  <a:cs typeface="+mn-cs"/>
              </a:rPr>
              <a:t>100 Records/Samples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  <a:cs typeface="+mn-cs"/>
              </a:rPr>
              <a:t>25 Predictors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  <a:cs typeface="+mn-cs"/>
              </a:rPr>
              <a:t>10 Different Aircraft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B3935-C62D-48EB-8573-00027603A701}"/>
              </a:ext>
            </a:extLst>
          </p:cNvPr>
          <p:cNvSpPr/>
          <p:nvPr/>
        </p:nvSpPr>
        <p:spPr bwMode="auto">
          <a:xfrm>
            <a:off x="379337" y="1514826"/>
            <a:ext cx="3879669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6"/>
                </a:solidFill>
              </a:rPr>
              <a:t>Target Variable /  Y Variable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1DC8F-9457-4F6C-86BF-44D7492BA078}"/>
              </a:ext>
            </a:extLst>
          </p:cNvPr>
          <p:cNvSpPr/>
          <p:nvPr/>
        </p:nvSpPr>
        <p:spPr bwMode="auto">
          <a:xfrm>
            <a:off x="307493" y="2585805"/>
            <a:ext cx="4721707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Predictors  /  X Variables</a:t>
            </a:r>
          </a:p>
        </p:txBody>
      </p:sp>
    </p:spTree>
    <p:extLst>
      <p:ext uri="{BB962C8B-B14F-4D97-AF65-F5344CB8AC3E}">
        <p14:creationId xmlns:p14="http://schemas.microsoft.com/office/powerpoint/2010/main" val="22749818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" y="157080"/>
            <a:ext cx="7705007" cy="1036637"/>
          </a:xfrm>
        </p:spPr>
        <p:txBody>
          <a:bodyPr/>
          <a:lstStyle/>
          <a:p>
            <a:r>
              <a:rPr lang="en-IN" dirty="0"/>
              <a:t>Analysis Process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0A326-E2C4-422D-8977-8AB0195C1019}"/>
              </a:ext>
            </a:extLst>
          </p:cNvPr>
          <p:cNvSpPr/>
          <p:nvPr/>
        </p:nvSpPr>
        <p:spPr>
          <a:xfrm>
            <a:off x="-681322" y="1766411"/>
            <a:ext cx="5942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prstClr val="black"/>
                </a:solidFill>
                <a:latin typeface="Calibri"/>
                <a:cs typeface="+mn-cs"/>
              </a:rPr>
              <a:t>1.Import the Data to R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CA2A8-BAA9-441C-8C3D-3D4C7C60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" y="2275272"/>
            <a:ext cx="9341095" cy="3292224"/>
          </a:xfrm>
          <a:prstGeom prst="rect">
            <a:avLst/>
          </a:prstGeom>
        </p:spPr>
      </p:pic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7D77A0A-EC0E-44F9-AF68-1C6734DAFAFA}"/>
              </a:ext>
            </a:extLst>
          </p:cNvPr>
          <p:cNvSpPr/>
          <p:nvPr/>
        </p:nvSpPr>
        <p:spPr>
          <a:xfrm>
            <a:off x="1855552" y="2887600"/>
            <a:ext cx="7538363" cy="2679896"/>
          </a:xfrm>
          <a:prstGeom prst="roundRect">
            <a:avLst/>
          </a:prstGeom>
          <a:noFill/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D2D2EB-0DE6-429D-8847-2EF511168A5B}"/>
              </a:ext>
            </a:extLst>
          </p:cNvPr>
          <p:cNvSpPr/>
          <p:nvPr/>
        </p:nvSpPr>
        <p:spPr>
          <a:xfrm>
            <a:off x="111158" y="2465569"/>
            <a:ext cx="1438911" cy="731520"/>
          </a:xfrm>
          <a:prstGeom prst="ellipse">
            <a:avLst/>
          </a:prstGeom>
          <a:noFill/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Down Arrow 11">
            <a:extLst>
              <a:ext uri="{FF2B5EF4-FFF2-40B4-BE49-F238E27FC236}">
                <a16:creationId xmlns:a16="http://schemas.microsoft.com/office/drawing/2014/main" id="{99843F1F-EA9A-420B-968D-555EDBD46E72}"/>
              </a:ext>
            </a:extLst>
          </p:cNvPr>
          <p:cNvSpPr/>
          <p:nvPr/>
        </p:nvSpPr>
        <p:spPr>
          <a:xfrm rot="1450212">
            <a:off x="8365033" y="2085655"/>
            <a:ext cx="191797" cy="657639"/>
          </a:xfrm>
          <a:prstGeom prst="downArrow">
            <a:avLst/>
          </a:prstGeom>
          <a:noFill/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8D989-AAE9-4B51-B97B-B40775EC90F1}"/>
              </a:ext>
            </a:extLst>
          </p:cNvPr>
          <p:cNvSpPr txBox="1"/>
          <p:nvPr/>
        </p:nvSpPr>
        <p:spPr>
          <a:xfrm>
            <a:off x="6588574" y="1530147"/>
            <a:ext cx="33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prstClr val="black"/>
                </a:solidFill>
                <a:latin typeface="Calibri"/>
                <a:cs typeface="+mn-cs"/>
              </a:rPr>
              <a:t>IMPORTED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34436031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Process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7CD39-BB9B-4A64-A580-391055E16027}"/>
              </a:ext>
            </a:extLst>
          </p:cNvPr>
          <p:cNvSpPr/>
          <p:nvPr/>
        </p:nvSpPr>
        <p:spPr>
          <a:xfrm>
            <a:off x="1021723" y="1501543"/>
            <a:ext cx="4393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sz="2000" dirty="0"/>
              <a:t>2. Choose the Predictors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B7F70-B3A0-4CF0-9751-C40A3A7921E8}"/>
              </a:ext>
            </a:extLst>
          </p:cNvPr>
          <p:cNvSpPr/>
          <p:nvPr/>
        </p:nvSpPr>
        <p:spPr>
          <a:xfrm>
            <a:off x="4430712" y="1501543"/>
            <a:ext cx="5852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sz="2000" dirty="0"/>
              <a:t>3. Choose an Algorithm for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65AC6-B393-4263-98B5-865D5A273D2A}"/>
              </a:ext>
            </a:extLst>
          </p:cNvPr>
          <p:cNvSpPr/>
          <p:nvPr/>
        </p:nvSpPr>
        <p:spPr>
          <a:xfrm>
            <a:off x="269856" y="6483548"/>
            <a:ext cx="437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*Note: Target Variable is : BrakePadThickness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57771-A696-49E1-8752-6FC6A32B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4" y="1983545"/>
            <a:ext cx="9343013" cy="34100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0DACFB-D8DC-40FA-97DA-22601DDE2041}"/>
              </a:ext>
            </a:extLst>
          </p:cNvPr>
          <p:cNvSpPr/>
          <p:nvPr/>
        </p:nvSpPr>
        <p:spPr>
          <a:xfrm>
            <a:off x="269856" y="5478136"/>
            <a:ext cx="9343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*After Choosing these 2 Parameters (Predictors and Algorithm), a Model will be Built With the Chosen Predictors  and Trained with the chosen Algorithm automatically at the Backend</a:t>
            </a:r>
          </a:p>
        </p:txBody>
      </p:sp>
    </p:spTree>
    <p:extLst>
      <p:ext uri="{BB962C8B-B14F-4D97-AF65-F5344CB8AC3E}">
        <p14:creationId xmlns:p14="http://schemas.microsoft.com/office/powerpoint/2010/main" val="40975789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Process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DCD14-F919-413B-96ED-3C8DE1DDB5D0}"/>
              </a:ext>
            </a:extLst>
          </p:cNvPr>
          <p:cNvSpPr/>
          <p:nvPr/>
        </p:nvSpPr>
        <p:spPr>
          <a:xfrm>
            <a:off x="72103" y="1399273"/>
            <a:ext cx="9653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019175">
              <a:spcBef>
                <a:spcPct val="20000"/>
              </a:spcBef>
              <a:buClr>
                <a:srgbClr val="73A33F"/>
              </a:buClr>
              <a:buSzPct val="80000"/>
            </a:pPr>
            <a:r>
              <a:rPr lang="en-IN" dirty="0"/>
              <a:t>4. Observe  the Test Set Prediction Result. Repeat Steps 2 &amp; 3 until, a model with minimum variation is found. That should be the Best Fit among the listed models, for the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16DBB-88D5-4C97-8513-63F6B71F41A7}"/>
              </a:ext>
            </a:extLst>
          </p:cNvPr>
          <p:cNvSpPr/>
          <p:nvPr/>
        </p:nvSpPr>
        <p:spPr>
          <a:xfrm>
            <a:off x="72103" y="4990724"/>
            <a:ext cx="9653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/>
              <a:t>*Note: The Tool Automatically splits the Historic Data into 75 % Training Set and 25% Test Set. The Model learns from the Training Set and that learning is used for Predicting the Test Set(whose target variable is hidden to validate the accuracy of the Model).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20AC1-7B77-4A87-A260-BC0D95C5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9" y="2604534"/>
            <a:ext cx="5353050" cy="1800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8A5DED-A19B-4EE5-A11F-48C86822CE24}"/>
              </a:ext>
            </a:extLst>
          </p:cNvPr>
          <p:cNvSpPr/>
          <p:nvPr/>
        </p:nvSpPr>
        <p:spPr>
          <a:xfrm>
            <a:off x="5029200" y="3639157"/>
            <a:ext cx="1373924" cy="3169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968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Process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B7AAC-B2B5-4F27-8781-19C6CDB28F20}"/>
              </a:ext>
            </a:extLst>
          </p:cNvPr>
          <p:cNvSpPr/>
          <p:nvPr/>
        </p:nvSpPr>
        <p:spPr>
          <a:xfrm>
            <a:off x="-627090" y="1367338"/>
            <a:ext cx="10685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sz="2400" dirty="0">
                <a:latin typeface="+mn-lt"/>
                <a:cs typeface="+mn-cs"/>
              </a:rPr>
              <a:t>5. Load the file for which Prediction is Required and get the Predicted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58DC2-82D3-48EC-9671-5FAFFB05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911845"/>
            <a:ext cx="9497356" cy="4471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A8C4064-D534-48CA-8085-7F23E5B8058B}"/>
              </a:ext>
            </a:extLst>
          </p:cNvPr>
          <p:cNvSpPr/>
          <p:nvPr/>
        </p:nvSpPr>
        <p:spPr>
          <a:xfrm>
            <a:off x="280522" y="2077528"/>
            <a:ext cx="3295901" cy="5077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E99187-DE73-436A-A7A8-45C51DAB2849}"/>
              </a:ext>
            </a:extLst>
          </p:cNvPr>
          <p:cNvSpPr/>
          <p:nvPr/>
        </p:nvSpPr>
        <p:spPr>
          <a:xfrm>
            <a:off x="7948548" y="3383047"/>
            <a:ext cx="1701207" cy="31511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5247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Interpretation</a:t>
            </a:r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0F509E-E98A-4CFB-B691-695E283A412A}"/>
              </a:ext>
            </a:extLst>
          </p:cNvPr>
          <p:cNvGrpSpPr/>
          <p:nvPr/>
        </p:nvGrpSpPr>
        <p:grpSpPr>
          <a:xfrm>
            <a:off x="90267" y="1246279"/>
            <a:ext cx="9877865" cy="5666295"/>
            <a:chOff x="82062" y="1401747"/>
            <a:chExt cx="11471588" cy="56662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311B45-89DC-424E-9CA2-4A1F901F1551}"/>
                </a:ext>
              </a:extLst>
            </p:cNvPr>
            <p:cNvSpPr/>
            <p:nvPr/>
          </p:nvSpPr>
          <p:spPr>
            <a:xfrm>
              <a:off x="82062" y="1401747"/>
              <a:ext cx="11471588" cy="566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IN" sz="3200" dirty="0">
                  <a:highlight>
                    <a:srgbClr val="FFFF00"/>
                  </a:highlight>
                  <a:latin typeface="+mn-lt"/>
                  <a:cs typeface="+mn-cs"/>
                </a:rPr>
                <a:t>Future Predictions:</a:t>
              </a:r>
            </a:p>
            <a:p>
              <a:pPr lvl="1"/>
              <a:endParaRPr lang="en-IN" sz="3302" dirty="0"/>
            </a:p>
            <a:p>
              <a:pPr lvl="1"/>
              <a:r>
                <a:rPr lang="en-IN" sz="3200" dirty="0">
                  <a:latin typeface="+mn-lt"/>
                  <a:cs typeface="+mn-cs"/>
                </a:rPr>
                <a:t>When there is an aircraft  that has the following  values</a:t>
              </a:r>
            </a:p>
            <a:p>
              <a:pPr lvl="1"/>
              <a:endParaRPr lang="en-IN" sz="3302" dirty="0"/>
            </a:p>
            <a:p>
              <a:pPr lvl="1"/>
              <a:endParaRPr lang="en-IN" sz="3302" dirty="0"/>
            </a:p>
            <a:p>
              <a:pPr lvl="1"/>
              <a:endParaRPr lang="en-IN" sz="3302" dirty="0"/>
            </a:p>
            <a:p>
              <a:pPr lvl="1"/>
              <a:endParaRPr lang="en-IN" sz="3302" dirty="0"/>
            </a:p>
            <a:p>
              <a:pPr lvl="1"/>
              <a:r>
                <a:rPr lang="en-IN" sz="3302" dirty="0"/>
                <a:t>		</a:t>
              </a:r>
              <a:r>
                <a:rPr lang="en-IN" sz="3200" dirty="0">
                  <a:latin typeface="+mn-lt"/>
                  <a:cs typeface="+mn-cs"/>
                </a:rPr>
                <a:t>The “Brake-Wear out”  Predicted is 1.08</a:t>
              </a:r>
            </a:p>
            <a:p>
              <a:pPr lvl="1"/>
              <a:endParaRPr lang="en-IN" sz="3302" dirty="0"/>
            </a:p>
            <a:p>
              <a:pPr lvl="1"/>
              <a:endParaRPr lang="en-IN" sz="3302" dirty="0"/>
            </a:p>
            <a:p>
              <a:pPr lvl="1"/>
              <a:r>
                <a:rPr lang="en-IN" sz="3302" dirty="0"/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6BF2E0-CD18-4727-8356-B631484E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072" y="3514078"/>
              <a:ext cx="10058400" cy="99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1CF6B67-7379-4FCC-A38F-FCCC8EFEF3F1}"/>
              </a:ext>
            </a:extLst>
          </p:cNvPr>
          <p:cNvSpPr/>
          <p:nvPr/>
        </p:nvSpPr>
        <p:spPr>
          <a:xfrm>
            <a:off x="510479" y="6307652"/>
            <a:ext cx="7981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*Note: The Prediction accuracy is depends on the Model and Predictors chosen in the above steps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4DA0091A-57D4-48E4-AB8C-D02A57F84A96}"/>
              </a:ext>
            </a:extLst>
          </p:cNvPr>
          <p:cNvSpPr/>
          <p:nvPr/>
        </p:nvSpPr>
        <p:spPr>
          <a:xfrm>
            <a:off x="1055080" y="3429672"/>
            <a:ext cx="6693838" cy="1073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Down Arrow 18">
            <a:extLst>
              <a:ext uri="{FF2B5EF4-FFF2-40B4-BE49-F238E27FC236}">
                <a16:creationId xmlns:a16="http://schemas.microsoft.com/office/drawing/2014/main" id="{C2F280E7-F364-43F8-82D2-5DFD2A17ECAF}"/>
              </a:ext>
            </a:extLst>
          </p:cNvPr>
          <p:cNvSpPr/>
          <p:nvPr/>
        </p:nvSpPr>
        <p:spPr>
          <a:xfrm rot="1450212">
            <a:off x="6666245" y="2702375"/>
            <a:ext cx="445011" cy="59103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Down Arrow 19">
            <a:extLst>
              <a:ext uri="{FF2B5EF4-FFF2-40B4-BE49-F238E27FC236}">
                <a16:creationId xmlns:a16="http://schemas.microsoft.com/office/drawing/2014/main" id="{2806BBAE-54E4-4914-B517-5E38EBA71CCD}"/>
              </a:ext>
            </a:extLst>
          </p:cNvPr>
          <p:cNvSpPr/>
          <p:nvPr/>
        </p:nvSpPr>
        <p:spPr>
          <a:xfrm rot="1450212" flipV="1">
            <a:off x="8613686" y="4473415"/>
            <a:ext cx="595761" cy="7215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B08C3C-0370-41BB-BDD9-8EFB03C3E7F5}"/>
              </a:ext>
            </a:extLst>
          </p:cNvPr>
          <p:cNvSpPr/>
          <p:nvPr/>
        </p:nvSpPr>
        <p:spPr>
          <a:xfrm>
            <a:off x="7869836" y="3372711"/>
            <a:ext cx="1678085" cy="1187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9196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Factors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03071-2A94-4491-89DA-1A3768A3FDDA}"/>
              </a:ext>
            </a:extLst>
          </p:cNvPr>
          <p:cNvSpPr/>
          <p:nvPr/>
        </p:nvSpPr>
        <p:spPr>
          <a:xfrm>
            <a:off x="0" y="1439376"/>
            <a:ext cx="9588137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sz="3200" dirty="0">
                <a:latin typeface="+mn-lt"/>
                <a:cs typeface="+mn-cs"/>
              </a:rPr>
              <a:t>Factors that influence the Prediction Accuracy of the Model:</a:t>
            </a:r>
          </a:p>
          <a:p>
            <a:pPr lvl="2"/>
            <a:endParaRPr lang="en-IN" sz="3200" dirty="0">
              <a:latin typeface="+mn-lt"/>
              <a:cs typeface="+mn-cs"/>
            </a:endParaRPr>
          </a:p>
          <a:p>
            <a:pPr marL="1296988" lvl="3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IN" sz="3200" dirty="0">
                <a:latin typeface="+mn-lt"/>
                <a:cs typeface="+mn-cs"/>
              </a:rPr>
              <a:t>Clean Input Historic Data : With-Out Missing Values/Outliers	</a:t>
            </a:r>
          </a:p>
          <a:p>
            <a:pPr marL="1296988" lvl="3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IN" sz="3200" dirty="0">
                <a:latin typeface="+mn-lt"/>
                <a:cs typeface="+mn-cs"/>
              </a:rPr>
              <a:t>Feature Selection: Choosing the Right Predictors</a:t>
            </a:r>
          </a:p>
          <a:p>
            <a:pPr marL="1296988" lvl="3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IN" sz="3200" dirty="0">
                <a:latin typeface="+mn-lt"/>
                <a:cs typeface="+mn-cs"/>
              </a:rPr>
              <a:t>Model Selection: Choosing the Appropriate Algorithm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04133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 in Real-Time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0D206C-4ED1-4043-8AC9-203FBDE82003}"/>
              </a:ext>
            </a:extLst>
          </p:cNvPr>
          <p:cNvSpPr/>
          <p:nvPr/>
        </p:nvSpPr>
        <p:spPr>
          <a:xfrm>
            <a:off x="-176590" y="1209675"/>
            <a:ext cx="1006036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800" u="sng" dirty="0"/>
              <a:t>1. </a:t>
            </a:r>
            <a:r>
              <a:rPr lang="en-IN" sz="3200" u="sng" dirty="0">
                <a:latin typeface="+mn-lt"/>
                <a:cs typeface="+mn-cs"/>
              </a:rPr>
              <a:t>Data Preparation</a:t>
            </a:r>
          </a:p>
          <a:p>
            <a:pPr lvl="1"/>
            <a:r>
              <a:rPr lang="en-IN" sz="2800" dirty="0">
                <a:latin typeface="+mn-lt"/>
                <a:cs typeface="+mn-cs"/>
              </a:rPr>
              <a:t>Step1a: Collect the Actual Historic Data (with Target Variable)</a:t>
            </a:r>
          </a:p>
          <a:p>
            <a:pPr lvl="1"/>
            <a:r>
              <a:rPr lang="en-IN" sz="2800" dirty="0">
                <a:latin typeface="+mn-lt"/>
                <a:cs typeface="+mn-cs"/>
              </a:rPr>
              <a:t>Step1b: Prepare a Dataset - The records for which predictions are needed </a:t>
            </a:r>
          </a:p>
          <a:p>
            <a:pPr lvl="1"/>
            <a:endParaRPr lang="en-IN" sz="2800" dirty="0">
              <a:latin typeface="+mn-lt"/>
              <a:cs typeface="+mn-cs"/>
            </a:endParaRPr>
          </a:p>
          <a:p>
            <a:pPr lvl="1"/>
            <a:r>
              <a:rPr lang="en-IN" sz="3200" u="sng" dirty="0">
                <a:latin typeface="+mn-lt"/>
                <a:cs typeface="+mn-cs"/>
              </a:rPr>
              <a:t>2. Model Building</a:t>
            </a:r>
          </a:p>
          <a:p>
            <a:pPr lvl="1"/>
            <a:r>
              <a:rPr lang="en-IN" sz="2800" dirty="0">
                <a:latin typeface="+mn-lt"/>
                <a:cs typeface="+mn-cs"/>
              </a:rPr>
              <a:t>	Input the Collected Data into the tool and build the Predictive Model </a:t>
            </a:r>
          </a:p>
          <a:p>
            <a:pPr lvl="1"/>
            <a:endParaRPr lang="en-IN" sz="2800" dirty="0">
              <a:latin typeface="+mn-lt"/>
              <a:cs typeface="+mn-cs"/>
            </a:endParaRPr>
          </a:p>
          <a:p>
            <a:pPr lvl="1"/>
            <a:r>
              <a:rPr lang="en-IN" sz="3200" u="sng" dirty="0">
                <a:latin typeface="+mn-lt"/>
                <a:cs typeface="+mn-cs"/>
              </a:rPr>
              <a:t>3. Results</a:t>
            </a:r>
          </a:p>
          <a:p>
            <a:pPr lvl="1"/>
            <a:r>
              <a:rPr lang="en-IN" sz="3200" dirty="0">
                <a:latin typeface="+mn-lt"/>
                <a:cs typeface="+mn-cs"/>
              </a:rPr>
              <a:t>	</a:t>
            </a:r>
            <a:r>
              <a:rPr lang="en-IN" sz="2800" dirty="0">
                <a:latin typeface="+mn-lt"/>
                <a:cs typeface="+mn-cs"/>
              </a:rPr>
              <a:t>Obtain the Prediction results given by the tool .Use this value as the Expected Value/ Guidance Value, based on which strategic planning could be done.</a:t>
            </a:r>
            <a:endParaRPr lang="en-IN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72228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BDEF5C-40B9-4F6A-AA4E-17310990ED85}"/>
              </a:ext>
            </a:extLst>
          </p:cNvPr>
          <p:cNvSpPr/>
          <p:nvPr/>
        </p:nvSpPr>
        <p:spPr>
          <a:xfrm>
            <a:off x="-134913" y="1547815"/>
            <a:ext cx="9698637" cy="568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+mn-lt"/>
                <a:cs typeface="+mn-cs"/>
              </a:rPr>
              <a:t>Prediction results are adaptive to data</a:t>
            </a: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sz="3200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+mn-lt"/>
                <a:cs typeface="+mn-cs"/>
              </a:rPr>
              <a:t>No explicit calculations or rule formation needed to 	find the Target Variable</a:t>
            </a: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sz="3200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+mn-lt"/>
                <a:cs typeface="+mn-cs"/>
              </a:rPr>
              <a:t>Data-driven Decision making</a:t>
            </a: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sz="3200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+mn-lt"/>
                <a:cs typeface="+mn-cs"/>
              </a:rPr>
              <a:t>Solution available through Web Browsers after deployment</a:t>
            </a:r>
          </a:p>
          <a:p>
            <a:pPr marL="76200" indent="0">
              <a:spcBef>
                <a:spcPts val="400"/>
              </a:spcBef>
              <a:buSzPct val="100000"/>
              <a:buNone/>
            </a:pPr>
            <a:br>
              <a:rPr lang="en-US" dirty="0"/>
            </a:b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868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050A72-CF37-4BE1-988B-975906A2C3D1}"/>
              </a:ext>
            </a:extLst>
          </p:cNvPr>
          <p:cNvSpPr/>
          <p:nvPr/>
        </p:nvSpPr>
        <p:spPr>
          <a:xfrm>
            <a:off x="-130761" y="1205147"/>
            <a:ext cx="100145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>
              <a:spcBef>
                <a:spcPts val="400"/>
              </a:spcBef>
              <a:buSzPct val="100000"/>
            </a:pPr>
            <a:r>
              <a:rPr lang="en-US" sz="2400" dirty="0">
                <a:latin typeface="+mn-lt"/>
                <a:cs typeface="+mn-cs"/>
              </a:rPr>
              <a:t>General Considerations for Using the Approach:</a:t>
            </a: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latin typeface="+mn-lt"/>
                <a:cs typeface="+mn-cs"/>
              </a:rPr>
              <a:t>The Choice of the model and selection of the Features have the direct impact on the Predictive Accuracy of the Model</a:t>
            </a: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latin typeface="+mn-lt"/>
                <a:cs typeface="+mn-cs"/>
              </a:rPr>
              <a:t>The performance results on the Test Set are just indication metrics and not necessarily reflect in the Future Predictions, as the trained model could  be a Overfit or an Underfit.</a:t>
            </a: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latin typeface="+mn-lt"/>
                <a:cs typeface="+mn-cs"/>
              </a:rPr>
              <a:t>Most of the algorithms used for building the model are Black-box and unable to investigate the underlying calculations involved</a:t>
            </a: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IN" dirty="0">
                <a:latin typeface="+mn-lt"/>
                <a:cs typeface="+mn-cs"/>
              </a:rPr>
              <a:t>Predictive modelling should not be considered an automated process. It involves lot of Human Judgement, Creativity and Common Sense</a:t>
            </a: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IN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IN" dirty="0">
                <a:latin typeface="+mn-lt"/>
                <a:cs typeface="+mn-cs"/>
              </a:rPr>
              <a:t>Could prove costly when implemented blindly</a:t>
            </a: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IN" dirty="0">
              <a:latin typeface="+mn-lt"/>
              <a:cs typeface="+mn-cs"/>
            </a:endParaRPr>
          </a:p>
          <a:p>
            <a:pPr marL="839788" lvl="2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IN" dirty="0">
                <a:latin typeface="+mn-lt"/>
                <a:cs typeface="+mn-cs"/>
              </a:rPr>
              <a:t>Predictive Model development is an iterative process , to be done until the best possible results are achieved</a:t>
            </a: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076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4" y="1381125"/>
            <a:ext cx="9692640" cy="5934075"/>
          </a:xfrm>
        </p:spPr>
        <p:txBody>
          <a:bodyPr/>
          <a:lstStyle/>
          <a:p>
            <a:r>
              <a:rPr lang="en-US" altLang="en-US" dirty="0"/>
              <a:t>Introduction/Overview				5 min</a:t>
            </a:r>
          </a:p>
          <a:p>
            <a:r>
              <a:rPr lang="en-US" altLang="en-US" dirty="0"/>
              <a:t>Problem Statement         			           5 min</a:t>
            </a:r>
          </a:p>
          <a:p>
            <a:r>
              <a:rPr lang="en-US" altLang="en-US" dirty="0"/>
              <a:t>Solution Approach				         15 min</a:t>
            </a:r>
          </a:p>
          <a:p>
            <a:r>
              <a:rPr lang="en-US" altLang="en-US" dirty="0"/>
              <a:t>Data used for Analysis     				5 min</a:t>
            </a:r>
          </a:p>
          <a:p>
            <a:r>
              <a:rPr lang="en-IN" dirty="0"/>
              <a:t>Analysis Process 				          </a:t>
            </a:r>
            <a:r>
              <a:rPr lang="en-US" altLang="en-US" dirty="0"/>
              <a:t>20 min</a:t>
            </a:r>
            <a:endParaRPr lang="en-IN" dirty="0"/>
          </a:p>
          <a:p>
            <a:r>
              <a:rPr lang="en-US" altLang="en-US" dirty="0"/>
              <a:t>Results Interpretation 				5 min</a:t>
            </a:r>
          </a:p>
          <a:p>
            <a:r>
              <a:rPr lang="en-US" altLang="en-US" dirty="0"/>
              <a:t>Advantages, Considerations, Summary 		5 min</a:t>
            </a:r>
          </a:p>
          <a:p>
            <a:r>
              <a:rPr lang="en-US" altLang="en-US" dirty="0"/>
              <a:t>Questions					         10 min</a:t>
            </a:r>
          </a:p>
          <a:p>
            <a:pPr marL="509588" lvl="1" indent="0" algn="ctr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306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A3B72-4063-4EE5-BDCC-F273B4712C92}"/>
              </a:ext>
            </a:extLst>
          </p:cNvPr>
          <p:cNvSpPr/>
          <p:nvPr/>
        </p:nvSpPr>
        <p:spPr>
          <a:xfrm>
            <a:off x="174625" y="1379734"/>
            <a:ext cx="10198568" cy="56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Preventive Maintenance achievable through Data Analytics </a:t>
            </a: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altLang="en-US" sz="2800" dirty="0">
              <a:latin typeface="+mn-lt"/>
              <a:cs typeface="+mn-cs"/>
            </a:endParaRP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Similar kind of predictive modelling would help to solve many engineering based problems across multiple domains </a:t>
            </a: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altLang="en-US" sz="2800" dirty="0">
              <a:latin typeface="+mn-lt"/>
              <a:cs typeface="+mn-cs"/>
            </a:endParaRP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Improved Solution accuracy achievable though a blend of Data Analytics Knowledge with Domain knowledge Expertise</a:t>
            </a: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endParaRPr lang="en-US" altLang="en-US" sz="2800" dirty="0">
              <a:latin typeface="+mn-lt"/>
              <a:cs typeface="+mn-cs"/>
            </a:endParaRPr>
          </a:p>
          <a:p>
            <a:pPr marL="382588" lvl="1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Drive business decisions through Data, which is the so-called       “Oil of the 21st century”</a:t>
            </a:r>
          </a:p>
          <a:p>
            <a:endParaRPr lang="en-US" altLang="en-US" sz="2400" dirty="0">
              <a:latin typeface="+mn-lt"/>
              <a:cs typeface="+mn-cs"/>
            </a:endParaRPr>
          </a:p>
          <a:p>
            <a:endParaRPr lang="en-US" altLang="en-US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07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References</a:t>
            </a:r>
            <a:endParaRPr lang="en-US" sz="1600" dirty="0"/>
          </a:p>
        </p:txBody>
      </p:sp>
      <p:sp>
        <p:nvSpPr>
          <p:cNvPr id="3" name="Shape 101">
            <a:extLst>
              <a:ext uri="{FF2B5EF4-FFF2-40B4-BE49-F238E27FC236}">
                <a16:creationId xmlns:a16="http://schemas.microsoft.com/office/drawing/2014/main" id="{17412322-9519-4F93-966D-08FB2BF2674A}"/>
              </a:ext>
            </a:extLst>
          </p:cNvPr>
          <p:cNvSpPr txBox="1">
            <a:spLocks/>
          </p:cNvSpPr>
          <p:nvPr/>
        </p:nvSpPr>
        <p:spPr bwMode="auto">
          <a:xfrm>
            <a:off x="174625" y="4009868"/>
            <a:ext cx="9539001" cy="277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82588" indent="-382588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088" indent="-3175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A33F"/>
              </a:buClr>
              <a:buSzPct val="8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273175" indent="-2540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782763" indent="-2540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292350" indent="-2540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749550" indent="-2540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3206750" indent="-2540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3663950" indent="-2540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4121150" indent="-2540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76200" indent="0">
              <a:spcBef>
                <a:spcPts val="400"/>
              </a:spcBef>
              <a:buSzPct val="100000"/>
              <a:buFont typeface="Wingdings" panose="05000000000000000000" pitchFamily="2" charset="2"/>
              <a:buNone/>
            </a:pPr>
            <a:br>
              <a:rPr lang="en-US" kern="0" dirty="0"/>
            </a:br>
            <a:endParaRPr lang="en-US" sz="1800" kern="0" dirty="0"/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25000"/>
              <a:buFont typeface="Wingdings" panose="05000000000000000000" pitchFamily="2" charset="2"/>
              <a:buNone/>
            </a:pPr>
            <a:r>
              <a:rPr lang="en-IN" sz="1400" b="1" u="sng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Learning Material: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25000"/>
              <a:buFont typeface="Wingdings" panose="05000000000000000000" pitchFamily="2" charset="2"/>
              <a:buNone/>
            </a:pPr>
            <a:endParaRPr lang="en-IN" sz="1400" b="1" u="sng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IN" sz="1800" u="sng" kern="0" dirty="0"/>
              <a:t>https://rstudio-pubs-static.s3.amazonaws.com/223423_8ca6fccca1e44939be3f85ecbfa9598f.html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25000"/>
              <a:buFont typeface="Wingdings" panose="05000000000000000000" pitchFamily="2" charset="2"/>
              <a:buNone/>
            </a:pPr>
            <a:endParaRPr lang="en-IN" sz="1400" b="1" u="sng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IN" sz="1800" u="sng" kern="0" dirty="0">
                <a:hlinkClick r:id="rId3"/>
              </a:rPr>
              <a:t>https://www.analyticsvidhya.com/blog/2013/04/predictive-modeling-what-case-study-part-1/</a:t>
            </a:r>
            <a:endParaRPr lang="en-IN" sz="1800" u="sng" kern="0" dirty="0"/>
          </a:p>
          <a:p>
            <a:endParaRPr lang="en-IN" u="sng" kern="0" dirty="0"/>
          </a:p>
          <a:p>
            <a:endParaRPr lang="en-IN" u="sng" kern="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123B5D-B704-4CC0-9334-29CA9BF7D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33706"/>
              </p:ext>
            </p:extLst>
          </p:nvPr>
        </p:nvGraphicFramePr>
        <p:xfrm>
          <a:off x="1717675" y="3367088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80964" imgH="771324" progId="Excel.Sheet.12">
                  <p:embed/>
                </p:oleObj>
              </mc:Choice>
              <mc:Fallback>
                <p:oleObj name="Worksheet" showAsIcon="1" r:id="rId4" imgW="380964" imgH="771324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9123B5D-B704-4CC0-9334-29CA9BF7D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7675" y="3367088"/>
                        <a:ext cx="381000" cy="77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E7568DF-A5F1-42F6-834A-C5F544F0D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703557"/>
              </p:ext>
            </p:extLst>
          </p:nvPr>
        </p:nvGraphicFramePr>
        <p:xfrm>
          <a:off x="7007225" y="341630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964" imgH="771324" progId="Excel.Sheet.12">
                  <p:embed/>
                </p:oleObj>
              </mc:Choice>
              <mc:Fallback>
                <p:oleObj name="Worksheet" showAsIcon="1" r:id="rId6" imgW="380964" imgH="771324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E7568DF-A5F1-42F6-834A-C5F544F0D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07225" y="3416300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653BB3-C263-4F75-AFFB-CB5BF1794160}"/>
              </a:ext>
            </a:extLst>
          </p:cNvPr>
          <p:cNvSpPr txBox="1"/>
          <p:nvPr/>
        </p:nvSpPr>
        <p:spPr>
          <a:xfrm>
            <a:off x="174625" y="3023295"/>
            <a:ext cx="33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Historic File –To Train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F30AE-08C1-4D14-A32F-CDB12C0DB6AC}"/>
              </a:ext>
            </a:extLst>
          </p:cNvPr>
          <p:cNvSpPr txBox="1"/>
          <p:nvPr/>
        </p:nvSpPr>
        <p:spPr>
          <a:xfrm>
            <a:off x="5669733" y="2974331"/>
            <a:ext cx="33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 –To get 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5597C-C315-48CF-8DD7-2BE0B2A2D5F5}"/>
              </a:ext>
            </a:extLst>
          </p:cNvPr>
          <p:cNvSpPr txBox="1"/>
          <p:nvPr/>
        </p:nvSpPr>
        <p:spPr>
          <a:xfrm>
            <a:off x="4145044" y="2067526"/>
            <a:ext cx="454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hlinkClick r:id="rId8"/>
              </a:rPr>
              <a:t>https://productanalytics.shinyapps.io/Aircraft/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B9A8C-8DAF-42BB-B29B-5044A32D6D5F}"/>
              </a:ext>
            </a:extLst>
          </p:cNvPr>
          <p:cNvSpPr txBox="1"/>
          <p:nvPr/>
        </p:nvSpPr>
        <p:spPr>
          <a:xfrm>
            <a:off x="174625" y="2050071"/>
            <a:ext cx="33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URL For Modelling:</a:t>
            </a:r>
          </a:p>
        </p:txBody>
      </p:sp>
    </p:spTree>
    <p:extLst>
      <p:ext uri="{BB962C8B-B14F-4D97-AF65-F5344CB8AC3E}">
        <p14:creationId xmlns:p14="http://schemas.microsoft.com/office/powerpoint/2010/main" val="16004984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R. Prakasam</a:t>
            </a:r>
          </a:p>
          <a:p>
            <a:pPr marL="0" indent="0">
              <a:buNone/>
            </a:pPr>
            <a:r>
              <a:rPr lang="en-US" sz="2000" dirty="0"/>
              <a:t>B. Tech in Information Technology, 10 Years work experience in IT in the areas of Databases, Data Analytics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321084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Thank you for your attention.</a:t>
            </a:r>
          </a:p>
          <a:p>
            <a:pPr algn="ctr"/>
            <a:endParaRPr lang="en-US" altLang="en-US" dirty="0"/>
          </a:p>
          <a:p>
            <a:pPr algn="ctr">
              <a:buNone/>
            </a:pPr>
            <a:r>
              <a:rPr lang="en-US" altLang="en-US" dirty="0"/>
              <a:t>Do you have 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570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Solving Engineering Problems through modern Data Analytics</a:t>
            </a:r>
          </a:p>
          <a:p>
            <a:endParaRPr lang="en-US" altLang="en-US" dirty="0"/>
          </a:p>
          <a:p>
            <a:r>
              <a:rPr lang="en-US" altLang="en-US" dirty="0"/>
              <a:t>Preventive Maintenance through Machine Learning algorithms</a:t>
            </a:r>
          </a:p>
          <a:p>
            <a:endParaRPr lang="en-US" altLang="en-US" dirty="0"/>
          </a:p>
          <a:p>
            <a:r>
              <a:rPr lang="en-US" altLang="en-US" dirty="0"/>
              <a:t>Making use of historic data available to bring it to actionable solutions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6822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17E-759E-4621-9FD6-698C6CEB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8C70-96C4-4553-AC37-C7AC0AFC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1577" lvl="1" indent="0">
              <a:buNone/>
            </a:pPr>
            <a:r>
              <a:rPr lang="en-IN" sz="2000" b="1" dirty="0"/>
              <a:t>	</a:t>
            </a:r>
          </a:p>
          <a:p>
            <a:pPr marL="382588" lvl="1" indent="-382588"/>
            <a:r>
              <a:rPr lang="en-IN" sz="3200" dirty="0">
                <a:ea typeface="+mn-ea"/>
                <a:cs typeface="+mn-cs"/>
              </a:rPr>
              <a:t>Brake pads in Aircraft tyres has to be replaced at the Right Time, before it gets worn-out. It is critical for the safety of the aircraft. </a:t>
            </a:r>
          </a:p>
          <a:p>
            <a:pPr marL="382588" lvl="1" indent="-382588"/>
            <a:endParaRPr lang="en-IN" sz="3200" dirty="0">
              <a:ea typeface="+mn-ea"/>
              <a:cs typeface="+mn-cs"/>
            </a:endParaRPr>
          </a:p>
          <a:p>
            <a:pPr marL="382588" lvl="1" indent="-382588"/>
            <a:r>
              <a:rPr lang="en-IN" sz="3200" dirty="0">
                <a:ea typeface="+mn-ea"/>
                <a:cs typeface="+mn-cs"/>
              </a:rPr>
              <a:t>The prediction of the Nth landing of the aircraft, before which the Brake-pad should be replaced could help in identifying the Right Time to replace the Brake-pad.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051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 the Historic data of the Aircraft’s previous Brake-Pad replacements. </a:t>
            </a:r>
          </a:p>
          <a:p>
            <a:endParaRPr lang="en-IN" dirty="0"/>
          </a:p>
          <a:p>
            <a:r>
              <a:rPr lang="en-IN" dirty="0"/>
              <a:t>Use this data for building a Predictive Model, based on Machine Learning Approach. </a:t>
            </a:r>
          </a:p>
          <a:p>
            <a:endParaRPr lang="en-IN" dirty="0"/>
          </a:p>
          <a:p>
            <a:r>
              <a:rPr lang="en-IN" dirty="0"/>
              <a:t>Apply the predictions from the model and find the replacement time for the Brake-Pad, so that wear-out failures are eliminated.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4023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09675"/>
            <a:ext cx="9883775" cy="5934075"/>
          </a:xfrm>
        </p:spPr>
        <p:txBody>
          <a:bodyPr/>
          <a:lstStyle/>
          <a:p>
            <a:pPr marL="737327" lvl="1" indent="-285750"/>
            <a:r>
              <a:rPr lang="en-IN" sz="3600" u="sng" dirty="0">
                <a:ea typeface="+mn-ea"/>
                <a:cs typeface="+mn-cs"/>
              </a:rPr>
              <a:t>Objective: </a:t>
            </a:r>
          </a:p>
          <a:p>
            <a:pPr marL="451577" lvl="1" indent="0">
              <a:buNone/>
            </a:pPr>
            <a:r>
              <a:rPr lang="en-IN" sz="2400" dirty="0">
                <a:ea typeface="+mn-ea"/>
                <a:cs typeface="+mn-cs"/>
              </a:rPr>
              <a:t>	Predict the Brake-Pad thickness at nth Landing for an Aircraft , through a predictive model</a:t>
            </a:r>
            <a:endParaRPr lang="en-IN" sz="2000" u="sng" dirty="0">
              <a:ea typeface="+mn-ea"/>
              <a:cs typeface="+mn-cs"/>
            </a:endParaRPr>
          </a:p>
          <a:p>
            <a:pPr marL="737327" lvl="1" indent="-285750"/>
            <a:r>
              <a:rPr lang="en-IN" sz="3200" u="sng" dirty="0">
                <a:ea typeface="+mn-ea"/>
                <a:cs typeface="+mn-cs"/>
              </a:rPr>
              <a:t>Approach: </a:t>
            </a:r>
          </a:p>
          <a:p>
            <a:pPr marL="451577" lvl="1" indent="0">
              <a:buNone/>
            </a:pPr>
            <a:r>
              <a:rPr lang="en-IN" sz="2000" dirty="0">
                <a:ea typeface="+mn-ea"/>
                <a:cs typeface="+mn-cs"/>
              </a:rPr>
              <a:t>		</a:t>
            </a:r>
            <a:r>
              <a:rPr lang="en-IN" sz="2400" dirty="0">
                <a:ea typeface="+mn-ea"/>
                <a:cs typeface="+mn-cs"/>
              </a:rPr>
              <a:t>Use the Predictive Modelling Capabilities of R Language and build the Code. Develop an User-Interface through R-Shiny .Use this Interface to </a:t>
            </a:r>
          </a:p>
          <a:p>
            <a:pPr marL="1296988" lvl="7" indent="-382588"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dirty="0">
                <a:ea typeface="+mn-ea"/>
                <a:cs typeface="+mn-cs"/>
              </a:rPr>
              <a:t>Get Input Historic Data from the User </a:t>
            </a:r>
          </a:p>
          <a:p>
            <a:pPr marL="1296988" lvl="7" indent="-382588"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dirty="0">
                <a:ea typeface="+mn-ea"/>
                <a:cs typeface="+mn-cs"/>
              </a:rPr>
              <a:t>Build , Train and Test the Models with different Algorithms</a:t>
            </a:r>
          </a:p>
          <a:p>
            <a:pPr marL="1296988" lvl="7" indent="-382588"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dirty="0">
                <a:ea typeface="+mn-ea"/>
                <a:cs typeface="+mn-cs"/>
              </a:rPr>
              <a:t>Predict the Results for the Future, based on the Model Built</a:t>
            </a:r>
          </a:p>
          <a:p>
            <a:pPr marL="1296988" lvl="7" indent="-382588"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dirty="0">
                <a:ea typeface="+mn-ea"/>
                <a:cs typeface="+mn-cs"/>
              </a:rPr>
              <a:t>Display the predicted results On-Screen, without any coding required from the user 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05802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BAD92-CBED-40A1-960F-8B869FF1491A}"/>
              </a:ext>
            </a:extLst>
          </p:cNvPr>
          <p:cNvSpPr/>
          <p:nvPr/>
        </p:nvSpPr>
        <p:spPr>
          <a:xfrm>
            <a:off x="294546" y="1729930"/>
            <a:ext cx="9763854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7327" lvl="1" indent="-285750"/>
            <a:r>
              <a:rPr lang="en-IN" sz="3200" u="sng" dirty="0">
                <a:latin typeface="+mn-lt"/>
                <a:cs typeface="+mn-cs"/>
              </a:rPr>
              <a:t>Software Used:</a:t>
            </a:r>
          </a:p>
          <a:p>
            <a:pPr marL="737327" lvl="1" indent="-285750"/>
            <a:endParaRPr lang="en-IN" sz="3200" dirty="0">
              <a:latin typeface="+mn-lt"/>
              <a:cs typeface="+mn-cs"/>
            </a:endParaRPr>
          </a:p>
          <a:p>
            <a:pPr marL="839788" lvl="3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3200" dirty="0">
                <a:latin typeface="+mn-lt"/>
                <a:cs typeface="+mn-cs"/>
              </a:rPr>
              <a:t>R  Version 3.4.1 (For Programming)</a:t>
            </a:r>
          </a:p>
          <a:p>
            <a:pPr marL="839788" lvl="3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3200" dirty="0">
                <a:latin typeface="+mn-lt"/>
                <a:cs typeface="+mn-cs"/>
              </a:rPr>
              <a:t>R Studio Version 1.0.153 (Integrated Development Environment (IDE) for R )</a:t>
            </a:r>
          </a:p>
          <a:p>
            <a:pPr marL="839788" lvl="3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3200" dirty="0">
                <a:latin typeface="+mn-lt"/>
                <a:cs typeface="+mn-cs"/>
              </a:rPr>
              <a:t>R Shiny Package (for building Interactive User Interface)</a:t>
            </a:r>
          </a:p>
          <a:p>
            <a:pPr marL="839788" lvl="3" indent="-382588" defTabSz="1019175">
              <a:spcBef>
                <a:spcPct val="20000"/>
              </a:spcBef>
              <a:buClr>
                <a:srgbClr val="73A33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3200" dirty="0">
                <a:latin typeface="+mn-lt"/>
                <a:cs typeface="+mn-cs"/>
              </a:rPr>
              <a:t>Excel (for Input Data storage)</a:t>
            </a:r>
          </a:p>
          <a:p>
            <a:pPr marL="0" indent="0">
              <a:buNone/>
            </a:pPr>
            <a:r>
              <a:rPr lang="en-US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1519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Jargons to Understand 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33094-8ABF-42E8-B5DB-0EDA0B030979}"/>
              </a:ext>
            </a:extLst>
          </p:cNvPr>
          <p:cNvSpPr/>
          <p:nvPr/>
        </p:nvSpPr>
        <p:spPr>
          <a:xfrm>
            <a:off x="0" y="1209675"/>
            <a:ext cx="100584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>
              <a:spcBef>
                <a:spcPts val="400"/>
              </a:spcBef>
              <a:buSzPct val="100000"/>
            </a:pPr>
            <a:r>
              <a:rPr lang="en-IN" sz="1800" b="1" dirty="0">
                <a:latin typeface="+mn-lt"/>
                <a:cs typeface="+mn-cs"/>
              </a:rPr>
              <a:t>Predictive Modelling: </a:t>
            </a:r>
            <a:r>
              <a:rPr lang="en-IN" sz="1800" dirty="0">
                <a:latin typeface="+mn-lt"/>
                <a:cs typeface="+mn-cs"/>
              </a:rPr>
              <a:t>is the process of applying a statistical model or data mining algorithm to data for the purpose of predicting new or future observations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IN" sz="1800" dirty="0">
              <a:latin typeface="+mn-lt"/>
              <a:cs typeface="+mn-cs"/>
            </a:endParaRP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US" sz="1800" b="1" dirty="0">
                <a:latin typeface="+mn-lt"/>
                <a:cs typeface="+mn-cs"/>
              </a:rPr>
              <a:t>Model: </a:t>
            </a:r>
            <a:r>
              <a:rPr lang="en-IN" sz="1800" dirty="0">
                <a:latin typeface="+mn-lt"/>
                <a:cs typeface="+mn-cs"/>
              </a:rPr>
              <a:t>is the abstract representation of the data and its relationships in a given data set. A simple statement like “mortgage interest rate reduces with increase in credit score” is a model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IN" sz="1800" dirty="0">
              <a:latin typeface="+mn-lt"/>
              <a:cs typeface="+mn-cs"/>
            </a:endParaRP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IN" sz="1800" b="1" dirty="0">
                <a:latin typeface="+mn-lt"/>
                <a:cs typeface="+mn-cs"/>
              </a:rPr>
              <a:t>Model Fit: </a:t>
            </a:r>
            <a:r>
              <a:rPr lang="en-IN" sz="1800" dirty="0">
                <a:latin typeface="+mn-lt"/>
                <a:cs typeface="+mn-cs"/>
              </a:rPr>
              <a:t>refers to how well you approximate a target function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IN" sz="1800" dirty="0">
              <a:latin typeface="+mn-lt"/>
              <a:cs typeface="+mn-cs"/>
            </a:endParaRP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US" sz="1800" b="1" dirty="0">
                <a:latin typeface="+mn-lt"/>
                <a:cs typeface="+mn-cs"/>
              </a:rPr>
              <a:t>Training Set:</a:t>
            </a:r>
            <a:r>
              <a:rPr lang="en-IN" sz="1800" dirty="0">
                <a:latin typeface="+mn-lt"/>
                <a:cs typeface="+mn-cs"/>
              </a:rPr>
              <a:t>A training dataset is a dataset of examples used for learning, that is to fit the parameters.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US" sz="1800" dirty="0">
              <a:latin typeface="+mn-lt"/>
              <a:cs typeface="+mn-cs"/>
            </a:endParaRP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US" sz="1800" b="1" dirty="0">
                <a:latin typeface="+mn-lt"/>
                <a:cs typeface="+mn-cs"/>
              </a:rPr>
              <a:t>Test Set: </a:t>
            </a:r>
            <a:r>
              <a:rPr lang="en-IN" sz="1800" dirty="0">
                <a:latin typeface="+mn-lt"/>
                <a:cs typeface="+mn-cs"/>
              </a:rPr>
              <a:t>A test set is a dataset of examples used only to assess the performance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US" sz="1800" dirty="0">
              <a:latin typeface="+mn-lt"/>
              <a:cs typeface="+mn-cs"/>
            </a:endParaRP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US" sz="1800" b="1" dirty="0">
                <a:latin typeface="+mn-lt"/>
                <a:cs typeface="+mn-cs"/>
              </a:rPr>
              <a:t>Algorithm:</a:t>
            </a:r>
            <a:r>
              <a:rPr lang="en-IN" sz="1800" dirty="0">
                <a:latin typeface="+mn-lt"/>
                <a:cs typeface="+mn-cs"/>
              </a:rPr>
              <a:t>a process or set of rules to be followed in calculations or other problem-solving operations, especially by a computer.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IN" sz="1800" dirty="0">
              <a:latin typeface="+mn-lt"/>
              <a:cs typeface="+mn-cs"/>
            </a:endParaRP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IN" sz="1800" b="1" dirty="0">
                <a:latin typeface="+mn-lt"/>
                <a:cs typeface="+mn-cs"/>
              </a:rPr>
              <a:t>Overfitting</a:t>
            </a:r>
            <a:r>
              <a:rPr lang="en-IN" sz="1800" dirty="0">
                <a:latin typeface="+mn-lt"/>
                <a:cs typeface="+mn-cs"/>
              </a:rPr>
              <a:t> refers to a model that models the training data too well. It negatively impact the models ability to generalize.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IN" sz="1800" dirty="0">
              <a:latin typeface="+mn-lt"/>
              <a:cs typeface="+mn-cs"/>
            </a:endParaRP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IN" sz="1800" b="1" dirty="0">
                <a:latin typeface="+mn-lt"/>
                <a:cs typeface="+mn-cs"/>
              </a:rPr>
              <a:t>Underfitting</a:t>
            </a:r>
            <a:r>
              <a:rPr lang="en-IN" sz="1800" dirty="0">
                <a:latin typeface="+mn-lt"/>
                <a:cs typeface="+mn-cs"/>
              </a:rPr>
              <a:t> refers to a model that can neither model the training data nor generalize to new data.</a:t>
            </a:r>
          </a:p>
          <a:p>
            <a:pPr marL="457200" indent="-381000">
              <a:spcBef>
                <a:spcPts val="400"/>
              </a:spcBef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912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4C2-3B9D-46B6-9A9C-ABBE548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Approach-Process Flow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8C1847-D461-450D-AC58-0AC76AF17DF6}"/>
              </a:ext>
            </a:extLst>
          </p:cNvPr>
          <p:cNvSpPr/>
          <p:nvPr/>
        </p:nvSpPr>
        <p:spPr>
          <a:xfrm>
            <a:off x="1663058" y="2252928"/>
            <a:ext cx="4901251" cy="418011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the Data into R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1D04E9-05C5-405B-986D-B648C94916F9}"/>
              </a:ext>
            </a:extLst>
          </p:cNvPr>
          <p:cNvSpPr/>
          <p:nvPr/>
        </p:nvSpPr>
        <p:spPr>
          <a:xfrm>
            <a:off x="1663058" y="1593435"/>
            <a:ext cx="4901251" cy="418011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 and Store the Historic Data as Excel File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D531D-5233-4054-99B5-1749AA34ACF4}"/>
              </a:ext>
            </a:extLst>
          </p:cNvPr>
          <p:cNvSpPr/>
          <p:nvPr/>
        </p:nvSpPr>
        <p:spPr>
          <a:xfrm>
            <a:off x="433809" y="2965894"/>
            <a:ext cx="2751805" cy="418011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Explore and Analyse the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CBEEA-ABD4-4800-922E-C2A5FF73C953}"/>
              </a:ext>
            </a:extLst>
          </p:cNvPr>
          <p:cNvSpPr/>
          <p:nvPr/>
        </p:nvSpPr>
        <p:spPr>
          <a:xfrm>
            <a:off x="4707245" y="3126236"/>
            <a:ext cx="1909360" cy="418011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 the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B878B6-237B-47BA-869F-3C2F046598A4}"/>
              </a:ext>
            </a:extLst>
          </p:cNvPr>
          <p:cNvSpPr/>
          <p:nvPr/>
        </p:nvSpPr>
        <p:spPr>
          <a:xfrm>
            <a:off x="3980791" y="4069548"/>
            <a:ext cx="1977967" cy="391671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75% Training Set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20E72B-0503-42E7-B2FE-F59EC4F951BC}"/>
              </a:ext>
            </a:extLst>
          </p:cNvPr>
          <p:cNvSpPr/>
          <p:nvPr/>
        </p:nvSpPr>
        <p:spPr>
          <a:xfrm>
            <a:off x="6432820" y="4062286"/>
            <a:ext cx="2229106" cy="401092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25% Test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3A4308-7732-48E1-8B8A-1C32B67AC661}"/>
              </a:ext>
            </a:extLst>
          </p:cNvPr>
          <p:cNvSpPr/>
          <p:nvPr/>
        </p:nvSpPr>
        <p:spPr>
          <a:xfrm>
            <a:off x="3977834" y="4701625"/>
            <a:ext cx="1980924" cy="592848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Predictive Model(s)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9AE9DE-0A04-45E8-9B4B-34A208EBD94C}"/>
              </a:ext>
            </a:extLst>
          </p:cNvPr>
          <p:cNvSpPr/>
          <p:nvPr/>
        </p:nvSpPr>
        <p:spPr>
          <a:xfrm>
            <a:off x="6616605" y="6424894"/>
            <a:ext cx="2886177" cy="498716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 the Best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41043F-75EA-4C03-BE05-B9DF43D2BA0D}"/>
              </a:ext>
            </a:extLst>
          </p:cNvPr>
          <p:cNvSpPr/>
          <p:nvPr/>
        </p:nvSpPr>
        <p:spPr>
          <a:xfrm>
            <a:off x="3730428" y="6332424"/>
            <a:ext cx="2227452" cy="614502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Data-Set for which Prediction is Needed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D3566A-0B65-48FF-83CE-5B9E280F02EF}"/>
              </a:ext>
            </a:extLst>
          </p:cNvPr>
          <p:cNvSpPr/>
          <p:nvPr/>
        </p:nvSpPr>
        <p:spPr>
          <a:xfrm>
            <a:off x="6616605" y="5600895"/>
            <a:ext cx="2886177" cy="468033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Model Performance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EA978F-322F-4B23-ACAF-CF6D996682F8}"/>
              </a:ext>
            </a:extLst>
          </p:cNvPr>
          <p:cNvCxnSpPr/>
          <p:nvPr/>
        </p:nvCxnSpPr>
        <p:spPr>
          <a:xfrm flipH="1">
            <a:off x="7471598" y="6100709"/>
            <a:ext cx="5208" cy="324185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7A3F140-DE7B-4A05-80C6-44F88D874246}"/>
              </a:ext>
            </a:extLst>
          </p:cNvPr>
          <p:cNvSpPr/>
          <p:nvPr/>
        </p:nvSpPr>
        <p:spPr>
          <a:xfrm>
            <a:off x="174625" y="6068928"/>
            <a:ext cx="2972540" cy="88443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A5C24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Predictions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A2F114-7307-440A-A0F2-F6D399454473}"/>
              </a:ext>
            </a:extLst>
          </p:cNvPr>
          <p:cNvSpPr/>
          <p:nvPr/>
        </p:nvSpPr>
        <p:spPr>
          <a:xfrm>
            <a:off x="6454263" y="4706229"/>
            <a:ext cx="2207663" cy="567328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Validate Model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43EDCB-885D-4231-9615-023B33E4109B}"/>
              </a:ext>
            </a:extLst>
          </p:cNvPr>
          <p:cNvCxnSpPr/>
          <p:nvPr/>
        </p:nvCxnSpPr>
        <p:spPr>
          <a:xfrm>
            <a:off x="7458394" y="5290395"/>
            <a:ext cx="13204" cy="316151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18B29E-5323-4E0B-946F-82CA8B1FFF69}"/>
              </a:ext>
            </a:extLst>
          </p:cNvPr>
          <p:cNvCxnSpPr/>
          <p:nvPr/>
        </p:nvCxnSpPr>
        <p:spPr>
          <a:xfrm flipV="1">
            <a:off x="7244736" y="4461220"/>
            <a:ext cx="0" cy="211624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55D591-8FC5-480E-8834-74831964BBD2}"/>
              </a:ext>
            </a:extLst>
          </p:cNvPr>
          <p:cNvCxnSpPr/>
          <p:nvPr/>
        </p:nvCxnSpPr>
        <p:spPr>
          <a:xfrm>
            <a:off x="5933843" y="4931730"/>
            <a:ext cx="498977" cy="0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62686D5-AE5F-4669-93FD-DACED6F82E9F}"/>
              </a:ext>
            </a:extLst>
          </p:cNvPr>
          <p:cNvSpPr/>
          <p:nvPr/>
        </p:nvSpPr>
        <p:spPr>
          <a:xfrm>
            <a:off x="3692825" y="2982118"/>
            <a:ext cx="5809957" cy="2392473"/>
          </a:xfrm>
          <a:prstGeom prst="rect">
            <a:avLst/>
          </a:prstGeom>
          <a:noFill/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EEBE92-161A-4F46-9884-84DBF90AEE36}"/>
              </a:ext>
            </a:extLst>
          </p:cNvPr>
          <p:cNvSpPr txBox="1"/>
          <p:nvPr/>
        </p:nvSpPr>
        <p:spPr>
          <a:xfrm>
            <a:off x="8082451" y="2788205"/>
            <a:ext cx="1420331" cy="193913"/>
          </a:xfrm>
          <a:prstGeom prst="rect">
            <a:avLst/>
          </a:prstGeom>
          <a:noFill/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*Automatic Process</a:t>
            </a:r>
            <a:endParaRPr kumimoji="0" lang="en-IN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5814BE-5D73-4C04-8F7C-9B484A515259}"/>
              </a:ext>
            </a:extLst>
          </p:cNvPr>
          <p:cNvSpPr/>
          <p:nvPr/>
        </p:nvSpPr>
        <p:spPr>
          <a:xfrm>
            <a:off x="433810" y="5107214"/>
            <a:ext cx="2478105" cy="266950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the Algorithm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EE1E5-512A-4613-AB22-48021391F3CE}"/>
              </a:ext>
            </a:extLst>
          </p:cNvPr>
          <p:cNvSpPr/>
          <p:nvPr/>
        </p:nvSpPr>
        <p:spPr>
          <a:xfrm>
            <a:off x="448323" y="4747419"/>
            <a:ext cx="2463593" cy="263379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the Predictors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74D416-5852-4548-A8BF-686C63ACDB66}"/>
              </a:ext>
            </a:extLst>
          </p:cNvPr>
          <p:cNvCxnSpPr/>
          <p:nvPr/>
        </p:nvCxnSpPr>
        <p:spPr>
          <a:xfrm>
            <a:off x="4269601" y="2071967"/>
            <a:ext cx="0" cy="188099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DD3128-D7AD-48EE-87BA-6F6076FAB48A}"/>
              </a:ext>
            </a:extLst>
          </p:cNvPr>
          <p:cNvCxnSpPr/>
          <p:nvPr/>
        </p:nvCxnSpPr>
        <p:spPr>
          <a:xfrm>
            <a:off x="5406322" y="2682231"/>
            <a:ext cx="15575" cy="375522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84AEB8-5B9C-432F-A496-25C75C9836AA}"/>
              </a:ext>
            </a:extLst>
          </p:cNvPr>
          <p:cNvCxnSpPr/>
          <p:nvPr/>
        </p:nvCxnSpPr>
        <p:spPr>
          <a:xfrm>
            <a:off x="4968296" y="3797601"/>
            <a:ext cx="0" cy="264685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4B8E66-C6D2-453E-951F-F21F96E2C623}"/>
              </a:ext>
            </a:extLst>
          </p:cNvPr>
          <p:cNvCxnSpPr/>
          <p:nvPr/>
        </p:nvCxnSpPr>
        <p:spPr>
          <a:xfrm>
            <a:off x="6785770" y="3813904"/>
            <a:ext cx="0" cy="248382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3F66667-D58F-4059-B17A-36F6E4FFEA1E}"/>
              </a:ext>
            </a:extLst>
          </p:cNvPr>
          <p:cNvCxnSpPr/>
          <p:nvPr/>
        </p:nvCxnSpPr>
        <p:spPr>
          <a:xfrm>
            <a:off x="4968296" y="3797601"/>
            <a:ext cx="1817474" cy="16303"/>
          </a:xfrm>
          <a:prstGeom prst="line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4E78D4-F254-41CE-BB78-544DA40D3628}"/>
              </a:ext>
            </a:extLst>
          </p:cNvPr>
          <p:cNvCxnSpPr/>
          <p:nvPr/>
        </p:nvCxnSpPr>
        <p:spPr>
          <a:xfrm>
            <a:off x="5490203" y="3544247"/>
            <a:ext cx="9378" cy="253354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CFDEBB-542F-4FC7-9BE6-C338BB5D8F1F}"/>
              </a:ext>
            </a:extLst>
          </p:cNvPr>
          <p:cNvCxnSpPr/>
          <p:nvPr/>
        </p:nvCxnSpPr>
        <p:spPr>
          <a:xfrm>
            <a:off x="4940160" y="4461581"/>
            <a:ext cx="0" cy="188099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B697BE-2E3C-4B96-9161-055B96C46783}"/>
              </a:ext>
            </a:extLst>
          </p:cNvPr>
          <p:cNvCxnSpPr/>
          <p:nvPr/>
        </p:nvCxnSpPr>
        <p:spPr>
          <a:xfrm>
            <a:off x="7445930" y="4433591"/>
            <a:ext cx="12464" cy="256091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A61244-BAF5-44AF-AC23-A399593D8E48}"/>
              </a:ext>
            </a:extLst>
          </p:cNvPr>
          <p:cNvCxnSpPr/>
          <p:nvPr/>
        </p:nvCxnSpPr>
        <p:spPr>
          <a:xfrm flipH="1">
            <a:off x="5920277" y="6713721"/>
            <a:ext cx="696328" cy="0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C30195-181B-4DCD-A91E-49F8C8E7DD0F}"/>
              </a:ext>
            </a:extLst>
          </p:cNvPr>
          <p:cNvCxnSpPr/>
          <p:nvPr/>
        </p:nvCxnSpPr>
        <p:spPr>
          <a:xfrm flipH="1">
            <a:off x="2223148" y="3359043"/>
            <a:ext cx="3740" cy="1342582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86C296-E103-471E-94D1-BB80F558F3B7}"/>
              </a:ext>
            </a:extLst>
          </p:cNvPr>
          <p:cNvCxnSpPr/>
          <p:nvPr/>
        </p:nvCxnSpPr>
        <p:spPr>
          <a:xfrm flipV="1">
            <a:off x="2911916" y="5175833"/>
            <a:ext cx="1080431" cy="6060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0" name="Left Arrow 88">
            <a:extLst>
              <a:ext uri="{FF2B5EF4-FFF2-40B4-BE49-F238E27FC236}">
                <a16:creationId xmlns:a16="http://schemas.microsoft.com/office/drawing/2014/main" id="{3AD91DFA-9336-46BE-8B8B-F243A0AEF7E9}"/>
              </a:ext>
            </a:extLst>
          </p:cNvPr>
          <p:cNvSpPr/>
          <p:nvPr/>
        </p:nvSpPr>
        <p:spPr>
          <a:xfrm>
            <a:off x="3185615" y="6603516"/>
            <a:ext cx="507210" cy="233058"/>
          </a:xfrm>
          <a:prstGeom prst="lef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CC18D2-987B-4113-9C91-7B4AF2F1C0F7}"/>
              </a:ext>
            </a:extLst>
          </p:cNvPr>
          <p:cNvCxnSpPr/>
          <p:nvPr/>
        </p:nvCxnSpPr>
        <p:spPr>
          <a:xfrm flipV="1">
            <a:off x="2911915" y="4906316"/>
            <a:ext cx="1080431" cy="6060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4D33B3-CBA3-493F-B3A6-2852CB9C3EE6}"/>
              </a:ext>
            </a:extLst>
          </p:cNvPr>
          <p:cNvCxnSpPr/>
          <p:nvPr/>
        </p:nvCxnSpPr>
        <p:spPr>
          <a:xfrm>
            <a:off x="2262442" y="2728160"/>
            <a:ext cx="0" cy="283663"/>
          </a:xfrm>
          <a:prstGeom prst="straightConnector1">
            <a:avLst/>
          </a:prstGeom>
          <a:noFill/>
          <a:ln w="9525" cap="flat" cmpd="sng" algn="ctr">
            <a:solidFill>
              <a:srgbClr val="0F6F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14387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UTODATETIMEENABLED" val="1"/>
  <p:tag name="AUTODATETIMEFORMAT" val="$HH:$MM:$SS $AMPM"/>
  <p:tag name="AUTODATETIMEFLAGS" val="432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Requirements (For Your Reference – Can Delete this Slide from the Final Draft)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Using this Template (1 of 2) (For Your Reference – Can Delete this Slide from the Final Draft)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Using this Template (2 of 2) (For Your Reference – Can Delete this Slide from the Final Draft)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Can the Audience Read Your Slides? (For Your Reference – Can Delete this Slide from the Final Draft)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resentation Content Tips (For Your Reference – Can Delete this Slide from the Final Draft)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Effective Presentation Skills  (For Your Reference – Can Delete this Slide from the Final Draft)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Presentation Title&amp;quot;&quot;/&gt;&lt;property id=&quot;20307&quot; value=&quot;271&quot;/&gt;&lt;/object&gt;&lt;object type=&quot;3&quot; unique_id=&quot;10011&quot;&gt;&lt;property id=&quot;20148&quot; value=&quot;5&quot;/&gt;&lt;property id=&quot;20300&quot; value=&quot;Slide 8 - &amp;quot;Introduction&amp;quot;&quot;/&gt;&lt;property id=&quot;20307&quot; value=&quot;263&quot;/&gt;&lt;/object&gt;&lt;object type=&quot;3&quot; unique_id=&quot;10012&quot;&gt;&lt;property id=&quot;20148&quot; value=&quot;5&quot;/&gt;&lt;property id=&quot;20300&quot; value=&quot;Slide 9 - &amp;quot;Agenda&amp;quot;&quot;/&gt;&lt;property id=&quot;20307&quot; value=&quot;264&quot;/&gt;&lt;/object&gt;&lt;object type=&quot;3&quot; unique_id=&quot;10013&quot;&gt;&lt;property id=&quot;20148&quot; value=&quot;5&quot;/&gt;&lt;property id=&quot;20300&quot; value=&quot;Slide 10 - &amp;quot;Vocabulary&amp;quot;&quot;/&gt;&lt;property id=&quot;20307&quot; value=&quot;265&quot;/&gt;&lt;/object&gt;&lt;object type=&quot;3&quot; unique_id=&quot;10014&quot;&gt;&lt;property id=&quot;20148&quot; value=&quot;5&quot;/&gt;&lt;property id=&quot;20300&quot; value=&quot;Slide 11 - &amp;quot;Content of the Presentation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Summary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Where to Get More Information &amp;quot;&quot;/&gt;&lt;property id=&quot;20307&quot; value=&quot;268&quot;/&gt;&lt;/object&gt;&lt;object type=&quot;3&quot; unique_id=&quot;10017&quot;&gt;&lt;property id=&quot;20148&quot; value=&quot;5&quot;/&gt;&lt;property id=&quot;20300&quot; value=&quot;Slide 14 - &amp;quot;Insert Your Name&amp;quot;&quot;/&gt;&lt;property id=&quot;20307&quot; value=&quot;269&quot;/&gt;&lt;/object&gt;&lt;object type=&quot;3&quot; unique_id=&quot;10018&quot;&gt;&lt;property id=&quot;20148&quot; value=&quot;5&quot;/&gt;&lt;property id=&quot;20300&quot; value=&quot;Slide 15 - &amp;quot;Questions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RDC">
  <a:themeElements>
    <a:clrScheme name="ARDC">
      <a:dk1>
        <a:srgbClr val="000000"/>
      </a:dk1>
      <a:lt1>
        <a:srgbClr val="3F505D"/>
      </a:lt1>
      <a:dk2>
        <a:srgbClr val="EBEBED"/>
      </a:dk2>
      <a:lt2>
        <a:srgbClr val="FFFFFF"/>
      </a:lt2>
      <a:accent1>
        <a:srgbClr val="3F505D"/>
      </a:accent1>
      <a:accent2>
        <a:srgbClr val="73A33F"/>
      </a:accent2>
      <a:accent3>
        <a:srgbClr val="19A6D6"/>
      </a:accent3>
      <a:accent4>
        <a:srgbClr val="EBEBED"/>
      </a:accent4>
      <a:accent5>
        <a:srgbClr val="000000"/>
      </a:accent5>
      <a:accent6>
        <a:srgbClr val="FFFFFF"/>
      </a:accent6>
      <a:hlink>
        <a:srgbClr val="002E6E"/>
      </a:hlink>
      <a:folHlink>
        <a:srgbClr val="19A6D6"/>
      </a:folHlink>
    </a:clrScheme>
    <a:fontScheme name="HBMPrenscia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Training 1">
        <a:dk1>
          <a:srgbClr val="000000"/>
        </a:dk1>
        <a:lt1>
          <a:srgbClr val="FFFFFF"/>
        </a:lt1>
        <a:dk2>
          <a:srgbClr val="002F8C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0033CC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RDC" id="{8501909D-10C7-4D7C-8F68-511845669392}" vid="{AC884A43-0114-42F4-835C-A3F0B0E568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1308</Words>
  <Application>Microsoft Office PowerPoint</Application>
  <PresentationFormat>Custom</PresentationFormat>
  <Paragraphs>185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Wingdings</vt:lpstr>
      <vt:lpstr>ARDC</vt:lpstr>
      <vt:lpstr>Microsoft Excel Worksheet</vt:lpstr>
      <vt:lpstr>Aircraft Brake-Pad Thickness Prediction through Machine Learning Algorithms</vt:lpstr>
      <vt:lpstr>Agenda</vt:lpstr>
      <vt:lpstr>Introduction/Overview</vt:lpstr>
      <vt:lpstr>Problem Statement</vt:lpstr>
      <vt:lpstr>Solution Approach</vt:lpstr>
      <vt:lpstr>Solution Approach</vt:lpstr>
      <vt:lpstr>Solution Approach</vt:lpstr>
      <vt:lpstr>Jargons to Understand </vt:lpstr>
      <vt:lpstr>Solution Approach-Process Flow</vt:lpstr>
      <vt:lpstr>Data used for Analysis</vt:lpstr>
      <vt:lpstr>Analysis Process</vt:lpstr>
      <vt:lpstr>Analysis Process</vt:lpstr>
      <vt:lpstr>Analysis Process</vt:lpstr>
      <vt:lpstr>Analysis Process</vt:lpstr>
      <vt:lpstr>Result Interpretation</vt:lpstr>
      <vt:lpstr>Model Performance Factors</vt:lpstr>
      <vt:lpstr>Practical Implementation in Real-Time</vt:lpstr>
      <vt:lpstr>Advantages</vt:lpstr>
      <vt:lpstr>Considerations</vt:lpstr>
      <vt:lpstr>Summary</vt:lpstr>
      <vt:lpstr>Links and References</vt:lpstr>
      <vt:lpstr>Authors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2017-02-14T00:07:10Z</dcterms:created>
  <dcterms:modified xsi:type="dcterms:W3CDTF">2021-04-16T15:35:19Z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9ba85282-a23b-44d2-b4d9-2384bce766d2</vt:lpwstr>
  </property>
  <property fmtid="{D5CDD505-2E9C-101B-9397-08002B2CF9AE}" pid="3" name="HBMPRENSCIAClassification">
    <vt:lpwstr>HBM Prenscia: Work In Progress</vt:lpwstr>
  </property>
  <property fmtid="{D5CDD505-2E9C-101B-9397-08002B2CF9AE}" pid="4" name="HBMNCODEClassification">
    <vt:lpwstr>HBM Prenscia: Work In Progress</vt:lpwstr>
  </property>
  <property fmtid="{D5CDD505-2E9C-101B-9397-08002B2CF9AE}" pid="5" name="HCLClassification">
    <vt:lpwstr>null</vt:lpwstr>
  </property>
  <property fmtid="{D5CDD505-2E9C-101B-9397-08002B2CF9AE}" pid="6" name="HCLClassD6">
    <vt:lpwstr>False</vt:lpwstr>
  </property>
</Properties>
</file>