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90" r:id="rId2"/>
    <p:sldId id="376" r:id="rId3"/>
    <p:sldId id="419" r:id="rId4"/>
    <p:sldId id="420" r:id="rId5"/>
    <p:sldId id="421" r:id="rId6"/>
    <p:sldId id="426" r:id="rId7"/>
    <p:sldId id="427" r:id="rId8"/>
    <p:sldId id="422" r:id="rId9"/>
    <p:sldId id="423" r:id="rId10"/>
    <p:sldId id="424" r:id="rId11"/>
    <p:sldId id="425" r:id="rId12"/>
    <p:sldId id="393" r:id="rId13"/>
    <p:sldId id="391" r:id="rId14"/>
    <p:sldId id="392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FC42-2C9D-4A92-9D3A-4530DF340CBD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103E-C782-45BF-97C7-5EE3664BA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3E1C-FFC1-4ED0-9226-AE43AC882B8A}" type="datetimeFigureOut">
              <a:rPr lang="ru-RU" smtClean="0"/>
              <a:pPr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77FF-71ED-4FC5-8B98-92A6708B199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Программирование и </a:t>
            </a:r>
            <a:r>
              <a:rPr lang="ru-RU" sz="2800" b="1" smtClean="0"/>
              <a:t>основы алгоритмизации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Кафедра «Управление и защита информации»</a:t>
            </a:r>
            <a:endParaRPr lang="ru-RU" sz="2000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Учебная дисциплина: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/>
              <a:t>Курс лекций. Раздел «Строки»</a:t>
            </a:r>
          </a:p>
          <a:p>
            <a:pPr algn="r"/>
            <a:endParaRPr lang="ru-RU" sz="2000" b="1" dirty="0" smtClean="0"/>
          </a:p>
          <a:p>
            <a:pPr algn="r"/>
            <a:r>
              <a:rPr lang="ru-RU" sz="2000" b="1" dirty="0" smtClean="0"/>
              <a:t>Сафронов А.И.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Москва – </a:t>
            </a:r>
            <a:r>
              <a:rPr lang="ru-RU" sz="1400" b="1" dirty="0" smtClean="0"/>
              <a:t>2023 </a:t>
            </a:r>
            <a:r>
              <a:rPr lang="ru-RU" sz="1400" b="1" dirty="0" smtClean="0"/>
              <a:t>г.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8512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последний способ определения символьных литералов представляет применение кодов из таблицы символов 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(следующий слайд).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этого в одинарных кавычках указываются символы '\u', после которых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идёт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шестнадцатеричный код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Например, код '\u0411' представляет кириллический символ 'Б':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03566"/>
              </p:ext>
            </p:extLst>
          </p:nvPr>
        </p:nvGraphicFramePr>
        <p:xfrm>
          <a:off x="457200" y="3068960"/>
          <a:ext cx="8229600" cy="548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6108">
                  <a:extLst>
                    <a:ext uri="{9D8B030D-6E8A-4147-A177-3AD203B41FA5}">
                      <a16:colId xmlns:a16="http://schemas.microsoft.com/office/drawing/2014/main" val="3926738642"/>
                    </a:ext>
                  </a:extLst>
                </a:gridCol>
                <a:gridCol w="7973492">
                  <a:extLst>
                    <a:ext uri="{9D8B030D-6E8A-4147-A177-3AD203B41FA5}">
                      <a16:colId xmlns:a16="http://schemas.microsoft.com/office/drawing/2014/main" val="3734825656"/>
                    </a:ext>
                  </a:extLst>
                </a:gridCol>
              </a:tblGrid>
              <a:tr h="382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('\u0420');    // Р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('\u0421');    // 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932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 descr="https://cf2.ppt-online.org/files2/slide/y/Y9y1Ro6GxX3sIN7zqamJCMlUHfwktKbvEiW2O4d8n/slide-17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7030" r="3937" b="19264"/>
          <a:stretch/>
        </p:blipFill>
        <p:spPr bwMode="auto">
          <a:xfrm>
            <a:off x="1168338" y="1628800"/>
            <a:ext cx="6807324" cy="4135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 строк является часто встречающейся и типовой задачей программирования: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разбор размеченных страниц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XML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конструкций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тексте,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извлечение определённых сведений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текста,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замена конструкций в тексте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другие. </a:t>
            </a:r>
          </a:p>
          <a:p>
            <a:pPr marL="285750" indent="-285750" algn="just">
              <a:buFontTx/>
              <a:buChar char="-"/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всём при этом многообразии задач строки просто являются удобным контейнером для хранения значений данных других типов, поэтому на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работе со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строками следует особенно сосредоточиться и уделить этому разделу программирования повышенное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внимание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языке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строковые значения представляет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 данных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вся функциональность работы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этим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типом сосредоточена в классе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является псевдонимом для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Объекты этого класса представляют текст как последовательность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символов, записанных в Юникоде (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Максимальный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размер объекта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может составлять в памяти 2 ГБ, или около 1 миллиарда символов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9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Создавать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сроки можно, как используя переменную типа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присваивая ей значение, так и применяя один из конструкторов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использовании конструктора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возможны вариации.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Так, вызов конструктора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('a',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создаст строку "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aaaaaa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так как строка представляет ссылочный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значащий тип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может хранить значение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(пустота / пустое множество).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81389"/>
              </p:ext>
            </p:extLst>
          </p:nvPr>
        </p:nvGraphicFramePr>
        <p:xfrm>
          <a:off x="683568" y="2132856"/>
          <a:ext cx="7848872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036">
                  <a:extLst>
                    <a:ext uri="{9D8B030D-6E8A-4147-A177-3AD203B41FA5}">
                      <a16:colId xmlns:a16="http://schemas.microsoft.com/office/drawing/2014/main" val="2884084206"/>
                    </a:ext>
                  </a:extLst>
                </a:gridCol>
                <a:gridCol w="7591836">
                  <a:extLst>
                    <a:ext uri="{9D8B030D-6E8A-4147-A177-3AD203B41FA5}">
                      <a16:colId xmlns:a16="http://schemas.microsoft.com/office/drawing/2014/main" val="1389625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 =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"строка";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null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s3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('a',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результатом будет строка "</a:t>
                      </a:r>
                      <a:r>
                        <a:rPr lang="ru-RU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aaaaaa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s4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[]{'с', 'т', 'р', 'о', 'к', 'а'});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395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2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 как набор символов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строка хранит коллекцию символов, в ней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индексатор для доступа к этим символам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Применяя индексатор,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обратиться к строке как к массиву символов и получить по индексу любой из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Используя свойство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как и в обычном массиве, можно получить длину строки.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2915"/>
              </p:ext>
            </p:extLst>
          </p:nvPr>
        </p:nvGraphicFramePr>
        <p:xfrm>
          <a:off x="251520" y="2028210"/>
          <a:ext cx="8424936" cy="46468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1527">
                  <a:extLst>
                    <a:ext uri="{9D8B030D-6E8A-4147-A177-3AD203B41FA5}">
                      <a16:colId xmlns:a16="http://schemas.microsoft.com/office/drawing/2014/main" val="656044547"/>
                    </a:ext>
                  </a:extLst>
                </a:gridCol>
                <a:gridCol w="7543409">
                  <a:extLst>
                    <a:ext uri="{9D8B030D-6E8A-4147-A177-3AD203B41FA5}">
                      <a16:colId xmlns:a16="http://schemas.microsoft.com/office/drawing/2014/main" val="77513557"/>
                    </a:ext>
                  </a:extLst>
                </a:gridCol>
              </a:tblGrid>
              <a:tr h="4646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char this[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index] {get;}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7075539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61184"/>
              </p:ext>
            </p:extLst>
          </p:nvPr>
        </p:nvGraphicFramePr>
        <p:xfrm>
          <a:off x="323528" y="3436461"/>
          <a:ext cx="8496944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0862">
                  <a:extLst>
                    <a:ext uri="{9D8B030D-6E8A-4147-A177-3AD203B41FA5}">
                      <a16:colId xmlns:a16="http://schemas.microsoft.com/office/drawing/2014/main" val="2079195707"/>
                    </a:ext>
                  </a:extLst>
                </a:gridCol>
                <a:gridCol w="7506082">
                  <a:extLst>
                    <a:ext uri="{9D8B030D-6E8A-4147-A177-3AD203B41FA5}">
                      <a16:colId xmlns:a16="http://schemas.microsoft.com/office/drawing/2014/main" val="402655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s1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 ch1 = s1[1];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символ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(ch1);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(s1.Length);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54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7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методы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функциональность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раскрывается через его методы, среди которых можно выделить следующие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сравнивает две строки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учётом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текущей культуры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(локализации) пользователя.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CompareOrdinal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сравнивает две строки без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учёта локализации.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определяет, содержится ли подстрока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соединяет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(метод конкатенации).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CopyTo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копирует часть строки, начиная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определённого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индекса 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массив.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6.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EndsWith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определяет, совпадает ли конец строки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подстрокой.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методы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функциональность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раскрывается через его методы, среди которых можно выделить следующие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7.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форматирует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строку.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IndexOf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находит индекс первого вхождения символа 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подстроки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строке.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9.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вставляет в строку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подстроку.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10.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соединяет элементы массива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11.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LastIndexOf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находит индекс последнего вхождения символа 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подстроки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строке.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замещает в строке символ или подстроку другим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символом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подстрокой.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методы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Основная функциональность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раскрывается через его методы, среди которых можно выделить следующие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13.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разделяет одну строку на массив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14.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Substring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извлекает из строки подстроку, начиная с указанной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позиции.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15.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переводит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символы строки в нижний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16.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ToUpper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переводит все символы строки в верхний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17.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удаляет начальные и конечные пробелы из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Конкатенация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Конкатенация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 или объединение может производиться как с помощью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операции «+»,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и с помощью метода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является статическим методом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принимающим в качестве параметров две строки. Также имеются другие версии метода, принимающие другое количество параметров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51784"/>
              </p:ext>
            </p:extLst>
          </p:nvPr>
        </p:nvGraphicFramePr>
        <p:xfrm>
          <a:off x="251520" y="2132856"/>
          <a:ext cx="8568952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88608">
                  <a:extLst>
                    <a:ext uri="{9D8B030D-6E8A-4147-A177-3AD203B41FA5}">
                      <a16:colId xmlns:a16="http://schemas.microsoft.com/office/drawing/2014/main" val="1658441439"/>
                    </a:ext>
                  </a:extLst>
                </a:gridCol>
                <a:gridCol w="7980344">
                  <a:extLst>
                    <a:ext uri="{9D8B030D-6E8A-4147-A177-3AD203B41FA5}">
                      <a16:colId xmlns:a16="http://schemas.microsoft.com/office/drawing/2014/main" val="2677050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s1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s2 =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s3 = s1 + " " + s2;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s4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String.Concat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(s3, "!!!");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!!!"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(s4);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5360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5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изучения раздела «Массивы»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понимания следует рассматривать строку как одномерный массив символов (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char[]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это только для понимания, поскольку, строго говоря, это не так. 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Нельзя выполнить присвоение вида, например:</a:t>
            </a: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"строка"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 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типам данных переменные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равнозначны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напрямую не могут быть сконвертированы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 в друга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 конструкция:</a:t>
            </a:r>
          </a:p>
          <a:p>
            <a:pPr algn="just"/>
            <a:endParaRPr lang="en-US" b="1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"строка"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ru-RU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Вполне работоспособна. И работоспособна, например, конструкция: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‘4‘;</a:t>
            </a:r>
          </a:p>
          <a:p>
            <a:pPr algn="ctr"/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c.ToString</a:t>
            </a:r>
            <a:r>
              <a:rPr lang="en-US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Конкатенация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объединения строк также может использоваться 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так же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статическим. Использованная выше версия метода получает два параметра: строку-разделитель (в данном случае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"пробел")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массив строк, которые будут соединяться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использованием разделителя.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95028"/>
              </p:ext>
            </p:extLst>
          </p:nvPr>
        </p:nvGraphicFramePr>
        <p:xfrm>
          <a:off x="323528" y="1844824"/>
          <a:ext cx="8496944" cy="2743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89063">
                  <a:extLst>
                    <a:ext uri="{9D8B030D-6E8A-4147-A177-3AD203B41FA5}">
                      <a16:colId xmlns:a16="http://schemas.microsoft.com/office/drawing/2014/main" val="609365619"/>
                    </a:ext>
                  </a:extLst>
                </a:gridCol>
                <a:gridCol w="7607881">
                  <a:extLst>
                    <a:ext uri="{9D8B030D-6E8A-4147-A177-3AD203B41FA5}">
                      <a16:colId xmlns:a16="http://schemas.microsoft.com/office/drawing/2014/main" val="1805441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s5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Работа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s6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волк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s7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 лес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s8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 =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"убежит";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string[] values = new string[] { s5, s6, s7, s8, s9 };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s10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String.Join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 ", values);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Работа не волк в лес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не убежит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005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Сравнение 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сравнения строк применяется статический метод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5441"/>
              </p:ext>
            </p:extLst>
          </p:nvPr>
        </p:nvGraphicFramePr>
        <p:xfrm>
          <a:off x="467544" y="1628800"/>
          <a:ext cx="8496944" cy="4937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98236">
                  <a:extLst>
                    <a:ext uri="{9D8B030D-6E8A-4147-A177-3AD203B41FA5}">
                      <a16:colId xmlns:a16="http://schemas.microsoft.com/office/drawing/2014/main" val="1653488363"/>
                    </a:ext>
                  </a:extLst>
                </a:gridCol>
                <a:gridCol w="7998708">
                  <a:extLst>
                    <a:ext uri="{9D8B030D-6E8A-4147-A177-3AD203B41FA5}">
                      <a16:colId xmlns:a16="http://schemas.microsoft.com/office/drawing/2014/main" val="2675841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s1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s2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result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String.Compare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(s1, s2);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(result&lt;0)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перед строкой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else 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 &gt; 0)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стоит после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else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идентичны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}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результатом будет "Строка s1 перед строкой s2"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360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Сравнение 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метода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принимает две строки и возвращает число. Если первая строка по алфавиту стоит выше второй, то возвращается число меньше нуля. В противном случае возвращается число больше нуля. И третий случай - если строки равны, то возвращается число 0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случае так как символ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"с" (первый символ слова "строка") по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алфавиту стоит выше символа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"т"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(первый символ слова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"текста"),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и первая строка будет стоять выше.</a:t>
            </a:r>
          </a:p>
        </p:txBody>
      </p:sp>
    </p:spTree>
    <p:extLst>
      <p:ext uri="{BB962C8B-B14F-4D97-AF65-F5344CB8AC3E}">
        <p14:creationId xmlns:p14="http://schemas.microsoft.com/office/powerpoint/2010/main" val="192120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в строке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метода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IndexOf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определить индекс первого вхождения отдельного символа или подстроки в строке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Подобным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действует 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LastIndexOf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находит индекс последнего вхождения символа или подстроки в строку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61961"/>
              </p:ext>
            </p:extLst>
          </p:nvPr>
        </p:nvGraphicFramePr>
        <p:xfrm>
          <a:off x="323528" y="1988840"/>
          <a:ext cx="8640960" cy="219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0823">
                  <a:extLst>
                    <a:ext uri="{9D8B030D-6E8A-4147-A177-3AD203B41FA5}">
                      <a16:colId xmlns:a16="http://schemas.microsoft.com/office/drawing/2014/main" val="963386414"/>
                    </a:ext>
                  </a:extLst>
                </a:gridCol>
                <a:gridCol w="8230137">
                  <a:extLst>
                    <a:ext uri="{9D8B030D-6E8A-4147-A177-3AD203B41FA5}">
                      <a16:colId xmlns:a16="http://schemas.microsoft.com/office/drawing/2014/main" val="1945394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s1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indexOfChar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s1.IndexOf(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равно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indexOfChar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indexOfSubstring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s1.IndexOf(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равно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indexOfSubstring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801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в строке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 группа методов позволяет узнать начинается или заканчивается ли строка на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определённую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подстроку. Для этого предназначены методы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StartsWith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EndsWith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последний удобен при решении задачи удаления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папки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всех файлов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расширением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8365"/>
              </p:ext>
            </p:extLst>
          </p:nvPr>
        </p:nvGraphicFramePr>
        <p:xfrm>
          <a:off x="323528" y="2616304"/>
          <a:ext cx="8568952" cy="2468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4250262142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2788286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path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@"C:\SomeDir";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string[] files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Directory.GetFiles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(path);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0;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&lt;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files.Length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++)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if(files[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].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EndsWith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(".exe"))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File.Delete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files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[i]);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968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0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Разделение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функции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разделить строку на массив подстрок. В качестве параметра функция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принимает массив символов или строк, которые и будут служить разделителями. Например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необходимо выполнить подсчёт количества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слов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строке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разделив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«пробелам»: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86095"/>
              </p:ext>
            </p:extLst>
          </p:nvPr>
        </p:nvGraphicFramePr>
        <p:xfrm>
          <a:off x="359532" y="2780928"/>
          <a:ext cx="8568952" cy="2194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61270088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780575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"Работа не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волк – в лес не убежит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string[] words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text.Split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(new char[] { ' ' });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foreach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(string s in words)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0924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Разделение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Внимание!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предыдущем слайде представлен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лучший способ разделения по пробелам, так как во входной строке может оказаться несколько подряд идущих пробелов, потому в такой ситуации в итоговый массив попадут пустые строки поэтому лучше использовать другую версию метода: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string[] words = 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text.Split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(new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char[] { ' ' },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StringSplitOptions.RemoveEmptyEntries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Второй параметр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StringSplitOptions.RemoveEmptyEntries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записан для того, чтобы удалять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 пустые подстроки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«Огранка»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«огранки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строки, то есть вырезки из неё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начальных 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конечных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 используется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параметров обрезает начальные и конечные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«пробелы»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возвращает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«огранённую»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строку. Чтобы явным образом указать, какие начальные и конечные символы следует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исключить, 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передать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массив этих символов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имеет частичные аналоги: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TrimStart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начальные символы,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TrimEnd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исключает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конечные символы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75453"/>
              </p:ext>
            </p:extLst>
          </p:nvPr>
        </p:nvGraphicFramePr>
        <p:xfrm>
          <a:off x="323528" y="2060848"/>
          <a:ext cx="8352928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7129">
                  <a:extLst>
                    <a:ext uri="{9D8B030D-6E8A-4147-A177-3AD203B41FA5}">
                      <a16:colId xmlns:a16="http://schemas.microsoft.com/office/drawing/2014/main" val="3151161753"/>
                    </a:ext>
                  </a:extLst>
                </a:gridCol>
                <a:gridCol w="7955799">
                  <a:extLst>
                    <a:ext uri="{9D8B030D-6E8A-4147-A177-3AD203B41FA5}">
                      <a16:colId xmlns:a16="http://schemas.microsoft.com/office/drawing/2014/main" val="2225911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"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text.Trim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();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text.Trim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(new char[] {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', '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 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}); //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трока текст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957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«Огранка»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Выкроить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определенную часть строки позволяет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Substring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Substring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возвращает и укороченную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строку. В качестве параметра первая использованная версия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индекс, начиная с которого надо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выкроить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строку. Вторая версия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параметра: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индекс начала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выкройки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длину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выкройки.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58263"/>
              </p:ext>
            </p:extLst>
          </p:nvPr>
        </p:nvGraphicFramePr>
        <p:xfrm>
          <a:off x="251520" y="1772816"/>
          <a:ext cx="8712968" cy="2743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4246">
                  <a:extLst>
                    <a:ext uri="{9D8B030D-6E8A-4147-A177-3AD203B41FA5}">
                      <a16:colId xmlns:a16="http://schemas.microsoft.com/office/drawing/2014/main" val="2134250900"/>
                    </a:ext>
                  </a:extLst>
                </a:gridCol>
                <a:gridCol w="8298722">
                  <a:extLst>
                    <a:ext uri="{9D8B030D-6E8A-4147-A177-3AD203B41FA5}">
                      <a16:colId xmlns:a16="http://schemas.microsoft.com/office/drawing/2014/main" val="8806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"Хороший день";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выкройка,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начиная с третьего символа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text.Substring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результат "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роший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день"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выкройка с самого начала и почти до конца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(без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последних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двух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символов)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(0,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- 2);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результат "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роший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де"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244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Вставка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/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вставки одной строки в другую применяется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Первым параметром в функции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индекс, по которому надо вставлять подстроку, а второй параметр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собственно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подстрока.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23559"/>
              </p:ext>
            </p:extLst>
          </p:nvPr>
        </p:nvGraphicFramePr>
        <p:xfrm>
          <a:off x="251520" y="1872594"/>
          <a:ext cx="8640960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0822">
                  <a:extLst>
                    <a:ext uri="{9D8B030D-6E8A-4147-A177-3AD203B41FA5}">
                      <a16:colId xmlns:a16="http://schemas.microsoft.com/office/drawing/2014/main" val="1285934802"/>
                    </a:ext>
                  </a:extLst>
                </a:gridCol>
                <a:gridCol w="8230138">
                  <a:extLst>
                    <a:ext uri="{9D8B030D-6E8A-4147-A177-3AD203B41FA5}">
                      <a16:colId xmlns:a16="http://schemas.microsoft.com/office/drawing/2014/main" val="3323895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text = 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Хороший день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замечательный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//Вставка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 8-й позиции (на ней буква </a:t>
                      </a:r>
                      <a:r>
                        <a:rPr lang="en-US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</a:t>
                      </a:r>
                      <a:r>
                        <a:rPr lang="en-US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r>
                        <a:rPr lang="en-US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содержимого подстроки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text.Insert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(8,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(text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// Результат: «Хороший замечательный день»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2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2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Символьные литералы (константы)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Символьные литералы представляют одиночные символы.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заключаются в одинарные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кавычки 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 отличие от строковых констант, заключаемых в двойные кавычки).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Символьные литералы бывают нескольких видов.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 это обычные символы: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51728"/>
              </p:ext>
            </p:extLst>
          </p:nvPr>
        </p:nvGraphicFramePr>
        <p:xfrm>
          <a:off x="3707904" y="3645024"/>
          <a:ext cx="1450504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5140">
                  <a:extLst>
                    <a:ext uri="{9D8B030D-6E8A-4147-A177-3AD203B41FA5}">
                      <a16:colId xmlns:a16="http://schemas.microsoft.com/office/drawing/2014/main" val="3888932578"/>
                    </a:ext>
                  </a:extLst>
                </a:gridCol>
                <a:gridCol w="1405364">
                  <a:extLst>
                    <a:ext uri="{9D8B030D-6E8A-4147-A177-3AD203B41FA5}">
                      <a16:colId xmlns:a16="http://schemas.microsoft.com/office/drawing/2014/main" val="756166689"/>
                    </a:ext>
                  </a:extLst>
                </a:gridCol>
              </a:tblGrid>
              <a:tr h="57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'2'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'A'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'T'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033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 smtClean="0"/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Удалить часть строки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позволяет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версия метода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принимает индекс в строке, начиная с которого надо удалить все символы. Вторая версия принимает еще один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параметр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количество символов, подлежащих удалению.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8874"/>
              </p:ext>
            </p:extLst>
          </p:nvPr>
        </p:nvGraphicFramePr>
        <p:xfrm>
          <a:off x="395536" y="1700808"/>
          <a:ext cx="8496944" cy="27432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975">
                  <a:extLst>
                    <a:ext uri="{9D8B030D-6E8A-4147-A177-3AD203B41FA5}">
                      <a16:colId xmlns:a16="http://schemas.microsoft.com/office/drawing/2014/main" val="3160013662"/>
                    </a:ext>
                  </a:extLst>
                </a:gridCol>
                <a:gridCol w="8092969">
                  <a:extLst>
                    <a:ext uri="{9D8B030D-6E8A-4147-A177-3AD203B41FA5}">
                      <a16:colId xmlns:a16="http://schemas.microsoft.com/office/drawing/2014/main" val="3275825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"Хороший день";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индекс последнего символа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text.Length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вырезать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последний символ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text.Remove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(text);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вырезать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первые два символа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text.Remove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(0, 2);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92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Замена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замены одного символа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подстроку на другую, применяется 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 втором случае применения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 из одного символа "о" заменяется на пустую строку, то есть фактически удаляется из текста. Подобным способом легко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удалять определённый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 в строках.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65232"/>
              </p:ext>
            </p:extLst>
          </p:nvPr>
        </p:nvGraphicFramePr>
        <p:xfrm>
          <a:off x="359532" y="2119203"/>
          <a:ext cx="8568952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2440054835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3252125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text = 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хороший день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text.Replace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хороший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", 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плохой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(text);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text.Replace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", "");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(text);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447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Смена регистра символов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/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приведения строки к верхнему и нижнему регистру используются соответственно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ToUpper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ToLower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18896"/>
              </p:ext>
            </p:extLst>
          </p:nvPr>
        </p:nvGraphicFramePr>
        <p:xfrm>
          <a:off x="359532" y="2060848"/>
          <a:ext cx="8568952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3249334949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2412267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"Строка </a:t>
                      </a:r>
                      <a:r>
                        <a:rPr lang="ru-RU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текстА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str.ToLower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()); 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текста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str.ToUpper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()); 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654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выводе строк в консоли с помощью метода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применять форматирование вместо конкатенации: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74990"/>
              </p:ext>
            </p:extLst>
          </p:nvPr>
        </p:nvGraphicFramePr>
        <p:xfrm>
          <a:off x="251520" y="1916832"/>
          <a:ext cx="8568952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2459">
                  <a:extLst>
                    <a:ext uri="{9D8B030D-6E8A-4147-A177-3AD203B41FA5}">
                      <a16:colId xmlns:a16="http://schemas.microsoft.com/office/drawing/2014/main" val="265875290"/>
                    </a:ext>
                  </a:extLst>
                </a:gridCol>
                <a:gridCol w="8066493">
                  <a:extLst>
                    <a:ext uri="{9D8B030D-6E8A-4147-A177-3AD203B41FA5}">
                      <a16:colId xmlns:a16="http://schemas.microsoft.com/office/drawing/2014/main" val="245280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Program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static void Main(string[]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args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name 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age 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Имя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{0} 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{1}",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ru-RU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Console.Read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898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строке "Имя: {0} Возраст: {1}" на место {0} и {1}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процессе работы программы вставляются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порядке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следования значения переменных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и 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 же самое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сделать 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метода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String.Format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принимает строку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«карманами»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плейсхолдерами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типа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{0}, {1} и т.д., а также набор аргументов, которые вставляются на место данных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«карманов».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итоге генерируется новая строка.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методе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использоваться различные спецификаторы 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описатели (дескрипторы),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которые позволяют настроить вывод данных.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 последующих слайдах рассматриваются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дескрипторы.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08664"/>
              </p:ext>
            </p:extLst>
          </p:nvPr>
        </p:nvGraphicFramePr>
        <p:xfrm>
          <a:off x="251520" y="2924944"/>
          <a:ext cx="8568952" cy="548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3475831084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3161252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output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Имя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{0} 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{1}",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name, age);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34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6023"/>
              </p:ext>
            </p:extLst>
          </p:nvPr>
        </p:nvGraphicFramePr>
        <p:xfrm>
          <a:off x="457200" y="1533296"/>
          <a:ext cx="8229600" cy="37185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74440">
                  <a:extLst>
                    <a:ext uri="{9D8B030D-6E8A-4147-A177-3AD203B41FA5}">
                      <a16:colId xmlns:a16="http://schemas.microsoft.com/office/drawing/2014/main" val="999677546"/>
                    </a:ext>
                  </a:extLst>
                </a:gridCol>
                <a:gridCol w="7355160">
                  <a:extLst>
                    <a:ext uri="{9D8B030D-6E8A-4147-A177-3AD203B41FA5}">
                      <a16:colId xmlns:a16="http://schemas.microsoft.com/office/drawing/2014/main" val="3590030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/ c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Задаёт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формат денежной единицы, указывает количество десятичных разрядов после запятой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202729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 / d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Целочисленный формат, указывает минимальное количество цифр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2083390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 / e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Экспоненциальное представление числа, указывает количество десятичных разрядов после запятой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3941829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 / f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Формат дробных чисел с фиксированной точкой, указывает количество десятичных разрядов после запятой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86434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 / g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Задаёт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более короткий из двух форматов: F или E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3770120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 / n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Также </a:t>
                      </a: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задаёт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формат дробных чисел с фиксированной точкой, определяет количество разрядов после запятой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260422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/ p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Задаёт </a:t>
                      </a: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отображения знака процентов рядом с число, указывает количество десятичных разрядов после запятой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1270488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 / x</a:t>
                      </a:r>
                    </a:p>
                  </a:txBody>
                  <a:tcPr marL="47625" marR="2857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Шестнадцатеричный формат числа</a:t>
                      </a:r>
                    </a:p>
                  </a:txBody>
                  <a:tcPr marL="47625" marR="28575" marT="9525" marB="9525"/>
                </a:tc>
                <a:extLst>
                  <a:ext uri="{0D108BD9-81ED-4DB2-BD59-A6C34878D82A}">
                    <a16:rowId xmlns:a16="http://schemas.microsoft.com/office/drawing/2014/main" val="217237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валюты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форматирования валюты используется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дескриптор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C"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Currency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после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дескриптор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указывает, сколько чисел будет использоваться после разделителя между целой и дробной частью. При выводе также добавляется обозначение денежного знака для текущей культуры компьютера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16834"/>
              </p:ext>
            </p:extLst>
          </p:nvPr>
        </p:nvGraphicFramePr>
        <p:xfrm>
          <a:off x="323528" y="1927096"/>
          <a:ext cx="8424936" cy="19202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0552">
                  <a:extLst>
                    <a:ext uri="{9D8B030D-6E8A-4147-A177-3AD203B41FA5}">
                      <a16:colId xmlns:a16="http://schemas.microsoft.com/office/drawing/2014/main" val="2841501033"/>
                    </a:ext>
                  </a:extLst>
                </a:gridCol>
                <a:gridCol w="8024384">
                  <a:extLst>
                    <a:ext uri="{9D8B030D-6E8A-4147-A177-3AD203B41FA5}">
                      <a16:colId xmlns:a16="http://schemas.microsoft.com/office/drawing/2014/main" val="341927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 number = 23.7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("{0:C}",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(result); // $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23.7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result2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("{0:C2}",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(result2); // $ 23.70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208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целых чисел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форматирования целочисленных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применяется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дескриптор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d"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(от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 описателя указывает, сколько цифр будет в числовом значении. Если в исходном числе цифр меньше, то к нему добавляются нули.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63686"/>
              </p:ext>
            </p:extLst>
          </p:nvPr>
        </p:nvGraphicFramePr>
        <p:xfrm>
          <a:off x="251520" y="2112220"/>
          <a:ext cx="8640960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10823">
                  <a:extLst>
                    <a:ext uri="{9D8B030D-6E8A-4147-A177-3AD203B41FA5}">
                      <a16:colId xmlns:a16="http://schemas.microsoft.com/office/drawing/2014/main" val="1520275237"/>
                    </a:ext>
                  </a:extLst>
                </a:gridCol>
                <a:gridCol w="8230137">
                  <a:extLst>
                    <a:ext uri="{9D8B030D-6E8A-4147-A177-3AD203B41FA5}">
                      <a16:colId xmlns:a16="http://schemas.microsoft.com/office/drawing/2014/main" val="1540139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 = 23;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("{0:d}",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(result); // 23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result2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("{0:d4}",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(result2); // 0023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904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дробных чисел</a:t>
            </a: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форматирования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дробны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чисел используется описатель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число после которого указывает, сколько знаков будет использоваться после разделителя между целой и дробной частью. Если исходное число - целое, то к нему добавляются разделитель и нули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25398"/>
              </p:ext>
            </p:extLst>
          </p:nvPr>
        </p:nvGraphicFramePr>
        <p:xfrm>
          <a:off x="395536" y="2689701"/>
          <a:ext cx="8424936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94014">
                  <a:extLst>
                    <a:ext uri="{9D8B030D-6E8A-4147-A177-3AD203B41FA5}">
                      <a16:colId xmlns:a16="http://schemas.microsoft.com/office/drawing/2014/main" val="3556053116"/>
                    </a:ext>
                  </a:extLst>
                </a:gridCol>
                <a:gridCol w="7930922">
                  <a:extLst>
                    <a:ext uri="{9D8B030D-6E8A-4147-A177-3AD203B41FA5}">
                      <a16:colId xmlns:a16="http://schemas.microsoft.com/office/drawing/2014/main" val="1828974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 = 23;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("{0:f}",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(result); // 23,00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 number2 = 45.08;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result2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("{0:f4}", number2);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(result2); // 45,0800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 number3 = 25.07;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result3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("{0:f1}", number3);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(result2); // 25,1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40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процентов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Описатель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"P"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Percent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отображение процентов. Используемый с ним числовой спецификатор указывает, сколько знаков будет после запятой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72908"/>
              </p:ext>
            </p:extLst>
          </p:nvPr>
        </p:nvGraphicFramePr>
        <p:xfrm>
          <a:off x="1566862" y="2168048"/>
          <a:ext cx="6010275" cy="548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1147318245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263801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decimal number = 0.15345m;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("{0:P1}", number);// 15.3%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6183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Строковые литералы (константы)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литералы представляют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строковые конструкции из одного или нескольких символов. 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заключаются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двойные кавычки </a:t>
            </a: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 отличие от символьных констант, заключаемых в одинарные кавычки).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Строковые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литералы бывают нескольких видов.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 это обычные символы: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конструкции:</a:t>
            </a: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59642"/>
              </p:ext>
            </p:extLst>
          </p:nvPr>
        </p:nvGraphicFramePr>
        <p:xfrm>
          <a:off x="3707904" y="3933056"/>
          <a:ext cx="1450504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5140">
                  <a:extLst>
                    <a:ext uri="{9D8B030D-6E8A-4147-A177-3AD203B41FA5}">
                      <a16:colId xmlns:a16="http://schemas.microsoft.com/office/drawing/2014/main" val="3888932578"/>
                    </a:ext>
                  </a:extLst>
                </a:gridCol>
                <a:gridCol w="1405364">
                  <a:extLst>
                    <a:ext uri="{9D8B030D-6E8A-4147-A177-3AD203B41FA5}">
                      <a16:colId xmlns:a16="http://schemas.microsoft.com/office/drawing/2014/main" val="756166689"/>
                    </a:ext>
                  </a:extLst>
                </a:gridCol>
              </a:tblGrid>
              <a:tr h="57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0333757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73876"/>
              </p:ext>
            </p:extLst>
          </p:nvPr>
        </p:nvGraphicFramePr>
        <p:xfrm>
          <a:off x="3131840" y="5301208"/>
          <a:ext cx="2664296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2914">
                  <a:extLst>
                    <a:ext uri="{9D8B030D-6E8A-4147-A177-3AD203B41FA5}">
                      <a16:colId xmlns:a16="http://schemas.microsoft.com/office/drawing/2014/main" val="3888932578"/>
                    </a:ext>
                  </a:extLst>
                </a:gridCol>
                <a:gridCol w="2581382">
                  <a:extLst>
                    <a:ext uri="{9D8B030D-6E8A-4147-A177-3AD203B41FA5}">
                      <a16:colId xmlns:a16="http://schemas.microsoft.com/office/drawing/2014/main" val="756166689"/>
                    </a:ext>
                  </a:extLst>
                </a:gridCol>
              </a:tblGrid>
              <a:tr h="5736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пустая строка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Слово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Введите текст: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033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Настраиваемые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форматы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использовании знака "#" (диез или решётка),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настроить формат вывода.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вывести некоторое число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формате номера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телефона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+х (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ххх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ххх-хх-хх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19211"/>
              </p:ext>
            </p:extLst>
          </p:nvPr>
        </p:nvGraphicFramePr>
        <p:xfrm>
          <a:off x="251520" y="3184840"/>
          <a:ext cx="856895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1711900884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584990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 number = 19876543210;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String.Format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("{0:+# (###) ###-##-##}", number);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 // +1 (987) 654-32-10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2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 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/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не только получает строковое описание объекта, но и может осуществлять форматирование.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поддерживает те же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дескрипторы,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используются в методе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36328"/>
              </p:ext>
            </p:extLst>
          </p:nvPr>
        </p:nvGraphicFramePr>
        <p:xfrm>
          <a:off x="395536" y="2708920"/>
          <a:ext cx="8424936" cy="1645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0552">
                  <a:extLst>
                    <a:ext uri="{9D8B030D-6E8A-4147-A177-3AD203B41FA5}">
                      <a16:colId xmlns:a16="http://schemas.microsoft.com/office/drawing/2014/main" val="835645503"/>
                    </a:ext>
                  </a:extLst>
                </a:gridCol>
                <a:gridCol w="8024384">
                  <a:extLst>
                    <a:ext uri="{9D8B030D-6E8A-4147-A177-3AD203B41FA5}">
                      <a16:colId xmlns:a16="http://schemas.microsoft.com/office/drawing/2014/main" val="680499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 number = 19876543210;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number.ToString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("+# (###) ###-##-##"));// +1 (987) 654-32-10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double money = 24.8;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money.ToString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("C2")); // $ 24,80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048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8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Интерполяция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версии языка C# 6.0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(Visual Studio 2015+)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была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добавлена такая функциональность, как интерполяция строк. Эта функциональность призвана заменить форматирование строк.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доллар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($)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 строкой указывает, что будет осуществляться интерполяция строк.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используются «карманы»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({...}),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только внутри фигурных скобок уже можно напрямую писать те выражения,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 которых необходимо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вывести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05381"/>
              </p:ext>
            </p:extLst>
          </p:nvPr>
        </p:nvGraphicFramePr>
        <p:xfrm>
          <a:off x="503548" y="2420888"/>
          <a:ext cx="8280920" cy="1371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93705">
                  <a:extLst>
                    <a:ext uri="{9D8B030D-6E8A-4147-A177-3AD203B41FA5}">
                      <a16:colId xmlns:a16="http://schemas.microsoft.com/office/drawing/2014/main" val="364393732"/>
                    </a:ext>
                  </a:extLst>
                </a:gridCol>
                <a:gridCol w="7887215">
                  <a:extLst>
                    <a:ext uri="{9D8B030D-6E8A-4147-A177-3AD203B41FA5}">
                      <a16:colId xmlns:a16="http://schemas.microsoft.com/office/drawing/2014/main" val="3953868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name = 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Иван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age = 23;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en-US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Имя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{name} 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Возраст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{age}");</a:t>
                      </a:r>
                      <a:endParaRPr lang="ru-RU" sz="1800" b="1" i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    </a:t>
                      </a:r>
                      <a:r>
                        <a:rPr lang="ru-RU" sz="1800" b="1" i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Console.Read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862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7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Интерполяция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Интерполяция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сути представляет более лаконичное форматирование. При этом внутри фигурных скобок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указывать не только свойства, но и различные выражения языка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Уже внутри строки можно применять форматирование.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тот же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номер телефона в формате +x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xxx-xxx-xx-xx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99922"/>
              </p:ext>
            </p:extLst>
          </p:nvPr>
        </p:nvGraphicFramePr>
        <p:xfrm>
          <a:off x="1566862" y="2420888"/>
          <a:ext cx="6010275" cy="109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411636887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3904717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 = 8;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 = 7;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result = $"{x} + {y} = {x + y}";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result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 // 8 + 7 = 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1301148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62585"/>
              </p:ext>
            </p:extLst>
          </p:nvPr>
        </p:nvGraphicFramePr>
        <p:xfrm>
          <a:off x="287523" y="4653136"/>
          <a:ext cx="856895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610964787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70312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 number = 19876543210;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($"{number:+# ### ### ## ##}"); // +1 987 654 32 10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950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Интерполяция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</a:t>
            </a: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пробелов:</a:t>
            </a: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пробелы после</a:t>
            </a:r>
          </a:p>
          <a:p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($"Имя: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-7}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Возраст: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}"); </a:t>
            </a:r>
          </a:p>
          <a:p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пробелы до</a:t>
            </a:r>
          </a:p>
          <a:p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Console.WriteLine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($"Имя: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7} 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Возраст: 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}"); 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77799" b="81007"/>
          <a:stretch/>
        </p:blipFill>
        <p:spPr>
          <a:xfrm>
            <a:off x="3023828" y="3573016"/>
            <a:ext cx="3240360" cy="14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Хотя 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предоставляет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широкую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функциональность по работе со строками,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 он имеет свои недостатки.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Прежде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всего, объект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представляет собой неизменяемую строку. Когда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какой-нибудь метод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система создает новый объект в памяти с выделением ему достаточного места.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первого символа - не самая затратная операция. Однако когда подобных операций множество, 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объём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текста, для которого надо выполнить данные операции,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же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самый маленький, то издержки при потере производительности становятся более существенными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Чтобы выйти из этой ситуации во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фреймворк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.NET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(«дот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нэт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») был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 новый класс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который находится в пространстве имен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System.Text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3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представляет динамическую строку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создании строки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выделяет памяти больше, чем необходимо этой строке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Теперь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переменная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sb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представляет начальную строку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"Строка текста".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 строка имеет длину 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символов. Для хранения длины в классе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есть свойство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Однако есть и вторая величина -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выделенной памяти. Это значение хранится в свойстве 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Capacity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это выделенная память под объект. Хотя в данном случае длина равна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символов, но реально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составлять по умолчанию 16 символов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41271"/>
              </p:ext>
            </p:extLst>
          </p:nvPr>
        </p:nvGraphicFramePr>
        <p:xfrm>
          <a:off x="287524" y="2636912"/>
          <a:ext cx="8568952" cy="822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7399">
                  <a:extLst>
                    <a:ext uri="{9D8B030D-6E8A-4147-A177-3AD203B41FA5}">
                      <a16:colId xmlns:a16="http://schemas.microsoft.com/office/drawing/2014/main" val="3310469992"/>
                    </a:ext>
                  </a:extLst>
                </a:gridCol>
                <a:gridCol w="8161553">
                  <a:extLst>
                    <a:ext uri="{9D8B030D-6E8A-4147-A177-3AD203B41FA5}">
                      <a16:colId xmlns:a16="http://schemas.microsoft.com/office/drawing/2014/main" val="2734243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(“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</a:t>
                      </a:r>
                      <a:r>
                        <a:rPr lang="ru-RU" sz="1800" b="1" i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Длина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Емкость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sb.Capacity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080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имеет еще ряд конструкторов, которые позволяют разными способами выполнить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инициализацию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объекта.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задать пустой объект, но установить начальную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заранее известен максимальный размер объекта, то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таким образом сразу задать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избежать последующих издержек при дополнительном выделении памяти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 рассматриваются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 класса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46"/>
              </p:ext>
            </p:extLst>
          </p:nvPr>
        </p:nvGraphicFramePr>
        <p:xfrm>
          <a:off x="1566862" y="2667450"/>
          <a:ext cx="6010275" cy="274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745597482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769451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733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61812"/>
              </p:ext>
            </p:extLst>
          </p:nvPr>
        </p:nvGraphicFramePr>
        <p:xfrm>
          <a:off x="251520" y="1221587"/>
          <a:ext cx="8496944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98236">
                  <a:extLst>
                    <a:ext uri="{9D8B030D-6E8A-4147-A177-3AD203B41FA5}">
                      <a16:colId xmlns:a16="http://schemas.microsoft.com/office/drawing/2014/main" val="188486335"/>
                    </a:ext>
                  </a:extLst>
                </a:gridCol>
                <a:gridCol w="7998708">
                  <a:extLst>
                    <a:ext uri="{9D8B030D-6E8A-4147-A177-3AD203B41FA5}">
                      <a16:colId xmlns:a16="http://schemas.microsoft.com/office/drawing/2014/main" val="38693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Название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Длина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10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Емкость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sb.Capacity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16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sb.Append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Руководство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Длина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22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Емкость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sb.Capacity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32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sb.Append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C#");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Длина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sb.Length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28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($"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Емкость строки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{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sb.Capacity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}"); // 32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607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8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создании объекта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выделяется память по умолчанию для 16 символов, так как длина начальной строки меньше 16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Дальше применяется метод 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этот метод добавляет к строке подстроку. Так как при объединении строк их общая длина - 22 символа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она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превышает начальную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16 символов, то начальная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удваивается - до 32 символов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бы итоговая длина строки была бы больше 32 символов, то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ёмкость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расширялась бы до размера длины строки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Управляющая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последовательность представляет символ, перед которым ставится обратный слеш. Д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анная последовательность в строке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интерпретируется определенным образом.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используемые управляющие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последовательности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'\n' - перевод строки</a:t>
            </a: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'\t' - табуляция</a:t>
            </a:r>
          </a:p>
          <a:p>
            <a:pPr algn="ctr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'\' - обратный </a:t>
            </a:r>
            <a:r>
              <a:rPr lang="ru-RU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слэш</a:t>
            </a:r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когда компилятор встречает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тексте последовательность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"\t", он воспринимает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эту последовательность не как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слэш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букву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"t",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как табуляцию - то есть длинный отступ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Далее снова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применяется метод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 финальная длина уже будет 28 символов, что меньше 32 символов, и дополнительная память не будет выделяться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Кроме метода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предлагает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ещё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ряд методов для операций над строками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вставляет подстроку в объект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начиная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определённого индекса.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удаляет определенное количество символов, начиная с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определённого индекса.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заменяет все вхождения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определённого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символа 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подстроки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другой символ или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подстроку.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4.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AppendFormat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добавляет подстроку в конец объекта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0283"/>
              </p:ext>
            </p:extLst>
          </p:nvPr>
        </p:nvGraphicFramePr>
        <p:xfrm>
          <a:off x="467544" y="1303892"/>
          <a:ext cx="8352928" cy="438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9792">
                  <a:extLst>
                    <a:ext uri="{9D8B030D-6E8A-4147-A177-3AD203B41FA5}">
                      <a16:colId xmlns:a16="http://schemas.microsoft.com/office/drawing/2014/main" val="3162158875"/>
                    </a:ext>
                  </a:extLst>
                </a:gridCol>
                <a:gridCol w="7863136">
                  <a:extLst>
                    <a:ext uri="{9D8B030D-6E8A-4147-A177-3AD203B41FA5}">
                      <a16:colId xmlns:a16="http://schemas.microsoft.com/office/drawing/2014/main" val="70602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Строка текста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sb.Append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("!");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sb.Insert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(7,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динамичного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замена слова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sb.Replace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("текста", "состояния");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удаление 12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символов, начиная с 7-го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sb.Remove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(7, 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// </a:t>
                      </a:r>
                      <a:r>
                        <a:rPr lang="ru-RU" sz="1800" b="1" i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результат 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из объекта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StringBuilder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 s = </a:t>
                      </a:r>
                      <a:r>
                        <a:rPr lang="en-US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sb.ToString</a:t>
                      </a:r>
                      <a:r>
                        <a:rPr lang="en-US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();</a:t>
                      </a: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(s);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2409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en-US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endParaRPr lang="ru-RU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Когда следует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использовать 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 когда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StringBulder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Специалисты из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рекомендуют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использовать 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следующих случаях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небольшом количестве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операций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над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строками 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изменений в 	них;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выполнении фиксированного количества операций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объединения 	(в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этом случае компилятор может объединить все операции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объединения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одну);</a:t>
            </a: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при необходимости 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выполнять масштабные операции поиска при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построении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строки, например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IndexOf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StartsWith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(класс 	</a:t>
            </a:r>
            <a:r>
              <a:rPr lang="ru-RU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содержит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подобных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методов).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Класс </a:t>
            </a:r>
            <a:r>
              <a:rPr lang="ru-RU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StringBuilder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рекомендуется использовать в следующих случаях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при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неизвестном количестве операций и изменений над строками во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время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программы;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когда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предполагается, что приложению придется сделать множество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подобных операций.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внутри строки необходимо вывести двойную кавычку, то такая внутренняя кавычка предваряется обратным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шем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строковых константах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использовать управляющие последовательности. Например, последовательность '\n' осуществляет перевод на новую строку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Результатом будет вывод в консоль:</a:t>
            </a:r>
          </a:p>
          <a:p>
            <a:pPr algn="just"/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</a:t>
            </a:r>
          </a:p>
          <a:p>
            <a:pPr algn="just"/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21934"/>
              </p:ext>
            </p:extLst>
          </p:nvPr>
        </p:nvGraphicFramePr>
        <p:xfrm>
          <a:off x="457200" y="2113453"/>
          <a:ext cx="8229600" cy="274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6108">
                  <a:extLst>
                    <a:ext uri="{9D8B030D-6E8A-4147-A177-3AD203B41FA5}">
                      <a16:colId xmlns:a16="http://schemas.microsoft.com/office/drawing/2014/main" val="285096985"/>
                    </a:ext>
                  </a:extLst>
                </a:gridCol>
                <a:gridCol w="7973492">
                  <a:extLst>
                    <a:ext uri="{9D8B030D-6E8A-4147-A177-3AD203B41FA5}">
                      <a16:colId xmlns:a16="http://schemas.microsoft.com/office/drawing/2014/main" val="3294871786"/>
                    </a:ext>
                  </a:extLst>
                </a:gridCol>
              </a:tblGrid>
              <a:tr h="191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("Компания \"Рога и копыта\"");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7720436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01552"/>
              </p:ext>
            </p:extLst>
          </p:nvPr>
        </p:nvGraphicFramePr>
        <p:xfrm>
          <a:off x="529208" y="3762735"/>
          <a:ext cx="8229600" cy="274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6108">
                  <a:extLst>
                    <a:ext uri="{9D8B030D-6E8A-4147-A177-3AD203B41FA5}">
                      <a16:colId xmlns:a16="http://schemas.microsoft.com/office/drawing/2014/main" val="2880885231"/>
                    </a:ext>
                  </a:extLst>
                </a:gridCol>
                <a:gridCol w="7973492">
                  <a:extLst>
                    <a:ext uri="{9D8B030D-6E8A-4147-A177-3AD203B41FA5}">
                      <a16:colId xmlns:a16="http://schemas.microsoft.com/office/drawing/2014/main" val="3337778080"/>
                    </a:ext>
                  </a:extLst>
                </a:gridCol>
              </a:tblGrid>
              <a:tr h="191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("Введите\</a:t>
                      </a:r>
                      <a:r>
                        <a:rPr lang="ru-RU" sz="1800" b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nзначение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ru-RU" sz="1800" b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02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отмены действия управляющих последовательностей в строковой константе, необходимо перед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строковой константой записать символ "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Результатом будет вывод в консоль:</a:t>
            </a:r>
          </a:p>
          <a:p>
            <a:pPr algn="just"/>
            <a:endParaRPr lang="ru-R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Введите\</a:t>
            </a:r>
            <a:r>
              <a:rPr lang="ru-RU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nзначение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97068"/>
              </p:ext>
            </p:extLst>
          </p:nvPr>
        </p:nvGraphicFramePr>
        <p:xfrm>
          <a:off x="529208" y="2077872"/>
          <a:ext cx="8229600" cy="274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6108">
                  <a:extLst>
                    <a:ext uri="{9D8B030D-6E8A-4147-A177-3AD203B41FA5}">
                      <a16:colId xmlns:a16="http://schemas.microsoft.com/office/drawing/2014/main" val="2880885231"/>
                    </a:ext>
                  </a:extLst>
                </a:gridCol>
                <a:gridCol w="7973492">
                  <a:extLst>
                    <a:ext uri="{9D8B030D-6E8A-4147-A177-3AD203B41FA5}">
                      <a16:colId xmlns:a16="http://schemas.microsoft.com/office/drawing/2014/main" val="3337778080"/>
                    </a:ext>
                  </a:extLst>
                </a:gridCol>
              </a:tblGrid>
              <a:tr h="191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"Введите\</a:t>
                      </a:r>
                      <a:r>
                        <a:rPr lang="ru-RU" sz="1800" b="1" dirty="0" err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nзначение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</a:t>
                      </a:r>
                      <a:r>
                        <a:rPr lang="ru-RU" sz="1800" b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8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");</a:t>
                      </a:r>
                      <a:endParaRPr lang="ru-RU" sz="18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102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5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могут определяться в виде шестнадцатеричных кодов,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же заключенных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одинарные кавычки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Еще один способ определения символов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предоставляет использование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шестнадцатеричных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кодов таблицы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ASCII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этого в одинарных кавычках указываются символы '\x', после которых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идёт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шестнадцатеричный код символа из таблицы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ASCII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Коды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символов из таблицы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ASCII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можно посмотреть 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следующем слайде.</a:t>
            </a:r>
          </a:p>
          <a:p>
            <a:pPr algn="just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Например, литерал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'\x78'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представляет символ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"x"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24616"/>
              </p:ext>
            </p:extLst>
          </p:nvPr>
        </p:nvGraphicFramePr>
        <p:xfrm>
          <a:off x="323528" y="4883442"/>
          <a:ext cx="8435280" cy="548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2509">
                  <a:extLst>
                    <a:ext uri="{9D8B030D-6E8A-4147-A177-3AD203B41FA5}">
                      <a16:colId xmlns:a16="http://schemas.microsoft.com/office/drawing/2014/main" val="1870536999"/>
                    </a:ext>
                  </a:extLst>
                </a:gridCol>
                <a:gridCol w="8172771">
                  <a:extLst>
                    <a:ext uri="{9D8B030D-6E8A-4147-A177-3AD203B41FA5}">
                      <a16:colId xmlns:a16="http://schemas.microsoft.com/office/drawing/2014/main" val="3853964713"/>
                    </a:ext>
                  </a:extLst>
                </a:gridCol>
              </a:tblGrid>
              <a:tr h="3824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800" b="1" i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('\x78');    // 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b="1" i="1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Console.WriteLine</a:t>
                      </a:r>
                      <a:r>
                        <a:rPr lang="ru-RU" sz="1800" b="1" i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('\x5A');    // Z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812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1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Строки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68804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Специальная группа управляющих последовательностей</a:t>
            </a: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ru-RU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Ascii Tabl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"/>
          <a:stretch/>
        </p:blipFill>
        <p:spPr bwMode="auto">
          <a:xfrm>
            <a:off x="996745" y="1334373"/>
            <a:ext cx="7150510" cy="468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4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2211</Words>
  <Application>Microsoft Office PowerPoint</Application>
  <PresentationFormat>Экран (4:3)</PresentationFormat>
  <Paragraphs>769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 Игоревич Сафронов</dc:creator>
  <cp:lastModifiedBy>Антон Сафронов</cp:lastModifiedBy>
  <cp:revision>285</cp:revision>
  <dcterms:created xsi:type="dcterms:W3CDTF">2013-09-03T11:47:49Z</dcterms:created>
  <dcterms:modified xsi:type="dcterms:W3CDTF">2023-12-06T20:57:42Z</dcterms:modified>
</cp:coreProperties>
</file>