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1" r:id="rId4"/>
    <p:sldId id="302" r:id="rId5"/>
    <p:sldId id="404" r:id="rId6"/>
    <p:sldId id="303" r:id="rId7"/>
    <p:sldId id="304" r:id="rId8"/>
    <p:sldId id="405" r:id="rId9"/>
    <p:sldId id="305" r:id="rId10"/>
    <p:sldId id="409" r:id="rId11"/>
    <p:sldId id="411" r:id="rId12"/>
    <p:sldId id="412" r:id="rId13"/>
    <p:sldId id="413" r:id="rId14"/>
    <p:sldId id="308" r:id="rId15"/>
    <p:sldId id="307" r:id="rId16"/>
    <p:sldId id="309" r:id="rId17"/>
    <p:sldId id="414" r:id="rId18"/>
    <p:sldId id="310" r:id="rId19"/>
    <p:sldId id="415" r:id="rId20"/>
    <p:sldId id="311" r:id="rId21"/>
    <p:sldId id="312" r:id="rId22"/>
    <p:sldId id="313" r:id="rId23"/>
    <p:sldId id="314" r:id="rId24"/>
    <p:sldId id="316" r:id="rId25"/>
    <p:sldId id="416" r:id="rId26"/>
    <p:sldId id="317" r:id="rId27"/>
    <p:sldId id="334" r:id="rId28"/>
    <p:sldId id="318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436" autoAdjust="0"/>
  </p:normalViewPr>
  <p:slideViewPr>
    <p:cSldViewPr>
      <p:cViewPr varScale="1">
        <p:scale>
          <a:sx n="109" d="100"/>
          <a:sy n="109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30.09.2024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9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30.09.2024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95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30.09.2024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30.09.2024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5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30.09.2024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27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30.09.2024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12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30.09.2024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30.09.2024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44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30.09.2024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57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30.09.2024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97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30.09.2024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1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52217-20CA-4721-8ADE-2CF43E6C40A4}" type="datetimeFigureOut">
              <a:rPr lang="ru-RU" smtClean="0"/>
              <a:pPr/>
              <a:t>30.09.2024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71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0972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Программирование и основы алгоритмизации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(ПиОА-3)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Кафедра «Управление и защита информации»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51520" y="692696"/>
            <a:ext cx="87129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245282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Учебная дисциплина: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25302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 лекций. Раздел «Эргономика ГПИ. Общие положения»</a:t>
            </a:r>
          </a:p>
          <a:p>
            <a:pPr algn="r"/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Сафронов А.И.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30932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Москва – 2024 г.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9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Знание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человеческих факторов позволяет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формулировать требования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профессиональному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отбору и обучению персонала,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4" name="Picture 2" descr="https://deepp.ru/wp-content/uploads/unname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/>
        </p:blipFill>
        <p:spPr bwMode="auto">
          <a:xfrm>
            <a:off x="323528" y="2132856"/>
            <a:ext cx="4625546" cy="272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digitallearn.xebiaacademyglobal.com/theme/remui/pix/landing/Illustration_indus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003" y="3553837"/>
            <a:ext cx="4447084" cy="315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Знание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человеческих факторов позволяет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формулировать требования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тех­ническим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средствам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подготовки персонала (тренажёрам),</a:t>
            </a:r>
          </a:p>
        </p:txBody>
      </p:sp>
      <p:pic>
        <p:nvPicPr>
          <p:cNvPr id="4098" name="Picture 2" descr="https://mikeovcc.files.wordpress.com/2016/10/dpa_pushback_simul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04" y="2204864"/>
            <a:ext cx="6554592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4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Знание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человеческих факторов позволяет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формулировать требования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согласованию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внешних средств трудовой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деятельности,</a:t>
            </a:r>
          </a:p>
        </p:txBody>
      </p:sp>
      <p:pic>
        <p:nvPicPr>
          <p:cNvPr id="5122" name="Picture 2" descr="https://cf3.ppt-online.org/files3/slide/r/rW0vKJYweOSaC8Pm9oinxt6q3NyfQjZIzclUbp/slide-1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6" t="18727" r="5502" b="11292"/>
          <a:stretch/>
        </p:blipFill>
        <p:spPr bwMode="auto">
          <a:xfrm>
            <a:off x="971600" y="2204864"/>
            <a:ext cx="7200800" cy="426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1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Знание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человеческих факторов позволяет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формулировать требования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согласованию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способов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осуществления трудовой деятельности. </a:t>
            </a:r>
          </a:p>
        </p:txBody>
      </p:sp>
      <p:pic>
        <p:nvPicPr>
          <p:cNvPr id="6146" name="Picture 2" descr="https://catherineasquithgallery.com/uploads/posts/2021-02/1613545553_224-p-kartinki-na-belom-fone-dlya-prezentatsii-2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5250323" cy="393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56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Подход к формализации эргономики ПО и ГПИ раскрывается посредством следующих параметров и свойств: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Эргономичность: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управляемость,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ru-RU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обслуживаемость,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ru-RU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ru-RU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осваиваемость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ru-RU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обитаемость.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83968" y="2348880"/>
            <a:ext cx="43204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настоящий момент – не числовые критерии, но с внутренними численными качественными показателями.</a:t>
            </a:r>
          </a:p>
        </p:txBody>
      </p:sp>
    </p:spTree>
    <p:extLst>
      <p:ext uri="{BB962C8B-B14F-4D97-AF65-F5344CB8AC3E}">
        <p14:creationId xmlns:p14="http://schemas.microsoft.com/office/powerpoint/2010/main" val="428579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Человеческие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факторы всесторонне проявляются и фикси­руются в такой целостной эргономической характеристике СЧМ, как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эргономичность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Эргономичность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свойство тех­ники изменять эффективность трудовой деятельности в СЧМ в зависимости от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степени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её </a:t>
            </a:r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соответствия</a:t>
            </a:r>
          </a:p>
          <a:p>
            <a:pPr algn="just"/>
            <a:endParaRPr lang="ru-RU" sz="20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физическим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биологи­ческим, </a:t>
            </a: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психическим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свойствам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человека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Эргономичность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формируется на базе таких свойств техники, как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управляемость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обслуживаемость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000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осваиваемость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обитаемость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168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Управляемость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свойство техники изменять эффектив­ность выполнения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человеком основной и вспомогательной рабо­ты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обеспечении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необходимых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технологических операций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над предметом труда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7174" name="Picture 6" descr="https://technologieradar.de/storage/6802/mensch-maschine-interaktion-fotolia-chombosan-98047967-1_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6170149" cy="373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85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Обслуживаемость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свойство техники изменять эффек­тивность выполнения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человеком трудовых операций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приве­дению техники в состояние готовности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 функционированию и поддержанию этого состояния во времени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7170" name="Picture 2" descr="https://elangal.ru/upload/iblock/40d/40d5dcde4c768825536e7f4508ceaf1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23" y="2823623"/>
            <a:ext cx="3832983" cy="255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avrorra.com/wp-content/uploads/2019/09/post_5d68a35e0995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527" y="2780928"/>
            <a:ext cx="3888432" cy="263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20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Осваиваемость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свойство,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характеризующее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 приспособ­ления техники к быстрому и качественному овладению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ею об­служивающим и управляющим персоналом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10242" name="Picture 2" descr="https://www.wikihow.com/images_en/thumb/c/c9/Learn-Many-Chords-on-Piano-Using-Two-Shapes-and-the-Numbers-1-to-5-Step-18.jpg/v4-1200px-Learn-Many-Chords-on-Piano-Using-Two-Shapes-and-the-Numbers-1-to-5-Step-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73016"/>
            <a:ext cx="3952591" cy="29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unigrant.ru/wp-content/uploads/2022/06/grant-na-razrabotky-programmnogo-obespecheniya-2022-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5400600" cy="303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7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Обитаемость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эргономическое свойство техники, при­ближающее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условия её функционирования к оптимальным био­логическим параметрам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внешней среды, при которых работаю­щему человеку обеспечивается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нормальное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развитие,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хорошее здоровье, </a:t>
            </a: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высокая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работоспособность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8194" name="Picture 2" descr="https://i.pinimg.com/originals/10/a7/e1/10a7e11116748ed7ed677aa2f2974f2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08920"/>
            <a:ext cx="3868186" cy="382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mybasicllc.com/wp-content/uploads/2020/10/gear-vr-virtual-reality-samsung.0.1505426113.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42" y="3573016"/>
            <a:ext cx="4403217" cy="293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5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претерпела существенные изменения в процессе своего развития.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если 20 лет назад основные работы велись в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области: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антропометрии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физиологии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труда,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труда,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биомеханики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психологии.</a:t>
            </a:r>
          </a:p>
        </p:txBody>
      </p:sp>
    </p:spTree>
    <p:extLst>
      <p:ext uri="{BB962C8B-B14F-4D97-AF65-F5344CB8AC3E}">
        <p14:creationId xmlns:p14="http://schemas.microsoft.com/office/powerpoint/2010/main" val="162685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Качественными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показателями эргономичности  являются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</a:t>
            </a:r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области управляемости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среднее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время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или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коэффициент занятости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человека-оператора выполнением определенной единицы технологиче­ского процесса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вероятность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выполнения человеком-оператором еди­ницы технологического процесса с заданным качеством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производительность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(норма времени на единицу труда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644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Качественными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показателями эргономичности  являются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уровню обслуживаемости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среднее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оперативное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время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занятия человека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подго­товкой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техники к её применению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среднее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оперативное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время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занятостью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восстановле­нием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или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профилактикой / диагностикой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техники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720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Качественными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показателями эргономичности  являются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3)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степени </a:t>
            </a:r>
            <a:r>
              <a:rPr lang="ru-RU" sz="2000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осваиваемости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среднее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календарное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время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профессиональной подго­товки человека-оператора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уровень квалификации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человека, необходимый для обслуживания техники.</a:t>
            </a:r>
          </a:p>
        </p:txBody>
      </p:sp>
    </p:spTree>
    <p:extLst>
      <p:ext uri="{BB962C8B-B14F-4D97-AF65-F5344CB8AC3E}">
        <p14:creationId xmlns:p14="http://schemas.microsoft.com/office/powerpoint/2010/main" val="21673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96952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Оптимальные задачи эргономики</a:t>
            </a:r>
          </a:p>
        </p:txBody>
      </p:sp>
    </p:spTree>
    <p:extLst>
      <p:ext uri="{BB962C8B-B14F-4D97-AF65-F5344CB8AC3E}">
        <p14:creationId xmlns:p14="http://schemas.microsoft.com/office/powerpoint/2010/main" val="344610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Оптимальные задачи эргономики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Одной из важнейших задач эргономики является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оптимиза­ция условий труда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путём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оптимально-рационального проекти­рования оборудования рабочих мест с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учётом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возможностей и особенностей различных категорий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людей. 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приобретает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всё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большее значение и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решении комплексной проб­лемы реабилитации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лиц, в той или иной мере утративших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работоспособность.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Инклюзивный подход.</a:t>
            </a:r>
          </a:p>
        </p:txBody>
      </p:sp>
      <p:pic>
        <p:nvPicPr>
          <p:cNvPr id="3074" name="Picture 2" descr="https://chspu.ru/wp-content/uploads/2020/10/CqpFO2QXgAQXYu2.jpg-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171" y="3284984"/>
            <a:ext cx="4910146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6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Оптимальные задачи эргономики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этой целью в эргономике изучаются психофи­зические возможности и особенности людей пожилого возраста.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создает научную базу для решения важной социальной проблемы по вовлечению в производитель­ный труд указанной части населения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 descr="https://pln-pskov.ru/pictures/1807310945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09195"/>
            <a:ext cx="4441109" cy="295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fonoteka.top/uploads/posts/2023-03/1679986765_phonoteka-org-p-inklyuzivnoe-obrazovanie-oboi-instagram-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741" y="3404970"/>
            <a:ext cx="3995428" cy="266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28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Оптимальные задачи эргономики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призвана решать ряд проблем, связанных с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оцен­кой: 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точности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надёжности,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стабильности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работы,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влияния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пси­хической напряженности,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утомляемости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эмоциональных факто­ров,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особенностей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нервно-психической организации оператора на эффективность его деятельности в СЧМ.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122" name="Picture 2" descr="https://associationsnow.com/wp-content/uploads/2014/12/1211_productivit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51" y="4005064"/>
            <a:ext cx="4277569" cy="256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pro.doctoralia.es/hs-fs/hubfs/Stock%20images/Tired-woman-touching-her-eyes-830293564_6720x4480.jpeg?width=355&amp;height=205&amp;name=Tired-woman-touching-her-eyes-830293564_6720x4480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35" y="4005064"/>
            <a:ext cx="3842348" cy="256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94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Оптимальные задачи эргономики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Большое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значение имеет создание эргономического обеспечения научной органи­зации и безопасных условий труда.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этой целью должна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произ­водиться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эргономических </a:t>
            </a:r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норм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эргономический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требований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эргономическая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оценка качества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промышленной продукции, в том числе и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информационных систем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146" name="Picture 2" descr="https://nkregion.ru/wp-content/uploads/2023/06/post-na-sajt-moo-nk-3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720" y="3645024"/>
            <a:ext cx="5326560" cy="299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9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Оптимальные задачи эргономики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Решение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любой эргономической задачи состоит из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последовательности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этапов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</a:t>
            </a:r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деятельности оператора в СЧМ, в процессе </a:t>
            </a:r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которо­го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изучается структура деятельности оператора,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выявляются: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моти­вы,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способы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выполнения трудовых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действий,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рассматриваются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возможные режимы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работы,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оценивается влияние режимов работы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резуль­таты труда.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основании этих исследований определяются необ­ходимые требования к характеристикам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человека-оператора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194" name="Picture 2" descr="https://avatars.dzeninfra.ru/get-zen_doc/99893/pub_5bb3bac789643a00ad0106ba_5bbbc61c46547a00aaa8a657/scale_120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5" t="14700" r="4991" b="11801"/>
          <a:stretch/>
        </p:blipFill>
        <p:spPr bwMode="auto">
          <a:xfrm>
            <a:off x="5364088" y="2625811"/>
            <a:ext cx="3185796" cy="202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1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последнее десятилетие приоритеты эргономики существенно сместились в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область: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без­опасности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труда,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биомеханики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напряженности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труда,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интерфейса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человек-ПК»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Биомеханика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физио­логия труда не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преобладают,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в прошлом, но возник их новый аспект,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связанный с расстройствами опорно-двигательного аппарата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обусловленный увеличением числа людей, работающих на компьютеризированных местах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85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литературе развитие эргономики по десятилетиям харак­теризуется следующим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образом: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1950-е годы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военная эргономика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1960-е годы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промышленная эргономика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1970-е годы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товаров широкого потребления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1980-е годы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интерфейс «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человек-ПК»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эргоно­мика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1990-е годы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когнитивная и организационная эргономика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93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является одновременно и исследовательской и проектировочной дисциплиной, так как одной из её задач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явля­ется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методов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учёта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человеческих факторов при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новой и модернизации старой техники и технологии, а также существующих условий труда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4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рассматривает СЧМ как сложное функцио­нирующее целое, в котором ведущая роль принадлежит челове­ку.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Человека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работающего с помощью машины, принято назы­вать </a:t>
            </a:r>
            <a:r>
              <a:rPr lang="ru-RU" sz="20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оператором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рассматривает технический и человеческий ас­пекты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неразрывной связи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Сочетание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способностей человека и возможностей машины существенно повышает эффективность функционирования СЧМ.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4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Решение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прикладных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про­блем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эргономики предполагает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движение одновременно в двух </a:t>
            </a:r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направлениях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требований человека к машине и условиям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её функционирования;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требований машины и условий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её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функционирования к человеку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Оптимальные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реше­ния </a:t>
            </a:r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находятся на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пересечении этих направлений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80928"/>
            <a:ext cx="1656184" cy="1665385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V="1">
            <a:off x="3923928" y="2852936"/>
            <a:ext cx="72008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4067944" y="3326118"/>
            <a:ext cx="260412" cy="1028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58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решает задачи рациональной организа­ции деятельности людей в СЧМ, целесообразного распределе­ния функций между человеком и машиной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изучает опре­деленные свойства СЧМ, получившие название </a:t>
            </a:r>
            <a:r>
              <a:rPr lang="ru-RU" sz="20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человеческих факторов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https://slideplayer.com/slide/12669436/76/images/11/There+are+two+main+activities+that+we+will+be+discussing%3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9" t="14437" r="5582" b="4189"/>
          <a:stretch/>
        </p:blipFill>
        <p:spPr bwMode="auto">
          <a:xfrm>
            <a:off x="1691680" y="2852936"/>
            <a:ext cx="5749026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2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Человеческие факторы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представляют собой интегральные характери­стики связи человека и машины, проявляющиеся в конкретных условиях их взаимодействия при функционировании системы.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Важным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факто­ром является эргономика рабочего места пользовате­ля при работе с компьютером. </a:t>
            </a:r>
          </a:p>
        </p:txBody>
      </p:sp>
      <p:pic>
        <p:nvPicPr>
          <p:cNvPr id="2050" name="Picture 2" descr="https://topuch.com/issledovanie-poluchennoj-modeli-49/4996_html_2d063f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708920"/>
            <a:ext cx="4896544" cy="398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3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3084</TotalTime>
  <Words>1067</Words>
  <Application>Microsoft Office PowerPoint</Application>
  <PresentationFormat>Экран (4:3)</PresentationFormat>
  <Paragraphs>198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Дом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Игоревич Сафронов</dc:creator>
  <cp:lastModifiedBy>Сафронов А.И.</cp:lastModifiedBy>
  <cp:revision>272</cp:revision>
  <dcterms:created xsi:type="dcterms:W3CDTF">2016-01-30T16:19:22Z</dcterms:created>
  <dcterms:modified xsi:type="dcterms:W3CDTF">2024-09-30T07:48:21Z</dcterms:modified>
</cp:coreProperties>
</file>