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6" r:id="rId2"/>
    <p:sldId id="256" r:id="rId3"/>
    <p:sldId id="278" r:id="rId4"/>
    <p:sldId id="326" r:id="rId5"/>
    <p:sldId id="279" r:id="rId6"/>
    <p:sldId id="328" r:id="rId7"/>
    <p:sldId id="293" r:id="rId8"/>
    <p:sldId id="347" r:id="rId9"/>
    <p:sldId id="282" r:id="rId10"/>
    <p:sldId id="329" r:id="rId11"/>
    <p:sldId id="294" r:id="rId12"/>
    <p:sldId id="292" r:id="rId13"/>
    <p:sldId id="330" r:id="rId14"/>
    <p:sldId id="295" r:id="rId15"/>
    <p:sldId id="327" r:id="rId16"/>
    <p:sldId id="296" r:id="rId17"/>
    <p:sldId id="351" r:id="rId18"/>
    <p:sldId id="352" r:id="rId19"/>
    <p:sldId id="353" r:id="rId20"/>
    <p:sldId id="354" r:id="rId21"/>
    <p:sldId id="355" r:id="rId22"/>
    <p:sldId id="357" r:id="rId23"/>
    <p:sldId id="358" r:id="rId24"/>
    <p:sldId id="298" r:id="rId25"/>
    <p:sldId id="379" r:id="rId26"/>
    <p:sldId id="348" r:id="rId27"/>
    <p:sldId id="331" r:id="rId28"/>
    <p:sldId id="332" r:id="rId29"/>
    <p:sldId id="335" r:id="rId30"/>
    <p:sldId id="333" r:id="rId31"/>
    <p:sldId id="334" r:id="rId32"/>
    <p:sldId id="349" r:id="rId33"/>
    <p:sldId id="336" r:id="rId34"/>
    <p:sldId id="337" r:id="rId35"/>
    <p:sldId id="338" r:id="rId36"/>
    <p:sldId id="340" r:id="rId37"/>
    <p:sldId id="341" r:id="rId38"/>
    <p:sldId id="342" r:id="rId39"/>
    <p:sldId id="343" r:id="rId40"/>
    <p:sldId id="339" r:id="rId41"/>
    <p:sldId id="344" r:id="rId42"/>
    <p:sldId id="345" r:id="rId43"/>
    <p:sldId id="346" r:id="rId44"/>
    <p:sldId id="361" r:id="rId45"/>
    <p:sldId id="359" r:id="rId46"/>
    <p:sldId id="360" r:id="rId47"/>
    <p:sldId id="362" r:id="rId48"/>
    <p:sldId id="363" r:id="rId49"/>
    <p:sldId id="364" r:id="rId50"/>
    <p:sldId id="365" r:id="rId51"/>
    <p:sldId id="366" r:id="rId52"/>
    <p:sldId id="367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 библиотеку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MSWORD.OLB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56372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библиотеку в директорию с разрабатываемой оболочкой.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3400" b="9698"/>
          <a:stretch/>
        </p:blipFill>
        <p:spPr>
          <a:xfrm>
            <a:off x="1436941" y="1189190"/>
            <a:ext cx="6263867" cy="2364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1566" b="9859"/>
          <a:stretch/>
        </p:blipFill>
        <p:spPr>
          <a:xfrm>
            <a:off x="1436941" y="4077072"/>
            <a:ext cx="6263867" cy="2423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1436941" y="2014246"/>
            <a:ext cx="758795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5661248"/>
            <a:ext cx="758795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95736" y="2261338"/>
            <a:ext cx="2160240" cy="3399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36941" y="1521271"/>
            <a:ext cx="1910923" cy="179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360568" y="1525232"/>
            <a:ext cx="2875728" cy="170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68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решению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112568" cy="4232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11761" y="3835058"/>
            <a:ext cx="1800200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0033" y="5589240"/>
            <a:ext cx="115212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44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6781800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51921" y="3835058"/>
            <a:ext cx="1152128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52121" y="5127144"/>
            <a:ext cx="1152128" cy="318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05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Microsoft.Office.Interop.Word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906"/>
          <a:stretch/>
        </p:blipFill>
        <p:spPr bwMode="auto">
          <a:xfrm>
            <a:off x="1979712" y="1743188"/>
            <a:ext cx="2313219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1429" y="1743188"/>
            <a:ext cx="2327420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80113" y="2924944"/>
            <a:ext cx="165618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04939" y="4581127"/>
            <a:ext cx="767262" cy="14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769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Microsoft.Office.Interop.Word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43188"/>
            <a:ext cx="2461373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43188"/>
            <a:ext cx="2460116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5292081" y="3119482"/>
            <a:ext cx="1728192" cy="30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292081" y="4725144"/>
            <a:ext cx="720079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073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Прописать в разделе подключаемых к решению модулей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следующий:</a:t>
            </a:r>
          </a:p>
          <a:p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Microsoft.Office.Interop.Word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обращения к модулю присвоить его переменной, например,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3744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329185"/>
            <a:ext cx="3600400" cy="3885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36912"/>
            <a:ext cx="4860866" cy="325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139952" y="6372036"/>
            <a:ext cx="3744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4158176"/>
            <a:ext cx="3168352" cy="206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76056" y="3997218"/>
            <a:ext cx="2880320" cy="223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720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документ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8" y="1052736"/>
            <a:ext cx="729594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3" y="980728"/>
            <a:ext cx="8533333" cy="45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3" y="5877272"/>
            <a:ext cx="5981630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292080" y="5801977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6327803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843808" y="1484784"/>
            <a:ext cx="648072" cy="4464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перенос библиотеки </a:t>
            </a:r>
          </a:p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проект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5981630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238267" y="905433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38267" y="1431259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60848"/>
            <a:ext cx="8365606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115616" y="1700808"/>
            <a:ext cx="216024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137780" y="1988840"/>
            <a:ext cx="361068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221088"/>
            <a:ext cx="3000000" cy="6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412" y="4214335"/>
            <a:ext cx="3485714" cy="9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5013176"/>
            <a:ext cx="3476190" cy="1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Прямая со стрелкой 15"/>
          <p:cNvCxnSpPr/>
          <p:nvPr/>
        </p:nvCxnSpPr>
        <p:spPr>
          <a:xfrm>
            <a:off x="467544" y="3072571"/>
            <a:ext cx="0" cy="1141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403648" y="3284984"/>
            <a:ext cx="3734132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115616" y="3609020"/>
            <a:ext cx="936104" cy="1485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4818534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251520" y="1916832"/>
            <a:ext cx="4536504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15778"/>
          <a:stretch/>
        </p:blipFill>
        <p:spPr>
          <a:xfrm>
            <a:off x="1112785" y="2492896"/>
            <a:ext cx="7914537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1547664" y="6369036"/>
            <a:ext cx="7128792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1328809" y="2258745"/>
            <a:ext cx="1082951" cy="4110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9947"/>
          <a:stretch/>
        </p:blipFill>
        <p:spPr>
          <a:xfrm>
            <a:off x="305333" y="980729"/>
            <a:ext cx="8533333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434" b="3380"/>
          <a:stretch/>
        </p:blipFill>
        <p:spPr>
          <a:xfrm>
            <a:off x="528581" y="2276872"/>
            <a:ext cx="8086836" cy="44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611560" y="1628800"/>
            <a:ext cx="2088232" cy="2088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8172400" y="1772816"/>
            <a:ext cx="43204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339752" y="3695213"/>
            <a:ext cx="1368152" cy="2378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71600" y="4725144"/>
            <a:ext cx="864096" cy="2378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508104" y="4864481"/>
            <a:ext cx="2808312" cy="2378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5523498" y="1772816"/>
            <a:ext cx="3080951" cy="3103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24544" y="3932347"/>
            <a:ext cx="13833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6392" y="4949751"/>
            <a:ext cx="13833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7650" y="5102324"/>
            <a:ext cx="281876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строка таблицы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9947"/>
          <a:stretch/>
        </p:blipFill>
        <p:spPr>
          <a:xfrm>
            <a:off x="305333" y="980729"/>
            <a:ext cx="8533333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434" b="3380"/>
          <a:stretch/>
        </p:blipFill>
        <p:spPr>
          <a:xfrm>
            <a:off x="528581" y="2276872"/>
            <a:ext cx="8086836" cy="44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1691680" y="5733256"/>
            <a:ext cx="1584176" cy="363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97416" y="6374617"/>
            <a:ext cx="2097344" cy="363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1691680" y="1844824"/>
            <a:ext cx="0" cy="38817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3779912" y="1844825"/>
            <a:ext cx="14848" cy="4565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структуры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схема: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7" y="1411919"/>
            <a:ext cx="6934690" cy="53817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92080" y="4293096"/>
            <a:ext cx="1440160" cy="2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99920" y="6021288"/>
            <a:ext cx="1440160" cy="2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720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4133333" cy="21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19716"/>
            <a:ext cx="7018560" cy="4043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467544" y="1772816"/>
            <a:ext cx="1440160" cy="363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23728" y="5733256"/>
            <a:ext cx="864096" cy="363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716016" y="871552"/>
            <a:ext cx="42102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 «Диалоговое окно открытия файла» размещается с целью завершения компоновки экранной формы, но использован будет в последующем подразделе.</a:t>
            </a:r>
          </a:p>
        </p:txBody>
      </p:sp>
    </p:spTree>
    <p:extLst>
      <p:ext uri="{BB962C8B-B14F-4D97-AF65-F5344CB8AC3E}">
        <p14:creationId xmlns:p14="http://schemas.microsoft.com/office/powerpoint/2010/main" val="42324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40952"/>
            <a:ext cx="4457143" cy="3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583809"/>
            <a:ext cx="4885714" cy="40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788024" y="5998615"/>
            <a:ext cx="1728192" cy="238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H="1" flipV="1">
            <a:off x="3131840" y="5373216"/>
            <a:ext cx="1656184" cy="625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51520" y="4725144"/>
            <a:ext cx="28803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Отладочное свойство, которое обеспечивает видимость открываемого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1409137"/>
            <a:ext cx="864096" cy="363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3"/>
          <p:cNvCxnSpPr/>
          <p:nvPr/>
        </p:nvCxnSpPr>
        <p:spPr>
          <a:xfrm>
            <a:off x="2339752" y="1749031"/>
            <a:ext cx="3240360" cy="2745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62806"/>
            <a:ext cx="5303958" cy="518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0239"/>
            <a:ext cx="4885714" cy="40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 стрелкой 3"/>
          <p:cNvCxnSpPr/>
          <p:nvPr/>
        </p:nvCxnSpPr>
        <p:spPr>
          <a:xfrm flipV="1">
            <a:off x="4499992" y="1556792"/>
            <a:ext cx="1224136" cy="3454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7704" y="1466650"/>
            <a:ext cx="5193397" cy="4644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2012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03728" y="4149080"/>
            <a:ext cx="216024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1772816"/>
            <a:ext cx="689464" cy="306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95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124744"/>
            <a:ext cx="3888432" cy="2691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00270"/>
            <a:ext cx="4343563" cy="4027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2" y="4401085"/>
            <a:ext cx="3542857" cy="8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16" y="5761426"/>
            <a:ext cx="3533333" cy="8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2123728" y="4992088"/>
            <a:ext cx="504056" cy="30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3"/>
          <p:cNvCxnSpPr/>
          <p:nvPr/>
        </p:nvCxnSpPr>
        <p:spPr>
          <a:xfrm flipH="1" flipV="1">
            <a:off x="1691680" y="1772816"/>
            <a:ext cx="432048" cy="3219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"/>
          <p:cNvCxnSpPr/>
          <p:nvPr/>
        </p:nvCxnSpPr>
        <p:spPr>
          <a:xfrm flipH="1" flipV="1">
            <a:off x="1043608" y="2852936"/>
            <a:ext cx="1070128" cy="2139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6216" y="2470403"/>
            <a:ext cx="0" cy="8145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36216" y="2470403"/>
            <a:ext cx="40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216" y="3284984"/>
            <a:ext cx="40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8"/>
          <p:cNvSpPr/>
          <p:nvPr/>
        </p:nvSpPr>
        <p:spPr>
          <a:xfrm>
            <a:off x="5364088" y="5606866"/>
            <a:ext cx="2880320" cy="414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" name="Прямая со стрелкой 3"/>
          <p:cNvCxnSpPr/>
          <p:nvPr/>
        </p:nvCxnSpPr>
        <p:spPr>
          <a:xfrm flipH="1" flipV="1">
            <a:off x="4183189" y="2852936"/>
            <a:ext cx="1180899" cy="2753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644008" y="1098594"/>
            <a:ext cx="2880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Директива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перевод курсора на следующую строку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33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4238625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42" y="2391305"/>
            <a:ext cx="4465146" cy="4206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Прямоугольник 8"/>
          <p:cNvSpPr/>
          <p:nvPr/>
        </p:nvSpPr>
        <p:spPr>
          <a:xfrm>
            <a:off x="5292080" y="5445224"/>
            <a:ext cx="288032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7" name="Прямая со стрелкой 3"/>
          <p:cNvCxnSpPr/>
          <p:nvPr/>
        </p:nvCxnSpPr>
        <p:spPr>
          <a:xfrm flipH="1" flipV="1">
            <a:off x="3995936" y="3140968"/>
            <a:ext cx="1279087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8260" y="4032663"/>
            <a:ext cx="40016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получения только содержательных строк можно организовать фильтр по директиве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4838095" cy="39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80728"/>
            <a:ext cx="3672408" cy="2525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91" y="4205476"/>
            <a:ext cx="4113097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8"/>
          <p:cNvSpPr/>
          <p:nvPr/>
        </p:nvSpPr>
        <p:spPr>
          <a:xfrm>
            <a:off x="395536" y="3573016"/>
            <a:ext cx="20882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 flipV="1">
            <a:off x="2509211" y="2708920"/>
            <a:ext cx="3142909" cy="873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3"/>
          <p:cNvCxnSpPr/>
          <p:nvPr/>
        </p:nvCxnSpPr>
        <p:spPr>
          <a:xfrm flipV="1">
            <a:off x="5174344" y="3212976"/>
            <a:ext cx="2172962" cy="1233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5536" y="5253007"/>
            <a:ext cx="40016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сетки электронной таблицы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08720"/>
            <a:ext cx="5823544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3"/>
          <a:srcRect b="44756"/>
          <a:stretch/>
        </p:blipFill>
        <p:spPr>
          <a:xfrm>
            <a:off x="3383167" y="3632596"/>
            <a:ext cx="5527811" cy="3049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Прямая со стрелкой 3"/>
          <p:cNvCxnSpPr/>
          <p:nvPr/>
        </p:nvCxnSpPr>
        <p:spPr>
          <a:xfrm flipH="1" flipV="1">
            <a:off x="755576" y="1052736"/>
            <a:ext cx="6408712" cy="4906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5" y="908720"/>
            <a:ext cx="8690170" cy="296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6" y="3717033"/>
            <a:ext cx="8690170" cy="289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3"/>
          <p:cNvCxnSpPr/>
          <p:nvPr/>
        </p:nvCxnSpPr>
        <p:spPr>
          <a:xfrm flipH="1">
            <a:off x="1763688" y="764704"/>
            <a:ext cx="1584176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3"/>
          <p:cNvCxnSpPr/>
          <p:nvPr/>
        </p:nvCxnSpPr>
        <p:spPr>
          <a:xfrm>
            <a:off x="1763688" y="4293097"/>
            <a:ext cx="648072" cy="340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995936" y="2866456"/>
            <a:ext cx="45777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шапки электронной таблицы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5743835" cy="5735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1475656" y="4725144"/>
            <a:ext cx="158417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V="1">
            <a:off x="3059832" y="3284984"/>
            <a:ext cx="3384376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28184" y="1978441"/>
            <a:ext cx="26642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общем случае перед созданием чего-то нового необходимо избавиться от старого.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228184" y="3680460"/>
            <a:ext cx="2664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ситуации, когда через одну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DataGrid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потребуется просматривать разные таблицы – действия по очистке строк и столбцов точно потребуются.</a:t>
            </a:r>
          </a:p>
        </p:txBody>
      </p:sp>
    </p:spTree>
    <p:extLst>
      <p:ext uri="{BB962C8B-B14F-4D97-AF65-F5344CB8AC3E}">
        <p14:creationId xmlns:p14="http://schemas.microsoft.com/office/powerpoint/2010/main" val="688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5743835" cy="5735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1611269" y="4996924"/>
            <a:ext cx="445609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V="1">
            <a:off x="3229982" y="3284984"/>
            <a:ext cx="3070210" cy="1701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28184" y="1807656"/>
            <a:ext cx="26642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Важно, чтобы столбцы были сформированы до момента, когда начнут формироваться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3927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5743835" cy="5735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1611269" y="5301208"/>
            <a:ext cx="216864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 flipV="1">
            <a:off x="3779912" y="3284984"/>
            <a:ext cx="2520280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28184" y="1807656"/>
            <a:ext cx="26642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 в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DataGrid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формируются в количестве, соответствующем текущей прочитанной таблице из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1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690170" cy="289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276124" y="1484783"/>
            <a:ext cx="504056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378425"/>
            <a:ext cx="4489444" cy="1083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3"/>
          <p:cNvCxnSpPr>
            <a:stCxn id="7" idx="2"/>
          </p:cNvCxnSpPr>
          <p:nvPr/>
        </p:nvCxnSpPr>
        <p:spPr>
          <a:xfrm>
            <a:off x="528152" y="3717031"/>
            <a:ext cx="83408" cy="1656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34719"/>
          <a:stretch/>
        </p:blipFill>
        <p:spPr>
          <a:xfrm>
            <a:off x="4320924" y="3999222"/>
            <a:ext cx="4548758" cy="2320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>
            <a:off x="2987824" y="5373216"/>
            <a:ext cx="144016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3402" y="5746030"/>
            <a:ext cx="410855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таблицах, нацеленных на демонстрацию данных заголовки строк часто избыточны.</a:t>
            </a:r>
          </a:p>
        </p:txBody>
      </p:sp>
    </p:spTree>
    <p:extLst>
      <p:ext uri="{BB962C8B-B14F-4D97-AF65-F5344CB8AC3E}">
        <p14:creationId xmlns:p14="http://schemas.microsoft.com/office/powerpoint/2010/main" val="4981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6" y="1772816"/>
            <a:ext cx="7420168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987824" y="1764546"/>
            <a:ext cx="792088" cy="368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59832" y="3325924"/>
            <a:ext cx="2160240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59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690170" cy="289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8"/>
          <p:cNvSpPr/>
          <p:nvPr/>
        </p:nvSpPr>
        <p:spPr>
          <a:xfrm>
            <a:off x="683568" y="2060848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2060848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8"/>
          <p:cNvSpPr/>
          <p:nvPr/>
        </p:nvSpPr>
        <p:spPr>
          <a:xfrm>
            <a:off x="2555776" y="2286405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3491880" y="2394417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Прямоугольник 8"/>
          <p:cNvSpPr/>
          <p:nvPr/>
        </p:nvSpPr>
        <p:spPr>
          <a:xfrm>
            <a:off x="4355976" y="2276872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Прямоугольник 8"/>
          <p:cNvSpPr/>
          <p:nvPr/>
        </p:nvSpPr>
        <p:spPr>
          <a:xfrm>
            <a:off x="5308977" y="2139517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832979"/>
            <a:ext cx="3980952" cy="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97" y="5784503"/>
            <a:ext cx="3733333" cy="3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6278884"/>
            <a:ext cx="5076190" cy="3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617" y="4117670"/>
            <a:ext cx="4238095" cy="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3"/>
          <p:cNvCxnSpPr/>
          <p:nvPr/>
        </p:nvCxnSpPr>
        <p:spPr>
          <a:xfrm>
            <a:off x="5497151" y="2340323"/>
            <a:ext cx="2315209" cy="1977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8"/>
          <p:cNvSpPr/>
          <p:nvPr/>
        </p:nvSpPr>
        <p:spPr>
          <a:xfrm>
            <a:off x="7812360" y="4317670"/>
            <a:ext cx="360040" cy="20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1" name="Прямая со стрелкой 3"/>
          <p:cNvCxnSpPr/>
          <p:nvPr/>
        </p:nvCxnSpPr>
        <p:spPr>
          <a:xfrm>
            <a:off x="2765918" y="2507223"/>
            <a:ext cx="4686402" cy="396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8"/>
          <p:cNvSpPr/>
          <p:nvPr/>
        </p:nvSpPr>
        <p:spPr>
          <a:xfrm>
            <a:off x="7452320" y="6474122"/>
            <a:ext cx="360040" cy="20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Прямоугольник 8"/>
          <p:cNvSpPr/>
          <p:nvPr/>
        </p:nvSpPr>
        <p:spPr>
          <a:xfrm>
            <a:off x="5001107" y="5947684"/>
            <a:ext cx="307870" cy="241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5" name="Прямая со стрелкой 3"/>
          <p:cNvCxnSpPr/>
          <p:nvPr/>
        </p:nvCxnSpPr>
        <p:spPr>
          <a:xfrm>
            <a:off x="1860747" y="2286405"/>
            <a:ext cx="3140219" cy="3648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3"/>
          <p:cNvCxnSpPr/>
          <p:nvPr/>
        </p:nvCxnSpPr>
        <p:spPr>
          <a:xfrm>
            <a:off x="899439" y="2272079"/>
            <a:ext cx="1827108" cy="3165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8"/>
          <p:cNvSpPr/>
          <p:nvPr/>
        </p:nvSpPr>
        <p:spPr>
          <a:xfrm>
            <a:off x="2726547" y="5437965"/>
            <a:ext cx="307870" cy="241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6516216" y="4594106"/>
            <a:ext cx="23534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Директивы 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избыточны – их необходимо фильтровать.</a:t>
            </a:r>
          </a:p>
        </p:txBody>
      </p:sp>
    </p:spTree>
    <p:extLst>
      <p:ext uri="{BB962C8B-B14F-4D97-AF65-F5344CB8AC3E}">
        <p14:creationId xmlns:p14="http://schemas.microsoft.com/office/powerpoint/2010/main" val="38180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5740178" cy="5681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3915"/>
          <a:stretch/>
        </p:blipFill>
        <p:spPr>
          <a:xfrm>
            <a:off x="4652123" y="1052736"/>
            <a:ext cx="4357599" cy="2195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Прямоугольник 8"/>
          <p:cNvSpPr/>
          <p:nvPr/>
        </p:nvSpPr>
        <p:spPr>
          <a:xfrm>
            <a:off x="3779912" y="5157192"/>
            <a:ext cx="208823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8" name="Прямоугольник 8"/>
          <p:cNvSpPr/>
          <p:nvPr/>
        </p:nvSpPr>
        <p:spPr>
          <a:xfrm>
            <a:off x="4708410" y="1558254"/>
            <a:ext cx="4328086" cy="718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0" name="Прямая со стрелкой 3"/>
          <p:cNvCxnSpPr/>
          <p:nvPr/>
        </p:nvCxnSpPr>
        <p:spPr>
          <a:xfrm flipV="1">
            <a:off x="4355976" y="2060848"/>
            <a:ext cx="64807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"/>
          <p:cNvCxnSpPr/>
          <p:nvPr/>
        </p:nvCxnSpPr>
        <p:spPr>
          <a:xfrm flipV="1">
            <a:off x="5032977" y="2060848"/>
            <a:ext cx="64807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"/>
          <p:cNvCxnSpPr/>
          <p:nvPr/>
        </p:nvCxnSpPr>
        <p:spPr>
          <a:xfrm flipV="1">
            <a:off x="5441927" y="2060848"/>
            <a:ext cx="930273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"/>
          <p:cNvCxnSpPr/>
          <p:nvPr/>
        </p:nvCxnSpPr>
        <p:spPr>
          <a:xfrm flipV="1">
            <a:off x="5869892" y="2060848"/>
            <a:ext cx="2590540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6014763" cy="583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4719"/>
          <a:stretch/>
        </p:blipFill>
        <p:spPr>
          <a:xfrm>
            <a:off x="4023466" y="1700808"/>
            <a:ext cx="4941022" cy="2520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4067944" y="3140968"/>
            <a:ext cx="49685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8"/>
          <p:cNvSpPr/>
          <p:nvPr/>
        </p:nvSpPr>
        <p:spPr>
          <a:xfrm>
            <a:off x="1403647" y="5085184"/>
            <a:ext cx="4790627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 flipH="1" flipV="1">
            <a:off x="2267744" y="5229200"/>
            <a:ext cx="1152128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419872" y="6224646"/>
            <a:ext cx="3960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00192" y="4460919"/>
            <a:ext cx="2664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повторного упоминания считываемых заголовков столбцов необходимо выполнить сдвиг по строкам (начать с «1», а не с «0»).</a:t>
            </a:r>
          </a:p>
        </p:txBody>
      </p:sp>
    </p:spTree>
    <p:extLst>
      <p:ext uri="{BB962C8B-B14F-4D97-AF65-F5344CB8AC3E}">
        <p14:creationId xmlns:p14="http://schemas.microsoft.com/office/powerpoint/2010/main" val="37587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4719"/>
          <a:stretch/>
        </p:blipFill>
        <p:spPr>
          <a:xfrm>
            <a:off x="2174669" y="748677"/>
            <a:ext cx="4794659" cy="244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0" y="3212976"/>
            <a:ext cx="6366519" cy="347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627784" y="6194301"/>
            <a:ext cx="10801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Разрыв</a:t>
            </a: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4716016" y="3573016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716016" y="3573016"/>
            <a:ext cx="0" cy="273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923928" y="630932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2339752" y="2564904"/>
            <a:ext cx="288032" cy="3528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>
            <a:off x="2426683" y="2402214"/>
            <a:ext cx="229651" cy="3331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3"/>
          <p:cNvCxnSpPr/>
          <p:nvPr/>
        </p:nvCxnSpPr>
        <p:spPr>
          <a:xfrm>
            <a:off x="2506160" y="2114182"/>
            <a:ext cx="150174" cy="3259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9375" b="9890"/>
          <a:stretch/>
        </p:blipFill>
        <p:spPr>
          <a:xfrm>
            <a:off x="179511" y="881155"/>
            <a:ext cx="6014763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8"/>
          <p:cNvSpPr/>
          <p:nvPr/>
        </p:nvSpPr>
        <p:spPr>
          <a:xfrm>
            <a:off x="1331640" y="2085020"/>
            <a:ext cx="4862634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984792"/>
            <a:ext cx="5764422" cy="2665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3419872" y="5568968"/>
            <a:ext cx="5548398" cy="96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>
            <a:off x="2768897" y="2806206"/>
            <a:ext cx="650975" cy="2762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8"/>
          <p:cNvSpPr/>
          <p:nvPr/>
        </p:nvSpPr>
        <p:spPr>
          <a:xfrm>
            <a:off x="1115616" y="2903296"/>
            <a:ext cx="792088" cy="2255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8"/>
          <p:cNvSpPr/>
          <p:nvPr/>
        </p:nvSpPr>
        <p:spPr>
          <a:xfrm>
            <a:off x="3491880" y="6309319"/>
            <a:ext cx="1872208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8"/>
          <p:cNvSpPr/>
          <p:nvPr/>
        </p:nvSpPr>
        <p:spPr>
          <a:xfrm>
            <a:off x="4644008" y="6000803"/>
            <a:ext cx="1080120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2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3915"/>
          <a:stretch/>
        </p:blipFill>
        <p:spPr>
          <a:xfrm>
            <a:off x="323528" y="836712"/>
            <a:ext cx="591691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365104"/>
            <a:ext cx="6700744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323528" y="2420888"/>
            <a:ext cx="5916910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195736" y="4383305"/>
            <a:ext cx="6552728" cy="1637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699792" y="3134996"/>
            <a:ext cx="582191" cy="1230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36958" y="1052736"/>
            <a:ext cx="26642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Первая разновидность перехода через разрыв – пустая строка на месте повторного упоминания заголовка.</a:t>
            </a:r>
          </a:p>
        </p:txBody>
      </p:sp>
    </p:spTree>
    <p:extLst>
      <p:ext uri="{BB962C8B-B14F-4D97-AF65-F5344CB8AC3E}">
        <p14:creationId xmlns:p14="http://schemas.microsoft.com/office/powerpoint/2010/main" val="22367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3655"/>
          <a:stretch/>
        </p:blipFill>
        <p:spPr>
          <a:xfrm>
            <a:off x="251520" y="836712"/>
            <a:ext cx="5940152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509120"/>
            <a:ext cx="6228571" cy="1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323528" y="2420888"/>
            <a:ext cx="5868144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8"/>
          <p:cNvSpPr/>
          <p:nvPr/>
        </p:nvSpPr>
        <p:spPr>
          <a:xfrm>
            <a:off x="2659251" y="4581128"/>
            <a:ext cx="6197104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36958" y="1052736"/>
            <a:ext cx="26642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Вторая разновидность перехода через разрыв – повторное упоминание заголовка.</a:t>
            </a:r>
          </a:p>
        </p:txBody>
      </p:sp>
      <p:cxnSp>
        <p:nvCxnSpPr>
          <p:cNvPr id="10" name="Прямая со стрелкой 3"/>
          <p:cNvCxnSpPr/>
          <p:nvPr/>
        </p:nvCxnSpPr>
        <p:spPr>
          <a:xfrm>
            <a:off x="2843808" y="3131044"/>
            <a:ext cx="720080" cy="1450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33111"/>
          <a:stretch/>
        </p:blipFill>
        <p:spPr>
          <a:xfrm>
            <a:off x="179512" y="836712"/>
            <a:ext cx="598891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149080"/>
            <a:ext cx="6219048" cy="24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323528" y="2420888"/>
            <a:ext cx="5868144" cy="695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627784" y="4129916"/>
            <a:ext cx="6219048" cy="2323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843808" y="3131044"/>
            <a:ext cx="504056" cy="998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36958" y="1052736"/>
            <a:ext cx="26642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это далеко не всегда чередование подобных ситуаций.</a:t>
            </a:r>
          </a:p>
        </p:txBody>
      </p:sp>
    </p:spTree>
    <p:extLst>
      <p:ext uri="{BB962C8B-B14F-4D97-AF65-F5344CB8AC3E}">
        <p14:creationId xmlns:p14="http://schemas.microsoft.com/office/powerpoint/2010/main" val="26284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5764422" cy="2665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8"/>
          <p:cNvSpPr/>
          <p:nvPr/>
        </p:nvSpPr>
        <p:spPr>
          <a:xfrm>
            <a:off x="467544" y="2348880"/>
            <a:ext cx="5548398" cy="96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8"/>
          <p:cNvSpPr/>
          <p:nvPr/>
        </p:nvSpPr>
        <p:spPr>
          <a:xfrm>
            <a:off x="539552" y="3089231"/>
            <a:ext cx="1872208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8"/>
          <p:cNvSpPr/>
          <p:nvPr/>
        </p:nvSpPr>
        <p:spPr>
          <a:xfrm>
            <a:off x="1691680" y="2780715"/>
            <a:ext cx="1080120" cy="188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64" y="3573016"/>
            <a:ext cx="6446426" cy="3084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8"/>
          <p:cNvSpPr/>
          <p:nvPr/>
        </p:nvSpPr>
        <p:spPr>
          <a:xfrm>
            <a:off x="2699792" y="5349582"/>
            <a:ext cx="6184998" cy="1103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>
            <a:off x="5997214" y="3289058"/>
            <a:ext cx="469504" cy="2060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8"/>
          <p:cNvSpPr/>
          <p:nvPr/>
        </p:nvSpPr>
        <p:spPr>
          <a:xfrm>
            <a:off x="3923928" y="5349582"/>
            <a:ext cx="1584176" cy="2396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Прямоугольник 8"/>
          <p:cNvSpPr/>
          <p:nvPr/>
        </p:nvSpPr>
        <p:spPr>
          <a:xfrm>
            <a:off x="3563888" y="6291532"/>
            <a:ext cx="1584176" cy="1562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56176" y="935150"/>
            <a:ext cx="26642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Корректировка, направленная на устранение пустой строки при переходе через разрыв.</a:t>
            </a:r>
          </a:p>
        </p:txBody>
      </p:sp>
    </p:spTree>
    <p:extLst>
      <p:ext uri="{BB962C8B-B14F-4D97-AF65-F5344CB8AC3E}">
        <p14:creationId xmlns:p14="http://schemas.microsoft.com/office/powerpoint/2010/main" val="40783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365104"/>
            <a:ext cx="6700744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4052"/>
          <a:stretch/>
        </p:blipFill>
        <p:spPr>
          <a:xfrm>
            <a:off x="323528" y="908720"/>
            <a:ext cx="5904656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467544" y="2924944"/>
            <a:ext cx="57606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339752" y="4437112"/>
            <a:ext cx="6480720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911932" y="3429000"/>
            <a:ext cx="363924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54307" y="1061154"/>
            <a:ext cx="26642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Пустая строка отработана при отладке.</a:t>
            </a:r>
          </a:p>
        </p:txBody>
      </p:sp>
    </p:spTree>
    <p:extLst>
      <p:ext uri="{BB962C8B-B14F-4D97-AF65-F5344CB8AC3E}">
        <p14:creationId xmlns:p14="http://schemas.microsoft.com/office/powerpoint/2010/main" val="21577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или в одном из столбцов диалогового окна.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6" t="3620" r="1446" b="2739"/>
          <a:stretch/>
        </p:blipFill>
        <p:spPr>
          <a:xfrm>
            <a:off x="1547665" y="2132856"/>
            <a:ext cx="6048672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2012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43808" y="5373216"/>
            <a:ext cx="273630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2772918"/>
            <a:ext cx="57606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228184" y="4149080"/>
            <a:ext cx="2160240" cy="1645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581128"/>
            <a:ext cx="6228571" cy="1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3988"/>
          <a:stretch/>
        </p:blipFill>
        <p:spPr>
          <a:xfrm>
            <a:off x="179512" y="836712"/>
            <a:ext cx="5910400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254392" y="2636912"/>
            <a:ext cx="583552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699791" y="4682132"/>
            <a:ext cx="6156563" cy="162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843808" y="3347029"/>
            <a:ext cx="432048" cy="1335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228184" y="1007567"/>
            <a:ext cx="26642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Устранение пустой строки не влияет на аналогичное устранение строки с дублированием шапки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9162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3"/>
            <a:ext cx="4966782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019108"/>
            <a:ext cx="5030806" cy="3676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8"/>
          <p:cNvSpPr/>
          <p:nvPr/>
        </p:nvSpPr>
        <p:spPr>
          <a:xfrm>
            <a:off x="890933" y="2636912"/>
            <a:ext cx="432736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Прямоугольник 8"/>
          <p:cNvSpPr/>
          <p:nvPr/>
        </p:nvSpPr>
        <p:spPr>
          <a:xfrm>
            <a:off x="4816631" y="5232192"/>
            <a:ext cx="4138103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Прямая со стрелкой 3"/>
          <p:cNvCxnSpPr/>
          <p:nvPr/>
        </p:nvCxnSpPr>
        <p:spPr>
          <a:xfrm>
            <a:off x="3419872" y="2924944"/>
            <a:ext cx="1386880" cy="2307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8"/>
          <p:cNvSpPr/>
          <p:nvPr/>
        </p:nvSpPr>
        <p:spPr>
          <a:xfrm>
            <a:off x="4600194" y="4848159"/>
            <a:ext cx="4220277" cy="259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Прямоугольник 8"/>
          <p:cNvSpPr/>
          <p:nvPr/>
        </p:nvSpPr>
        <p:spPr>
          <a:xfrm>
            <a:off x="4572001" y="5618093"/>
            <a:ext cx="936104" cy="6912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78184" y="806024"/>
            <a:ext cx="3576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Корректировка, направленная на устранение дубликатов шапки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697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Чтение таблиц из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581128"/>
            <a:ext cx="6228571" cy="19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3561"/>
          <a:stretch/>
        </p:blipFill>
        <p:spPr>
          <a:xfrm>
            <a:off x="251520" y="908720"/>
            <a:ext cx="5948638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8"/>
          <p:cNvSpPr/>
          <p:nvPr/>
        </p:nvSpPr>
        <p:spPr>
          <a:xfrm>
            <a:off x="286762" y="2708920"/>
            <a:ext cx="591339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2630071" y="4585320"/>
            <a:ext cx="6226284" cy="17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Прямая со стрелкой 3"/>
          <p:cNvCxnSpPr/>
          <p:nvPr/>
        </p:nvCxnSpPr>
        <p:spPr>
          <a:xfrm>
            <a:off x="2652646" y="3212976"/>
            <a:ext cx="695218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516215" y="1061154"/>
            <a:ext cx="21602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Дубликат шапки отработан при отладке.</a:t>
            </a:r>
          </a:p>
        </p:txBody>
      </p:sp>
    </p:spTree>
    <p:extLst>
      <p:ext uri="{BB962C8B-B14F-4D97-AF65-F5344CB8AC3E}">
        <p14:creationId xmlns:p14="http://schemas.microsoft.com/office/powerpoint/2010/main" val="4098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или в одном из столбцов диалогового окна.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44404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34" y="1966188"/>
            <a:ext cx="7024894" cy="4477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68134" y="2919425"/>
            <a:ext cx="57606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4078114"/>
            <a:ext cx="3384376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382514" y="2768060"/>
            <a:ext cx="2160240" cy="1645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Нужным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оказаться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MSWORD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OLB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который находиться, например, в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\Office14\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\Office15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\Office16\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число, указанное после слова «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(это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кодовая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было не старше того, которое будет указано на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компьютере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где планируется последующая эксплуатация приложения.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том случае, если известно, что на компьютере пользователя установлена более ранняя версия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сравнению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установленной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компьютере разработчика, то не лишним шагом будет предварительное копирование этого файла с компьютера пользователя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Полезная информация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относительно соответствия рабочих версий пакетов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следующая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11 – Microsoft Office 2003;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12 – Microsoft Office 2007;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14 – Microsoft Office 2010;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 библиотеку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MSWORD.OLB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652" y="1234658"/>
            <a:ext cx="6120680" cy="226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229" y="4005064"/>
            <a:ext cx="6105525" cy="235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56372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библиотеку в директорию с разрабатываемой оболочкой.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33972" y="3016847"/>
            <a:ext cx="76176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7228" y="2129885"/>
            <a:ext cx="2692723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33972" y="5701616"/>
            <a:ext cx="1193812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60972" y="4446698"/>
            <a:ext cx="469520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267744" y="3263939"/>
            <a:ext cx="0" cy="243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1104</Words>
  <Application>Microsoft Office PowerPoint</Application>
  <PresentationFormat>Экран (4:3)</PresentationFormat>
  <Paragraphs>148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6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Антон Сафронов</cp:lastModifiedBy>
  <cp:revision>238</cp:revision>
  <dcterms:created xsi:type="dcterms:W3CDTF">2014-09-04T11:16:41Z</dcterms:created>
  <dcterms:modified xsi:type="dcterms:W3CDTF">2024-09-08T10:26:26Z</dcterms:modified>
</cp:coreProperties>
</file>