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78" r:id="rId4"/>
    <p:sldId id="338" r:id="rId5"/>
    <p:sldId id="279" r:id="rId6"/>
    <p:sldId id="339" r:id="rId7"/>
    <p:sldId id="293" r:id="rId8"/>
    <p:sldId id="341" r:id="rId9"/>
    <p:sldId id="282" r:id="rId10"/>
    <p:sldId id="342" r:id="rId11"/>
    <p:sldId id="294" r:id="rId12"/>
    <p:sldId id="292" r:id="rId13"/>
    <p:sldId id="343" r:id="rId14"/>
    <p:sldId id="295" r:id="rId15"/>
    <p:sldId id="340" r:id="rId16"/>
    <p:sldId id="296" r:id="rId17"/>
    <p:sldId id="344" r:id="rId18"/>
    <p:sldId id="298" r:id="rId19"/>
    <p:sldId id="348" r:id="rId20"/>
    <p:sldId id="349" r:id="rId21"/>
    <p:sldId id="350" r:id="rId22"/>
    <p:sldId id="351" r:id="rId23"/>
    <p:sldId id="352" r:id="rId24"/>
    <p:sldId id="354" r:id="rId25"/>
    <p:sldId id="353" r:id="rId26"/>
    <p:sldId id="361" r:id="rId27"/>
    <p:sldId id="355" r:id="rId28"/>
    <p:sldId id="356" r:id="rId29"/>
    <p:sldId id="362" r:id="rId30"/>
    <p:sldId id="357" r:id="rId31"/>
    <p:sldId id="358" r:id="rId32"/>
    <p:sldId id="360" r:id="rId33"/>
    <p:sldId id="359" r:id="rId34"/>
    <p:sldId id="363" r:id="rId35"/>
    <p:sldId id="345" r:id="rId36"/>
    <p:sldId id="297" r:id="rId37"/>
    <p:sldId id="299" r:id="rId38"/>
    <p:sldId id="300" r:id="rId39"/>
    <p:sldId id="301" r:id="rId40"/>
    <p:sldId id="302" r:id="rId41"/>
    <p:sldId id="326" r:id="rId42"/>
    <p:sldId id="327" r:id="rId43"/>
    <p:sldId id="328" r:id="rId44"/>
    <p:sldId id="308" r:id="rId45"/>
    <p:sldId id="312" r:id="rId46"/>
    <p:sldId id="346" r:id="rId47"/>
    <p:sldId id="329" r:id="rId48"/>
    <p:sldId id="347" r:id="rId49"/>
    <p:sldId id="324" r:id="rId50"/>
    <p:sldId id="323" r:id="rId51"/>
    <p:sldId id="309" r:id="rId52"/>
    <p:sldId id="330" r:id="rId53"/>
    <p:sldId id="331" r:id="rId54"/>
    <p:sldId id="332" r:id="rId55"/>
    <p:sldId id="333" r:id="rId56"/>
    <p:sldId id="334" r:id="rId57"/>
    <p:sldId id="335" r:id="rId58"/>
    <p:sldId id="336" r:id="rId59"/>
    <p:sldId id="337" r:id="rId6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102" d="100"/>
          <a:sy n="102" d="100"/>
        </p:scale>
        <p:origin x="18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89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45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30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2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0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2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32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58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63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3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6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9B362-5864-4422-AE46-28A4E7714DCC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98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4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0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/>
          <p:cNvSpPr txBox="1"/>
          <p:nvPr/>
        </p:nvSpPr>
        <p:spPr>
          <a:xfrm>
            <a:off x="0" y="3035857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Программирование и </a:t>
            </a:r>
            <a:r>
              <a:rPr lang="ru-RU" sz="28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основы алгоритмизации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(ПиОА-3)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0" y="21477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Кафедра «Управление и защита информации»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51520" y="718827"/>
            <a:ext cx="871296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8"/>
          <p:cNvSpPr txBox="1"/>
          <p:nvPr/>
        </p:nvSpPr>
        <p:spPr>
          <a:xfrm>
            <a:off x="0" y="24789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Учебная дисциплина: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9"/>
          <p:cNvSpPr txBox="1"/>
          <p:nvPr/>
        </p:nvSpPr>
        <p:spPr>
          <a:xfrm>
            <a:off x="0" y="427915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 лекций. Раздел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«Автоматизация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Сафронов А.И.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0" y="633545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Москва – 20</a:t>
            </a:r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г.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5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и перенос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Найти по определённому пути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запускаемый файл, содержащий библиотеку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«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EXCEL.EXE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(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 16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3923764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Скопировать запускаемый файл в директорию с разрабатываемой оболочкой.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43713" b="32335"/>
          <a:stretch/>
        </p:blipFill>
        <p:spPr>
          <a:xfrm>
            <a:off x="2555776" y="1355012"/>
            <a:ext cx="4752528" cy="2589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2576368" y="3370628"/>
            <a:ext cx="4443904" cy="204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44499" b="15322"/>
          <a:stretch/>
        </p:blipFill>
        <p:spPr>
          <a:xfrm>
            <a:off x="3017721" y="4304504"/>
            <a:ext cx="3561198" cy="2462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3017721" y="5959988"/>
            <a:ext cx="3498495" cy="199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916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618909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библиотеки 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Excel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 решению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В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 «Проект» перейти к диалоговому окну «Добавить ссылку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…».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открывшемся окне переключиться на вкладку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«Обзор»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Выбрать библиотеку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подтвердить выбор нажатием на кнопку ОК.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07504" y="6228020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844824"/>
            <a:ext cx="6362700" cy="3800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4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В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 «Проект» перейти к диалоговому окну «Добавить ссылку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…».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открывшемся окне переключиться на вкладку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«Обзор»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Выбрать библиотеку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подтвердить выбор нажатием на кнопку ОК.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07504" y="6228020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2019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988840"/>
            <a:ext cx="6781800" cy="3476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11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В обозревателе решений развернуть папку «Ссылки» и убедиться в подключении указанной библиотеки (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Microsoft.Office.Core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Microsoft.Office.Interop.Excel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VBIDE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07504" y="637203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6021288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		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38" y="1743188"/>
            <a:ext cx="2709498" cy="426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22" y="1743188"/>
            <a:ext cx="2707592" cy="426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5292080" y="4581128"/>
            <a:ext cx="689464" cy="162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64088" y="2913266"/>
            <a:ext cx="1656184" cy="299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769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В обозревателе решений развернуть папку «Ссылки» и убедиться в подключении указанной библиотеки (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Microsoft.Office.Core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Microsoft.Office.Interop.Excel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VBIDE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07504" y="637203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6021288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		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43188"/>
            <a:ext cx="2451777" cy="4278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919" y="1743188"/>
            <a:ext cx="2515523" cy="4278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5445008" y="4827094"/>
            <a:ext cx="689464" cy="162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31588" y="3140968"/>
            <a:ext cx="176069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978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Прописать в разделе подключаемых к решению модулей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следующий:</a:t>
            </a:r>
          </a:p>
          <a:p>
            <a:endParaRPr lang="ru-RU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Microsoft.Office.Interop.Excel</a:t>
            </a:r>
            <a:r>
              <a:rPr lang="ru-RU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удобства обращения к модулю присвоить его переменной, например,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07504" y="6237312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2482419"/>
            <a:ext cx="3486150" cy="3333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0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Прописать в разделе подключаемых к решению модулей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следующий:</a:t>
            </a:r>
          </a:p>
          <a:p>
            <a:endParaRPr lang="ru-RU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Microsoft.Office.Interop.Excel</a:t>
            </a:r>
            <a:r>
              <a:rPr lang="ru-RU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удобства обращения к модулю присвоить его переменной, например,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07504" y="6237312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2019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24" y="2355299"/>
            <a:ext cx="4980952" cy="3790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57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Excel 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программным способом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6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текстового файла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Быстрая схема в файловом менеджере.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169" y="1199908"/>
            <a:ext cx="4989662" cy="5445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15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618909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перенос библиотеки </a:t>
            </a:r>
          </a:p>
          <a:p>
            <a:pPr algn="ctr"/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Excel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проект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1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текстового файла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Переименование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csv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66" y="1412776"/>
            <a:ext cx="4866667" cy="933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665" y="2852936"/>
            <a:ext cx="4866667" cy="9238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Прямая со стрелкой 7"/>
          <p:cNvCxnSpPr/>
          <p:nvPr/>
        </p:nvCxnSpPr>
        <p:spPr>
          <a:xfrm>
            <a:off x="4499992" y="2204864"/>
            <a:ext cx="10256" cy="14708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5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текстового файла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Наполнение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csv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содержимым.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916832"/>
            <a:ext cx="8039100" cy="2924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831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текстового файла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Открытие через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87582"/>
            <a:ext cx="6755854" cy="24574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264" y="3212976"/>
            <a:ext cx="5292080" cy="34866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Прямая со стрелкой 7"/>
          <p:cNvCxnSpPr/>
          <p:nvPr/>
        </p:nvCxnSpPr>
        <p:spPr>
          <a:xfrm>
            <a:off x="3779912" y="1391942"/>
            <a:ext cx="2232248" cy="18930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текстового файла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Сохранение в формат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801" y="5445224"/>
            <a:ext cx="5952381" cy="11047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361" y="1215916"/>
            <a:ext cx="5971821" cy="39344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Прямая со стрелкой 8"/>
          <p:cNvCxnSpPr/>
          <p:nvPr/>
        </p:nvCxnSpPr>
        <p:spPr>
          <a:xfrm>
            <a:off x="4067944" y="1484784"/>
            <a:ext cx="792088" cy="48245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0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Пониманию программной структуры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способствовать следующая схема: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256604" y="1530052"/>
          <a:ext cx="8486775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Visio" r:id="rId3" imgW="8486657" imgH="5067279" progId="Visio.Drawing.15">
                  <p:embed/>
                </p:oleObj>
              </mc:Choice>
              <mc:Fallback>
                <p:oleObj name="Visio" r:id="rId3" imgW="8486657" imgH="5067279" progId="Visio.Drawing.15">
                  <p:embed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604" y="1530052"/>
                        <a:ext cx="8486775" cy="506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79512" y="1466188"/>
            <a:ext cx="2304256" cy="666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03648" y="2348880"/>
            <a:ext cx="2376264" cy="666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8038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файла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Подготовка ГПИ к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первичной работе с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базовой проверкой возможности открытия книги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извест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ым именем.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476" y="1503576"/>
            <a:ext cx="5219048" cy="34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63" y="5259836"/>
            <a:ext cx="7542857" cy="14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Прямая со стрелкой 9"/>
          <p:cNvCxnSpPr/>
          <p:nvPr/>
        </p:nvCxnSpPr>
        <p:spPr>
          <a:xfrm>
            <a:off x="2411760" y="2451524"/>
            <a:ext cx="0" cy="28083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85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Пониманию программной структуры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способствовать следующая схема: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256604" y="1530052"/>
          <a:ext cx="8486775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Visio" r:id="rId3" imgW="8486657" imgH="5067279" progId="Visio.Drawing.15">
                  <p:embed/>
                </p:oleObj>
              </mc:Choice>
              <mc:Fallback>
                <p:oleObj name="Visio" r:id="rId3" imgW="8486657" imgH="5067279" progId="Visio.Drawing.15">
                  <p:embed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604" y="1530052"/>
                        <a:ext cx="8486775" cy="506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699792" y="3284984"/>
            <a:ext cx="2376264" cy="666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991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файла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Обращение к листу книги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выдачей его имени в качестве сообщения.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33" y="1340768"/>
            <a:ext cx="7533333" cy="20190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115616" y="2132856"/>
            <a:ext cx="4392488" cy="666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729" y="4077072"/>
            <a:ext cx="1152525" cy="121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Прямая со стрелкой 10"/>
          <p:cNvCxnSpPr/>
          <p:nvPr/>
        </p:nvCxnSpPr>
        <p:spPr>
          <a:xfrm>
            <a:off x="3635896" y="2799523"/>
            <a:ext cx="287833" cy="12775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0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файла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Попытка определение рабочего диапазона.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Лист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сообщает сведения обо всех доступных строках и столбцах на нём.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86" y="4678263"/>
            <a:ext cx="1266825" cy="1343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55" y="1718089"/>
            <a:ext cx="7514286" cy="20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115616" y="2808407"/>
            <a:ext cx="6408712" cy="409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3670217" y="3217677"/>
            <a:ext cx="268369" cy="14605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93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Пониманию программной структуры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способствовать следующая схема: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256604" y="1530052"/>
          <a:ext cx="8486775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Visio" r:id="rId3" imgW="8486657" imgH="5067279" progId="Visio.Drawing.15">
                  <p:embed/>
                </p:oleObj>
              </mc:Choice>
              <mc:Fallback>
                <p:oleObj name="Visio" r:id="rId3" imgW="8486657" imgH="5067279" progId="Visio.Drawing.15">
                  <p:embed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604" y="1530052"/>
                        <a:ext cx="8486775" cy="506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3923928" y="4149080"/>
            <a:ext cx="2376264" cy="666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174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и перенос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меню «Проект» перейти к диалоговому окну «Добавить ссылку…»*.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07504" y="5795972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2010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4963"/>
            <a:ext cx="4572000" cy="3648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555776" y="1596692"/>
            <a:ext cx="576064" cy="248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7955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файла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Попытка определение рабочего диапазона.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Рабочий диапазон доступен через свойство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UsedRange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52340" r="42826"/>
          <a:stretch/>
        </p:blipFill>
        <p:spPr>
          <a:xfrm>
            <a:off x="827584" y="1838531"/>
            <a:ext cx="3942767" cy="2165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3059832" y="3798184"/>
            <a:ext cx="1008112" cy="1920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675" y="4157049"/>
            <a:ext cx="6632701" cy="18181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1619672" y="5165161"/>
            <a:ext cx="4896544" cy="285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267" y="2784751"/>
            <a:ext cx="1847850" cy="121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Прямая со стрелкой 10"/>
          <p:cNvCxnSpPr/>
          <p:nvPr/>
        </p:nvCxnSpPr>
        <p:spPr>
          <a:xfrm flipV="1">
            <a:off x="6516216" y="3529882"/>
            <a:ext cx="0" cy="16237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5436097" y="3209152"/>
            <a:ext cx="1584176" cy="227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710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файла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Попытка определение рабочего диапазона.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Столбцы и строки рабочего диапазона так же идентифицируемые величины.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900" y="4581128"/>
            <a:ext cx="2295525" cy="1343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697014"/>
            <a:ext cx="7561905" cy="2238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Прямая со стрелкой 12"/>
          <p:cNvCxnSpPr/>
          <p:nvPr/>
        </p:nvCxnSpPr>
        <p:spPr>
          <a:xfrm>
            <a:off x="6665662" y="3068960"/>
            <a:ext cx="642642" cy="2016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6023020" y="3236416"/>
            <a:ext cx="853236" cy="2016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28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Пониманию программной структуры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способствовать следующая схема: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256604" y="1530052"/>
          <a:ext cx="8486775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Visio" r:id="rId3" imgW="8486657" imgH="5067279" progId="Visio.Drawing.15">
                  <p:embed/>
                </p:oleObj>
              </mc:Choice>
              <mc:Fallback>
                <p:oleObj name="Visio" r:id="rId3" imgW="8486657" imgH="5067279" progId="Visio.Drawing.15">
                  <p:embed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604" y="1530052"/>
                        <a:ext cx="8486775" cy="506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5220072" y="5085184"/>
            <a:ext cx="2304256" cy="666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995936" y="4149080"/>
            <a:ext cx="2376264" cy="666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439123" y="6001079"/>
            <a:ext cx="2304256" cy="666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8599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файла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Попытка определение рабочего диапазона.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Столбцы и строки рабочего диапазона так же идентифицируемые величины.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84784"/>
            <a:ext cx="6408712" cy="3031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4077072"/>
            <a:ext cx="4464496" cy="26717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349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Excel 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программным способом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новая схема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3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Excel 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программным способом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старая схема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Обобщённая конструкция для работы с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быть записана следующим образом:</a:t>
            </a: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а) В разделе объявления используемых модулей 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прописать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System.Reflection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он необходим для обращения к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отсутствующему параметру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б) Создать объект под отсутствующие параметры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ObjMissing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Missing.Value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в) Разместить блок отлова ошибок 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 … catch … finally …</a:t>
            </a:r>
          </a:p>
          <a:p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г) Попробовать создать переменную под приложение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подложка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Excel._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ObjExcel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new 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Excel.Application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203" y="4077072"/>
            <a:ext cx="4643577" cy="259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7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Обобщённая конструкция для работы с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быть записана следующим образом:</a:t>
            </a: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д) Создать процедуру, в которую в качестве параметров необходимо 	передавать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приложение и отсутствующее значение.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е) Закрыть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приложение методом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Quit()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ж) В разделе 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вызвать побуждающее сообщение на случай 	возникновения непредвиденной ошибки в процессе работы с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211" y="3573016"/>
            <a:ext cx="4643577" cy="259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8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Пониманию программной структуры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способствовать следующая схема: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22763"/>
              </p:ext>
            </p:extLst>
          </p:nvPr>
        </p:nvGraphicFramePr>
        <p:xfrm>
          <a:off x="256604" y="1530052"/>
          <a:ext cx="8486775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Visio" r:id="rId3" imgW="8486657" imgH="5067279" progId="Visio.Drawing.15">
                  <p:embed/>
                </p:oleObj>
              </mc:Choice>
              <mc:Fallback>
                <p:oleObj name="Visio" r:id="rId3" imgW="8486657" imgH="506727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604" y="1530052"/>
                        <a:ext cx="8486775" cy="506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15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Процедура, в рамках которой книга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наполняется содержимым, может, в общем виде, быть представлена следующей конструкцией: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algn="just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Для экономии ресурсов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приложение делается невидимым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ObjExcel.Visible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false;</a:t>
            </a:r>
          </a:p>
          <a:p>
            <a:pPr algn="just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В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приложении создаётся новая книга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Excel.Workbook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ObjWorkBook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ObjExcel.Workbooks.Add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Missing.Value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в) В книге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выбирает лист (таблица), с которой будет вестись 	работа. 	Первый лист присутствует всегда. В версиях до 2013 года 	гарантированно 	присутствовали 3 листа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Excel.Worksheet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ObjWorkSheet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ObjWorkBook.Sheets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];</a:t>
            </a:r>
          </a:p>
          <a:p>
            <a:pPr algn="just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г) При необходимости добавить дополнительный лист в начало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ObjWorkBook.Worksheets.Add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д) При необходимости добавить дополнительный лист в конец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ObjWorkBook.Worksheets.Add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Missing.Value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ObjWorkBook.Sheets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ObjWorkBook.Sheets.Count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23677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и перенос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меню «Проект» перейти к диалоговому окну «Добавить ссылку…»*.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07504" y="5795972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333" y="1248047"/>
            <a:ext cx="5733333" cy="4361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3419872" y="1248046"/>
            <a:ext cx="689464" cy="236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29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Процедура, в рамках которой книга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наполняется содержимым, может, в общем виде, быть представлена следующей конструкцией: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е) Если новый лист был добавлен, необходимо запустить метод 	активации установленного рабочего листа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ObjWorkSheet.Activate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ж) Обращение к диапазону ячеек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Excel.Range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cells = 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ObjWorkSheet.get_Range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("G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"O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");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з) Выделение диапазона ячеек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cells.Select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" y="4331171"/>
            <a:ext cx="7561263" cy="1762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3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Процедура, в рамках которой книга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наполняется содержимым, может, в общем виде, быть представлена следующей конструкцией: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и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Запись в ячейку диапазона конкретного значения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cells.Cells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3] = "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Мой текст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";</a:t>
            </a:r>
          </a:p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Объединяя пункты ж) и и) получается, что надпись «Мой текст» будет 	записана в ячейку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I4 (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смещение от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G3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2 позиции по строкам и на 3 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позиции по столбцам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99" y="3318495"/>
            <a:ext cx="7553325" cy="175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545" y="5334719"/>
            <a:ext cx="2771775" cy="1190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99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Процедура, в рамках которой книга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наполняется содержимым, может, в общем виде, быть представлена следующей конструкцией: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к) Выполнить слияние ячеек (объединить можно только выделенный 	диапазон ячеек)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cells.Merge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" y="2809478"/>
            <a:ext cx="7580313" cy="1771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0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Процедура, в рамках которой книга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наполняется содержимым, может, в общем виде, быть представлена следующей конструкцией: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л) Для удобства отладки перевести книгу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ручное управление 	перед сохранением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ObjExcel.UserControl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true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м) Выполняется сохранение файла (например, в той же директории, 	где размещён исполняемый (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файл)</a:t>
            </a:r>
          </a:p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ObjWorkBook.SaveCopyAs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Application.StartupPath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@"\" + Name + ".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xlsx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");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endParaRPr lang="en-US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н) Закрыть книгу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</a:p>
          <a:p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ObjWorkBook.Close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(false, "",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Missing.Value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</a:t>
            </a:r>
            <a:endParaRPr lang="en-US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В переменную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любой удобный момент времени, предшествующий сохранению, необходимо записать название файла, который будет записан.</a:t>
            </a: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й параметр – не сохранять изменения, так как сохранение уже выполнено;</a:t>
            </a: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2-й параметр – пустое имя файла, опять же, так как сохранение уже выполнено;</a:t>
            </a: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3-й параметр – маршрутизация книги (по умолчанию).</a:t>
            </a:r>
          </a:p>
        </p:txBody>
      </p:sp>
    </p:spTree>
    <p:extLst>
      <p:ext uri="{BB962C8B-B14F-4D97-AF65-F5344CB8AC3E}">
        <p14:creationId xmlns:p14="http://schemas.microsoft.com/office/powerpoint/2010/main" val="24505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Полезные методы управления диапазоном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Ссылка на ячейку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Excel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3762375" cy="587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427984" y="764704"/>
            <a:ext cx="4464496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Функция возвращает строку формата*: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Буква(-ы)Цифра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Например,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ExcelCellTranslator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(1, 1)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вернёт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A1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Например,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ExcelCellTranslator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(5, 40)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вернёт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AN5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3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Ссылка на ячейку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Excel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3762375" cy="587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427984" y="764704"/>
            <a:ext cx="4464496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Использование: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Excel.Range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cells =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ObjWorkSheet.get_Range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ExcelCellTranslator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7),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ExcelCellTranslator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(6, 15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Функция содержит вложенную функцию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Alphabet (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определение буквы латинского алфавита по численному значению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1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Определение буквы латинского алфавита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6"/>
          <a:stretch/>
        </p:blipFill>
        <p:spPr bwMode="auto">
          <a:xfrm>
            <a:off x="1475368" y="766484"/>
            <a:ext cx="2581275" cy="59748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273" y="757011"/>
            <a:ext cx="1114425" cy="5972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Прямая соединительная линия 14"/>
          <p:cNvCxnSpPr/>
          <p:nvPr/>
        </p:nvCxnSpPr>
        <p:spPr>
          <a:xfrm>
            <a:off x="4086225" y="6733801"/>
            <a:ext cx="14401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4230241" y="790871"/>
            <a:ext cx="0" cy="594293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4230241" y="790871"/>
            <a:ext cx="21602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441" y="757011"/>
            <a:ext cx="1600200" cy="153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7" name="Прямая соединительная линия 26"/>
          <p:cNvCxnSpPr/>
          <p:nvPr/>
        </p:nvCxnSpPr>
        <p:spPr>
          <a:xfrm>
            <a:off x="5650966" y="6725391"/>
            <a:ext cx="14401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5794982" y="782461"/>
            <a:ext cx="0" cy="594293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5794982" y="782461"/>
            <a:ext cx="21602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2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 же, но компактнее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21" y="711860"/>
            <a:ext cx="3314286" cy="60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288" y="730908"/>
            <a:ext cx="2219048" cy="5980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43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многоуровневой 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шапки таблицы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и перенос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открывшемся окне переключиться на вкладку «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Найти в списке компонент, содержащий слова «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Excel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Определить путь к соответствующей библиотеке по всплывающему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tool-tip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 или в одном из столбцов диалогового окна.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07504" y="6228020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2010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05" y="2130593"/>
            <a:ext cx="6705600" cy="3800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227268" y="3645024"/>
            <a:ext cx="300902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809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t03.kakprosto.ru/tumb/680/images/article/2011/9/18/1_52553e231b1f852553e231b2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196752"/>
            <a:ext cx="6477000" cy="4486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18864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Возьмём в качестве примера реальную форму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(предпоследняя таблица)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3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03848" y="2987660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Обобщённый алгоритм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8864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многоуровневой 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шапки 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243388"/>
              </p:ext>
            </p:extLst>
          </p:nvPr>
        </p:nvGraphicFramePr>
        <p:xfrm>
          <a:off x="251520" y="840860"/>
          <a:ext cx="2952328" cy="57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Visio" r:id="rId3" imgW="3190831" imgH="5962729" progId="Visio.Drawing.15">
                  <p:embed/>
                </p:oleObj>
              </mc:Choice>
              <mc:Fallback>
                <p:oleObj name="Visio" r:id="rId3" imgW="3190831" imgH="596272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840860"/>
                        <a:ext cx="2952328" cy="570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9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1187460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первой строки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8864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многоуровневой 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шапки 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442" y="1844824"/>
            <a:ext cx="5753100" cy="352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435" y="5589240"/>
            <a:ext cx="6361113" cy="1019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92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909518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второй и третьей строк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многоуровневой 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шапки 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43"/>
          <a:stretch/>
        </p:blipFill>
        <p:spPr bwMode="auto">
          <a:xfrm>
            <a:off x="179513" y="5315639"/>
            <a:ext cx="4519236" cy="14257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9558"/>
            <a:ext cx="4320480" cy="39624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59500"/>
            <a:ext cx="3991830" cy="54818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53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1092721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четвёртой строки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8864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многоуровневой 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шапки 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43" y="4909145"/>
            <a:ext cx="6361113" cy="140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1" y="1596777"/>
            <a:ext cx="5172075" cy="3038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4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832058"/>
            <a:ext cx="8784976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Итоговый вид шапки таблицы</a:t>
            </a:r>
          </a:p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Определение рациональных размеров столбцов*</a:t>
            </a:r>
          </a:p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Начать растяжение столбца и зафиксировать значение ширины (13,71).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8864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многоуровневой 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шапки 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909" y="1519808"/>
            <a:ext cx="6361113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05064"/>
            <a:ext cx="3186758" cy="2251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07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086228" y="1052736"/>
            <a:ext cx="48062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Рационализированная шапка таблицы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8864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многоуровневой 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шапки 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90" y="1066661"/>
            <a:ext cx="3942153" cy="57467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053" y="2845239"/>
            <a:ext cx="5488197" cy="17435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980728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Соответствие границ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8864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многоуровневой 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шапки 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12" y="1414239"/>
            <a:ext cx="2705100" cy="4857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02683"/>
            <a:ext cx="2819400" cy="164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82" y="3286447"/>
            <a:ext cx="4436688" cy="345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0343" b="77570"/>
          <a:stretch/>
        </p:blipFill>
        <p:spPr bwMode="auto">
          <a:xfrm>
            <a:off x="6864979" y="5247511"/>
            <a:ext cx="1409700" cy="1991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9" t="21431" r="14216" b="67382"/>
          <a:stretch/>
        </p:blipFill>
        <p:spPr bwMode="auto">
          <a:xfrm>
            <a:off x="3958761" y="5499337"/>
            <a:ext cx="1023041" cy="1843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5" t="77124" r="8211" b="11438"/>
          <a:stretch/>
        </p:blipFill>
        <p:spPr bwMode="auto">
          <a:xfrm>
            <a:off x="5054656" y="4825426"/>
            <a:ext cx="1173528" cy="1884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73" t="87189" r="14084"/>
          <a:stretch/>
        </p:blipFill>
        <p:spPr bwMode="auto">
          <a:xfrm>
            <a:off x="5949083" y="5036414"/>
            <a:ext cx="1004934" cy="2110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4948" r="21006" b="22416"/>
          <a:stretch/>
        </p:blipFill>
        <p:spPr bwMode="auto">
          <a:xfrm>
            <a:off x="5061430" y="4510583"/>
            <a:ext cx="817452" cy="2082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8" t="55995" r="20145" b="33566"/>
          <a:stretch/>
        </p:blipFill>
        <p:spPr bwMode="auto">
          <a:xfrm>
            <a:off x="6451550" y="5523622"/>
            <a:ext cx="826858" cy="1720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4781" r="21306" b="44580"/>
          <a:stretch/>
        </p:blipFill>
        <p:spPr bwMode="auto">
          <a:xfrm>
            <a:off x="5148064" y="5499337"/>
            <a:ext cx="808988" cy="175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6" t="33165" r="16642" b="54199"/>
          <a:stretch/>
        </p:blipFill>
        <p:spPr bwMode="auto">
          <a:xfrm>
            <a:off x="3851920" y="5222136"/>
            <a:ext cx="983464" cy="2082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8" t="55995" r="20145" b="33566"/>
          <a:stretch/>
        </p:blipFill>
        <p:spPr bwMode="auto">
          <a:xfrm>
            <a:off x="1835696" y="2566367"/>
            <a:ext cx="826858" cy="1720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4781" r="21306" b="44580"/>
          <a:stretch/>
        </p:blipFill>
        <p:spPr bwMode="auto">
          <a:xfrm>
            <a:off x="1835696" y="2319041"/>
            <a:ext cx="808988" cy="175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6" t="33165" r="16642" b="54199"/>
          <a:stretch/>
        </p:blipFill>
        <p:spPr bwMode="auto">
          <a:xfrm>
            <a:off x="1852544" y="1846287"/>
            <a:ext cx="983464" cy="2082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4948" r="21006" b="22416"/>
          <a:stretch/>
        </p:blipFill>
        <p:spPr bwMode="auto">
          <a:xfrm>
            <a:off x="1835696" y="2089035"/>
            <a:ext cx="743138" cy="18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5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1196752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Соответствие типов линий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8864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многоуровневой 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шапки 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195" y="1566084"/>
            <a:ext cx="56388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08" y="4869160"/>
            <a:ext cx="4267200" cy="1695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36" t="10745" b="74837"/>
          <a:stretch/>
        </p:blipFill>
        <p:spPr bwMode="auto">
          <a:xfrm>
            <a:off x="2339752" y="3501008"/>
            <a:ext cx="1109596" cy="2020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2" t="65329" r="12722" b="23991"/>
          <a:stretch/>
        </p:blipFill>
        <p:spPr bwMode="auto">
          <a:xfrm>
            <a:off x="4644008" y="3501008"/>
            <a:ext cx="790533" cy="1810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89" t="22256" r="15905" b="65996"/>
          <a:stretch/>
        </p:blipFill>
        <p:spPr bwMode="auto">
          <a:xfrm>
            <a:off x="2830013" y="3310884"/>
            <a:ext cx="617018" cy="1810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11" t="33601" r="12919" b="56253"/>
          <a:stretch/>
        </p:blipFill>
        <p:spPr bwMode="auto">
          <a:xfrm>
            <a:off x="2725069" y="3131915"/>
            <a:ext cx="724277" cy="1563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23" t="44118" r="9100" b="44788"/>
          <a:stretch/>
        </p:blipFill>
        <p:spPr bwMode="auto">
          <a:xfrm>
            <a:off x="2587209" y="2942810"/>
            <a:ext cx="864195" cy="170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42" t="75323" r="5898" b="12338"/>
          <a:stretch/>
        </p:blipFill>
        <p:spPr bwMode="auto">
          <a:xfrm>
            <a:off x="2570374" y="2464023"/>
            <a:ext cx="897864" cy="1728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9" t="86590" r="6513"/>
          <a:stretch/>
        </p:blipFill>
        <p:spPr bwMode="auto">
          <a:xfrm>
            <a:off x="4644008" y="2697895"/>
            <a:ext cx="890383" cy="1879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90" t="54374" r="17932" b="34412"/>
          <a:stretch/>
        </p:blipFill>
        <p:spPr bwMode="auto">
          <a:xfrm>
            <a:off x="2942975" y="2654607"/>
            <a:ext cx="526747" cy="172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35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1160166"/>
            <a:ext cx="8784976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Соответствие направлений текста</a:t>
            </a:r>
          </a:p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Соответствие выравнивания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8864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многоуровневой 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шапки 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45" y="1663056"/>
            <a:ext cx="2943225" cy="165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458" y="1986102"/>
            <a:ext cx="2466975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25" y="3931891"/>
            <a:ext cx="16002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1" y="4354976"/>
            <a:ext cx="1714500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006" y="4065803"/>
            <a:ext cx="1590675" cy="161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06" t="18169" r="6177" b="55101"/>
          <a:stretch/>
        </p:blipFill>
        <p:spPr bwMode="auto">
          <a:xfrm>
            <a:off x="3698291" y="2853681"/>
            <a:ext cx="845916" cy="2181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59" t="38702" r="8909" b="40930"/>
          <a:stretch/>
        </p:blipFill>
        <p:spPr bwMode="auto">
          <a:xfrm>
            <a:off x="2248296" y="1533654"/>
            <a:ext cx="896293" cy="190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584" y="4326401"/>
            <a:ext cx="990600" cy="171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3" t="60229" r="12871" b="19885"/>
          <a:stretch/>
        </p:blipFill>
        <p:spPr bwMode="auto">
          <a:xfrm>
            <a:off x="3720341" y="2632659"/>
            <a:ext cx="823866" cy="1856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99" t="78498" r="12905"/>
          <a:stretch/>
        </p:blipFill>
        <p:spPr bwMode="auto">
          <a:xfrm>
            <a:off x="3709316" y="2399255"/>
            <a:ext cx="823865" cy="2007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25" y="5120605"/>
            <a:ext cx="16002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484" y="5737616"/>
            <a:ext cx="1676400" cy="161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3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129" y="5039642"/>
            <a:ext cx="1676400" cy="161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816" y="5534942"/>
            <a:ext cx="1533525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166" y="5530179"/>
            <a:ext cx="1628775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466" y="5201567"/>
            <a:ext cx="1466850" cy="161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821" y="4046753"/>
            <a:ext cx="100012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45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645" y="5261217"/>
            <a:ext cx="1676400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0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и перенос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открывшемся окне переключиться на вкладку «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Найти в списке компонент, содержащий слова «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Excel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Определить путь к соответствующей библиотеке по всплывающему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tool-tip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у.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07504" y="6228020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69" y="1858151"/>
            <a:ext cx="6424462" cy="42009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5220072" y="3573016"/>
            <a:ext cx="2564159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4818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и перенос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Нужным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файлом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оказаться «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», который находиться, например, в </a:t>
            </a:r>
          </a:p>
          <a:p>
            <a:endParaRPr lang="ru-RU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«\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\Office14\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 </a:t>
            </a:r>
          </a:p>
          <a:p>
            <a:endParaRPr lang="ru-RU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«\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\Office15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 </a:t>
            </a:r>
          </a:p>
          <a:p>
            <a:endParaRPr lang="ru-RU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«\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\Office16\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 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Важно,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число, указанное после слова «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(это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кодовая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версия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Office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было не старше того, которое будет указано на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компьютере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где планируется последующая эксплуатация приложения. 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3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и перенос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том случае, если известно, что на компьютере пользователя установлена более ранняя версия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 сравнению с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установленной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компьютере разработчика, то не лишним шагом будет предварительное копирование этого файла с компьютера пользователя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Полезная информация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относительно соответствия рабочих версий пакетов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Office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следующая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 11 – Microsoft Office 2003;</a:t>
            </a:r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 12 – Microsoft Office 2007;</a:t>
            </a:r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 14 – Microsoft Office 2010;</a:t>
            </a:r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Office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201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ru-RU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algn="ctr"/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 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Office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201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2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и перенос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Найти по определённому пути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запускаемый файл, содержащий библиотеку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«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EXCEL.EXE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(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 14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3923764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Скопировать запускаемый файл в директорию с разрабатываемой оболочкой.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516" y="1494076"/>
            <a:ext cx="4396950" cy="2366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503" y="4365104"/>
            <a:ext cx="4752975" cy="2276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2301516" y="3296596"/>
            <a:ext cx="4286708" cy="204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49783" y="5805264"/>
            <a:ext cx="4286708" cy="14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506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2517</TotalTime>
  <Words>1810</Words>
  <Application>Microsoft Office PowerPoint</Application>
  <PresentationFormat>On-screen Show (4:3)</PresentationFormat>
  <Paragraphs>283</Paragraphs>
  <Slides>59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Tahoma</vt:lpstr>
      <vt:lpstr>Тема Office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NIL AUDP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flash_a</dc:creator>
  <cp:lastModifiedBy>Сафронов А И</cp:lastModifiedBy>
  <cp:revision>196</cp:revision>
  <dcterms:created xsi:type="dcterms:W3CDTF">2014-09-04T11:16:41Z</dcterms:created>
  <dcterms:modified xsi:type="dcterms:W3CDTF">2024-09-02T07:49:10Z</dcterms:modified>
</cp:coreProperties>
</file>