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537" r:id="rId3"/>
    <p:sldId id="485" r:id="rId4"/>
    <p:sldId id="488" r:id="rId5"/>
    <p:sldId id="489" r:id="rId6"/>
    <p:sldId id="490" r:id="rId7"/>
    <p:sldId id="491" r:id="rId8"/>
    <p:sldId id="492" r:id="rId9"/>
    <p:sldId id="493" r:id="rId10"/>
    <p:sldId id="545" r:id="rId11"/>
    <p:sldId id="546" r:id="rId12"/>
    <p:sldId id="552" r:id="rId13"/>
    <p:sldId id="555" r:id="rId14"/>
    <p:sldId id="559" r:id="rId15"/>
    <p:sldId id="560" r:id="rId16"/>
    <p:sldId id="558" r:id="rId17"/>
    <p:sldId id="557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7" r:id="rId33"/>
    <p:sldId id="575" r:id="rId34"/>
    <p:sldId id="591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92" r:id="rId44"/>
    <p:sldId id="593" r:id="rId45"/>
    <p:sldId id="594" r:id="rId46"/>
    <p:sldId id="595" r:id="rId47"/>
    <p:sldId id="556" r:id="rId48"/>
    <p:sldId id="553" r:id="rId49"/>
    <p:sldId id="554" r:id="rId50"/>
    <p:sldId id="586" r:id="rId51"/>
    <p:sldId id="587" r:id="rId52"/>
    <p:sldId id="588" r:id="rId53"/>
    <p:sldId id="589" r:id="rId54"/>
    <p:sldId id="590" r:id="rId55"/>
    <p:sldId id="596" r:id="rId56"/>
    <p:sldId id="597" r:id="rId57"/>
    <p:sldId id="598" r:id="rId58"/>
    <p:sldId id="599" r:id="rId59"/>
    <p:sldId id="600" r:id="rId60"/>
    <p:sldId id="601" r:id="rId61"/>
    <p:sldId id="602" r:id="rId62"/>
    <p:sldId id="603" r:id="rId63"/>
    <p:sldId id="604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614" r:id="rId74"/>
    <p:sldId id="615" r:id="rId75"/>
    <p:sldId id="624" r:id="rId76"/>
    <p:sldId id="625" r:id="rId77"/>
    <p:sldId id="632" r:id="rId78"/>
    <p:sldId id="633" r:id="rId79"/>
    <p:sldId id="641" r:id="rId80"/>
    <p:sldId id="634" r:id="rId81"/>
    <p:sldId id="642" r:id="rId82"/>
    <p:sldId id="643" r:id="rId83"/>
    <p:sldId id="635" r:id="rId84"/>
    <p:sldId id="636" r:id="rId85"/>
    <p:sldId id="637" r:id="rId86"/>
    <p:sldId id="638" r:id="rId87"/>
    <p:sldId id="639" r:id="rId88"/>
    <p:sldId id="640" r:id="rId89"/>
    <p:sldId id="622" r:id="rId90"/>
    <p:sldId id="623" r:id="rId91"/>
    <p:sldId id="650" r:id="rId92"/>
    <p:sldId id="644" r:id="rId93"/>
    <p:sldId id="645" r:id="rId94"/>
    <p:sldId id="646" r:id="rId95"/>
    <p:sldId id="648" r:id="rId96"/>
    <p:sldId id="649" r:id="rId97"/>
    <p:sldId id="651" r:id="rId98"/>
    <p:sldId id="652" r:id="rId99"/>
    <p:sldId id="653" r:id="rId10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116" autoAdjust="0"/>
  </p:normalViewPr>
  <p:slideViewPr>
    <p:cSldViewPr>
      <p:cViewPr varScale="1">
        <p:scale>
          <a:sx n="106" d="100"/>
          <a:sy n="106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419F6-AE99-4B84-BE34-A4D1567B70F6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E8626-DCF0-45C1-AC85-63E0B6034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9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Программирование и основы алгоритмизации</a:t>
            </a:r>
          </a:p>
          <a:p>
            <a:pPr algn="ctr"/>
            <a:r>
              <a:rPr lang="ru-RU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(ПиОА-3)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</a:t>
            </a:r>
            <a:r>
              <a:rPr lang="ru-RU" sz="20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«Конструирование ГПИ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меню»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2024 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8" y="1875910"/>
            <a:ext cx="7948914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различаются левая, правая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остальные кнопки мыши (колесо)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95736" y="4797152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51720" y="3789040"/>
            <a:ext cx="25922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51720" y="3501007"/>
            <a:ext cx="122413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различные изменения устойчивого состояния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9529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69529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420" y="390177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4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564904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интерфейсного элемента управления (</a:t>
            </a:r>
            <a:r>
              <a:rPr lang="en-US" sz="28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78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464496" cy="605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7687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6948264" y="1844824"/>
            <a:ext cx="0" cy="180020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932040" y="3645024"/>
            <a:ext cx="410445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917050" y="1378677"/>
            <a:ext cx="397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292080" y="2946884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092280" y="2946884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Эллипс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228184" y="4021779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Линия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464496" cy="605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7687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24"/>
          <p:cNvSpPr/>
          <p:nvPr/>
        </p:nvSpPr>
        <p:spPr>
          <a:xfrm>
            <a:off x="4917050" y="1378677"/>
            <a:ext cx="397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48064" y="3424604"/>
            <a:ext cx="3543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Прямоугольник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464496" cy="6057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27687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24"/>
          <p:cNvSpPr/>
          <p:nvPr/>
        </p:nvSpPr>
        <p:spPr>
          <a:xfrm>
            <a:off x="4917050" y="1378677"/>
            <a:ext cx="3973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кнопки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148064" y="3424604"/>
            <a:ext cx="3543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без учёта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перерисовки графических объектов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78" y="3933056"/>
            <a:ext cx="1162050" cy="5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941168"/>
            <a:ext cx="2524125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14756"/>
            <a:ext cx="2744955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28292" y="3390789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H="1" flipV="1">
            <a:off x="971600" y="2071097"/>
            <a:ext cx="1856692" cy="13196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81829" y="4154257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5415443" y="4725144"/>
            <a:ext cx="524709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452690" y="1567048"/>
            <a:ext cx="5155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по ситуации: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необходима перерисовка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варианты сокращения количества строк кода,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приходящихся на конструктор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4027142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69" y="5157192"/>
            <a:ext cx="5730647" cy="360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Прямая со стрелкой 15"/>
          <p:cNvCxnSpPr/>
          <p:nvPr/>
        </p:nvCxnSpPr>
        <p:spPr>
          <a:xfrm>
            <a:off x="737407" y="3212976"/>
            <a:ext cx="2466441" cy="2016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 логических признаков, необходимых для фиксации различаемых состояний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3750"/>
          <a:stretch/>
        </p:blipFill>
        <p:spPr>
          <a:xfrm>
            <a:off x="2123728" y="2636912"/>
            <a:ext cx="4893708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8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027378" cy="546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88840"/>
            <a:ext cx="4425899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716015" y="2276872"/>
            <a:ext cx="4209875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6139" y="2204864"/>
            <a:ext cx="3705821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77163" y="757153"/>
            <a:ext cx="4448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Вся обработка графики покинула обработчик «щелчка» кнопкой мыши по экранной форме:</a:t>
            </a:r>
            <a:endParaRPr lang="en-US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элементов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9892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1172"/>
            <a:ext cx="4027378" cy="546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988840"/>
            <a:ext cx="4425899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722983" y="5373216"/>
            <a:ext cx="107315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77163" y="757153"/>
            <a:ext cx="4448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обработки графики создан новый </a:t>
            </a: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нетипизированный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(пустой) метод:</a:t>
            </a:r>
            <a:endParaRPr lang="en-US" sz="20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6084168" y="5373216"/>
            <a:ext cx="720080" cy="1224136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0789"/>
            <a:ext cx="4257143" cy="48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205228"/>
            <a:ext cx="4027378" cy="546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412297" y="1502013"/>
            <a:ext cx="3151591" cy="124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932040" y="2200829"/>
            <a:ext cx="3897103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7545" y="6275537"/>
            <a:ext cx="1008112" cy="23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928810" y="6233277"/>
            <a:ext cx="1227366" cy="23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43608" y="5675773"/>
            <a:ext cx="1368152" cy="237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928774" y="4018054"/>
            <a:ext cx="1875474" cy="2370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1012628"/>
            <a:ext cx="4257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Важно!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теперь будет производиться в любом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38870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62068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возникновении необходимости в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отрисовке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различные, ранее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отрисованные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фигуры снова будут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появляться на своих местах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90" y="2297786"/>
            <a:ext cx="6307420" cy="2928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1799690" y="4653136"/>
            <a:ext cx="1692189" cy="309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907704" y="3222177"/>
            <a:ext cx="2520279" cy="296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648950" y="3573016"/>
            <a:ext cx="720080" cy="648072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8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цикл графики элемента управления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62068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с учётом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перерисовки графических объектов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7" y="1484784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669242"/>
            <a:ext cx="1162050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5589240"/>
            <a:ext cx="1457325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2558" y="3868160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37875" y="4931179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H="1" flipV="1">
            <a:off x="1043608" y="2060848"/>
            <a:ext cx="2528950" cy="1828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300192" y="5554416"/>
            <a:ext cx="524709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</p:spTree>
    <p:extLst>
      <p:ext uri="{BB962C8B-B14F-4D97-AF65-F5344CB8AC3E}">
        <p14:creationId xmlns:p14="http://schemas.microsoft.com/office/powerpoint/2010/main" val="17966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представления о точках привязки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(руководство «чистыми» параметрами экранной формы)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3" y="1844824"/>
            <a:ext cx="4259413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6701706" y="5085184"/>
            <a:ext cx="2131777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593694" y="4977172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209532" y="468507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369558" y="5137157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6701706" y="5093986"/>
            <a:ext cx="0" cy="99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550978" y="6093296"/>
            <a:ext cx="2226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(Width,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10145" y="326494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9931" y="137270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представления о точках привязки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(смещение на ширину и высоту прямоугольной области)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3" y="1844824"/>
            <a:ext cx="4259413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600463" y="4613066"/>
            <a:ext cx="2131777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492451" y="4505054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08289" y="421295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68315" y="466503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600463" y="4621868"/>
            <a:ext cx="0" cy="99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195736" y="5621178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(Width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10145" y="326494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9931" y="137270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представления о точках привязки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(смещение на ширину и высоту прямоугольной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с отступом от границ экранной формы)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93" y="2204864"/>
            <a:ext cx="4259413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384439" y="4765214"/>
            <a:ext cx="2131777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276427" y="4657202"/>
            <a:ext cx="216024" cy="216024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92265" y="4365104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52291" y="4817187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>
            <a:stCxn id="14" idx="0"/>
          </p:cNvCxnSpPr>
          <p:nvPr/>
        </p:nvCxnSpPr>
        <p:spPr>
          <a:xfrm flipH="1" flipV="1">
            <a:off x="4384439" y="4774016"/>
            <a:ext cx="7541" cy="1567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475656" y="6341258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(Width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rWidth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- 30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-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rHeight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- 50)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6516216" y="5269270"/>
            <a:ext cx="0" cy="24796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516216" y="5269270"/>
            <a:ext cx="18549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660232" y="5045114"/>
            <a:ext cx="53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246610" y="5433339"/>
            <a:ext cx="53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959931" y="1732746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10145" y="3624989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ширина и высота прямоугольной области обосабливается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переменные для удобства использования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0011"/>
            <a:ext cx="3876875" cy="4397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10" y="1480011"/>
            <a:ext cx="4078154" cy="5117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7"/>
          <p:cNvSpPr/>
          <p:nvPr/>
        </p:nvSpPr>
        <p:spPr>
          <a:xfrm>
            <a:off x="3491881" y="2924944"/>
            <a:ext cx="648072" cy="296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30350" y="2492896"/>
            <a:ext cx="2448272" cy="296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7046574" y="3645233"/>
            <a:ext cx="1368152" cy="21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абсолютной </a:t>
            </a: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отрисовки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 относительной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89040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>
            <a:off x="2167186" y="1684287"/>
            <a:ext cx="3268910" cy="2691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Активация инструментов для работы с графикой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содержится в библиотеке классов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Drawing</a:t>
            </a:r>
          </a:p>
          <a:p>
            <a:pPr algn="just"/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избыточно, но более явно показывает принадлежность метода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CreateGraphics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главной экранной форме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93616" cy="4840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195736" y="54452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403648" y="2996952"/>
            <a:ext cx="151216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051720" y="5677889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Работать с графикой здесь не целесообразно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увеличении размеров экранной формы сохраняется относительное положение иллюстрации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140968"/>
            <a:ext cx="4824871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26637" y="3796152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4309645" y="4473116"/>
            <a:ext cx="918241" cy="756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сокращении размеров экранной формы –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привязка теряется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32625"/>
            <a:ext cx="4824871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4252881" y="3946690"/>
            <a:ext cx="1051619" cy="91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6200" y="4748818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4831358"/>
            <a:ext cx="23145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5508104" y="1299900"/>
            <a:ext cx="2867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 по ситуации: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другое событие происходит при сокращении размеров экранной формы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620688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Существенны различия событий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перерисовке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5688632" cy="2641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848944" y="3654345"/>
            <a:ext cx="1526177" cy="27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99592" y="2420888"/>
            <a:ext cx="2273028" cy="26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2411760" y="2772499"/>
            <a:ext cx="649437" cy="584493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700" y="3775934"/>
            <a:ext cx="5380952" cy="2923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3883148" y="4725144"/>
            <a:ext cx="2273028" cy="26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91998" y="5661248"/>
            <a:ext cx="1526177" cy="224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299084" y="5045579"/>
            <a:ext cx="649437" cy="399646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372200" y="1548973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растяжения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8123" y="4426161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сжатия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5868144" y="2208776"/>
            <a:ext cx="1309713" cy="14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365970" y="4858975"/>
            <a:ext cx="24260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сжатия размеров 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02967"/>
            <a:ext cx="4824871" cy="3528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4252881" y="3717032"/>
            <a:ext cx="1051619" cy="91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6200" y="4519160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21" y="4293096"/>
            <a:ext cx="2405462" cy="2312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31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0892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иных элементах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8340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начало работы с элементом отображения графики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PictureBox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4600000" cy="32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8"/>
          <p:cNvSpPr/>
          <p:nvPr/>
        </p:nvSpPr>
        <p:spPr>
          <a:xfrm>
            <a:off x="607304" y="3348428"/>
            <a:ext cx="152617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04" y="1242981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7"/>
          <p:cNvCxnSpPr/>
          <p:nvPr/>
        </p:nvCxnSpPr>
        <p:spPr>
          <a:xfrm flipV="1">
            <a:off x="2119430" y="2474893"/>
            <a:ext cx="3532690" cy="1020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821" y="4292595"/>
            <a:ext cx="4398388" cy="230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8"/>
          <p:cNvSpPr/>
          <p:nvPr/>
        </p:nvSpPr>
        <p:spPr>
          <a:xfrm>
            <a:off x="4716016" y="5157192"/>
            <a:ext cx="2448273" cy="203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8"/>
          <p:cNvSpPr/>
          <p:nvPr/>
        </p:nvSpPr>
        <p:spPr>
          <a:xfrm>
            <a:off x="4695530" y="6388676"/>
            <a:ext cx="2684782" cy="203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35948" y="4725144"/>
            <a:ext cx="30839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 рассматривается обрамлённый элемент </a:t>
            </a:r>
            <a:r>
              <a:rPr lang="en-US" sz="20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PictureBox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 стрелкой 7"/>
          <p:cNvCxnSpPr/>
          <p:nvPr/>
        </p:nvCxnSpPr>
        <p:spPr>
          <a:xfrm>
            <a:off x="1798722" y="5574028"/>
            <a:ext cx="2896808" cy="916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перенос функциональной области с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область для размещения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5" y="1568145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единительная линия 20"/>
          <p:cNvCxnSpPr/>
          <p:nvPr/>
        </p:nvCxnSpPr>
        <p:spPr>
          <a:xfrm>
            <a:off x="2178247" y="1947839"/>
            <a:ext cx="0" cy="5760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22"/>
          <p:cNvCxnSpPr/>
          <p:nvPr/>
        </p:nvCxnSpPr>
        <p:spPr>
          <a:xfrm>
            <a:off x="467544" y="2523903"/>
            <a:ext cx="338437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25"/>
          <p:cNvSpPr/>
          <p:nvPr/>
        </p:nvSpPr>
        <p:spPr>
          <a:xfrm>
            <a:off x="585981" y="2066269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26"/>
          <p:cNvSpPr/>
          <p:nvPr/>
        </p:nvSpPr>
        <p:spPr>
          <a:xfrm>
            <a:off x="2265853" y="2009087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Эллипс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28"/>
          <p:cNvSpPr/>
          <p:nvPr/>
        </p:nvSpPr>
        <p:spPr>
          <a:xfrm>
            <a:off x="1458167" y="2553260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Линия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8"/>
          <p:cNvSpPr/>
          <p:nvPr/>
        </p:nvSpPr>
        <p:spPr>
          <a:xfrm>
            <a:off x="467544" y="3364955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отклика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Прямоугольник 24"/>
          <p:cNvSpPr/>
          <p:nvPr/>
        </p:nvSpPr>
        <p:spPr>
          <a:xfrm>
            <a:off x="192523" y="4541058"/>
            <a:ext cx="3866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78" y="3789040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24"/>
          <p:cNvSpPr/>
          <p:nvPr/>
        </p:nvSpPr>
        <p:spPr>
          <a:xfrm>
            <a:off x="4971472" y="3212976"/>
            <a:ext cx="3866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Правая кнопка мыши: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8"/>
          <p:cNvSpPr/>
          <p:nvPr/>
        </p:nvSpPr>
        <p:spPr>
          <a:xfrm>
            <a:off x="5260342" y="5589240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отклика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рямоугольник 28"/>
          <p:cNvSpPr/>
          <p:nvPr/>
        </p:nvSpPr>
        <p:spPr>
          <a:xfrm>
            <a:off x="5180880" y="4541821"/>
            <a:ext cx="3543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Прямоугольник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границ экранной формы к границам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для размещения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988840"/>
            <a:ext cx="3439847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88840"/>
            <a:ext cx="4425899" cy="3744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8"/>
          <p:cNvSpPr/>
          <p:nvPr/>
        </p:nvSpPr>
        <p:spPr>
          <a:xfrm>
            <a:off x="1187624" y="3068960"/>
            <a:ext cx="363381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18"/>
          <p:cNvSpPr/>
          <p:nvPr/>
        </p:nvSpPr>
        <p:spPr>
          <a:xfrm>
            <a:off x="5940152" y="2924944"/>
            <a:ext cx="2791775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15"/>
          <p:cNvSpPr/>
          <p:nvPr/>
        </p:nvSpPr>
        <p:spPr>
          <a:xfrm>
            <a:off x="2411760" y="3068960"/>
            <a:ext cx="720080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15"/>
          <p:cNvSpPr/>
          <p:nvPr/>
        </p:nvSpPr>
        <p:spPr>
          <a:xfrm>
            <a:off x="7236296" y="2974944"/>
            <a:ext cx="1080120" cy="16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15"/>
          <p:cNvSpPr/>
          <p:nvPr/>
        </p:nvSpPr>
        <p:spPr>
          <a:xfrm>
            <a:off x="1259632" y="1986812"/>
            <a:ext cx="936104" cy="1850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15"/>
          <p:cNvSpPr/>
          <p:nvPr/>
        </p:nvSpPr>
        <p:spPr>
          <a:xfrm>
            <a:off x="6075899" y="1986812"/>
            <a:ext cx="872365" cy="1850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событий экранной формы к событиям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для отображения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61844"/>
            <a:ext cx="4680520" cy="2543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111130"/>
            <a:ext cx="4752528" cy="255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Прямоугольник 18"/>
          <p:cNvSpPr/>
          <p:nvPr/>
        </p:nvSpPr>
        <p:spPr>
          <a:xfrm>
            <a:off x="1430479" y="2135372"/>
            <a:ext cx="537467" cy="157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8"/>
          <p:cNvSpPr/>
          <p:nvPr/>
        </p:nvSpPr>
        <p:spPr>
          <a:xfrm>
            <a:off x="1442244" y="2902003"/>
            <a:ext cx="53746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8"/>
          <p:cNvSpPr/>
          <p:nvPr/>
        </p:nvSpPr>
        <p:spPr>
          <a:xfrm>
            <a:off x="1442244" y="3622083"/>
            <a:ext cx="537467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7" y="4975226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8"/>
          <p:cNvSpPr/>
          <p:nvPr/>
        </p:nvSpPr>
        <p:spPr>
          <a:xfrm>
            <a:off x="1466381" y="2329488"/>
            <a:ext cx="585339" cy="140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18"/>
          <p:cNvSpPr/>
          <p:nvPr/>
        </p:nvSpPr>
        <p:spPr>
          <a:xfrm>
            <a:off x="5724128" y="483121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18"/>
          <p:cNvSpPr/>
          <p:nvPr/>
        </p:nvSpPr>
        <p:spPr>
          <a:xfrm>
            <a:off x="5203441" y="5606269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18"/>
          <p:cNvSpPr/>
          <p:nvPr/>
        </p:nvSpPr>
        <p:spPr>
          <a:xfrm>
            <a:off x="5203441" y="6271370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15"/>
          <p:cNvSpPr/>
          <p:nvPr/>
        </p:nvSpPr>
        <p:spPr>
          <a:xfrm>
            <a:off x="755576" y="2161101"/>
            <a:ext cx="517472" cy="3088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15"/>
          <p:cNvSpPr/>
          <p:nvPr/>
        </p:nvSpPr>
        <p:spPr>
          <a:xfrm>
            <a:off x="4450572" y="4820798"/>
            <a:ext cx="1129540" cy="3704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от перерисовки графики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графике области для отображения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4078154" cy="5117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700808"/>
            <a:ext cx="4453210" cy="468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8"/>
          <p:cNvSpPr/>
          <p:nvPr/>
        </p:nvSpPr>
        <p:spPr>
          <a:xfrm>
            <a:off x="467544" y="2708920"/>
            <a:ext cx="3862130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18"/>
          <p:cNvSpPr/>
          <p:nvPr/>
        </p:nvSpPr>
        <p:spPr>
          <a:xfrm>
            <a:off x="4716015" y="2852936"/>
            <a:ext cx="4117467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15"/>
          <p:cNvSpPr/>
          <p:nvPr/>
        </p:nvSpPr>
        <p:spPr>
          <a:xfrm>
            <a:off x="539552" y="3789040"/>
            <a:ext cx="2520280" cy="2520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15"/>
          <p:cNvSpPr/>
          <p:nvPr/>
        </p:nvSpPr>
        <p:spPr>
          <a:xfrm>
            <a:off x="4741774" y="3861048"/>
            <a:ext cx="2926569" cy="184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дополнительного обработчика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события «щелчок мышью по экранной форме»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5"/>
            <a:ext cx="8173444" cy="4840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2195736" y="5445224"/>
            <a:ext cx="30963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изменении позиционирования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6" y="1533283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44" y="1533283"/>
            <a:ext cx="25908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69" y="4413604"/>
            <a:ext cx="5539755" cy="2255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4259801" y="3218493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7"/>
          <p:cNvCxnSpPr/>
          <p:nvPr/>
        </p:nvCxnSpPr>
        <p:spPr>
          <a:xfrm flipH="1">
            <a:off x="3647793" y="3765531"/>
            <a:ext cx="7106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7"/>
          <p:cNvCxnSpPr/>
          <p:nvPr/>
        </p:nvCxnSpPr>
        <p:spPr>
          <a:xfrm>
            <a:off x="3563888" y="3189467"/>
            <a:ext cx="2592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7369942" y="3502612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Прямая со стрелкой 7"/>
          <p:cNvCxnSpPr/>
          <p:nvPr/>
        </p:nvCxnSpPr>
        <p:spPr>
          <a:xfrm flipV="1">
            <a:off x="7774435" y="3948509"/>
            <a:ext cx="781273" cy="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7"/>
          <p:cNvCxnSpPr/>
          <p:nvPr/>
        </p:nvCxnSpPr>
        <p:spPr>
          <a:xfrm flipH="1">
            <a:off x="4925003" y="3765531"/>
            <a:ext cx="1527943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связка изменения размеров экранной формы </a:t>
            </a: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размерами элемента для отображения графики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85" y="1700808"/>
            <a:ext cx="5093629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Прямоугольник 18"/>
          <p:cNvSpPr/>
          <p:nvPr/>
        </p:nvSpPr>
        <p:spPr>
          <a:xfrm>
            <a:off x="2339752" y="256490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1"/>
          <p:cNvSpPr/>
          <p:nvPr/>
        </p:nvSpPr>
        <p:spPr>
          <a:xfrm>
            <a:off x="3707904" y="2852936"/>
            <a:ext cx="649437" cy="471654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8"/>
          <p:cNvSpPr/>
          <p:nvPr/>
        </p:nvSpPr>
        <p:spPr>
          <a:xfrm>
            <a:off x="2037872" y="3288586"/>
            <a:ext cx="4550352" cy="1004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Относительная </a:t>
            </a:r>
            <a:r>
              <a:rPr lang="ru-RU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графики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размеров экранной формы при совместном изменении элемента для отображения графики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98640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16" y="1398639"/>
            <a:ext cx="219075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65" y="4338445"/>
            <a:ext cx="5394875" cy="2330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4513096" y="3022859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 стрелкой 7"/>
          <p:cNvCxnSpPr/>
          <p:nvPr/>
        </p:nvCxnSpPr>
        <p:spPr>
          <a:xfrm flipH="1">
            <a:off x="4033207" y="3569897"/>
            <a:ext cx="7106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7"/>
          <p:cNvCxnSpPr/>
          <p:nvPr/>
        </p:nvCxnSpPr>
        <p:spPr>
          <a:xfrm>
            <a:off x="4599804" y="2993833"/>
            <a:ext cx="2592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s://cdn-icons-png.flaticon.com/512/11067/1106726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9518">
            <a:off x="7374482" y="3306978"/>
            <a:ext cx="624398" cy="6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7"/>
          <p:cNvCxnSpPr/>
          <p:nvPr/>
        </p:nvCxnSpPr>
        <p:spPr>
          <a:xfrm flipV="1">
            <a:off x="7552132" y="3785921"/>
            <a:ext cx="781273" cy="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7"/>
          <p:cNvCxnSpPr/>
          <p:nvPr/>
        </p:nvCxnSpPr>
        <p:spPr>
          <a:xfrm flipH="1">
            <a:off x="4612392" y="3569897"/>
            <a:ext cx="1731380" cy="2592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2783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дополнительных компонентов для построения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примере </a:t>
            </a:r>
            <a:r>
              <a:rPr lang="en-US" sz="20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Visual Studio 2019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4" y="1733270"/>
            <a:ext cx="3736489" cy="687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348880"/>
            <a:ext cx="3495238" cy="3504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5590048"/>
            <a:ext cx="3057143" cy="8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067944" y="1916832"/>
            <a:ext cx="25202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267038" y="1458101"/>
            <a:ext cx="2015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Главное меню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1547664" y="2348880"/>
            <a:ext cx="2817958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644008" y="2912228"/>
            <a:ext cx="864096" cy="26778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47411" y="5799626"/>
            <a:ext cx="3146329" cy="425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637043" y="5952393"/>
            <a:ext cx="38877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Фрагменты одного и того же диалогового окна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к инструментам для построения диаграммы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6" y="2937019"/>
            <a:ext cx="8477637" cy="2652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5076056" y="4377179"/>
            <a:ext cx="1080120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059832" y="5385291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90962" y="2911646"/>
            <a:ext cx="2015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правой кнопкой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мыши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059832" y="3727254"/>
            <a:ext cx="1584176" cy="535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диаграммы классов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демонстрация основных методов внутри решения,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сокрытие служебных и неиспользуемых 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85" y="1988840"/>
            <a:ext cx="6771830" cy="3653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1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 управления экранной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19959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 управления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включение / отключение инструментов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07409"/>
            <a:ext cx="3733333" cy="5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7" y="2197152"/>
            <a:ext cx="2266667" cy="26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373727"/>
            <a:ext cx="3733333" cy="5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685" y="2197152"/>
            <a:ext cx="2266667" cy="26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18"/>
          <p:cNvSpPr/>
          <p:nvPr/>
        </p:nvSpPr>
        <p:spPr>
          <a:xfrm>
            <a:off x="1542122" y="3789040"/>
            <a:ext cx="20937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8"/>
          <p:cNvSpPr/>
          <p:nvPr/>
        </p:nvSpPr>
        <p:spPr>
          <a:xfrm>
            <a:off x="5560131" y="3789040"/>
            <a:ext cx="209377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 управления экранной формы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нажатия на стандартные экранные кнопки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2776"/>
            <a:ext cx="3733333" cy="5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395536" y="1679442"/>
            <a:ext cx="4824536" cy="4370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50305" y="2456782"/>
            <a:ext cx="2481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дочерних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127626" y="1679442"/>
            <a:ext cx="557019" cy="813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465164" y="4083227"/>
            <a:ext cx="2571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Application.Exit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604994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this.WindowState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FormWindowState.Minimized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339752" y="1679442"/>
            <a:ext cx="3331132" cy="3117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881082" y="4812270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this.WindowState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FormWindowState.Maximized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</a:p>
          <a:p>
            <a:pPr algn="ctr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this.WindowState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FormWindowState.Normal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62322" y="2820778"/>
            <a:ext cx="2364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this.Close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</a:t>
            </a:r>
          </a:p>
          <a:p>
            <a:pPr marL="358775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this.Dispose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77707" y="3754294"/>
            <a:ext cx="2481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главной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Подключение дополнительного обработчика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дополнительных обработчик для экранной формы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56561" cy="47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195736" y="558924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07704" y="4293096"/>
            <a:ext cx="36004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</a:p>
        </p:txBody>
      </p:sp>
    </p:spTree>
    <p:extLst>
      <p:ext uri="{BB962C8B-B14F-4D97-AF65-F5344CB8AC3E}">
        <p14:creationId xmlns:p14="http://schemas.microsoft.com/office/powerpoint/2010/main" val="33947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формирования скриншотов с курсором рекомендуется к использованию программное обеспечение </a:t>
            </a:r>
            <a:r>
              <a:rPr lang="en-US" sz="20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SnagIt!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38" y="2420888"/>
            <a:ext cx="161925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20888"/>
            <a:ext cx="3723809" cy="357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395536" y="147171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https://www.techsmith.com/screen-capture.html</a:t>
            </a:r>
          </a:p>
        </p:txBody>
      </p:sp>
      <p:pic>
        <p:nvPicPr>
          <p:cNvPr id="1026" name="Picture 2" descr="https://i.stack.imgur.com/JL7am.png?s=256&amp;g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54868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курсор, выставленный по умолчанию, для экранной формы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элемента для размещения графики</a:t>
            </a:r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78" y="1268760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79" y="4293097"/>
            <a:ext cx="4459586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003" y="5589240"/>
            <a:ext cx="4463237" cy="108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2195736" y="2348881"/>
            <a:ext cx="0" cy="2664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236296" y="3429000"/>
            <a:ext cx="0" cy="2952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54868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курсор изменённый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экранной формы </a:t>
            </a:r>
          </a:p>
          <a:p>
            <a:pPr algn="ctr"/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элемента для размещения графики</a:t>
            </a:r>
            <a:endParaRPr lang="en-US" sz="2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78" y="1305617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0" y="4365104"/>
            <a:ext cx="5190476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303725"/>
            <a:ext cx="5219048" cy="12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2051720" y="2531891"/>
            <a:ext cx="0" cy="277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948264" y="3501008"/>
            <a:ext cx="0" cy="2771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состояния курсора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выполнять изменение состояния кодом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03073"/>
            <a:ext cx="4600000" cy="2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005064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137217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/>
          <p:cNvCxnSpPr/>
          <p:nvPr/>
        </p:nvCxnSpPr>
        <p:spPr>
          <a:xfrm>
            <a:off x="3707904" y="4653136"/>
            <a:ext cx="3096344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2708037" y="3212976"/>
            <a:ext cx="4096211" cy="1219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Прозрачность</a:t>
            </a:r>
          </a:p>
        </p:txBody>
      </p:sp>
    </p:spTree>
    <p:extLst>
      <p:ext uri="{BB962C8B-B14F-4D97-AF65-F5344CB8AC3E}">
        <p14:creationId xmlns:p14="http://schemas.microsoft.com/office/powerpoint/2010/main" val="12085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Прозрачность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54868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ряде ситуаций прозрачность интерфейсных элементов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управления может выступать в качестве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дополнительного привлечения внимания</a:t>
            </a:r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8" y="4797152"/>
            <a:ext cx="2790476" cy="14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44" y="170080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32" y="4797152"/>
            <a:ext cx="2809524" cy="14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0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</a:p>
        </p:txBody>
      </p:sp>
    </p:spTree>
    <p:extLst>
      <p:ext uri="{BB962C8B-B14F-4D97-AF65-F5344CB8AC3E}">
        <p14:creationId xmlns:p14="http://schemas.microsoft.com/office/powerpoint/2010/main" val="3638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фиксация исходного цвета подложки, заданного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графический конструктор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20888"/>
            <a:ext cx="5155272" cy="2453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8"/>
          <p:cNvSpPr/>
          <p:nvPr/>
        </p:nvSpPr>
        <p:spPr>
          <a:xfrm>
            <a:off x="1979712" y="3110559"/>
            <a:ext cx="283371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8"/>
          <p:cNvSpPr/>
          <p:nvPr/>
        </p:nvSpPr>
        <p:spPr>
          <a:xfrm>
            <a:off x="2388457" y="4154675"/>
            <a:ext cx="26642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1659" y="138402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Важно!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забыть подключить библиотеку классов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System.Drawing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290165"/>
            <a:ext cx="1152128" cy="928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усмотрение и вкус разработчика приложений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1" y="1073061"/>
            <a:ext cx="8384250" cy="2653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05" y="3068960"/>
            <a:ext cx="2570578" cy="3456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18"/>
          <p:cNvSpPr/>
          <p:nvPr/>
        </p:nvSpPr>
        <p:spPr>
          <a:xfrm>
            <a:off x="5267057" y="2522513"/>
            <a:ext cx="326538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18"/>
          <p:cNvSpPr/>
          <p:nvPr/>
        </p:nvSpPr>
        <p:spPr>
          <a:xfrm>
            <a:off x="6890821" y="5301208"/>
            <a:ext cx="15696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константной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44824"/>
            <a:ext cx="8156561" cy="47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907704" y="4581128"/>
            <a:ext cx="374441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усмотрение и вкус разработчика приложений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6641"/>
            <a:ext cx="5152381" cy="10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4173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541737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Выгнутая вверх стрелка 12"/>
          <p:cNvSpPr/>
          <p:nvPr/>
        </p:nvSpPr>
        <p:spPr>
          <a:xfrm>
            <a:off x="2779254" y="3703755"/>
            <a:ext cx="3528392" cy="720080"/>
          </a:xfrm>
          <a:prstGeom prst="curved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низ стрелка 15"/>
          <p:cNvSpPr/>
          <p:nvPr/>
        </p:nvSpPr>
        <p:spPr>
          <a:xfrm flipH="1">
            <a:off x="2779254" y="5373216"/>
            <a:ext cx="3528392" cy="792088"/>
          </a:xfrm>
          <a:prstGeom prst="curved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55776" y="4475773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7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усмотрение и вкус разработчика приложений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48" y="4573683"/>
            <a:ext cx="2325483" cy="1769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360" y="4591517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Выгнутая вверх стрелка 12"/>
          <p:cNvSpPr/>
          <p:nvPr/>
        </p:nvSpPr>
        <p:spPr>
          <a:xfrm>
            <a:off x="2781470" y="4110552"/>
            <a:ext cx="1713284" cy="720080"/>
          </a:xfrm>
          <a:prstGeom prst="curved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низ стрелка 15"/>
          <p:cNvSpPr/>
          <p:nvPr/>
        </p:nvSpPr>
        <p:spPr>
          <a:xfrm flipH="1">
            <a:off x="2630000" y="5694728"/>
            <a:ext cx="1864754" cy="792088"/>
          </a:xfrm>
          <a:prstGeom prst="curved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9880" y="4957654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232" y="2636912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742" y="1172404"/>
            <a:ext cx="8800000" cy="12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Соединительная линия уступом 6"/>
          <p:cNvCxnSpPr>
            <a:stCxn id="8" idx="0"/>
            <a:endCxn id="2" idx="1"/>
          </p:cNvCxnSpPr>
          <p:nvPr/>
        </p:nvCxnSpPr>
        <p:spPr>
          <a:xfrm rot="5400000" flipH="1" flipV="1">
            <a:off x="3040847" y="2896298"/>
            <a:ext cx="1061129" cy="229364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70965" y="2759129"/>
            <a:ext cx="3707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Соединительная линия уступом 20"/>
          <p:cNvCxnSpPr>
            <a:stCxn id="2" idx="3"/>
            <a:endCxn id="8" idx="2"/>
          </p:cNvCxnSpPr>
          <p:nvPr/>
        </p:nvCxnSpPr>
        <p:spPr>
          <a:xfrm flipH="1">
            <a:off x="2424590" y="3512554"/>
            <a:ext cx="4595682" cy="2830246"/>
          </a:xfrm>
          <a:prstGeom prst="bentConnector4">
            <a:avLst>
              <a:gd name="adj1" fmla="val -8290"/>
              <a:gd name="adj2" fmla="val 11346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7460291" y="4265957"/>
            <a:ext cx="15672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s://mykaleidoscope.ru/x/uploads/posts/2022-10/1666289140_6-mykaleidoscope-ru-p-sirenevii-i-fioletovii-vkontakt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64" y="1433989"/>
            <a:ext cx="6783472" cy="4522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s://mykaleidoscope.ru/x/uploads/posts/2022-10/1666289140_6-mykaleidoscope-ru-p-sirenevii-i-fioletovii-vkontakt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64" y="1433989"/>
            <a:ext cx="6783472" cy="4522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8"/>
          <p:cNvSpPr/>
          <p:nvPr/>
        </p:nvSpPr>
        <p:spPr>
          <a:xfrm>
            <a:off x="2771800" y="4077072"/>
            <a:ext cx="2414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1812393" y="4185084"/>
            <a:ext cx="1080120" cy="1074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184295" cy="5328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18"/>
          <p:cNvSpPr/>
          <p:nvPr/>
        </p:nvSpPr>
        <p:spPr>
          <a:xfrm>
            <a:off x="2771800" y="1700808"/>
            <a:ext cx="2414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18"/>
          <p:cNvSpPr/>
          <p:nvPr/>
        </p:nvSpPr>
        <p:spPr>
          <a:xfrm>
            <a:off x="3131840" y="4653136"/>
            <a:ext cx="2414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83568" y="1843883"/>
            <a:ext cx="2181724" cy="1513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83568" y="4076131"/>
            <a:ext cx="2448272" cy="6850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390037"/>
            <a:ext cx="3638095" cy="7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15" y="2780928"/>
            <a:ext cx="4448175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8"/>
          <p:cNvSpPr/>
          <p:nvPr/>
        </p:nvSpPr>
        <p:spPr>
          <a:xfrm>
            <a:off x="5508103" y="1442846"/>
            <a:ext cx="685767" cy="680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8"/>
          <p:cNvSpPr/>
          <p:nvPr/>
        </p:nvSpPr>
        <p:spPr>
          <a:xfrm>
            <a:off x="2555775" y="1407803"/>
            <a:ext cx="576065" cy="680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899592" y="1673330"/>
            <a:ext cx="19442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128682" y="1988840"/>
            <a:ext cx="2595446" cy="17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117957" y="1988839"/>
            <a:ext cx="254243" cy="2952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18"/>
          <p:cNvSpPr/>
          <p:nvPr/>
        </p:nvSpPr>
        <p:spPr>
          <a:xfrm>
            <a:off x="5876530" y="4966446"/>
            <a:ext cx="860559" cy="66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3" y="1073061"/>
            <a:ext cx="5209524" cy="18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8"/>
          <p:cNvSpPr/>
          <p:nvPr/>
        </p:nvSpPr>
        <p:spPr>
          <a:xfrm>
            <a:off x="922156" y="1865149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00" y="2001632"/>
            <a:ext cx="4589583" cy="4598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Прямоугольник 18"/>
          <p:cNvSpPr/>
          <p:nvPr/>
        </p:nvSpPr>
        <p:spPr>
          <a:xfrm>
            <a:off x="5148064" y="4440907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цвета подложки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понравился цвет на некотором изображении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48" y="1196752"/>
            <a:ext cx="2325483" cy="1769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07" y="4750594"/>
            <a:ext cx="2332887" cy="177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328" y="1205668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351" y="4750594"/>
            <a:ext cx="2302040" cy="1751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1243734" y="1469309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925308" y="1469309"/>
            <a:ext cx="19442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923728" y="1848531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2987688" y="2636912"/>
            <a:ext cx="1810937" cy="2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1430993" y="2592315"/>
            <a:ext cx="14943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486256" y="2749274"/>
            <a:ext cx="0" cy="2564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280021" y="5568796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V="1">
            <a:off x="3142440" y="2796931"/>
            <a:ext cx="0" cy="2841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725048" y="2897600"/>
            <a:ext cx="929560" cy="2208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067944" y="370009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Ctrl + 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+ Ctrl + 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003223" y="5448972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3400824" y="2820058"/>
            <a:ext cx="1109768" cy="2748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90578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</a:p>
        </p:txBody>
      </p:sp>
    </p:spTree>
    <p:extLst>
      <p:ext uri="{BB962C8B-B14F-4D97-AF65-F5344CB8AC3E}">
        <p14:creationId xmlns:p14="http://schemas.microsoft.com/office/powerpoint/2010/main" val="17315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заготовка для вызова дополнительной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экранной формы по двойному щелчку мышью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6" y="2183446"/>
            <a:ext cx="5495238" cy="2685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35" y="2177548"/>
            <a:ext cx="2819048" cy="17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Прямоугольник 18"/>
          <p:cNvSpPr/>
          <p:nvPr/>
        </p:nvSpPr>
        <p:spPr>
          <a:xfrm>
            <a:off x="653506" y="4030359"/>
            <a:ext cx="5172227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27584" y="4247816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Здесь будет код вызова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7164288" y="3243124"/>
            <a:ext cx="1" cy="1574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6192180" y="4869160"/>
            <a:ext cx="1944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Щелчок правой кнопкой мыши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5" y="1875910"/>
            <a:ext cx="8103209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обобщённой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4245758"/>
            <a:ext cx="3600400" cy="1703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переход к созданию новой экранной формы в проекте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91247"/>
            <a:ext cx="6907026" cy="567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5148065" y="1772816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4139952" y="3675769"/>
            <a:ext cx="1224136" cy="18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18"/>
          <p:cNvSpPr/>
          <p:nvPr/>
        </p:nvSpPr>
        <p:spPr>
          <a:xfrm>
            <a:off x="1115616" y="5805264"/>
            <a:ext cx="1656184" cy="18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220072" y="2060848"/>
            <a:ext cx="936106" cy="1614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627784" y="3861048"/>
            <a:ext cx="1728192" cy="1933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новой экранной формы в проекте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2" y="1072898"/>
            <a:ext cx="7937896" cy="5508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18"/>
          <p:cNvSpPr/>
          <p:nvPr/>
        </p:nvSpPr>
        <p:spPr>
          <a:xfrm>
            <a:off x="827585" y="1628800"/>
            <a:ext cx="10801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18"/>
          <p:cNvSpPr/>
          <p:nvPr/>
        </p:nvSpPr>
        <p:spPr>
          <a:xfrm>
            <a:off x="2699792" y="2276872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1871700" y="6021288"/>
            <a:ext cx="7560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1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отображение новой экранной формы в графическом конструкторе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7123809" cy="44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648553"/>
            <a:ext cx="2819048" cy="1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6057238" y="5994835"/>
            <a:ext cx="1539098" cy="24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683568" y="2170004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931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базовый набор для вызова дочерней экранной формы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модальном режиме (режиме диалога)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62" y="1484025"/>
            <a:ext cx="2819048" cy="1942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025"/>
            <a:ext cx="5476190" cy="3457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6033816" y="2876483"/>
            <a:ext cx="14185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18"/>
          <p:cNvSpPr/>
          <p:nvPr/>
        </p:nvSpPr>
        <p:spPr>
          <a:xfrm>
            <a:off x="827584" y="3668571"/>
            <a:ext cx="252028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дочерней экранной формы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вызова дочерней экранной формы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3" y="3356992"/>
            <a:ext cx="516255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763030" y="1997417"/>
            <a:ext cx="2664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483768" y="2780928"/>
            <a:ext cx="2016224" cy="194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83377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</a:p>
        </p:txBody>
      </p:sp>
    </p:spTree>
    <p:extLst>
      <p:ext uri="{BB962C8B-B14F-4D97-AF65-F5344CB8AC3E}">
        <p14:creationId xmlns:p14="http://schemas.microsoft.com/office/powerpoint/2010/main" val="21973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размещение ярлыка и его первичный образ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4608"/>
            <a:ext cx="4952381" cy="32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61048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Прямоугольник 18"/>
          <p:cNvSpPr/>
          <p:nvPr/>
        </p:nvSpPr>
        <p:spPr>
          <a:xfrm>
            <a:off x="755576" y="2204864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18"/>
          <p:cNvSpPr/>
          <p:nvPr/>
        </p:nvSpPr>
        <p:spPr>
          <a:xfrm>
            <a:off x="381599" y="1395516"/>
            <a:ext cx="301969" cy="109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поведение ярлыка при стандартных настройках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07" y="4963945"/>
            <a:ext cx="2800000" cy="16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221088"/>
            <a:ext cx="2809524" cy="2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381" y="1196752"/>
            <a:ext cx="3695238" cy="27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61" y="5316326"/>
            <a:ext cx="2800000" cy="12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18"/>
          <p:cNvSpPr/>
          <p:nvPr/>
        </p:nvSpPr>
        <p:spPr>
          <a:xfrm>
            <a:off x="6294947" y="6165303"/>
            <a:ext cx="1805445" cy="252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endCxn id="7" idx="3"/>
          </p:cNvCxnSpPr>
          <p:nvPr/>
        </p:nvCxnSpPr>
        <p:spPr>
          <a:xfrm flipH="1" flipV="1">
            <a:off x="6419619" y="2587228"/>
            <a:ext cx="1536757" cy="3650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 с фиксированным позиционированием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(без автоматического изменения размера)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988840"/>
            <a:ext cx="2800000" cy="12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988840"/>
            <a:ext cx="4678425" cy="3520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95" y="3519240"/>
            <a:ext cx="2809524" cy="1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8"/>
          <p:cNvSpPr/>
          <p:nvPr/>
        </p:nvSpPr>
        <p:spPr>
          <a:xfrm>
            <a:off x="5940152" y="2856544"/>
            <a:ext cx="18054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1835696" y="3072568"/>
            <a:ext cx="4122423" cy="676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 с фиксированным позиционированием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56792"/>
            <a:ext cx="2809524" cy="199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63292"/>
            <a:ext cx="2809524" cy="20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56792"/>
            <a:ext cx="3695238" cy="27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Прямоугольник 18"/>
          <p:cNvSpPr/>
          <p:nvPr/>
        </p:nvSpPr>
        <p:spPr>
          <a:xfrm>
            <a:off x="5220072" y="2947268"/>
            <a:ext cx="1872208" cy="6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164288" y="3316925"/>
            <a:ext cx="0" cy="1984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2771800" y="3429000"/>
            <a:ext cx="2492515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804248" y="5409349"/>
            <a:ext cx="1871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Увеличение 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два раза</a:t>
            </a:r>
            <a:endParaRPr lang="ru-RU" sz="2000" i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обобщённой подстановкой параметров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61048"/>
            <a:ext cx="354330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691022" y="4210207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щелчка по экранной форме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12060" y="2996952"/>
            <a:ext cx="3615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щелчка по экранной форме</a:t>
            </a:r>
            <a:endParaRPr lang="ru-R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051720" y="2702823"/>
            <a:ext cx="4968552" cy="274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обрамление для удобства отслеживания изменяющихся границ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 режиме автоматического изменения размера)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3349484" cy="1521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56992"/>
            <a:ext cx="3761905" cy="28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827584" y="2492896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851920" y="2791756"/>
            <a:ext cx="1656184" cy="1933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реакций на однократный щелчок мышью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73061"/>
            <a:ext cx="5390323" cy="5122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578" y="3861048"/>
            <a:ext cx="3761905" cy="2838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/>
          <p:cNvCxnSpPr/>
          <p:nvPr/>
        </p:nvCxnSpPr>
        <p:spPr>
          <a:xfrm>
            <a:off x="7164288" y="2924944"/>
            <a:ext cx="0" cy="2376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932040" y="2924944"/>
            <a:ext cx="2232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139952" y="3573016"/>
            <a:ext cx="2016224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129675" y="3690084"/>
            <a:ext cx="1594453" cy="1323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851920" y="3690084"/>
            <a:ext cx="1882485" cy="2167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397118" y="4265566"/>
            <a:ext cx="792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18"/>
          <p:cNvSpPr/>
          <p:nvPr/>
        </p:nvSpPr>
        <p:spPr>
          <a:xfrm>
            <a:off x="2010577" y="3597751"/>
            <a:ext cx="977247" cy="263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18"/>
          <p:cNvSpPr/>
          <p:nvPr/>
        </p:nvSpPr>
        <p:spPr>
          <a:xfrm>
            <a:off x="2014466" y="2962046"/>
            <a:ext cx="977247" cy="263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18"/>
          <p:cNvSpPr/>
          <p:nvPr/>
        </p:nvSpPr>
        <p:spPr>
          <a:xfrm>
            <a:off x="1352228" y="4088333"/>
            <a:ext cx="977247" cy="263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Ярлыки / метки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реакций на однократный щелчок мышью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124744"/>
            <a:ext cx="356789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24744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047" y="4005064"/>
            <a:ext cx="3561905" cy="2714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Прямоугольник 18"/>
          <p:cNvSpPr/>
          <p:nvPr/>
        </p:nvSpPr>
        <p:spPr>
          <a:xfrm>
            <a:off x="1115616" y="2361247"/>
            <a:ext cx="2088232" cy="347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950841" y="2481887"/>
            <a:ext cx="573487" cy="347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499992" y="5877272"/>
            <a:ext cx="50147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708920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проблемы исключения из кода необрабатываемых событий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6520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проблемы исключения из кода необрабатываемых событий по умолчанию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104344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случайное двойное </a:t>
            </a:r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прощёлкивание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непереименованных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элементов управление – частое явление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4028571" cy="3133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25" y="2852936"/>
            <a:ext cx="6125888" cy="384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67544" y="3717032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(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Click)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899592" y="3523074"/>
            <a:ext cx="1224136" cy="193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483768" y="3567627"/>
            <a:ext cx="1728192" cy="2171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проблемы исключения из кода необрабатываемых событий по умолчанию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1043444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этом удаление ненужного обработчика приводит к «исключительным» последствиям при переходе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графическому конструктору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43119"/>
          <a:stretch/>
        </p:blipFill>
        <p:spPr>
          <a:xfrm>
            <a:off x="192523" y="1964299"/>
            <a:ext cx="6125888" cy="2184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149" r="25832" b="15309"/>
          <a:stretch/>
        </p:blipFill>
        <p:spPr>
          <a:xfrm>
            <a:off x="2627784" y="3501008"/>
            <a:ext cx="6264696" cy="3096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Умножение 5"/>
          <p:cNvSpPr/>
          <p:nvPr/>
        </p:nvSpPr>
        <p:spPr>
          <a:xfrm>
            <a:off x="1475656" y="3056689"/>
            <a:ext cx="1152128" cy="864096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62391" y="2772964"/>
            <a:ext cx="2529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(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Delete)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483768" y="3567627"/>
            <a:ext cx="936104" cy="437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355976" y="4143027"/>
            <a:ext cx="936104" cy="437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проблемы исключения из кода необрабатываемых событий по умолчанию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104344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исправления ситуации следует воспользоваться ссылкой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«Перейти к коду»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49" r="25832" b="15309"/>
          <a:stretch/>
        </p:blipFill>
        <p:spPr>
          <a:xfrm>
            <a:off x="492663" y="2348880"/>
            <a:ext cx="8158674" cy="403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7391197" y="4077072"/>
            <a:ext cx="78120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220072" y="1713582"/>
            <a:ext cx="2171125" cy="2363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проблемы исключения из кода необрабатываемых событий по умолчанию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1043444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устранить связку с удалённым обработчиком событий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7193" r="25420" b="10061"/>
          <a:stretch/>
        </p:blipFill>
        <p:spPr>
          <a:xfrm>
            <a:off x="403756" y="2348880"/>
            <a:ext cx="8336487" cy="3417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угольник 18"/>
          <p:cNvSpPr/>
          <p:nvPr/>
        </p:nvSpPr>
        <p:spPr>
          <a:xfrm>
            <a:off x="2555777" y="4077072"/>
            <a:ext cx="56166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076056" y="4284585"/>
            <a:ext cx="2529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(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Delete)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Умножение 11"/>
          <p:cNvSpPr/>
          <p:nvPr/>
        </p:nvSpPr>
        <p:spPr>
          <a:xfrm>
            <a:off x="7452320" y="3789040"/>
            <a:ext cx="909668" cy="760339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проблемы исключения из кода необрабатываемых событий по умолчанию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104344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экранная форма в режиме графического конструктора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снова отображаться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38" y="2276872"/>
            <a:ext cx="4409524" cy="32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Прямоугольник 18"/>
          <p:cNvSpPr/>
          <p:nvPr/>
        </p:nvSpPr>
        <p:spPr>
          <a:xfrm>
            <a:off x="5004048" y="2276872"/>
            <a:ext cx="177271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636912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 </a:t>
            </a: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их настройка</a:t>
            </a:r>
          </a:p>
        </p:txBody>
      </p:sp>
    </p:spTree>
    <p:extLst>
      <p:ext uri="{BB962C8B-B14F-4D97-AF65-F5344CB8AC3E}">
        <p14:creationId xmlns:p14="http://schemas.microsoft.com/office/powerpoint/2010/main" val="5724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Отрисовка</a:t>
            </a:r>
            <a:r>
              <a:rPr lang="en-US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стирание текста на экранной форме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различаются левая кнопка мыши и остальные кнопки мыши</a:t>
            </a:r>
            <a:endParaRPr lang="en-US" sz="2000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8" y="1875910"/>
            <a:ext cx="8103209" cy="4721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2195736" y="4149080"/>
            <a:ext cx="252028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вернёмся к схеме маскированных по сочетанию клавиш событий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большом их количестве должна быть сформирована памятка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71" y="1397877"/>
            <a:ext cx="3695238" cy="278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12776"/>
            <a:ext cx="2800000" cy="32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Прямоугольник 18"/>
          <p:cNvSpPr/>
          <p:nvPr/>
        </p:nvSpPr>
        <p:spPr>
          <a:xfrm>
            <a:off x="7506399" y="3558117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097506"/>
            <a:ext cx="4904762" cy="14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/>
          <a:srcRect t="39024"/>
          <a:stretch/>
        </p:blipFill>
        <p:spPr>
          <a:xfrm>
            <a:off x="6035515" y="5085184"/>
            <a:ext cx="2800000" cy="14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/>
          <p:cNvCxnSpPr/>
          <p:nvPr/>
        </p:nvCxnSpPr>
        <p:spPr>
          <a:xfrm flipH="1">
            <a:off x="1547664" y="3715797"/>
            <a:ext cx="5990529" cy="1657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18"/>
          <p:cNvSpPr/>
          <p:nvPr/>
        </p:nvSpPr>
        <p:spPr>
          <a:xfrm>
            <a:off x="6169750" y="6093296"/>
            <a:ext cx="257871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наиболее удобная перегрузка стандартного диалога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3" y="2413338"/>
            <a:ext cx="8365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MessageBox.Show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 сообщения для пользователя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 заголовка диалога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набор экранных кнопок диалога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</a:t>
            </a: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пиктограмма/иконка диалога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18"/>
          <p:cNvSpPr/>
          <p:nvPr/>
        </p:nvSpPr>
        <p:spPr>
          <a:xfrm>
            <a:off x="2483768" y="3861048"/>
            <a:ext cx="41044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в свободной области экранной формы при сочетании горячих клавиш выводит стандартный диалог,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вызванный с различным наборов параметров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3" y="1772816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07" y="1772816"/>
            <a:ext cx="359092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07" y="3377636"/>
            <a:ext cx="378142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007" y="5036825"/>
            <a:ext cx="315277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87" y="5016639"/>
            <a:ext cx="3905250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5" name="Прямая со стрелкой 24"/>
          <p:cNvCxnSpPr/>
          <p:nvPr/>
        </p:nvCxnSpPr>
        <p:spPr>
          <a:xfrm flipV="1">
            <a:off x="2448885" y="1968515"/>
            <a:ext cx="2431011" cy="7231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806799" y="2884030"/>
            <a:ext cx="1937161" cy="608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158727" y="3004834"/>
            <a:ext cx="2721169" cy="2011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90575" y="3172991"/>
            <a:ext cx="16109" cy="1863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в свободной области экранной формы при сочетании горячих клавиш выводит стандартный диалог, </a:t>
            </a:r>
          </a:p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вызванный с различным наборов параметров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12210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70" y="1632616"/>
            <a:ext cx="309562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520" y="3404008"/>
            <a:ext cx="338137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918" y="5269184"/>
            <a:ext cx="360997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5269185"/>
            <a:ext cx="263842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1" name="Прямая со стрелкой 30"/>
          <p:cNvCxnSpPr/>
          <p:nvPr/>
        </p:nvCxnSpPr>
        <p:spPr>
          <a:xfrm>
            <a:off x="683568" y="3627911"/>
            <a:ext cx="0" cy="168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476978" y="3512400"/>
            <a:ext cx="2603354" cy="1800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2417712" y="3303888"/>
            <a:ext cx="2832808" cy="208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2144437" y="1879754"/>
            <a:ext cx="3507683" cy="1319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маскирование горячих клавиш производится внутри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каскада условных операторов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23" y="1484784"/>
            <a:ext cx="7800995" cy="5112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3760" b="28809"/>
          <a:stretch/>
        </p:blipFill>
        <p:spPr>
          <a:xfrm>
            <a:off x="6015212" y="1340768"/>
            <a:ext cx="2920879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5580112" y="2492896"/>
            <a:ext cx="74079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04048" y="2690918"/>
            <a:ext cx="1316854" cy="205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387797" y="2852936"/>
            <a:ext cx="933105" cy="2817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4061475" y="2924944"/>
            <a:ext cx="0" cy="807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061475" y="2924944"/>
            <a:ext cx="23107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7181018" cy="4752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маскирование горячих клавиш производится внутри</a:t>
            </a:r>
          </a:p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каскада условных операторов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3760" b="28809"/>
          <a:stretch/>
        </p:blipFill>
        <p:spPr>
          <a:xfrm>
            <a:off x="6103723" y="1340768"/>
            <a:ext cx="2832368" cy="2304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Прямая со стрелкой 13"/>
          <p:cNvCxnSpPr/>
          <p:nvPr/>
        </p:nvCxnSpPr>
        <p:spPr>
          <a:xfrm flipH="1">
            <a:off x="4211960" y="3183614"/>
            <a:ext cx="2072938" cy="641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067944" y="3335306"/>
            <a:ext cx="2248006" cy="1317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4644008" y="3573016"/>
            <a:ext cx="1800200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3779912" y="2938818"/>
            <a:ext cx="2536038" cy="55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наиболее удобная перегрузка стандартного диалога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3" y="2413338"/>
            <a:ext cx="8365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MessageBox.Show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 сообщения для пользователя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 заголовка диалога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набор экранных кнопок диалога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</a:t>
            </a: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пиктограмма/иконка диалога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0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8"/>
          <p:cNvSpPr/>
          <p:nvPr/>
        </p:nvSpPr>
        <p:spPr>
          <a:xfrm>
            <a:off x="2598284" y="3561039"/>
            <a:ext cx="42779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в свободной области экранной формы при сочетании горячих клавиш выводит стандартный диалог,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вызванный с различным наборов параметров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231" y="2531367"/>
            <a:ext cx="252412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4" y="1717158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5229200"/>
            <a:ext cx="3333750" cy="134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4" y="5229200"/>
            <a:ext cx="31623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1" name="Прямая со стрелкой 30"/>
          <p:cNvCxnSpPr/>
          <p:nvPr/>
        </p:nvCxnSpPr>
        <p:spPr>
          <a:xfrm>
            <a:off x="1763688" y="2665112"/>
            <a:ext cx="3600400" cy="162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555776" y="2827816"/>
            <a:ext cx="2498141" cy="2684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5741" y="2997519"/>
            <a:ext cx="5819" cy="2231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двойной щелчок в свободной области экранной формы при сочетании горячих клавиш выводит стандартный диалог, 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вызванный с различным наборов параметров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4" y="1717158"/>
            <a:ext cx="3761905" cy="2847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/>
          <p:cNvCxnSpPr/>
          <p:nvPr/>
        </p:nvCxnSpPr>
        <p:spPr>
          <a:xfrm>
            <a:off x="611560" y="3429000"/>
            <a:ext cx="0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00" y="2311284"/>
            <a:ext cx="343852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513" y="5373216"/>
            <a:ext cx="346710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04" y="5373216"/>
            <a:ext cx="3495675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9" name="Прямая со стрелкой 28"/>
          <p:cNvCxnSpPr/>
          <p:nvPr/>
        </p:nvCxnSpPr>
        <p:spPr>
          <a:xfrm>
            <a:off x="1979712" y="3195705"/>
            <a:ext cx="3394269" cy="2499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771800" y="2684221"/>
            <a:ext cx="2736304" cy="358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2" y="1442477"/>
            <a:ext cx="6508354" cy="5226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504" y="188640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Стандартные диалоговые окна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1139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маскирование горячих клавиш производится внутри</a:t>
            </a:r>
          </a:p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каскада условных операторов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36069"/>
          <a:stretch/>
        </p:blipFill>
        <p:spPr>
          <a:xfrm>
            <a:off x="5173084" y="1257727"/>
            <a:ext cx="3761905" cy="182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/>
          <p:cNvCxnSpPr/>
          <p:nvPr/>
        </p:nvCxnSpPr>
        <p:spPr>
          <a:xfrm flipH="1">
            <a:off x="3995936" y="2255718"/>
            <a:ext cx="1440160" cy="93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563888" y="2346896"/>
            <a:ext cx="1851583" cy="659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563888" y="2484162"/>
            <a:ext cx="1851583" cy="1201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707904" y="2576774"/>
            <a:ext cx="1707567" cy="1716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3419872" y="2758841"/>
            <a:ext cx="2016225" cy="2326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3779912" y="2940908"/>
            <a:ext cx="1635560" cy="2770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1538</Words>
  <Application>Microsoft Office PowerPoint</Application>
  <PresentationFormat>Экран (4:3)</PresentationFormat>
  <Paragraphs>335</Paragraphs>
  <Slides>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99</vt:i4>
      </vt:variant>
    </vt:vector>
  </HeadingPairs>
  <TitlesOfParts>
    <vt:vector size="103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497</cp:revision>
  <dcterms:created xsi:type="dcterms:W3CDTF">2016-01-30T16:19:22Z</dcterms:created>
  <dcterms:modified xsi:type="dcterms:W3CDTF">2024-10-27T20:33:17Z</dcterms:modified>
</cp:coreProperties>
</file>