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66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81" r:id="rId14"/>
    <p:sldId id="350" r:id="rId15"/>
    <p:sldId id="297" r:id="rId16"/>
    <p:sldId id="383" r:id="rId17"/>
    <p:sldId id="384" r:id="rId18"/>
    <p:sldId id="385" r:id="rId19"/>
    <p:sldId id="386" r:id="rId20"/>
    <p:sldId id="387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402" r:id="rId35"/>
    <p:sldId id="406" r:id="rId36"/>
    <p:sldId id="403" r:id="rId37"/>
    <p:sldId id="404" r:id="rId38"/>
    <p:sldId id="405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70" autoAdjust="0"/>
  </p:normalViewPr>
  <p:slideViewPr>
    <p:cSldViewPr>
      <p:cViewPr varScale="1">
        <p:scale>
          <a:sx n="107" d="100"/>
          <a:sy n="107" d="100"/>
        </p:scale>
        <p:origin x="16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EB846-5EAC-4CBC-B7D2-741C014D0FC9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FA04B-EFC7-4F65-8A9A-3DADD9DEC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09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A04B-EFC7-4F65-8A9A-3DADD9DEC1D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26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A04B-EFC7-4F65-8A9A-3DADD9DEC1D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352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A04B-EFC7-4F65-8A9A-3DADD9DEC1D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407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A04B-EFC7-4F65-8A9A-3DADD9DEC1D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97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A04B-EFC7-4F65-8A9A-3DADD9DEC1D3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18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89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45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30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2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0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2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32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58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63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3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6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9B362-5864-4422-AE46-28A4E7714DC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98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/>
          <p:cNvSpPr txBox="1"/>
          <p:nvPr/>
        </p:nvSpPr>
        <p:spPr>
          <a:xfrm>
            <a:off x="0" y="3035857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Программирование и основы алгоритмизации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8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(ПиОА-3)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0" y="21477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Кафедра «Управление и защита информации»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51520" y="718827"/>
            <a:ext cx="871296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8"/>
          <p:cNvSpPr txBox="1"/>
          <p:nvPr/>
        </p:nvSpPr>
        <p:spPr>
          <a:xfrm>
            <a:off x="0" y="24789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Учебная дисциплина: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9"/>
          <p:cNvSpPr txBox="1"/>
          <p:nvPr/>
        </p:nvSpPr>
        <p:spPr>
          <a:xfrm>
            <a:off x="0" y="427915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 лекций.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Раздел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«Автоматизация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</a:p>
          <a:p>
            <a:pPr algn="r"/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Сафронов А.И.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0" y="633545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Москва – 20</a:t>
            </a:r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г.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5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Открытие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через диалог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64704"/>
            <a:ext cx="4380952" cy="1447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348880"/>
            <a:ext cx="7317432" cy="43675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Прямоугольник 8"/>
          <p:cNvSpPr/>
          <p:nvPr/>
        </p:nvSpPr>
        <p:spPr>
          <a:xfrm>
            <a:off x="683568" y="1556792"/>
            <a:ext cx="3312368" cy="293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1" name="Прямоугольник 8"/>
          <p:cNvSpPr/>
          <p:nvPr/>
        </p:nvSpPr>
        <p:spPr>
          <a:xfrm>
            <a:off x="1619672" y="2348880"/>
            <a:ext cx="1556792" cy="293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788024" y="831172"/>
            <a:ext cx="41162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Установка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надписи в заголовке диалогового окна открытия файла.</a:t>
            </a:r>
          </a:p>
        </p:txBody>
      </p:sp>
      <p:cxnSp>
        <p:nvCxnSpPr>
          <p:cNvPr id="8" name="Прямая со стрелкой 3"/>
          <p:cNvCxnSpPr/>
          <p:nvPr/>
        </p:nvCxnSpPr>
        <p:spPr>
          <a:xfrm flipH="1">
            <a:off x="3176464" y="1830876"/>
            <a:ext cx="813704" cy="518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76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Открытие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через диалог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33111"/>
          <a:stretch/>
        </p:blipFill>
        <p:spPr>
          <a:xfrm>
            <a:off x="251520" y="764704"/>
            <a:ext cx="5988918" cy="2981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127" y="2924944"/>
            <a:ext cx="5682644" cy="3600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323528" y="2348880"/>
            <a:ext cx="5832648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779912" y="3798873"/>
            <a:ext cx="4824536" cy="446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79512" y="3845947"/>
            <a:ext cx="295232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структуре документа могут быть созданы фиктивные таблицы, препятствующие работе отлаженного на другом примере алгоритма.</a:t>
            </a: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Требуются дополнительные условия.</a:t>
            </a:r>
          </a:p>
        </p:txBody>
      </p:sp>
      <p:cxnSp>
        <p:nvCxnSpPr>
          <p:cNvPr id="15" name="Прямая со стрелкой 3"/>
          <p:cNvCxnSpPr/>
          <p:nvPr/>
        </p:nvCxnSpPr>
        <p:spPr>
          <a:xfrm flipV="1">
            <a:off x="3059832" y="4149081"/>
            <a:ext cx="720080" cy="792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47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Открытие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через диалог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924944"/>
            <a:ext cx="5718923" cy="36233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3779912" y="3798873"/>
            <a:ext cx="4824536" cy="446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1052736"/>
            <a:ext cx="6552728" cy="2175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575556" y="1394211"/>
            <a:ext cx="2196244" cy="446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0" name="Прямая со стрелкой 3"/>
          <p:cNvCxnSpPr/>
          <p:nvPr/>
        </p:nvCxnSpPr>
        <p:spPr>
          <a:xfrm>
            <a:off x="2771801" y="1840433"/>
            <a:ext cx="1728191" cy="19584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26813" y="3512409"/>
            <a:ext cx="295232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Простые документы, включающие идентичные таблицы с основным содержимым, можно фильтровать по известному и фиксированному количеству столбцов.</a:t>
            </a:r>
          </a:p>
        </p:txBody>
      </p:sp>
    </p:spTree>
    <p:extLst>
      <p:ext uri="{BB962C8B-B14F-4D97-AF65-F5344CB8AC3E}">
        <p14:creationId xmlns:p14="http://schemas.microsoft.com/office/powerpoint/2010/main" val="296698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Открытие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через диалог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r="33111"/>
          <a:stretch/>
        </p:blipFill>
        <p:spPr>
          <a:xfrm>
            <a:off x="251520" y="764704"/>
            <a:ext cx="5988918" cy="2981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Прямоугольник 12"/>
          <p:cNvSpPr/>
          <p:nvPr/>
        </p:nvSpPr>
        <p:spPr>
          <a:xfrm>
            <a:off x="283568" y="2280354"/>
            <a:ext cx="1120080" cy="1364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157" y="2924943"/>
            <a:ext cx="5161221" cy="37444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Прямоугольник 13"/>
          <p:cNvSpPr/>
          <p:nvPr/>
        </p:nvSpPr>
        <p:spPr>
          <a:xfrm>
            <a:off x="4466189" y="4025756"/>
            <a:ext cx="360040" cy="2643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5" name="Прямая со стрелкой 3"/>
          <p:cNvCxnSpPr/>
          <p:nvPr/>
        </p:nvCxnSpPr>
        <p:spPr>
          <a:xfrm>
            <a:off x="1403648" y="3645023"/>
            <a:ext cx="3062541" cy="7200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283568" y="4084037"/>
            <a:ext cx="3424336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Нумерованные списки, интегрированные в структуру таблицы, не распознаются как значения.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Данная проблема решается применением счётчика при выявлении пустых строк в столбце «№ п/п».</a:t>
            </a:r>
          </a:p>
        </p:txBody>
      </p:sp>
    </p:spTree>
    <p:extLst>
      <p:ext uri="{BB962C8B-B14F-4D97-AF65-F5344CB8AC3E}">
        <p14:creationId xmlns:p14="http://schemas.microsoft.com/office/powerpoint/2010/main" val="17498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файла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5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47270" y="765859"/>
            <a:ext cx="86452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нового документа с одним абзацем, настроенным по умолчанию.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848" y="3524534"/>
            <a:ext cx="5616624" cy="30786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5241235"/>
            <a:ext cx="2828571" cy="1361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71" y="1501304"/>
            <a:ext cx="5809655" cy="18710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97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47270" y="765859"/>
            <a:ext cx="86452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нового документа с одним абзацем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авторскими настройками.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285381"/>
            <a:ext cx="6192687" cy="19943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197" y="2852936"/>
            <a:ext cx="5503281" cy="37649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Прямая со стрелкой 3"/>
          <p:cNvCxnSpPr/>
          <p:nvPr/>
        </p:nvCxnSpPr>
        <p:spPr>
          <a:xfrm flipV="1">
            <a:off x="2267744" y="4997504"/>
            <a:ext cx="1478365" cy="231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91541" y="5001667"/>
            <a:ext cx="18762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Жирный шрифт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91541" y="5369534"/>
            <a:ext cx="18762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Красный цвет</a:t>
            </a:r>
          </a:p>
        </p:txBody>
      </p:sp>
      <p:cxnSp>
        <p:nvCxnSpPr>
          <p:cNvPr id="13" name="Прямая со стрелкой 3"/>
          <p:cNvCxnSpPr/>
          <p:nvPr/>
        </p:nvCxnSpPr>
        <p:spPr>
          <a:xfrm flipV="1">
            <a:off x="2089288" y="5207388"/>
            <a:ext cx="1656821" cy="3468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91540" y="5737401"/>
            <a:ext cx="15881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Семейство 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шрифта</a:t>
            </a:r>
          </a:p>
        </p:txBody>
      </p:sp>
      <p:cxnSp>
        <p:nvCxnSpPr>
          <p:cNvPr id="16" name="Прямая со стрелкой 3"/>
          <p:cNvCxnSpPr/>
          <p:nvPr/>
        </p:nvCxnSpPr>
        <p:spPr>
          <a:xfrm flipV="1">
            <a:off x="1763688" y="5429881"/>
            <a:ext cx="1982421" cy="4879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3"/>
          <p:cNvCxnSpPr/>
          <p:nvPr/>
        </p:nvCxnSpPr>
        <p:spPr>
          <a:xfrm flipV="1">
            <a:off x="2017280" y="5783076"/>
            <a:ext cx="1728829" cy="5549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391539" y="6388866"/>
            <a:ext cx="29976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Выравнивание по центру</a:t>
            </a:r>
          </a:p>
        </p:txBody>
      </p:sp>
    </p:spTree>
    <p:extLst>
      <p:ext uri="{BB962C8B-B14F-4D97-AF65-F5344CB8AC3E}">
        <p14:creationId xmlns:p14="http://schemas.microsoft.com/office/powerpoint/2010/main" val="25364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47270" y="765859"/>
            <a:ext cx="86452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Некорректный переход к новому абзацу.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189191"/>
            <a:ext cx="5760640" cy="1855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408" y="2636912"/>
            <a:ext cx="4908070" cy="4055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Умножение 2"/>
          <p:cNvSpPr/>
          <p:nvPr/>
        </p:nvSpPr>
        <p:spPr>
          <a:xfrm>
            <a:off x="6732240" y="5301208"/>
            <a:ext cx="936104" cy="792088"/>
          </a:xfrm>
          <a:prstGeom prst="mathMultiply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5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47270" y="765859"/>
            <a:ext cx="86452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Корректный переход к новому абзацу.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234467"/>
            <a:ext cx="5904656" cy="1901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843" y="2636912"/>
            <a:ext cx="4833042" cy="39983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42407" y="3356992"/>
            <a:ext cx="375352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Настройки, применённые к абзацу, переносятся в новый абзац.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Настройки диапазона не сохраняются.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42407" y="5951021"/>
            <a:ext cx="26014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Вставка абзаца вслед за текущим.</a:t>
            </a:r>
          </a:p>
        </p:txBody>
      </p:sp>
      <p:cxnSp>
        <p:nvCxnSpPr>
          <p:cNvPr id="11" name="Прямая со стрелкой 3"/>
          <p:cNvCxnSpPr/>
          <p:nvPr/>
        </p:nvCxnSpPr>
        <p:spPr>
          <a:xfrm flipV="1">
            <a:off x="2699792" y="5589240"/>
            <a:ext cx="1728192" cy="6392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Шеврон 1"/>
          <p:cNvSpPr/>
          <p:nvPr/>
        </p:nvSpPr>
        <p:spPr>
          <a:xfrm rot="5400000">
            <a:off x="7020272" y="5410832"/>
            <a:ext cx="484632" cy="484632"/>
          </a:xfrm>
          <a:prstGeom prst="chevron">
            <a:avLst>
              <a:gd name="adj" fmla="val 66649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5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47270" y="765859"/>
            <a:ext cx="86452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абзацев выполняется независимо.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68760"/>
            <a:ext cx="4373246" cy="2310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1" y="1787980"/>
            <a:ext cx="5131367" cy="48710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4009834" y="3579580"/>
            <a:ext cx="4738630" cy="1095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09834" y="5013176"/>
            <a:ext cx="4738630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0" name="Прямая со стрелкой 3"/>
          <p:cNvCxnSpPr>
            <a:stCxn id="8" idx="1"/>
          </p:cNvCxnSpPr>
          <p:nvPr/>
        </p:nvCxnSpPr>
        <p:spPr>
          <a:xfrm flipH="1" flipV="1">
            <a:off x="3131840" y="2890158"/>
            <a:ext cx="877994" cy="1236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3"/>
          <p:cNvCxnSpPr/>
          <p:nvPr/>
        </p:nvCxnSpPr>
        <p:spPr>
          <a:xfrm flipH="1" flipV="1">
            <a:off x="1763688" y="3234869"/>
            <a:ext cx="2246146" cy="23770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87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Открытие файла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через диалог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91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83568" y="765859"/>
            <a:ext cx="81411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для абзацев перенастраивается один и тот же набор параметров, то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68760"/>
            <a:ext cx="3960440" cy="2092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733" y="3361454"/>
            <a:ext cx="5269676" cy="3312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355977" y="1124744"/>
            <a:ext cx="46805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рационально обособить их в отдельный </a:t>
            </a:r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нетипизированный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метод.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153856"/>
            <a:ext cx="3600400" cy="21140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Прямая со стрелкой 3"/>
          <p:cNvCxnSpPr/>
          <p:nvPr/>
        </p:nvCxnSpPr>
        <p:spPr>
          <a:xfrm flipH="1" flipV="1">
            <a:off x="2411760" y="4425306"/>
            <a:ext cx="1656184" cy="592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3"/>
          <p:cNvCxnSpPr/>
          <p:nvPr/>
        </p:nvCxnSpPr>
        <p:spPr>
          <a:xfrm flipH="1" flipV="1">
            <a:off x="3894533" y="4991112"/>
            <a:ext cx="173411" cy="8189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01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06724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Более гибким метод станет, если организовать опциональные параметры.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1189191"/>
            <a:ext cx="5592084" cy="2383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356992"/>
            <a:ext cx="6532520" cy="33362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Прямая со стрелкой 3"/>
          <p:cNvCxnSpPr/>
          <p:nvPr/>
        </p:nvCxnSpPr>
        <p:spPr>
          <a:xfrm flipV="1">
            <a:off x="2771800" y="2583495"/>
            <a:ext cx="504056" cy="2357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3"/>
          <p:cNvCxnSpPr/>
          <p:nvPr/>
        </p:nvCxnSpPr>
        <p:spPr>
          <a:xfrm flipH="1" flipV="1">
            <a:off x="2231740" y="2775432"/>
            <a:ext cx="468052" cy="26697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3"/>
          <p:cNvCxnSpPr/>
          <p:nvPr/>
        </p:nvCxnSpPr>
        <p:spPr>
          <a:xfrm flipV="1">
            <a:off x="2879812" y="3068960"/>
            <a:ext cx="1692188" cy="27841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3"/>
          <p:cNvCxnSpPr/>
          <p:nvPr/>
        </p:nvCxnSpPr>
        <p:spPr>
          <a:xfrm flipH="1" flipV="1">
            <a:off x="1889702" y="3302992"/>
            <a:ext cx="810090" cy="29151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4"/>
          <a:srcRect b="51171"/>
          <a:stretch/>
        </p:blipFill>
        <p:spPr>
          <a:xfrm>
            <a:off x="4427984" y="1229944"/>
            <a:ext cx="4455258" cy="1277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4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настройки параметров страницы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8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настройки параметров страницы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06724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Попытка передачи значений отступов, полагая их измеряемыми в сантиметрах.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6399436" cy="27279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176838"/>
            <a:ext cx="5236376" cy="2536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5" y="2564904"/>
            <a:ext cx="4511980" cy="1728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Прямая со стрелкой 3"/>
          <p:cNvCxnSpPr/>
          <p:nvPr/>
        </p:nvCxnSpPr>
        <p:spPr>
          <a:xfrm flipH="1" flipV="1">
            <a:off x="2339752" y="2852936"/>
            <a:ext cx="1944216" cy="29282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61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настройки параметров страницы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06724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Конвертация входных значений отступов из сантиметров в пункты.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29944"/>
            <a:ext cx="6678920" cy="28471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870" y="4303823"/>
            <a:ext cx="3123809" cy="485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303823"/>
            <a:ext cx="4320480" cy="24258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Прямая со стрелкой 3"/>
          <p:cNvCxnSpPr/>
          <p:nvPr/>
        </p:nvCxnSpPr>
        <p:spPr>
          <a:xfrm flipH="1" flipV="1">
            <a:off x="611560" y="1916832"/>
            <a:ext cx="6120680" cy="2605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3"/>
          <p:cNvCxnSpPr/>
          <p:nvPr/>
        </p:nvCxnSpPr>
        <p:spPr>
          <a:xfrm flipH="1" flipV="1">
            <a:off x="6654774" y="1844824"/>
            <a:ext cx="510022" cy="26177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3"/>
          <p:cNvCxnSpPr/>
          <p:nvPr/>
        </p:nvCxnSpPr>
        <p:spPr>
          <a:xfrm flipH="1" flipV="1">
            <a:off x="413360" y="2060848"/>
            <a:ext cx="7061099" cy="24016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2209888" y="5209230"/>
            <a:ext cx="2218096" cy="238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254131" y="5555025"/>
            <a:ext cx="2218096" cy="238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244005" y="5904257"/>
            <a:ext cx="2218096" cy="238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269615" y="6316961"/>
            <a:ext cx="2218096" cy="238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362288" y="5361630"/>
            <a:ext cx="2218096" cy="238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931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Обработка исключений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45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Обработка исключений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06724"/>
            <a:ext cx="88367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некоторых случаях можно забыть об открытом документе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попытке его перезаписи. Череда этих событий приведёт к исключению вида, что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44" y="1556792"/>
            <a:ext cx="8733136" cy="3528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07504" y="5248434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небезопасно для работы приложения – можно потерять данные.</a:t>
            </a:r>
          </a:p>
        </p:txBody>
      </p:sp>
    </p:spTree>
    <p:extLst>
      <p:ext uri="{BB962C8B-B14F-4D97-AF65-F5344CB8AC3E}">
        <p14:creationId xmlns:p14="http://schemas.microsoft.com/office/powerpoint/2010/main" val="108438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Обработка исключений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06724"/>
            <a:ext cx="88367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Фрагменты кода, взаимодействующие со внешними источниками информации принято обёртывать в оператор отлова исключений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 … catch … finally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1871139"/>
            <a:ext cx="6120680" cy="3873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86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Обработка исключений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06724"/>
            <a:ext cx="88367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Передача сообщения о месте возникновения исключения в коде в диалоговое окно бывает сподручна, поскольку позволяет локализовать строку для выбора места останова при отладке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1782667"/>
            <a:ext cx="6902508" cy="22223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917" y="3212976"/>
            <a:ext cx="3933825" cy="3448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5580112" y="4300688"/>
            <a:ext cx="3096344" cy="424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12813" t="31326" r="4815" b="56144"/>
          <a:stretch/>
        </p:blipFill>
        <p:spPr>
          <a:xfrm>
            <a:off x="272281" y="4247468"/>
            <a:ext cx="4860540" cy="648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Прямая со стрелкой 3"/>
          <p:cNvCxnSpPr/>
          <p:nvPr/>
        </p:nvCxnSpPr>
        <p:spPr>
          <a:xfrm flipH="1">
            <a:off x="4788024" y="4296180"/>
            <a:ext cx="813792" cy="689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835516" y="4413816"/>
            <a:ext cx="692406" cy="258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/>
          <a:srcRect l="13321" t="72207" b="17351"/>
          <a:stretch/>
        </p:blipFill>
        <p:spPr>
          <a:xfrm>
            <a:off x="246132" y="5584412"/>
            <a:ext cx="5307831" cy="5604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Прямоугольник 14"/>
          <p:cNvSpPr/>
          <p:nvPr/>
        </p:nvSpPr>
        <p:spPr>
          <a:xfrm>
            <a:off x="5526814" y="5652408"/>
            <a:ext cx="3149641" cy="424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6" name="Прямая со стрелкой 3"/>
          <p:cNvCxnSpPr/>
          <p:nvPr/>
        </p:nvCxnSpPr>
        <p:spPr>
          <a:xfrm flipH="1">
            <a:off x="5194920" y="5670210"/>
            <a:ext cx="357047" cy="1252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4167310" y="5891232"/>
            <a:ext cx="965511" cy="238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9" name="Прямая со стрелкой 3"/>
          <p:cNvCxnSpPr/>
          <p:nvPr/>
        </p:nvCxnSpPr>
        <p:spPr>
          <a:xfrm flipH="1" flipV="1">
            <a:off x="611560" y="3575213"/>
            <a:ext cx="3577248" cy="22842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97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кареток табуляции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4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Открытие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через диалог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4" y="908721"/>
            <a:ext cx="3758022" cy="3600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4544"/>
          <a:stretch/>
        </p:blipFill>
        <p:spPr>
          <a:xfrm>
            <a:off x="4139620" y="2708920"/>
            <a:ext cx="4787042" cy="4021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8"/>
          <p:cNvSpPr/>
          <p:nvPr/>
        </p:nvSpPr>
        <p:spPr>
          <a:xfrm>
            <a:off x="395537" y="3212976"/>
            <a:ext cx="244827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Прямоугольник 8"/>
          <p:cNvSpPr/>
          <p:nvPr/>
        </p:nvSpPr>
        <p:spPr>
          <a:xfrm>
            <a:off x="4427984" y="5805264"/>
            <a:ext cx="64807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139620" y="921551"/>
            <a:ext cx="478704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Размещение стандартного диалогового окна открытия файла.</a:t>
            </a:r>
          </a:p>
        </p:txBody>
      </p:sp>
    </p:spTree>
    <p:extLst>
      <p:ext uri="{BB962C8B-B14F-4D97-AF65-F5344CB8AC3E}">
        <p14:creationId xmlns:p14="http://schemas.microsoft.com/office/powerpoint/2010/main" val="29800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кареток табуляции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06724"/>
            <a:ext cx="88367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в строке не предусмотрены настройки табуляции, то выставленная по умолчанию строковая директива табуляции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обуславливает отступ от предыдущего текста в несколько пробелов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10" y="1772816"/>
            <a:ext cx="7695580" cy="22603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3789040"/>
            <a:ext cx="5143934" cy="2849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Прямоугольник 16"/>
          <p:cNvSpPr/>
          <p:nvPr/>
        </p:nvSpPr>
        <p:spPr>
          <a:xfrm>
            <a:off x="3347864" y="5589240"/>
            <a:ext cx="4392488" cy="352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20" name="Прямая со стрелкой 3"/>
          <p:cNvCxnSpPr/>
          <p:nvPr/>
        </p:nvCxnSpPr>
        <p:spPr>
          <a:xfrm flipH="1" flipV="1">
            <a:off x="2195736" y="3573016"/>
            <a:ext cx="1166538" cy="20415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73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кареток табуляции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06724"/>
            <a:ext cx="88367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планировании разметки важно обращать внимание на плановые значения сдвига элемента управления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данном случае – это 16,5 см от ползунка отступа текста от левой границы страницы.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83" y="1772816"/>
            <a:ext cx="8580719" cy="2520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Прямоугольник 16"/>
          <p:cNvSpPr/>
          <p:nvPr/>
        </p:nvSpPr>
        <p:spPr>
          <a:xfrm>
            <a:off x="7600728" y="2348880"/>
            <a:ext cx="576064" cy="352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20" name="Прямая со стрелкой 3"/>
          <p:cNvCxnSpPr/>
          <p:nvPr/>
        </p:nvCxnSpPr>
        <p:spPr>
          <a:xfrm>
            <a:off x="6228184" y="1273688"/>
            <a:ext cx="1660576" cy="1251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59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кареток табуляции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06724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каретки табуляции.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229944"/>
            <a:ext cx="8334375" cy="2447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035" y="3356992"/>
            <a:ext cx="5151928" cy="33669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2267744" y="5452468"/>
            <a:ext cx="3888432" cy="568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0" name="Прямая со стрелкой 3"/>
          <p:cNvCxnSpPr/>
          <p:nvPr/>
        </p:nvCxnSpPr>
        <p:spPr>
          <a:xfrm flipV="1">
            <a:off x="6156176" y="2060848"/>
            <a:ext cx="1656184" cy="33625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7524328" y="1855534"/>
            <a:ext cx="576064" cy="352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5832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кареток табуляции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06724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Соответствие параметров каретки табуляции.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58998"/>
            <a:ext cx="3648075" cy="3333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988840"/>
            <a:ext cx="4742857" cy="666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Прямая со стрелкой 3"/>
          <p:cNvCxnSpPr/>
          <p:nvPr/>
        </p:nvCxnSpPr>
        <p:spPr>
          <a:xfrm flipH="1" flipV="1">
            <a:off x="755576" y="1916832"/>
            <a:ext cx="5400600" cy="3317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3"/>
          <p:cNvCxnSpPr/>
          <p:nvPr/>
        </p:nvCxnSpPr>
        <p:spPr>
          <a:xfrm flipH="1">
            <a:off x="1115616" y="2390570"/>
            <a:ext cx="5880323" cy="447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3"/>
          <p:cNvCxnSpPr/>
          <p:nvPr/>
        </p:nvCxnSpPr>
        <p:spPr>
          <a:xfrm flipH="1">
            <a:off x="1043608" y="2431567"/>
            <a:ext cx="7344322" cy="1060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9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кареток табуляции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06724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Соответствие параметров каретки табуляции.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1" y="1268760"/>
            <a:ext cx="3648075" cy="3333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283" y="5085184"/>
            <a:ext cx="5171429" cy="1380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Прямая со стрелкой 3"/>
          <p:cNvCxnSpPr/>
          <p:nvPr/>
        </p:nvCxnSpPr>
        <p:spPr>
          <a:xfrm flipH="1" flipV="1">
            <a:off x="2987824" y="3068960"/>
            <a:ext cx="504056" cy="28803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/>
          <a:srcRect r="72279" b="83741"/>
          <a:stretch/>
        </p:blipFill>
        <p:spPr>
          <a:xfrm>
            <a:off x="3707904" y="2711102"/>
            <a:ext cx="1433587" cy="224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Прямая со стрелкой 3"/>
          <p:cNvCxnSpPr/>
          <p:nvPr/>
        </p:nvCxnSpPr>
        <p:spPr>
          <a:xfrm flipV="1">
            <a:off x="4691930" y="3140968"/>
            <a:ext cx="816174" cy="31133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3"/>
          <p:cNvCxnSpPr/>
          <p:nvPr/>
        </p:nvCxnSpPr>
        <p:spPr>
          <a:xfrm flipV="1">
            <a:off x="4547115" y="3068960"/>
            <a:ext cx="24882" cy="24652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3"/>
          <p:cNvCxnSpPr/>
          <p:nvPr/>
        </p:nvCxnSpPr>
        <p:spPr>
          <a:xfrm flipV="1">
            <a:off x="4211960" y="3284984"/>
            <a:ext cx="0" cy="20882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3"/>
          <p:cNvCxnSpPr/>
          <p:nvPr/>
        </p:nvCxnSpPr>
        <p:spPr>
          <a:xfrm flipH="1" flipV="1">
            <a:off x="3779912" y="3284984"/>
            <a:ext cx="216024" cy="24567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3"/>
          <p:cNvCxnSpPr/>
          <p:nvPr/>
        </p:nvCxnSpPr>
        <p:spPr>
          <a:xfrm flipH="1" flipV="1">
            <a:off x="3551445" y="3140968"/>
            <a:ext cx="240887" cy="29629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0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кареток табуляции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06724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Соответствие параметров каретки табуляции.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283" y="5085184"/>
            <a:ext cx="5171429" cy="1380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Прямоугольник 12"/>
          <p:cNvSpPr/>
          <p:nvPr/>
        </p:nvSpPr>
        <p:spPr>
          <a:xfrm>
            <a:off x="3491880" y="5877272"/>
            <a:ext cx="1224136" cy="178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491880" y="6056100"/>
            <a:ext cx="1224136" cy="181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73" y="1348976"/>
            <a:ext cx="3648075" cy="3333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7" name="Прямая со стрелкой 3"/>
          <p:cNvCxnSpPr/>
          <p:nvPr/>
        </p:nvCxnSpPr>
        <p:spPr>
          <a:xfrm flipH="1" flipV="1">
            <a:off x="1403648" y="3789040"/>
            <a:ext cx="2088232" cy="20882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455872" y="3409434"/>
            <a:ext cx="3648075" cy="595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769" y="1355390"/>
            <a:ext cx="3648075" cy="3333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Прямоугольник 19"/>
          <p:cNvSpPr/>
          <p:nvPr/>
        </p:nvSpPr>
        <p:spPr>
          <a:xfrm>
            <a:off x="4555945" y="3409433"/>
            <a:ext cx="3596900" cy="595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21" name="Прямая со стрелкой 3"/>
          <p:cNvCxnSpPr>
            <a:stCxn id="15" idx="3"/>
          </p:cNvCxnSpPr>
          <p:nvPr/>
        </p:nvCxnSpPr>
        <p:spPr>
          <a:xfrm flipV="1">
            <a:off x="4716016" y="3861048"/>
            <a:ext cx="1152128" cy="22856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8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кареток табуляции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06724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Соответствие параметров каретки табуляции.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1" y="1268760"/>
            <a:ext cx="3648075" cy="3333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31" y="5229200"/>
            <a:ext cx="5133333" cy="14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/>
          <a:srcRect r="77556" b="84570"/>
          <a:stretch/>
        </p:blipFill>
        <p:spPr>
          <a:xfrm>
            <a:off x="3563888" y="3356992"/>
            <a:ext cx="1152128" cy="2160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7" name="Прямая со стрелкой 3"/>
          <p:cNvCxnSpPr/>
          <p:nvPr/>
        </p:nvCxnSpPr>
        <p:spPr>
          <a:xfrm flipH="1" flipV="1">
            <a:off x="2987824" y="3645024"/>
            <a:ext cx="335954" cy="28253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3"/>
          <p:cNvCxnSpPr/>
          <p:nvPr/>
        </p:nvCxnSpPr>
        <p:spPr>
          <a:xfrm flipH="1" flipV="1">
            <a:off x="3323778" y="3861048"/>
            <a:ext cx="1134176" cy="22492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3"/>
          <p:cNvCxnSpPr/>
          <p:nvPr/>
        </p:nvCxnSpPr>
        <p:spPr>
          <a:xfrm flipV="1">
            <a:off x="3831325" y="3702190"/>
            <a:ext cx="308627" cy="19717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3"/>
          <p:cNvCxnSpPr/>
          <p:nvPr/>
        </p:nvCxnSpPr>
        <p:spPr>
          <a:xfrm flipV="1">
            <a:off x="4493185" y="3702190"/>
            <a:ext cx="779496" cy="1857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75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кареток табуляции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06724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Скрытые: точки посередине.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59" y="1152353"/>
            <a:ext cx="3648075" cy="3333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29" y="5301208"/>
            <a:ext cx="5133333" cy="14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Прямоугольник 12"/>
          <p:cNvSpPr/>
          <p:nvPr/>
        </p:nvSpPr>
        <p:spPr>
          <a:xfrm>
            <a:off x="3203848" y="6237312"/>
            <a:ext cx="1512168" cy="280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747958" y="3212976"/>
            <a:ext cx="3648075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614" y="4612703"/>
            <a:ext cx="6304762" cy="561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740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кареток табуляции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06724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Скрытые: более жирное подчёркивание.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329" y="5301208"/>
            <a:ext cx="5133333" cy="14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Прямоугольник 12"/>
          <p:cNvSpPr/>
          <p:nvPr/>
        </p:nvSpPr>
        <p:spPr>
          <a:xfrm>
            <a:off x="3203848" y="5857748"/>
            <a:ext cx="1512168" cy="280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854" y="1157561"/>
            <a:ext cx="3648075" cy="3333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709" y="4610545"/>
            <a:ext cx="6228571" cy="571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Прямоугольник 10"/>
          <p:cNvSpPr/>
          <p:nvPr/>
        </p:nvSpPr>
        <p:spPr>
          <a:xfrm>
            <a:off x="2701853" y="3212976"/>
            <a:ext cx="3648075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631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Открытие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через диалог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4544"/>
          <a:stretch/>
        </p:blipFill>
        <p:spPr>
          <a:xfrm>
            <a:off x="129817" y="836712"/>
            <a:ext cx="4787042" cy="4021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8"/>
          <p:cNvSpPr/>
          <p:nvPr/>
        </p:nvSpPr>
        <p:spPr>
          <a:xfrm>
            <a:off x="1115616" y="1844824"/>
            <a:ext cx="64807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3429000"/>
            <a:ext cx="5655561" cy="31864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Прямая со стрелкой 3"/>
          <p:cNvCxnSpPr/>
          <p:nvPr/>
        </p:nvCxnSpPr>
        <p:spPr>
          <a:xfrm flipH="1">
            <a:off x="1619672" y="1628800"/>
            <a:ext cx="504056" cy="344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3"/>
          <p:cNvCxnSpPr/>
          <p:nvPr/>
        </p:nvCxnSpPr>
        <p:spPr>
          <a:xfrm>
            <a:off x="1763688" y="2065585"/>
            <a:ext cx="1512168" cy="1363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843" y="2281930"/>
            <a:ext cx="4180952" cy="9047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Прямая со стрелкой 3"/>
          <p:cNvCxnSpPr>
            <a:stCxn id="8" idx="3"/>
          </p:cNvCxnSpPr>
          <p:nvPr/>
        </p:nvCxnSpPr>
        <p:spPr>
          <a:xfrm>
            <a:off x="1763688" y="1952836"/>
            <a:ext cx="4104456" cy="5400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3"/>
          <p:cNvCxnSpPr/>
          <p:nvPr/>
        </p:nvCxnSpPr>
        <p:spPr>
          <a:xfrm>
            <a:off x="5868144" y="2996952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023515" y="787198"/>
            <a:ext cx="39062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Перераспределение функций по событиям в связи с появлением новых интерфейсных элементов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5858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Открытие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через диалог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08720"/>
            <a:ext cx="5655561" cy="31864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653136"/>
            <a:ext cx="6342857" cy="2038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Прямая со стрелкой 3"/>
          <p:cNvCxnSpPr/>
          <p:nvPr/>
        </p:nvCxnSpPr>
        <p:spPr>
          <a:xfrm flipH="1">
            <a:off x="4427984" y="4029474"/>
            <a:ext cx="648072" cy="8396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3"/>
          <p:cNvCxnSpPr/>
          <p:nvPr/>
        </p:nvCxnSpPr>
        <p:spPr>
          <a:xfrm flipH="1">
            <a:off x="4644008" y="3996715"/>
            <a:ext cx="1080120" cy="8724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68144" y="3996715"/>
            <a:ext cx="0" cy="16754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3"/>
          <p:cNvCxnSpPr/>
          <p:nvPr/>
        </p:nvCxnSpPr>
        <p:spPr>
          <a:xfrm flipH="1">
            <a:off x="4081534" y="5672183"/>
            <a:ext cx="17866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8"/>
          <p:cNvSpPr/>
          <p:nvPr/>
        </p:nvSpPr>
        <p:spPr>
          <a:xfrm>
            <a:off x="3223316" y="6093296"/>
            <a:ext cx="127667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156175" y="882586"/>
            <a:ext cx="277361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разветвления по нажатиям на стандартные экранные кнопки «Открыть» и «Отмена».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87537" y="4638035"/>
            <a:ext cx="239623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Нажатие на кнопку «Отмена» инициирует вызов события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FileOk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выставленным признаком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Cancel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97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Открытие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через диалог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125" y="764704"/>
            <a:ext cx="5981363" cy="5957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Прямоугольник 8"/>
          <p:cNvSpPr/>
          <p:nvPr/>
        </p:nvSpPr>
        <p:spPr>
          <a:xfrm>
            <a:off x="2983125" y="836712"/>
            <a:ext cx="227060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Прямоугольник 8"/>
          <p:cNvSpPr/>
          <p:nvPr/>
        </p:nvSpPr>
        <p:spPr>
          <a:xfrm>
            <a:off x="3165495" y="6309320"/>
            <a:ext cx="108012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11860"/>
            <a:ext cx="2747923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Прописанная ранее обработка содержимого таблицы перенесена в метод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wordCore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 метод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Quit()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завершения работы «подложки»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принципу закрытия всех открытых файлов по завершении работы с ними. 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и технология работы со внешними источниками и правила вежливости.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3165494" y="1772816"/>
            <a:ext cx="1910561" cy="209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799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Открытие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через диалог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7" y="908720"/>
            <a:ext cx="4285714" cy="1085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420888"/>
            <a:ext cx="7027719" cy="41945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8"/>
          <p:cNvSpPr/>
          <p:nvPr/>
        </p:nvSpPr>
        <p:spPr>
          <a:xfrm>
            <a:off x="611559" y="1408767"/>
            <a:ext cx="3943401" cy="220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9" name="Прямая со стрелкой 3"/>
          <p:cNvCxnSpPr/>
          <p:nvPr/>
        </p:nvCxnSpPr>
        <p:spPr>
          <a:xfrm>
            <a:off x="4554960" y="1628800"/>
            <a:ext cx="1457200" cy="1157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788024" y="836712"/>
            <a:ext cx="414739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Установка начальной рабочей директорией при вызове диалогового окна открытия файла.</a:t>
            </a:r>
          </a:p>
        </p:txBody>
      </p:sp>
    </p:spTree>
    <p:extLst>
      <p:ext uri="{BB962C8B-B14F-4D97-AF65-F5344CB8AC3E}">
        <p14:creationId xmlns:p14="http://schemas.microsoft.com/office/powerpoint/2010/main" val="166946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Открытие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через диалог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276872"/>
            <a:ext cx="7353697" cy="4389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794181"/>
            <a:ext cx="4247619" cy="1266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8"/>
          <p:cNvSpPr/>
          <p:nvPr/>
        </p:nvSpPr>
        <p:spPr>
          <a:xfrm>
            <a:off x="479267" y="1484785"/>
            <a:ext cx="2868597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8" name="Прямая со стрелкой 3"/>
          <p:cNvCxnSpPr/>
          <p:nvPr/>
        </p:nvCxnSpPr>
        <p:spPr>
          <a:xfrm>
            <a:off x="2483768" y="1700809"/>
            <a:ext cx="4752528" cy="44644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3"/>
          <p:cNvCxnSpPr/>
          <p:nvPr/>
        </p:nvCxnSpPr>
        <p:spPr>
          <a:xfrm>
            <a:off x="3347864" y="1700809"/>
            <a:ext cx="1512168" cy="16561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572001" y="795347"/>
            <a:ext cx="423308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Установка фильтра на файлы с конкретным расширением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247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Открытие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через диалог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492896"/>
            <a:ext cx="6588224" cy="3938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73" y="764704"/>
            <a:ext cx="4323809" cy="1285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Прямоугольник 8"/>
          <p:cNvSpPr/>
          <p:nvPr/>
        </p:nvSpPr>
        <p:spPr>
          <a:xfrm>
            <a:off x="539552" y="1407560"/>
            <a:ext cx="3312368" cy="293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Прямоугольник 8"/>
          <p:cNvSpPr/>
          <p:nvPr/>
        </p:nvSpPr>
        <p:spPr>
          <a:xfrm>
            <a:off x="7380312" y="5877272"/>
            <a:ext cx="154766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671190" y="831172"/>
            <a:ext cx="423308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Установка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нескольких фильтров на файлы.</a:t>
            </a:r>
          </a:p>
        </p:txBody>
      </p:sp>
      <p:cxnSp>
        <p:nvCxnSpPr>
          <p:cNvPr id="8" name="Прямая со стрелкой 3"/>
          <p:cNvCxnSpPr/>
          <p:nvPr/>
        </p:nvCxnSpPr>
        <p:spPr>
          <a:xfrm>
            <a:off x="3347864" y="1700807"/>
            <a:ext cx="4032448" cy="4176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1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678</Words>
  <Application>Microsoft Office PowerPoint</Application>
  <PresentationFormat>Экран (4:3)</PresentationFormat>
  <Paragraphs>104</Paragraphs>
  <Slides>38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2" baseType="lpstr">
      <vt:lpstr>Arial</vt:lpstr>
      <vt:lpstr>Calibri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NIL AUDP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flash_a</dc:creator>
  <cp:lastModifiedBy>Антон Сафронов</cp:lastModifiedBy>
  <cp:revision>238</cp:revision>
  <dcterms:created xsi:type="dcterms:W3CDTF">2014-09-04T11:16:41Z</dcterms:created>
  <dcterms:modified xsi:type="dcterms:W3CDTF">2024-09-15T21:33:55Z</dcterms:modified>
</cp:coreProperties>
</file>