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84" r:id="rId2"/>
    <p:sldMasterId id="2147483704" r:id="rId3"/>
  </p:sldMasterIdLst>
  <p:notesMasterIdLst>
    <p:notesMasterId r:id="rId44"/>
  </p:notesMasterIdLst>
  <p:sldIdLst>
    <p:sldId id="325" r:id="rId4"/>
    <p:sldId id="327" r:id="rId5"/>
    <p:sldId id="324" r:id="rId6"/>
    <p:sldId id="256" r:id="rId7"/>
    <p:sldId id="257" r:id="rId8"/>
    <p:sldId id="258" r:id="rId9"/>
    <p:sldId id="259" r:id="rId10"/>
    <p:sldId id="260" r:id="rId11"/>
    <p:sldId id="261" r:id="rId12"/>
    <p:sldId id="281" r:id="rId13"/>
    <p:sldId id="282" r:id="rId14"/>
    <p:sldId id="263" r:id="rId15"/>
    <p:sldId id="264" r:id="rId16"/>
    <p:sldId id="265" r:id="rId17"/>
    <p:sldId id="288" r:id="rId18"/>
    <p:sldId id="266" r:id="rId19"/>
    <p:sldId id="267" r:id="rId20"/>
    <p:sldId id="268" r:id="rId21"/>
    <p:sldId id="285" r:id="rId22"/>
    <p:sldId id="269" r:id="rId23"/>
    <p:sldId id="270" r:id="rId24"/>
    <p:sldId id="271" r:id="rId25"/>
    <p:sldId id="272" r:id="rId26"/>
    <p:sldId id="273" r:id="rId27"/>
    <p:sldId id="274" r:id="rId28"/>
    <p:sldId id="275" r:id="rId29"/>
    <p:sldId id="276" r:id="rId30"/>
    <p:sldId id="278" r:id="rId31"/>
    <p:sldId id="279" r:id="rId32"/>
    <p:sldId id="286" r:id="rId33"/>
    <p:sldId id="326" r:id="rId34"/>
    <p:sldId id="284" r:id="rId35"/>
    <p:sldId id="289" r:id="rId36"/>
    <p:sldId id="304" r:id="rId37"/>
    <p:sldId id="310" r:id="rId38"/>
    <p:sldId id="311" r:id="rId39"/>
    <p:sldId id="319" r:id="rId40"/>
    <p:sldId id="320" r:id="rId41"/>
    <p:sldId id="321" r:id="rId42"/>
    <p:sldId id="322" r:id="rId43"/>
  </p:sldIdLst>
  <p:sldSz cx="12192000" cy="6858000"/>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BD0ED3-0EA0-45E1-B916-E3D0E9493AA4}" v="59" dt="2019-02-21T20:29:55.8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4" autoAdjust="0"/>
    <p:restoredTop sz="87120" autoAdjust="0"/>
  </p:normalViewPr>
  <p:slideViewPr>
    <p:cSldViewPr snapToGrid="0">
      <p:cViewPr varScale="1">
        <p:scale>
          <a:sx n="70" d="100"/>
          <a:sy n="70" d="100"/>
        </p:scale>
        <p:origin x="466"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 Borland" userId="eaaaa251-3522-4cc2-b5b5-f446ee3f9ba6" providerId="ADAL" clId="{3DC1B78F-917D-4D68-B288-643FBE98EBC4}"/>
  </pc:docChgLst>
  <pc:docChgLst>
    <pc:chgData name="Jes Borland" userId="eaaaa251-3522-4cc2-b5b5-f446ee3f9ba6" providerId="ADAL" clId="{29EA6807-252E-4F6F-8872-8B91F5337090}"/>
    <pc:docChg chg="modSld">
      <pc:chgData name="Jes Borland" userId="eaaaa251-3522-4cc2-b5b5-f446ee3f9ba6" providerId="ADAL" clId="{29EA6807-252E-4F6F-8872-8B91F5337090}" dt="2018-01-29T16:16:31.155" v="4"/>
      <pc:docMkLst>
        <pc:docMk/>
      </pc:docMkLst>
      <pc:sldChg chg="modSp setBg">
        <pc:chgData name="Jes Borland" userId="eaaaa251-3522-4cc2-b5b5-f446ee3f9ba6" providerId="ADAL" clId="{29EA6807-252E-4F6F-8872-8B91F5337090}" dt="2018-01-29T16:16:31.155" v="4"/>
        <pc:sldMkLst>
          <pc:docMk/>
          <pc:sldMk cId="3723683721" sldId="280"/>
        </pc:sldMkLst>
        <pc:spChg chg="mod">
          <ac:chgData name="Jes Borland" userId="eaaaa251-3522-4cc2-b5b5-f446ee3f9ba6" providerId="ADAL" clId="{29EA6807-252E-4F6F-8872-8B91F5337090}" dt="2018-01-29T16:16:31.155" v="4"/>
          <ac:spMkLst>
            <pc:docMk/>
            <pc:sldMk cId="3723683721" sldId="280"/>
            <ac:spMk id="2" creationId="{00000000-0000-0000-0000-000000000000}"/>
          </ac:spMkLst>
        </pc:spChg>
        <pc:spChg chg="mod">
          <ac:chgData name="Jes Borland" userId="eaaaa251-3522-4cc2-b5b5-f446ee3f9ba6" providerId="ADAL" clId="{29EA6807-252E-4F6F-8872-8B91F5337090}" dt="2018-01-29T16:16:31.155" v="4"/>
          <ac:spMkLst>
            <pc:docMk/>
            <pc:sldMk cId="3723683721" sldId="280"/>
            <ac:spMk id="3" creationId="{00000000-0000-0000-0000-000000000000}"/>
          </ac:spMkLst>
        </pc:spChg>
      </pc:sldChg>
    </pc:docChg>
  </pc:docChgLst>
  <pc:docChgLst>
    <pc:chgData name="Jes Borland" userId="eaaaa251-3522-4cc2-b5b5-f446ee3f9ba6" providerId="ADAL" clId="{A2BD0ED3-0EA0-45E1-B916-E3D0E9493AA4}"/>
    <pc:docChg chg="undo custSel addSld modSld sldOrd">
      <pc:chgData name="Jes Borland" userId="eaaaa251-3522-4cc2-b5b5-f446ee3f9ba6" providerId="ADAL" clId="{A2BD0ED3-0EA0-45E1-B916-E3D0E9493AA4}" dt="2019-02-21T20:31:35.307" v="397" actId="20577"/>
      <pc:docMkLst>
        <pc:docMk/>
      </pc:docMkLst>
      <pc:sldChg chg="ord">
        <pc:chgData name="Jes Borland" userId="eaaaa251-3522-4cc2-b5b5-f446ee3f9ba6" providerId="ADAL" clId="{A2BD0ED3-0EA0-45E1-B916-E3D0E9493AA4}" dt="2019-01-30T02:00:39.095" v="336"/>
        <pc:sldMkLst>
          <pc:docMk/>
          <pc:sldMk cId="2566728118" sldId="256"/>
        </pc:sldMkLst>
      </pc:sldChg>
      <pc:sldChg chg="modSp">
        <pc:chgData name="Jes Borland" userId="eaaaa251-3522-4cc2-b5b5-f446ee3f9ba6" providerId="ADAL" clId="{A2BD0ED3-0EA0-45E1-B916-E3D0E9493AA4}" dt="2019-01-30T02:06:43.116" v="356" actId="20577"/>
        <pc:sldMkLst>
          <pc:docMk/>
          <pc:sldMk cId="4278401881" sldId="257"/>
        </pc:sldMkLst>
        <pc:spChg chg="mod">
          <ac:chgData name="Jes Borland" userId="eaaaa251-3522-4cc2-b5b5-f446ee3f9ba6" providerId="ADAL" clId="{A2BD0ED3-0EA0-45E1-B916-E3D0E9493AA4}" dt="2019-01-30T02:06:43.116" v="356" actId="20577"/>
          <ac:spMkLst>
            <pc:docMk/>
            <pc:sldMk cId="4278401881" sldId="257"/>
            <ac:spMk id="3" creationId="{00000000-0000-0000-0000-000000000000}"/>
          </ac:spMkLst>
        </pc:spChg>
      </pc:sldChg>
      <pc:sldChg chg="addSp delSp modSp">
        <pc:chgData name="Jes Borland" userId="eaaaa251-3522-4cc2-b5b5-f446ee3f9ba6" providerId="ADAL" clId="{A2BD0ED3-0EA0-45E1-B916-E3D0E9493AA4}" dt="2019-01-29T02:04:42.018" v="8" actId="1076"/>
        <pc:sldMkLst>
          <pc:docMk/>
          <pc:sldMk cId="1948486187" sldId="258"/>
        </pc:sldMkLst>
        <pc:picChg chg="add mod">
          <ac:chgData name="Jes Borland" userId="eaaaa251-3522-4cc2-b5b5-f446ee3f9ba6" providerId="ADAL" clId="{A2BD0ED3-0EA0-45E1-B916-E3D0E9493AA4}" dt="2019-01-29T02:04:42.018" v="8" actId="1076"/>
          <ac:picMkLst>
            <pc:docMk/>
            <pc:sldMk cId="1948486187" sldId="258"/>
            <ac:picMk id="3" creationId="{C72F3C57-5852-450B-BCAD-D84D4F1DBD6C}"/>
          </ac:picMkLst>
        </pc:picChg>
        <pc:picChg chg="del">
          <ac:chgData name="Jes Borland" userId="eaaaa251-3522-4cc2-b5b5-f446ee3f9ba6" providerId="ADAL" clId="{A2BD0ED3-0EA0-45E1-B916-E3D0E9493AA4}" dt="2019-01-29T02:04:31.097" v="5" actId="478"/>
          <ac:picMkLst>
            <pc:docMk/>
            <pc:sldMk cId="1948486187" sldId="258"/>
            <ac:picMk id="9" creationId="{00000000-0000-0000-0000-000000000000}"/>
          </ac:picMkLst>
        </pc:picChg>
      </pc:sldChg>
      <pc:sldChg chg="delSp modTransition">
        <pc:chgData name="Jes Borland" userId="eaaaa251-3522-4cc2-b5b5-f446ee3f9ba6" providerId="ADAL" clId="{A2BD0ED3-0EA0-45E1-B916-E3D0E9493AA4}" dt="2019-02-18T15:21:28.160" v="357"/>
        <pc:sldMkLst>
          <pc:docMk/>
          <pc:sldMk cId="2141524283" sldId="263"/>
        </pc:sldMkLst>
        <pc:spChg chg="del">
          <ac:chgData name="Jes Borland" userId="eaaaa251-3522-4cc2-b5b5-f446ee3f9ba6" providerId="ADAL" clId="{A2BD0ED3-0EA0-45E1-B916-E3D0E9493AA4}" dt="2019-02-18T15:21:28.160" v="357"/>
          <ac:spMkLst>
            <pc:docMk/>
            <pc:sldMk cId="2141524283" sldId="263"/>
            <ac:spMk id="4" creationId="{00000000-0000-0000-0000-000000000000}"/>
          </ac:spMkLst>
        </pc:spChg>
      </pc:sldChg>
      <pc:sldChg chg="modSp">
        <pc:chgData name="Jes Borland" userId="eaaaa251-3522-4cc2-b5b5-f446ee3f9ba6" providerId="ADAL" clId="{A2BD0ED3-0EA0-45E1-B916-E3D0E9493AA4}" dt="2019-01-29T02:08:04.441" v="10" actId="20577"/>
        <pc:sldMkLst>
          <pc:docMk/>
          <pc:sldMk cId="1262534998" sldId="264"/>
        </pc:sldMkLst>
        <pc:spChg chg="mod">
          <ac:chgData name="Jes Borland" userId="eaaaa251-3522-4cc2-b5b5-f446ee3f9ba6" providerId="ADAL" clId="{A2BD0ED3-0EA0-45E1-B916-E3D0E9493AA4}" dt="2019-01-29T02:08:04.441" v="10" actId="20577"/>
          <ac:spMkLst>
            <pc:docMk/>
            <pc:sldMk cId="1262534998" sldId="264"/>
            <ac:spMk id="3" creationId="{00000000-0000-0000-0000-000000000000}"/>
          </ac:spMkLst>
        </pc:spChg>
      </pc:sldChg>
      <pc:sldChg chg="modSp">
        <pc:chgData name="Jes Borland" userId="eaaaa251-3522-4cc2-b5b5-f446ee3f9ba6" providerId="ADAL" clId="{A2BD0ED3-0EA0-45E1-B916-E3D0E9493AA4}" dt="2019-01-29T02:12:57.923" v="171" actId="20577"/>
        <pc:sldMkLst>
          <pc:docMk/>
          <pc:sldMk cId="1135768023" sldId="265"/>
        </pc:sldMkLst>
        <pc:spChg chg="mod">
          <ac:chgData name="Jes Borland" userId="eaaaa251-3522-4cc2-b5b5-f446ee3f9ba6" providerId="ADAL" clId="{A2BD0ED3-0EA0-45E1-B916-E3D0E9493AA4}" dt="2019-01-29T02:12:57.923" v="171" actId="20577"/>
          <ac:spMkLst>
            <pc:docMk/>
            <pc:sldMk cId="1135768023" sldId="265"/>
            <ac:spMk id="3" creationId="{00000000-0000-0000-0000-000000000000}"/>
          </ac:spMkLst>
        </pc:spChg>
      </pc:sldChg>
      <pc:sldChg chg="delSp modTransition">
        <pc:chgData name="Jes Borland" userId="eaaaa251-3522-4cc2-b5b5-f446ee3f9ba6" providerId="ADAL" clId="{A2BD0ED3-0EA0-45E1-B916-E3D0E9493AA4}" dt="2019-02-18T15:21:40.148" v="358"/>
        <pc:sldMkLst>
          <pc:docMk/>
          <pc:sldMk cId="1546436083" sldId="266"/>
        </pc:sldMkLst>
        <pc:spChg chg="del">
          <ac:chgData name="Jes Borland" userId="eaaaa251-3522-4cc2-b5b5-f446ee3f9ba6" providerId="ADAL" clId="{A2BD0ED3-0EA0-45E1-B916-E3D0E9493AA4}" dt="2019-02-18T15:21:40.148" v="358"/>
          <ac:spMkLst>
            <pc:docMk/>
            <pc:sldMk cId="1546436083" sldId="266"/>
            <ac:spMk id="4" creationId="{00000000-0000-0000-0000-000000000000}"/>
          </ac:spMkLst>
        </pc:spChg>
      </pc:sldChg>
      <pc:sldChg chg="modSp">
        <pc:chgData name="Jes Borland" userId="eaaaa251-3522-4cc2-b5b5-f446ee3f9ba6" providerId="ADAL" clId="{A2BD0ED3-0EA0-45E1-B916-E3D0E9493AA4}" dt="2019-01-29T02:18:02.095" v="234" actId="20577"/>
        <pc:sldMkLst>
          <pc:docMk/>
          <pc:sldMk cId="2749479084" sldId="267"/>
        </pc:sldMkLst>
        <pc:spChg chg="mod">
          <ac:chgData name="Jes Borland" userId="eaaaa251-3522-4cc2-b5b5-f446ee3f9ba6" providerId="ADAL" clId="{A2BD0ED3-0EA0-45E1-B916-E3D0E9493AA4}" dt="2019-01-29T02:18:02.095" v="234" actId="20577"/>
          <ac:spMkLst>
            <pc:docMk/>
            <pc:sldMk cId="2749479084" sldId="267"/>
            <ac:spMk id="3" creationId="{00000000-0000-0000-0000-000000000000}"/>
          </ac:spMkLst>
        </pc:spChg>
      </pc:sldChg>
      <pc:sldChg chg="delSp modTransition">
        <pc:chgData name="Jes Borland" userId="eaaaa251-3522-4cc2-b5b5-f446ee3f9ba6" providerId="ADAL" clId="{A2BD0ED3-0EA0-45E1-B916-E3D0E9493AA4}" dt="2019-02-18T15:21:44.710" v="359"/>
        <pc:sldMkLst>
          <pc:docMk/>
          <pc:sldMk cId="4254615482" sldId="270"/>
        </pc:sldMkLst>
        <pc:spChg chg="del">
          <ac:chgData name="Jes Borland" userId="eaaaa251-3522-4cc2-b5b5-f446ee3f9ba6" providerId="ADAL" clId="{A2BD0ED3-0EA0-45E1-B916-E3D0E9493AA4}" dt="2019-02-18T15:21:44.710" v="359"/>
          <ac:spMkLst>
            <pc:docMk/>
            <pc:sldMk cId="4254615482" sldId="270"/>
            <ac:spMk id="4" creationId="{00000000-0000-0000-0000-000000000000}"/>
          </ac:spMkLst>
        </pc:spChg>
      </pc:sldChg>
      <pc:sldChg chg="delSp modTransition">
        <pc:chgData name="Jes Borland" userId="eaaaa251-3522-4cc2-b5b5-f446ee3f9ba6" providerId="ADAL" clId="{A2BD0ED3-0EA0-45E1-B916-E3D0E9493AA4}" dt="2019-02-18T15:21:50.473" v="360"/>
        <pc:sldMkLst>
          <pc:docMk/>
          <pc:sldMk cId="1810901079" sldId="278"/>
        </pc:sldMkLst>
        <pc:spChg chg="del">
          <ac:chgData name="Jes Borland" userId="eaaaa251-3522-4cc2-b5b5-f446ee3f9ba6" providerId="ADAL" clId="{A2BD0ED3-0EA0-45E1-B916-E3D0E9493AA4}" dt="2019-02-18T15:21:50.473" v="360"/>
          <ac:spMkLst>
            <pc:docMk/>
            <pc:sldMk cId="1810901079" sldId="278"/>
            <ac:spMk id="4" creationId="{00000000-0000-0000-0000-000000000000}"/>
          </ac:spMkLst>
        </pc:spChg>
      </pc:sldChg>
      <pc:sldChg chg="addSp delSp modSp modTransition setBg">
        <pc:chgData name="Jes Borland" userId="eaaaa251-3522-4cc2-b5b5-f446ee3f9ba6" providerId="ADAL" clId="{A2BD0ED3-0EA0-45E1-B916-E3D0E9493AA4}" dt="2019-01-29T02:22:32.780" v="311" actId="1035"/>
        <pc:sldMkLst>
          <pc:docMk/>
          <pc:sldMk cId="3723683721" sldId="280"/>
        </pc:sldMkLst>
        <pc:spChg chg="mod">
          <ac:chgData name="Jes Borland" userId="eaaaa251-3522-4cc2-b5b5-f446ee3f9ba6" providerId="ADAL" clId="{A2BD0ED3-0EA0-45E1-B916-E3D0E9493AA4}" dt="2019-01-29T02:22:26.382" v="286" actId="20577"/>
          <ac:spMkLst>
            <pc:docMk/>
            <pc:sldMk cId="3723683721" sldId="280"/>
            <ac:spMk id="3" creationId="{00000000-0000-0000-0000-000000000000}"/>
          </ac:spMkLst>
        </pc:spChg>
        <pc:spChg chg="add del mod">
          <ac:chgData name="Jes Borland" userId="eaaaa251-3522-4cc2-b5b5-f446ee3f9ba6" providerId="ADAL" clId="{A2BD0ED3-0EA0-45E1-B916-E3D0E9493AA4}" dt="2019-01-29T02:21:30.071" v="235"/>
          <ac:spMkLst>
            <pc:docMk/>
            <pc:sldMk cId="3723683721" sldId="280"/>
            <ac:spMk id="4" creationId="{E3E8A1DD-9325-44CA-B4D6-2595FF074BD0}"/>
          </ac:spMkLst>
        </pc:spChg>
        <pc:spChg chg="add del mod">
          <ac:chgData name="Jes Borland" userId="eaaaa251-3522-4cc2-b5b5-f446ee3f9ba6" providerId="ADAL" clId="{A2BD0ED3-0EA0-45E1-B916-E3D0E9493AA4}" dt="2019-01-29T02:21:30.071" v="235"/>
          <ac:spMkLst>
            <pc:docMk/>
            <pc:sldMk cId="3723683721" sldId="280"/>
            <ac:spMk id="6" creationId="{2AFA2AA6-58D5-4B2D-9577-DAC688EFF1F1}"/>
          </ac:spMkLst>
        </pc:spChg>
        <pc:spChg chg="add del mod">
          <ac:chgData name="Jes Borland" userId="eaaaa251-3522-4cc2-b5b5-f446ee3f9ba6" providerId="ADAL" clId="{A2BD0ED3-0EA0-45E1-B916-E3D0E9493AA4}" dt="2019-01-29T02:21:50.279" v="237"/>
          <ac:spMkLst>
            <pc:docMk/>
            <pc:sldMk cId="3723683721" sldId="280"/>
            <ac:spMk id="8" creationId="{1BCF2A38-0EFE-4380-A534-19527D8ECEBC}"/>
          </ac:spMkLst>
        </pc:spChg>
        <pc:spChg chg="add del mod">
          <ac:chgData name="Jes Borland" userId="eaaaa251-3522-4cc2-b5b5-f446ee3f9ba6" providerId="ADAL" clId="{A2BD0ED3-0EA0-45E1-B916-E3D0E9493AA4}" dt="2019-01-29T02:21:50.279" v="237"/>
          <ac:spMkLst>
            <pc:docMk/>
            <pc:sldMk cId="3723683721" sldId="280"/>
            <ac:spMk id="10" creationId="{913466B8-C3AC-459F-B00F-ADB87C8522BD}"/>
          </ac:spMkLst>
        </pc:spChg>
        <pc:picChg chg="mod">
          <ac:chgData name="Jes Borland" userId="eaaaa251-3522-4cc2-b5b5-f446ee3f9ba6" providerId="ADAL" clId="{A2BD0ED3-0EA0-45E1-B916-E3D0E9493AA4}" dt="2019-01-29T02:22:32.780" v="311" actId="1035"/>
          <ac:picMkLst>
            <pc:docMk/>
            <pc:sldMk cId="3723683721" sldId="280"/>
            <ac:picMk id="5" creationId="{00000000-0000-0000-0000-000000000000}"/>
          </ac:picMkLst>
        </pc:picChg>
        <pc:picChg chg="mod">
          <ac:chgData name="Jes Borland" userId="eaaaa251-3522-4cc2-b5b5-f446ee3f9ba6" providerId="ADAL" clId="{A2BD0ED3-0EA0-45E1-B916-E3D0E9493AA4}" dt="2019-01-29T02:22:32.780" v="311" actId="1035"/>
          <ac:picMkLst>
            <pc:docMk/>
            <pc:sldMk cId="3723683721" sldId="280"/>
            <ac:picMk id="7" creationId="{00000000-0000-0000-0000-000000000000}"/>
          </ac:picMkLst>
        </pc:picChg>
      </pc:sldChg>
      <pc:sldChg chg="addSp delSp modSp">
        <pc:chgData name="Jes Borland" userId="eaaaa251-3522-4cc2-b5b5-f446ee3f9ba6" providerId="ADAL" clId="{A2BD0ED3-0EA0-45E1-B916-E3D0E9493AA4}" dt="2019-01-30T02:02:36.760" v="340"/>
        <pc:sldMkLst>
          <pc:docMk/>
          <pc:sldMk cId="2722405548" sldId="286"/>
        </pc:sldMkLst>
        <pc:spChg chg="add mod">
          <ac:chgData name="Jes Borland" userId="eaaaa251-3522-4cc2-b5b5-f446ee3f9ba6" providerId="ADAL" clId="{A2BD0ED3-0EA0-45E1-B916-E3D0E9493AA4}" dt="2019-01-30T02:01:55.438" v="339"/>
          <ac:spMkLst>
            <pc:docMk/>
            <pc:sldMk cId="2722405548" sldId="286"/>
            <ac:spMk id="3" creationId="{6C0032AB-0B0B-4CA1-BA63-3B2B84E569DB}"/>
          </ac:spMkLst>
        </pc:spChg>
        <pc:picChg chg="del">
          <ac:chgData name="Jes Borland" userId="eaaaa251-3522-4cc2-b5b5-f446ee3f9ba6" providerId="ADAL" clId="{A2BD0ED3-0EA0-45E1-B916-E3D0E9493AA4}" dt="2019-01-30T02:02:36.760" v="340"/>
          <ac:picMkLst>
            <pc:docMk/>
            <pc:sldMk cId="2722405548" sldId="286"/>
            <ac:picMk id="9" creationId="{9F655CBD-42FE-4DDD-A27C-1FF182C3CCD3}"/>
          </ac:picMkLst>
        </pc:picChg>
      </pc:sldChg>
      <pc:sldChg chg="modSp add">
        <pc:chgData name="Jes Borland" userId="eaaaa251-3522-4cc2-b5b5-f446ee3f9ba6" providerId="ADAL" clId="{A2BD0ED3-0EA0-45E1-B916-E3D0E9493AA4}" dt="2019-01-30T01:33:31.600" v="313"/>
        <pc:sldMkLst>
          <pc:docMk/>
          <pc:sldMk cId="3472003349" sldId="288"/>
        </pc:sldMkLst>
        <pc:spChg chg="mod">
          <ac:chgData name="Jes Borland" userId="eaaaa251-3522-4cc2-b5b5-f446ee3f9ba6" providerId="ADAL" clId="{A2BD0ED3-0EA0-45E1-B916-E3D0E9493AA4}" dt="2019-01-29T02:13:10.822" v="175" actId="20577"/>
          <ac:spMkLst>
            <pc:docMk/>
            <pc:sldMk cId="3472003349" sldId="288"/>
            <ac:spMk id="2" creationId="{823FFC2E-91DE-444E-881B-DFA84AA6F9EF}"/>
          </ac:spMkLst>
        </pc:spChg>
        <pc:spChg chg="mod">
          <ac:chgData name="Jes Borland" userId="eaaaa251-3522-4cc2-b5b5-f446ee3f9ba6" providerId="ADAL" clId="{A2BD0ED3-0EA0-45E1-B916-E3D0E9493AA4}" dt="2019-01-30T01:33:31.600" v="313"/>
          <ac:spMkLst>
            <pc:docMk/>
            <pc:sldMk cId="3472003349" sldId="288"/>
            <ac:spMk id="3" creationId="{9B174105-9054-4C41-82F1-4C4A35E4331E}"/>
          </ac:spMkLst>
        </pc:spChg>
      </pc:sldChg>
      <pc:sldChg chg="add modTransition">
        <pc:chgData name="Jes Borland" userId="eaaaa251-3522-4cc2-b5b5-f446ee3f9ba6" providerId="ADAL" clId="{A2BD0ED3-0EA0-45E1-B916-E3D0E9493AA4}" dt="2019-01-30T01:50:54.131" v="317"/>
        <pc:sldMkLst>
          <pc:docMk/>
          <pc:sldMk cId="1973004614" sldId="289"/>
        </pc:sldMkLst>
      </pc:sldChg>
      <pc:sldChg chg="add modTransition">
        <pc:chgData name="Jes Borland" userId="eaaaa251-3522-4cc2-b5b5-f446ee3f9ba6" providerId="ADAL" clId="{A2BD0ED3-0EA0-45E1-B916-E3D0E9493AA4}" dt="2019-01-30T01:49:57.501" v="315"/>
        <pc:sldMkLst>
          <pc:docMk/>
          <pc:sldMk cId="53717857" sldId="304"/>
        </pc:sldMkLst>
      </pc:sldChg>
      <pc:sldChg chg="add modTransition">
        <pc:chgData name="Jes Borland" userId="eaaaa251-3522-4cc2-b5b5-f446ee3f9ba6" providerId="ADAL" clId="{A2BD0ED3-0EA0-45E1-B916-E3D0E9493AA4}" dt="2019-01-30T01:50:13.904" v="316"/>
        <pc:sldMkLst>
          <pc:docMk/>
          <pc:sldMk cId="1889973495" sldId="310"/>
        </pc:sldMkLst>
      </pc:sldChg>
      <pc:sldChg chg="addSp modSp add">
        <pc:chgData name="Jes Borland" userId="eaaaa251-3522-4cc2-b5b5-f446ee3f9ba6" providerId="ADAL" clId="{A2BD0ED3-0EA0-45E1-B916-E3D0E9493AA4}" dt="2019-01-30T01:53:17.629" v="329"/>
        <pc:sldMkLst>
          <pc:docMk/>
          <pc:sldMk cId="1296514969" sldId="311"/>
        </pc:sldMkLst>
        <pc:spChg chg="mod">
          <ac:chgData name="Jes Borland" userId="eaaaa251-3522-4cc2-b5b5-f446ee3f9ba6" providerId="ADAL" clId="{A2BD0ED3-0EA0-45E1-B916-E3D0E9493AA4}" dt="2019-01-30T01:52:52.666" v="326"/>
          <ac:spMkLst>
            <pc:docMk/>
            <pc:sldMk cId="1296514969" sldId="311"/>
            <ac:spMk id="3" creationId="{9767A743-DB29-4738-B744-2C1A202EA84B}"/>
          </ac:spMkLst>
        </pc:spChg>
        <pc:picChg chg="add">
          <ac:chgData name="Jes Borland" userId="eaaaa251-3522-4cc2-b5b5-f446ee3f9ba6" providerId="ADAL" clId="{A2BD0ED3-0EA0-45E1-B916-E3D0E9493AA4}" dt="2019-01-30T01:53:16.447" v="327"/>
          <ac:picMkLst>
            <pc:docMk/>
            <pc:sldMk cId="1296514969" sldId="311"/>
            <ac:picMk id="4" creationId="{539DA0C0-A0DB-47AB-BFD6-36B6CE18F212}"/>
          </ac:picMkLst>
        </pc:picChg>
        <pc:picChg chg="add">
          <ac:chgData name="Jes Borland" userId="eaaaa251-3522-4cc2-b5b5-f446ee3f9ba6" providerId="ADAL" clId="{A2BD0ED3-0EA0-45E1-B916-E3D0E9493AA4}" dt="2019-01-30T01:53:17.235" v="328"/>
          <ac:picMkLst>
            <pc:docMk/>
            <pc:sldMk cId="1296514969" sldId="311"/>
            <ac:picMk id="5" creationId="{728EBE45-9D21-460B-A4D9-7BC556DBDBD5}"/>
          </ac:picMkLst>
        </pc:picChg>
        <pc:picChg chg="add">
          <ac:chgData name="Jes Borland" userId="eaaaa251-3522-4cc2-b5b5-f446ee3f9ba6" providerId="ADAL" clId="{A2BD0ED3-0EA0-45E1-B916-E3D0E9493AA4}" dt="2019-01-30T01:53:17.629" v="329"/>
          <ac:picMkLst>
            <pc:docMk/>
            <pc:sldMk cId="1296514969" sldId="311"/>
            <ac:picMk id="6" creationId="{40C49728-7D62-43EA-AF69-6E304431D842}"/>
          </ac:picMkLst>
        </pc:picChg>
      </pc:sldChg>
      <pc:sldChg chg="add modTransition">
        <pc:chgData name="Jes Borland" userId="eaaaa251-3522-4cc2-b5b5-f446ee3f9ba6" providerId="ADAL" clId="{A2BD0ED3-0EA0-45E1-B916-E3D0E9493AA4}" dt="2019-01-30T01:56:02.792" v="330"/>
        <pc:sldMkLst>
          <pc:docMk/>
          <pc:sldMk cId="4231783579" sldId="319"/>
        </pc:sldMkLst>
      </pc:sldChg>
      <pc:sldChg chg="add modTransition">
        <pc:chgData name="Jes Borland" userId="eaaaa251-3522-4cc2-b5b5-f446ee3f9ba6" providerId="ADAL" clId="{A2BD0ED3-0EA0-45E1-B916-E3D0E9493AA4}" dt="2019-01-30T01:56:32.057" v="332"/>
        <pc:sldMkLst>
          <pc:docMk/>
          <pc:sldMk cId="1269195567" sldId="320"/>
        </pc:sldMkLst>
      </pc:sldChg>
      <pc:sldChg chg="add modTransition">
        <pc:chgData name="Jes Borland" userId="eaaaa251-3522-4cc2-b5b5-f446ee3f9ba6" providerId="ADAL" clId="{A2BD0ED3-0EA0-45E1-B916-E3D0E9493AA4}" dt="2019-01-30T01:59:35.298" v="333"/>
        <pc:sldMkLst>
          <pc:docMk/>
          <pc:sldMk cId="2617791479" sldId="321"/>
        </pc:sldMkLst>
      </pc:sldChg>
      <pc:sldChg chg="add modTransition">
        <pc:chgData name="Jes Borland" userId="eaaaa251-3522-4cc2-b5b5-f446ee3f9ba6" providerId="ADAL" clId="{A2BD0ED3-0EA0-45E1-B916-E3D0E9493AA4}" dt="2019-01-30T01:59:47.893" v="334"/>
        <pc:sldMkLst>
          <pc:docMk/>
          <pc:sldMk cId="2146426364" sldId="322"/>
        </pc:sldMkLst>
      </pc:sldChg>
      <pc:sldChg chg="add">
        <pc:chgData name="Jes Borland" userId="eaaaa251-3522-4cc2-b5b5-f446ee3f9ba6" providerId="ADAL" clId="{A2BD0ED3-0EA0-45E1-B916-E3D0E9493AA4}" dt="2019-01-30T02:00:12.348" v="335"/>
        <pc:sldMkLst>
          <pc:docMk/>
          <pc:sldMk cId="1812104748" sldId="324"/>
        </pc:sldMkLst>
      </pc:sldChg>
      <pc:sldChg chg="modSp add ord">
        <pc:chgData name="Jes Borland" userId="eaaaa251-3522-4cc2-b5b5-f446ee3f9ba6" providerId="ADAL" clId="{A2BD0ED3-0EA0-45E1-B916-E3D0E9493AA4}" dt="2019-01-30T02:05:39.493" v="343" actId="1076"/>
        <pc:sldMkLst>
          <pc:docMk/>
          <pc:sldMk cId="3869292766" sldId="325"/>
        </pc:sldMkLst>
        <pc:spChg chg="mod">
          <ac:chgData name="Jes Borland" userId="eaaaa251-3522-4cc2-b5b5-f446ee3f9ba6" providerId="ADAL" clId="{A2BD0ED3-0EA0-45E1-B916-E3D0E9493AA4}" dt="2019-01-30T02:05:39.493" v="343" actId="1076"/>
          <ac:spMkLst>
            <pc:docMk/>
            <pc:sldMk cId="3869292766" sldId="325"/>
            <ac:spMk id="3" creationId="{B079F5C5-1076-4D22-816F-0F6D85F3A467}"/>
          </ac:spMkLst>
        </pc:spChg>
      </pc:sldChg>
      <pc:sldChg chg="addSp add">
        <pc:chgData name="Jes Borland" userId="eaaaa251-3522-4cc2-b5b5-f446ee3f9ba6" providerId="ADAL" clId="{A2BD0ED3-0EA0-45E1-B916-E3D0E9493AA4}" dt="2019-01-30T02:02:47.142" v="342"/>
        <pc:sldMkLst>
          <pc:docMk/>
          <pc:sldMk cId="3873034976" sldId="326"/>
        </pc:sldMkLst>
        <pc:picChg chg="add">
          <ac:chgData name="Jes Borland" userId="eaaaa251-3522-4cc2-b5b5-f446ee3f9ba6" providerId="ADAL" clId="{A2BD0ED3-0EA0-45E1-B916-E3D0E9493AA4}" dt="2019-01-30T02:02:47.142" v="342"/>
          <ac:picMkLst>
            <pc:docMk/>
            <pc:sldMk cId="3873034976" sldId="326"/>
            <ac:picMk id="4" creationId="{B8C938AC-673B-4B16-AA2F-AC0E326A0EEA}"/>
          </ac:picMkLst>
        </pc:picChg>
      </pc:sldChg>
      <pc:sldChg chg="addSp delSp modSp add modTransition">
        <pc:chgData name="Jes Borland" userId="eaaaa251-3522-4cc2-b5b5-f446ee3f9ba6" providerId="ADAL" clId="{A2BD0ED3-0EA0-45E1-B916-E3D0E9493AA4}" dt="2019-02-21T20:31:35.307" v="397" actId="20577"/>
        <pc:sldMkLst>
          <pc:docMk/>
          <pc:sldMk cId="3779482689" sldId="327"/>
        </pc:sldMkLst>
        <pc:spChg chg="del">
          <ac:chgData name="Jes Borland" userId="eaaaa251-3522-4cc2-b5b5-f446ee3f9ba6" providerId="ADAL" clId="{A2BD0ED3-0EA0-45E1-B916-E3D0E9493AA4}" dt="2019-02-21T20:29:34.344" v="362"/>
          <ac:spMkLst>
            <pc:docMk/>
            <pc:sldMk cId="3779482689" sldId="327"/>
            <ac:spMk id="2" creationId="{5B385500-47EB-4751-B573-C36FDBD36898}"/>
          </ac:spMkLst>
        </pc:spChg>
        <pc:spChg chg="del">
          <ac:chgData name="Jes Borland" userId="eaaaa251-3522-4cc2-b5b5-f446ee3f9ba6" providerId="ADAL" clId="{A2BD0ED3-0EA0-45E1-B916-E3D0E9493AA4}" dt="2019-02-21T20:29:34.344" v="362"/>
          <ac:spMkLst>
            <pc:docMk/>
            <pc:sldMk cId="3779482689" sldId="327"/>
            <ac:spMk id="3" creationId="{E007883C-3B82-4118-95DA-52B338E48E11}"/>
          </ac:spMkLst>
        </pc:spChg>
        <pc:spChg chg="add mod">
          <ac:chgData name="Jes Borland" userId="eaaaa251-3522-4cc2-b5b5-f446ee3f9ba6" providerId="ADAL" clId="{A2BD0ED3-0EA0-45E1-B916-E3D0E9493AA4}" dt="2019-02-21T20:29:51.600" v="373" actId="5793"/>
          <ac:spMkLst>
            <pc:docMk/>
            <pc:sldMk cId="3779482689" sldId="327"/>
            <ac:spMk id="4" creationId="{59E0AEA9-9D9A-4578-854A-BDE5433B4A12}"/>
          </ac:spMkLst>
        </pc:spChg>
        <pc:spChg chg="add mod">
          <ac:chgData name="Jes Borland" userId="eaaaa251-3522-4cc2-b5b5-f446ee3f9ba6" providerId="ADAL" clId="{A2BD0ED3-0EA0-45E1-B916-E3D0E9493AA4}" dt="2019-02-21T20:31:35.307" v="397" actId="20577"/>
          <ac:spMkLst>
            <pc:docMk/>
            <pc:sldMk cId="3779482689" sldId="327"/>
            <ac:spMk id="5" creationId="{B78527D2-9AFB-4300-B6C8-064A54BFB0AF}"/>
          </ac:spMkLst>
        </pc:spChg>
      </pc:sldChg>
    </pc:docChg>
  </pc:docChgLst>
  <pc:docChgLst>
    <pc:chgData name="Jes Borland" userId="eaaaa251-3522-4cc2-b5b5-f446ee3f9ba6" providerId="ADAL" clId="{4E997A0D-BD4C-468F-8D81-3E4E1D74F7C0}"/>
    <pc:docChg chg="custSel modSld sldOrd">
      <pc:chgData name="Jes Borland" userId="eaaaa251-3522-4cc2-b5b5-f446ee3f9ba6" providerId="ADAL" clId="{4E997A0D-BD4C-468F-8D81-3E4E1D74F7C0}" dt="2017-12-01T18:12:32.756" v="42" actId="1076"/>
      <pc:docMkLst>
        <pc:docMk/>
      </pc:docMkLst>
      <pc:sldChg chg="modSp">
        <pc:chgData name="Jes Borland" userId="eaaaa251-3522-4cc2-b5b5-f446ee3f9ba6" providerId="ADAL" clId="{4E997A0D-BD4C-468F-8D81-3E4E1D74F7C0}" dt="2017-12-01T18:08:49.063" v="14" actId="6549"/>
        <pc:sldMkLst>
          <pc:docMk/>
          <pc:sldMk cId="4278401881" sldId="257"/>
        </pc:sldMkLst>
        <pc:spChg chg="mod">
          <ac:chgData name="Jes Borland" userId="eaaaa251-3522-4cc2-b5b5-f446ee3f9ba6" providerId="ADAL" clId="{4E997A0D-BD4C-468F-8D81-3E4E1D74F7C0}" dt="2017-12-01T18:08:45.379" v="13" actId="20577"/>
          <ac:spMkLst>
            <pc:docMk/>
            <pc:sldMk cId="4278401881" sldId="257"/>
            <ac:spMk id="2" creationId="{00000000-0000-0000-0000-000000000000}"/>
          </ac:spMkLst>
        </pc:spChg>
        <pc:spChg chg="mod">
          <ac:chgData name="Jes Borland" userId="eaaaa251-3522-4cc2-b5b5-f446ee3f9ba6" providerId="ADAL" clId="{4E997A0D-BD4C-468F-8D81-3E4E1D74F7C0}" dt="2017-12-01T18:08:49.063" v="14" actId="6549"/>
          <ac:spMkLst>
            <pc:docMk/>
            <pc:sldMk cId="4278401881" sldId="257"/>
            <ac:spMk id="3" creationId="{00000000-0000-0000-0000-000000000000}"/>
          </ac:spMkLst>
        </pc:spChg>
      </pc:sldChg>
      <pc:sldChg chg="addSp modSp">
        <pc:chgData name="Jes Borland" userId="eaaaa251-3522-4cc2-b5b5-f446ee3f9ba6" providerId="ADAL" clId="{4E997A0D-BD4C-468F-8D81-3E4E1D74F7C0}" dt="2017-12-01T18:11:29.644" v="25" actId="1076"/>
        <pc:sldMkLst>
          <pc:docMk/>
          <pc:sldMk cId="2686289616" sldId="269"/>
        </pc:sldMkLst>
        <pc:spChg chg="mod">
          <ac:chgData name="Jes Borland" userId="eaaaa251-3522-4cc2-b5b5-f446ee3f9ba6" providerId="ADAL" clId="{4E997A0D-BD4C-468F-8D81-3E4E1D74F7C0}" dt="2017-12-01T18:11:25.377" v="24" actId="27636"/>
          <ac:spMkLst>
            <pc:docMk/>
            <pc:sldMk cId="2686289616" sldId="269"/>
            <ac:spMk id="3" creationId="{00000000-0000-0000-0000-000000000000}"/>
          </ac:spMkLst>
        </pc:spChg>
        <pc:picChg chg="add mod">
          <ac:chgData name="Jes Borland" userId="eaaaa251-3522-4cc2-b5b5-f446ee3f9ba6" providerId="ADAL" clId="{4E997A0D-BD4C-468F-8D81-3E4E1D74F7C0}" dt="2017-12-01T18:11:29.644" v="25" actId="1076"/>
          <ac:picMkLst>
            <pc:docMk/>
            <pc:sldMk cId="2686289616" sldId="269"/>
            <ac:picMk id="5" creationId="{A581BDBA-F24E-4787-AB48-67576DC6BFD4}"/>
          </ac:picMkLst>
        </pc:picChg>
      </pc:sldChg>
      <pc:sldChg chg="modTransition">
        <pc:chgData name="Jes Borland" userId="eaaaa251-3522-4cc2-b5b5-f446ee3f9ba6" providerId="ADAL" clId="{4E997A0D-BD4C-468F-8D81-3E4E1D74F7C0}" dt="2017-12-01T18:11:54.018" v="27" actId="1076"/>
        <pc:sldMkLst>
          <pc:docMk/>
          <pc:sldMk cId="2544567472" sldId="277"/>
        </pc:sldMkLst>
      </pc:sldChg>
      <pc:sldChg chg="modSp">
        <pc:chgData name="Jes Borland" userId="eaaaa251-3522-4cc2-b5b5-f446ee3f9ba6" providerId="ADAL" clId="{4E997A0D-BD4C-468F-8D81-3E4E1D74F7C0}" dt="2017-12-01T18:12:32.756" v="42" actId="1076"/>
        <pc:sldMkLst>
          <pc:docMk/>
          <pc:sldMk cId="3723683721" sldId="280"/>
        </pc:sldMkLst>
        <pc:spChg chg="mod">
          <ac:chgData name="Jes Borland" userId="eaaaa251-3522-4cc2-b5b5-f446ee3f9ba6" providerId="ADAL" clId="{4E997A0D-BD4C-468F-8D81-3E4E1D74F7C0}" dt="2017-12-01T18:12:24.737" v="40" actId="20577"/>
          <ac:spMkLst>
            <pc:docMk/>
            <pc:sldMk cId="3723683721" sldId="280"/>
            <ac:spMk id="3" creationId="{00000000-0000-0000-0000-000000000000}"/>
          </ac:spMkLst>
        </pc:spChg>
        <pc:picChg chg="mod">
          <ac:chgData name="Jes Borland" userId="eaaaa251-3522-4cc2-b5b5-f446ee3f9ba6" providerId="ADAL" clId="{4E997A0D-BD4C-468F-8D81-3E4E1D74F7C0}" dt="2017-12-01T18:12:28.716" v="41" actId="1076"/>
          <ac:picMkLst>
            <pc:docMk/>
            <pc:sldMk cId="3723683721" sldId="280"/>
            <ac:picMk id="11" creationId="{00000000-0000-0000-0000-000000000000}"/>
          </ac:picMkLst>
        </pc:picChg>
        <pc:picChg chg="mod">
          <ac:chgData name="Jes Borland" userId="eaaaa251-3522-4cc2-b5b5-f446ee3f9ba6" providerId="ADAL" clId="{4E997A0D-BD4C-468F-8D81-3E4E1D74F7C0}" dt="2017-12-01T18:12:32.756" v="42" actId="1076"/>
          <ac:picMkLst>
            <pc:docMk/>
            <pc:sldMk cId="3723683721" sldId="280"/>
            <ac:picMk id="13" creationId="{00000000-0000-0000-0000-000000000000}"/>
          </ac:picMkLst>
        </pc:picChg>
        <pc:picChg chg="mod">
          <ac:chgData name="Jes Borland" userId="eaaaa251-3522-4cc2-b5b5-f446ee3f9ba6" providerId="ADAL" clId="{4E997A0D-BD4C-468F-8D81-3E4E1D74F7C0}" dt="2017-12-01T18:12:32.756" v="42" actId="1076"/>
          <ac:picMkLst>
            <pc:docMk/>
            <pc:sldMk cId="3723683721" sldId="280"/>
            <ac:picMk id="15" creationId="{00000000-0000-0000-0000-000000000000}"/>
          </ac:picMkLst>
        </pc:picChg>
        <pc:picChg chg="mod">
          <ac:chgData name="Jes Borland" userId="eaaaa251-3522-4cc2-b5b5-f446ee3f9ba6" providerId="ADAL" clId="{4E997A0D-BD4C-468F-8D81-3E4E1D74F7C0}" dt="2017-12-01T18:12:32.756" v="42" actId="1076"/>
          <ac:picMkLst>
            <pc:docMk/>
            <pc:sldMk cId="3723683721" sldId="280"/>
            <ac:picMk id="17" creationId="{00000000-0000-0000-0000-000000000000}"/>
          </ac:picMkLst>
        </pc:picChg>
      </pc:sldChg>
      <pc:sldChg chg="modTransition">
        <pc:chgData name="Jes Borland" userId="eaaaa251-3522-4cc2-b5b5-f446ee3f9ba6" providerId="ADAL" clId="{4E997A0D-BD4C-468F-8D81-3E4E1D74F7C0}" dt="2017-12-01T18:11:49.261" v="26" actId="1076"/>
        <pc:sldMkLst>
          <pc:docMk/>
          <pc:sldMk cId="4238455209" sldId="283"/>
        </pc:sldMkLst>
      </pc:sldChg>
      <pc:sldChg chg="ord">
        <pc:chgData name="Jes Borland" userId="eaaaa251-3522-4cc2-b5b5-f446ee3f9ba6" providerId="ADAL" clId="{4E997A0D-BD4C-468F-8D81-3E4E1D74F7C0}" dt="2017-12-01T18:10:09.340" v="15" actId="1076"/>
        <pc:sldMkLst>
          <pc:docMk/>
          <pc:sldMk cId="1055621851" sldId="285"/>
        </pc:sldMkLst>
      </pc:sldChg>
    </pc:docChg>
  </pc:docChgLst>
  <pc:docChgLst>
    <pc:chgData name="Jes Borland" userId="eaaaa251-3522-4cc2-b5b5-f446ee3f9ba6" providerId="ADAL" clId="{9C4973A9-08D0-4B8D-BC5F-E26529947B1F}"/>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226746-B36D-4EE2-8209-BE9AE5F3DDDF}" type="datetimeFigureOut">
              <a:rPr lang="en-US" smtClean="0"/>
              <a:t>2/21/2019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17797-A9AB-44E7-BC47-2A2C3AF54E93}" type="slidenum">
              <a:rPr lang="en-US" smtClean="0"/>
              <a:t>‹#›</a:t>
            </a:fld>
            <a:endParaRPr lang="en-US"/>
          </a:p>
        </p:txBody>
      </p:sp>
    </p:spTree>
    <p:extLst>
      <p:ext uri="{BB962C8B-B14F-4D97-AF65-F5344CB8AC3E}">
        <p14:creationId xmlns:p14="http://schemas.microsoft.com/office/powerpoint/2010/main" val="1778897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icrosoft.com/en-us/azure/mysql/"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s://docs.microsoft.com/en-us/azure/app-service-web/app-service-web-tutorial-php-mysql?toc=/azure/mysql/toc.json" TargetMode="External"/><Relationship Id="rId4" Type="http://schemas.openxmlformats.org/officeDocument/2006/relationships/hyperlink" Target="https://channel9.msdn.com/Shows/Azure-Friday/Azure-DB-for-MySQL?term=mysql%20azure"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microsoft.com/en-us/azure/postgresql/overview"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channel9.msdn.com/Shows/Azure-Friday/Introducing-Azure-DB-for-PostgreSQL?term=postgresql%20azur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246CD6-43D2-4C77-9985-54915BA60A0B}" type="slidenum">
              <a:rPr lang="en-US" smtClean="0"/>
              <a:t>3</a:t>
            </a:fld>
            <a:endParaRPr lang="en-US"/>
          </a:p>
        </p:txBody>
      </p:sp>
    </p:spTree>
    <p:extLst>
      <p:ext uri="{BB962C8B-B14F-4D97-AF65-F5344CB8AC3E}">
        <p14:creationId xmlns:p14="http://schemas.microsoft.com/office/powerpoint/2010/main" val="1187933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12</a:t>
            </a:fld>
            <a:endParaRPr lang="en-US"/>
          </a:p>
        </p:txBody>
      </p:sp>
    </p:spTree>
    <p:extLst>
      <p:ext uri="{BB962C8B-B14F-4D97-AF65-F5344CB8AC3E}">
        <p14:creationId xmlns:p14="http://schemas.microsoft.com/office/powerpoint/2010/main" val="685745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13</a:t>
            </a:fld>
            <a:endParaRPr lang="en-US"/>
          </a:p>
        </p:txBody>
      </p:sp>
    </p:spTree>
    <p:extLst>
      <p:ext uri="{BB962C8B-B14F-4D97-AF65-F5344CB8AC3E}">
        <p14:creationId xmlns:p14="http://schemas.microsoft.com/office/powerpoint/2010/main" val="483342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14</a:t>
            </a:fld>
            <a:endParaRPr lang="en-US"/>
          </a:p>
        </p:txBody>
      </p:sp>
    </p:spTree>
    <p:extLst>
      <p:ext uri="{BB962C8B-B14F-4D97-AF65-F5344CB8AC3E}">
        <p14:creationId xmlns:p14="http://schemas.microsoft.com/office/powerpoint/2010/main" val="424407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16</a:t>
            </a:fld>
            <a:endParaRPr lang="en-US"/>
          </a:p>
        </p:txBody>
      </p:sp>
    </p:spTree>
    <p:extLst>
      <p:ext uri="{BB962C8B-B14F-4D97-AF65-F5344CB8AC3E}">
        <p14:creationId xmlns:p14="http://schemas.microsoft.com/office/powerpoint/2010/main" val="3740083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17</a:t>
            </a:fld>
            <a:endParaRPr lang="en-US"/>
          </a:p>
        </p:txBody>
      </p:sp>
    </p:spTree>
    <p:extLst>
      <p:ext uri="{BB962C8B-B14F-4D97-AF65-F5344CB8AC3E}">
        <p14:creationId xmlns:p14="http://schemas.microsoft.com/office/powerpoint/2010/main" val="2080610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18</a:t>
            </a:fld>
            <a:endParaRPr lang="en-US"/>
          </a:p>
        </p:txBody>
      </p:sp>
    </p:spTree>
    <p:extLst>
      <p:ext uri="{BB962C8B-B14F-4D97-AF65-F5344CB8AC3E}">
        <p14:creationId xmlns:p14="http://schemas.microsoft.com/office/powerpoint/2010/main" val="2868577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19</a:t>
            </a:fld>
            <a:endParaRPr lang="en-US"/>
          </a:p>
        </p:txBody>
      </p:sp>
    </p:spTree>
    <p:extLst>
      <p:ext uri="{BB962C8B-B14F-4D97-AF65-F5344CB8AC3E}">
        <p14:creationId xmlns:p14="http://schemas.microsoft.com/office/powerpoint/2010/main" val="2646401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20</a:t>
            </a:fld>
            <a:endParaRPr lang="en-US"/>
          </a:p>
        </p:txBody>
      </p:sp>
    </p:spTree>
    <p:extLst>
      <p:ext uri="{BB962C8B-B14F-4D97-AF65-F5344CB8AC3E}">
        <p14:creationId xmlns:p14="http://schemas.microsoft.com/office/powerpoint/2010/main" val="2249593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21</a:t>
            </a:fld>
            <a:endParaRPr lang="en-US"/>
          </a:p>
        </p:txBody>
      </p:sp>
    </p:spTree>
    <p:extLst>
      <p:ext uri="{BB962C8B-B14F-4D97-AF65-F5344CB8AC3E}">
        <p14:creationId xmlns:p14="http://schemas.microsoft.com/office/powerpoint/2010/main" val="3743019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22</a:t>
            </a:fld>
            <a:endParaRPr lang="en-US"/>
          </a:p>
        </p:txBody>
      </p:sp>
    </p:spTree>
    <p:extLst>
      <p:ext uri="{BB962C8B-B14F-4D97-AF65-F5344CB8AC3E}">
        <p14:creationId xmlns:p14="http://schemas.microsoft.com/office/powerpoint/2010/main" val="1386182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4</a:t>
            </a:fld>
            <a:endParaRPr lang="en-US"/>
          </a:p>
        </p:txBody>
      </p:sp>
    </p:spTree>
    <p:extLst>
      <p:ext uri="{BB962C8B-B14F-4D97-AF65-F5344CB8AC3E}">
        <p14:creationId xmlns:p14="http://schemas.microsoft.com/office/powerpoint/2010/main" val="603854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23</a:t>
            </a:fld>
            <a:endParaRPr lang="en-US"/>
          </a:p>
        </p:txBody>
      </p:sp>
    </p:spTree>
    <p:extLst>
      <p:ext uri="{BB962C8B-B14F-4D97-AF65-F5344CB8AC3E}">
        <p14:creationId xmlns:p14="http://schemas.microsoft.com/office/powerpoint/2010/main" val="1783912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24</a:t>
            </a:fld>
            <a:endParaRPr lang="en-US"/>
          </a:p>
        </p:txBody>
      </p:sp>
    </p:spTree>
    <p:extLst>
      <p:ext uri="{BB962C8B-B14F-4D97-AF65-F5344CB8AC3E}">
        <p14:creationId xmlns:p14="http://schemas.microsoft.com/office/powerpoint/2010/main" val="1708076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25</a:t>
            </a:fld>
            <a:endParaRPr lang="en-US"/>
          </a:p>
        </p:txBody>
      </p:sp>
    </p:spTree>
    <p:extLst>
      <p:ext uri="{BB962C8B-B14F-4D97-AF65-F5344CB8AC3E}">
        <p14:creationId xmlns:p14="http://schemas.microsoft.com/office/powerpoint/2010/main" val="190150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26</a:t>
            </a:fld>
            <a:endParaRPr lang="en-US"/>
          </a:p>
        </p:txBody>
      </p:sp>
    </p:spTree>
    <p:extLst>
      <p:ext uri="{BB962C8B-B14F-4D97-AF65-F5344CB8AC3E}">
        <p14:creationId xmlns:p14="http://schemas.microsoft.com/office/powerpoint/2010/main" val="1765765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27</a:t>
            </a:fld>
            <a:endParaRPr lang="en-US"/>
          </a:p>
        </p:txBody>
      </p:sp>
    </p:spTree>
    <p:extLst>
      <p:ext uri="{BB962C8B-B14F-4D97-AF65-F5344CB8AC3E}">
        <p14:creationId xmlns:p14="http://schemas.microsoft.com/office/powerpoint/2010/main" val="394260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28</a:t>
            </a:fld>
            <a:endParaRPr lang="en-US"/>
          </a:p>
        </p:txBody>
      </p:sp>
    </p:spTree>
    <p:extLst>
      <p:ext uri="{BB962C8B-B14F-4D97-AF65-F5344CB8AC3E}">
        <p14:creationId xmlns:p14="http://schemas.microsoft.com/office/powerpoint/2010/main" val="28565784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29</a:t>
            </a:fld>
            <a:endParaRPr lang="en-US"/>
          </a:p>
        </p:txBody>
      </p:sp>
    </p:spTree>
    <p:extLst>
      <p:ext uri="{BB962C8B-B14F-4D97-AF65-F5344CB8AC3E}">
        <p14:creationId xmlns:p14="http://schemas.microsoft.com/office/powerpoint/2010/main" val="594913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a resource and choose Access control </a:t>
            </a:r>
          </a:p>
          <a:p>
            <a:r>
              <a:rPr lang="en-US" dirty="0"/>
              <a:t>Can add permissions from Azure AD – user, group, application </a:t>
            </a:r>
          </a:p>
          <a:p>
            <a:r>
              <a:rPr lang="en-US" dirty="0"/>
              <a:t>Built-in roles: https://docs.microsoft.com/en-us/azure/active-directory/role-based-access-built-in-roles </a:t>
            </a:r>
          </a:p>
          <a:p>
            <a:r>
              <a:rPr lang="en-US" dirty="0"/>
              <a:t>Custom roles can also be created. </a:t>
            </a:r>
          </a:p>
        </p:txBody>
      </p:sp>
      <p:sp>
        <p:nvSpPr>
          <p:cNvPr id="4" name="Slide Number Placeholder 3"/>
          <p:cNvSpPr>
            <a:spLocks noGrp="1"/>
          </p:cNvSpPr>
          <p:nvPr>
            <p:ph type="sldNum" sz="quarter" idx="10"/>
          </p:nvPr>
        </p:nvSpPr>
        <p:spPr/>
        <p:txBody>
          <a:bodyPr/>
          <a:lstStyle/>
          <a:p>
            <a:fld id="{30317797-A9AB-44E7-BC47-2A2C3AF54E93}" type="slidenum">
              <a:rPr lang="en-US" smtClean="0"/>
              <a:t>30</a:t>
            </a:fld>
            <a:endParaRPr lang="en-US"/>
          </a:p>
        </p:txBody>
      </p:sp>
    </p:spTree>
    <p:extLst>
      <p:ext uri="{BB962C8B-B14F-4D97-AF65-F5344CB8AC3E}">
        <p14:creationId xmlns:p14="http://schemas.microsoft.com/office/powerpoint/2010/main" val="182187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32</a:t>
            </a:fld>
            <a:endParaRPr lang="en-US"/>
          </a:p>
        </p:txBody>
      </p:sp>
    </p:spTree>
    <p:extLst>
      <p:ext uri="{BB962C8B-B14F-4D97-AF65-F5344CB8AC3E}">
        <p14:creationId xmlns:p14="http://schemas.microsoft.com/office/powerpoint/2010/main" val="3719555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87EB5-3F83-40D6-B257-E3E8F63C4BFA}" type="slidenum">
              <a:rPr lang="en-US" smtClean="0"/>
              <a:t>33</a:t>
            </a:fld>
            <a:endParaRPr lang="en-US"/>
          </a:p>
        </p:txBody>
      </p:sp>
    </p:spTree>
    <p:extLst>
      <p:ext uri="{BB962C8B-B14F-4D97-AF65-F5344CB8AC3E}">
        <p14:creationId xmlns:p14="http://schemas.microsoft.com/office/powerpoint/2010/main" val="2329479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5</a:t>
            </a:fld>
            <a:endParaRPr lang="en-US"/>
          </a:p>
        </p:txBody>
      </p:sp>
    </p:spTree>
    <p:extLst>
      <p:ext uri="{BB962C8B-B14F-4D97-AF65-F5344CB8AC3E}">
        <p14:creationId xmlns:p14="http://schemas.microsoft.com/office/powerpoint/2010/main" val="2029309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87EB5-3F83-40D6-B257-E3E8F63C4BFA}" type="slidenum">
              <a:rPr lang="en-US" smtClean="0"/>
              <a:t>34</a:t>
            </a:fld>
            <a:endParaRPr lang="en-US"/>
          </a:p>
        </p:txBody>
      </p:sp>
    </p:spTree>
    <p:extLst>
      <p:ext uri="{BB962C8B-B14F-4D97-AF65-F5344CB8AC3E}">
        <p14:creationId xmlns:p14="http://schemas.microsoft.com/office/powerpoint/2010/main" val="488541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87EB5-3F83-40D6-B257-E3E8F63C4BFA}" type="slidenum">
              <a:rPr lang="en-US" smtClean="0"/>
              <a:t>35</a:t>
            </a:fld>
            <a:endParaRPr lang="en-US"/>
          </a:p>
        </p:txBody>
      </p:sp>
    </p:spTree>
    <p:extLst>
      <p:ext uri="{BB962C8B-B14F-4D97-AF65-F5344CB8AC3E}">
        <p14:creationId xmlns:p14="http://schemas.microsoft.com/office/powerpoint/2010/main" val="21144463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587EB5-3F83-40D6-B257-E3E8F63C4BFA}" type="slidenum">
              <a:rPr lang="en-US" smtClean="0"/>
              <a:t>37</a:t>
            </a:fld>
            <a:endParaRPr lang="en-US"/>
          </a:p>
        </p:txBody>
      </p:sp>
    </p:spTree>
    <p:extLst>
      <p:ext uri="{BB962C8B-B14F-4D97-AF65-F5344CB8AC3E}">
        <p14:creationId xmlns:p14="http://schemas.microsoft.com/office/powerpoint/2010/main" val="2740852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Models </a:t>
            </a:r>
          </a:p>
          <a:p>
            <a:endParaRPr lang="en-US" dirty="0"/>
          </a:p>
          <a:p>
            <a:pPr lvl="0"/>
            <a:r>
              <a:rPr lang="en-US" dirty="0" err="1"/>
              <a:t>DocumentDB</a:t>
            </a:r>
            <a:r>
              <a:rPr lang="en-US" dirty="0"/>
              <a:t> API </a:t>
            </a:r>
          </a:p>
          <a:p>
            <a:pPr lvl="1"/>
            <a:r>
              <a:rPr lang="en-US" dirty="0"/>
              <a:t>"provides rich and familiar SQL query capabilities with consistent low latencies over schema-less JSON data" </a:t>
            </a:r>
          </a:p>
          <a:p>
            <a:pPr lvl="0"/>
            <a:r>
              <a:rPr lang="en-US" dirty="0"/>
              <a:t>MongoDB API </a:t>
            </a:r>
          </a:p>
          <a:p>
            <a:pPr lvl="1"/>
            <a:r>
              <a:rPr lang="en-US" dirty="0"/>
              <a:t>"Cosmos DB databases can be used as the data store for apps written for MongoDB" </a:t>
            </a:r>
          </a:p>
          <a:p>
            <a:pPr lvl="0"/>
            <a:r>
              <a:rPr lang="en-US" dirty="0"/>
              <a:t>Table API </a:t>
            </a:r>
          </a:p>
          <a:p>
            <a:pPr lvl="1"/>
            <a:r>
              <a:rPr lang="en-US" dirty="0"/>
              <a:t>For Azure Table Storage </a:t>
            </a:r>
          </a:p>
          <a:p>
            <a:pPr lvl="0"/>
            <a:r>
              <a:rPr lang="en-US" dirty="0"/>
              <a:t>Graph (Gremlin) API </a:t>
            </a:r>
          </a:p>
          <a:p>
            <a:pPr lvl="1"/>
            <a:r>
              <a:rPr lang="en-US" dirty="0"/>
              <a:t>Graph databases provide modeling on entities and relationships between them. </a:t>
            </a:r>
          </a:p>
          <a:p>
            <a:endParaRPr lang="en-US" dirty="0"/>
          </a:p>
        </p:txBody>
      </p:sp>
      <p:sp>
        <p:nvSpPr>
          <p:cNvPr id="4" name="Slide Number Placeholder 3"/>
          <p:cNvSpPr>
            <a:spLocks noGrp="1"/>
          </p:cNvSpPr>
          <p:nvPr>
            <p:ph type="sldNum" sz="quarter" idx="10"/>
          </p:nvPr>
        </p:nvSpPr>
        <p:spPr/>
        <p:txBody>
          <a:bodyPr/>
          <a:lstStyle/>
          <a:p>
            <a:fld id="{B8544BA6-342A-4A9B-BBE0-B3AF8FCADC0B}" type="slidenum">
              <a:rPr lang="en-US" smtClean="0"/>
              <a:t>38</a:t>
            </a:fld>
            <a:endParaRPr lang="en-US"/>
          </a:p>
        </p:txBody>
      </p:sp>
    </p:spTree>
    <p:extLst>
      <p:ext uri="{BB962C8B-B14F-4D97-AF65-F5344CB8AC3E}">
        <p14:creationId xmlns:p14="http://schemas.microsoft.com/office/powerpoint/2010/main" val="3418278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Docs: </a:t>
            </a:r>
            <a:r>
              <a:rPr lang="en-US" dirty="0">
                <a:hlinkClick r:id="rId3"/>
              </a:rPr>
              <a:t>https://docs.microsoft.com/en-us/azure/mysql/</a:t>
            </a:r>
            <a:r>
              <a:rPr lang="en-US" dirty="0"/>
              <a:t> </a:t>
            </a:r>
          </a:p>
          <a:p>
            <a:pPr lvl="0"/>
            <a:r>
              <a:rPr lang="en-US" dirty="0"/>
              <a:t>Introductory video: </a:t>
            </a:r>
            <a:r>
              <a:rPr lang="en-US" dirty="0">
                <a:hlinkClick r:id="rId4"/>
              </a:rPr>
              <a:t>https://channel9.msdn.com/Shows/Azure-Friday/Azure-DB-for-MySQL?term=mysql%20azure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Tutorial: </a:t>
            </a:r>
            <a:r>
              <a:rPr lang="en-US" dirty="0">
                <a:hlinkClick r:id="rId5"/>
              </a:rPr>
              <a:t>https://docs.microsoft.com/en-us/azure/app-service-web/app-service-web-tutorial-php-mysql?toc=%2fazure%2fmysql%2ftoc.json</a:t>
            </a:r>
            <a:r>
              <a:rPr lang="en-US" dirty="0"/>
              <a:t> </a:t>
            </a:r>
          </a:p>
          <a:p>
            <a:pPr lvl="0"/>
            <a:r>
              <a:rPr lang="en-US" dirty="0"/>
              <a:t> </a:t>
            </a:r>
          </a:p>
          <a:p>
            <a:endParaRPr lang="en-US" dirty="0"/>
          </a:p>
        </p:txBody>
      </p:sp>
      <p:sp>
        <p:nvSpPr>
          <p:cNvPr id="4" name="Slide Number Placeholder 3"/>
          <p:cNvSpPr>
            <a:spLocks noGrp="1"/>
          </p:cNvSpPr>
          <p:nvPr>
            <p:ph type="sldNum" sz="quarter" idx="10"/>
          </p:nvPr>
        </p:nvSpPr>
        <p:spPr/>
        <p:txBody>
          <a:bodyPr/>
          <a:lstStyle/>
          <a:p>
            <a:fld id="{9B587EB5-3F83-40D6-B257-E3E8F63C4BFA}" type="slidenum">
              <a:rPr lang="en-US" smtClean="0"/>
              <a:t>39</a:t>
            </a:fld>
            <a:endParaRPr lang="en-US"/>
          </a:p>
        </p:txBody>
      </p:sp>
    </p:spTree>
    <p:extLst>
      <p:ext uri="{BB962C8B-B14F-4D97-AF65-F5344CB8AC3E}">
        <p14:creationId xmlns:p14="http://schemas.microsoft.com/office/powerpoint/2010/main" val="42702704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Docs: </a:t>
            </a:r>
            <a:r>
              <a:rPr lang="en-US" dirty="0">
                <a:hlinkClick r:id="rId3"/>
              </a:rPr>
              <a:t>https://docs.microsoft.com/en-us/azure/postgresql/overview</a:t>
            </a:r>
            <a:r>
              <a:rPr lang="en-US" dirty="0"/>
              <a:t> </a:t>
            </a:r>
          </a:p>
          <a:p>
            <a:pPr lvl="0"/>
            <a:r>
              <a:rPr lang="en-US" dirty="0"/>
              <a:t>Introductory video: </a:t>
            </a:r>
            <a:r>
              <a:rPr lang="en-US" dirty="0">
                <a:hlinkClick r:id="rId4"/>
              </a:rPr>
              <a:t>https://channel9.msdn.com/Shows/Azure-Friday/Introducing-Azure-DB-for-PostgreSQL?term=postgresql%20azure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Tutorial: https://docs.microsoft.com/en-us/azure/app-service-web/app-service-web-tutorial-docker-python-postgresql-app?toc=%2fazure%2fpostgresql%2ftoc.json</a:t>
            </a:r>
          </a:p>
          <a:p>
            <a:pPr lvl="0"/>
            <a:r>
              <a:rPr lang="en-US" dirty="0"/>
              <a:t> </a:t>
            </a:r>
          </a:p>
          <a:p>
            <a:endParaRPr lang="en-US" dirty="0"/>
          </a:p>
        </p:txBody>
      </p:sp>
      <p:sp>
        <p:nvSpPr>
          <p:cNvPr id="4" name="Slide Number Placeholder 3"/>
          <p:cNvSpPr>
            <a:spLocks noGrp="1"/>
          </p:cNvSpPr>
          <p:nvPr>
            <p:ph type="sldNum" sz="quarter" idx="10"/>
          </p:nvPr>
        </p:nvSpPr>
        <p:spPr/>
        <p:txBody>
          <a:bodyPr/>
          <a:lstStyle/>
          <a:p>
            <a:fld id="{9B587EB5-3F83-40D6-B257-E3E8F63C4BFA}" type="slidenum">
              <a:rPr lang="en-US" smtClean="0"/>
              <a:t>40</a:t>
            </a:fld>
            <a:endParaRPr lang="en-US"/>
          </a:p>
        </p:txBody>
      </p:sp>
    </p:spTree>
    <p:extLst>
      <p:ext uri="{BB962C8B-B14F-4D97-AF65-F5344CB8AC3E}">
        <p14:creationId xmlns:p14="http://schemas.microsoft.com/office/powerpoint/2010/main" val="2123343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6</a:t>
            </a:fld>
            <a:endParaRPr lang="en-US"/>
          </a:p>
        </p:txBody>
      </p:sp>
    </p:spTree>
    <p:extLst>
      <p:ext uri="{BB962C8B-B14F-4D97-AF65-F5344CB8AC3E}">
        <p14:creationId xmlns:p14="http://schemas.microsoft.com/office/powerpoint/2010/main" val="1475292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7</a:t>
            </a:fld>
            <a:endParaRPr lang="en-US"/>
          </a:p>
        </p:txBody>
      </p:sp>
    </p:spTree>
    <p:extLst>
      <p:ext uri="{BB962C8B-B14F-4D97-AF65-F5344CB8AC3E}">
        <p14:creationId xmlns:p14="http://schemas.microsoft.com/office/powerpoint/2010/main" val="4159739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8</a:t>
            </a:fld>
            <a:endParaRPr lang="en-US"/>
          </a:p>
        </p:txBody>
      </p:sp>
    </p:spTree>
    <p:extLst>
      <p:ext uri="{BB962C8B-B14F-4D97-AF65-F5344CB8AC3E}">
        <p14:creationId xmlns:p14="http://schemas.microsoft.com/office/powerpoint/2010/main" val="1669587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9</a:t>
            </a:fld>
            <a:endParaRPr lang="en-US"/>
          </a:p>
        </p:txBody>
      </p:sp>
    </p:spTree>
    <p:extLst>
      <p:ext uri="{BB962C8B-B14F-4D97-AF65-F5344CB8AC3E}">
        <p14:creationId xmlns:p14="http://schemas.microsoft.com/office/powerpoint/2010/main" val="3690881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a:t>The Azure Pizza Analogy</a:t>
            </a:r>
          </a:p>
          <a:p>
            <a:endParaRPr lang="en-US" dirty="0"/>
          </a:p>
          <a:p>
            <a:r>
              <a:rPr lang="en-US" dirty="0"/>
              <a:t>Breaking down how traditional environments, IaaS, PaaS, and SaaS compare to different types of pizza delivery and pizza businesses can help us understand what we get out of each type of service and who is responsible for the different components.</a:t>
            </a:r>
          </a:p>
          <a:p>
            <a:endParaRPr lang="en-US" dirty="0"/>
          </a:p>
          <a:p>
            <a:r>
              <a:rPr lang="en-US" b="1" dirty="0"/>
              <a:t>Traditional Environments (Make Your Pizza at Home) – </a:t>
            </a:r>
            <a:r>
              <a:rPr lang="en-US" b="0" dirty="0"/>
              <a:t>You are responsible for everything. You need a place to fully cook the pizza. You need all of the ingredients</a:t>
            </a:r>
            <a:r>
              <a:rPr lang="en-US" b="0" baseline="0" dirty="0"/>
              <a:t> including a place where the pizza is going to be served. You need your own pizza oven. The time and work going into all aspects of putting the sauce together, cutting up the vegetables, pepperoni, and other toppings is your responsibility. If you are going to take this on you are likely going to need a full staff to man each station and people to maintain and clean the equipment and the kitchen / restaurant. If you aren’t opening up your own pizza business this would be an extremely high cost. You can try and make it cheaper by using a cheaper over, cheaper ingredients, and cutting corners here and there, but the model in and of itself has a high price in its design.</a:t>
            </a:r>
          </a:p>
          <a:p>
            <a:endParaRPr lang="en-US" b="0" baseline="0" dirty="0"/>
          </a:p>
          <a:p>
            <a:r>
              <a:rPr lang="en-US" b="1" dirty="0"/>
              <a:t>Infrastructure as a Service (IaaS) – </a:t>
            </a:r>
            <a:r>
              <a:rPr lang="en-US" b="0" dirty="0"/>
              <a:t>You are</a:t>
            </a:r>
            <a:r>
              <a:rPr lang="en-US" b="0" baseline="0" dirty="0"/>
              <a:t> responsible for some of the effort, but not all of it. You need to cook the pizza in a basic oven, supply anything to drink, and a place to eat the pizza.. But this has no where near the overhead of running your own pizza restaurant. Just go to the grocery and pizza up a frozen pizza. You can pick an expensive one put together with fresh ingredients from the deli.. Maybe with dough made onsite or you can get a cheaper one from the store in the freezer section.</a:t>
            </a:r>
            <a:r>
              <a:rPr lang="en-US" b="1" baseline="0" dirty="0"/>
              <a:t> </a:t>
            </a:r>
            <a:endParaRPr lang="en-US" b="1" dirty="0"/>
          </a:p>
          <a:p>
            <a:endParaRPr lang="en-US" b="0" dirty="0"/>
          </a:p>
          <a:p>
            <a:r>
              <a:rPr lang="en-US" b="1" dirty="0"/>
              <a:t>Platform as a Service (PaaS) – </a:t>
            </a:r>
            <a:r>
              <a:rPr lang="en-US" b="0" dirty="0"/>
              <a:t>You need a place to eat the pizza and maybe something to go along with it like a salad</a:t>
            </a:r>
            <a:r>
              <a:rPr lang="en-US" b="0" baseline="0" dirty="0"/>
              <a:t> or something to drink, but that is about it. The pizza delivery company takes care of everything else. Again, you can control the cost. You can get fast and cheap, or go with a local specialty restaurant that is more expensive with much better quality.</a:t>
            </a:r>
            <a:endParaRPr lang="en-US" b="0" dirty="0"/>
          </a:p>
          <a:p>
            <a:endParaRPr lang="en-US" b="0" dirty="0"/>
          </a:p>
          <a:p>
            <a:r>
              <a:rPr lang="en-US" b="1" dirty="0"/>
              <a:t>Software as a Service (SaaS) – </a:t>
            </a:r>
            <a:r>
              <a:rPr lang="en-US" b="0" dirty="0"/>
              <a:t>This</a:t>
            </a:r>
            <a:r>
              <a:rPr lang="en-US" b="0" baseline="0" dirty="0"/>
              <a:t> is the opposite of the traditional environment. The restaurant does everything. Just show up with shirt, shoes, and money and you can sit down and enjoy your pizza with a menu and options. You don’t need to bring a place to sit, drinks, salad, anything but yourself. The restaurant does it all.</a:t>
            </a:r>
            <a:endParaRPr lang="en-US" b="0" dirty="0"/>
          </a:p>
          <a:p>
            <a:endParaRPr lang="en-US" b="0" dirty="0"/>
          </a:p>
          <a:p>
            <a:pPr marL="0" marR="0" indent="0" algn="l" defTabSz="457200" rtl="0" eaLnBrk="1" fontAlgn="base" latinLnBrk="0" hangingPunct="1">
              <a:lnSpc>
                <a:spcPct val="100000"/>
              </a:lnSpc>
              <a:spcBef>
                <a:spcPct val="30000"/>
              </a:spcBef>
              <a:spcAft>
                <a:spcPct val="0"/>
              </a:spcAft>
              <a:buClrTx/>
              <a:buSzTx/>
              <a:buFontTx/>
              <a:buNone/>
              <a:tabLst/>
              <a:defRPr/>
            </a:pPr>
            <a:r>
              <a:rPr lang="en-US" b="1" dirty="0"/>
              <a:t>Reference:</a:t>
            </a:r>
            <a:br>
              <a:rPr lang="en-US" b="1" dirty="0"/>
            </a:br>
            <a:r>
              <a:rPr lang="en-US" dirty="0"/>
              <a:t>http://blogs.technet.com/b/daven/archive/2014/08/05/pizza-as-a-service.aspx </a:t>
            </a:r>
          </a:p>
          <a:p>
            <a:endParaRPr lang="en-US" b="0" dirty="0"/>
          </a:p>
        </p:txBody>
      </p:sp>
      <p:sp>
        <p:nvSpPr>
          <p:cNvPr id="4" name="Footer Placeholder 3"/>
          <p:cNvSpPr>
            <a:spLocks noGrp="1"/>
          </p:cNvSpPr>
          <p:nvPr>
            <p:ph type="ftr" sz="quarter" idx="10"/>
          </p:nvPr>
        </p:nvSpPr>
        <p:spPr/>
        <p:txBody>
          <a:bodyPr/>
          <a:lstStyle/>
          <a:p>
            <a:r>
              <a:rPr lang="en-US">
                <a:latin typeface="Segoe UI" pitchFamily="34" charset="0"/>
                <a:cs typeface="Segoe UI" pitchFamily="34" charset="0"/>
              </a:rPr>
              <a:t>© 2014 Microsoft Corporation</a:t>
            </a:r>
            <a:endParaRPr lang="en-US" dirty="0"/>
          </a:p>
        </p:txBody>
      </p:sp>
      <p:sp>
        <p:nvSpPr>
          <p:cNvPr id="5" name="Slide Number Placeholder 4"/>
          <p:cNvSpPr>
            <a:spLocks noGrp="1"/>
          </p:cNvSpPr>
          <p:nvPr>
            <p:ph type="sldNum" sz="quarter" idx="11"/>
          </p:nvPr>
        </p:nvSpPr>
        <p:spPr/>
        <p:txBody>
          <a:bodyPr/>
          <a:lstStyle/>
          <a:p>
            <a:fld id="{73CFBB7B-29F3-4A9F-B039-645092B1B4E9}" type="slidenum">
              <a:rPr lang="en-US" smtClean="0"/>
              <a:t>10</a:t>
            </a:fld>
            <a:endParaRPr lang="en-US"/>
          </a:p>
        </p:txBody>
      </p:sp>
      <p:sp>
        <p:nvSpPr>
          <p:cNvPr id="6" name="TextBox 5"/>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867225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317797-A9AB-44E7-BC47-2A2C3AF54E93}" type="slidenum">
              <a:rPr lang="en-US" smtClean="0"/>
              <a:t>11</a:t>
            </a:fld>
            <a:endParaRPr lang="en-US"/>
          </a:p>
        </p:txBody>
      </p:sp>
    </p:spTree>
    <p:extLst>
      <p:ext uri="{BB962C8B-B14F-4D97-AF65-F5344CB8AC3E}">
        <p14:creationId xmlns:p14="http://schemas.microsoft.com/office/powerpoint/2010/main" val="4271349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2"/>
            <a:ext cx="8964185" cy="1793104"/>
          </a:xfrm>
          <a:noFill/>
        </p:spPr>
        <p:txBody>
          <a:bodyPr lIns="146304" tIns="91440" rIns="146304" bIns="91440" anchor="b" anchorCtr="0"/>
          <a:lstStyle>
            <a:lvl1pPr>
              <a:defRPr sz="5294" spc="-98"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69302" y="2980725"/>
            <a:ext cx="8964186" cy="715931"/>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69240" y="3696656"/>
            <a:ext cx="8964248" cy="452654"/>
          </a:xfrm>
        </p:spPr>
        <p:txBody>
          <a:bodyPr/>
          <a:lstStyle>
            <a:lvl1pPr marL="0" indent="0">
              <a:buNone/>
              <a:defRPr lang="en-US" sz="196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 name="MS logo white - EMF"/>
          <p:cNvPicPr>
            <a:picLocks noChangeAspect="1"/>
          </p:cNvPicPr>
          <p:nvPr/>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857559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237890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9113081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120208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203602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245833964"/>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33111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9364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886933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9165776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89388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with photo and tile">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srcRect t="7803" b="7803"/>
          <a:stretch/>
        </p:blipFill>
        <p:spPr>
          <a:xfrm>
            <a:off x="-1" y="0"/>
            <a:ext cx="12190271" cy="6858000"/>
          </a:xfrm>
          <a:prstGeom prst="rect">
            <a:avLst/>
          </a:prstGeom>
        </p:spPr>
      </p:pic>
      <p:sp>
        <p:nvSpPr>
          <p:cNvPr id="8" name="Rectangle 7"/>
          <p:cNvSpPr/>
          <p:nvPr/>
        </p:nvSpPr>
        <p:spPr bwMode="auto">
          <a:xfrm>
            <a:off x="267682" y="2084171"/>
            <a:ext cx="6274974" cy="3586208"/>
          </a:xfrm>
          <a:prstGeom prst="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3"/>
            <a:ext cx="6274911" cy="1793104"/>
          </a:xfrm>
          <a:noFill/>
        </p:spPr>
        <p:txBody>
          <a:bodyPr vert="horz" wrap="square" lIns="146304" tIns="91440" rIns="146304" bIns="91440" rtlCol="0" anchor="t" anchorCtr="0">
            <a:noAutofit/>
          </a:bodyPr>
          <a:lstStyle>
            <a:lvl1pPr>
              <a:defRPr lang="en-US" spc="-98" dirty="0">
                <a:gradFill>
                  <a:gsLst>
                    <a:gs pos="91720">
                      <a:srgbClr val="FFFFFF"/>
                    </a:gs>
                    <a:gs pos="75796">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auto">
          <a:xfrm>
            <a:off x="267683" y="3877275"/>
            <a:ext cx="6276530" cy="656077"/>
          </a:xfrm>
          <a:noFill/>
        </p:spPr>
        <p:txBody>
          <a:bodyPr wrap="square" lIns="164592" tIns="109728" rIns="164592" bIns="109728">
            <a:spAutoFit/>
          </a:bodyPr>
          <a:lstStyle>
            <a:lvl1pPr marL="0" indent="0">
              <a:spcBef>
                <a:spcPts val="0"/>
              </a:spcBef>
              <a:buNone/>
              <a:defRPr sz="3137">
                <a:gradFill>
                  <a:gsLst>
                    <a:gs pos="94904">
                      <a:srgbClr val="FFFFFF"/>
                    </a:gs>
                    <a:gs pos="75796">
                      <a:srgbClr val="FFFFFF"/>
                    </a:gs>
                  </a:gsLst>
                  <a:lin ang="5400000" scaled="0"/>
                </a:gradFill>
                <a:latin typeface="+mn-lt"/>
              </a:defRPr>
            </a:lvl1pPr>
          </a:lstStyle>
          <a:p>
            <a:pPr lvl="0"/>
            <a:r>
              <a:rPr lang="en-US" dirty="0"/>
              <a:t>Speaker name</a:t>
            </a:r>
          </a:p>
        </p:txBody>
      </p:sp>
      <p:pic>
        <p:nvPicPr>
          <p:cNvPr id="7" name="MS logo white - EMF"/>
          <p:cNvPicPr>
            <a:picLocks noChangeAspect="1"/>
          </p:cNvPicPr>
          <p:nvPr/>
        </p:nvPicPr>
        <p:blipFill>
          <a:blip r:embed="rId3"/>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29373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5304A6-8262-437A-BCA0-160C76BC88F1}"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39E18-B360-4631-8451-A73E50F19CBA}" type="slidenum">
              <a:rPr lang="en-US" smtClean="0"/>
              <a:t>‹#›</a:t>
            </a:fld>
            <a:endParaRPr lang="en-US"/>
          </a:p>
        </p:txBody>
      </p:sp>
    </p:spTree>
    <p:extLst>
      <p:ext uri="{BB962C8B-B14F-4D97-AF65-F5344CB8AC3E}">
        <p14:creationId xmlns:p14="http://schemas.microsoft.com/office/powerpoint/2010/main" val="3908334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5304A6-8262-437A-BCA0-160C76BC88F1}"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39E18-B360-4631-8451-A73E50F19CBA}" type="slidenum">
              <a:rPr lang="en-US" smtClean="0"/>
              <a:t>‹#›</a:t>
            </a:fld>
            <a:endParaRPr lang="en-US"/>
          </a:p>
        </p:txBody>
      </p:sp>
    </p:spTree>
    <p:extLst>
      <p:ext uri="{BB962C8B-B14F-4D97-AF65-F5344CB8AC3E}">
        <p14:creationId xmlns:p14="http://schemas.microsoft.com/office/powerpoint/2010/main" val="39707439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ase Study">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1"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74"/>
            <a:ext cx="8964186" cy="1792326"/>
          </a:xfrm>
          <a:noFill/>
        </p:spPr>
        <p:txBody>
          <a:bodyPr lIns="182880" tIns="146304" rIns="182880" bIns="146304">
            <a:noAutofit/>
          </a:bodyPr>
          <a:lstStyle>
            <a:lvl1pPr marL="0" indent="0">
              <a:spcBef>
                <a:spcPts val="0"/>
              </a:spcBef>
              <a:buNone/>
              <a:defRPr sz="3528" spc="0" baseline="0">
                <a:gradFill>
                  <a:gsLst>
                    <a:gs pos="2917">
                      <a:srgbClr val="FFFFFF"/>
                    </a:gs>
                    <a:gs pos="3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8498221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0A1F-FBBA-4FED-A1DF-DEB19CE828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871FA5-02F5-4273-ADAE-F0A11D66C7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DF6ABD-3D55-4112-B652-5F6478E444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7BC884-F796-4D7D-B831-CF65A54F658F}"/>
              </a:ext>
            </a:extLst>
          </p:cNvPr>
          <p:cNvSpPr>
            <a:spLocks noGrp="1"/>
          </p:cNvSpPr>
          <p:nvPr>
            <p:ph type="dt" sz="half" idx="10"/>
          </p:nvPr>
        </p:nvSpPr>
        <p:spPr/>
        <p:txBody>
          <a:bodyPr/>
          <a:lstStyle/>
          <a:p>
            <a:fld id="{FE0768D9-BEAF-4EF0-B4DD-90775A097F5F}" type="datetimeFigureOut">
              <a:rPr lang="en-US" smtClean="0"/>
              <a:t>2/21/2019</a:t>
            </a:fld>
            <a:endParaRPr lang="en-US"/>
          </a:p>
        </p:txBody>
      </p:sp>
      <p:sp>
        <p:nvSpPr>
          <p:cNvPr id="6" name="Footer Placeholder 5">
            <a:extLst>
              <a:ext uri="{FF2B5EF4-FFF2-40B4-BE49-F238E27FC236}">
                <a16:creationId xmlns:a16="http://schemas.microsoft.com/office/drawing/2014/main" id="{4DC0B148-1C74-42C6-A0A0-AC6736AB53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373C60-64AB-4A41-9AEA-DA41314613A4}"/>
              </a:ext>
            </a:extLst>
          </p:cNvPr>
          <p:cNvSpPr>
            <a:spLocks noGrp="1"/>
          </p:cNvSpPr>
          <p:nvPr>
            <p:ph type="sldNum" sz="quarter" idx="12"/>
          </p:nvPr>
        </p:nvSpPr>
        <p:spPr/>
        <p:txBody>
          <a:bodyPr/>
          <a:lstStyle/>
          <a:p>
            <a:fld id="{26CCD33B-9B91-420C-AEEA-D8C5E95C882B}" type="slidenum">
              <a:rPr lang="en-US" smtClean="0"/>
              <a:t>‹#›</a:t>
            </a:fld>
            <a:endParaRPr lang="en-US"/>
          </a:p>
        </p:txBody>
      </p:sp>
    </p:spTree>
    <p:extLst>
      <p:ext uri="{BB962C8B-B14F-4D97-AF65-F5344CB8AC3E}">
        <p14:creationId xmlns:p14="http://schemas.microsoft.com/office/powerpoint/2010/main" val="658510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609600" y="390525"/>
            <a:ext cx="10972800" cy="762000"/>
          </a:xfrm>
        </p:spPr>
        <p:txBody>
          <a:bodyPr/>
          <a:lstStyle>
            <a:lvl1pPr algn="ctr">
              <a:defRPr>
                <a:solidFill>
                  <a:schemeClr val="tx1"/>
                </a:solidFill>
              </a:defRPr>
            </a:lvl1pPr>
          </a:lstStyle>
          <a:p>
            <a:r>
              <a:rPr lang="en-US" dirty="0"/>
              <a:t>Demo</a:t>
            </a:r>
          </a:p>
        </p:txBody>
      </p:sp>
      <p:sp>
        <p:nvSpPr>
          <p:cNvPr id="11"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3457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2"/>
            <a:ext cx="8964185" cy="1793104"/>
          </a:xfrm>
          <a:noFill/>
        </p:spPr>
        <p:txBody>
          <a:bodyPr lIns="146304" tIns="91440" rIns="146304" bIns="91440" anchor="b" anchorCtr="0"/>
          <a:lstStyle>
            <a:lvl1pPr>
              <a:defRPr sz="5294" spc="-98"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69302" y="2980725"/>
            <a:ext cx="8964186" cy="715931"/>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69240" y="3696656"/>
            <a:ext cx="8964248" cy="452654"/>
          </a:xfrm>
        </p:spPr>
        <p:txBody>
          <a:bodyPr/>
          <a:lstStyle>
            <a:lvl1pPr marL="0" indent="0">
              <a:buNone/>
              <a:defRPr lang="en-US" sz="196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2257283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srcRect t="7803" b="7803"/>
          <a:stretch/>
        </p:blipFill>
        <p:spPr>
          <a:xfrm>
            <a:off x="-1" y="0"/>
            <a:ext cx="12190271" cy="6858000"/>
          </a:xfrm>
          <a:prstGeom prst="rect">
            <a:avLst/>
          </a:prstGeom>
        </p:spPr>
      </p:pic>
      <p:sp>
        <p:nvSpPr>
          <p:cNvPr id="12" name="Rectangle 11"/>
          <p:cNvSpPr/>
          <p:nvPr userDrawn="1"/>
        </p:nvSpPr>
        <p:spPr bwMode="auto">
          <a:xfrm>
            <a:off x="267682" y="2084171"/>
            <a:ext cx="6274974" cy="3586208"/>
          </a:xfrm>
          <a:prstGeom prst="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3"/>
            <a:ext cx="6274911" cy="1793104"/>
          </a:xfrm>
          <a:noFill/>
        </p:spPr>
        <p:txBody>
          <a:bodyPr lIns="146304" tIns="91440" rIns="146304" bIns="91440" anchor="t" anchorCtr="0"/>
          <a:lstStyle>
            <a:lvl1pPr>
              <a:defRPr sz="4705" spc="-98" baseline="0">
                <a:gradFill>
                  <a:gsLst>
                    <a:gs pos="91720">
                      <a:srgbClr val="FFFFFF"/>
                    </a:gs>
                    <a:gs pos="75796">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5"/>
            <a:ext cx="6276530" cy="656077"/>
          </a:xfrm>
          <a:noFill/>
        </p:spPr>
        <p:txBody>
          <a:bodyPr wrap="square" lIns="164592" tIns="109728" rIns="164592" bIns="109728">
            <a:spAutoFit/>
          </a:bodyPr>
          <a:lstStyle>
            <a:lvl1pPr marL="0" indent="0">
              <a:spcBef>
                <a:spcPts val="0"/>
              </a:spcBef>
              <a:buNone/>
              <a:defRPr sz="3137">
                <a:gradFill>
                  <a:gsLst>
                    <a:gs pos="91720">
                      <a:srgbClr val="FFFFFF"/>
                    </a:gs>
                    <a:gs pos="75796">
                      <a:srgbClr val="FFFFFF"/>
                    </a:gs>
                  </a:gsLst>
                  <a:lin ang="5400000" scaled="0"/>
                </a:gradFill>
                <a:latin typeface="+mn-lt"/>
              </a:defRPr>
            </a:lvl1pPr>
          </a:lstStyle>
          <a:p>
            <a:pPr lvl="0"/>
            <a:r>
              <a:rPr lang="en-US" dirty="0"/>
              <a:t>Speaker name</a:t>
            </a:r>
          </a:p>
        </p:txBody>
      </p:sp>
      <p:pic>
        <p:nvPicPr>
          <p:cNvPr id="13" name="MS logo white - EMF"/>
          <p:cNvPicPr>
            <a:picLocks noChangeAspect="1"/>
          </p:cNvPicPr>
          <p:nvPr userDrawn="1"/>
        </p:nvPicPr>
        <p:blipFill>
          <a:blip r:embed="rId3"/>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21203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611470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pic>
        <p:nvPicPr>
          <p:cNvPr id="7" name="Picture 6"/>
          <p:cNvPicPr>
            <a:picLocks noChangeAspect="1"/>
          </p:cNvPicPr>
          <p:nvPr userDrawn="1"/>
        </p:nvPicPr>
        <p:blipFill rotWithShape="1">
          <a:blip r:embed="rId3"/>
          <a:srcRect l="43746" t="7803" b="7803"/>
          <a:stretch/>
        </p:blipFill>
        <p:spPr>
          <a:xfrm>
            <a:off x="5332731" y="0"/>
            <a:ext cx="6857539" cy="6858000"/>
          </a:xfrm>
          <a:prstGeom prst="rect">
            <a:avLst/>
          </a:prstGeom>
        </p:spPr>
      </p:pic>
    </p:spTree>
    <p:extLst>
      <p:ext uri="{BB962C8B-B14F-4D97-AF65-F5344CB8AC3E}">
        <p14:creationId xmlns:p14="http://schemas.microsoft.com/office/powerpoint/2010/main" val="14632254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79964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6436711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628482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262502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18408524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3335123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440420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3543980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3120521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872817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90603577"/>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274708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quare photo">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43746" t="7803" b="7803"/>
          <a:stretch/>
        </p:blipFill>
        <p:spPr>
          <a:xfrm>
            <a:off x="5332731" y="0"/>
            <a:ext cx="6857539" cy="6858000"/>
          </a:xfrm>
          <a:prstGeom prst="rect">
            <a:avLst/>
          </a:prstGeom>
        </p:spPr>
      </p:pic>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6" name="MS logo white - EMF"/>
          <p:cNvPicPr>
            <a:picLocks noChangeAspect="1"/>
          </p:cNvPicPr>
          <p:nvPr/>
        </p:nvPicPr>
        <p:blipFill>
          <a:blip r:embed="rId3"/>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7174696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4123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147181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5891126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11636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2"/>
            <a:ext cx="8964185" cy="1793104"/>
          </a:xfrm>
          <a:noFill/>
        </p:spPr>
        <p:txBody>
          <a:bodyPr lIns="146304" tIns="91440" rIns="146304" bIns="91440" anchor="b" anchorCtr="0"/>
          <a:lstStyle>
            <a:lvl1pPr>
              <a:defRPr sz="5294" spc="-98"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69302" y="2980725"/>
            <a:ext cx="8964186" cy="715931"/>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69240" y="3696656"/>
            <a:ext cx="8964248" cy="452654"/>
          </a:xfrm>
        </p:spPr>
        <p:txBody>
          <a:bodyPr/>
          <a:lstStyle>
            <a:lvl1pPr marL="0" indent="0">
              <a:buNone/>
              <a:defRPr lang="en-US" sz="196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7610376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srcRect t="7803" b="7803"/>
          <a:stretch/>
        </p:blipFill>
        <p:spPr>
          <a:xfrm>
            <a:off x="-1" y="0"/>
            <a:ext cx="12190271" cy="6858000"/>
          </a:xfrm>
          <a:prstGeom prst="rect">
            <a:avLst/>
          </a:prstGeom>
        </p:spPr>
      </p:pic>
      <p:sp>
        <p:nvSpPr>
          <p:cNvPr id="8" name="Rectangle 7"/>
          <p:cNvSpPr/>
          <p:nvPr userDrawn="1"/>
        </p:nvSpPr>
        <p:spPr bwMode="auto">
          <a:xfrm>
            <a:off x="267682" y="2084171"/>
            <a:ext cx="6274974" cy="3586208"/>
          </a:xfrm>
          <a:prstGeom prst="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3"/>
            <a:ext cx="6274911" cy="1793104"/>
          </a:xfrm>
          <a:noFill/>
        </p:spPr>
        <p:txBody>
          <a:bodyPr vert="horz" wrap="square" lIns="146304" tIns="91440" rIns="146304" bIns="91440" rtlCol="0" anchor="t" anchorCtr="0">
            <a:noAutofit/>
          </a:bodyPr>
          <a:lstStyle>
            <a:lvl1pPr>
              <a:defRPr lang="en-US" spc="-98" dirty="0">
                <a:gradFill>
                  <a:gsLst>
                    <a:gs pos="91720">
                      <a:srgbClr val="FFFFFF"/>
                    </a:gs>
                    <a:gs pos="75796">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auto">
          <a:xfrm>
            <a:off x="267683" y="3877275"/>
            <a:ext cx="6276530" cy="656077"/>
          </a:xfrm>
          <a:noFill/>
        </p:spPr>
        <p:txBody>
          <a:bodyPr wrap="square" lIns="164592" tIns="109728" rIns="164592" bIns="109728">
            <a:spAutoFit/>
          </a:bodyPr>
          <a:lstStyle>
            <a:lvl1pPr marL="0" indent="0">
              <a:spcBef>
                <a:spcPts val="0"/>
              </a:spcBef>
              <a:buNone/>
              <a:defRPr sz="3137">
                <a:gradFill>
                  <a:gsLst>
                    <a:gs pos="89172">
                      <a:srgbClr val="FFFFFF"/>
                    </a:gs>
                    <a:gs pos="75796">
                      <a:srgbClr val="FFFFFF"/>
                    </a:gs>
                  </a:gsLst>
                  <a:lin ang="5400000" scaled="0"/>
                </a:gradFill>
                <a:latin typeface="+mn-lt"/>
              </a:defRPr>
            </a:lvl1pPr>
          </a:lstStyle>
          <a:p>
            <a:pPr lvl="0"/>
            <a:r>
              <a:rPr lang="en-US" dirty="0"/>
              <a:t>Speaker name</a:t>
            </a:r>
          </a:p>
        </p:txBody>
      </p:sp>
      <p:pic>
        <p:nvPicPr>
          <p:cNvPr id="7" name="MS logo white - EMF"/>
          <p:cNvPicPr>
            <a:picLocks noChangeAspect="1"/>
          </p:cNvPicPr>
          <p:nvPr userDrawn="1"/>
        </p:nvPicPr>
        <p:blipFill>
          <a:blip r:embed="rId3"/>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5249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731124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pic>
        <p:nvPicPr>
          <p:cNvPr id="7" name="Picture 6"/>
          <p:cNvPicPr>
            <a:picLocks noChangeAspect="1"/>
          </p:cNvPicPr>
          <p:nvPr userDrawn="1"/>
        </p:nvPicPr>
        <p:blipFill rotWithShape="1">
          <a:blip r:embed="rId3"/>
          <a:srcRect l="43746" t="7803" b="7803"/>
          <a:stretch/>
        </p:blipFill>
        <p:spPr>
          <a:xfrm>
            <a:off x="5332731" y="0"/>
            <a:ext cx="6857539" cy="6858000"/>
          </a:xfrm>
          <a:prstGeom prst="rect">
            <a:avLst/>
          </a:prstGeom>
        </p:spPr>
      </p:pic>
    </p:spTree>
    <p:extLst>
      <p:ext uri="{BB962C8B-B14F-4D97-AF65-F5344CB8AC3E}">
        <p14:creationId xmlns:p14="http://schemas.microsoft.com/office/powerpoint/2010/main" val="8023339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988867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583481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003991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95048320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32113952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0498490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466673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6008522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524459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55453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9222984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28806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15175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721011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132854"/>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8441014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654474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49773248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76190579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942925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image" Target="../media/image1.emf"/><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theme" Target="../theme/theme2.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image" Target="../media/image1.emf"/><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theme" Target="../theme/theme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6"/>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4286936277"/>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61" r:id="rId22"/>
    <p:sldLayoutId id="2147483724" r:id="rId23"/>
    <p:sldLayoutId id="2147483725" r:id="rId24"/>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7638185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11502780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hyperlink" Target="https://azure.microsoft.com/en-us/features/azure-portal/mobile-app/"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powershell/azure/install-az-ps?view=azps-1.1.0" TargetMode="External"/><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hyperlink" Target="https://docs.microsoft.com/en-us/powershell/azure/get-started-azureps?view=azps-1.1.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blogs.msdn.microsoft.com/premier_developer/2017/11/02/choosing-the-right-tooling-for-azure-and-side-by-side-azure-cli-and-powershell-commands/" TargetMode="External"/><Relationship Id="rId2" Type="http://schemas.openxmlformats.org/officeDocument/2006/relationships/hyperlink" Target="https://docs.microsoft.com/en-us/cli/azure/install-azure-cli?view=azure-cli-latest" TargetMode="Externa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vpn-gateway/vpn-gateway-howto-point-to-site-resource-manager-portal" TargetMode="External"/><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hyperlink" Target="https://blogs.msdn.microsoft.com/cloud_solution_architect/2018/10/05/azure-101-networking-part-1/" TargetMode="External"/><Relationship Id="rId5" Type="http://schemas.openxmlformats.org/officeDocument/2006/relationships/hyperlink" Target="https://docs.microsoft.com/en-us/azure/expressroute/expressroute-introduction" TargetMode="External"/><Relationship Id="rId4" Type="http://schemas.openxmlformats.org/officeDocument/2006/relationships/hyperlink" Target="https://docs.microsoft.com/en-us/azure/vpn-gateway/vpn-gateway-howto-site-to-site-resource-manager-porta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mailto:speakers@sqlbits.com" TargetMode="Externa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subscription-governance" TargetMode="External"/><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mailto:jes.borland@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microsoft.com/en-us/trustcenter/CloudServices/Azure" TargetMode="External"/><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BB64-1999-455D-B17D-4832E5D74EB6}"/>
              </a:ext>
            </a:extLst>
          </p:cNvPr>
          <p:cNvSpPr>
            <a:spLocks noGrp="1"/>
          </p:cNvSpPr>
          <p:nvPr>
            <p:ph type="title"/>
          </p:nvPr>
        </p:nvSpPr>
        <p:spPr/>
        <p:txBody>
          <a:bodyPr/>
          <a:lstStyle/>
          <a:p>
            <a:r>
              <a:rPr lang="en-US" dirty="0"/>
              <a:t>Building a Modern Database Architecture with Azure </a:t>
            </a:r>
          </a:p>
        </p:txBody>
      </p:sp>
      <p:sp>
        <p:nvSpPr>
          <p:cNvPr id="3" name="Text Placeholder 2">
            <a:extLst>
              <a:ext uri="{FF2B5EF4-FFF2-40B4-BE49-F238E27FC236}">
                <a16:creationId xmlns:a16="http://schemas.microsoft.com/office/drawing/2014/main" id="{B079F5C5-1076-4D22-816F-0F6D85F3A467}"/>
              </a:ext>
            </a:extLst>
          </p:cNvPr>
          <p:cNvSpPr>
            <a:spLocks noGrp="1"/>
          </p:cNvSpPr>
          <p:nvPr>
            <p:ph type="body" sz="quarter" idx="14"/>
          </p:nvPr>
        </p:nvSpPr>
        <p:spPr>
          <a:xfrm>
            <a:off x="267683" y="5029525"/>
            <a:ext cx="6276530" cy="656077"/>
          </a:xfrm>
        </p:spPr>
        <p:txBody>
          <a:bodyPr/>
          <a:lstStyle/>
          <a:p>
            <a:endParaRPr lang="en-US" dirty="0"/>
          </a:p>
        </p:txBody>
      </p:sp>
    </p:spTree>
    <p:extLst>
      <p:ext uri="{BB962C8B-B14F-4D97-AF65-F5344CB8AC3E}">
        <p14:creationId xmlns:p14="http://schemas.microsoft.com/office/powerpoint/2010/main" val="386929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838200" y="365125"/>
            <a:ext cx="10515600" cy="735987"/>
          </a:xfrm>
        </p:spPr>
        <p:txBody>
          <a:bodyPr vert="horz" wrap="square" lIns="0" tIns="91440" rIns="146304" bIns="91440" rtlCol="0" anchor="t">
            <a:noAutofit/>
          </a:bodyPr>
          <a:lstStyle/>
          <a:p>
            <a:pPr defTabSz="914367" fontAlgn="auto">
              <a:lnSpc>
                <a:spcPts val="4803"/>
              </a:lnSpc>
              <a:spcAft>
                <a:spcPts val="0"/>
              </a:spcAft>
            </a:pPr>
            <a:r>
              <a:rPr lang="en-US" kern="1200" spc="-100" dirty="0">
                <a:ln w="3175">
                  <a:noFill/>
                </a:ln>
                <a:ea typeface="+mn-ea"/>
                <a:cs typeface="Segoe UI" pitchFamily="34" charset="0"/>
              </a:rPr>
              <a:t>Pizza as a Service </a:t>
            </a:r>
          </a:p>
        </p:txBody>
      </p:sp>
      <p:sp>
        <p:nvSpPr>
          <p:cNvPr id="6" name="Rectangle 5"/>
          <p:cNvSpPr/>
          <p:nvPr/>
        </p:nvSpPr>
        <p:spPr bwMode="auto">
          <a:xfrm>
            <a:off x="2092811" y="1219200"/>
            <a:ext cx="1939734" cy="433950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6189" tIns="38094" rIns="38094" bIns="76189" numCol="1" spcCol="0" rtlCol="0" fromWordArt="0" anchor="b" anchorCtr="0" forceAA="0" compatLnSpc="1">
            <a:prstTxWarp prst="textNoShape">
              <a:avLst/>
            </a:prstTxWarp>
            <a:noAutofit/>
          </a:bodyPr>
          <a:lstStyle/>
          <a:p>
            <a:pPr algn="ctr" defTabSz="913644" fontAlgn="base">
              <a:spcBef>
                <a:spcPct val="0"/>
              </a:spcBef>
              <a:spcAft>
                <a:spcPct val="0"/>
              </a:spcAft>
            </a:pPr>
            <a:endParaRPr lang="en-US" sz="1833" spc="-5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p:nvGrpSpPr>
        <p:grpSpPr>
          <a:xfrm>
            <a:off x="2238628" y="1307137"/>
            <a:ext cx="1648100" cy="4133481"/>
            <a:chOff x="1225894" y="1583374"/>
            <a:chExt cx="1866772" cy="4790431"/>
          </a:xfrm>
        </p:grpSpPr>
        <p:sp>
          <p:nvSpPr>
            <p:cNvPr id="8" name="Rectangle 7"/>
            <p:cNvSpPr/>
            <p:nvPr/>
          </p:nvSpPr>
          <p:spPr>
            <a:xfrm>
              <a:off x="1225894" y="1583374"/>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0" fontAlgn="base">
                <a:spcAft>
                  <a:spcPct val="0"/>
                </a:spcAft>
              </a:pPr>
              <a:r>
                <a:rPr lang="en-US" sz="1600" spc="-50" dirty="0">
                  <a:solidFill>
                    <a:schemeClr val="accent1">
                      <a:lumMod val="50000"/>
                    </a:schemeClr>
                  </a:solidFill>
                  <a:ea typeface="Segoe UI" pitchFamily="34" charset="0"/>
                  <a:cs typeface="Segoe UI" pitchFamily="34" charset="0"/>
                </a:rPr>
                <a:t>Made at Home</a:t>
              </a:r>
              <a:endParaRPr lang="en-US" sz="1580" dirty="0">
                <a:solidFill>
                  <a:schemeClr val="accent1">
                    <a:lumMod val="75000"/>
                    <a:alpha val="99000"/>
                  </a:schemeClr>
                </a:solidFill>
                <a:ea typeface="Kozuka Gothic Pro R" pitchFamily="34" charset="-128"/>
              </a:endParaRPr>
            </a:p>
          </p:txBody>
        </p:sp>
        <p:sp>
          <p:nvSpPr>
            <p:cNvPr id="9" name="Rectangle 8"/>
            <p:cNvSpPr/>
            <p:nvPr/>
          </p:nvSpPr>
          <p:spPr>
            <a:xfrm>
              <a:off x="1396458" y="5537988"/>
              <a:ext cx="1638241" cy="380999"/>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tx1">
                      <a:alpha val="99000"/>
                    </a:schemeClr>
                  </a:solidFill>
                  <a:ea typeface="Segoe UI" pitchFamily="34" charset="0"/>
                  <a:cs typeface="Segoe UI" pitchFamily="34" charset="0"/>
                </a:rPr>
                <a:t>Toppings</a:t>
              </a:r>
            </a:p>
          </p:txBody>
        </p:sp>
        <p:sp>
          <p:nvSpPr>
            <p:cNvPr id="10" name="Rectangle 9"/>
            <p:cNvSpPr/>
            <p:nvPr/>
          </p:nvSpPr>
          <p:spPr>
            <a:xfrm>
              <a:off x="1396458" y="5083169"/>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tx1">
                      <a:alpha val="99000"/>
                    </a:schemeClr>
                  </a:solidFill>
                  <a:ea typeface="Segoe UI" pitchFamily="34" charset="0"/>
                  <a:cs typeface="Segoe UI" pitchFamily="34" charset="0"/>
                </a:rPr>
                <a:t>Tomato Sauce</a:t>
              </a:r>
            </a:p>
          </p:txBody>
        </p:sp>
        <p:sp>
          <p:nvSpPr>
            <p:cNvPr id="11" name="Rectangle 10"/>
            <p:cNvSpPr/>
            <p:nvPr/>
          </p:nvSpPr>
          <p:spPr>
            <a:xfrm>
              <a:off x="1396458" y="5992805"/>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tx1">
                      <a:alpha val="99000"/>
                    </a:schemeClr>
                  </a:solidFill>
                  <a:ea typeface="Segoe UI" pitchFamily="34" charset="0"/>
                  <a:cs typeface="Segoe UI" pitchFamily="34" charset="0"/>
                </a:rPr>
                <a:t>Cheese</a:t>
              </a:r>
            </a:p>
          </p:txBody>
        </p:sp>
        <p:sp>
          <p:nvSpPr>
            <p:cNvPr id="12" name="Rectangle 11"/>
            <p:cNvSpPr/>
            <p:nvPr/>
          </p:nvSpPr>
          <p:spPr>
            <a:xfrm>
              <a:off x="1396458" y="4173531"/>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tx1">
                      <a:alpha val="99000"/>
                    </a:schemeClr>
                  </a:solidFill>
                  <a:ea typeface="Segoe UI" pitchFamily="34" charset="0"/>
                  <a:cs typeface="Segoe UI" pitchFamily="34" charset="0"/>
                </a:rPr>
                <a:t>Fire</a:t>
              </a:r>
            </a:p>
          </p:txBody>
        </p:sp>
        <p:sp>
          <p:nvSpPr>
            <p:cNvPr id="13" name="Rectangle 12"/>
            <p:cNvSpPr/>
            <p:nvPr/>
          </p:nvSpPr>
          <p:spPr>
            <a:xfrm>
              <a:off x="1396458" y="3718712"/>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tx1">
                      <a:alpha val="99000"/>
                    </a:schemeClr>
                  </a:solidFill>
                  <a:ea typeface="Segoe UI" pitchFamily="34" charset="0"/>
                  <a:cs typeface="Segoe UI" pitchFamily="34" charset="0"/>
                </a:rPr>
                <a:t>Oven</a:t>
              </a:r>
            </a:p>
          </p:txBody>
        </p:sp>
        <p:sp>
          <p:nvSpPr>
            <p:cNvPr id="14" name="Rectangle 13"/>
            <p:cNvSpPr/>
            <p:nvPr/>
          </p:nvSpPr>
          <p:spPr>
            <a:xfrm>
              <a:off x="1396458" y="4628350"/>
              <a:ext cx="1638241" cy="381000"/>
            </a:xfrm>
            <a:prstGeom prst="rect">
              <a:avLst/>
            </a:prstGeom>
            <a:solidFill>
              <a:schemeClr val="accent1"/>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tx1">
                      <a:alpha val="99000"/>
                    </a:schemeClr>
                  </a:solidFill>
                  <a:ea typeface="Segoe UI" pitchFamily="34" charset="0"/>
                  <a:cs typeface="Segoe UI" pitchFamily="34" charset="0"/>
                </a:rPr>
                <a:t>Pizza Dough</a:t>
              </a:r>
            </a:p>
          </p:txBody>
        </p:sp>
        <p:sp>
          <p:nvSpPr>
            <p:cNvPr id="15" name="Rectangle 14"/>
            <p:cNvSpPr/>
            <p:nvPr/>
          </p:nvSpPr>
          <p:spPr>
            <a:xfrm>
              <a:off x="1396458" y="2809074"/>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tx1">
                      <a:alpha val="99000"/>
                    </a:schemeClr>
                  </a:solidFill>
                  <a:ea typeface="Segoe UI" pitchFamily="34" charset="0"/>
                  <a:cs typeface="Segoe UI" pitchFamily="34" charset="0"/>
                </a:rPr>
                <a:t>Soda</a:t>
              </a:r>
            </a:p>
          </p:txBody>
        </p:sp>
        <p:sp>
          <p:nvSpPr>
            <p:cNvPr id="16" name="Rectangle 15"/>
            <p:cNvSpPr/>
            <p:nvPr/>
          </p:nvSpPr>
          <p:spPr>
            <a:xfrm>
              <a:off x="1396458" y="2354255"/>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tx1">
                      <a:alpha val="99000"/>
                    </a:schemeClr>
                  </a:solidFill>
                  <a:ea typeface="Segoe UI" pitchFamily="34" charset="0"/>
                  <a:cs typeface="Segoe UI" pitchFamily="34" charset="0"/>
                </a:rPr>
                <a:t>Dining Table</a:t>
              </a:r>
            </a:p>
          </p:txBody>
        </p:sp>
        <p:sp>
          <p:nvSpPr>
            <p:cNvPr id="17" name="Rectangle 16"/>
            <p:cNvSpPr/>
            <p:nvPr/>
          </p:nvSpPr>
          <p:spPr>
            <a:xfrm>
              <a:off x="1396458" y="3263893"/>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tx1">
                      <a:alpha val="99000"/>
                    </a:schemeClr>
                  </a:solidFill>
                  <a:ea typeface="Segoe UI" pitchFamily="34" charset="0"/>
                  <a:cs typeface="Segoe UI" pitchFamily="34" charset="0"/>
                </a:rPr>
                <a:t>Electric/Gas</a:t>
              </a:r>
            </a:p>
          </p:txBody>
        </p:sp>
      </p:grpSp>
      <p:sp>
        <p:nvSpPr>
          <p:cNvPr id="18" name="Rectangle 17"/>
          <p:cNvSpPr/>
          <p:nvPr/>
        </p:nvSpPr>
        <p:spPr bwMode="auto">
          <a:xfrm>
            <a:off x="2092811" y="5667004"/>
            <a:ext cx="1939734" cy="100303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6189" tIns="38094" rIns="38094" bIns="76189" numCol="1" spcCol="0" rtlCol="0" fromWordArt="0" anchor="ctr" anchorCtr="0" forceAA="0" compatLnSpc="1">
            <a:prstTxWarp prst="textNoShape">
              <a:avLst/>
            </a:prstTxWarp>
            <a:noAutofit/>
          </a:bodyPr>
          <a:lstStyle/>
          <a:p>
            <a:pPr marL="0" lvl="1" algn="ctr" defTabSz="1218090" fontAlgn="base">
              <a:spcAft>
                <a:spcPct val="0"/>
              </a:spcAft>
            </a:pPr>
            <a:r>
              <a:rPr lang="en-US" sz="1600" dirty="0">
                <a:solidFill>
                  <a:schemeClr val="accent1">
                    <a:lumMod val="75000"/>
                    <a:alpha val="99000"/>
                  </a:schemeClr>
                </a:solidFill>
                <a:ea typeface="Kozuka Gothic Pro R" pitchFamily="34" charset="-128"/>
              </a:rPr>
              <a:t>Traditional </a:t>
            </a:r>
          </a:p>
          <a:p>
            <a:pPr marL="0" lvl="1" algn="ctr" defTabSz="1218090" fontAlgn="base">
              <a:spcAft>
                <a:spcPct val="0"/>
              </a:spcAft>
            </a:pPr>
            <a:r>
              <a:rPr lang="en-US" sz="1600" dirty="0">
                <a:solidFill>
                  <a:schemeClr val="accent1">
                    <a:lumMod val="75000"/>
                    <a:alpha val="99000"/>
                  </a:schemeClr>
                </a:solidFill>
                <a:ea typeface="Kozuka Gothic Pro R" pitchFamily="34" charset="-128"/>
              </a:rPr>
              <a:t>On-Premises </a:t>
            </a:r>
          </a:p>
          <a:p>
            <a:pPr marL="0" lvl="1" algn="ctr" defTabSz="1218090" fontAlgn="base">
              <a:spcAft>
                <a:spcPct val="0"/>
              </a:spcAft>
            </a:pPr>
            <a:r>
              <a:rPr lang="en-US" sz="1600" dirty="0">
                <a:solidFill>
                  <a:schemeClr val="accent1">
                    <a:lumMod val="75000"/>
                    <a:alpha val="99000"/>
                  </a:schemeClr>
                </a:solidFill>
                <a:ea typeface="Kozuka Gothic Pro R" pitchFamily="34" charset="-128"/>
              </a:rPr>
              <a:t>(On-</a:t>
            </a:r>
            <a:r>
              <a:rPr lang="en-US" sz="1600" dirty="0" err="1">
                <a:solidFill>
                  <a:schemeClr val="accent1">
                    <a:lumMod val="75000"/>
                    <a:alpha val="99000"/>
                  </a:schemeClr>
                </a:solidFill>
                <a:ea typeface="Kozuka Gothic Pro R" pitchFamily="34" charset="-128"/>
              </a:rPr>
              <a:t>Prem</a:t>
            </a:r>
            <a:r>
              <a:rPr lang="en-US" sz="1600" dirty="0">
                <a:solidFill>
                  <a:schemeClr val="accent1">
                    <a:lumMod val="75000"/>
                    <a:alpha val="99000"/>
                  </a:schemeClr>
                </a:solidFill>
                <a:ea typeface="Kozuka Gothic Pro R" pitchFamily="34" charset="-128"/>
              </a:rPr>
              <a:t>)</a:t>
            </a:r>
            <a:endParaRPr lang="en-US" sz="1600" spc="-50" dirty="0">
              <a:solidFill>
                <a:schemeClr val="accent1">
                  <a:lumMod val="50000"/>
                </a:schemeClr>
              </a:solidFill>
              <a:ea typeface="Segoe UI" pitchFamily="34" charset="0"/>
              <a:cs typeface="Segoe UI" pitchFamily="34" charset="0"/>
            </a:endParaRPr>
          </a:p>
        </p:txBody>
      </p:sp>
      <p:sp>
        <p:nvSpPr>
          <p:cNvPr id="19" name="Rectangle 18"/>
          <p:cNvSpPr/>
          <p:nvPr/>
        </p:nvSpPr>
        <p:spPr bwMode="auto">
          <a:xfrm>
            <a:off x="4105300" y="1219200"/>
            <a:ext cx="1939734" cy="433950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6189" tIns="38094" rIns="38094" bIns="76189" numCol="1" spcCol="0" rtlCol="0" fromWordArt="0" anchor="b" anchorCtr="0" forceAA="0" compatLnSpc="1">
            <a:prstTxWarp prst="textNoShape">
              <a:avLst/>
            </a:prstTxWarp>
            <a:noAutofit/>
          </a:bodyPr>
          <a:lstStyle/>
          <a:p>
            <a:pPr algn="ctr" defTabSz="913644" fontAlgn="base">
              <a:spcBef>
                <a:spcPct val="0"/>
              </a:spcBef>
              <a:spcAft>
                <a:spcPct val="0"/>
              </a:spcAft>
            </a:pPr>
            <a:endParaRPr lang="en-US" sz="1833" spc="-5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p:cNvGrpSpPr/>
          <p:nvPr/>
        </p:nvGrpSpPr>
        <p:grpSpPr>
          <a:xfrm>
            <a:off x="4251117" y="1307137"/>
            <a:ext cx="1648100" cy="4133481"/>
            <a:chOff x="1225894" y="1583374"/>
            <a:chExt cx="1866772" cy="4790431"/>
          </a:xfrm>
        </p:grpSpPr>
        <p:sp>
          <p:nvSpPr>
            <p:cNvPr id="21" name="Rectangle 20"/>
            <p:cNvSpPr/>
            <p:nvPr/>
          </p:nvSpPr>
          <p:spPr>
            <a:xfrm>
              <a:off x="1225894" y="1583374"/>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0" fontAlgn="base">
                <a:spcAft>
                  <a:spcPct val="0"/>
                </a:spcAft>
              </a:pPr>
              <a:r>
                <a:rPr lang="en-US" sz="1600" spc="-50" dirty="0">
                  <a:solidFill>
                    <a:schemeClr val="accent1">
                      <a:lumMod val="50000"/>
                    </a:schemeClr>
                  </a:solidFill>
                  <a:ea typeface="Segoe UI" pitchFamily="34" charset="0"/>
                  <a:cs typeface="Segoe UI" pitchFamily="34" charset="0"/>
                </a:rPr>
                <a:t>Take and Bake </a:t>
              </a:r>
            </a:p>
          </p:txBody>
        </p:sp>
        <p:sp>
          <p:nvSpPr>
            <p:cNvPr id="22" name="Rectangle 21"/>
            <p:cNvSpPr/>
            <p:nvPr/>
          </p:nvSpPr>
          <p:spPr>
            <a:xfrm>
              <a:off x="1396458" y="5537988"/>
              <a:ext cx="1638241" cy="380999"/>
            </a:xfrm>
            <a:prstGeom prst="rect">
              <a:avLst/>
            </a:prstGeom>
            <a:solidFill>
              <a:schemeClr val="accent2"/>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Toppings</a:t>
              </a:r>
            </a:p>
          </p:txBody>
        </p:sp>
        <p:sp>
          <p:nvSpPr>
            <p:cNvPr id="23" name="Rectangle 22"/>
            <p:cNvSpPr/>
            <p:nvPr/>
          </p:nvSpPr>
          <p:spPr>
            <a:xfrm>
              <a:off x="1396458" y="5083169"/>
              <a:ext cx="1638241" cy="381000"/>
            </a:xfrm>
            <a:prstGeom prst="rect">
              <a:avLst/>
            </a:prstGeom>
            <a:solidFill>
              <a:schemeClr val="accent2"/>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Tomato Sauce</a:t>
              </a:r>
            </a:p>
          </p:txBody>
        </p:sp>
        <p:sp>
          <p:nvSpPr>
            <p:cNvPr id="24" name="Rectangle 23"/>
            <p:cNvSpPr/>
            <p:nvPr/>
          </p:nvSpPr>
          <p:spPr>
            <a:xfrm>
              <a:off x="1396458" y="5992805"/>
              <a:ext cx="1638241" cy="381000"/>
            </a:xfrm>
            <a:prstGeom prst="rect">
              <a:avLst/>
            </a:prstGeom>
            <a:solidFill>
              <a:schemeClr val="accent2"/>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Cheese</a:t>
              </a:r>
            </a:p>
          </p:txBody>
        </p:sp>
        <p:sp>
          <p:nvSpPr>
            <p:cNvPr id="25" name="Rectangle 24"/>
            <p:cNvSpPr/>
            <p:nvPr/>
          </p:nvSpPr>
          <p:spPr>
            <a:xfrm>
              <a:off x="1396458" y="4173531"/>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tx1">
                      <a:alpha val="99000"/>
                    </a:schemeClr>
                  </a:solidFill>
                  <a:ea typeface="Segoe UI" pitchFamily="34" charset="0"/>
                  <a:cs typeface="Segoe UI" pitchFamily="34" charset="0"/>
                </a:rPr>
                <a:t>Fire</a:t>
              </a:r>
            </a:p>
          </p:txBody>
        </p:sp>
        <p:sp>
          <p:nvSpPr>
            <p:cNvPr id="26" name="Rectangle 25"/>
            <p:cNvSpPr/>
            <p:nvPr/>
          </p:nvSpPr>
          <p:spPr>
            <a:xfrm>
              <a:off x="1396458" y="3718712"/>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tx1">
                      <a:alpha val="99000"/>
                    </a:schemeClr>
                  </a:solidFill>
                  <a:ea typeface="Segoe UI" pitchFamily="34" charset="0"/>
                  <a:cs typeface="Segoe UI" pitchFamily="34" charset="0"/>
                </a:rPr>
                <a:t>Oven</a:t>
              </a:r>
            </a:p>
          </p:txBody>
        </p:sp>
        <p:sp>
          <p:nvSpPr>
            <p:cNvPr id="27" name="Rectangle 26"/>
            <p:cNvSpPr/>
            <p:nvPr/>
          </p:nvSpPr>
          <p:spPr>
            <a:xfrm>
              <a:off x="1396458" y="4628350"/>
              <a:ext cx="1638241" cy="381000"/>
            </a:xfrm>
            <a:prstGeom prst="rect">
              <a:avLst/>
            </a:prstGeom>
            <a:solidFill>
              <a:schemeClr val="accent2"/>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Pizza Dough</a:t>
              </a:r>
            </a:p>
          </p:txBody>
        </p:sp>
        <p:sp>
          <p:nvSpPr>
            <p:cNvPr id="28" name="Rectangle 27"/>
            <p:cNvSpPr/>
            <p:nvPr/>
          </p:nvSpPr>
          <p:spPr>
            <a:xfrm>
              <a:off x="1396458" y="2809074"/>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tx1">
                      <a:alpha val="99000"/>
                    </a:schemeClr>
                  </a:solidFill>
                  <a:ea typeface="Segoe UI" pitchFamily="34" charset="0"/>
                  <a:cs typeface="Segoe UI" pitchFamily="34" charset="0"/>
                </a:rPr>
                <a:t>Soda</a:t>
              </a:r>
            </a:p>
          </p:txBody>
        </p:sp>
        <p:sp>
          <p:nvSpPr>
            <p:cNvPr id="29" name="Rectangle 28"/>
            <p:cNvSpPr/>
            <p:nvPr/>
          </p:nvSpPr>
          <p:spPr>
            <a:xfrm>
              <a:off x="1396458" y="2354255"/>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tx1">
                      <a:alpha val="99000"/>
                    </a:schemeClr>
                  </a:solidFill>
                  <a:ea typeface="Segoe UI" pitchFamily="34" charset="0"/>
                  <a:cs typeface="Segoe UI" pitchFamily="34" charset="0"/>
                </a:rPr>
                <a:t>Dining Table</a:t>
              </a:r>
            </a:p>
          </p:txBody>
        </p:sp>
        <p:sp>
          <p:nvSpPr>
            <p:cNvPr id="30" name="Rectangle 29"/>
            <p:cNvSpPr/>
            <p:nvPr/>
          </p:nvSpPr>
          <p:spPr>
            <a:xfrm>
              <a:off x="1396458" y="3263893"/>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tx1">
                      <a:alpha val="99000"/>
                    </a:schemeClr>
                  </a:solidFill>
                  <a:ea typeface="Segoe UI" pitchFamily="34" charset="0"/>
                  <a:cs typeface="Segoe UI" pitchFamily="34" charset="0"/>
                </a:rPr>
                <a:t>Electric/Gas</a:t>
              </a:r>
            </a:p>
          </p:txBody>
        </p:sp>
      </p:grpSp>
      <p:sp>
        <p:nvSpPr>
          <p:cNvPr id="31" name="Rectangle 30"/>
          <p:cNvSpPr/>
          <p:nvPr/>
        </p:nvSpPr>
        <p:spPr bwMode="auto">
          <a:xfrm>
            <a:off x="4105300" y="5667004"/>
            <a:ext cx="1939734" cy="100303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6189" tIns="38094" rIns="38094" bIns="76189" numCol="1" spcCol="0" rtlCol="0" fromWordArt="0" anchor="ctr" anchorCtr="0" forceAA="0" compatLnSpc="1">
            <a:prstTxWarp prst="textNoShape">
              <a:avLst/>
            </a:prstTxWarp>
            <a:noAutofit/>
          </a:bodyPr>
          <a:lstStyle/>
          <a:p>
            <a:pPr marL="0" lvl="1" algn="ctr" defTabSz="1218090" fontAlgn="base">
              <a:spcAft>
                <a:spcPct val="0"/>
              </a:spcAft>
            </a:pPr>
            <a:r>
              <a:rPr lang="en-US" sz="1580" dirty="0">
                <a:solidFill>
                  <a:schemeClr val="accent1">
                    <a:lumMod val="75000"/>
                    <a:alpha val="99000"/>
                  </a:schemeClr>
                </a:solidFill>
                <a:ea typeface="Kozuka Gothic Pro R" pitchFamily="34" charset="-128"/>
              </a:rPr>
              <a:t>Infrastructure </a:t>
            </a:r>
          </a:p>
          <a:p>
            <a:pPr marL="0" lvl="1" algn="ctr" defTabSz="1218090" fontAlgn="base">
              <a:spcAft>
                <a:spcPct val="0"/>
              </a:spcAft>
            </a:pPr>
            <a:r>
              <a:rPr lang="en-US" sz="1580" dirty="0">
                <a:solidFill>
                  <a:schemeClr val="accent1">
                    <a:lumMod val="75000"/>
                    <a:alpha val="99000"/>
                  </a:schemeClr>
                </a:solidFill>
                <a:ea typeface="Kozuka Gothic Pro R" pitchFamily="34" charset="-128"/>
              </a:rPr>
              <a:t>as a Service </a:t>
            </a:r>
          </a:p>
          <a:p>
            <a:pPr marL="0" lvl="1" algn="ctr" defTabSz="1218090" fontAlgn="base">
              <a:spcAft>
                <a:spcPct val="0"/>
              </a:spcAft>
            </a:pPr>
            <a:r>
              <a:rPr lang="en-US" sz="1600" dirty="0">
                <a:solidFill>
                  <a:schemeClr val="accent1">
                    <a:lumMod val="75000"/>
                    <a:alpha val="99000"/>
                  </a:schemeClr>
                </a:solidFill>
                <a:ea typeface="Kozuka Gothic Pro R" pitchFamily="34" charset="-128"/>
              </a:rPr>
              <a:t>(IaaS)</a:t>
            </a:r>
          </a:p>
        </p:txBody>
      </p:sp>
      <p:sp>
        <p:nvSpPr>
          <p:cNvPr id="32" name="Rectangle 31"/>
          <p:cNvSpPr/>
          <p:nvPr/>
        </p:nvSpPr>
        <p:spPr bwMode="auto">
          <a:xfrm>
            <a:off x="6117789" y="1219200"/>
            <a:ext cx="1939734" cy="433950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6189" tIns="38094" rIns="38094" bIns="76189" numCol="1" spcCol="0" rtlCol="0" fromWordArt="0" anchor="b" anchorCtr="0" forceAA="0" compatLnSpc="1">
            <a:prstTxWarp prst="textNoShape">
              <a:avLst/>
            </a:prstTxWarp>
            <a:noAutofit/>
          </a:bodyPr>
          <a:lstStyle/>
          <a:p>
            <a:pPr algn="ctr" defTabSz="913644" fontAlgn="base">
              <a:spcBef>
                <a:spcPct val="0"/>
              </a:spcBef>
              <a:spcAft>
                <a:spcPct val="0"/>
              </a:spcAft>
            </a:pPr>
            <a:endParaRPr lang="en-US" sz="1833" spc="-5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p:nvGrpSpPr>
        <p:grpSpPr>
          <a:xfrm>
            <a:off x="6263606" y="1307137"/>
            <a:ext cx="1648100" cy="4133481"/>
            <a:chOff x="1225894" y="1583374"/>
            <a:chExt cx="1866772" cy="4790431"/>
          </a:xfrm>
        </p:grpSpPr>
        <p:sp>
          <p:nvSpPr>
            <p:cNvPr id="34" name="Rectangle 33"/>
            <p:cNvSpPr/>
            <p:nvPr/>
          </p:nvSpPr>
          <p:spPr>
            <a:xfrm>
              <a:off x="1225894" y="1583374"/>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0" fontAlgn="base">
                <a:spcAft>
                  <a:spcPct val="0"/>
                </a:spcAft>
              </a:pPr>
              <a:r>
                <a:rPr lang="en-US" sz="1600" spc="-50" dirty="0">
                  <a:solidFill>
                    <a:schemeClr val="accent1">
                      <a:lumMod val="50000"/>
                    </a:schemeClr>
                  </a:solidFill>
                  <a:ea typeface="Segoe UI" pitchFamily="34" charset="0"/>
                  <a:cs typeface="Segoe UI" pitchFamily="34" charset="0"/>
                </a:rPr>
                <a:t>Pizza Delivered</a:t>
              </a:r>
            </a:p>
            <a:p>
              <a:pPr marL="0" lvl="1" algn="ctr" defTabSz="1218090" fontAlgn="base">
                <a:spcAft>
                  <a:spcPct val="0"/>
                </a:spcAft>
              </a:pPr>
              <a:endParaRPr lang="en-US" sz="1200" dirty="0">
                <a:solidFill>
                  <a:schemeClr val="accent1">
                    <a:lumMod val="75000"/>
                    <a:alpha val="99000"/>
                  </a:schemeClr>
                </a:solidFill>
                <a:ea typeface="Kozuka Gothic Pro R" pitchFamily="34" charset="-128"/>
              </a:endParaRPr>
            </a:p>
          </p:txBody>
        </p:sp>
        <p:sp>
          <p:nvSpPr>
            <p:cNvPr id="35" name="Rectangle 34"/>
            <p:cNvSpPr/>
            <p:nvPr/>
          </p:nvSpPr>
          <p:spPr>
            <a:xfrm>
              <a:off x="1396458" y="5537988"/>
              <a:ext cx="1638241" cy="380999"/>
            </a:xfrm>
            <a:prstGeom prst="rect">
              <a:avLst/>
            </a:prstGeom>
            <a:solidFill>
              <a:schemeClr val="accent2"/>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Toppings</a:t>
              </a:r>
            </a:p>
          </p:txBody>
        </p:sp>
        <p:sp>
          <p:nvSpPr>
            <p:cNvPr id="36" name="Rectangle 35"/>
            <p:cNvSpPr/>
            <p:nvPr/>
          </p:nvSpPr>
          <p:spPr>
            <a:xfrm>
              <a:off x="1396458" y="5083169"/>
              <a:ext cx="1638241" cy="381000"/>
            </a:xfrm>
            <a:prstGeom prst="rect">
              <a:avLst/>
            </a:prstGeom>
            <a:solidFill>
              <a:schemeClr val="accent2"/>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Tomato Sauce</a:t>
              </a:r>
            </a:p>
          </p:txBody>
        </p:sp>
        <p:sp>
          <p:nvSpPr>
            <p:cNvPr id="37" name="Rectangle 36"/>
            <p:cNvSpPr/>
            <p:nvPr/>
          </p:nvSpPr>
          <p:spPr>
            <a:xfrm>
              <a:off x="1396458" y="5992805"/>
              <a:ext cx="1638241" cy="381000"/>
            </a:xfrm>
            <a:prstGeom prst="rect">
              <a:avLst/>
            </a:prstGeom>
            <a:solidFill>
              <a:schemeClr val="accent2"/>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Cheese</a:t>
              </a:r>
            </a:p>
          </p:txBody>
        </p:sp>
        <p:sp>
          <p:nvSpPr>
            <p:cNvPr id="38" name="Rectangle 37"/>
            <p:cNvSpPr/>
            <p:nvPr/>
          </p:nvSpPr>
          <p:spPr>
            <a:xfrm>
              <a:off x="1396458" y="4173531"/>
              <a:ext cx="1638241" cy="381000"/>
            </a:xfrm>
            <a:prstGeom prst="rect">
              <a:avLst/>
            </a:prstGeom>
            <a:solidFill>
              <a:schemeClr val="accent2"/>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Fire</a:t>
              </a:r>
            </a:p>
          </p:txBody>
        </p:sp>
        <p:sp>
          <p:nvSpPr>
            <p:cNvPr id="39" name="Rectangle 38"/>
            <p:cNvSpPr/>
            <p:nvPr/>
          </p:nvSpPr>
          <p:spPr>
            <a:xfrm>
              <a:off x="1396458" y="3718712"/>
              <a:ext cx="1638241" cy="381000"/>
            </a:xfrm>
            <a:prstGeom prst="rect">
              <a:avLst/>
            </a:prstGeom>
            <a:solidFill>
              <a:schemeClr val="accent2"/>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Oven</a:t>
              </a:r>
            </a:p>
          </p:txBody>
        </p:sp>
        <p:sp>
          <p:nvSpPr>
            <p:cNvPr id="40" name="Rectangle 39"/>
            <p:cNvSpPr/>
            <p:nvPr/>
          </p:nvSpPr>
          <p:spPr>
            <a:xfrm>
              <a:off x="1396458" y="4628350"/>
              <a:ext cx="1638241" cy="381000"/>
            </a:xfrm>
            <a:prstGeom prst="rect">
              <a:avLst/>
            </a:prstGeom>
            <a:solidFill>
              <a:schemeClr val="accent2"/>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Pizza Dough</a:t>
              </a:r>
            </a:p>
          </p:txBody>
        </p:sp>
        <p:sp>
          <p:nvSpPr>
            <p:cNvPr id="41" name="Rectangle 40"/>
            <p:cNvSpPr/>
            <p:nvPr/>
          </p:nvSpPr>
          <p:spPr>
            <a:xfrm>
              <a:off x="1396458" y="2809074"/>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tx1">
                      <a:alpha val="99000"/>
                    </a:schemeClr>
                  </a:solidFill>
                  <a:ea typeface="Segoe UI" pitchFamily="34" charset="0"/>
                  <a:cs typeface="Segoe UI" pitchFamily="34" charset="0"/>
                </a:rPr>
                <a:t>Soda</a:t>
              </a:r>
            </a:p>
          </p:txBody>
        </p:sp>
        <p:sp>
          <p:nvSpPr>
            <p:cNvPr id="42" name="Rectangle 41"/>
            <p:cNvSpPr/>
            <p:nvPr/>
          </p:nvSpPr>
          <p:spPr>
            <a:xfrm>
              <a:off x="1396458" y="2354255"/>
              <a:ext cx="1638241"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tx1"/>
                  </a:solidFill>
                  <a:ea typeface="Segoe UI" pitchFamily="34" charset="0"/>
                  <a:cs typeface="Segoe UI" pitchFamily="34" charset="0"/>
                </a:rPr>
                <a:t>Dining Table</a:t>
              </a:r>
            </a:p>
          </p:txBody>
        </p:sp>
        <p:sp>
          <p:nvSpPr>
            <p:cNvPr id="43" name="Rectangle 42"/>
            <p:cNvSpPr/>
            <p:nvPr/>
          </p:nvSpPr>
          <p:spPr>
            <a:xfrm>
              <a:off x="1396458" y="3263893"/>
              <a:ext cx="1638241" cy="381000"/>
            </a:xfrm>
            <a:prstGeom prst="rect">
              <a:avLst/>
            </a:prstGeom>
            <a:solidFill>
              <a:schemeClr val="accent2"/>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Electric/Gas</a:t>
              </a:r>
            </a:p>
          </p:txBody>
        </p:sp>
      </p:grpSp>
      <p:sp>
        <p:nvSpPr>
          <p:cNvPr id="44" name="Rectangle 43"/>
          <p:cNvSpPr/>
          <p:nvPr/>
        </p:nvSpPr>
        <p:spPr bwMode="auto">
          <a:xfrm>
            <a:off x="6117789" y="5667004"/>
            <a:ext cx="1939734" cy="100303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6189" tIns="38094" rIns="38094" bIns="76189" numCol="1" spcCol="0" rtlCol="0" fromWordArt="0" anchor="ctr" anchorCtr="0" forceAA="0" compatLnSpc="1">
            <a:prstTxWarp prst="textNoShape">
              <a:avLst/>
            </a:prstTxWarp>
            <a:noAutofit/>
          </a:bodyPr>
          <a:lstStyle/>
          <a:p>
            <a:pPr marL="0" lvl="1" algn="ctr" defTabSz="1218090" fontAlgn="base">
              <a:spcAft>
                <a:spcPct val="0"/>
              </a:spcAft>
            </a:pPr>
            <a:r>
              <a:rPr lang="en-US" sz="1580">
                <a:solidFill>
                  <a:schemeClr val="accent1">
                    <a:lumMod val="75000"/>
                    <a:alpha val="99000"/>
                  </a:schemeClr>
                </a:solidFill>
                <a:ea typeface="Kozuka Gothic Pro R" pitchFamily="34" charset="-128"/>
              </a:rPr>
              <a:t>Platform </a:t>
            </a:r>
          </a:p>
          <a:p>
            <a:pPr marL="0" lvl="1" algn="ctr" defTabSz="1218090" fontAlgn="base">
              <a:spcAft>
                <a:spcPct val="0"/>
              </a:spcAft>
            </a:pPr>
            <a:r>
              <a:rPr lang="en-US" sz="1580" dirty="0">
                <a:solidFill>
                  <a:schemeClr val="accent1">
                    <a:lumMod val="75000"/>
                    <a:alpha val="99000"/>
                  </a:schemeClr>
                </a:solidFill>
                <a:ea typeface="Kozuka Gothic Pro R" pitchFamily="34" charset="-128"/>
              </a:rPr>
              <a:t>as a Service </a:t>
            </a:r>
          </a:p>
          <a:p>
            <a:pPr marL="0" lvl="1" algn="ctr" defTabSz="1218090" fontAlgn="base">
              <a:spcAft>
                <a:spcPct val="0"/>
              </a:spcAft>
            </a:pPr>
            <a:r>
              <a:rPr lang="en-US" sz="1200" dirty="0">
                <a:solidFill>
                  <a:schemeClr val="accent1">
                    <a:lumMod val="75000"/>
                    <a:alpha val="99000"/>
                  </a:schemeClr>
                </a:solidFill>
                <a:ea typeface="Kozuka Gothic Pro R" pitchFamily="34" charset="-128"/>
              </a:rPr>
              <a:t>(PaaS)</a:t>
            </a:r>
            <a:endParaRPr lang="en-US" sz="1833" spc="-50" dirty="0">
              <a:solidFill>
                <a:schemeClr val="accent1">
                  <a:lumMod val="50000"/>
                </a:schemeClr>
              </a:solidFill>
              <a:ea typeface="Segoe UI" pitchFamily="34" charset="0"/>
              <a:cs typeface="Segoe UI" pitchFamily="34" charset="0"/>
            </a:endParaRPr>
          </a:p>
        </p:txBody>
      </p:sp>
      <p:sp>
        <p:nvSpPr>
          <p:cNvPr id="45" name="Rectangle 44"/>
          <p:cNvSpPr/>
          <p:nvPr/>
        </p:nvSpPr>
        <p:spPr bwMode="auto">
          <a:xfrm>
            <a:off x="8130278" y="1219200"/>
            <a:ext cx="1939734" cy="433950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6189" tIns="38094" rIns="38094" bIns="76189" numCol="1" spcCol="0" rtlCol="0" fromWordArt="0" anchor="b" anchorCtr="0" forceAA="0" compatLnSpc="1">
            <a:prstTxWarp prst="textNoShape">
              <a:avLst/>
            </a:prstTxWarp>
            <a:noAutofit/>
          </a:bodyPr>
          <a:lstStyle/>
          <a:p>
            <a:pPr algn="ctr" defTabSz="913644" fontAlgn="base">
              <a:spcBef>
                <a:spcPct val="0"/>
              </a:spcBef>
              <a:spcAft>
                <a:spcPct val="0"/>
              </a:spcAft>
            </a:pPr>
            <a:endParaRPr lang="en-US" sz="1833" spc="-5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 name="Group 45"/>
          <p:cNvGrpSpPr/>
          <p:nvPr/>
        </p:nvGrpSpPr>
        <p:grpSpPr>
          <a:xfrm>
            <a:off x="8276095" y="1307137"/>
            <a:ext cx="1648100" cy="4133481"/>
            <a:chOff x="1225894" y="1583374"/>
            <a:chExt cx="1866772" cy="4790431"/>
          </a:xfrm>
        </p:grpSpPr>
        <p:sp>
          <p:nvSpPr>
            <p:cNvPr id="47" name="Rectangle 46"/>
            <p:cNvSpPr/>
            <p:nvPr/>
          </p:nvSpPr>
          <p:spPr>
            <a:xfrm>
              <a:off x="1225894" y="1583374"/>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0" fontAlgn="base">
                <a:spcAft>
                  <a:spcPct val="0"/>
                </a:spcAft>
              </a:pPr>
              <a:r>
                <a:rPr lang="en-US" sz="1600" spc="-50" dirty="0">
                  <a:solidFill>
                    <a:schemeClr val="accent1">
                      <a:lumMod val="50000"/>
                    </a:schemeClr>
                  </a:solidFill>
                  <a:ea typeface="Segoe UI" pitchFamily="34" charset="0"/>
                  <a:cs typeface="Segoe UI" pitchFamily="34" charset="0"/>
                </a:rPr>
                <a:t>Dine Out </a:t>
              </a:r>
            </a:p>
            <a:p>
              <a:pPr marL="0" lvl="1" algn="ctr" defTabSz="1218090" fontAlgn="base">
                <a:spcAft>
                  <a:spcPct val="0"/>
                </a:spcAft>
              </a:pPr>
              <a:endParaRPr lang="en-US" sz="1200" dirty="0">
                <a:solidFill>
                  <a:schemeClr val="accent1">
                    <a:lumMod val="75000"/>
                    <a:alpha val="99000"/>
                  </a:schemeClr>
                </a:solidFill>
                <a:ea typeface="Kozuka Gothic Pro R" pitchFamily="34" charset="-128"/>
              </a:endParaRPr>
            </a:p>
          </p:txBody>
        </p:sp>
        <p:sp>
          <p:nvSpPr>
            <p:cNvPr id="48" name="Rectangle 47"/>
            <p:cNvSpPr/>
            <p:nvPr/>
          </p:nvSpPr>
          <p:spPr>
            <a:xfrm>
              <a:off x="1396458" y="5537988"/>
              <a:ext cx="1638241" cy="380999"/>
            </a:xfrm>
            <a:prstGeom prst="rect">
              <a:avLst/>
            </a:prstGeom>
            <a:solidFill>
              <a:schemeClr val="accent2"/>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Toppings</a:t>
              </a:r>
            </a:p>
          </p:txBody>
        </p:sp>
        <p:sp>
          <p:nvSpPr>
            <p:cNvPr id="49" name="Rectangle 48"/>
            <p:cNvSpPr/>
            <p:nvPr/>
          </p:nvSpPr>
          <p:spPr>
            <a:xfrm>
              <a:off x="1396458" y="5083169"/>
              <a:ext cx="1638241" cy="381000"/>
            </a:xfrm>
            <a:prstGeom prst="rect">
              <a:avLst/>
            </a:prstGeom>
            <a:solidFill>
              <a:schemeClr val="accent2"/>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Tomato Sauce</a:t>
              </a:r>
            </a:p>
          </p:txBody>
        </p:sp>
        <p:sp>
          <p:nvSpPr>
            <p:cNvPr id="50" name="Rectangle 49"/>
            <p:cNvSpPr/>
            <p:nvPr/>
          </p:nvSpPr>
          <p:spPr>
            <a:xfrm>
              <a:off x="1396458" y="5992805"/>
              <a:ext cx="1638241" cy="381000"/>
            </a:xfrm>
            <a:prstGeom prst="rect">
              <a:avLst/>
            </a:prstGeom>
            <a:solidFill>
              <a:schemeClr val="accent2"/>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Cheese</a:t>
              </a:r>
            </a:p>
          </p:txBody>
        </p:sp>
        <p:sp>
          <p:nvSpPr>
            <p:cNvPr id="51" name="Rectangle 50"/>
            <p:cNvSpPr/>
            <p:nvPr/>
          </p:nvSpPr>
          <p:spPr>
            <a:xfrm>
              <a:off x="1396458" y="4173531"/>
              <a:ext cx="1638241" cy="381000"/>
            </a:xfrm>
            <a:prstGeom prst="rect">
              <a:avLst/>
            </a:prstGeom>
            <a:solidFill>
              <a:schemeClr val="accent2"/>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Fire</a:t>
              </a:r>
            </a:p>
          </p:txBody>
        </p:sp>
        <p:sp>
          <p:nvSpPr>
            <p:cNvPr id="52" name="Rectangle 51"/>
            <p:cNvSpPr/>
            <p:nvPr/>
          </p:nvSpPr>
          <p:spPr>
            <a:xfrm>
              <a:off x="1396458" y="3718712"/>
              <a:ext cx="1638241" cy="381000"/>
            </a:xfrm>
            <a:prstGeom prst="rect">
              <a:avLst/>
            </a:prstGeom>
            <a:solidFill>
              <a:schemeClr val="accent2"/>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Oven</a:t>
              </a:r>
            </a:p>
          </p:txBody>
        </p:sp>
        <p:sp>
          <p:nvSpPr>
            <p:cNvPr id="53" name="Rectangle 52"/>
            <p:cNvSpPr/>
            <p:nvPr/>
          </p:nvSpPr>
          <p:spPr>
            <a:xfrm>
              <a:off x="1396458" y="4628350"/>
              <a:ext cx="1638241" cy="381000"/>
            </a:xfrm>
            <a:prstGeom prst="rect">
              <a:avLst/>
            </a:prstGeom>
            <a:solidFill>
              <a:schemeClr val="accent2"/>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Pizza Dough</a:t>
              </a:r>
            </a:p>
          </p:txBody>
        </p:sp>
        <p:sp>
          <p:nvSpPr>
            <p:cNvPr id="54" name="Rectangle 53"/>
            <p:cNvSpPr/>
            <p:nvPr/>
          </p:nvSpPr>
          <p:spPr>
            <a:xfrm>
              <a:off x="1396458" y="2809074"/>
              <a:ext cx="1638241" cy="381000"/>
            </a:xfrm>
            <a:prstGeom prst="rect">
              <a:avLst/>
            </a:prstGeom>
            <a:solidFill>
              <a:schemeClr val="accent2"/>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Soda</a:t>
              </a:r>
            </a:p>
          </p:txBody>
        </p:sp>
        <p:sp>
          <p:nvSpPr>
            <p:cNvPr id="55" name="Rectangle 54"/>
            <p:cNvSpPr/>
            <p:nvPr/>
          </p:nvSpPr>
          <p:spPr>
            <a:xfrm>
              <a:off x="1396458" y="2354255"/>
              <a:ext cx="1638241" cy="381000"/>
            </a:xfrm>
            <a:prstGeom prst="rect">
              <a:avLst/>
            </a:prstGeom>
            <a:solidFill>
              <a:schemeClr val="accent2"/>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Dining Table</a:t>
              </a:r>
            </a:p>
          </p:txBody>
        </p:sp>
        <p:sp>
          <p:nvSpPr>
            <p:cNvPr id="56" name="Rectangle 55"/>
            <p:cNvSpPr/>
            <p:nvPr/>
          </p:nvSpPr>
          <p:spPr>
            <a:xfrm>
              <a:off x="1396458" y="3263893"/>
              <a:ext cx="1638241" cy="381000"/>
            </a:xfrm>
            <a:prstGeom prst="rect">
              <a:avLst/>
            </a:prstGeom>
            <a:solidFill>
              <a:schemeClr val="accent2"/>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190"/>
              <a:r>
                <a:rPr lang="en-US" sz="1583" dirty="0">
                  <a:solidFill>
                    <a:schemeClr val="bg1">
                      <a:alpha val="99000"/>
                    </a:schemeClr>
                  </a:solidFill>
                  <a:ea typeface="Segoe UI" pitchFamily="34" charset="0"/>
                  <a:cs typeface="Segoe UI" pitchFamily="34" charset="0"/>
                </a:rPr>
                <a:t>Electric/Gas</a:t>
              </a:r>
            </a:p>
          </p:txBody>
        </p:sp>
      </p:grpSp>
      <p:sp>
        <p:nvSpPr>
          <p:cNvPr id="57" name="Rectangle 56"/>
          <p:cNvSpPr/>
          <p:nvPr/>
        </p:nvSpPr>
        <p:spPr bwMode="auto">
          <a:xfrm>
            <a:off x="8130278" y="5667004"/>
            <a:ext cx="1939734" cy="100303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6189" tIns="38094" rIns="38094" bIns="76189" numCol="1" spcCol="0" rtlCol="0" fromWordArt="0" anchor="ctr" anchorCtr="0" forceAA="0" compatLnSpc="1">
            <a:prstTxWarp prst="textNoShape">
              <a:avLst/>
            </a:prstTxWarp>
            <a:noAutofit/>
          </a:bodyPr>
          <a:lstStyle/>
          <a:p>
            <a:pPr marL="0" lvl="1" algn="ctr" defTabSz="1218090" fontAlgn="base">
              <a:spcAft>
                <a:spcPct val="0"/>
              </a:spcAft>
            </a:pPr>
            <a:r>
              <a:rPr lang="en-US" sz="1580">
                <a:solidFill>
                  <a:schemeClr val="accent1">
                    <a:lumMod val="75000"/>
                    <a:alpha val="99000"/>
                  </a:schemeClr>
                </a:solidFill>
                <a:ea typeface="Kozuka Gothic Pro R" pitchFamily="34" charset="-128"/>
              </a:rPr>
              <a:t>Software </a:t>
            </a:r>
          </a:p>
          <a:p>
            <a:pPr marL="0" lvl="1" algn="ctr" defTabSz="1218090" fontAlgn="base">
              <a:spcAft>
                <a:spcPct val="0"/>
              </a:spcAft>
            </a:pPr>
            <a:r>
              <a:rPr lang="en-US" sz="1580">
                <a:solidFill>
                  <a:schemeClr val="accent1">
                    <a:lumMod val="75000"/>
                    <a:alpha val="99000"/>
                  </a:schemeClr>
                </a:solidFill>
                <a:ea typeface="Kozuka Gothic Pro R" pitchFamily="34" charset="-128"/>
              </a:rPr>
              <a:t>as a Service </a:t>
            </a:r>
          </a:p>
          <a:p>
            <a:pPr marL="0" lvl="1" algn="ctr" defTabSz="1218090" fontAlgn="base">
              <a:spcAft>
                <a:spcPct val="0"/>
              </a:spcAft>
            </a:pPr>
            <a:r>
              <a:rPr lang="en-US" sz="1200">
                <a:solidFill>
                  <a:schemeClr val="accent1">
                    <a:lumMod val="75000"/>
                    <a:alpha val="99000"/>
                  </a:schemeClr>
                </a:solidFill>
                <a:ea typeface="Kozuka Gothic Pro R" pitchFamily="34" charset="-128"/>
              </a:rPr>
              <a:t>(SaaS)</a:t>
            </a:r>
            <a:endParaRPr lang="en-US" sz="1833" spc="-50" dirty="0">
              <a:solidFill>
                <a:schemeClr val="accent1">
                  <a:lumMod val="50000"/>
                </a:schemeClr>
              </a:solidFill>
              <a:ea typeface="Segoe UI" pitchFamily="34" charset="0"/>
              <a:cs typeface="Segoe UI" pitchFamily="34" charset="0"/>
            </a:endParaRPr>
          </a:p>
        </p:txBody>
      </p:sp>
      <p:sp>
        <p:nvSpPr>
          <p:cNvPr id="58" name="Rectangle 57"/>
          <p:cNvSpPr/>
          <p:nvPr/>
        </p:nvSpPr>
        <p:spPr>
          <a:xfrm>
            <a:off x="823118" y="1933174"/>
            <a:ext cx="1525374" cy="333250"/>
          </a:xfrm>
          <a:prstGeom prst="rect">
            <a:avLst/>
          </a:prstGeom>
          <a:noFill/>
          <a:ln w="9525" cap="flat" cmpd="sng" algn="ctr">
            <a:noFill/>
            <a:prstDash val="solid"/>
          </a:ln>
          <a:effectLst/>
        </p:spPr>
        <p:txBody>
          <a:bodyPr lIns="4572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1218190"/>
            <a:r>
              <a:rPr lang="en-US" sz="1200" dirty="0">
                <a:solidFill>
                  <a:schemeClr val="accent1">
                    <a:alpha val="99000"/>
                  </a:schemeClr>
                </a:solidFill>
                <a:ea typeface="Segoe UI" pitchFamily="34" charset="0"/>
                <a:cs typeface="Segoe UI" pitchFamily="34" charset="0"/>
              </a:rPr>
              <a:t>You Manage</a:t>
            </a:r>
          </a:p>
        </p:txBody>
      </p:sp>
      <p:sp>
        <p:nvSpPr>
          <p:cNvPr id="59" name="Rectangle 58"/>
          <p:cNvSpPr/>
          <p:nvPr/>
        </p:nvSpPr>
        <p:spPr>
          <a:xfrm>
            <a:off x="823118" y="2346984"/>
            <a:ext cx="1810788" cy="333250"/>
          </a:xfrm>
          <a:prstGeom prst="rect">
            <a:avLst/>
          </a:prstGeom>
          <a:noFill/>
          <a:ln w="9525" cap="flat" cmpd="sng" algn="ctr">
            <a:noFill/>
            <a:prstDash val="solid"/>
          </a:ln>
          <a:effectLst/>
        </p:spPr>
        <p:txBody>
          <a:bodyPr lIns="45720" rIns="0" rtlCol="0" anchor="ctr" anchorCtr="0"/>
          <a:lstStyle/>
          <a:p>
            <a:pPr defTabSz="1218190"/>
            <a:r>
              <a:rPr lang="en-US" sz="1200" dirty="0">
                <a:solidFill>
                  <a:schemeClr val="accent2">
                    <a:alpha val="99000"/>
                  </a:schemeClr>
                </a:solidFill>
                <a:ea typeface="Segoe UI" pitchFamily="34" charset="0"/>
                <a:cs typeface="Segoe UI" pitchFamily="34" charset="0"/>
              </a:rPr>
              <a:t>Vendor Manages</a:t>
            </a:r>
          </a:p>
        </p:txBody>
      </p:sp>
      <p:sp>
        <p:nvSpPr>
          <p:cNvPr id="60" name="Rectangle 59"/>
          <p:cNvSpPr/>
          <p:nvPr/>
        </p:nvSpPr>
        <p:spPr bwMode="auto">
          <a:xfrm>
            <a:off x="711140" y="1933174"/>
            <a:ext cx="111977" cy="3332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711140" y="2346984"/>
            <a:ext cx="111977" cy="3332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127474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4105300" y="1831761"/>
            <a:ext cx="1939734" cy="433950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6189" tIns="38094" rIns="38094" bIns="76189" numCol="1" spcCol="0" rtlCol="0" fromWordArt="0" anchor="b" anchorCtr="0" forceAA="0" compatLnSpc="1">
            <a:prstTxWarp prst="textNoShape">
              <a:avLst/>
            </a:prstTxWarp>
            <a:noAutofit/>
          </a:bodyPr>
          <a:lstStyle/>
          <a:p>
            <a:pPr algn="ctr" defTabSz="913644" fontAlgn="base">
              <a:spcBef>
                <a:spcPct val="0"/>
              </a:spcBef>
              <a:spcAft>
                <a:spcPct val="0"/>
              </a:spcAft>
            </a:pPr>
            <a:endParaRPr lang="en-US" sz="1833"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SQL Server as a Service </a:t>
            </a:r>
          </a:p>
        </p:txBody>
      </p:sp>
      <p:sp>
        <p:nvSpPr>
          <p:cNvPr id="3" name="Rectangle 2"/>
          <p:cNvSpPr/>
          <p:nvPr/>
        </p:nvSpPr>
        <p:spPr bwMode="auto">
          <a:xfrm>
            <a:off x="2092811" y="1831761"/>
            <a:ext cx="1939734" cy="433950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6189" tIns="38094" rIns="38094" bIns="76189" numCol="1" spcCol="0" rtlCol="0" fromWordArt="0" anchor="b" anchorCtr="0" forceAA="0" compatLnSpc="1">
            <a:prstTxWarp prst="textNoShape">
              <a:avLst/>
            </a:prstTxWarp>
            <a:noAutofit/>
          </a:bodyPr>
          <a:lstStyle/>
          <a:p>
            <a:pPr algn="ctr" defTabSz="913644" fontAlgn="base">
              <a:spcBef>
                <a:spcPct val="0"/>
              </a:spcBef>
              <a:spcAft>
                <a:spcPct val="0"/>
              </a:spcAft>
            </a:pPr>
            <a:endParaRPr lang="en-US" sz="1833"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a:xfrm>
            <a:off x="2238628" y="1919699"/>
            <a:ext cx="1648100" cy="402834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0" fontAlgn="base">
              <a:spcAft>
                <a:spcPct val="0"/>
              </a:spcAft>
            </a:pPr>
            <a:r>
              <a:rPr lang="en-US" sz="1600" b="1" dirty="0">
                <a:solidFill>
                  <a:schemeClr val="accent1">
                    <a:lumMod val="75000"/>
                    <a:alpha val="99000"/>
                  </a:schemeClr>
                </a:solidFill>
                <a:ea typeface="Kozuka Gothic Pro R" pitchFamily="34" charset="-128"/>
              </a:rPr>
              <a:t>Traditional </a:t>
            </a:r>
          </a:p>
          <a:p>
            <a:pPr marL="0" lvl="1" algn="ctr" defTabSz="1218090" fontAlgn="base">
              <a:spcAft>
                <a:spcPct val="0"/>
              </a:spcAft>
            </a:pPr>
            <a:r>
              <a:rPr lang="en-US" sz="1600" b="1" dirty="0">
                <a:solidFill>
                  <a:schemeClr val="accent1">
                    <a:lumMod val="75000"/>
                    <a:alpha val="99000"/>
                  </a:schemeClr>
                </a:solidFill>
                <a:ea typeface="Kozuka Gothic Pro R" pitchFamily="34" charset="-128"/>
              </a:rPr>
              <a:t>On-Premises </a:t>
            </a:r>
          </a:p>
          <a:p>
            <a:pPr marL="0" lvl="1" algn="ctr" defTabSz="1218090" fontAlgn="base">
              <a:spcAft>
                <a:spcPct val="0"/>
              </a:spcAft>
            </a:pPr>
            <a:r>
              <a:rPr lang="en-US" sz="1600" b="1" dirty="0">
                <a:solidFill>
                  <a:schemeClr val="accent1">
                    <a:lumMod val="75000"/>
                    <a:alpha val="99000"/>
                  </a:schemeClr>
                </a:solidFill>
                <a:ea typeface="Kozuka Gothic Pro R" pitchFamily="34" charset="-128"/>
              </a:rPr>
              <a:t>(On-Prem) </a:t>
            </a:r>
          </a:p>
          <a:p>
            <a:pPr marL="0" lvl="1" algn="ctr" defTabSz="1218090" fontAlgn="base">
              <a:spcAft>
                <a:spcPct val="0"/>
              </a:spcAft>
            </a:pPr>
            <a:endParaRPr lang="en-US" sz="1600" dirty="0">
              <a:solidFill>
                <a:schemeClr val="accent1">
                  <a:lumMod val="75000"/>
                  <a:alpha val="99000"/>
                </a:schemeClr>
              </a:solidFill>
              <a:ea typeface="Kozuka Gothic Pro R" pitchFamily="34" charset="-128"/>
            </a:endParaRPr>
          </a:p>
          <a:p>
            <a:pPr marL="0" lvl="1" algn="ctr" defTabSz="1218090" fontAlgn="base">
              <a:spcAft>
                <a:spcPct val="0"/>
              </a:spcAft>
            </a:pPr>
            <a:r>
              <a:rPr lang="en-US" sz="1600" dirty="0">
                <a:solidFill>
                  <a:schemeClr val="accent1">
                    <a:lumMod val="75000"/>
                    <a:alpha val="99000"/>
                  </a:schemeClr>
                </a:solidFill>
                <a:ea typeface="Kozuka Gothic Pro R" pitchFamily="34" charset="-128"/>
              </a:rPr>
              <a:t>SQL Server Engine </a:t>
            </a:r>
          </a:p>
          <a:p>
            <a:pPr marL="0" lvl="1" algn="ctr" defTabSz="1218090" fontAlgn="base">
              <a:spcAft>
                <a:spcPct val="0"/>
              </a:spcAft>
            </a:pPr>
            <a:r>
              <a:rPr lang="en-US" sz="1600" dirty="0">
                <a:solidFill>
                  <a:schemeClr val="accent1">
                    <a:lumMod val="75000"/>
                    <a:alpha val="99000"/>
                  </a:schemeClr>
                </a:solidFill>
                <a:ea typeface="Kozuka Gothic Pro R" pitchFamily="34" charset="-128"/>
              </a:rPr>
              <a:t>Analysis Services </a:t>
            </a:r>
          </a:p>
          <a:p>
            <a:pPr marL="0" lvl="1" algn="ctr" defTabSz="1218090" fontAlgn="base">
              <a:spcAft>
                <a:spcPct val="0"/>
              </a:spcAft>
            </a:pPr>
            <a:r>
              <a:rPr lang="en-US" sz="1600" dirty="0">
                <a:solidFill>
                  <a:schemeClr val="accent1">
                    <a:lumMod val="75000"/>
                    <a:alpha val="99000"/>
                  </a:schemeClr>
                </a:solidFill>
                <a:ea typeface="Kozuka Gothic Pro R" pitchFamily="34" charset="-128"/>
              </a:rPr>
              <a:t>Integration Services </a:t>
            </a:r>
          </a:p>
          <a:p>
            <a:pPr marL="0" lvl="1" algn="ctr" defTabSz="1218090" fontAlgn="base">
              <a:spcAft>
                <a:spcPct val="0"/>
              </a:spcAft>
            </a:pPr>
            <a:r>
              <a:rPr lang="en-US" sz="1600" dirty="0">
                <a:solidFill>
                  <a:schemeClr val="accent1">
                    <a:lumMod val="75000"/>
                    <a:alpha val="99000"/>
                  </a:schemeClr>
                </a:solidFill>
                <a:ea typeface="Kozuka Gothic Pro R" pitchFamily="34" charset="-128"/>
              </a:rPr>
              <a:t>Reporting Services</a:t>
            </a:r>
          </a:p>
          <a:p>
            <a:pPr marL="0" lvl="1" algn="ctr" defTabSz="1218090" fontAlgn="base">
              <a:spcAft>
                <a:spcPct val="0"/>
              </a:spcAft>
            </a:pPr>
            <a:endParaRPr lang="en-US" sz="1600" dirty="0">
              <a:solidFill>
                <a:schemeClr val="accent1">
                  <a:lumMod val="75000"/>
                  <a:alpha val="99000"/>
                </a:schemeClr>
              </a:solidFill>
              <a:ea typeface="Kozuka Gothic Pro R" pitchFamily="34" charset="-128"/>
            </a:endParaRPr>
          </a:p>
          <a:p>
            <a:pPr marL="0" lvl="1" algn="ctr" defTabSz="1218090" fontAlgn="base">
              <a:spcAft>
                <a:spcPct val="0"/>
              </a:spcAft>
            </a:pPr>
            <a:r>
              <a:rPr lang="en-US" sz="1600" dirty="0">
                <a:solidFill>
                  <a:schemeClr val="accent1">
                    <a:lumMod val="75000"/>
                    <a:alpha val="99000"/>
                  </a:schemeClr>
                </a:solidFill>
                <a:ea typeface="Kozuka Gothic Pro R" pitchFamily="34" charset="-128"/>
              </a:rPr>
              <a:t>Physical servers </a:t>
            </a:r>
            <a:br>
              <a:rPr lang="en-US" sz="1600" dirty="0">
                <a:solidFill>
                  <a:schemeClr val="accent1">
                    <a:lumMod val="75000"/>
                    <a:alpha val="99000"/>
                  </a:schemeClr>
                </a:solidFill>
                <a:ea typeface="Kozuka Gothic Pro R" pitchFamily="34" charset="-128"/>
              </a:rPr>
            </a:br>
            <a:r>
              <a:rPr lang="en-US" sz="1600" dirty="0">
                <a:solidFill>
                  <a:schemeClr val="accent1">
                    <a:lumMod val="75000"/>
                    <a:alpha val="99000"/>
                  </a:schemeClr>
                </a:solidFill>
                <a:ea typeface="Kozuka Gothic Pro R" pitchFamily="34" charset="-128"/>
              </a:rPr>
              <a:t>or virtual servers</a:t>
            </a:r>
          </a:p>
        </p:txBody>
      </p:sp>
      <p:sp>
        <p:nvSpPr>
          <p:cNvPr id="5" name="Rectangle 4"/>
          <p:cNvSpPr/>
          <p:nvPr/>
        </p:nvSpPr>
        <p:spPr>
          <a:xfrm>
            <a:off x="4251117" y="1919699"/>
            <a:ext cx="1648100" cy="402834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0" fontAlgn="base">
              <a:spcAft>
                <a:spcPct val="0"/>
              </a:spcAft>
            </a:pPr>
            <a:r>
              <a:rPr lang="en-US" sz="1600" b="1" dirty="0">
                <a:solidFill>
                  <a:schemeClr val="accent1">
                    <a:lumMod val="75000"/>
                    <a:alpha val="99000"/>
                  </a:schemeClr>
                </a:solidFill>
                <a:ea typeface="Kozuka Gothic Pro R" pitchFamily="34" charset="-128"/>
              </a:rPr>
              <a:t>Infrastructure </a:t>
            </a:r>
          </a:p>
          <a:p>
            <a:pPr marL="0" lvl="1" algn="ctr" defTabSz="1218090" fontAlgn="base">
              <a:spcAft>
                <a:spcPct val="0"/>
              </a:spcAft>
            </a:pPr>
            <a:r>
              <a:rPr lang="en-US" sz="1600" b="1" dirty="0">
                <a:solidFill>
                  <a:schemeClr val="accent1">
                    <a:lumMod val="75000"/>
                    <a:alpha val="99000"/>
                  </a:schemeClr>
                </a:solidFill>
                <a:ea typeface="Kozuka Gothic Pro R" pitchFamily="34" charset="-128"/>
              </a:rPr>
              <a:t>as a Service </a:t>
            </a:r>
          </a:p>
          <a:p>
            <a:pPr marL="0" lvl="1" algn="ctr" defTabSz="1218090" fontAlgn="base">
              <a:spcAft>
                <a:spcPct val="0"/>
              </a:spcAft>
            </a:pPr>
            <a:r>
              <a:rPr lang="en-US" sz="1600" b="1" dirty="0">
                <a:solidFill>
                  <a:schemeClr val="accent1">
                    <a:lumMod val="75000"/>
                    <a:alpha val="99000"/>
                  </a:schemeClr>
                </a:solidFill>
                <a:ea typeface="Kozuka Gothic Pro R" pitchFamily="34" charset="-128"/>
              </a:rPr>
              <a:t>(IaaS) </a:t>
            </a:r>
          </a:p>
          <a:p>
            <a:pPr marL="0" lvl="1" algn="ctr" defTabSz="1218090" fontAlgn="base">
              <a:spcAft>
                <a:spcPct val="0"/>
              </a:spcAft>
            </a:pPr>
            <a:endParaRPr lang="en-US" sz="1600" dirty="0">
              <a:solidFill>
                <a:schemeClr val="accent1">
                  <a:lumMod val="75000"/>
                  <a:alpha val="99000"/>
                </a:schemeClr>
              </a:solidFill>
              <a:ea typeface="Kozuka Gothic Pro R" pitchFamily="34" charset="-128"/>
            </a:endParaRPr>
          </a:p>
          <a:p>
            <a:pPr marL="0" lvl="1" algn="ctr" defTabSz="1218090" fontAlgn="base">
              <a:spcAft>
                <a:spcPct val="0"/>
              </a:spcAft>
            </a:pPr>
            <a:r>
              <a:rPr lang="en-US" sz="1600" dirty="0">
                <a:solidFill>
                  <a:schemeClr val="accent1">
                    <a:lumMod val="75000"/>
                    <a:alpha val="99000"/>
                  </a:schemeClr>
                </a:solidFill>
                <a:ea typeface="Kozuka Gothic Pro R" pitchFamily="34" charset="-128"/>
              </a:rPr>
              <a:t>SQL Server Engine </a:t>
            </a:r>
          </a:p>
          <a:p>
            <a:pPr marL="0" lvl="1" algn="ctr" defTabSz="1218090" fontAlgn="base">
              <a:spcAft>
                <a:spcPct val="0"/>
              </a:spcAft>
            </a:pPr>
            <a:r>
              <a:rPr lang="en-US" sz="1600" dirty="0">
                <a:solidFill>
                  <a:schemeClr val="accent1">
                    <a:lumMod val="75000"/>
                    <a:alpha val="99000"/>
                  </a:schemeClr>
                </a:solidFill>
                <a:ea typeface="Kozuka Gothic Pro R" pitchFamily="34" charset="-128"/>
              </a:rPr>
              <a:t>Analysis Services </a:t>
            </a:r>
          </a:p>
          <a:p>
            <a:pPr marL="0" lvl="1" algn="ctr" defTabSz="1218090" fontAlgn="base">
              <a:spcAft>
                <a:spcPct val="0"/>
              </a:spcAft>
            </a:pPr>
            <a:r>
              <a:rPr lang="en-US" sz="1600" dirty="0">
                <a:solidFill>
                  <a:schemeClr val="accent1">
                    <a:lumMod val="75000"/>
                    <a:alpha val="99000"/>
                  </a:schemeClr>
                </a:solidFill>
                <a:ea typeface="Kozuka Gothic Pro R" pitchFamily="34" charset="-128"/>
              </a:rPr>
              <a:t>Integration Services </a:t>
            </a:r>
          </a:p>
          <a:p>
            <a:pPr marL="0" lvl="1" algn="ctr" defTabSz="1218090" fontAlgn="base">
              <a:spcAft>
                <a:spcPct val="0"/>
              </a:spcAft>
            </a:pPr>
            <a:r>
              <a:rPr lang="en-US" sz="1600" dirty="0">
                <a:solidFill>
                  <a:schemeClr val="accent1">
                    <a:lumMod val="75000"/>
                    <a:alpha val="99000"/>
                  </a:schemeClr>
                </a:solidFill>
                <a:ea typeface="Kozuka Gothic Pro R" pitchFamily="34" charset="-128"/>
              </a:rPr>
              <a:t>Reporting Services</a:t>
            </a:r>
          </a:p>
          <a:p>
            <a:pPr marL="0" lvl="1" algn="ctr" defTabSz="1218090" fontAlgn="base">
              <a:spcAft>
                <a:spcPct val="0"/>
              </a:spcAft>
            </a:pPr>
            <a:endParaRPr lang="en-US" sz="1600" dirty="0">
              <a:solidFill>
                <a:schemeClr val="accent1">
                  <a:lumMod val="75000"/>
                  <a:alpha val="99000"/>
                </a:schemeClr>
              </a:solidFill>
              <a:ea typeface="Kozuka Gothic Pro R" pitchFamily="34" charset="-128"/>
            </a:endParaRPr>
          </a:p>
          <a:p>
            <a:pPr marL="0" lvl="1" algn="ctr" defTabSz="1218090" fontAlgn="base">
              <a:spcAft>
                <a:spcPct val="0"/>
              </a:spcAft>
            </a:pPr>
            <a:r>
              <a:rPr lang="en-US" sz="1600" dirty="0">
                <a:solidFill>
                  <a:schemeClr val="accent1">
                    <a:lumMod val="75000"/>
                    <a:alpha val="99000"/>
                  </a:schemeClr>
                </a:solidFill>
                <a:ea typeface="Kozuka Gothic Pro R" pitchFamily="34" charset="-128"/>
              </a:rPr>
              <a:t>Virtual servers</a:t>
            </a:r>
          </a:p>
          <a:p>
            <a:pPr marL="0" lvl="1" algn="ctr" defTabSz="1218090" fontAlgn="base">
              <a:spcAft>
                <a:spcPct val="0"/>
              </a:spcAft>
            </a:pPr>
            <a:endParaRPr lang="en-US" sz="1600" dirty="0">
              <a:solidFill>
                <a:schemeClr val="accent1">
                  <a:lumMod val="75000"/>
                  <a:alpha val="99000"/>
                </a:schemeClr>
              </a:solidFill>
              <a:ea typeface="Kozuka Gothic Pro R" pitchFamily="34" charset="-128"/>
            </a:endParaRPr>
          </a:p>
          <a:p>
            <a:pPr marL="0" lvl="1" algn="ctr" defTabSz="1218090" fontAlgn="base">
              <a:spcAft>
                <a:spcPct val="0"/>
              </a:spcAft>
            </a:pPr>
            <a:endParaRPr lang="en-US" sz="1600" dirty="0">
              <a:solidFill>
                <a:schemeClr val="accent1">
                  <a:lumMod val="75000"/>
                  <a:alpha val="99000"/>
                </a:schemeClr>
              </a:solidFill>
              <a:ea typeface="Kozuka Gothic Pro R" pitchFamily="34" charset="-128"/>
            </a:endParaRPr>
          </a:p>
          <a:p>
            <a:pPr marL="0" lvl="1" algn="ctr" defTabSz="1218090" fontAlgn="base">
              <a:spcAft>
                <a:spcPct val="0"/>
              </a:spcAft>
            </a:pPr>
            <a:endParaRPr lang="en-US" sz="1600" dirty="0">
              <a:solidFill>
                <a:schemeClr val="accent1">
                  <a:lumMod val="75000"/>
                  <a:alpha val="99000"/>
                </a:schemeClr>
              </a:solidFill>
              <a:ea typeface="Kozuka Gothic Pro R" pitchFamily="34" charset="-128"/>
            </a:endParaRPr>
          </a:p>
        </p:txBody>
      </p:sp>
      <p:sp>
        <p:nvSpPr>
          <p:cNvPr id="6" name="Rectangle 5"/>
          <p:cNvSpPr/>
          <p:nvPr/>
        </p:nvSpPr>
        <p:spPr bwMode="auto">
          <a:xfrm>
            <a:off x="6117789" y="1831761"/>
            <a:ext cx="1939734" cy="433950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6189" tIns="38094" rIns="38094" bIns="76189" numCol="1" spcCol="0" rtlCol="0" fromWordArt="0" anchor="b" anchorCtr="0" forceAA="0" compatLnSpc="1">
            <a:prstTxWarp prst="textNoShape">
              <a:avLst/>
            </a:prstTxWarp>
            <a:noAutofit/>
          </a:bodyPr>
          <a:lstStyle/>
          <a:p>
            <a:pPr algn="ctr" defTabSz="913644" fontAlgn="base">
              <a:spcBef>
                <a:spcPct val="0"/>
              </a:spcBef>
              <a:spcAft>
                <a:spcPct val="0"/>
              </a:spcAft>
            </a:pPr>
            <a:endParaRPr lang="en-US" sz="1833"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a:xfrm>
            <a:off x="6263606" y="1919699"/>
            <a:ext cx="1648100" cy="402834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0" fontAlgn="base">
              <a:spcAft>
                <a:spcPct val="0"/>
              </a:spcAft>
            </a:pPr>
            <a:r>
              <a:rPr lang="en-US" sz="1600" b="1" dirty="0">
                <a:solidFill>
                  <a:schemeClr val="accent1">
                    <a:lumMod val="75000"/>
                    <a:alpha val="99000"/>
                  </a:schemeClr>
                </a:solidFill>
                <a:ea typeface="Kozuka Gothic Pro R" pitchFamily="34" charset="-128"/>
              </a:rPr>
              <a:t>Platform </a:t>
            </a:r>
          </a:p>
          <a:p>
            <a:pPr marL="0" lvl="1" algn="ctr" defTabSz="1218090" fontAlgn="base">
              <a:spcAft>
                <a:spcPct val="0"/>
              </a:spcAft>
            </a:pPr>
            <a:r>
              <a:rPr lang="en-US" sz="1600" b="1" dirty="0">
                <a:solidFill>
                  <a:schemeClr val="accent1">
                    <a:lumMod val="75000"/>
                    <a:alpha val="99000"/>
                  </a:schemeClr>
                </a:solidFill>
                <a:ea typeface="Kozuka Gothic Pro R" pitchFamily="34" charset="-128"/>
              </a:rPr>
              <a:t>as a Service </a:t>
            </a:r>
          </a:p>
          <a:p>
            <a:pPr marL="0" lvl="1" algn="ctr" defTabSz="1218090" fontAlgn="base">
              <a:spcAft>
                <a:spcPct val="0"/>
              </a:spcAft>
            </a:pPr>
            <a:r>
              <a:rPr lang="en-US" sz="1600" b="1" dirty="0">
                <a:solidFill>
                  <a:schemeClr val="accent1">
                    <a:lumMod val="75000"/>
                    <a:alpha val="99000"/>
                  </a:schemeClr>
                </a:solidFill>
                <a:ea typeface="Kozuka Gothic Pro R" pitchFamily="34" charset="-128"/>
              </a:rPr>
              <a:t>(PaaS) </a:t>
            </a:r>
          </a:p>
          <a:p>
            <a:pPr marL="0" lvl="1" algn="ctr" defTabSz="1218090" fontAlgn="base">
              <a:spcAft>
                <a:spcPct val="0"/>
              </a:spcAft>
            </a:pPr>
            <a:endParaRPr lang="en-US" sz="1600" dirty="0">
              <a:solidFill>
                <a:schemeClr val="accent1">
                  <a:lumMod val="75000"/>
                  <a:alpha val="99000"/>
                </a:schemeClr>
              </a:solidFill>
              <a:ea typeface="Kozuka Gothic Pro R" pitchFamily="34" charset="-128"/>
            </a:endParaRPr>
          </a:p>
          <a:p>
            <a:pPr marL="0" lvl="1" algn="ctr" defTabSz="1218090" fontAlgn="base">
              <a:spcAft>
                <a:spcPct val="0"/>
              </a:spcAft>
            </a:pPr>
            <a:r>
              <a:rPr lang="en-US" sz="1600" dirty="0">
                <a:solidFill>
                  <a:schemeClr val="accent1">
                    <a:lumMod val="75000"/>
                    <a:alpha val="99000"/>
                  </a:schemeClr>
                </a:solidFill>
                <a:ea typeface="Kozuka Gothic Pro R" pitchFamily="34" charset="-128"/>
              </a:rPr>
              <a:t>SQL Database</a:t>
            </a:r>
          </a:p>
          <a:p>
            <a:pPr marL="0" lvl="1" algn="ctr" defTabSz="1218090" fontAlgn="base">
              <a:spcAft>
                <a:spcPct val="0"/>
              </a:spcAft>
            </a:pPr>
            <a:endParaRPr lang="en-US" sz="1600" dirty="0">
              <a:solidFill>
                <a:schemeClr val="accent1">
                  <a:lumMod val="75000"/>
                  <a:alpha val="99000"/>
                </a:schemeClr>
              </a:solidFill>
              <a:ea typeface="Kozuka Gothic Pro R" pitchFamily="34" charset="-128"/>
            </a:endParaRPr>
          </a:p>
          <a:p>
            <a:pPr marL="0" lvl="1" algn="ctr" defTabSz="1218090" fontAlgn="base">
              <a:spcAft>
                <a:spcPct val="0"/>
              </a:spcAft>
            </a:pPr>
            <a:r>
              <a:rPr lang="en-US" sz="1600" dirty="0">
                <a:solidFill>
                  <a:schemeClr val="accent1">
                    <a:lumMod val="75000"/>
                    <a:alpha val="99000"/>
                  </a:schemeClr>
                </a:solidFill>
                <a:ea typeface="Kozuka Gothic Pro R" pitchFamily="34" charset="-128"/>
              </a:rPr>
              <a:t>SQL Data Warehouse</a:t>
            </a:r>
          </a:p>
          <a:p>
            <a:pPr marL="0" lvl="1" algn="ctr" defTabSz="1218090" fontAlgn="base">
              <a:spcAft>
                <a:spcPct val="0"/>
              </a:spcAft>
            </a:pPr>
            <a:endParaRPr lang="en-US" sz="1600" dirty="0">
              <a:solidFill>
                <a:schemeClr val="accent1">
                  <a:lumMod val="75000"/>
                  <a:alpha val="99000"/>
                </a:schemeClr>
              </a:solidFill>
              <a:ea typeface="Kozuka Gothic Pro R" pitchFamily="34" charset="-128"/>
            </a:endParaRPr>
          </a:p>
          <a:p>
            <a:pPr marL="0" lvl="1" algn="ctr" defTabSz="1218090" fontAlgn="base">
              <a:spcAft>
                <a:spcPct val="0"/>
              </a:spcAft>
            </a:pPr>
            <a:r>
              <a:rPr lang="en-US" sz="1600" dirty="0">
                <a:solidFill>
                  <a:schemeClr val="accent1">
                    <a:lumMod val="75000"/>
                    <a:alpha val="99000"/>
                  </a:schemeClr>
                </a:solidFill>
                <a:ea typeface="Kozuka Gothic Pro R" pitchFamily="34" charset="-128"/>
              </a:rPr>
              <a:t>MySQL </a:t>
            </a:r>
          </a:p>
          <a:p>
            <a:pPr marL="0" lvl="1" algn="ctr" defTabSz="1218090" fontAlgn="base">
              <a:spcAft>
                <a:spcPct val="0"/>
              </a:spcAft>
            </a:pPr>
            <a:endParaRPr lang="en-US" sz="1600" dirty="0">
              <a:solidFill>
                <a:schemeClr val="accent1">
                  <a:lumMod val="75000"/>
                  <a:alpha val="99000"/>
                </a:schemeClr>
              </a:solidFill>
              <a:ea typeface="Kozuka Gothic Pro R" pitchFamily="34" charset="-128"/>
            </a:endParaRPr>
          </a:p>
          <a:p>
            <a:pPr marL="0" lvl="1" algn="ctr" defTabSz="1218090" fontAlgn="base">
              <a:spcAft>
                <a:spcPct val="0"/>
              </a:spcAft>
            </a:pPr>
            <a:r>
              <a:rPr lang="en-US" sz="1600" dirty="0">
                <a:solidFill>
                  <a:schemeClr val="accent1">
                    <a:lumMod val="75000"/>
                    <a:alpha val="99000"/>
                  </a:schemeClr>
                </a:solidFill>
                <a:ea typeface="Kozuka Gothic Pro R" pitchFamily="34" charset="-128"/>
              </a:rPr>
              <a:t>PostgreSQL </a:t>
            </a:r>
          </a:p>
          <a:p>
            <a:pPr marL="0" lvl="1" algn="ctr" defTabSz="1218090" fontAlgn="base">
              <a:spcAft>
                <a:spcPct val="0"/>
              </a:spcAft>
            </a:pPr>
            <a:endParaRPr lang="en-US" sz="1600" dirty="0">
              <a:solidFill>
                <a:schemeClr val="accent1">
                  <a:lumMod val="75000"/>
                  <a:alpha val="99000"/>
                </a:schemeClr>
              </a:solidFill>
              <a:ea typeface="Kozuka Gothic Pro R" pitchFamily="34" charset="-128"/>
            </a:endParaRPr>
          </a:p>
          <a:p>
            <a:pPr marL="0" lvl="1" algn="ctr" defTabSz="1218090" fontAlgn="base">
              <a:spcAft>
                <a:spcPct val="0"/>
              </a:spcAft>
            </a:pPr>
            <a:r>
              <a:rPr lang="en-US" sz="1600" dirty="0" err="1">
                <a:solidFill>
                  <a:schemeClr val="accent1">
                    <a:lumMod val="75000"/>
                    <a:alpha val="99000"/>
                  </a:schemeClr>
                </a:solidFill>
                <a:ea typeface="Kozuka Gothic Pro R" pitchFamily="34" charset="-128"/>
              </a:rPr>
              <a:t>CosmosDB</a:t>
            </a:r>
            <a:endParaRPr lang="en-US" sz="1600" dirty="0">
              <a:solidFill>
                <a:schemeClr val="accent1">
                  <a:lumMod val="75000"/>
                  <a:alpha val="99000"/>
                </a:schemeClr>
              </a:solidFill>
              <a:ea typeface="Kozuka Gothic Pro R" pitchFamily="34" charset="-128"/>
            </a:endParaRPr>
          </a:p>
        </p:txBody>
      </p:sp>
      <p:sp>
        <p:nvSpPr>
          <p:cNvPr id="8" name="Rectangle 7"/>
          <p:cNvSpPr/>
          <p:nvPr/>
        </p:nvSpPr>
        <p:spPr bwMode="auto">
          <a:xfrm>
            <a:off x="8130278" y="1831761"/>
            <a:ext cx="1939734" cy="433950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76189" tIns="38094" rIns="38094" bIns="76189" numCol="1" spcCol="0" rtlCol="0" fromWordArt="0" anchor="b" anchorCtr="0" forceAA="0" compatLnSpc="1">
            <a:prstTxWarp prst="textNoShape">
              <a:avLst/>
            </a:prstTxWarp>
            <a:noAutofit/>
          </a:bodyPr>
          <a:lstStyle/>
          <a:p>
            <a:pPr algn="ctr" defTabSz="913644" fontAlgn="base">
              <a:spcBef>
                <a:spcPct val="0"/>
              </a:spcBef>
              <a:spcAft>
                <a:spcPct val="0"/>
              </a:spcAft>
            </a:pPr>
            <a:endParaRPr lang="en-US" sz="1833"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a:xfrm>
            <a:off x="8276095" y="1919699"/>
            <a:ext cx="1648100" cy="402834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0" fontAlgn="base">
              <a:spcAft>
                <a:spcPct val="0"/>
              </a:spcAft>
            </a:pPr>
            <a:r>
              <a:rPr lang="en-US" sz="1600" b="1" dirty="0">
                <a:solidFill>
                  <a:schemeClr val="accent1">
                    <a:lumMod val="75000"/>
                    <a:alpha val="99000"/>
                  </a:schemeClr>
                </a:solidFill>
                <a:ea typeface="Kozuka Gothic Pro R" pitchFamily="34" charset="-128"/>
              </a:rPr>
              <a:t>Software </a:t>
            </a:r>
          </a:p>
          <a:p>
            <a:pPr marL="0" lvl="1" algn="ctr" defTabSz="1218090" fontAlgn="base">
              <a:spcAft>
                <a:spcPct val="0"/>
              </a:spcAft>
            </a:pPr>
            <a:r>
              <a:rPr lang="en-US" sz="1600" b="1" dirty="0">
                <a:solidFill>
                  <a:schemeClr val="accent1">
                    <a:lumMod val="75000"/>
                    <a:alpha val="99000"/>
                  </a:schemeClr>
                </a:solidFill>
                <a:ea typeface="Kozuka Gothic Pro R" pitchFamily="34" charset="-128"/>
              </a:rPr>
              <a:t>as a Service </a:t>
            </a:r>
          </a:p>
          <a:p>
            <a:pPr marL="0" lvl="1" algn="ctr" defTabSz="1218090" fontAlgn="base">
              <a:spcAft>
                <a:spcPct val="0"/>
              </a:spcAft>
            </a:pPr>
            <a:r>
              <a:rPr lang="en-US" sz="1600" b="1" dirty="0">
                <a:solidFill>
                  <a:schemeClr val="accent1">
                    <a:lumMod val="75000"/>
                    <a:alpha val="99000"/>
                  </a:schemeClr>
                </a:solidFill>
                <a:ea typeface="Kozuka Gothic Pro R" pitchFamily="34" charset="-128"/>
              </a:rPr>
              <a:t>(SaaS)</a:t>
            </a:r>
          </a:p>
          <a:p>
            <a:pPr marL="0" lvl="1" algn="ctr" defTabSz="1218090" fontAlgn="base">
              <a:spcAft>
                <a:spcPct val="0"/>
              </a:spcAft>
            </a:pPr>
            <a:endParaRPr lang="en-US" sz="1600" dirty="0">
              <a:solidFill>
                <a:schemeClr val="accent1">
                  <a:lumMod val="75000"/>
                  <a:alpha val="99000"/>
                </a:schemeClr>
              </a:solidFill>
              <a:ea typeface="Kozuka Gothic Pro R" pitchFamily="34" charset="-128"/>
            </a:endParaRPr>
          </a:p>
          <a:p>
            <a:pPr marL="0" lvl="1" algn="ctr" defTabSz="1218090" fontAlgn="base">
              <a:spcAft>
                <a:spcPct val="0"/>
              </a:spcAft>
            </a:pPr>
            <a:r>
              <a:rPr lang="en-US" sz="1600" dirty="0">
                <a:solidFill>
                  <a:schemeClr val="accent1">
                    <a:lumMod val="75000"/>
                    <a:alpha val="99000"/>
                  </a:schemeClr>
                </a:solidFill>
                <a:ea typeface="Kozuka Gothic Pro R" pitchFamily="34" charset="-128"/>
              </a:rPr>
              <a:t>Power BI </a:t>
            </a:r>
          </a:p>
          <a:p>
            <a:pPr marL="0" lvl="1" algn="ctr" defTabSz="1218090" fontAlgn="base">
              <a:spcAft>
                <a:spcPct val="0"/>
              </a:spcAft>
            </a:pPr>
            <a:endParaRPr lang="en-US" sz="1600" dirty="0">
              <a:solidFill>
                <a:schemeClr val="accent1">
                  <a:lumMod val="75000"/>
                  <a:alpha val="99000"/>
                </a:schemeClr>
              </a:solidFill>
              <a:ea typeface="Kozuka Gothic Pro R" pitchFamily="34" charset="-128"/>
            </a:endParaRPr>
          </a:p>
          <a:p>
            <a:pPr marL="0" lvl="1" algn="ctr" defTabSz="1218090" fontAlgn="base">
              <a:spcAft>
                <a:spcPct val="0"/>
              </a:spcAft>
            </a:pPr>
            <a:r>
              <a:rPr lang="en-US" sz="1600" dirty="0">
                <a:solidFill>
                  <a:schemeClr val="accent1">
                    <a:lumMod val="75000"/>
                    <a:alpha val="99000"/>
                  </a:schemeClr>
                </a:solidFill>
                <a:ea typeface="Kozuka Gothic Pro R" pitchFamily="34" charset="-128"/>
              </a:rPr>
              <a:t>Office 365 </a:t>
            </a:r>
          </a:p>
          <a:p>
            <a:pPr marL="0" lvl="1" algn="ctr" defTabSz="1218090" fontAlgn="base">
              <a:spcAft>
                <a:spcPct val="0"/>
              </a:spcAft>
            </a:pPr>
            <a:endParaRPr lang="en-US" sz="1600" dirty="0">
              <a:solidFill>
                <a:schemeClr val="accent1">
                  <a:lumMod val="75000"/>
                  <a:alpha val="99000"/>
                </a:schemeClr>
              </a:solidFill>
              <a:ea typeface="Kozuka Gothic Pro R" pitchFamily="34" charset="-128"/>
            </a:endParaRPr>
          </a:p>
          <a:p>
            <a:pPr marL="0" lvl="1" algn="ctr" defTabSz="1218090" fontAlgn="base">
              <a:spcAft>
                <a:spcPct val="0"/>
              </a:spcAft>
            </a:pPr>
            <a:r>
              <a:rPr lang="en-US" sz="1600" dirty="0">
                <a:solidFill>
                  <a:schemeClr val="accent1">
                    <a:lumMod val="75000"/>
                    <a:alpha val="99000"/>
                  </a:schemeClr>
                </a:solidFill>
                <a:ea typeface="Kozuka Gothic Pro R" pitchFamily="34" charset="-128"/>
              </a:rPr>
              <a:t>Dynamics 365 </a:t>
            </a:r>
          </a:p>
        </p:txBody>
      </p:sp>
    </p:spTree>
    <p:extLst>
      <p:ext uri="{BB962C8B-B14F-4D97-AF65-F5344CB8AC3E}">
        <p14:creationId xmlns:p14="http://schemas.microsoft.com/office/powerpoint/2010/main" val="76875742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 </a:t>
            </a:r>
          </a:p>
        </p:txBody>
      </p:sp>
    </p:spTree>
    <p:extLst>
      <p:ext uri="{BB962C8B-B14F-4D97-AF65-F5344CB8AC3E}">
        <p14:creationId xmlns:p14="http://schemas.microsoft.com/office/powerpoint/2010/main" val="214152428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Portal </a:t>
            </a:r>
          </a:p>
        </p:txBody>
      </p:sp>
      <p:sp>
        <p:nvSpPr>
          <p:cNvPr id="3" name="Text Placeholder 2"/>
          <p:cNvSpPr>
            <a:spLocks noGrp="1"/>
          </p:cNvSpPr>
          <p:nvPr>
            <p:ph type="body" idx="1"/>
          </p:nvPr>
        </p:nvSpPr>
        <p:spPr>
          <a:xfrm>
            <a:off x="269241" y="1189178"/>
            <a:ext cx="11653521" cy="2845844"/>
          </a:xfrm>
        </p:spPr>
        <p:txBody>
          <a:bodyPr/>
          <a:lstStyle/>
          <a:p>
            <a:pPr lvl="0"/>
            <a:r>
              <a:rPr lang="en-US" dirty="0"/>
              <a:t>Go to </a:t>
            </a:r>
            <a:r>
              <a:rPr lang="en-US" dirty="0">
                <a:hlinkClick r:id="rId3"/>
              </a:rPr>
              <a:t>http://portal.azure.com</a:t>
            </a:r>
            <a:r>
              <a:rPr lang="en-US" dirty="0"/>
              <a:t> to sign in </a:t>
            </a:r>
          </a:p>
          <a:p>
            <a:pPr lvl="0"/>
            <a:r>
              <a:rPr lang="en-US" dirty="0"/>
              <a:t>GUI access to most Azure services </a:t>
            </a:r>
          </a:p>
          <a:p>
            <a:pPr lvl="0"/>
            <a:r>
              <a:rPr lang="en-US" dirty="0"/>
              <a:t>Mobile app for iOS and Android now available - </a:t>
            </a:r>
            <a:r>
              <a:rPr lang="en-US" dirty="0">
                <a:hlinkClick r:id="rId4"/>
              </a:rPr>
              <a:t>https://azure.microsoft.com/en-us/features/azure-portal/mobile-app/</a:t>
            </a:r>
            <a:r>
              <a:rPr lang="en-US" dirty="0"/>
              <a:t> </a:t>
            </a:r>
          </a:p>
        </p:txBody>
      </p:sp>
    </p:spTree>
    <p:extLst>
      <p:ext uri="{BB962C8B-B14F-4D97-AF65-F5344CB8AC3E}">
        <p14:creationId xmlns:p14="http://schemas.microsoft.com/office/powerpoint/2010/main" val="1262534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a:t>
            </a:r>
          </a:p>
        </p:txBody>
      </p:sp>
      <p:sp>
        <p:nvSpPr>
          <p:cNvPr id="3" name="Text Placeholder 2"/>
          <p:cNvSpPr>
            <a:spLocks noGrp="1"/>
          </p:cNvSpPr>
          <p:nvPr>
            <p:ph type="body" idx="1"/>
          </p:nvPr>
        </p:nvSpPr>
        <p:spPr>
          <a:xfrm>
            <a:off x="269241" y="1189178"/>
            <a:ext cx="11653521" cy="4529445"/>
          </a:xfrm>
        </p:spPr>
        <p:txBody>
          <a:bodyPr/>
          <a:lstStyle/>
          <a:p>
            <a:pPr lvl="0"/>
            <a:r>
              <a:rPr lang="en-US" dirty="0"/>
              <a:t>The preferred method for automation </a:t>
            </a:r>
          </a:p>
          <a:p>
            <a:pPr lvl="0"/>
            <a:r>
              <a:rPr lang="en-US" dirty="0" err="1"/>
              <a:t>AzureAz</a:t>
            </a:r>
            <a:r>
              <a:rPr lang="en-US" dirty="0"/>
              <a:t> is built on .NET Standard, allowing it to run on multiple platforms </a:t>
            </a:r>
          </a:p>
          <a:p>
            <a:pPr lvl="0"/>
            <a:r>
              <a:rPr lang="en-US" dirty="0"/>
              <a:t>It can be run from your machine, or using </a:t>
            </a:r>
            <a:r>
              <a:rPr lang="en-US" dirty="0" err="1"/>
              <a:t>CloudShell</a:t>
            </a:r>
            <a:r>
              <a:rPr lang="en-US" dirty="0"/>
              <a:t>  </a:t>
            </a:r>
          </a:p>
          <a:p>
            <a:pPr lvl="0"/>
            <a:r>
              <a:rPr lang="fr-FR" dirty="0"/>
              <a:t>Instructions: </a:t>
            </a:r>
            <a:r>
              <a:rPr lang="fr-FR" dirty="0">
                <a:hlinkClick r:id="rId3"/>
              </a:rPr>
              <a:t>https://docs.microsoft.com/en-us/powershell/azure/install-az-ps?view=azps-1.1.0</a:t>
            </a:r>
            <a:r>
              <a:rPr lang="fr-FR" dirty="0"/>
              <a:t> </a:t>
            </a:r>
          </a:p>
          <a:p>
            <a:pPr lvl="0"/>
            <a:r>
              <a:rPr lang="fr-FR" dirty="0"/>
              <a:t>Documentation: </a:t>
            </a:r>
            <a:r>
              <a:rPr lang="fr-FR" dirty="0">
                <a:hlinkClick r:id="rId4"/>
              </a:rPr>
              <a:t>https://docs.microsoft.com/en-us/powershell/azure/get-started-azureps?view=azps-1.1.0</a:t>
            </a:r>
            <a:r>
              <a:rPr lang="fr-FR" dirty="0"/>
              <a:t> </a:t>
            </a:r>
          </a:p>
        </p:txBody>
      </p:sp>
    </p:spTree>
    <p:extLst>
      <p:ext uri="{BB962C8B-B14F-4D97-AF65-F5344CB8AC3E}">
        <p14:creationId xmlns:p14="http://schemas.microsoft.com/office/powerpoint/2010/main" val="113576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FC2E-91DE-444E-881B-DFA84AA6F9EF}"/>
              </a:ext>
            </a:extLst>
          </p:cNvPr>
          <p:cNvSpPr>
            <a:spLocks noGrp="1"/>
          </p:cNvSpPr>
          <p:nvPr>
            <p:ph type="title"/>
          </p:nvPr>
        </p:nvSpPr>
        <p:spPr/>
        <p:txBody>
          <a:bodyPr/>
          <a:lstStyle/>
          <a:p>
            <a:r>
              <a:rPr lang="en-US" dirty="0"/>
              <a:t>CLI</a:t>
            </a:r>
          </a:p>
        </p:txBody>
      </p:sp>
      <p:sp>
        <p:nvSpPr>
          <p:cNvPr id="3" name="Text Placeholder 2">
            <a:extLst>
              <a:ext uri="{FF2B5EF4-FFF2-40B4-BE49-F238E27FC236}">
                <a16:creationId xmlns:a16="http://schemas.microsoft.com/office/drawing/2014/main" id="{9B174105-9054-4C41-82F1-4C4A35E4331E}"/>
              </a:ext>
            </a:extLst>
          </p:cNvPr>
          <p:cNvSpPr>
            <a:spLocks noGrp="1"/>
          </p:cNvSpPr>
          <p:nvPr>
            <p:ph type="body" idx="1"/>
          </p:nvPr>
        </p:nvSpPr>
        <p:spPr>
          <a:xfrm>
            <a:off x="269241" y="1189178"/>
            <a:ext cx="11653521" cy="5398401"/>
          </a:xfrm>
        </p:spPr>
        <p:txBody>
          <a:bodyPr/>
          <a:lstStyle/>
          <a:p>
            <a:r>
              <a:rPr lang="en-US" dirty="0"/>
              <a:t>Command-line tool designed to make scripting easy, query data, support long-running operations, and more. </a:t>
            </a:r>
          </a:p>
          <a:p>
            <a:r>
              <a:rPr lang="en-US" dirty="0"/>
              <a:t>Runs in the Portal, and on Windows, Mac, and Linux. </a:t>
            </a:r>
          </a:p>
          <a:p>
            <a:r>
              <a:rPr lang="en-US" dirty="0"/>
              <a:t>Documentation: </a:t>
            </a:r>
            <a:r>
              <a:rPr lang="en-US" dirty="0">
                <a:hlinkClick r:id="rId2"/>
              </a:rPr>
              <a:t>https://docs.microsoft.com/en-us/cli/azure/install-azure-cli?view=azure-cli-latest</a:t>
            </a:r>
            <a:r>
              <a:rPr lang="en-US" dirty="0"/>
              <a:t> </a:t>
            </a:r>
          </a:p>
          <a:p>
            <a:r>
              <a:rPr lang="en-US" dirty="0"/>
              <a:t>Choosing the right tooling for Azure and side by side Azure CLI and PowerShell commands </a:t>
            </a:r>
            <a:r>
              <a:rPr lang="en-US" dirty="0">
                <a:hlinkClick r:id="rId3"/>
              </a:rPr>
              <a:t>https://blogs.msdn.microsoft.com/premier_developer/2017/11/02/choosing-the-right-tooling-for-azure-and-side-by-side-azure-cli-and-powershell-commands/</a:t>
            </a:r>
            <a:r>
              <a:rPr lang="en-US" dirty="0"/>
              <a:t> </a:t>
            </a:r>
          </a:p>
        </p:txBody>
      </p:sp>
    </p:spTree>
    <p:extLst>
      <p:ext uri="{BB962C8B-B14F-4D97-AF65-F5344CB8AC3E}">
        <p14:creationId xmlns:p14="http://schemas.microsoft.com/office/powerpoint/2010/main" val="3472003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a:t>
            </a:r>
          </a:p>
        </p:txBody>
      </p:sp>
    </p:spTree>
    <p:extLst>
      <p:ext uri="{BB962C8B-B14F-4D97-AF65-F5344CB8AC3E}">
        <p14:creationId xmlns:p14="http://schemas.microsoft.com/office/powerpoint/2010/main" val="154643608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Cross-premises connectivity </a:t>
            </a:r>
          </a:p>
        </p:txBody>
      </p:sp>
      <p:sp>
        <p:nvSpPr>
          <p:cNvPr id="3" name="Text Placeholder 2"/>
          <p:cNvSpPr>
            <a:spLocks noGrp="1"/>
          </p:cNvSpPr>
          <p:nvPr>
            <p:ph type="body" idx="1"/>
          </p:nvPr>
        </p:nvSpPr>
        <p:spPr>
          <a:xfrm>
            <a:off x="269241" y="1189177"/>
            <a:ext cx="11653521" cy="5308095"/>
          </a:xfrm>
        </p:spPr>
        <p:txBody>
          <a:bodyPr>
            <a:normAutofit fontScale="62500" lnSpcReduction="20000"/>
          </a:bodyPr>
          <a:lstStyle/>
          <a:p>
            <a:pPr lvl="0"/>
            <a:r>
              <a:rPr lang="en-US" dirty="0"/>
              <a:t>Point-to-site VPN</a:t>
            </a:r>
          </a:p>
          <a:p>
            <a:pPr lvl="1"/>
            <a:r>
              <a:rPr lang="en-US" dirty="0"/>
              <a:t>Configured on each client computer </a:t>
            </a:r>
          </a:p>
          <a:p>
            <a:pPr lvl="1"/>
            <a:r>
              <a:rPr lang="en-US" dirty="0"/>
              <a:t>Doesn’t require a compatible VPN device</a:t>
            </a:r>
          </a:p>
          <a:p>
            <a:pPr lvl="1"/>
            <a:r>
              <a:rPr lang="en-US" dirty="0"/>
              <a:t>Doesn’t require an internet-facing IPv4 IP address </a:t>
            </a:r>
          </a:p>
          <a:p>
            <a:pPr lvl="1"/>
            <a:r>
              <a:rPr lang="en-US" dirty="0">
                <a:hlinkClick r:id="rId3"/>
              </a:rPr>
              <a:t>https://docs.microsoft.com/en-us/azure/vpn-gateway/vpn-gateway-howto-point-to-site-resource-manager-portal</a:t>
            </a:r>
            <a:r>
              <a:rPr lang="en-US" dirty="0"/>
              <a:t> </a:t>
            </a:r>
          </a:p>
          <a:p>
            <a:pPr lvl="0"/>
            <a:r>
              <a:rPr lang="en-US" dirty="0"/>
              <a:t>Site-to-site VPN</a:t>
            </a:r>
          </a:p>
          <a:p>
            <a:pPr lvl="1"/>
            <a:r>
              <a:rPr lang="en-US" dirty="0"/>
              <a:t>Configure compatible VPN device with Azure VPN Gateway</a:t>
            </a:r>
          </a:p>
          <a:p>
            <a:pPr lvl="1"/>
            <a:r>
              <a:rPr lang="en-US" dirty="0"/>
              <a:t>VPN device must have an Internet-facing IPv4 IP address </a:t>
            </a:r>
          </a:p>
          <a:p>
            <a:pPr lvl="1"/>
            <a:r>
              <a:rPr lang="en-US" dirty="0">
                <a:hlinkClick r:id="rId4"/>
              </a:rPr>
              <a:t>https://docs.microsoft.com/en-us/azure/vpn-gateway/vpn-gateway-howto-site-to-site-resource-manager-portal</a:t>
            </a:r>
            <a:r>
              <a:rPr lang="en-US" dirty="0"/>
              <a:t> </a:t>
            </a:r>
          </a:p>
          <a:p>
            <a:pPr lvl="0"/>
            <a:r>
              <a:rPr lang="en-US" dirty="0"/>
              <a:t>Express Route</a:t>
            </a:r>
          </a:p>
          <a:p>
            <a:pPr lvl="1"/>
            <a:r>
              <a:rPr lang="en-US" dirty="0"/>
              <a:t>Dedicated private connection facilitated by a connectivity provider </a:t>
            </a:r>
          </a:p>
          <a:p>
            <a:pPr lvl="1"/>
            <a:r>
              <a:rPr lang="en-US" dirty="0"/>
              <a:t>Connections don't go over public internet </a:t>
            </a:r>
          </a:p>
          <a:p>
            <a:pPr lvl="1"/>
            <a:r>
              <a:rPr lang="en-US" dirty="0"/>
              <a:t>Choice of bandwidth </a:t>
            </a:r>
          </a:p>
          <a:p>
            <a:pPr lvl="1"/>
            <a:r>
              <a:rPr lang="en-US" dirty="0"/>
              <a:t>“More reliability, faster speeds, lower latencies and higher security”</a:t>
            </a:r>
          </a:p>
          <a:p>
            <a:pPr lvl="1"/>
            <a:r>
              <a:rPr lang="en-US" dirty="0">
                <a:hlinkClick r:id="rId5"/>
              </a:rPr>
              <a:t>https://docs.microsoft.com/en-us/azure/expressroute/expressroute-introduction</a:t>
            </a:r>
            <a:r>
              <a:rPr lang="en-US" dirty="0"/>
              <a:t> </a:t>
            </a:r>
          </a:p>
          <a:p>
            <a:r>
              <a:rPr lang="en-US" dirty="0"/>
              <a:t>Azure 101: Networking Part 1- </a:t>
            </a:r>
            <a:r>
              <a:rPr lang="en-US" dirty="0">
                <a:hlinkClick r:id="rId6"/>
              </a:rPr>
              <a:t>https://blogs.msdn.microsoft.com/cloud_solution_architect/2018/10/05/azure-101-networking-part-1/</a:t>
            </a:r>
            <a:r>
              <a:rPr lang="en-US" dirty="0"/>
              <a:t> </a:t>
            </a:r>
          </a:p>
        </p:txBody>
      </p:sp>
    </p:spTree>
    <p:extLst>
      <p:ext uri="{BB962C8B-B14F-4D97-AF65-F5344CB8AC3E}">
        <p14:creationId xmlns:p14="http://schemas.microsoft.com/office/powerpoint/2010/main" val="2749479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 Networks </a:t>
            </a:r>
          </a:p>
        </p:txBody>
      </p:sp>
      <p:sp>
        <p:nvSpPr>
          <p:cNvPr id="3" name="Text Placeholder 2"/>
          <p:cNvSpPr>
            <a:spLocks noGrp="1"/>
          </p:cNvSpPr>
          <p:nvPr>
            <p:ph type="body" idx="1"/>
          </p:nvPr>
        </p:nvSpPr>
        <p:spPr/>
        <p:txBody>
          <a:bodyPr/>
          <a:lstStyle/>
          <a:p>
            <a:pPr lvl="0"/>
            <a:r>
              <a:rPr lang="en-US" dirty="0"/>
              <a:t>A representation of your network inside Azure </a:t>
            </a:r>
          </a:p>
          <a:p>
            <a:pPr lvl="0"/>
            <a:r>
              <a:rPr lang="en-US" dirty="0" err="1"/>
              <a:t>VNets</a:t>
            </a:r>
            <a:r>
              <a:rPr lang="en-US" dirty="0"/>
              <a:t> can be connected to each other, and your on-premises network </a:t>
            </a:r>
          </a:p>
          <a:p>
            <a:pPr lvl="0"/>
            <a:r>
              <a:rPr lang="en-US" dirty="0" err="1"/>
              <a:t>VNets</a:t>
            </a:r>
            <a:r>
              <a:rPr lang="en-US" dirty="0"/>
              <a:t> can be divided into subnets  </a:t>
            </a:r>
          </a:p>
          <a:p>
            <a:pPr lvl="0"/>
            <a:r>
              <a:rPr lang="en-US" dirty="0" err="1"/>
              <a:t>VNet</a:t>
            </a:r>
            <a:r>
              <a:rPr lang="en-US" dirty="0"/>
              <a:t> peering enables you to connect two </a:t>
            </a:r>
            <a:r>
              <a:rPr lang="en-US" dirty="0" err="1"/>
              <a:t>VNets</a:t>
            </a:r>
            <a:r>
              <a:rPr lang="en-US" dirty="0"/>
              <a:t> in the same region through the Azure backbone </a:t>
            </a:r>
          </a:p>
        </p:txBody>
      </p:sp>
    </p:spTree>
    <p:extLst>
      <p:ext uri="{BB962C8B-B14F-4D97-AF65-F5344CB8AC3E}">
        <p14:creationId xmlns:p14="http://schemas.microsoft.com/office/powerpoint/2010/main" val="1359681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E71497-A383-49A1-AA80-22F2399D8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7954" y="1916981"/>
            <a:ext cx="7356093" cy="3024038"/>
          </a:xfrm>
          <a:prstGeom prst="rect">
            <a:avLst/>
          </a:prstGeom>
        </p:spPr>
      </p:pic>
    </p:spTree>
    <p:extLst>
      <p:ext uri="{BB962C8B-B14F-4D97-AF65-F5344CB8AC3E}">
        <p14:creationId xmlns:p14="http://schemas.microsoft.com/office/powerpoint/2010/main" val="10556218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E0AEA9-9D9A-4578-854A-BDE5433B4A12}"/>
              </a:ext>
            </a:extLst>
          </p:cNvPr>
          <p:cNvSpPr>
            <a:spLocks noGrp="1"/>
          </p:cNvSpPr>
          <p:nvPr>
            <p:ph type="title"/>
          </p:nvPr>
        </p:nvSpPr>
        <p:spPr/>
        <p:txBody>
          <a:bodyPr/>
          <a:lstStyle/>
          <a:p>
            <a:r>
              <a:rPr lang="en-US" dirty="0"/>
              <a:t>Notes </a:t>
            </a:r>
          </a:p>
        </p:txBody>
      </p:sp>
      <p:sp>
        <p:nvSpPr>
          <p:cNvPr id="5" name="Text Placeholder 4">
            <a:extLst>
              <a:ext uri="{FF2B5EF4-FFF2-40B4-BE49-F238E27FC236}">
                <a16:creationId xmlns:a16="http://schemas.microsoft.com/office/drawing/2014/main" id="{B78527D2-9AFB-4300-B6C8-064A54BFB0AF}"/>
              </a:ext>
            </a:extLst>
          </p:cNvPr>
          <p:cNvSpPr>
            <a:spLocks noGrp="1"/>
          </p:cNvSpPr>
          <p:nvPr>
            <p:ph type="body" sz="quarter" idx="10"/>
          </p:nvPr>
        </p:nvSpPr>
        <p:spPr>
          <a:xfrm>
            <a:off x="269240" y="1189177"/>
            <a:ext cx="11655078" cy="5780044"/>
          </a:xfrm>
        </p:spPr>
        <p:txBody>
          <a:bodyPr/>
          <a:lstStyle/>
          <a:p>
            <a:r>
              <a:rPr lang="en-US" sz="1800" dirty="0"/>
              <a:t>09:00 </a:t>
            </a:r>
          </a:p>
          <a:p>
            <a:r>
              <a:rPr lang="en-US" sz="1800" dirty="0"/>
              <a:t>Laughing Boy </a:t>
            </a:r>
          </a:p>
          <a:p>
            <a:endParaRPr lang="en-US" sz="1800" dirty="0"/>
          </a:p>
          <a:p>
            <a:r>
              <a:rPr lang="en-US" sz="1800" dirty="0"/>
              <a:t>Your session “Building a Modern Database Architecture with Azure” has currently got 21 delegates registered out of a possible 48 places.</a:t>
            </a:r>
          </a:p>
          <a:p>
            <a:r>
              <a:rPr lang="en-US" sz="1800" dirty="0"/>
              <a:t>Your room monitors are Satya </a:t>
            </a:r>
            <a:r>
              <a:rPr lang="en-US" sz="1800" dirty="0" err="1"/>
              <a:t>Jayanty</a:t>
            </a:r>
            <a:r>
              <a:rPr lang="en-US" sz="1800" dirty="0"/>
              <a:t>, Emma Dolling</a:t>
            </a:r>
          </a:p>
          <a:p>
            <a:r>
              <a:rPr lang="en-US" sz="1800" dirty="0"/>
              <a:t>Breaks with snacks are from 10.30am until 11am, lunch is from 12.30 to 1.30pm and afternoon break with snacks is 3pm to 3.30pm.  Tea and coffee is available all day however if you have additional breaks please ask your delegates to respect the fact that other sessions are still going.</a:t>
            </a:r>
          </a:p>
          <a:p>
            <a:r>
              <a:rPr lang="en-US" sz="1800" dirty="0"/>
              <a:t>Can you please ask your delegates to ensure they complete their session feedback form and event feedback form which will be distributed by the helpers during the afternoon break.</a:t>
            </a:r>
          </a:p>
          <a:p>
            <a:r>
              <a:rPr lang="en-US" sz="1800" dirty="0"/>
              <a:t>When you arrive at the venue can you please let us know at the Information desk that you have arrived, ideally at least 30 minutes before your session is due to start.</a:t>
            </a:r>
          </a:p>
          <a:p>
            <a:r>
              <a:rPr lang="en-US" sz="1800" dirty="0"/>
              <a:t>If you would like us to print your handouts please ensure it is emailed to </a:t>
            </a:r>
            <a:r>
              <a:rPr lang="en-US" sz="1800" dirty="0">
                <a:hlinkClick r:id="rId2"/>
              </a:rPr>
              <a:t>speakers@sqlbits.com</a:t>
            </a:r>
            <a:r>
              <a:rPr lang="en-US" sz="1800" dirty="0"/>
              <a:t> by no later than 17</a:t>
            </a:r>
            <a:r>
              <a:rPr lang="en-US" sz="1800" baseline="30000" dirty="0"/>
              <a:t>th</a:t>
            </a:r>
            <a:r>
              <a:rPr lang="en-US" sz="1800" dirty="0"/>
              <a:t> February.  However we would like to remind you that we'll cover the cost of printing up to 25 pages, </a:t>
            </a:r>
            <a:r>
              <a:rPr lang="en-US" sz="1800" dirty="0" err="1"/>
              <a:t>b&amp;w</a:t>
            </a:r>
            <a:r>
              <a:rPr lang="en-US" sz="1800" dirty="0"/>
              <a:t>, double sided, so 50 pages. If you have 3 x slides per page then that covers 150 slides.</a:t>
            </a:r>
          </a:p>
          <a:p>
            <a:r>
              <a:rPr lang="en-US" sz="1800" dirty="0"/>
              <a:t>If you need any travel assistance please contact us and we’ll </a:t>
            </a:r>
            <a:r>
              <a:rPr lang="en-US" sz="1800" dirty="0" err="1"/>
              <a:t>endeavour</a:t>
            </a:r>
            <a:r>
              <a:rPr lang="en-US" sz="1800" dirty="0"/>
              <a:t> to help.</a:t>
            </a:r>
          </a:p>
          <a:p>
            <a:r>
              <a:rPr lang="en-US" sz="1800" dirty="0"/>
              <a:t>If you have any other questions or would like any other information please don’t hesitate to contact us and we look forward to seeing you in Manchester.</a:t>
            </a:r>
          </a:p>
          <a:p>
            <a:endParaRPr lang="en-US" sz="1800" dirty="0"/>
          </a:p>
        </p:txBody>
      </p:sp>
    </p:spTree>
    <p:extLst>
      <p:ext uri="{BB962C8B-B14F-4D97-AF65-F5344CB8AC3E}">
        <p14:creationId xmlns:p14="http://schemas.microsoft.com/office/powerpoint/2010/main" val="377948268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Isolating resources within Azure</a:t>
            </a:r>
          </a:p>
        </p:txBody>
      </p:sp>
      <p:sp>
        <p:nvSpPr>
          <p:cNvPr id="3" name="Text Placeholder 2"/>
          <p:cNvSpPr>
            <a:spLocks noGrp="1"/>
          </p:cNvSpPr>
          <p:nvPr>
            <p:ph type="body" idx="1"/>
          </p:nvPr>
        </p:nvSpPr>
        <p:spPr>
          <a:xfrm>
            <a:off x="269241" y="1189178"/>
            <a:ext cx="11653521" cy="5140316"/>
          </a:xfrm>
        </p:spPr>
        <p:txBody>
          <a:bodyPr>
            <a:normAutofit fontScale="70000" lnSpcReduction="20000"/>
          </a:bodyPr>
          <a:lstStyle/>
          <a:p>
            <a:pPr lvl="0"/>
            <a:r>
              <a:rPr lang="en-US" dirty="0"/>
              <a:t>Subscriptions </a:t>
            </a:r>
          </a:p>
          <a:p>
            <a:pPr lvl="1"/>
            <a:r>
              <a:rPr lang="en-US" dirty="0"/>
              <a:t>Divide up access to resources </a:t>
            </a:r>
          </a:p>
          <a:p>
            <a:pPr lvl="1"/>
            <a:r>
              <a:rPr lang="en-US" dirty="0"/>
              <a:t>Assign users to subscriptions </a:t>
            </a:r>
          </a:p>
          <a:p>
            <a:pPr lvl="1"/>
            <a:r>
              <a:rPr lang="en-US" dirty="0"/>
              <a:t>Enable role-based access within the subscription  </a:t>
            </a:r>
          </a:p>
          <a:p>
            <a:pPr lvl="0"/>
            <a:r>
              <a:rPr lang="en-US" dirty="0"/>
              <a:t>Virtual Networks &amp; Subnets </a:t>
            </a:r>
          </a:p>
          <a:p>
            <a:pPr lvl="1"/>
            <a:r>
              <a:rPr lang="en-US" dirty="0"/>
              <a:t>Determine which resources can communicate with each other </a:t>
            </a:r>
            <a:br>
              <a:rPr lang="en-US" dirty="0"/>
            </a:br>
            <a:r>
              <a:rPr lang="en-US" dirty="0"/>
              <a:t>and other networks </a:t>
            </a:r>
          </a:p>
          <a:p>
            <a:pPr lvl="0"/>
            <a:r>
              <a:rPr lang="en-US" dirty="0"/>
              <a:t>Resource Groups </a:t>
            </a:r>
          </a:p>
          <a:p>
            <a:pPr lvl="1"/>
            <a:r>
              <a:rPr lang="en-US" dirty="0"/>
              <a:t>Put resources into meaningful groups for management, </a:t>
            </a:r>
            <a:br>
              <a:rPr lang="en-US" dirty="0"/>
            </a:br>
            <a:r>
              <a:rPr lang="en-US" dirty="0"/>
              <a:t>billing, or affinity </a:t>
            </a:r>
          </a:p>
          <a:p>
            <a:pPr lvl="1"/>
            <a:r>
              <a:rPr lang="en-US" dirty="0"/>
              <a:t>Resources belong to one group </a:t>
            </a:r>
          </a:p>
          <a:p>
            <a:pPr lvl="0"/>
            <a:r>
              <a:rPr lang="en-US" dirty="0"/>
              <a:t>Tags </a:t>
            </a:r>
          </a:p>
          <a:p>
            <a:pPr lvl="1"/>
            <a:r>
              <a:rPr lang="en-US" dirty="0"/>
              <a:t>Metadata about any resource </a:t>
            </a:r>
          </a:p>
          <a:p>
            <a:pPr lvl="1"/>
            <a:r>
              <a:rPr lang="en-US" dirty="0"/>
              <a:t>Up to 15 </a:t>
            </a:r>
            <a:r>
              <a:rPr lang="en-US" dirty="0" err="1"/>
              <a:t>key:value</a:t>
            </a:r>
            <a:r>
              <a:rPr lang="en-US" dirty="0"/>
              <a:t> pairs </a:t>
            </a:r>
          </a:p>
          <a:p>
            <a:pPr lvl="1"/>
            <a:r>
              <a:rPr lang="en-US" dirty="0"/>
              <a:t>Common: Department, Resource Owner, Environment Type </a:t>
            </a:r>
          </a:p>
          <a:p>
            <a:pPr lvl="1"/>
            <a:r>
              <a:rPr lang="en-US" dirty="0"/>
              <a:t>Azure enterprise scaffold - prescriptive subscription governance - </a:t>
            </a:r>
            <a:r>
              <a:rPr lang="en-US" dirty="0">
                <a:hlinkClick r:id="rId3"/>
              </a:rPr>
              <a:t>https://docs.microsoft.com/en-us/azure/azure-resource-manager/resource-manager-subscription-governance</a:t>
            </a:r>
            <a:r>
              <a:rPr lang="en-US" dirty="0"/>
              <a:t> </a:t>
            </a:r>
          </a:p>
        </p:txBody>
      </p:sp>
      <p:pic>
        <p:nvPicPr>
          <p:cNvPr id="5" name="Picture 4" descr="A screenshot of a cell phone&#10;&#10;Description generated with very high confidence">
            <a:extLst>
              <a:ext uri="{FF2B5EF4-FFF2-40B4-BE49-F238E27FC236}">
                <a16:creationId xmlns:a16="http://schemas.microsoft.com/office/drawing/2014/main" id="{A581BDBA-F24E-4787-AB48-67576DC6BF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3235" y="2271857"/>
            <a:ext cx="3809524" cy="2314286"/>
          </a:xfrm>
          <a:prstGeom prst="rect">
            <a:avLst/>
          </a:prstGeom>
        </p:spPr>
      </p:pic>
    </p:spTree>
    <p:extLst>
      <p:ext uri="{BB962C8B-B14F-4D97-AF65-F5344CB8AC3E}">
        <p14:creationId xmlns:p14="http://schemas.microsoft.com/office/powerpoint/2010/main" val="2686289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t>
            </a:r>
          </a:p>
        </p:txBody>
      </p:sp>
    </p:spTree>
    <p:extLst>
      <p:ext uri="{BB962C8B-B14F-4D97-AF65-F5344CB8AC3E}">
        <p14:creationId xmlns:p14="http://schemas.microsoft.com/office/powerpoint/2010/main" val="425461548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Blob </a:t>
            </a:r>
          </a:p>
        </p:txBody>
      </p:sp>
      <p:sp>
        <p:nvSpPr>
          <p:cNvPr id="3" name="Text Placeholder 2"/>
          <p:cNvSpPr>
            <a:spLocks noGrp="1"/>
          </p:cNvSpPr>
          <p:nvPr>
            <p:ph type="body" idx="1"/>
          </p:nvPr>
        </p:nvSpPr>
        <p:spPr/>
        <p:txBody>
          <a:bodyPr/>
          <a:lstStyle/>
          <a:p>
            <a:pPr lvl="0"/>
            <a:r>
              <a:rPr lang="en-US"/>
              <a:t>Unstructured object storage 	</a:t>
            </a:r>
          </a:p>
          <a:p>
            <a:pPr lvl="0"/>
            <a:r>
              <a:rPr lang="en-US"/>
              <a:t>Account &gt; Container &gt; Blob </a:t>
            </a:r>
          </a:p>
          <a:p>
            <a:pPr lvl="1"/>
            <a:r>
              <a:rPr lang="en-US"/>
              <a:t>Block - optimized for streaming and storing cloud objects </a:t>
            </a:r>
          </a:p>
          <a:p>
            <a:pPr lvl="1"/>
            <a:r>
              <a:rPr lang="en-US"/>
              <a:t>Append - optimized for append opeartions </a:t>
            </a:r>
          </a:p>
          <a:p>
            <a:pPr lvl="1"/>
            <a:r>
              <a:rPr lang="en-US"/>
              <a:t>Page - optimized for representing IaaS disk and random writes </a:t>
            </a:r>
          </a:p>
        </p:txBody>
      </p:sp>
    </p:spTree>
    <p:extLst>
      <p:ext uri="{BB962C8B-B14F-4D97-AF65-F5344CB8AC3E}">
        <p14:creationId xmlns:p14="http://schemas.microsoft.com/office/powerpoint/2010/main" val="1393801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a:t>
            </a:r>
          </a:p>
        </p:txBody>
      </p:sp>
      <p:sp>
        <p:nvSpPr>
          <p:cNvPr id="3" name="Text Placeholder 2"/>
          <p:cNvSpPr>
            <a:spLocks noGrp="1"/>
          </p:cNvSpPr>
          <p:nvPr>
            <p:ph type="body" idx="1"/>
          </p:nvPr>
        </p:nvSpPr>
        <p:spPr/>
        <p:txBody>
          <a:bodyPr/>
          <a:lstStyle/>
          <a:p>
            <a:pPr lvl="0"/>
            <a:r>
              <a:rPr lang="en-US"/>
              <a:t>Structured dataset storage </a:t>
            </a:r>
          </a:p>
          <a:p>
            <a:pPr lvl="0"/>
            <a:r>
              <a:rPr lang="en-US"/>
              <a:t>NoSQL key:value storage </a:t>
            </a:r>
          </a:p>
          <a:p>
            <a:pPr lvl="0"/>
            <a:r>
              <a:rPr lang="en-US"/>
              <a:t>Account &gt; Table &gt; Entity </a:t>
            </a:r>
          </a:p>
        </p:txBody>
      </p:sp>
    </p:spTree>
    <p:extLst>
      <p:ext uri="{BB962C8B-B14F-4D97-AF65-F5344CB8AC3E}">
        <p14:creationId xmlns:p14="http://schemas.microsoft.com/office/powerpoint/2010/main" val="614828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Queue </a:t>
            </a:r>
          </a:p>
        </p:txBody>
      </p:sp>
      <p:sp>
        <p:nvSpPr>
          <p:cNvPr id="3" name="Text Placeholder 2"/>
          <p:cNvSpPr>
            <a:spLocks noGrp="1"/>
          </p:cNvSpPr>
          <p:nvPr>
            <p:ph type="body" idx="1"/>
          </p:nvPr>
        </p:nvSpPr>
        <p:spPr/>
        <p:txBody>
          <a:bodyPr/>
          <a:lstStyle/>
          <a:p>
            <a:pPr lvl="0"/>
            <a:r>
              <a:rPr lang="en-US"/>
              <a:t>Holds messages </a:t>
            </a:r>
          </a:p>
          <a:p>
            <a:pPr lvl="0"/>
            <a:r>
              <a:rPr lang="en-US"/>
              <a:t>Account &gt; Queue &gt; Messages </a:t>
            </a:r>
          </a:p>
        </p:txBody>
      </p:sp>
    </p:spTree>
    <p:extLst>
      <p:ext uri="{BB962C8B-B14F-4D97-AF65-F5344CB8AC3E}">
        <p14:creationId xmlns:p14="http://schemas.microsoft.com/office/powerpoint/2010/main" val="844436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 </a:t>
            </a:r>
          </a:p>
        </p:txBody>
      </p:sp>
      <p:sp>
        <p:nvSpPr>
          <p:cNvPr id="3" name="Text Placeholder 2"/>
          <p:cNvSpPr>
            <a:spLocks noGrp="1"/>
          </p:cNvSpPr>
          <p:nvPr>
            <p:ph type="body" idx="1"/>
          </p:nvPr>
        </p:nvSpPr>
        <p:spPr/>
        <p:txBody>
          <a:bodyPr/>
          <a:lstStyle/>
          <a:p>
            <a:pPr lvl="0"/>
            <a:r>
              <a:rPr lang="en-US"/>
              <a:t>SMB protocol </a:t>
            </a:r>
          </a:p>
        </p:txBody>
      </p:sp>
    </p:spTree>
    <p:extLst>
      <p:ext uri="{BB962C8B-B14F-4D97-AF65-F5344CB8AC3E}">
        <p14:creationId xmlns:p14="http://schemas.microsoft.com/office/powerpoint/2010/main" val="488826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 </a:t>
            </a:r>
          </a:p>
        </p:txBody>
      </p:sp>
      <p:sp>
        <p:nvSpPr>
          <p:cNvPr id="3" name="Text Placeholder 2"/>
          <p:cNvSpPr>
            <a:spLocks noGrp="1"/>
          </p:cNvSpPr>
          <p:nvPr>
            <p:ph type="body" idx="1"/>
          </p:nvPr>
        </p:nvSpPr>
        <p:spPr/>
        <p:txBody>
          <a:bodyPr/>
          <a:lstStyle/>
          <a:p>
            <a:pPr lvl="0"/>
            <a:r>
              <a:rPr lang="en-US"/>
              <a:t>For IaaS (VMs) </a:t>
            </a:r>
          </a:p>
          <a:p>
            <a:pPr lvl="0"/>
            <a:r>
              <a:rPr lang="en-US"/>
              <a:t>HDD or SSD </a:t>
            </a:r>
          </a:p>
          <a:p>
            <a:pPr lvl="0"/>
            <a:r>
              <a:rPr lang="en-US"/>
              <a:t>Unmanaged or Managed </a:t>
            </a:r>
          </a:p>
        </p:txBody>
      </p:sp>
    </p:spTree>
    <p:extLst>
      <p:ext uri="{BB962C8B-B14F-4D97-AF65-F5344CB8AC3E}">
        <p14:creationId xmlns:p14="http://schemas.microsoft.com/office/powerpoint/2010/main" val="225530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replication for data safety </a:t>
            </a:r>
          </a:p>
        </p:txBody>
      </p:sp>
      <p:sp>
        <p:nvSpPr>
          <p:cNvPr id="3" name="Text Placeholder 2"/>
          <p:cNvSpPr>
            <a:spLocks noGrp="1"/>
          </p:cNvSpPr>
          <p:nvPr>
            <p:ph type="body" idx="1"/>
          </p:nvPr>
        </p:nvSpPr>
        <p:spPr>
          <a:xfrm>
            <a:off x="269241" y="1189178"/>
            <a:ext cx="11653521" cy="5245178"/>
          </a:xfrm>
        </p:spPr>
        <p:txBody>
          <a:bodyPr>
            <a:normAutofit lnSpcReduction="10000"/>
          </a:bodyPr>
          <a:lstStyle/>
          <a:p>
            <a:pPr lvl="0"/>
            <a:r>
              <a:rPr lang="en-US" dirty="0"/>
              <a:t>Set at the storage account level </a:t>
            </a:r>
          </a:p>
          <a:p>
            <a:pPr lvl="0"/>
            <a:r>
              <a:rPr lang="en-US" dirty="0"/>
              <a:t>LRS - Locally redundant storage </a:t>
            </a:r>
          </a:p>
          <a:p>
            <a:pPr lvl="1"/>
            <a:r>
              <a:rPr lang="en-US" dirty="0"/>
              <a:t>3 copies within a single data center in a single region </a:t>
            </a:r>
          </a:p>
          <a:p>
            <a:pPr lvl="0"/>
            <a:r>
              <a:rPr lang="en-US" dirty="0"/>
              <a:t>ZRS - Zone redundant storage </a:t>
            </a:r>
          </a:p>
          <a:p>
            <a:pPr lvl="1"/>
            <a:r>
              <a:rPr lang="en-US" dirty="0"/>
              <a:t>3 copies in 2-3 data centers, in 1 or 2 regions </a:t>
            </a:r>
          </a:p>
          <a:p>
            <a:pPr lvl="0"/>
            <a:r>
              <a:rPr lang="en-US" dirty="0"/>
              <a:t>GRS - Geo-redundant storage </a:t>
            </a:r>
          </a:p>
          <a:p>
            <a:pPr lvl="1"/>
            <a:r>
              <a:rPr lang="en-US" dirty="0"/>
              <a:t>Recommended level </a:t>
            </a:r>
          </a:p>
          <a:p>
            <a:pPr lvl="1"/>
            <a:r>
              <a:rPr lang="en-US" dirty="0"/>
              <a:t>6 copies - 3 copies in primary region, 3 copies in secondary region </a:t>
            </a:r>
          </a:p>
          <a:p>
            <a:pPr lvl="0"/>
            <a:r>
              <a:rPr lang="en-US" dirty="0"/>
              <a:t>RA-GRS - Read-access geo-redundant storage </a:t>
            </a:r>
          </a:p>
          <a:p>
            <a:pPr lvl="1"/>
            <a:r>
              <a:rPr lang="en-US" dirty="0"/>
              <a:t>Same as GRS, but the data in the secondary region has read access </a:t>
            </a:r>
          </a:p>
        </p:txBody>
      </p:sp>
    </p:spTree>
    <p:extLst>
      <p:ext uri="{BB962C8B-B14F-4D97-AF65-F5344CB8AC3E}">
        <p14:creationId xmlns:p14="http://schemas.microsoft.com/office/powerpoint/2010/main" val="1722444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
            </a:r>
          </a:p>
        </p:txBody>
      </p:sp>
    </p:spTree>
    <p:extLst>
      <p:ext uri="{BB962C8B-B14F-4D97-AF65-F5344CB8AC3E}">
        <p14:creationId xmlns:p14="http://schemas.microsoft.com/office/powerpoint/2010/main" val="181090107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Authentication </a:t>
            </a:r>
          </a:p>
        </p:txBody>
      </p:sp>
      <p:sp>
        <p:nvSpPr>
          <p:cNvPr id="3" name="Text Placeholder 2"/>
          <p:cNvSpPr>
            <a:spLocks noGrp="1"/>
          </p:cNvSpPr>
          <p:nvPr>
            <p:ph type="body" idx="1"/>
          </p:nvPr>
        </p:nvSpPr>
        <p:spPr>
          <a:xfrm>
            <a:off x="269241" y="1189178"/>
            <a:ext cx="11653521" cy="5273766"/>
          </a:xfrm>
        </p:spPr>
        <p:txBody>
          <a:bodyPr>
            <a:normAutofit/>
          </a:bodyPr>
          <a:lstStyle/>
          <a:p>
            <a:r>
              <a:rPr lang="en-US" dirty="0"/>
              <a:t>How do enterprise users connect to Azure and its services?</a:t>
            </a:r>
          </a:p>
          <a:p>
            <a:r>
              <a:rPr lang="en-US" dirty="0"/>
              <a:t>Azure Active Directory </a:t>
            </a:r>
          </a:p>
          <a:p>
            <a:pPr lvl="1"/>
            <a:r>
              <a:rPr lang="en-US" dirty="0"/>
              <a:t>PaaS offering </a:t>
            </a:r>
          </a:p>
          <a:p>
            <a:pPr lvl="0"/>
            <a:r>
              <a:rPr lang="en-US" dirty="0"/>
              <a:t>AD Connect </a:t>
            </a:r>
          </a:p>
          <a:p>
            <a:pPr lvl="1"/>
            <a:r>
              <a:rPr lang="en-US" dirty="0"/>
              <a:t>Integrate on-premises Active Directory with Azure Active Directory </a:t>
            </a:r>
          </a:p>
          <a:p>
            <a:pPr lvl="0"/>
            <a:r>
              <a:rPr lang="en-US" dirty="0"/>
              <a:t>Active Directory Federation Services </a:t>
            </a:r>
          </a:p>
          <a:p>
            <a:pPr lvl="1"/>
            <a:r>
              <a:rPr lang="en-US" dirty="0"/>
              <a:t>Users sign in to Azure AD-based services with their on-premises passwords</a:t>
            </a:r>
          </a:p>
          <a:p>
            <a:pPr lvl="1"/>
            <a:r>
              <a:rPr lang="en-US" dirty="0"/>
              <a:t>While on the corporate network, they don't have to enter their passwords again </a:t>
            </a:r>
          </a:p>
        </p:txBody>
      </p:sp>
    </p:spTree>
    <p:extLst>
      <p:ext uri="{BB962C8B-B14F-4D97-AF65-F5344CB8AC3E}">
        <p14:creationId xmlns:p14="http://schemas.microsoft.com/office/powerpoint/2010/main" val="283060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CDCB-95C6-4FED-95A6-32D1D56DF50F}"/>
              </a:ext>
            </a:extLst>
          </p:cNvPr>
          <p:cNvSpPr>
            <a:spLocks noGrp="1"/>
          </p:cNvSpPr>
          <p:nvPr>
            <p:ph type="title"/>
          </p:nvPr>
        </p:nvSpPr>
        <p:spPr>
          <a:xfrm>
            <a:off x="495300" y="601734"/>
            <a:ext cx="5398294" cy="4913241"/>
          </a:xfrm>
        </p:spPr>
        <p:txBody>
          <a:bodyPr/>
          <a:lstStyle/>
          <a:p>
            <a:r>
              <a:rPr lang="en-US" dirty="0"/>
              <a:t>Jes Borland </a:t>
            </a:r>
            <a:br>
              <a:rPr lang="en-US" dirty="0"/>
            </a:br>
            <a:r>
              <a:rPr lang="en-US" sz="3200" b="0" dirty="0"/>
              <a:t>Premier Field Engineer – </a:t>
            </a:r>
            <a:br>
              <a:rPr lang="en-US" sz="3200" b="0" dirty="0"/>
            </a:br>
            <a:r>
              <a:rPr lang="en-US" sz="3200" b="0" dirty="0"/>
              <a:t>Data &amp; AI</a:t>
            </a:r>
            <a:br>
              <a:rPr lang="en-US" sz="3200" b="0" dirty="0"/>
            </a:br>
            <a:r>
              <a:rPr lang="en-US" sz="3200" b="0" i="1" dirty="0"/>
              <a:t>Microsoft</a:t>
            </a:r>
            <a:r>
              <a:rPr lang="en-US" sz="3200" b="0" dirty="0"/>
              <a:t> </a:t>
            </a:r>
            <a:br>
              <a:rPr lang="en-US" sz="3200" b="0" dirty="0"/>
            </a:br>
            <a:r>
              <a:rPr lang="en-US" sz="3200" b="0" dirty="0">
                <a:hlinkClick r:id="rId3"/>
              </a:rPr>
              <a:t>jes.borland@microsoft.com</a:t>
            </a:r>
            <a:br>
              <a:rPr lang="en-US" sz="3200" b="0" dirty="0"/>
            </a:br>
            <a:r>
              <a:rPr lang="en-US" sz="3200" b="0" dirty="0"/>
              <a:t>@</a:t>
            </a:r>
            <a:r>
              <a:rPr lang="en-US" sz="3200" b="0" dirty="0" err="1"/>
              <a:t>grrl_geek</a:t>
            </a:r>
            <a:br>
              <a:rPr lang="en-US" sz="3200" b="0" dirty="0"/>
            </a:br>
            <a:r>
              <a:rPr lang="en-US" sz="3200" b="0" dirty="0"/>
              <a:t>LessThanDot.com </a:t>
            </a:r>
            <a:br>
              <a:rPr lang="en-US" sz="3600" dirty="0"/>
            </a:br>
            <a:r>
              <a:rPr lang="en-US" sz="3600" b="0" dirty="0"/>
              <a:t> </a:t>
            </a:r>
            <a:endParaRPr lang="en-US" b="0" dirty="0"/>
          </a:p>
        </p:txBody>
      </p:sp>
      <p:pic>
        <p:nvPicPr>
          <p:cNvPr id="6" name="Picture 5">
            <a:extLst>
              <a:ext uri="{FF2B5EF4-FFF2-40B4-BE49-F238E27FC236}">
                <a16:creationId xmlns:a16="http://schemas.microsoft.com/office/drawing/2014/main" id="{EA463AE8-4939-4582-8650-A1B601F604C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5400000">
            <a:off x="6898688" y="1493963"/>
            <a:ext cx="4649380" cy="3487036"/>
          </a:xfrm>
          <a:prstGeom prst="rect">
            <a:avLst/>
          </a:prstGeom>
        </p:spPr>
      </p:pic>
    </p:spTree>
    <p:extLst>
      <p:ext uri="{BB962C8B-B14F-4D97-AF65-F5344CB8AC3E}">
        <p14:creationId xmlns:p14="http://schemas.microsoft.com/office/powerpoint/2010/main" val="181210474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3A91-5F33-4E9C-A66F-2057789ABDD9}"/>
              </a:ext>
            </a:extLst>
          </p:cNvPr>
          <p:cNvSpPr>
            <a:spLocks noGrp="1"/>
          </p:cNvSpPr>
          <p:nvPr>
            <p:ph type="title"/>
          </p:nvPr>
        </p:nvSpPr>
        <p:spPr>
          <a:noFill/>
        </p:spPr>
        <p:txBody>
          <a:bodyPr/>
          <a:lstStyle/>
          <a:p>
            <a:r>
              <a:rPr lang="en-US" dirty="0"/>
              <a:t>Role based access control</a:t>
            </a:r>
          </a:p>
        </p:txBody>
      </p:sp>
      <p:sp>
        <p:nvSpPr>
          <p:cNvPr id="3" name="Text Placeholder 2">
            <a:extLst>
              <a:ext uri="{FF2B5EF4-FFF2-40B4-BE49-F238E27FC236}">
                <a16:creationId xmlns:a16="http://schemas.microsoft.com/office/drawing/2014/main" id="{6C0032AB-0B0B-4CA1-BA63-3B2B84E569DB}"/>
              </a:ext>
            </a:extLst>
          </p:cNvPr>
          <p:cNvSpPr>
            <a:spLocks noGrp="1"/>
          </p:cNvSpPr>
          <p:nvPr>
            <p:ph type="body" sz="quarter" idx="10"/>
          </p:nvPr>
        </p:nvSpPr>
        <p:spPr>
          <a:xfrm>
            <a:off x="269303" y="1187644"/>
            <a:ext cx="11655078" cy="1868268"/>
          </a:xfrm>
        </p:spPr>
        <p:txBody>
          <a:bodyPr/>
          <a:lstStyle/>
          <a:p>
            <a:r>
              <a:rPr lang="en-US" dirty="0"/>
              <a:t>Who has access to which resources? </a:t>
            </a:r>
          </a:p>
          <a:p>
            <a:r>
              <a:rPr lang="en-US" dirty="0"/>
              <a:t>What level of access do they have? </a:t>
            </a:r>
          </a:p>
          <a:p>
            <a:r>
              <a:rPr lang="en-US" dirty="0"/>
              <a:t>Many built-in roles; custom roles can be created </a:t>
            </a:r>
          </a:p>
        </p:txBody>
      </p:sp>
    </p:spTree>
    <p:extLst>
      <p:ext uri="{BB962C8B-B14F-4D97-AF65-F5344CB8AC3E}">
        <p14:creationId xmlns:p14="http://schemas.microsoft.com/office/powerpoint/2010/main" val="272240554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71E7B3-481C-437D-83B7-D713052811FB}"/>
              </a:ext>
            </a:extLst>
          </p:cNvPr>
          <p:cNvSpPr>
            <a:spLocks noGrp="1"/>
          </p:cNvSpPr>
          <p:nvPr>
            <p:ph type="body" sz="quarter" idx="10"/>
          </p:nvPr>
        </p:nvSpPr>
        <p:spPr/>
        <p:txBody>
          <a:bodyPr/>
          <a:lstStyle/>
          <a:p>
            <a:endParaRPr lang="en-US" dirty="0"/>
          </a:p>
        </p:txBody>
      </p:sp>
      <p:pic>
        <p:nvPicPr>
          <p:cNvPr id="4" name="Picture 3">
            <a:extLst>
              <a:ext uri="{FF2B5EF4-FFF2-40B4-BE49-F238E27FC236}">
                <a16:creationId xmlns:a16="http://schemas.microsoft.com/office/drawing/2014/main" id="{B8C938AC-673B-4B16-AA2F-AC0E326A0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61" y="756323"/>
            <a:ext cx="11655078" cy="5345354"/>
          </a:xfrm>
          <a:prstGeom prst="rect">
            <a:avLst/>
          </a:prstGeom>
        </p:spPr>
      </p:pic>
    </p:spTree>
    <p:extLst>
      <p:ext uri="{BB962C8B-B14F-4D97-AF65-F5344CB8AC3E}">
        <p14:creationId xmlns:p14="http://schemas.microsoft.com/office/powerpoint/2010/main" val="387303497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7A4B7-0DD6-4BDA-95CB-76A812282171}"/>
              </a:ext>
            </a:extLst>
          </p:cNvPr>
          <p:cNvSpPr>
            <a:spLocks noGrp="1"/>
          </p:cNvSpPr>
          <p:nvPr>
            <p:ph type="title"/>
          </p:nvPr>
        </p:nvSpPr>
        <p:spPr/>
        <p:txBody>
          <a:bodyPr/>
          <a:lstStyle/>
          <a:p>
            <a:r>
              <a:rPr lang="en-US" dirty="0"/>
              <a:t>Data options</a:t>
            </a:r>
          </a:p>
        </p:txBody>
      </p:sp>
    </p:spTree>
    <p:extLst>
      <p:ext uri="{BB962C8B-B14F-4D97-AF65-F5344CB8AC3E}">
        <p14:creationId xmlns:p14="http://schemas.microsoft.com/office/powerpoint/2010/main" val="191241769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9708-6671-445D-A095-FC41C0A51358}"/>
              </a:ext>
            </a:extLst>
          </p:cNvPr>
          <p:cNvSpPr>
            <a:spLocks noGrp="1"/>
          </p:cNvSpPr>
          <p:nvPr>
            <p:ph type="title"/>
          </p:nvPr>
        </p:nvSpPr>
        <p:spPr/>
        <p:txBody>
          <a:bodyPr/>
          <a:lstStyle/>
          <a:p>
            <a:r>
              <a:rPr lang="en-US" dirty="0"/>
              <a:t>Current Azure Database Offerings </a:t>
            </a:r>
          </a:p>
        </p:txBody>
      </p:sp>
      <p:sp>
        <p:nvSpPr>
          <p:cNvPr id="3" name="Text Placeholder 2">
            <a:extLst>
              <a:ext uri="{FF2B5EF4-FFF2-40B4-BE49-F238E27FC236}">
                <a16:creationId xmlns:a16="http://schemas.microsoft.com/office/drawing/2014/main" id="{7FB99F20-1D02-4B70-A2EA-6947950EDCB5}"/>
              </a:ext>
            </a:extLst>
          </p:cNvPr>
          <p:cNvSpPr>
            <a:spLocks noGrp="1"/>
          </p:cNvSpPr>
          <p:nvPr>
            <p:ph type="body" sz="quarter" idx="10"/>
          </p:nvPr>
        </p:nvSpPr>
        <p:spPr>
          <a:xfrm>
            <a:off x="269303" y="1187644"/>
            <a:ext cx="11655078" cy="5255440"/>
          </a:xfrm>
        </p:spPr>
        <p:txBody>
          <a:bodyPr numCol="2">
            <a:normAutofit fontScale="92500" lnSpcReduction="10000"/>
          </a:bodyPr>
          <a:lstStyle/>
          <a:p>
            <a:pPr marL="0" lvl="0" indent="0">
              <a:buNone/>
            </a:pPr>
            <a:r>
              <a:rPr lang="en-US" dirty="0"/>
              <a:t>SQL Server in VMs </a:t>
            </a:r>
          </a:p>
          <a:p>
            <a:pPr marL="0" lvl="0" indent="0">
              <a:buNone/>
            </a:pPr>
            <a:endParaRPr lang="en-US" dirty="0"/>
          </a:p>
          <a:p>
            <a:pPr marL="0" lvl="0" indent="0">
              <a:buNone/>
            </a:pPr>
            <a:r>
              <a:rPr lang="en-US" dirty="0"/>
              <a:t>SQL Database </a:t>
            </a:r>
          </a:p>
          <a:p>
            <a:pPr marL="609569" lvl="1" indent="0">
              <a:buNone/>
            </a:pPr>
            <a:r>
              <a:rPr lang="en-US" dirty="0"/>
              <a:t>Single database </a:t>
            </a:r>
          </a:p>
          <a:p>
            <a:pPr marL="609569" lvl="1" indent="0">
              <a:buNone/>
            </a:pPr>
            <a:r>
              <a:rPr lang="en-US" dirty="0"/>
              <a:t>Elastic pools </a:t>
            </a:r>
          </a:p>
          <a:p>
            <a:pPr marL="0" lvl="0" indent="0">
              <a:buNone/>
            </a:pPr>
            <a:endParaRPr lang="en-US" dirty="0"/>
          </a:p>
          <a:p>
            <a:pPr marL="0" indent="0">
              <a:buNone/>
            </a:pPr>
            <a:r>
              <a:rPr lang="en-US" dirty="0"/>
              <a:t>Managed Instances </a:t>
            </a:r>
          </a:p>
          <a:p>
            <a:pPr marL="0" lvl="0" indent="0">
              <a:buNone/>
            </a:pPr>
            <a:endParaRPr lang="en-US" dirty="0"/>
          </a:p>
          <a:p>
            <a:pPr marL="0" lvl="0" indent="0">
              <a:buNone/>
            </a:pPr>
            <a:r>
              <a:rPr lang="en-US" dirty="0"/>
              <a:t>SQL Data Warehouse </a:t>
            </a:r>
          </a:p>
          <a:p>
            <a:pPr marL="0" lvl="0" indent="0">
              <a:buNone/>
            </a:pPr>
            <a:endParaRPr lang="en-US" dirty="0"/>
          </a:p>
          <a:p>
            <a:pPr marL="0" lvl="0" indent="0">
              <a:buNone/>
            </a:pPr>
            <a:endParaRPr lang="en-US" dirty="0"/>
          </a:p>
          <a:p>
            <a:pPr marL="0" lvl="0" indent="0">
              <a:buNone/>
            </a:pPr>
            <a:r>
              <a:rPr lang="en-US" dirty="0"/>
              <a:t>Cosmos DB </a:t>
            </a:r>
          </a:p>
          <a:p>
            <a:pPr marL="0" lvl="0" indent="0">
              <a:buNone/>
            </a:pPr>
            <a:endParaRPr lang="en-US" dirty="0"/>
          </a:p>
          <a:p>
            <a:pPr marL="0" lvl="0" indent="0">
              <a:buNone/>
            </a:pPr>
            <a:r>
              <a:rPr lang="en-US" dirty="0"/>
              <a:t>Azure Database for </a:t>
            </a:r>
            <a:br>
              <a:rPr lang="en-US" dirty="0"/>
            </a:br>
            <a:r>
              <a:rPr lang="en-US" dirty="0"/>
              <a:t>MySQL </a:t>
            </a:r>
          </a:p>
          <a:p>
            <a:pPr marL="0" lvl="0" indent="0">
              <a:buNone/>
            </a:pPr>
            <a:endParaRPr lang="en-US" dirty="0"/>
          </a:p>
          <a:p>
            <a:pPr marL="0" lvl="0" indent="0">
              <a:buNone/>
            </a:pPr>
            <a:r>
              <a:rPr lang="en-US" dirty="0"/>
              <a:t>Azure Database for </a:t>
            </a:r>
            <a:br>
              <a:rPr lang="en-US" dirty="0"/>
            </a:br>
            <a:r>
              <a:rPr lang="en-US" dirty="0"/>
              <a:t>PostgreSQL </a:t>
            </a:r>
          </a:p>
          <a:p>
            <a:pPr marL="0" lvl="0" indent="0">
              <a:buNone/>
            </a:pPr>
            <a:endParaRPr lang="en-US" dirty="0"/>
          </a:p>
          <a:p>
            <a:pPr marL="0" lvl="0" indent="0">
              <a:buNone/>
            </a:pPr>
            <a:endParaRPr lang="en-US" dirty="0"/>
          </a:p>
        </p:txBody>
      </p:sp>
      <p:pic>
        <p:nvPicPr>
          <p:cNvPr id="5" name="Picture 4">
            <a:extLst>
              <a:ext uri="{FF2B5EF4-FFF2-40B4-BE49-F238E27FC236}">
                <a16:creationId xmlns:a16="http://schemas.microsoft.com/office/drawing/2014/main" id="{D7B8D4E5-5740-4007-A780-C0EEABE060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21185" y="1226312"/>
            <a:ext cx="780290" cy="780290"/>
          </a:xfrm>
          <a:prstGeom prst="rect">
            <a:avLst/>
          </a:prstGeom>
        </p:spPr>
      </p:pic>
      <p:pic>
        <p:nvPicPr>
          <p:cNvPr id="7" name="Picture 6">
            <a:extLst>
              <a:ext uri="{FF2B5EF4-FFF2-40B4-BE49-F238E27FC236}">
                <a16:creationId xmlns:a16="http://schemas.microsoft.com/office/drawing/2014/main" id="{1C43253F-ED75-4E00-BD73-2B8701896A7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321185" y="2409181"/>
            <a:ext cx="780290" cy="780290"/>
          </a:xfrm>
          <a:prstGeom prst="rect">
            <a:avLst/>
          </a:prstGeom>
        </p:spPr>
      </p:pic>
      <p:pic>
        <p:nvPicPr>
          <p:cNvPr id="9" name="Picture 8">
            <a:extLst>
              <a:ext uri="{FF2B5EF4-FFF2-40B4-BE49-F238E27FC236}">
                <a16:creationId xmlns:a16="http://schemas.microsoft.com/office/drawing/2014/main" id="{78D9FEBF-1599-4F2E-9442-348AF3178AA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384612" y="5161708"/>
            <a:ext cx="780290" cy="780290"/>
          </a:xfrm>
          <a:prstGeom prst="rect">
            <a:avLst/>
          </a:prstGeom>
        </p:spPr>
      </p:pic>
      <p:pic>
        <p:nvPicPr>
          <p:cNvPr id="13" name="Picture 12">
            <a:extLst>
              <a:ext uri="{FF2B5EF4-FFF2-40B4-BE49-F238E27FC236}">
                <a16:creationId xmlns:a16="http://schemas.microsoft.com/office/drawing/2014/main" id="{0262E73F-D2BE-47A8-A947-D1C58D643C4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71548" y="1468582"/>
            <a:ext cx="1480458" cy="777240"/>
          </a:xfrm>
          <a:prstGeom prst="rect">
            <a:avLst/>
          </a:prstGeom>
        </p:spPr>
      </p:pic>
      <p:pic>
        <p:nvPicPr>
          <p:cNvPr id="8" name="Picture 7">
            <a:extLst>
              <a:ext uri="{FF2B5EF4-FFF2-40B4-BE49-F238E27FC236}">
                <a16:creationId xmlns:a16="http://schemas.microsoft.com/office/drawing/2014/main" id="{6A6EBAAC-9676-43D6-8F1C-12BCED29E893}"/>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624405" y="2672530"/>
            <a:ext cx="1480457" cy="777240"/>
          </a:xfrm>
          <a:prstGeom prst="rect">
            <a:avLst/>
          </a:prstGeom>
        </p:spPr>
      </p:pic>
      <p:pic>
        <p:nvPicPr>
          <p:cNvPr id="10" name="Picture 9">
            <a:extLst>
              <a:ext uri="{FF2B5EF4-FFF2-40B4-BE49-F238E27FC236}">
                <a16:creationId xmlns:a16="http://schemas.microsoft.com/office/drawing/2014/main" id="{ACBDC390-5B49-4909-9C7C-16A47A9ECC01}"/>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735402" y="4266624"/>
            <a:ext cx="1480457" cy="777240"/>
          </a:xfrm>
          <a:prstGeom prst="rect">
            <a:avLst/>
          </a:prstGeom>
        </p:spPr>
      </p:pic>
      <p:pic>
        <p:nvPicPr>
          <p:cNvPr id="15" name="Picture 14">
            <a:extLst>
              <a:ext uri="{FF2B5EF4-FFF2-40B4-BE49-F238E27FC236}">
                <a16:creationId xmlns:a16="http://schemas.microsoft.com/office/drawing/2014/main" id="{0E345767-6FA9-4A2D-B633-5A965617FAC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321185" y="3876479"/>
            <a:ext cx="780290" cy="780290"/>
          </a:xfrm>
          <a:prstGeom prst="rect">
            <a:avLst/>
          </a:prstGeom>
        </p:spPr>
      </p:pic>
    </p:spTree>
    <p:extLst>
      <p:ext uri="{BB962C8B-B14F-4D97-AF65-F5344CB8AC3E}">
        <p14:creationId xmlns:p14="http://schemas.microsoft.com/office/powerpoint/2010/main" val="197300461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DAF1B-4C1D-48A6-9917-7DEC47D175A1}"/>
              </a:ext>
            </a:extLst>
          </p:cNvPr>
          <p:cNvSpPr>
            <a:spLocks noGrp="1"/>
          </p:cNvSpPr>
          <p:nvPr>
            <p:ph type="title"/>
          </p:nvPr>
        </p:nvSpPr>
        <p:spPr/>
        <p:txBody>
          <a:bodyPr/>
          <a:lstStyle/>
          <a:p>
            <a:r>
              <a:rPr lang="en-US" dirty="0"/>
              <a:t>Why use SQL Server in VMs?</a:t>
            </a:r>
          </a:p>
        </p:txBody>
      </p:sp>
      <p:sp>
        <p:nvSpPr>
          <p:cNvPr id="3" name="Text Placeholder 2">
            <a:extLst>
              <a:ext uri="{FF2B5EF4-FFF2-40B4-BE49-F238E27FC236}">
                <a16:creationId xmlns:a16="http://schemas.microsoft.com/office/drawing/2014/main" id="{5474340A-1CEE-4517-9094-669C09914B27}"/>
              </a:ext>
            </a:extLst>
          </p:cNvPr>
          <p:cNvSpPr>
            <a:spLocks noGrp="1"/>
          </p:cNvSpPr>
          <p:nvPr>
            <p:ph type="body" idx="1"/>
          </p:nvPr>
        </p:nvSpPr>
        <p:spPr/>
        <p:txBody>
          <a:bodyPr/>
          <a:lstStyle/>
          <a:p>
            <a:r>
              <a:rPr lang="en-US" dirty="0"/>
              <a:t>Run a full version of SQL Server – all features, all additional services </a:t>
            </a:r>
            <a:br>
              <a:rPr lang="en-US" dirty="0"/>
            </a:br>
            <a:r>
              <a:rPr lang="en-US" dirty="0"/>
              <a:t>(SSIS, SSAS, SSRS, R) </a:t>
            </a:r>
          </a:p>
          <a:p>
            <a:r>
              <a:rPr lang="en-US" dirty="0"/>
              <a:t>Scalable VM size </a:t>
            </a:r>
          </a:p>
          <a:p>
            <a:r>
              <a:rPr lang="en-US" dirty="0"/>
              <a:t>Some built-in HA and maintenance </a:t>
            </a:r>
          </a:p>
        </p:txBody>
      </p:sp>
      <p:pic>
        <p:nvPicPr>
          <p:cNvPr id="4" name="Picture 3">
            <a:extLst>
              <a:ext uri="{FF2B5EF4-FFF2-40B4-BE49-F238E27FC236}">
                <a16:creationId xmlns:a16="http://schemas.microsoft.com/office/drawing/2014/main" id="{A94A4609-F1B6-4AAC-9F6F-9CF42C992E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09814" y="3466214"/>
            <a:ext cx="2172586" cy="2172586"/>
          </a:xfrm>
          <a:prstGeom prst="rect">
            <a:avLst/>
          </a:prstGeom>
        </p:spPr>
      </p:pic>
    </p:spTree>
    <p:extLst>
      <p:ext uri="{BB962C8B-B14F-4D97-AF65-F5344CB8AC3E}">
        <p14:creationId xmlns:p14="http://schemas.microsoft.com/office/powerpoint/2010/main" val="53717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EFA385-19B8-4047-BE9F-A00D0186F8DB}"/>
              </a:ext>
            </a:extLst>
          </p:cNvPr>
          <p:cNvSpPr>
            <a:spLocks noGrp="1"/>
          </p:cNvSpPr>
          <p:nvPr>
            <p:ph type="title"/>
          </p:nvPr>
        </p:nvSpPr>
        <p:spPr/>
        <p:txBody>
          <a:bodyPr/>
          <a:lstStyle/>
          <a:p>
            <a:r>
              <a:rPr lang="en-US" dirty="0"/>
              <a:t>Why use SQL Database? </a:t>
            </a:r>
          </a:p>
        </p:txBody>
      </p:sp>
      <p:sp>
        <p:nvSpPr>
          <p:cNvPr id="4" name="Text Placeholder 3">
            <a:extLst>
              <a:ext uri="{FF2B5EF4-FFF2-40B4-BE49-F238E27FC236}">
                <a16:creationId xmlns:a16="http://schemas.microsoft.com/office/drawing/2014/main" id="{18D94691-BB04-4D56-9AED-A52E129FF275}"/>
              </a:ext>
            </a:extLst>
          </p:cNvPr>
          <p:cNvSpPr>
            <a:spLocks noGrp="1"/>
          </p:cNvSpPr>
          <p:nvPr>
            <p:ph type="body" idx="1"/>
          </p:nvPr>
        </p:nvSpPr>
        <p:spPr/>
        <p:txBody>
          <a:bodyPr/>
          <a:lstStyle/>
          <a:p>
            <a:r>
              <a:rPr lang="en-US" dirty="0"/>
              <a:t>Built-in maintenance, monitoring, and HA – worry about code, not maintenance </a:t>
            </a:r>
          </a:p>
          <a:p>
            <a:r>
              <a:rPr lang="en-US" dirty="0"/>
              <a:t>Easily scale up or down to accommodate load </a:t>
            </a:r>
          </a:p>
          <a:p>
            <a:r>
              <a:rPr lang="en-US" dirty="0"/>
              <a:t>Cloud-first development  </a:t>
            </a:r>
          </a:p>
          <a:p>
            <a:endParaRPr lang="en-US" dirty="0"/>
          </a:p>
        </p:txBody>
      </p:sp>
      <p:pic>
        <p:nvPicPr>
          <p:cNvPr id="5" name="Picture 4">
            <a:extLst>
              <a:ext uri="{FF2B5EF4-FFF2-40B4-BE49-F238E27FC236}">
                <a16:creationId xmlns:a16="http://schemas.microsoft.com/office/drawing/2014/main" id="{7FBF1A44-37DD-4133-8911-AA94729CD7B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271591" y="3327991"/>
            <a:ext cx="2310809" cy="2310809"/>
          </a:xfrm>
          <a:prstGeom prst="rect">
            <a:avLst/>
          </a:prstGeom>
        </p:spPr>
      </p:pic>
    </p:spTree>
    <p:extLst>
      <p:ext uri="{BB962C8B-B14F-4D97-AF65-F5344CB8AC3E}">
        <p14:creationId xmlns:p14="http://schemas.microsoft.com/office/powerpoint/2010/main" val="1889973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529E-9EAC-4301-8678-30684D48BE1C}"/>
              </a:ext>
            </a:extLst>
          </p:cNvPr>
          <p:cNvSpPr>
            <a:spLocks noGrp="1"/>
          </p:cNvSpPr>
          <p:nvPr>
            <p:ph type="title"/>
          </p:nvPr>
        </p:nvSpPr>
        <p:spPr/>
        <p:txBody>
          <a:bodyPr/>
          <a:lstStyle/>
          <a:p>
            <a:r>
              <a:rPr lang="en-US" dirty="0"/>
              <a:t>Why use Managed Instances? </a:t>
            </a:r>
          </a:p>
        </p:txBody>
      </p:sp>
      <p:sp>
        <p:nvSpPr>
          <p:cNvPr id="3" name="Text Placeholder 2">
            <a:extLst>
              <a:ext uri="{FF2B5EF4-FFF2-40B4-BE49-F238E27FC236}">
                <a16:creationId xmlns:a16="http://schemas.microsoft.com/office/drawing/2014/main" id="{9767A743-DB29-4738-B744-2C1A202EA84B}"/>
              </a:ext>
            </a:extLst>
          </p:cNvPr>
          <p:cNvSpPr>
            <a:spLocks noGrp="1"/>
          </p:cNvSpPr>
          <p:nvPr>
            <p:ph type="body" sz="quarter" idx="10"/>
          </p:nvPr>
        </p:nvSpPr>
        <p:spPr>
          <a:xfrm>
            <a:off x="269303" y="1187644"/>
            <a:ext cx="11655078" cy="5416676"/>
          </a:xfrm>
        </p:spPr>
        <p:txBody>
          <a:bodyPr/>
          <a:lstStyle/>
          <a:p>
            <a:r>
              <a:rPr lang="en-US" dirty="0"/>
              <a:t>Benefits of SQL Database  </a:t>
            </a:r>
          </a:p>
          <a:p>
            <a:pPr lvl="1"/>
            <a:r>
              <a:rPr lang="en-US" dirty="0"/>
              <a:t>Automatic management of patches, updates, and backups </a:t>
            </a:r>
          </a:p>
          <a:p>
            <a:pPr lvl="1"/>
            <a:r>
              <a:rPr lang="en-US" dirty="0"/>
              <a:t>Easy scalability </a:t>
            </a:r>
          </a:p>
          <a:p>
            <a:pPr lvl="1"/>
            <a:r>
              <a:rPr lang="en-US" dirty="0"/>
              <a:t>Cloud-first feature development </a:t>
            </a:r>
          </a:p>
          <a:p>
            <a:r>
              <a:rPr lang="en-US" dirty="0"/>
              <a:t>Drawbacks of SQL Database </a:t>
            </a:r>
          </a:p>
          <a:p>
            <a:pPr lvl="1"/>
            <a:r>
              <a:rPr lang="en-US" dirty="0"/>
              <a:t>Limited surface area - major features missing </a:t>
            </a:r>
          </a:p>
          <a:p>
            <a:pPr lvl="1"/>
            <a:r>
              <a:rPr lang="en-US" dirty="0"/>
              <a:t>Lack of cross-database communication </a:t>
            </a:r>
          </a:p>
          <a:p>
            <a:r>
              <a:rPr lang="en-US" dirty="0"/>
              <a:t>Solving the Problem </a:t>
            </a:r>
          </a:p>
          <a:p>
            <a:pPr lvl="1"/>
            <a:r>
              <a:rPr lang="en-US" dirty="0"/>
              <a:t>Managed Instances: a PaaS offering combining the managed services of SQL Database with the compatibility and server-level options of SQL Server </a:t>
            </a:r>
          </a:p>
        </p:txBody>
      </p:sp>
      <p:pic>
        <p:nvPicPr>
          <p:cNvPr id="4" name="Picture 3">
            <a:extLst>
              <a:ext uri="{FF2B5EF4-FFF2-40B4-BE49-F238E27FC236}">
                <a16:creationId xmlns:a16="http://schemas.microsoft.com/office/drawing/2014/main" id="{539DA0C0-A0DB-47AB-BFD6-36B6CE18F21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50629" y="2960317"/>
            <a:ext cx="780290" cy="780290"/>
          </a:xfrm>
          <a:prstGeom prst="rect">
            <a:avLst/>
          </a:prstGeom>
        </p:spPr>
      </p:pic>
      <p:pic>
        <p:nvPicPr>
          <p:cNvPr id="5" name="Picture 4">
            <a:extLst>
              <a:ext uri="{FF2B5EF4-FFF2-40B4-BE49-F238E27FC236}">
                <a16:creationId xmlns:a16="http://schemas.microsoft.com/office/drawing/2014/main" id="{728EBE45-9D21-460B-A4D9-7BC556DBDBD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55125" y="2960317"/>
            <a:ext cx="780290" cy="780290"/>
          </a:xfrm>
          <a:prstGeom prst="rect">
            <a:avLst/>
          </a:prstGeom>
        </p:spPr>
      </p:pic>
      <p:pic>
        <p:nvPicPr>
          <p:cNvPr id="6" name="Picture 5">
            <a:extLst>
              <a:ext uri="{FF2B5EF4-FFF2-40B4-BE49-F238E27FC236}">
                <a16:creationId xmlns:a16="http://schemas.microsoft.com/office/drawing/2014/main" id="{40C49728-7D62-43EA-AF69-6E304431D8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22622" y="2960317"/>
            <a:ext cx="780290" cy="780290"/>
          </a:xfrm>
          <a:prstGeom prst="rect">
            <a:avLst/>
          </a:prstGeom>
        </p:spPr>
      </p:pic>
    </p:spTree>
    <p:extLst>
      <p:ext uri="{BB962C8B-B14F-4D97-AF65-F5344CB8AC3E}">
        <p14:creationId xmlns:p14="http://schemas.microsoft.com/office/powerpoint/2010/main" val="129651496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D0D9-3CBB-46C4-B3A3-BEC7A5C57F4A}"/>
              </a:ext>
            </a:extLst>
          </p:cNvPr>
          <p:cNvSpPr>
            <a:spLocks noGrp="1"/>
          </p:cNvSpPr>
          <p:nvPr>
            <p:ph type="title"/>
          </p:nvPr>
        </p:nvSpPr>
        <p:spPr/>
        <p:txBody>
          <a:bodyPr/>
          <a:lstStyle/>
          <a:p>
            <a:r>
              <a:rPr lang="en-US" dirty="0"/>
              <a:t>Why use SQL Data Warehouse?</a:t>
            </a:r>
          </a:p>
        </p:txBody>
      </p:sp>
      <p:sp>
        <p:nvSpPr>
          <p:cNvPr id="3" name="Text Placeholder 2">
            <a:extLst>
              <a:ext uri="{FF2B5EF4-FFF2-40B4-BE49-F238E27FC236}">
                <a16:creationId xmlns:a16="http://schemas.microsoft.com/office/drawing/2014/main" id="{BA7E4838-4309-49D1-A32D-D69131CD96C2}"/>
              </a:ext>
            </a:extLst>
          </p:cNvPr>
          <p:cNvSpPr>
            <a:spLocks noGrp="1"/>
          </p:cNvSpPr>
          <p:nvPr>
            <p:ph type="body" idx="1"/>
          </p:nvPr>
        </p:nvSpPr>
        <p:spPr/>
        <p:txBody>
          <a:bodyPr/>
          <a:lstStyle/>
          <a:p>
            <a:r>
              <a:rPr lang="en-US" dirty="0"/>
              <a:t>You need a massively parallel processing (MPP) relational database </a:t>
            </a:r>
          </a:p>
          <a:p>
            <a:r>
              <a:rPr lang="en-US" dirty="0"/>
              <a:t>You can pause and resume compute resources to save money </a:t>
            </a:r>
          </a:p>
          <a:p>
            <a:r>
              <a:rPr lang="en-US" dirty="0"/>
              <a:t>Optimized for data warehouse workloads </a:t>
            </a:r>
          </a:p>
        </p:txBody>
      </p:sp>
      <p:pic>
        <p:nvPicPr>
          <p:cNvPr id="4" name="Picture 3">
            <a:extLst>
              <a:ext uri="{FF2B5EF4-FFF2-40B4-BE49-F238E27FC236}">
                <a16:creationId xmlns:a16="http://schemas.microsoft.com/office/drawing/2014/main" id="{3F8A2646-223F-4A57-8BC2-EC8161EEC44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84242" y="3540642"/>
            <a:ext cx="2098158" cy="2098158"/>
          </a:xfrm>
          <a:prstGeom prst="rect">
            <a:avLst/>
          </a:prstGeom>
        </p:spPr>
      </p:pic>
    </p:spTree>
    <p:extLst>
      <p:ext uri="{BB962C8B-B14F-4D97-AF65-F5344CB8AC3E}">
        <p14:creationId xmlns:p14="http://schemas.microsoft.com/office/powerpoint/2010/main" val="4231783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F27E-FD33-43E1-A676-748F730ACA7E}"/>
              </a:ext>
            </a:extLst>
          </p:cNvPr>
          <p:cNvSpPr>
            <a:spLocks noGrp="1"/>
          </p:cNvSpPr>
          <p:nvPr>
            <p:ph type="title"/>
          </p:nvPr>
        </p:nvSpPr>
        <p:spPr/>
        <p:txBody>
          <a:bodyPr/>
          <a:lstStyle/>
          <a:p>
            <a:r>
              <a:rPr lang="en-US" dirty="0"/>
              <a:t>Why use Cosmos DB?</a:t>
            </a:r>
          </a:p>
        </p:txBody>
      </p:sp>
      <p:sp>
        <p:nvSpPr>
          <p:cNvPr id="3" name="Text Placeholder 2">
            <a:extLst>
              <a:ext uri="{FF2B5EF4-FFF2-40B4-BE49-F238E27FC236}">
                <a16:creationId xmlns:a16="http://schemas.microsoft.com/office/drawing/2014/main" id="{9828CD01-FD89-4D06-883D-E32A20A5DBD5}"/>
              </a:ext>
            </a:extLst>
          </p:cNvPr>
          <p:cNvSpPr>
            <a:spLocks noGrp="1"/>
          </p:cNvSpPr>
          <p:nvPr>
            <p:ph type="body" sz="quarter" idx="10"/>
          </p:nvPr>
        </p:nvSpPr>
        <p:spPr>
          <a:xfrm>
            <a:off x="269303" y="1187644"/>
            <a:ext cx="11655078" cy="4040658"/>
          </a:xfrm>
        </p:spPr>
        <p:txBody>
          <a:bodyPr/>
          <a:lstStyle/>
          <a:p>
            <a:r>
              <a:rPr lang="en-US" b="0" dirty="0"/>
              <a:t>Multiple NoSQL data stores to choose from – Document, Cassandra, MongoDB, and more </a:t>
            </a:r>
          </a:p>
          <a:p>
            <a:r>
              <a:rPr lang="en-US" dirty="0"/>
              <a:t>Five consistency levels to strike a balance between database consistency and application responsiveness </a:t>
            </a:r>
          </a:p>
          <a:p>
            <a:r>
              <a:rPr lang="en-US" dirty="0"/>
              <a:t>Multi-master writes </a:t>
            </a:r>
          </a:p>
          <a:p>
            <a:r>
              <a:rPr lang="en-US" b="0" dirty="0"/>
              <a:t>Global distribution </a:t>
            </a:r>
          </a:p>
          <a:p>
            <a:r>
              <a:rPr lang="en-US" dirty="0"/>
              <a:t>Guaranteed performance SLAs</a:t>
            </a:r>
            <a:endParaRPr lang="en-US" b="0" dirty="0"/>
          </a:p>
        </p:txBody>
      </p:sp>
      <p:pic>
        <p:nvPicPr>
          <p:cNvPr id="5" name="Picture 4">
            <a:extLst>
              <a:ext uri="{FF2B5EF4-FFF2-40B4-BE49-F238E27FC236}">
                <a16:creationId xmlns:a16="http://schemas.microsoft.com/office/drawing/2014/main" id="{82E40391-BE37-4E93-AA62-97C7EDCB2D7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64863" y="4687287"/>
            <a:ext cx="2668735" cy="1401086"/>
          </a:xfrm>
          <a:prstGeom prst="rect">
            <a:avLst/>
          </a:prstGeom>
        </p:spPr>
      </p:pic>
    </p:spTree>
    <p:extLst>
      <p:ext uri="{BB962C8B-B14F-4D97-AF65-F5344CB8AC3E}">
        <p14:creationId xmlns:p14="http://schemas.microsoft.com/office/powerpoint/2010/main" val="126919556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702B-3285-480D-BA70-71757DABCBE6}"/>
              </a:ext>
            </a:extLst>
          </p:cNvPr>
          <p:cNvSpPr>
            <a:spLocks noGrp="1"/>
          </p:cNvSpPr>
          <p:nvPr>
            <p:ph type="title"/>
          </p:nvPr>
        </p:nvSpPr>
        <p:spPr/>
        <p:txBody>
          <a:bodyPr/>
          <a:lstStyle/>
          <a:p>
            <a:r>
              <a:rPr lang="en-US" dirty="0"/>
              <a:t>Why use MySQL as a Service? </a:t>
            </a:r>
          </a:p>
        </p:txBody>
      </p:sp>
      <p:sp>
        <p:nvSpPr>
          <p:cNvPr id="3" name="Text Placeholder 2">
            <a:extLst>
              <a:ext uri="{FF2B5EF4-FFF2-40B4-BE49-F238E27FC236}">
                <a16:creationId xmlns:a16="http://schemas.microsoft.com/office/drawing/2014/main" id="{5714409E-195E-480C-965F-1A322D4CAA47}"/>
              </a:ext>
            </a:extLst>
          </p:cNvPr>
          <p:cNvSpPr>
            <a:spLocks noGrp="1"/>
          </p:cNvSpPr>
          <p:nvPr>
            <p:ph type="body" idx="1"/>
          </p:nvPr>
        </p:nvSpPr>
        <p:spPr>
          <a:xfrm>
            <a:off x="269241" y="1189177"/>
            <a:ext cx="11653521" cy="5064815"/>
          </a:xfrm>
        </p:spPr>
        <p:txBody>
          <a:bodyPr>
            <a:normAutofit/>
          </a:bodyPr>
          <a:lstStyle/>
          <a:p>
            <a:pPr lvl="0"/>
            <a:r>
              <a:rPr lang="en-US" dirty="0"/>
              <a:t>Scale up and down, depending on current workload </a:t>
            </a:r>
          </a:p>
          <a:p>
            <a:pPr lvl="0"/>
            <a:r>
              <a:rPr lang="en-US" dirty="0"/>
              <a:t>Built-in monitoring and alerting </a:t>
            </a:r>
          </a:p>
          <a:p>
            <a:pPr lvl="0"/>
            <a:r>
              <a:rPr lang="en-US" dirty="0"/>
              <a:t>99.99% availability SLA </a:t>
            </a:r>
          </a:p>
          <a:p>
            <a:pPr lvl="0"/>
            <a:r>
              <a:rPr lang="en-US" dirty="0"/>
              <a:t>Point-in-time restore </a:t>
            </a:r>
          </a:p>
          <a:p>
            <a:pPr lvl="0"/>
            <a:r>
              <a:rPr lang="en-US" dirty="0"/>
              <a:t>Security - physical security of assets, data secured at-rest, SSL connections required </a:t>
            </a:r>
          </a:p>
          <a:p>
            <a:pPr marL="0" lvl="0" indent="0">
              <a:buNone/>
            </a:pPr>
            <a:endParaRPr lang="en-US" dirty="0"/>
          </a:p>
        </p:txBody>
      </p:sp>
      <p:pic>
        <p:nvPicPr>
          <p:cNvPr id="4" name="Picture 3">
            <a:extLst>
              <a:ext uri="{FF2B5EF4-FFF2-40B4-BE49-F238E27FC236}">
                <a16:creationId xmlns:a16="http://schemas.microsoft.com/office/drawing/2014/main" id="{5BC3289F-426A-4ABC-BAAB-9C55C8A1335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86531" y="4544295"/>
            <a:ext cx="2621684" cy="1376384"/>
          </a:xfrm>
          <a:prstGeom prst="rect">
            <a:avLst/>
          </a:prstGeom>
        </p:spPr>
      </p:pic>
    </p:spTree>
    <p:extLst>
      <p:ext uri="{BB962C8B-B14F-4D97-AF65-F5344CB8AC3E}">
        <p14:creationId xmlns:p14="http://schemas.microsoft.com/office/powerpoint/2010/main" val="2617791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fundamentals</a:t>
            </a:r>
          </a:p>
        </p:txBody>
      </p:sp>
      <p:sp>
        <p:nvSpPr>
          <p:cNvPr id="4" name="Subtitle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566728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E429-D4FE-403E-A100-CDA72C133895}"/>
              </a:ext>
            </a:extLst>
          </p:cNvPr>
          <p:cNvSpPr>
            <a:spLocks noGrp="1"/>
          </p:cNvSpPr>
          <p:nvPr>
            <p:ph type="title"/>
          </p:nvPr>
        </p:nvSpPr>
        <p:spPr/>
        <p:txBody>
          <a:bodyPr/>
          <a:lstStyle/>
          <a:p>
            <a:r>
              <a:rPr lang="en-US" dirty="0"/>
              <a:t>Why use PostgreSQL as a Service? </a:t>
            </a:r>
          </a:p>
        </p:txBody>
      </p:sp>
      <p:sp>
        <p:nvSpPr>
          <p:cNvPr id="3" name="Text Placeholder 2">
            <a:extLst>
              <a:ext uri="{FF2B5EF4-FFF2-40B4-BE49-F238E27FC236}">
                <a16:creationId xmlns:a16="http://schemas.microsoft.com/office/drawing/2014/main" id="{608E2379-5A12-47F7-9358-4B685FAA7891}"/>
              </a:ext>
            </a:extLst>
          </p:cNvPr>
          <p:cNvSpPr>
            <a:spLocks noGrp="1"/>
          </p:cNvSpPr>
          <p:nvPr>
            <p:ph type="body" idx="1"/>
          </p:nvPr>
        </p:nvSpPr>
        <p:spPr>
          <a:xfrm>
            <a:off x="269241" y="1189177"/>
            <a:ext cx="11653521" cy="5055873"/>
          </a:xfrm>
        </p:spPr>
        <p:txBody>
          <a:bodyPr>
            <a:normAutofit/>
          </a:bodyPr>
          <a:lstStyle/>
          <a:p>
            <a:pPr lvl="0"/>
            <a:r>
              <a:rPr lang="en-US" dirty="0"/>
              <a:t>Scale up and down, depending on current workload </a:t>
            </a:r>
          </a:p>
          <a:p>
            <a:pPr lvl="0"/>
            <a:r>
              <a:rPr lang="en-US" dirty="0"/>
              <a:t>Built-in monitoring and alerting </a:t>
            </a:r>
          </a:p>
          <a:p>
            <a:pPr lvl="0"/>
            <a:r>
              <a:rPr lang="en-US" dirty="0"/>
              <a:t>99.99% availability SLA </a:t>
            </a:r>
          </a:p>
          <a:p>
            <a:pPr lvl="0"/>
            <a:r>
              <a:rPr lang="en-US" dirty="0"/>
              <a:t>Point-in-time restore </a:t>
            </a:r>
          </a:p>
          <a:p>
            <a:pPr lvl="0"/>
            <a:r>
              <a:rPr lang="en-US" dirty="0"/>
              <a:t>Security - physical security of assets, data secured at-rest, SSL connections required </a:t>
            </a:r>
          </a:p>
          <a:p>
            <a:pPr lvl="0"/>
            <a:endParaRPr lang="en-US" dirty="0"/>
          </a:p>
        </p:txBody>
      </p:sp>
      <p:pic>
        <p:nvPicPr>
          <p:cNvPr id="4" name="Picture 3">
            <a:extLst>
              <a:ext uri="{FF2B5EF4-FFF2-40B4-BE49-F238E27FC236}">
                <a16:creationId xmlns:a16="http://schemas.microsoft.com/office/drawing/2014/main" id="{D96F9618-696A-4868-BFB9-895A61AC6DA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95145" y="4193289"/>
            <a:ext cx="2810540" cy="1475534"/>
          </a:xfrm>
          <a:prstGeom prst="rect">
            <a:avLst/>
          </a:prstGeom>
        </p:spPr>
      </p:pic>
    </p:spTree>
    <p:extLst>
      <p:ext uri="{BB962C8B-B14F-4D97-AF65-F5344CB8AC3E}">
        <p14:creationId xmlns:p14="http://schemas.microsoft.com/office/powerpoint/2010/main" val="2146426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Azure’s reach</a:t>
            </a:r>
          </a:p>
        </p:txBody>
      </p:sp>
      <p:sp>
        <p:nvSpPr>
          <p:cNvPr id="3" name="Text Placeholder 2"/>
          <p:cNvSpPr>
            <a:spLocks noGrp="1"/>
          </p:cNvSpPr>
          <p:nvPr>
            <p:ph type="body" idx="1"/>
          </p:nvPr>
        </p:nvSpPr>
        <p:spPr>
          <a:xfrm>
            <a:off x="269241" y="1189178"/>
            <a:ext cx="11653521" cy="1868268"/>
          </a:xfrm>
        </p:spPr>
        <p:txBody>
          <a:bodyPr/>
          <a:lstStyle/>
          <a:p>
            <a:pPr lvl="0"/>
            <a:r>
              <a:rPr lang="en-US"/>
              <a:t>95% </a:t>
            </a:r>
            <a:r>
              <a:rPr lang="en-US" dirty="0"/>
              <a:t>of Fortune 500 companies trust Azure </a:t>
            </a:r>
          </a:p>
          <a:p>
            <a:pPr lvl="0"/>
            <a:r>
              <a:rPr lang="en-US" dirty="0"/>
              <a:t>54 regions worldwide </a:t>
            </a:r>
          </a:p>
          <a:p>
            <a:pPr lvl="0"/>
            <a:r>
              <a:rPr lang="en-US" dirty="0"/>
              <a:t>70+ compliance offerings </a:t>
            </a:r>
          </a:p>
        </p:txBody>
      </p:sp>
    </p:spTree>
    <p:extLst>
      <p:ext uri="{BB962C8B-B14F-4D97-AF65-F5344CB8AC3E}">
        <p14:creationId xmlns:p14="http://schemas.microsoft.com/office/powerpoint/2010/main" val="427840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Regions </a:t>
            </a:r>
          </a:p>
        </p:txBody>
      </p:sp>
      <p:pic>
        <p:nvPicPr>
          <p:cNvPr id="3" name="Picture 2">
            <a:extLst>
              <a:ext uri="{FF2B5EF4-FFF2-40B4-BE49-F238E27FC236}">
                <a16:creationId xmlns:a16="http://schemas.microsoft.com/office/drawing/2014/main" id="{C72F3C57-5852-450B-BCAD-D84D4F1DBD6C}"/>
              </a:ext>
            </a:extLst>
          </p:cNvPr>
          <p:cNvPicPr>
            <a:picLocks noChangeAspect="1"/>
          </p:cNvPicPr>
          <p:nvPr/>
        </p:nvPicPr>
        <p:blipFill>
          <a:blip r:embed="rId3"/>
          <a:stretch>
            <a:fillRect/>
          </a:stretch>
        </p:blipFill>
        <p:spPr>
          <a:xfrm>
            <a:off x="897662" y="1061463"/>
            <a:ext cx="10396675" cy="5391189"/>
          </a:xfrm>
          <a:prstGeom prst="rect">
            <a:avLst/>
          </a:prstGeom>
        </p:spPr>
      </p:pic>
    </p:spTree>
    <p:extLst>
      <p:ext uri="{BB962C8B-B14F-4D97-AF65-F5344CB8AC3E}">
        <p14:creationId xmlns:p14="http://schemas.microsoft.com/office/powerpoint/2010/main" val="19484861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Compliance </a:t>
            </a:r>
          </a:p>
        </p:txBody>
      </p:sp>
      <p:sp>
        <p:nvSpPr>
          <p:cNvPr id="3" name="Text Placeholder 2"/>
          <p:cNvSpPr>
            <a:spLocks noGrp="1"/>
          </p:cNvSpPr>
          <p:nvPr>
            <p:ph type="body" idx="1"/>
          </p:nvPr>
        </p:nvSpPr>
        <p:spPr/>
        <p:txBody>
          <a:bodyPr/>
          <a:lstStyle/>
          <a:p>
            <a:pPr lvl="0"/>
            <a:r>
              <a:rPr lang="en-US" dirty="0"/>
              <a:t>More certifications than any other cloud provider</a:t>
            </a:r>
          </a:p>
          <a:p>
            <a:pPr lvl="1"/>
            <a:r>
              <a:rPr lang="en-US" dirty="0"/>
              <a:t>HIPAA/HITECH </a:t>
            </a:r>
          </a:p>
          <a:p>
            <a:pPr lvl="1"/>
            <a:r>
              <a:rPr lang="en-US" dirty="0"/>
              <a:t>HITRUST </a:t>
            </a:r>
          </a:p>
          <a:p>
            <a:pPr lvl="1"/>
            <a:r>
              <a:rPr lang="en-US" dirty="0"/>
              <a:t>PCI DSS </a:t>
            </a:r>
          </a:p>
          <a:p>
            <a:pPr lvl="1"/>
            <a:r>
              <a:rPr lang="en-US" dirty="0"/>
              <a:t>ISO 9000</a:t>
            </a:r>
          </a:p>
          <a:p>
            <a:pPr lvl="0"/>
            <a:r>
              <a:rPr lang="en-US" dirty="0"/>
              <a:t>You own and control your data </a:t>
            </a:r>
          </a:p>
          <a:p>
            <a:r>
              <a:rPr lang="en-US" dirty="0"/>
              <a:t>Azure Trust Center - </a:t>
            </a:r>
            <a:r>
              <a:rPr lang="en-US" dirty="0">
                <a:hlinkClick r:id="rId3"/>
              </a:rPr>
              <a:t>https://www.microsoft.com/en-us/trustcenter/CloudServices/Azure</a:t>
            </a:r>
            <a:r>
              <a:rPr lang="en-US" dirty="0"/>
              <a:t>  </a:t>
            </a:r>
          </a:p>
          <a:p>
            <a:pPr lvl="0"/>
            <a:endParaRPr lang="en-US" dirty="0"/>
          </a:p>
        </p:txBody>
      </p:sp>
    </p:spTree>
    <p:extLst>
      <p:ext uri="{BB962C8B-B14F-4D97-AF65-F5344CB8AC3E}">
        <p14:creationId xmlns:p14="http://schemas.microsoft.com/office/powerpoint/2010/main" val="626405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Categories of services </a:t>
            </a:r>
          </a:p>
        </p:txBody>
      </p:sp>
      <p:graphicFrame>
        <p:nvGraphicFramePr>
          <p:cNvPr id="6" name="Table 5"/>
          <p:cNvGraphicFramePr>
            <a:graphicFrameLocks noGrp="1"/>
          </p:cNvGraphicFramePr>
          <p:nvPr>
            <p:extLst>
              <p:ext uri="{D42A27DB-BD31-4B8C-83A1-F6EECF244321}">
                <p14:modId xmlns:p14="http://schemas.microsoft.com/office/powerpoint/2010/main" val="2510770908"/>
              </p:ext>
            </p:extLst>
          </p:nvPr>
        </p:nvGraphicFramePr>
        <p:xfrm>
          <a:off x="2032000" y="1589105"/>
          <a:ext cx="8128000" cy="4323423"/>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2643367168"/>
                    </a:ext>
                  </a:extLst>
                </a:gridCol>
                <a:gridCol w="2032000">
                  <a:extLst>
                    <a:ext uri="{9D8B030D-6E8A-4147-A177-3AD203B41FA5}">
                      <a16:colId xmlns:a16="http://schemas.microsoft.com/office/drawing/2014/main" val="2657524047"/>
                    </a:ext>
                  </a:extLst>
                </a:gridCol>
                <a:gridCol w="2032000">
                  <a:extLst>
                    <a:ext uri="{9D8B030D-6E8A-4147-A177-3AD203B41FA5}">
                      <a16:colId xmlns:a16="http://schemas.microsoft.com/office/drawing/2014/main" val="2015044339"/>
                    </a:ext>
                  </a:extLst>
                </a:gridCol>
                <a:gridCol w="2032000">
                  <a:extLst>
                    <a:ext uri="{9D8B030D-6E8A-4147-A177-3AD203B41FA5}">
                      <a16:colId xmlns:a16="http://schemas.microsoft.com/office/drawing/2014/main" val="1260218877"/>
                    </a:ext>
                  </a:extLst>
                </a:gridCol>
              </a:tblGrid>
              <a:tr h="1441141">
                <a:tc>
                  <a:txBody>
                    <a:bodyPr/>
                    <a:lstStyle/>
                    <a:p>
                      <a:pPr algn="ctr"/>
                      <a:r>
                        <a:rPr lang="en-US" dirty="0"/>
                        <a:t>Compute</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Networking</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Storage</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Web + Mobile</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3887518"/>
                  </a:ext>
                </a:extLst>
              </a:tr>
              <a:tr h="1441141">
                <a:tc>
                  <a:txBody>
                    <a:bodyPr/>
                    <a:lstStyle/>
                    <a:p>
                      <a:pPr algn="ctr"/>
                      <a:r>
                        <a:rPr lang="en-US" dirty="0"/>
                        <a:t>Containers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Data + Analytics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Databases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AI + Cognitive Services </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7223018"/>
                  </a:ext>
                </a:extLst>
              </a:tr>
              <a:tr h="14411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IoT</a:t>
                      </a:r>
                      <a:r>
                        <a:rPr lang="en-US" dirty="0"/>
                        <a:t> </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Security + Identity </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Developer Tools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Monitoring + Management</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1603937"/>
                  </a:ext>
                </a:extLst>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3059" y="1627041"/>
            <a:ext cx="780290" cy="78029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7149" y="1627041"/>
            <a:ext cx="780290" cy="78029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2803" y="1627041"/>
            <a:ext cx="780290" cy="780290"/>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7032" y="1658208"/>
            <a:ext cx="1488767" cy="78160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3059" y="3075526"/>
            <a:ext cx="780290" cy="780290"/>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17149" y="3075526"/>
            <a:ext cx="780290" cy="780290"/>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42803" y="3075526"/>
            <a:ext cx="780290" cy="780290"/>
          </a:xfrm>
          <a:prstGeom prst="rect">
            <a:avLst/>
          </a:prstGeom>
        </p:spPr>
      </p:pic>
      <p:pic>
        <p:nvPicPr>
          <p:cNvPr id="24" name="Pictur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84413" y="3077974"/>
            <a:ext cx="780290" cy="780290"/>
          </a:xfrm>
          <a:prstGeom prst="rect">
            <a:avLst/>
          </a:prstGeom>
        </p:spPr>
      </p:pic>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43059" y="4584851"/>
            <a:ext cx="780290" cy="780290"/>
          </a:xfrm>
          <a:prstGeom prst="rect">
            <a:avLst/>
          </a:prstGeom>
        </p:spPr>
      </p:pic>
      <p:pic>
        <p:nvPicPr>
          <p:cNvPr id="29" name="Picture 2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17149" y="4583811"/>
            <a:ext cx="780290" cy="780290"/>
          </a:xfrm>
          <a:prstGeom prst="rect">
            <a:avLst/>
          </a:prstGeom>
        </p:spPr>
      </p:pic>
      <p:pic>
        <p:nvPicPr>
          <p:cNvPr id="31" name="Picture 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42803" y="4583811"/>
            <a:ext cx="780290" cy="780290"/>
          </a:xfrm>
          <a:prstGeom prst="rect">
            <a:avLst/>
          </a:prstGeom>
        </p:spPr>
      </p:pic>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781271" y="4583811"/>
            <a:ext cx="780290" cy="780290"/>
          </a:xfrm>
          <a:prstGeom prst="rect">
            <a:avLst/>
          </a:prstGeom>
        </p:spPr>
      </p:pic>
    </p:spTree>
    <p:extLst>
      <p:ext uri="{BB962C8B-B14F-4D97-AF65-F5344CB8AC3E}">
        <p14:creationId xmlns:p14="http://schemas.microsoft.com/office/powerpoint/2010/main" val="535689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models  </a:t>
            </a:r>
          </a:p>
        </p:txBody>
      </p:sp>
      <p:sp>
        <p:nvSpPr>
          <p:cNvPr id="3" name="Text Placeholder 2"/>
          <p:cNvSpPr>
            <a:spLocks noGrp="1"/>
          </p:cNvSpPr>
          <p:nvPr>
            <p:ph type="body" idx="1"/>
          </p:nvPr>
        </p:nvSpPr>
        <p:spPr/>
        <p:txBody>
          <a:bodyPr/>
          <a:lstStyle/>
          <a:p>
            <a:pPr lvl="0"/>
            <a:r>
              <a:rPr lang="en-US" dirty="0"/>
              <a:t>IaaS </a:t>
            </a:r>
          </a:p>
          <a:p>
            <a:pPr lvl="1"/>
            <a:r>
              <a:rPr lang="en-US" dirty="0"/>
              <a:t>Renting infrastructure </a:t>
            </a:r>
          </a:p>
          <a:p>
            <a:pPr lvl="0"/>
            <a:r>
              <a:rPr lang="en-US" dirty="0"/>
              <a:t>PaaS </a:t>
            </a:r>
          </a:p>
          <a:p>
            <a:pPr lvl="1"/>
            <a:r>
              <a:rPr lang="en-US" dirty="0"/>
              <a:t>Services to create software, without worrying about infrastructure </a:t>
            </a:r>
          </a:p>
          <a:p>
            <a:pPr lvl="0"/>
            <a:r>
              <a:rPr lang="en-US" dirty="0"/>
              <a:t>SaaS </a:t>
            </a:r>
          </a:p>
          <a:p>
            <a:pPr lvl="1"/>
            <a:r>
              <a:rPr lang="en-US" dirty="0"/>
              <a:t>Software delivered on an as-needed basis </a:t>
            </a:r>
          </a:p>
        </p:txBody>
      </p:sp>
    </p:spTree>
    <p:extLst>
      <p:ext uri="{BB962C8B-B14F-4D97-AF65-F5344CB8AC3E}">
        <p14:creationId xmlns:p14="http://schemas.microsoft.com/office/powerpoint/2010/main" val="8924698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DARK GRAY TEMPLATE">
  <a:themeElements>
    <a:clrScheme name="BT - Blue on Dark Gray">
      <a:dk1>
        <a:srgbClr val="353535"/>
      </a:dk1>
      <a:lt1>
        <a:srgbClr val="FFFFFF"/>
      </a:lt1>
      <a:dk2>
        <a:srgbClr val="0078D7"/>
      </a:dk2>
      <a:lt2>
        <a:srgbClr val="CDF4FF"/>
      </a:lt2>
      <a:accent1>
        <a:srgbClr val="0078D7"/>
      </a:accent1>
      <a:accent2>
        <a:srgbClr val="D2D2D2"/>
      </a:accent2>
      <a:accent3>
        <a:srgbClr val="00BCF2"/>
      </a:accent3>
      <a:accent4>
        <a:srgbClr val="B4009E"/>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01.potx" id="{85FDBBA0-EF23-4239-B210-6D16F248693D}" vid="{72990243-813F-4FCA-86D3-9AF06BC539B3}"/>
    </a:ext>
  </a:extLst>
</a:theme>
</file>

<file path=ppt/theme/theme2.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01.potx" id="{85FDBBA0-EF23-4239-B210-6D16F248693D}" vid="{CD38365E-7401-4665-AF36-7000951ED6D4}"/>
    </a:ext>
  </a:extLst>
</a:theme>
</file>

<file path=ppt/theme/theme3.xml><?xml version="1.0" encoding="utf-8"?>
<a:theme xmlns:a="http://schemas.openxmlformats.org/drawingml/2006/main" name="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01.potx" id="{85FDBBA0-EF23-4239-B210-6D16F248693D}" vid="{606C0C51-1210-40E2-90B2-6EE41317567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16-9_Business_BLUE_2017_01</Template>
  <TotalTime>344</TotalTime>
  <Words>2034</Words>
  <Application>Microsoft Office PowerPoint</Application>
  <PresentationFormat>Widescreen</PresentationFormat>
  <Paragraphs>375</Paragraphs>
  <Slides>40</Slides>
  <Notes>35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40</vt:i4>
      </vt:variant>
    </vt:vector>
  </HeadingPairs>
  <TitlesOfParts>
    <vt:vector size="51" baseType="lpstr">
      <vt:lpstr>Arial</vt:lpstr>
      <vt:lpstr>Calibri</vt:lpstr>
      <vt:lpstr>Calibri Light</vt:lpstr>
      <vt:lpstr>Consolas</vt:lpstr>
      <vt:lpstr>Segoe UI</vt:lpstr>
      <vt:lpstr>Segoe UI Light</vt:lpstr>
      <vt:lpstr>Segoe UI Semilight</vt:lpstr>
      <vt:lpstr>Wingdings</vt:lpstr>
      <vt:lpstr>DARK GRAY TEMPLATE</vt:lpstr>
      <vt:lpstr>WHITE TEMPLATE</vt:lpstr>
      <vt:lpstr>LIGHT GRAY TEMPLATE</vt:lpstr>
      <vt:lpstr>Building a Modern Database Architecture with Azure </vt:lpstr>
      <vt:lpstr>Notes </vt:lpstr>
      <vt:lpstr>Jes Borland  Premier Field Engineer –  Data &amp; AI Microsoft  jes.borland@microsoft.com @grrl_geek LessThanDot.com   </vt:lpstr>
      <vt:lpstr>Azure fundamentals</vt:lpstr>
      <vt:lpstr>Azure’s reach</vt:lpstr>
      <vt:lpstr>Regions </vt:lpstr>
      <vt:lpstr>Compliance </vt:lpstr>
      <vt:lpstr>Categories of services </vt:lpstr>
      <vt:lpstr>Cloud service models  </vt:lpstr>
      <vt:lpstr>Pizza as a Service </vt:lpstr>
      <vt:lpstr>SQL Server as a Service </vt:lpstr>
      <vt:lpstr>Management Tools </vt:lpstr>
      <vt:lpstr>Portal </vt:lpstr>
      <vt:lpstr>PowerShell </vt:lpstr>
      <vt:lpstr>CLI</vt:lpstr>
      <vt:lpstr>Networking </vt:lpstr>
      <vt:lpstr>Cross-premises connectivity </vt:lpstr>
      <vt:lpstr>Virtual Networks </vt:lpstr>
      <vt:lpstr>PowerPoint Presentation</vt:lpstr>
      <vt:lpstr>Isolating resources within Azure</vt:lpstr>
      <vt:lpstr>Storage </vt:lpstr>
      <vt:lpstr>Blob </vt:lpstr>
      <vt:lpstr>Table </vt:lpstr>
      <vt:lpstr>Queue </vt:lpstr>
      <vt:lpstr>File </vt:lpstr>
      <vt:lpstr>Disk </vt:lpstr>
      <vt:lpstr>Storage replication for data safety </vt:lpstr>
      <vt:lpstr>Security </vt:lpstr>
      <vt:lpstr>Authentication </vt:lpstr>
      <vt:lpstr>Role based access control</vt:lpstr>
      <vt:lpstr>PowerPoint Presentation</vt:lpstr>
      <vt:lpstr>Data options</vt:lpstr>
      <vt:lpstr>Current Azure Database Offerings </vt:lpstr>
      <vt:lpstr>Why use SQL Server in VMs?</vt:lpstr>
      <vt:lpstr>Why use SQL Database? </vt:lpstr>
      <vt:lpstr>Why use Managed Instances? </vt:lpstr>
      <vt:lpstr>Why use SQL Data Warehouse?</vt:lpstr>
      <vt:lpstr>Why use Cosmos DB?</vt:lpstr>
      <vt:lpstr>Why use MySQL as a Service? </vt:lpstr>
      <vt:lpstr>Why use PostgreSQL as a Service?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fundamentals</dc:title>
  <dc:creator>Jes Borland</dc:creator>
  <cp:lastModifiedBy>Jes Borland</cp:lastModifiedBy>
  <cp:revision>19</cp:revision>
  <dcterms:created xsi:type="dcterms:W3CDTF">2017-06-06T17:47:19Z</dcterms:created>
  <dcterms:modified xsi:type="dcterms:W3CDTF">2019-02-21T20:31:45Z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jeborlan@microsoft.com</vt:lpwstr>
  </property>
  <property fmtid="{D5CDD505-2E9C-101B-9397-08002B2CF9AE}" pid="5" name="MSIP_Label_f42aa342-8706-4288-bd11-ebb85995028c_SetDate">
    <vt:lpwstr>2017-12-01T18:08:54.6026176Z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