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83" r:id="rId2"/>
    <p:sldMasterId id="2147483703" r:id="rId3"/>
  </p:sldMasterIdLst>
  <p:notesMasterIdLst>
    <p:notesMasterId r:id="rId36"/>
  </p:notesMasterIdLst>
  <p:sldIdLst>
    <p:sldId id="256" r:id="rId4"/>
    <p:sldId id="304" r:id="rId5"/>
    <p:sldId id="258" r:id="rId6"/>
    <p:sldId id="259" r:id="rId7"/>
    <p:sldId id="260" r:id="rId8"/>
    <p:sldId id="262" r:id="rId9"/>
    <p:sldId id="263" r:id="rId10"/>
    <p:sldId id="264" r:id="rId11"/>
    <p:sldId id="265" r:id="rId12"/>
    <p:sldId id="287" r:id="rId13"/>
    <p:sldId id="266" r:id="rId14"/>
    <p:sldId id="267" r:id="rId15"/>
    <p:sldId id="289" r:id="rId16"/>
    <p:sldId id="268" r:id="rId17"/>
    <p:sldId id="288" r:id="rId18"/>
    <p:sldId id="269" r:id="rId19"/>
    <p:sldId id="271"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90" r:id="rId33"/>
    <p:sldId id="285" r:id="rId34"/>
    <p:sldId id="286" r:id="rId35"/>
  </p:sldIdLst>
  <p:sldSz cx="12192000" cy="6858000"/>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2D199E-E67A-476D-B2F8-B0371B384FA0}" v="31" dt="2019-02-18T15:22:19.5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827" autoAdjust="0"/>
  </p:normalViewPr>
  <p:slideViewPr>
    <p:cSldViewPr snapToGrid="0">
      <p:cViewPr varScale="1">
        <p:scale>
          <a:sx n="101" d="100"/>
          <a:sy n="101" d="100"/>
        </p:scale>
        <p:origin x="3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 Borland" userId="eaaaa251-3522-4cc2-b5b5-f446ee3f9ba6" providerId="ADAL" clId="{4A2D199E-E67A-476D-B2F8-B0371B384FA0}"/>
    <pc:docChg chg="custSel addSld delSld modSld">
      <pc:chgData name="Jes Borland" userId="eaaaa251-3522-4cc2-b5b5-f446ee3f9ba6" providerId="ADAL" clId="{4A2D199E-E67A-476D-B2F8-B0371B384FA0}" dt="2019-02-08T01:28:48.682" v="277"/>
      <pc:docMkLst>
        <pc:docMk/>
      </pc:docMkLst>
      <pc:sldChg chg="modSp">
        <pc:chgData name="Jes Borland" userId="eaaaa251-3522-4cc2-b5b5-f446ee3f9ba6" providerId="ADAL" clId="{4A2D199E-E67A-476D-B2F8-B0371B384FA0}" dt="2019-01-30T02:05:23.051" v="4" actId="6549"/>
        <pc:sldMkLst>
          <pc:docMk/>
          <pc:sldMk cId="217856869" sldId="256"/>
        </pc:sldMkLst>
        <pc:spChg chg="mod">
          <ac:chgData name="Jes Borland" userId="eaaaa251-3522-4cc2-b5b5-f446ee3f9ba6" providerId="ADAL" clId="{4A2D199E-E67A-476D-B2F8-B0371B384FA0}" dt="2019-01-30T02:05:23.051" v="4" actId="6549"/>
          <ac:spMkLst>
            <pc:docMk/>
            <pc:sldMk cId="217856869" sldId="256"/>
            <ac:spMk id="4" creationId="{FEBABB84-F8FA-41CF-93AC-9F5CBD82DF54}"/>
          </ac:spMkLst>
        </pc:spChg>
      </pc:sldChg>
      <pc:sldChg chg="addSp delSp modSp">
        <pc:chgData name="Jes Borland" userId="eaaaa251-3522-4cc2-b5b5-f446ee3f9ba6" providerId="ADAL" clId="{4A2D199E-E67A-476D-B2F8-B0371B384FA0}" dt="2019-01-30T02:11:09.746" v="39" actId="1076"/>
        <pc:sldMkLst>
          <pc:docMk/>
          <pc:sldMk cId="995635466" sldId="258"/>
        </pc:sldMkLst>
        <pc:spChg chg="mod">
          <ac:chgData name="Jes Borland" userId="eaaaa251-3522-4cc2-b5b5-f446ee3f9ba6" providerId="ADAL" clId="{4A2D199E-E67A-476D-B2F8-B0371B384FA0}" dt="2019-01-30T02:11:09.746" v="39" actId="1076"/>
          <ac:spMkLst>
            <pc:docMk/>
            <pc:sldMk cId="995635466" sldId="258"/>
            <ac:spMk id="3" creationId="{E413F3C3-4D85-45EB-96AC-D3270AD9455E}"/>
          </ac:spMkLst>
        </pc:spChg>
        <pc:spChg chg="del">
          <ac:chgData name="Jes Borland" userId="eaaaa251-3522-4cc2-b5b5-f446ee3f9ba6" providerId="ADAL" clId="{4A2D199E-E67A-476D-B2F8-B0371B384FA0}" dt="2019-01-30T02:10:11.370" v="9" actId="478"/>
          <ac:spMkLst>
            <pc:docMk/>
            <pc:sldMk cId="995635466" sldId="258"/>
            <ac:spMk id="6" creationId="{3AAED80D-2AA3-4329-8407-1FEE7D844F30}"/>
          </ac:spMkLst>
        </pc:spChg>
        <pc:picChg chg="add mod">
          <ac:chgData name="Jes Borland" userId="eaaaa251-3522-4cc2-b5b5-f446ee3f9ba6" providerId="ADAL" clId="{4A2D199E-E67A-476D-B2F8-B0371B384FA0}" dt="2019-01-30T02:11:01.739" v="38" actId="1076"/>
          <ac:picMkLst>
            <pc:docMk/>
            <pc:sldMk cId="995635466" sldId="258"/>
            <ac:picMk id="4" creationId="{6BBD01D3-DBD5-4F39-83BA-6EF8CDF4B740}"/>
          </ac:picMkLst>
        </pc:picChg>
        <pc:picChg chg="del">
          <ac:chgData name="Jes Borland" userId="eaaaa251-3522-4cc2-b5b5-f446ee3f9ba6" providerId="ADAL" clId="{4A2D199E-E67A-476D-B2F8-B0371B384FA0}" dt="2019-01-30T02:10:12.904" v="10" actId="478"/>
          <ac:picMkLst>
            <pc:docMk/>
            <pc:sldMk cId="995635466" sldId="258"/>
            <ac:picMk id="5" creationId="{88FCE373-623F-4F32-BA89-C8BE0C6CFEE8}"/>
          </ac:picMkLst>
        </pc:picChg>
        <pc:picChg chg="add mod">
          <ac:chgData name="Jes Borland" userId="eaaaa251-3522-4cc2-b5b5-f446ee3f9ba6" providerId="ADAL" clId="{4A2D199E-E67A-476D-B2F8-B0371B384FA0}" dt="2019-01-30T02:10:58.494" v="37" actId="1076"/>
          <ac:picMkLst>
            <pc:docMk/>
            <pc:sldMk cId="995635466" sldId="258"/>
            <ac:picMk id="7" creationId="{1A5A5DF9-2DD1-4936-B491-22A091780595}"/>
          </ac:picMkLst>
        </pc:picChg>
      </pc:sldChg>
      <pc:sldChg chg="modSp">
        <pc:chgData name="Jes Borland" userId="eaaaa251-3522-4cc2-b5b5-f446ee3f9ba6" providerId="ADAL" clId="{4A2D199E-E67A-476D-B2F8-B0371B384FA0}" dt="2019-01-30T02:11:28.808" v="40" actId="20577"/>
        <pc:sldMkLst>
          <pc:docMk/>
          <pc:sldMk cId="2999062099" sldId="259"/>
        </pc:sldMkLst>
        <pc:spChg chg="mod">
          <ac:chgData name="Jes Borland" userId="eaaaa251-3522-4cc2-b5b5-f446ee3f9ba6" providerId="ADAL" clId="{4A2D199E-E67A-476D-B2F8-B0371B384FA0}" dt="2019-01-30T02:11:28.808" v="40" actId="20577"/>
          <ac:spMkLst>
            <pc:docMk/>
            <pc:sldMk cId="2999062099" sldId="259"/>
            <ac:spMk id="3" creationId="{0BFBBAAB-9D87-47A8-9C74-35FBCBEB1322}"/>
          </ac:spMkLst>
        </pc:spChg>
      </pc:sldChg>
      <pc:sldChg chg="del">
        <pc:chgData name="Jes Borland" userId="eaaaa251-3522-4cc2-b5b5-f446ee3f9ba6" providerId="ADAL" clId="{4A2D199E-E67A-476D-B2F8-B0371B384FA0}" dt="2019-01-30T02:16:57.490" v="41" actId="2696"/>
        <pc:sldMkLst>
          <pc:docMk/>
          <pc:sldMk cId="3784062250" sldId="261"/>
        </pc:sldMkLst>
      </pc:sldChg>
      <pc:sldChg chg="addSp">
        <pc:chgData name="Jes Borland" userId="eaaaa251-3522-4cc2-b5b5-f446ee3f9ba6" providerId="ADAL" clId="{4A2D199E-E67A-476D-B2F8-B0371B384FA0}" dt="2019-02-08T01:28:48.682" v="277"/>
        <pc:sldMkLst>
          <pc:docMk/>
          <pc:sldMk cId="3845555271" sldId="263"/>
        </pc:sldMkLst>
        <pc:picChg chg="add">
          <ac:chgData name="Jes Borland" userId="eaaaa251-3522-4cc2-b5b5-f446ee3f9ba6" providerId="ADAL" clId="{4A2D199E-E67A-476D-B2F8-B0371B384FA0}" dt="2019-02-08T01:28:39.962" v="275"/>
          <ac:picMkLst>
            <pc:docMk/>
            <pc:sldMk cId="3845555271" sldId="263"/>
            <ac:picMk id="4" creationId="{3CC81EA6-78A3-4D5F-85F4-888DB0D9BFED}"/>
          </ac:picMkLst>
        </pc:picChg>
        <pc:picChg chg="add">
          <ac:chgData name="Jes Borland" userId="eaaaa251-3522-4cc2-b5b5-f446ee3f9ba6" providerId="ADAL" clId="{4A2D199E-E67A-476D-B2F8-B0371B384FA0}" dt="2019-02-08T01:28:43.360" v="276"/>
          <ac:picMkLst>
            <pc:docMk/>
            <pc:sldMk cId="3845555271" sldId="263"/>
            <ac:picMk id="5" creationId="{CEBBD61A-A5A1-495D-B53D-82913F7AAF89}"/>
          </ac:picMkLst>
        </pc:picChg>
        <pc:picChg chg="add">
          <ac:chgData name="Jes Borland" userId="eaaaa251-3522-4cc2-b5b5-f446ee3f9ba6" providerId="ADAL" clId="{4A2D199E-E67A-476D-B2F8-B0371B384FA0}" dt="2019-02-08T01:28:48.682" v="277"/>
          <ac:picMkLst>
            <pc:docMk/>
            <pc:sldMk cId="3845555271" sldId="263"/>
            <ac:picMk id="6" creationId="{8C947821-CCFC-494E-A75E-0E8FB7194D40}"/>
          </ac:picMkLst>
        </pc:picChg>
      </pc:sldChg>
      <pc:sldChg chg="modSp">
        <pc:chgData name="Jes Borland" userId="eaaaa251-3522-4cc2-b5b5-f446ee3f9ba6" providerId="ADAL" clId="{4A2D199E-E67A-476D-B2F8-B0371B384FA0}" dt="2019-01-30T02:21:38.688" v="44" actId="27636"/>
        <pc:sldMkLst>
          <pc:docMk/>
          <pc:sldMk cId="2196059472" sldId="265"/>
        </pc:sldMkLst>
        <pc:spChg chg="mod">
          <ac:chgData name="Jes Borland" userId="eaaaa251-3522-4cc2-b5b5-f446ee3f9ba6" providerId="ADAL" clId="{4A2D199E-E67A-476D-B2F8-B0371B384FA0}" dt="2019-01-30T02:21:38.688" v="44" actId="27636"/>
          <ac:spMkLst>
            <pc:docMk/>
            <pc:sldMk cId="2196059472" sldId="265"/>
            <ac:spMk id="3" creationId="{6A93AB66-6785-45B6-B306-799A120BE03B}"/>
          </ac:spMkLst>
        </pc:spChg>
      </pc:sldChg>
      <pc:sldChg chg="modTransition">
        <pc:chgData name="Jes Borland" userId="eaaaa251-3522-4cc2-b5b5-f446ee3f9ba6" providerId="ADAL" clId="{4A2D199E-E67A-476D-B2F8-B0371B384FA0}" dt="2019-01-30T02:21:54.301" v="45"/>
        <pc:sldMkLst>
          <pc:docMk/>
          <pc:sldMk cId="4107008443" sldId="266"/>
        </pc:sldMkLst>
      </pc:sldChg>
      <pc:sldChg chg="modSp">
        <pc:chgData name="Jes Borland" userId="eaaaa251-3522-4cc2-b5b5-f446ee3f9ba6" providerId="ADAL" clId="{4A2D199E-E67A-476D-B2F8-B0371B384FA0}" dt="2019-01-30T02:23:42.591" v="78" actId="27636"/>
        <pc:sldMkLst>
          <pc:docMk/>
          <pc:sldMk cId="3922592583" sldId="268"/>
        </pc:sldMkLst>
        <pc:spChg chg="mod">
          <ac:chgData name="Jes Borland" userId="eaaaa251-3522-4cc2-b5b5-f446ee3f9ba6" providerId="ADAL" clId="{4A2D199E-E67A-476D-B2F8-B0371B384FA0}" dt="2019-01-30T02:23:42.591" v="78" actId="27636"/>
          <ac:spMkLst>
            <pc:docMk/>
            <pc:sldMk cId="3922592583" sldId="268"/>
            <ac:spMk id="3" creationId="{E07F1590-E1EB-4501-9106-18BF01A1ABF9}"/>
          </ac:spMkLst>
        </pc:spChg>
      </pc:sldChg>
      <pc:sldChg chg="modTransition">
        <pc:chgData name="Jes Borland" userId="eaaaa251-3522-4cc2-b5b5-f446ee3f9ba6" providerId="ADAL" clId="{4A2D199E-E67A-476D-B2F8-B0371B384FA0}" dt="2019-01-29T02:35:07.789" v="0"/>
        <pc:sldMkLst>
          <pc:docMk/>
          <pc:sldMk cId="2431399053" sldId="276"/>
        </pc:sldMkLst>
      </pc:sldChg>
      <pc:sldChg chg="modTransition">
        <pc:chgData name="Jes Borland" userId="eaaaa251-3522-4cc2-b5b5-f446ee3f9ba6" providerId="ADAL" clId="{4A2D199E-E67A-476D-B2F8-B0371B384FA0}" dt="2019-01-29T02:35:07.789" v="0"/>
        <pc:sldMkLst>
          <pc:docMk/>
          <pc:sldMk cId="2735627346" sldId="277"/>
        </pc:sldMkLst>
      </pc:sldChg>
      <pc:sldChg chg="modTransition">
        <pc:chgData name="Jes Borland" userId="eaaaa251-3522-4cc2-b5b5-f446ee3f9ba6" providerId="ADAL" clId="{4A2D199E-E67A-476D-B2F8-B0371B384FA0}" dt="2019-01-29T02:35:07.789" v="0"/>
        <pc:sldMkLst>
          <pc:docMk/>
          <pc:sldMk cId="3154369904" sldId="278"/>
        </pc:sldMkLst>
      </pc:sldChg>
      <pc:sldChg chg="modTransition">
        <pc:chgData name="Jes Borland" userId="eaaaa251-3522-4cc2-b5b5-f446ee3f9ba6" providerId="ADAL" clId="{4A2D199E-E67A-476D-B2F8-B0371B384FA0}" dt="2019-01-29T02:35:07.789" v="0"/>
        <pc:sldMkLst>
          <pc:docMk/>
          <pc:sldMk cId="1818189741" sldId="279"/>
        </pc:sldMkLst>
      </pc:sldChg>
      <pc:sldChg chg="modTransition">
        <pc:chgData name="Jes Borland" userId="eaaaa251-3522-4cc2-b5b5-f446ee3f9ba6" providerId="ADAL" clId="{4A2D199E-E67A-476D-B2F8-B0371B384FA0}" dt="2019-01-29T02:35:07.789" v="0"/>
        <pc:sldMkLst>
          <pc:docMk/>
          <pc:sldMk cId="641276202" sldId="280"/>
        </pc:sldMkLst>
      </pc:sldChg>
      <pc:sldChg chg="modTransition">
        <pc:chgData name="Jes Borland" userId="eaaaa251-3522-4cc2-b5b5-f446ee3f9ba6" providerId="ADAL" clId="{4A2D199E-E67A-476D-B2F8-B0371B384FA0}" dt="2019-01-29T02:35:07.789" v="0"/>
        <pc:sldMkLst>
          <pc:docMk/>
          <pc:sldMk cId="996562343" sldId="281"/>
        </pc:sldMkLst>
      </pc:sldChg>
      <pc:sldChg chg="modTransition">
        <pc:chgData name="Jes Borland" userId="eaaaa251-3522-4cc2-b5b5-f446ee3f9ba6" providerId="ADAL" clId="{4A2D199E-E67A-476D-B2F8-B0371B384FA0}" dt="2019-01-29T02:35:07.789" v="0"/>
        <pc:sldMkLst>
          <pc:docMk/>
          <pc:sldMk cId="81420178" sldId="282"/>
        </pc:sldMkLst>
      </pc:sldChg>
      <pc:sldChg chg="modTransition">
        <pc:chgData name="Jes Borland" userId="eaaaa251-3522-4cc2-b5b5-f446ee3f9ba6" providerId="ADAL" clId="{4A2D199E-E67A-476D-B2F8-B0371B384FA0}" dt="2019-01-29T02:35:14.263" v="1"/>
        <pc:sldMkLst>
          <pc:docMk/>
          <pc:sldMk cId="421316196" sldId="283"/>
        </pc:sldMkLst>
      </pc:sldChg>
      <pc:sldChg chg="modTransition">
        <pc:chgData name="Jes Borland" userId="eaaaa251-3522-4cc2-b5b5-f446ee3f9ba6" providerId="ADAL" clId="{4A2D199E-E67A-476D-B2F8-B0371B384FA0}" dt="2019-01-29T02:35:20.409" v="2"/>
        <pc:sldMkLst>
          <pc:docMk/>
          <pc:sldMk cId="479388732" sldId="284"/>
        </pc:sldMkLst>
      </pc:sldChg>
      <pc:sldChg chg="modTransition">
        <pc:chgData name="Jes Borland" userId="eaaaa251-3522-4cc2-b5b5-f446ee3f9ba6" providerId="ADAL" clId="{4A2D199E-E67A-476D-B2F8-B0371B384FA0}" dt="2019-01-30T02:50:37.614" v="272"/>
        <pc:sldMkLst>
          <pc:docMk/>
          <pc:sldMk cId="321862586" sldId="285"/>
        </pc:sldMkLst>
      </pc:sldChg>
      <pc:sldChg chg="modSp">
        <pc:chgData name="Jes Borland" userId="eaaaa251-3522-4cc2-b5b5-f446ee3f9ba6" providerId="ADAL" clId="{4A2D199E-E67A-476D-B2F8-B0371B384FA0}" dt="2019-01-30T02:35:48.827" v="270" actId="20577"/>
        <pc:sldMkLst>
          <pc:docMk/>
          <pc:sldMk cId="138405162" sldId="286"/>
        </pc:sldMkLst>
        <pc:spChg chg="mod">
          <ac:chgData name="Jes Borland" userId="eaaaa251-3522-4cc2-b5b5-f446ee3f9ba6" providerId="ADAL" clId="{4A2D199E-E67A-476D-B2F8-B0371B384FA0}" dt="2019-01-30T02:35:48.827" v="270" actId="20577"/>
          <ac:spMkLst>
            <pc:docMk/>
            <pc:sldMk cId="138405162" sldId="286"/>
            <ac:spMk id="3" creationId="{62CA9B3E-C48E-4071-9582-9674F68387B7}"/>
          </ac:spMkLst>
        </pc:spChg>
      </pc:sldChg>
      <pc:sldChg chg="modTransition">
        <pc:chgData name="Jes Borland" userId="eaaaa251-3522-4cc2-b5b5-f446ee3f9ba6" providerId="ADAL" clId="{4A2D199E-E67A-476D-B2F8-B0371B384FA0}" dt="2019-01-30T02:23:48.019" v="79"/>
        <pc:sldMkLst>
          <pc:docMk/>
          <pc:sldMk cId="1493499601" sldId="288"/>
        </pc:sldMkLst>
      </pc:sldChg>
      <pc:sldChg chg="modTransition">
        <pc:chgData name="Jes Borland" userId="eaaaa251-3522-4cc2-b5b5-f446ee3f9ba6" providerId="ADAL" clId="{4A2D199E-E67A-476D-B2F8-B0371B384FA0}" dt="2019-01-30T02:22:04.685" v="46"/>
        <pc:sldMkLst>
          <pc:docMk/>
          <pc:sldMk cId="1281035119" sldId="289"/>
        </pc:sldMkLst>
      </pc:sldChg>
      <pc:sldChg chg="modTransition">
        <pc:chgData name="Jes Borland" userId="eaaaa251-3522-4cc2-b5b5-f446ee3f9ba6" providerId="ADAL" clId="{4A2D199E-E67A-476D-B2F8-B0371B384FA0}" dt="2019-01-29T02:35:23.878" v="3"/>
        <pc:sldMkLst>
          <pc:docMk/>
          <pc:sldMk cId="1561064242" sldId="290"/>
        </pc:sldMkLst>
      </pc:sldChg>
      <pc:sldChg chg="add">
        <pc:chgData name="Jes Borland" userId="eaaaa251-3522-4cc2-b5b5-f446ee3f9ba6" providerId="ADAL" clId="{4A2D199E-E67A-476D-B2F8-B0371B384FA0}" dt="2019-01-30T02:05:53.381" v="5"/>
        <pc:sldMkLst>
          <pc:docMk/>
          <pc:sldMk cId="53717857" sldId="304"/>
        </pc:sldMkLst>
      </pc:sldChg>
      <pc:sldChg chg="add del">
        <pc:chgData name="Jes Borland" userId="eaaaa251-3522-4cc2-b5b5-f446ee3f9ba6" providerId="ADAL" clId="{4A2D199E-E67A-476D-B2F8-B0371B384FA0}" dt="2019-01-30T02:50:50.518" v="274" actId="2696"/>
        <pc:sldMkLst>
          <pc:docMk/>
          <pc:sldMk cId="1959373747" sldId="30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D94FFF-8304-4BD5-A4B6-799441AC8960}" type="doc">
      <dgm:prSet loTypeId="urn:microsoft.com/office/officeart/2005/8/layout/hProcess9" loCatId="process" qsTypeId="urn:microsoft.com/office/officeart/2005/8/quickstyle/simple1" qsCatId="simple" csTypeId="urn:microsoft.com/office/officeart/2005/8/colors/accent1_2" csCatId="accent1" phldr="1"/>
      <dgm:spPr/>
    </dgm:pt>
    <dgm:pt modelId="{56A04656-7D66-4596-9A1F-CE358F3A4EC2}">
      <dgm:prSet phldrT="[Text]"/>
      <dgm:spPr/>
      <dgm:t>
        <a:bodyPr/>
        <a:lstStyle/>
        <a:p>
          <a:r>
            <a:rPr lang="en-US" dirty="0"/>
            <a:t>Build VM</a:t>
          </a:r>
        </a:p>
      </dgm:t>
    </dgm:pt>
    <dgm:pt modelId="{B62520FD-449D-4954-996B-A62C2C8C0093}" type="parTrans" cxnId="{16FB0172-6CDF-4652-8388-E7A2C89B57F8}">
      <dgm:prSet/>
      <dgm:spPr/>
      <dgm:t>
        <a:bodyPr/>
        <a:lstStyle/>
        <a:p>
          <a:endParaRPr lang="en-US"/>
        </a:p>
      </dgm:t>
    </dgm:pt>
    <dgm:pt modelId="{11845460-849D-4FBA-A45B-09D2BBA76BFA}" type="sibTrans" cxnId="{16FB0172-6CDF-4652-8388-E7A2C89B57F8}">
      <dgm:prSet/>
      <dgm:spPr/>
      <dgm:t>
        <a:bodyPr/>
        <a:lstStyle/>
        <a:p>
          <a:endParaRPr lang="en-US"/>
        </a:p>
      </dgm:t>
    </dgm:pt>
    <dgm:pt modelId="{2C115F27-92E6-44A3-88E4-E1B2FF11CF21}">
      <dgm:prSet phldrT="[Text]"/>
      <dgm:spPr/>
      <dgm:t>
        <a:bodyPr/>
        <a:lstStyle/>
        <a:p>
          <a:r>
            <a:rPr lang="en-US" dirty="0"/>
            <a:t>Add disks </a:t>
          </a:r>
        </a:p>
      </dgm:t>
    </dgm:pt>
    <dgm:pt modelId="{5F6E1C88-FD78-4548-BDD5-E2DB25D31B83}" type="parTrans" cxnId="{53BFC1A5-8979-4B22-A71F-49D70CF86C5A}">
      <dgm:prSet/>
      <dgm:spPr/>
      <dgm:t>
        <a:bodyPr/>
        <a:lstStyle/>
        <a:p>
          <a:endParaRPr lang="en-US"/>
        </a:p>
      </dgm:t>
    </dgm:pt>
    <dgm:pt modelId="{D25E969F-F18E-480D-9FC1-AE526CFB79FB}" type="sibTrans" cxnId="{53BFC1A5-8979-4B22-A71F-49D70CF86C5A}">
      <dgm:prSet/>
      <dgm:spPr/>
      <dgm:t>
        <a:bodyPr/>
        <a:lstStyle/>
        <a:p>
          <a:endParaRPr lang="en-US"/>
        </a:p>
      </dgm:t>
    </dgm:pt>
    <dgm:pt modelId="{4199542F-D442-4A47-B8B3-A3E87EFFC085}">
      <dgm:prSet phldrT="[Text]"/>
      <dgm:spPr/>
      <dgm:t>
        <a:bodyPr/>
        <a:lstStyle/>
        <a:p>
          <a:r>
            <a:rPr lang="en-US" dirty="0"/>
            <a:t>Install SQL Server</a:t>
          </a:r>
        </a:p>
      </dgm:t>
    </dgm:pt>
    <dgm:pt modelId="{1B1F8858-ECC6-485E-BA77-BAAF45C918DB}" type="parTrans" cxnId="{CDE86079-F1B1-45CA-A776-67ADA92AC421}">
      <dgm:prSet/>
      <dgm:spPr/>
      <dgm:t>
        <a:bodyPr/>
        <a:lstStyle/>
        <a:p>
          <a:endParaRPr lang="en-US"/>
        </a:p>
      </dgm:t>
    </dgm:pt>
    <dgm:pt modelId="{216051B9-8D09-45D5-8908-147655DA1D43}" type="sibTrans" cxnId="{CDE86079-F1B1-45CA-A776-67ADA92AC421}">
      <dgm:prSet/>
      <dgm:spPr/>
      <dgm:t>
        <a:bodyPr/>
        <a:lstStyle/>
        <a:p>
          <a:endParaRPr lang="en-US"/>
        </a:p>
      </dgm:t>
    </dgm:pt>
    <dgm:pt modelId="{22997B5E-A080-4AFA-AA6B-B3B5B07043CB}">
      <dgm:prSet phldrT="[Text]"/>
      <dgm:spPr/>
      <dgm:t>
        <a:bodyPr/>
        <a:lstStyle/>
        <a:p>
          <a:r>
            <a:rPr lang="en-US" dirty="0"/>
            <a:t>Configure SQL Server</a:t>
          </a:r>
        </a:p>
      </dgm:t>
    </dgm:pt>
    <dgm:pt modelId="{AE17E29E-1DF1-47B1-B9BA-0E3F4860E2E2}" type="parTrans" cxnId="{D3FAC5BC-BA77-4753-BD11-99AF70DD12DB}">
      <dgm:prSet/>
      <dgm:spPr/>
      <dgm:t>
        <a:bodyPr/>
        <a:lstStyle/>
        <a:p>
          <a:endParaRPr lang="en-US"/>
        </a:p>
      </dgm:t>
    </dgm:pt>
    <dgm:pt modelId="{CF114B94-1E93-4DB5-9F89-3DF2FAD297B8}" type="sibTrans" cxnId="{D3FAC5BC-BA77-4753-BD11-99AF70DD12DB}">
      <dgm:prSet/>
      <dgm:spPr/>
      <dgm:t>
        <a:bodyPr/>
        <a:lstStyle/>
        <a:p>
          <a:endParaRPr lang="en-US"/>
        </a:p>
      </dgm:t>
    </dgm:pt>
    <dgm:pt modelId="{4ED32F1B-727E-4CC9-8B96-84DB1FC1021D}" type="pres">
      <dgm:prSet presAssocID="{17D94FFF-8304-4BD5-A4B6-799441AC8960}" presName="CompostProcess" presStyleCnt="0">
        <dgm:presLayoutVars>
          <dgm:dir/>
          <dgm:resizeHandles val="exact"/>
        </dgm:presLayoutVars>
      </dgm:prSet>
      <dgm:spPr/>
    </dgm:pt>
    <dgm:pt modelId="{C80A197C-E194-46B7-B5D9-9A38746B4CA5}" type="pres">
      <dgm:prSet presAssocID="{17D94FFF-8304-4BD5-A4B6-799441AC8960}" presName="arrow" presStyleLbl="bgShp" presStyleIdx="0" presStyleCnt="1"/>
      <dgm:spPr/>
    </dgm:pt>
    <dgm:pt modelId="{4B060782-44CB-41B4-B842-FA22291D7F94}" type="pres">
      <dgm:prSet presAssocID="{17D94FFF-8304-4BD5-A4B6-799441AC8960}" presName="linearProcess" presStyleCnt="0"/>
      <dgm:spPr/>
    </dgm:pt>
    <dgm:pt modelId="{ABE8C68C-591B-4D3F-87D1-AB2E090B25AD}" type="pres">
      <dgm:prSet presAssocID="{56A04656-7D66-4596-9A1F-CE358F3A4EC2}" presName="textNode" presStyleLbl="node1" presStyleIdx="0" presStyleCnt="4">
        <dgm:presLayoutVars>
          <dgm:bulletEnabled val="1"/>
        </dgm:presLayoutVars>
      </dgm:prSet>
      <dgm:spPr/>
    </dgm:pt>
    <dgm:pt modelId="{8364EBC8-6DFE-4835-8B6C-6BCAC528355B}" type="pres">
      <dgm:prSet presAssocID="{11845460-849D-4FBA-A45B-09D2BBA76BFA}" presName="sibTrans" presStyleCnt="0"/>
      <dgm:spPr/>
    </dgm:pt>
    <dgm:pt modelId="{77655420-A15F-4C41-B496-E34C88319BE6}" type="pres">
      <dgm:prSet presAssocID="{2C115F27-92E6-44A3-88E4-E1B2FF11CF21}" presName="textNode" presStyleLbl="node1" presStyleIdx="1" presStyleCnt="4">
        <dgm:presLayoutVars>
          <dgm:bulletEnabled val="1"/>
        </dgm:presLayoutVars>
      </dgm:prSet>
      <dgm:spPr/>
    </dgm:pt>
    <dgm:pt modelId="{FFFE594B-8893-4B74-98CD-490F3F1B5DEB}" type="pres">
      <dgm:prSet presAssocID="{D25E969F-F18E-480D-9FC1-AE526CFB79FB}" presName="sibTrans" presStyleCnt="0"/>
      <dgm:spPr/>
    </dgm:pt>
    <dgm:pt modelId="{846EB9AC-6DDD-4902-BCBB-687402AFA789}" type="pres">
      <dgm:prSet presAssocID="{4199542F-D442-4A47-B8B3-A3E87EFFC085}" presName="textNode" presStyleLbl="node1" presStyleIdx="2" presStyleCnt="4">
        <dgm:presLayoutVars>
          <dgm:bulletEnabled val="1"/>
        </dgm:presLayoutVars>
      </dgm:prSet>
      <dgm:spPr/>
    </dgm:pt>
    <dgm:pt modelId="{ABDB4567-527C-4ED4-804F-423CED3AF654}" type="pres">
      <dgm:prSet presAssocID="{216051B9-8D09-45D5-8908-147655DA1D43}" presName="sibTrans" presStyleCnt="0"/>
      <dgm:spPr/>
    </dgm:pt>
    <dgm:pt modelId="{55022A43-6C59-49D1-AFD5-8CFE3A49E922}" type="pres">
      <dgm:prSet presAssocID="{22997B5E-A080-4AFA-AA6B-B3B5B07043CB}" presName="textNode" presStyleLbl="node1" presStyleIdx="3" presStyleCnt="4">
        <dgm:presLayoutVars>
          <dgm:bulletEnabled val="1"/>
        </dgm:presLayoutVars>
      </dgm:prSet>
      <dgm:spPr/>
    </dgm:pt>
  </dgm:ptLst>
  <dgm:cxnLst>
    <dgm:cxn modelId="{B0D6DF49-FAEB-4704-9040-A8B32AE7FAF4}" type="presOf" srcId="{22997B5E-A080-4AFA-AA6B-B3B5B07043CB}" destId="{55022A43-6C59-49D1-AFD5-8CFE3A49E922}" srcOrd="0" destOrd="0" presId="urn:microsoft.com/office/officeart/2005/8/layout/hProcess9"/>
    <dgm:cxn modelId="{2A4F466E-2771-4420-9DC9-CDFCF1CE3FBF}" type="presOf" srcId="{17D94FFF-8304-4BD5-A4B6-799441AC8960}" destId="{4ED32F1B-727E-4CC9-8B96-84DB1FC1021D}" srcOrd="0" destOrd="0" presId="urn:microsoft.com/office/officeart/2005/8/layout/hProcess9"/>
    <dgm:cxn modelId="{16FB0172-6CDF-4652-8388-E7A2C89B57F8}" srcId="{17D94FFF-8304-4BD5-A4B6-799441AC8960}" destId="{56A04656-7D66-4596-9A1F-CE358F3A4EC2}" srcOrd="0" destOrd="0" parTransId="{B62520FD-449D-4954-996B-A62C2C8C0093}" sibTransId="{11845460-849D-4FBA-A45B-09D2BBA76BFA}"/>
    <dgm:cxn modelId="{CDE86079-F1B1-45CA-A776-67ADA92AC421}" srcId="{17D94FFF-8304-4BD5-A4B6-799441AC8960}" destId="{4199542F-D442-4A47-B8B3-A3E87EFFC085}" srcOrd="2" destOrd="0" parTransId="{1B1F8858-ECC6-485E-BA77-BAAF45C918DB}" sibTransId="{216051B9-8D09-45D5-8908-147655DA1D43}"/>
    <dgm:cxn modelId="{53BFC1A5-8979-4B22-A71F-49D70CF86C5A}" srcId="{17D94FFF-8304-4BD5-A4B6-799441AC8960}" destId="{2C115F27-92E6-44A3-88E4-E1B2FF11CF21}" srcOrd="1" destOrd="0" parTransId="{5F6E1C88-FD78-4548-BDD5-E2DB25D31B83}" sibTransId="{D25E969F-F18E-480D-9FC1-AE526CFB79FB}"/>
    <dgm:cxn modelId="{2F5D38BC-964E-4CCB-88D6-6D9254A37329}" type="presOf" srcId="{2C115F27-92E6-44A3-88E4-E1B2FF11CF21}" destId="{77655420-A15F-4C41-B496-E34C88319BE6}" srcOrd="0" destOrd="0" presId="urn:microsoft.com/office/officeart/2005/8/layout/hProcess9"/>
    <dgm:cxn modelId="{D3FAC5BC-BA77-4753-BD11-99AF70DD12DB}" srcId="{17D94FFF-8304-4BD5-A4B6-799441AC8960}" destId="{22997B5E-A080-4AFA-AA6B-B3B5B07043CB}" srcOrd="3" destOrd="0" parTransId="{AE17E29E-1DF1-47B1-B9BA-0E3F4860E2E2}" sibTransId="{CF114B94-1E93-4DB5-9F89-3DF2FAD297B8}"/>
    <dgm:cxn modelId="{304BFAEE-C437-48DC-894E-5FAD6F8FCA4B}" type="presOf" srcId="{4199542F-D442-4A47-B8B3-A3E87EFFC085}" destId="{846EB9AC-6DDD-4902-BCBB-687402AFA789}" srcOrd="0" destOrd="0" presId="urn:microsoft.com/office/officeart/2005/8/layout/hProcess9"/>
    <dgm:cxn modelId="{9D5A0BF1-6972-418C-9872-D6A71E40B2DC}" type="presOf" srcId="{56A04656-7D66-4596-9A1F-CE358F3A4EC2}" destId="{ABE8C68C-591B-4D3F-87D1-AB2E090B25AD}" srcOrd="0" destOrd="0" presId="urn:microsoft.com/office/officeart/2005/8/layout/hProcess9"/>
    <dgm:cxn modelId="{4B53BB09-1A1E-4B1D-9578-9B91B35D8B16}" type="presParOf" srcId="{4ED32F1B-727E-4CC9-8B96-84DB1FC1021D}" destId="{C80A197C-E194-46B7-B5D9-9A38746B4CA5}" srcOrd="0" destOrd="0" presId="urn:microsoft.com/office/officeart/2005/8/layout/hProcess9"/>
    <dgm:cxn modelId="{B6514D56-73F2-4BEC-9466-09B80F37E153}" type="presParOf" srcId="{4ED32F1B-727E-4CC9-8B96-84DB1FC1021D}" destId="{4B060782-44CB-41B4-B842-FA22291D7F94}" srcOrd="1" destOrd="0" presId="urn:microsoft.com/office/officeart/2005/8/layout/hProcess9"/>
    <dgm:cxn modelId="{C70007E3-1A07-4C8D-A91B-22CF8BC65BB2}" type="presParOf" srcId="{4B060782-44CB-41B4-B842-FA22291D7F94}" destId="{ABE8C68C-591B-4D3F-87D1-AB2E090B25AD}" srcOrd="0" destOrd="0" presId="urn:microsoft.com/office/officeart/2005/8/layout/hProcess9"/>
    <dgm:cxn modelId="{8818EB30-AB6C-4AF0-BA18-C1BD91639184}" type="presParOf" srcId="{4B060782-44CB-41B4-B842-FA22291D7F94}" destId="{8364EBC8-6DFE-4835-8B6C-6BCAC528355B}" srcOrd="1" destOrd="0" presId="urn:microsoft.com/office/officeart/2005/8/layout/hProcess9"/>
    <dgm:cxn modelId="{52764F3C-FF46-429C-880D-06DEF59DED90}" type="presParOf" srcId="{4B060782-44CB-41B4-B842-FA22291D7F94}" destId="{77655420-A15F-4C41-B496-E34C88319BE6}" srcOrd="2" destOrd="0" presId="urn:microsoft.com/office/officeart/2005/8/layout/hProcess9"/>
    <dgm:cxn modelId="{E26F07EE-F473-4844-9E9C-AAE3A9A9337D}" type="presParOf" srcId="{4B060782-44CB-41B4-B842-FA22291D7F94}" destId="{FFFE594B-8893-4B74-98CD-490F3F1B5DEB}" srcOrd="3" destOrd="0" presId="urn:microsoft.com/office/officeart/2005/8/layout/hProcess9"/>
    <dgm:cxn modelId="{5618F1E8-8619-441B-A408-2D820499CBE2}" type="presParOf" srcId="{4B060782-44CB-41B4-B842-FA22291D7F94}" destId="{846EB9AC-6DDD-4902-BCBB-687402AFA789}" srcOrd="4" destOrd="0" presId="urn:microsoft.com/office/officeart/2005/8/layout/hProcess9"/>
    <dgm:cxn modelId="{5ABBEA55-8E94-46DC-BBF4-8338AB7128D7}" type="presParOf" srcId="{4B060782-44CB-41B4-B842-FA22291D7F94}" destId="{ABDB4567-527C-4ED4-804F-423CED3AF654}" srcOrd="5" destOrd="0" presId="urn:microsoft.com/office/officeart/2005/8/layout/hProcess9"/>
    <dgm:cxn modelId="{80F84BFA-D5D4-4604-A744-4441324C5DF3}" type="presParOf" srcId="{4B060782-44CB-41B4-B842-FA22291D7F94}" destId="{55022A43-6C59-49D1-AFD5-8CFE3A49E922}"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2A885C-FACA-494B-A50C-BD8AE7BBE31D}" type="doc">
      <dgm:prSet loTypeId="urn:microsoft.com/office/officeart/2005/8/layout/hProcess9" loCatId="process" qsTypeId="urn:microsoft.com/office/officeart/2005/8/quickstyle/simple1" qsCatId="simple" csTypeId="urn:microsoft.com/office/officeart/2005/8/colors/accent1_2" csCatId="accent1" phldr="1"/>
      <dgm:spPr/>
    </dgm:pt>
    <dgm:pt modelId="{0F5DE842-CA9F-45D0-AFEB-FDDCA26C6907}">
      <dgm:prSet phldrT="[Text]" custT="1"/>
      <dgm:spPr/>
      <dgm:t>
        <a:bodyPr/>
        <a:lstStyle/>
        <a:p>
          <a:r>
            <a:rPr lang="en-US" sz="1800" dirty="0"/>
            <a:t>Build VM</a:t>
          </a:r>
        </a:p>
      </dgm:t>
    </dgm:pt>
    <dgm:pt modelId="{E7E0E3F5-B49C-4812-BE1E-7414A5EF1BDA}" type="parTrans" cxnId="{BA3CCD36-A3E9-4AA7-9341-2896D7A6D51A}">
      <dgm:prSet/>
      <dgm:spPr/>
      <dgm:t>
        <a:bodyPr/>
        <a:lstStyle/>
        <a:p>
          <a:endParaRPr lang="en-US" sz="1800"/>
        </a:p>
      </dgm:t>
    </dgm:pt>
    <dgm:pt modelId="{48E1E687-A81C-41B5-A3F4-BDCB4B06F653}" type="sibTrans" cxnId="{BA3CCD36-A3E9-4AA7-9341-2896D7A6D51A}">
      <dgm:prSet/>
      <dgm:spPr/>
      <dgm:t>
        <a:bodyPr/>
        <a:lstStyle/>
        <a:p>
          <a:endParaRPr lang="en-US" sz="1800"/>
        </a:p>
      </dgm:t>
    </dgm:pt>
    <dgm:pt modelId="{F789E3E9-3344-4431-84DD-18D5A3B607A0}">
      <dgm:prSet phldrT="[Text]" custT="1"/>
      <dgm:spPr/>
      <dgm:t>
        <a:bodyPr/>
        <a:lstStyle/>
        <a:p>
          <a:r>
            <a:rPr lang="en-US" sz="1800" dirty="0"/>
            <a:t>Configure SQL Server</a:t>
          </a:r>
        </a:p>
      </dgm:t>
    </dgm:pt>
    <dgm:pt modelId="{7CC630B5-4D2D-45E0-A21D-CB7539A7818A}" type="parTrans" cxnId="{5A6B1365-FC11-4345-839C-319956ECDBA7}">
      <dgm:prSet/>
      <dgm:spPr/>
      <dgm:t>
        <a:bodyPr/>
        <a:lstStyle/>
        <a:p>
          <a:endParaRPr lang="en-US" sz="1800"/>
        </a:p>
      </dgm:t>
    </dgm:pt>
    <dgm:pt modelId="{19F0F286-2CEC-46E8-A384-F02F3536D84F}" type="sibTrans" cxnId="{5A6B1365-FC11-4345-839C-319956ECDBA7}">
      <dgm:prSet/>
      <dgm:spPr/>
      <dgm:t>
        <a:bodyPr/>
        <a:lstStyle/>
        <a:p>
          <a:endParaRPr lang="en-US" sz="1800"/>
        </a:p>
      </dgm:t>
    </dgm:pt>
    <dgm:pt modelId="{9C55258B-DAE8-4344-B0DA-82BA68976EC7}" type="pres">
      <dgm:prSet presAssocID="{6D2A885C-FACA-494B-A50C-BD8AE7BBE31D}" presName="CompostProcess" presStyleCnt="0">
        <dgm:presLayoutVars>
          <dgm:dir/>
          <dgm:resizeHandles val="exact"/>
        </dgm:presLayoutVars>
      </dgm:prSet>
      <dgm:spPr/>
    </dgm:pt>
    <dgm:pt modelId="{08D81666-803A-480D-A54D-670FE4350054}" type="pres">
      <dgm:prSet presAssocID="{6D2A885C-FACA-494B-A50C-BD8AE7BBE31D}" presName="arrow" presStyleLbl="bgShp" presStyleIdx="0" presStyleCnt="1"/>
      <dgm:spPr/>
    </dgm:pt>
    <dgm:pt modelId="{843BD1F4-BE0C-49E3-BEDF-FBFC46AFC7BE}" type="pres">
      <dgm:prSet presAssocID="{6D2A885C-FACA-494B-A50C-BD8AE7BBE31D}" presName="linearProcess" presStyleCnt="0"/>
      <dgm:spPr/>
    </dgm:pt>
    <dgm:pt modelId="{619F2D5F-1CC9-4274-A60C-202DAAC0D6A8}" type="pres">
      <dgm:prSet presAssocID="{0F5DE842-CA9F-45D0-AFEB-FDDCA26C6907}" presName="textNode" presStyleLbl="node1" presStyleIdx="0" presStyleCnt="2">
        <dgm:presLayoutVars>
          <dgm:bulletEnabled val="1"/>
        </dgm:presLayoutVars>
      </dgm:prSet>
      <dgm:spPr/>
    </dgm:pt>
    <dgm:pt modelId="{86992B6C-68E2-4804-AB63-1748EC421E37}" type="pres">
      <dgm:prSet presAssocID="{48E1E687-A81C-41B5-A3F4-BDCB4B06F653}" presName="sibTrans" presStyleCnt="0"/>
      <dgm:spPr/>
    </dgm:pt>
    <dgm:pt modelId="{10DCD207-AB73-473D-A503-8F009F1F855B}" type="pres">
      <dgm:prSet presAssocID="{F789E3E9-3344-4431-84DD-18D5A3B607A0}" presName="textNode" presStyleLbl="node1" presStyleIdx="1" presStyleCnt="2">
        <dgm:presLayoutVars>
          <dgm:bulletEnabled val="1"/>
        </dgm:presLayoutVars>
      </dgm:prSet>
      <dgm:spPr/>
    </dgm:pt>
  </dgm:ptLst>
  <dgm:cxnLst>
    <dgm:cxn modelId="{B0FAD633-5532-485D-8EA7-6C3EAE6E1B99}" type="presOf" srcId="{0F5DE842-CA9F-45D0-AFEB-FDDCA26C6907}" destId="{619F2D5F-1CC9-4274-A60C-202DAAC0D6A8}" srcOrd="0" destOrd="0" presId="urn:microsoft.com/office/officeart/2005/8/layout/hProcess9"/>
    <dgm:cxn modelId="{BA3CCD36-A3E9-4AA7-9341-2896D7A6D51A}" srcId="{6D2A885C-FACA-494B-A50C-BD8AE7BBE31D}" destId="{0F5DE842-CA9F-45D0-AFEB-FDDCA26C6907}" srcOrd="0" destOrd="0" parTransId="{E7E0E3F5-B49C-4812-BE1E-7414A5EF1BDA}" sibTransId="{48E1E687-A81C-41B5-A3F4-BDCB4B06F653}"/>
    <dgm:cxn modelId="{2B49BE5C-B001-4DE8-93C3-8D78FDD1B782}" type="presOf" srcId="{F789E3E9-3344-4431-84DD-18D5A3B607A0}" destId="{10DCD207-AB73-473D-A503-8F009F1F855B}" srcOrd="0" destOrd="0" presId="urn:microsoft.com/office/officeart/2005/8/layout/hProcess9"/>
    <dgm:cxn modelId="{5A6B1365-FC11-4345-839C-319956ECDBA7}" srcId="{6D2A885C-FACA-494B-A50C-BD8AE7BBE31D}" destId="{F789E3E9-3344-4431-84DD-18D5A3B607A0}" srcOrd="1" destOrd="0" parTransId="{7CC630B5-4D2D-45E0-A21D-CB7539A7818A}" sibTransId="{19F0F286-2CEC-46E8-A384-F02F3536D84F}"/>
    <dgm:cxn modelId="{7407118C-4469-4C51-B2CF-BB68183CF621}" type="presOf" srcId="{6D2A885C-FACA-494B-A50C-BD8AE7BBE31D}" destId="{9C55258B-DAE8-4344-B0DA-82BA68976EC7}" srcOrd="0" destOrd="0" presId="urn:microsoft.com/office/officeart/2005/8/layout/hProcess9"/>
    <dgm:cxn modelId="{D42C9F97-1964-4130-8BAA-707A09303C31}" type="presParOf" srcId="{9C55258B-DAE8-4344-B0DA-82BA68976EC7}" destId="{08D81666-803A-480D-A54D-670FE4350054}" srcOrd="0" destOrd="0" presId="urn:microsoft.com/office/officeart/2005/8/layout/hProcess9"/>
    <dgm:cxn modelId="{D3E59937-D177-49EB-A63B-BB63EADD681B}" type="presParOf" srcId="{9C55258B-DAE8-4344-B0DA-82BA68976EC7}" destId="{843BD1F4-BE0C-49E3-BEDF-FBFC46AFC7BE}" srcOrd="1" destOrd="0" presId="urn:microsoft.com/office/officeart/2005/8/layout/hProcess9"/>
    <dgm:cxn modelId="{59044594-CC7A-4947-87B5-BC216A88ADD4}" type="presParOf" srcId="{843BD1F4-BE0C-49E3-BEDF-FBFC46AFC7BE}" destId="{619F2D5F-1CC9-4274-A60C-202DAAC0D6A8}" srcOrd="0" destOrd="0" presId="urn:microsoft.com/office/officeart/2005/8/layout/hProcess9"/>
    <dgm:cxn modelId="{23406D9D-7698-498A-82FC-D149DE7FBDBC}" type="presParOf" srcId="{843BD1F4-BE0C-49E3-BEDF-FBFC46AFC7BE}" destId="{86992B6C-68E2-4804-AB63-1748EC421E37}" srcOrd="1" destOrd="0" presId="urn:microsoft.com/office/officeart/2005/8/layout/hProcess9"/>
    <dgm:cxn modelId="{C1A7EE40-3CDC-4146-AC8F-E92B1A896640}" type="presParOf" srcId="{843BD1F4-BE0C-49E3-BEDF-FBFC46AFC7BE}" destId="{10DCD207-AB73-473D-A503-8F009F1F855B}" srcOrd="2"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0A197C-E194-46B7-B5D9-9A38746B4CA5}">
      <dsp:nvSpPr>
        <dsp:cNvPr id="0" name=""/>
        <dsp:cNvSpPr/>
      </dsp:nvSpPr>
      <dsp:spPr>
        <a:xfrm>
          <a:off x="788669" y="0"/>
          <a:ext cx="8938260" cy="183197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E8C68C-591B-4D3F-87D1-AB2E090B25AD}">
      <dsp:nvSpPr>
        <dsp:cNvPr id="0" name=""/>
        <dsp:cNvSpPr/>
      </dsp:nvSpPr>
      <dsp:spPr>
        <a:xfrm>
          <a:off x="320" y="549592"/>
          <a:ext cx="2384205" cy="73279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Build VM</a:t>
          </a:r>
        </a:p>
      </dsp:txBody>
      <dsp:txXfrm>
        <a:off x="36092" y="585364"/>
        <a:ext cx="2312661" cy="661246"/>
      </dsp:txXfrm>
    </dsp:sp>
    <dsp:sp modelId="{77655420-A15F-4C41-B496-E34C88319BE6}">
      <dsp:nvSpPr>
        <dsp:cNvPr id="0" name=""/>
        <dsp:cNvSpPr/>
      </dsp:nvSpPr>
      <dsp:spPr>
        <a:xfrm>
          <a:off x="2710571" y="549592"/>
          <a:ext cx="2384205" cy="73279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Add disks </a:t>
          </a:r>
        </a:p>
      </dsp:txBody>
      <dsp:txXfrm>
        <a:off x="2746343" y="585364"/>
        <a:ext cx="2312661" cy="661246"/>
      </dsp:txXfrm>
    </dsp:sp>
    <dsp:sp modelId="{846EB9AC-6DDD-4902-BCBB-687402AFA789}">
      <dsp:nvSpPr>
        <dsp:cNvPr id="0" name=""/>
        <dsp:cNvSpPr/>
      </dsp:nvSpPr>
      <dsp:spPr>
        <a:xfrm>
          <a:off x="5420822" y="549592"/>
          <a:ext cx="2384205" cy="73279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Install SQL Server</a:t>
          </a:r>
        </a:p>
      </dsp:txBody>
      <dsp:txXfrm>
        <a:off x="5456594" y="585364"/>
        <a:ext cx="2312661" cy="661246"/>
      </dsp:txXfrm>
    </dsp:sp>
    <dsp:sp modelId="{55022A43-6C59-49D1-AFD5-8CFE3A49E922}">
      <dsp:nvSpPr>
        <dsp:cNvPr id="0" name=""/>
        <dsp:cNvSpPr/>
      </dsp:nvSpPr>
      <dsp:spPr>
        <a:xfrm>
          <a:off x="8131073" y="549592"/>
          <a:ext cx="2384205" cy="73279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Configure SQL Server</a:t>
          </a:r>
        </a:p>
      </dsp:txBody>
      <dsp:txXfrm>
        <a:off x="8166845" y="585364"/>
        <a:ext cx="2312661" cy="661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D81666-803A-480D-A54D-670FE4350054}">
      <dsp:nvSpPr>
        <dsp:cNvPr id="0" name=""/>
        <dsp:cNvSpPr/>
      </dsp:nvSpPr>
      <dsp:spPr>
        <a:xfrm>
          <a:off x="788669" y="0"/>
          <a:ext cx="8938260" cy="182909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9F2D5F-1CC9-4274-A60C-202DAAC0D6A8}">
      <dsp:nvSpPr>
        <dsp:cNvPr id="0" name=""/>
        <dsp:cNvSpPr/>
      </dsp:nvSpPr>
      <dsp:spPr>
        <a:xfrm>
          <a:off x="1840229" y="548727"/>
          <a:ext cx="3154680" cy="73163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Build VM</a:t>
          </a:r>
        </a:p>
      </dsp:txBody>
      <dsp:txXfrm>
        <a:off x="1875945" y="584443"/>
        <a:ext cx="3083248" cy="660205"/>
      </dsp:txXfrm>
    </dsp:sp>
    <dsp:sp modelId="{10DCD207-AB73-473D-A503-8F009F1F855B}">
      <dsp:nvSpPr>
        <dsp:cNvPr id="0" name=""/>
        <dsp:cNvSpPr/>
      </dsp:nvSpPr>
      <dsp:spPr>
        <a:xfrm>
          <a:off x="5520690" y="548727"/>
          <a:ext cx="3154680" cy="73163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Configure SQL Server</a:t>
          </a:r>
        </a:p>
      </dsp:txBody>
      <dsp:txXfrm>
        <a:off x="5556406" y="584443"/>
        <a:ext cx="3083248" cy="66020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A68767-BDD4-45B5-9298-E090BFCF94CB}" type="datetimeFigureOut">
              <a:rPr lang="en-US" smtClean="0"/>
              <a:t>2/18/2019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D94A6-CA5A-4EA0-A379-1CC6F2D63260}" type="slidenum">
              <a:rPr lang="en-US" smtClean="0"/>
              <a:t>‹#›</a:t>
            </a:fld>
            <a:endParaRPr lang="en-US"/>
          </a:p>
        </p:txBody>
      </p:sp>
    </p:spTree>
    <p:extLst>
      <p:ext uri="{BB962C8B-B14F-4D97-AF65-F5344CB8AC3E}">
        <p14:creationId xmlns:p14="http://schemas.microsoft.com/office/powerpoint/2010/main" val="2020642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virtual-machines/windows/sql/virtual-machines-windows-sql-high-availability-dr"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587EB5-3F83-40D6-B257-E3E8F63C4BFA}" type="slidenum">
              <a:rPr lang="en-US" smtClean="0"/>
              <a:t>2</a:t>
            </a:fld>
            <a:endParaRPr lang="en-US"/>
          </a:p>
        </p:txBody>
      </p:sp>
    </p:spTree>
    <p:extLst>
      <p:ext uri="{BB962C8B-B14F-4D97-AF65-F5344CB8AC3E}">
        <p14:creationId xmlns:p14="http://schemas.microsoft.com/office/powerpoint/2010/main" val="488541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up on SQL2016D </a:t>
            </a:r>
          </a:p>
        </p:txBody>
      </p:sp>
      <p:sp>
        <p:nvSpPr>
          <p:cNvPr id="4" name="Slide Number Placeholder 3"/>
          <p:cNvSpPr>
            <a:spLocks noGrp="1"/>
          </p:cNvSpPr>
          <p:nvPr>
            <p:ph type="sldNum" sz="quarter" idx="10"/>
          </p:nvPr>
        </p:nvSpPr>
        <p:spPr/>
        <p:txBody>
          <a:bodyPr/>
          <a:lstStyle/>
          <a:p>
            <a:fld id="{E3BD94A6-CA5A-4EA0-A379-1CC6F2D63260}" type="slidenum">
              <a:rPr lang="en-US" smtClean="0"/>
              <a:t>30</a:t>
            </a:fld>
            <a:endParaRPr lang="en-US"/>
          </a:p>
        </p:txBody>
      </p:sp>
    </p:spTree>
    <p:extLst>
      <p:ext uri="{BB962C8B-B14F-4D97-AF65-F5344CB8AC3E}">
        <p14:creationId xmlns:p14="http://schemas.microsoft.com/office/powerpoint/2010/main" val="83111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Pull up VM sizes on azure.com</a:t>
            </a:r>
          </a:p>
        </p:txBody>
      </p:sp>
      <p:sp>
        <p:nvSpPr>
          <p:cNvPr id="4" name="Slide Number Placeholder 3"/>
          <p:cNvSpPr>
            <a:spLocks noGrp="1"/>
          </p:cNvSpPr>
          <p:nvPr>
            <p:ph type="sldNum" sz="quarter" idx="10"/>
          </p:nvPr>
        </p:nvSpPr>
        <p:spPr/>
        <p:txBody>
          <a:bodyPr/>
          <a:lstStyle/>
          <a:p>
            <a:fld id="{E3BD94A6-CA5A-4EA0-A379-1CC6F2D63260}" type="slidenum">
              <a:rPr lang="en-US" smtClean="0"/>
              <a:t>7</a:t>
            </a:fld>
            <a:endParaRPr lang="en-US"/>
          </a:p>
        </p:txBody>
      </p:sp>
    </p:spTree>
    <p:extLst>
      <p:ext uri="{BB962C8B-B14F-4D97-AF65-F5344CB8AC3E}">
        <p14:creationId xmlns:p14="http://schemas.microsoft.com/office/powerpoint/2010/main" val="1803540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New-AzureRmVM.ps1</a:t>
            </a:r>
          </a:p>
        </p:txBody>
      </p:sp>
      <p:sp>
        <p:nvSpPr>
          <p:cNvPr id="4" name="Slide Number Placeholder 3"/>
          <p:cNvSpPr>
            <a:spLocks noGrp="1"/>
          </p:cNvSpPr>
          <p:nvPr>
            <p:ph type="sldNum" sz="quarter" idx="5"/>
          </p:nvPr>
        </p:nvSpPr>
        <p:spPr/>
        <p:txBody>
          <a:bodyPr/>
          <a:lstStyle/>
          <a:p>
            <a:fld id="{E3BD94A6-CA5A-4EA0-A379-1CC6F2D63260}" type="slidenum">
              <a:rPr lang="en-US" smtClean="0"/>
              <a:t>11</a:t>
            </a:fld>
            <a:endParaRPr lang="en-US"/>
          </a:p>
        </p:txBody>
      </p:sp>
    </p:spTree>
    <p:extLst>
      <p:ext uri="{BB962C8B-B14F-4D97-AF65-F5344CB8AC3E}">
        <p14:creationId xmlns:p14="http://schemas.microsoft.com/office/powerpoint/2010/main" val="3521605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 is in demos, and on SQL2016D </a:t>
            </a:r>
          </a:p>
        </p:txBody>
      </p:sp>
      <p:sp>
        <p:nvSpPr>
          <p:cNvPr id="4" name="Slide Number Placeholder 3"/>
          <p:cNvSpPr>
            <a:spLocks noGrp="1"/>
          </p:cNvSpPr>
          <p:nvPr>
            <p:ph type="sldNum" sz="quarter" idx="10"/>
          </p:nvPr>
        </p:nvSpPr>
        <p:spPr/>
        <p:txBody>
          <a:bodyPr/>
          <a:lstStyle/>
          <a:p>
            <a:fld id="{E3BD94A6-CA5A-4EA0-A379-1CC6F2D63260}" type="slidenum">
              <a:rPr lang="en-US" smtClean="0"/>
              <a:t>13</a:t>
            </a:fld>
            <a:endParaRPr lang="en-US"/>
          </a:p>
        </p:txBody>
      </p:sp>
    </p:spTree>
    <p:extLst>
      <p:ext uri="{BB962C8B-B14F-4D97-AF65-F5344CB8AC3E}">
        <p14:creationId xmlns:p14="http://schemas.microsoft.com/office/powerpoint/2010/main" val="2855369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Azure </a:t>
            </a:r>
            <a:r>
              <a:rPr lang="en-US" dirty="0" err="1"/>
              <a:t>vm</a:t>
            </a:r>
            <a:r>
              <a:rPr lang="en-US" dirty="0"/>
              <a:t> size.ps1</a:t>
            </a:r>
          </a:p>
        </p:txBody>
      </p:sp>
      <p:sp>
        <p:nvSpPr>
          <p:cNvPr id="4" name="Slide Number Placeholder 3"/>
          <p:cNvSpPr>
            <a:spLocks noGrp="1"/>
          </p:cNvSpPr>
          <p:nvPr>
            <p:ph type="sldNum" sz="quarter" idx="5"/>
          </p:nvPr>
        </p:nvSpPr>
        <p:spPr/>
        <p:txBody>
          <a:bodyPr/>
          <a:lstStyle/>
          <a:p>
            <a:fld id="{E3BD94A6-CA5A-4EA0-A379-1CC6F2D63260}" type="slidenum">
              <a:rPr lang="en-US" smtClean="0"/>
              <a:t>15</a:t>
            </a:fld>
            <a:endParaRPr lang="en-US"/>
          </a:p>
        </p:txBody>
      </p:sp>
    </p:spTree>
    <p:extLst>
      <p:ext uri="{BB962C8B-B14F-4D97-AF65-F5344CB8AC3E}">
        <p14:creationId xmlns:p14="http://schemas.microsoft.com/office/powerpoint/2010/main" val="2781802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https://docs.microsoft.com/en-us/azure/virtual-machines/windows/sql/virtual-machines-windows-sql-high-availability-dr</a:t>
            </a:r>
            <a:r>
              <a:rPr lang="en-US" dirty="0"/>
              <a:t> </a:t>
            </a:r>
          </a:p>
          <a:p>
            <a:r>
              <a:rPr lang="en-US" dirty="0"/>
              <a:t> </a:t>
            </a:r>
          </a:p>
        </p:txBody>
      </p:sp>
      <p:sp>
        <p:nvSpPr>
          <p:cNvPr id="4" name="Slide Number Placeholder 3"/>
          <p:cNvSpPr>
            <a:spLocks noGrp="1"/>
          </p:cNvSpPr>
          <p:nvPr>
            <p:ph type="sldNum" sz="quarter" idx="10"/>
          </p:nvPr>
        </p:nvSpPr>
        <p:spPr/>
        <p:txBody>
          <a:bodyPr/>
          <a:lstStyle/>
          <a:p>
            <a:fld id="{E3BD94A6-CA5A-4EA0-A379-1CC6F2D63260}" type="slidenum">
              <a:rPr lang="en-US" smtClean="0"/>
              <a:t>16</a:t>
            </a:fld>
            <a:endParaRPr lang="en-US"/>
          </a:p>
        </p:txBody>
      </p:sp>
    </p:spTree>
    <p:extLst>
      <p:ext uri="{BB962C8B-B14F-4D97-AF65-F5344CB8AC3E}">
        <p14:creationId xmlns:p14="http://schemas.microsoft.com/office/powerpoint/2010/main" val="2928108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https://docs.microsoft.com/en-us/azure/virtual-machines/windows/sql/virtual-machines-windows-sql-high-availability-dr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AGs: https://docs.microsoft.com/en-us/azure/virtual-machines/windows/sql/virtual-machines-windows-portal-sql-availability-group-dr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r>
              <a:rPr lang="en-US" dirty="0"/>
              <a:t> </a:t>
            </a:r>
          </a:p>
        </p:txBody>
      </p:sp>
      <p:sp>
        <p:nvSpPr>
          <p:cNvPr id="4" name="Slide Number Placeholder 3"/>
          <p:cNvSpPr>
            <a:spLocks noGrp="1"/>
          </p:cNvSpPr>
          <p:nvPr>
            <p:ph type="sldNum" sz="quarter" idx="10"/>
          </p:nvPr>
        </p:nvSpPr>
        <p:spPr/>
        <p:txBody>
          <a:bodyPr/>
          <a:lstStyle/>
          <a:p>
            <a:fld id="{E3BD94A6-CA5A-4EA0-A379-1CC6F2D63260}" type="slidenum">
              <a:rPr lang="en-US" smtClean="0"/>
              <a:t>17</a:t>
            </a:fld>
            <a:endParaRPr lang="en-US"/>
          </a:p>
        </p:txBody>
      </p:sp>
    </p:spTree>
    <p:extLst>
      <p:ext uri="{BB962C8B-B14F-4D97-AF65-F5344CB8AC3E}">
        <p14:creationId xmlns:p14="http://schemas.microsoft.com/office/powerpoint/2010/main" val="1629360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https://docs.microsoft.com/en-us/sql/relational-databases/security/encryption/extensible-key-management-using-azure-key-vault-sql-server </a:t>
            </a:r>
          </a:p>
          <a:p>
            <a:endParaRPr lang="en-US" dirty="0"/>
          </a:p>
        </p:txBody>
      </p:sp>
      <p:sp>
        <p:nvSpPr>
          <p:cNvPr id="4" name="Slide Number Placeholder 3"/>
          <p:cNvSpPr>
            <a:spLocks noGrp="1"/>
          </p:cNvSpPr>
          <p:nvPr>
            <p:ph type="sldNum" sz="quarter" idx="10"/>
          </p:nvPr>
        </p:nvSpPr>
        <p:spPr/>
        <p:txBody>
          <a:bodyPr/>
          <a:lstStyle/>
          <a:p>
            <a:fld id="{E3BD94A6-CA5A-4EA0-A379-1CC6F2D63260}" type="slidenum">
              <a:rPr lang="en-US" smtClean="0"/>
              <a:t>20</a:t>
            </a:fld>
            <a:endParaRPr lang="en-US"/>
          </a:p>
        </p:txBody>
      </p:sp>
    </p:spTree>
    <p:extLst>
      <p:ext uri="{BB962C8B-B14F-4D97-AF65-F5344CB8AC3E}">
        <p14:creationId xmlns:p14="http://schemas.microsoft.com/office/powerpoint/2010/main" val="486818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https://docs.microsoft.com/en-us/azure/virtual-machines/windows/sql/virtual-machines-windows-migrate-sql </a:t>
            </a:r>
          </a:p>
          <a:p>
            <a:endParaRPr lang="en-US" dirty="0"/>
          </a:p>
        </p:txBody>
      </p:sp>
      <p:sp>
        <p:nvSpPr>
          <p:cNvPr id="4" name="Slide Number Placeholder 3"/>
          <p:cNvSpPr>
            <a:spLocks noGrp="1"/>
          </p:cNvSpPr>
          <p:nvPr>
            <p:ph type="sldNum" sz="quarter" idx="10"/>
          </p:nvPr>
        </p:nvSpPr>
        <p:spPr/>
        <p:txBody>
          <a:bodyPr/>
          <a:lstStyle/>
          <a:p>
            <a:fld id="{E3BD94A6-CA5A-4EA0-A379-1CC6F2D63260}" type="slidenum">
              <a:rPr lang="en-US" smtClean="0"/>
              <a:t>21</a:t>
            </a:fld>
            <a:endParaRPr lang="en-US"/>
          </a:p>
        </p:txBody>
      </p:sp>
    </p:spTree>
    <p:extLst>
      <p:ext uri="{BB962C8B-B14F-4D97-AF65-F5344CB8AC3E}">
        <p14:creationId xmlns:p14="http://schemas.microsoft.com/office/powerpoint/2010/main" val="4447206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1187622"/>
            <a:ext cx="8964185" cy="1793104"/>
          </a:xfrm>
          <a:noFill/>
        </p:spPr>
        <p:txBody>
          <a:bodyPr lIns="146304" tIns="91440" rIns="146304" bIns="91440" anchor="b" anchorCtr="0"/>
          <a:lstStyle>
            <a:lvl1pPr>
              <a:defRPr sz="5294" spc="-98"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69302" y="2980725"/>
            <a:ext cx="8964186" cy="715931"/>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69240" y="3696656"/>
            <a:ext cx="8964248" cy="452654"/>
          </a:xfrm>
        </p:spPr>
        <p:txBody>
          <a:bodyPr/>
          <a:lstStyle>
            <a:lvl1pPr marL="0" indent="0">
              <a:buNone/>
              <a:defRPr lang="en-US" sz="1961"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6" name="MS logo white - EMF"/>
          <p:cNvPicPr>
            <a:picLocks noChangeAspect="1"/>
          </p:cNvPicPr>
          <p:nvPr/>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4587465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256181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8129371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4976002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1559960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800908953"/>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214496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75972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773812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1706071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1527599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with photo and tile">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a:srcRect t="7803" b="7803"/>
          <a:stretch/>
        </p:blipFill>
        <p:spPr>
          <a:xfrm>
            <a:off x="-1" y="0"/>
            <a:ext cx="12190271" cy="6858000"/>
          </a:xfrm>
          <a:prstGeom prst="rect">
            <a:avLst/>
          </a:prstGeom>
        </p:spPr>
      </p:pic>
      <p:sp>
        <p:nvSpPr>
          <p:cNvPr id="8" name="Rectangle 7"/>
          <p:cNvSpPr/>
          <p:nvPr/>
        </p:nvSpPr>
        <p:spPr bwMode="auto">
          <a:xfrm>
            <a:off x="267682" y="2084171"/>
            <a:ext cx="6274974" cy="3586208"/>
          </a:xfrm>
          <a:prstGeom prst="rect">
            <a:avLst/>
          </a:prstGeom>
          <a:solidFill>
            <a:schemeClr val="accent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3"/>
            <a:ext cx="6274911" cy="1793104"/>
          </a:xfrm>
          <a:noFill/>
        </p:spPr>
        <p:txBody>
          <a:bodyPr vert="horz" wrap="square" lIns="146304" tIns="91440" rIns="146304" bIns="91440" rtlCol="0" anchor="t" anchorCtr="0">
            <a:noAutofit/>
          </a:bodyPr>
          <a:lstStyle>
            <a:lvl1pPr>
              <a:defRPr lang="en-US" spc="-98" dirty="0">
                <a:gradFill>
                  <a:gsLst>
                    <a:gs pos="91720">
                      <a:srgbClr val="FFFFFF"/>
                    </a:gs>
                    <a:gs pos="75796">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auto">
          <a:xfrm>
            <a:off x="267683" y="3877275"/>
            <a:ext cx="6276530" cy="656077"/>
          </a:xfrm>
          <a:noFill/>
        </p:spPr>
        <p:txBody>
          <a:bodyPr wrap="square" lIns="164592" tIns="109728" rIns="164592" bIns="109728">
            <a:spAutoFit/>
          </a:bodyPr>
          <a:lstStyle>
            <a:lvl1pPr marL="0" indent="0">
              <a:spcBef>
                <a:spcPts val="0"/>
              </a:spcBef>
              <a:buNone/>
              <a:defRPr sz="3137">
                <a:gradFill>
                  <a:gsLst>
                    <a:gs pos="94904">
                      <a:srgbClr val="FFFFFF"/>
                    </a:gs>
                    <a:gs pos="75796">
                      <a:srgbClr val="FFFFFF"/>
                    </a:gs>
                  </a:gsLst>
                  <a:lin ang="5400000" scaled="0"/>
                </a:gradFill>
                <a:latin typeface="+mn-lt"/>
              </a:defRPr>
            </a:lvl1pPr>
          </a:lstStyle>
          <a:p>
            <a:pPr lvl="0"/>
            <a:r>
              <a:rPr lang="en-US" dirty="0"/>
              <a:t>Speaker name</a:t>
            </a:r>
          </a:p>
        </p:txBody>
      </p:sp>
      <p:pic>
        <p:nvPicPr>
          <p:cNvPr id="7" name="MS logo white - EMF"/>
          <p:cNvPicPr>
            <a:picLocks noChangeAspect="1"/>
          </p:cNvPicPr>
          <p:nvPr/>
        </p:nvPicPr>
        <p:blipFill>
          <a:blip r:embed="rId3"/>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251936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3A22-F710-4332-AE40-983109CF9AA1}"/>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5ACFFBED-314D-4AD5-ACD9-2A2239364F09}"/>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427034-AB82-4455-800B-F40DCAD1D24D}"/>
              </a:ext>
            </a:extLst>
          </p:cNvPr>
          <p:cNvSpPr>
            <a:spLocks noGrp="1"/>
          </p:cNvSpPr>
          <p:nvPr>
            <p:ph type="dt" sz="half" idx="10"/>
          </p:nvPr>
        </p:nvSpPr>
        <p:spPr/>
        <p:txBody>
          <a:bodyPr/>
          <a:lstStyle/>
          <a:p>
            <a:fld id="{360CE6B8-1856-4217-9CE7-7342B3341349}" type="datetimeFigureOut">
              <a:rPr lang="en-US" smtClean="0"/>
              <a:t>2/18/2019</a:t>
            </a:fld>
            <a:endParaRPr lang="en-US"/>
          </a:p>
        </p:txBody>
      </p:sp>
      <p:sp>
        <p:nvSpPr>
          <p:cNvPr id="5" name="Footer Placeholder 4">
            <a:extLst>
              <a:ext uri="{FF2B5EF4-FFF2-40B4-BE49-F238E27FC236}">
                <a16:creationId xmlns:a16="http://schemas.microsoft.com/office/drawing/2014/main" id="{D80AED3A-A2F8-4DEF-A1B9-2CACC9FC3A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C5D45D-6B54-4EE8-BBBC-928B2B4CFBAB}"/>
              </a:ext>
            </a:extLst>
          </p:cNvPr>
          <p:cNvSpPr>
            <a:spLocks noGrp="1"/>
          </p:cNvSpPr>
          <p:nvPr>
            <p:ph type="sldNum" sz="quarter" idx="12"/>
          </p:nvPr>
        </p:nvSpPr>
        <p:spPr/>
        <p:txBody>
          <a:bodyPr/>
          <a:lstStyle/>
          <a:p>
            <a:fld id="{2C82DF3A-1D39-41F2-ABC3-799E07E5B5DC}" type="slidenum">
              <a:rPr lang="en-US" smtClean="0"/>
              <a:t>‹#›</a:t>
            </a:fld>
            <a:endParaRPr lang="en-US"/>
          </a:p>
        </p:txBody>
      </p:sp>
    </p:spTree>
    <p:extLst>
      <p:ext uri="{BB962C8B-B14F-4D97-AF65-F5344CB8AC3E}">
        <p14:creationId xmlns:p14="http://schemas.microsoft.com/office/powerpoint/2010/main" val="32131596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04975-08E4-4FBA-B79A-F62239BE05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114AFB-D167-4769-B935-C2A3F0399B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6537F6-FFA2-4D03-9AC8-B4534CD8BC4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8CF6CA-25D4-4DCE-B8E8-F3CE76700812}"/>
              </a:ext>
            </a:extLst>
          </p:cNvPr>
          <p:cNvSpPr>
            <a:spLocks noGrp="1"/>
          </p:cNvSpPr>
          <p:nvPr>
            <p:ph type="dt" sz="half" idx="10"/>
          </p:nvPr>
        </p:nvSpPr>
        <p:spPr/>
        <p:txBody>
          <a:bodyPr/>
          <a:lstStyle/>
          <a:p>
            <a:fld id="{360CE6B8-1856-4217-9CE7-7342B3341349}" type="datetimeFigureOut">
              <a:rPr lang="en-US" smtClean="0"/>
              <a:t>2/18/2019</a:t>
            </a:fld>
            <a:endParaRPr lang="en-US"/>
          </a:p>
        </p:txBody>
      </p:sp>
      <p:sp>
        <p:nvSpPr>
          <p:cNvPr id="6" name="Footer Placeholder 5">
            <a:extLst>
              <a:ext uri="{FF2B5EF4-FFF2-40B4-BE49-F238E27FC236}">
                <a16:creationId xmlns:a16="http://schemas.microsoft.com/office/drawing/2014/main" id="{46E8FB3B-9924-4FC9-82DC-0F141B13F9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A4DA72-4F2B-46FC-9CBC-69D1607883E8}"/>
              </a:ext>
            </a:extLst>
          </p:cNvPr>
          <p:cNvSpPr>
            <a:spLocks noGrp="1"/>
          </p:cNvSpPr>
          <p:nvPr>
            <p:ph type="sldNum" sz="quarter" idx="12"/>
          </p:nvPr>
        </p:nvSpPr>
        <p:spPr/>
        <p:txBody>
          <a:bodyPr/>
          <a:lstStyle/>
          <a:p>
            <a:fld id="{2C82DF3A-1D39-41F2-ABC3-799E07E5B5DC}" type="slidenum">
              <a:rPr lang="en-US" smtClean="0"/>
              <a:t>‹#›</a:t>
            </a:fld>
            <a:endParaRPr lang="en-US"/>
          </a:p>
        </p:txBody>
      </p:sp>
    </p:spTree>
    <p:extLst>
      <p:ext uri="{BB962C8B-B14F-4D97-AF65-F5344CB8AC3E}">
        <p14:creationId xmlns:p14="http://schemas.microsoft.com/office/powerpoint/2010/main" val="5872545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1187622"/>
            <a:ext cx="8964185" cy="1793104"/>
          </a:xfrm>
          <a:noFill/>
        </p:spPr>
        <p:txBody>
          <a:bodyPr lIns="146304" tIns="91440" rIns="146304" bIns="91440" anchor="b" anchorCtr="0"/>
          <a:lstStyle>
            <a:lvl1pPr>
              <a:defRPr sz="5294" spc="-98"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69302" y="2980725"/>
            <a:ext cx="8964186" cy="715931"/>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69240" y="3696656"/>
            <a:ext cx="8964248" cy="452654"/>
          </a:xfrm>
        </p:spPr>
        <p:txBody>
          <a:bodyPr/>
          <a:lstStyle>
            <a:lvl1pPr marL="0" indent="0">
              <a:buNone/>
              <a:defRPr lang="en-US" sz="1961"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42682750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with photo and til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srcRect t="7803" b="7803"/>
          <a:stretch/>
        </p:blipFill>
        <p:spPr>
          <a:xfrm>
            <a:off x="-1" y="0"/>
            <a:ext cx="12190271" cy="6858000"/>
          </a:xfrm>
          <a:prstGeom prst="rect">
            <a:avLst/>
          </a:prstGeom>
        </p:spPr>
      </p:pic>
      <p:sp>
        <p:nvSpPr>
          <p:cNvPr id="12" name="Rectangle 11"/>
          <p:cNvSpPr/>
          <p:nvPr userDrawn="1"/>
        </p:nvSpPr>
        <p:spPr bwMode="auto">
          <a:xfrm>
            <a:off x="267682" y="2084171"/>
            <a:ext cx="6274974" cy="3586208"/>
          </a:xfrm>
          <a:prstGeom prst="rect">
            <a:avLst/>
          </a:prstGeom>
          <a:solidFill>
            <a:schemeClr val="accent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3"/>
            <a:ext cx="6274911" cy="1793104"/>
          </a:xfrm>
          <a:noFill/>
        </p:spPr>
        <p:txBody>
          <a:bodyPr lIns="146304" tIns="91440" rIns="146304" bIns="91440" anchor="t" anchorCtr="0"/>
          <a:lstStyle>
            <a:lvl1pPr>
              <a:defRPr sz="4705" spc="-98" baseline="0">
                <a:gradFill>
                  <a:gsLst>
                    <a:gs pos="91720">
                      <a:srgbClr val="FFFFFF"/>
                    </a:gs>
                    <a:gs pos="75796">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5"/>
            <a:ext cx="6276530" cy="656077"/>
          </a:xfrm>
          <a:noFill/>
        </p:spPr>
        <p:txBody>
          <a:bodyPr wrap="square" lIns="164592" tIns="109728" rIns="164592" bIns="109728">
            <a:spAutoFit/>
          </a:bodyPr>
          <a:lstStyle>
            <a:lvl1pPr marL="0" indent="0">
              <a:spcBef>
                <a:spcPts val="0"/>
              </a:spcBef>
              <a:buNone/>
              <a:defRPr sz="3137">
                <a:gradFill>
                  <a:gsLst>
                    <a:gs pos="91720">
                      <a:srgbClr val="FFFFFF"/>
                    </a:gs>
                    <a:gs pos="75796">
                      <a:srgbClr val="FFFFFF"/>
                    </a:gs>
                  </a:gsLst>
                  <a:lin ang="5400000" scaled="0"/>
                </a:gradFill>
                <a:latin typeface="+mn-lt"/>
              </a:defRPr>
            </a:lvl1pPr>
          </a:lstStyle>
          <a:p>
            <a:pPr lvl="0"/>
            <a:r>
              <a:rPr lang="en-US" dirty="0"/>
              <a:t>Speaker name</a:t>
            </a:r>
          </a:p>
        </p:txBody>
      </p:sp>
      <p:pic>
        <p:nvPicPr>
          <p:cNvPr id="13" name="MS logo white - EMF"/>
          <p:cNvPicPr>
            <a:picLocks noChangeAspect="1"/>
          </p:cNvPicPr>
          <p:nvPr userDrawn="1"/>
        </p:nvPicPr>
        <p:blipFill>
          <a:blip r:embed="rId3"/>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407647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1818719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9302" y="2077815"/>
            <a:ext cx="4840694" cy="1799462"/>
          </a:xfrm>
          <a:noFill/>
        </p:spPr>
        <p:txBody>
          <a:bodyPr lIns="146304" tIns="91440" rIns="146304" bIns="91440" anchor="t" anchorCtr="0"/>
          <a:lstStyle>
            <a:lvl1pPr>
              <a:defRPr sz="4705" spc="-98"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2" y="3877277"/>
            <a:ext cx="4840694" cy="717249"/>
          </a:xfrm>
        </p:spPr>
        <p:txBody>
          <a:bodyPr lIns="164592" tIns="109728" rIns="164592" bIns="109728">
            <a:noAutofit/>
          </a:bodyPr>
          <a:lstStyle>
            <a:lvl1pPr marL="0" indent="0">
              <a:spcBef>
                <a:spcPts val="0"/>
              </a:spcBef>
              <a:buNone/>
              <a:defRPr lang="en-US" sz="3137"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pic>
        <p:nvPicPr>
          <p:cNvPr id="7" name="Picture 6"/>
          <p:cNvPicPr>
            <a:picLocks noChangeAspect="1"/>
          </p:cNvPicPr>
          <p:nvPr userDrawn="1"/>
        </p:nvPicPr>
        <p:blipFill rotWithShape="1">
          <a:blip r:embed="rId3"/>
          <a:srcRect l="43746" t="7803" b="7803"/>
          <a:stretch/>
        </p:blipFill>
        <p:spPr>
          <a:xfrm>
            <a:off x="5332731" y="0"/>
            <a:ext cx="6857539" cy="6858000"/>
          </a:xfrm>
          <a:prstGeom prst="rect">
            <a:avLst/>
          </a:prstGeom>
        </p:spPr>
      </p:pic>
    </p:spTree>
    <p:extLst>
      <p:ext uri="{BB962C8B-B14F-4D97-AF65-F5344CB8AC3E}">
        <p14:creationId xmlns:p14="http://schemas.microsoft.com/office/powerpoint/2010/main" val="1160722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1973043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4341796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71646401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153087279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12908716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9275391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3295629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4051534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3052962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555960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951427210"/>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929698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44967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630951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889007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quare photo">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43746" t="7803" b="7803"/>
          <a:stretch/>
        </p:blipFill>
        <p:spPr>
          <a:xfrm>
            <a:off x="5332731" y="0"/>
            <a:ext cx="6857539" cy="6858000"/>
          </a:xfrm>
          <a:prstGeom prst="rect">
            <a:avLst/>
          </a:prstGeom>
        </p:spPr>
      </p:pic>
      <p:sp>
        <p:nvSpPr>
          <p:cNvPr id="9" name="Title 1"/>
          <p:cNvSpPr>
            <a:spLocks noGrp="1"/>
          </p:cNvSpPr>
          <p:nvPr>
            <p:ph type="title" hasCustomPrompt="1"/>
          </p:nvPr>
        </p:nvSpPr>
        <p:spPr bwMode="auto">
          <a:xfrm>
            <a:off x="269302" y="2077815"/>
            <a:ext cx="4840694" cy="1799462"/>
          </a:xfrm>
          <a:noFill/>
        </p:spPr>
        <p:txBody>
          <a:bodyPr lIns="146304" tIns="91440" rIns="146304" bIns="91440" anchor="t" anchorCtr="0"/>
          <a:lstStyle>
            <a:lvl1pPr>
              <a:defRPr sz="4705" spc="-98"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2" y="3877277"/>
            <a:ext cx="4840694" cy="717249"/>
          </a:xfrm>
        </p:spPr>
        <p:txBody>
          <a:bodyPr lIns="164592" tIns="109728" rIns="164592" bIns="109728">
            <a:noAutofit/>
          </a:bodyPr>
          <a:lstStyle>
            <a:lvl1pPr marL="0" indent="0">
              <a:spcBef>
                <a:spcPts val="0"/>
              </a:spcBef>
              <a:buNone/>
              <a:defRPr lang="en-US" sz="3137"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6" name="MS logo white - EMF"/>
          <p:cNvPicPr>
            <a:picLocks noChangeAspect="1"/>
          </p:cNvPicPr>
          <p:nvPr/>
        </p:nvPicPr>
        <p:blipFill>
          <a:blip r:embed="rId3"/>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1765743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1362845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1187622"/>
            <a:ext cx="8964185" cy="1793104"/>
          </a:xfrm>
          <a:noFill/>
        </p:spPr>
        <p:txBody>
          <a:bodyPr lIns="146304" tIns="91440" rIns="146304" bIns="91440" anchor="b" anchorCtr="0"/>
          <a:lstStyle>
            <a:lvl1pPr>
              <a:defRPr sz="5294" spc="-98"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69302" y="2980725"/>
            <a:ext cx="8964186" cy="715931"/>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69240" y="3696656"/>
            <a:ext cx="8964248" cy="452654"/>
          </a:xfrm>
        </p:spPr>
        <p:txBody>
          <a:bodyPr/>
          <a:lstStyle>
            <a:lvl1pPr marL="0" indent="0">
              <a:buNone/>
              <a:defRPr lang="en-US" sz="1961"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9327568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ith photo and tile">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srcRect t="7803" b="7803"/>
          <a:stretch/>
        </p:blipFill>
        <p:spPr>
          <a:xfrm>
            <a:off x="-1" y="0"/>
            <a:ext cx="12190271" cy="6858000"/>
          </a:xfrm>
          <a:prstGeom prst="rect">
            <a:avLst/>
          </a:prstGeom>
        </p:spPr>
      </p:pic>
      <p:sp>
        <p:nvSpPr>
          <p:cNvPr id="8" name="Rectangle 7"/>
          <p:cNvSpPr/>
          <p:nvPr userDrawn="1"/>
        </p:nvSpPr>
        <p:spPr bwMode="auto">
          <a:xfrm>
            <a:off x="267682" y="2084171"/>
            <a:ext cx="6274974" cy="3586208"/>
          </a:xfrm>
          <a:prstGeom prst="rect">
            <a:avLst/>
          </a:prstGeom>
          <a:solidFill>
            <a:schemeClr val="accent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3"/>
            <a:ext cx="6274911" cy="1793104"/>
          </a:xfrm>
          <a:noFill/>
        </p:spPr>
        <p:txBody>
          <a:bodyPr vert="horz" wrap="square" lIns="146304" tIns="91440" rIns="146304" bIns="91440" rtlCol="0" anchor="t" anchorCtr="0">
            <a:noAutofit/>
          </a:bodyPr>
          <a:lstStyle>
            <a:lvl1pPr>
              <a:defRPr lang="en-US" spc="-98" dirty="0">
                <a:gradFill>
                  <a:gsLst>
                    <a:gs pos="91720">
                      <a:srgbClr val="FFFFFF"/>
                    </a:gs>
                    <a:gs pos="75796">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auto">
          <a:xfrm>
            <a:off x="267683" y="3877275"/>
            <a:ext cx="6276530" cy="656077"/>
          </a:xfrm>
          <a:noFill/>
        </p:spPr>
        <p:txBody>
          <a:bodyPr wrap="square" lIns="164592" tIns="109728" rIns="164592" bIns="109728">
            <a:spAutoFit/>
          </a:bodyPr>
          <a:lstStyle>
            <a:lvl1pPr marL="0" indent="0">
              <a:spcBef>
                <a:spcPts val="0"/>
              </a:spcBef>
              <a:buNone/>
              <a:defRPr sz="3137">
                <a:gradFill>
                  <a:gsLst>
                    <a:gs pos="89172">
                      <a:srgbClr val="FFFFFF"/>
                    </a:gs>
                    <a:gs pos="75796">
                      <a:srgbClr val="FFFFFF"/>
                    </a:gs>
                  </a:gsLst>
                  <a:lin ang="5400000" scaled="0"/>
                </a:gradFill>
                <a:latin typeface="+mn-lt"/>
              </a:defRPr>
            </a:lvl1pPr>
          </a:lstStyle>
          <a:p>
            <a:pPr lvl="0"/>
            <a:r>
              <a:rPr lang="en-US" dirty="0"/>
              <a:t>Speaker name</a:t>
            </a:r>
          </a:p>
        </p:txBody>
      </p:sp>
      <p:pic>
        <p:nvPicPr>
          <p:cNvPr id="7" name="MS logo white - EMF"/>
          <p:cNvPicPr>
            <a:picLocks noChangeAspect="1"/>
          </p:cNvPicPr>
          <p:nvPr userDrawn="1"/>
        </p:nvPicPr>
        <p:blipFill>
          <a:blip r:embed="rId3"/>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235318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23725544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9302" y="2077815"/>
            <a:ext cx="4840694" cy="1799462"/>
          </a:xfrm>
          <a:noFill/>
        </p:spPr>
        <p:txBody>
          <a:bodyPr lIns="146304" tIns="91440" rIns="146304" bIns="91440" anchor="t" anchorCtr="0"/>
          <a:lstStyle>
            <a:lvl1pPr>
              <a:defRPr sz="4705" spc="-98"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2" y="3877277"/>
            <a:ext cx="4840694" cy="717249"/>
          </a:xfrm>
        </p:spPr>
        <p:txBody>
          <a:bodyPr lIns="164592" tIns="109728" rIns="164592" bIns="109728">
            <a:noAutofit/>
          </a:bodyPr>
          <a:lstStyle>
            <a:lvl1pPr marL="0" indent="0">
              <a:spcBef>
                <a:spcPts val="0"/>
              </a:spcBef>
              <a:buNone/>
              <a:defRPr lang="en-US" sz="3137"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pic>
        <p:nvPicPr>
          <p:cNvPr id="7" name="Picture 6"/>
          <p:cNvPicPr>
            <a:picLocks noChangeAspect="1"/>
          </p:cNvPicPr>
          <p:nvPr userDrawn="1"/>
        </p:nvPicPr>
        <p:blipFill rotWithShape="1">
          <a:blip r:embed="rId3"/>
          <a:srcRect l="43746" t="7803" b="7803"/>
          <a:stretch/>
        </p:blipFill>
        <p:spPr>
          <a:xfrm>
            <a:off x="5332731" y="0"/>
            <a:ext cx="6857539" cy="6858000"/>
          </a:xfrm>
          <a:prstGeom prst="rect">
            <a:avLst/>
          </a:prstGeom>
        </p:spPr>
      </p:pic>
    </p:spTree>
    <p:extLst>
      <p:ext uri="{BB962C8B-B14F-4D97-AF65-F5344CB8AC3E}">
        <p14:creationId xmlns:p14="http://schemas.microsoft.com/office/powerpoint/2010/main" val="1822701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502690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5304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39748158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148358405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7625554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8226462"/>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005316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067065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2888780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563481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557021340"/>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729847"/>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64338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918306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933233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367700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10508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84768952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65603421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4242310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image" Target="../media/image1.emf"/><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theme" Target="../theme/theme2.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3" Type="http://schemas.openxmlformats.org/officeDocument/2006/relationships/slideLayout" Target="../slideLayouts/slideLayout43.xml"/><Relationship Id="rId21" Type="http://schemas.openxmlformats.org/officeDocument/2006/relationships/image" Target="../media/image1.emf"/><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theme" Target="../theme/theme3.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3"/>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133150490"/>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1"/>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157153649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1"/>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281673765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en-us/azure/virtual-machines/windows/resize-vm" TargetMode="Externa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powershell/module/Azure/Add-AzureVhd?view=azuresmps-4.0.0" TargetMode="External"/><Relationship Id="rId2" Type="http://schemas.openxmlformats.org/officeDocument/2006/relationships/hyperlink" Target="https://technet.microsoft.com/library/dn873998.aspx" TargetMode="Externa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hyperlink" Target="https://docs.microsoft.com/en-us/azure/storage/storage-import-export-service" TargetMode="Externa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0.xml"/><Relationship Id="rId5" Type="http://schemas.openxmlformats.org/officeDocument/2006/relationships/image" Target="../media/image14.svg"/><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en-us/azure/virtual-machines/extensions/oms-windows" TargetMode="External"/><Relationship Id="rId2" Type="http://schemas.openxmlformats.org/officeDocument/2006/relationships/hyperlink" Target="https://docs.microsoft.com/en-us/azure/azure-monitor/platform/alerts-metric-overview" TargetMode="Externa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hyperlink" Target="https://docs.microsoft.com/en-us/azure/virtual-machines/windows/sql/virtual-machines-windows-sql-performance" TargetMode="Externa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F5EF3-BC09-4620-827F-01FE1B304DEB}"/>
              </a:ext>
            </a:extLst>
          </p:cNvPr>
          <p:cNvSpPr>
            <a:spLocks noGrp="1"/>
          </p:cNvSpPr>
          <p:nvPr>
            <p:ph type="title"/>
          </p:nvPr>
        </p:nvSpPr>
        <p:spPr/>
        <p:txBody>
          <a:bodyPr/>
          <a:lstStyle/>
          <a:p>
            <a:r>
              <a:rPr lang="en-US"/>
              <a:t>Azure IaaS </a:t>
            </a:r>
            <a:r>
              <a:rPr lang="en-US" dirty="0"/>
              <a:t>Fundamentals</a:t>
            </a:r>
          </a:p>
        </p:txBody>
      </p:sp>
      <p:sp>
        <p:nvSpPr>
          <p:cNvPr id="4" name="Subtitle 3">
            <a:extLst>
              <a:ext uri="{FF2B5EF4-FFF2-40B4-BE49-F238E27FC236}">
                <a16:creationId xmlns:a16="http://schemas.microsoft.com/office/drawing/2014/main" id="{FEBABB84-F8FA-41CF-93AC-9F5CBD82DF54}"/>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178568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46B37-33B8-47BE-90A4-84FE4EF5153E}"/>
              </a:ext>
            </a:extLst>
          </p:cNvPr>
          <p:cNvSpPr>
            <a:spLocks noGrp="1"/>
          </p:cNvSpPr>
          <p:nvPr>
            <p:ph type="title"/>
          </p:nvPr>
        </p:nvSpPr>
        <p:spPr/>
        <p:txBody>
          <a:bodyPr/>
          <a:lstStyle/>
          <a:p>
            <a:r>
              <a:rPr lang="en-US" dirty="0"/>
              <a:t>Workflow</a:t>
            </a:r>
          </a:p>
        </p:txBody>
      </p:sp>
      <p:graphicFrame>
        <p:nvGraphicFramePr>
          <p:cNvPr id="4" name="Content Placeholder 3">
            <a:extLst>
              <a:ext uri="{FF2B5EF4-FFF2-40B4-BE49-F238E27FC236}">
                <a16:creationId xmlns:a16="http://schemas.microsoft.com/office/drawing/2014/main" id="{980396D8-23B4-4772-B0AD-12C8C1F9DF91}"/>
              </a:ext>
            </a:extLst>
          </p:cNvPr>
          <p:cNvGraphicFramePr>
            <a:graphicFrameLocks noGrp="1"/>
          </p:cNvGraphicFramePr>
          <p:nvPr>
            <p:ph idx="4294967295"/>
            <p:extLst>
              <p:ext uri="{D42A27DB-BD31-4B8C-83A1-F6EECF244321}">
                <p14:modId xmlns:p14="http://schemas.microsoft.com/office/powerpoint/2010/main" val="3202317591"/>
              </p:ext>
            </p:extLst>
          </p:nvPr>
        </p:nvGraphicFramePr>
        <p:xfrm>
          <a:off x="838200" y="2010291"/>
          <a:ext cx="10515600" cy="183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5F40E303-21F2-45C9-AC67-726D79AB8AD5}"/>
              </a:ext>
            </a:extLst>
          </p:cNvPr>
          <p:cNvSpPr txBox="1"/>
          <p:nvPr/>
        </p:nvSpPr>
        <p:spPr>
          <a:xfrm>
            <a:off x="838199" y="1640959"/>
            <a:ext cx="3693607" cy="461665"/>
          </a:xfrm>
          <a:prstGeom prst="rect">
            <a:avLst/>
          </a:prstGeom>
          <a:noFill/>
        </p:spPr>
        <p:txBody>
          <a:bodyPr wrap="square" rtlCol="0">
            <a:spAutoFit/>
          </a:bodyPr>
          <a:lstStyle/>
          <a:p>
            <a:r>
              <a:rPr lang="en-US" sz="2400" dirty="0"/>
              <a:t>Bring Your Own License</a:t>
            </a:r>
          </a:p>
        </p:txBody>
      </p:sp>
      <p:graphicFrame>
        <p:nvGraphicFramePr>
          <p:cNvPr id="6" name="Diagram 5">
            <a:extLst>
              <a:ext uri="{FF2B5EF4-FFF2-40B4-BE49-F238E27FC236}">
                <a16:creationId xmlns:a16="http://schemas.microsoft.com/office/drawing/2014/main" id="{18BB6F76-65D1-4330-98CC-1D5E864D41DA}"/>
              </a:ext>
            </a:extLst>
          </p:cNvPr>
          <p:cNvGraphicFramePr/>
          <p:nvPr>
            <p:extLst>
              <p:ext uri="{D42A27DB-BD31-4B8C-83A1-F6EECF244321}">
                <p14:modId xmlns:p14="http://schemas.microsoft.com/office/powerpoint/2010/main" val="48126067"/>
              </p:ext>
            </p:extLst>
          </p:nvPr>
        </p:nvGraphicFramePr>
        <p:xfrm>
          <a:off x="838200" y="4424855"/>
          <a:ext cx="10515600" cy="182909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extBox 6">
            <a:extLst>
              <a:ext uri="{FF2B5EF4-FFF2-40B4-BE49-F238E27FC236}">
                <a16:creationId xmlns:a16="http://schemas.microsoft.com/office/drawing/2014/main" id="{9D3EC063-C905-46B7-87E5-23B0AA230DD2}"/>
              </a:ext>
            </a:extLst>
          </p:cNvPr>
          <p:cNvSpPr txBox="1"/>
          <p:nvPr/>
        </p:nvSpPr>
        <p:spPr>
          <a:xfrm>
            <a:off x="838200" y="4240189"/>
            <a:ext cx="2869324" cy="461665"/>
          </a:xfrm>
          <a:prstGeom prst="rect">
            <a:avLst/>
          </a:prstGeom>
          <a:noFill/>
        </p:spPr>
        <p:txBody>
          <a:bodyPr wrap="square" rtlCol="0">
            <a:spAutoFit/>
          </a:bodyPr>
          <a:lstStyle/>
          <a:p>
            <a:r>
              <a:rPr lang="en-US" sz="2400" dirty="0"/>
              <a:t>Image Gallery</a:t>
            </a:r>
          </a:p>
        </p:txBody>
      </p:sp>
    </p:spTree>
    <p:extLst>
      <p:ext uri="{BB962C8B-B14F-4D97-AF65-F5344CB8AC3E}">
        <p14:creationId xmlns:p14="http://schemas.microsoft.com/office/powerpoint/2010/main" val="359402653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E81FE-6083-414E-920A-3DC552C3C176}"/>
              </a:ext>
            </a:extLst>
          </p:cNvPr>
          <p:cNvSpPr>
            <a:spLocks noGrp="1"/>
          </p:cNvSpPr>
          <p:nvPr>
            <p:ph type="title"/>
          </p:nvPr>
        </p:nvSpPr>
        <p:spPr/>
        <p:txBody>
          <a:bodyPr/>
          <a:lstStyle/>
          <a:p>
            <a:r>
              <a:rPr lang="en-US"/>
              <a:t>Demo </a:t>
            </a:r>
          </a:p>
        </p:txBody>
      </p:sp>
      <p:sp>
        <p:nvSpPr>
          <p:cNvPr id="3" name="Text Placeholder 2">
            <a:extLst>
              <a:ext uri="{FF2B5EF4-FFF2-40B4-BE49-F238E27FC236}">
                <a16:creationId xmlns:a16="http://schemas.microsoft.com/office/drawing/2014/main" id="{394D25C8-5795-4274-93B7-771CCDF80C42}"/>
              </a:ext>
            </a:extLst>
          </p:cNvPr>
          <p:cNvSpPr>
            <a:spLocks noGrp="1"/>
          </p:cNvSpPr>
          <p:nvPr>
            <p:ph type="body" sz="quarter" idx="12"/>
          </p:nvPr>
        </p:nvSpPr>
        <p:spPr/>
        <p:txBody>
          <a:bodyPr/>
          <a:lstStyle/>
          <a:p>
            <a:pPr lvl="0"/>
            <a:r>
              <a:rPr lang="en-US" dirty="0"/>
              <a:t>Portal </a:t>
            </a:r>
          </a:p>
          <a:p>
            <a:pPr lvl="0"/>
            <a:r>
              <a:rPr lang="en-US" dirty="0"/>
              <a:t>PowerShell </a:t>
            </a:r>
          </a:p>
        </p:txBody>
      </p:sp>
    </p:spTree>
    <p:extLst>
      <p:ext uri="{BB962C8B-B14F-4D97-AF65-F5344CB8AC3E}">
        <p14:creationId xmlns:p14="http://schemas.microsoft.com/office/powerpoint/2010/main" val="41070084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4E2E6-59BC-474B-AE21-650E8384693D}"/>
              </a:ext>
            </a:extLst>
          </p:cNvPr>
          <p:cNvSpPr>
            <a:spLocks noGrp="1"/>
          </p:cNvSpPr>
          <p:nvPr>
            <p:ph type="title"/>
          </p:nvPr>
        </p:nvSpPr>
        <p:spPr/>
        <p:txBody>
          <a:bodyPr/>
          <a:lstStyle/>
          <a:p>
            <a:r>
              <a:rPr lang="en-US"/>
              <a:t>Administration </a:t>
            </a:r>
          </a:p>
        </p:txBody>
      </p:sp>
      <p:sp>
        <p:nvSpPr>
          <p:cNvPr id="3" name="Text Placeholder 2">
            <a:extLst>
              <a:ext uri="{FF2B5EF4-FFF2-40B4-BE49-F238E27FC236}">
                <a16:creationId xmlns:a16="http://schemas.microsoft.com/office/drawing/2014/main" id="{EBF25C30-C690-42DF-8CC9-922BD8AC939F}"/>
              </a:ext>
            </a:extLst>
          </p:cNvPr>
          <p:cNvSpPr>
            <a:spLocks noGrp="1"/>
          </p:cNvSpPr>
          <p:nvPr>
            <p:ph type="body" idx="1"/>
          </p:nvPr>
        </p:nvSpPr>
        <p:spPr/>
        <p:txBody>
          <a:bodyPr/>
          <a:lstStyle/>
          <a:p>
            <a:pPr lvl="0"/>
            <a:r>
              <a:rPr lang="en-US" dirty="0"/>
              <a:t>What's different from on-premises SQL Server? </a:t>
            </a:r>
          </a:p>
          <a:p>
            <a:pPr lvl="0"/>
            <a:r>
              <a:rPr lang="en-US" dirty="0"/>
              <a:t>Backup to URL is recommended </a:t>
            </a:r>
          </a:p>
          <a:p>
            <a:pPr lvl="1"/>
            <a:r>
              <a:rPr lang="en-US" dirty="0"/>
              <a:t>Backing up to blob storage instead of a locally-attached disk </a:t>
            </a:r>
          </a:p>
        </p:txBody>
      </p:sp>
    </p:spTree>
    <p:extLst>
      <p:ext uri="{BB962C8B-B14F-4D97-AF65-F5344CB8AC3E}">
        <p14:creationId xmlns:p14="http://schemas.microsoft.com/office/powerpoint/2010/main" val="1902305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FAEBD-EF38-48F1-9572-97A15D17A4DA}"/>
              </a:ext>
            </a:extLst>
          </p:cNvPr>
          <p:cNvSpPr>
            <a:spLocks noGrp="1"/>
          </p:cNvSpPr>
          <p:nvPr>
            <p:ph type="title"/>
          </p:nvPr>
        </p:nvSpPr>
        <p:spPr/>
        <p:txBody>
          <a:bodyPr/>
          <a:lstStyle/>
          <a:p>
            <a:r>
              <a:rPr lang="en-US" dirty="0"/>
              <a:t>Demo </a:t>
            </a:r>
          </a:p>
        </p:txBody>
      </p:sp>
      <p:sp>
        <p:nvSpPr>
          <p:cNvPr id="3" name="Content Placeholder 2">
            <a:extLst>
              <a:ext uri="{FF2B5EF4-FFF2-40B4-BE49-F238E27FC236}">
                <a16:creationId xmlns:a16="http://schemas.microsoft.com/office/drawing/2014/main" id="{A73272E7-B41C-4C5F-B88F-17CF0C7158B8}"/>
              </a:ext>
            </a:extLst>
          </p:cNvPr>
          <p:cNvSpPr>
            <a:spLocks noGrp="1"/>
          </p:cNvSpPr>
          <p:nvPr>
            <p:ph type="body" sz="quarter" idx="12"/>
          </p:nvPr>
        </p:nvSpPr>
        <p:spPr/>
        <p:txBody>
          <a:bodyPr/>
          <a:lstStyle/>
          <a:p>
            <a:r>
              <a:rPr lang="en-US" dirty="0"/>
              <a:t>Backup to URL </a:t>
            </a:r>
          </a:p>
        </p:txBody>
      </p:sp>
    </p:spTree>
    <p:extLst>
      <p:ext uri="{BB962C8B-B14F-4D97-AF65-F5344CB8AC3E}">
        <p14:creationId xmlns:p14="http://schemas.microsoft.com/office/powerpoint/2010/main" val="128103511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3AEE-90FC-447B-8940-961E82C6125C}"/>
              </a:ext>
            </a:extLst>
          </p:cNvPr>
          <p:cNvSpPr>
            <a:spLocks noGrp="1"/>
          </p:cNvSpPr>
          <p:nvPr>
            <p:ph type="title"/>
          </p:nvPr>
        </p:nvSpPr>
        <p:spPr/>
        <p:txBody>
          <a:bodyPr/>
          <a:lstStyle/>
          <a:p>
            <a:r>
              <a:rPr lang="en-US"/>
              <a:t>Scaling </a:t>
            </a:r>
          </a:p>
        </p:txBody>
      </p:sp>
      <p:sp>
        <p:nvSpPr>
          <p:cNvPr id="3" name="Text Placeholder 2">
            <a:extLst>
              <a:ext uri="{FF2B5EF4-FFF2-40B4-BE49-F238E27FC236}">
                <a16:creationId xmlns:a16="http://schemas.microsoft.com/office/drawing/2014/main" id="{E07F1590-E1EB-4501-9106-18BF01A1ABF9}"/>
              </a:ext>
            </a:extLst>
          </p:cNvPr>
          <p:cNvSpPr>
            <a:spLocks noGrp="1"/>
          </p:cNvSpPr>
          <p:nvPr>
            <p:ph type="body" idx="1"/>
          </p:nvPr>
        </p:nvSpPr>
        <p:spPr>
          <a:xfrm>
            <a:off x="269241" y="1189177"/>
            <a:ext cx="11653521" cy="5136259"/>
          </a:xfrm>
        </p:spPr>
        <p:txBody>
          <a:bodyPr>
            <a:normAutofit fontScale="92500" lnSpcReduction="10000"/>
          </a:bodyPr>
          <a:lstStyle/>
          <a:p>
            <a:pPr lvl="0"/>
            <a:r>
              <a:rPr lang="en-US" dirty="0"/>
              <a:t>You can change your VM size - larger or smaller. </a:t>
            </a:r>
          </a:p>
          <a:p>
            <a:pPr lvl="0"/>
            <a:r>
              <a:rPr lang="en-US" dirty="0"/>
              <a:t>Increase capacity when load increases; decrease size and costs when under-utilized. </a:t>
            </a:r>
          </a:p>
          <a:p>
            <a:pPr lvl="0"/>
            <a:r>
              <a:rPr lang="en-US" dirty="0"/>
              <a:t>Is everything online? </a:t>
            </a:r>
          </a:p>
          <a:p>
            <a:pPr lvl="1"/>
            <a:r>
              <a:rPr lang="en-US" dirty="0"/>
              <a:t>Yes, if the region and cluster have the available resources. </a:t>
            </a:r>
          </a:p>
          <a:p>
            <a:pPr lvl="1"/>
            <a:r>
              <a:rPr lang="en-US" dirty="0"/>
              <a:t>If you attempt to resize a VM and get an allocation error, you need to shut down, resize, and restart. </a:t>
            </a:r>
          </a:p>
          <a:p>
            <a:pPr lvl="1"/>
            <a:r>
              <a:rPr lang="en-US" dirty="0"/>
              <a:t>If you have multiple VMs in an Availability Set, you need to shut down, resize, and restart all of them. </a:t>
            </a:r>
          </a:p>
          <a:p>
            <a:r>
              <a:rPr lang="en-US" dirty="0"/>
              <a:t>Resize a Windows VM </a:t>
            </a:r>
            <a:r>
              <a:rPr lang="en-US" dirty="0">
                <a:hlinkClick r:id="rId2"/>
              </a:rPr>
              <a:t>https://docs.microsoft.com/en-us/azure/virtual-machines/windows/resize-vm</a:t>
            </a:r>
            <a:r>
              <a:rPr lang="en-US" dirty="0"/>
              <a:t> </a:t>
            </a:r>
          </a:p>
        </p:txBody>
      </p:sp>
    </p:spTree>
    <p:extLst>
      <p:ext uri="{BB962C8B-B14F-4D97-AF65-F5344CB8AC3E}">
        <p14:creationId xmlns:p14="http://schemas.microsoft.com/office/powerpoint/2010/main" val="3922592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4F502-B5C0-438D-8A6E-B8AEC4C2A9B8}"/>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8DB8E4AE-C283-4DD0-889C-EC8C79FB7CFC}"/>
              </a:ext>
            </a:extLst>
          </p:cNvPr>
          <p:cNvSpPr>
            <a:spLocks noGrp="1"/>
          </p:cNvSpPr>
          <p:nvPr>
            <p:ph type="body" sz="quarter" idx="12"/>
          </p:nvPr>
        </p:nvSpPr>
        <p:spPr/>
        <p:txBody>
          <a:bodyPr/>
          <a:lstStyle/>
          <a:p>
            <a:r>
              <a:rPr lang="en-US" dirty="0"/>
              <a:t>Portal </a:t>
            </a:r>
          </a:p>
          <a:p>
            <a:r>
              <a:rPr lang="en-US" dirty="0"/>
              <a:t>PowerShell</a:t>
            </a:r>
          </a:p>
        </p:txBody>
      </p:sp>
    </p:spTree>
    <p:extLst>
      <p:ext uri="{BB962C8B-B14F-4D97-AF65-F5344CB8AC3E}">
        <p14:creationId xmlns:p14="http://schemas.microsoft.com/office/powerpoint/2010/main" val="14934996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0B792-BFD4-4140-92F7-C8D91AF51B70}"/>
              </a:ext>
            </a:extLst>
          </p:cNvPr>
          <p:cNvSpPr>
            <a:spLocks noGrp="1"/>
          </p:cNvSpPr>
          <p:nvPr>
            <p:ph type="title"/>
          </p:nvPr>
        </p:nvSpPr>
        <p:spPr/>
        <p:txBody>
          <a:bodyPr/>
          <a:lstStyle/>
          <a:p>
            <a:r>
              <a:rPr lang="en-US"/>
              <a:t>High Availability </a:t>
            </a:r>
          </a:p>
        </p:txBody>
      </p:sp>
      <p:sp>
        <p:nvSpPr>
          <p:cNvPr id="3" name="Text Placeholder 2">
            <a:extLst>
              <a:ext uri="{FF2B5EF4-FFF2-40B4-BE49-F238E27FC236}">
                <a16:creationId xmlns:a16="http://schemas.microsoft.com/office/drawing/2014/main" id="{F1E74AED-4E56-4693-9F7F-BF8DC607EDCA}"/>
              </a:ext>
            </a:extLst>
          </p:cNvPr>
          <p:cNvSpPr>
            <a:spLocks noGrp="1"/>
          </p:cNvSpPr>
          <p:nvPr>
            <p:ph type="body" idx="1"/>
          </p:nvPr>
        </p:nvSpPr>
        <p:spPr>
          <a:xfrm>
            <a:off x="269241" y="1189177"/>
            <a:ext cx="11653521" cy="5131235"/>
          </a:xfrm>
        </p:spPr>
        <p:txBody>
          <a:bodyPr>
            <a:normAutofit fontScale="92500" lnSpcReduction="10000"/>
          </a:bodyPr>
          <a:lstStyle/>
          <a:p>
            <a:pPr lvl="0"/>
            <a:r>
              <a:rPr lang="en-US" dirty="0"/>
              <a:t>What's supported in Azure? </a:t>
            </a:r>
          </a:p>
          <a:p>
            <a:pPr lvl="1"/>
            <a:r>
              <a:rPr lang="en-US" dirty="0"/>
              <a:t>Availability Groups </a:t>
            </a:r>
          </a:p>
          <a:p>
            <a:pPr lvl="2"/>
            <a:r>
              <a:rPr lang="en-US" dirty="0"/>
              <a:t>Create multiple Azure VMs and set up an AG </a:t>
            </a:r>
          </a:p>
          <a:p>
            <a:pPr lvl="2"/>
            <a:r>
              <a:rPr lang="en-US" dirty="0"/>
              <a:t>Can be sync or </a:t>
            </a:r>
            <a:r>
              <a:rPr lang="en-US" dirty="0" err="1"/>
              <a:t>async</a:t>
            </a:r>
            <a:r>
              <a:rPr lang="en-US" dirty="0"/>
              <a:t> </a:t>
            </a:r>
          </a:p>
          <a:p>
            <a:pPr lvl="2"/>
            <a:r>
              <a:rPr lang="en-US" dirty="0"/>
              <a:t>Requires a domain controller VM (unless you're using domain-independent AGs with Windows Server 2016 &amp; SQL Server 2016) </a:t>
            </a:r>
          </a:p>
          <a:p>
            <a:pPr lvl="1"/>
            <a:r>
              <a:rPr lang="en-US" dirty="0"/>
              <a:t>Failover Cluster Instances </a:t>
            </a:r>
          </a:p>
          <a:p>
            <a:pPr lvl="2"/>
            <a:r>
              <a:rPr lang="en-US" dirty="0"/>
              <a:t>Attached storage using Windows Server 2016 Storage Spaces Direct (S2D) to provide a software-based virtual SAN. </a:t>
            </a:r>
          </a:p>
          <a:p>
            <a:pPr lvl="2"/>
            <a:r>
              <a:rPr lang="en-US" dirty="0"/>
              <a:t>Storage supported by a third-party clustering solution - SIOS </a:t>
            </a:r>
            <a:r>
              <a:rPr lang="en-US" dirty="0" err="1"/>
              <a:t>DataKeeper</a:t>
            </a:r>
            <a:r>
              <a:rPr lang="en-US" dirty="0"/>
              <a:t>.</a:t>
            </a:r>
          </a:p>
          <a:p>
            <a:pPr lvl="2"/>
            <a:r>
              <a:rPr lang="en-US" dirty="0"/>
              <a:t>A two-node failover cluster running in Azure VMs with remote iSCSI Target shared block storage via ExpressRoute. (For example, NetApp Private Storage (NPS) exposes an iSCSI target via ExpressRoute with Equinix to Azure VMs.)</a:t>
            </a:r>
          </a:p>
          <a:p>
            <a:pPr lvl="1"/>
            <a:r>
              <a:rPr lang="en-US" dirty="0"/>
              <a:t>Database Mirroring  </a:t>
            </a:r>
          </a:p>
          <a:p>
            <a:pPr lvl="2"/>
            <a:endParaRPr lang="en-US" dirty="0"/>
          </a:p>
        </p:txBody>
      </p:sp>
    </p:spTree>
    <p:extLst>
      <p:ext uri="{BB962C8B-B14F-4D97-AF65-F5344CB8AC3E}">
        <p14:creationId xmlns:p14="http://schemas.microsoft.com/office/powerpoint/2010/main" val="1939725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BC534-01ED-4EF7-B5A6-1370DE8F31B5}"/>
              </a:ext>
            </a:extLst>
          </p:cNvPr>
          <p:cNvSpPr>
            <a:spLocks noGrp="1"/>
          </p:cNvSpPr>
          <p:nvPr>
            <p:ph type="title"/>
          </p:nvPr>
        </p:nvSpPr>
        <p:spPr/>
        <p:txBody>
          <a:bodyPr/>
          <a:lstStyle/>
          <a:p>
            <a:r>
              <a:rPr lang="en-US"/>
              <a:t>Disaster Recovery </a:t>
            </a:r>
          </a:p>
        </p:txBody>
      </p:sp>
      <p:sp>
        <p:nvSpPr>
          <p:cNvPr id="3" name="Text Placeholder 2">
            <a:extLst>
              <a:ext uri="{FF2B5EF4-FFF2-40B4-BE49-F238E27FC236}">
                <a16:creationId xmlns:a16="http://schemas.microsoft.com/office/drawing/2014/main" id="{D8CD84DE-777B-4C61-B35D-232032B2D2EB}"/>
              </a:ext>
            </a:extLst>
          </p:cNvPr>
          <p:cNvSpPr>
            <a:spLocks noGrp="1"/>
          </p:cNvSpPr>
          <p:nvPr>
            <p:ph type="body" idx="1"/>
          </p:nvPr>
        </p:nvSpPr>
        <p:spPr>
          <a:xfrm>
            <a:off x="269241" y="1189178"/>
            <a:ext cx="11653521" cy="5221670"/>
          </a:xfrm>
        </p:spPr>
        <p:txBody>
          <a:bodyPr>
            <a:normAutofit/>
          </a:bodyPr>
          <a:lstStyle/>
          <a:p>
            <a:pPr lvl="0"/>
            <a:r>
              <a:rPr lang="en-US" dirty="0"/>
              <a:t>What's supported in Azure? </a:t>
            </a:r>
          </a:p>
          <a:p>
            <a:pPr lvl="1"/>
            <a:r>
              <a:rPr lang="en-US" dirty="0"/>
              <a:t>Cross-region Availability Groups </a:t>
            </a:r>
          </a:p>
          <a:p>
            <a:pPr lvl="2"/>
            <a:r>
              <a:rPr lang="en-US" dirty="0"/>
              <a:t>Asynchronous </a:t>
            </a:r>
          </a:p>
          <a:p>
            <a:pPr lvl="2"/>
            <a:r>
              <a:rPr lang="en-US" dirty="0"/>
              <a:t>Manual failover </a:t>
            </a:r>
          </a:p>
          <a:p>
            <a:pPr lvl="2"/>
            <a:r>
              <a:rPr lang="en-US" dirty="0"/>
              <a:t>Requires </a:t>
            </a:r>
            <a:r>
              <a:rPr lang="en-US" dirty="0" err="1"/>
              <a:t>vnet</a:t>
            </a:r>
            <a:r>
              <a:rPr lang="en-US" dirty="0"/>
              <a:t>-to-</a:t>
            </a:r>
            <a:r>
              <a:rPr lang="en-US" dirty="0" err="1"/>
              <a:t>vnet</a:t>
            </a:r>
            <a:r>
              <a:rPr lang="en-US" dirty="0"/>
              <a:t> connectivity  </a:t>
            </a:r>
          </a:p>
          <a:p>
            <a:pPr lvl="1"/>
            <a:r>
              <a:rPr lang="en-US" dirty="0"/>
              <a:t>Database Mirroring </a:t>
            </a:r>
          </a:p>
          <a:p>
            <a:pPr lvl="2"/>
            <a:r>
              <a:rPr lang="en-US" dirty="0"/>
              <a:t>Asynchronous </a:t>
            </a:r>
          </a:p>
          <a:p>
            <a:pPr lvl="2"/>
            <a:r>
              <a:rPr lang="en-US" dirty="0"/>
              <a:t>Use certificates, not AD </a:t>
            </a:r>
          </a:p>
          <a:p>
            <a:pPr lvl="1"/>
            <a:r>
              <a:rPr lang="en-US" dirty="0"/>
              <a:t>Backup and restore </a:t>
            </a:r>
          </a:p>
          <a:p>
            <a:pPr lvl="2"/>
            <a:r>
              <a:rPr lang="en-US" dirty="0"/>
              <a:t>DR is intended to protect you if you lose connectivity to a region, so ensure your backups are in more than one region! </a:t>
            </a:r>
          </a:p>
          <a:p>
            <a:pPr lvl="2"/>
            <a:r>
              <a:rPr lang="en-US" dirty="0"/>
              <a:t>The storage for your backups should be set up with GRS. </a:t>
            </a:r>
          </a:p>
        </p:txBody>
      </p:sp>
    </p:spTree>
    <p:extLst>
      <p:ext uri="{BB962C8B-B14F-4D97-AF65-F5344CB8AC3E}">
        <p14:creationId xmlns:p14="http://schemas.microsoft.com/office/powerpoint/2010/main" val="3017760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5DEE-84BD-423C-94BD-E4B65B34E5CA}"/>
              </a:ext>
            </a:extLst>
          </p:cNvPr>
          <p:cNvSpPr>
            <a:spLocks noGrp="1"/>
          </p:cNvSpPr>
          <p:nvPr>
            <p:ph type="title"/>
          </p:nvPr>
        </p:nvSpPr>
        <p:spPr/>
        <p:txBody>
          <a:bodyPr/>
          <a:lstStyle/>
          <a:p>
            <a:r>
              <a:rPr lang="en-US" dirty="0"/>
              <a:t>Security: Access </a:t>
            </a:r>
          </a:p>
        </p:txBody>
      </p:sp>
      <p:sp>
        <p:nvSpPr>
          <p:cNvPr id="3" name="Text Placeholder 2">
            <a:extLst>
              <a:ext uri="{FF2B5EF4-FFF2-40B4-BE49-F238E27FC236}">
                <a16:creationId xmlns:a16="http://schemas.microsoft.com/office/drawing/2014/main" id="{64B7BFBC-C96D-48E7-B741-D61B0B7C82AB}"/>
              </a:ext>
            </a:extLst>
          </p:cNvPr>
          <p:cNvSpPr>
            <a:spLocks noGrp="1"/>
          </p:cNvSpPr>
          <p:nvPr>
            <p:ph type="body" idx="1"/>
          </p:nvPr>
        </p:nvSpPr>
        <p:spPr/>
        <p:txBody>
          <a:bodyPr/>
          <a:lstStyle/>
          <a:p>
            <a:pPr lvl="0"/>
            <a:r>
              <a:rPr lang="en-US" dirty="0"/>
              <a:t>Access to the database goes through several layers, including the </a:t>
            </a:r>
            <a:r>
              <a:rPr lang="en-US" dirty="0" err="1"/>
              <a:t>vnet</a:t>
            </a:r>
            <a:r>
              <a:rPr lang="en-US" dirty="0"/>
              <a:t>, the subnet, and the NSG. </a:t>
            </a:r>
          </a:p>
          <a:p>
            <a:pPr lvl="0"/>
            <a:r>
              <a:rPr lang="en-US" dirty="0"/>
              <a:t>Make sure each is configured properly to allow applications through, but nothing else. </a:t>
            </a:r>
          </a:p>
          <a:p>
            <a:pPr lvl="0"/>
            <a:r>
              <a:rPr lang="en-US" dirty="0"/>
              <a:t>Database credentials can be configured to use AD or SQL authentication.  </a:t>
            </a:r>
          </a:p>
          <a:p>
            <a:pPr lvl="1"/>
            <a:r>
              <a:rPr lang="en-US" dirty="0"/>
              <a:t>When using a SQL Server image from the gallery, you choose the authentication method. </a:t>
            </a:r>
          </a:p>
          <a:p>
            <a:pPr lvl="1"/>
            <a:r>
              <a:rPr lang="en-US" dirty="0"/>
              <a:t>When using BYOL, you decide during setup. </a:t>
            </a:r>
          </a:p>
        </p:txBody>
      </p:sp>
    </p:spTree>
    <p:extLst>
      <p:ext uri="{BB962C8B-B14F-4D97-AF65-F5344CB8AC3E}">
        <p14:creationId xmlns:p14="http://schemas.microsoft.com/office/powerpoint/2010/main" val="3568425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945C6-43BB-4C9C-A0BF-16F1BD879058}"/>
              </a:ext>
            </a:extLst>
          </p:cNvPr>
          <p:cNvSpPr>
            <a:spLocks noGrp="1"/>
          </p:cNvSpPr>
          <p:nvPr>
            <p:ph type="title"/>
          </p:nvPr>
        </p:nvSpPr>
        <p:spPr/>
        <p:txBody>
          <a:bodyPr/>
          <a:lstStyle/>
          <a:p>
            <a:r>
              <a:rPr lang="en-US" dirty="0"/>
              <a:t>Security: Data </a:t>
            </a:r>
          </a:p>
        </p:txBody>
      </p:sp>
      <p:sp>
        <p:nvSpPr>
          <p:cNvPr id="3" name="Text Placeholder 2">
            <a:extLst>
              <a:ext uri="{FF2B5EF4-FFF2-40B4-BE49-F238E27FC236}">
                <a16:creationId xmlns:a16="http://schemas.microsoft.com/office/drawing/2014/main" id="{5CCFB998-F390-4935-B504-F4A33C35380A}"/>
              </a:ext>
            </a:extLst>
          </p:cNvPr>
          <p:cNvSpPr>
            <a:spLocks noGrp="1"/>
          </p:cNvSpPr>
          <p:nvPr>
            <p:ph type="body" idx="1"/>
          </p:nvPr>
        </p:nvSpPr>
        <p:spPr/>
        <p:txBody>
          <a:bodyPr/>
          <a:lstStyle/>
          <a:p>
            <a:pPr lvl="0"/>
            <a:r>
              <a:rPr lang="en-US" dirty="0"/>
              <a:t>No changes from on-premises </a:t>
            </a:r>
          </a:p>
          <a:p>
            <a:pPr lvl="0"/>
            <a:r>
              <a:rPr lang="en-US" dirty="0"/>
              <a:t>Supported features </a:t>
            </a:r>
          </a:p>
          <a:p>
            <a:pPr lvl="1"/>
            <a:r>
              <a:rPr lang="en-US" dirty="0"/>
              <a:t>Column-level encryption </a:t>
            </a:r>
          </a:p>
          <a:p>
            <a:pPr lvl="1"/>
            <a:r>
              <a:rPr lang="en-US" dirty="0"/>
              <a:t>Backup encryption </a:t>
            </a:r>
          </a:p>
          <a:p>
            <a:pPr lvl="1"/>
            <a:r>
              <a:rPr lang="en-US" dirty="0"/>
              <a:t>Transparent Data Encryption </a:t>
            </a:r>
          </a:p>
          <a:p>
            <a:pPr lvl="1"/>
            <a:r>
              <a:rPr lang="en-US" dirty="0"/>
              <a:t>Always Encrypted</a:t>
            </a:r>
          </a:p>
        </p:txBody>
      </p:sp>
    </p:spTree>
    <p:extLst>
      <p:ext uri="{BB962C8B-B14F-4D97-AF65-F5344CB8AC3E}">
        <p14:creationId xmlns:p14="http://schemas.microsoft.com/office/powerpoint/2010/main" val="42752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DAF1B-4C1D-48A6-9917-7DEC47D175A1}"/>
              </a:ext>
            </a:extLst>
          </p:cNvPr>
          <p:cNvSpPr>
            <a:spLocks noGrp="1"/>
          </p:cNvSpPr>
          <p:nvPr>
            <p:ph type="title"/>
          </p:nvPr>
        </p:nvSpPr>
        <p:spPr/>
        <p:txBody>
          <a:bodyPr/>
          <a:lstStyle/>
          <a:p>
            <a:r>
              <a:rPr lang="en-US" dirty="0"/>
              <a:t>Why use SQL Server in VMs?</a:t>
            </a:r>
          </a:p>
        </p:txBody>
      </p:sp>
      <p:sp>
        <p:nvSpPr>
          <p:cNvPr id="3" name="Text Placeholder 2">
            <a:extLst>
              <a:ext uri="{FF2B5EF4-FFF2-40B4-BE49-F238E27FC236}">
                <a16:creationId xmlns:a16="http://schemas.microsoft.com/office/drawing/2014/main" id="{5474340A-1CEE-4517-9094-669C09914B27}"/>
              </a:ext>
            </a:extLst>
          </p:cNvPr>
          <p:cNvSpPr>
            <a:spLocks noGrp="1"/>
          </p:cNvSpPr>
          <p:nvPr>
            <p:ph type="body" idx="1"/>
          </p:nvPr>
        </p:nvSpPr>
        <p:spPr/>
        <p:txBody>
          <a:bodyPr/>
          <a:lstStyle/>
          <a:p>
            <a:r>
              <a:rPr lang="en-US" dirty="0"/>
              <a:t>Run a full version of SQL Server – all features, all additional services </a:t>
            </a:r>
            <a:br>
              <a:rPr lang="en-US" dirty="0"/>
            </a:br>
            <a:r>
              <a:rPr lang="en-US" dirty="0"/>
              <a:t>(SSIS, SSAS, SSRS, R) </a:t>
            </a:r>
          </a:p>
          <a:p>
            <a:r>
              <a:rPr lang="en-US" dirty="0"/>
              <a:t>Scalable VM size </a:t>
            </a:r>
          </a:p>
          <a:p>
            <a:r>
              <a:rPr lang="en-US" dirty="0"/>
              <a:t>Some built-in HA and maintenance </a:t>
            </a:r>
          </a:p>
        </p:txBody>
      </p:sp>
      <p:pic>
        <p:nvPicPr>
          <p:cNvPr id="4" name="Picture 3">
            <a:extLst>
              <a:ext uri="{FF2B5EF4-FFF2-40B4-BE49-F238E27FC236}">
                <a16:creationId xmlns:a16="http://schemas.microsoft.com/office/drawing/2014/main" id="{A94A4609-F1B6-4AAC-9F6F-9CF42C992E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409814" y="3466214"/>
            <a:ext cx="2172586" cy="2172586"/>
          </a:xfrm>
          <a:prstGeom prst="rect">
            <a:avLst/>
          </a:prstGeom>
        </p:spPr>
      </p:pic>
    </p:spTree>
    <p:extLst>
      <p:ext uri="{BB962C8B-B14F-4D97-AF65-F5344CB8AC3E}">
        <p14:creationId xmlns:p14="http://schemas.microsoft.com/office/powerpoint/2010/main" val="53717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DFFAA-04BA-470A-83CB-B45BDE258498}"/>
              </a:ext>
            </a:extLst>
          </p:cNvPr>
          <p:cNvSpPr>
            <a:spLocks noGrp="1"/>
          </p:cNvSpPr>
          <p:nvPr>
            <p:ph type="title"/>
          </p:nvPr>
        </p:nvSpPr>
        <p:spPr/>
        <p:txBody>
          <a:bodyPr/>
          <a:lstStyle/>
          <a:p>
            <a:r>
              <a:rPr lang="en-US"/>
              <a:t>Azure Key Vault </a:t>
            </a:r>
          </a:p>
        </p:txBody>
      </p:sp>
      <p:sp>
        <p:nvSpPr>
          <p:cNvPr id="3" name="Text Placeholder 2">
            <a:extLst>
              <a:ext uri="{FF2B5EF4-FFF2-40B4-BE49-F238E27FC236}">
                <a16:creationId xmlns:a16="http://schemas.microsoft.com/office/drawing/2014/main" id="{74901ADF-BB6E-4D76-9603-226413C28A44}"/>
              </a:ext>
            </a:extLst>
          </p:cNvPr>
          <p:cNvSpPr>
            <a:spLocks noGrp="1"/>
          </p:cNvSpPr>
          <p:nvPr>
            <p:ph type="body" idx="1"/>
          </p:nvPr>
        </p:nvSpPr>
        <p:spPr/>
        <p:txBody>
          <a:bodyPr/>
          <a:lstStyle/>
          <a:p>
            <a:pPr lvl="0"/>
            <a:r>
              <a:rPr lang="en-US" dirty="0"/>
              <a:t>Store encryption keys outside of SQL Server, providing an extra layer of security. </a:t>
            </a:r>
          </a:p>
          <a:p>
            <a:pPr lvl="0"/>
            <a:r>
              <a:rPr lang="en-US" dirty="0"/>
              <a:t>Compatible with </a:t>
            </a:r>
          </a:p>
          <a:p>
            <a:pPr lvl="1"/>
            <a:r>
              <a:rPr lang="en-US" dirty="0"/>
              <a:t>Column-level encryption </a:t>
            </a:r>
          </a:p>
          <a:p>
            <a:pPr lvl="1"/>
            <a:r>
              <a:rPr lang="en-US" dirty="0"/>
              <a:t>Backup encryption </a:t>
            </a:r>
          </a:p>
          <a:p>
            <a:pPr lvl="1"/>
            <a:r>
              <a:rPr lang="en-US" dirty="0"/>
              <a:t>Transparent Data Encryption </a:t>
            </a:r>
          </a:p>
          <a:p>
            <a:pPr lvl="1"/>
            <a:endParaRPr lang="en-US" dirty="0"/>
          </a:p>
        </p:txBody>
      </p:sp>
      <p:pic>
        <p:nvPicPr>
          <p:cNvPr id="5" name="Picture 4">
            <a:extLst>
              <a:ext uri="{FF2B5EF4-FFF2-40B4-BE49-F238E27FC236}">
                <a16:creationId xmlns:a16="http://schemas.microsoft.com/office/drawing/2014/main" id="{AE5BC392-B727-4D02-874C-03B0529846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8545" y="3342290"/>
            <a:ext cx="6055255" cy="2834673"/>
          </a:xfrm>
          <a:prstGeom prst="rect">
            <a:avLst/>
          </a:prstGeom>
        </p:spPr>
      </p:pic>
    </p:spTree>
    <p:extLst>
      <p:ext uri="{BB962C8B-B14F-4D97-AF65-F5344CB8AC3E}">
        <p14:creationId xmlns:p14="http://schemas.microsoft.com/office/powerpoint/2010/main" val="313877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97BEB-860E-4C08-A3D2-A0201F61542F}"/>
              </a:ext>
            </a:extLst>
          </p:cNvPr>
          <p:cNvSpPr>
            <a:spLocks noGrp="1"/>
          </p:cNvSpPr>
          <p:nvPr>
            <p:ph type="title"/>
          </p:nvPr>
        </p:nvSpPr>
        <p:spPr/>
        <p:txBody>
          <a:bodyPr/>
          <a:lstStyle/>
          <a:p>
            <a:r>
              <a:rPr lang="en-US"/>
              <a:t>Migrating data </a:t>
            </a:r>
          </a:p>
        </p:txBody>
      </p:sp>
      <p:sp>
        <p:nvSpPr>
          <p:cNvPr id="3" name="Text Placeholder 2">
            <a:extLst>
              <a:ext uri="{FF2B5EF4-FFF2-40B4-BE49-F238E27FC236}">
                <a16:creationId xmlns:a16="http://schemas.microsoft.com/office/drawing/2014/main" id="{8ABAC2EC-5733-4203-A235-FC4EDD75F8E8}"/>
              </a:ext>
            </a:extLst>
          </p:cNvPr>
          <p:cNvSpPr>
            <a:spLocks noGrp="1"/>
          </p:cNvSpPr>
          <p:nvPr>
            <p:ph type="body" idx="1"/>
          </p:nvPr>
        </p:nvSpPr>
        <p:spPr/>
        <p:txBody>
          <a:bodyPr/>
          <a:lstStyle/>
          <a:p>
            <a:pPr lvl="0"/>
            <a:r>
              <a:rPr lang="en-US" dirty="0"/>
              <a:t>Want to move your data from on-premises to Azure? </a:t>
            </a:r>
          </a:p>
          <a:p>
            <a:pPr lvl="1"/>
            <a:endParaRPr lang="en-US" dirty="0"/>
          </a:p>
          <a:p>
            <a:pPr lvl="1"/>
            <a:r>
              <a:rPr lang="en-US" dirty="0"/>
              <a:t>Join an AG replica </a:t>
            </a:r>
          </a:p>
          <a:p>
            <a:pPr lvl="1"/>
            <a:r>
              <a:rPr lang="en-US" dirty="0"/>
              <a:t>Transactional replication </a:t>
            </a:r>
          </a:p>
          <a:p>
            <a:pPr lvl="1"/>
            <a:r>
              <a:rPr lang="en-US" dirty="0"/>
              <a:t>Log shipping </a:t>
            </a:r>
          </a:p>
          <a:p>
            <a:pPr lvl="1"/>
            <a:r>
              <a:rPr lang="en-US" dirty="0"/>
              <a:t>Restore a backup </a:t>
            </a:r>
          </a:p>
          <a:p>
            <a:pPr lvl="1"/>
            <a:r>
              <a:rPr lang="en-US" dirty="0"/>
              <a:t>Create a Hyper-V VHD &amp; import </a:t>
            </a:r>
          </a:p>
          <a:p>
            <a:pPr lvl="1"/>
            <a:r>
              <a:rPr lang="en-US" dirty="0"/>
              <a:t>Windows Import/Export services </a:t>
            </a:r>
          </a:p>
        </p:txBody>
      </p:sp>
      <p:cxnSp>
        <p:nvCxnSpPr>
          <p:cNvPr id="5" name="Straight Arrow Connector 4">
            <a:extLst>
              <a:ext uri="{FF2B5EF4-FFF2-40B4-BE49-F238E27FC236}">
                <a16:creationId xmlns:a16="http://schemas.microsoft.com/office/drawing/2014/main" id="{5F31A4B0-AB62-4B03-B1E3-577677270050}"/>
              </a:ext>
            </a:extLst>
          </p:cNvPr>
          <p:cNvCxnSpPr/>
          <p:nvPr/>
        </p:nvCxnSpPr>
        <p:spPr>
          <a:xfrm>
            <a:off x="6096000" y="2623802"/>
            <a:ext cx="0" cy="2532993"/>
          </a:xfrm>
          <a:prstGeom prst="straightConnector1">
            <a:avLst/>
          </a:prstGeom>
          <a:ln w="76200">
            <a:solidFill>
              <a:schemeClr val="accent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A0F0F11-8DB6-4CA2-96CB-21D10D6E9212}"/>
              </a:ext>
            </a:extLst>
          </p:cNvPr>
          <p:cNvSpPr txBox="1"/>
          <p:nvPr/>
        </p:nvSpPr>
        <p:spPr>
          <a:xfrm>
            <a:off x="6253655" y="2623802"/>
            <a:ext cx="1996966" cy="369332"/>
          </a:xfrm>
          <a:prstGeom prst="rect">
            <a:avLst/>
          </a:prstGeom>
          <a:noFill/>
        </p:spPr>
        <p:txBody>
          <a:bodyPr wrap="square" rtlCol="0">
            <a:spAutoFit/>
          </a:bodyPr>
          <a:lstStyle/>
          <a:p>
            <a:r>
              <a:rPr lang="en-US" dirty="0">
                <a:solidFill>
                  <a:schemeClr val="accent3">
                    <a:lumMod val="20000"/>
                    <a:lumOff val="80000"/>
                  </a:schemeClr>
                </a:solidFill>
              </a:rPr>
              <a:t>Least down time </a:t>
            </a:r>
          </a:p>
        </p:txBody>
      </p:sp>
      <p:sp>
        <p:nvSpPr>
          <p:cNvPr id="7" name="TextBox 6">
            <a:extLst>
              <a:ext uri="{FF2B5EF4-FFF2-40B4-BE49-F238E27FC236}">
                <a16:creationId xmlns:a16="http://schemas.microsoft.com/office/drawing/2014/main" id="{367D10BD-407D-4E05-A250-ACFD5E93C807}"/>
              </a:ext>
            </a:extLst>
          </p:cNvPr>
          <p:cNvSpPr txBox="1"/>
          <p:nvPr/>
        </p:nvSpPr>
        <p:spPr>
          <a:xfrm>
            <a:off x="6253655" y="4787463"/>
            <a:ext cx="1996966" cy="369332"/>
          </a:xfrm>
          <a:prstGeom prst="rect">
            <a:avLst/>
          </a:prstGeom>
          <a:noFill/>
        </p:spPr>
        <p:txBody>
          <a:bodyPr wrap="square" rtlCol="0">
            <a:spAutoFit/>
          </a:bodyPr>
          <a:lstStyle/>
          <a:p>
            <a:r>
              <a:rPr lang="en-US" dirty="0">
                <a:solidFill>
                  <a:schemeClr val="accent3">
                    <a:lumMod val="60000"/>
                    <a:lumOff val="40000"/>
                  </a:schemeClr>
                </a:solidFill>
              </a:rPr>
              <a:t>Most down time </a:t>
            </a:r>
          </a:p>
        </p:txBody>
      </p:sp>
    </p:spTree>
    <p:extLst>
      <p:ext uri="{BB962C8B-B14F-4D97-AF65-F5344CB8AC3E}">
        <p14:creationId xmlns:p14="http://schemas.microsoft.com/office/powerpoint/2010/main" val="243139905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5DAE6-5754-40BD-9EDC-3FD5115253BC}"/>
              </a:ext>
            </a:extLst>
          </p:cNvPr>
          <p:cNvSpPr>
            <a:spLocks noGrp="1"/>
          </p:cNvSpPr>
          <p:nvPr>
            <p:ph type="title"/>
          </p:nvPr>
        </p:nvSpPr>
        <p:spPr/>
        <p:txBody>
          <a:bodyPr/>
          <a:lstStyle/>
          <a:p>
            <a:r>
              <a:rPr lang="en-US" dirty="0"/>
              <a:t>Join an AG replica </a:t>
            </a:r>
          </a:p>
        </p:txBody>
      </p:sp>
      <p:sp>
        <p:nvSpPr>
          <p:cNvPr id="3" name="Text Placeholder 2">
            <a:extLst>
              <a:ext uri="{FF2B5EF4-FFF2-40B4-BE49-F238E27FC236}">
                <a16:creationId xmlns:a16="http://schemas.microsoft.com/office/drawing/2014/main" id="{7FDF3E03-CCCA-496E-913A-6D7A71C65277}"/>
              </a:ext>
            </a:extLst>
          </p:cNvPr>
          <p:cNvSpPr>
            <a:spLocks noGrp="1"/>
          </p:cNvSpPr>
          <p:nvPr>
            <p:ph sz="half" idx="1"/>
          </p:nvPr>
        </p:nvSpPr>
        <p:spPr/>
        <p:txBody>
          <a:bodyPr>
            <a:normAutofit/>
          </a:bodyPr>
          <a:lstStyle/>
          <a:p>
            <a:r>
              <a:rPr lang="en-US" sz="2400" dirty="0"/>
              <a:t>Create a VM in Azure </a:t>
            </a:r>
          </a:p>
          <a:p>
            <a:r>
              <a:rPr lang="en-US" sz="2400" dirty="0"/>
              <a:t>Join to an existing Availability Group </a:t>
            </a:r>
          </a:p>
          <a:p>
            <a:pPr lvl="1"/>
            <a:r>
              <a:rPr lang="en-US" sz="2000" dirty="0"/>
              <a:t>Requires AD in Azure, synced with on-</a:t>
            </a:r>
            <a:r>
              <a:rPr lang="en-US" sz="2000" dirty="0" err="1"/>
              <a:t>prem</a:t>
            </a:r>
            <a:r>
              <a:rPr lang="en-US" sz="2000" dirty="0"/>
              <a:t> AD </a:t>
            </a:r>
          </a:p>
          <a:p>
            <a:pPr lvl="1"/>
            <a:r>
              <a:rPr lang="en-US" sz="2000" dirty="0"/>
              <a:t>Requires a multi-subnet AG </a:t>
            </a:r>
          </a:p>
          <a:p>
            <a:pPr lvl="1"/>
            <a:r>
              <a:rPr lang="en-US" sz="2000" dirty="0"/>
              <a:t>Initially, set to asynchronous </a:t>
            </a:r>
          </a:p>
          <a:p>
            <a:r>
              <a:rPr lang="en-US" sz="2400" dirty="0"/>
              <a:t>When ready to move</a:t>
            </a:r>
          </a:p>
          <a:p>
            <a:pPr lvl="1"/>
            <a:r>
              <a:rPr lang="en-US" sz="2000" dirty="0"/>
              <a:t>Set mode to synchronous </a:t>
            </a:r>
          </a:p>
          <a:p>
            <a:pPr lvl="1"/>
            <a:r>
              <a:rPr lang="en-US" sz="2000" dirty="0"/>
              <a:t>Wait for synchronized</a:t>
            </a:r>
          </a:p>
          <a:p>
            <a:pPr lvl="1"/>
            <a:r>
              <a:rPr lang="en-US" sz="2000" dirty="0"/>
              <a:t>Fail over to Azure </a:t>
            </a:r>
          </a:p>
        </p:txBody>
      </p:sp>
      <p:sp>
        <p:nvSpPr>
          <p:cNvPr id="7" name="Content Placeholder 6">
            <a:extLst>
              <a:ext uri="{FF2B5EF4-FFF2-40B4-BE49-F238E27FC236}">
                <a16:creationId xmlns:a16="http://schemas.microsoft.com/office/drawing/2014/main" id="{C0309F2A-E8AD-4E7E-AEA0-4662A2F2A559}"/>
              </a:ext>
            </a:extLst>
          </p:cNvPr>
          <p:cNvSpPr>
            <a:spLocks noGrp="1"/>
          </p:cNvSpPr>
          <p:nvPr>
            <p:ph sz="half" idx="2"/>
          </p:nvPr>
        </p:nvSpPr>
        <p:spPr/>
        <p:txBody>
          <a:bodyPr>
            <a:normAutofit fontScale="70000" lnSpcReduction="20000"/>
          </a:bodyPr>
          <a:lstStyle/>
          <a:p>
            <a:pPr lvl="0"/>
            <a:r>
              <a:rPr lang="en-US" dirty="0"/>
              <a:t>Pros </a:t>
            </a:r>
          </a:p>
          <a:p>
            <a:pPr lvl="1"/>
            <a:r>
              <a:rPr lang="en-US" dirty="0"/>
              <a:t>Can sync well ahead of time, yet fail over in predetermined time </a:t>
            </a:r>
          </a:p>
          <a:p>
            <a:pPr lvl="1"/>
            <a:r>
              <a:rPr lang="en-US" dirty="0"/>
              <a:t>Can have VM be lower tier until movement </a:t>
            </a:r>
          </a:p>
          <a:p>
            <a:pPr lvl="1"/>
            <a:r>
              <a:rPr lang="en-US" dirty="0"/>
              <a:t>Can have node be readable secondary for testing </a:t>
            </a:r>
          </a:p>
          <a:p>
            <a:pPr lvl="1"/>
            <a:r>
              <a:rPr lang="en-US" dirty="0"/>
              <a:t>Application connects to listener, so no application changes are necessary </a:t>
            </a:r>
          </a:p>
          <a:p>
            <a:pPr lvl="0"/>
            <a:r>
              <a:rPr lang="en-US" dirty="0"/>
              <a:t>Cons </a:t>
            </a:r>
          </a:p>
          <a:p>
            <a:pPr lvl="1"/>
            <a:r>
              <a:rPr lang="en-US" dirty="0"/>
              <a:t>All nodes must be SQL Server Enterprise Edition </a:t>
            </a:r>
          </a:p>
          <a:p>
            <a:pPr lvl="2"/>
            <a:r>
              <a:rPr lang="en-US" dirty="0"/>
              <a:t>Unless using SQL Server 2016 Standard, which limits you to one database per AG </a:t>
            </a:r>
          </a:p>
          <a:p>
            <a:pPr lvl="1"/>
            <a:r>
              <a:rPr lang="en-US" dirty="0"/>
              <a:t>All non-database objects must be synced separately </a:t>
            </a:r>
          </a:p>
          <a:p>
            <a:pPr lvl="2"/>
            <a:r>
              <a:rPr lang="en-US" dirty="0"/>
              <a:t>Logins, Jobs, Linked Servers </a:t>
            </a:r>
          </a:p>
          <a:p>
            <a:endParaRPr lang="en-US" dirty="0"/>
          </a:p>
        </p:txBody>
      </p:sp>
    </p:spTree>
    <p:extLst>
      <p:ext uri="{BB962C8B-B14F-4D97-AF65-F5344CB8AC3E}">
        <p14:creationId xmlns:p14="http://schemas.microsoft.com/office/powerpoint/2010/main" val="273562734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083E4-5DAE-43C5-9A64-DCCD45598662}"/>
              </a:ext>
            </a:extLst>
          </p:cNvPr>
          <p:cNvSpPr>
            <a:spLocks noGrp="1"/>
          </p:cNvSpPr>
          <p:nvPr>
            <p:ph type="title"/>
          </p:nvPr>
        </p:nvSpPr>
        <p:spPr/>
        <p:txBody>
          <a:bodyPr/>
          <a:lstStyle/>
          <a:p>
            <a:r>
              <a:rPr lang="en-US" dirty="0"/>
              <a:t>Transactional replication </a:t>
            </a:r>
          </a:p>
        </p:txBody>
      </p:sp>
      <p:sp>
        <p:nvSpPr>
          <p:cNvPr id="3" name="Text Placeholder 2">
            <a:extLst>
              <a:ext uri="{FF2B5EF4-FFF2-40B4-BE49-F238E27FC236}">
                <a16:creationId xmlns:a16="http://schemas.microsoft.com/office/drawing/2014/main" id="{E5FA428F-BA89-4202-B462-2FD8BFE3E9AF}"/>
              </a:ext>
            </a:extLst>
          </p:cNvPr>
          <p:cNvSpPr>
            <a:spLocks noGrp="1"/>
          </p:cNvSpPr>
          <p:nvPr>
            <p:ph sz="half" idx="1"/>
          </p:nvPr>
        </p:nvSpPr>
        <p:spPr/>
        <p:txBody>
          <a:bodyPr>
            <a:normAutofit/>
          </a:bodyPr>
          <a:lstStyle/>
          <a:p>
            <a:pPr lvl="0"/>
            <a:r>
              <a:rPr lang="en-US" sz="2400" dirty="0"/>
              <a:t>Create a VM in Azure </a:t>
            </a:r>
          </a:p>
          <a:p>
            <a:pPr lvl="0"/>
            <a:r>
              <a:rPr lang="en-US" sz="2400" dirty="0"/>
              <a:t>Set up replication </a:t>
            </a:r>
          </a:p>
          <a:p>
            <a:pPr lvl="1"/>
            <a:r>
              <a:rPr lang="en-US" sz="2000" dirty="0"/>
              <a:t>Publisher - on-premises  </a:t>
            </a:r>
          </a:p>
          <a:p>
            <a:pPr lvl="1"/>
            <a:r>
              <a:rPr lang="en-US" sz="2000" dirty="0"/>
              <a:t>Distributor - on-premises </a:t>
            </a:r>
          </a:p>
          <a:p>
            <a:pPr lvl="1"/>
            <a:r>
              <a:rPr lang="en-US" sz="2000" dirty="0"/>
              <a:t>Subscriber - Azure </a:t>
            </a:r>
          </a:p>
          <a:p>
            <a:pPr lvl="0"/>
            <a:r>
              <a:rPr lang="en-US" sz="2400" dirty="0"/>
              <a:t>When ready to move </a:t>
            </a:r>
          </a:p>
          <a:p>
            <a:pPr lvl="1"/>
            <a:r>
              <a:rPr lang="en-US" sz="2000" dirty="0"/>
              <a:t>Stop application updates </a:t>
            </a:r>
          </a:p>
          <a:p>
            <a:pPr lvl="1"/>
            <a:r>
              <a:rPr lang="en-US" sz="2000" dirty="0"/>
              <a:t>Make sure all transactions have been replicated </a:t>
            </a:r>
          </a:p>
          <a:p>
            <a:pPr lvl="1"/>
            <a:r>
              <a:rPr lang="en-US" sz="2000" dirty="0"/>
              <a:t>Point application to subscriber </a:t>
            </a:r>
          </a:p>
        </p:txBody>
      </p:sp>
      <p:sp>
        <p:nvSpPr>
          <p:cNvPr id="4" name="Content Placeholder 3">
            <a:extLst>
              <a:ext uri="{FF2B5EF4-FFF2-40B4-BE49-F238E27FC236}">
                <a16:creationId xmlns:a16="http://schemas.microsoft.com/office/drawing/2014/main" id="{2EB14167-E396-4682-94C5-678167E93BC8}"/>
              </a:ext>
            </a:extLst>
          </p:cNvPr>
          <p:cNvSpPr>
            <a:spLocks noGrp="1"/>
          </p:cNvSpPr>
          <p:nvPr>
            <p:ph sz="half" idx="2"/>
          </p:nvPr>
        </p:nvSpPr>
        <p:spPr/>
        <p:txBody>
          <a:bodyPr>
            <a:normAutofit lnSpcReduction="10000"/>
          </a:bodyPr>
          <a:lstStyle/>
          <a:p>
            <a:pPr lvl="0"/>
            <a:r>
              <a:rPr lang="en-US" sz="2400" dirty="0"/>
              <a:t>Pros </a:t>
            </a:r>
          </a:p>
          <a:p>
            <a:pPr lvl="1"/>
            <a:r>
              <a:rPr lang="en-US" sz="2000" dirty="0"/>
              <a:t>If you only need to move a subset of data, replication allows you to do so </a:t>
            </a:r>
          </a:p>
          <a:p>
            <a:pPr lvl="0"/>
            <a:r>
              <a:rPr lang="en-US" sz="2400" dirty="0"/>
              <a:t>Cons </a:t>
            </a:r>
          </a:p>
          <a:p>
            <a:pPr lvl="1"/>
            <a:r>
              <a:rPr lang="en-US" sz="2000" dirty="0"/>
              <a:t>Replication is complicated </a:t>
            </a:r>
          </a:p>
          <a:p>
            <a:pPr lvl="1"/>
            <a:r>
              <a:rPr lang="en-US" sz="2000" dirty="0"/>
              <a:t>Replication to Azure is more complicated - you need to allow incoming traffic to your VM, and set up the subscriber correctly </a:t>
            </a:r>
          </a:p>
          <a:p>
            <a:pPr lvl="1"/>
            <a:r>
              <a:rPr lang="en-US" sz="2000" dirty="0"/>
              <a:t>Application connection strings need to change to point to new server </a:t>
            </a:r>
          </a:p>
          <a:p>
            <a:pPr lvl="1"/>
            <a:r>
              <a:rPr lang="en-US" sz="2000" dirty="0"/>
              <a:t>All non-database objects must be synced separately </a:t>
            </a:r>
          </a:p>
          <a:p>
            <a:pPr lvl="2"/>
            <a:r>
              <a:rPr lang="en-US" sz="1800" dirty="0"/>
              <a:t>Logins, Jobs, Linked Servers </a:t>
            </a:r>
          </a:p>
          <a:p>
            <a:endParaRPr lang="en-US" sz="2400" dirty="0"/>
          </a:p>
        </p:txBody>
      </p:sp>
    </p:spTree>
    <p:extLst>
      <p:ext uri="{BB962C8B-B14F-4D97-AF65-F5344CB8AC3E}">
        <p14:creationId xmlns:p14="http://schemas.microsoft.com/office/powerpoint/2010/main" val="315436990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9DDDE-8FF9-4F71-851C-2CE9C2C6DD47}"/>
              </a:ext>
            </a:extLst>
          </p:cNvPr>
          <p:cNvSpPr>
            <a:spLocks noGrp="1"/>
          </p:cNvSpPr>
          <p:nvPr>
            <p:ph type="title"/>
          </p:nvPr>
        </p:nvSpPr>
        <p:spPr/>
        <p:txBody>
          <a:bodyPr/>
          <a:lstStyle/>
          <a:p>
            <a:r>
              <a:rPr lang="en-US" dirty="0"/>
              <a:t>Log shipping </a:t>
            </a:r>
          </a:p>
        </p:txBody>
      </p:sp>
      <p:sp>
        <p:nvSpPr>
          <p:cNvPr id="3" name="Text Placeholder 2">
            <a:extLst>
              <a:ext uri="{FF2B5EF4-FFF2-40B4-BE49-F238E27FC236}">
                <a16:creationId xmlns:a16="http://schemas.microsoft.com/office/drawing/2014/main" id="{815F2AA2-8177-4559-905B-05D6B186A75D}"/>
              </a:ext>
            </a:extLst>
          </p:cNvPr>
          <p:cNvSpPr>
            <a:spLocks noGrp="1"/>
          </p:cNvSpPr>
          <p:nvPr>
            <p:ph sz="half" idx="1"/>
          </p:nvPr>
        </p:nvSpPr>
        <p:spPr/>
        <p:txBody>
          <a:bodyPr>
            <a:normAutofit/>
          </a:bodyPr>
          <a:lstStyle/>
          <a:p>
            <a:pPr lvl="0"/>
            <a:r>
              <a:rPr lang="en-US" sz="2400" dirty="0"/>
              <a:t>Create a VM in Azure </a:t>
            </a:r>
          </a:p>
          <a:p>
            <a:pPr lvl="0"/>
            <a:r>
              <a:rPr lang="en-US" sz="2400" dirty="0"/>
              <a:t>Initialize database with full backup and restore </a:t>
            </a:r>
          </a:p>
          <a:p>
            <a:pPr lvl="0"/>
            <a:r>
              <a:rPr lang="en-US" sz="2400" dirty="0"/>
              <a:t>Set up log shipping </a:t>
            </a:r>
          </a:p>
          <a:p>
            <a:pPr lvl="0"/>
            <a:r>
              <a:rPr lang="en-US" sz="2400" dirty="0"/>
              <a:t>When ready to move </a:t>
            </a:r>
          </a:p>
          <a:p>
            <a:pPr lvl="1"/>
            <a:r>
              <a:rPr lang="en-US" sz="2000" dirty="0"/>
              <a:t>Stop application updates </a:t>
            </a:r>
          </a:p>
          <a:p>
            <a:pPr lvl="1"/>
            <a:r>
              <a:rPr lang="en-US" sz="2000" dirty="0"/>
              <a:t>Take a tail-of-the-log backup </a:t>
            </a:r>
          </a:p>
          <a:p>
            <a:pPr lvl="1"/>
            <a:r>
              <a:rPr lang="en-US" sz="2000" dirty="0"/>
              <a:t>Copy all log backups to Azure VM </a:t>
            </a:r>
          </a:p>
          <a:p>
            <a:pPr lvl="1"/>
            <a:r>
              <a:rPr lang="en-US" sz="2000" dirty="0"/>
              <a:t>Restore all log backups to Azure VM </a:t>
            </a:r>
          </a:p>
          <a:p>
            <a:pPr lvl="1"/>
            <a:r>
              <a:rPr lang="en-US" sz="2000" dirty="0"/>
              <a:t>Point application to Azure VM </a:t>
            </a:r>
          </a:p>
        </p:txBody>
      </p:sp>
      <p:sp>
        <p:nvSpPr>
          <p:cNvPr id="4" name="Content Placeholder 3">
            <a:extLst>
              <a:ext uri="{FF2B5EF4-FFF2-40B4-BE49-F238E27FC236}">
                <a16:creationId xmlns:a16="http://schemas.microsoft.com/office/drawing/2014/main" id="{8634BC3D-9D5F-4AE9-9F7D-C5EC8F8AB819}"/>
              </a:ext>
            </a:extLst>
          </p:cNvPr>
          <p:cNvSpPr>
            <a:spLocks noGrp="1"/>
          </p:cNvSpPr>
          <p:nvPr>
            <p:ph sz="half" idx="2"/>
          </p:nvPr>
        </p:nvSpPr>
        <p:spPr/>
        <p:txBody>
          <a:bodyPr>
            <a:normAutofit lnSpcReduction="10000"/>
          </a:bodyPr>
          <a:lstStyle/>
          <a:p>
            <a:pPr lvl="0"/>
            <a:r>
              <a:rPr lang="en-US" sz="2400" dirty="0"/>
              <a:t>Pros </a:t>
            </a:r>
          </a:p>
          <a:p>
            <a:pPr lvl="1"/>
            <a:r>
              <a:rPr lang="en-US" sz="2000" dirty="0"/>
              <a:t>Log shipping is a long-standing, easy-to-use feature </a:t>
            </a:r>
          </a:p>
          <a:p>
            <a:pPr lvl="1"/>
            <a:r>
              <a:rPr lang="en-US" sz="2000" dirty="0"/>
              <a:t>You can set backup and restore times to short windows (1-5 minutes) for a very quick cutover </a:t>
            </a:r>
          </a:p>
          <a:p>
            <a:pPr lvl="0"/>
            <a:r>
              <a:rPr lang="en-US" sz="2400" dirty="0"/>
              <a:t>Cons </a:t>
            </a:r>
          </a:p>
          <a:p>
            <a:pPr lvl="1"/>
            <a:r>
              <a:rPr lang="en-US" sz="2000" dirty="0"/>
              <a:t>Application connection strings need to change to point to new server</a:t>
            </a:r>
          </a:p>
          <a:p>
            <a:pPr lvl="1"/>
            <a:r>
              <a:rPr lang="en-US" sz="2000" dirty="0"/>
              <a:t>All non-database objects must be synced separately </a:t>
            </a:r>
          </a:p>
          <a:p>
            <a:pPr lvl="2"/>
            <a:r>
              <a:rPr lang="en-US" sz="1800" dirty="0"/>
              <a:t>Logins, Jobs, Linked Servers </a:t>
            </a:r>
          </a:p>
          <a:p>
            <a:pPr lvl="1"/>
            <a:r>
              <a:rPr lang="en-US" sz="2000" dirty="0"/>
              <a:t>A large number of databases on the same instance set up to log ship can be difficult </a:t>
            </a:r>
          </a:p>
          <a:p>
            <a:endParaRPr lang="en-US" sz="2400" dirty="0"/>
          </a:p>
        </p:txBody>
      </p:sp>
    </p:spTree>
    <p:extLst>
      <p:ext uri="{BB962C8B-B14F-4D97-AF65-F5344CB8AC3E}">
        <p14:creationId xmlns:p14="http://schemas.microsoft.com/office/powerpoint/2010/main" val="181818974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5CA6-2F67-4385-86C0-3D544B9F8AD6}"/>
              </a:ext>
            </a:extLst>
          </p:cNvPr>
          <p:cNvSpPr>
            <a:spLocks noGrp="1"/>
          </p:cNvSpPr>
          <p:nvPr>
            <p:ph type="title"/>
          </p:nvPr>
        </p:nvSpPr>
        <p:spPr/>
        <p:txBody>
          <a:bodyPr/>
          <a:lstStyle/>
          <a:p>
            <a:r>
              <a:rPr lang="en-US"/>
              <a:t>Restoring backups </a:t>
            </a:r>
          </a:p>
        </p:txBody>
      </p:sp>
      <p:sp>
        <p:nvSpPr>
          <p:cNvPr id="3" name="Text Placeholder 2">
            <a:extLst>
              <a:ext uri="{FF2B5EF4-FFF2-40B4-BE49-F238E27FC236}">
                <a16:creationId xmlns:a16="http://schemas.microsoft.com/office/drawing/2014/main" id="{8FA226F9-3B46-4D5C-81BC-0526C90367A1}"/>
              </a:ext>
            </a:extLst>
          </p:cNvPr>
          <p:cNvSpPr>
            <a:spLocks noGrp="1"/>
          </p:cNvSpPr>
          <p:nvPr>
            <p:ph sz="half" idx="1"/>
          </p:nvPr>
        </p:nvSpPr>
        <p:spPr/>
        <p:txBody>
          <a:bodyPr>
            <a:normAutofit/>
          </a:bodyPr>
          <a:lstStyle/>
          <a:p>
            <a:r>
              <a:rPr lang="en-US" sz="2000" dirty="0"/>
              <a:t>Stop application updates </a:t>
            </a:r>
          </a:p>
          <a:p>
            <a:pPr lvl="0"/>
            <a:r>
              <a:rPr lang="en-US" sz="2000" dirty="0"/>
              <a:t>Copy and use </a:t>
            </a:r>
          </a:p>
          <a:p>
            <a:pPr lvl="1"/>
            <a:r>
              <a:rPr lang="en-US" sz="1800" dirty="0"/>
              <a:t>Take a backup using compression </a:t>
            </a:r>
          </a:p>
          <a:p>
            <a:pPr lvl="1"/>
            <a:r>
              <a:rPr lang="en-US" sz="1800" dirty="0"/>
              <a:t>Move backup to Azure blob storage, using </a:t>
            </a:r>
          </a:p>
          <a:p>
            <a:pPr lvl="2"/>
            <a:r>
              <a:rPr lang="en-US" sz="1600" dirty="0"/>
              <a:t>Azure Storage Explorer </a:t>
            </a:r>
          </a:p>
          <a:p>
            <a:pPr lvl="2"/>
            <a:r>
              <a:rPr lang="en-US" sz="1600" dirty="0"/>
              <a:t>PowerShell </a:t>
            </a:r>
          </a:p>
          <a:p>
            <a:pPr lvl="1"/>
            <a:r>
              <a:rPr lang="en-US" sz="1800" dirty="0"/>
              <a:t>Restore the backup </a:t>
            </a:r>
          </a:p>
          <a:p>
            <a:pPr lvl="0"/>
            <a:r>
              <a:rPr lang="en-US" sz="2000" dirty="0"/>
              <a:t>Backup to URL</a:t>
            </a:r>
          </a:p>
          <a:p>
            <a:pPr lvl="1"/>
            <a:r>
              <a:rPr lang="en-US" sz="1800" dirty="0"/>
              <a:t>Back up directly to Azure storage </a:t>
            </a:r>
          </a:p>
          <a:p>
            <a:pPr lvl="2"/>
            <a:r>
              <a:rPr lang="en-US" sz="1600" dirty="0"/>
              <a:t>Use compression </a:t>
            </a:r>
          </a:p>
          <a:p>
            <a:pPr lvl="1"/>
            <a:r>
              <a:rPr lang="en-US" sz="1800" dirty="0"/>
              <a:t>Restore from Azure storage </a:t>
            </a:r>
          </a:p>
          <a:p>
            <a:pPr lvl="0"/>
            <a:endParaRPr lang="en-US" sz="2000" dirty="0"/>
          </a:p>
        </p:txBody>
      </p:sp>
      <p:sp>
        <p:nvSpPr>
          <p:cNvPr id="4" name="Content Placeholder 3">
            <a:extLst>
              <a:ext uri="{FF2B5EF4-FFF2-40B4-BE49-F238E27FC236}">
                <a16:creationId xmlns:a16="http://schemas.microsoft.com/office/drawing/2014/main" id="{E709073C-8E01-4AA4-B21A-7A7DA425192C}"/>
              </a:ext>
            </a:extLst>
          </p:cNvPr>
          <p:cNvSpPr>
            <a:spLocks noGrp="1"/>
          </p:cNvSpPr>
          <p:nvPr>
            <p:ph sz="half" idx="2"/>
          </p:nvPr>
        </p:nvSpPr>
        <p:spPr/>
        <p:txBody>
          <a:bodyPr>
            <a:normAutofit lnSpcReduction="10000"/>
          </a:bodyPr>
          <a:lstStyle/>
          <a:p>
            <a:pPr lvl="0"/>
            <a:r>
              <a:rPr lang="en-US" sz="2000" dirty="0"/>
              <a:t>Pros </a:t>
            </a:r>
          </a:p>
          <a:p>
            <a:pPr lvl="1"/>
            <a:r>
              <a:rPr lang="en-US" sz="1800" dirty="0"/>
              <a:t>Very simple - script everything ahead of time and run scripts. </a:t>
            </a:r>
          </a:p>
          <a:p>
            <a:pPr lvl="1"/>
            <a:r>
              <a:rPr lang="en-US" sz="1800" dirty="0"/>
              <a:t>No data loss if application connections are shut down and a tail-of-the-log backup is done. </a:t>
            </a:r>
          </a:p>
          <a:p>
            <a:pPr lvl="0"/>
            <a:r>
              <a:rPr lang="en-US" sz="2000" dirty="0"/>
              <a:t>Cons </a:t>
            </a:r>
          </a:p>
          <a:p>
            <a:pPr lvl="1"/>
            <a:r>
              <a:rPr lang="en-US" sz="1800" dirty="0"/>
              <a:t>Depending on the database size, it could take a long time - both to transfer the files into Azure, and to restore them. Best for small databases, or migrations with sufficient down time planned. </a:t>
            </a:r>
          </a:p>
          <a:p>
            <a:pPr lvl="1"/>
            <a:r>
              <a:rPr lang="en-US" sz="1800" dirty="0"/>
              <a:t>Application connection strings need to change to point to new server </a:t>
            </a:r>
          </a:p>
          <a:p>
            <a:pPr lvl="1"/>
            <a:r>
              <a:rPr lang="en-US" sz="1800" dirty="0"/>
              <a:t>All non-database objects must be synced separately </a:t>
            </a:r>
          </a:p>
          <a:p>
            <a:pPr lvl="2"/>
            <a:r>
              <a:rPr lang="en-US" sz="1600" dirty="0"/>
              <a:t>Logins, Jobs, Linked Servers</a:t>
            </a:r>
          </a:p>
        </p:txBody>
      </p:sp>
    </p:spTree>
    <p:extLst>
      <p:ext uri="{BB962C8B-B14F-4D97-AF65-F5344CB8AC3E}">
        <p14:creationId xmlns:p14="http://schemas.microsoft.com/office/powerpoint/2010/main" val="64127620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59B3D-15DB-4C59-B1D8-6BF1D0FC8629}"/>
              </a:ext>
            </a:extLst>
          </p:cNvPr>
          <p:cNvSpPr>
            <a:spLocks noGrp="1"/>
          </p:cNvSpPr>
          <p:nvPr>
            <p:ph type="title"/>
          </p:nvPr>
        </p:nvSpPr>
        <p:spPr/>
        <p:txBody>
          <a:bodyPr/>
          <a:lstStyle/>
          <a:p>
            <a:r>
              <a:rPr lang="en-US"/>
              <a:t>Create a Hyper-V VHD &amp; import </a:t>
            </a:r>
          </a:p>
        </p:txBody>
      </p:sp>
      <p:sp>
        <p:nvSpPr>
          <p:cNvPr id="3" name="Text Placeholder 2">
            <a:extLst>
              <a:ext uri="{FF2B5EF4-FFF2-40B4-BE49-F238E27FC236}">
                <a16:creationId xmlns:a16="http://schemas.microsoft.com/office/drawing/2014/main" id="{7C195B67-3253-4EAB-8E79-D232B2D9BE29}"/>
              </a:ext>
            </a:extLst>
          </p:cNvPr>
          <p:cNvSpPr>
            <a:spLocks noGrp="1"/>
          </p:cNvSpPr>
          <p:nvPr>
            <p:ph sz="half" idx="1"/>
          </p:nvPr>
        </p:nvSpPr>
        <p:spPr/>
        <p:txBody>
          <a:bodyPr>
            <a:normAutofit/>
          </a:bodyPr>
          <a:lstStyle/>
          <a:p>
            <a:pPr lvl="0"/>
            <a:r>
              <a:rPr lang="en-US" sz="2400" dirty="0"/>
              <a:t>Use Microsoft Virtual Machine Converter to make physical or virtual machines Hyper-V VHDs </a:t>
            </a:r>
          </a:p>
          <a:p>
            <a:pPr lvl="1"/>
            <a:r>
              <a:rPr lang="en-US" sz="2000" dirty="0">
                <a:hlinkClick r:id="rId2"/>
              </a:rPr>
              <a:t>https://technet.microsoft.com/library/dn873998.aspx</a:t>
            </a:r>
            <a:r>
              <a:rPr lang="en-US" sz="2000" dirty="0"/>
              <a:t> </a:t>
            </a:r>
          </a:p>
          <a:p>
            <a:pPr lvl="0"/>
            <a:r>
              <a:rPr lang="en-US" sz="2400" dirty="0"/>
              <a:t>Upload VHD to Azure using PowerShell - Add-</a:t>
            </a:r>
            <a:r>
              <a:rPr lang="en-US" sz="2400" dirty="0" err="1"/>
              <a:t>AzureVHD</a:t>
            </a:r>
            <a:endParaRPr lang="en-US" sz="2400" dirty="0"/>
          </a:p>
          <a:p>
            <a:pPr lvl="1"/>
            <a:r>
              <a:rPr lang="en-US" sz="2000" dirty="0">
                <a:hlinkClick r:id="rId3"/>
              </a:rPr>
              <a:t>https://docs.microsoft.com/en-us/powershell/module/Azure/Add-AzureVhd?view=azuresmps-4.0.0</a:t>
            </a:r>
            <a:r>
              <a:rPr lang="en-US" sz="2000" dirty="0"/>
              <a:t> </a:t>
            </a:r>
          </a:p>
        </p:txBody>
      </p:sp>
      <p:sp>
        <p:nvSpPr>
          <p:cNvPr id="4" name="Content Placeholder 3">
            <a:extLst>
              <a:ext uri="{FF2B5EF4-FFF2-40B4-BE49-F238E27FC236}">
                <a16:creationId xmlns:a16="http://schemas.microsoft.com/office/drawing/2014/main" id="{C99B256A-8170-43A2-B399-1601F19AE984}"/>
              </a:ext>
            </a:extLst>
          </p:cNvPr>
          <p:cNvSpPr>
            <a:spLocks noGrp="1"/>
          </p:cNvSpPr>
          <p:nvPr>
            <p:ph sz="half" idx="2"/>
          </p:nvPr>
        </p:nvSpPr>
        <p:spPr/>
        <p:txBody>
          <a:bodyPr>
            <a:normAutofit/>
          </a:bodyPr>
          <a:lstStyle/>
          <a:p>
            <a:pPr lvl="0"/>
            <a:r>
              <a:rPr lang="en-US" sz="2400" dirty="0"/>
              <a:t>Pros </a:t>
            </a:r>
          </a:p>
          <a:p>
            <a:pPr lvl="1"/>
            <a:r>
              <a:rPr lang="en-US" sz="2000" dirty="0"/>
              <a:t>If all necessary information is on the VHD - SQL Server files, database, logins, etc. - then no work is needed to migrate anything outside the database. </a:t>
            </a:r>
          </a:p>
          <a:p>
            <a:pPr lvl="0"/>
            <a:r>
              <a:rPr lang="en-US" sz="2400" dirty="0"/>
              <a:t>Cons </a:t>
            </a:r>
          </a:p>
          <a:p>
            <a:pPr lvl="1"/>
            <a:r>
              <a:rPr lang="en-US" sz="2000" dirty="0"/>
              <a:t>Depending on the VHD size, it could take a long time to transfer the files into Azure. </a:t>
            </a:r>
          </a:p>
          <a:p>
            <a:pPr lvl="1"/>
            <a:r>
              <a:rPr lang="en-US" sz="2000" dirty="0"/>
              <a:t>Application connection strings need to change to point to new server. </a:t>
            </a:r>
          </a:p>
          <a:p>
            <a:endParaRPr lang="en-US" sz="2400" dirty="0"/>
          </a:p>
        </p:txBody>
      </p:sp>
    </p:spTree>
    <p:extLst>
      <p:ext uri="{BB962C8B-B14F-4D97-AF65-F5344CB8AC3E}">
        <p14:creationId xmlns:p14="http://schemas.microsoft.com/office/powerpoint/2010/main" val="99656234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61D48-4C5E-436C-8009-8E3FF8A83807}"/>
              </a:ext>
            </a:extLst>
          </p:cNvPr>
          <p:cNvSpPr>
            <a:spLocks noGrp="1"/>
          </p:cNvSpPr>
          <p:nvPr>
            <p:ph type="title"/>
          </p:nvPr>
        </p:nvSpPr>
        <p:spPr/>
        <p:txBody>
          <a:bodyPr/>
          <a:lstStyle/>
          <a:p>
            <a:r>
              <a:rPr lang="en-US"/>
              <a:t>Windows Import/Export service </a:t>
            </a:r>
          </a:p>
        </p:txBody>
      </p:sp>
      <p:sp>
        <p:nvSpPr>
          <p:cNvPr id="3" name="Text Placeholder 2">
            <a:extLst>
              <a:ext uri="{FF2B5EF4-FFF2-40B4-BE49-F238E27FC236}">
                <a16:creationId xmlns:a16="http://schemas.microsoft.com/office/drawing/2014/main" id="{C7474A1E-D4E7-479D-8F2C-F8F7C2F677B5}"/>
              </a:ext>
            </a:extLst>
          </p:cNvPr>
          <p:cNvSpPr>
            <a:spLocks noGrp="1"/>
          </p:cNvSpPr>
          <p:nvPr>
            <p:ph sz="half" idx="1"/>
          </p:nvPr>
        </p:nvSpPr>
        <p:spPr/>
        <p:txBody>
          <a:bodyPr>
            <a:normAutofit fontScale="92500" lnSpcReduction="10000"/>
          </a:bodyPr>
          <a:lstStyle/>
          <a:p>
            <a:pPr lvl="0"/>
            <a:r>
              <a:rPr lang="en-US" dirty="0"/>
              <a:t>You ship hard drives to an Azure data center </a:t>
            </a:r>
          </a:p>
          <a:p>
            <a:pPr lvl="0"/>
            <a:r>
              <a:rPr lang="en-US" dirty="0"/>
              <a:t>A job you create will run once drives are received </a:t>
            </a:r>
          </a:p>
          <a:p>
            <a:pPr lvl="0"/>
            <a:r>
              <a:rPr lang="en-US" dirty="0"/>
              <a:t>No SLA </a:t>
            </a:r>
          </a:p>
          <a:p>
            <a:r>
              <a:rPr lang="en-US" dirty="0">
                <a:hlinkClick r:id="rId2"/>
              </a:rPr>
              <a:t>https://docs.microsoft.com/en-us/azure/storage/storage-import-export-service</a:t>
            </a:r>
            <a:r>
              <a:rPr lang="en-US" dirty="0"/>
              <a:t> </a:t>
            </a:r>
          </a:p>
          <a:p>
            <a:pPr lvl="0"/>
            <a:endParaRPr lang="en-US" dirty="0"/>
          </a:p>
        </p:txBody>
      </p:sp>
      <p:sp>
        <p:nvSpPr>
          <p:cNvPr id="4" name="Content Placeholder 3">
            <a:extLst>
              <a:ext uri="{FF2B5EF4-FFF2-40B4-BE49-F238E27FC236}">
                <a16:creationId xmlns:a16="http://schemas.microsoft.com/office/drawing/2014/main" id="{3867EAF8-8E87-42CC-80EC-567AFEC86CD6}"/>
              </a:ext>
            </a:extLst>
          </p:cNvPr>
          <p:cNvSpPr>
            <a:spLocks noGrp="1"/>
          </p:cNvSpPr>
          <p:nvPr>
            <p:ph sz="half" idx="2"/>
          </p:nvPr>
        </p:nvSpPr>
        <p:spPr/>
        <p:txBody>
          <a:bodyPr/>
          <a:lstStyle/>
          <a:p>
            <a:pPr lvl="0"/>
            <a:r>
              <a:rPr lang="en-US" dirty="0"/>
              <a:t>Pros </a:t>
            </a:r>
          </a:p>
          <a:p>
            <a:pPr lvl="1"/>
            <a:r>
              <a:rPr lang="en-US" dirty="0"/>
              <a:t>The best choice for large data sets. </a:t>
            </a:r>
          </a:p>
          <a:p>
            <a:pPr lvl="0"/>
            <a:r>
              <a:rPr lang="en-US" dirty="0"/>
              <a:t>Cons </a:t>
            </a:r>
          </a:p>
          <a:p>
            <a:pPr lvl="1"/>
            <a:r>
              <a:rPr lang="en-US" dirty="0"/>
              <a:t>The slowest choice, with no SLA.</a:t>
            </a:r>
          </a:p>
        </p:txBody>
      </p:sp>
    </p:spTree>
    <p:extLst>
      <p:ext uri="{BB962C8B-B14F-4D97-AF65-F5344CB8AC3E}">
        <p14:creationId xmlns:p14="http://schemas.microsoft.com/office/powerpoint/2010/main" val="8142017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246B-B604-4091-B58C-6E5E807712EA}"/>
              </a:ext>
            </a:extLst>
          </p:cNvPr>
          <p:cNvSpPr>
            <a:spLocks noGrp="1"/>
          </p:cNvSpPr>
          <p:nvPr>
            <p:ph type="title"/>
          </p:nvPr>
        </p:nvSpPr>
        <p:spPr>
          <a:noFill/>
        </p:spPr>
        <p:txBody>
          <a:bodyPr/>
          <a:lstStyle/>
          <a:p>
            <a:r>
              <a:rPr lang="en-US" dirty="0"/>
              <a:t>Hybrid solutions </a:t>
            </a:r>
          </a:p>
        </p:txBody>
      </p:sp>
      <p:sp>
        <p:nvSpPr>
          <p:cNvPr id="3" name="Text Placeholder 2">
            <a:extLst>
              <a:ext uri="{FF2B5EF4-FFF2-40B4-BE49-F238E27FC236}">
                <a16:creationId xmlns:a16="http://schemas.microsoft.com/office/drawing/2014/main" id="{B4E412DD-71E9-42F7-AA6C-26153249DBD3}"/>
              </a:ext>
            </a:extLst>
          </p:cNvPr>
          <p:cNvSpPr>
            <a:spLocks noGrp="1"/>
          </p:cNvSpPr>
          <p:nvPr>
            <p:ph type="body" idx="1"/>
          </p:nvPr>
        </p:nvSpPr>
        <p:spPr>
          <a:xfrm>
            <a:off x="269241" y="1189178"/>
            <a:ext cx="11653521" cy="3660489"/>
          </a:xfrm>
        </p:spPr>
        <p:txBody>
          <a:bodyPr/>
          <a:lstStyle/>
          <a:p>
            <a:pPr lvl="0"/>
            <a:r>
              <a:rPr lang="en-US" dirty="0"/>
              <a:t>Using Azure VMs for DR </a:t>
            </a:r>
          </a:p>
          <a:p>
            <a:pPr lvl="1"/>
            <a:r>
              <a:rPr lang="en-US" dirty="0"/>
              <a:t>Add AG replica </a:t>
            </a:r>
          </a:p>
          <a:p>
            <a:pPr lvl="2"/>
            <a:r>
              <a:rPr lang="en-US" dirty="0"/>
              <a:t>Create a VM in Azure </a:t>
            </a:r>
          </a:p>
          <a:p>
            <a:pPr lvl="2"/>
            <a:r>
              <a:rPr lang="en-US" dirty="0"/>
              <a:t>Join to an existing AG </a:t>
            </a:r>
          </a:p>
          <a:p>
            <a:pPr lvl="3"/>
            <a:r>
              <a:rPr lang="en-US" dirty="0"/>
              <a:t>Requires AD in Azure, synced with on-</a:t>
            </a:r>
            <a:r>
              <a:rPr lang="en-US" dirty="0" err="1"/>
              <a:t>prem</a:t>
            </a:r>
            <a:r>
              <a:rPr lang="en-US" dirty="0"/>
              <a:t> AD </a:t>
            </a:r>
          </a:p>
          <a:p>
            <a:pPr lvl="3"/>
            <a:r>
              <a:rPr lang="en-US" dirty="0"/>
              <a:t>Requires a multi-subnet AG </a:t>
            </a:r>
          </a:p>
          <a:p>
            <a:pPr lvl="2"/>
            <a:r>
              <a:rPr lang="en-US" dirty="0"/>
              <a:t>Set mode to asynchronous </a:t>
            </a:r>
          </a:p>
          <a:p>
            <a:endParaRPr lang="en-US" dirty="0"/>
          </a:p>
        </p:txBody>
      </p:sp>
    </p:spTree>
    <p:extLst>
      <p:ext uri="{BB962C8B-B14F-4D97-AF65-F5344CB8AC3E}">
        <p14:creationId xmlns:p14="http://schemas.microsoft.com/office/powerpoint/2010/main" val="42131619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D2DC2-E9DD-4799-AD93-B0FEBBE610FF}"/>
              </a:ext>
            </a:extLst>
          </p:cNvPr>
          <p:cNvSpPr>
            <a:spLocks noGrp="1"/>
          </p:cNvSpPr>
          <p:nvPr>
            <p:ph type="title"/>
          </p:nvPr>
        </p:nvSpPr>
        <p:spPr>
          <a:noFill/>
        </p:spPr>
        <p:txBody>
          <a:bodyPr/>
          <a:lstStyle/>
          <a:p>
            <a:r>
              <a:rPr lang="en-US" dirty="0"/>
              <a:t>DMA (Data Migration Assistant) </a:t>
            </a:r>
          </a:p>
        </p:txBody>
      </p:sp>
      <p:sp>
        <p:nvSpPr>
          <p:cNvPr id="3" name="Text Placeholder 2">
            <a:extLst>
              <a:ext uri="{FF2B5EF4-FFF2-40B4-BE49-F238E27FC236}">
                <a16:creationId xmlns:a16="http://schemas.microsoft.com/office/drawing/2014/main" id="{6F820A02-31E7-428A-A99B-4C09FD3450FE}"/>
              </a:ext>
            </a:extLst>
          </p:cNvPr>
          <p:cNvSpPr>
            <a:spLocks noGrp="1"/>
          </p:cNvSpPr>
          <p:nvPr>
            <p:ph type="body" idx="1"/>
          </p:nvPr>
        </p:nvSpPr>
        <p:spPr>
          <a:xfrm>
            <a:off x="269241" y="1189178"/>
            <a:ext cx="11653521" cy="2067489"/>
          </a:xfrm>
        </p:spPr>
        <p:txBody>
          <a:bodyPr/>
          <a:lstStyle/>
          <a:p>
            <a:pPr lvl="0"/>
            <a:r>
              <a:rPr lang="en-US" dirty="0"/>
              <a:t>A tool available to help you </a:t>
            </a:r>
          </a:p>
          <a:p>
            <a:pPr lvl="1"/>
            <a:r>
              <a:rPr lang="en-US" dirty="0"/>
              <a:t>Migrate a database to Azure SQL Database </a:t>
            </a:r>
          </a:p>
          <a:p>
            <a:pPr lvl="1"/>
            <a:r>
              <a:rPr lang="en-US" dirty="0"/>
              <a:t>Upgrade an on-premises SQL Server (replaces the Upgrade Advisor) </a:t>
            </a:r>
          </a:p>
          <a:p>
            <a:pPr lvl="1"/>
            <a:r>
              <a:rPr lang="en-US" dirty="0"/>
              <a:t>Migrate an on-premises SQL Server to an Azure VM </a:t>
            </a:r>
          </a:p>
        </p:txBody>
      </p:sp>
    </p:spTree>
    <p:extLst>
      <p:ext uri="{BB962C8B-B14F-4D97-AF65-F5344CB8AC3E}">
        <p14:creationId xmlns:p14="http://schemas.microsoft.com/office/powerpoint/2010/main" val="47938873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6B3E1-08B5-4A5D-8EA8-CA7FE061D2AC}"/>
              </a:ext>
            </a:extLst>
          </p:cNvPr>
          <p:cNvSpPr>
            <a:spLocks noGrp="1"/>
          </p:cNvSpPr>
          <p:nvPr>
            <p:ph type="title"/>
          </p:nvPr>
        </p:nvSpPr>
        <p:spPr/>
        <p:txBody>
          <a:bodyPr/>
          <a:lstStyle/>
          <a:p>
            <a:r>
              <a:rPr lang="en-US" dirty="0"/>
              <a:t>Pricing and Licensing </a:t>
            </a:r>
          </a:p>
        </p:txBody>
      </p:sp>
      <p:sp>
        <p:nvSpPr>
          <p:cNvPr id="3" name="Text Placeholder 2">
            <a:extLst>
              <a:ext uri="{FF2B5EF4-FFF2-40B4-BE49-F238E27FC236}">
                <a16:creationId xmlns:a16="http://schemas.microsoft.com/office/drawing/2014/main" id="{E413F3C3-4D85-45EB-96AC-D3270AD9455E}"/>
              </a:ext>
            </a:extLst>
          </p:cNvPr>
          <p:cNvSpPr>
            <a:spLocks noGrp="1"/>
          </p:cNvSpPr>
          <p:nvPr>
            <p:ph type="body" idx="1"/>
          </p:nvPr>
        </p:nvSpPr>
        <p:spPr>
          <a:xfrm>
            <a:off x="437812" y="1133127"/>
            <a:ext cx="10515600" cy="2169326"/>
          </a:xfrm>
        </p:spPr>
        <p:txBody>
          <a:bodyPr numCol="1">
            <a:normAutofit fontScale="70000" lnSpcReduction="20000"/>
          </a:bodyPr>
          <a:lstStyle/>
          <a:p>
            <a:pPr lvl="0"/>
            <a:r>
              <a:rPr lang="en-US" dirty="0"/>
              <a:t>You’re paying for: </a:t>
            </a:r>
          </a:p>
          <a:p>
            <a:pPr lvl="1"/>
            <a:r>
              <a:rPr lang="en-US" dirty="0"/>
              <a:t>Compute </a:t>
            </a:r>
          </a:p>
          <a:p>
            <a:pPr lvl="1"/>
            <a:r>
              <a:rPr lang="en-US" dirty="0"/>
              <a:t>SQL licensing </a:t>
            </a:r>
          </a:p>
          <a:p>
            <a:pPr lvl="2"/>
            <a:r>
              <a:rPr lang="en-US" dirty="0"/>
              <a:t>Gallery images </a:t>
            </a:r>
          </a:p>
          <a:p>
            <a:pPr lvl="3"/>
            <a:r>
              <a:rPr lang="en-US" dirty="0"/>
              <a:t>Pricing per hour </a:t>
            </a:r>
          </a:p>
          <a:p>
            <a:pPr lvl="3"/>
            <a:r>
              <a:rPr lang="en-US" dirty="0"/>
              <a:t>SQL Server 2008 R2 + </a:t>
            </a:r>
          </a:p>
          <a:p>
            <a:pPr lvl="3"/>
            <a:r>
              <a:rPr lang="en-US" dirty="0"/>
              <a:t>Enterprise, Standard, Web </a:t>
            </a:r>
          </a:p>
          <a:p>
            <a:pPr lvl="2"/>
            <a:r>
              <a:rPr lang="en-US" dirty="0"/>
              <a:t>Bring your own licensing </a:t>
            </a:r>
          </a:p>
        </p:txBody>
      </p:sp>
      <p:pic>
        <p:nvPicPr>
          <p:cNvPr id="4" name="Picture 3">
            <a:extLst>
              <a:ext uri="{FF2B5EF4-FFF2-40B4-BE49-F238E27FC236}">
                <a16:creationId xmlns:a16="http://schemas.microsoft.com/office/drawing/2014/main" id="{6BBD01D3-DBD5-4F39-83BA-6EF8CDF4B740}"/>
              </a:ext>
            </a:extLst>
          </p:cNvPr>
          <p:cNvPicPr>
            <a:picLocks noChangeAspect="1"/>
          </p:cNvPicPr>
          <p:nvPr/>
        </p:nvPicPr>
        <p:blipFill>
          <a:blip r:embed="rId2"/>
          <a:stretch>
            <a:fillRect/>
          </a:stretch>
        </p:blipFill>
        <p:spPr>
          <a:xfrm>
            <a:off x="3820905" y="1724815"/>
            <a:ext cx="4606465" cy="620960"/>
          </a:xfrm>
          <a:prstGeom prst="rect">
            <a:avLst/>
          </a:prstGeom>
        </p:spPr>
      </p:pic>
      <p:pic>
        <p:nvPicPr>
          <p:cNvPr id="7" name="Picture 6">
            <a:extLst>
              <a:ext uri="{FF2B5EF4-FFF2-40B4-BE49-F238E27FC236}">
                <a16:creationId xmlns:a16="http://schemas.microsoft.com/office/drawing/2014/main" id="{1A5A5DF9-2DD1-4936-B491-22A091780595}"/>
              </a:ext>
            </a:extLst>
          </p:cNvPr>
          <p:cNvPicPr>
            <a:picLocks noChangeAspect="1"/>
          </p:cNvPicPr>
          <p:nvPr/>
        </p:nvPicPr>
        <p:blipFill>
          <a:blip r:embed="rId3"/>
          <a:stretch>
            <a:fillRect/>
          </a:stretch>
        </p:blipFill>
        <p:spPr>
          <a:xfrm>
            <a:off x="3820905" y="2354653"/>
            <a:ext cx="8171886" cy="4293148"/>
          </a:xfrm>
          <a:prstGeom prst="rect">
            <a:avLst/>
          </a:prstGeom>
        </p:spPr>
      </p:pic>
    </p:spTree>
    <p:extLst>
      <p:ext uri="{BB962C8B-B14F-4D97-AF65-F5344CB8AC3E}">
        <p14:creationId xmlns:p14="http://schemas.microsoft.com/office/powerpoint/2010/main" val="995635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674820-4ED9-48CE-AA62-F56DE477BEBB}"/>
              </a:ext>
            </a:extLst>
          </p:cNvPr>
          <p:cNvSpPr>
            <a:spLocks noGrp="1"/>
          </p:cNvSpPr>
          <p:nvPr>
            <p:ph type="title"/>
          </p:nvPr>
        </p:nvSpPr>
        <p:spPr/>
        <p:txBody>
          <a:bodyPr/>
          <a:lstStyle/>
          <a:p>
            <a:r>
              <a:rPr lang="en-US" dirty="0"/>
              <a:t>Demo</a:t>
            </a:r>
          </a:p>
        </p:txBody>
      </p:sp>
      <p:sp>
        <p:nvSpPr>
          <p:cNvPr id="5" name="Text Placeholder 4">
            <a:extLst>
              <a:ext uri="{FF2B5EF4-FFF2-40B4-BE49-F238E27FC236}">
                <a16:creationId xmlns:a16="http://schemas.microsoft.com/office/drawing/2014/main" id="{6E2008B5-3D6E-49F7-8AE6-23614A7C8F12}"/>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5610642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CF2C2-E6D5-48E6-AEDC-774316F8A510}"/>
              </a:ext>
            </a:extLst>
          </p:cNvPr>
          <p:cNvSpPr>
            <a:spLocks noGrp="1"/>
          </p:cNvSpPr>
          <p:nvPr>
            <p:ph type="title"/>
          </p:nvPr>
        </p:nvSpPr>
        <p:spPr/>
        <p:txBody>
          <a:bodyPr/>
          <a:lstStyle/>
          <a:p>
            <a:r>
              <a:rPr lang="en-US"/>
              <a:t>Performance Tuning </a:t>
            </a:r>
          </a:p>
        </p:txBody>
      </p:sp>
      <p:sp>
        <p:nvSpPr>
          <p:cNvPr id="3" name="Text Placeholder 2">
            <a:extLst>
              <a:ext uri="{FF2B5EF4-FFF2-40B4-BE49-F238E27FC236}">
                <a16:creationId xmlns:a16="http://schemas.microsoft.com/office/drawing/2014/main" id="{8792966B-468E-40DD-AF8C-4A6265838AA1}"/>
              </a:ext>
            </a:extLst>
          </p:cNvPr>
          <p:cNvSpPr>
            <a:spLocks noGrp="1"/>
          </p:cNvSpPr>
          <p:nvPr>
            <p:ph type="body" idx="1"/>
          </p:nvPr>
        </p:nvSpPr>
        <p:spPr/>
        <p:txBody>
          <a:bodyPr/>
          <a:lstStyle/>
          <a:p>
            <a:pPr lvl="0"/>
            <a:r>
              <a:rPr lang="en-US" dirty="0"/>
              <a:t>What's different from on-</a:t>
            </a:r>
            <a:r>
              <a:rPr lang="en-US" dirty="0" err="1"/>
              <a:t>prem</a:t>
            </a:r>
            <a:r>
              <a:rPr lang="en-US" dirty="0"/>
              <a:t>? Nothing. </a:t>
            </a:r>
          </a:p>
          <a:p>
            <a:pPr lvl="1"/>
            <a:r>
              <a:rPr lang="en-US" dirty="0"/>
              <a:t>Indexes </a:t>
            </a:r>
          </a:p>
          <a:p>
            <a:pPr lvl="1"/>
            <a:r>
              <a:rPr lang="en-US" dirty="0"/>
              <a:t>Statistics </a:t>
            </a:r>
          </a:p>
          <a:p>
            <a:pPr lvl="1"/>
            <a:r>
              <a:rPr lang="en-US" dirty="0"/>
              <a:t>In-Memory OLTP </a:t>
            </a:r>
          </a:p>
          <a:p>
            <a:pPr lvl="1"/>
            <a:r>
              <a:rPr lang="en-US" dirty="0"/>
              <a:t>DMVs </a:t>
            </a:r>
          </a:p>
          <a:p>
            <a:pPr lvl="1"/>
            <a:r>
              <a:rPr lang="en-US" dirty="0"/>
              <a:t>Extended Events  </a:t>
            </a:r>
          </a:p>
        </p:txBody>
      </p:sp>
      <p:pic>
        <p:nvPicPr>
          <p:cNvPr id="5" name="Graphic 4" descr="Turtle">
            <a:extLst>
              <a:ext uri="{FF2B5EF4-FFF2-40B4-BE49-F238E27FC236}">
                <a16:creationId xmlns:a16="http://schemas.microsoft.com/office/drawing/2014/main" id="{09EF1FCA-0D4A-4AA8-93E8-E0DBC011A9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04602" y="4001294"/>
            <a:ext cx="1828800" cy="1828800"/>
          </a:xfrm>
          <a:prstGeom prst="rect">
            <a:avLst/>
          </a:prstGeom>
        </p:spPr>
      </p:pic>
      <p:pic>
        <p:nvPicPr>
          <p:cNvPr id="7" name="Graphic 6" descr="Rabbit">
            <a:extLst>
              <a:ext uri="{FF2B5EF4-FFF2-40B4-BE49-F238E27FC236}">
                <a16:creationId xmlns:a16="http://schemas.microsoft.com/office/drawing/2014/main" id="{FEA25FB4-5C06-4F47-AC9B-AB839A866F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23284" y="4001294"/>
            <a:ext cx="1828800" cy="1828800"/>
          </a:xfrm>
          <a:prstGeom prst="rect">
            <a:avLst/>
          </a:prstGeom>
        </p:spPr>
      </p:pic>
    </p:spTree>
    <p:extLst>
      <p:ext uri="{BB962C8B-B14F-4D97-AF65-F5344CB8AC3E}">
        <p14:creationId xmlns:p14="http://schemas.microsoft.com/office/powerpoint/2010/main" val="3218625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992D4-F660-41D8-A3B2-3E31746D16A0}"/>
              </a:ext>
            </a:extLst>
          </p:cNvPr>
          <p:cNvSpPr>
            <a:spLocks noGrp="1"/>
          </p:cNvSpPr>
          <p:nvPr>
            <p:ph type="title"/>
          </p:nvPr>
        </p:nvSpPr>
        <p:spPr/>
        <p:txBody>
          <a:bodyPr/>
          <a:lstStyle/>
          <a:p>
            <a:r>
              <a:rPr lang="en-US" dirty="0"/>
              <a:t>Monitoring </a:t>
            </a:r>
          </a:p>
        </p:txBody>
      </p:sp>
      <p:sp>
        <p:nvSpPr>
          <p:cNvPr id="3" name="Text Placeholder 2">
            <a:extLst>
              <a:ext uri="{FF2B5EF4-FFF2-40B4-BE49-F238E27FC236}">
                <a16:creationId xmlns:a16="http://schemas.microsoft.com/office/drawing/2014/main" id="{62CA9B3E-C48E-4071-9582-9674F68387B7}"/>
              </a:ext>
            </a:extLst>
          </p:cNvPr>
          <p:cNvSpPr>
            <a:spLocks noGrp="1"/>
          </p:cNvSpPr>
          <p:nvPr>
            <p:ph type="body" idx="1"/>
          </p:nvPr>
        </p:nvSpPr>
        <p:spPr>
          <a:xfrm>
            <a:off x="269241" y="1189178"/>
            <a:ext cx="11653521" cy="5211622"/>
          </a:xfrm>
        </p:spPr>
        <p:txBody>
          <a:bodyPr>
            <a:normAutofit/>
          </a:bodyPr>
          <a:lstStyle/>
          <a:p>
            <a:pPr lvl="0"/>
            <a:r>
              <a:rPr lang="en-US" dirty="0"/>
              <a:t>Tools to monitor the VM </a:t>
            </a:r>
          </a:p>
          <a:p>
            <a:pPr lvl="1"/>
            <a:r>
              <a:rPr lang="en-US" dirty="0"/>
              <a:t>Basic metrics are in the Portal GUI – not easily automated </a:t>
            </a:r>
          </a:p>
          <a:p>
            <a:pPr lvl="1"/>
            <a:r>
              <a:rPr lang="nn-NO" dirty="0"/>
              <a:t>Azure Monitor </a:t>
            </a:r>
          </a:p>
          <a:p>
            <a:pPr lvl="2"/>
            <a:r>
              <a:rPr lang="nn-NO" dirty="0"/>
              <a:t>Metric Alerts – get notified if a metric crosses a threshold - </a:t>
            </a:r>
            <a:r>
              <a:rPr lang="nn-NO" dirty="0">
                <a:hlinkClick r:id="rId2"/>
              </a:rPr>
              <a:t>https://docs.microsoft.com/en-us/azure/azure-monitor/platform/alerts-metric-overview</a:t>
            </a:r>
            <a:r>
              <a:rPr lang="nn-NO" dirty="0"/>
              <a:t> </a:t>
            </a:r>
          </a:p>
          <a:p>
            <a:pPr lvl="1"/>
            <a:r>
              <a:rPr lang="en-US" dirty="0"/>
              <a:t>Log Analytics virtual machine extension for Windows - </a:t>
            </a:r>
            <a:r>
              <a:rPr lang="en-US" dirty="0">
                <a:hlinkClick r:id="rId3"/>
              </a:rPr>
              <a:t>https://docs.microsoft.com/en-us/azure/virtual-machines/extensions/oms-windows</a:t>
            </a:r>
            <a:r>
              <a:rPr lang="en-US" dirty="0"/>
              <a:t> </a:t>
            </a:r>
            <a:endParaRPr lang="nn-NO" dirty="0"/>
          </a:p>
          <a:p>
            <a:pPr lvl="0"/>
            <a:r>
              <a:rPr lang="en-US" dirty="0"/>
              <a:t>Tools to monitor SQL Server health, performance </a:t>
            </a:r>
          </a:p>
          <a:p>
            <a:pPr lvl="1"/>
            <a:r>
              <a:rPr lang="en-US" dirty="0"/>
              <a:t>What's different from on-</a:t>
            </a:r>
            <a:r>
              <a:rPr lang="en-US" dirty="0" err="1"/>
              <a:t>prem</a:t>
            </a:r>
            <a:r>
              <a:rPr lang="en-US" dirty="0"/>
              <a:t>? Nothing. </a:t>
            </a:r>
          </a:p>
        </p:txBody>
      </p:sp>
    </p:spTree>
    <p:extLst>
      <p:ext uri="{BB962C8B-B14F-4D97-AF65-F5344CB8AC3E}">
        <p14:creationId xmlns:p14="http://schemas.microsoft.com/office/powerpoint/2010/main" val="13840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FBF0-D4D6-4108-A508-633AC588B49B}"/>
              </a:ext>
            </a:extLst>
          </p:cNvPr>
          <p:cNvSpPr>
            <a:spLocks noGrp="1"/>
          </p:cNvSpPr>
          <p:nvPr>
            <p:ph type="title"/>
          </p:nvPr>
        </p:nvSpPr>
        <p:spPr/>
        <p:txBody>
          <a:bodyPr/>
          <a:lstStyle/>
          <a:p>
            <a:r>
              <a:rPr lang="en-US" dirty="0"/>
              <a:t>Development &amp; Testing </a:t>
            </a:r>
          </a:p>
        </p:txBody>
      </p:sp>
      <p:sp>
        <p:nvSpPr>
          <p:cNvPr id="3" name="Text Placeholder 2">
            <a:extLst>
              <a:ext uri="{FF2B5EF4-FFF2-40B4-BE49-F238E27FC236}">
                <a16:creationId xmlns:a16="http://schemas.microsoft.com/office/drawing/2014/main" id="{0BFBBAAB-9D87-47A8-9C74-35FBCBEB1322}"/>
              </a:ext>
            </a:extLst>
          </p:cNvPr>
          <p:cNvSpPr>
            <a:spLocks noGrp="1"/>
          </p:cNvSpPr>
          <p:nvPr>
            <p:ph type="body" idx="1"/>
          </p:nvPr>
        </p:nvSpPr>
        <p:spPr>
          <a:xfrm>
            <a:off x="269241" y="1189178"/>
            <a:ext cx="11653521" cy="4257897"/>
          </a:xfrm>
        </p:spPr>
        <p:txBody>
          <a:bodyPr/>
          <a:lstStyle/>
          <a:p>
            <a:pPr lvl="0"/>
            <a:r>
              <a:rPr lang="en-US" dirty="0"/>
              <a:t>There is no "free" tier for testing </a:t>
            </a:r>
          </a:p>
          <a:p>
            <a:pPr lvl="0"/>
            <a:r>
              <a:rPr lang="en-US" dirty="0"/>
              <a:t>Tips for managing costs </a:t>
            </a:r>
          </a:p>
          <a:p>
            <a:pPr lvl="1"/>
            <a:r>
              <a:rPr lang="en-US" dirty="0"/>
              <a:t>Use low-cost VMs with standard (not premium) storage  </a:t>
            </a:r>
          </a:p>
          <a:p>
            <a:pPr lvl="1"/>
            <a:r>
              <a:rPr lang="en-US" dirty="0"/>
              <a:t>Use SQL Server Developer Edition (image or BYOL) </a:t>
            </a:r>
          </a:p>
          <a:p>
            <a:pPr lvl="1"/>
            <a:r>
              <a:rPr lang="en-US" dirty="0"/>
              <a:t>Use </a:t>
            </a:r>
            <a:r>
              <a:rPr lang="en-US" dirty="0" err="1"/>
              <a:t>DevTest</a:t>
            </a:r>
            <a:r>
              <a:rPr lang="en-US" dirty="0"/>
              <a:t> Labs </a:t>
            </a:r>
          </a:p>
          <a:p>
            <a:pPr lvl="2"/>
            <a:r>
              <a:rPr lang="en-US" dirty="0"/>
              <a:t>Create reusable templates for VMs </a:t>
            </a:r>
          </a:p>
          <a:p>
            <a:pPr lvl="2"/>
            <a:r>
              <a:rPr lang="en-US" dirty="0"/>
              <a:t>Integrate with your CI tools </a:t>
            </a:r>
          </a:p>
          <a:p>
            <a:pPr lvl="2"/>
            <a:r>
              <a:rPr lang="en-US" dirty="0"/>
              <a:t>Set lab policies for auto start up and shut down times </a:t>
            </a:r>
          </a:p>
          <a:p>
            <a:pPr lvl="2"/>
            <a:r>
              <a:rPr lang="en-US" dirty="0"/>
              <a:t>Set caps on number and size of VMs </a:t>
            </a:r>
          </a:p>
        </p:txBody>
      </p:sp>
    </p:spTree>
    <p:extLst>
      <p:ext uri="{BB962C8B-B14F-4D97-AF65-F5344CB8AC3E}">
        <p14:creationId xmlns:p14="http://schemas.microsoft.com/office/powerpoint/2010/main" val="2999062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8964A-5D8B-487B-B4B9-4ED5F797A4C6}"/>
              </a:ext>
            </a:extLst>
          </p:cNvPr>
          <p:cNvSpPr>
            <a:spLocks noGrp="1"/>
          </p:cNvSpPr>
          <p:nvPr>
            <p:ph type="title"/>
          </p:nvPr>
        </p:nvSpPr>
        <p:spPr/>
        <p:txBody>
          <a:bodyPr/>
          <a:lstStyle/>
          <a:p>
            <a:r>
              <a:rPr lang="en-US"/>
              <a:t>Setup and Planning </a:t>
            </a:r>
          </a:p>
        </p:txBody>
      </p:sp>
      <p:sp>
        <p:nvSpPr>
          <p:cNvPr id="3" name="Text Placeholder 2">
            <a:extLst>
              <a:ext uri="{FF2B5EF4-FFF2-40B4-BE49-F238E27FC236}">
                <a16:creationId xmlns:a16="http://schemas.microsoft.com/office/drawing/2014/main" id="{9D7CBF86-8708-4880-8046-9F1A93D7068F}"/>
              </a:ext>
            </a:extLst>
          </p:cNvPr>
          <p:cNvSpPr>
            <a:spLocks noGrp="1"/>
          </p:cNvSpPr>
          <p:nvPr>
            <p:ph type="body" idx="1"/>
          </p:nvPr>
        </p:nvSpPr>
        <p:spPr/>
        <p:txBody>
          <a:bodyPr/>
          <a:lstStyle/>
          <a:p>
            <a:pPr lvl="0"/>
            <a:r>
              <a:rPr lang="en-US" dirty="0"/>
              <a:t>Performance best practices for SQL Server in Azure Virtual Machines </a:t>
            </a:r>
          </a:p>
          <a:p>
            <a:pPr lvl="1"/>
            <a:r>
              <a:rPr lang="en-US" dirty="0"/>
              <a:t>VM size </a:t>
            </a:r>
          </a:p>
          <a:p>
            <a:pPr lvl="1"/>
            <a:r>
              <a:rPr lang="en-US" dirty="0"/>
              <a:t>Use Premium Storage, geo-replication disabled </a:t>
            </a:r>
          </a:p>
          <a:p>
            <a:pPr lvl="1"/>
            <a:r>
              <a:rPr lang="en-US" dirty="0"/>
              <a:t>Disk recommendations </a:t>
            </a:r>
          </a:p>
          <a:p>
            <a:pPr lvl="1"/>
            <a:r>
              <a:rPr lang="en-US" dirty="0"/>
              <a:t>I/O recommendations </a:t>
            </a:r>
          </a:p>
          <a:p>
            <a:pPr lvl="1"/>
            <a:r>
              <a:rPr lang="en-US" dirty="0"/>
              <a:t>Back up directly to blob storage </a:t>
            </a:r>
          </a:p>
          <a:p>
            <a:pPr lvl="0"/>
            <a:r>
              <a:rPr lang="en-US" dirty="0">
                <a:hlinkClick r:id="rId2"/>
              </a:rPr>
              <a:t>https://docs.microsoft.com/en-us/azure/virtual-machines/windows/sql/virtual-machines-windows-sql-performance</a:t>
            </a:r>
            <a:r>
              <a:rPr lang="en-US" dirty="0"/>
              <a:t>  </a:t>
            </a:r>
          </a:p>
        </p:txBody>
      </p:sp>
    </p:spTree>
    <p:extLst>
      <p:ext uri="{BB962C8B-B14F-4D97-AF65-F5344CB8AC3E}">
        <p14:creationId xmlns:p14="http://schemas.microsoft.com/office/powerpoint/2010/main" val="821170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46865-BC1C-4713-826F-CBC05702AAF4}"/>
              </a:ext>
            </a:extLst>
          </p:cNvPr>
          <p:cNvSpPr>
            <a:spLocks noGrp="1"/>
          </p:cNvSpPr>
          <p:nvPr>
            <p:ph type="title"/>
          </p:nvPr>
        </p:nvSpPr>
        <p:spPr/>
        <p:txBody>
          <a:bodyPr/>
          <a:lstStyle/>
          <a:p>
            <a:r>
              <a:rPr lang="en-US"/>
              <a:t>Network Security Group</a:t>
            </a:r>
          </a:p>
        </p:txBody>
      </p:sp>
      <p:sp>
        <p:nvSpPr>
          <p:cNvPr id="3" name="Text Placeholder 2">
            <a:extLst>
              <a:ext uri="{FF2B5EF4-FFF2-40B4-BE49-F238E27FC236}">
                <a16:creationId xmlns:a16="http://schemas.microsoft.com/office/drawing/2014/main" id="{C4F3D872-ACDC-4416-B79B-A6D63B331643}"/>
              </a:ext>
            </a:extLst>
          </p:cNvPr>
          <p:cNvSpPr>
            <a:spLocks noGrp="1"/>
          </p:cNvSpPr>
          <p:nvPr>
            <p:ph type="body" idx="1"/>
          </p:nvPr>
        </p:nvSpPr>
        <p:spPr/>
        <p:txBody>
          <a:bodyPr/>
          <a:lstStyle/>
          <a:p>
            <a:pPr lvl="0"/>
            <a:r>
              <a:rPr lang="en-US"/>
              <a:t>What firewall rules will be applied to the VM? </a:t>
            </a:r>
          </a:p>
          <a:p>
            <a:pPr lvl="0"/>
            <a:r>
              <a:rPr lang="en-US"/>
              <a:t>Set your port (default 1433) for incoming </a:t>
            </a:r>
          </a:p>
        </p:txBody>
      </p:sp>
    </p:spTree>
    <p:extLst>
      <p:ext uri="{BB962C8B-B14F-4D97-AF65-F5344CB8AC3E}">
        <p14:creationId xmlns:p14="http://schemas.microsoft.com/office/powerpoint/2010/main" val="1493886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8BBB5-0736-4BEB-9C76-1C8A4D4A67D5}"/>
              </a:ext>
            </a:extLst>
          </p:cNvPr>
          <p:cNvSpPr>
            <a:spLocks noGrp="1"/>
          </p:cNvSpPr>
          <p:nvPr>
            <p:ph type="title"/>
          </p:nvPr>
        </p:nvSpPr>
        <p:spPr/>
        <p:txBody>
          <a:bodyPr/>
          <a:lstStyle/>
          <a:p>
            <a:r>
              <a:rPr lang="en-US"/>
              <a:t>VM size </a:t>
            </a:r>
          </a:p>
        </p:txBody>
      </p:sp>
      <p:sp>
        <p:nvSpPr>
          <p:cNvPr id="3" name="Text Placeholder 2">
            <a:extLst>
              <a:ext uri="{FF2B5EF4-FFF2-40B4-BE49-F238E27FC236}">
                <a16:creationId xmlns:a16="http://schemas.microsoft.com/office/drawing/2014/main" id="{1CAD2D73-900F-4F04-AD76-57927C653FE5}"/>
              </a:ext>
            </a:extLst>
          </p:cNvPr>
          <p:cNvSpPr>
            <a:spLocks noGrp="1"/>
          </p:cNvSpPr>
          <p:nvPr>
            <p:ph type="body" idx="1"/>
          </p:nvPr>
        </p:nvSpPr>
        <p:spPr/>
        <p:txBody>
          <a:bodyPr/>
          <a:lstStyle/>
          <a:p>
            <a:pPr lvl="0"/>
            <a:r>
              <a:rPr lang="en-US" dirty="0"/>
              <a:t>There are various series of VMs </a:t>
            </a:r>
          </a:p>
          <a:p>
            <a:pPr lvl="1"/>
            <a:r>
              <a:rPr lang="en-US" dirty="0"/>
              <a:t>A, D, F series </a:t>
            </a:r>
          </a:p>
          <a:p>
            <a:pPr lvl="1"/>
            <a:r>
              <a:rPr lang="en-US" dirty="0"/>
              <a:t>Varied CPU types, counts, memory amounts, OS disk type &amp; sizes </a:t>
            </a:r>
          </a:p>
          <a:p>
            <a:pPr lvl="0"/>
            <a:r>
              <a:rPr lang="en-US" dirty="0"/>
              <a:t>Minimum recommendations </a:t>
            </a:r>
          </a:p>
          <a:p>
            <a:pPr lvl="1"/>
            <a:r>
              <a:rPr lang="en-US" dirty="0"/>
              <a:t>Standard/Web - DS2 </a:t>
            </a:r>
          </a:p>
          <a:p>
            <a:pPr lvl="1"/>
            <a:r>
              <a:rPr lang="en-US" dirty="0"/>
              <a:t>Enterprise - DS3 </a:t>
            </a:r>
          </a:p>
          <a:p>
            <a:pPr lvl="0"/>
            <a:r>
              <a:rPr lang="en-US" dirty="0"/>
              <a:t>Use premium storage </a:t>
            </a:r>
          </a:p>
        </p:txBody>
      </p:sp>
      <p:pic>
        <p:nvPicPr>
          <p:cNvPr id="4" name="Picture 3">
            <a:extLst>
              <a:ext uri="{FF2B5EF4-FFF2-40B4-BE49-F238E27FC236}">
                <a16:creationId xmlns:a16="http://schemas.microsoft.com/office/drawing/2014/main" id="{3CC81EA6-78A3-4D5F-85F4-888DB0D9BF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241733" y="4341039"/>
            <a:ext cx="1104675" cy="1104675"/>
          </a:xfrm>
          <a:prstGeom prst="rect">
            <a:avLst/>
          </a:prstGeom>
        </p:spPr>
      </p:pic>
      <p:pic>
        <p:nvPicPr>
          <p:cNvPr id="5" name="Picture 4">
            <a:extLst>
              <a:ext uri="{FF2B5EF4-FFF2-40B4-BE49-F238E27FC236}">
                <a16:creationId xmlns:a16="http://schemas.microsoft.com/office/drawing/2014/main" id="{CEBBD61A-A5A1-495D-B53D-82913F7AAF8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621002" y="4222803"/>
            <a:ext cx="1341149" cy="1341149"/>
          </a:xfrm>
          <a:prstGeom prst="rect">
            <a:avLst/>
          </a:prstGeom>
        </p:spPr>
      </p:pic>
      <p:pic>
        <p:nvPicPr>
          <p:cNvPr id="6" name="Picture 5">
            <a:extLst>
              <a:ext uri="{FF2B5EF4-FFF2-40B4-BE49-F238E27FC236}">
                <a16:creationId xmlns:a16="http://schemas.microsoft.com/office/drawing/2014/main" id="{8C947821-CCFC-494E-A75E-0E8FB7194D4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68834" y="3807085"/>
            <a:ext cx="2172586" cy="2172586"/>
          </a:xfrm>
          <a:prstGeom prst="rect">
            <a:avLst/>
          </a:prstGeom>
        </p:spPr>
      </p:pic>
    </p:spTree>
    <p:extLst>
      <p:ext uri="{BB962C8B-B14F-4D97-AF65-F5344CB8AC3E}">
        <p14:creationId xmlns:p14="http://schemas.microsoft.com/office/powerpoint/2010/main" val="384555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FBE8D-78D5-4090-A392-906992A51282}"/>
              </a:ext>
            </a:extLst>
          </p:cNvPr>
          <p:cNvSpPr>
            <a:spLocks noGrp="1"/>
          </p:cNvSpPr>
          <p:nvPr>
            <p:ph type="title"/>
          </p:nvPr>
        </p:nvSpPr>
        <p:spPr/>
        <p:txBody>
          <a:bodyPr/>
          <a:lstStyle/>
          <a:p>
            <a:r>
              <a:rPr lang="en-US" dirty="0"/>
              <a:t>Disks </a:t>
            </a:r>
          </a:p>
        </p:txBody>
      </p:sp>
      <p:sp>
        <p:nvSpPr>
          <p:cNvPr id="3" name="Text Placeholder 2">
            <a:extLst>
              <a:ext uri="{FF2B5EF4-FFF2-40B4-BE49-F238E27FC236}">
                <a16:creationId xmlns:a16="http://schemas.microsoft.com/office/drawing/2014/main" id="{B32B2ECC-76E5-4953-AD44-D917E42866FE}"/>
              </a:ext>
            </a:extLst>
          </p:cNvPr>
          <p:cNvSpPr>
            <a:spLocks noGrp="1"/>
          </p:cNvSpPr>
          <p:nvPr>
            <p:ph type="body" idx="1"/>
          </p:nvPr>
        </p:nvSpPr>
        <p:spPr/>
        <p:txBody>
          <a:bodyPr/>
          <a:lstStyle/>
          <a:p>
            <a:pPr lvl="0"/>
            <a:r>
              <a:rPr lang="en-US" dirty="0"/>
              <a:t>The VM size determines how many disks you can attach and if they are standard or premium. </a:t>
            </a:r>
          </a:p>
          <a:p>
            <a:pPr lvl="0"/>
            <a:r>
              <a:rPr lang="en-US" dirty="0"/>
              <a:t>The number of disks attached determines how many IOPs the server can perform. </a:t>
            </a:r>
          </a:p>
        </p:txBody>
      </p:sp>
      <p:pic>
        <p:nvPicPr>
          <p:cNvPr id="4" name="Picture 3">
            <a:extLst>
              <a:ext uri="{FF2B5EF4-FFF2-40B4-BE49-F238E27FC236}">
                <a16:creationId xmlns:a16="http://schemas.microsoft.com/office/drawing/2014/main" id="{50A52B3C-AF15-4E2D-9ABB-35226D6B5E11}"/>
              </a:ext>
            </a:extLst>
          </p:cNvPr>
          <p:cNvPicPr>
            <a:picLocks noChangeAspect="1"/>
          </p:cNvPicPr>
          <p:nvPr/>
        </p:nvPicPr>
        <p:blipFill>
          <a:blip r:embed="rId2"/>
          <a:stretch>
            <a:fillRect/>
          </a:stretch>
        </p:blipFill>
        <p:spPr>
          <a:xfrm>
            <a:off x="3405187" y="3470013"/>
            <a:ext cx="5381625" cy="2581275"/>
          </a:xfrm>
          <a:prstGeom prst="rect">
            <a:avLst/>
          </a:prstGeom>
        </p:spPr>
      </p:pic>
      <p:cxnSp>
        <p:nvCxnSpPr>
          <p:cNvPr id="6" name="Straight Arrow Connector 5">
            <a:extLst>
              <a:ext uri="{FF2B5EF4-FFF2-40B4-BE49-F238E27FC236}">
                <a16:creationId xmlns:a16="http://schemas.microsoft.com/office/drawing/2014/main" id="{AD8DC544-76DF-409B-94E7-3FA4D4DB4622}"/>
              </a:ext>
            </a:extLst>
          </p:cNvPr>
          <p:cNvCxnSpPr>
            <a:cxnSpLocks/>
          </p:cNvCxnSpPr>
          <p:nvPr/>
        </p:nvCxnSpPr>
        <p:spPr>
          <a:xfrm>
            <a:off x="2423604" y="3764132"/>
            <a:ext cx="1251751" cy="798990"/>
          </a:xfrm>
          <a:prstGeom prst="straightConnector1">
            <a:avLst/>
          </a:prstGeom>
          <a:ln w="57150">
            <a:solidFill>
              <a:schemeClr val="accent3"/>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C4D7E02-3DB5-48F2-8D49-D5CF67F3E682}"/>
              </a:ext>
            </a:extLst>
          </p:cNvPr>
          <p:cNvCxnSpPr>
            <a:cxnSpLocks/>
          </p:cNvCxnSpPr>
          <p:nvPr/>
        </p:nvCxnSpPr>
        <p:spPr>
          <a:xfrm>
            <a:off x="2423604" y="3764132"/>
            <a:ext cx="2947386" cy="861134"/>
          </a:xfrm>
          <a:prstGeom prst="straightConnector1">
            <a:avLst/>
          </a:prstGeom>
          <a:ln w="57150">
            <a:solidFill>
              <a:schemeClr val="accent3"/>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92A3999-2A79-4369-A34E-082FABE6C9EB}"/>
              </a:ext>
            </a:extLst>
          </p:cNvPr>
          <p:cNvCxnSpPr>
            <a:cxnSpLocks/>
          </p:cNvCxnSpPr>
          <p:nvPr/>
        </p:nvCxnSpPr>
        <p:spPr>
          <a:xfrm>
            <a:off x="2423604" y="3764132"/>
            <a:ext cx="4625266" cy="861134"/>
          </a:xfrm>
          <a:prstGeom prst="straightConnector1">
            <a:avLst/>
          </a:prstGeom>
          <a:ln w="57150">
            <a:solidFill>
              <a:schemeClr val="accent3"/>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946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AD375-428C-4C0A-8298-E9D5A1DA8F28}"/>
              </a:ext>
            </a:extLst>
          </p:cNvPr>
          <p:cNvSpPr>
            <a:spLocks noGrp="1"/>
          </p:cNvSpPr>
          <p:nvPr>
            <p:ph type="title"/>
          </p:nvPr>
        </p:nvSpPr>
        <p:spPr/>
        <p:txBody>
          <a:bodyPr/>
          <a:lstStyle/>
          <a:p>
            <a:r>
              <a:rPr lang="en-US"/>
              <a:t>Availability sets </a:t>
            </a:r>
          </a:p>
        </p:txBody>
      </p:sp>
      <p:sp>
        <p:nvSpPr>
          <p:cNvPr id="3" name="Text Placeholder 2">
            <a:extLst>
              <a:ext uri="{FF2B5EF4-FFF2-40B4-BE49-F238E27FC236}">
                <a16:creationId xmlns:a16="http://schemas.microsoft.com/office/drawing/2014/main" id="{6A93AB66-6785-45B6-B306-799A120BE03B}"/>
              </a:ext>
            </a:extLst>
          </p:cNvPr>
          <p:cNvSpPr>
            <a:spLocks noGrp="1"/>
          </p:cNvSpPr>
          <p:nvPr>
            <p:ph type="body" idx="1"/>
          </p:nvPr>
        </p:nvSpPr>
        <p:spPr>
          <a:xfrm>
            <a:off x="375821" y="1409004"/>
            <a:ext cx="7539961" cy="4613049"/>
          </a:xfrm>
        </p:spPr>
        <p:txBody>
          <a:bodyPr>
            <a:normAutofit fontScale="92500" lnSpcReduction="10000"/>
          </a:bodyPr>
          <a:lstStyle/>
          <a:p>
            <a:pPr lvl="0"/>
            <a:r>
              <a:rPr lang="en-US" dirty="0"/>
              <a:t>Group two or more VMs in an availability set to provide redundancy </a:t>
            </a:r>
          </a:p>
          <a:p>
            <a:pPr lvl="1"/>
            <a:r>
              <a:rPr lang="en-US" dirty="0"/>
              <a:t>Fault domains - common power source and physical switch. </a:t>
            </a:r>
          </a:p>
          <a:p>
            <a:pPr lvl="1"/>
            <a:r>
              <a:rPr lang="en-US" dirty="0"/>
              <a:t>Update domains - machines in the same update domain are restarted together. </a:t>
            </a:r>
          </a:p>
          <a:p>
            <a:pPr lvl="0"/>
            <a:r>
              <a:rPr lang="en-US" dirty="0"/>
              <a:t>Do I need this if I'm configuring a SQL Server HA method? </a:t>
            </a:r>
          </a:p>
          <a:p>
            <a:pPr lvl="1"/>
            <a:r>
              <a:rPr lang="en-US" dirty="0"/>
              <a:t>Yes. If you create to VMs to add to an AG, for example, this guarantees they will be restarted separately for maintenance. </a:t>
            </a:r>
          </a:p>
        </p:txBody>
      </p:sp>
      <p:pic>
        <p:nvPicPr>
          <p:cNvPr id="5" name="Picture 4">
            <a:extLst>
              <a:ext uri="{FF2B5EF4-FFF2-40B4-BE49-F238E27FC236}">
                <a16:creationId xmlns:a16="http://schemas.microsoft.com/office/drawing/2014/main" id="{94668D18-F3E4-48B8-8266-069BA4784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6856" y="2177874"/>
            <a:ext cx="3809323" cy="2502252"/>
          </a:xfrm>
          <a:prstGeom prst="rect">
            <a:avLst/>
          </a:prstGeom>
        </p:spPr>
      </p:pic>
    </p:spTree>
    <p:extLst>
      <p:ext uri="{BB962C8B-B14F-4D97-AF65-F5344CB8AC3E}">
        <p14:creationId xmlns:p14="http://schemas.microsoft.com/office/powerpoint/2010/main" val="2196059472"/>
      </p:ext>
    </p:extLst>
  </p:cSld>
  <p:clrMapOvr>
    <a:masterClrMapping/>
  </p:clrMapOvr>
</p:sld>
</file>

<file path=ppt/theme/theme1.xml><?xml version="1.0" encoding="utf-8"?>
<a:theme xmlns:a="http://schemas.openxmlformats.org/drawingml/2006/main" name="DARK GRAY TEMPLATE">
  <a:themeElements>
    <a:clrScheme name="BT - Blue on Dark Gray">
      <a:dk1>
        <a:srgbClr val="353535"/>
      </a:dk1>
      <a:lt1>
        <a:srgbClr val="FFFFFF"/>
      </a:lt1>
      <a:dk2>
        <a:srgbClr val="0078D7"/>
      </a:dk2>
      <a:lt2>
        <a:srgbClr val="CDF4FF"/>
      </a:lt2>
      <a:accent1>
        <a:srgbClr val="0078D7"/>
      </a:accent1>
      <a:accent2>
        <a:srgbClr val="D2D2D2"/>
      </a:accent2>
      <a:accent3>
        <a:srgbClr val="00BCF2"/>
      </a:accent3>
      <a:accent4>
        <a:srgbClr val="B4009E"/>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01.potx" id="{85FDBBA0-EF23-4239-B210-6D16F248693D}" vid="{72990243-813F-4FCA-86D3-9AF06BC539B3}"/>
    </a:ext>
  </a:extLst>
</a:theme>
</file>

<file path=ppt/theme/theme2.xml><?xml version="1.0" encoding="utf-8"?>
<a:theme xmlns:a="http://schemas.openxmlformats.org/drawingml/2006/main" name="WHITE TEMPLATE">
  <a:themeElements>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01.potx" id="{85FDBBA0-EF23-4239-B210-6D16F248693D}" vid="{CD38365E-7401-4665-AF36-7000951ED6D4}"/>
    </a:ext>
  </a:extLst>
</a:theme>
</file>

<file path=ppt/theme/theme3.xml><?xml version="1.0" encoding="utf-8"?>
<a:theme xmlns:a="http://schemas.openxmlformats.org/drawingml/2006/main" name="LIGHT GRAY TEMPLATE">
  <a:themeElements>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01.potx" id="{85FDBBA0-EF23-4239-B210-6D16F248693D}" vid="{606C0C51-1210-40E2-90B2-6EE41317567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16-9_Business_BLUE_2017_01</Template>
  <TotalTime>161</TotalTime>
  <Words>1843</Words>
  <Application>Microsoft Office PowerPoint</Application>
  <PresentationFormat>Widescreen</PresentationFormat>
  <Paragraphs>282</Paragraphs>
  <Slides>32</Slides>
  <Notes>10</Notes>
  <HiddenSlides>11</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32</vt:i4>
      </vt:variant>
    </vt:vector>
  </HeadingPairs>
  <TitlesOfParts>
    <vt:vector size="42" baseType="lpstr">
      <vt:lpstr>Arial</vt:lpstr>
      <vt:lpstr>Calibri</vt:lpstr>
      <vt:lpstr>Consolas</vt:lpstr>
      <vt:lpstr>Segoe UI</vt:lpstr>
      <vt:lpstr>Segoe UI Light</vt:lpstr>
      <vt:lpstr>Segoe UI Semilight</vt:lpstr>
      <vt:lpstr>Wingdings</vt:lpstr>
      <vt:lpstr>DARK GRAY TEMPLATE</vt:lpstr>
      <vt:lpstr>WHITE TEMPLATE</vt:lpstr>
      <vt:lpstr>LIGHT GRAY TEMPLATE</vt:lpstr>
      <vt:lpstr>Azure IaaS Fundamentals</vt:lpstr>
      <vt:lpstr>Why use SQL Server in VMs?</vt:lpstr>
      <vt:lpstr>Pricing and Licensing </vt:lpstr>
      <vt:lpstr>Development &amp; Testing </vt:lpstr>
      <vt:lpstr>Setup and Planning </vt:lpstr>
      <vt:lpstr>Network Security Group</vt:lpstr>
      <vt:lpstr>VM size </vt:lpstr>
      <vt:lpstr>Disks </vt:lpstr>
      <vt:lpstr>Availability sets </vt:lpstr>
      <vt:lpstr>Workflow</vt:lpstr>
      <vt:lpstr>Demo </vt:lpstr>
      <vt:lpstr>Administration </vt:lpstr>
      <vt:lpstr>Demo </vt:lpstr>
      <vt:lpstr>Scaling </vt:lpstr>
      <vt:lpstr>Demo</vt:lpstr>
      <vt:lpstr>High Availability </vt:lpstr>
      <vt:lpstr>Disaster Recovery </vt:lpstr>
      <vt:lpstr>Security: Access </vt:lpstr>
      <vt:lpstr>Security: Data </vt:lpstr>
      <vt:lpstr>Azure Key Vault </vt:lpstr>
      <vt:lpstr>Migrating data </vt:lpstr>
      <vt:lpstr>Join an AG replica </vt:lpstr>
      <vt:lpstr>Transactional replication </vt:lpstr>
      <vt:lpstr>Log shipping </vt:lpstr>
      <vt:lpstr>Restoring backups </vt:lpstr>
      <vt:lpstr>Create a Hyper-V VHD &amp; import </vt:lpstr>
      <vt:lpstr>Windows Import/Export service </vt:lpstr>
      <vt:lpstr>Hybrid solutions </vt:lpstr>
      <vt:lpstr>DMA (Data Migration Assistant) </vt:lpstr>
      <vt:lpstr>Demo</vt:lpstr>
      <vt:lpstr>Performance Tuning </vt:lpstr>
      <vt:lpstr>Monitoring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IaaS</dc:title>
  <dc:creator>Jes Borland</dc:creator>
  <cp:lastModifiedBy>Jes Borland</cp:lastModifiedBy>
  <cp:revision>8</cp:revision>
  <dcterms:created xsi:type="dcterms:W3CDTF">2017-07-03T17:53:42Z</dcterms:created>
  <dcterms:modified xsi:type="dcterms:W3CDTF">2019-02-18T15:22:28Z</dcterms:modified>
</cp:coreProperties>
</file>