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6" d="100"/>
          <a:sy n="76" d="100"/>
        </p:scale>
        <p:origin x="36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self\Desktop\Excel%20365%20Exercises\CH4-Charting%20Solution.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Enrollment by Race</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20324885107262439"/>
          <c:y val="0.13458946395786955"/>
          <c:w val="0.78063940887790317"/>
          <c:h val="0.65918006544275543"/>
        </c:manualLayout>
      </c:layout>
      <c:barChart>
        <c:barDir val="col"/>
        <c:grouping val="percentStacked"/>
        <c:varyColors val="0"/>
        <c:ser>
          <c:idx val="0"/>
          <c:order val="0"/>
          <c:tx>
            <c:strRef>
              <c:f>'Enrolment Statistics'!$A$3</c:f>
              <c:strCache>
                <c:ptCount val="1"/>
                <c:pt idx="0">
                  <c:v>White</c:v>
                </c:pt>
              </c:strCache>
            </c:strRef>
          </c:tx>
          <c:spPr>
            <a:gradFill rotWithShape="1">
              <a:gsLst>
                <a:gs pos="0">
                  <a:schemeClr val="accent1">
                    <a:tint val="100000"/>
                    <a:shade val="85000"/>
                    <a:satMod val="100000"/>
                    <a:lumMod val="100000"/>
                  </a:schemeClr>
                </a:gs>
                <a:gs pos="100000">
                  <a:schemeClr val="accent1">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invertIfNegative val="0"/>
          <c:cat>
            <c:strRef>
              <c:f>'Enrolment Statistics'!$B$2:$D$2</c:f>
              <c:strCache>
                <c:ptCount val="3"/>
                <c:pt idx="0">
                  <c:v>Mt Hood Community College</c:v>
                </c:pt>
                <c:pt idx="1">
                  <c:v>Portland Community College</c:v>
                </c:pt>
                <c:pt idx="2">
                  <c:v>Clackamas Community College</c:v>
                </c:pt>
              </c:strCache>
            </c:strRef>
          </c:cat>
          <c:val>
            <c:numRef>
              <c:f>'Enrolment Statistics'!$B$3:$D$3</c:f>
              <c:numCache>
                <c:formatCode>_(* #,##0_);_(* \(#,##0\);_(* "-"??_);_(@_)</c:formatCode>
                <c:ptCount val="3"/>
                <c:pt idx="0">
                  <c:v>5457</c:v>
                </c:pt>
                <c:pt idx="1">
                  <c:v>18720</c:v>
                </c:pt>
                <c:pt idx="2">
                  <c:v>4751</c:v>
                </c:pt>
              </c:numCache>
            </c:numRef>
          </c:val>
          <c:extLst>
            <c:ext xmlns:c16="http://schemas.microsoft.com/office/drawing/2014/chart" uri="{C3380CC4-5D6E-409C-BE32-E72D297353CC}">
              <c16:uniqueId val="{00000000-D961-4091-9C57-C30389CB99E6}"/>
            </c:ext>
          </c:extLst>
        </c:ser>
        <c:ser>
          <c:idx val="1"/>
          <c:order val="1"/>
          <c:tx>
            <c:strRef>
              <c:f>'Enrolment Statistics'!$A$4</c:f>
              <c:strCache>
                <c:ptCount val="1"/>
                <c:pt idx="0">
                  <c:v>Black</c:v>
                </c:pt>
              </c:strCache>
            </c:strRef>
          </c:tx>
          <c:spPr>
            <a:gradFill rotWithShape="1">
              <a:gsLst>
                <a:gs pos="0">
                  <a:schemeClr val="accent2">
                    <a:tint val="100000"/>
                    <a:shade val="85000"/>
                    <a:satMod val="100000"/>
                    <a:lumMod val="100000"/>
                  </a:schemeClr>
                </a:gs>
                <a:gs pos="100000">
                  <a:schemeClr val="accent2">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invertIfNegative val="0"/>
          <c:cat>
            <c:strRef>
              <c:f>'Enrolment Statistics'!$B$2:$D$2</c:f>
              <c:strCache>
                <c:ptCount val="3"/>
                <c:pt idx="0">
                  <c:v>Mt Hood Community College</c:v>
                </c:pt>
                <c:pt idx="1">
                  <c:v>Portland Community College</c:v>
                </c:pt>
                <c:pt idx="2">
                  <c:v>Clackamas Community College</c:v>
                </c:pt>
              </c:strCache>
            </c:strRef>
          </c:cat>
          <c:val>
            <c:numRef>
              <c:f>'Enrolment Statistics'!$B$4:$D$4</c:f>
              <c:numCache>
                <c:formatCode>_(* #,##0_);_(* \(#,##0\);_(* "-"??_);_(@_)</c:formatCode>
                <c:ptCount val="3"/>
                <c:pt idx="0">
                  <c:v>449</c:v>
                </c:pt>
                <c:pt idx="1">
                  <c:v>1775</c:v>
                </c:pt>
                <c:pt idx="2">
                  <c:v>151</c:v>
                </c:pt>
              </c:numCache>
            </c:numRef>
          </c:val>
          <c:extLst>
            <c:ext xmlns:c16="http://schemas.microsoft.com/office/drawing/2014/chart" uri="{C3380CC4-5D6E-409C-BE32-E72D297353CC}">
              <c16:uniqueId val="{00000001-D961-4091-9C57-C30389CB99E6}"/>
            </c:ext>
          </c:extLst>
        </c:ser>
        <c:ser>
          <c:idx val="2"/>
          <c:order val="2"/>
          <c:tx>
            <c:strRef>
              <c:f>'Enrolment Statistics'!$A$5</c:f>
              <c:strCache>
                <c:ptCount val="1"/>
                <c:pt idx="0">
                  <c:v>Asian</c:v>
                </c:pt>
              </c:strCache>
            </c:strRef>
          </c:tx>
          <c:spPr>
            <a:gradFill rotWithShape="1">
              <a:gsLst>
                <a:gs pos="0">
                  <a:schemeClr val="accent3">
                    <a:tint val="100000"/>
                    <a:shade val="85000"/>
                    <a:satMod val="100000"/>
                    <a:lumMod val="100000"/>
                  </a:schemeClr>
                </a:gs>
                <a:gs pos="100000">
                  <a:schemeClr val="accent3">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invertIfNegative val="0"/>
          <c:cat>
            <c:strRef>
              <c:f>'Enrolment Statistics'!$B$2:$D$2</c:f>
              <c:strCache>
                <c:ptCount val="3"/>
                <c:pt idx="0">
                  <c:v>Mt Hood Community College</c:v>
                </c:pt>
                <c:pt idx="1">
                  <c:v>Portland Community College</c:v>
                </c:pt>
                <c:pt idx="2">
                  <c:v>Clackamas Community College</c:v>
                </c:pt>
              </c:strCache>
            </c:strRef>
          </c:cat>
          <c:val>
            <c:numRef>
              <c:f>'Enrolment Statistics'!$B$5:$D$5</c:f>
              <c:numCache>
                <c:formatCode>_(* #,##0_);_(* \(#,##0\);_(* "-"??_);_(@_)</c:formatCode>
                <c:ptCount val="3"/>
                <c:pt idx="0">
                  <c:v>595</c:v>
                </c:pt>
                <c:pt idx="1">
                  <c:v>2125</c:v>
                </c:pt>
                <c:pt idx="2">
                  <c:v>238</c:v>
                </c:pt>
              </c:numCache>
            </c:numRef>
          </c:val>
          <c:extLst>
            <c:ext xmlns:c16="http://schemas.microsoft.com/office/drawing/2014/chart" uri="{C3380CC4-5D6E-409C-BE32-E72D297353CC}">
              <c16:uniqueId val="{00000002-D961-4091-9C57-C30389CB99E6}"/>
            </c:ext>
          </c:extLst>
        </c:ser>
        <c:ser>
          <c:idx val="3"/>
          <c:order val="3"/>
          <c:tx>
            <c:strRef>
              <c:f>'Enrolment Statistics'!$A$6</c:f>
              <c:strCache>
                <c:ptCount val="1"/>
                <c:pt idx="0">
                  <c:v>Other/Undisclosed</c:v>
                </c:pt>
              </c:strCache>
            </c:strRef>
          </c:tx>
          <c:spPr>
            <a:gradFill rotWithShape="1">
              <a:gsLst>
                <a:gs pos="0">
                  <a:schemeClr val="accent4">
                    <a:tint val="100000"/>
                    <a:shade val="85000"/>
                    <a:satMod val="100000"/>
                    <a:lumMod val="100000"/>
                  </a:schemeClr>
                </a:gs>
                <a:gs pos="100000">
                  <a:schemeClr val="accent4">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invertIfNegative val="0"/>
          <c:cat>
            <c:strRef>
              <c:f>'Enrolment Statistics'!$B$2:$D$2</c:f>
              <c:strCache>
                <c:ptCount val="3"/>
                <c:pt idx="0">
                  <c:v>Mt Hood Community College</c:v>
                </c:pt>
                <c:pt idx="1">
                  <c:v>Portland Community College</c:v>
                </c:pt>
                <c:pt idx="2">
                  <c:v>Clackamas Community College</c:v>
                </c:pt>
              </c:strCache>
            </c:strRef>
          </c:cat>
          <c:val>
            <c:numRef>
              <c:f>'Enrolment Statistics'!$B$6:$D$6</c:f>
              <c:numCache>
                <c:formatCode>_(* #,##0_);_(* \(#,##0\);_(* "-"??_);_(@_)</c:formatCode>
                <c:ptCount val="3"/>
                <c:pt idx="0">
                  <c:v>2775</c:v>
                </c:pt>
                <c:pt idx="1">
                  <c:v>8309</c:v>
                </c:pt>
                <c:pt idx="2">
                  <c:v>2162</c:v>
                </c:pt>
              </c:numCache>
            </c:numRef>
          </c:val>
          <c:extLst>
            <c:ext xmlns:c16="http://schemas.microsoft.com/office/drawing/2014/chart" uri="{C3380CC4-5D6E-409C-BE32-E72D297353CC}">
              <c16:uniqueId val="{00000003-D961-4091-9C57-C30389CB99E6}"/>
            </c:ext>
          </c:extLst>
        </c:ser>
        <c:dLbls>
          <c:showLegendKey val="0"/>
          <c:showVal val="0"/>
          <c:showCatName val="0"/>
          <c:showSerName val="0"/>
          <c:showPercent val="0"/>
          <c:showBubbleSize val="0"/>
        </c:dLbls>
        <c:gapWidth val="150"/>
        <c:overlap val="100"/>
        <c:serLines>
          <c:spPr>
            <a:ln w="9525" cap="flat" cmpd="sng" algn="ctr">
              <a:solidFill>
                <a:schemeClr val="lt1">
                  <a:lumMod val="95000"/>
                  <a:alpha val="54000"/>
                </a:schemeClr>
              </a:solidFill>
              <a:round/>
            </a:ln>
            <a:effectLst/>
          </c:spPr>
        </c:serLines>
        <c:axId val="768394112"/>
        <c:axId val="768392144"/>
      </c:barChart>
      <c:catAx>
        <c:axId val="76839411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768392144"/>
        <c:crosses val="autoZero"/>
        <c:auto val="1"/>
        <c:lblAlgn val="ctr"/>
        <c:lblOffset val="100"/>
        <c:noMultiLvlLbl val="0"/>
      </c:catAx>
      <c:valAx>
        <c:axId val="76839214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a:t>Percent Enrollment by Race</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768394112"/>
        <c:crosses val="autoZero"/>
        <c:crossBetween val="between"/>
      </c:val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1197" b="0" i="0" u="none" strike="noStrike" kern="1200" baseline="0">
                <a:solidFill>
                  <a:schemeClr val="lt1">
                    <a:lumMod val="8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drawings/drawing1.xml><?xml version="1.0" encoding="utf-8"?>
<c:userShapes xmlns:c="http://schemas.openxmlformats.org/drawingml/2006/chart">
  <cdr:relSizeAnchor xmlns:cdr="http://schemas.openxmlformats.org/drawingml/2006/chartDrawing">
    <cdr:from>
      <cdr:x>0.29098</cdr:x>
      <cdr:y>0.44654</cdr:y>
    </cdr:from>
    <cdr:to>
      <cdr:x>0.64859</cdr:x>
      <cdr:y>0.5</cdr:y>
    </cdr:to>
    <cdr:sp macro="" textlink="">
      <cdr:nvSpPr>
        <cdr:cNvPr id="6" name="Speech Bubble: Rectangle with Corners Rounded 5">
          <a:extLst xmlns:a="http://schemas.openxmlformats.org/drawingml/2006/main">
            <a:ext uri="{FF2B5EF4-FFF2-40B4-BE49-F238E27FC236}">
              <a16:creationId xmlns:a16="http://schemas.microsoft.com/office/drawing/2014/main" id="{E22F5836-6D57-4919-9B17-3CA1A6DC6B25}"/>
            </a:ext>
          </a:extLst>
        </cdr:cNvPr>
        <cdr:cNvSpPr/>
      </cdr:nvSpPr>
      <cdr:spPr>
        <a:xfrm xmlns:a="http://schemas.openxmlformats.org/drawingml/2006/main">
          <a:off x="1652321" y="2315231"/>
          <a:ext cx="2030679" cy="277156"/>
        </a:xfrm>
        <a:prstGeom xmlns:a="http://schemas.openxmlformats.org/drawingml/2006/main" prst="wedgeRoundRectCallout">
          <a:avLst>
            <a:gd name="adj1" fmla="val 40188"/>
            <a:gd name="adj2" fmla="val -261761"/>
            <a:gd name="adj3" fmla="val 16667"/>
          </a:avLst>
        </a:prstGeom>
        <a:solidFill xmlns:a="http://schemas.openxmlformats.org/drawingml/2006/main">
          <a:schemeClr val="accent6">
            <a:lumMod val="40000"/>
            <a:lumOff val="60000"/>
          </a:schemeClr>
        </a:solidFill>
        <a:ln xmlns:a="http://schemas.openxmlformats.org/drawingml/2006/main" w="31750">
          <a:solidFill>
            <a:schemeClr val="accent6">
              <a:lumMod val="75000"/>
            </a:schemeClr>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pPr algn="ctr"/>
          <a:r>
            <a:rPr lang="en-US" sz="1200" b="1">
              <a:solidFill>
                <a:schemeClr val="tx1"/>
              </a:solidFill>
              <a:latin typeface="Arial" panose="020B0604020202020204" pitchFamily="34" charset="0"/>
              <a:cs typeface="Arial" panose="020B0604020202020204" pitchFamily="34" charset="0"/>
            </a:rPr>
            <a:t>Diversity Program Result</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dirty="0"/>
              <a:pPr/>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7/14/2020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7/14/2020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7/14/2020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7/14/2020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7/14/2020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7/14/2020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dirty="0"/>
              <a:pPr/>
              <a:t>7/14/2020</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400" dirty="0"/>
              <a:t>Diversity in Enrollment in Community Colleges in the Portland Metropolitan Area</a:t>
            </a:r>
          </a:p>
        </p:txBody>
      </p:sp>
      <p:sp>
        <p:nvSpPr>
          <p:cNvPr id="3" name="Subtitle 2"/>
          <p:cNvSpPr>
            <a:spLocks noGrp="1"/>
          </p:cNvSpPr>
          <p:nvPr>
            <p:ph type="subTitle" idx="1"/>
          </p:nvPr>
        </p:nvSpPr>
        <p:spPr/>
        <p:txBody>
          <a:bodyPr/>
          <a:lstStyle/>
          <a:p>
            <a:r>
              <a:rPr lang="en-US" dirty="0"/>
              <a:t>Spring 2016</a:t>
            </a:r>
          </a:p>
        </p:txBody>
      </p:sp>
    </p:spTree>
    <p:extLst>
      <p:ext uri="{BB962C8B-B14F-4D97-AF65-F5344CB8AC3E}">
        <p14:creationId xmlns:p14="http://schemas.microsoft.com/office/powerpoint/2010/main" val="2388020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College in the Portland Area</a:t>
            </a:r>
          </a:p>
        </p:txBody>
      </p:sp>
      <p:pic>
        <p:nvPicPr>
          <p:cNvPr id="6" name="Content Placeholder 5" descr="Group of teenage students enjoying outside."/>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5000" y="1523555"/>
            <a:ext cx="5678488" cy="3782314"/>
          </a:xfrm>
        </p:spPr>
      </p:pic>
      <p:sp>
        <p:nvSpPr>
          <p:cNvPr id="5" name="Text Placeholder 4"/>
          <p:cNvSpPr>
            <a:spLocks noGrp="1"/>
          </p:cNvSpPr>
          <p:nvPr>
            <p:ph type="body" sz="half" idx="2"/>
          </p:nvPr>
        </p:nvSpPr>
        <p:spPr/>
        <p:txBody>
          <a:bodyPr/>
          <a:lstStyle/>
          <a:p>
            <a:r>
              <a:rPr lang="en-US" dirty="0"/>
              <a:t>The Portland metropolitan area benefits from a wide array of public and private colleges.  By far, most students are enrolled at one of the local community colleges.  </a:t>
            </a:r>
          </a:p>
        </p:txBody>
      </p:sp>
    </p:spTree>
    <p:extLst>
      <p:ext uri="{BB962C8B-B14F-4D97-AF65-F5344CB8AC3E}">
        <p14:creationId xmlns:p14="http://schemas.microsoft.com/office/powerpoint/2010/main" val="2701369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PCC</a:t>
            </a:r>
          </a:p>
        </p:txBody>
      </p:sp>
      <p:pic>
        <p:nvPicPr>
          <p:cNvPr id="5" name="Content Placeholder 4" descr="File:Building 9 Portland Community College - Rock Creek Campus.JPG ..."/>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9820" y="2000597"/>
            <a:ext cx="5678488" cy="2950151"/>
          </a:xfrm>
        </p:spPr>
      </p:pic>
      <p:sp>
        <p:nvSpPr>
          <p:cNvPr id="4" name="Text Placeholder 3"/>
          <p:cNvSpPr>
            <a:spLocks noGrp="1"/>
          </p:cNvSpPr>
          <p:nvPr>
            <p:ph type="body" sz="half" idx="2"/>
          </p:nvPr>
        </p:nvSpPr>
        <p:spPr>
          <a:xfrm>
            <a:off x="1488948" y="2318466"/>
            <a:ext cx="4389120" cy="3762294"/>
          </a:xfrm>
        </p:spPr>
        <p:txBody>
          <a:bodyPr/>
          <a:lstStyle/>
          <a:p>
            <a:r>
              <a:rPr lang="en-US" b="1" dirty="0"/>
              <a:t>Portland Community College</a:t>
            </a:r>
            <a:r>
              <a:rPr lang="en-US" dirty="0"/>
              <a:t> (PCC) is the largest, with four full fledges campuses and several smaller learning centers.  In 2014, over 30,000 students attended Portland Community College.  PCC offers certificate programs, Associates degree programs through 149 major areas.</a:t>
            </a:r>
          </a:p>
          <a:p>
            <a:endParaRPr lang="en-US" dirty="0"/>
          </a:p>
        </p:txBody>
      </p:sp>
    </p:spTree>
    <p:extLst>
      <p:ext uri="{BB962C8B-B14F-4D97-AF65-F5344CB8AC3E}">
        <p14:creationId xmlns:p14="http://schemas.microsoft.com/office/powerpoint/2010/main" val="551738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MHCC</a:t>
            </a:r>
          </a:p>
        </p:txBody>
      </p:sp>
      <p:pic>
        <p:nvPicPr>
          <p:cNvPr id="5" name="Content Placeholder 4" descr="Mt. Hood Community College | Flickr - Photo Shar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2994" y="1828800"/>
            <a:ext cx="4762500" cy="3171825"/>
          </a:xfrm>
        </p:spPr>
      </p:pic>
      <p:sp>
        <p:nvSpPr>
          <p:cNvPr id="4" name="Text Placeholder 3"/>
          <p:cNvSpPr>
            <a:spLocks noGrp="1"/>
          </p:cNvSpPr>
          <p:nvPr>
            <p:ph type="body" sz="half" idx="2"/>
          </p:nvPr>
        </p:nvSpPr>
        <p:spPr/>
        <p:txBody>
          <a:bodyPr/>
          <a:lstStyle/>
          <a:p>
            <a:r>
              <a:rPr lang="en-US" b="1" dirty="0"/>
              <a:t>Mt Hood Community College</a:t>
            </a:r>
            <a:r>
              <a:rPr lang="en-US" dirty="0"/>
              <a:t> (MHCC) serves students who live north and east of Portland proper.  In 2014, over 9,000 students attended MHCC.  Mt Hood offers certificate programs, Associates degree programs with 99 different majors.</a:t>
            </a:r>
          </a:p>
        </p:txBody>
      </p:sp>
    </p:spTree>
    <p:extLst>
      <p:ext uri="{BB962C8B-B14F-4D97-AF65-F5344CB8AC3E}">
        <p14:creationId xmlns:p14="http://schemas.microsoft.com/office/powerpoint/2010/main" val="3272928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CCC</a:t>
            </a:r>
          </a:p>
        </p:txBody>
      </p:sp>
      <p:sp>
        <p:nvSpPr>
          <p:cNvPr id="4" name="Text Placeholder 3"/>
          <p:cNvSpPr>
            <a:spLocks noGrp="1"/>
          </p:cNvSpPr>
          <p:nvPr>
            <p:ph type="body" sz="half" idx="2"/>
          </p:nvPr>
        </p:nvSpPr>
        <p:spPr/>
        <p:txBody>
          <a:bodyPr/>
          <a:lstStyle/>
          <a:p>
            <a:r>
              <a:rPr lang="en-US" b="1" dirty="0"/>
              <a:t>Clackamas Community College</a:t>
            </a:r>
            <a:r>
              <a:rPr lang="en-US" dirty="0"/>
              <a:t> (CCC) serves students who live south of the Portland area.  In 2014 over 7,000 attended CCC.  They were offered certificate and Associates degree programs with a possibility of 88 majors.</a:t>
            </a:r>
          </a:p>
        </p:txBody>
      </p:sp>
      <p:pic>
        <p:nvPicPr>
          <p:cNvPr id="1026" name="Picture 2" descr="http://www.clackamas.edu/uploadedImages/Resources/Site_Photos/300_x_200/RookHall0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68293" y="2208868"/>
            <a:ext cx="4493387" cy="2995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469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Diversity in Enrollment</a:t>
            </a:r>
          </a:p>
        </p:txBody>
      </p:sp>
      <p:sp>
        <p:nvSpPr>
          <p:cNvPr id="4" name="Text Placeholder 3"/>
          <p:cNvSpPr>
            <a:spLocks noGrp="1"/>
          </p:cNvSpPr>
          <p:nvPr>
            <p:ph type="body" sz="half" idx="2"/>
          </p:nvPr>
        </p:nvSpPr>
        <p:spPr/>
        <p:txBody>
          <a:bodyPr/>
          <a:lstStyle/>
          <a:p>
            <a:r>
              <a:rPr lang="en-US" dirty="0"/>
              <a:t>Each college has plans to increase diversity in both students and employees to more closely reflect the population of the metropolitan area.</a:t>
            </a:r>
          </a:p>
        </p:txBody>
      </p:sp>
      <p:graphicFrame>
        <p:nvGraphicFramePr>
          <p:cNvPr id="5" name="Content Placeholder 4">
            <a:extLst>
              <a:ext uri="{FF2B5EF4-FFF2-40B4-BE49-F238E27FC236}">
                <a16:creationId xmlns:a16="http://schemas.microsoft.com/office/drawing/2014/main" id="{4DA17ECC-5487-482F-8DFF-F7C411B8BB1A}"/>
              </a:ext>
            </a:extLst>
          </p:cNvPr>
          <p:cNvGraphicFramePr>
            <a:graphicFrameLocks noGrp="1"/>
          </p:cNvGraphicFramePr>
          <p:nvPr>
            <p:ph idx="1"/>
            <p:extLst>
              <p:ext uri="{D42A27DB-BD31-4B8C-83A1-F6EECF244321}">
                <p14:modId xmlns:p14="http://schemas.microsoft.com/office/powerpoint/2010/main" val="1083446547"/>
              </p:ext>
            </p:extLst>
          </p:nvPr>
        </p:nvGraphicFramePr>
        <p:xfrm>
          <a:off x="5715000" y="822325"/>
          <a:ext cx="5678488" cy="51847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240740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125000"/>
              </a:schemeClr>
              <a:schemeClr val="phClr">
                <a:tint val="92000"/>
                <a:shade val="70000"/>
                <a:satMod val="110000"/>
              </a:schemeClr>
            </a:duotone>
          </a:blip>
          <a:tile tx="0" ty="0" sx="22000" sy="2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E736489A-00C3-4E0A-AAA8-D4D3127BA5B3}"/>
    </a:ext>
  </a:extLst>
</a:theme>
</file>

<file path=docProps/app.xml><?xml version="1.0" encoding="utf-8"?>
<Properties xmlns="http://schemas.openxmlformats.org/officeDocument/2006/extended-properties" xmlns:vt="http://schemas.openxmlformats.org/officeDocument/2006/docPropsVTypes">
  <Template>Integral</Template>
  <TotalTime>195</TotalTime>
  <Words>211</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Tw Cen MT</vt:lpstr>
      <vt:lpstr>Tw Cen MT Condensed</vt:lpstr>
      <vt:lpstr>Wingdings 3</vt:lpstr>
      <vt:lpstr>Integral</vt:lpstr>
      <vt:lpstr>Diversity in Enrollment in Community Colleges in the Portland Metropolitan Area</vt:lpstr>
      <vt:lpstr>College in the Portland Area</vt:lpstr>
      <vt:lpstr>PCC</vt:lpstr>
      <vt:lpstr>MHCC</vt:lpstr>
      <vt:lpstr>CCC</vt:lpstr>
      <vt:lpstr>Diversity in Enrollment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Diversity in Enrollment in Community Colleges in the Portland Metropolitan Area</dc:title>
  <dc:creator>pccuser</dc:creator>
  <cp:lastModifiedBy>George Self</cp:lastModifiedBy>
  <cp:revision>10</cp:revision>
  <dcterms:created xsi:type="dcterms:W3CDTF">2016-07-21T16:02:11Z</dcterms:created>
  <dcterms:modified xsi:type="dcterms:W3CDTF">2020-07-14T19:16:33Z</dcterms:modified>
</cp:coreProperties>
</file>