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Tahoma"/>
      <p:regular r:id="rId34"/>
      <p:bold r:id="rId35"/>
    </p:embeddedFont>
    <p:embeddedFont>
      <p:font typeface="Arial Black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6">
          <p15:clr>
            <a:srgbClr val="A4A3A4"/>
          </p15:clr>
        </p15:guide>
        <p15:guide id="2" pos="551">
          <p15:clr>
            <a:srgbClr val="A4A3A4"/>
          </p15:clr>
        </p15:guide>
        <p15:guide id="3" pos="7129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orient="horz" pos="3657">
          <p15:clr>
            <a:srgbClr val="A4A3A4"/>
          </p15:clr>
        </p15:guide>
        <p15:guide id="7" orient="horz" pos="1275">
          <p15:clr>
            <a:srgbClr val="A4A3A4"/>
          </p15:clr>
        </p15:guide>
        <p15:guide id="8" orient="horz" pos="1434">
          <p15:clr>
            <a:srgbClr val="A4A3A4"/>
          </p15:clr>
        </p15:guide>
        <p15:guide id="9" orient="horz" pos="935">
          <p15:clr>
            <a:srgbClr val="A4A3A4"/>
          </p15:clr>
        </p15:guide>
        <p15:guide id="10" orient="horz" pos="4133">
          <p15:clr>
            <a:srgbClr val="A4A3A4"/>
          </p15:clr>
        </p15:guide>
        <p15:guide id="11" orient="horz" pos="3475">
          <p15:clr>
            <a:srgbClr val="A4A3A4"/>
          </p15:clr>
        </p15:guide>
        <p15:guide id="12" pos="384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7" roundtripDataSignature="AMtx7mgz3vhng8H2qoi2fzAkkbe5/BGA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6" orient="horz"/>
        <p:guide pos="551"/>
        <p:guide pos="7129"/>
        <p:guide pos="3793" orient="horz"/>
        <p:guide pos="663" orient="horz"/>
        <p:guide pos="3657" orient="horz"/>
        <p:guide pos="1275" orient="horz"/>
        <p:guide pos="1434" orient="horz"/>
        <p:guide pos="935" orient="horz"/>
        <p:guide pos="4133" orient="horz"/>
        <p:guide pos="3475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ahoma-bold.fntdata"/><Relationship Id="rId12" Type="http://schemas.openxmlformats.org/officeDocument/2006/relationships/slide" Target="slides/slide7.xml"/><Relationship Id="rId34" Type="http://schemas.openxmlformats.org/officeDocument/2006/relationships/font" Target="fonts/Tahoma-regular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ArialBlack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398617337_1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2398617337_1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398617337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22398617337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398617337_1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2398617337_1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398617337_1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2398617337_1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398617337_1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22398617337_1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398617337_1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22398617337_1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398617337_1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2398617337_1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398617337_1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22398617337_1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398617337_1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22398617337_1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398617337_1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22398617337_1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398617337_1_3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22398617337_1_3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398617337_1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22398617337_1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398617337_1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22398617337_1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398617337_1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22398617337_1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398617337_1_2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22398617337_1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398617337_1_2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22398617337_1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398617337_1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22398617337_1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398617337_1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22398617337_1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398617337_1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22398617337_1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398617337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2398617337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398617337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2398617337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398617337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2398617337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398617337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2398617337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398617337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22398617337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398617337_1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22398617337_1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 Black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 Black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juniorpythondeveloper.pl/" TargetMode="External"/><Relationship Id="rId5" Type="http://schemas.openxmlformats.org/officeDocument/2006/relationships/hyperlink" Target="https://grski.pl/" TargetMode="External"/><Relationship Id="rId6" Type="http://schemas.openxmlformats.org/officeDocument/2006/relationships/hyperlink" Target="https://github.com/grski" TargetMode="External"/><Relationship Id="rId7" Type="http://schemas.openxmlformats.org/officeDocument/2006/relationships/hyperlink" Target="https://www.linkedin.com/in/olafgorski/" TargetMode="External"/><Relationship Id="rId8" Type="http://schemas.openxmlformats.org/officeDocument/2006/relationships/hyperlink" Target="mailto:olafgorski@pm.m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hyperlink" Target="https://github.com/grski/brena" TargetMode="External"/><Relationship Id="rId5" Type="http://schemas.openxmlformats.org/officeDocument/2006/relationships/hyperlink" Target="https://github.com/grski/braindea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85300" y="27056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 Black"/>
              <a:buNone/>
            </a:pPr>
            <a:r>
              <a:rPr b="1" lang="pl-PL"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Po kiego kopiujesz te dane? </a:t>
            </a:r>
            <a:endParaRPr b="1" sz="24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 Black"/>
              <a:buNone/>
            </a:pPr>
            <a:r>
              <a:rPr b="1" lang="pl-PL"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Dlaczego nie zawsze potrzebujesz </a:t>
            </a:r>
            <a:endParaRPr b="1" sz="24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 Black"/>
              <a:buNone/>
            </a:pPr>
            <a:r>
              <a:rPr b="1" lang="pl-PL"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Data Lake/Warehouse. Rzecz o </a:t>
            </a:r>
            <a:endParaRPr b="1" sz="24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 Black"/>
              <a:buNone/>
            </a:pPr>
            <a:r>
              <a:rPr b="1" lang="pl-PL"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Trino i Data Mesh.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 Black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 Black"/>
              <a:buNone/>
            </a:pPr>
            <a:r>
              <a:rPr b="1" lang="pl-P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Olaf Górski aka @grski</a:t>
            </a:r>
            <a:endParaRPr b="1" sz="16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 Black"/>
              <a:buNone/>
            </a:pPr>
            <a:r>
              <a:rPr b="1" lang="pl-P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najbardziej przepłacany junior w Wwa @OnionMindset sp. z o.o.</a:t>
            </a:r>
            <a:endParaRPr b="1" sz="16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485309" y="6143623"/>
            <a:ext cx="11066101" cy="269631"/>
            <a:chOff x="-231648" y="5833368"/>
            <a:chExt cx="11066101" cy="269631"/>
          </a:xfrm>
        </p:grpSpPr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13077" y="5833368"/>
              <a:ext cx="1643639" cy="2696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"/>
            <p:cNvSpPr txBox="1"/>
            <p:nvPr/>
          </p:nvSpPr>
          <p:spPr>
            <a:xfrm>
              <a:off x="-231648" y="5833373"/>
              <a:ext cx="1977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FF99"/>
                </a:buClr>
                <a:buSzPts val="1000"/>
                <a:buFont typeface="Tahoma"/>
                <a:buNone/>
              </a:pPr>
              <a:r>
                <a:rPr b="1" i="0" lang="pl-PL" sz="1000" u="none" cap="none" strike="noStrike">
                  <a:solidFill>
                    <a:srgbClr val="33FF99"/>
                  </a:solidFill>
                  <a:latin typeface="Tahoma"/>
                  <a:ea typeface="Tahoma"/>
                  <a:cs typeface="Tahoma"/>
                  <a:sym typeface="Tahoma"/>
                </a:rPr>
                <a:t>ORGANIZATOR GŁÓWNY: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3735553" y="5837273"/>
              <a:ext cx="7098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FF99"/>
                </a:buClr>
                <a:buSzPts val="1000"/>
                <a:buFont typeface="Tahoma"/>
                <a:buNone/>
              </a:pPr>
              <a:r>
                <a:rPr b="1" i="0" lang="pl-PL" sz="1000" u="none" cap="none" strike="noStrike">
                  <a:solidFill>
                    <a:srgbClr val="33FF99"/>
                  </a:solidFill>
                  <a:latin typeface="Tahoma"/>
                  <a:ea typeface="Tahoma"/>
                  <a:cs typeface="Tahoma"/>
                  <a:sym typeface="Tahoma"/>
                </a:rPr>
                <a:t>KOMITET ORGANIZACYJNY:</a:t>
              </a:r>
              <a:r>
                <a:rPr b="0" i="0" lang="pl-PL" sz="1000" u="none" cap="none" strike="noStrike">
                  <a:solidFill>
                    <a:srgbClr val="33FF99"/>
                  </a:solidFill>
                  <a:latin typeface="Tahoma"/>
                  <a:ea typeface="Tahoma"/>
                  <a:cs typeface="Tahoma"/>
                  <a:sym typeface="Tahoma"/>
                </a:rPr>
                <a:t>   </a:t>
              </a:r>
              <a:r>
                <a:rPr b="0" i="0" lang="pl-PL" sz="10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kilkadziesiąt organizacji z sektora IT / data science (pełna lista na stronie wydarzenia)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7875" y="709128"/>
            <a:ext cx="5233201" cy="462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425" y="662300"/>
            <a:ext cx="5585500" cy="7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22398617337_1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g22398617337_1_84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g22398617337_1_84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85" name="Google Shape;185;g22398617337_1_84"/>
          <p:cNvSpPr txBox="1"/>
          <p:nvPr/>
        </p:nvSpPr>
        <p:spPr>
          <a:xfrm>
            <a:off x="874725" y="549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Zamknięte silosy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6" name="Google Shape;186;g22398617337_1_84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g22398617337_1_84"/>
          <p:cNvSpPr txBox="1"/>
          <p:nvPr/>
        </p:nvSpPr>
        <p:spPr>
          <a:xfrm>
            <a:off x="992425" y="1478375"/>
            <a:ext cx="8801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Dodatkowo to powoduje inne problemy. Każdy zespół odpowiada za swój kawałek danych. Zespół A często może nie wiedzieć bo jest w danych zespołu B. To rodzi problemy i nieefektywne wykorzystanie dostępnych zasobów. Tak zwane Silosy. Co jeśli oddzielnie dane zespołu A i B mają wartość 2 i 2, ale jedne w połączeniu z drugimi umożliwiają dokonanie czegoś zupełnie nowego i zamiast sumy mamy tutaj iloczyn lub wykładniczość nawet? Wartość ich sumy czasami taka bywa.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W przypadku braku zastosowania jakiejś sensownej starategi często jest tak, że powstają silosy, który ze sobą nie rozmawiają z niejasnym podziałem obowiązków/obszarów.  Nie jest oczywistym kto odpowiada za co, albo gdzie czego szukać.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A zrobić to w sposób wydajny i bezproblemowy, z pomocą tradycyjnych rozwiązań, to już w ogóle sztuka. Do niedawna świat Big Data oferował nam nowe rozwiązanie na wszystko. Lek na raka.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22398617337_1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g22398617337_1_93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g22398617337_1_93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95" name="Google Shape;195;g22398617337_1_93"/>
          <p:cNvSpPr txBox="1"/>
          <p:nvPr/>
        </p:nvSpPr>
        <p:spPr>
          <a:xfrm>
            <a:off x="1798725" y="2771850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 tym całym jeziorze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6" name="Google Shape;196;g22398617337_1_93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g22398617337_1_93"/>
          <p:cNvSpPr txBox="1"/>
          <p:nvPr/>
        </p:nvSpPr>
        <p:spPr>
          <a:xfrm>
            <a:off x="992425" y="1478375"/>
            <a:ext cx="88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22398617337_1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g22398617337_1_107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g22398617337_1_107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05" name="Google Shape;205;g22398617337_1_107"/>
          <p:cNvSpPr txBox="1"/>
          <p:nvPr/>
        </p:nvSpPr>
        <p:spPr>
          <a:xfrm>
            <a:off x="874725" y="549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 Lake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6" name="Google Shape;206;g22398617337_1_107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g22398617337_1_107"/>
          <p:cNvSpPr txBox="1"/>
          <p:nvPr/>
        </p:nvSpPr>
        <p:spPr>
          <a:xfrm>
            <a:off x="992425" y="1478375"/>
            <a:ext cx="8801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Data Lake. O co tutaj chodzi? To taki koncept centralnego miejsca gdzie przechowujemy dane we wszelakich formatach i stanach o różnych źródłach. Jest to coś, co pozwala nam pokonać jeden z problemów jaki mieliśmy wcześniej w tej naszej Zupie z Danych.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Część z nich była tu, cześć gdzie indziej, bałagan. To powoduje komplikacje gdy chcemy te dane jakoś razem przetwarzać w efektywny sposób. Data Lake z tym pomaga.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Teraz, zamiast trzymać nasze dane a tu w tym mongo, a tu postgresie, a to na tym leciwym serwerku z csvkami klienta, kopiujemy je wszystkie w cholerę do naszego Data Lake. Dzięki temu są chociaż ‘blisko siebie’, nawet jeśli w różnych formatach czy stanach. To nic, bo znaczny krok już poczyniony.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Dodatkowo jak już je mamy u ‘siebie’ i na własnych warunkach, to można trochę popoprawiać przy okazji kopiowania. A to zaś z kolei zahacza o coś zwanego ETL -&gt; Extract Transform Load, ale o tym w szczególe mówić nie będziemy, natomiast warto znać ten akronim. W każdym razie.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22398617337_1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g22398617337_1_118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g22398617337_1_118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15" name="Google Shape;215;g22398617337_1_118"/>
          <p:cNvSpPr txBox="1"/>
          <p:nvPr/>
        </p:nvSpPr>
        <p:spPr>
          <a:xfrm>
            <a:off x="874725" y="549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Jezioro czy bajoro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6" name="Google Shape;216;g22398617337_1_118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" name="Google Shape;217;g22398617337_1_118"/>
          <p:cNvSpPr txBox="1"/>
          <p:nvPr/>
        </p:nvSpPr>
        <p:spPr>
          <a:xfrm>
            <a:off x="992425" y="1478375"/>
            <a:ext cx="8801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No własnie. Pytanie się pojawia. Jesteśmy krok dalej, bo mamy rzeczy chociaż plus minus w jednym miejscu, może nawet w miare skalowalnie to wszystko zrobione a i silosy danych wyeliminowane! Całkiem zacnie, prawda? Niby tak, ale nie do końca.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Problem pojawia się, kiedy tych danych mamy dużo, kiedy dużo jest źródeł danych. Ogarnięcie całego tego overheadu zaczyna być skomplikowane.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Jakby zarządzanie wieloma źródłami, formatami i typami danych nie było samo w sobie problemem. Dodatkowo jak możesz się domyślić, posiadanie wszystkiego w jednym miejscu niesie ze sobą pewne problemy jak i koszta. Z czasem Data Lake staje się ogromem nie do ogarnięcia. Staje się bajorem.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22398617337_1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g22398617337_1_133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g22398617337_1_133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25" name="Google Shape;225;g22398617337_1_133"/>
          <p:cNvSpPr txBox="1"/>
          <p:nvPr/>
        </p:nvSpPr>
        <p:spPr>
          <a:xfrm>
            <a:off x="874725" y="549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Jezioro czy bajoro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6" name="Google Shape;226;g22398617337_1_133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g22398617337_1_133"/>
          <p:cNvSpPr txBox="1"/>
          <p:nvPr/>
        </p:nvSpPr>
        <p:spPr>
          <a:xfrm>
            <a:off x="992425" y="1478375"/>
            <a:ext cx="8801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Znam projekty, gdzie to podejście doprowadziło do ślepego zaułka.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Wiadomo, w dużej mierze była to wina osób implementujących aniżeli samej strategii, ale wciąż. Bajoro oprócz centralizacji ma też jeszcze jedną wadę, o której często nie myśli się w przypadku aplikacji o małej skali. Koszt i czas przesyłu danych. Mianowicie wyobraźcie sobie, że do naszego Data Lake trzeba kilka TB danych wrzucić. W obecnych czasach to nie jest jakoś dużo szczerze mówiąc. Nagle robi się problem. Nagle okazuje się, że wysyłamy ciężarówki z fizycznymi dyskami, które przekopiuja dane z serwerów klienta i przywiozą je spowrotem bo będzie taniej i szybciej. Nie, nie robię sobie żartów. AWS oferuje nawet takie specjalne ciężarówki do tego - Snowmobile xD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Obecnie ta usługa dostępna jest chyba jedynie dla klientów o bardzo dużej skali, nie zaś o TB skali, natomiast kiedyś było kapkę inaczej. Point being - kopiowanie danych dostarcza kłopotów i kosztów.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22398617337_1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g22398617337_1_144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g22398617337_1_144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35" name="Google Shape;235;g22398617337_1_144"/>
          <p:cNvSpPr txBox="1"/>
          <p:nvPr/>
        </p:nvSpPr>
        <p:spPr>
          <a:xfrm>
            <a:off x="7527375" y="1360375"/>
            <a:ext cx="3314100" cy="4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Kiedy Tech Lead kazał stażyście przynieść wiadro danych z internetem a ten się zagalopował i zbudował z tego produkt.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6" name="Google Shape;236;g22398617337_1_144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g22398617337_1_144"/>
          <p:cNvSpPr txBox="1"/>
          <p:nvPr/>
        </p:nvSpPr>
        <p:spPr>
          <a:xfrm>
            <a:off x="992425" y="1478375"/>
            <a:ext cx="88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8" name="Google Shape;238;g22398617337_1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1308963"/>
            <a:ext cx="6309305" cy="42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22398617337_1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g22398617337_1_157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g22398617337_1_157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46" name="Google Shape;246;g22398617337_1_157"/>
          <p:cNvSpPr txBox="1"/>
          <p:nvPr/>
        </p:nvSpPr>
        <p:spPr>
          <a:xfrm>
            <a:off x="874725" y="549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Jezioro czy bajoro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7" name="Google Shape;247;g22398617337_1_157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g22398617337_1_157"/>
          <p:cNvSpPr txBox="1"/>
          <p:nvPr/>
        </p:nvSpPr>
        <p:spPr>
          <a:xfrm>
            <a:off x="992425" y="1478375"/>
            <a:ext cx="8801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I dostarcza kolejnego problemu - po skopiowaniu danych trzeba przecież dbać o ich aktualizację.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Jeśli to dane archiwalne, to pal sześć, ale co jeśli to dane w miarę aktualne, które są uaktualniane? Update w Data Lake to czasami kosztowna rzecz. Z racji centralizacji Bajoro potrafi być też nieco wolne, czasami. Wolne to w sumie złe słowo, bo Bajora są szybkie.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Relatywnie wolne, albo wolniejsze od innych rozwiązań. Jakich konkretnie? Bo tak paplam i paplam, narzekam, a jaka jest alternatywa?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22398617337_1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g22398617337_1_167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g22398617337_1_167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56" name="Google Shape;256;g22398617337_1_167"/>
          <p:cNvSpPr txBox="1"/>
          <p:nvPr/>
        </p:nvSpPr>
        <p:spPr>
          <a:xfrm>
            <a:off x="874725" y="549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Trino i Data Mesh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7" name="Google Shape;257;g22398617337_1_167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g22398617337_1_167"/>
          <p:cNvSpPr txBox="1"/>
          <p:nvPr/>
        </p:nvSpPr>
        <p:spPr>
          <a:xfrm>
            <a:off x="1006100" y="1444150"/>
            <a:ext cx="8801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Data Mesh to coś innego niż nasz Data Lake. Bajorko, to, w ramach przypomnienia, centralne miejsce zbioru danych. Data Mesh zaś to bardziej strategia, mindset i nastawienie, swego rodzaju strategia i dizajn systemu.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Jedną z rzeczy, które czasami będą wynikać z Data Mesh jest to, że prawdopodobnie nie będziemy mieć jednego dużego Data Lake centralnego dla całej firmy i będącego całym wszechświatem.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Zamiast tego będziemy mieli kolaborujące ze sobą mini jeziorka, stawiki, które mają między sobą gęstą sieć połączeń, dzięki której przepływ danych/wody między nimi jest efektywny i oszczędny.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Wyobraźmy sobie dla porównania Data Lake jako ogromne miasto z upakowanymi ciasno setkami tysięcy mięszkańców a Data Mesh bardziej jak dobrze skomunikowana ze sobą sieć nieco mniejszych miasteczek, rozlana aglomeracja.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22398617337_1_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g22398617337_1_238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g22398617337_1_238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66" name="Google Shape;266;g22398617337_1_238"/>
          <p:cNvSpPr txBox="1"/>
          <p:nvPr/>
        </p:nvSpPr>
        <p:spPr>
          <a:xfrm>
            <a:off x="874725" y="549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 Mesh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7" name="Google Shape;267;g22398617337_1_238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g22398617337_1_238"/>
          <p:cNvSpPr txBox="1"/>
          <p:nvPr/>
        </p:nvSpPr>
        <p:spPr>
          <a:xfrm>
            <a:off x="1006100" y="1444150"/>
            <a:ext cx="880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Data Mesh nie jest technologią samo w sobie. Nie wyklucza się też z Data Lake, powiedziałbym nawet, że są to komplementarne koncepty.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Natomiast na poziomie organizacji to Data Mesh jako strategia FTW. Nie hejtuję tutaj ani jednego ani drugiego rozwiązania. Każde z nich ma swoje oddzielne zastosowania, wady i zalety. Niech będzie to jasne.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22398617337_1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g22398617337_1_201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g22398617337_1_201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76" name="Google Shape;276;g22398617337_1_201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" name="Google Shape;277;g22398617337_1_201"/>
          <p:cNvSpPr txBox="1"/>
          <p:nvPr/>
        </p:nvSpPr>
        <p:spPr>
          <a:xfrm>
            <a:off x="1038725" y="1484325"/>
            <a:ext cx="88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8" name="Google Shape;278;g22398617337_1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25" y="1484325"/>
            <a:ext cx="7620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2398617337_1_201"/>
          <p:cNvSpPr txBox="1"/>
          <p:nvPr/>
        </p:nvSpPr>
        <p:spPr>
          <a:xfrm>
            <a:off x="2244925" y="945525"/>
            <a:ext cx="8254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 wtem wchodzi Trino całe na biało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2398617337_1_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g22398617337_1_316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g22398617337_1_316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02" name="Google Shape;102;g22398617337_1_316"/>
          <p:cNvSpPr txBox="1"/>
          <p:nvPr/>
        </p:nvSpPr>
        <p:spPr>
          <a:xfrm>
            <a:off x="1771350" y="1669900"/>
            <a:ext cx="9946200" cy="2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Dwa słowa o mnie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Olaf Górski aka @grski </a:t>
            </a:r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najbardziej przepłacany junior w Wwa @OnionMindset sp. z o.o. (tak, to serio nazwa mojej spółki)</a:t>
            </a:r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autor </a:t>
            </a:r>
            <a:r>
              <a:rPr b="1" lang="pl-PL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4"/>
              </a:rPr>
              <a:t>https://juniorpythondeveloper.pl/</a:t>
            </a:r>
            <a:r>
              <a:rPr b="1" lang="pl-PL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 mityczny #programista40k</a:t>
            </a:r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do tego 23-letni młodzieniaszek bez matury z ponad 5. letnim expem na koncie, przygodami z własna firma, mentor i takie tam</a:t>
            </a:r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5"/>
              </a:rPr>
              <a:t>https://grski.pl/</a:t>
            </a:r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6"/>
              </a:rPr>
              <a:t>https://github.com/grski</a:t>
            </a:r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7"/>
              </a:rPr>
              <a:t>https://www.linkedin.com/in/olafgorski/</a:t>
            </a:r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8"/>
              </a:rPr>
              <a:t>olafgorski@pm.me</a:t>
            </a:r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g22398617337_1_316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g22398617337_1_316"/>
          <p:cNvSpPr txBox="1"/>
          <p:nvPr/>
        </p:nvSpPr>
        <p:spPr>
          <a:xfrm>
            <a:off x="992425" y="1478375"/>
            <a:ext cx="88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22398617337_1_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638" y="6312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g22398617337_1_181"/>
          <p:cNvCxnSpPr/>
          <p:nvPr/>
        </p:nvCxnSpPr>
        <p:spPr>
          <a:xfrm>
            <a:off x="874650" y="6115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g22398617337_1_181"/>
          <p:cNvSpPr txBox="1"/>
          <p:nvPr>
            <p:ph idx="12" type="sldNum"/>
          </p:nvPr>
        </p:nvSpPr>
        <p:spPr>
          <a:xfrm>
            <a:off x="8567675" y="6399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87" name="Google Shape;287;g22398617337_1_181"/>
          <p:cNvSpPr txBox="1"/>
          <p:nvPr/>
        </p:nvSpPr>
        <p:spPr>
          <a:xfrm>
            <a:off x="874663" y="525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Rzecz o Trino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8" name="Google Shape;288;g22398617337_1_181"/>
          <p:cNvSpPr txBox="1"/>
          <p:nvPr/>
        </p:nvSpPr>
        <p:spPr>
          <a:xfrm>
            <a:off x="1677663" y="3400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g22398617337_1_181"/>
          <p:cNvSpPr txBox="1"/>
          <p:nvPr/>
        </p:nvSpPr>
        <p:spPr>
          <a:xfrm>
            <a:off x="1006050" y="1420150"/>
            <a:ext cx="8801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Mamy porównanie jeden centralny samorząd w ogromnym mieście i kilka dobrze skomunikowanych ze sobą miasteczek z mniejszymi organami.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Centralizacja czasami działa, zawsze jednak do pewnej skali. Tak samo jak w urzędzie, jeśli wszystko mamy scentralizowane, to dojdziemy do punktu, gdzie co prawda może i wszystko załatwia się w jednym okienku, ale uzyskanie najprostszego pozwolenia zajmuje wieki, proces jest długi, drabina odpowiedzialności ogromna. Podobnie z Data Lake.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Data Mesh nieco zapobiega temu konceptowi i powoduje, że odpowiedzialność za rzeczy jest bardziej wyraźna, jasno wytyczona, struktura mniejsza. Tylko jak to konkretnie zrobić? Tu z pomocą przychodzi właśnie Trino. Trino to rozproszony system kwerend/zapytań, który idealnie wpasowuje się w ideę Data Mesh.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22398617337_1_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638" y="6312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g22398617337_1_219"/>
          <p:cNvCxnSpPr/>
          <p:nvPr/>
        </p:nvCxnSpPr>
        <p:spPr>
          <a:xfrm>
            <a:off x="874650" y="6115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6" name="Google Shape;296;g22398617337_1_219"/>
          <p:cNvSpPr txBox="1"/>
          <p:nvPr>
            <p:ph idx="12" type="sldNum"/>
          </p:nvPr>
        </p:nvSpPr>
        <p:spPr>
          <a:xfrm>
            <a:off x="8567675" y="6399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97" name="Google Shape;297;g22398617337_1_219"/>
          <p:cNvSpPr txBox="1"/>
          <p:nvPr/>
        </p:nvSpPr>
        <p:spPr>
          <a:xfrm>
            <a:off x="874663" y="525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Rzecz o Trino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8" name="Google Shape;298;g22398617337_1_219"/>
          <p:cNvSpPr txBox="1"/>
          <p:nvPr/>
        </p:nvSpPr>
        <p:spPr>
          <a:xfrm>
            <a:off x="1677663" y="3400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g22398617337_1_219"/>
          <p:cNvSpPr txBox="1"/>
          <p:nvPr/>
        </p:nvSpPr>
        <p:spPr>
          <a:xfrm>
            <a:off x="1006050" y="1420150"/>
            <a:ext cx="8801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W Trino zamiast kopiować dane do centralnego magazynu, przetwarzamy je z pomocą 'technologii' w której są przechowywane.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Silnik Trino potrafi rozmawiać z wieloma bazami danych, potrafi je odpytywać, wyciągać z nich tylko to, co jest potrzebne i dopiero na tej podstawie dokonywać analizy.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Czyli zamiast kopiować dane do centrali i mielić przez nie wszystkie w jednym miejscu, jesteśmy w stanie wysłać prośbę o 5 różnych rzeczy do 5 różnych baz, każda z nich mieli to jednocześnie a dopiero potem przetwarzamy wyniki w silniku.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Dodatkowo Trino zapewnia unifikację sposobu interakcji i wiele innych rzeczy. W takim ogromnym skrócie możemy powiedzieć, że Trino pozwala nam na to, by odpytywać prawie dowolne dane tak, jakby to była jakaś SQLowa baza danych.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Dodatkowo mimo tego, że te źródła danych potrafią być kompletnie różne np. Mongo, mysql, postgres, rest api, csv, parquet, orc na s3, Trino potrafi zrobić tak, byśmy my z poziomu użyszkodnika mogli traktować to wszystko jako jedną bazę z różnymi schematami!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22398617337_1_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638" y="6312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g22398617337_1_250"/>
          <p:cNvCxnSpPr/>
          <p:nvPr/>
        </p:nvCxnSpPr>
        <p:spPr>
          <a:xfrm>
            <a:off x="874650" y="6115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g22398617337_1_250"/>
          <p:cNvSpPr txBox="1"/>
          <p:nvPr>
            <p:ph idx="12" type="sldNum"/>
          </p:nvPr>
        </p:nvSpPr>
        <p:spPr>
          <a:xfrm>
            <a:off x="8567675" y="6399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07" name="Google Shape;307;g22398617337_1_250"/>
          <p:cNvSpPr txBox="1"/>
          <p:nvPr/>
        </p:nvSpPr>
        <p:spPr>
          <a:xfrm>
            <a:off x="874663" y="525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Trino i </a:t>
            </a: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amazing</a:t>
            </a: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ficzery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8" name="Google Shape;308;g22398617337_1_250"/>
          <p:cNvSpPr txBox="1"/>
          <p:nvPr/>
        </p:nvSpPr>
        <p:spPr>
          <a:xfrm>
            <a:off x="1677663" y="3400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g22398617337_1_250"/>
          <p:cNvSpPr txBox="1"/>
          <p:nvPr/>
        </p:nvSpPr>
        <p:spPr>
          <a:xfrm>
            <a:off x="1006050" y="1420150"/>
            <a:ext cx="8801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W Trino (czy jego komercyjnych dystrybucjach jak np. Starburst) praktycznie za darmo dostajemy pewne rzeczy, które “fizjonomom” normalnie się nie śniły.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Skalowalność rzędu Tera Czy Peta bajtów lub tysięcy maszyn.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Integracja z wszelakimi menadżerami dostępów, permissionów. Row-level/Column-level permissions.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Chcesz by power user z europy mógł przetwarzać tylko dane europejskich klientów bo GDPR? Nie ma problemu.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Co z przetwarzaniem danych kiedy np. masz firmę w US, ale dane twoich klientów nie mogą wyjść poza określony kraj? Starburst StarGate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Chcesz się podpiąć pod inne toole? Napisz własny connector albo skorzystaj z tych dostarczonych przez społeczność i inne firmy!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zytamy z CSVki gdzieś na ftpie jakby to był SQL? ALEŻ PROSZĘ. Z REST API? TO SAMO. MOŻE XML? NIE MA PROBLEMU.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22398617337_1_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638" y="6312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g22398617337_1_272"/>
          <p:cNvCxnSpPr/>
          <p:nvPr/>
        </p:nvCxnSpPr>
        <p:spPr>
          <a:xfrm>
            <a:off x="874650" y="6115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g22398617337_1_272"/>
          <p:cNvSpPr txBox="1"/>
          <p:nvPr>
            <p:ph idx="12" type="sldNum"/>
          </p:nvPr>
        </p:nvSpPr>
        <p:spPr>
          <a:xfrm>
            <a:off x="8567675" y="6399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17" name="Google Shape;317;g22398617337_1_272"/>
          <p:cNvSpPr txBox="1"/>
          <p:nvPr/>
        </p:nvSpPr>
        <p:spPr>
          <a:xfrm>
            <a:off x="3263338" y="11891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Trino*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8" name="Google Shape;318;g22398617337_1_272"/>
          <p:cNvSpPr txBox="1"/>
          <p:nvPr/>
        </p:nvSpPr>
        <p:spPr>
          <a:xfrm>
            <a:off x="1677663" y="3400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9" name="Google Shape;319;g22398617337_1_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4763" y="1711350"/>
            <a:ext cx="7620000" cy="400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g22398617337_1_272"/>
          <p:cNvCxnSpPr/>
          <p:nvPr/>
        </p:nvCxnSpPr>
        <p:spPr>
          <a:xfrm>
            <a:off x="2183325" y="1813750"/>
            <a:ext cx="1683600" cy="39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g22398617337_1_272"/>
          <p:cNvCxnSpPr/>
          <p:nvPr/>
        </p:nvCxnSpPr>
        <p:spPr>
          <a:xfrm flipH="1">
            <a:off x="2080575" y="1820575"/>
            <a:ext cx="1930200" cy="42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22398617337_1_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638" y="6312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g22398617337_1_259"/>
          <p:cNvCxnSpPr/>
          <p:nvPr/>
        </p:nvCxnSpPr>
        <p:spPr>
          <a:xfrm>
            <a:off x="874650" y="6115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g22398617337_1_259"/>
          <p:cNvSpPr txBox="1"/>
          <p:nvPr>
            <p:ph idx="12" type="sldNum"/>
          </p:nvPr>
        </p:nvSpPr>
        <p:spPr>
          <a:xfrm>
            <a:off x="8567675" y="6399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29" name="Google Shape;329;g22398617337_1_259"/>
          <p:cNvSpPr txBox="1"/>
          <p:nvPr/>
        </p:nvSpPr>
        <p:spPr>
          <a:xfrm>
            <a:off x="874678" y="525275"/>
            <a:ext cx="89880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Przykładowe źródła danych, które Trino ogarnia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0" name="Google Shape;330;g22398617337_1_259"/>
          <p:cNvSpPr txBox="1"/>
          <p:nvPr/>
        </p:nvSpPr>
        <p:spPr>
          <a:xfrm>
            <a:off x="1677663" y="3400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1" name="Google Shape;331;g22398617337_1_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388" y="1560775"/>
            <a:ext cx="80772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2398617337_1_259"/>
          <p:cNvSpPr txBox="1"/>
          <p:nvPr/>
        </p:nvSpPr>
        <p:spPr>
          <a:xfrm>
            <a:off x="727003" y="4794400"/>
            <a:ext cx="89880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 wiele więcej.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g22398617337_1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638" y="6312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g22398617337_1_285"/>
          <p:cNvCxnSpPr/>
          <p:nvPr/>
        </p:nvCxnSpPr>
        <p:spPr>
          <a:xfrm>
            <a:off x="874650" y="6115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g22398617337_1_285"/>
          <p:cNvSpPr txBox="1"/>
          <p:nvPr>
            <p:ph idx="12" type="sldNum"/>
          </p:nvPr>
        </p:nvSpPr>
        <p:spPr>
          <a:xfrm>
            <a:off x="8567675" y="6399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40" name="Google Shape;340;g22398617337_1_285"/>
          <p:cNvSpPr txBox="1"/>
          <p:nvPr/>
        </p:nvSpPr>
        <p:spPr>
          <a:xfrm>
            <a:off x="874678" y="525275"/>
            <a:ext cx="89880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 to wszystko darmo, bo Trino jest free &amp; open source. Za takie ficzery i rzeczy Darmo to więcej niż uczciwa cena.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Jak chcemy mieć premium support i być klientami VIP, to są komercyjne dystrybucje z takimi bajerami w pakiecie. Dobry przykład tutaj to na przykład Starburst. Polecam.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8BFC6"/>
              </a:solidFill>
              <a:highlight>
                <a:srgbClr val="363B40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1" name="Google Shape;341;g22398617337_1_285"/>
          <p:cNvSpPr txBox="1"/>
          <p:nvPr/>
        </p:nvSpPr>
        <p:spPr>
          <a:xfrm>
            <a:off x="1677663" y="3400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2" name="Google Shape;342;g22398617337_1_285"/>
          <p:cNvSpPr txBox="1"/>
          <p:nvPr/>
        </p:nvSpPr>
        <p:spPr>
          <a:xfrm>
            <a:off x="727003" y="4794400"/>
            <a:ext cx="89880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g22398617337_1_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638" y="6312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g22398617337_1_298"/>
          <p:cNvCxnSpPr/>
          <p:nvPr/>
        </p:nvCxnSpPr>
        <p:spPr>
          <a:xfrm>
            <a:off x="874650" y="6115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g22398617337_1_298"/>
          <p:cNvSpPr txBox="1"/>
          <p:nvPr>
            <p:ph idx="12" type="sldNum"/>
          </p:nvPr>
        </p:nvSpPr>
        <p:spPr>
          <a:xfrm>
            <a:off x="8567675" y="6399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50" name="Google Shape;350;g22398617337_1_298"/>
          <p:cNvSpPr txBox="1"/>
          <p:nvPr/>
        </p:nvSpPr>
        <p:spPr>
          <a:xfrm>
            <a:off x="874678" y="525275"/>
            <a:ext cx="89880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Starczy tego gadania, bo się człowiek zmęczył.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Zapamiętajmy słowa klucze: Trino jest w pyte, Data Mesh to ciekawy koncept, Data Lake nie jest lekiem na raka, w sumie Data Mesh też nie, ale ciekawa sprawa.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1" name="Google Shape;351;g22398617337_1_298"/>
          <p:cNvSpPr txBox="1"/>
          <p:nvPr/>
        </p:nvSpPr>
        <p:spPr>
          <a:xfrm>
            <a:off x="1677663" y="3400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2" name="Google Shape;352;g22398617337_1_298"/>
          <p:cNvSpPr txBox="1"/>
          <p:nvPr/>
        </p:nvSpPr>
        <p:spPr>
          <a:xfrm>
            <a:off x="727003" y="4794400"/>
            <a:ext cx="89880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22398617337_1_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638" y="6312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g22398617337_1_307"/>
          <p:cNvCxnSpPr/>
          <p:nvPr/>
        </p:nvCxnSpPr>
        <p:spPr>
          <a:xfrm>
            <a:off x="874650" y="6115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9" name="Google Shape;359;g22398617337_1_307"/>
          <p:cNvSpPr txBox="1"/>
          <p:nvPr>
            <p:ph idx="12" type="sldNum"/>
          </p:nvPr>
        </p:nvSpPr>
        <p:spPr>
          <a:xfrm>
            <a:off x="8567675" y="6399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60" name="Google Shape;360;g22398617337_1_307"/>
          <p:cNvSpPr txBox="1"/>
          <p:nvPr/>
        </p:nvSpPr>
        <p:spPr>
          <a:xfrm>
            <a:off x="874678" y="525275"/>
            <a:ext cx="89880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Tyle ode mnie!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Jak jesteś na b2b i lubisz CLI to oto tool, jaki stworzylem do wystawiania faktur z poziomu CLI: </a:t>
            </a:r>
            <a:r>
              <a:rPr b="1" lang="pl-PL" sz="2300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4"/>
              </a:rPr>
              <a:t>https://github.com/grski/brena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 tu mój system do generowania bloga: 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5"/>
              </a:rPr>
              <a:t>https://github.com/grski/braindead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Na koniec link do ksiazki - Programowanie z Górskim: Junior Python Developer https://juniorpythondeveloper.pl/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1" name="Google Shape;361;g22398617337_1_307"/>
          <p:cNvSpPr txBox="1"/>
          <p:nvPr/>
        </p:nvSpPr>
        <p:spPr>
          <a:xfrm>
            <a:off x="1677663" y="3400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2" name="Google Shape;362;g22398617337_1_307"/>
          <p:cNvSpPr txBox="1"/>
          <p:nvPr/>
        </p:nvSpPr>
        <p:spPr>
          <a:xfrm>
            <a:off x="761228" y="4794400"/>
            <a:ext cx="89880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"/>
          <p:cNvSpPr txBox="1"/>
          <p:nvPr/>
        </p:nvSpPr>
        <p:spPr>
          <a:xfrm>
            <a:off x="797025" y="5625275"/>
            <a:ext cx="2539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Tahoma"/>
              <a:buNone/>
            </a:pPr>
            <a:r>
              <a:rPr b="1" i="0" lang="pl-PL" sz="1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www.WarszawskieDniInformatyki.pl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"/>
          <p:cNvSpPr txBox="1"/>
          <p:nvPr/>
        </p:nvSpPr>
        <p:spPr>
          <a:xfrm>
            <a:off x="4136138" y="5626400"/>
            <a:ext cx="21618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 Black"/>
              <a:buNone/>
            </a:pPr>
            <a:r>
              <a:rPr b="0" i="0" lang="pl-PL" sz="10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31 marca - 1 kwietnia 2023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"/>
          <p:cNvSpPr txBox="1"/>
          <p:nvPr/>
        </p:nvSpPr>
        <p:spPr>
          <a:xfrm>
            <a:off x="6761000" y="5762396"/>
            <a:ext cx="29319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 Black"/>
              <a:buNone/>
            </a:pPr>
            <a:r>
              <a:rPr b="0" i="0" lang="pl-PL" sz="10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Politechnika Warszawska + online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7207" y="5712128"/>
            <a:ext cx="193793" cy="269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Google Shape;371;p3"/>
          <p:cNvGrpSpPr/>
          <p:nvPr/>
        </p:nvGrpSpPr>
        <p:grpSpPr>
          <a:xfrm>
            <a:off x="3887512" y="5713389"/>
            <a:ext cx="269800" cy="269731"/>
            <a:chOff x="4583292" y="-1770695"/>
            <a:chExt cx="1509791" cy="1510251"/>
          </a:xfrm>
        </p:grpSpPr>
        <p:sp>
          <p:nvSpPr>
            <p:cNvPr id="372" name="Google Shape;372;p3"/>
            <p:cNvSpPr/>
            <p:nvPr/>
          </p:nvSpPr>
          <p:spPr>
            <a:xfrm>
              <a:off x="4860639" y="-1159396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83" y="0"/>
                  </a:lnTo>
                  <a:lnTo>
                    <a:pt x="241983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5218634" y="-1159396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42" y="0"/>
                  </a:lnTo>
                  <a:lnTo>
                    <a:pt x="241942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5576632" y="-1159396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80" y="0"/>
                  </a:lnTo>
                  <a:lnTo>
                    <a:pt x="241980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4860639" y="-801442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83" y="0"/>
                  </a:lnTo>
                  <a:lnTo>
                    <a:pt x="241983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5218634" y="-801442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42" y="0"/>
                  </a:lnTo>
                  <a:lnTo>
                    <a:pt x="241942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5576632" y="-801442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80" y="0"/>
                  </a:lnTo>
                  <a:lnTo>
                    <a:pt x="241980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5611942" y="-1770695"/>
              <a:ext cx="171366" cy="239321"/>
            </a:xfrm>
            <a:custGeom>
              <a:rect b="b" l="l" r="r" t="t"/>
              <a:pathLst>
                <a:path extrusionOk="0" h="239321" w="171365">
                  <a:moveTo>
                    <a:pt x="0" y="0"/>
                  </a:moveTo>
                  <a:lnTo>
                    <a:pt x="171413" y="0"/>
                  </a:lnTo>
                  <a:lnTo>
                    <a:pt x="171413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4895905" y="-1770695"/>
              <a:ext cx="171366" cy="239321"/>
            </a:xfrm>
            <a:custGeom>
              <a:rect b="b" l="l" r="r" t="t"/>
              <a:pathLst>
                <a:path extrusionOk="0" h="239321" w="171365">
                  <a:moveTo>
                    <a:pt x="0" y="0"/>
                  </a:moveTo>
                  <a:lnTo>
                    <a:pt x="171448" y="0"/>
                  </a:lnTo>
                  <a:lnTo>
                    <a:pt x="171448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4583292" y="-1637279"/>
              <a:ext cx="1509791" cy="1376835"/>
            </a:xfrm>
            <a:custGeom>
              <a:rect b="b" l="l" r="r" t="t"/>
              <a:pathLst>
                <a:path extrusionOk="0" h="1376834" w="1509791">
                  <a:moveTo>
                    <a:pt x="1512669" y="195732"/>
                  </a:moveTo>
                  <a:lnTo>
                    <a:pt x="1512669" y="0"/>
                  </a:lnTo>
                  <a:lnTo>
                    <a:pt x="1265557" y="0"/>
                  </a:lnTo>
                  <a:lnTo>
                    <a:pt x="1265557" y="174131"/>
                  </a:lnTo>
                  <a:lnTo>
                    <a:pt x="963055" y="174131"/>
                  </a:lnTo>
                  <a:lnTo>
                    <a:pt x="963055" y="0"/>
                  </a:lnTo>
                  <a:lnTo>
                    <a:pt x="549573" y="0"/>
                  </a:lnTo>
                  <a:lnTo>
                    <a:pt x="549573" y="174131"/>
                  </a:lnTo>
                  <a:lnTo>
                    <a:pt x="247065" y="174131"/>
                  </a:lnTo>
                  <a:lnTo>
                    <a:pt x="247065" y="0"/>
                  </a:lnTo>
                  <a:lnTo>
                    <a:pt x="0" y="0"/>
                  </a:lnTo>
                  <a:lnTo>
                    <a:pt x="0" y="1379278"/>
                  </a:lnTo>
                  <a:lnTo>
                    <a:pt x="1512672" y="1379278"/>
                  </a:lnTo>
                  <a:lnTo>
                    <a:pt x="1512672" y="195732"/>
                  </a:lnTo>
                  <a:close/>
                  <a:moveTo>
                    <a:pt x="1341221" y="1207824"/>
                  </a:moveTo>
                  <a:lnTo>
                    <a:pt x="171451" y="1207824"/>
                  </a:lnTo>
                  <a:lnTo>
                    <a:pt x="171451" y="347887"/>
                  </a:lnTo>
                  <a:lnTo>
                    <a:pt x="1341221" y="347887"/>
                  </a:lnTo>
                  <a:lnTo>
                    <a:pt x="1341221" y="12078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81" name="Google Shape;381;p3"/>
          <p:cNvSpPr/>
          <p:nvPr/>
        </p:nvSpPr>
        <p:spPr>
          <a:xfrm>
            <a:off x="485300" y="5715976"/>
            <a:ext cx="269748" cy="269748"/>
          </a:xfrm>
          <a:custGeom>
            <a:rect b="b" l="l" r="r" t="t"/>
            <a:pathLst>
              <a:path extrusionOk="0" h="457200" w="457200">
                <a:moveTo>
                  <a:pt x="228600" y="0"/>
                </a:moveTo>
                <a:cubicBezTo>
                  <a:pt x="102348" y="0"/>
                  <a:pt x="0" y="102348"/>
                  <a:pt x="0" y="228600"/>
                </a:cubicBezTo>
                <a:cubicBezTo>
                  <a:pt x="0" y="354852"/>
                  <a:pt x="102348" y="457200"/>
                  <a:pt x="228600" y="457200"/>
                </a:cubicBezTo>
                <a:cubicBezTo>
                  <a:pt x="354852" y="457200"/>
                  <a:pt x="457200" y="354852"/>
                  <a:pt x="457200" y="228600"/>
                </a:cubicBezTo>
                <a:cubicBezTo>
                  <a:pt x="457200" y="102348"/>
                  <a:pt x="354852" y="0"/>
                  <a:pt x="228600" y="0"/>
                </a:cubicBezTo>
                <a:close/>
                <a:moveTo>
                  <a:pt x="398526" y="314325"/>
                </a:moveTo>
                <a:lnTo>
                  <a:pt x="335185" y="314325"/>
                </a:lnTo>
                <a:cubicBezTo>
                  <a:pt x="339417" y="292323"/>
                  <a:pt x="341995" y="270037"/>
                  <a:pt x="342900" y="247650"/>
                </a:cubicBezTo>
                <a:lnTo>
                  <a:pt x="418148" y="247650"/>
                </a:lnTo>
                <a:cubicBezTo>
                  <a:pt x="415766" y="270893"/>
                  <a:pt x="409114" y="293497"/>
                  <a:pt x="398526" y="314325"/>
                </a:cubicBezTo>
                <a:close/>
                <a:moveTo>
                  <a:pt x="172212" y="352425"/>
                </a:moveTo>
                <a:lnTo>
                  <a:pt x="284988" y="352425"/>
                </a:lnTo>
                <a:cubicBezTo>
                  <a:pt x="252984" y="440722"/>
                  <a:pt x="204311" y="440817"/>
                  <a:pt x="172212" y="352425"/>
                </a:cubicBezTo>
                <a:close/>
                <a:moveTo>
                  <a:pt x="161354" y="314325"/>
                </a:moveTo>
                <a:cubicBezTo>
                  <a:pt x="156645" y="292380"/>
                  <a:pt x="153810" y="270075"/>
                  <a:pt x="152876" y="247650"/>
                </a:cubicBezTo>
                <a:lnTo>
                  <a:pt x="304800" y="247650"/>
                </a:lnTo>
                <a:cubicBezTo>
                  <a:pt x="303867" y="270075"/>
                  <a:pt x="301031" y="292380"/>
                  <a:pt x="296323" y="314325"/>
                </a:cubicBezTo>
                <a:close/>
                <a:moveTo>
                  <a:pt x="58674" y="142875"/>
                </a:moveTo>
                <a:lnTo>
                  <a:pt x="122015" y="142875"/>
                </a:lnTo>
                <a:cubicBezTo>
                  <a:pt x="117783" y="164877"/>
                  <a:pt x="115205" y="187163"/>
                  <a:pt x="114300" y="209550"/>
                </a:cubicBezTo>
                <a:lnTo>
                  <a:pt x="39053" y="209550"/>
                </a:lnTo>
                <a:cubicBezTo>
                  <a:pt x="41434" y="186307"/>
                  <a:pt x="48086" y="163703"/>
                  <a:pt x="58674" y="142875"/>
                </a:cubicBezTo>
                <a:close/>
                <a:moveTo>
                  <a:pt x="284988" y="104775"/>
                </a:moveTo>
                <a:lnTo>
                  <a:pt x="172212" y="104775"/>
                </a:lnTo>
                <a:cubicBezTo>
                  <a:pt x="204216" y="16478"/>
                  <a:pt x="252889" y="16383"/>
                  <a:pt x="284988" y="104775"/>
                </a:cubicBezTo>
                <a:close/>
                <a:moveTo>
                  <a:pt x="295847" y="142875"/>
                </a:moveTo>
                <a:cubicBezTo>
                  <a:pt x="300715" y="164806"/>
                  <a:pt x="303710" y="187111"/>
                  <a:pt x="304800" y="209550"/>
                </a:cubicBezTo>
                <a:lnTo>
                  <a:pt x="152876" y="209550"/>
                </a:lnTo>
                <a:cubicBezTo>
                  <a:pt x="153810" y="187125"/>
                  <a:pt x="156645" y="164820"/>
                  <a:pt x="161354" y="142875"/>
                </a:cubicBezTo>
                <a:close/>
                <a:moveTo>
                  <a:pt x="39053" y="247650"/>
                </a:moveTo>
                <a:lnTo>
                  <a:pt x="114300" y="247650"/>
                </a:lnTo>
                <a:cubicBezTo>
                  <a:pt x="115079" y="270027"/>
                  <a:pt x="117531" y="292314"/>
                  <a:pt x="121634" y="314325"/>
                </a:cubicBezTo>
                <a:lnTo>
                  <a:pt x="58674" y="314325"/>
                </a:lnTo>
                <a:cubicBezTo>
                  <a:pt x="48086" y="293497"/>
                  <a:pt x="41434" y="270893"/>
                  <a:pt x="39053" y="247650"/>
                </a:cubicBezTo>
                <a:close/>
                <a:moveTo>
                  <a:pt x="342900" y="209550"/>
                </a:moveTo>
                <a:cubicBezTo>
                  <a:pt x="342121" y="187173"/>
                  <a:pt x="339669" y="164886"/>
                  <a:pt x="335566" y="142875"/>
                </a:cubicBezTo>
                <a:lnTo>
                  <a:pt x="398907" y="142875"/>
                </a:lnTo>
                <a:cubicBezTo>
                  <a:pt x="409495" y="163703"/>
                  <a:pt x="416147" y="186307"/>
                  <a:pt x="418529" y="209550"/>
                </a:cubicBezTo>
                <a:close/>
                <a:moveTo>
                  <a:pt x="373475" y="104775"/>
                </a:moveTo>
                <a:lnTo>
                  <a:pt x="325850" y="104775"/>
                </a:lnTo>
                <a:cubicBezTo>
                  <a:pt x="320494" y="86941"/>
                  <a:pt x="313112" y="69779"/>
                  <a:pt x="303848" y="53626"/>
                </a:cubicBezTo>
                <a:cubicBezTo>
                  <a:pt x="330517" y="65192"/>
                  <a:pt x="354199" y="82685"/>
                  <a:pt x="373094" y="104775"/>
                </a:cubicBezTo>
                <a:close/>
                <a:moveTo>
                  <a:pt x="153448" y="53626"/>
                </a:moveTo>
                <a:cubicBezTo>
                  <a:pt x="144184" y="69779"/>
                  <a:pt x="136801" y="86941"/>
                  <a:pt x="131445" y="104775"/>
                </a:cubicBezTo>
                <a:lnTo>
                  <a:pt x="83820" y="104775"/>
                </a:lnTo>
                <a:cubicBezTo>
                  <a:pt x="102824" y="82638"/>
                  <a:pt x="126641" y="65142"/>
                  <a:pt x="153448" y="53626"/>
                </a:cubicBezTo>
                <a:close/>
                <a:moveTo>
                  <a:pt x="84106" y="352425"/>
                </a:moveTo>
                <a:lnTo>
                  <a:pt x="131731" y="352425"/>
                </a:lnTo>
                <a:cubicBezTo>
                  <a:pt x="137087" y="370260"/>
                  <a:pt x="144469" y="387421"/>
                  <a:pt x="153734" y="403574"/>
                </a:cubicBezTo>
                <a:cubicBezTo>
                  <a:pt x="126926" y="392059"/>
                  <a:pt x="103110" y="374562"/>
                  <a:pt x="84106" y="352425"/>
                </a:cubicBezTo>
                <a:close/>
                <a:moveTo>
                  <a:pt x="303752" y="403574"/>
                </a:moveTo>
                <a:cubicBezTo>
                  <a:pt x="313016" y="387421"/>
                  <a:pt x="320399" y="370260"/>
                  <a:pt x="325755" y="352425"/>
                </a:cubicBezTo>
                <a:lnTo>
                  <a:pt x="373380" y="352425"/>
                </a:lnTo>
                <a:cubicBezTo>
                  <a:pt x="354376" y="374562"/>
                  <a:pt x="330558" y="392059"/>
                  <a:pt x="303752" y="40357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2" name="Google Shape;382;p3"/>
          <p:cNvSpPr txBox="1"/>
          <p:nvPr/>
        </p:nvSpPr>
        <p:spPr>
          <a:xfrm>
            <a:off x="485300" y="2552100"/>
            <a:ext cx="70431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 Black"/>
              <a:buNone/>
            </a:pPr>
            <a:r>
              <a:rPr b="1" i="0" lang="pl-PL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Dziękujemy za oglądanie!</a:t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 Black"/>
              <a:buNone/>
            </a:pPr>
            <a:r>
              <a:rPr b="0" i="0" lang="pl-PL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Zapraszamy do zadawania pytań 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pl-PL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oraz oceny prelekcji pod nagraniem.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83" name="Google Shape;383;p3"/>
          <p:cNvGrpSpPr/>
          <p:nvPr/>
        </p:nvGrpSpPr>
        <p:grpSpPr>
          <a:xfrm>
            <a:off x="485309" y="6143623"/>
            <a:ext cx="11066101" cy="269631"/>
            <a:chOff x="-231648" y="5833368"/>
            <a:chExt cx="11066101" cy="269631"/>
          </a:xfrm>
        </p:grpSpPr>
        <p:pic>
          <p:nvPicPr>
            <p:cNvPr id="384" name="Google Shape;38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13077" y="5833368"/>
              <a:ext cx="1643639" cy="2696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3"/>
            <p:cNvSpPr txBox="1"/>
            <p:nvPr/>
          </p:nvSpPr>
          <p:spPr>
            <a:xfrm>
              <a:off x="-231648" y="5833373"/>
              <a:ext cx="1977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FF99"/>
                </a:buClr>
                <a:buSzPts val="1000"/>
                <a:buFont typeface="Tahoma"/>
                <a:buNone/>
              </a:pPr>
              <a:r>
                <a:rPr b="1" i="0" lang="pl-PL" sz="1000" u="none" cap="none" strike="noStrike">
                  <a:solidFill>
                    <a:srgbClr val="33FF99"/>
                  </a:solidFill>
                  <a:latin typeface="Tahoma"/>
                  <a:ea typeface="Tahoma"/>
                  <a:cs typeface="Tahoma"/>
                  <a:sym typeface="Tahoma"/>
                </a:rPr>
                <a:t>ORGANIZATOR GŁÓWNY: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 txBox="1"/>
            <p:nvPr/>
          </p:nvSpPr>
          <p:spPr>
            <a:xfrm>
              <a:off x="3735553" y="5837273"/>
              <a:ext cx="7098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FF99"/>
                </a:buClr>
                <a:buSzPts val="1000"/>
                <a:buFont typeface="Tahoma"/>
                <a:buNone/>
              </a:pPr>
              <a:r>
                <a:rPr b="1" i="0" lang="pl-PL" sz="1000" u="none" cap="none" strike="noStrike">
                  <a:solidFill>
                    <a:srgbClr val="33FF99"/>
                  </a:solidFill>
                  <a:latin typeface="Tahoma"/>
                  <a:ea typeface="Tahoma"/>
                  <a:cs typeface="Tahoma"/>
                  <a:sym typeface="Tahoma"/>
                </a:rPr>
                <a:t>KOMITET ORGANIZACYJNY:</a:t>
              </a:r>
              <a:r>
                <a:rPr b="0" i="0" lang="pl-PL" sz="1000" u="none" cap="none" strike="noStrike">
                  <a:solidFill>
                    <a:srgbClr val="33FF99"/>
                  </a:solidFill>
                  <a:latin typeface="Tahoma"/>
                  <a:ea typeface="Tahoma"/>
                  <a:cs typeface="Tahoma"/>
                  <a:sym typeface="Tahoma"/>
                </a:rPr>
                <a:t>   </a:t>
              </a:r>
              <a:r>
                <a:rPr b="0" i="0" lang="pl-PL" sz="10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kilkadziesiąt organizacji z sektora IT / data science (pełna lista na stronie wydarzenia)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7" name="Google Shape;38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7875" y="709128"/>
            <a:ext cx="5233201" cy="462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425" y="662300"/>
            <a:ext cx="5585500" cy="7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2"/>
          <p:cNvSpPr txBox="1"/>
          <p:nvPr>
            <p:ph idx="12" type="sldNum"/>
          </p:nvPr>
        </p:nvSpPr>
        <p:spPr>
          <a:xfrm>
            <a:off x="8567737" y="6423449"/>
            <a:ext cx="2743200" cy="1615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874725" y="549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Nowa waluta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992425" y="1478375"/>
            <a:ext cx="6248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Żyjemy obecnie w czasach gdy stwierdzenie "Czas to pieniądz" nie traci swojego sensu, bezapelacyjnie.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Mało tego, moim zdaniem należy je nieco rozszerzyć o nową walutę. Obecnie zmierzamy, lub już jesteśmy w czasach, kiedy pieniądz fiducjarny traci na wartości, zastępuje go coś innego, coś innego staje się bardzo ważne i krytyczne. Wszelkiego rodzaju dane.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Trzeba to zrozumieć. W danych, zwłaszcza w dużej skali, drzemie dość spora moc, jeśli odpowiednio ich użyć.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Manipulacje przy wyborach, kształtowanie opinii publicznej, uczenie modeli pokroju GPT.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2398617337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g22398617337_1_6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g22398617337_1_6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22" name="Google Shape;122;g22398617337_1_6"/>
          <p:cNvSpPr txBox="1"/>
          <p:nvPr/>
        </p:nvSpPr>
        <p:spPr>
          <a:xfrm>
            <a:off x="874725" y="549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Opóźniona reakcja większości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3" name="Google Shape;123;g22398617337_1_6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g22398617337_1_6"/>
          <p:cNvSpPr txBox="1"/>
          <p:nvPr/>
        </p:nvSpPr>
        <p:spPr>
          <a:xfrm>
            <a:off x="992425" y="1478375"/>
            <a:ext cx="8801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Do niedawna firmy nie zdawały sobie sprawy z tego faktu. Brakowało narzędzi, sprzętu i innych rzeczy, by efektywnie analizować i wyciągać wnioski z ogromnych ilości danych w taki sposób, by miało to sens i było opłacalne. Czasy się jednak zmieniają.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W tym wypadku zmiana nastąpiła już lata temu, co w IT jest tak naprawdę całą wiecznością, gdyż tutaj wszelakie zmiany propagowane są bardzo szybko. Nowych dziedzin, technologii i wszystkiego innego jest na tyle dużo, że ciężko za tym wszystkim nadążyć. Dlatego też do wielu firm i ludzi pewne rzeczy jeszcze nie dotarły, powodując, że tkwią oni w zabytkowych wzorcach.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Jedną z takich rzeczy, jak dla mnie, jest Data Lake i cały proces związany z centralnym magazynowaniem danych. O tym może jednak później, dla osób mniej wtajemniczonych, zrobię małe intro.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2398617337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22398617337_1_22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g22398617337_1_22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32" name="Google Shape;132;g22398617337_1_22"/>
          <p:cNvSpPr txBox="1"/>
          <p:nvPr/>
        </p:nvSpPr>
        <p:spPr>
          <a:xfrm>
            <a:off x="874725" y="549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Dane w każdej firmie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3" name="Google Shape;133;g22398617337_1_22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g22398617337_1_22"/>
          <p:cNvSpPr txBox="1"/>
          <p:nvPr/>
        </p:nvSpPr>
        <p:spPr>
          <a:xfrm>
            <a:off x="992425" y="1478375"/>
            <a:ext cx="8801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Każda firma, każdy produkt, posiada jakieś dane. Swoje, o swoich usługach, dane klientów. Whateva. Tradycyjnie i w uproszczeniu trzymamy je w bazach danych.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Suprprise, surprise. Sprawa jest dość prosta, kiedy mamy jedną malutką bazę, jeden produkt, jeden zespół, małą firmę i tak dalej. Tutaj wszystko ładnie nam się skleja, mamy pod ręką, </a:t>
            </a:r>
            <a:r>
              <a:rPr b="1" lang="pl-PL">
                <a:latin typeface="Tahoma"/>
                <a:ea typeface="Tahoma"/>
                <a:cs typeface="Tahoma"/>
                <a:sym typeface="Tahoma"/>
              </a:rPr>
              <a:t>jest elegancko</a:t>
            </a:r>
            <a:r>
              <a:rPr lang="pl-PL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lang="pl-PL">
                <a:latin typeface="Tahoma"/>
                <a:ea typeface="Tahoma"/>
                <a:cs typeface="Tahoma"/>
                <a:sym typeface="Tahoma"/>
              </a:rPr>
              <a:t>fajnie fajniusio.</a:t>
            </a:r>
            <a:endParaRPr b="1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5" name="Google Shape;135;g22398617337_1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525" y="3171575"/>
            <a:ext cx="3048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2398617337_1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22398617337_1_37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g22398617337_1_37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43" name="Google Shape;143;g22398617337_1_37"/>
          <p:cNvSpPr txBox="1"/>
          <p:nvPr/>
        </p:nvSpPr>
        <p:spPr>
          <a:xfrm>
            <a:off x="1798725" y="2771850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No właśnie nie jest.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Życie to nie bajka, a życiowy parkiet bywa śliski, zatem uważaj jak tańczysz młody developerze. 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g22398617337_1_37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g22398617337_1_37"/>
          <p:cNvSpPr txBox="1"/>
          <p:nvPr/>
        </p:nvSpPr>
        <p:spPr>
          <a:xfrm>
            <a:off x="992425" y="1478375"/>
            <a:ext cx="88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22398617337_1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g22398617337_1_47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g22398617337_1_47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53" name="Google Shape;153;g22398617337_1_47"/>
          <p:cNvSpPr txBox="1"/>
          <p:nvPr/>
        </p:nvSpPr>
        <p:spPr>
          <a:xfrm>
            <a:off x="874725" y="549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Nie ma tak dobrze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4" name="Google Shape;154;g22398617337_1_47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Google Shape;155;g22398617337_1_47"/>
          <p:cNvSpPr txBox="1"/>
          <p:nvPr/>
        </p:nvSpPr>
        <p:spPr>
          <a:xfrm>
            <a:off x="992425" y="1478375"/>
            <a:ext cx="8801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Natomiast takie scenariusze nie są zbyt częste. Podczas rozwoju firmy, aplikacji, produktu, prędzej czy później rozrasta nam się warstwa danych. Zaczynają dochodzić nowe aplikacje, część z nich to nasze dzieło, za część odpowiadają zewnętrzni dostawcy, część to SaaSy, pojawiają się nowe bazy danych, nowe języki, nowe technologie. W końcu żyjemy w czasach gdzie mikroserwisy są takie modne, więc niczym dziwnym jest posiadanie 5 skrajnie różnych technologii w projekcie, które jakoś ze sobą muszą gadać.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Tutaj rzeczy zaczynają się komplikować. Bo jak przeanalizować takie dane, których kawałek mam na przykład w mongo, z którego korzysta backend aplikacji mobilnej, część w postgresie, gdzie jakiś mikroserwis wrzuca dane, a inną cześć klient dosyła w csvkach co jakiś czas.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Dodatkowo każde z tych źródeł danych ma nieco inne standardy, nomenklatury. Część jest dodatkowo mega wolna bo stoi gdzieś na serwerze w piwnicy u klienta. Wszystko spięte trytytkami i taśmą klejącą, ale jakoś działa. Natomiast później dochodzą jeszcze dane z API do nowego vendora potrzebne do wzbogacenia naszych danych. Tam jeszcze jakiś zabytkowy mysql się ostał a są w nim dane statystyczne, których nam potrzeba. Wtedy jest źle.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22398617337_1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g22398617337_1_61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g22398617337_1_61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63" name="Google Shape;163;g22398617337_1_61"/>
          <p:cNvSpPr txBox="1"/>
          <p:nvPr/>
        </p:nvSpPr>
        <p:spPr>
          <a:xfrm>
            <a:off x="874725" y="549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Nie ma tak dobrze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4" name="Google Shape;164;g22398617337_1_61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g22398617337_1_61"/>
          <p:cNvSpPr txBox="1"/>
          <p:nvPr/>
        </p:nvSpPr>
        <p:spPr>
          <a:xfrm>
            <a:off x="992425" y="1478375"/>
            <a:ext cx="88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6" name="Google Shape;166;g22398617337_1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825" y="1237025"/>
            <a:ext cx="6419831" cy="42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2398617337_1_61"/>
          <p:cNvSpPr txBox="1"/>
          <p:nvPr/>
        </p:nvSpPr>
        <p:spPr>
          <a:xfrm>
            <a:off x="773400" y="1348325"/>
            <a:ext cx="3490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Brzmi jak spaghetti? I słusznie, niestety taka rzeczywistość i to wcale nierzadka, z mojego doświadczenia wynika, że życie to nie bajka i trzeba uważać jak się tańczy bo software bywa śliski. Czy nam się to podoba, czy nie. Jakiekolwiek przetwarzanie danych w tak powstałym systemie bywa trudne. Wszystko oddzielnie, rozsiane w różnych formatach, nie skalowalne i w ogóle jakieś takie be.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22398617337_1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00" y="6336275"/>
            <a:ext cx="1687076" cy="22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g22398617337_1_73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rgbClr val="40434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g22398617337_1_73"/>
          <p:cNvSpPr txBox="1"/>
          <p:nvPr>
            <p:ph idx="12" type="sldNum"/>
          </p:nvPr>
        </p:nvSpPr>
        <p:spPr>
          <a:xfrm>
            <a:off x="8567737" y="6423449"/>
            <a:ext cx="274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b="1" lang="pl-PL" sz="1050">
                <a:solidFill>
                  <a:schemeClr val="dk1"/>
                </a:solidFill>
              </a:rPr>
              <a:t>‹#›</a:t>
            </a:fld>
            <a:r>
              <a:rPr b="1" lang="pl-PL" sz="105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75" name="Google Shape;175;g22398617337_1_73"/>
          <p:cNvSpPr txBox="1"/>
          <p:nvPr/>
        </p:nvSpPr>
        <p:spPr>
          <a:xfrm>
            <a:off x="874725" y="549275"/>
            <a:ext cx="731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A11"/>
              </a:buClr>
              <a:buSzPts val="2000"/>
              <a:buFont typeface="Arial Black"/>
              <a:buNone/>
            </a:pPr>
            <a:r>
              <a:rPr b="1" lang="pl-PL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Zamknięte silosy</a:t>
            </a:r>
            <a:endParaRPr b="1" sz="23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6" name="Google Shape;176;g22398617337_1_73"/>
          <p:cNvSpPr txBox="1"/>
          <p:nvPr/>
        </p:nvSpPr>
        <p:spPr>
          <a:xfrm>
            <a:off x="1677725" y="34241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g22398617337_1_73"/>
          <p:cNvSpPr txBox="1"/>
          <p:nvPr/>
        </p:nvSpPr>
        <p:spPr>
          <a:xfrm>
            <a:off x="992425" y="1478375"/>
            <a:ext cx="8801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Dodatkowo to powoduje inne problemy. Każdy zespół odpowiada za swój kawałek danych. Zespół A często może nie wiedzieć bo jest w danych zespołu B. To rodzi problemy i nieefektywne wykorzystanie dostępnych zasobów. Tak zwane Silosy. Co jeśli oddzielnie dane zespołu A i B mają wartość 2 i 2, ale jedne w połączeniu z drugimi umożliwiają dokonanie czegoś zupełnie nowego i zamiast sumy mamy tutaj iloczyn lub wykładniczość nawet? Wartość ich sumy czasami taka bywa.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W przypadku braku zastosowania jakiejś sensownej starategi często jest tak, że powstają silosy, który ze sobą nie rozmawiają z niejasnym podziałem obowiązków/obszarów.  Nie jest oczywistym kto odpowiada za co, albo gdzie czego szukać.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Tahoma"/>
                <a:ea typeface="Tahoma"/>
                <a:cs typeface="Tahoma"/>
                <a:sym typeface="Tahoma"/>
              </a:rPr>
              <a:t>A zrobić to w sposób wydajny i bezproblemowy, z pomocą tradycyjnych rozwiązań, to już w ogóle sztuka. Do niedawna świat Big Data oferował nam nowe rozwiązanie na wszystko. Lek na raka.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P">
  <a:themeElements>
    <a:clrScheme name="WDI">
      <a:dk1>
        <a:srgbClr val="0C0A11"/>
      </a:dk1>
      <a:lt1>
        <a:srgbClr val="FFFFFF"/>
      </a:lt1>
      <a:dk2>
        <a:srgbClr val="3C21FF"/>
      </a:dk2>
      <a:lt2>
        <a:srgbClr val="33FF99"/>
      </a:lt2>
      <a:accent1>
        <a:srgbClr val="4A31FF"/>
      </a:accent1>
      <a:accent2>
        <a:srgbClr val="E10B31"/>
      </a:accent2>
      <a:accent3>
        <a:srgbClr val="F4511C"/>
      </a:accent3>
      <a:accent4>
        <a:srgbClr val="029676"/>
      </a:accent4>
      <a:accent5>
        <a:srgbClr val="4AB5C4"/>
      </a:accent5>
      <a:accent6>
        <a:srgbClr val="0989B1"/>
      </a:accent6>
      <a:hlink>
        <a:srgbClr val="3C21FF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Sylwia</dc:creator>
</cp:coreProperties>
</file>