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32918400" cy="21945600"/>
  <p:notesSz cx="6858000" cy="9144000"/>
  <p:defaultTextStyle>
    <a:defPPr>
      <a:defRPr lang="en-US"/>
    </a:defPPr>
    <a:lvl1pPr marL="0" algn="l" defTabSz="313471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67355" algn="l" defTabSz="313471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34710" algn="l" defTabSz="313471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702064" algn="l" defTabSz="313471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69419" algn="l" defTabSz="313471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836774" algn="l" defTabSz="313471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404129" algn="l" defTabSz="313471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971483" algn="l" defTabSz="313471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538838" algn="l" defTabSz="313471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orient="horz" pos="6912">
          <p15:clr>
            <a:srgbClr val="A4A3A4"/>
          </p15:clr>
        </p15:guide>
        <p15:guide id="4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9861" autoAdjust="0"/>
  </p:normalViewPr>
  <p:slideViewPr>
    <p:cSldViewPr>
      <p:cViewPr>
        <p:scale>
          <a:sx n="27" d="100"/>
          <a:sy n="27" d="100"/>
        </p:scale>
        <p:origin x="560" y="-664"/>
      </p:cViewPr>
      <p:guideLst>
        <p:guide orient="horz" pos="10368"/>
        <p:guide pos="13824"/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ak\Documents\coursework\Algo\Ford-fulker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Feature</a:t>
            </a:r>
            <a:r>
              <a:rPr lang="en-US" baseline="0"/>
              <a:t> </a:t>
            </a:r>
            <a:r>
              <a:rPr lang="en-US"/>
              <a:t>Weights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Sheet2!$A$1:$A$10</c:f>
              <c:strCache>
                <c:ptCount val="10"/>
                <c:pt idx="0">
                  <c:v>Reactions</c:v>
                </c:pt>
                <c:pt idx="1">
                  <c:v>BallControl</c:v>
                </c:pt>
                <c:pt idx="2">
                  <c:v>Composure</c:v>
                </c:pt>
                <c:pt idx="3">
                  <c:v>HeadingAccuracy</c:v>
                </c:pt>
                <c:pt idx="4">
                  <c:v>ShortPassing</c:v>
                </c:pt>
                <c:pt idx="5">
                  <c:v>GKReflexes</c:v>
                </c:pt>
                <c:pt idx="6">
                  <c:v>GKHandling</c:v>
                </c:pt>
                <c:pt idx="7">
                  <c:v>GKPositioning</c:v>
                </c:pt>
                <c:pt idx="8">
                  <c:v>GKDiving </c:v>
                </c:pt>
                <c:pt idx="9">
                  <c:v>Strength</c:v>
                </c:pt>
              </c:strCache>
            </c:strRef>
          </c:cat>
          <c:val>
            <c:numRef>
              <c:f>Sheet2!$B$1:$B$10</c:f>
              <c:numCache>
                <c:formatCode>General</c:formatCode>
                <c:ptCount val="10"/>
                <c:pt idx="0">
                  <c:v>0.28970099999999999</c:v>
                </c:pt>
                <c:pt idx="1">
                  <c:v>0.15295800000000001</c:v>
                </c:pt>
                <c:pt idx="2">
                  <c:v>0.121694</c:v>
                </c:pt>
                <c:pt idx="3">
                  <c:v>8.4804000000000004E-2</c:v>
                </c:pt>
                <c:pt idx="4">
                  <c:v>8.0965999999999996E-2</c:v>
                </c:pt>
                <c:pt idx="5">
                  <c:v>8.0810999999999994E-2</c:v>
                </c:pt>
                <c:pt idx="6">
                  <c:v>7.4476000000000001E-2</c:v>
                </c:pt>
                <c:pt idx="7">
                  <c:v>7.0472999999999994E-2</c:v>
                </c:pt>
                <c:pt idx="8">
                  <c:v>6.9242999999999999E-2</c:v>
                </c:pt>
                <c:pt idx="9">
                  <c:v>3.9848000000000001E-2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B2-4250-80D5-9DC4023B8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7840063"/>
        <c:axId val="2007841743"/>
      </c:barChart>
      <c:catAx>
        <c:axId val="200784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841743"/>
        <c:crosses val="autoZero"/>
        <c:auto val="1"/>
        <c:lblAlgn val="ctr"/>
        <c:lblOffset val="100"/>
        <c:noMultiLvlLbl val="0"/>
      </c:catAx>
      <c:valAx>
        <c:axId val="2007841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840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081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484"/>
            <a:ext cx="27980640" cy="4800599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5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13471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06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41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77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12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48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83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3"/>
            <a:ext cx="14538960" cy="14483081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3"/>
            <a:ext cx="14538960" cy="14483081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3" y="4912362"/>
            <a:ext cx="14544677" cy="2047239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55" indent="0">
              <a:buNone/>
              <a:defRPr sz="6900" b="1"/>
            </a:lvl2pPr>
            <a:lvl3pPr marL="3134710" indent="0">
              <a:buNone/>
              <a:defRPr sz="6100" b="1"/>
            </a:lvl3pPr>
            <a:lvl4pPr marL="4702064" indent="0">
              <a:buNone/>
              <a:defRPr sz="5500" b="1"/>
            </a:lvl4pPr>
            <a:lvl5pPr marL="6269419" indent="0">
              <a:buNone/>
              <a:defRPr sz="5500" b="1"/>
            </a:lvl5pPr>
            <a:lvl6pPr marL="7836774" indent="0">
              <a:buNone/>
              <a:defRPr sz="5500" b="1"/>
            </a:lvl6pPr>
            <a:lvl7pPr marL="9404129" indent="0">
              <a:buNone/>
              <a:defRPr sz="5500" b="1"/>
            </a:lvl7pPr>
            <a:lvl8pPr marL="10971483" indent="0">
              <a:buNone/>
              <a:defRPr sz="5500" b="1"/>
            </a:lvl8pPr>
            <a:lvl9pPr marL="12538838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3" y="6959601"/>
            <a:ext cx="14544677" cy="12644121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9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55" indent="0">
              <a:buNone/>
              <a:defRPr sz="6900" b="1"/>
            </a:lvl2pPr>
            <a:lvl3pPr marL="3134710" indent="0">
              <a:buNone/>
              <a:defRPr sz="6100" b="1"/>
            </a:lvl3pPr>
            <a:lvl4pPr marL="4702064" indent="0">
              <a:buNone/>
              <a:defRPr sz="5500" b="1"/>
            </a:lvl4pPr>
            <a:lvl5pPr marL="6269419" indent="0">
              <a:buNone/>
              <a:defRPr sz="5500" b="1"/>
            </a:lvl5pPr>
            <a:lvl6pPr marL="7836774" indent="0">
              <a:buNone/>
              <a:defRPr sz="5500" b="1"/>
            </a:lvl6pPr>
            <a:lvl7pPr marL="9404129" indent="0">
              <a:buNone/>
              <a:defRPr sz="5500" b="1"/>
            </a:lvl7pPr>
            <a:lvl8pPr marL="10971483" indent="0">
              <a:buNone/>
              <a:defRPr sz="5500" b="1"/>
            </a:lvl8pPr>
            <a:lvl9pPr marL="12538838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1"/>
            <a:ext cx="14550390" cy="12644121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3"/>
            <a:ext cx="18402300" cy="18729961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4592323"/>
            <a:ext cx="10829927" cy="15011401"/>
          </a:xfrm>
        </p:spPr>
        <p:txBody>
          <a:bodyPr/>
          <a:lstStyle>
            <a:lvl1pPr marL="0" indent="0">
              <a:buNone/>
              <a:defRPr sz="4800"/>
            </a:lvl1pPr>
            <a:lvl2pPr marL="1567355" indent="0">
              <a:buNone/>
              <a:defRPr sz="4100"/>
            </a:lvl2pPr>
            <a:lvl3pPr marL="3134710" indent="0">
              <a:buNone/>
              <a:defRPr sz="3400"/>
            </a:lvl3pPr>
            <a:lvl4pPr marL="4702064" indent="0">
              <a:buNone/>
              <a:defRPr sz="3100"/>
            </a:lvl4pPr>
            <a:lvl5pPr marL="6269419" indent="0">
              <a:buNone/>
              <a:defRPr sz="3100"/>
            </a:lvl5pPr>
            <a:lvl6pPr marL="7836774" indent="0">
              <a:buNone/>
              <a:defRPr sz="3100"/>
            </a:lvl6pPr>
            <a:lvl7pPr marL="9404129" indent="0">
              <a:buNone/>
              <a:defRPr sz="3100"/>
            </a:lvl7pPr>
            <a:lvl8pPr marL="10971483" indent="0">
              <a:buNone/>
              <a:defRPr sz="3100"/>
            </a:lvl8pPr>
            <a:lvl9pPr marL="12538838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1"/>
            <a:ext cx="19751040" cy="1813561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355" indent="0">
              <a:buNone/>
              <a:defRPr sz="9600"/>
            </a:lvl2pPr>
            <a:lvl3pPr marL="3134710" indent="0">
              <a:buNone/>
              <a:defRPr sz="8200"/>
            </a:lvl3pPr>
            <a:lvl4pPr marL="4702064" indent="0">
              <a:buNone/>
              <a:defRPr sz="6900"/>
            </a:lvl4pPr>
            <a:lvl5pPr marL="6269419" indent="0">
              <a:buNone/>
              <a:defRPr sz="6900"/>
            </a:lvl5pPr>
            <a:lvl6pPr marL="7836774" indent="0">
              <a:buNone/>
              <a:defRPr sz="6900"/>
            </a:lvl6pPr>
            <a:lvl7pPr marL="9404129" indent="0">
              <a:buNone/>
              <a:defRPr sz="6900"/>
            </a:lvl7pPr>
            <a:lvl8pPr marL="10971483" indent="0">
              <a:buNone/>
              <a:defRPr sz="6900"/>
            </a:lvl8pPr>
            <a:lvl9pPr marL="12538838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9"/>
          </a:xfrm>
        </p:spPr>
        <p:txBody>
          <a:bodyPr/>
          <a:lstStyle>
            <a:lvl1pPr marL="0" indent="0">
              <a:buNone/>
              <a:defRPr sz="4800"/>
            </a:lvl1pPr>
            <a:lvl2pPr marL="1567355" indent="0">
              <a:buNone/>
              <a:defRPr sz="4100"/>
            </a:lvl2pPr>
            <a:lvl3pPr marL="3134710" indent="0">
              <a:buNone/>
              <a:defRPr sz="3400"/>
            </a:lvl3pPr>
            <a:lvl4pPr marL="4702064" indent="0">
              <a:buNone/>
              <a:defRPr sz="3100"/>
            </a:lvl4pPr>
            <a:lvl5pPr marL="6269419" indent="0">
              <a:buNone/>
              <a:defRPr sz="3100"/>
            </a:lvl5pPr>
            <a:lvl6pPr marL="7836774" indent="0">
              <a:buNone/>
              <a:defRPr sz="3100"/>
            </a:lvl6pPr>
            <a:lvl7pPr marL="9404129" indent="0">
              <a:buNone/>
              <a:defRPr sz="3100"/>
            </a:lvl7pPr>
            <a:lvl8pPr marL="10971483" indent="0">
              <a:buNone/>
              <a:defRPr sz="3100"/>
            </a:lvl8pPr>
            <a:lvl9pPr marL="12538838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313471" tIns="156735" rIns="313471" bIns="1567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1"/>
          </a:xfrm>
          <a:prstGeom prst="rect">
            <a:avLst/>
          </a:prstGeom>
        </p:spPr>
        <p:txBody>
          <a:bodyPr vert="horz" lIns="313471" tIns="156735" rIns="313471" bIns="1567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 vert="horz" lIns="313471" tIns="156735" rIns="313471" bIns="15673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 vert="horz" lIns="313471" tIns="156735" rIns="313471" bIns="15673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 vert="horz" lIns="313471" tIns="156735" rIns="313471" bIns="15673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71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516" indent="-1175516" algn="l" defTabSz="313471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951" indent="-979597" algn="l" defTabSz="313471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387" indent="-783677" algn="l" defTabSz="313471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742" indent="-783677" algn="l" defTabSz="313471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096" indent="-783677" algn="l" defTabSz="313471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451" indent="-783677" algn="l" defTabSz="313471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806" indent="-783677" algn="l" defTabSz="313471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161" indent="-783677" algn="l" defTabSz="313471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515" indent="-783677" algn="l" defTabSz="313471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7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355" algn="l" defTabSz="31347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710" algn="l" defTabSz="31347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064" algn="l" defTabSz="31347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419" algn="l" defTabSz="31347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774" algn="l" defTabSz="31347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129" algn="l" defTabSz="31347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483" algn="l" defTabSz="31347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838" algn="l" defTabSz="313471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" Type="http://schemas.openxmlformats.org/officeDocument/2006/relationships/image" Target="../media/image1.emf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hart" Target="../charts/chart1.xml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medallion-watermark-cut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00" y="6858000"/>
            <a:ext cx="20974050" cy="1504804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0"/>
            <a:ext cx="32918400" cy="3403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29400" y="838200"/>
            <a:ext cx="19964400" cy="162021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65306" tIns="32653" rIns="65306" bIns="32653" rtlCol="0">
            <a:spAutoFit/>
          </a:bodyPr>
          <a:lstStyle/>
          <a:p>
            <a:pPr algn="ctr"/>
            <a:r>
              <a:rPr lang="en-US" b="1" dirty="0"/>
              <a:t>FIFA 19 PLAYER RATING AND WAGE ANALYSIS</a:t>
            </a:r>
          </a:p>
          <a:p>
            <a:r>
              <a:rPr lang="en-US" sz="4000" b="1" dirty="0"/>
              <a:t>Group 44: Lakshmi Narayanan Ramasamy, Mahima </a:t>
            </a:r>
            <a:r>
              <a:rPr lang="en-US" sz="4000" b="1" dirty="0" err="1"/>
              <a:t>Regunathan</a:t>
            </a:r>
            <a:r>
              <a:rPr lang="en-US" sz="4000" b="1" dirty="0"/>
              <a:t>, </a:t>
            </a:r>
            <a:r>
              <a:rPr lang="en-US" sz="4000" b="1" dirty="0" err="1"/>
              <a:t>Srivathsan</a:t>
            </a:r>
            <a:r>
              <a:rPr lang="en-US" sz="4000" b="1" dirty="0"/>
              <a:t> </a:t>
            </a:r>
            <a:r>
              <a:rPr lang="en-US" sz="4000" b="1" dirty="0" err="1"/>
              <a:t>Gomadamramesh</a:t>
            </a:r>
            <a:endParaRPr lang="en-US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23900" y="5049326"/>
            <a:ext cx="9334500" cy="589164"/>
          </a:xfrm>
          <a:prstGeom prst="rect">
            <a:avLst/>
          </a:prstGeom>
          <a:noFill/>
          <a:ln>
            <a:noFill/>
          </a:ln>
        </p:spPr>
        <p:txBody>
          <a:bodyPr wrap="square" lIns="65306" tIns="32653" rIns="65306" bIns="32653" rtlCol="0">
            <a:spAutoFit/>
          </a:bodyPr>
          <a:lstStyle/>
          <a:p>
            <a:pPr algn="ctr"/>
            <a:r>
              <a:rPr lang="en-US" sz="3400" b="1" dirty="0"/>
              <a:t>Problem &amp; Motivation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5709726"/>
            <a:ext cx="9296400" cy="3915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195919" tIns="130613" rIns="130613" bIns="195919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FIFA 19 is a soccer-based video game which features around 18,000 domestic and international players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Players depicted in the game possess skillsets that are exactly similar to their real-life counterparts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game has an intuitive rating system that weighs each player’s skillset according to the position they 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motive is to identify the player attributes that contribute majorly to his rating in the game</a:t>
            </a:r>
          </a:p>
          <a:p>
            <a:endParaRPr lang="en-US" sz="9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403600"/>
            <a:ext cx="329184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945600" y="3403600"/>
            <a:ext cx="0" cy="185420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896600" y="3403600"/>
            <a:ext cx="0" cy="185420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3900" y="9889295"/>
            <a:ext cx="9334500" cy="589164"/>
          </a:xfrm>
          <a:prstGeom prst="rect">
            <a:avLst/>
          </a:prstGeom>
          <a:noFill/>
          <a:ln>
            <a:noFill/>
          </a:ln>
        </p:spPr>
        <p:txBody>
          <a:bodyPr wrap="square" lIns="65306" tIns="32653" rIns="65306" bIns="32653" rtlCol="0">
            <a:spAutoFit/>
          </a:bodyPr>
          <a:lstStyle/>
          <a:p>
            <a:pPr algn="ctr"/>
            <a:r>
              <a:rPr lang="en-US" sz="3400" b="1" dirty="0"/>
              <a:t>Data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000" y="10578228"/>
            <a:ext cx="9296400" cy="2915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195919" tIns="130613" rIns="130613" bIns="195919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dataset chosen for this project is the FIFA 19 complete player dataset from  https://www.kaggle.com/karangadiya/fifa19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dataset consists of 18,200 rows and 89 columns where each row represents a player and each column represents their attributes/skills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772900" y="3770631"/>
            <a:ext cx="9334500" cy="589164"/>
          </a:xfrm>
          <a:prstGeom prst="rect">
            <a:avLst/>
          </a:prstGeom>
          <a:noFill/>
          <a:ln>
            <a:noFill/>
          </a:ln>
        </p:spPr>
        <p:txBody>
          <a:bodyPr wrap="square" lIns="65306" tIns="32653" rIns="65306" bIns="32653" rtlCol="0">
            <a:spAutoFit/>
          </a:bodyPr>
          <a:lstStyle/>
          <a:p>
            <a:pPr algn="ctr"/>
            <a:r>
              <a:rPr lang="en-US" sz="3400" b="1" dirty="0"/>
              <a:t>Methods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811000" y="5029200"/>
            <a:ext cx="5486395" cy="2684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195919" tIns="130613" rIns="130613" bIns="195919" rtlCol="0">
            <a:spAutoFit/>
          </a:bodyPr>
          <a:lstStyle/>
          <a:p>
            <a:r>
              <a:rPr lang="en-US" sz="9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key idea behind this project is to find the factors that influence the ratings/wage of a player by applying techniques like </a:t>
            </a:r>
            <a:r>
              <a:rPr lang="en-US" sz="2400" b="1" dirty="0"/>
              <a:t>Principal Component Analysis (PCA), K-means ++ clustering </a:t>
            </a:r>
            <a:r>
              <a:rPr lang="en-US" sz="2400" dirty="0"/>
              <a:t>and</a:t>
            </a:r>
            <a:r>
              <a:rPr lang="en-US" sz="2400" b="1" dirty="0"/>
              <a:t> Linear Regression</a:t>
            </a:r>
            <a:r>
              <a:rPr lang="en-US" sz="2400" dirty="0"/>
              <a:t>.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9491334" y="16535400"/>
            <a:ext cx="1938011" cy="3653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195919" tIns="130613" rIns="130613" bIns="195919" rtlCol="0">
            <a:spAutoFit/>
          </a:bodyPr>
          <a:lstStyle/>
          <a:p>
            <a:r>
              <a:rPr lang="en-US" sz="2400" b="1" dirty="0"/>
              <a:t>Attackers: </a:t>
            </a:r>
            <a:r>
              <a:rPr lang="en-US" sz="2400" dirty="0"/>
              <a:t>Yellow</a:t>
            </a:r>
          </a:p>
          <a:p>
            <a:r>
              <a:rPr lang="en-US" sz="2400" b="1" dirty="0"/>
              <a:t>Midfielders:</a:t>
            </a:r>
            <a:r>
              <a:rPr lang="en-US" sz="2400" dirty="0"/>
              <a:t> Green</a:t>
            </a:r>
          </a:p>
          <a:p>
            <a:r>
              <a:rPr lang="en-US" sz="2400" b="1" dirty="0"/>
              <a:t>Defenders:</a:t>
            </a:r>
            <a:r>
              <a:rPr lang="en-US" sz="2400" dirty="0"/>
              <a:t> Red</a:t>
            </a:r>
          </a:p>
          <a:p>
            <a:r>
              <a:rPr lang="en-US" sz="2400" b="1" dirty="0"/>
              <a:t>Goal</a:t>
            </a:r>
            <a:r>
              <a:rPr lang="en-US" sz="2400" dirty="0"/>
              <a:t> </a:t>
            </a:r>
            <a:r>
              <a:rPr lang="en-US" sz="2400" b="1" dirty="0"/>
              <a:t>Keepers: </a:t>
            </a:r>
            <a:r>
              <a:rPr lang="en-US" sz="2400" dirty="0"/>
              <a:t>Blue</a:t>
            </a:r>
            <a:endParaRPr lang="en-US" sz="2400" b="1" dirty="0"/>
          </a:p>
        </p:txBody>
      </p:sp>
      <p:pic>
        <p:nvPicPr>
          <p:cNvPr id="34" name="Picture 33" descr="Ulogo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08000"/>
            <a:ext cx="3982397" cy="243557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27286D28-0BD8-4E49-8EBD-2FBB1E84DCAD}"/>
              </a:ext>
            </a:extLst>
          </p:cNvPr>
          <p:cNvSpPr txBox="1"/>
          <p:nvPr/>
        </p:nvSpPr>
        <p:spPr>
          <a:xfrm>
            <a:off x="11685270" y="9010053"/>
            <a:ext cx="9334500" cy="589164"/>
          </a:xfrm>
          <a:prstGeom prst="rect">
            <a:avLst/>
          </a:prstGeom>
          <a:noFill/>
          <a:ln>
            <a:noFill/>
          </a:ln>
        </p:spPr>
        <p:txBody>
          <a:bodyPr wrap="square" lIns="65306" tIns="32653" rIns="65306" bIns="32653" rtlCol="0">
            <a:spAutoFit/>
          </a:bodyPr>
          <a:lstStyle/>
          <a:p>
            <a:pPr algn="ctr"/>
            <a:r>
              <a:rPr lang="en-US" sz="3400" b="1" dirty="0"/>
              <a:t>Dimensionality Reduction - PCA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0EB4312-2A8F-4D6F-962D-F03D94B54CA0}"/>
              </a:ext>
            </a:extLst>
          </p:cNvPr>
          <p:cNvGrpSpPr/>
          <p:nvPr/>
        </p:nvGrpSpPr>
        <p:grpSpPr>
          <a:xfrm>
            <a:off x="11350178" y="9707748"/>
            <a:ext cx="7277704" cy="4920060"/>
            <a:chOff x="1428748" y="75882"/>
            <a:chExt cx="8486777" cy="6639561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DCC61DE3-ECC6-4BC7-A209-5C6E80508EA0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428748" y="75882"/>
              <a:ext cx="8486776" cy="328644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089396E-77BC-4BEF-AABF-8B9548AD16E4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428749" y="3517900"/>
              <a:ext cx="8486776" cy="3197543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E9C12479-1A39-4633-B822-43ACB869C0AA}"/>
              </a:ext>
            </a:extLst>
          </p:cNvPr>
          <p:cNvSpPr txBox="1"/>
          <p:nvPr/>
        </p:nvSpPr>
        <p:spPr>
          <a:xfrm>
            <a:off x="18931096" y="9716297"/>
            <a:ext cx="2503965" cy="47617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195919" tIns="130613" rIns="130613" bIns="195919" rtlCol="0">
            <a:spAutoFit/>
          </a:bodyPr>
          <a:lstStyle/>
          <a:p>
            <a:r>
              <a:rPr lang="en-US" sz="2400" b="1" dirty="0"/>
              <a:t>Attack</a:t>
            </a:r>
            <a:r>
              <a:rPr lang="en-US" sz="2400" dirty="0"/>
              <a:t>: </a:t>
            </a:r>
          </a:p>
          <a:p>
            <a:r>
              <a:rPr lang="en-US" sz="2400" dirty="0"/>
              <a:t>Dribbling, </a:t>
            </a:r>
            <a:r>
              <a:rPr lang="en-US" sz="2400" dirty="0" err="1"/>
              <a:t>BallControl</a:t>
            </a:r>
            <a:endParaRPr lang="en-US" sz="2400" dirty="0"/>
          </a:p>
          <a:p>
            <a:r>
              <a:rPr lang="en-US" sz="2400" b="1" dirty="0"/>
              <a:t>Midfield</a:t>
            </a:r>
            <a:r>
              <a:rPr lang="en-US" sz="2400" dirty="0"/>
              <a:t>: Jumping, Aggression </a:t>
            </a:r>
          </a:p>
          <a:p>
            <a:r>
              <a:rPr lang="en-US" sz="2400" b="1" dirty="0"/>
              <a:t>Defense</a:t>
            </a:r>
            <a:r>
              <a:rPr lang="en-US" sz="2400" dirty="0"/>
              <a:t>: - Strength, </a:t>
            </a:r>
            <a:r>
              <a:rPr lang="en-US" sz="2400" dirty="0" err="1"/>
              <a:t>HeadingAccuracy</a:t>
            </a:r>
            <a:r>
              <a:rPr lang="en-US" sz="2400" dirty="0"/>
              <a:t> </a:t>
            </a:r>
          </a:p>
          <a:p>
            <a:r>
              <a:rPr lang="en-US" sz="2400" b="1" dirty="0"/>
              <a:t>Goalkeeping</a:t>
            </a:r>
            <a:r>
              <a:rPr lang="en-US" sz="2400" dirty="0"/>
              <a:t>: </a:t>
            </a:r>
            <a:r>
              <a:rPr lang="en-US" sz="2400" dirty="0" err="1"/>
              <a:t>GKReflexes</a:t>
            </a:r>
            <a:r>
              <a:rPr lang="en-US" sz="2400" dirty="0"/>
              <a:t>, </a:t>
            </a:r>
            <a:r>
              <a:rPr lang="en-US" sz="2400" dirty="0" err="1"/>
              <a:t>GKDiving</a:t>
            </a:r>
            <a:r>
              <a:rPr lang="en-US" sz="2400" dirty="0"/>
              <a:t>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8357BA-0136-4BCE-87FD-52F53234DF61}"/>
              </a:ext>
            </a:extLst>
          </p:cNvPr>
          <p:cNvSpPr txBox="1"/>
          <p:nvPr/>
        </p:nvSpPr>
        <p:spPr>
          <a:xfrm>
            <a:off x="11750040" y="14617879"/>
            <a:ext cx="9334500" cy="589164"/>
          </a:xfrm>
          <a:prstGeom prst="rect">
            <a:avLst/>
          </a:prstGeom>
          <a:noFill/>
          <a:ln>
            <a:noFill/>
          </a:ln>
        </p:spPr>
        <p:txBody>
          <a:bodyPr wrap="square" lIns="65306" tIns="32653" rIns="65306" bIns="32653" rtlCol="0">
            <a:spAutoFit/>
          </a:bodyPr>
          <a:lstStyle/>
          <a:p>
            <a:pPr algn="ctr"/>
            <a:r>
              <a:rPr lang="en-US" sz="3400" b="1" dirty="0"/>
              <a:t>Clustering – K Means++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FFCC068-91E3-4581-AC71-055710FEAAE0}"/>
              </a:ext>
            </a:extLst>
          </p:cNvPr>
          <p:cNvGrpSpPr/>
          <p:nvPr/>
        </p:nvGrpSpPr>
        <p:grpSpPr>
          <a:xfrm>
            <a:off x="11482153" y="15464135"/>
            <a:ext cx="7644047" cy="5719465"/>
            <a:chOff x="876784" y="-84856"/>
            <a:chExt cx="9607150" cy="6697349"/>
          </a:xfrm>
        </p:grpSpPr>
        <p:pic>
          <p:nvPicPr>
            <p:cNvPr id="101" name="Picture 100" descr="https://lh3.googleusercontent.com/w18OUjO2Z8ayYbg7akUMQ-222HKjEGkmd3PR_eFrLHdCGguD3WNSHxr04_TCkYMwSUfMmbkfj9Zn_1ruF70iuUzzrrJUjFGIybxiDFo8MTva27KLB5BQvKBBI342NnXsK4OIaPQV">
              <a:extLst>
                <a:ext uri="{FF2B5EF4-FFF2-40B4-BE49-F238E27FC236}">
                  <a16:creationId xmlns:a16="http://schemas.microsoft.com/office/drawing/2014/main" id="{DE8E4495-B2CB-4F94-B314-2CB661CE6506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848" y="378857"/>
              <a:ext cx="4118927" cy="2971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8E4F8DD-6F27-4C4B-A927-D7B44149F9FB}"/>
                </a:ext>
              </a:extLst>
            </p:cNvPr>
            <p:cNvSpPr txBox="1"/>
            <p:nvPr/>
          </p:nvSpPr>
          <p:spPr>
            <a:xfrm>
              <a:off x="6365008" y="-84856"/>
              <a:ext cx="1510445" cy="540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Defense</a:t>
              </a:r>
            </a:p>
          </p:txBody>
        </p:sp>
        <p:pic>
          <p:nvPicPr>
            <p:cNvPr id="103" name="Picture 102" descr="https://lh4.googleusercontent.com/5DeZOnnYbfUFlCJaw-WC3qJ_I39mgxIrGYFh2tQJ7Iqp572K2hND8ZvpRIGOupRvlIP7tdMVn0BybbMLYV7sOKNbDcqT0jtsjeP1oDItNfkHRqhGew3z2RsJNPs9_9j8BJQu5-v3">
              <a:extLst>
                <a:ext uri="{FF2B5EF4-FFF2-40B4-BE49-F238E27FC236}">
                  <a16:creationId xmlns:a16="http://schemas.microsoft.com/office/drawing/2014/main" id="{D7944721-D6FD-451E-9BE0-0C8D05AFAB95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006" y="375078"/>
              <a:ext cx="4118927" cy="27871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Picture 103" descr="https://lh4.googleusercontent.com/ojn8uqVmvifS8fX6l6j1dZ35OI28WImvi0Y6Sbl94i77ljBj2WB5FEUT6VZwG8JhCzZWuxqCRj_4e9GAE9Uqt07gl5wrk-AIfHaTlqBvk7nUAOuIsVBvJ6tQ7S--PvvTfKsbjw0Y">
              <a:extLst>
                <a:ext uri="{FF2B5EF4-FFF2-40B4-BE49-F238E27FC236}">
                  <a16:creationId xmlns:a16="http://schemas.microsoft.com/office/drawing/2014/main" id="{338ACFEB-4686-4B41-A3B4-F144EA9E14C9}"/>
                </a:ext>
              </a:extLst>
            </p:cNvPr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847" y="3819526"/>
              <a:ext cx="4118927" cy="26596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4CD0980-B722-4256-ABBD-25799CBBD471}"/>
                </a:ext>
              </a:extLst>
            </p:cNvPr>
            <p:cNvSpPr txBox="1"/>
            <p:nvPr/>
          </p:nvSpPr>
          <p:spPr>
            <a:xfrm>
              <a:off x="938847" y="3383518"/>
              <a:ext cx="3090230" cy="540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Goal Keeping</a:t>
              </a:r>
            </a:p>
          </p:txBody>
        </p:sp>
        <p:pic>
          <p:nvPicPr>
            <p:cNvPr id="106" name="Picture 105" descr="https://lh4.googleusercontent.com/9A1YtgdQ1k4t01ebRfxmhOMKAL3yJBwkDqXCjUVv8j3a1EkFr4rlJY7dSTYaiNjaJ424HwV87GrjrmP127Fow6e8APeMPpHA2LQrOrWRDPUhKVibJbP_zPTLX2N_BrIWhM2p_WtQ">
              <a:extLst>
                <a:ext uri="{FF2B5EF4-FFF2-40B4-BE49-F238E27FC236}">
                  <a16:creationId xmlns:a16="http://schemas.microsoft.com/office/drawing/2014/main" id="{C5610EAA-53C8-4909-B6FC-361EB3E5C31D}"/>
                </a:ext>
              </a:extLst>
            </p:cNvPr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007" y="3825359"/>
              <a:ext cx="4118927" cy="27871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AEA8D44-BE6D-42D5-BB19-3D5C35064EF3}"/>
                </a:ext>
              </a:extLst>
            </p:cNvPr>
            <p:cNvSpPr txBox="1"/>
            <p:nvPr/>
          </p:nvSpPr>
          <p:spPr>
            <a:xfrm>
              <a:off x="6370681" y="3335893"/>
              <a:ext cx="1771650" cy="540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Attack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92968EB-EEA7-4109-BEA0-5792E9BA1CF2}"/>
                </a:ext>
              </a:extLst>
            </p:cNvPr>
            <p:cNvSpPr txBox="1"/>
            <p:nvPr/>
          </p:nvSpPr>
          <p:spPr>
            <a:xfrm>
              <a:off x="876784" y="-79628"/>
              <a:ext cx="1547675" cy="540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Midfield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596013C1-AEED-484E-A1CC-9C409252A14C}"/>
              </a:ext>
            </a:extLst>
          </p:cNvPr>
          <p:cNvSpPr txBox="1"/>
          <p:nvPr/>
        </p:nvSpPr>
        <p:spPr>
          <a:xfrm>
            <a:off x="22311360" y="3652769"/>
            <a:ext cx="9334500" cy="589164"/>
          </a:xfrm>
          <a:prstGeom prst="rect">
            <a:avLst/>
          </a:prstGeom>
          <a:noFill/>
          <a:ln>
            <a:noFill/>
          </a:ln>
        </p:spPr>
        <p:txBody>
          <a:bodyPr wrap="square" lIns="65306" tIns="32653" rIns="65306" bIns="32653" rtlCol="0">
            <a:spAutoFit/>
          </a:bodyPr>
          <a:lstStyle/>
          <a:p>
            <a:pPr algn="ctr"/>
            <a:r>
              <a:rPr lang="en-US" sz="3400" b="1" dirty="0"/>
              <a:t>Regression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2196698-4482-4A5D-A881-6BD0C5F1CE71}"/>
              </a:ext>
            </a:extLst>
          </p:cNvPr>
          <p:cNvGrpSpPr/>
          <p:nvPr/>
        </p:nvGrpSpPr>
        <p:grpSpPr>
          <a:xfrm>
            <a:off x="22248812" y="4191000"/>
            <a:ext cx="10385426" cy="3257626"/>
            <a:chOff x="1187449" y="2849562"/>
            <a:chExt cx="10385426" cy="3458647"/>
          </a:xfrm>
        </p:grpSpPr>
        <p:pic>
          <p:nvPicPr>
            <p:cNvPr id="115" name="Picture 114" descr="https://lh5.googleusercontent.com/Vd4UmfMyB-2TVJZSywGVxjhbqRFl3Uuvrdxe0tPwTJ-bFfOAefPkoHkSvsJs0_GIaXO3C5HcGDuKB8t6PDleNv41awIafetXOyaxCExh4s6WqiusGycnaG6bbTMoBrO3kPuKKLNp">
              <a:extLst>
                <a:ext uri="{FF2B5EF4-FFF2-40B4-BE49-F238E27FC236}">
                  <a16:creationId xmlns:a16="http://schemas.microsoft.com/office/drawing/2014/main" id="{548E0820-82A3-47DE-BE78-5FCE8932A9A7}"/>
                </a:ext>
              </a:extLst>
            </p:cNvPr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449" y="2849562"/>
              <a:ext cx="4603751" cy="3458647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17" name="Chart 116">
              <a:extLst>
                <a:ext uri="{FF2B5EF4-FFF2-40B4-BE49-F238E27FC236}">
                  <a16:creationId xmlns:a16="http://schemas.microsoft.com/office/drawing/2014/main" id="{59B0B320-7008-4C18-876A-707E8AF6ED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26017023"/>
                </p:ext>
              </p:extLst>
            </p:nvPr>
          </p:nvGraphicFramePr>
          <p:xfrm>
            <a:off x="6087745" y="2991167"/>
            <a:ext cx="5485130" cy="31857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707EACA7-EDEA-44BE-A87A-27E756E8C74B}"/>
              </a:ext>
            </a:extLst>
          </p:cNvPr>
          <p:cNvSpPr txBox="1"/>
          <p:nvPr/>
        </p:nvSpPr>
        <p:spPr>
          <a:xfrm>
            <a:off x="22463760" y="8326236"/>
            <a:ext cx="9334500" cy="589164"/>
          </a:xfrm>
          <a:prstGeom prst="rect">
            <a:avLst/>
          </a:prstGeom>
          <a:noFill/>
          <a:ln>
            <a:noFill/>
          </a:ln>
        </p:spPr>
        <p:txBody>
          <a:bodyPr wrap="square" lIns="65306" tIns="32653" rIns="65306" bIns="32653" rtlCol="0">
            <a:spAutoFit/>
          </a:bodyPr>
          <a:lstStyle/>
          <a:p>
            <a:pPr algn="ctr"/>
            <a:r>
              <a:rPr lang="en-US" sz="3400" b="1" dirty="0"/>
              <a:t>Results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46CE924-74F9-414C-ABF1-47616F4D53D6}"/>
              </a:ext>
            </a:extLst>
          </p:cNvPr>
          <p:cNvSpPr txBox="1"/>
          <p:nvPr/>
        </p:nvSpPr>
        <p:spPr>
          <a:xfrm>
            <a:off x="27245275" y="17026101"/>
            <a:ext cx="5388961" cy="32843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195919" tIns="130613" rIns="130613" bIns="195919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the values of the features go above 60, the overall rating also increases linearly.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results in a higher rating for the player with higher values for these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Thus, we can see that these features influence the rating the most.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304DC-9B5E-4FF2-9801-7E4C9EC619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010" y="17048961"/>
            <a:ext cx="4232533" cy="3739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753494-167B-4121-8D6D-9EE41B4182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845" y="13005268"/>
            <a:ext cx="4521412" cy="3739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DB1081-EBAF-49F5-83AD-22C65CDE2E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921" y="13024526"/>
            <a:ext cx="4391625" cy="3739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EB9DCF-97DD-424F-A5C4-57A33CDAF4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598" y="8986481"/>
            <a:ext cx="4491659" cy="3739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7D39D7-D24A-497A-8D17-7A64FBA971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892" y="8938929"/>
            <a:ext cx="4491663" cy="3739474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F326A9DB-82BA-4D67-BC6C-1671399FCC34}"/>
              </a:ext>
            </a:extLst>
          </p:cNvPr>
          <p:cNvSpPr txBox="1"/>
          <p:nvPr/>
        </p:nvSpPr>
        <p:spPr>
          <a:xfrm>
            <a:off x="22385826" y="7467600"/>
            <a:ext cx="3958419" cy="6990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195919" tIns="130613" rIns="130613" bIns="195919" rtlCol="0">
            <a:spAutoFit/>
          </a:bodyPr>
          <a:lstStyle/>
          <a:p>
            <a:r>
              <a:rPr lang="en-US" sz="2400" dirty="0"/>
              <a:t>Accuracy of prediction: 86%</a:t>
            </a:r>
            <a:endParaRPr lang="en-US" sz="2400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A7A6080-CC2C-407C-87A1-7EA3CBF07F2C}"/>
              </a:ext>
            </a:extLst>
          </p:cNvPr>
          <p:cNvGrpSpPr/>
          <p:nvPr/>
        </p:nvGrpSpPr>
        <p:grpSpPr>
          <a:xfrm>
            <a:off x="17783168" y="3969920"/>
            <a:ext cx="3657601" cy="4905376"/>
            <a:chOff x="5743574" y="1076325"/>
            <a:chExt cx="3657601" cy="4905376"/>
          </a:xfrm>
        </p:grpSpPr>
        <p:sp>
          <p:nvSpPr>
            <p:cNvPr id="61" name="Flowchart: Process 60">
              <a:extLst>
                <a:ext uri="{FF2B5EF4-FFF2-40B4-BE49-F238E27FC236}">
                  <a16:creationId xmlns:a16="http://schemas.microsoft.com/office/drawing/2014/main" id="{A21471E1-736C-4703-8889-4468E90F1EA0}"/>
                </a:ext>
              </a:extLst>
            </p:cNvPr>
            <p:cNvSpPr/>
            <p:nvPr/>
          </p:nvSpPr>
          <p:spPr>
            <a:xfrm>
              <a:off x="5743574" y="1076325"/>
              <a:ext cx="3657601" cy="490537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1ECCE3A-96B7-43A8-BC16-6ABD61EC1959}"/>
                </a:ext>
              </a:extLst>
            </p:cNvPr>
            <p:cNvSpPr/>
            <p:nvPr/>
          </p:nvSpPr>
          <p:spPr>
            <a:xfrm>
              <a:off x="6905625" y="2236787"/>
              <a:ext cx="1371600" cy="6381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 Preprocessing</a:t>
              </a:r>
            </a:p>
          </p:txBody>
        </p:sp>
        <p:sp>
          <p:nvSpPr>
            <p:cNvPr id="63" name="Flowchart: Data 62">
              <a:extLst>
                <a:ext uri="{FF2B5EF4-FFF2-40B4-BE49-F238E27FC236}">
                  <a16:creationId xmlns:a16="http://schemas.microsoft.com/office/drawing/2014/main" id="{DAEB1F8B-3A8F-4438-A277-9C187783B662}"/>
                </a:ext>
              </a:extLst>
            </p:cNvPr>
            <p:cNvSpPr/>
            <p:nvPr/>
          </p:nvSpPr>
          <p:spPr>
            <a:xfrm>
              <a:off x="6905625" y="1168399"/>
              <a:ext cx="1543050" cy="676275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Read Fifa19 data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4D1A3DB-AB9B-4E41-BC48-374E6282F9D7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7591425" y="2874962"/>
              <a:ext cx="0" cy="382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241CC6-6C71-4837-A144-EB5C0CE2DB77}"/>
                </a:ext>
              </a:extLst>
            </p:cNvPr>
            <p:cNvCxnSpPr>
              <a:cxnSpLocks/>
            </p:cNvCxnSpPr>
            <p:nvPr/>
          </p:nvCxnSpPr>
          <p:spPr>
            <a:xfrm>
              <a:off x="6543675" y="3257550"/>
              <a:ext cx="2052638" cy="9525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8C2E62-7273-4B0A-A522-DF6440764A82}"/>
                </a:ext>
              </a:extLst>
            </p:cNvPr>
            <p:cNvCxnSpPr>
              <a:cxnSpLocks/>
            </p:cNvCxnSpPr>
            <p:nvPr/>
          </p:nvCxnSpPr>
          <p:spPr>
            <a:xfrm>
              <a:off x="6543675" y="3257550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5D06CF1-D9C2-4D65-96A0-ABA42697AE14}"/>
                </a:ext>
              </a:extLst>
            </p:cNvPr>
            <p:cNvCxnSpPr>
              <a:cxnSpLocks/>
            </p:cNvCxnSpPr>
            <p:nvPr/>
          </p:nvCxnSpPr>
          <p:spPr>
            <a:xfrm>
              <a:off x="8582025" y="3267075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68" name="Flowchart: Process 67">
              <a:extLst>
                <a:ext uri="{FF2B5EF4-FFF2-40B4-BE49-F238E27FC236}">
                  <a16:creationId xmlns:a16="http://schemas.microsoft.com/office/drawing/2014/main" id="{00DDD61E-F2C6-4496-B90D-52B00364E499}"/>
                </a:ext>
              </a:extLst>
            </p:cNvPr>
            <p:cNvSpPr/>
            <p:nvPr/>
          </p:nvSpPr>
          <p:spPr>
            <a:xfrm>
              <a:off x="5876925" y="3876675"/>
              <a:ext cx="1304924" cy="66673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PCA to find top 2 features</a:t>
              </a:r>
            </a:p>
          </p:txBody>
        </p:sp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5D5CFC67-86EF-47AA-878A-840EE9127B35}"/>
                </a:ext>
              </a:extLst>
            </p:cNvPr>
            <p:cNvSpPr/>
            <p:nvPr/>
          </p:nvSpPr>
          <p:spPr>
            <a:xfrm>
              <a:off x="5876925" y="5006993"/>
              <a:ext cx="1304924" cy="66673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Clustering based on the 2 features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7F358B1-7136-4684-8296-D5F70F062F99}"/>
                </a:ext>
              </a:extLst>
            </p:cNvPr>
            <p:cNvCxnSpPr>
              <a:cxnSpLocks/>
            </p:cNvCxnSpPr>
            <p:nvPr/>
          </p:nvCxnSpPr>
          <p:spPr>
            <a:xfrm>
              <a:off x="6543675" y="4543407"/>
              <a:ext cx="0" cy="46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71" name="Flowchart: Process 70">
              <a:extLst>
                <a:ext uri="{FF2B5EF4-FFF2-40B4-BE49-F238E27FC236}">
                  <a16:creationId xmlns:a16="http://schemas.microsoft.com/office/drawing/2014/main" id="{5228E0D5-5B1B-4ECF-A84F-B27888E093DF}"/>
                </a:ext>
              </a:extLst>
            </p:cNvPr>
            <p:cNvSpPr/>
            <p:nvPr/>
          </p:nvSpPr>
          <p:spPr>
            <a:xfrm>
              <a:off x="7929563" y="3876675"/>
              <a:ext cx="1304924" cy="66673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Regression to find top 5 features</a:t>
              </a:r>
            </a:p>
          </p:txBody>
        </p:sp>
        <p:sp>
          <p:nvSpPr>
            <p:cNvPr id="72" name="Flowchart: Process 71">
              <a:extLst>
                <a:ext uri="{FF2B5EF4-FFF2-40B4-BE49-F238E27FC236}">
                  <a16:creationId xmlns:a16="http://schemas.microsoft.com/office/drawing/2014/main" id="{C825D3B4-E8B7-4AE6-859B-22586AEF75FB}"/>
                </a:ext>
              </a:extLst>
            </p:cNvPr>
            <p:cNvSpPr/>
            <p:nvPr/>
          </p:nvSpPr>
          <p:spPr>
            <a:xfrm>
              <a:off x="7929563" y="5006993"/>
              <a:ext cx="1304924" cy="86993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Relationship between these features and Overall rating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285525D-19AE-43BB-9FA8-CE22B7A7DAD6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>
              <a:off x="8582025" y="4543407"/>
              <a:ext cx="0" cy="463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99EE09-2C8C-4F69-BFD8-969A5882A01A}"/>
                </a:ext>
              </a:extLst>
            </p:cNvPr>
            <p:cNvCxnSpPr>
              <a:cxnSpLocks/>
            </p:cNvCxnSpPr>
            <p:nvPr/>
          </p:nvCxnSpPr>
          <p:spPr>
            <a:xfrm>
              <a:off x="7591425" y="1855787"/>
              <a:ext cx="0" cy="382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7554B18-E1DD-402C-8342-8F40130070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0" y="1165016"/>
            <a:ext cx="3200400" cy="111442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41B4905-FC62-45A2-B7AE-D326C0DFE4BC}"/>
              </a:ext>
            </a:extLst>
          </p:cNvPr>
          <p:cNvSpPr txBox="1"/>
          <p:nvPr/>
        </p:nvSpPr>
        <p:spPr>
          <a:xfrm>
            <a:off x="721980" y="14689895"/>
            <a:ext cx="9296400" cy="4207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195919" tIns="130613" rIns="130613" bIns="195919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Columns like Wage, Height and Weight had to be normalized to a scale of 100.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Missing values filled with mean of the entire column.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Columns irrelevant to our analysis were removed.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mined the dataset with 34 features and 27 positions and found the top 10 relevant features needed for each position.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then mapped the 27 positions to 4 broad categories like  ‘Attack’, ‘Defense’, ‘Midfield’, ‘Goalkeeping’.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E858F8-2B87-4F26-8B66-755847C0660C}"/>
              </a:ext>
            </a:extLst>
          </p:cNvPr>
          <p:cNvSpPr txBox="1"/>
          <p:nvPr/>
        </p:nvSpPr>
        <p:spPr>
          <a:xfrm>
            <a:off x="747842" y="13872131"/>
            <a:ext cx="9334500" cy="589164"/>
          </a:xfrm>
          <a:prstGeom prst="rect">
            <a:avLst/>
          </a:prstGeom>
          <a:noFill/>
          <a:ln>
            <a:noFill/>
          </a:ln>
        </p:spPr>
        <p:txBody>
          <a:bodyPr wrap="square" lIns="65306" tIns="32653" rIns="65306" bIns="32653" rtlCol="0">
            <a:spAutoFit/>
          </a:bodyPr>
          <a:lstStyle/>
          <a:p>
            <a:pPr algn="ctr"/>
            <a:r>
              <a:rPr lang="en-US" sz="3400" b="1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DB492-5879-4998-90FC-E865BEF428C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db534a5e-1222-4db9-a6da-47c14201901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392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Mahima R</cp:lastModifiedBy>
  <cp:revision>76</cp:revision>
  <cp:lastPrinted>2012-09-24T20:01:25Z</cp:lastPrinted>
  <dcterms:created xsi:type="dcterms:W3CDTF">2012-09-24T21:07:13Z</dcterms:created>
  <dcterms:modified xsi:type="dcterms:W3CDTF">2019-04-20T23:31:34Z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