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2"/>
  </p:notesMasterIdLst>
  <p:handoutMasterIdLst>
    <p:handoutMasterId r:id="rId53"/>
  </p:handoutMasterIdLst>
  <p:sldIdLst>
    <p:sldId id="363" r:id="rId2"/>
    <p:sldId id="334" r:id="rId3"/>
    <p:sldId id="335" r:id="rId4"/>
    <p:sldId id="336" r:id="rId5"/>
    <p:sldId id="337" r:id="rId6"/>
    <p:sldId id="339" r:id="rId7"/>
    <p:sldId id="340" r:id="rId8"/>
    <p:sldId id="338" r:id="rId9"/>
    <p:sldId id="366" r:id="rId10"/>
    <p:sldId id="365" r:id="rId11"/>
    <p:sldId id="367" r:id="rId12"/>
    <p:sldId id="368" r:id="rId13"/>
    <p:sldId id="369" r:id="rId14"/>
    <p:sldId id="370" r:id="rId15"/>
    <p:sldId id="371" r:id="rId16"/>
    <p:sldId id="403" r:id="rId17"/>
    <p:sldId id="372" r:id="rId18"/>
    <p:sldId id="373" r:id="rId19"/>
    <p:sldId id="299" r:id="rId20"/>
    <p:sldId id="300" r:id="rId21"/>
    <p:sldId id="374" r:id="rId22"/>
    <p:sldId id="302" r:id="rId23"/>
    <p:sldId id="303" r:id="rId24"/>
    <p:sldId id="304" r:id="rId25"/>
    <p:sldId id="375" r:id="rId26"/>
    <p:sldId id="376" r:id="rId27"/>
    <p:sldId id="377" r:id="rId28"/>
    <p:sldId id="378" r:id="rId29"/>
    <p:sldId id="379" r:id="rId30"/>
    <p:sldId id="380" r:id="rId31"/>
    <p:sldId id="308" r:id="rId32"/>
    <p:sldId id="310" r:id="rId33"/>
    <p:sldId id="314" r:id="rId34"/>
    <p:sldId id="381" r:id="rId35"/>
    <p:sldId id="316" r:id="rId36"/>
    <p:sldId id="317" r:id="rId37"/>
    <p:sldId id="342" r:id="rId38"/>
    <p:sldId id="382" r:id="rId39"/>
    <p:sldId id="383" r:id="rId40"/>
    <p:sldId id="384" r:id="rId41"/>
    <p:sldId id="320" r:id="rId42"/>
    <p:sldId id="385" r:id="rId43"/>
    <p:sldId id="386" r:id="rId44"/>
    <p:sldId id="388" r:id="rId45"/>
    <p:sldId id="343" r:id="rId46"/>
    <p:sldId id="344" r:id="rId47"/>
    <p:sldId id="330" r:id="rId48"/>
    <p:sldId id="331" r:id="rId49"/>
    <p:sldId id="401" r:id="rId50"/>
    <p:sldId id="402" r:id="rId51"/>
  </p:sldIdLst>
  <p:sldSz cx="9144000" cy="6858000" type="screen4x3"/>
  <p:notesSz cx="7315200" cy="9601200"/>
  <p:defaultTextStyle>
    <a:defPPr>
      <a:defRPr lang="en-US"/>
    </a:defPPr>
    <a:lvl1pPr algn="l" rtl="0" eaLnBrk="0" fontAlgn="base" hangingPunct="0">
      <a:spcBef>
        <a:spcPct val="50000"/>
      </a:spcBef>
      <a:spcAft>
        <a:spcPct val="0"/>
      </a:spcAft>
      <a:buClr>
        <a:srgbClr val="009999"/>
      </a:buClr>
      <a:defRPr sz="2800" kern="1200">
        <a:solidFill>
          <a:schemeClr val="tx1"/>
        </a:solidFill>
        <a:latin typeface="Times New Roman" charset="0"/>
        <a:ea typeface="+mn-ea"/>
        <a:cs typeface="+mn-cs"/>
      </a:defRPr>
    </a:lvl1pPr>
    <a:lvl2pPr marL="457200" algn="l" rtl="0" eaLnBrk="0" fontAlgn="base" hangingPunct="0">
      <a:spcBef>
        <a:spcPct val="50000"/>
      </a:spcBef>
      <a:spcAft>
        <a:spcPct val="0"/>
      </a:spcAft>
      <a:buClr>
        <a:srgbClr val="009999"/>
      </a:buClr>
      <a:defRPr sz="2800" kern="1200">
        <a:solidFill>
          <a:schemeClr val="tx1"/>
        </a:solidFill>
        <a:latin typeface="Times New Roman" charset="0"/>
        <a:ea typeface="+mn-ea"/>
        <a:cs typeface="+mn-cs"/>
      </a:defRPr>
    </a:lvl2pPr>
    <a:lvl3pPr marL="914400" algn="l" rtl="0" eaLnBrk="0" fontAlgn="base" hangingPunct="0">
      <a:spcBef>
        <a:spcPct val="50000"/>
      </a:spcBef>
      <a:spcAft>
        <a:spcPct val="0"/>
      </a:spcAft>
      <a:buClr>
        <a:srgbClr val="009999"/>
      </a:buClr>
      <a:defRPr sz="2800" kern="1200">
        <a:solidFill>
          <a:schemeClr val="tx1"/>
        </a:solidFill>
        <a:latin typeface="Times New Roman" charset="0"/>
        <a:ea typeface="+mn-ea"/>
        <a:cs typeface="+mn-cs"/>
      </a:defRPr>
    </a:lvl3pPr>
    <a:lvl4pPr marL="1371600" algn="l" rtl="0" eaLnBrk="0" fontAlgn="base" hangingPunct="0">
      <a:spcBef>
        <a:spcPct val="50000"/>
      </a:spcBef>
      <a:spcAft>
        <a:spcPct val="0"/>
      </a:spcAft>
      <a:buClr>
        <a:srgbClr val="009999"/>
      </a:buClr>
      <a:defRPr sz="2800" kern="1200">
        <a:solidFill>
          <a:schemeClr val="tx1"/>
        </a:solidFill>
        <a:latin typeface="Times New Roman" charset="0"/>
        <a:ea typeface="+mn-ea"/>
        <a:cs typeface="+mn-cs"/>
      </a:defRPr>
    </a:lvl4pPr>
    <a:lvl5pPr marL="1828800" algn="l" rtl="0" eaLnBrk="0" fontAlgn="base" hangingPunct="0">
      <a:spcBef>
        <a:spcPct val="50000"/>
      </a:spcBef>
      <a:spcAft>
        <a:spcPct val="0"/>
      </a:spcAft>
      <a:buClr>
        <a:srgbClr val="009999"/>
      </a:buClr>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6666FF"/>
    <a:srgbClr val="0066FF"/>
    <a:srgbClr val="0099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autoAdjust="0"/>
  </p:normalViewPr>
  <p:slideViewPr>
    <p:cSldViewPr snapToGrid="0">
      <p:cViewPr varScale="1">
        <p:scale>
          <a:sx n="93" d="100"/>
          <a:sy n="93" d="100"/>
        </p:scale>
        <p:origin x="1154" y="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2280" y="-54"/>
      </p:cViewPr>
      <p:guideLst>
        <p:guide orient="horz" pos="3025"/>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13" Type="http://schemas.openxmlformats.org/officeDocument/2006/relationships/slide" Target="slides/slide32.xml"/><Relationship Id="rId18" Type="http://schemas.openxmlformats.org/officeDocument/2006/relationships/slide" Target="slides/slide48.xml"/><Relationship Id="rId3" Type="http://schemas.openxmlformats.org/officeDocument/2006/relationships/slide" Target="slides/slide4.xml"/><Relationship Id="rId7" Type="http://schemas.openxmlformats.org/officeDocument/2006/relationships/slide" Target="slides/slide19.xml"/><Relationship Id="rId12" Type="http://schemas.openxmlformats.org/officeDocument/2006/relationships/slide" Target="slides/slide31.xml"/><Relationship Id="rId17" Type="http://schemas.openxmlformats.org/officeDocument/2006/relationships/slide" Target="slides/slide47.xml"/><Relationship Id="rId2" Type="http://schemas.openxmlformats.org/officeDocument/2006/relationships/slide" Target="slides/slide3.xml"/><Relationship Id="rId16" Type="http://schemas.openxmlformats.org/officeDocument/2006/relationships/slide" Target="slides/slide45.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24.xml"/><Relationship Id="rId5" Type="http://schemas.openxmlformats.org/officeDocument/2006/relationships/slide" Target="slides/slide7.xml"/><Relationship Id="rId15" Type="http://schemas.openxmlformats.org/officeDocument/2006/relationships/slide" Target="slides/slide36.xml"/><Relationship Id="rId10" Type="http://schemas.openxmlformats.org/officeDocument/2006/relationships/slide" Target="slides/slide23.xml"/><Relationship Id="rId4" Type="http://schemas.openxmlformats.org/officeDocument/2006/relationships/slide" Target="slides/slide5.xml"/><Relationship Id="rId9" Type="http://schemas.openxmlformats.org/officeDocument/2006/relationships/slide" Target="slides/slide22.xml"/><Relationship Id="rId14"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35313" cy="458788"/>
          </a:xfrm>
          <a:prstGeom prst="rect">
            <a:avLst/>
          </a:prstGeom>
          <a:noFill/>
          <a:ln w="9525">
            <a:noFill/>
            <a:miter lim="800000"/>
            <a:headEnd/>
            <a:tailEnd/>
          </a:ln>
          <a:effectLst/>
        </p:spPr>
        <p:txBody>
          <a:bodyPr vert="horz" wrap="square" lIns="96608" tIns="48304" rIns="96608" bIns="48304" numCol="1" anchor="t" anchorCtr="0" compatLnSpc="1">
            <a:prstTxWarp prst="textNoShape">
              <a:avLst/>
            </a:prstTxWarp>
          </a:bodyPr>
          <a:lstStyle>
            <a:lvl1pPr defTabSz="966788">
              <a:spcBef>
                <a:spcPct val="0"/>
              </a:spcBef>
              <a:buClrTx/>
              <a:defRPr sz="1200"/>
            </a:lvl1pPr>
          </a:lstStyle>
          <a:p>
            <a:endParaRPr lang="en-US"/>
          </a:p>
        </p:txBody>
      </p:sp>
      <p:sp>
        <p:nvSpPr>
          <p:cNvPr id="27651" name="Rectangle 3"/>
          <p:cNvSpPr>
            <a:spLocks noGrp="1" noChangeArrowheads="1"/>
          </p:cNvSpPr>
          <p:nvPr>
            <p:ph type="dt" sz="quarter" idx="1"/>
          </p:nvPr>
        </p:nvSpPr>
        <p:spPr bwMode="auto">
          <a:xfrm>
            <a:off x="4130675" y="0"/>
            <a:ext cx="3211513" cy="458788"/>
          </a:xfrm>
          <a:prstGeom prst="rect">
            <a:avLst/>
          </a:prstGeom>
          <a:noFill/>
          <a:ln w="9525">
            <a:noFill/>
            <a:miter lim="800000"/>
            <a:headEnd/>
            <a:tailEnd/>
          </a:ln>
          <a:effectLst/>
        </p:spPr>
        <p:txBody>
          <a:bodyPr vert="horz" wrap="square" lIns="96608" tIns="48304" rIns="96608" bIns="48304" numCol="1" anchor="t" anchorCtr="0" compatLnSpc="1">
            <a:prstTxWarp prst="textNoShape">
              <a:avLst/>
            </a:prstTxWarp>
          </a:bodyPr>
          <a:lstStyle>
            <a:lvl1pPr algn="r" defTabSz="966788">
              <a:spcBef>
                <a:spcPct val="0"/>
              </a:spcBef>
              <a:buClrTx/>
              <a:defRPr sz="1200"/>
            </a:lvl1pPr>
          </a:lstStyle>
          <a:p>
            <a:endParaRPr lang="en-US"/>
          </a:p>
        </p:txBody>
      </p:sp>
      <p:sp>
        <p:nvSpPr>
          <p:cNvPr id="27652" name="Rectangle 4"/>
          <p:cNvSpPr>
            <a:spLocks noGrp="1" noChangeArrowheads="1"/>
          </p:cNvSpPr>
          <p:nvPr>
            <p:ph type="ftr" sz="quarter" idx="2"/>
          </p:nvPr>
        </p:nvSpPr>
        <p:spPr bwMode="auto">
          <a:xfrm>
            <a:off x="0" y="9142413"/>
            <a:ext cx="3135313" cy="458787"/>
          </a:xfrm>
          <a:prstGeom prst="rect">
            <a:avLst/>
          </a:prstGeom>
          <a:noFill/>
          <a:ln w="9525">
            <a:noFill/>
            <a:miter lim="800000"/>
            <a:headEnd/>
            <a:tailEnd/>
          </a:ln>
          <a:effectLst/>
        </p:spPr>
        <p:txBody>
          <a:bodyPr vert="horz" wrap="square" lIns="96608" tIns="48304" rIns="96608" bIns="48304" numCol="1" anchor="b" anchorCtr="0" compatLnSpc="1">
            <a:prstTxWarp prst="textNoShape">
              <a:avLst/>
            </a:prstTxWarp>
          </a:bodyPr>
          <a:lstStyle>
            <a:lvl1pPr defTabSz="966788">
              <a:spcBef>
                <a:spcPct val="0"/>
              </a:spcBef>
              <a:buClrTx/>
              <a:defRPr sz="1200"/>
            </a:lvl1pPr>
          </a:lstStyle>
          <a:p>
            <a:endParaRPr lang="en-US"/>
          </a:p>
        </p:txBody>
      </p:sp>
      <p:sp>
        <p:nvSpPr>
          <p:cNvPr id="27653" name="Rectangle 5"/>
          <p:cNvSpPr>
            <a:spLocks noGrp="1" noChangeArrowheads="1"/>
          </p:cNvSpPr>
          <p:nvPr>
            <p:ph type="sldNum" sz="quarter" idx="3"/>
          </p:nvPr>
        </p:nvSpPr>
        <p:spPr bwMode="auto">
          <a:xfrm>
            <a:off x="4130675" y="9142413"/>
            <a:ext cx="3211513" cy="458787"/>
          </a:xfrm>
          <a:prstGeom prst="rect">
            <a:avLst/>
          </a:prstGeom>
          <a:noFill/>
          <a:ln w="9525">
            <a:noFill/>
            <a:miter lim="800000"/>
            <a:headEnd/>
            <a:tailEnd/>
          </a:ln>
          <a:effectLst/>
        </p:spPr>
        <p:txBody>
          <a:bodyPr vert="horz" wrap="square" lIns="96608" tIns="48304" rIns="96608" bIns="48304" numCol="1" anchor="b" anchorCtr="0" compatLnSpc="1">
            <a:prstTxWarp prst="textNoShape">
              <a:avLst/>
            </a:prstTxWarp>
          </a:bodyPr>
          <a:lstStyle>
            <a:lvl1pPr algn="r" defTabSz="966788">
              <a:spcBef>
                <a:spcPct val="0"/>
              </a:spcBef>
              <a:buClrTx/>
              <a:defRPr sz="1200"/>
            </a:lvl1pPr>
          </a:lstStyle>
          <a:p>
            <a:fld id="{DB747161-51EC-4D4B-B69C-EBD03F0C76F2}" type="slidenum">
              <a:rPr lang="en-US"/>
              <a:pPr/>
              <a:t>‹#›</a:t>
            </a:fld>
            <a:endParaRPr lang="en-US"/>
          </a:p>
        </p:txBody>
      </p:sp>
    </p:spTree>
    <p:extLst>
      <p:ext uri="{BB962C8B-B14F-4D97-AF65-F5344CB8AC3E}">
        <p14:creationId xmlns:p14="http://schemas.microsoft.com/office/powerpoint/2010/main" val="1830845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101962" tIns="50981" rIns="101962" bIns="50981" numCol="1" anchor="t" anchorCtr="0" compatLnSpc="1">
            <a:prstTxWarp prst="textNoShape">
              <a:avLst/>
            </a:prstTxWarp>
          </a:bodyPr>
          <a:lstStyle>
            <a:lvl1pPr defTabSz="1020763">
              <a:spcBef>
                <a:spcPct val="0"/>
              </a:spcBef>
              <a:buClrTx/>
              <a:defRPr sz="1400"/>
            </a:lvl1pPr>
          </a:lstStyle>
          <a:p>
            <a:endParaRPr lang="en-US"/>
          </a:p>
        </p:txBody>
      </p:sp>
      <p:sp>
        <p:nvSpPr>
          <p:cNvPr id="512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101962" tIns="50981" rIns="101962" bIns="50981" numCol="1" anchor="t" anchorCtr="0" compatLnSpc="1">
            <a:prstTxWarp prst="textNoShape">
              <a:avLst/>
            </a:prstTxWarp>
          </a:bodyPr>
          <a:lstStyle>
            <a:lvl1pPr algn="r" defTabSz="1020763">
              <a:spcBef>
                <a:spcPct val="0"/>
              </a:spcBef>
              <a:buClrTx/>
              <a:defRPr sz="1400"/>
            </a:lvl1pPr>
          </a:lstStyle>
          <a:p>
            <a:endParaRPr lang="en-US"/>
          </a:p>
        </p:txBody>
      </p:sp>
      <p:sp>
        <p:nvSpPr>
          <p:cNvPr id="5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101962" tIns="50981" rIns="101962" bIns="5098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101962" tIns="50981" rIns="101962" bIns="50981" numCol="1" anchor="b" anchorCtr="0" compatLnSpc="1">
            <a:prstTxWarp prst="textNoShape">
              <a:avLst/>
            </a:prstTxWarp>
          </a:bodyPr>
          <a:lstStyle>
            <a:lvl1pPr defTabSz="1020763">
              <a:spcBef>
                <a:spcPct val="0"/>
              </a:spcBef>
              <a:buClrTx/>
              <a:defRPr sz="1400"/>
            </a:lvl1pPr>
          </a:lstStyle>
          <a:p>
            <a:endParaRPr lang="en-US"/>
          </a:p>
        </p:txBody>
      </p:sp>
      <p:sp>
        <p:nvSpPr>
          <p:cNvPr id="512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101962" tIns="50981" rIns="101962" bIns="50981" numCol="1" anchor="b" anchorCtr="0" compatLnSpc="1">
            <a:prstTxWarp prst="textNoShape">
              <a:avLst/>
            </a:prstTxWarp>
          </a:bodyPr>
          <a:lstStyle>
            <a:lvl1pPr algn="r" defTabSz="1020763">
              <a:spcBef>
                <a:spcPct val="0"/>
              </a:spcBef>
              <a:buClrTx/>
              <a:defRPr sz="1400"/>
            </a:lvl1pPr>
          </a:lstStyle>
          <a:p>
            <a:fld id="{9F3B5412-CCE2-5D45-954C-D13F35CAE35C}" type="slidenum">
              <a:rPr lang="en-US"/>
              <a:pPr/>
              <a:t>‹#›</a:t>
            </a:fld>
            <a:endParaRPr lang="en-US"/>
          </a:p>
        </p:txBody>
      </p:sp>
    </p:spTree>
    <p:extLst>
      <p:ext uri="{BB962C8B-B14F-4D97-AF65-F5344CB8AC3E}">
        <p14:creationId xmlns:p14="http://schemas.microsoft.com/office/powerpoint/2010/main" val="531632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3B5412-CCE2-5D45-954C-D13F35CAE35C}" type="slidenum">
              <a:rPr lang="en-US" smtClean="0"/>
              <a:pPr/>
              <a:t>1</a:t>
            </a:fld>
            <a:endParaRPr lang="en-US"/>
          </a:p>
        </p:txBody>
      </p:sp>
    </p:spTree>
    <p:extLst>
      <p:ext uri="{BB962C8B-B14F-4D97-AF65-F5344CB8AC3E}">
        <p14:creationId xmlns:p14="http://schemas.microsoft.com/office/powerpoint/2010/main" val="3187004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57543C-C401-4CE4-AC14-4BB0D37ED617}" type="slidenum">
              <a:rPr lang="en-US" smtClean="0"/>
              <a:pPr/>
              <a:t>28</a:t>
            </a:fld>
            <a:endParaRPr lang="en-US"/>
          </a:p>
        </p:txBody>
      </p:sp>
    </p:spTree>
    <p:extLst>
      <p:ext uri="{BB962C8B-B14F-4D97-AF65-F5344CB8AC3E}">
        <p14:creationId xmlns:p14="http://schemas.microsoft.com/office/powerpoint/2010/main" val="63191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B752C-8259-41B6-B46F-D28AA5D8A3C8}" type="slidenum">
              <a:rPr lang="en-US"/>
              <a:pPr/>
              <a:t>29</a:t>
            </a:fld>
            <a:endParaRPr 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0875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310F9C-C3EC-4457-9137-EB99107A1B84}" type="slidenum">
              <a:rPr lang="en-US"/>
              <a:pPr/>
              <a:t>30</a:t>
            </a:fld>
            <a:endParaRPr 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1260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09C819-4D93-3C4C-AB22-72D30E5B9E34}" type="slidenum">
              <a:rPr lang="en-US"/>
              <a:pPr/>
              <a:t>33</a:t>
            </a:fld>
            <a:endParaRPr 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r>
              <a:rPr lang="en-US"/>
              <a:t> F = Z’ + X’ Y’ + X Y</a:t>
            </a:r>
          </a:p>
        </p:txBody>
      </p:sp>
    </p:spTree>
    <p:extLst>
      <p:ext uri="{BB962C8B-B14F-4D97-AF65-F5344CB8AC3E}">
        <p14:creationId xmlns:p14="http://schemas.microsoft.com/office/powerpoint/2010/main" val="350797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4AC026-5D34-460B-BB7E-D94690ED5CCE}" type="slidenum">
              <a:rPr lang="en-US"/>
              <a:pPr/>
              <a:t>34</a:t>
            </a:fld>
            <a:endParaRPr 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47568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1C8813-18B0-485F-B96B-7308809CA6F0}" type="slidenum">
              <a:rPr lang="en-US"/>
              <a:pPr/>
              <a:t>38</a:t>
            </a:fld>
            <a:endParaRPr 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6184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F474C7-0DE6-4B01-AFC8-129F648374CE}" type="slidenum">
              <a:rPr lang="en-US"/>
              <a:pPr/>
              <a:t>39</a:t>
            </a:fld>
            <a:endParaRPr lang="en-US"/>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7654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08934-D946-4CDF-862F-E8071230E3A7}" type="slidenum">
              <a:rPr lang="en-US"/>
              <a:pPr/>
              <a:t>42</a:t>
            </a:fld>
            <a:endParaRPr lang="en-US"/>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207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08934-D946-4CDF-862F-E8071230E3A7}" type="slidenum">
              <a:rPr lang="en-US"/>
              <a:pPr/>
              <a:t>43</a:t>
            </a:fld>
            <a:endParaRPr lang="en-US"/>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6777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7D845C-D52B-4FFE-BECA-5A5753BD492C}" type="slidenum">
              <a:rPr lang="en-US"/>
              <a:pPr/>
              <a:t>44</a:t>
            </a:fld>
            <a:endParaRPr lang="en-US"/>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942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55FA1-3A65-094B-B759-6F0C7A3C757F}" type="slidenum">
              <a:rPr lang="en-US"/>
              <a:pPr/>
              <a:t>4</a:t>
            </a:fld>
            <a:endParaRPr lang="en-US"/>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r>
              <a:rPr lang="en-US"/>
              <a:t>2nd Literal Cost = 11</a:t>
            </a:r>
          </a:p>
          <a:p>
            <a:r>
              <a:rPr lang="en-US"/>
              <a:t>3rd Literal Cost = 10</a:t>
            </a:r>
          </a:p>
          <a:p>
            <a:r>
              <a:rPr lang="en-US"/>
              <a:t>The first solution is best</a:t>
            </a:r>
          </a:p>
        </p:txBody>
      </p:sp>
    </p:spTree>
    <p:extLst>
      <p:ext uri="{BB962C8B-B14F-4D97-AF65-F5344CB8AC3E}">
        <p14:creationId xmlns:p14="http://schemas.microsoft.com/office/powerpoint/2010/main" val="761608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BBBEC-A5CD-5D4F-8F70-5A786BAF178B}" type="slidenum">
              <a:rPr lang="en-US"/>
              <a:pPr/>
              <a:t>48</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r>
              <a:rPr lang="en-US"/>
              <a:t>F' = B' D' + A' B </a:t>
            </a:r>
          </a:p>
          <a:p>
            <a:r>
              <a:rPr lang="en-US"/>
              <a:t>F = (B + D)(A + B')</a:t>
            </a:r>
          </a:p>
        </p:txBody>
      </p:sp>
    </p:spTree>
    <p:extLst>
      <p:ext uri="{BB962C8B-B14F-4D97-AF65-F5344CB8AC3E}">
        <p14:creationId xmlns:p14="http://schemas.microsoft.com/office/powerpoint/2010/main" val="1896600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A6A710-3A21-465A-820D-9D7D5BD07F0B}" type="slidenum">
              <a:rPr lang="en-US"/>
              <a:pPr/>
              <a:t>49</a:t>
            </a:fld>
            <a:endParaRPr lang="en-US"/>
          </a:p>
        </p:txBody>
      </p:sp>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0660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E668B-8747-4C20-AF6B-D6E1CA778389}" type="slidenum">
              <a:rPr lang="en-US"/>
              <a:pPr/>
              <a:t>50</a:t>
            </a:fld>
            <a:endParaRPr lang="en-US"/>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836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C277B-959B-D74D-81AB-19B0B1AEB9EE}" type="slidenum">
              <a:rPr lang="en-US"/>
              <a:pPr/>
              <a:t>5</a:t>
            </a:fld>
            <a:endParaRPr lang="en-US"/>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r>
              <a:rPr lang="en-US"/>
              <a:t>G = 15, GN = 18 (second value includes inverter inputs)</a:t>
            </a:r>
          </a:p>
          <a:p>
            <a:r>
              <a:rPr lang="en-US"/>
              <a:t>G = 14, GN = 17</a:t>
            </a:r>
          </a:p>
          <a:p>
            <a:r>
              <a:rPr lang="en-US"/>
              <a:t>1st solution is best</a:t>
            </a:r>
          </a:p>
        </p:txBody>
      </p:sp>
    </p:spTree>
    <p:extLst>
      <p:ext uri="{BB962C8B-B14F-4D97-AF65-F5344CB8AC3E}">
        <p14:creationId xmlns:p14="http://schemas.microsoft.com/office/powerpoint/2010/main" val="90313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F7144-B35A-0B41-AC7F-602CDBF75C52}" type="slidenum">
              <a:rPr lang="en-US"/>
              <a:pPr/>
              <a:t>8</a:t>
            </a:fld>
            <a:endParaRPr lang="en-US"/>
          </a:p>
        </p:txBody>
      </p:sp>
      <p:sp>
        <p:nvSpPr>
          <p:cNvPr id="387074" name="Rectangle 2"/>
          <p:cNvSpPr>
            <a:spLocks noGrp="1" noRot="1" noChangeAspect="1" noChangeArrowheads="1" noTextEdit="1"/>
          </p:cNvSpPr>
          <p:nvPr>
            <p:ph type="sldImg"/>
          </p:nvPr>
        </p:nvSpPr>
        <p:spPr bwMode="auto">
          <a:xfrm>
            <a:off x="1255713" y="720725"/>
            <a:ext cx="4800600" cy="3600450"/>
          </a:xfrm>
          <a:prstGeom prst="rect">
            <a:avLst/>
          </a:prstGeom>
          <a:solidFill>
            <a:srgbClr val="FFFFFF"/>
          </a:solidFill>
          <a:ln>
            <a:solidFill>
              <a:srgbClr val="000000"/>
            </a:solidFill>
            <a:miter lim="800000"/>
            <a:headEnd/>
            <a:tailEnd/>
          </a:ln>
        </p:spPr>
      </p:sp>
      <p:sp>
        <p:nvSpPr>
          <p:cNvPr id="387075" name="Rectangle 3"/>
          <p:cNvSpPr>
            <a:spLocks noGrp="1" noChangeArrowheads="1"/>
          </p:cNvSpPr>
          <p:nvPr>
            <p:ph type="body" idx="1"/>
          </p:nvPr>
        </p:nvSpPr>
        <p:spPr bwMode="auto">
          <a:xfrm>
            <a:off x="974725" y="4556125"/>
            <a:ext cx="5365750" cy="4324350"/>
          </a:xfrm>
          <a:prstGeom prst="rect">
            <a:avLst/>
          </a:prstGeom>
          <a:solidFill>
            <a:srgbClr val="FFFFFF"/>
          </a:solidFill>
          <a:ln>
            <a:solidFill>
              <a:srgbClr val="000000"/>
            </a:solidFill>
            <a:miter lim="800000"/>
            <a:headEnd/>
            <a:tailEnd/>
          </a:ln>
        </p:spPr>
        <p:txBody>
          <a:bodyPr lIns="95307" tIns="47654" rIns="95307" bIns="47654">
            <a:prstTxWarp prst="textNoShape">
              <a:avLst/>
            </a:prstTxWarp>
          </a:bodyPr>
          <a:lstStyle/>
          <a:p>
            <a:endParaRPr lang="en-US"/>
          </a:p>
        </p:txBody>
      </p:sp>
    </p:spTree>
    <p:extLst>
      <p:ext uri="{BB962C8B-B14F-4D97-AF65-F5344CB8AC3E}">
        <p14:creationId xmlns:p14="http://schemas.microsoft.com/office/powerpoint/2010/main" val="257026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8657543C-C401-4CE4-AC14-4BB0D37ED617}" type="slidenum">
              <a:rPr lang="en-US" smtClean="0"/>
              <a:pPr/>
              <a:t>18</a:t>
            </a:fld>
            <a:endParaRPr lang="en-US"/>
          </a:p>
        </p:txBody>
      </p:sp>
    </p:spTree>
    <p:extLst>
      <p:ext uri="{BB962C8B-B14F-4D97-AF65-F5344CB8AC3E}">
        <p14:creationId xmlns:p14="http://schemas.microsoft.com/office/powerpoint/2010/main" val="207260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CAF85F-9E2C-4765-95C7-BFB7C0BB4A10}" type="slidenum">
              <a:rPr lang="en-US"/>
              <a:pPr/>
              <a:t>21</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06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184AE0-3A07-43F9-8618-8CE078DC6C32}" type="slidenum">
              <a:rPr lang="en-US"/>
              <a:pPr/>
              <a:t>25</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9038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B29E99-BBA4-4B79-A2D9-17654DE736F9}" type="slidenum">
              <a:rPr lang="en-US"/>
              <a:pPr/>
              <a:t>26</a:t>
            </a:fld>
            <a:endParaRPr 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7404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821A1-D26E-43ED-BEF9-15E13B0E771F}" type="slidenum">
              <a:rPr lang="en-US"/>
              <a:pPr/>
              <a:t>27</a:t>
            </a:fld>
            <a:endParaRPr 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4757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71" name="Text Box 1051"/>
          <p:cNvSpPr txBox="1">
            <a:spLocks noChangeArrowheads="1"/>
          </p:cNvSpPr>
          <p:nvPr userDrawn="1"/>
        </p:nvSpPr>
        <p:spPr bwMode="auto">
          <a:xfrm>
            <a:off x="1833563" y="5167313"/>
            <a:ext cx="5913437" cy="1265237"/>
          </a:xfrm>
          <a:prstGeom prst="rect">
            <a:avLst/>
          </a:prstGeom>
          <a:noFill/>
          <a:ln w="9525">
            <a:noFill/>
            <a:miter lim="800000"/>
            <a:headEnd/>
            <a:tailEnd/>
          </a:ln>
          <a:effectLst/>
        </p:spPr>
        <p:txBody>
          <a:bodyPr>
            <a:prstTxWarp prst="textNoShape">
              <a:avLst/>
            </a:prstTxWarp>
            <a:spAutoFit/>
          </a:bodyPr>
          <a:lstStyle/>
          <a:p>
            <a:pPr algn="ctr">
              <a:buClrTx/>
              <a:buFont typeface="Wingdings" charset="2"/>
              <a:buNone/>
            </a:pPr>
            <a:r>
              <a:rPr lang="en-US" sz="2200" b="1"/>
              <a:t>Charles Kime &amp; Thomas Kaminski</a:t>
            </a:r>
          </a:p>
          <a:p>
            <a:pPr algn="ctr">
              <a:buClrTx/>
              <a:buFont typeface="Wingdings" charset="2"/>
              <a:buNone/>
            </a:pPr>
            <a:r>
              <a:rPr lang="en-US" sz="2200">
                <a:ea typeface="Times New Roman" charset="0"/>
                <a:cs typeface="Times New Roman" charset="0"/>
              </a:rPr>
              <a:t>© 2008 Pearson Education, Inc.</a:t>
            </a:r>
            <a:br>
              <a:rPr lang="en-US" sz="2200">
                <a:ea typeface="Times New Roman" charset="0"/>
                <a:cs typeface="Times New Roman" charset="0"/>
              </a:rPr>
            </a:br>
            <a:r>
              <a:rPr lang="en-US" sz="2200">
                <a:ea typeface="Times New Roman" charset="0"/>
                <a:cs typeface="Times New Roman" charset="0"/>
              </a:rPr>
              <a:t> </a:t>
            </a:r>
            <a:r>
              <a:rPr lang="en-US" sz="1800">
                <a:ea typeface="Times New Roman" charset="0"/>
                <a:cs typeface="Times New Roman" charset="0"/>
              </a:rPr>
              <a:t>(Hyperlinks are active in View Show mode)</a:t>
            </a:r>
          </a:p>
        </p:txBody>
      </p:sp>
      <p:sp>
        <p:nvSpPr>
          <p:cNvPr id="6172" name="Text Box 1052"/>
          <p:cNvSpPr txBox="1">
            <a:spLocks noChangeArrowheads="1"/>
          </p:cNvSpPr>
          <p:nvPr userDrawn="1"/>
        </p:nvSpPr>
        <p:spPr bwMode="auto">
          <a:xfrm>
            <a:off x="1301750" y="2847975"/>
            <a:ext cx="6978650" cy="1858963"/>
          </a:xfrm>
          <a:prstGeom prst="rect">
            <a:avLst/>
          </a:prstGeom>
          <a:noFill/>
          <a:ln w="9525">
            <a:noFill/>
            <a:miter lim="800000"/>
            <a:headEnd/>
            <a:tailEnd/>
          </a:ln>
          <a:effectLst/>
        </p:spPr>
        <p:txBody>
          <a:bodyPr>
            <a:prstTxWarp prst="textNoShape">
              <a:avLst/>
            </a:prstTxWarp>
            <a:spAutoFit/>
          </a:bodyPr>
          <a:lstStyle/>
          <a:p>
            <a:pPr algn="ctr">
              <a:buClrTx/>
              <a:buFont typeface="Wingdings" charset="2"/>
              <a:buNone/>
            </a:pPr>
            <a:r>
              <a:rPr lang="en-US" sz="4000" b="1">
                <a:solidFill>
                  <a:srgbClr val="3333FF"/>
                </a:solidFill>
                <a:latin typeface="Helvetica" charset="0"/>
              </a:rPr>
              <a:t>Chapter 2 – Combinational Logic Circuits</a:t>
            </a:r>
          </a:p>
          <a:p>
            <a:pPr algn="ctr">
              <a:buClrTx/>
              <a:buFont typeface="Wingdings" charset="2"/>
              <a:buNone/>
            </a:pPr>
            <a:r>
              <a:rPr lang="en-US" sz="2400" b="1">
                <a:solidFill>
                  <a:srgbClr val="3333FF"/>
                </a:solidFill>
                <a:latin typeface="Helvetica" charset="0"/>
              </a:rPr>
              <a:t>Part 2 – Circuit Optimization</a:t>
            </a:r>
            <a:endParaRPr lang="en-US" sz="4000" b="1">
              <a:solidFill>
                <a:srgbClr val="3333FF"/>
              </a:solidFill>
              <a:latin typeface="Helvetica" charset="0"/>
            </a:endParaRPr>
          </a:p>
        </p:txBody>
      </p:sp>
      <p:sp>
        <p:nvSpPr>
          <p:cNvPr id="6173" name="Text Box 1053"/>
          <p:cNvSpPr txBox="1">
            <a:spLocks noChangeArrowheads="1"/>
          </p:cNvSpPr>
          <p:nvPr userDrawn="1"/>
        </p:nvSpPr>
        <p:spPr bwMode="auto">
          <a:xfrm>
            <a:off x="904875" y="2179638"/>
            <a:ext cx="7772400" cy="579437"/>
          </a:xfrm>
          <a:prstGeom prst="rect">
            <a:avLst/>
          </a:prstGeom>
          <a:noFill/>
          <a:ln w="9525">
            <a:noFill/>
            <a:miter lim="800000"/>
            <a:headEnd/>
            <a:tailEnd/>
          </a:ln>
          <a:effectLst/>
        </p:spPr>
        <p:txBody>
          <a:bodyPr>
            <a:prstTxWarp prst="textNoShape">
              <a:avLst/>
            </a:prstTxWarp>
            <a:spAutoFit/>
          </a:bodyPr>
          <a:lstStyle/>
          <a:p>
            <a:pPr algn="ctr">
              <a:buClrTx/>
              <a:buFont typeface="Wingdings" charset="2"/>
              <a:buNone/>
            </a:pPr>
            <a:r>
              <a:rPr lang="en-US" sz="3200" b="1"/>
              <a:t>Logic and Computer Design Fundamentals</a:t>
            </a:r>
          </a:p>
        </p:txBody>
      </p:sp>
      <p:sp>
        <p:nvSpPr>
          <p:cNvPr id="6174" name="Line 1054"/>
          <p:cNvSpPr>
            <a:spLocks noChangeShapeType="1"/>
          </p:cNvSpPr>
          <p:nvPr userDrawn="1"/>
        </p:nvSpPr>
        <p:spPr bwMode="auto">
          <a:xfrm>
            <a:off x="579438" y="1935163"/>
            <a:ext cx="8015287" cy="0"/>
          </a:xfrm>
          <a:prstGeom prst="line">
            <a:avLst/>
          </a:prstGeom>
          <a:noFill/>
          <a:ln w="76200">
            <a:solidFill>
              <a:srgbClr val="3333FF"/>
            </a:solidFill>
            <a:round/>
            <a:headEnd/>
            <a:tailEnd/>
          </a:ln>
          <a:effectLst/>
        </p:spPr>
        <p:txBody>
          <a:bodyPr>
            <a:prstTxWarp prst="textNoShape">
              <a:avLst/>
            </a:prstTxWarp>
          </a:bodyP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Slide Number Placeholder 3"/>
          <p:cNvSpPr>
            <a:spLocks noGrp="1"/>
          </p:cNvSpPr>
          <p:nvPr>
            <p:ph type="sldNum" sz="quarter" idx="10"/>
          </p:nvPr>
        </p:nvSpPr>
        <p:spPr/>
        <p:txBody>
          <a:bodyPr/>
          <a:lstStyle>
            <a:lvl1pPr>
              <a:defRPr smtClean="0"/>
            </a:lvl1pPr>
          </a:lstStyle>
          <a:p>
            <a:r>
              <a:rPr lang="en-US"/>
              <a:t>Chapter 2 - Part 2         </a:t>
            </a:r>
            <a:fld id="{AD258F53-DDDA-6941-B0E1-DC1EBC6732D9}"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0"/>
            <a:ext cx="1944688" cy="6330950"/>
          </a:xfrm>
        </p:spPr>
        <p:txBody>
          <a:bodyPr vert="eaVert"/>
          <a:lstStyle/>
          <a:p>
            <a:r>
              <a:rPr lang="tr-TR"/>
              <a:t>Click to edit Master title style</a:t>
            </a:r>
            <a:endParaRPr lang="en-US"/>
          </a:p>
        </p:txBody>
      </p:sp>
      <p:sp>
        <p:nvSpPr>
          <p:cNvPr id="3" name="Vertical Text Placeholder 2"/>
          <p:cNvSpPr>
            <a:spLocks noGrp="1"/>
          </p:cNvSpPr>
          <p:nvPr>
            <p:ph type="body" orient="vert" idx="1"/>
          </p:nvPr>
        </p:nvSpPr>
        <p:spPr>
          <a:xfrm>
            <a:off x="706438" y="0"/>
            <a:ext cx="5684837" cy="6330950"/>
          </a:xfrm>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Slide Number Placeholder 3"/>
          <p:cNvSpPr>
            <a:spLocks noGrp="1"/>
          </p:cNvSpPr>
          <p:nvPr>
            <p:ph type="sldNum" sz="quarter" idx="10"/>
          </p:nvPr>
        </p:nvSpPr>
        <p:spPr/>
        <p:txBody>
          <a:bodyPr/>
          <a:lstStyle>
            <a:lvl1pPr>
              <a:defRPr smtClean="0"/>
            </a:lvl1pPr>
          </a:lstStyle>
          <a:p>
            <a:r>
              <a:rPr lang="en-US"/>
              <a:t>Chapter 2 - Part 2         </a:t>
            </a:r>
            <a:fld id="{5E12A701-9C46-4A44-AEB3-CCC75AF5F29F}"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idx="1"/>
          </p:nvPr>
        </p:nvSpPr>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Slide Number Placeholder 3"/>
          <p:cNvSpPr>
            <a:spLocks noGrp="1"/>
          </p:cNvSpPr>
          <p:nvPr>
            <p:ph type="sldNum" sz="quarter" idx="10"/>
          </p:nvPr>
        </p:nvSpPr>
        <p:spPr/>
        <p:txBody>
          <a:bodyPr/>
          <a:lstStyle>
            <a:lvl1pPr>
              <a:defRPr smtClean="0"/>
            </a:lvl1pPr>
          </a:lstStyle>
          <a:p>
            <a:r>
              <a:rPr lang="en-US"/>
              <a:t>Chapter 2 - Part 2         </a:t>
            </a:r>
            <a:fld id="{8F353B09-1CD0-9140-AE84-151CC516706B}"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Click to edit Master text styles</a:t>
            </a:r>
          </a:p>
        </p:txBody>
      </p:sp>
      <p:sp>
        <p:nvSpPr>
          <p:cNvPr id="4" name="Slide Number Placeholder 3"/>
          <p:cNvSpPr>
            <a:spLocks noGrp="1"/>
          </p:cNvSpPr>
          <p:nvPr>
            <p:ph type="sldNum" sz="quarter" idx="10"/>
          </p:nvPr>
        </p:nvSpPr>
        <p:spPr/>
        <p:txBody>
          <a:bodyPr/>
          <a:lstStyle>
            <a:lvl1pPr>
              <a:defRPr smtClean="0"/>
            </a:lvl1pPr>
          </a:lstStyle>
          <a:p>
            <a:r>
              <a:rPr lang="en-US"/>
              <a:t>Chapter 2 - Part 2         </a:t>
            </a:r>
            <a:fld id="{9D70512F-64DA-F94D-8FE1-13D5F35B1321}"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sz="half" idx="1"/>
          </p:nvPr>
        </p:nvSpPr>
        <p:spPr>
          <a:xfrm>
            <a:off x="706438" y="1303338"/>
            <a:ext cx="3810000" cy="5027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Content Placeholder 3"/>
          <p:cNvSpPr>
            <a:spLocks noGrp="1"/>
          </p:cNvSpPr>
          <p:nvPr>
            <p:ph sz="half" idx="2"/>
          </p:nvPr>
        </p:nvSpPr>
        <p:spPr>
          <a:xfrm>
            <a:off x="4668838" y="1303338"/>
            <a:ext cx="3810000" cy="5027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Slide Number Placeholder 4"/>
          <p:cNvSpPr>
            <a:spLocks noGrp="1"/>
          </p:cNvSpPr>
          <p:nvPr>
            <p:ph type="sldNum" sz="quarter" idx="10"/>
          </p:nvPr>
        </p:nvSpPr>
        <p:spPr/>
        <p:txBody>
          <a:bodyPr/>
          <a:lstStyle>
            <a:lvl1pPr>
              <a:defRPr smtClean="0"/>
            </a:lvl1pPr>
          </a:lstStyle>
          <a:p>
            <a:r>
              <a:rPr lang="en-US"/>
              <a:t>Chapter 2 - Part 2         </a:t>
            </a:r>
            <a:fld id="{99B983C7-1AB6-9D48-8D0C-4E5785AC5A2A}"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Slide Number Placeholder 6"/>
          <p:cNvSpPr>
            <a:spLocks noGrp="1"/>
          </p:cNvSpPr>
          <p:nvPr>
            <p:ph type="sldNum" sz="quarter" idx="10"/>
          </p:nvPr>
        </p:nvSpPr>
        <p:spPr/>
        <p:txBody>
          <a:bodyPr/>
          <a:lstStyle>
            <a:lvl1pPr>
              <a:defRPr smtClean="0"/>
            </a:lvl1pPr>
          </a:lstStyle>
          <a:p>
            <a:r>
              <a:rPr lang="en-US"/>
              <a:t>Chapter 2 - Part 2         </a:t>
            </a:r>
            <a:fld id="{3866F453-F074-5244-AD3F-99C523F96130}"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r>
              <a:rPr lang="en-US"/>
              <a:t>Chapter 2 - Part 2         </a:t>
            </a:r>
            <a:fld id="{5A4AB14F-0922-EF42-A3F5-9FAB13BD204A}"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r>
              <a:rPr lang="en-US"/>
              <a:t>Chapter 2 - Part 2         </a:t>
            </a:r>
            <a:fld id="{558DC750-B9C2-4342-B0D7-00A19135FBEA}"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Slide Number Placeholder 4"/>
          <p:cNvSpPr>
            <a:spLocks noGrp="1"/>
          </p:cNvSpPr>
          <p:nvPr>
            <p:ph type="sldNum" sz="quarter" idx="10"/>
          </p:nvPr>
        </p:nvSpPr>
        <p:spPr/>
        <p:txBody>
          <a:bodyPr/>
          <a:lstStyle>
            <a:lvl1pPr>
              <a:defRPr smtClean="0"/>
            </a:lvl1pPr>
          </a:lstStyle>
          <a:p>
            <a:r>
              <a:rPr lang="en-US"/>
              <a:t>Chapter 2 - Part 2         </a:t>
            </a:r>
            <a:fld id="{5CD21B12-21BB-7F40-AD85-F003BA73E710}"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Slide Number Placeholder 4"/>
          <p:cNvSpPr>
            <a:spLocks noGrp="1"/>
          </p:cNvSpPr>
          <p:nvPr>
            <p:ph type="sldNum" sz="quarter" idx="10"/>
          </p:nvPr>
        </p:nvSpPr>
        <p:spPr/>
        <p:txBody>
          <a:bodyPr/>
          <a:lstStyle>
            <a:lvl1pPr>
              <a:defRPr smtClean="0"/>
            </a:lvl1pPr>
          </a:lstStyle>
          <a:p>
            <a:r>
              <a:rPr lang="en-US"/>
              <a:t>Chapter 2 - Part 2         </a:t>
            </a:r>
            <a:fld id="{BD55E5E7-8C06-514C-9A2D-102AA00F6B84}"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4" name="Rectangle 50"/>
          <p:cNvSpPr>
            <a:spLocks noGrp="1" noChangeArrowheads="1"/>
          </p:cNvSpPr>
          <p:nvPr>
            <p:ph type="sldNum" sz="quarter" idx="4"/>
          </p:nvPr>
        </p:nvSpPr>
        <p:spPr bwMode="auto">
          <a:xfrm>
            <a:off x="6737350" y="6489700"/>
            <a:ext cx="238125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defRPr sz="1600">
                <a:ea typeface="Times New Roman" charset="0"/>
                <a:cs typeface="Times New Roman" charset="0"/>
              </a:defRPr>
            </a:lvl1pPr>
          </a:lstStyle>
          <a:p>
            <a:r>
              <a:rPr lang="en-US"/>
              <a:t>Chapter 2 - Part 2         </a:t>
            </a:r>
            <a:fld id="{F2E4B694-5354-DF4A-A39F-A7F6C79D478C}" type="slidenum">
              <a:rPr lang="en-US"/>
              <a:pPr/>
              <a:t>‹#›</a:t>
            </a:fld>
            <a:endParaRPr lang="en-US"/>
          </a:p>
        </p:txBody>
      </p:sp>
      <p:sp>
        <p:nvSpPr>
          <p:cNvPr id="1075" name="Line 51"/>
          <p:cNvSpPr>
            <a:spLocks noChangeShapeType="1"/>
          </p:cNvSpPr>
          <p:nvPr userDrawn="1"/>
        </p:nvSpPr>
        <p:spPr bwMode="auto">
          <a:xfrm>
            <a:off x="581025" y="1173163"/>
            <a:ext cx="8015288" cy="0"/>
          </a:xfrm>
          <a:prstGeom prst="line">
            <a:avLst/>
          </a:prstGeom>
          <a:noFill/>
          <a:ln w="76200">
            <a:solidFill>
              <a:srgbClr val="3333FF"/>
            </a:solidFill>
            <a:round/>
            <a:headEnd/>
            <a:tailEnd/>
          </a:ln>
          <a:effectLst/>
        </p:spPr>
        <p:txBody>
          <a:bodyPr>
            <a:prstTxWarp prst="textNoShape">
              <a:avLst/>
            </a:prstTxWarp>
          </a:bodyPr>
          <a:lstStyle/>
          <a:p>
            <a:endParaRPr lang="en-US"/>
          </a:p>
        </p:txBody>
      </p:sp>
      <p:sp>
        <p:nvSpPr>
          <p:cNvPr id="1076" name="Rectangle 52"/>
          <p:cNvSpPr>
            <a:spLocks noGrp="1" noChangeArrowheads="1"/>
          </p:cNvSpPr>
          <p:nvPr>
            <p:ph type="title"/>
          </p:nvPr>
        </p:nvSpPr>
        <p:spPr bwMode="auto">
          <a:xfrm>
            <a:off x="715963" y="0"/>
            <a:ext cx="7772400" cy="10207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78" name="Rectangle 54"/>
          <p:cNvSpPr>
            <a:spLocks noGrp="1" noChangeArrowheads="1"/>
          </p:cNvSpPr>
          <p:nvPr>
            <p:ph type="body" idx="1"/>
          </p:nvPr>
        </p:nvSpPr>
        <p:spPr bwMode="auto">
          <a:xfrm>
            <a:off x="706438" y="1303338"/>
            <a:ext cx="7772400" cy="5027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86" name="Picture 62" descr="watermark"/>
          <p:cNvPicPr>
            <a:picLocks noChangeAspect="1" noChangeArrowheads="1"/>
          </p:cNvPicPr>
          <p:nvPr userDrawn="1"/>
        </p:nvPicPr>
        <p:blipFill>
          <a:blip r:embed="rId13"/>
          <a:srcRect/>
          <a:stretch>
            <a:fillRect/>
          </a:stretch>
        </p:blipFill>
        <p:spPr bwMode="auto">
          <a:xfrm>
            <a:off x="19050" y="6505575"/>
            <a:ext cx="1971675" cy="3429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charset="0"/>
        </a:defRPr>
      </a:lvl2pPr>
      <a:lvl3pPr algn="l" rtl="0" eaLnBrk="0" fontAlgn="base" hangingPunct="0">
        <a:spcBef>
          <a:spcPct val="0"/>
        </a:spcBef>
        <a:spcAft>
          <a:spcPct val="0"/>
        </a:spcAft>
        <a:defRPr sz="4400">
          <a:solidFill>
            <a:schemeClr val="tx2"/>
          </a:solidFill>
          <a:latin typeface="Times New Roman" charset="0"/>
        </a:defRPr>
      </a:lvl3pPr>
      <a:lvl4pPr algn="l" rtl="0" eaLnBrk="0" fontAlgn="base" hangingPunct="0">
        <a:spcBef>
          <a:spcPct val="0"/>
        </a:spcBef>
        <a:spcAft>
          <a:spcPct val="0"/>
        </a:spcAft>
        <a:defRPr sz="4400">
          <a:solidFill>
            <a:schemeClr val="tx2"/>
          </a:solidFill>
          <a:latin typeface="Times New Roman" charset="0"/>
        </a:defRPr>
      </a:lvl4pPr>
      <a:lvl5pPr algn="l" rtl="0" eaLnBrk="0" fontAlgn="base" hangingPunct="0">
        <a:spcBef>
          <a:spcPct val="0"/>
        </a:spcBef>
        <a:spcAft>
          <a:spcPct val="0"/>
        </a:spcAft>
        <a:defRPr sz="4400">
          <a:solidFill>
            <a:schemeClr val="tx2"/>
          </a:solidFill>
          <a:latin typeface="Times New Roman" charset="0"/>
        </a:defRPr>
      </a:lvl5pPr>
      <a:lvl6pPr marL="457200" algn="l" rtl="0" eaLnBrk="0" fontAlgn="base" hangingPunct="0">
        <a:spcBef>
          <a:spcPct val="0"/>
        </a:spcBef>
        <a:spcAft>
          <a:spcPct val="0"/>
        </a:spcAft>
        <a:defRPr sz="4400">
          <a:solidFill>
            <a:schemeClr val="tx2"/>
          </a:solidFill>
          <a:latin typeface="Times New Roman" charset="0"/>
        </a:defRPr>
      </a:lvl6pPr>
      <a:lvl7pPr marL="914400" algn="l" rtl="0" eaLnBrk="0" fontAlgn="base" hangingPunct="0">
        <a:spcBef>
          <a:spcPct val="0"/>
        </a:spcBef>
        <a:spcAft>
          <a:spcPct val="0"/>
        </a:spcAft>
        <a:defRPr sz="4400">
          <a:solidFill>
            <a:schemeClr val="tx2"/>
          </a:solidFill>
          <a:latin typeface="Times New Roman" charset="0"/>
        </a:defRPr>
      </a:lvl7pPr>
      <a:lvl8pPr marL="1371600" algn="l" rtl="0" eaLnBrk="0" fontAlgn="base" hangingPunct="0">
        <a:spcBef>
          <a:spcPct val="0"/>
        </a:spcBef>
        <a:spcAft>
          <a:spcPct val="0"/>
        </a:spcAft>
        <a:defRPr sz="4400">
          <a:solidFill>
            <a:schemeClr val="tx2"/>
          </a:solidFill>
          <a:latin typeface="Times New Roman" charset="0"/>
        </a:defRPr>
      </a:lvl8pPr>
      <a:lvl9pPr marL="1828800" algn="l"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rgbClr val="3333FF"/>
        </a:buClr>
        <a:buFont typeface="Wingdings"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3333FF"/>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rgbClr val="3333FF"/>
        </a:buClr>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rgbClr val="3333FF"/>
        </a:buClr>
        <a:buFont typeface="Wingdings" charset="2"/>
        <a:buChar char="§"/>
        <a:defRPr sz="2000">
          <a:solidFill>
            <a:schemeClr val="tx1"/>
          </a:solidFill>
          <a:latin typeface="+mn-lt"/>
          <a:ea typeface="ＭＳ Ｐゴシック" charset="-128"/>
        </a:defRPr>
      </a:lvl5pPr>
      <a:lvl6pPr marL="2514600" indent="-228600" algn="l" rtl="0" eaLnBrk="0" fontAlgn="base" hangingPunct="0">
        <a:spcBef>
          <a:spcPct val="20000"/>
        </a:spcBef>
        <a:spcAft>
          <a:spcPct val="0"/>
        </a:spcAft>
        <a:buClr>
          <a:srgbClr val="3333FF"/>
        </a:buClr>
        <a:buFont typeface="Wingdings" charset="2"/>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lr>
          <a:srgbClr val="3333FF"/>
        </a:buClr>
        <a:buFont typeface="Wingdings" charset="2"/>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lr>
          <a:srgbClr val="3333FF"/>
        </a:buClr>
        <a:buFont typeface="Wingdings" charset="2"/>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lr>
          <a:srgbClr val="3333FF"/>
        </a:buClr>
        <a:buFont typeface="Wingdings" charset="2"/>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tr-TR" sz="4400" dirty="0">
                <a:solidFill>
                  <a:srgbClr val="FF0000"/>
                </a:solidFill>
                <a:latin typeface="Arial"/>
                <a:cs typeface="Arial"/>
              </a:rPr>
              <a:t>Chapter 2 – Combinational Digital Circuits</a:t>
            </a:r>
          </a:p>
          <a:p>
            <a:pPr marL="0" indent="0" algn="ctr">
              <a:buNone/>
            </a:pPr>
            <a:endParaRPr lang="tr-TR" sz="4400" dirty="0">
              <a:solidFill>
                <a:srgbClr val="FF0000"/>
              </a:solidFill>
              <a:latin typeface="Arial"/>
              <a:cs typeface="Arial"/>
            </a:endParaRPr>
          </a:p>
          <a:p>
            <a:pPr marL="0" indent="0" algn="ctr">
              <a:buNone/>
            </a:pPr>
            <a:r>
              <a:rPr lang="tr-TR" dirty="0">
                <a:latin typeface="Arial"/>
                <a:cs typeface="Arial"/>
              </a:rPr>
              <a:t>Part 2 – Circuit Optimization</a:t>
            </a:r>
          </a:p>
        </p:txBody>
      </p:sp>
      <p:sp>
        <p:nvSpPr>
          <p:cNvPr id="4" name="Slide Number Placeholder 3"/>
          <p:cNvSpPr>
            <a:spLocks noGrp="1"/>
          </p:cNvSpPr>
          <p:nvPr>
            <p:ph type="sldNum" sz="quarter" idx="10"/>
          </p:nvPr>
        </p:nvSpPr>
        <p:spPr>
          <a:xfrm>
            <a:off x="6604000" y="6489700"/>
            <a:ext cx="2514600" cy="368300"/>
          </a:xfrm>
        </p:spPr>
        <p:txBody>
          <a:bodyPr/>
          <a:lstStyle/>
          <a:p>
            <a:r>
              <a:rPr lang="en-US" dirty="0">
                <a:latin typeface="Arial"/>
                <a:cs typeface="Arial"/>
              </a:rPr>
              <a:t>Chapter 2 – Part 2         </a:t>
            </a:r>
            <a:fld id="{0BE6BD64-0932-4C86-95EE-D07D1561D614}" type="slidenum">
              <a:rPr lang="en-US" smtClean="0">
                <a:latin typeface="Arial"/>
                <a:cs typeface="Arial"/>
              </a:rPr>
              <a:pPr/>
              <a:t>1</a:t>
            </a:fld>
            <a:endParaRPr lang="en-US" dirty="0">
              <a:latin typeface="Arial"/>
              <a:cs typeface="Arial"/>
            </a:endParaRPr>
          </a:p>
        </p:txBody>
      </p:sp>
    </p:spTree>
    <p:extLst>
      <p:ext uri="{BB962C8B-B14F-4D97-AF65-F5344CB8AC3E}">
        <p14:creationId xmlns:p14="http://schemas.microsoft.com/office/powerpoint/2010/main" val="414897741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r-TR" dirty="0"/>
              <a:t>The Boolean function is represented in SOP or POS.</a:t>
            </a:r>
          </a:p>
          <a:p>
            <a:r>
              <a:rPr lang="tr-TR" dirty="0">
                <a:solidFill>
                  <a:srgbClr val="FF0000"/>
                </a:solidFill>
              </a:rPr>
              <a:t>1st Phase: </a:t>
            </a:r>
            <a:r>
              <a:rPr lang="tr-TR" dirty="0"/>
              <a:t>Finding the prime implicants of f.</a:t>
            </a:r>
          </a:p>
          <a:p>
            <a:r>
              <a:rPr lang="tr-TR" dirty="0">
                <a:solidFill>
                  <a:srgbClr val="FF0000"/>
                </a:solidFill>
              </a:rPr>
              <a:t>2nd Phase: </a:t>
            </a:r>
            <a:r>
              <a:rPr lang="tr-TR" dirty="0">
                <a:solidFill>
                  <a:srgbClr val="000000"/>
                </a:solidFill>
              </a:rPr>
              <a:t>Finding optimal representation of f by taking some of the prime implicants.</a:t>
            </a:r>
          </a:p>
        </p:txBody>
      </p:sp>
      <p:sp>
        <p:nvSpPr>
          <p:cNvPr id="3" name="Title 2"/>
          <p:cNvSpPr>
            <a:spLocks noGrp="1"/>
          </p:cNvSpPr>
          <p:nvPr>
            <p:ph type="title"/>
          </p:nvPr>
        </p:nvSpPr>
        <p:spPr/>
        <p:txBody>
          <a:bodyPr>
            <a:noAutofit/>
          </a:bodyPr>
          <a:lstStyle/>
          <a:p>
            <a:r>
              <a:rPr lang="en-US" sz="3600" dirty="0" err="1"/>
              <a:t>Quine-McCluskey</a:t>
            </a:r>
            <a:r>
              <a:rPr lang="tr-TR" sz="3600" dirty="0"/>
              <a:t> Method</a:t>
            </a:r>
          </a:p>
        </p:txBody>
      </p:sp>
    </p:spTree>
    <p:extLst>
      <p:ext uri="{BB962C8B-B14F-4D97-AF65-F5344CB8AC3E}">
        <p14:creationId xmlns:p14="http://schemas.microsoft.com/office/powerpoint/2010/main" val="138688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83381"/>
            <a:ext cx="8229600" cy="579519"/>
          </a:xfrm>
        </p:spPr>
        <p:txBody>
          <a:bodyPr>
            <a:normAutofit fontScale="92500"/>
          </a:bodyPr>
          <a:lstStyle/>
          <a:p>
            <a:r>
              <a:rPr lang="tr-TR" dirty="0" err="1">
                <a:solidFill>
                  <a:srgbClr val="FF0000"/>
                </a:solidFill>
              </a:rPr>
              <a:t>Example</a:t>
            </a:r>
            <a:r>
              <a:rPr lang="tr-TR" dirty="0">
                <a:solidFill>
                  <a:srgbClr val="FF0000"/>
                </a:solidFill>
              </a:rPr>
              <a:t>:</a:t>
            </a:r>
            <a:r>
              <a:rPr lang="tr-TR" dirty="0"/>
              <a:t> f(x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r>
              <a:rPr lang="tr-TR" dirty="0"/>
              <a:t>)=</a:t>
            </a:r>
            <a:r>
              <a:rPr lang="tr-TR" dirty="0">
                <a:sym typeface="Symbol"/>
              </a:rPr>
              <a:t></a:t>
            </a:r>
            <a:r>
              <a:rPr lang="tr-TR" baseline="-25000" dirty="0">
                <a:sym typeface="Symbol"/>
              </a:rPr>
              <a:t>m</a:t>
            </a:r>
            <a:r>
              <a:rPr lang="tr-TR" dirty="0">
                <a:sym typeface="Symbol"/>
              </a:rPr>
              <a:t>(1,3,5,6,7,8,12,14,15)</a:t>
            </a:r>
          </a:p>
        </p:txBody>
      </p:sp>
      <p:sp>
        <p:nvSpPr>
          <p:cNvPr id="3" name="Title 2"/>
          <p:cNvSpPr>
            <a:spLocks noGrp="1"/>
          </p:cNvSpPr>
          <p:nvPr>
            <p:ph type="title"/>
          </p:nvPr>
        </p:nvSpPr>
        <p:spPr>
          <a:xfrm>
            <a:off x="0" y="0"/>
            <a:ext cx="9143999" cy="1020763"/>
          </a:xfrm>
        </p:spPr>
        <p:txBody>
          <a:bodyPr>
            <a:noAutofit/>
          </a:bodyPr>
          <a:lstStyle/>
          <a:p>
            <a:r>
              <a:rPr lang="tr-TR" sz="2800" dirty="0"/>
              <a:t>Optimization of SOP Representation By </a:t>
            </a:r>
            <a:r>
              <a:rPr lang="en-US" sz="2800" dirty="0" err="1">
                <a:solidFill>
                  <a:srgbClr val="FF0000"/>
                </a:solidFill>
              </a:rPr>
              <a:t>Quine-McCluskey</a:t>
            </a:r>
            <a:r>
              <a:rPr lang="tr-TR" sz="2800" dirty="0">
                <a:solidFill>
                  <a:srgbClr val="FF0000"/>
                </a:solidFill>
              </a:rPr>
              <a:t> </a:t>
            </a:r>
            <a:r>
              <a:rPr lang="tr-TR" sz="2800" dirty="0"/>
              <a:t>Method – </a:t>
            </a:r>
            <a:r>
              <a:rPr lang="tr-TR" sz="2800" dirty="0">
                <a:solidFill>
                  <a:srgbClr val="FF0000"/>
                </a:solidFill>
              </a:rPr>
              <a:t>1st Phase : </a:t>
            </a:r>
            <a:r>
              <a:rPr lang="tr-TR" sz="2800" dirty="0"/>
              <a:t>Finding the prime implicants</a:t>
            </a:r>
          </a:p>
        </p:txBody>
      </p:sp>
      <p:cxnSp>
        <p:nvCxnSpPr>
          <p:cNvPr id="5" name="Straight Connector 4"/>
          <p:cNvCxnSpPr/>
          <p:nvPr/>
        </p:nvCxnSpPr>
        <p:spPr>
          <a:xfrm>
            <a:off x="2002984" y="2142148"/>
            <a:ext cx="0" cy="2483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14952" y="2358172"/>
            <a:ext cx="573736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30976" y="1976183"/>
            <a:ext cx="1368152" cy="369332"/>
          </a:xfrm>
          <a:prstGeom prst="rect">
            <a:avLst/>
          </a:prstGeom>
          <a:noFill/>
        </p:spPr>
        <p:txBody>
          <a:bodyPr wrap="square" rtlCol="0">
            <a:spAutoFit/>
          </a:bodyPr>
          <a:lstStyle/>
          <a:p>
            <a:r>
              <a:rPr lang="tr-TR" sz="1800" dirty="0">
                <a:latin typeface="Lucida Sans Unicode"/>
                <a:cs typeface="Lucida Sans Unicode"/>
              </a:rPr>
              <a:t>x</a:t>
            </a:r>
            <a:r>
              <a:rPr lang="tr-TR" sz="1800" baseline="-25000" dirty="0">
                <a:latin typeface="Lucida Sans Unicode"/>
                <a:cs typeface="Lucida Sans Unicode"/>
              </a:rPr>
              <a:t>1 </a:t>
            </a:r>
            <a:r>
              <a:rPr lang="tr-TR" sz="1800" dirty="0">
                <a:latin typeface="Lucida Sans Unicode"/>
                <a:cs typeface="Lucida Sans Unicode"/>
              </a:rPr>
              <a:t>x</a:t>
            </a:r>
            <a:r>
              <a:rPr lang="tr-TR" sz="1800" baseline="-25000" dirty="0">
                <a:latin typeface="Lucida Sans Unicode"/>
                <a:cs typeface="Lucida Sans Unicode"/>
              </a:rPr>
              <a:t>2 </a:t>
            </a:r>
            <a:r>
              <a:rPr lang="tr-TR" sz="1800" dirty="0">
                <a:latin typeface="Lucida Sans Unicode"/>
                <a:cs typeface="Lucida Sans Unicode"/>
              </a:rPr>
              <a:t>x</a:t>
            </a:r>
            <a:r>
              <a:rPr lang="tr-TR" sz="1800" baseline="-25000" dirty="0">
                <a:latin typeface="Lucida Sans Unicode"/>
                <a:cs typeface="Lucida Sans Unicode"/>
              </a:rPr>
              <a:t>3 </a:t>
            </a:r>
            <a:r>
              <a:rPr lang="tr-TR" sz="1800" dirty="0">
                <a:latin typeface="Lucida Sans Unicode"/>
                <a:cs typeface="Lucida Sans Unicode"/>
              </a:rPr>
              <a:t>x</a:t>
            </a:r>
            <a:r>
              <a:rPr lang="tr-TR" sz="1800" baseline="-25000" dirty="0">
                <a:latin typeface="Lucida Sans Unicode"/>
                <a:cs typeface="Lucida Sans Unicode"/>
              </a:rPr>
              <a:t>4 </a:t>
            </a:r>
            <a:endParaRPr lang="tr-TR" sz="1800" dirty="0">
              <a:latin typeface="Lucida Sans Unicode"/>
              <a:cs typeface="Lucida Sans Unicode"/>
            </a:endParaRPr>
          </a:p>
        </p:txBody>
      </p:sp>
      <p:grpSp>
        <p:nvGrpSpPr>
          <p:cNvPr id="4" name="Group 48"/>
          <p:cNvGrpSpPr/>
          <p:nvPr/>
        </p:nvGrpSpPr>
        <p:grpSpPr>
          <a:xfrm>
            <a:off x="1744452" y="2358172"/>
            <a:ext cx="1411994" cy="369332"/>
            <a:chOff x="1744452" y="2358172"/>
            <a:chExt cx="1411994" cy="369332"/>
          </a:xfrm>
        </p:grpSpPr>
        <p:sp>
          <p:nvSpPr>
            <p:cNvPr id="12" name="TextBox 11"/>
            <p:cNvSpPr txBox="1"/>
            <p:nvPr/>
          </p:nvSpPr>
          <p:spPr>
            <a:xfrm>
              <a:off x="1949715" y="2358172"/>
              <a:ext cx="1206731" cy="369332"/>
            </a:xfrm>
            <a:prstGeom prst="rect">
              <a:avLst/>
            </a:prstGeom>
            <a:noFill/>
          </p:spPr>
          <p:txBody>
            <a:bodyPr wrap="none" rtlCol="0">
              <a:spAutoFit/>
            </a:bodyPr>
            <a:lstStyle/>
            <a:p>
              <a:r>
                <a:rPr lang="tr-TR" sz="1800" dirty="0">
                  <a:latin typeface="Lucida Sans Unicode"/>
                  <a:cs typeface="Lucida Sans Unicode"/>
                </a:rPr>
                <a:t>0  0  0  1</a:t>
              </a:r>
            </a:p>
          </p:txBody>
        </p:sp>
        <p:sp>
          <p:nvSpPr>
            <p:cNvPr id="13" name="TextBox 12"/>
            <p:cNvSpPr txBox="1"/>
            <p:nvPr/>
          </p:nvSpPr>
          <p:spPr>
            <a:xfrm>
              <a:off x="1744452" y="2358172"/>
              <a:ext cx="330627" cy="369332"/>
            </a:xfrm>
            <a:prstGeom prst="rect">
              <a:avLst/>
            </a:prstGeom>
            <a:noFill/>
          </p:spPr>
          <p:txBody>
            <a:bodyPr wrap="none" rtlCol="0">
              <a:spAutoFit/>
            </a:bodyPr>
            <a:lstStyle/>
            <a:p>
              <a:r>
                <a:rPr lang="tr-TR" sz="1800" dirty="0">
                  <a:latin typeface="Lucida Sans Unicode"/>
                  <a:cs typeface="Lucida Sans Unicode"/>
                </a:rPr>
                <a:t>1</a:t>
              </a:r>
            </a:p>
          </p:txBody>
        </p:sp>
      </p:grpSp>
      <p:grpSp>
        <p:nvGrpSpPr>
          <p:cNvPr id="6" name="Group 49"/>
          <p:cNvGrpSpPr/>
          <p:nvPr/>
        </p:nvGrpSpPr>
        <p:grpSpPr>
          <a:xfrm>
            <a:off x="1744452" y="2564904"/>
            <a:ext cx="1406803" cy="369332"/>
            <a:chOff x="1744452" y="2564904"/>
            <a:chExt cx="1406803" cy="369332"/>
          </a:xfrm>
        </p:grpSpPr>
        <p:sp>
          <p:nvSpPr>
            <p:cNvPr id="11" name="TextBox 10"/>
            <p:cNvSpPr txBox="1"/>
            <p:nvPr/>
          </p:nvSpPr>
          <p:spPr>
            <a:xfrm>
              <a:off x="1744452" y="2564904"/>
              <a:ext cx="330627" cy="369332"/>
            </a:xfrm>
            <a:prstGeom prst="rect">
              <a:avLst/>
            </a:prstGeom>
            <a:noFill/>
          </p:spPr>
          <p:txBody>
            <a:bodyPr wrap="none" rtlCol="0">
              <a:spAutoFit/>
            </a:bodyPr>
            <a:lstStyle/>
            <a:p>
              <a:r>
                <a:rPr lang="tr-TR" sz="1800" dirty="0">
                  <a:latin typeface="Lucida Sans Unicode"/>
                  <a:cs typeface="Lucida Sans Unicode"/>
                </a:rPr>
                <a:t>8</a:t>
              </a:r>
            </a:p>
          </p:txBody>
        </p:sp>
        <p:sp>
          <p:nvSpPr>
            <p:cNvPr id="14" name="TextBox 13"/>
            <p:cNvSpPr txBox="1"/>
            <p:nvPr/>
          </p:nvSpPr>
          <p:spPr>
            <a:xfrm>
              <a:off x="1944524" y="2564904"/>
              <a:ext cx="1206731" cy="369332"/>
            </a:xfrm>
            <a:prstGeom prst="rect">
              <a:avLst/>
            </a:prstGeom>
            <a:noFill/>
          </p:spPr>
          <p:txBody>
            <a:bodyPr wrap="none" rtlCol="0">
              <a:spAutoFit/>
            </a:bodyPr>
            <a:lstStyle/>
            <a:p>
              <a:r>
                <a:rPr lang="tr-TR" sz="1800" dirty="0">
                  <a:latin typeface="Lucida Sans Unicode"/>
                  <a:cs typeface="Lucida Sans Unicode"/>
                </a:rPr>
                <a:t>1  0  0  0</a:t>
              </a:r>
            </a:p>
          </p:txBody>
        </p:sp>
      </p:grpSp>
      <p:cxnSp>
        <p:nvCxnSpPr>
          <p:cNvPr id="16" name="Straight Connector 15"/>
          <p:cNvCxnSpPr/>
          <p:nvPr/>
        </p:nvCxnSpPr>
        <p:spPr>
          <a:xfrm>
            <a:off x="1786960" y="2852936"/>
            <a:ext cx="13681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51"/>
          <p:cNvGrpSpPr/>
          <p:nvPr/>
        </p:nvGrpSpPr>
        <p:grpSpPr>
          <a:xfrm>
            <a:off x="1744452" y="3068960"/>
            <a:ext cx="1406803" cy="369332"/>
            <a:chOff x="1744452" y="3068960"/>
            <a:chExt cx="1406803" cy="369332"/>
          </a:xfrm>
        </p:grpSpPr>
        <p:sp>
          <p:nvSpPr>
            <p:cNvPr id="17" name="TextBox 16"/>
            <p:cNvSpPr txBox="1"/>
            <p:nvPr/>
          </p:nvSpPr>
          <p:spPr>
            <a:xfrm>
              <a:off x="1744452" y="3068960"/>
              <a:ext cx="330627" cy="369332"/>
            </a:xfrm>
            <a:prstGeom prst="rect">
              <a:avLst/>
            </a:prstGeom>
            <a:noFill/>
          </p:spPr>
          <p:txBody>
            <a:bodyPr wrap="none" rtlCol="0">
              <a:spAutoFit/>
            </a:bodyPr>
            <a:lstStyle/>
            <a:p>
              <a:r>
                <a:rPr lang="tr-TR" sz="1800" dirty="0">
                  <a:latin typeface="Lucida Sans Unicode"/>
                  <a:cs typeface="Lucida Sans Unicode"/>
                </a:rPr>
                <a:t>5</a:t>
              </a:r>
            </a:p>
          </p:txBody>
        </p:sp>
        <p:sp>
          <p:nvSpPr>
            <p:cNvPr id="18" name="TextBox 17"/>
            <p:cNvSpPr txBox="1"/>
            <p:nvPr/>
          </p:nvSpPr>
          <p:spPr>
            <a:xfrm>
              <a:off x="1944524" y="3068960"/>
              <a:ext cx="1206731" cy="369332"/>
            </a:xfrm>
            <a:prstGeom prst="rect">
              <a:avLst/>
            </a:prstGeom>
            <a:noFill/>
          </p:spPr>
          <p:txBody>
            <a:bodyPr wrap="none" rtlCol="0">
              <a:spAutoFit/>
            </a:bodyPr>
            <a:lstStyle/>
            <a:p>
              <a:r>
                <a:rPr lang="tr-TR" sz="1800" dirty="0">
                  <a:latin typeface="Lucida Sans Unicode"/>
                  <a:cs typeface="Lucida Sans Unicode"/>
                </a:rPr>
                <a:t>0  1  0  1</a:t>
              </a:r>
            </a:p>
          </p:txBody>
        </p:sp>
      </p:grpSp>
      <p:grpSp>
        <p:nvGrpSpPr>
          <p:cNvPr id="10" name="Group 53"/>
          <p:cNvGrpSpPr/>
          <p:nvPr/>
        </p:nvGrpSpPr>
        <p:grpSpPr>
          <a:xfrm>
            <a:off x="1598580" y="3563724"/>
            <a:ext cx="1552675" cy="369332"/>
            <a:chOff x="1598580" y="3563724"/>
            <a:chExt cx="1552675" cy="369332"/>
          </a:xfrm>
        </p:grpSpPr>
        <p:sp>
          <p:nvSpPr>
            <p:cNvPr id="19" name="TextBox 18"/>
            <p:cNvSpPr txBox="1"/>
            <p:nvPr/>
          </p:nvSpPr>
          <p:spPr>
            <a:xfrm>
              <a:off x="1598580" y="3563724"/>
              <a:ext cx="476588" cy="369332"/>
            </a:xfrm>
            <a:prstGeom prst="rect">
              <a:avLst/>
            </a:prstGeom>
            <a:noFill/>
          </p:spPr>
          <p:txBody>
            <a:bodyPr wrap="none" rtlCol="0">
              <a:spAutoFit/>
            </a:bodyPr>
            <a:lstStyle/>
            <a:p>
              <a:r>
                <a:rPr lang="tr-TR" sz="1800" dirty="0">
                  <a:latin typeface="Lucida Sans Unicode"/>
                  <a:cs typeface="Lucida Sans Unicode"/>
                </a:rPr>
                <a:t>12</a:t>
              </a:r>
            </a:p>
          </p:txBody>
        </p:sp>
        <p:sp>
          <p:nvSpPr>
            <p:cNvPr id="20" name="TextBox 19"/>
            <p:cNvSpPr txBox="1"/>
            <p:nvPr/>
          </p:nvSpPr>
          <p:spPr>
            <a:xfrm>
              <a:off x="1944524" y="3563724"/>
              <a:ext cx="1206731" cy="369332"/>
            </a:xfrm>
            <a:prstGeom prst="rect">
              <a:avLst/>
            </a:prstGeom>
            <a:noFill/>
          </p:spPr>
          <p:txBody>
            <a:bodyPr wrap="none" rtlCol="0">
              <a:spAutoFit/>
            </a:bodyPr>
            <a:lstStyle/>
            <a:p>
              <a:r>
                <a:rPr lang="tr-TR" sz="1800" dirty="0">
                  <a:latin typeface="Lucida Sans Unicode"/>
                  <a:cs typeface="Lucida Sans Unicode"/>
                </a:rPr>
                <a:t>1  1  0  0</a:t>
              </a:r>
            </a:p>
          </p:txBody>
        </p:sp>
      </p:grpSp>
      <p:cxnSp>
        <p:nvCxnSpPr>
          <p:cNvPr id="21" name="Straight Connector 20"/>
          <p:cNvCxnSpPr/>
          <p:nvPr/>
        </p:nvCxnSpPr>
        <p:spPr>
          <a:xfrm>
            <a:off x="1786960" y="3861048"/>
            <a:ext cx="13681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54"/>
          <p:cNvGrpSpPr/>
          <p:nvPr/>
        </p:nvGrpSpPr>
        <p:grpSpPr>
          <a:xfrm>
            <a:off x="1714952" y="3789040"/>
            <a:ext cx="1436303" cy="369332"/>
            <a:chOff x="1714952" y="3789040"/>
            <a:chExt cx="1436303" cy="369332"/>
          </a:xfrm>
        </p:grpSpPr>
        <p:sp>
          <p:nvSpPr>
            <p:cNvPr id="22" name="TextBox 21"/>
            <p:cNvSpPr txBox="1"/>
            <p:nvPr/>
          </p:nvSpPr>
          <p:spPr>
            <a:xfrm>
              <a:off x="1714952" y="3789040"/>
              <a:ext cx="330627" cy="369332"/>
            </a:xfrm>
            <a:prstGeom prst="rect">
              <a:avLst/>
            </a:prstGeom>
            <a:noFill/>
          </p:spPr>
          <p:txBody>
            <a:bodyPr wrap="none" rtlCol="0">
              <a:spAutoFit/>
            </a:bodyPr>
            <a:lstStyle/>
            <a:p>
              <a:r>
                <a:rPr lang="tr-TR" sz="1800" dirty="0">
                  <a:latin typeface="Lucida Sans Unicode"/>
                  <a:cs typeface="Lucida Sans Unicode"/>
                </a:rPr>
                <a:t>7</a:t>
              </a:r>
            </a:p>
          </p:txBody>
        </p:sp>
        <p:sp>
          <p:nvSpPr>
            <p:cNvPr id="23" name="TextBox 22"/>
            <p:cNvSpPr txBox="1"/>
            <p:nvPr/>
          </p:nvSpPr>
          <p:spPr>
            <a:xfrm>
              <a:off x="1944524" y="3789040"/>
              <a:ext cx="1206731" cy="369332"/>
            </a:xfrm>
            <a:prstGeom prst="rect">
              <a:avLst/>
            </a:prstGeom>
            <a:noFill/>
          </p:spPr>
          <p:txBody>
            <a:bodyPr wrap="none" rtlCol="0">
              <a:spAutoFit/>
            </a:bodyPr>
            <a:lstStyle/>
            <a:p>
              <a:r>
                <a:rPr lang="tr-TR" sz="1800" dirty="0">
                  <a:latin typeface="Lucida Sans Unicode"/>
                  <a:cs typeface="Lucida Sans Unicode"/>
                </a:rPr>
                <a:t>0  1  1  1</a:t>
              </a:r>
            </a:p>
          </p:txBody>
        </p:sp>
      </p:grpSp>
      <p:cxnSp>
        <p:nvCxnSpPr>
          <p:cNvPr id="26" name="Straight Connector 25"/>
          <p:cNvCxnSpPr/>
          <p:nvPr/>
        </p:nvCxnSpPr>
        <p:spPr>
          <a:xfrm>
            <a:off x="3155112" y="2142148"/>
            <a:ext cx="0" cy="2483693"/>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75192" y="1959250"/>
            <a:ext cx="1368152" cy="369332"/>
          </a:xfrm>
          <a:prstGeom prst="rect">
            <a:avLst/>
          </a:prstGeom>
          <a:noFill/>
        </p:spPr>
        <p:txBody>
          <a:bodyPr wrap="square" rtlCol="0">
            <a:spAutoFit/>
          </a:bodyPr>
          <a:lstStyle/>
          <a:p>
            <a:r>
              <a:rPr lang="tr-TR" sz="1800" dirty="0">
                <a:latin typeface="Lucida Sans Unicode"/>
                <a:cs typeface="Lucida Sans Unicode"/>
              </a:rPr>
              <a:t>x</a:t>
            </a:r>
            <a:r>
              <a:rPr lang="tr-TR" sz="1800" baseline="-25000" dirty="0">
                <a:latin typeface="Lucida Sans Unicode"/>
                <a:cs typeface="Lucida Sans Unicode"/>
              </a:rPr>
              <a:t>1 </a:t>
            </a:r>
            <a:r>
              <a:rPr lang="tr-TR" sz="1800" dirty="0">
                <a:latin typeface="Lucida Sans Unicode"/>
                <a:cs typeface="Lucida Sans Unicode"/>
              </a:rPr>
              <a:t>x</a:t>
            </a:r>
            <a:r>
              <a:rPr lang="tr-TR" sz="1800" baseline="-25000" dirty="0">
                <a:latin typeface="Lucida Sans Unicode"/>
                <a:cs typeface="Lucida Sans Unicode"/>
              </a:rPr>
              <a:t>2 </a:t>
            </a:r>
            <a:r>
              <a:rPr lang="tr-TR" sz="1800" dirty="0">
                <a:latin typeface="Lucida Sans Unicode"/>
                <a:cs typeface="Lucida Sans Unicode"/>
              </a:rPr>
              <a:t>x</a:t>
            </a:r>
            <a:r>
              <a:rPr lang="tr-TR" sz="1800" baseline="-25000" dirty="0">
                <a:latin typeface="Lucida Sans Unicode"/>
                <a:cs typeface="Lucida Sans Unicode"/>
              </a:rPr>
              <a:t>3 </a:t>
            </a:r>
            <a:r>
              <a:rPr lang="tr-TR" sz="1800" dirty="0">
                <a:latin typeface="Lucida Sans Unicode"/>
                <a:cs typeface="Lucida Sans Unicode"/>
              </a:rPr>
              <a:t>x</a:t>
            </a:r>
            <a:r>
              <a:rPr lang="tr-TR" sz="1800" baseline="-25000" dirty="0">
                <a:latin typeface="Lucida Sans Unicode"/>
                <a:cs typeface="Lucida Sans Unicode"/>
              </a:rPr>
              <a:t>4 </a:t>
            </a:r>
            <a:endParaRPr lang="tr-TR" sz="1800" dirty="0">
              <a:latin typeface="Lucida Sans Unicode"/>
              <a:cs typeface="Lucida Sans Unicode"/>
            </a:endParaRPr>
          </a:p>
        </p:txBody>
      </p:sp>
      <p:grpSp>
        <p:nvGrpSpPr>
          <p:cNvPr id="28" name="Group 88"/>
          <p:cNvGrpSpPr/>
          <p:nvPr/>
        </p:nvGrpSpPr>
        <p:grpSpPr>
          <a:xfrm>
            <a:off x="3112604" y="2564904"/>
            <a:ext cx="1983292" cy="369332"/>
            <a:chOff x="3112604" y="2564904"/>
            <a:chExt cx="1983292" cy="369332"/>
          </a:xfrm>
        </p:grpSpPr>
        <p:sp>
          <p:nvSpPr>
            <p:cNvPr id="29" name="TextBox 28"/>
            <p:cNvSpPr txBox="1"/>
            <p:nvPr/>
          </p:nvSpPr>
          <p:spPr>
            <a:xfrm>
              <a:off x="3112604" y="2564904"/>
              <a:ext cx="549625" cy="369332"/>
            </a:xfrm>
            <a:prstGeom prst="rect">
              <a:avLst/>
            </a:prstGeom>
            <a:noFill/>
          </p:spPr>
          <p:txBody>
            <a:bodyPr wrap="none" rtlCol="0">
              <a:spAutoFit/>
            </a:bodyPr>
            <a:lstStyle/>
            <a:p>
              <a:r>
                <a:rPr lang="tr-TR" sz="1800" dirty="0">
                  <a:latin typeface="Lucida Sans Unicode"/>
                  <a:cs typeface="Lucida Sans Unicode"/>
                </a:rPr>
                <a:t>1,5</a:t>
              </a:r>
            </a:p>
          </p:txBody>
        </p:sp>
        <p:sp>
          <p:nvSpPr>
            <p:cNvPr id="30" name="TextBox 29"/>
            <p:cNvSpPr txBox="1"/>
            <p:nvPr/>
          </p:nvSpPr>
          <p:spPr>
            <a:xfrm>
              <a:off x="3901564" y="2564904"/>
              <a:ext cx="1194332" cy="369332"/>
            </a:xfrm>
            <a:prstGeom prst="rect">
              <a:avLst/>
            </a:prstGeom>
            <a:noFill/>
          </p:spPr>
          <p:txBody>
            <a:bodyPr wrap="none" rtlCol="0">
              <a:spAutoFit/>
            </a:bodyPr>
            <a:lstStyle/>
            <a:p>
              <a:r>
                <a:rPr lang="tr-TR" sz="1800" dirty="0">
                  <a:latin typeface="Lucida Sans Unicode"/>
                  <a:cs typeface="Lucida Sans Unicode"/>
                </a:rPr>
                <a:t>0  -  0  1</a:t>
              </a:r>
            </a:p>
          </p:txBody>
        </p:sp>
      </p:grpSp>
      <p:grpSp>
        <p:nvGrpSpPr>
          <p:cNvPr id="43" name="Group 178"/>
          <p:cNvGrpSpPr/>
          <p:nvPr/>
        </p:nvGrpSpPr>
        <p:grpSpPr>
          <a:xfrm>
            <a:off x="3107160" y="3284984"/>
            <a:ext cx="1988736" cy="369332"/>
            <a:chOff x="3107160" y="3284984"/>
            <a:chExt cx="1988736" cy="369332"/>
          </a:xfrm>
        </p:grpSpPr>
        <p:sp>
          <p:nvSpPr>
            <p:cNvPr id="33" name="TextBox 32"/>
            <p:cNvSpPr txBox="1"/>
            <p:nvPr/>
          </p:nvSpPr>
          <p:spPr>
            <a:xfrm>
              <a:off x="3107160" y="3284984"/>
              <a:ext cx="549625" cy="369332"/>
            </a:xfrm>
            <a:prstGeom prst="rect">
              <a:avLst/>
            </a:prstGeom>
            <a:noFill/>
          </p:spPr>
          <p:txBody>
            <a:bodyPr wrap="none" rtlCol="0">
              <a:spAutoFit/>
            </a:bodyPr>
            <a:lstStyle/>
            <a:p>
              <a:r>
                <a:rPr lang="tr-TR" sz="1800" dirty="0">
                  <a:latin typeface="Lucida Sans Unicode"/>
                  <a:cs typeface="Lucida Sans Unicode"/>
                </a:rPr>
                <a:t>5,7</a:t>
              </a:r>
            </a:p>
          </p:txBody>
        </p:sp>
        <p:sp>
          <p:nvSpPr>
            <p:cNvPr id="34" name="TextBox 33"/>
            <p:cNvSpPr txBox="1"/>
            <p:nvPr/>
          </p:nvSpPr>
          <p:spPr>
            <a:xfrm>
              <a:off x="3901564" y="3284984"/>
              <a:ext cx="1194332" cy="369332"/>
            </a:xfrm>
            <a:prstGeom prst="rect">
              <a:avLst/>
            </a:prstGeom>
            <a:noFill/>
          </p:spPr>
          <p:txBody>
            <a:bodyPr wrap="none" rtlCol="0">
              <a:spAutoFit/>
            </a:bodyPr>
            <a:lstStyle/>
            <a:p>
              <a:r>
                <a:rPr lang="tr-TR" sz="1800" dirty="0">
                  <a:latin typeface="Lucida Sans Unicode"/>
                  <a:cs typeface="Lucida Sans Unicode"/>
                </a:rPr>
                <a:t>0  1  -  1</a:t>
              </a:r>
            </a:p>
          </p:txBody>
        </p:sp>
      </p:grpSp>
      <p:grpSp>
        <p:nvGrpSpPr>
          <p:cNvPr id="47" name="Group 87"/>
          <p:cNvGrpSpPr/>
          <p:nvPr/>
        </p:nvGrpSpPr>
        <p:grpSpPr>
          <a:xfrm>
            <a:off x="1475656" y="2358172"/>
            <a:ext cx="325730" cy="864096"/>
            <a:chOff x="1475656" y="2358172"/>
            <a:chExt cx="325730" cy="864096"/>
          </a:xfrm>
        </p:grpSpPr>
        <p:sp>
          <p:nvSpPr>
            <p:cNvPr id="31" name="TextBox 30"/>
            <p:cNvSpPr txBox="1"/>
            <p:nvPr/>
          </p:nvSpPr>
          <p:spPr>
            <a:xfrm>
              <a:off x="1475656" y="2358172"/>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35" name="TextBox 34"/>
            <p:cNvSpPr txBox="1"/>
            <p:nvPr/>
          </p:nvSpPr>
          <p:spPr>
            <a:xfrm>
              <a:off x="1475656" y="2852936"/>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grpSp>
      <p:grpSp>
        <p:nvGrpSpPr>
          <p:cNvPr id="48" name="Group 97"/>
          <p:cNvGrpSpPr/>
          <p:nvPr/>
        </p:nvGrpSpPr>
        <p:grpSpPr>
          <a:xfrm>
            <a:off x="1475656" y="2564904"/>
            <a:ext cx="325730" cy="1377444"/>
            <a:chOff x="1475656" y="2564904"/>
            <a:chExt cx="325730" cy="1377444"/>
          </a:xfrm>
        </p:grpSpPr>
        <p:sp>
          <p:nvSpPr>
            <p:cNvPr id="32" name="TextBox 31"/>
            <p:cNvSpPr txBox="1"/>
            <p:nvPr/>
          </p:nvSpPr>
          <p:spPr>
            <a:xfrm>
              <a:off x="1475656" y="2564904"/>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36" name="TextBox 35"/>
            <p:cNvSpPr txBox="1"/>
            <p:nvPr/>
          </p:nvSpPr>
          <p:spPr>
            <a:xfrm>
              <a:off x="1475656" y="3573016"/>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grpSp>
      <p:grpSp>
        <p:nvGrpSpPr>
          <p:cNvPr id="49" name="Group 98"/>
          <p:cNvGrpSpPr/>
          <p:nvPr/>
        </p:nvGrpSpPr>
        <p:grpSpPr>
          <a:xfrm>
            <a:off x="3109017" y="3059668"/>
            <a:ext cx="1986879" cy="378624"/>
            <a:chOff x="3109017" y="3059668"/>
            <a:chExt cx="1986879" cy="378624"/>
          </a:xfrm>
        </p:grpSpPr>
        <p:sp>
          <p:nvSpPr>
            <p:cNvPr id="37" name="TextBox 36"/>
            <p:cNvSpPr txBox="1"/>
            <p:nvPr/>
          </p:nvSpPr>
          <p:spPr>
            <a:xfrm>
              <a:off x="3109017" y="3059668"/>
              <a:ext cx="549625" cy="369332"/>
            </a:xfrm>
            <a:prstGeom prst="rect">
              <a:avLst/>
            </a:prstGeom>
            <a:noFill/>
          </p:spPr>
          <p:txBody>
            <a:bodyPr wrap="none" rtlCol="0">
              <a:spAutoFit/>
            </a:bodyPr>
            <a:lstStyle/>
            <a:p>
              <a:r>
                <a:rPr lang="tr-TR" sz="1800" dirty="0">
                  <a:latin typeface="Lucida Sans Unicode"/>
                  <a:cs typeface="Lucida Sans Unicode"/>
                </a:rPr>
                <a:t>3,7</a:t>
              </a:r>
            </a:p>
          </p:txBody>
        </p:sp>
        <p:sp>
          <p:nvSpPr>
            <p:cNvPr id="38" name="TextBox 37"/>
            <p:cNvSpPr txBox="1"/>
            <p:nvPr/>
          </p:nvSpPr>
          <p:spPr>
            <a:xfrm>
              <a:off x="3901564" y="3068960"/>
              <a:ext cx="1194332" cy="369332"/>
            </a:xfrm>
            <a:prstGeom prst="rect">
              <a:avLst/>
            </a:prstGeom>
            <a:noFill/>
          </p:spPr>
          <p:txBody>
            <a:bodyPr wrap="none" rtlCol="0">
              <a:spAutoFit/>
            </a:bodyPr>
            <a:lstStyle/>
            <a:p>
              <a:r>
                <a:rPr lang="tr-TR" sz="1800" dirty="0">
                  <a:latin typeface="Lucida Sans Unicode"/>
                  <a:cs typeface="Lucida Sans Unicode"/>
                </a:rPr>
                <a:t>0  -  1  1</a:t>
              </a:r>
            </a:p>
          </p:txBody>
        </p:sp>
      </p:grpSp>
      <p:grpSp>
        <p:nvGrpSpPr>
          <p:cNvPr id="50" name="Group 89"/>
          <p:cNvGrpSpPr/>
          <p:nvPr/>
        </p:nvGrpSpPr>
        <p:grpSpPr>
          <a:xfrm>
            <a:off x="3102179" y="2780928"/>
            <a:ext cx="1993717" cy="369332"/>
            <a:chOff x="3102179" y="2780928"/>
            <a:chExt cx="1993717" cy="369332"/>
          </a:xfrm>
        </p:grpSpPr>
        <p:sp>
          <p:nvSpPr>
            <p:cNvPr id="39" name="TextBox 38"/>
            <p:cNvSpPr txBox="1"/>
            <p:nvPr/>
          </p:nvSpPr>
          <p:spPr>
            <a:xfrm>
              <a:off x="3102179" y="2780928"/>
              <a:ext cx="695586" cy="369332"/>
            </a:xfrm>
            <a:prstGeom prst="rect">
              <a:avLst/>
            </a:prstGeom>
            <a:noFill/>
          </p:spPr>
          <p:txBody>
            <a:bodyPr wrap="none" rtlCol="0">
              <a:spAutoFit/>
            </a:bodyPr>
            <a:lstStyle/>
            <a:p>
              <a:r>
                <a:rPr lang="tr-TR" sz="1800" dirty="0">
                  <a:latin typeface="Lucida Sans Unicode"/>
                  <a:cs typeface="Lucida Sans Unicode"/>
                </a:rPr>
                <a:t>8,12</a:t>
              </a:r>
            </a:p>
          </p:txBody>
        </p:sp>
        <p:sp>
          <p:nvSpPr>
            <p:cNvPr id="40" name="TextBox 39"/>
            <p:cNvSpPr txBox="1"/>
            <p:nvPr/>
          </p:nvSpPr>
          <p:spPr>
            <a:xfrm>
              <a:off x="3901564" y="2780928"/>
              <a:ext cx="1194332" cy="369332"/>
            </a:xfrm>
            <a:prstGeom prst="rect">
              <a:avLst/>
            </a:prstGeom>
            <a:noFill/>
          </p:spPr>
          <p:txBody>
            <a:bodyPr wrap="none" rtlCol="0">
              <a:spAutoFit/>
            </a:bodyPr>
            <a:lstStyle/>
            <a:p>
              <a:r>
                <a:rPr lang="tr-TR" sz="1800" dirty="0">
                  <a:latin typeface="Lucida Sans Unicode"/>
                  <a:cs typeface="Lucida Sans Unicode"/>
                </a:rPr>
                <a:t>1  -  0  0</a:t>
              </a:r>
            </a:p>
          </p:txBody>
        </p:sp>
      </p:grpSp>
      <p:sp>
        <p:nvSpPr>
          <p:cNvPr id="41" name="TextBox 40"/>
          <p:cNvSpPr txBox="1"/>
          <p:nvPr/>
        </p:nvSpPr>
        <p:spPr>
          <a:xfrm>
            <a:off x="1475656" y="3068960"/>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cxnSp>
        <p:nvCxnSpPr>
          <p:cNvPr id="42" name="Straight Connector 41"/>
          <p:cNvCxnSpPr/>
          <p:nvPr/>
        </p:nvCxnSpPr>
        <p:spPr>
          <a:xfrm>
            <a:off x="3155112" y="3068960"/>
            <a:ext cx="194421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Group 101"/>
          <p:cNvGrpSpPr/>
          <p:nvPr/>
        </p:nvGrpSpPr>
        <p:grpSpPr>
          <a:xfrm>
            <a:off x="3083104" y="3933056"/>
            <a:ext cx="2012792" cy="369332"/>
            <a:chOff x="3083104" y="3933056"/>
            <a:chExt cx="2012792" cy="369332"/>
          </a:xfrm>
        </p:grpSpPr>
        <p:sp>
          <p:nvSpPr>
            <p:cNvPr id="44" name="TextBox 43"/>
            <p:cNvSpPr txBox="1"/>
            <p:nvPr/>
          </p:nvSpPr>
          <p:spPr>
            <a:xfrm>
              <a:off x="3083104" y="3933056"/>
              <a:ext cx="841546" cy="369332"/>
            </a:xfrm>
            <a:prstGeom prst="rect">
              <a:avLst/>
            </a:prstGeom>
            <a:noFill/>
          </p:spPr>
          <p:txBody>
            <a:bodyPr wrap="none" rtlCol="0">
              <a:spAutoFit/>
            </a:bodyPr>
            <a:lstStyle/>
            <a:p>
              <a:r>
                <a:rPr lang="tr-TR" sz="1800" dirty="0">
                  <a:latin typeface="Lucida Sans Unicode"/>
                  <a:cs typeface="Lucida Sans Unicode"/>
                </a:rPr>
                <a:t>12,14</a:t>
              </a:r>
            </a:p>
          </p:txBody>
        </p:sp>
        <p:sp>
          <p:nvSpPr>
            <p:cNvPr id="45" name="TextBox 44"/>
            <p:cNvSpPr txBox="1"/>
            <p:nvPr/>
          </p:nvSpPr>
          <p:spPr>
            <a:xfrm>
              <a:off x="3901564" y="3933056"/>
              <a:ext cx="1194332" cy="369332"/>
            </a:xfrm>
            <a:prstGeom prst="rect">
              <a:avLst/>
            </a:prstGeom>
            <a:noFill/>
          </p:spPr>
          <p:txBody>
            <a:bodyPr wrap="none" rtlCol="0">
              <a:spAutoFit/>
            </a:bodyPr>
            <a:lstStyle/>
            <a:p>
              <a:r>
                <a:rPr lang="tr-TR" sz="1800" dirty="0">
                  <a:latin typeface="Lucida Sans Unicode"/>
                  <a:cs typeface="Lucida Sans Unicode"/>
                </a:rPr>
                <a:t>1  1  -  0</a:t>
              </a:r>
            </a:p>
          </p:txBody>
        </p:sp>
      </p:grpSp>
      <p:sp>
        <p:nvSpPr>
          <p:cNvPr id="46" name="TextBox 45"/>
          <p:cNvSpPr txBox="1"/>
          <p:nvPr/>
        </p:nvSpPr>
        <p:spPr>
          <a:xfrm>
            <a:off x="1475656" y="3851756"/>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58" name="TextBox 57"/>
          <p:cNvSpPr txBox="1"/>
          <p:nvPr/>
        </p:nvSpPr>
        <p:spPr>
          <a:xfrm>
            <a:off x="3652572" y="2773660"/>
            <a:ext cx="351378"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A</a:t>
            </a:r>
            <a:endParaRPr lang="tr-TR" sz="1800" b="1" dirty="0">
              <a:solidFill>
                <a:srgbClr val="00B050"/>
              </a:solidFill>
              <a:latin typeface="Lucida Sans Unicode"/>
              <a:cs typeface="Lucida Sans Unicode"/>
            </a:endParaRPr>
          </a:p>
        </p:txBody>
      </p:sp>
      <p:sp>
        <p:nvSpPr>
          <p:cNvPr id="59" name="TextBox 58"/>
          <p:cNvSpPr txBox="1"/>
          <p:nvPr/>
        </p:nvSpPr>
        <p:spPr>
          <a:xfrm>
            <a:off x="3772573" y="3942348"/>
            <a:ext cx="223363" cy="646331"/>
          </a:xfrm>
          <a:prstGeom prst="rect">
            <a:avLst/>
          </a:prstGeom>
          <a:noFill/>
        </p:spPr>
        <p:txBody>
          <a:bodyPr wrap="square" rtlCol="0">
            <a:spAutoFit/>
          </a:bodyPr>
          <a:lstStyle/>
          <a:p>
            <a:r>
              <a:rPr lang="tr-TR" sz="1800" b="1" dirty="0">
                <a:solidFill>
                  <a:srgbClr val="00B050"/>
                </a:solidFill>
                <a:latin typeface="Lucida Sans Unicode"/>
                <a:cs typeface="Lucida Sans Unicode"/>
                <a:sym typeface="Symbol"/>
              </a:rPr>
              <a:t>B</a:t>
            </a:r>
            <a:endParaRPr lang="tr-TR" sz="1800" b="1" dirty="0">
              <a:solidFill>
                <a:srgbClr val="00B050"/>
              </a:solidFill>
              <a:latin typeface="Lucida Sans Unicode"/>
              <a:cs typeface="Lucida Sans Unicode"/>
            </a:endParaRPr>
          </a:p>
        </p:txBody>
      </p:sp>
      <p:sp>
        <p:nvSpPr>
          <p:cNvPr id="60" name="TextBox 59"/>
          <p:cNvSpPr txBox="1"/>
          <p:nvPr/>
        </p:nvSpPr>
        <p:spPr>
          <a:xfrm>
            <a:off x="7452320" y="2326653"/>
            <a:ext cx="351378"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C</a:t>
            </a:r>
            <a:endParaRPr lang="tr-TR" sz="1800" b="1" dirty="0">
              <a:solidFill>
                <a:srgbClr val="00B050"/>
              </a:solidFill>
              <a:latin typeface="Lucida Sans Unicode"/>
              <a:cs typeface="Lucida Sans Unicode"/>
            </a:endParaRPr>
          </a:p>
        </p:txBody>
      </p:sp>
      <p:sp>
        <p:nvSpPr>
          <p:cNvPr id="61" name="TextBox 60"/>
          <p:cNvSpPr txBox="1"/>
          <p:nvPr/>
        </p:nvSpPr>
        <p:spPr>
          <a:xfrm>
            <a:off x="7465144" y="2915652"/>
            <a:ext cx="364202"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D</a:t>
            </a:r>
            <a:endParaRPr lang="tr-TR" sz="1800" b="1" dirty="0">
              <a:solidFill>
                <a:srgbClr val="00B050"/>
              </a:solidFill>
              <a:latin typeface="Lucida Sans Unicode"/>
              <a:cs typeface="Lucida Sans Unicode"/>
            </a:endParaRPr>
          </a:p>
        </p:txBody>
      </p:sp>
      <p:sp>
        <p:nvSpPr>
          <p:cNvPr id="65" name="TextBox 64"/>
          <p:cNvSpPr txBox="1"/>
          <p:nvPr/>
        </p:nvSpPr>
        <p:spPr>
          <a:xfrm>
            <a:off x="527916" y="4941168"/>
            <a:ext cx="7650884" cy="1169551"/>
          </a:xfrm>
          <a:prstGeom prst="rect">
            <a:avLst/>
          </a:prstGeom>
          <a:noFill/>
        </p:spPr>
        <p:txBody>
          <a:bodyPr wrap="square" rtlCol="0">
            <a:spAutoFit/>
          </a:bodyPr>
          <a:lstStyle/>
          <a:p>
            <a:r>
              <a:rPr lang="tr-TR" dirty="0">
                <a:solidFill>
                  <a:srgbClr val="FF0000"/>
                </a:solidFill>
                <a:latin typeface="Lucida Sans Unicode"/>
                <a:cs typeface="Lucida Sans Unicode"/>
              </a:rPr>
              <a:t>Sum of Prime Implicants:</a:t>
            </a:r>
            <a:endParaRPr lang="tr-TR" dirty="0">
              <a:latin typeface="Lucida Sans Unicode"/>
              <a:cs typeface="Lucida Sans Unicode"/>
            </a:endParaRPr>
          </a:p>
          <a:p>
            <a:r>
              <a:rPr lang="tr-TR" dirty="0">
                <a:latin typeface="Lucida Sans Unicode"/>
                <a:cs typeface="Lucida Sans Unicode"/>
              </a:rPr>
              <a:t>f(x</a:t>
            </a:r>
            <a:r>
              <a:rPr lang="tr-TR" baseline="-25000" dirty="0">
                <a:latin typeface="Lucida Sans Unicode"/>
                <a:cs typeface="Lucida Sans Unicode"/>
              </a:rPr>
              <a:t>1</a:t>
            </a:r>
            <a:r>
              <a:rPr lang="tr-TR" dirty="0">
                <a:latin typeface="Lucida Sans Unicode"/>
                <a:cs typeface="Lucida Sans Unicode"/>
              </a:rPr>
              <a:t>,x</a:t>
            </a:r>
            <a:r>
              <a:rPr lang="tr-TR" baseline="-25000" dirty="0">
                <a:latin typeface="Lucida Sans Unicode"/>
                <a:cs typeface="Lucida Sans Unicode"/>
              </a:rPr>
              <a:t>2</a:t>
            </a:r>
            <a:r>
              <a:rPr lang="tr-TR" dirty="0">
                <a:latin typeface="Lucida Sans Unicode"/>
                <a:cs typeface="Lucida Sans Unicode"/>
              </a:rPr>
              <a:t>,x</a:t>
            </a:r>
            <a:r>
              <a:rPr lang="tr-TR" baseline="-25000" dirty="0">
                <a:latin typeface="Lucida Sans Unicode"/>
                <a:cs typeface="Lucida Sans Unicode"/>
              </a:rPr>
              <a:t>3</a:t>
            </a:r>
            <a:r>
              <a:rPr lang="tr-TR" dirty="0">
                <a:latin typeface="Lucida Sans Unicode"/>
                <a:cs typeface="Lucida Sans Unicode"/>
              </a:rPr>
              <a:t>,x</a:t>
            </a:r>
            <a:r>
              <a:rPr lang="tr-TR" baseline="-25000" dirty="0">
                <a:latin typeface="Lucida Sans Unicode"/>
                <a:cs typeface="Lucida Sans Unicode"/>
              </a:rPr>
              <a:t>4</a:t>
            </a:r>
            <a:r>
              <a:rPr lang="tr-TR" dirty="0">
                <a:latin typeface="Lucida Sans Unicode"/>
                <a:cs typeface="Lucida Sans Unicode"/>
              </a:rPr>
              <a:t>)=x</a:t>
            </a:r>
            <a:r>
              <a:rPr lang="tr-TR" baseline="-25000" dirty="0">
                <a:latin typeface="Lucida Sans Unicode"/>
                <a:cs typeface="Lucida Sans Unicode"/>
              </a:rPr>
              <a:t>1</a:t>
            </a:r>
            <a:r>
              <a:rPr lang="tr-TR" dirty="0">
                <a:latin typeface="Lucida Sans Unicode"/>
                <a:cs typeface="Lucida Sans Unicode"/>
              </a:rPr>
              <a:t>x</a:t>
            </a:r>
            <a:r>
              <a:rPr lang="tr-TR" baseline="-25000" dirty="0">
                <a:latin typeface="Lucida Sans Unicode"/>
                <a:cs typeface="Lucida Sans Unicode"/>
              </a:rPr>
              <a:t>3</a:t>
            </a:r>
            <a:r>
              <a:rPr lang="tr-TR" dirty="0">
                <a:latin typeface="Lucida Sans Unicode"/>
                <a:cs typeface="Lucida Sans Unicode"/>
                <a:sym typeface="Symbol"/>
              </a:rPr>
              <a:t></a:t>
            </a:r>
            <a:r>
              <a:rPr lang="tr-TR" dirty="0">
                <a:latin typeface="Lucida Sans Unicode"/>
                <a:cs typeface="Lucida Sans Unicode"/>
              </a:rPr>
              <a:t>x</a:t>
            </a:r>
            <a:r>
              <a:rPr lang="tr-TR" baseline="-25000" dirty="0">
                <a:latin typeface="Lucida Sans Unicode"/>
                <a:cs typeface="Lucida Sans Unicode"/>
              </a:rPr>
              <a:t>4</a:t>
            </a:r>
            <a:r>
              <a:rPr lang="tr-TR" dirty="0">
                <a:latin typeface="Lucida Sans Unicode"/>
                <a:cs typeface="Lucida Sans Unicode"/>
                <a:sym typeface="Symbol"/>
              </a:rPr>
              <a:t>+</a:t>
            </a:r>
            <a:r>
              <a:rPr lang="tr-TR" dirty="0">
                <a:latin typeface="Lucida Sans Unicode"/>
                <a:cs typeface="Lucida Sans Unicode"/>
              </a:rPr>
              <a:t>x</a:t>
            </a:r>
            <a:r>
              <a:rPr lang="tr-TR" baseline="-25000" dirty="0">
                <a:latin typeface="Lucida Sans Unicode"/>
                <a:cs typeface="Lucida Sans Unicode"/>
              </a:rPr>
              <a:t>1</a:t>
            </a:r>
            <a:r>
              <a:rPr lang="tr-TR" dirty="0">
                <a:latin typeface="Lucida Sans Unicode"/>
                <a:cs typeface="Lucida Sans Unicode"/>
              </a:rPr>
              <a:t>x</a:t>
            </a:r>
            <a:r>
              <a:rPr lang="tr-TR" baseline="-25000" dirty="0">
                <a:latin typeface="Lucida Sans Unicode"/>
                <a:cs typeface="Lucida Sans Unicode"/>
              </a:rPr>
              <a:t>2</a:t>
            </a:r>
            <a:r>
              <a:rPr lang="tr-TR" dirty="0">
                <a:latin typeface="Lucida Sans Unicode"/>
                <a:cs typeface="Lucida Sans Unicode"/>
              </a:rPr>
              <a:t>x</a:t>
            </a:r>
            <a:r>
              <a:rPr lang="tr-TR" baseline="-25000" dirty="0">
                <a:latin typeface="Lucida Sans Unicode"/>
                <a:cs typeface="Lucida Sans Unicode"/>
              </a:rPr>
              <a:t>4</a:t>
            </a:r>
            <a:r>
              <a:rPr lang="tr-TR" dirty="0">
                <a:latin typeface="Lucida Sans Unicode"/>
                <a:cs typeface="Lucida Sans Unicode"/>
                <a:sym typeface="Symbol"/>
              </a:rPr>
              <a:t>+</a:t>
            </a:r>
            <a:r>
              <a:rPr lang="tr-TR" dirty="0">
                <a:latin typeface="Lucida Sans Unicode"/>
                <a:cs typeface="Lucida Sans Unicode"/>
              </a:rPr>
              <a:t>x</a:t>
            </a:r>
            <a:r>
              <a:rPr lang="tr-TR" baseline="-25000" dirty="0">
                <a:latin typeface="Lucida Sans Unicode"/>
                <a:cs typeface="Lucida Sans Unicode"/>
              </a:rPr>
              <a:t>1</a:t>
            </a:r>
            <a:r>
              <a:rPr lang="tr-TR" dirty="0">
                <a:latin typeface="Lucida Sans Unicode"/>
                <a:cs typeface="Lucida Sans Unicode"/>
                <a:sym typeface="Symbol"/>
              </a:rPr>
              <a:t></a:t>
            </a:r>
            <a:r>
              <a:rPr lang="tr-TR" dirty="0">
                <a:latin typeface="Lucida Sans Unicode"/>
                <a:cs typeface="Lucida Sans Unicode"/>
              </a:rPr>
              <a:t>x</a:t>
            </a:r>
            <a:r>
              <a:rPr lang="tr-TR" baseline="-25000" dirty="0">
                <a:latin typeface="Lucida Sans Unicode"/>
                <a:cs typeface="Lucida Sans Unicode"/>
              </a:rPr>
              <a:t>4</a:t>
            </a:r>
            <a:r>
              <a:rPr lang="tr-TR" dirty="0">
                <a:latin typeface="Lucida Sans Unicode"/>
                <a:cs typeface="Lucida Sans Unicode"/>
                <a:sym typeface="Symbol"/>
              </a:rPr>
              <a:t>+</a:t>
            </a:r>
            <a:r>
              <a:rPr lang="tr-TR" dirty="0">
                <a:latin typeface="Lucida Sans Unicode"/>
                <a:cs typeface="Lucida Sans Unicode"/>
              </a:rPr>
              <a:t>x</a:t>
            </a:r>
            <a:r>
              <a:rPr lang="tr-TR" baseline="-25000" dirty="0">
                <a:latin typeface="Lucida Sans Unicode"/>
                <a:cs typeface="Lucida Sans Unicode"/>
              </a:rPr>
              <a:t>2</a:t>
            </a:r>
            <a:r>
              <a:rPr lang="tr-TR" dirty="0">
                <a:latin typeface="Lucida Sans Unicode"/>
                <a:cs typeface="Lucida Sans Unicode"/>
              </a:rPr>
              <a:t>x</a:t>
            </a:r>
            <a:r>
              <a:rPr lang="tr-TR" baseline="-25000" dirty="0">
                <a:latin typeface="Lucida Sans Unicode"/>
                <a:cs typeface="Lucida Sans Unicode"/>
              </a:rPr>
              <a:t>3</a:t>
            </a:r>
            <a:endParaRPr lang="tr-TR" dirty="0">
              <a:latin typeface="Lucida Sans Unicode"/>
              <a:cs typeface="Lucida Sans Unicode"/>
            </a:endParaRPr>
          </a:p>
        </p:txBody>
      </p:sp>
      <p:grpSp>
        <p:nvGrpSpPr>
          <p:cNvPr id="52" name="Group 50"/>
          <p:cNvGrpSpPr/>
          <p:nvPr/>
        </p:nvGrpSpPr>
        <p:grpSpPr>
          <a:xfrm>
            <a:off x="1744452" y="2843644"/>
            <a:ext cx="1406803" cy="369332"/>
            <a:chOff x="1744452" y="2843644"/>
            <a:chExt cx="1406803" cy="369332"/>
          </a:xfrm>
        </p:grpSpPr>
        <p:sp>
          <p:nvSpPr>
            <p:cNvPr id="119" name="TextBox 118"/>
            <p:cNvSpPr txBox="1"/>
            <p:nvPr/>
          </p:nvSpPr>
          <p:spPr>
            <a:xfrm>
              <a:off x="1744452" y="2843644"/>
              <a:ext cx="330627" cy="369332"/>
            </a:xfrm>
            <a:prstGeom prst="rect">
              <a:avLst/>
            </a:prstGeom>
            <a:noFill/>
          </p:spPr>
          <p:txBody>
            <a:bodyPr wrap="none" rtlCol="0">
              <a:spAutoFit/>
            </a:bodyPr>
            <a:lstStyle/>
            <a:p>
              <a:r>
                <a:rPr lang="tr-TR" sz="1800" dirty="0">
                  <a:latin typeface="Lucida Sans Unicode"/>
                  <a:cs typeface="Lucida Sans Unicode"/>
                </a:rPr>
                <a:t>3</a:t>
              </a:r>
            </a:p>
          </p:txBody>
        </p:sp>
        <p:sp>
          <p:nvSpPr>
            <p:cNvPr id="120" name="TextBox 119"/>
            <p:cNvSpPr txBox="1"/>
            <p:nvPr/>
          </p:nvSpPr>
          <p:spPr>
            <a:xfrm>
              <a:off x="1944524" y="2843644"/>
              <a:ext cx="1206731" cy="369332"/>
            </a:xfrm>
            <a:prstGeom prst="rect">
              <a:avLst/>
            </a:prstGeom>
            <a:noFill/>
          </p:spPr>
          <p:txBody>
            <a:bodyPr wrap="none" rtlCol="0">
              <a:spAutoFit/>
            </a:bodyPr>
            <a:lstStyle/>
            <a:p>
              <a:r>
                <a:rPr lang="tr-TR" sz="1800" dirty="0">
                  <a:latin typeface="Lucida Sans Unicode"/>
                  <a:cs typeface="Lucida Sans Unicode"/>
                </a:rPr>
                <a:t>0  0  1  1</a:t>
              </a:r>
            </a:p>
          </p:txBody>
        </p:sp>
      </p:grpSp>
      <p:grpSp>
        <p:nvGrpSpPr>
          <p:cNvPr id="53" name="Group 52"/>
          <p:cNvGrpSpPr/>
          <p:nvPr/>
        </p:nvGrpSpPr>
        <p:grpSpPr>
          <a:xfrm>
            <a:off x="1744452" y="3284984"/>
            <a:ext cx="1406803" cy="369332"/>
            <a:chOff x="1744452" y="3284984"/>
            <a:chExt cx="1406803" cy="369332"/>
          </a:xfrm>
        </p:grpSpPr>
        <p:sp>
          <p:nvSpPr>
            <p:cNvPr id="121" name="TextBox 120"/>
            <p:cNvSpPr txBox="1"/>
            <p:nvPr/>
          </p:nvSpPr>
          <p:spPr>
            <a:xfrm>
              <a:off x="1744452" y="3284984"/>
              <a:ext cx="330627" cy="369332"/>
            </a:xfrm>
            <a:prstGeom prst="rect">
              <a:avLst/>
            </a:prstGeom>
            <a:noFill/>
          </p:spPr>
          <p:txBody>
            <a:bodyPr wrap="none" rtlCol="0">
              <a:spAutoFit/>
            </a:bodyPr>
            <a:lstStyle/>
            <a:p>
              <a:r>
                <a:rPr lang="tr-TR" sz="1800" dirty="0">
                  <a:latin typeface="Lucida Sans Unicode"/>
                  <a:cs typeface="Lucida Sans Unicode"/>
                </a:rPr>
                <a:t>6</a:t>
              </a:r>
            </a:p>
          </p:txBody>
        </p:sp>
        <p:sp>
          <p:nvSpPr>
            <p:cNvPr id="123" name="TextBox 122"/>
            <p:cNvSpPr txBox="1"/>
            <p:nvPr/>
          </p:nvSpPr>
          <p:spPr>
            <a:xfrm>
              <a:off x="1944524" y="3284984"/>
              <a:ext cx="1206731" cy="369332"/>
            </a:xfrm>
            <a:prstGeom prst="rect">
              <a:avLst/>
            </a:prstGeom>
            <a:noFill/>
          </p:spPr>
          <p:txBody>
            <a:bodyPr wrap="none" rtlCol="0">
              <a:spAutoFit/>
            </a:bodyPr>
            <a:lstStyle/>
            <a:p>
              <a:r>
                <a:rPr lang="tr-TR" sz="1800" dirty="0">
                  <a:latin typeface="Lucida Sans Unicode"/>
                  <a:cs typeface="Lucida Sans Unicode"/>
                </a:rPr>
                <a:t>0  1  1  0</a:t>
              </a:r>
            </a:p>
          </p:txBody>
        </p:sp>
      </p:grpSp>
      <p:cxnSp>
        <p:nvCxnSpPr>
          <p:cNvPr id="140" name="Straight Connector 139"/>
          <p:cNvCxnSpPr/>
          <p:nvPr/>
        </p:nvCxnSpPr>
        <p:spPr>
          <a:xfrm>
            <a:off x="1786960" y="4365104"/>
            <a:ext cx="13681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77"/>
          <p:cNvGrpSpPr/>
          <p:nvPr/>
        </p:nvGrpSpPr>
        <p:grpSpPr>
          <a:xfrm>
            <a:off x="1598580" y="4067780"/>
            <a:ext cx="1552675" cy="369332"/>
            <a:chOff x="1598580" y="4067780"/>
            <a:chExt cx="1552675" cy="369332"/>
          </a:xfrm>
        </p:grpSpPr>
        <p:sp>
          <p:nvSpPr>
            <p:cNvPr id="25" name="TextBox 24"/>
            <p:cNvSpPr txBox="1"/>
            <p:nvPr/>
          </p:nvSpPr>
          <p:spPr>
            <a:xfrm>
              <a:off x="1944524" y="4067780"/>
              <a:ext cx="1206731" cy="369332"/>
            </a:xfrm>
            <a:prstGeom prst="rect">
              <a:avLst/>
            </a:prstGeom>
            <a:noFill/>
          </p:spPr>
          <p:txBody>
            <a:bodyPr wrap="none" rtlCol="0">
              <a:spAutoFit/>
            </a:bodyPr>
            <a:lstStyle/>
            <a:p>
              <a:r>
                <a:rPr lang="tr-TR" sz="1800" dirty="0">
                  <a:latin typeface="Lucida Sans Unicode"/>
                  <a:cs typeface="Lucida Sans Unicode"/>
                </a:rPr>
                <a:t>1  1  1  0</a:t>
              </a:r>
            </a:p>
          </p:txBody>
        </p:sp>
        <p:sp>
          <p:nvSpPr>
            <p:cNvPr id="24" name="TextBox 23"/>
            <p:cNvSpPr txBox="1"/>
            <p:nvPr/>
          </p:nvSpPr>
          <p:spPr>
            <a:xfrm>
              <a:off x="1598580" y="4067780"/>
              <a:ext cx="476588" cy="369332"/>
            </a:xfrm>
            <a:prstGeom prst="rect">
              <a:avLst/>
            </a:prstGeom>
            <a:noFill/>
          </p:spPr>
          <p:txBody>
            <a:bodyPr wrap="none" rtlCol="0">
              <a:spAutoFit/>
            </a:bodyPr>
            <a:lstStyle/>
            <a:p>
              <a:r>
                <a:rPr lang="tr-TR" sz="1800" dirty="0">
                  <a:latin typeface="Lucida Sans Unicode"/>
                  <a:cs typeface="Lucida Sans Unicode"/>
                </a:rPr>
                <a:t>14</a:t>
              </a:r>
            </a:p>
          </p:txBody>
        </p:sp>
      </p:grpSp>
      <p:grpSp>
        <p:nvGrpSpPr>
          <p:cNvPr id="55" name="Group 78"/>
          <p:cNvGrpSpPr/>
          <p:nvPr/>
        </p:nvGrpSpPr>
        <p:grpSpPr>
          <a:xfrm>
            <a:off x="1598580" y="4355812"/>
            <a:ext cx="1552675" cy="369332"/>
            <a:chOff x="1598580" y="4355812"/>
            <a:chExt cx="1552675" cy="369332"/>
          </a:xfrm>
        </p:grpSpPr>
        <p:sp>
          <p:nvSpPr>
            <p:cNvPr id="141" name="TextBox 140"/>
            <p:cNvSpPr txBox="1"/>
            <p:nvPr/>
          </p:nvSpPr>
          <p:spPr>
            <a:xfrm>
              <a:off x="1598580" y="4355812"/>
              <a:ext cx="476588" cy="369332"/>
            </a:xfrm>
            <a:prstGeom prst="rect">
              <a:avLst/>
            </a:prstGeom>
            <a:noFill/>
          </p:spPr>
          <p:txBody>
            <a:bodyPr wrap="none" rtlCol="0">
              <a:spAutoFit/>
            </a:bodyPr>
            <a:lstStyle/>
            <a:p>
              <a:r>
                <a:rPr lang="tr-TR" sz="1800" dirty="0">
                  <a:latin typeface="Lucida Sans Unicode"/>
                  <a:cs typeface="Lucida Sans Unicode"/>
                </a:rPr>
                <a:t>15</a:t>
              </a:r>
            </a:p>
          </p:txBody>
        </p:sp>
        <p:sp>
          <p:nvSpPr>
            <p:cNvPr id="142" name="TextBox 141"/>
            <p:cNvSpPr txBox="1"/>
            <p:nvPr/>
          </p:nvSpPr>
          <p:spPr>
            <a:xfrm>
              <a:off x="1944524" y="4355812"/>
              <a:ext cx="1206731" cy="369332"/>
            </a:xfrm>
            <a:prstGeom prst="rect">
              <a:avLst/>
            </a:prstGeom>
            <a:noFill/>
          </p:spPr>
          <p:txBody>
            <a:bodyPr wrap="none" rtlCol="0">
              <a:spAutoFit/>
            </a:bodyPr>
            <a:lstStyle/>
            <a:p>
              <a:r>
                <a:rPr lang="tr-TR" sz="1800" dirty="0">
                  <a:latin typeface="Lucida Sans Unicode"/>
                  <a:cs typeface="Lucida Sans Unicode"/>
                </a:rPr>
                <a:t>1  1  1  1</a:t>
              </a:r>
            </a:p>
          </p:txBody>
        </p:sp>
      </p:grpSp>
      <p:grpSp>
        <p:nvGrpSpPr>
          <p:cNvPr id="56" name="Group 86"/>
          <p:cNvGrpSpPr/>
          <p:nvPr/>
        </p:nvGrpSpPr>
        <p:grpSpPr>
          <a:xfrm>
            <a:off x="3109017" y="2348880"/>
            <a:ext cx="1986879" cy="369332"/>
            <a:chOff x="3109017" y="2348880"/>
            <a:chExt cx="1986879" cy="369332"/>
          </a:xfrm>
        </p:grpSpPr>
        <p:sp>
          <p:nvSpPr>
            <p:cNvPr id="143" name="TextBox 142"/>
            <p:cNvSpPr txBox="1"/>
            <p:nvPr/>
          </p:nvSpPr>
          <p:spPr>
            <a:xfrm>
              <a:off x="3109017" y="2348880"/>
              <a:ext cx="549625" cy="369332"/>
            </a:xfrm>
            <a:prstGeom prst="rect">
              <a:avLst/>
            </a:prstGeom>
            <a:noFill/>
          </p:spPr>
          <p:txBody>
            <a:bodyPr wrap="none" rtlCol="0">
              <a:spAutoFit/>
            </a:bodyPr>
            <a:lstStyle/>
            <a:p>
              <a:r>
                <a:rPr lang="tr-TR" sz="1800" dirty="0">
                  <a:latin typeface="Lucida Sans Unicode"/>
                  <a:cs typeface="Lucida Sans Unicode"/>
                </a:rPr>
                <a:t>1,3</a:t>
              </a:r>
            </a:p>
          </p:txBody>
        </p:sp>
        <p:sp>
          <p:nvSpPr>
            <p:cNvPr id="144" name="TextBox 143"/>
            <p:cNvSpPr txBox="1"/>
            <p:nvPr/>
          </p:nvSpPr>
          <p:spPr>
            <a:xfrm>
              <a:off x="3901564" y="2348880"/>
              <a:ext cx="1194332" cy="369332"/>
            </a:xfrm>
            <a:prstGeom prst="rect">
              <a:avLst/>
            </a:prstGeom>
            <a:noFill/>
          </p:spPr>
          <p:txBody>
            <a:bodyPr wrap="none" rtlCol="0">
              <a:spAutoFit/>
            </a:bodyPr>
            <a:lstStyle/>
            <a:p>
              <a:r>
                <a:rPr lang="tr-TR" sz="1800" dirty="0">
                  <a:latin typeface="Lucida Sans Unicode"/>
                  <a:cs typeface="Lucida Sans Unicode"/>
                </a:rPr>
                <a:t>0  0  -  1</a:t>
              </a:r>
            </a:p>
          </p:txBody>
        </p:sp>
      </p:grpSp>
      <p:grpSp>
        <p:nvGrpSpPr>
          <p:cNvPr id="57" name="Group 99"/>
          <p:cNvGrpSpPr/>
          <p:nvPr/>
        </p:nvGrpSpPr>
        <p:grpSpPr>
          <a:xfrm>
            <a:off x="3109017" y="3491716"/>
            <a:ext cx="1974055" cy="369332"/>
            <a:chOff x="3109017" y="3501008"/>
            <a:chExt cx="1974055" cy="369332"/>
          </a:xfrm>
        </p:grpSpPr>
        <p:sp>
          <p:nvSpPr>
            <p:cNvPr id="145" name="TextBox 144"/>
            <p:cNvSpPr txBox="1"/>
            <p:nvPr/>
          </p:nvSpPr>
          <p:spPr>
            <a:xfrm>
              <a:off x="3109017" y="3501008"/>
              <a:ext cx="549625" cy="369332"/>
            </a:xfrm>
            <a:prstGeom prst="rect">
              <a:avLst/>
            </a:prstGeom>
            <a:noFill/>
          </p:spPr>
          <p:txBody>
            <a:bodyPr wrap="none" rtlCol="0">
              <a:spAutoFit/>
            </a:bodyPr>
            <a:lstStyle/>
            <a:p>
              <a:r>
                <a:rPr lang="tr-TR" sz="1800" dirty="0">
                  <a:latin typeface="Lucida Sans Unicode"/>
                  <a:cs typeface="Lucida Sans Unicode"/>
                </a:rPr>
                <a:t>6,7</a:t>
              </a:r>
            </a:p>
          </p:txBody>
        </p:sp>
        <p:sp>
          <p:nvSpPr>
            <p:cNvPr id="146" name="TextBox 145"/>
            <p:cNvSpPr txBox="1"/>
            <p:nvPr/>
          </p:nvSpPr>
          <p:spPr>
            <a:xfrm>
              <a:off x="3888740" y="3501008"/>
              <a:ext cx="1194332" cy="369332"/>
            </a:xfrm>
            <a:prstGeom prst="rect">
              <a:avLst/>
            </a:prstGeom>
            <a:noFill/>
          </p:spPr>
          <p:txBody>
            <a:bodyPr wrap="none" rtlCol="0">
              <a:spAutoFit/>
            </a:bodyPr>
            <a:lstStyle/>
            <a:p>
              <a:r>
                <a:rPr lang="tr-TR" sz="1800" dirty="0">
                  <a:latin typeface="Lucida Sans Unicode"/>
                  <a:cs typeface="Lucida Sans Unicode"/>
                </a:rPr>
                <a:t>0  1  1  -</a:t>
              </a:r>
            </a:p>
          </p:txBody>
        </p:sp>
      </p:grpSp>
      <p:grpSp>
        <p:nvGrpSpPr>
          <p:cNvPr id="62" name="Group 100"/>
          <p:cNvGrpSpPr/>
          <p:nvPr/>
        </p:nvGrpSpPr>
        <p:grpSpPr>
          <a:xfrm>
            <a:off x="3109017" y="3707740"/>
            <a:ext cx="1974055" cy="378624"/>
            <a:chOff x="3109017" y="3707740"/>
            <a:chExt cx="1974055" cy="378624"/>
          </a:xfrm>
        </p:grpSpPr>
        <p:sp>
          <p:nvSpPr>
            <p:cNvPr id="147" name="TextBox 146"/>
            <p:cNvSpPr txBox="1"/>
            <p:nvPr/>
          </p:nvSpPr>
          <p:spPr>
            <a:xfrm>
              <a:off x="3109017" y="3707740"/>
              <a:ext cx="695586" cy="369332"/>
            </a:xfrm>
            <a:prstGeom prst="rect">
              <a:avLst/>
            </a:prstGeom>
            <a:noFill/>
          </p:spPr>
          <p:txBody>
            <a:bodyPr wrap="none" rtlCol="0">
              <a:spAutoFit/>
            </a:bodyPr>
            <a:lstStyle/>
            <a:p>
              <a:r>
                <a:rPr lang="tr-TR" sz="1800" dirty="0">
                  <a:latin typeface="Lucida Sans Unicode"/>
                  <a:cs typeface="Lucida Sans Unicode"/>
                </a:rPr>
                <a:t>6,14</a:t>
              </a:r>
            </a:p>
          </p:txBody>
        </p:sp>
        <p:sp>
          <p:nvSpPr>
            <p:cNvPr id="148" name="TextBox 147"/>
            <p:cNvSpPr txBox="1"/>
            <p:nvPr/>
          </p:nvSpPr>
          <p:spPr>
            <a:xfrm>
              <a:off x="3888740" y="3717032"/>
              <a:ext cx="1194332" cy="369332"/>
            </a:xfrm>
            <a:prstGeom prst="rect">
              <a:avLst/>
            </a:prstGeom>
            <a:noFill/>
          </p:spPr>
          <p:txBody>
            <a:bodyPr wrap="none" rtlCol="0">
              <a:spAutoFit/>
            </a:bodyPr>
            <a:lstStyle/>
            <a:p>
              <a:r>
                <a:rPr lang="tr-TR" sz="1800" dirty="0">
                  <a:latin typeface="Lucida Sans Unicode"/>
                  <a:cs typeface="Lucida Sans Unicode"/>
                </a:rPr>
                <a:t>-  1  1  0</a:t>
              </a:r>
            </a:p>
          </p:txBody>
        </p:sp>
      </p:grpSp>
      <p:cxnSp>
        <p:nvCxnSpPr>
          <p:cNvPr id="149" name="Straight Connector 148"/>
          <p:cNvCxnSpPr/>
          <p:nvPr/>
        </p:nvCxnSpPr>
        <p:spPr>
          <a:xfrm>
            <a:off x="3155112" y="4221088"/>
            <a:ext cx="194421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3" name="Group 102"/>
          <p:cNvGrpSpPr/>
          <p:nvPr/>
        </p:nvGrpSpPr>
        <p:grpSpPr>
          <a:xfrm>
            <a:off x="3083104" y="4211796"/>
            <a:ext cx="2012792" cy="369332"/>
            <a:chOff x="3083104" y="4211796"/>
            <a:chExt cx="2012792" cy="369332"/>
          </a:xfrm>
        </p:grpSpPr>
        <p:sp>
          <p:nvSpPr>
            <p:cNvPr id="150" name="TextBox 149"/>
            <p:cNvSpPr txBox="1"/>
            <p:nvPr/>
          </p:nvSpPr>
          <p:spPr>
            <a:xfrm>
              <a:off x="3083104" y="4211796"/>
              <a:ext cx="695586" cy="369332"/>
            </a:xfrm>
            <a:prstGeom prst="rect">
              <a:avLst/>
            </a:prstGeom>
            <a:noFill/>
          </p:spPr>
          <p:txBody>
            <a:bodyPr wrap="none" rtlCol="0">
              <a:spAutoFit/>
            </a:bodyPr>
            <a:lstStyle/>
            <a:p>
              <a:r>
                <a:rPr lang="tr-TR" sz="1800" dirty="0">
                  <a:latin typeface="Lucida Sans Unicode"/>
                  <a:cs typeface="Lucida Sans Unicode"/>
                </a:rPr>
                <a:t>7,15</a:t>
              </a:r>
            </a:p>
          </p:txBody>
        </p:sp>
        <p:sp>
          <p:nvSpPr>
            <p:cNvPr id="151" name="TextBox 150"/>
            <p:cNvSpPr txBox="1"/>
            <p:nvPr/>
          </p:nvSpPr>
          <p:spPr>
            <a:xfrm>
              <a:off x="3901564" y="4211796"/>
              <a:ext cx="1194332" cy="369332"/>
            </a:xfrm>
            <a:prstGeom prst="rect">
              <a:avLst/>
            </a:prstGeom>
            <a:noFill/>
          </p:spPr>
          <p:txBody>
            <a:bodyPr wrap="none" rtlCol="0">
              <a:spAutoFit/>
            </a:bodyPr>
            <a:lstStyle/>
            <a:p>
              <a:r>
                <a:rPr lang="tr-TR" sz="1800" dirty="0">
                  <a:latin typeface="Lucida Sans Unicode"/>
                  <a:cs typeface="Lucida Sans Unicode"/>
                </a:rPr>
                <a:t>-  1  1  1</a:t>
              </a:r>
            </a:p>
          </p:txBody>
        </p:sp>
      </p:grpSp>
      <p:grpSp>
        <p:nvGrpSpPr>
          <p:cNvPr id="64" name="Group 103"/>
          <p:cNvGrpSpPr/>
          <p:nvPr/>
        </p:nvGrpSpPr>
        <p:grpSpPr>
          <a:xfrm>
            <a:off x="3083104" y="4427820"/>
            <a:ext cx="2012792" cy="378624"/>
            <a:chOff x="3083104" y="4427820"/>
            <a:chExt cx="2012792" cy="378624"/>
          </a:xfrm>
        </p:grpSpPr>
        <p:sp>
          <p:nvSpPr>
            <p:cNvPr id="152" name="TextBox 151"/>
            <p:cNvSpPr txBox="1"/>
            <p:nvPr/>
          </p:nvSpPr>
          <p:spPr>
            <a:xfrm>
              <a:off x="3083104" y="4427820"/>
              <a:ext cx="841546" cy="369332"/>
            </a:xfrm>
            <a:prstGeom prst="rect">
              <a:avLst/>
            </a:prstGeom>
            <a:noFill/>
          </p:spPr>
          <p:txBody>
            <a:bodyPr wrap="none" rtlCol="0">
              <a:spAutoFit/>
            </a:bodyPr>
            <a:lstStyle/>
            <a:p>
              <a:r>
                <a:rPr lang="tr-TR" sz="1800" dirty="0">
                  <a:latin typeface="Lucida Sans Unicode"/>
                  <a:cs typeface="Lucida Sans Unicode"/>
                </a:rPr>
                <a:t>14,15</a:t>
              </a:r>
            </a:p>
          </p:txBody>
        </p:sp>
        <p:sp>
          <p:nvSpPr>
            <p:cNvPr id="153" name="TextBox 152"/>
            <p:cNvSpPr txBox="1"/>
            <p:nvPr/>
          </p:nvSpPr>
          <p:spPr>
            <a:xfrm>
              <a:off x="3901564" y="4437112"/>
              <a:ext cx="1194332" cy="369332"/>
            </a:xfrm>
            <a:prstGeom prst="rect">
              <a:avLst/>
            </a:prstGeom>
            <a:noFill/>
          </p:spPr>
          <p:txBody>
            <a:bodyPr wrap="none" rtlCol="0">
              <a:spAutoFit/>
            </a:bodyPr>
            <a:lstStyle/>
            <a:p>
              <a:r>
                <a:rPr lang="tr-TR" sz="1800" dirty="0">
                  <a:latin typeface="Lucida Sans Unicode"/>
                  <a:cs typeface="Lucida Sans Unicode"/>
                </a:rPr>
                <a:t>1  1  1  -</a:t>
              </a:r>
            </a:p>
          </p:txBody>
        </p:sp>
      </p:grpSp>
      <p:cxnSp>
        <p:nvCxnSpPr>
          <p:cNvPr id="154" name="Straight Connector 153"/>
          <p:cNvCxnSpPr/>
          <p:nvPr/>
        </p:nvCxnSpPr>
        <p:spPr>
          <a:xfrm>
            <a:off x="5099328" y="2132856"/>
            <a:ext cx="0" cy="2483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923928" y="2132856"/>
            <a:ext cx="0" cy="2483693"/>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177"/>
          <p:cNvGrpSpPr/>
          <p:nvPr/>
        </p:nvGrpSpPr>
        <p:grpSpPr>
          <a:xfrm>
            <a:off x="5053233" y="2348880"/>
            <a:ext cx="2396081" cy="369332"/>
            <a:chOff x="5053233" y="2348880"/>
            <a:chExt cx="2396081" cy="369332"/>
          </a:xfrm>
        </p:grpSpPr>
        <p:sp>
          <p:nvSpPr>
            <p:cNvPr id="156" name="TextBox 155"/>
            <p:cNvSpPr txBox="1"/>
            <p:nvPr/>
          </p:nvSpPr>
          <p:spPr>
            <a:xfrm>
              <a:off x="5053233" y="2348880"/>
              <a:ext cx="987620" cy="369332"/>
            </a:xfrm>
            <a:prstGeom prst="rect">
              <a:avLst/>
            </a:prstGeom>
            <a:noFill/>
          </p:spPr>
          <p:txBody>
            <a:bodyPr wrap="none" rtlCol="0">
              <a:spAutoFit/>
            </a:bodyPr>
            <a:lstStyle/>
            <a:p>
              <a:r>
                <a:rPr lang="tr-TR" sz="1800" dirty="0">
                  <a:latin typeface="Lucida Sans Unicode"/>
                  <a:cs typeface="Lucida Sans Unicode"/>
                </a:rPr>
                <a:t>1,3,5,7</a:t>
              </a:r>
            </a:p>
          </p:txBody>
        </p:sp>
        <p:sp>
          <p:nvSpPr>
            <p:cNvPr id="157" name="TextBox 156"/>
            <p:cNvSpPr txBox="1"/>
            <p:nvPr/>
          </p:nvSpPr>
          <p:spPr>
            <a:xfrm>
              <a:off x="6267380" y="2348880"/>
              <a:ext cx="1181934" cy="369332"/>
            </a:xfrm>
            <a:prstGeom prst="rect">
              <a:avLst/>
            </a:prstGeom>
            <a:noFill/>
          </p:spPr>
          <p:txBody>
            <a:bodyPr wrap="none" rtlCol="0">
              <a:spAutoFit/>
            </a:bodyPr>
            <a:lstStyle/>
            <a:p>
              <a:r>
                <a:rPr lang="tr-TR" sz="1800" dirty="0">
                  <a:latin typeface="Lucida Sans Unicode"/>
                  <a:cs typeface="Lucida Sans Unicode"/>
                </a:rPr>
                <a:t>0  -  -  1</a:t>
              </a:r>
            </a:p>
          </p:txBody>
        </p:sp>
      </p:grpSp>
      <p:grpSp>
        <p:nvGrpSpPr>
          <p:cNvPr id="67" name="Group 180"/>
          <p:cNvGrpSpPr/>
          <p:nvPr/>
        </p:nvGrpSpPr>
        <p:grpSpPr>
          <a:xfrm>
            <a:off x="5078881" y="2627620"/>
            <a:ext cx="2370433" cy="369332"/>
            <a:chOff x="5078881" y="2627620"/>
            <a:chExt cx="2370433" cy="369332"/>
          </a:xfrm>
        </p:grpSpPr>
        <p:sp>
          <p:nvSpPr>
            <p:cNvPr id="158" name="TextBox 157"/>
            <p:cNvSpPr txBox="1"/>
            <p:nvPr/>
          </p:nvSpPr>
          <p:spPr>
            <a:xfrm>
              <a:off x="5078881" y="2627620"/>
              <a:ext cx="987620" cy="369332"/>
            </a:xfrm>
            <a:prstGeom prst="rect">
              <a:avLst/>
            </a:prstGeom>
            <a:noFill/>
          </p:spPr>
          <p:txBody>
            <a:bodyPr wrap="none" rtlCol="0">
              <a:spAutoFit/>
            </a:bodyPr>
            <a:lstStyle/>
            <a:p>
              <a:r>
                <a:rPr lang="tr-TR" sz="1800" dirty="0">
                  <a:latin typeface="Lucida Sans Unicode"/>
                  <a:cs typeface="Lucida Sans Unicode"/>
                </a:rPr>
                <a:t>1,5,3,7</a:t>
              </a:r>
            </a:p>
          </p:txBody>
        </p:sp>
        <p:sp>
          <p:nvSpPr>
            <p:cNvPr id="159" name="TextBox 158"/>
            <p:cNvSpPr txBox="1"/>
            <p:nvPr/>
          </p:nvSpPr>
          <p:spPr>
            <a:xfrm>
              <a:off x="6267380" y="2627620"/>
              <a:ext cx="1181934" cy="369332"/>
            </a:xfrm>
            <a:prstGeom prst="rect">
              <a:avLst/>
            </a:prstGeom>
            <a:noFill/>
          </p:spPr>
          <p:txBody>
            <a:bodyPr wrap="none" rtlCol="0">
              <a:spAutoFit/>
            </a:bodyPr>
            <a:lstStyle/>
            <a:p>
              <a:r>
                <a:rPr lang="tr-TR" sz="1800" dirty="0">
                  <a:latin typeface="Lucida Sans Unicode"/>
                  <a:cs typeface="Lucida Sans Unicode"/>
                </a:rPr>
                <a:t>0  -  -  1</a:t>
              </a:r>
            </a:p>
          </p:txBody>
        </p:sp>
      </p:grpSp>
      <p:grpSp>
        <p:nvGrpSpPr>
          <p:cNvPr id="68" name="Group 182"/>
          <p:cNvGrpSpPr/>
          <p:nvPr/>
        </p:nvGrpSpPr>
        <p:grpSpPr>
          <a:xfrm>
            <a:off x="5078881" y="2915652"/>
            <a:ext cx="2370433" cy="369332"/>
            <a:chOff x="5078881" y="2915652"/>
            <a:chExt cx="2370433" cy="369332"/>
          </a:xfrm>
        </p:grpSpPr>
        <p:sp>
          <p:nvSpPr>
            <p:cNvPr id="160" name="TextBox 159"/>
            <p:cNvSpPr txBox="1"/>
            <p:nvPr/>
          </p:nvSpPr>
          <p:spPr>
            <a:xfrm>
              <a:off x="5078881" y="2915652"/>
              <a:ext cx="1279542" cy="369332"/>
            </a:xfrm>
            <a:prstGeom prst="rect">
              <a:avLst/>
            </a:prstGeom>
            <a:noFill/>
          </p:spPr>
          <p:txBody>
            <a:bodyPr wrap="none" rtlCol="0">
              <a:spAutoFit/>
            </a:bodyPr>
            <a:lstStyle/>
            <a:p>
              <a:r>
                <a:rPr lang="tr-TR" sz="1800" dirty="0">
                  <a:latin typeface="Lucida Sans Unicode"/>
                  <a:cs typeface="Lucida Sans Unicode"/>
                </a:rPr>
                <a:t>6,7,14,15</a:t>
              </a:r>
            </a:p>
          </p:txBody>
        </p:sp>
        <p:sp>
          <p:nvSpPr>
            <p:cNvPr id="161" name="TextBox 160"/>
            <p:cNvSpPr txBox="1"/>
            <p:nvPr/>
          </p:nvSpPr>
          <p:spPr>
            <a:xfrm>
              <a:off x="6267380" y="2915652"/>
              <a:ext cx="1181934" cy="369332"/>
            </a:xfrm>
            <a:prstGeom prst="rect">
              <a:avLst/>
            </a:prstGeom>
            <a:noFill/>
          </p:spPr>
          <p:txBody>
            <a:bodyPr wrap="none" rtlCol="0">
              <a:spAutoFit/>
            </a:bodyPr>
            <a:lstStyle/>
            <a:p>
              <a:r>
                <a:rPr lang="tr-TR" sz="1800" dirty="0">
                  <a:latin typeface="Lucida Sans Unicode"/>
                  <a:cs typeface="Lucida Sans Unicode"/>
                </a:rPr>
                <a:t>-  1  1  -</a:t>
              </a:r>
            </a:p>
          </p:txBody>
        </p:sp>
      </p:grpSp>
      <p:grpSp>
        <p:nvGrpSpPr>
          <p:cNvPr id="69" name="Group 184"/>
          <p:cNvGrpSpPr/>
          <p:nvPr/>
        </p:nvGrpSpPr>
        <p:grpSpPr>
          <a:xfrm>
            <a:off x="5076056" y="3203684"/>
            <a:ext cx="2370433" cy="369332"/>
            <a:chOff x="5076056" y="3203684"/>
            <a:chExt cx="2370433" cy="369332"/>
          </a:xfrm>
        </p:grpSpPr>
        <p:sp>
          <p:nvSpPr>
            <p:cNvPr id="162" name="TextBox 161"/>
            <p:cNvSpPr txBox="1"/>
            <p:nvPr/>
          </p:nvSpPr>
          <p:spPr>
            <a:xfrm>
              <a:off x="5076056" y="3203684"/>
              <a:ext cx="1279542" cy="369332"/>
            </a:xfrm>
            <a:prstGeom prst="rect">
              <a:avLst/>
            </a:prstGeom>
            <a:noFill/>
          </p:spPr>
          <p:txBody>
            <a:bodyPr wrap="none" rtlCol="0">
              <a:spAutoFit/>
            </a:bodyPr>
            <a:lstStyle/>
            <a:p>
              <a:r>
                <a:rPr lang="tr-TR" sz="1800" dirty="0">
                  <a:latin typeface="Lucida Sans Unicode"/>
                  <a:cs typeface="Lucida Sans Unicode"/>
                </a:rPr>
                <a:t>6,14,7,15</a:t>
              </a:r>
            </a:p>
          </p:txBody>
        </p:sp>
        <p:sp>
          <p:nvSpPr>
            <p:cNvPr id="163" name="TextBox 162"/>
            <p:cNvSpPr txBox="1"/>
            <p:nvPr/>
          </p:nvSpPr>
          <p:spPr>
            <a:xfrm>
              <a:off x="6264555" y="3203684"/>
              <a:ext cx="1181934" cy="369332"/>
            </a:xfrm>
            <a:prstGeom prst="rect">
              <a:avLst/>
            </a:prstGeom>
            <a:noFill/>
          </p:spPr>
          <p:txBody>
            <a:bodyPr wrap="none" rtlCol="0">
              <a:spAutoFit/>
            </a:bodyPr>
            <a:lstStyle/>
            <a:p>
              <a:r>
                <a:rPr lang="tr-TR" sz="1800" dirty="0">
                  <a:latin typeface="Lucida Sans Unicode"/>
                  <a:cs typeface="Lucida Sans Unicode"/>
                </a:rPr>
                <a:t>-  1  1  -</a:t>
              </a:r>
            </a:p>
          </p:txBody>
        </p:sp>
      </p:grpSp>
      <p:cxnSp>
        <p:nvCxnSpPr>
          <p:cNvPr id="164" name="Straight Connector 163"/>
          <p:cNvCxnSpPr/>
          <p:nvPr/>
        </p:nvCxnSpPr>
        <p:spPr>
          <a:xfrm>
            <a:off x="6300192" y="2132856"/>
            <a:ext cx="0" cy="2483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7452320" y="2132856"/>
            <a:ext cx="0" cy="2483693"/>
          </a:xfrm>
          <a:prstGeom prst="line">
            <a:avLst/>
          </a:prstGeom>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6228184" y="1976183"/>
            <a:ext cx="1368152" cy="369332"/>
          </a:xfrm>
          <a:prstGeom prst="rect">
            <a:avLst/>
          </a:prstGeom>
          <a:noFill/>
        </p:spPr>
        <p:txBody>
          <a:bodyPr wrap="square" rtlCol="0">
            <a:spAutoFit/>
          </a:bodyPr>
          <a:lstStyle/>
          <a:p>
            <a:r>
              <a:rPr lang="tr-TR" sz="1800" dirty="0">
                <a:latin typeface="Lucida Sans Unicode"/>
                <a:cs typeface="Lucida Sans Unicode"/>
              </a:rPr>
              <a:t>x</a:t>
            </a:r>
            <a:r>
              <a:rPr lang="tr-TR" sz="1800" baseline="-25000" dirty="0">
                <a:latin typeface="Lucida Sans Unicode"/>
                <a:cs typeface="Lucida Sans Unicode"/>
              </a:rPr>
              <a:t>1 </a:t>
            </a:r>
            <a:r>
              <a:rPr lang="tr-TR" sz="1800" dirty="0">
                <a:latin typeface="Lucida Sans Unicode"/>
                <a:cs typeface="Lucida Sans Unicode"/>
              </a:rPr>
              <a:t>x</a:t>
            </a:r>
            <a:r>
              <a:rPr lang="tr-TR" sz="1800" baseline="-25000" dirty="0">
                <a:latin typeface="Lucida Sans Unicode"/>
                <a:cs typeface="Lucida Sans Unicode"/>
              </a:rPr>
              <a:t>2 </a:t>
            </a:r>
            <a:r>
              <a:rPr lang="tr-TR" sz="1800" dirty="0">
                <a:latin typeface="Lucida Sans Unicode"/>
                <a:cs typeface="Lucida Sans Unicode"/>
              </a:rPr>
              <a:t>x</a:t>
            </a:r>
            <a:r>
              <a:rPr lang="tr-TR" sz="1800" baseline="-25000" dirty="0">
                <a:latin typeface="Lucida Sans Unicode"/>
                <a:cs typeface="Lucida Sans Unicode"/>
              </a:rPr>
              <a:t>3 </a:t>
            </a:r>
            <a:r>
              <a:rPr lang="tr-TR" sz="1800" dirty="0">
                <a:latin typeface="Lucida Sans Unicode"/>
                <a:cs typeface="Lucida Sans Unicode"/>
              </a:rPr>
              <a:t>x</a:t>
            </a:r>
            <a:r>
              <a:rPr lang="tr-TR" sz="1800" baseline="-25000" dirty="0">
                <a:latin typeface="Lucida Sans Unicode"/>
                <a:cs typeface="Lucida Sans Unicode"/>
              </a:rPr>
              <a:t>4 </a:t>
            </a:r>
            <a:endParaRPr lang="tr-TR" sz="1800" dirty="0">
              <a:latin typeface="Lucida Sans Unicode"/>
              <a:cs typeface="Lucida Sans Unicode"/>
            </a:endParaRPr>
          </a:p>
        </p:txBody>
      </p:sp>
      <p:sp>
        <p:nvSpPr>
          <p:cNvPr id="167" name="TextBox 166"/>
          <p:cNvSpPr txBox="1"/>
          <p:nvPr/>
        </p:nvSpPr>
        <p:spPr>
          <a:xfrm>
            <a:off x="1475656" y="3284984"/>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168" name="TextBox 167"/>
          <p:cNvSpPr txBox="1"/>
          <p:nvPr/>
        </p:nvSpPr>
        <p:spPr>
          <a:xfrm>
            <a:off x="1475656" y="4077072"/>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169" name="TextBox 168"/>
          <p:cNvSpPr txBox="1"/>
          <p:nvPr/>
        </p:nvSpPr>
        <p:spPr>
          <a:xfrm>
            <a:off x="1475656" y="4365104"/>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grpSp>
        <p:nvGrpSpPr>
          <p:cNvPr id="70" name="Group 179"/>
          <p:cNvGrpSpPr/>
          <p:nvPr/>
        </p:nvGrpSpPr>
        <p:grpSpPr>
          <a:xfrm>
            <a:off x="3684632" y="2348880"/>
            <a:ext cx="325730" cy="1305436"/>
            <a:chOff x="3684632" y="2348880"/>
            <a:chExt cx="325730" cy="1305436"/>
          </a:xfrm>
        </p:grpSpPr>
        <p:sp>
          <p:nvSpPr>
            <p:cNvPr id="170" name="TextBox 169"/>
            <p:cNvSpPr txBox="1"/>
            <p:nvPr/>
          </p:nvSpPr>
          <p:spPr>
            <a:xfrm>
              <a:off x="3684632" y="2348880"/>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171" name="TextBox 170"/>
            <p:cNvSpPr txBox="1"/>
            <p:nvPr/>
          </p:nvSpPr>
          <p:spPr>
            <a:xfrm>
              <a:off x="3684632" y="3284984"/>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grpSp>
      <p:grpSp>
        <p:nvGrpSpPr>
          <p:cNvPr id="71" name="Group 181"/>
          <p:cNvGrpSpPr/>
          <p:nvPr/>
        </p:nvGrpSpPr>
        <p:grpSpPr>
          <a:xfrm>
            <a:off x="3684632" y="2564904"/>
            <a:ext cx="325730" cy="864096"/>
            <a:chOff x="3684632" y="2564904"/>
            <a:chExt cx="325730" cy="864096"/>
          </a:xfrm>
        </p:grpSpPr>
        <p:sp>
          <p:nvSpPr>
            <p:cNvPr id="172" name="TextBox 171"/>
            <p:cNvSpPr txBox="1"/>
            <p:nvPr/>
          </p:nvSpPr>
          <p:spPr>
            <a:xfrm>
              <a:off x="3684632" y="2564904"/>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173" name="TextBox 172"/>
            <p:cNvSpPr txBox="1"/>
            <p:nvPr/>
          </p:nvSpPr>
          <p:spPr>
            <a:xfrm>
              <a:off x="3684632" y="3059668"/>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grpSp>
      <p:grpSp>
        <p:nvGrpSpPr>
          <p:cNvPr id="72" name="Group 183"/>
          <p:cNvGrpSpPr/>
          <p:nvPr/>
        </p:nvGrpSpPr>
        <p:grpSpPr>
          <a:xfrm>
            <a:off x="3684632" y="3501008"/>
            <a:ext cx="325730" cy="1296144"/>
            <a:chOff x="3684632" y="3501008"/>
            <a:chExt cx="325730" cy="1296144"/>
          </a:xfrm>
        </p:grpSpPr>
        <p:sp>
          <p:nvSpPr>
            <p:cNvPr id="174" name="TextBox 173"/>
            <p:cNvSpPr txBox="1"/>
            <p:nvPr/>
          </p:nvSpPr>
          <p:spPr>
            <a:xfrm>
              <a:off x="3684632" y="3501008"/>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175" name="TextBox 174"/>
            <p:cNvSpPr txBox="1"/>
            <p:nvPr/>
          </p:nvSpPr>
          <p:spPr>
            <a:xfrm>
              <a:off x="3684632" y="4427820"/>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grpSp>
      <p:grpSp>
        <p:nvGrpSpPr>
          <p:cNvPr id="73" name="Group 185"/>
          <p:cNvGrpSpPr/>
          <p:nvPr/>
        </p:nvGrpSpPr>
        <p:grpSpPr>
          <a:xfrm>
            <a:off x="3684632" y="3717032"/>
            <a:ext cx="325730" cy="864096"/>
            <a:chOff x="3684632" y="3717032"/>
            <a:chExt cx="325730" cy="864096"/>
          </a:xfrm>
        </p:grpSpPr>
        <p:sp>
          <p:nvSpPr>
            <p:cNvPr id="176" name="TextBox 175"/>
            <p:cNvSpPr txBox="1"/>
            <p:nvPr/>
          </p:nvSpPr>
          <p:spPr>
            <a:xfrm>
              <a:off x="3684632" y="3717032"/>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177" name="TextBox 176"/>
            <p:cNvSpPr txBox="1"/>
            <p:nvPr/>
          </p:nvSpPr>
          <p:spPr>
            <a:xfrm>
              <a:off x="3684632" y="4211796"/>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grpSp>
      <p:cxnSp>
        <p:nvCxnSpPr>
          <p:cNvPr id="116" name="Straight Connector 115"/>
          <p:cNvCxnSpPr/>
          <p:nvPr/>
        </p:nvCxnSpPr>
        <p:spPr>
          <a:xfrm>
            <a:off x="5095896" y="2934236"/>
            <a:ext cx="23692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37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2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5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5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4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5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4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4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4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43"/>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57"/>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67"/>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62"/>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68"/>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51"/>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149"/>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nodeType="clickEffect">
                                  <p:stCondLst>
                                    <p:cond delay="0"/>
                                  </p:stCondLst>
                                  <p:childTnLst>
                                    <p:set>
                                      <p:cBhvr>
                                        <p:cTn id="145" dur="1" fill="hold">
                                          <p:stCondLst>
                                            <p:cond delay="0"/>
                                          </p:stCondLst>
                                        </p:cTn>
                                        <p:tgtEl>
                                          <p:spTgt spid="6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69"/>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64"/>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154"/>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164"/>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166"/>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165"/>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66"/>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0"/>
                                          </p:stCondLst>
                                        </p:cTn>
                                        <p:tgtEl>
                                          <p:spTgt spid="70"/>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nodeType="clickEffect">
                                  <p:stCondLst>
                                    <p:cond delay="0"/>
                                  </p:stCondLst>
                                  <p:childTnLst>
                                    <p:set>
                                      <p:cBhvr>
                                        <p:cTn id="181" dur="1" fill="hold">
                                          <p:stCondLst>
                                            <p:cond delay="0"/>
                                          </p:stCondLst>
                                        </p:cTn>
                                        <p:tgtEl>
                                          <p:spTgt spid="67"/>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nodeType="clickEffect">
                                  <p:stCondLst>
                                    <p:cond delay="0"/>
                                  </p:stCondLst>
                                  <p:childTnLst>
                                    <p:set>
                                      <p:cBhvr>
                                        <p:cTn id="185" dur="1" fill="hold">
                                          <p:stCondLst>
                                            <p:cond delay="0"/>
                                          </p:stCondLst>
                                        </p:cTn>
                                        <p:tgtEl>
                                          <p:spTgt spid="71"/>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nodeType="clickEffect">
                                  <p:stCondLst>
                                    <p:cond delay="0"/>
                                  </p:stCondLst>
                                  <p:childTnLst>
                                    <p:set>
                                      <p:cBhvr>
                                        <p:cTn id="189" dur="1" fill="hold">
                                          <p:stCondLst>
                                            <p:cond delay="0"/>
                                          </p:stCondLst>
                                        </p:cTn>
                                        <p:tgtEl>
                                          <p:spTgt spid="116"/>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68"/>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7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nodeType="clickEffect">
                                  <p:stCondLst>
                                    <p:cond delay="0"/>
                                  </p:stCondLst>
                                  <p:childTnLst>
                                    <p:set>
                                      <p:cBhvr>
                                        <p:cTn id="201" dur="1" fill="hold">
                                          <p:stCondLst>
                                            <p:cond delay="0"/>
                                          </p:stCondLst>
                                        </p:cTn>
                                        <p:tgtEl>
                                          <p:spTgt spid="6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nodeType="clickEffect">
                                  <p:stCondLst>
                                    <p:cond delay="0"/>
                                  </p:stCondLst>
                                  <p:childTnLst>
                                    <p:set>
                                      <p:cBhvr>
                                        <p:cTn id="205" dur="1" fill="hold">
                                          <p:stCondLst>
                                            <p:cond delay="0"/>
                                          </p:stCondLst>
                                        </p:cTn>
                                        <p:tgtEl>
                                          <p:spTgt spid="73"/>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58"/>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59"/>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0"/>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61"/>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grpId="0" nodeType="clickEffect">
                                  <p:stCondLst>
                                    <p:cond delay="0"/>
                                  </p:stCondLst>
                                  <p:childTnLst>
                                    <p:set>
                                      <p:cBhvr>
                                        <p:cTn id="22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27" grpId="0"/>
      <p:bldP spid="41" grpId="0"/>
      <p:bldP spid="46" grpId="0"/>
      <p:bldP spid="58" grpId="0"/>
      <p:bldP spid="59" grpId="0"/>
      <p:bldP spid="60" grpId="0"/>
      <p:bldP spid="61" grpId="0"/>
      <p:bldP spid="65" grpId="0"/>
      <p:bldP spid="166" grpId="0"/>
      <p:bldP spid="167" grpId="0"/>
      <p:bldP spid="168" grpId="0"/>
      <p:bldP spid="16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3999" cy="1020763"/>
          </a:xfrm>
        </p:spPr>
        <p:txBody>
          <a:bodyPr>
            <a:noAutofit/>
          </a:bodyPr>
          <a:lstStyle/>
          <a:p>
            <a:r>
              <a:rPr lang="tr-TR" sz="2800" dirty="0"/>
              <a:t>Optimization of SOP Representation By </a:t>
            </a:r>
            <a:r>
              <a:rPr lang="en-US" sz="2800" dirty="0" err="1">
                <a:solidFill>
                  <a:srgbClr val="FF0000"/>
                </a:solidFill>
              </a:rPr>
              <a:t>Quine-McCluskey</a:t>
            </a:r>
            <a:r>
              <a:rPr lang="tr-TR" sz="2800" dirty="0">
                <a:solidFill>
                  <a:srgbClr val="FF0000"/>
                </a:solidFill>
              </a:rPr>
              <a:t> </a:t>
            </a:r>
            <a:r>
              <a:rPr lang="tr-TR" sz="2800" dirty="0"/>
              <a:t>Method – </a:t>
            </a:r>
            <a:r>
              <a:rPr lang="tr-TR" sz="2800" dirty="0">
                <a:solidFill>
                  <a:srgbClr val="FF0000"/>
                </a:solidFill>
              </a:rPr>
              <a:t>2nd Phase : </a:t>
            </a:r>
            <a:r>
              <a:rPr lang="tr-TR" sz="2800" dirty="0">
                <a:solidFill>
                  <a:srgbClr val="000000"/>
                </a:solidFill>
              </a:rPr>
              <a:t>Finding optimal representation </a:t>
            </a:r>
            <a:endParaRPr lang="tr-TR" sz="2800" dirty="0"/>
          </a:p>
        </p:txBody>
      </p:sp>
      <p:sp>
        <p:nvSpPr>
          <p:cNvPr id="117" name="Oval 116"/>
          <p:cNvSpPr/>
          <p:nvPr/>
        </p:nvSpPr>
        <p:spPr>
          <a:xfrm>
            <a:off x="5024500" y="3450498"/>
            <a:ext cx="288032" cy="288032"/>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800">
              <a:latin typeface="Lucida Sans Unicode"/>
              <a:cs typeface="Lucida Sans Unicode"/>
            </a:endParaRPr>
          </a:p>
        </p:txBody>
      </p:sp>
      <p:sp>
        <p:nvSpPr>
          <p:cNvPr id="118" name="TextBox 117"/>
          <p:cNvSpPr txBox="1"/>
          <p:nvPr/>
        </p:nvSpPr>
        <p:spPr>
          <a:xfrm>
            <a:off x="7729877" y="3791186"/>
            <a:ext cx="503864"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EPI</a:t>
            </a:r>
            <a:endParaRPr lang="tr-TR" sz="1800" dirty="0">
              <a:solidFill>
                <a:srgbClr val="FF0000"/>
              </a:solidFill>
              <a:latin typeface="Lucida Sans Unicode"/>
              <a:cs typeface="Lucida Sans Unicode"/>
            </a:endParaRPr>
          </a:p>
        </p:txBody>
      </p:sp>
      <p:cxnSp>
        <p:nvCxnSpPr>
          <p:cNvPr id="122" name="Straight Connector 121"/>
          <p:cNvCxnSpPr/>
          <p:nvPr/>
        </p:nvCxnSpPr>
        <p:spPr>
          <a:xfrm>
            <a:off x="4693728" y="3594514"/>
            <a:ext cx="29746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5148064" y="2513010"/>
            <a:ext cx="0" cy="1687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6435030" y="2863758"/>
            <a:ext cx="288032" cy="288032"/>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800">
              <a:latin typeface="Lucida Sans Unicode"/>
              <a:cs typeface="Lucida Sans Unicode"/>
            </a:endParaRPr>
          </a:p>
        </p:txBody>
      </p:sp>
      <p:sp>
        <p:nvSpPr>
          <p:cNvPr id="127" name="TextBox 126"/>
          <p:cNvSpPr txBox="1"/>
          <p:nvPr/>
        </p:nvSpPr>
        <p:spPr>
          <a:xfrm>
            <a:off x="7758583" y="2805839"/>
            <a:ext cx="503864"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EPI</a:t>
            </a:r>
            <a:endParaRPr lang="tr-TR" sz="1800" dirty="0">
              <a:solidFill>
                <a:srgbClr val="FF0000"/>
              </a:solidFill>
              <a:latin typeface="Lucida Sans Unicode"/>
              <a:cs typeface="Lucida Sans Unicode"/>
            </a:endParaRPr>
          </a:p>
        </p:txBody>
      </p:sp>
      <p:sp>
        <p:nvSpPr>
          <p:cNvPr id="132" name="TextBox 131"/>
          <p:cNvSpPr txBox="1"/>
          <p:nvPr/>
        </p:nvSpPr>
        <p:spPr>
          <a:xfrm>
            <a:off x="7740352" y="3424463"/>
            <a:ext cx="503864"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EPI</a:t>
            </a:r>
            <a:endParaRPr lang="tr-TR" sz="1800" dirty="0">
              <a:solidFill>
                <a:srgbClr val="FF0000"/>
              </a:solidFill>
              <a:latin typeface="Lucida Sans Unicode"/>
              <a:cs typeface="Lucida Sans Unicode"/>
            </a:endParaRPr>
          </a:p>
        </p:txBody>
      </p:sp>
      <p:sp>
        <p:nvSpPr>
          <p:cNvPr id="135" name="Oval 134"/>
          <p:cNvSpPr/>
          <p:nvPr/>
        </p:nvSpPr>
        <p:spPr>
          <a:xfrm>
            <a:off x="5868030" y="3723149"/>
            <a:ext cx="288032" cy="288032"/>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800">
              <a:latin typeface="Lucida Sans Unicode"/>
              <a:cs typeface="Lucida Sans Unicode"/>
            </a:endParaRPr>
          </a:p>
        </p:txBody>
      </p:sp>
      <p:sp>
        <p:nvSpPr>
          <p:cNvPr id="139" name="TextBox 138"/>
          <p:cNvSpPr txBox="1"/>
          <p:nvPr/>
        </p:nvSpPr>
        <p:spPr>
          <a:xfrm>
            <a:off x="565327" y="4885155"/>
            <a:ext cx="4977853" cy="1169551"/>
          </a:xfrm>
          <a:prstGeom prst="rect">
            <a:avLst/>
          </a:prstGeom>
          <a:noFill/>
        </p:spPr>
        <p:txBody>
          <a:bodyPr wrap="none" rtlCol="0">
            <a:spAutoFit/>
          </a:bodyPr>
          <a:lstStyle/>
          <a:p>
            <a:r>
              <a:rPr lang="tr-TR" dirty="0">
                <a:solidFill>
                  <a:srgbClr val="FF0000"/>
                </a:solidFill>
              </a:rPr>
              <a:t>Optimal Representation: </a:t>
            </a:r>
            <a:endParaRPr lang="tr-TR" dirty="0"/>
          </a:p>
          <a:p>
            <a:r>
              <a:rPr lang="tr-TR" dirty="0"/>
              <a:t>f(x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r>
              <a:rPr lang="tr-TR" dirty="0"/>
              <a:t>)=x</a:t>
            </a:r>
            <a:r>
              <a:rPr lang="tr-TR" baseline="-25000" dirty="0"/>
              <a:t>1</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r>
              <a:rPr lang="tr-TR" dirty="0"/>
              <a:t>x</a:t>
            </a:r>
            <a:r>
              <a:rPr lang="tr-TR" baseline="-25000" dirty="0"/>
              <a:t>1</a:t>
            </a:r>
            <a:r>
              <a:rPr lang="tr-TR" dirty="0">
                <a:sym typeface="Symbol"/>
              </a:rPr>
              <a:t></a:t>
            </a:r>
            <a:r>
              <a:rPr lang="tr-TR" dirty="0"/>
              <a:t>x</a:t>
            </a:r>
            <a:r>
              <a:rPr lang="tr-TR" baseline="-25000" dirty="0"/>
              <a:t>4</a:t>
            </a:r>
            <a:r>
              <a:rPr lang="tr-TR" dirty="0">
                <a:sym typeface="Symbol"/>
              </a:rPr>
              <a:t>+</a:t>
            </a:r>
            <a:r>
              <a:rPr lang="tr-TR" dirty="0"/>
              <a:t>x</a:t>
            </a:r>
            <a:r>
              <a:rPr lang="tr-TR" baseline="-25000" dirty="0"/>
              <a:t>2</a:t>
            </a:r>
            <a:r>
              <a:rPr lang="tr-TR" dirty="0"/>
              <a:t>x</a:t>
            </a:r>
            <a:r>
              <a:rPr lang="tr-TR" baseline="-25000" dirty="0"/>
              <a:t>3</a:t>
            </a:r>
            <a:endParaRPr lang="tr-TR" dirty="0"/>
          </a:p>
        </p:txBody>
      </p:sp>
      <p:sp>
        <p:nvSpPr>
          <p:cNvPr id="6" name="TextBox 5"/>
          <p:cNvSpPr txBox="1"/>
          <p:nvPr/>
        </p:nvSpPr>
        <p:spPr>
          <a:xfrm>
            <a:off x="467544" y="2152729"/>
            <a:ext cx="2204450" cy="1200329"/>
          </a:xfrm>
          <a:prstGeom prst="rect">
            <a:avLst/>
          </a:prstGeom>
          <a:noFill/>
        </p:spPr>
        <p:txBody>
          <a:bodyPr wrap="none" rtlCol="0">
            <a:spAutoFit/>
          </a:bodyPr>
          <a:lstStyle/>
          <a:p>
            <a:r>
              <a:rPr lang="tr-TR" dirty="0"/>
              <a:t>A	8,12</a:t>
            </a:r>
          </a:p>
          <a:p>
            <a:r>
              <a:rPr lang="tr-TR" dirty="0"/>
              <a:t>B	12,14</a:t>
            </a:r>
          </a:p>
          <a:p>
            <a:r>
              <a:rPr lang="tr-TR" dirty="0"/>
              <a:t>C	1,3,5,7</a:t>
            </a:r>
          </a:p>
          <a:p>
            <a:r>
              <a:rPr lang="tr-TR" dirty="0"/>
              <a:t>D	6,7,14,15</a:t>
            </a:r>
          </a:p>
        </p:txBody>
      </p:sp>
      <p:grpSp>
        <p:nvGrpSpPr>
          <p:cNvPr id="2" name="Group 52"/>
          <p:cNvGrpSpPr/>
          <p:nvPr/>
        </p:nvGrpSpPr>
        <p:grpSpPr>
          <a:xfrm>
            <a:off x="4644008" y="2585018"/>
            <a:ext cx="3024512" cy="1512168"/>
            <a:chOff x="4644008" y="1916832"/>
            <a:chExt cx="3024512" cy="1512168"/>
          </a:xfrm>
        </p:grpSpPr>
        <p:sp>
          <p:nvSpPr>
            <p:cNvPr id="57" name="TextBox 56"/>
            <p:cNvSpPr txBox="1"/>
            <p:nvPr/>
          </p:nvSpPr>
          <p:spPr>
            <a:xfrm>
              <a:off x="4961540" y="1916832"/>
              <a:ext cx="330627" cy="369332"/>
            </a:xfrm>
            <a:prstGeom prst="rect">
              <a:avLst/>
            </a:prstGeom>
            <a:noFill/>
          </p:spPr>
          <p:txBody>
            <a:bodyPr wrap="none" rtlCol="0">
              <a:spAutoFit/>
            </a:bodyPr>
            <a:lstStyle/>
            <a:p>
              <a:r>
                <a:rPr lang="tr-TR" sz="1800" dirty="0">
                  <a:latin typeface="Lucida Sans Unicode"/>
                  <a:cs typeface="Lucida Sans Unicode"/>
                </a:rPr>
                <a:t>1</a:t>
              </a:r>
            </a:p>
          </p:txBody>
        </p:sp>
        <p:sp>
          <p:nvSpPr>
            <p:cNvPr id="64" name="TextBox 63"/>
            <p:cNvSpPr txBox="1"/>
            <p:nvPr/>
          </p:nvSpPr>
          <p:spPr>
            <a:xfrm>
              <a:off x="5292080" y="1916832"/>
              <a:ext cx="330627" cy="369332"/>
            </a:xfrm>
            <a:prstGeom prst="rect">
              <a:avLst/>
            </a:prstGeom>
            <a:noFill/>
          </p:spPr>
          <p:txBody>
            <a:bodyPr wrap="none" rtlCol="0">
              <a:spAutoFit/>
            </a:bodyPr>
            <a:lstStyle/>
            <a:p>
              <a:r>
                <a:rPr lang="tr-TR" sz="1800" dirty="0">
                  <a:latin typeface="Lucida Sans Unicode"/>
                  <a:cs typeface="Lucida Sans Unicode"/>
                </a:rPr>
                <a:t>3</a:t>
              </a:r>
            </a:p>
          </p:txBody>
        </p:sp>
        <p:sp>
          <p:nvSpPr>
            <p:cNvPr id="66" name="TextBox 65"/>
            <p:cNvSpPr txBox="1"/>
            <p:nvPr/>
          </p:nvSpPr>
          <p:spPr>
            <a:xfrm>
              <a:off x="5580112" y="1916832"/>
              <a:ext cx="330627" cy="369332"/>
            </a:xfrm>
            <a:prstGeom prst="rect">
              <a:avLst/>
            </a:prstGeom>
            <a:noFill/>
          </p:spPr>
          <p:txBody>
            <a:bodyPr wrap="none" rtlCol="0">
              <a:spAutoFit/>
            </a:bodyPr>
            <a:lstStyle/>
            <a:p>
              <a:r>
                <a:rPr lang="tr-TR" sz="1800" dirty="0">
                  <a:latin typeface="Lucida Sans Unicode"/>
                  <a:cs typeface="Lucida Sans Unicode"/>
                </a:rPr>
                <a:t>5</a:t>
              </a:r>
            </a:p>
          </p:txBody>
        </p:sp>
        <p:sp>
          <p:nvSpPr>
            <p:cNvPr id="67" name="TextBox 66"/>
            <p:cNvSpPr txBox="1"/>
            <p:nvPr/>
          </p:nvSpPr>
          <p:spPr>
            <a:xfrm>
              <a:off x="5825636" y="1916832"/>
              <a:ext cx="330627" cy="369332"/>
            </a:xfrm>
            <a:prstGeom prst="rect">
              <a:avLst/>
            </a:prstGeom>
            <a:noFill/>
          </p:spPr>
          <p:txBody>
            <a:bodyPr wrap="none" rtlCol="0">
              <a:spAutoFit/>
            </a:bodyPr>
            <a:lstStyle/>
            <a:p>
              <a:r>
                <a:rPr lang="tr-TR" sz="1800" dirty="0">
                  <a:latin typeface="Lucida Sans Unicode"/>
                  <a:cs typeface="Lucida Sans Unicode"/>
                </a:rPr>
                <a:t>6</a:t>
              </a:r>
            </a:p>
          </p:txBody>
        </p:sp>
        <p:sp>
          <p:nvSpPr>
            <p:cNvPr id="68" name="TextBox 67"/>
            <p:cNvSpPr txBox="1"/>
            <p:nvPr/>
          </p:nvSpPr>
          <p:spPr>
            <a:xfrm>
              <a:off x="6113668" y="1916832"/>
              <a:ext cx="330627" cy="369332"/>
            </a:xfrm>
            <a:prstGeom prst="rect">
              <a:avLst/>
            </a:prstGeom>
            <a:noFill/>
          </p:spPr>
          <p:txBody>
            <a:bodyPr wrap="none" rtlCol="0">
              <a:spAutoFit/>
            </a:bodyPr>
            <a:lstStyle/>
            <a:p>
              <a:r>
                <a:rPr lang="tr-TR" sz="1800" dirty="0">
                  <a:latin typeface="Lucida Sans Unicode"/>
                  <a:cs typeface="Lucida Sans Unicode"/>
                </a:rPr>
                <a:t>7</a:t>
              </a:r>
            </a:p>
          </p:txBody>
        </p:sp>
        <p:sp>
          <p:nvSpPr>
            <p:cNvPr id="69" name="TextBox 68"/>
            <p:cNvSpPr txBox="1"/>
            <p:nvPr/>
          </p:nvSpPr>
          <p:spPr>
            <a:xfrm>
              <a:off x="6401700" y="1916832"/>
              <a:ext cx="330627" cy="369332"/>
            </a:xfrm>
            <a:prstGeom prst="rect">
              <a:avLst/>
            </a:prstGeom>
            <a:noFill/>
          </p:spPr>
          <p:txBody>
            <a:bodyPr wrap="none" rtlCol="0">
              <a:spAutoFit/>
            </a:bodyPr>
            <a:lstStyle/>
            <a:p>
              <a:r>
                <a:rPr lang="tr-TR" sz="1800" dirty="0">
                  <a:latin typeface="Lucida Sans Unicode"/>
                  <a:cs typeface="Lucida Sans Unicode"/>
                </a:rPr>
                <a:t>8</a:t>
              </a:r>
            </a:p>
          </p:txBody>
        </p:sp>
        <p:sp>
          <p:nvSpPr>
            <p:cNvPr id="70" name="TextBox 69"/>
            <p:cNvSpPr txBox="1"/>
            <p:nvPr/>
          </p:nvSpPr>
          <p:spPr>
            <a:xfrm>
              <a:off x="6615868" y="1916832"/>
              <a:ext cx="476588" cy="369332"/>
            </a:xfrm>
            <a:prstGeom prst="rect">
              <a:avLst/>
            </a:prstGeom>
            <a:noFill/>
          </p:spPr>
          <p:txBody>
            <a:bodyPr wrap="none" rtlCol="0">
              <a:spAutoFit/>
            </a:bodyPr>
            <a:lstStyle/>
            <a:p>
              <a:r>
                <a:rPr lang="tr-TR" sz="1800" dirty="0">
                  <a:latin typeface="Lucida Sans Unicode"/>
                  <a:cs typeface="Lucida Sans Unicode"/>
                </a:rPr>
                <a:t>12</a:t>
              </a:r>
            </a:p>
          </p:txBody>
        </p:sp>
        <p:sp>
          <p:nvSpPr>
            <p:cNvPr id="71" name="TextBox 70"/>
            <p:cNvSpPr txBox="1"/>
            <p:nvPr/>
          </p:nvSpPr>
          <p:spPr>
            <a:xfrm>
              <a:off x="4644008" y="2204864"/>
              <a:ext cx="343927"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A</a:t>
              </a:r>
              <a:endParaRPr lang="tr-TR" sz="1800" dirty="0">
                <a:solidFill>
                  <a:srgbClr val="00B050"/>
                </a:solidFill>
                <a:latin typeface="Lucida Sans Unicode"/>
                <a:cs typeface="Lucida Sans Unicode"/>
              </a:endParaRPr>
            </a:p>
          </p:txBody>
        </p:sp>
        <p:sp>
          <p:nvSpPr>
            <p:cNvPr id="72" name="TextBox 71"/>
            <p:cNvSpPr txBox="1"/>
            <p:nvPr/>
          </p:nvSpPr>
          <p:spPr>
            <a:xfrm>
              <a:off x="4644008" y="2492896"/>
              <a:ext cx="317440"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B</a:t>
              </a:r>
              <a:endParaRPr lang="tr-TR" sz="1800" dirty="0">
                <a:solidFill>
                  <a:srgbClr val="00B050"/>
                </a:solidFill>
                <a:latin typeface="Lucida Sans Unicode"/>
                <a:cs typeface="Lucida Sans Unicode"/>
              </a:endParaRPr>
            </a:p>
          </p:txBody>
        </p:sp>
        <p:sp>
          <p:nvSpPr>
            <p:cNvPr id="73" name="TextBox 72"/>
            <p:cNvSpPr txBox="1"/>
            <p:nvPr/>
          </p:nvSpPr>
          <p:spPr>
            <a:xfrm>
              <a:off x="4644008" y="2771636"/>
              <a:ext cx="344378"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C</a:t>
              </a:r>
              <a:endParaRPr lang="tr-TR" sz="1800" dirty="0">
                <a:solidFill>
                  <a:srgbClr val="00B050"/>
                </a:solidFill>
                <a:latin typeface="Lucida Sans Unicode"/>
                <a:cs typeface="Lucida Sans Unicode"/>
              </a:endParaRPr>
            </a:p>
          </p:txBody>
        </p:sp>
        <p:sp>
          <p:nvSpPr>
            <p:cNvPr id="74" name="TextBox 73"/>
            <p:cNvSpPr txBox="1"/>
            <p:nvPr/>
          </p:nvSpPr>
          <p:spPr>
            <a:xfrm>
              <a:off x="4644008" y="3059668"/>
              <a:ext cx="357565"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D</a:t>
              </a:r>
              <a:endParaRPr lang="tr-TR" sz="1800" dirty="0">
                <a:solidFill>
                  <a:srgbClr val="00B050"/>
                </a:solidFill>
                <a:latin typeface="Lucida Sans Unicode"/>
                <a:cs typeface="Lucida Sans Unicode"/>
              </a:endParaRPr>
            </a:p>
          </p:txBody>
        </p:sp>
        <p:cxnSp>
          <p:nvCxnSpPr>
            <p:cNvPr id="80" name="Straight Connector 79"/>
            <p:cNvCxnSpPr/>
            <p:nvPr/>
          </p:nvCxnSpPr>
          <p:spPr>
            <a:xfrm>
              <a:off x="4716016" y="2204864"/>
              <a:ext cx="2880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716016" y="2492896"/>
              <a:ext cx="2880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716016" y="2780928"/>
              <a:ext cx="2880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716016" y="3068960"/>
              <a:ext cx="2880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716016" y="3356992"/>
              <a:ext cx="2880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004048" y="1993486"/>
              <a:ext cx="0" cy="1368152"/>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020272" y="2483604"/>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07" name="TextBox 106"/>
            <p:cNvSpPr txBox="1"/>
            <p:nvPr/>
          </p:nvSpPr>
          <p:spPr>
            <a:xfrm>
              <a:off x="6401700" y="2195572"/>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08" name="TextBox 107"/>
            <p:cNvSpPr txBox="1"/>
            <p:nvPr/>
          </p:nvSpPr>
          <p:spPr>
            <a:xfrm>
              <a:off x="6169124" y="2756416"/>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09" name="TextBox 108"/>
            <p:cNvSpPr txBox="1"/>
            <p:nvPr/>
          </p:nvSpPr>
          <p:spPr>
            <a:xfrm>
              <a:off x="5251176" y="2771636"/>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0" name="TextBox 109"/>
            <p:cNvSpPr txBox="1"/>
            <p:nvPr/>
          </p:nvSpPr>
          <p:spPr>
            <a:xfrm>
              <a:off x="5580112" y="2759199"/>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1" name="TextBox 110"/>
            <p:cNvSpPr txBox="1"/>
            <p:nvPr/>
          </p:nvSpPr>
          <p:spPr>
            <a:xfrm>
              <a:off x="5004048" y="2780928"/>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3" name="TextBox 112"/>
            <p:cNvSpPr txBox="1"/>
            <p:nvPr/>
          </p:nvSpPr>
          <p:spPr>
            <a:xfrm>
              <a:off x="5840188" y="3023875"/>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4" name="TextBox 113"/>
            <p:cNvSpPr txBox="1"/>
            <p:nvPr/>
          </p:nvSpPr>
          <p:spPr>
            <a:xfrm>
              <a:off x="6691336" y="2483604"/>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5" name="TextBox 114"/>
            <p:cNvSpPr txBox="1"/>
            <p:nvPr/>
          </p:nvSpPr>
          <p:spPr>
            <a:xfrm>
              <a:off x="6691336" y="2195572"/>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6" name="TextBox 115"/>
            <p:cNvSpPr txBox="1"/>
            <p:nvPr/>
          </p:nvSpPr>
          <p:spPr>
            <a:xfrm>
              <a:off x="6156062" y="3023875"/>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78" name="TextBox 177"/>
            <p:cNvSpPr txBox="1"/>
            <p:nvPr/>
          </p:nvSpPr>
          <p:spPr>
            <a:xfrm>
              <a:off x="6903900" y="1916832"/>
              <a:ext cx="476588" cy="369332"/>
            </a:xfrm>
            <a:prstGeom prst="rect">
              <a:avLst/>
            </a:prstGeom>
            <a:noFill/>
          </p:spPr>
          <p:txBody>
            <a:bodyPr wrap="none" rtlCol="0">
              <a:spAutoFit/>
            </a:bodyPr>
            <a:lstStyle/>
            <a:p>
              <a:r>
                <a:rPr lang="tr-TR" sz="1800" dirty="0">
                  <a:latin typeface="Lucida Sans Unicode"/>
                  <a:cs typeface="Lucida Sans Unicode"/>
                </a:rPr>
                <a:t>14</a:t>
              </a:r>
            </a:p>
          </p:txBody>
        </p:sp>
        <p:sp>
          <p:nvSpPr>
            <p:cNvPr id="179" name="TextBox 178"/>
            <p:cNvSpPr txBox="1"/>
            <p:nvPr/>
          </p:nvSpPr>
          <p:spPr>
            <a:xfrm>
              <a:off x="7191932" y="1916832"/>
              <a:ext cx="476588" cy="369332"/>
            </a:xfrm>
            <a:prstGeom prst="rect">
              <a:avLst/>
            </a:prstGeom>
            <a:noFill/>
          </p:spPr>
          <p:txBody>
            <a:bodyPr wrap="none" rtlCol="0">
              <a:spAutoFit/>
            </a:bodyPr>
            <a:lstStyle/>
            <a:p>
              <a:r>
                <a:rPr lang="tr-TR" sz="1800" dirty="0">
                  <a:latin typeface="Lucida Sans Unicode"/>
                  <a:cs typeface="Lucida Sans Unicode"/>
                </a:rPr>
                <a:t>15</a:t>
              </a:r>
            </a:p>
          </p:txBody>
        </p:sp>
        <p:cxnSp>
          <p:nvCxnSpPr>
            <p:cNvPr id="184" name="Straight Connector 183"/>
            <p:cNvCxnSpPr/>
            <p:nvPr/>
          </p:nvCxnSpPr>
          <p:spPr>
            <a:xfrm>
              <a:off x="5292080" y="2002778"/>
              <a:ext cx="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5580112" y="2002778"/>
              <a:ext cx="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5868144" y="1974937"/>
              <a:ext cx="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6169124" y="1974937"/>
              <a:ext cx="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6444208" y="2002778"/>
              <a:ext cx="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6732240" y="2025055"/>
              <a:ext cx="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7020272" y="1974937"/>
              <a:ext cx="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308304" y="1972876"/>
              <a:ext cx="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7596108" y="1979548"/>
              <a:ext cx="0" cy="1368152"/>
            </a:xfrm>
            <a:prstGeom prst="line">
              <a:avLst/>
            </a:prstGeom>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7003232" y="3052450"/>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96" name="TextBox 195"/>
            <p:cNvSpPr txBox="1"/>
            <p:nvPr/>
          </p:nvSpPr>
          <p:spPr>
            <a:xfrm>
              <a:off x="7267400" y="3059668"/>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grpSp>
      <p:cxnSp>
        <p:nvCxnSpPr>
          <p:cNvPr id="197" name="Straight Connector 196"/>
          <p:cNvCxnSpPr/>
          <p:nvPr/>
        </p:nvCxnSpPr>
        <p:spPr>
          <a:xfrm>
            <a:off x="5457350" y="2501977"/>
            <a:ext cx="0" cy="1687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5744580" y="2492685"/>
            <a:ext cx="0" cy="1687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6283502" y="2513010"/>
            <a:ext cx="0" cy="1687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4716016" y="3881162"/>
            <a:ext cx="29746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6004656" y="2513010"/>
            <a:ext cx="0" cy="1687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7167700" y="2533546"/>
            <a:ext cx="0" cy="1687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431868" y="2513010"/>
            <a:ext cx="0" cy="1687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4704964" y="3007774"/>
            <a:ext cx="29746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6566970" y="2492685"/>
            <a:ext cx="0" cy="1687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6876256" y="2513010"/>
            <a:ext cx="0" cy="16875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263033" y="1375900"/>
            <a:ext cx="4903656" cy="646331"/>
          </a:xfrm>
          <a:prstGeom prst="rect">
            <a:avLst/>
          </a:prstGeom>
          <a:noFill/>
        </p:spPr>
        <p:txBody>
          <a:bodyPr wrap="none" rtlCol="0">
            <a:spAutoFit/>
          </a:bodyPr>
          <a:lstStyle/>
          <a:p>
            <a:r>
              <a:rPr lang="tr-TR" sz="3600" b="1" dirty="0">
                <a:solidFill>
                  <a:srgbClr val="00B0F0"/>
                </a:solidFill>
              </a:rPr>
              <a:t>Coverage Table Method</a:t>
            </a:r>
          </a:p>
        </p:txBody>
      </p:sp>
    </p:spTree>
    <p:extLst>
      <p:ext uri="{BB962C8B-B14F-4D97-AF65-F5344CB8AC3E}">
        <p14:creationId xmlns:p14="http://schemas.microsoft.com/office/powerpoint/2010/main" val="15019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0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p:bldP spid="126" grpId="0" animBg="1"/>
      <p:bldP spid="127" grpId="0"/>
      <p:bldP spid="132" grpId="0"/>
      <p:bldP spid="135" grpId="0" animBg="1"/>
      <p:bldP spid="139"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3999" cy="1020763"/>
          </a:xfrm>
        </p:spPr>
        <p:txBody>
          <a:bodyPr>
            <a:noAutofit/>
          </a:bodyPr>
          <a:lstStyle/>
          <a:p>
            <a:r>
              <a:rPr lang="tr-TR" sz="2800" dirty="0"/>
              <a:t>Optimization of SOP Representation By </a:t>
            </a:r>
            <a:r>
              <a:rPr lang="en-US" sz="2800" dirty="0" err="1">
                <a:solidFill>
                  <a:srgbClr val="FF0000"/>
                </a:solidFill>
              </a:rPr>
              <a:t>Quine-McCluskey</a:t>
            </a:r>
            <a:r>
              <a:rPr lang="tr-TR" sz="2800" dirty="0">
                <a:solidFill>
                  <a:srgbClr val="FF0000"/>
                </a:solidFill>
              </a:rPr>
              <a:t> </a:t>
            </a:r>
            <a:r>
              <a:rPr lang="tr-TR" sz="2800" dirty="0"/>
              <a:t>Method – </a:t>
            </a:r>
            <a:r>
              <a:rPr lang="tr-TR" sz="2800" dirty="0">
                <a:solidFill>
                  <a:srgbClr val="FF0000"/>
                </a:solidFill>
              </a:rPr>
              <a:t>2nd Phase : </a:t>
            </a:r>
            <a:r>
              <a:rPr lang="tr-TR" sz="2800" dirty="0">
                <a:solidFill>
                  <a:srgbClr val="000000"/>
                </a:solidFill>
              </a:rPr>
              <a:t>Finding optimal representation </a:t>
            </a:r>
            <a:endParaRPr lang="tr-TR" sz="2800" dirty="0"/>
          </a:p>
        </p:txBody>
      </p:sp>
      <p:sp>
        <p:nvSpPr>
          <p:cNvPr id="139" name="TextBox 138"/>
          <p:cNvSpPr txBox="1"/>
          <p:nvPr/>
        </p:nvSpPr>
        <p:spPr>
          <a:xfrm>
            <a:off x="565327" y="5223815"/>
            <a:ext cx="4977853" cy="1169551"/>
          </a:xfrm>
          <a:prstGeom prst="rect">
            <a:avLst/>
          </a:prstGeom>
          <a:noFill/>
        </p:spPr>
        <p:txBody>
          <a:bodyPr wrap="none" rtlCol="0">
            <a:spAutoFit/>
          </a:bodyPr>
          <a:lstStyle/>
          <a:p>
            <a:r>
              <a:rPr lang="tr-TR" dirty="0">
                <a:solidFill>
                  <a:srgbClr val="FF0000"/>
                </a:solidFill>
              </a:rPr>
              <a:t>Optimal Representation: </a:t>
            </a:r>
            <a:endParaRPr lang="tr-TR" dirty="0"/>
          </a:p>
          <a:p>
            <a:r>
              <a:rPr lang="tr-TR" dirty="0"/>
              <a:t>f(x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r>
              <a:rPr lang="tr-TR" dirty="0"/>
              <a:t>)=x</a:t>
            </a:r>
            <a:r>
              <a:rPr lang="tr-TR" baseline="-25000" dirty="0"/>
              <a:t>1</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r>
              <a:rPr lang="tr-TR" dirty="0"/>
              <a:t>x</a:t>
            </a:r>
            <a:r>
              <a:rPr lang="tr-TR" baseline="-25000" dirty="0"/>
              <a:t>1</a:t>
            </a:r>
            <a:r>
              <a:rPr lang="tr-TR" dirty="0">
                <a:sym typeface="Symbol"/>
              </a:rPr>
              <a:t></a:t>
            </a:r>
            <a:r>
              <a:rPr lang="tr-TR" dirty="0"/>
              <a:t>x</a:t>
            </a:r>
            <a:r>
              <a:rPr lang="tr-TR" baseline="-25000" dirty="0"/>
              <a:t>4</a:t>
            </a:r>
            <a:r>
              <a:rPr lang="tr-TR" dirty="0">
                <a:sym typeface="Symbol"/>
              </a:rPr>
              <a:t>+</a:t>
            </a:r>
            <a:r>
              <a:rPr lang="tr-TR" dirty="0"/>
              <a:t>x</a:t>
            </a:r>
            <a:r>
              <a:rPr lang="tr-TR" baseline="-25000" dirty="0"/>
              <a:t>2</a:t>
            </a:r>
            <a:r>
              <a:rPr lang="tr-TR" dirty="0"/>
              <a:t>x</a:t>
            </a:r>
            <a:r>
              <a:rPr lang="tr-TR" baseline="-25000" dirty="0"/>
              <a:t>3</a:t>
            </a:r>
            <a:endParaRPr lang="tr-TR" dirty="0"/>
          </a:p>
        </p:txBody>
      </p:sp>
      <p:sp>
        <p:nvSpPr>
          <p:cNvPr id="6" name="TextBox 5"/>
          <p:cNvSpPr txBox="1"/>
          <p:nvPr/>
        </p:nvSpPr>
        <p:spPr>
          <a:xfrm>
            <a:off x="467544" y="2660719"/>
            <a:ext cx="2204450" cy="1200329"/>
          </a:xfrm>
          <a:prstGeom prst="rect">
            <a:avLst/>
          </a:prstGeom>
          <a:noFill/>
        </p:spPr>
        <p:txBody>
          <a:bodyPr wrap="none" rtlCol="0">
            <a:spAutoFit/>
          </a:bodyPr>
          <a:lstStyle/>
          <a:p>
            <a:r>
              <a:rPr lang="tr-TR" dirty="0"/>
              <a:t>A	8,12</a:t>
            </a:r>
          </a:p>
          <a:p>
            <a:r>
              <a:rPr lang="tr-TR" dirty="0"/>
              <a:t>B	12,14</a:t>
            </a:r>
          </a:p>
          <a:p>
            <a:r>
              <a:rPr lang="tr-TR" dirty="0"/>
              <a:t>C	1,3,5,7</a:t>
            </a:r>
          </a:p>
          <a:p>
            <a:r>
              <a:rPr lang="tr-TR" dirty="0"/>
              <a:t>D	6,7,14,15</a:t>
            </a:r>
          </a:p>
        </p:txBody>
      </p:sp>
      <p:sp>
        <p:nvSpPr>
          <p:cNvPr id="78" name="TextBox 77"/>
          <p:cNvSpPr txBox="1"/>
          <p:nvPr/>
        </p:nvSpPr>
        <p:spPr>
          <a:xfrm>
            <a:off x="2991152" y="1680694"/>
            <a:ext cx="3591561" cy="646331"/>
          </a:xfrm>
          <a:prstGeom prst="rect">
            <a:avLst/>
          </a:prstGeom>
          <a:noFill/>
        </p:spPr>
        <p:txBody>
          <a:bodyPr wrap="none" rtlCol="0">
            <a:spAutoFit/>
          </a:bodyPr>
          <a:lstStyle/>
          <a:p>
            <a:r>
              <a:rPr lang="tr-TR" sz="3600" b="1" dirty="0">
                <a:solidFill>
                  <a:srgbClr val="00B0F0"/>
                </a:solidFill>
              </a:rPr>
              <a:t>P</a:t>
            </a:r>
            <a:r>
              <a:rPr lang="en-US" sz="3600" b="1" dirty="0">
                <a:solidFill>
                  <a:srgbClr val="00B0F0"/>
                </a:solidFill>
              </a:rPr>
              <a:t>e</a:t>
            </a:r>
            <a:r>
              <a:rPr lang="tr-TR" sz="3600" b="1" dirty="0">
                <a:solidFill>
                  <a:srgbClr val="00B0F0"/>
                </a:solidFill>
              </a:rPr>
              <a:t>trick</a:t>
            </a:r>
            <a:r>
              <a:rPr lang="en-US" sz="3600" b="1" dirty="0">
                <a:solidFill>
                  <a:srgbClr val="00B0F0"/>
                </a:solidFill>
              </a:rPr>
              <a:t>’s</a:t>
            </a:r>
            <a:r>
              <a:rPr lang="tr-TR" sz="3600" b="1" dirty="0">
                <a:solidFill>
                  <a:srgbClr val="00B0F0"/>
                </a:solidFill>
              </a:rPr>
              <a:t> Method</a:t>
            </a:r>
          </a:p>
        </p:txBody>
      </p:sp>
      <p:sp>
        <p:nvSpPr>
          <p:cNvPr id="2" name="TextBox 1"/>
          <p:cNvSpPr txBox="1"/>
          <p:nvPr/>
        </p:nvSpPr>
        <p:spPr>
          <a:xfrm>
            <a:off x="3672633" y="2660719"/>
            <a:ext cx="4003019" cy="369332"/>
          </a:xfrm>
          <a:prstGeom prst="rect">
            <a:avLst/>
          </a:prstGeom>
          <a:noFill/>
        </p:spPr>
        <p:txBody>
          <a:bodyPr wrap="none" rtlCol="0">
            <a:spAutoFit/>
          </a:bodyPr>
          <a:lstStyle/>
          <a:p>
            <a:r>
              <a:rPr lang="tr-TR" dirty="0"/>
              <a:t>P=C C C D (C+D) A (A+B) (B+D) D</a:t>
            </a:r>
          </a:p>
        </p:txBody>
      </p:sp>
      <p:sp>
        <p:nvSpPr>
          <p:cNvPr id="4" name="TextBox 3"/>
          <p:cNvSpPr txBox="1"/>
          <p:nvPr/>
        </p:nvSpPr>
        <p:spPr>
          <a:xfrm>
            <a:off x="3665828" y="3260883"/>
            <a:ext cx="1957587" cy="369332"/>
          </a:xfrm>
          <a:prstGeom prst="rect">
            <a:avLst/>
          </a:prstGeom>
          <a:noFill/>
        </p:spPr>
        <p:txBody>
          <a:bodyPr wrap="none" rtlCol="0">
            <a:spAutoFit/>
          </a:bodyPr>
          <a:lstStyle/>
          <a:p>
            <a:r>
              <a:rPr lang="tr-TR" dirty="0"/>
              <a:t>C=1, D=1, A=1</a:t>
            </a:r>
          </a:p>
        </p:txBody>
      </p:sp>
      <p:sp>
        <p:nvSpPr>
          <p:cNvPr id="5" name="TextBox 4"/>
          <p:cNvSpPr txBox="1"/>
          <p:nvPr/>
        </p:nvSpPr>
        <p:spPr>
          <a:xfrm>
            <a:off x="3699694" y="3861048"/>
            <a:ext cx="641522" cy="369332"/>
          </a:xfrm>
          <a:prstGeom prst="rect">
            <a:avLst/>
          </a:prstGeom>
          <a:noFill/>
        </p:spPr>
        <p:txBody>
          <a:bodyPr wrap="none" rtlCol="0">
            <a:spAutoFit/>
          </a:bodyPr>
          <a:lstStyle/>
          <a:p>
            <a:r>
              <a:rPr lang="tr-TR" dirty="0"/>
              <a:t>P=1</a:t>
            </a:r>
          </a:p>
        </p:txBody>
      </p:sp>
    </p:spTree>
    <p:extLst>
      <p:ext uri="{BB962C8B-B14F-4D97-AF65-F5344CB8AC3E}">
        <p14:creationId xmlns:p14="http://schemas.microsoft.com/office/powerpoint/2010/main" val="195348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P spid="2"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752"/>
            <a:ext cx="8229600" cy="1143000"/>
          </a:xfrm>
        </p:spPr>
        <p:txBody>
          <a:bodyPr>
            <a:noAutofit/>
          </a:bodyPr>
          <a:lstStyle/>
          <a:p>
            <a:r>
              <a:rPr lang="tr-TR" sz="2400" dirty="0">
                <a:solidFill>
                  <a:srgbClr val="FF0000"/>
                </a:solidFill>
              </a:rPr>
              <a:t>Example:</a:t>
            </a:r>
            <a:r>
              <a:rPr lang="tr-TR" sz="2400" dirty="0"/>
              <a:t> f(x</a:t>
            </a:r>
            <a:r>
              <a:rPr lang="tr-TR" sz="2400" baseline="-25000" dirty="0"/>
              <a:t>1</a:t>
            </a:r>
            <a:r>
              <a:rPr lang="tr-TR" sz="2400" dirty="0"/>
              <a:t>,x</a:t>
            </a:r>
            <a:r>
              <a:rPr lang="tr-TR" sz="2400" baseline="-25000" dirty="0"/>
              <a:t>2</a:t>
            </a:r>
            <a:r>
              <a:rPr lang="tr-TR" sz="2400" dirty="0"/>
              <a:t>,x</a:t>
            </a:r>
            <a:r>
              <a:rPr lang="tr-TR" sz="2400" baseline="-25000" dirty="0"/>
              <a:t>3</a:t>
            </a:r>
            <a:r>
              <a:rPr lang="tr-TR" sz="2400" dirty="0"/>
              <a:t>,x</a:t>
            </a:r>
            <a:r>
              <a:rPr lang="tr-TR" sz="2400" baseline="-25000" dirty="0"/>
              <a:t>4</a:t>
            </a:r>
            <a:r>
              <a:rPr lang="tr-TR" sz="2400" dirty="0"/>
              <a:t>)=</a:t>
            </a:r>
            <a:r>
              <a:rPr lang="tr-TR" sz="2400" dirty="0">
                <a:sym typeface="Symbol"/>
              </a:rPr>
              <a:t></a:t>
            </a:r>
            <a:r>
              <a:rPr lang="tr-TR" sz="2400" baseline="-25000" dirty="0">
                <a:sym typeface="Symbol"/>
              </a:rPr>
              <a:t>m</a:t>
            </a:r>
            <a:r>
              <a:rPr lang="tr-TR" sz="2400" dirty="0">
                <a:sym typeface="Symbol"/>
              </a:rPr>
              <a:t>(1,4,5,7,8,9,11,12,14,15)</a:t>
            </a:r>
          </a:p>
        </p:txBody>
      </p:sp>
      <p:grpSp>
        <p:nvGrpSpPr>
          <p:cNvPr id="2" name="Group 75"/>
          <p:cNvGrpSpPr/>
          <p:nvPr/>
        </p:nvGrpSpPr>
        <p:grpSpPr>
          <a:xfrm>
            <a:off x="2401547" y="1700808"/>
            <a:ext cx="4042373" cy="3343726"/>
            <a:chOff x="35496" y="2060848"/>
            <a:chExt cx="4042373" cy="3343726"/>
          </a:xfrm>
        </p:grpSpPr>
        <p:cxnSp>
          <p:nvCxnSpPr>
            <p:cNvPr id="5" name="Straight Connector 4"/>
            <p:cNvCxnSpPr/>
            <p:nvPr/>
          </p:nvCxnSpPr>
          <p:spPr>
            <a:xfrm>
              <a:off x="565669" y="2142148"/>
              <a:ext cx="0" cy="2655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77637" y="2358172"/>
              <a:ext cx="338437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0389" y="2060848"/>
              <a:ext cx="1368152" cy="369332"/>
            </a:xfrm>
            <a:prstGeom prst="rect">
              <a:avLst/>
            </a:prstGeom>
            <a:noFill/>
          </p:spPr>
          <p:txBody>
            <a:bodyPr wrap="square" rtlCol="0">
              <a:spAutoFit/>
            </a:bodyPr>
            <a:lstStyle/>
            <a:p>
              <a:r>
                <a:rPr lang="tr-TR" sz="1800" dirty="0">
                  <a:latin typeface="Lucida Sans Unicode"/>
                  <a:cs typeface="Lucida Sans Unicode"/>
                </a:rPr>
                <a:t>x</a:t>
              </a:r>
              <a:r>
                <a:rPr lang="tr-TR" sz="1800" baseline="-25000" dirty="0">
                  <a:latin typeface="Lucida Sans Unicode"/>
                  <a:cs typeface="Lucida Sans Unicode"/>
                </a:rPr>
                <a:t>1 </a:t>
              </a:r>
              <a:r>
                <a:rPr lang="tr-TR" sz="1800" dirty="0">
                  <a:latin typeface="Lucida Sans Unicode"/>
                  <a:cs typeface="Lucida Sans Unicode"/>
                </a:rPr>
                <a:t>x</a:t>
              </a:r>
              <a:r>
                <a:rPr lang="tr-TR" sz="1800" baseline="-25000" dirty="0">
                  <a:latin typeface="Lucida Sans Unicode"/>
                  <a:cs typeface="Lucida Sans Unicode"/>
                </a:rPr>
                <a:t>2 </a:t>
              </a:r>
              <a:r>
                <a:rPr lang="tr-TR" sz="1800" dirty="0">
                  <a:latin typeface="Lucida Sans Unicode"/>
                  <a:cs typeface="Lucida Sans Unicode"/>
                </a:rPr>
                <a:t>x</a:t>
              </a:r>
              <a:r>
                <a:rPr lang="tr-TR" sz="1800" baseline="-25000" dirty="0">
                  <a:latin typeface="Lucida Sans Unicode"/>
                  <a:cs typeface="Lucida Sans Unicode"/>
                </a:rPr>
                <a:t>3 </a:t>
              </a:r>
              <a:r>
                <a:rPr lang="tr-TR" sz="1800" dirty="0">
                  <a:latin typeface="Lucida Sans Unicode"/>
                  <a:cs typeface="Lucida Sans Unicode"/>
                </a:rPr>
                <a:t>x</a:t>
              </a:r>
              <a:r>
                <a:rPr lang="tr-TR" sz="1800" baseline="-25000" dirty="0">
                  <a:latin typeface="Lucida Sans Unicode"/>
                  <a:cs typeface="Lucida Sans Unicode"/>
                </a:rPr>
                <a:t>4 </a:t>
              </a:r>
              <a:endParaRPr lang="tr-TR" sz="1800" dirty="0">
                <a:latin typeface="Lucida Sans Unicode"/>
                <a:cs typeface="Lucida Sans Unicode"/>
              </a:endParaRPr>
            </a:p>
          </p:txBody>
        </p:sp>
        <p:grpSp>
          <p:nvGrpSpPr>
            <p:cNvPr id="4" name="Group 48"/>
            <p:cNvGrpSpPr/>
            <p:nvPr/>
          </p:nvGrpSpPr>
          <p:grpSpPr>
            <a:xfrm>
              <a:off x="283865" y="2358172"/>
              <a:ext cx="1411994" cy="369332"/>
              <a:chOff x="1744452" y="2358172"/>
              <a:chExt cx="1411994" cy="369332"/>
            </a:xfrm>
          </p:grpSpPr>
          <p:sp>
            <p:nvSpPr>
              <p:cNvPr id="12" name="TextBox 11"/>
              <p:cNvSpPr txBox="1"/>
              <p:nvPr/>
            </p:nvSpPr>
            <p:spPr>
              <a:xfrm>
                <a:off x="1949715" y="2358172"/>
                <a:ext cx="1206731" cy="369332"/>
              </a:xfrm>
              <a:prstGeom prst="rect">
                <a:avLst/>
              </a:prstGeom>
              <a:noFill/>
            </p:spPr>
            <p:txBody>
              <a:bodyPr wrap="none" rtlCol="0">
                <a:spAutoFit/>
              </a:bodyPr>
              <a:lstStyle/>
              <a:p>
                <a:r>
                  <a:rPr lang="tr-TR" sz="1800" dirty="0">
                    <a:latin typeface="Lucida Sans Unicode"/>
                    <a:cs typeface="Lucida Sans Unicode"/>
                  </a:rPr>
                  <a:t>0  0  0  1</a:t>
                </a:r>
              </a:p>
            </p:txBody>
          </p:sp>
          <p:sp>
            <p:nvSpPr>
              <p:cNvPr id="13" name="TextBox 12"/>
              <p:cNvSpPr txBox="1"/>
              <p:nvPr/>
            </p:nvSpPr>
            <p:spPr>
              <a:xfrm>
                <a:off x="1744452" y="2358172"/>
                <a:ext cx="330627" cy="369332"/>
              </a:xfrm>
              <a:prstGeom prst="rect">
                <a:avLst/>
              </a:prstGeom>
              <a:noFill/>
            </p:spPr>
            <p:txBody>
              <a:bodyPr wrap="none" rtlCol="0">
                <a:spAutoFit/>
              </a:bodyPr>
              <a:lstStyle/>
              <a:p>
                <a:r>
                  <a:rPr lang="tr-TR" sz="1800" dirty="0">
                    <a:latin typeface="Lucida Sans Unicode"/>
                    <a:cs typeface="Lucida Sans Unicode"/>
                  </a:rPr>
                  <a:t>1</a:t>
                </a:r>
              </a:p>
            </p:txBody>
          </p:sp>
        </p:grpSp>
        <p:grpSp>
          <p:nvGrpSpPr>
            <p:cNvPr id="6" name="Group 49"/>
            <p:cNvGrpSpPr/>
            <p:nvPr/>
          </p:nvGrpSpPr>
          <p:grpSpPr>
            <a:xfrm>
              <a:off x="283865" y="2564904"/>
              <a:ext cx="1406803" cy="369332"/>
              <a:chOff x="1744452" y="2564904"/>
              <a:chExt cx="1406803" cy="369332"/>
            </a:xfrm>
          </p:grpSpPr>
          <p:sp>
            <p:nvSpPr>
              <p:cNvPr id="11" name="TextBox 10"/>
              <p:cNvSpPr txBox="1"/>
              <p:nvPr/>
            </p:nvSpPr>
            <p:spPr>
              <a:xfrm>
                <a:off x="1744452" y="2564904"/>
                <a:ext cx="330627" cy="369332"/>
              </a:xfrm>
              <a:prstGeom prst="rect">
                <a:avLst/>
              </a:prstGeom>
              <a:noFill/>
            </p:spPr>
            <p:txBody>
              <a:bodyPr wrap="none" rtlCol="0">
                <a:spAutoFit/>
              </a:bodyPr>
              <a:lstStyle/>
              <a:p>
                <a:r>
                  <a:rPr lang="tr-TR" sz="1800" dirty="0">
                    <a:latin typeface="Lucida Sans Unicode"/>
                    <a:cs typeface="Lucida Sans Unicode"/>
                  </a:rPr>
                  <a:t>4</a:t>
                </a:r>
              </a:p>
            </p:txBody>
          </p:sp>
          <p:sp>
            <p:nvSpPr>
              <p:cNvPr id="14" name="TextBox 13"/>
              <p:cNvSpPr txBox="1"/>
              <p:nvPr/>
            </p:nvSpPr>
            <p:spPr>
              <a:xfrm>
                <a:off x="1944524" y="2564904"/>
                <a:ext cx="1206731" cy="369332"/>
              </a:xfrm>
              <a:prstGeom prst="rect">
                <a:avLst/>
              </a:prstGeom>
              <a:noFill/>
            </p:spPr>
            <p:txBody>
              <a:bodyPr wrap="none" rtlCol="0">
                <a:spAutoFit/>
              </a:bodyPr>
              <a:lstStyle/>
              <a:p>
                <a:r>
                  <a:rPr lang="tr-TR" sz="1800" dirty="0">
                    <a:latin typeface="Lucida Sans Unicode"/>
                    <a:cs typeface="Lucida Sans Unicode"/>
                  </a:rPr>
                  <a:t>0  1  0  0</a:t>
                </a:r>
              </a:p>
            </p:txBody>
          </p:sp>
        </p:grpSp>
        <p:cxnSp>
          <p:nvCxnSpPr>
            <p:cNvPr id="16" name="Straight Connector 15"/>
            <p:cNvCxnSpPr/>
            <p:nvPr/>
          </p:nvCxnSpPr>
          <p:spPr>
            <a:xfrm>
              <a:off x="349645" y="3068960"/>
              <a:ext cx="13681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51"/>
            <p:cNvGrpSpPr/>
            <p:nvPr/>
          </p:nvGrpSpPr>
          <p:grpSpPr>
            <a:xfrm>
              <a:off x="283865" y="3059668"/>
              <a:ext cx="1406803" cy="369332"/>
              <a:chOff x="1744452" y="3068960"/>
              <a:chExt cx="1406803" cy="369332"/>
            </a:xfrm>
          </p:grpSpPr>
          <p:sp>
            <p:nvSpPr>
              <p:cNvPr id="17" name="TextBox 16"/>
              <p:cNvSpPr txBox="1"/>
              <p:nvPr/>
            </p:nvSpPr>
            <p:spPr>
              <a:xfrm>
                <a:off x="1744452" y="3068960"/>
                <a:ext cx="330627" cy="369332"/>
              </a:xfrm>
              <a:prstGeom prst="rect">
                <a:avLst/>
              </a:prstGeom>
              <a:noFill/>
            </p:spPr>
            <p:txBody>
              <a:bodyPr wrap="none" rtlCol="0">
                <a:spAutoFit/>
              </a:bodyPr>
              <a:lstStyle/>
              <a:p>
                <a:r>
                  <a:rPr lang="tr-TR" sz="1800" dirty="0">
                    <a:latin typeface="Lucida Sans Unicode"/>
                    <a:cs typeface="Lucida Sans Unicode"/>
                  </a:rPr>
                  <a:t>5</a:t>
                </a:r>
              </a:p>
            </p:txBody>
          </p:sp>
          <p:sp>
            <p:nvSpPr>
              <p:cNvPr id="18" name="TextBox 17"/>
              <p:cNvSpPr txBox="1"/>
              <p:nvPr/>
            </p:nvSpPr>
            <p:spPr>
              <a:xfrm>
                <a:off x="1944524" y="3068960"/>
                <a:ext cx="1206731" cy="369332"/>
              </a:xfrm>
              <a:prstGeom prst="rect">
                <a:avLst/>
              </a:prstGeom>
              <a:noFill/>
            </p:spPr>
            <p:txBody>
              <a:bodyPr wrap="none" rtlCol="0">
                <a:spAutoFit/>
              </a:bodyPr>
              <a:lstStyle/>
              <a:p>
                <a:r>
                  <a:rPr lang="tr-TR" sz="1800" dirty="0">
                    <a:latin typeface="Lucida Sans Unicode"/>
                    <a:cs typeface="Lucida Sans Unicode"/>
                  </a:rPr>
                  <a:t>0  1  0  1</a:t>
                </a:r>
              </a:p>
            </p:txBody>
          </p:sp>
        </p:grpSp>
        <p:grpSp>
          <p:nvGrpSpPr>
            <p:cNvPr id="10" name="Group 53"/>
            <p:cNvGrpSpPr/>
            <p:nvPr/>
          </p:nvGrpSpPr>
          <p:grpSpPr>
            <a:xfrm>
              <a:off x="137993" y="3501008"/>
              <a:ext cx="1552675" cy="369332"/>
              <a:chOff x="1598580" y="3563724"/>
              <a:chExt cx="1552675" cy="369332"/>
            </a:xfrm>
          </p:grpSpPr>
          <p:sp>
            <p:nvSpPr>
              <p:cNvPr id="19" name="TextBox 18"/>
              <p:cNvSpPr txBox="1"/>
              <p:nvPr/>
            </p:nvSpPr>
            <p:spPr>
              <a:xfrm>
                <a:off x="1598580" y="3563724"/>
                <a:ext cx="476588" cy="369332"/>
              </a:xfrm>
              <a:prstGeom prst="rect">
                <a:avLst/>
              </a:prstGeom>
              <a:noFill/>
            </p:spPr>
            <p:txBody>
              <a:bodyPr wrap="none" rtlCol="0">
                <a:spAutoFit/>
              </a:bodyPr>
              <a:lstStyle/>
              <a:p>
                <a:r>
                  <a:rPr lang="tr-TR" sz="1800" dirty="0">
                    <a:latin typeface="Lucida Sans Unicode"/>
                    <a:cs typeface="Lucida Sans Unicode"/>
                  </a:rPr>
                  <a:t>12</a:t>
                </a:r>
              </a:p>
            </p:txBody>
          </p:sp>
          <p:sp>
            <p:nvSpPr>
              <p:cNvPr id="20" name="TextBox 19"/>
              <p:cNvSpPr txBox="1"/>
              <p:nvPr/>
            </p:nvSpPr>
            <p:spPr>
              <a:xfrm>
                <a:off x="1944524" y="3563724"/>
                <a:ext cx="1206731" cy="369332"/>
              </a:xfrm>
              <a:prstGeom prst="rect">
                <a:avLst/>
              </a:prstGeom>
              <a:noFill/>
            </p:spPr>
            <p:txBody>
              <a:bodyPr wrap="none" rtlCol="0">
                <a:spAutoFit/>
              </a:bodyPr>
              <a:lstStyle/>
              <a:p>
                <a:r>
                  <a:rPr lang="tr-TR" sz="1800" dirty="0">
                    <a:latin typeface="Lucida Sans Unicode"/>
                    <a:cs typeface="Lucida Sans Unicode"/>
                  </a:rPr>
                  <a:t>1  1  0  0</a:t>
                </a:r>
              </a:p>
            </p:txBody>
          </p:sp>
        </p:grpSp>
        <p:cxnSp>
          <p:nvCxnSpPr>
            <p:cNvPr id="21" name="Straight Connector 20"/>
            <p:cNvCxnSpPr/>
            <p:nvPr/>
          </p:nvCxnSpPr>
          <p:spPr>
            <a:xfrm>
              <a:off x="349645" y="3789040"/>
              <a:ext cx="13681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54"/>
            <p:cNvGrpSpPr/>
            <p:nvPr/>
          </p:nvGrpSpPr>
          <p:grpSpPr>
            <a:xfrm>
              <a:off x="254365" y="3779748"/>
              <a:ext cx="1436303" cy="369332"/>
              <a:chOff x="1714952" y="3789040"/>
              <a:chExt cx="1436303" cy="369332"/>
            </a:xfrm>
          </p:grpSpPr>
          <p:sp>
            <p:nvSpPr>
              <p:cNvPr id="22" name="TextBox 21"/>
              <p:cNvSpPr txBox="1"/>
              <p:nvPr/>
            </p:nvSpPr>
            <p:spPr>
              <a:xfrm>
                <a:off x="1714952" y="3789040"/>
                <a:ext cx="330627" cy="369332"/>
              </a:xfrm>
              <a:prstGeom prst="rect">
                <a:avLst/>
              </a:prstGeom>
              <a:noFill/>
            </p:spPr>
            <p:txBody>
              <a:bodyPr wrap="none" rtlCol="0">
                <a:spAutoFit/>
              </a:bodyPr>
              <a:lstStyle/>
              <a:p>
                <a:r>
                  <a:rPr lang="tr-TR" sz="1800" dirty="0">
                    <a:latin typeface="Lucida Sans Unicode"/>
                    <a:cs typeface="Lucida Sans Unicode"/>
                  </a:rPr>
                  <a:t>7</a:t>
                </a:r>
              </a:p>
            </p:txBody>
          </p:sp>
          <p:sp>
            <p:nvSpPr>
              <p:cNvPr id="23" name="TextBox 22"/>
              <p:cNvSpPr txBox="1"/>
              <p:nvPr/>
            </p:nvSpPr>
            <p:spPr>
              <a:xfrm>
                <a:off x="1944524" y="3789040"/>
                <a:ext cx="1206731" cy="369332"/>
              </a:xfrm>
              <a:prstGeom prst="rect">
                <a:avLst/>
              </a:prstGeom>
              <a:noFill/>
            </p:spPr>
            <p:txBody>
              <a:bodyPr wrap="none" rtlCol="0">
                <a:spAutoFit/>
              </a:bodyPr>
              <a:lstStyle/>
              <a:p>
                <a:r>
                  <a:rPr lang="tr-TR" sz="1800" dirty="0">
                    <a:latin typeface="Lucida Sans Unicode"/>
                    <a:cs typeface="Lucida Sans Unicode"/>
                  </a:rPr>
                  <a:t>0  1  1  1</a:t>
                </a:r>
              </a:p>
            </p:txBody>
          </p:sp>
        </p:grpSp>
        <p:sp>
          <p:nvSpPr>
            <p:cNvPr id="27" name="TextBox 26"/>
            <p:cNvSpPr txBox="1"/>
            <p:nvPr/>
          </p:nvSpPr>
          <p:spPr>
            <a:xfrm>
              <a:off x="2437877" y="2060848"/>
              <a:ext cx="1368152" cy="369332"/>
            </a:xfrm>
            <a:prstGeom prst="rect">
              <a:avLst/>
            </a:prstGeom>
            <a:noFill/>
          </p:spPr>
          <p:txBody>
            <a:bodyPr wrap="square" rtlCol="0">
              <a:spAutoFit/>
            </a:bodyPr>
            <a:lstStyle/>
            <a:p>
              <a:r>
                <a:rPr lang="tr-TR" sz="1800" dirty="0">
                  <a:latin typeface="Lucida Sans Unicode"/>
                  <a:cs typeface="Lucida Sans Unicode"/>
                </a:rPr>
                <a:t>x</a:t>
              </a:r>
              <a:r>
                <a:rPr lang="tr-TR" sz="1800" baseline="-25000" dirty="0">
                  <a:latin typeface="Lucida Sans Unicode"/>
                  <a:cs typeface="Lucida Sans Unicode"/>
                </a:rPr>
                <a:t>1 </a:t>
              </a:r>
              <a:r>
                <a:rPr lang="tr-TR" sz="1800" dirty="0">
                  <a:latin typeface="Lucida Sans Unicode"/>
                  <a:cs typeface="Lucida Sans Unicode"/>
                </a:rPr>
                <a:t>x</a:t>
              </a:r>
              <a:r>
                <a:rPr lang="tr-TR" sz="1800" baseline="-25000" dirty="0">
                  <a:latin typeface="Lucida Sans Unicode"/>
                  <a:cs typeface="Lucida Sans Unicode"/>
                </a:rPr>
                <a:t>2 </a:t>
              </a:r>
              <a:r>
                <a:rPr lang="tr-TR" sz="1800" dirty="0">
                  <a:latin typeface="Lucida Sans Unicode"/>
                  <a:cs typeface="Lucida Sans Unicode"/>
                </a:rPr>
                <a:t>x</a:t>
              </a:r>
              <a:r>
                <a:rPr lang="tr-TR" sz="1800" baseline="-25000" dirty="0">
                  <a:latin typeface="Lucida Sans Unicode"/>
                  <a:cs typeface="Lucida Sans Unicode"/>
                </a:rPr>
                <a:t>3 </a:t>
              </a:r>
              <a:r>
                <a:rPr lang="tr-TR" sz="1800" dirty="0">
                  <a:latin typeface="Lucida Sans Unicode"/>
                  <a:cs typeface="Lucida Sans Unicode"/>
                </a:rPr>
                <a:t>x</a:t>
              </a:r>
              <a:r>
                <a:rPr lang="tr-TR" sz="1800" baseline="-25000" dirty="0">
                  <a:latin typeface="Lucida Sans Unicode"/>
                  <a:cs typeface="Lucida Sans Unicode"/>
                </a:rPr>
                <a:t>4 </a:t>
              </a:r>
              <a:endParaRPr lang="tr-TR" sz="1800" dirty="0">
                <a:latin typeface="Lucida Sans Unicode"/>
                <a:cs typeface="Lucida Sans Unicode"/>
              </a:endParaRPr>
            </a:p>
          </p:txBody>
        </p:sp>
        <p:grpSp>
          <p:nvGrpSpPr>
            <p:cNvPr id="26" name="Group 88"/>
            <p:cNvGrpSpPr/>
            <p:nvPr/>
          </p:nvGrpSpPr>
          <p:grpSpPr>
            <a:xfrm>
              <a:off x="1713664" y="2345457"/>
              <a:ext cx="1983292" cy="369332"/>
              <a:chOff x="3112604" y="2564904"/>
              <a:chExt cx="1983292" cy="369332"/>
            </a:xfrm>
          </p:grpSpPr>
          <p:sp>
            <p:nvSpPr>
              <p:cNvPr id="29" name="TextBox 28"/>
              <p:cNvSpPr txBox="1"/>
              <p:nvPr/>
            </p:nvSpPr>
            <p:spPr>
              <a:xfrm>
                <a:off x="3112604" y="2564904"/>
                <a:ext cx="549625" cy="369332"/>
              </a:xfrm>
              <a:prstGeom prst="rect">
                <a:avLst/>
              </a:prstGeom>
              <a:noFill/>
            </p:spPr>
            <p:txBody>
              <a:bodyPr wrap="none" rtlCol="0">
                <a:spAutoFit/>
              </a:bodyPr>
              <a:lstStyle/>
              <a:p>
                <a:r>
                  <a:rPr lang="tr-TR" sz="1800" dirty="0">
                    <a:latin typeface="Lucida Sans Unicode"/>
                    <a:cs typeface="Lucida Sans Unicode"/>
                  </a:rPr>
                  <a:t>1,5</a:t>
                </a:r>
              </a:p>
            </p:txBody>
          </p:sp>
          <p:sp>
            <p:nvSpPr>
              <p:cNvPr id="30" name="TextBox 29"/>
              <p:cNvSpPr txBox="1"/>
              <p:nvPr/>
            </p:nvSpPr>
            <p:spPr>
              <a:xfrm>
                <a:off x="3901564" y="2564904"/>
                <a:ext cx="1194332" cy="369332"/>
              </a:xfrm>
              <a:prstGeom prst="rect">
                <a:avLst/>
              </a:prstGeom>
              <a:noFill/>
            </p:spPr>
            <p:txBody>
              <a:bodyPr wrap="none" rtlCol="0">
                <a:spAutoFit/>
              </a:bodyPr>
              <a:lstStyle/>
              <a:p>
                <a:r>
                  <a:rPr lang="tr-TR" sz="1800" dirty="0">
                    <a:latin typeface="Lucida Sans Unicode"/>
                    <a:cs typeface="Lucida Sans Unicode"/>
                  </a:rPr>
                  <a:t>0  -  0  1</a:t>
                </a:r>
              </a:p>
            </p:txBody>
          </p:sp>
        </p:grpSp>
        <p:grpSp>
          <p:nvGrpSpPr>
            <p:cNvPr id="28" name="Group 178"/>
            <p:cNvGrpSpPr/>
            <p:nvPr/>
          </p:nvGrpSpPr>
          <p:grpSpPr>
            <a:xfrm>
              <a:off x="1705757" y="3203684"/>
              <a:ext cx="1988736" cy="369332"/>
              <a:chOff x="3107160" y="3284984"/>
              <a:chExt cx="1988736" cy="369332"/>
            </a:xfrm>
          </p:grpSpPr>
          <p:sp>
            <p:nvSpPr>
              <p:cNvPr id="33" name="TextBox 32"/>
              <p:cNvSpPr txBox="1"/>
              <p:nvPr/>
            </p:nvSpPr>
            <p:spPr>
              <a:xfrm>
                <a:off x="3107160" y="3284984"/>
                <a:ext cx="549625" cy="369332"/>
              </a:xfrm>
              <a:prstGeom prst="rect">
                <a:avLst/>
              </a:prstGeom>
              <a:noFill/>
            </p:spPr>
            <p:txBody>
              <a:bodyPr wrap="none" rtlCol="0">
                <a:spAutoFit/>
              </a:bodyPr>
              <a:lstStyle/>
              <a:p>
                <a:r>
                  <a:rPr lang="tr-TR" sz="1800" dirty="0">
                    <a:latin typeface="Lucida Sans Unicode"/>
                    <a:cs typeface="Lucida Sans Unicode"/>
                  </a:rPr>
                  <a:t>8,9</a:t>
                </a:r>
              </a:p>
            </p:txBody>
          </p:sp>
          <p:sp>
            <p:nvSpPr>
              <p:cNvPr id="34" name="TextBox 33"/>
              <p:cNvSpPr txBox="1"/>
              <p:nvPr/>
            </p:nvSpPr>
            <p:spPr>
              <a:xfrm>
                <a:off x="3901564" y="3284984"/>
                <a:ext cx="1194332" cy="369332"/>
              </a:xfrm>
              <a:prstGeom prst="rect">
                <a:avLst/>
              </a:prstGeom>
              <a:noFill/>
            </p:spPr>
            <p:txBody>
              <a:bodyPr wrap="none" rtlCol="0">
                <a:spAutoFit/>
              </a:bodyPr>
              <a:lstStyle/>
              <a:p>
                <a:r>
                  <a:rPr lang="tr-TR" sz="1800" dirty="0">
                    <a:latin typeface="Lucida Sans Unicode"/>
                    <a:cs typeface="Lucida Sans Unicode"/>
                  </a:rPr>
                  <a:t>1  0  0  -</a:t>
                </a:r>
              </a:p>
            </p:txBody>
          </p:sp>
        </p:grpSp>
        <p:sp>
          <p:nvSpPr>
            <p:cNvPr id="31" name="TextBox 30"/>
            <p:cNvSpPr txBox="1"/>
            <p:nvPr/>
          </p:nvSpPr>
          <p:spPr>
            <a:xfrm>
              <a:off x="38341" y="2374159"/>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35" name="TextBox 34"/>
            <p:cNvSpPr txBox="1"/>
            <p:nvPr/>
          </p:nvSpPr>
          <p:spPr>
            <a:xfrm>
              <a:off x="38341" y="3068960"/>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32" name="TextBox 31"/>
            <p:cNvSpPr txBox="1"/>
            <p:nvPr/>
          </p:nvSpPr>
          <p:spPr>
            <a:xfrm>
              <a:off x="38341" y="3789248"/>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36" name="TextBox 35"/>
            <p:cNvSpPr txBox="1"/>
            <p:nvPr/>
          </p:nvSpPr>
          <p:spPr>
            <a:xfrm>
              <a:off x="64895" y="3286437"/>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grpSp>
          <p:nvGrpSpPr>
            <p:cNvPr id="43" name="Group 98"/>
            <p:cNvGrpSpPr/>
            <p:nvPr/>
          </p:nvGrpSpPr>
          <p:grpSpPr>
            <a:xfrm>
              <a:off x="1720438" y="2996952"/>
              <a:ext cx="1986879" cy="378624"/>
              <a:chOff x="3109017" y="3059668"/>
              <a:chExt cx="1986879" cy="378624"/>
            </a:xfrm>
          </p:grpSpPr>
          <p:sp>
            <p:nvSpPr>
              <p:cNvPr id="37" name="TextBox 36"/>
              <p:cNvSpPr txBox="1"/>
              <p:nvPr/>
            </p:nvSpPr>
            <p:spPr>
              <a:xfrm>
                <a:off x="3109017" y="3059668"/>
                <a:ext cx="695586" cy="369332"/>
              </a:xfrm>
              <a:prstGeom prst="rect">
                <a:avLst/>
              </a:prstGeom>
              <a:noFill/>
            </p:spPr>
            <p:txBody>
              <a:bodyPr wrap="none" rtlCol="0">
                <a:spAutoFit/>
              </a:bodyPr>
              <a:lstStyle/>
              <a:p>
                <a:r>
                  <a:rPr lang="tr-TR" sz="1800" dirty="0">
                    <a:latin typeface="Lucida Sans Unicode"/>
                    <a:cs typeface="Lucida Sans Unicode"/>
                  </a:rPr>
                  <a:t>4,12</a:t>
                </a:r>
              </a:p>
            </p:txBody>
          </p:sp>
          <p:sp>
            <p:nvSpPr>
              <p:cNvPr id="38" name="TextBox 37"/>
              <p:cNvSpPr txBox="1"/>
              <p:nvPr/>
            </p:nvSpPr>
            <p:spPr>
              <a:xfrm>
                <a:off x="3901564" y="3068960"/>
                <a:ext cx="1194332" cy="369332"/>
              </a:xfrm>
              <a:prstGeom prst="rect">
                <a:avLst/>
              </a:prstGeom>
              <a:noFill/>
            </p:spPr>
            <p:txBody>
              <a:bodyPr wrap="none" rtlCol="0">
                <a:spAutoFit/>
              </a:bodyPr>
              <a:lstStyle/>
              <a:p>
                <a:r>
                  <a:rPr lang="tr-TR" sz="1800" dirty="0">
                    <a:latin typeface="Lucida Sans Unicode"/>
                    <a:cs typeface="Lucida Sans Unicode"/>
                  </a:rPr>
                  <a:t>-  1  0  0</a:t>
                </a:r>
              </a:p>
            </p:txBody>
          </p:sp>
        </p:grpSp>
        <p:grpSp>
          <p:nvGrpSpPr>
            <p:cNvPr id="47" name="Group 8"/>
            <p:cNvGrpSpPr/>
            <p:nvPr/>
          </p:nvGrpSpPr>
          <p:grpSpPr>
            <a:xfrm>
              <a:off x="1713600" y="2780928"/>
              <a:ext cx="1993717" cy="369332"/>
              <a:chOff x="3150915" y="2780928"/>
              <a:chExt cx="1993717" cy="369332"/>
            </a:xfrm>
          </p:grpSpPr>
          <p:sp>
            <p:nvSpPr>
              <p:cNvPr id="39" name="TextBox 38"/>
              <p:cNvSpPr txBox="1"/>
              <p:nvPr/>
            </p:nvSpPr>
            <p:spPr>
              <a:xfrm>
                <a:off x="3150915" y="2780928"/>
                <a:ext cx="549625" cy="369332"/>
              </a:xfrm>
              <a:prstGeom prst="rect">
                <a:avLst/>
              </a:prstGeom>
              <a:noFill/>
            </p:spPr>
            <p:txBody>
              <a:bodyPr wrap="none" rtlCol="0">
                <a:spAutoFit/>
              </a:bodyPr>
              <a:lstStyle/>
              <a:p>
                <a:r>
                  <a:rPr lang="tr-TR" sz="1800" dirty="0">
                    <a:latin typeface="Lucida Sans Unicode"/>
                    <a:cs typeface="Lucida Sans Unicode"/>
                  </a:rPr>
                  <a:t>4,5</a:t>
                </a:r>
              </a:p>
            </p:txBody>
          </p:sp>
          <p:sp>
            <p:nvSpPr>
              <p:cNvPr id="40" name="TextBox 39"/>
              <p:cNvSpPr txBox="1"/>
              <p:nvPr/>
            </p:nvSpPr>
            <p:spPr>
              <a:xfrm>
                <a:off x="3950300" y="2780928"/>
                <a:ext cx="1194332" cy="369332"/>
              </a:xfrm>
              <a:prstGeom prst="rect">
                <a:avLst/>
              </a:prstGeom>
              <a:noFill/>
            </p:spPr>
            <p:txBody>
              <a:bodyPr wrap="none" rtlCol="0">
                <a:spAutoFit/>
              </a:bodyPr>
              <a:lstStyle/>
              <a:p>
                <a:r>
                  <a:rPr lang="tr-TR" sz="1800" dirty="0">
                    <a:latin typeface="Lucida Sans Unicode"/>
                    <a:cs typeface="Lucida Sans Unicode"/>
                  </a:rPr>
                  <a:t>0  1  0  -</a:t>
                </a:r>
              </a:p>
            </p:txBody>
          </p:sp>
        </p:grpSp>
        <p:sp>
          <p:nvSpPr>
            <p:cNvPr id="41" name="TextBox 40"/>
            <p:cNvSpPr txBox="1"/>
            <p:nvPr/>
          </p:nvSpPr>
          <p:spPr>
            <a:xfrm>
              <a:off x="45805" y="4027011"/>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cxnSp>
          <p:nvCxnSpPr>
            <p:cNvPr id="42" name="Straight Connector 41"/>
            <p:cNvCxnSpPr/>
            <p:nvPr/>
          </p:nvCxnSpPr>
          <p:spPr>
            <a:xfrm>
              <a:off x="1730685" y="3717032"/>
              <a:ext cx="194421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Group 14"/>
            <p:cNvGrpSpPr/>
            <p:nvPr/>
          </p:nvGrpSpPr>
          <p:grpSpPr>
            <a:xfrm>
              <a:off x="1718581" y="3933056"/>
              <a:ext cx="1988736" cy="369332"/>
              <a:chOff x="3155896" y="3933056"/>
              <a:chExt cx="1988736" cy="369332"/>
            </a:xfrm>
          </p:grpSpPr>
          <p:sp>
            <p:nvSpPr>
              <p:cNvPr id="44" name="TextBox 43"/>
              <p:cNvSpPr txBox="1"/>
              <p:nvPr/>
            </p:nvSpPr>
            <p:spPr>
              <a:xfrm>
                <a:off x="3155896" y="3933056"/>
                <a:ext cx="695586" cy="369332"/>
              </a:xfrm>
              <a:prstGeom prst="rect">
                <a:avLst/>
              </a:prstGeom>
              <a:noFill/>
            </p:spPr>
            <p:txBody>
              <a:bodyPr wrap="none" rtlCol="0">
                <a:spAutoFit/>
              </a:bodyPr>
              <a:lstStyle/>
              <a:p>
                <a:r>
                  <a:rPr lang="tr-TR" sz="1800" dirty="0">
                    <a:latin typeface="Lucida Sans Unicode"/>
                    <a:cs typeface="Lucida Sans Unicode"/>
                  </a:rPr>
                  <a:t>9,11</a:t>
                </a:r>
              </a:p>
            </p:txBody>
          </p:sp>
          <p:sp>
            <p:nvSpPr>
              <p:cNvPr id="45" name="TextBox 44"/>
              <p:cNvSpPr txBox="1"/>
              <p:nvPr/>
            </p:nvSpPr>
            <p:spPr>
              <a:xfrm>
                <a:off x="3950300" y="3933056"/>
                <a:ext cx="1194332" cy="369332"/>
              </a:xfrm>
              <a:prstGeom prst="rect">
                <a:avLst/>
              </a:prstGeom>
              <a:noFill/>
            </p:spPr>
            <p:txBody>
              <a:bodyPr wrap="none" rtlCol="0">
                <a:spAutoFit/>
              </a:bodyPr>
              <a:lstStyle/>
              <a:p>
                <a:r>
                  <a:rPr lang="tr-TR" sz="1800" dirty="0">
                    <a:latin typeface="Lucida Sans Unicode"/>
                    <a:cs typeface="Lucida Sans Unicode"/>
                  </a:rPr>
                  <a:t>1  0  -  1</a:t>
                </a:r>
              </a:p>
            </p:txBody>
          </p:sp>
        </p:grpSp>
        <p:sp>
          <p:nvSpPr>
            <p:cNvPr id="46" name="TextBox 45"/>
            <p:cNvSpPr txBox="1"/>
            <p:nvPr/>
          </p:nvSpPr>
          <p:spPr>
            <a:xfrm>
              <a:off x="38341" y="2843644"/>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58" name="TextBox 57"/>
            <p:cNvSpPr txBox="1"/>
            <p:nvPr/>
          </p:nvSpPr>
          <p:spPr>
            <a:xfrm>
              <a:off x="3723573" y="2326653"/>
              <a:ext cx="351378"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A</a:t>
              </a:r>
              <a:endParaRPr lang="tr-TR" sz="1800" b="1" dirty="0">
                <a:solidFill>
                  <a:srgbClr val="00B050"/>
                </a:solidFill>
                <a:latin typeface="Lucida Sans Unicode"/>
                <a:cs typeface="Lucida Sans Unicode"/>
              </a:endParaRPr>
            </a:p>
          </p:txBody>
        </p:sp>
        <p:sp>
          <p:nvSpPr>
            <p:cNvPr id="59" name="TextBox 58"/>
            <p:cNvSpPr txBox="1"/>
            <p:nvPr/>
          </p:nvSpPr>
          <p:spPr>
            <a:xfrm>
              <a:off x="3729824" y="2573444"/>
              <a:ext cx="291775" cy="646331"/>
            </a:xfrm>
            <a:prstGeom prst="rect">
              <a:avLst/>
            </a:prstGeom>
            <a:noFill/>
          </p:spPr>
          <p:txBody>
            <a:bodyPr wrap="square" rtlCol="0">
              <a:spAutoFit/>
            </a:bodyPr>
            <a:lstStyle/>
            <a:p>
              <a:r>
                <a:rPr lang="tr-TR" sz="1800" b="1" dirty="0">
                  <a:solidFill>
                    <a:srgbClr val="00B050"/>
                  </a:solidFill>
                  <a:latin typeface="Lucida Sans Unicode"/>
                  <a:cs typeface="Lucida Sans Unicode"/>
                  <a:sym typeface="Symbol"/>
                </a:rPr>
                <a:t>B</a:t>
              </a:r>
              <a:endParaRPr lang="tr-TR" sz="1800" b="1" dirty="0">
                <a:solidFill>
                  <a:srgbClr val="00B050"/>
                </a:solidFill>
                <a:latin typeface="Lucida Sans Unicode"/>
                <a:cs typeface="Lucida Sans Unicode"/>
              </a:endParaRPr>
            </a:p>
          </p:txBody>
        </p:sp>
        <p:sp>
          <p:nvSpPr>
            <p:cNvPr id="60" name="TextBox 59"/>
            <p:cNvSpPr txBox="1"/>
            <p:nvPr/>
          </p:nvSpPr>
          <p:spPr>
            <a:xfrm>
              <a:off x="3700388" y="2812286"/>
              <a:ext cx="351378"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C</a:t>
              </a:r>
              <a:endParaRPr lang="tr-TR" sz="1800" b="1" dirty="0">
                <a:solidFill>
                  <a:srgbClr val="00B050"/>
                </a:solidFill>
                <a:latin typeface="Lucida Sans Unicode"/>
                <a:cs typeface="Lucida Sans Unicode"/>
              </a:endParaRPr>
            </a:p>
          </p:txBody>
        </p:sp>
        <p:sp>
          <p:nvSpPr>
            <p:cNvPr id="61" name="TextBox 60"/>
            <p:cNvSpPr txBox="1"/>
            <p:nvPr/>
          </p:nvSpPr>
          <p:spPr>
            <a:xfrm>
              <a:off x="3712999" y="3019018"/>
              <a:ext cx="364202"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D</a:t>
              </a:r>
              <a:endParaRPr lang="tr-TR" sz="1800" b="1" dirty="0">
                <a:solidFill>
                  <a:srgbClr val="00B050"/>
                </a:solidFill>
                <a:latin typeface="Lucida Sans Unicode"/>
                <a:cs typeface="Lucida Sans Unicode"/>
              </a:endParaRPr>
            </a:p>
          </p:txBody>
        </p:sp>
        <p:grpSp>
          <p:nvGrpSpPr>
            <p:cNvPr id="49" name="Group 3"/>
            <p:cNvGrpSpPr/>
            <p:nvPr/>
          </p:nvGrpSpPr>
          <p:grpSpPr>
            <a:xfrm>
              <a:off x="137993" y="4005064"/>
              <a:ext cx="1552675" cy="369332"/>
              <a:chOff x="1575308" y="4005064"/>
              <a:chExt cx="1552675" cy="369332"/>
            </a:xfrm>
          </p:grpSpPr>
          <p:sp>
            <p:nvSpPr>
              <p:cNvPr id="119" name="TextBox 118"/>
              <p:cNvSpPr txBox="1"/>
              <p:nvPr/>
            </p:nvSpPr>
            <p:spPr>
              <a:xfrm>
                <a:off x="1575308" y="4005064"/>
                <a:ext cx="476588" cy="369332"/>
              </a:xfrm>
              <a:prstGeom prst="rect">
                <a:avLst/>
              </a:prstGeom>
              <a:noFill/>
            </p:spPr>
            <p:txBody>
              <a:bodyPr wrap="none" rtlCol="0">
                <a:spAutoFit/>
              </a:bodyPr>
              <a:lstStyle/>
              <a:p>
                <a:r>
                  <a:rPr lang="tr-TR" sz="1800" dirty="0">
                    <a:latin typeface="Lucida Sans Unicode"/>
                    <a:cs typeface="Lucida Sans Unicode"/>
                  </a:rPr>
                  <a:t>11</a:t>
                </a:r>
              </a:p>
            </p:txBody>
          </p:sp>
          <p:sp>
            <p:nvSpPr>
              <p:cNvPr id="120" name="TextBox 119"/>
              <p:cNvSpPr txBox="1"/>
              <p:nvPr/>
            </p:nvSpPr>
            <p:spPr>
              <a:xfrm>
                <a:off x="1921252" y="4005064"/>
                <a:ext cx="1206731" cy="369332"/>
              </a:xfrm>
              <a:prstGeom prst="rect">
                <a:avLst/>
              </a:prstGeom>
              <a:noFill/>
            </p:spPr>
            <p:txBody>
              <a:bodyPr wrap="none" rtlCol="0">
                <a:spAutoFit/>
              </a:bodyPr>
              <a:lstStyle/>
              <a:p>
                <a:r>
                  <a:rPr lang="tr-TR" sz="1800" dirty="0">
                    <a:latin typeface="Lucida Sans Unicode"/>
                    <a:cs typeface="Lucida Sans Unicode"/>
                  </a:rPr>
                  <a:t>1  0  1  1</a:t>
                </a:r>
              </a:p>
            </p:txBody>
          </p:sp>
        </p:grpSp>
        <p:grpSp>
          <p:nvGrpSpPr>
            <p:cNvPr id="50" name="Group 52"/>
            <p:cNvGrpSpPr/>
            <p:nvPr/>
          </p:nvGrpSpPr>
          <p:grpSpPr>
            <a:xfrm>
              <a:off x="283865" y="3284984"/>
              <a:ext cx="1406803" cy="369332"/>
              <a:chOff x="1744452" y="3284984"/>
              <a:chExt cx="1406803" cy="369332"/>
            </a:xfrm>
          </p:grpSpPr>
          <p:sp>
            <p:nvSpPr>
              <p:cNvPr id="121" name="TextBox 120"/>
              <p:cNvSpPr txBox="1"/>
              <p:nvPr/>
            </p:nvSpPr>
            <p:spPr>
              <a:xfrm>
                <a:off x="1744452" y="3284984"/>
                <a:ext cx="330627" cy="369332"/>
              </a:xfrm>
              <a:prstGeom prst="rect">
                <a:avLst/>
              </a:prstGeom>
              <a:noFill/>
            </p:spPr>
            <p:txBody>
              <a:bodyPr wrap="none" rtlCol="0">
                <a:spAutoFit/>
              </a:bodyPr>
              <a:lstStyle/>
              <a:p>
                <a:r>
                  <a:rPr lang="tr-TR" sz="1800" dirty="0">
                    <a:latin typeface="Lucida Sans Unicode"/>
                    <a:cs typeface="Lucida Sans Unicode"/>
                  </a:rPr>
                  <a:t>9</a:t>
                </a:r>
              </a:p>
            </p:txBody>
          </p:sp>
          <p:sp>
            <p:nvSpPr>
              <p:cNvPr id="123" name="TextBox 122"/>
              <p:cNvSpPr txBox="1"/>
              <p:nvPr/>
            </p:nvSpPr>
            <p:spPr>
              <a:xfrm>
                <a:off x="1944524" y="3284984"/>
                <a:ext cx="1206731" cy="369332"/>
              </a:xfrm>
              <a:prstGeom prst="rect">
                <a:avLst/>
              </a:prstGeom>
              <a:noFill/>
            </p:spPr>
            <p:txBody>
              <a:bodyPr wrap="none" rtlCol="0">
                <a:spAutoFit/>
              </a:bodyPr>
              <a:lstStyle/>
              <a:p>
                <a:r>
                  <a:rPr lang="tr-TR" sz="1800" dirty="0">
                    <a:latin typeface="Lucida Sans Unicode"/>
                    <a:cs typeface="Lucida Sans Unicode"/>
                  </a:rPr>
                  <a:t>1  0  0  1</a:t>
                </a:r>
              </a:p>
            </p:txBody>
          </p:sp>
        </p:grpSp>
        <p:cxnSp>
          <p:nvCxnSpPr>
            <p:cNvPr id="140" name="Straight Connector 139"/>
            <p:cNvCxnSpPr/>
            <p:nvPr/>
          </p:nvCxnSpPr>
          <p:spPr>
            <a:xfrm>
              <a:off x="349645" y="4509120"/>
              <a:ext cx="13681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Group 77"/>
            <p:cNvGrpSpPr/>
            <p:nvPr/>
          </p:nvGrpSpPr>
          <p:grpSpPr>
            <a:xfrm>
              <a:off x="137993" y="4221088"/>
              <a:ext cx="1552675" cy="369332"/>
              <a:chOff x="1598580" y="4067780"/>
              <a:chExt cx="1552675" cy="369332"/>
            </a:xfrm>
          </p:grpSpPr>
          <p:sp>
            <p:nvSpPr>
              <p:cNvPr id="25" name="TextBox 24"/>
              <p:cNvSpPr txBox="1"/>
              <p:nvPr/>
            </p:nvSpPr>
            <p:spPr>
              <a:xfrm>
                <a:off x="1944524" y="4067780"/>
                <a:ext cx="1206731" cy="369332"/>
              </a:xfrm>
              <a:prstGeom prst="rect">
                <a:avLst/>
              </a:prstGeom>
              <a:noFill/>
            </p:spPr>
            <p:txBody>
              <a:bodyPr wrap="none" rtlCol="0">
                <a:spAutoFit/>
              </a:bodyPr>
              <a:lstStyle/>
              <a:p>
                <a:r>
                  <a:rPr lang="tr-TR" sz="1800" dirty="0">
                    <a:latin typeface="Lucida Sans Unicode"/>
                    <a:cs typeface="Lucida Sans Unicode"/>
                  </a:rPr>
                  <a:t>1  1  1  0</a:t>
                </a:r>
              </a:p>
            </p:txBody>
          </p:sp>
          <p:sp>
            <p:nvSpPr>
              <p:cNvPr id="24" name="TextBox 23"/>
              <p:cNvSpPr txBox="1"/>
              <p:nvPr/>
            </p:nvSpPr>
            <p:spPr>
              <a:xfrm>
                <a:off x="1598580" y="4067780"/>
                <a:ext cx="476588" cy="369332"/>
              </a:xfrm>
              <a:prstGeom prst="rect">
                <a:avLst/>
              </a:prstGeom>
              <a:noFill/>
            </p:spPr>
            <p:txBody>
              <a:bodyPr wrap="none" rtlCol="0">
                <a:spAutoFit/>
              </a:bodyPr>
              <a:lstStyle/>
              <a:p>
                <a:r>
                  <a:rPr lang="tr-TR" sz="1800" dirty="0">
                    <a:latin typeface="Lucida Sans Unicode"/>
                    <a:cs typeface="Lucida Sans Unicode"/>
                  </a:rPr>
                  <a:t>14</a:t>
                </a:r>
              </a:p>
            </p:txBody>
          </p:sp>
        </p:grpSp>
        <p:grpSp>
          <p:nvGrpSpPr>
            <p:cNvPr id="52" name="Group 78"/>
            <p:cNvGrpSpPr/>
            <p:nvPr/>
          </p:nvGrpSpPr>
          <p:grpSpPr>
            <a:xfrm>
              <a:off x="137993" y="4437112"/>
              <a:ext cx="1552675" cy="369332"/>
              <a:chOff x="1598580" y="4355812"/>
              <a:chExt cx="1552675" cy="369332"/>
            </a:xfrm>
          </p:grpSpPr>
          <p:sp>
            <p:nvSpPr>
              <p:cNvPr id="141" name="TextBox 140"/>
              <p:cNvSpPr txBox="1"/>
              <p:nvPr/>
            </p:nvSpPr>
            <p:spPr>
              <a:xfrm>
                <a:off x="1598580" y="4355812"/>
                <a:ext cx="476588" cy="369332"/>
              </a:xfrm>
              <a:prstGeom prst="rect">
                <a:avLst/>
              </a:prstGeom>
              <a:noFill/>
            </p:spPr>
            <p:txBody>
              <a:bodyPr wrap="none" rtlCol="0">
                <a:spAutoFit/>
              </a:bodyPr>
              <a:lstStyle/>
              <a:p>
                <a:r>
                  <a:rPr lang="tr-TR" sz="1800" dirty="0">
                    <a:latin typeface="Lucida Sans Unicode"/>
                    <a:cs typeface="Lucida Sans Unicode"/>
                  </a:rPr>
                  <a:t>15</a:t>
                </a:r>
              </a:p>
            </p:txBody>
          </p:sp>
          <p:sp>
            <p:nvSpPr>
              <p:cNvPr id="142" name="TextBox 141"/>
              <p:cNvSpPr txBox="1"/>
              <p:nvPr/>
            </p:nvSpPr>
            <p:spPr>
              <a:xfrm>
                <a:off x="1944524" y="4355812"/>
                <a:ext cx="1206731" cy="369332"/>
              </a:xfrm>
              <a:prstGeom prst="rect">
                <a:avLst/>
              </a:prstGeom>
              <a:noFill/>
            </p:spPr>
            <p:txBody>
              <a:bodyPr wrap="none" rtlCol="0">
                <a:spAutoFit/>
              </a:bodyPr>
              <a:lstStyle/>
              <a:p>
                <a:r>
                  <a:rPr lang="tr-TR" sz="1800" dirty="0">
                    <a:latin typeface="Lucida Sans Unicode"/>
                    <a:cs typeface="Lucida Sans Unicode"/>
                  </a:rPr>
                  <a:t>1  1  1  1</a:t>
                </a:r>
              </a:p>
            </p:txBody>
          </p:sp>
        </p:grpSp>
        <p:grpSp>
          <p:nvGrpSpPr>
            <p:cNvPr id="53" name="Group 86"/>
            <p:cNvGrpSpPr/>
            <p:nvPr/>
          </p:nvGrpSpPr>
          <p:grpSpPr>
            <a:xfrm>
              <a:off x="1707614" y="2566928"/>
              <a:ext cx="1986879" cy="369332"/>
              <a:chOff x="3109017" y="2348880"/>
              <a:chExt cx="1986879" cy="369332"/>
            </a:xfrm>
          </p:grpSpPr>
          <p:sp>
            <p:nvSpPr>
              <p:cNvPr id="143" name="TextBox 142"/>
              <p:cNvSpPr txBox="1"/>
              <p:nvPr/>
            </p:nvSpPr>
            <p:spPr>
              <a:xfrm>
                <a:off x="3109017" y="2348880"/>
                <a:ext cx="549625" cy="369332"/>
              </a:xfrm>
              <a:prstGeom prst="rect">
                <a:avLst/>
              </a:prstGeom>
              <a:noFill/>
            </p:spPr>
            <p:txBody>
              <a:bodyPr wrap="none" rtlCol="0">
                <a:spAutoFit/>
              </a:bodyPr>
              <a:lstStyle/>
              <a:p>
                <a:r>
                  <a:rPr lang="tr-TR" sz="1800" dirty="0">
                    <a:latin typeface="Lucida Sans Unicode"/>
                    <a:cs typeface="Lucida Sans Unicode"/>
                  </a:rPr>
                  <a:t>1,9</a:t>
                </a:r>
              </a:p>
            </p:txBody>
          </p:sp>
          <p:sp>
            <p:nvSpPr>
              <p:cNvPr id="144" name="TextBox 143"/>
              <p:cNvSpPr txBox="1"/>
              <p:nvPr/>
            </p:nvSpPr>
            <p:spPr>
              <a:xfrm>
                <a:off x="3901564" y="2348880"/>
                <a:ext cx="1194332" cy="369332"/>
              </a:xfrm>
              <a:prstGeom prst="rect">
                <a:avLst/>
              </a:prstGeom>
              <a:noFill/>
            </p:spPr>
            <p:txBody>
              <a:bodyPr wrap="none" rtlCol="0">
                <a:spAutoFit/>
              </a:bodyPr>
              <a:lstStyle/>
              <a:p>
                <a:r>
                  <a:rPr lang="tr-TR" sz="1800" dirty="0">
                    <a:latin typeface="Lucida Sans Unicode"/>
                    <a:cs typeface="Lucida Sans Unicode"/>
                  </a:rPr>
                  <a:t>-  0  0  1</a:t>
                </a:r>
              </a:p>
            </p:txBody>
          </p:sp>
        </p:grpSp>
        <p:grpSp>
          <p:nvGrpSpPr>
            <p:cNvPr id="54" name="Group 99"/>
            <p:cNvGrpSpPr/>
            <p:nvPr/>
          </p:nvGrpSpPr>
          <p:grpSpPr>
            <a:xfrm>
              <a:off x="1720438" y="3429000"/>
              <a:ext cx="1974055" cy="369332"/>
              <a:chOff x="3109017" y="3501008"/>
              <a:chExt cx="1974055" cy="369332"/>
            </a:xfrm>
          </p:grpSpPr>
          <p:sp>
            <p:nvSpPr>
              <p:cNvPr id="145" name="TextBox 144"/>
              <p:cNvSpPr txBox="1"/>
              <p:nvPr/>
            </p:nvSpPr>
            <p:spPr>
              <a:xfrm>
                <a:off x="3109017" y="3501008"/>
                <a:ext cx="695586" cy="369332"/>
              </a:xfrm>
              <a:prstGeom prst="rect">
                <a:avLst/>
              </a:prstGeom>
              <a:noFill/>
            </p:spPr>
            <p:txBody>
              <a:bodyPr wrap="none" rtlCol="0">
                <a:spAutoFit/>
              </a:bodyPr>
              <a:lstStyle/>
              <a:p>
                <a:r>
                  <a:rPr lang="tr-TR" sz="1800" dirty="0">
                    <a:latin typeface="Lucida Sans Unicode"/>
                    <a:cs typeface="Lucida Sans Unicode"/>
                  </a:rPr>
                  <a:t>8,12</a:t>
                </a:r>
              </a:p>
            </p:txBody>
          </p:sp>
          <p:sp>
            <p:nvSpPr>
              <p:cNvPr id="146" name="TextBox 145"/>
              <p:cNvSpPr txBox="1"/>
              <p:nvPr/>
            </p:nvSpPr>
            <p:spPr>
              <a:xfrm>
                <a:off x="3888740" y="3501008"/>
                <a:ext cx="1194332" cy="369332"/>
              </a:xfrm>
              <a:prstGeom prst="rect">
                <a:avLst/>
              </a:prstGeom>
              <a:noFill/>
            </p:spPr>
            <p:txBody>
              <a:bodyPr wrap="none" rtlCol="0">
                <a:spAutoFit/>
              </a:bodyPr>
              <a:lstStyle/>
              <a:p>
                <a:r>
                  <a:rPr lang="tr-TR" sz="1800" dirty="0">
                    <a:latin typeface="Lucida Sans Unicode"/>
                    <a:cs typeface="Lucida Sans Unicode"/>
                  </a:rPr>
                  <a:t>1  -  0  0</a:t>
                </a:r>
              </a:p>
            </p:txBody>
          </p:sp>
        </p:grpSp>
        <p:grpSp>
          <p:nvGrpSpPr>
            <p:cNvPr id="55" name="Group 100"/>
            <p:cNvGrpSpPr/>
            <p:nvPr/>
          </p:nvGrpSpPr>
          <p:grpSpPr>
            <a:xfrm>
              <a:off x="1733262" y="3698448"/>
              <a:ext cx="1974055" cy="378624"/>
              <a:chOff x="3109017" y="3707740"/>
              <a:chExt cx="1974055" cy="378624"/>
            </a:xfrm>
          </p:grpSpPr>
          <p:sp>
            <p:nvSpPr>
              <p:cNvPr id="147" name="TextBox 146"/>
              <p:cNvSpPr txBox="1"/>
              <p:nvPr/>
            </p:nvSpPr>
            <p:spPr>
              <a:xfrm>
                <a:off x="3109017" y="3707740"/>
                <a:ext cx="549625" cy="369332"/>
              </a:xfrm>
              <a:prstGeom prst="rect">
                <a:avLst/>
              </a:prstGeom>
              <a:noFill/>
            </p:spPr>
            <p:txBody>
              <a:bodyPr wrap="none" rtlCol="0">
                <a:spAutoFit/>
              </a:bodyPr>
              <a:lstStyle/>
              <a:p>
                <a:r>
                  <a:rPr lang="tr-TR" sz="1800" dirty="0">
                    <a:latin typeface="Lucida Sans Unicode"/>
                    <a:cs typeface="Lucida Sans Unicode"/>
                  </a:rPr>
                  <a:t>5,7</a:t>
                </a:r>
              </a:p>
            </p:txBody>
          </p:sp>
          <p:sp>
            <p:nvSpPr>
              <p:cNvPr id="148" name="TextBox 147"/>
              <p:cNvSpPr txBox="1"/>
              <p:nvPr/>
            </p:nvSpPr>
            <p:spPr>
              <a:xfrm>
                <a:off x="3888740" y="3717032"/>
                <a:ext cx="1194332" cy="369332"/>
              </a:xfrm>
              <a:prstGeom prst="rect">
                <a:avLst/>
              </a:prstGeom>
              <a:noFill/>
            </p:spPr>
            <p:txBody>
              <a:bodyPr wrap="none" rtlCol="0">
                <a:spAutoFit/>
              </a:bodyPr>
              <a:lstStyle/>
              <a:p>
                <a:r>
                  <a:rPr lang="tr-TR" sz="1800" dirty="0">
                    <a:latin typeface="Lucida Sans Unicode"/>
                    <a:cs typeface="Lucida Sans Unicode"/>
                  </a:rPr>
                  <a:t>0  1  -  1</a:t>
                </a:r>
              </a:p>
            </p:txBody>
          </p:sp>
        </p:grpSp>
        <p:cxnSp>
          <p:nvCxnSpPr>
            <p:cNvPr id="149" name="Straight Connector 148"/>
            <p:cNvCxnSpPr/>
            <p:nvPr/>
          </p:nvCxnSpPr>
          <p:spPr>
            <a:xfrm>
              <a:off x="1717797" y="4437112"/>
              <a:ext cx="194421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6" name="Group 27"/>
            <p:cNvGrpSpPr/>
            <p:nvPr/>
          </p:nvGrpSpPr>
          <p:grpSpPr>
            <a:xfrm>
              <a:off x="1694525" y="4149080"/>
              <a:ext cx="2012792" cy="369332"/>
              <a:chOff x="3131840" y="4149080"/>
              <a:chExt cx="2012792" cy="369332"/>
            </a:xfrm>
          </p:grpSpPr>
          <p:sp>
            <p:nvSpPr>
              <p:cNvPr id="150" name="TextBox 149"/>
              <p:cNvSpPr txBox="1"/>
              <p:nvPr/>
            </p:nvSpPr>
            <p:spPr>
              <a:xfrm>
                <a:off x="3131840" y="4149080"/>
                <a:ext cx="841546" cy="369332"/>
              </a:xfrm>
              <a:prstGeom prst="rect">
                <a:avLst/>
              </a:prstGeom>
              <a:noFill/>
            </p:spPr>
            <p:txBody>
              <a:bodyPr wrap="none" rtlCol="0">
                <a:spAutoFit/>
              </a:bodyPr>
              <a:lstStyle/>
              <a:p>
                <a:r>
                  <a:rPr lang="tr-TR" sz="1800" dirty="0">
                    <a:latin typeface="Lucida Sans Unicode"/>
                    <a:cs typeface="Lucida Sans Unicode"/>
                  </a:rPr>
                  <a:t>12,14</a:t>
                </a:r>
              </a:p>
            </p:txBody>
          </p:sp>
          <p:sp>
            <p:nvSpPr>
              <p:cNvPr id="151" name="TextBox 150"/>
              <p:cNvSpPr txBox="1"/>
              <p:nvPr/>
            </p:nvSpPr>
            <p:spPr>
              <a:xfrm>
                <a:off x="3950300" y="4149080"/>
                <a:ext cx="1194332" cy="369332"/>
              </a:xfrm>
              <a:prstGeom prst="rect">
                <a:avLst/>
              </a:prstGeom>
              <a:noFill/>
            </p:spPr>
            <p:txBody>
              <a:bodyPr wrap="none" rtlCol="0">
                <a:spAutoFit/>
              </a:bodyPr>
              <a:lstStyle/>
              <a:p>
                <a:r>
                  <a:rPr lang="tr-TR" sz="1800" dirty="0">
                    <a:latin typeface="Lucida Sans Unicode"/>
                    <a:cs typeface="Lucida Sans Unicode"/>
                  </a:rPr>
                  <a:t>1  1  -  0</a:t>
                </a:r>
              </a:p>
            </p:txBody>
          </p:sp>
        </p:grpSp>
        <p:grpSp>
          <p:nvGrpSpPr>
            <p:cNvPr id="57" name="Group 103"/>
            <p:cNvGrpSpPr/>
            <p:nvPr/>
          </p:nvGrpSpPr>
          <p:grpSpPr>
            <a:xfrm>
              <a:off x="1694525" y="4427820"/>
              <a:ext cx="2012792" cy="378624"/>
              <a:chOff x="3083104" y="4427820"/>
              <a:chExt cx="2012792" cy="378624"/>
            </a:xfrm>
          </p:grpSpPr>
          <p:sp>
            <p:nvSpPr>
              <p:cNvPr id="152" name="TextBox 151"/>
              <p:cNvSpPr txBox="1"/>
              <p:nvPr/>
            </p:nvSpPr>
            <p:spPr>
              <a:xfrm>
                <a:off x="3083104" y="4427820"/>
                <a:ext cx="695586" cy="369332"/>
              </a:xfrm>
              <a:prstGeom prst="rect">
                <a:avLst/>
              </a:prstGeom>
              <a:noFill/>
            </p:spPr>
            <p:txBody>
              <a:bodyPr wrap="none" rtlCol="0">
                <a:spAutoFit/>
              </a:bodyPr>
              <a:lstStyle/>
              <a:p>
                <a:r>
                  <a:rPr lang="tr-TR" sz="1800" dirty="0">
                    <a:latin typeface="Lucida Sans Unicode"/>
                    <a:cs typeface="Lucida Sans Unicode"/>
                  </a:rPr>
                  <a:t>7,15</a:t>
                </a:r>
              </a:p>
            </p:txBody>
          </p:sp>
          <p:sp>
            <p:nvSpPr>
              <p:cNvPr id="153" name="TextBox 152"/>
              <p:cNvSpPr txBox="1"/>
              <p:nvPr/>
            </p:nvSpPr>
            <p:spPr>
              <a:xfrm>
                <a:off x="3901564" y="4437112"/>
                <a:ext cx="1194332" cy="369332"/>
              </a:xfrm>
              <a:prstGeom prst="rect">
                <a:avLst/>
              </a:prstGeom>
              <a:noFill/>
            </p:spPr>
            <p:txBody>
              <a:bodyPr wrap="none" rtlCol="0">
                <a:spAutoFit/>
              </a:bodyPr>
              <a:lstStyle/>
              <a:p>
                <a:r>
                  <a:rPr lang="tr-TR" sz="1800" dirty="0">
                    <a:latin typeface="Lucida Sans Unicode"/>
                    <a:cs typeface="Lucida Sans Unicode"/>
                  </a:rPr>
                  <a:t>-  1  1  1</a:t>
                </a:r>
              </a:p>
            </p:txBody>
          </p:sp>
        </p:grpSp>
        <p:cxnSp>
          <p:nvCxnSpPr>
            <p:cNvPr id="154" name="Straight Connector 153"/>
            <p:cNvCxnSpPr/>
            <p:nvPr/>
          </p:nvCxnSpPr>
          <p:spPr>
            <a:xfrm>
              <a:off x="3662013" y="2132856"/>
              <a:ext cx="0" cy="3271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2486613" y="2132856"/>
              <a:ext cx="0" cy="3271718"/>
            </a:xfrm>
            <a:prstGeom prst="line">
              <a:avLst/>
            </a:prstGeom>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35496" y="3501008"/>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169" name="TextBox 168"/>
            <p:cNvSpPr txBox="1"/>
            <p:nvPr/>
          </p:nvSpPr>
          <p:spPr>
            <a:xfrm>
              <a:off x="44096" y="2596262"/>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174" name="TextBox 173"/>
            <p:cNvSpPr txBox="1"/>
            <p:nvPr/>
          </p:nvSpPr>
          <p:spPr>
            <a:xfrm>
              <a:off x="38341" y="4499828"/>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175" name="TextBox 174"/>
            <p:cNvSpPr txBox="1"/>
            <p:nvPr/>
          </p:nvSpPr>
          <p:spPr>
            <a:xfrm>
              <a:off x="45805" y="4221088"/>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grpSp>
          <p:nvGrpSpPr>
            <p:cNvPr id="62" name="Group 115"/>
            <p:cNvGrpSpPr/>
            <p:nvPr/>
          </p:nvGrpSpPr>
          <p:grpSpPr>
            <a:xfrm>
              <a:off x="283865" y="2780928"/>
              <a:ext cx="1406803" cy="369332"/>
              <a:chOff x="1744452" y="2564904"/>
              <a:chExt cx="1406803" cy="369332"/>
            </a:xfrm>
          </p:grpSpPr>
          <p:sp>
            <p:nvSpPr>
              <p:cNvPr id="117" name="TextBox 116"/>
              <p:cNvSpPr txBox="1"/>
              <p:nvPr/>
            </p:nvSpPr>
            <p:spPr>
              <a:xfrm>
                <a:off x="1744452" y="2564904"/>
                <a:ext cx="330627" cy="369332"/>
              </a:xfrm>
              <a:prstGeom prst="rect">
                <a:avLst/>
              </a:prstGeom>
              <a:noFill/>
            </p:spPr>
            <p:txBody>
              <a:bodyPr wrap="none" rtlCol="0">
                <a:spAutoFit/>
              </a:bodyPr>
              <a:lstStyle/>
              <a:p>
                <a:r>
                  <a:rPr lang="tr-TR" sz="1800" dirty="0">
                    <a:latin typeface="Lucida Sans Unicode"/>
                    <a:cs typeface="Lucida Sans Unicode"/>
                  </a:rPr>
                  <a:t>8</a:t>
                </a:r>
              </a:p>
            </p:txBody>
          </p:sp>
          <p:sp>
            <p:nvSpPr>
              <p:cNvPr id="118" name="TextBox 117"/>
              <p:cNvSpPr txBox="1"/>
              <p:nvPr/>
            </p:nvSpPr>
            <p:spPr>
              <a:xfrm>
                <a:off x="1944524" y="2564904"/>
                <a:ext cx="1206731" cy="369332"/>
              </a:xfrm>
              <a:prstGeom prst="rect">
                <a:avLst/>
              </a:prstGeom>
              <a:noFill/>
            </p:spPr>
            <p:txBody>
              <a:bodyPr wrap="none" rtlCol="0">
                <a:spAutoFit/>
              </a:bodyPr>
              <a:lstStyle/>
              <a:p>
                <a:r>
                  <a:rPr lang="tr-TR" sz="1800" dirty="0">
                    <a:latin typeface="Lucida Sans Unicode"/>
                    <a:cs typeface="Lucida Sans Unicode"/>
                  </a:rPr>
                  <a:t>1  0  0  0</a:t>
                </a:r>
              </a:p>
            </p:txBody>
          </p:sp>
        </p:grpSp>
        <p:cxnSp>
          <p:nvCxnSpPr>
            <p:cNvPr id="122" name="Straight Connector 121"/>
            <p:cNvCxnSpPr/>
            <p:nvPr/>
          </p:nvCxnSpPr>
          <p:spPr>
            <a:xfrm>
              <a:off x="1730685" y="2142148"/>
              <a:ext cx="2577" cy="3262426"/>
            </a:xfrm>
            <a:prstGeom prst="line">
              <a:avLst/>
            </a:prstGeom>
          </p:spPr>
          <p:style>
            <a:lnRef idx="1">
              <a:schemeClr val="accent1"/>
            </a:lnRef>
            <a:fillRef idx="0">
              <a:schemeClr val="accent1"/>
            </a:fillRef>
            <a:effectRef idx="0">
              <a:schemeClr val="accent1"/>
            </a:effectRef>
            <a:fontRef idx="minor">
              <a:schemeClr val="tx1"/>
            </a:fontRef>
          </p:style>
        </p:cxnSp>
        <p:grpSp>
          <p:nvGrpSpPr>
            <p:cNvPr id="63" name="Group 125"/>
            <p:cNvGrpSpPr/>
            <p:nvPr/>
          </p:nvGrpSpPr>
          <p:grpSpPr>
            <a:xfrm>
              <a:off x="1713600" y="4690432"/>
              <a:ext cx="2012792" cy="369332"/>
              <a:chOff x="3131840" y="4149080"/>
              <a:chExt cx="2012792" cy="369332"/>
            </a:xfrm>
          </p:grpSpPr>
          <p:sp>
            <p:nvSpPr>
              <p:cNvPr id="127" name="TextBox 126"/>
              <p:cNvSpPr txBox="1"/>
              <p:nvPr/>
            </p:nvSpPr>
            <p:spPr>
              <a:xfrm>
                <a:off x="3131840" y="4149080"/>
                <a:ext cx="841546" cy="369332"/>
              </a:xfrm>
              <a:prstGeom prst="rect">
                <a:avLst/>
              </a:prstGeom>
              <a:noFill/>
            </p:spPr>
            <p:txBody>
              <a:bodyPr wrap="none" rtlCol="0">
                <a:spAutoFit/>
              </a:bodyPr>
              <a:lstStyle/>
              <a:p>
                <a:r>
                  <a:rPr lang="tr-TR" sz="1800" dirty="0">
                    <a:latin typeface="Lucida Sans Unicode"/>
                    <a:cs typeface="Lucida Sans Unicode"/>
                  </a:rPr>
                  <a:t>11,15</a:t>
                </a:r>
              </a:p>
            </p:txBody>
          </p:sp>
          <p:sp>
            <p:nvSpPr>
              <p:cNvPr id="128" name="TextBox 127"/>
              <p:cNvSpPr txBox="1"/>
              <p:nvPr/>
            </p:nvSpPr>
            <p:spPr>
              <a:xfrm>
                <a:off x="3950300" y="4149080"/>
                <a:ext cx="1194332" cy="369332"/>
              </a:xfrm>
              <a:prstGeom prst="rect">
                <a:avLst/>
              </a:prstGeom>
              <a:noFill/>
            </p:spPr>
            <p:txBody>
              <a:bodyPr wrap="none" rtlCol="0">
                <a:spAutoFit/>
              </a:bodyPr>
              <a:lstStyle/>
              <a:p>
                <a:r>
                  <a:rPr lang="tr-TR" sz="1800" dirty="0">
                    <a:latin typeface="Lucida Sans Unicode"/>
                    <a:cs typeface="Lucida Sans Unicode"/>
                  </a:rPr>
                  <a:t>1  -  1  1</a:t>
                </a:r>
              </a:p>
            </p:txBody>
          </p:sp>
        </p:grpSp>
        <p:grpSp>
          <p:nvGrpSpPr>
            <p:cNvPr id="320" name="Group 128"/>
            <p:cNvGrpSpPr/>
            <p:nvPr/>
          </p:nvGrpSpPr>
          <p:grpSpPr>
            <a:xfrm>
              <a:off x="1694525" y="4931876"/>
              <a:ext cx="2012792" cy="369332"/>
              <a:chOff x="3131840" y="4149080"/>
              <a:chExt cx="2012792" cy="369332"/>
            </a:xfrm>
          </p:grpSpPr>
          <p:sp>
            <p:nvSpPr>
              <p:cNvPr id="130" name="TextBox 129"/>
              <p:cNvSpPr txBox="1"/>
              <p:nvPr/>
            </p:nvSpPr>
            <p:spPr>
              <a:xfrm>
                <a:off x="3131840" y="4149080"/>
                <a:ext cx="841546" cy="369332"/>
              </a:xfrm>
              <a:prstGeom prst="rect">
                <a:avLst/>
              </a:prstGeom>
              <a:noFill/>
            </p:spPr>
            <p:txBody>
              <a:bodyPr wrap="none" rtlCol="0">
                <a:spAutoFit/>
              </a:bodyPr>
              <a:lstStyle/>
              <a:p>
                <a:r>
                  <a:rPr lang="tr-TR" sz="1800" dirty="0">
                    <a:latin typeface="Lucida Sans Unicode"/>
                    <a:cs typeface="Lucida Sans Unicode"/>
                  </a:rPr>
                  <a:t>14,15</a:t>
                </a:r>
              </a:p>
            </p:txBody>
          </p:sp>
          <p:sp>
            <p:nvSpPr>
              <p:cNvPr id="131" name="TextBox 130"/>
              <p:cNvSpPr txBox="1"/>
              <p:nvPr/>
            </p:nvSpPr>
            <p:spPr>
              <a:xfrm>
                <a:off x="3950300" y="4149080"/>
                <a:ext cx="1194332" cy="369332"/>
              </a:xfrm>
              <a:prstGeom prst="rect">
                <a:avLst/>
              </a:prstGeom>
              <a:noFill/>
            </p:spPr>
            <p:txBody>
              <a:bodyPr wrap="none" rtlCol="0">
                <a:spAutoFit/>
              </a:bodyPr>
              <a:lstStyle/>
              <a:p>
                <a:r>
                  <a:rPr lang="tr-TR" sz="1800" dirty="0">
                    <a:latin typeface="Lucida Sans Unicode"/>
                    <a:cs typeface="Lucida Sans Unicode"/>
                  </a:rPr>
                  <a:t>1  1  1  -</a:t>
                </a:r>
              </a:p>
            </p:txBody>
          </p:sp>
        </p:grpSp>
        <p:sp>
          <p:nvSpPr>
            <p:cNvPr id="137" name="TextBox 136"/>
            <p:cNvSpPr txBox="1"/>
            <p:nvPr/>
          </p:nvSpPr>
          <p:spPr>
            <a:xfrm>
              <a:off x="3710749" y="3210659"/>
              <a:ext cx="325730"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E</a:t>
              </a:r>
              <a:endParaRPr lang="tr-TR" sz="1800" b="1" dirty="0">
                <a:solidFill>
                  <a:srgbClr val="00B050"/>
                </a:solidFill>
                <a:latin typeface="Lucida Sans Unicode"/>
                <a:cs typeface="Lucida Sans Unicode"/>
              </a:endParaRPr>
            </a:p>
          </p:txBody>
        </p:sp>
        <p:sp>
          <p:nvSpPr>
            <p:cNvPr id="138" name="TextBox 137"/>
            <p:cNvSpPr txBox="1"/>
            <p:nvPr/>
          </p:nvSpPr>
          <p:spPr>
            <a:xfrm>
              <a:off x="3723573" y="3447316"/>
              <a:ext cx="312906"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F</a:t>
              </a:r>
              <a:endParaRPr lang="tr-TR" sz="1800" b="1" dirty="0">
                <a:solidFill>
                  <a:srgbClr val="00B050"/>
                </a:solidFill>
                <a:latin typeface="Lucida Sans Unicode"/>
                <a:cs typeface="Lucida Sans Unicode"/>
              </a:endParaRPr>
            </a:p>
          </p:txBody>
        </p:sp>
        <p:sp>
          <p:nvSpPr>
            <p:cNvPr id="139" name="TextBox 138"/>
            <p:cNvSpPr txBox="1"/>
            <p:nvPr/>
          </p:nvSpPr>
          <p:spPr>
            <a:xfrm>
              <a:off x="3723573" y="3705190"/>
              <a:ext cx="351478"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G</a:t>
              </a:r>
              <a:endParaRPr lang="tr-TR" sz="1800" b="1" dirty="0">
                <a:solidFill>
                  <a:srgbClr val="00B050"/>
                </a:solidFill>
                <a:latin typeface="Lucida Sans Unicode"/>
                <a:cs typeface="Lucida Sans Unicode"/>
              </a:endParaRPr>
            </a:p>
          </p:txBody>
        </p:sp>
        <p:sp>
          <p:nvSpPr>
            <p:cNvPr id="187" name="TextBox 186"/>
            <p:cNvSpPr txBox="1"/>
            <p:nvPr/>
          </p:nvSpPr>
          <p:spPr>
            <a:xfrm>
              <a:off x="3723573" y="3964414"/>
              <a:ext cx="354296"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H</a:t>
              </a:r>
              <a:endParaRPr lang="tr-TR" sz="1800" b="1" dirty="0">
                <a:solidFill>
                  <a:srgbClr val="00B050"/>
                </a:solidFill>
                <a:latin typeface="Lucida Sans Unicode"/>
                <a:cs typeface="Lucida Sans Unicode"/>
              </a:endParaRPr>
            </a:p>
          </p:txBody>
        </p:sp>
        <p:sp>
          <p:nvSpPr>
            <p:cNvPr id="188" name="TextBox 187"/>
            <p:cNvSpPr txBox="1"/>
            <p:nvPr/>
          </p:nvSpPr>
          <p:spPr>
            <a:xfrm>
              <a:off x="3712999" y="4192652"/>
              <a:ext cx="251166"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I</a:t>
              </a:r>
              <a:endParaRPr lang="tr-TR" sz="1800" b="1" dirty="0">
                <a:solidFill>
                  <a:srgbClr val="00B050"/>
                </a:solidFill>
                <a:latin typeface="Lucida Sans Unicode"/>
                <a:cs typeface="Lucida Sans Unicode"/>
              </a:endParaRPr>
            </a:p>
          </p:txBody>
        </p:sp>
        <p:sp>
          <p:nvSpPr>
            <p:cNvPr id="189" name="TextBox 188"/>
            <p:cNvSpPr txBox="1"/>
            <p:nvPr/>
          </p:nvSpPr>
          <p:spPr>
            <a:xfrm>
              <a:off x="3712999" y="4427820"/>
              <a:ext cx="274434"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J</a:t>
              </a:r>
              <a:endParaRPr lang="tr-TR" sz="1800" b="1" dirty="0">
                <a:solidFill>
                  <a:srgbClr val="00B050"/>
                </a:solidFill>
                <a:latin typeface="Lucida Sans Unicode"/>
                <a:cs typeface="Lucida Sans Unicode"/>
              </a:endParaRPr>
            </a:p>
          </p:txBody>
        </p:sp>
        <p:sp>
          <p:nvSpPr>
            <p:cNvPr id="190" name="TextBox 189"/>
            <p:cNvSpPr txBox="1"/>
            <p:nvPr/>
          </p:nvSpPr>
          <p:spPr>
            <a:xfrm>
              <a:off x="3712999" y="4631303"/>
              <a:ext cx="351378"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K</a:t>
              </a:r>
              <a:endParaRPr lang="tr-TR" sz="1800" b="1" dirty="0">
                <a:solidFill>
                  <a:srgbClr val="00B050"/>
                </a:solidFill>
                <a:latin typeface="Lucida Sans Unicode"/>
                <a:cs typeface="Lucida Sans Unicode"/>
              </a:endParaRPr>
            </a:p>
          </p:txBody>
        </p:sp>
        <p:sp>
          <p:nvSpPr>
            <p:cNvPr id="191" name="TextBox 190"/>
            <p:cNvSpPr txBox="1"/>
            <p:nvPr/>
          </p:nvSpPr>
          <p:spPr>
            <a:xfrm>
              <a:off x="3732453" y="4931876"/>
              <a:ext cx="325730" cy="369332"/>
            </a:xfrm>
            <a:prstGeom prst="rect">
              <a:avLst/>
            </a:prstGeom>
            <a:noFill/>
          </p:spPr>
          <p:txBody>
            <a:bodyPr wrap="none" rtlCol="0">
              <a:spAutoFit/>
            </a:bodyPr>
            <a:lstStyle/>
            <a:p>
              <a:r>
                <a:rPr lang="tr-TR" sz="1800" b="1" dirty="0">
                  <a:solidFill>
                    <a:srgbClr val="00B050"/>
                  </a:solidFill>
                  <a:latin typeface="Lucida Sans Unicode"/>
                  <a:cs typeface="Lucida Sans Unicode"/>
                  <a:sym typeface="Symbol"/>
                </a:rPr>
                <a:t>L</a:t>
              </a:r>
              <a:endParaRPr lang="tr-TR" sz="1800" b="1" dirty="0">
                <a:solidFill>
                  <a:srgbClr val="00B050"/>
                </a:solidFill>
                <a:latin typeface="Lucida Sans Unicode"/>
                <a:cs typeface="Lucida Sans Unicode"/>
              </a:endParaRPr>
            </a:p>
          </p:txBody>
        </p:sp>
      </p:grpSp>
      <p:sp>
        <p:nvSpPr>
          <p:cNvPr id="327" name="TextBox 326"/>
          <p:cNvSpPr txBox="1"/>
          <p:nvPr/>
        </p:nvSpPr>
        <p:spPr>
          <a:xfrm>
            <a:off x="0" y="4948950"/>
            <a:ext cx="9144000" cy="1600438"/>
          </a:xfrm>
          <a:prstGeom prst="rect">
            <a:avLst/>
          </a:prstGeom>
          <a:noFill/>
        </p:spPr>
        <p:txBody>
          <a:bodyPr wrap="square" rtlCol="0">
            <a:spAutoFit/>
          </a:bodyPr>
          <a:lstStyle/>
          <a:p>
            <a:r>
              <a:rPr lang="tr-TR" dirty="0">
                <a:solidFill>
                  <a:srgbClr val="FF0000"/>
                </a:solidFill>
                <a:latin typeface="Lucida Sans Unicode"/>
                <a:cs typeface="Lucida Sans Unicode"/>
              </a:rPr>
              <a:t>Sum of Prime Implicants</a:t>
            </a:r>
            <a:r>
              <a:rPr lang="tr-TR" dirty="0">
                <a:solidFill>
                  <a:srgbClr val="FF0000"/>
                </a:solidFill>
              </a:rPr>
              <a:t>:</a:t>
            </a:r>
            <a:endParaRPr lang="tr-TR" dirty="0"/>
          </a:p>
          <a:p>
            <a:r>
              <a:rPr lang="tr-TR" dirty="0"/>
              <a:t>f(x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r>
              <a:rPr lang="tr-TR" dirty="0"/>
              <a:t>)=x</a:t>
            </a:r>
            <a:r>
              <a:rPr lang="tr-TR" baseline="-25000" dirty="0"/>
              <a:t>1</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r>
              <a:rPr lang="tr-TR" dirty="0"/>
              <a:t>x</a:t>
            </a:r>
            <a:r>
              <a:rPr lang="tr-TR" baseline="-25000" dirty="0"/>
              <a:t>2</a:t>
            </a:r>
            <a:r>
              <a:rPr lang="tr-TR" dirty="0">
                <a:sym typeface="Symbol"/>
              </a:rPr>
              <a:t></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r>
              <a:rPr lang="tr-TR" dirty="0"/>
              <a:t>x</a:t>
            </a:r>
            <a:r>
              <a:rPr lang="tr-TR" baseline="-25000" dirty="0"/>
              <a:t>1</a:t>
            </a:r>
            <a:r>
              <a:rPr lang="tr-TR" dirty="0">
                <a:sym typeface="Symbol"/>
              </a:rPr>
              <a:t></a:t>
            </a:r>
            <a:r>
              <a:rPr lang="tr-TR" dirty="0"/>
              <a:t>x</a:t>
            </a:r>
            <a:r>
              <a:rPr lang="tr-TR" baseline="-25000" dirty="0"/>
              <a:t>2</a:t>
            </a:r>
            <a:r>
              <a:rPr lang="tr-TR" dirty="0"/>
              <a:t>x</a:t>
            </a:r>
            <a:r>
              <a:rPr lang="tr-TR" baseline="-25000" dirty="0"/>
              <a:t>3</a:t>
            </a:r>
            <a:r>
              <a:rPr lang="tr-TR" dirty="0">
                <a:sym typeface="Symbol"/>
              </a:rPr>
              <a:t>+</a:t>
            </a:r>
            <a:r>
              <a:rPr lang="tr-TR" dirty="0"/>
              <a:t>x</a:t>
            </a:r>
            <a:r>
              <a:rPr lang="tr-TR" baseline="-25000" dirty="0"/>
              <a:t>2</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r>
              <a:rPr lang="tr-TR" dirty="0"/>
              <a:t>x</a:t>
            </a:r>
            <a:r>
              <a:rPr lang="tr-TR" baseline="-25000" dirty="0"/>
              <a:t>1</a:t>
            </a:r>
            <a:r>
              <a:rPr lang="tr-TR" dirty="0"/>
              <a:t>x</a:t>
            </a:r>
            <a:r>
              <a:rPr lang="tr-TR" baseline="-25000" dirty="0"/>
              <a:t>2</a:t>
            </a:r>
            <a:r>
              <a:rPr lang="tr-TR" dirty="0">
                <a:sym typeface="Symbol"/>
              </a:rPr>
              <a:t></a:t>
            </a:r>
            <a:r>
              <a:rPr lang="tr-TR" dirty="0"/>
              <a:t>x</a:t>
            </a:r>
            <a:r>
              <a:rPr lang="tr-TR" baseline="-25000" dirty="0"/>
              <a:t>3</a:t>
            </a:r>
            <a:r>
              <a:rPr lang="tr-TR" dirty="0">
                <a:sym typeface="Symbol"/>
              </a:rPr>
              <a:t>+</a:t>
            </a:r>
            <a:r>
              <a:rPr lang="tr-TR" dirty="0"/>
              <a:t>x</a:t>
            </a:r>
            <a:r>
              <a:rPr lang="tr-TR" baseline="-25000" dirty="0"/>
              <a:t>1</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r>
              <a:rPr lang="tr-TR" dirty="0"/>
              <a:t>x</a:t>
            </a:r>
            <a:r>
              <a:rPr lang="tr-TR" baseline="-25000" dirty="0"/>
              <a:t>1</a:t>
            </a:r>
            <a:r>
              <a:rPr lang="tr-TR" dirty="0">
                <a:sym typeface="Symbol"/>
              </a:rPr>
              <a:t></a:t>
            </a:r>
            <a:r>
              <a:rPr lang="tr-TR" dirty="0"/>
              <a:t>x</a:t>
            </a:r>
            <a:r>
              <a:rPr lang="tr-TR" baseline="-25000" dirty="0"/>
              <a:t>2</a:t>
            </a:r>
            <a:r>
              <a:rPr lang="tr-TR" dirty="0"/>
              <a:t>x</a:t>
            </a:r>
            <a:r>
              <a:rPr lang="tr-TR" baseline="-25000" dirty="0"/>
              <a:t>4</a:t>
            </a:r>
            <a:r>
              <a:rPr lang="tr-TR" dirty="0"/>
              <a:t>+x</a:t>
            </a:r>
            <a:r>
              <a:rPr lang="tr-TR" baseline="-25000" dirty="0"/>
              <a:t>1</a:t>
            </a:r>
            <a:r>
              <a:rPr lang="tr-TR" dirty="0"/>
              <a:t>x</a:t>
            </a:r>
            <a:r>
              <a:rPr lang="tr-TR" baseline="-25000" dirty="0"/>
              <a:t>2</a:t>
            </a:r>
            <a:r>
              <a:rPr lang="tr-TR" dirty="0">
                <a:sym typeface="Symbol"/>
              </a:rPr>
              <a:t></a:t>
            </a:r>
            <a:r>
              <a:rPr lang="tr-TR" dirty="0"/>
              <a:t>x</a:t>
            </a:r>
            <a:r>
              <a:rPr lang="tr-TR" baseline="-25000" dirty="0"/>
              <a:t>4</a:t>
            </a:r>
            <a:r>
              <a:rPr lang="tr-TR" dirty="0"/>
              <a:t>+x</a:t>
            </a:r>
            <a:r>
              <a:rPr lang="tr-TR" baseline="-25000" dirty="0"/>
              <a:t>1</a:t>
            </a:r>
            <a:r>
              <a:rPr lang="tr-TR" dirty="0"/>
              <a:t>x</a:t>
            </a:r>
            <a:r>
              <a:rPr lang="tr-TR" baseline="-25000" dirty="0"/>
              <a:t>2</a:t>
            </a:r>
            <a:r>
              <a:rPr lang="tr-TR" dirty="0"/>
              <a:t>x</a:t>
            </a:r>
            <a:r>
              <a:rPr lang="tr-TR" baseline="-25000" dirty="0"/>
              <a:t>4</a:t>
            </a:r>
            <a:r>
              <a:rPr lang="tr-TR" dirty="0">
                <a:sym typeface="Symbol"/>
              </a:rPr>
              <a:t>+</a:t>
            </a:r>
            <a:r>
              <a:rPr lang="tr-TR" dirty="0"/>
              <a:t>x</a:t>
            </a:r>
            <a:r>
              <a:rPr lang="tr-TR" baseline="-25000" dirty="0"/>
              <a:t>2</a:t>
            </a:r>
            <a:r>
              <a:rPr lang="tr-TR" dirty="0"/>
              <a:t>x</a:t>
            </a:r>
            <a:r>
              <a:rPr lang="tr-TR" baseline="-25000" dirty="0"/>
              <a:t>3</a:t>
            </a:r>
            <a:r>
              <a:rPr lang="tr-TR" dirty="0"/>
              <a:t>x</a:t>
            </a:r>
            <a:r>
              <a:rPr lang="tr-TR" baseline="-25000" dirty="0"/>
              <a:t>4</a:t>
            </a:r>
            <a:r>
              <a:rPr lang="tr-TR" dirty="0"/>
              <a:t>+x</a:t>
            </a:r>
            <a:r>
              <a:rPr lang="tr-TR" baseline="-25000" dirty="0"/>
              <a:t>1</a:t>
            </a:r>
            <a:r>
              <a:rPr lang="tr-TR" dirty="0"/>
              <a:t>x</a:t>
            </a:r>
            <a:r>
              <a:rPr lang="tr-TR" baseline="-25000" dirty="0"/>
              <a:t>3</a:t>
            </a:r>
            <a:r>
              <a:rPr lang="tr-TR" dirty="0"/>
              <a:t>x</a:t>
            </a:r>
            <a:r>
              <a:rPr lang="tr-TR" baseline="-25000" dirty="0"/>
              <a:t>4</a:t>
            </a:r>
            <a:r>
              <a:rPr lang="tr-TR" dirty="0"/>
              <a:t>+x</a:t>
            </a:r>
            <a:r>
              <a:rPr lang="tr-TR" baseline="-25000" dirty="0"/>
              <a:t>1</a:t>
            </a:r>
            <a:r>
              <a:rPr lang="tr-TR" dirty="0"/>
              <a:t>x</a:t>
            </a:r>
            <a:r>
              <a:rPr lang="tr-TR" baseline="-25000" dirty="0"/>
              <a:t>2</a:t>
            </a:r>
            <a:r>
              <a:rPr lang="tr-TR" dirty="0"/>
              <a:t>x</a:t>
            </a:r>
            <a:r>
              <a:rPr lang="tr-TR" baseline="-25000" dirty="0"/>
              <a:t>3</a:t>
            </a:r>
            <a:endParaRPr lang="tr-TR" dirty="0"/>
          </a:p>
        </p:txBody>
      </p:sp>
    </p:spTree>
    <p:extLst>
      <p:ext uri="{BB962C8B-B14F-4D97-AF65-F5344CB8AC3E}">
        <p14:creationId xmlns:p14="http://schemas.microsoft.com/office/powerpoint/2010/main" val="357666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17176"/>
            <a:ext cx="8229600" cy="1143000"/>
          </a:xfrm>
        </p:spPr>
        <p:txBody>
          <a:bodyPr>
            <a:noAutofit/>
          </a:bodyPr>
          <a:lstStyle/>
          <a:p>
            <a:r>
              <a:rPr lang="tr-TR" sz="2400" dirty="0">
                <a:solidFill>
                  <a:srgbClr val="FF0000"/>
                </a:solidFill>
                <a:latin typeface="Lucida Sans Unicode"/>
                <a:cs typeface="Lucida Sans Unicode"/>
              </a:rPr>
              <a:t>Example:</a:t>
            </a:r>
            <a:r>
              <a:rPr lang="tr-TR" sz="2400" dirty="0">
                <a:latin typeface="Lucida Sans Unicode"/>
                <a:cs typeface="Lucida Sans Unicode"/>
              </a:rPr>
              <a:t> f(x</a:t>
            </a:r>
            <a:r>
              <a:rPr lang="tr-TR" sz="2400" baseline="-25000" dirty="0">
                <a:latin typeface="Lucida Sans Unicode"/>
                <a:cs typeface="Lucida Sans Unicode"/>
              </a:rPr>
              <a:t>1</a:t>
            </a:r>
            <a:r>
              <a:rPr lang="tr-TR" sz="2400" dirty="0">
                <a:latin typeface="Lucida Sans Unicode"/>
                <a:cs typeface="Lucida Sans Unicode"/>
              </a:rPr>
              <a:t>,x</a:t>
            </a:r>
            <a:r>
              <a:rPr lang="tr-TR" sz="2400" baseline="-25000" dirty="0">
                <a:latin typeface="Lucida Sans Unicode"/>
                <a:cs typeface="Lucida Sans Unicode"/>
              </a:rPr>
              <a:t>2</a:t>
            </a:r>
            <a:r>
              <a:rPr lang="tr-TR" sz="2400" dirty="0">
                <a:latin typeface="Lucida Sans Unicode"/>
                <a:cs typeface="Lucida Sans Unicode"/>
              </a:rPr>
              <a:t>,x</a:t>
            </a:r>
            <a:r>
              <a:rPr lang="tr-TR" sz="2400" baseline="-25000" dirty="0">
                <a:latin typeface="Lucida Sans Unicode"/>
                <a:cs typeface="Lucida Sans Unicode"/>
              </a:rPr>
              <a:t>3</a:t>
            </a:r>
            <a:r>
              <a:rPr lang="tr-TR" sz="2400" dirty="0">
                <a:latin typeface="Lucida Sans Unicode"/>
                <a:cs typeface="Lucida Sans Unicode"/>
              </a:rPr>
              <a:t>,x</a:t>
            </a:r>
            <a:r>
              <a:rPr lang="tr-TR" sz="2400" baseline="-25000" dirty="0">
                <a:latin typeface="Lucida Sans Unicode"/>
                <a:cs typeface="Lucida Sans Unicode"/>
              </a:rPr>
              <a:t>4</a:t>
            </a:r>
            <a:r>
              <a:rPr lang="tr-TR" sz="2400" dirty="0">
                <a:latin typeface="Lucida Sans Unicode"/>
                <a:cs typeface="Lucida Sans Unicode"/>
              </a:rPr>
              <a:t>)=</a:t>
            </a:r>
            <a:r>
              <a:rPr lang="tr-TR" sz="2400" dirty="0">
                <a:latin typeface="Lucida Sans Unicode"/>
                <a:cs typeface="Lucida Sans Unicode"/>
                <a:sym typeface="Symbol"/>
              </a:rPr>
              <a:t></a:t>
            </a:r>
            <a:r>
              <a:rPr lang="tr-TR" sz="2400" baseline="-25000" dirty="0">
                <a:latin typeface="Lucida Sans Unicode"/>
                <a:cs typeface="Lucida Sans Unicode"/>
                <a:sym typeface="Symbol"/>
              </a:rPr>
              <a:t>m</a:t>
            </a:r>
            <a:r>
              <a:rPr lang="tr-TR" sz="2400" dirty="0">
                <a:latin typeface="Lucida Sans Unicode"/>
                <a:cs typeface="Lucida Sans Unicode"/>
                <a:sym typeface="Symbol"/>
              </a:rPr>
              <a:t>(1,4,5,7,8,9,11,12,14,15)</a:t>
            </a:r>
          </a:p>
        </p:txBody>
      </p:sp>
      <p:grpSp>
        <p:nvGrpSpPr>
          <p:cNvPr id="4" name="Group 74"/>
          <p:cNvGrpSpPr/>
          <p:nvPr/>
        </p:nvGrpSpPr>
        <p:grpSpPr>
          <a:xfrm>
            <a:off x="395536" y="991332"/>
            <a:ext cx="3356908" cy="3805820"/>
            <a:chOff x="4644008" y="2584800"/>
            <a:chExt cx="3356908" cy="3805820"/>
          </a:xfrm>
        </p:grpSpPr>
        <p:sp>
          <p:nvSpPr>
            <p:cNvPr id="201" name="TextBox 200"/>
            <p:cNvSpPr txBox="1"/>
            <p:nvPr/>
          </p:nvSpPr>
          <p:spPr>
            <a:xfrm>
              <a:off x="4961540" y="2585018"/>
              <a:ext cx="330627" cy="369332"/>
            </a:xfrm>
            <a:prstGeom prst="rect">
              <a:avLst/>
            </a:prstGeom>
            <a:noFill/>
          </p:spPr>
          <p:txBody>
            <a:bodyPr wrap="none" rtlCol="0">
              <a:spAutoFit/>
            </a:bodyPr>
            <a:lstStyle/>
            <a:p>
              <a:r>
                <a:rPr lang="tr-TR" sz="1800" dirty="0">
                  <a:latin typeface="Lucida Sans Unicode"/>
                  <a:cs typeface="Lucida Sans Unicode"/>
                </a:rPr>
                <a:t>1</a:t>
              </a:r>
            </a:p>
          </p:txBody>
        </p:sp>
        <p:sp>
          <p:nvSpPr>
            <p:cNvPr id="202" name="TextBox 201"/>
            <p:cNvSpPr txBox="1"/>
            <p:nvPr/>
          </p:nvSpPr>
          <p:spPr>
            <a:xfrm>
              <a:off x="5292080" y="2585018"/>
              <a:ext cx="330627" cy="369332"/>
            </a:xfrm>
            <a:prstGeom prst="rect">
              <a:avLst/>
            </a:prstGeom>
            <a:noFill/>
          </p:spPr>
          <p:txBody>
            <a:bodyPr wrap="none" rtlCol="0">
              <a:spAutoFit/>
            </a:bodyPr>
            <a:lstStyle/>
            <a:p>
              <a:r>
                <a:rPr lang="tr-TR" sz="1800" dirty="0">
                  <a:latin typeface="Lucida Sans Unicode"/>
                  <a:cs typeface="Lucida Sans Unicode"/>
                </a:rPr>
                <a:t>4</a:t>
              </a:r>
            </a:p>
          </p:txBody>
        </p:sp>
        <p:sp>
          <p:nvSpPr>
            <p:cNvPr id="203" name="TextBox 202"/>
            <p:cNvSpPr txBox="1"/>
            <p:nvPr/>
          </p:nvSpPr>
          <p:spPr>
            <a:xfrm>
              <a:off x="5580112" y="2585018"/>
              <a:ext cx="330627" cy="369332"/>
            </a:xfrm>
            <a:prstGeom prst="rect">
              <a:avLst/>
            </a:prstGeom>
            <a:noFill/>
          </p:spPr>
          <p:txBody>
            <a:bodyPr wrap="none" rtlCol="0">
              <a:spAutoFit/>
            </a:bodyPr>
            <a:lstStyle/>
            <a:p>
              <a:r>
                <a:rPr lang="tr-TR" sz="1800" dirty="0">
                  <a:latin typeface="Lucida Sans Unicode"/>
                  <a:cs typeface="Lucida Sans Unicode"/>
                </a:rPr>
                <a:t>5</a:t>
              </a:r>
            </a:p>
          </p:txBody>
        </p:sp>
        <p:sp>
          <p:nvSpPr>
            <p:cNvPr id="204" name="TextBox 203"/>
            <p:cNvSpPr txBox="1"/>
            <p:nvPr/>
          </p:nvSpPr>
          <p:spPr>
            <a:xfrm>
              <a:off x="5825636" y="2585018"/>
              <a:ext cx="330627" cy="369332"/>
            </a:xfrm>
            <a:prstGeom prst="rect">
              <a:avLst/>
            </a:prstGeom>
            <a:noFill/>
          </p:spPr>
          <p:txBody>
            <a:bodyPr wrap="none" rtlCol="0">
              <a:spAutoFit/>
            </a:bodyPr>
            <a:lstStyle/>
            <a:p>
              <a:r>
                <a:rPr lang="tr-TR" sz="1800" dirty="0">
                  <a:latin typeface="Lucida Sans Unicode"/>
                  <a:cs typeface="Lucida Sans Unicode"/>
                </a:rPr>
                <a:t>7</a:t>
              </a:r>
            </a:p>
          </p:txBody>
        </p:sp>
        <p:sp>
          <p:nvSpPr>
            <p:cNvPr id="205" name="TextBox 204"/>
            <p:cNvSpPr txBox="1"/>
            <p:nvPr/>
          </p:nvSpPr>
          <p:spPr>
            <a:xfrm>
              <a:off x="6113668" y="2585018"/>
              <a:ext cx="330627" cy="369332"/>
            </a:xfrm>
            <a:prstGeom prst="rect">
              <a:avLst/>
            </a:prstGeom>
            <a:noFill/>
          </p:spPr>
          <p:txBody>
            <a:bodyPr wrap="none" rtlCol="0">
              <a:spAutoFit/>
            </a:bodyPr>
            <a:lstStyle/>
            <a:p>
              <a:r>
                <a:rPr lang="tr-TR" sz="1800" dirty="0">
                  <a:latin typeface="Lucida Sans Unicode"/>
                  <a:cs typeface="Lucida Sans Unicode"/>
                </a:rPr>
                <a:t>8</a:t>
              </a:r>
            </a:p>
          </p:txBody>
        </p:sp>
        <p:sp>
          <p:nvSpPr>
            <p:cNvPr id="206" name="TextBox 205"/>
            <p:cNvSpPr txBox="1"/>
            <p:nvPr/>
          </p:nvSpPr>
          <p:spPr>
            <a:xfrm>
              <a:off x="6401700" y="2585018"/>
              <a:ext cx="330627" cy="369332"/>
            </a:xfrm>
            <a:prstGeom prst="rect">
              <a:avLst/>
            </a:prstGeom>
            <a:noFill/>
          </p:spPr>
          <p:txBody>
            <a:bodyPr wrap="none" rtlCol="0">
              <a:spAutoFit/>
            </a:bodyPr>
            <a:lstStyle/>
            <a:p>
              <a:r>
                <a:rPr lang="tr-TR" sz="1800" dirty="0">
                  <a:latin typeface="Lucida Sans Unicode"/>
                  <a:cs typeface="Lucida Sans Unicode"/>
                </a:rPr>
                <a:t>9</a:t>
              </a:r>
            </a:p>
          </p:txBody>
        </p:sp>
        <p:sp>
          <p:nvSpPr>
            <p:cNvPr id="207" name="TextBox 206"/>
            <p:cNvSpPr txBox="1"/>
            <p:nvPr/>
          </p:nvSpPr>
          <p:spPr>
            <a:xfrm>
              <a:off x="6615868" y="2585018"/>
              <a:ext cx="476588" cy="369332"/>
            </a:xfrm>
            <a:prstGeom prst="rect">
              <a:avLst/>
            </a:prstGeom>
            <a:noFill/>
          </p:spPr>
          <p:txBody>
            <a:bodyPr wrap="none" rtlCol="0">
              <a:spAutoFit/>
            </a:bodyPr>
            <a:lstStyle/>
            <a:p>
              <a:r>
                <a:rPr lang="tr-TR" sz="1800" dirty="0">
                  <a:latin typeface="Lucida Sans Unicode"/>
                  <a:cs typeface="Lucida Sans Unicode"/>
                </a:rPr>
                <a:t>11</a:t>
              </a:r>
            </a:p>
          </p:txBody>
        </p:sp>
        <p:sp>
          <p:nvSpPr>
            <p:cNvPr id="208" name="TextBox 207"/>
            <p:cNvSpPr txBox="1"/>
            <p:nvPr/>
          </p:nvSpPr>
          <p:spPr>
            <a:xfrm>
              <a:off x="4644008" y="2873050"/>
              <a:ext cx="343927"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A</a:t>
              </a:r>
              <a:endParaRPr lang="tr-TR" sz="1800" dirty="0">
                <a:solidFill>
                  <a:srgbClr val="00B050"/>
                </a:solidFill>
                <a:latin typeface="Lucida Sans Unicode"/>
                <a:cs typeface="Lucida Sans Unicode"/>
              </a:endParaRPr>
            </a:p>
          </p:txBody>
        </p:sp>
        <p:sp>
          <p:nvSpPr>
            <p:cNvPr id="209" name="TextBox 208"/>
            <p:cNvSpPr txBox="1"/>
            <p:nvPr/>
          </p:nvSpPr>
          <p:spPr>
            <a:xfrm>
              <a:off x="4644008" y="3161082"/>
              <a:ext cx="317440"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B</a:t>
              </a:r>
              <a:endParaRPr lang="tr-TR" sz="1800" dirty="0">
                <a:solidFill>
                  <a:srgbClr val="00B050"/>
                </a:solidFill>
                <a:latin typeface="Lucida Sans Unicode"/>
                <a:cs typeface="Lucida Sans Unicode"/>
              </a:endParaRPr>
            </a:p>
          </p:txBody>
        </p:sp>
        <p:sp>
          <p:nvSpPr>
            <p:cNvPr id="210" name="TextBox 209"/>
            <p:cNvSpPr txBox="1"/>
            <p:nvPr/>
          </p:nvSpPr>
          <p:spPr>
            <a:xfrm>
              <a:off x="4644008" y="3439822"/>
              <a:ext cx="344378"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C</a:t>
              </a:r>
              <a:endParaRPr lang="tr-TR" sz="1800" dirty="0">
                <a:solidFill>
                  <a:srgbClr val="00B050"/>
                </a:solidFill>
                <a:latin typeface="Lucida Sans Unicode"/>
                <a:cs typeface="Lucida Sans Unicode"/>
              </a:endParaRPr>
            </a:p>
          </p:txBody>
        </p:sp>
        <p:sp>
          <p:nvSpPr>
            <p:cNvPr id="211" name="TextBox 210"/>
            <p:cNvSpPr txBox="1"/>
            <p:nvPr/>
          </p:nvSpPr>
          <p:spPr>
            <a:xfrm>
              <a:off x="4644008" y="3727854"/>
              <a:ext cx="357565"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D</a:t>
              </a:r>
              <a:endParaRPr lang="tr-TR" sz="1800" dirty="0">
                <a:solidFill>
                  <a:srgbClr val="00B050"/>
                </a:solidFill>
                <a:latin typeface="Lucida Sans Unicode"/>
                <a:cs typeface="Lucida Sans Unicode"/>
              </a:endParaRPr>
            </a:p>
          </p:txBody>
        </p:sp>
        <p:cxnSp>
          <p:nvCxnSpPr>
            <p:cNvPr id="212" name="Straight Connector 211"/>
            <p:cNvCxnSpPr/>
            <p:nvPr/>
          </p:nvCxnSpPr>
          <p:spPr>
            <a:xfrm>
              <a:off x="4716016" y="2873050"/>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4716016" y="3140968"/>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5004048" y="2661672"/>
              <a:ext cx="0" cy="3636000"/>
            </a:xfrm>
            <a:prstGeom prst="line">
              <a:avLst/>
            </a:prstGeom>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6435030" y="3127484"/>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19" name="TextBox 218"/>
            <p:cNvSpPr txBox="1"/>
            <p:nvPr/>
          </p:nvSpPr>
          <p:spPr>
            <a:xfrm>
              <a:off x="4979356" y="2843644"/>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21" name="TextBox 220"/>
            <p:cNvSpPr txBox="1"/>
            <p:nvPr/>
          </p:nvSpPr>
          <p:spPr>
            <a:xfrm>
              <a:off x="5251176" y="3439822"/>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22" name="TextBox 221"/>
            <p:cNvSpPr txBox="1"/>
            <p:nvPr/>
          </p:nvSpPr>
          <p:spPr>
            <a:xfrm>
              <a:off x="5580112" y="3427385"/>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25" name="TextBox 224"/>
            <p:cNvSpPr txBox="1"/>
            <p:nvPr/>
          </p:nvSpPr>
          <p:spPr>
            <a:xfrm>
              <a:off x="4963144" y="3131676"/>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26" name="TextBox 225"/>
            <p:cNvSpPr txBox="1"/>
            <p:nvPr/>
          </p:nvSpPr>
          <p:spPr>
            <a:xfrm>
              <a:off x="5580000" y="2845442"/>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27" name="TextBox 226"/>
            <p:cNvSpPr txBox="1"/>
            <p:nvPr/>
          </p:nvSpPr>
          <p:spPr>
            <a:xfrm>
              <a:off x="5251176" y="3698500"/>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28" name="TextBox 227"/>
            <p:cNvSpPr txBox="1"/>
            <p:nvPr/>
          </p:nvSpPr>
          <p:spPr>
            <a:xfrm>
              <a:off x="6903900" y="2585018"/>
              <a:ext cx="476588" cy="369332"/>
            </a:xfrm>
            <a:prstGeom prst="rect">
              <a:avLst/>
            </a:prstGeom>
            <a:noFill/>
          </p:spPr>
          <p:txBody>
            <a:bodyPr wrap="none" rtlCol="0">
              <a:spAutoFit/>
            </a:bodyPr>
            <a:lstStyle/>
            <a:p>
              <a:r>
                <a:rPr lang="tr-TR" sz="1800" dirty="0">
                  <a:latin typeface="Lucida Sans Unicode"/>
                  <a:cs typeface="Lucida Sans Unicode"/>
                </a:rPr>
                <a:t>12</a:t>
              </a:r>
            </a:p>
          </p:txBody>
        </p:sp>
        <p:sp>
          <p:nvSpPr>
            <p:cNvPr id="229" name="TextBox 228"/>
            <p:cNvSpPr txBox="1"/>
            <p:nvPr/>
          </p:nvSpPr>
          <p:spPr>
            <a:xfrm>
              <a:off x="7191932" y="2585018"/>
              <a:ext cx="476588" cy="369332"/>
            </a:xfrm>
            <a:prstGeom prst="rect">
              <a:avLst/>
            </a:prstGeom>
            <a:noFill/>
          </p:spPr>
          <p:txBody>
            <a:bodyPr wrap="none" rtlCol="0">
              <a:spAutoFit/>
            </a:bodyPr>
            <a:lstStyle/>
            <a:p>
              <a:r>
                <a:rPr lang="tr-TR" sz="1800" dirty="0">
                  <a:latin typeface="Lucida Sans Unicode"/>
                  <a:cs typeface="Lucida Sans Unicode"/>
                </a:rPr>
                <a:t>14</a:t>
              </a:r>
            </a:p>
          </p:txBody>
        </p:sp>
        <p:sp>
          <p:nvSpPr>
            <p:cNvPr id="240" name="TextBox 239"/>
            <p:cNvSpPr txBox="1"/>
            <p:nvPr/>
          </p:nvSpPr>
          <p:spPr>
            <a:xfrm>
              <a:off x="6115272" y="4263692"/>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52" name="TextBox 251"/>
            <p:cNvSpPr txBox="1"/>
            <p:nvPr/>
          </p:nvSpPr>
          <p:spPr>
            <a:xfrm>
              <a:off x="4644008" y="3995772"/>
              <a:ext cx="312906"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E</a:t>
              </a:r>
              <a:endParaRPr lang="tr-TR" sz="1800" dirty="0">
                <a:solidFill>
                  <a:srgbClr val="00B050"/>
                </a:solidFill>
                <a:latin typeface="Lucida Sans Unicode"/>
                <a:cs typeface="Lucida Sans Unicode"/>
              </a:endParaRPr>
            </a:p>
          </p:txBody>
        </p:sp>
        <p:sp>
          <p:nvSpPr>
            <p:cNvPr id="253" name="TextBox 252"/>
            <p:cNvSpPr txBox="1"/>
            <p:nvPr/>
          </p:nvSpPr>
          <p:spPr>
            <a:xfrm>
              <a:off x="4644008" y="4283804"/>
              <a:ext cx="308423"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F</a:t>
              </a:r>
              <a:endParaRPr lang="tr-TR" sz="1800" dirty="0">
                <a:solidFill>
                  <a:srgbClr val="00B050"/>
                </a:solidFill>
                <a:latin typeface="Lucida Sans Unicode"/>
                <a:cs typeface="Lucida Sans Unicode"/>
              </a:endParaRPr>
            </a:p>
          </p:txBody>
        </p:sp>
        <p:sp>
          <p:nvSpPr>
            <p:cNvPr id="254" name="TextBox 253"/>
            <p:cNvSpPr txBox="1"/>
            <p:nvPr/>
          </p:nvSpPr>
          <p:spPr>
            <a:xfrm>
              <a:off x="4652670" y="4571836"/>
              <a:ext cx="351478"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G</a:t>
              </a:r>
              <a:endParaRPr lang="tr-TR" sz="1800" dirty="0">
                <a:solidFill>
                  <a:srgbClr val="00B050"/>
                </a:solidFill>
                <a:latin typeface="Lucida Sans Unicode"/>
                <a:cs typeface="Lucida Sans Unicode"/>
              </a:endParaRPr>
            </a:p>
          </p:txBody>
        </p:sp>
        <p:sp>
          <p:nvSpPr>
            <p:cNvPr id="255" name="TextBox 254"/>
            <p:cNvSpPr txBox="1"/>
            <p:nvPr/>
          </p:nvSpPr>
          <p:spPr>
            <a:xfrm>
              <a:off x="4646258" y="4859868"/>
              <a:ext cx="354296"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H</a:t>
              </a:r>
              <a:endParaRPr lang="tr-TR" sz="1800" dirty="0">
                <a:solidFill>
                  <a:srgbClr val="00B050"/>
                </a:solidFill>
                <a:latin typeface="Lucida Sans Unicode"/>
                <a:cs typeface="Lucida Sans Unicode"/>
              </a:endParaRPr>
            </a:p>
          </p:txBody>
        </p:sp>
        <p:sp>
          <p:nvSpPr>
            <p:cNvPr id="256" name="TextBox 255"/>
            <p:cNvSpPr txBox="1"/>
            <p:nvPr/>
          </p:nvSpPr>
          <p:spPr>
            <a:xfrm>
              <a:off x="4644008" y="5157192"/>
              <a:ext cx="251166"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I</a:t>
              </a:r>
              <a:endParaRPr lang="tr-TR" sz="1800" dirty="0">
                <a:solidFill>
                  <a:srgbClr val="00B050"/>
                </a:solidFill>
                <a:latin typeface="Lucida Sans Unicode"/>
                <a:cs typeface="Lucida Sans Unicode"/>
              </a:endParaRPr>
            </a:p>
          </p:txBody>
        </p:sp>
        <p:sp>
          <p:nvSpPr>
            <p:cNvPr id="257" name="TextBox 256"/>
            <p:cNvSpPr txBox="1"/>
            <p:nvPr/>
          </p:nvSpPr>
          <p:spPr>
            <a:xfrm>
              <a:off x="4644008" y="5435932"/>
              <a:ext cx="269287"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J</a:t>
              </a:r>
              <a:endParaRPr lang="tr-TR" sz="1800" dirty="0">
                <a:solidFill>
                  <a:srgbClr val="00B050"/>
                </a:solidFill>
                <a:latin typeface="Lucida Sans Unicode"/>
                <a:cs typeface="Lucida Sans Unicode"/>
              </a:endParaRPr>
            </a:p>
          </p:txBody>
        </p:sp>
        <p:sp>
          <p:nvSpPr>
            <p:cNvPr id="258" name="TextBox 257"/>
            <p:cNvSpPr txBox="1"/>
            <p:nvPr/>
          </p:nvSpPr>
          <p:spPr>
            <a:xfrm>
              <a:off x="4644008" y="5723964"/>
              <a:ext cx="338554"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K</a:t>
              </a:r>
              <a:endParaRPr lang="tr-TR" sz="1800" dirty="0">
                <a:solidFill>
                  <a:srgbClr val="00B050"/>
                </a:solidFill>
                <a:latin typeface="Lucida Sans Unicode"/>
                <a:cs typeface="Lucida Sans Unicode"/>
              </a:endParaRPr>
            </a:p>
          </p:txBody>
        </p:sp>
        <p:sp>
          <p:nvSpPr>
            <p:cNvPr id="259" name="TextBox 258"/>
            <p:cNvSpPr txBox="1"/>
            <p:nvPr/>
          </p:nvSpPr>
          <p:spPr>
            <a:xfrm>
              <a:off x="4644008" y="6021288"/>
              <a:ext cx="312906"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L</a:t>
              </a:r>
              <a:endParaRPr lang="tr-TR" sz="1800" dirty="0">
                <a:solidFill>
                  <a:srgbClr val="00B050"/>
                </a:solidFill>
                <a:latin typeface="Lucida Sans Unicode"/>
                <a:cs typeface="Lucida Sans Unicode"/>
              </a:endParaRPr>
            </a:p>
          </p:txBody>
        </p:sp>
        <p:cxnSp>
          <p:nvCxnSpPr>
            <p:cNvPr id="260" name="Straight Connector 259"/>
            <p:cNvCxnSpPr/>
            <p:nvPr/>
          </p:nvCxnSpPr>
          <p:spPr>
            <a:xfrm>
              <a:off x="5292080" y="2660400"/>
              <a:ext cx="0" cy="363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5580000" y="2660400"/>
              <a:ext cx="0" cy="363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5868000" y="2660400"/>
              <a:ext cx="0" cy="363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6156000" y="2660400"/>
              <a:ext cx="0" cy="363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6444000" y="2660400"/>
              <a:ext cx="0" cy="363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6732000" y="2660400"/>
              <a:ext cx="0" cy="363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020000" y="2660400"/>
              <a:ext cx="0" cy="363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308000" y="2660400"/>
              <a:ext cx="0" cy="363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596336" y="2660400"/>
              <a:ext cx="0" cy="363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884368" y="2660400"/>
              <a:ext cx="0" cy="3636000"/>
            </a:xfrm>
            <a:prstGeom prst="line">
              <a:avLst/>
            </a:prstGeom>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7524328" y="2584800"/>
              <a:ext cx="476588" cy="369332"/>
            </a:xfrm>
            <a:prstGeom prst="rect">
              <a:avLst/>
            </a:prstGeom>
            <a:noFill/>
          </p:spPr>
          <p:txBody>
            <a:bodyPr wrap="none" rtlCol="0">
              <a:spAutoFit/>
            </a:bodyPr>
            <a:lstStyle/>
            <a:p>
              <a:r>
                <a:rPr lang="tr-TR" sz="1800" dirty="0">
                  <a:latin typeface="Lucida Sans Unicode"/>
                  <a:cs typeface="Lucida Sans Unicode"/>
                </a:rPr>
                <a:t>15</a:t>
              </a:r>
            </a:p>
          </p:txBody>
        </p:sp>
        <p:cxnSp>
          <p:nvCxnSpPr>
            <p:cNvPr id="271" name="Straight Connector 270"/>
            <p:cNvCxnSpPr/>
            <p:nvPr/>
          </p:nvCxnSpPr>
          <p:spPr>
            <a:xfrm>
              <a:off x="4716016" y="3429000"/>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4716016" y="37263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4716016" y="3994242"/>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281" name="TextBox 280"/>
            <p:cNvSpPr txBox="1"/>
            <p:nvPr/>
          </p:nvSpPr>
          <p:spPr>
            <a:xfrm>
              <a:off x="6421498" y="3973914"/>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82" name="TextBox 281"/>
            <p:cNvSpPr txBox="1"/>
            <p:nvPr/>
          </p:nvSpPr>
          <p:spPr>
            <a:xfrm>
              <a:off x="7020000" y="3687204"/>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83" name="TextBox 282"/>
            <p:cNvSpPr txBox="1"/>
            <p:nvPr/>
          </p:nvSpPr>
          <p:spPr>
            <a:xfrm>
              <a:off x="6115272" y="4005064"/>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84" name="TextBox 283"/>
            <p:cNvSpPr txBox="1"/>
            <p:nvPr/>
          </p:nvSpPr>
          <p:spPr>
            <a:xfrm>
              <a:off x="6992275" y="4249603"/>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cxnSp>
          <p:nvCxnSpPr>
            <p:cNvPr id="285" name="Straight Connector 284"/>
            <p:cNvCxnSpPr/>
            <p:nvPr/>
          </p:nvCxnSpPr>
          <p:spPr>
            <a:xfrm>
              <a:off x="4716016" y="428227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4716016" y="4591950"/>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4716016" y="4859868"/>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295" name="TextBox 294"/>
            <p:cNvSpPr txBox="1"/>
            <p:nvPr/>
          </p:nvSpPr>
          <p:spPr>
            <a:xfrm>
              <a:off x="6732240" y="4869160"/>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96" name="TextBox 295"/>
            <p:cNvSpPr txBox="1"/>
            <p:nvPr/>
          </p:nvSpPr>
          <p:spPr>
            <a:xfrm>
              <a:off x="5863401" y="4570576"/>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97" name="TextBox 296"/>
            <p:cNvSpPr txBox="1"/>
            <p:nvPr/>
          </p:nvSpPr>
          <p:spPr>
            <a:xfrm>
              <a:off x="7339408" y="5135299"/>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299" name="TextBox 298"/>
            <p:cNvSpPr txBox="1"/>
            <p:nvPr/>
          </p:nvSpPr>
          <p:spPr>
            <a:xfrm>
              <a:off x="7020000" y="5135299"/>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301" name="TextBox 300"/>
            <p:cNvSpPr txBox="1"/>
            <p:nvPr/>
          </p:nvSpPr>
          <p:spPr>
            <a:xfrm>
              <a:off x="6435030" y="4841910"/>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302" name="TextBox 301"/>
            <p:cNvSpPr txBox="1"/>
            <p:nvPr/>
          </p:nvSpPr>
          <p:spPr>
            <a:xfrm>
              <a:off x="5581716" y="4561984"/>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303" name="TextBox 302"/>
            <p:cNvSpPr txBox="1"/>
            <p:nvPr/>
          </p:nvSpPr>
          <p:spPr>
            <a:xfrm>
              <a:off x="5868144" y="5410961"/>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304" name="TextBox 303"/>
            <p:cNvSpPr txBox="1"/>
            <p:nvPr/>
          </p:nvSpPr>
          <p:spPr>
            <a:xfrm>
              <a:off x="7627440" y="5733256"/>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cxnSp>
          <p:nvCxnSpPr>
            <p:cNvPr id="307" name="Straight Connector 306"/>
            <p:cNvCxnSpPr/>
            <p:nvPr/>
          </p:nvCxnSpPr>
          <p:spPr>
            <a:xfrm>
              <a:off x="4716016" y="5147900"/>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4716016" y="54452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4716016" y="5733256"/>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315" name="TextBox 314"/>
            <p:cNvSpPr txBox="1"/>
            <p:nvPr/>
          </p:nvSpPr>
          <p:spPr>
            <a:xfrm>
              <a:off x="6691336" y="5723964"/>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316" name="TextBox 315"/>
            <p:cNvSpPr txBox="1"/>
            <p:nvPr/>
          </p:nvSpPr>
          <p:spPr>
            <a:xfrm>
              <a:off x="7627440" y="5435932"/>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cxnSp>
          <p:nvCxnSpPr>
            <p:cNvPr id="323" name="Straight Connector 322"/>
            <p:cNvCxnSpPr/>
            <p:nvPr/>
          </p:nvCxnSpPr>
          <p:spPr>
            <a:xfrm>
              <a:off x="4716016" y="6021288"/>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4716016" y="6289206"/>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325" name="TextBox 324"/>
            <p:cNvSpPr txBox="1"/>
            <p:nvPr/>
          </p:nvSpPr>
          <p:spPr>
            <a:xfrm>
              <a:off x="7596336" y="6011996"/>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326" name="TextBox 325"/>
            <p:cNvSpPr txBox="1"/>
            <p:nvPr/>
          </p:nvSpPr>
          <p:spPr>
            <a:xfrm>
              <a:off x="7267400" y="6011996"/>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grpSp>
      <p:sp>
        <p:nvSpPr>
          <p:cNvPr id="77" name="TextBox 76"/>
          <p:cNvSpPr txBox="1"/>
          <p:nvPr/>
        </p:nvSpPr>
        <p:spPr>
          <a:xfrm>
            <a:off x="4283968" y="2024712"/>
            <a:ext cx="984464" cy="338554"/>
          </a:xfrm>
          <a:prstGeom prst="rect">
            <a:avLst/>
          </a:prstGeom>
          <a:noFill/>
        </p:spPr>
        <p:txBody>
          <a:bodyPr wrap="none" rtlCol="0">
            <a:spAutoFit/>
          </a:bodyPr>
          <a:lstStyle/>
          <a:p>
            <a:r>
              <a:rPr lang="tr-TR" sz="1600" dirty="0">
                <a:solidFill>
                  <a:srgbClr val="660066"/>
                </a:solidFill>
                <a:latin typeface="Lucida Sans Unicode"/>
                <a:cs typeface="Lucida Sans Unicode"/>
              </a:rPr>
              <a:t>Let A=1</a:t>
            </a:r>
          </a:p>
        </p:txBody>
      </p:sp>
      <p:sp>
        <p:nvSpPr>
          <p:cNvPr id="2" name="TextBox 1"/>
          <p:cNvSpPr txBox="1"/>
          <p:nvPr/>
        </p:nvSpPr>
        <p:spPr>
          <a:xfrm>
            <a:off x="4283969" y="595374"/>
            <a:ext cx="4413578" cy="707886"/>
          </a:xfrm>
          <a:prstGeom prst="rect">
            <a:avLst/>
          </a:prstGeom>
          <a:noFill/>
        </p:spPr>
        <p:txBody>
          <a:bodyPr wrap="square" rtlCol="0">
            <a:spAutoFit/>
          </a:bodyPr>
          <a:lstStyle/>
          <a:p>
            <a:pPr>
              <a:spcAft>
                <a:spcPts val="0"/>
              </a:spcAft>
            </a:pPr>
            <a:r>
              <a:rPr lang="tr-TR" sz="1600" dirty="0">
                <a:latin typeface="Lucida Sans Unicode"/>
                <a:cs typeface="Lucida Sans Unicode"/>
              </a:rPr>
              <a:t>P=(A+B)(C+D)(A+C+G)(G+J)(E+F)</a:t>
            </a:r>
          </a:p>
          <a:p>
            <a:pPr>
              <a:spcAft>
                <a:spcPts val="0"/>
              </a:spcAft>
            </a:pPr>
            <a:r>
              <a:rPr lang="tr-TR" sz="1600" dirty="0">
                <a:latin typeface="Lucida Sans Unicode"/>
                <a:cs typeface="Lucida Sans Unicode"/>
              </a:rPr>
              <a:t>(B+E+H)(H+K)(D+F+I)(I+L)(J+K+L)</a:t>
            </a:r>
          </a:p>
        </p:txBody>
      </p:sp>
      <p:sp>
        <p:nvSpPr>
          <p:cNvPr id="6" name="TextBox 5"/>
          <p:cNvSpPr txBox="1"/>
          <p:nvPr/>
        </p:nvSpPr>
        <p:spPr>
          <a:xfrm>
            <a:off x="4283968" y="1507088"/>
            <a:ext cx="3823683" cy="338554"/>
          </a:xfrm>
          <a:prstGeom prst="rect">
            <a:avLst/>
          </a:prstGeom>
          <a:noFill/>
        </p:spPr>
        <p:txBody>
          <a:bodyPr wrap="none" rtlCol="0">
            <a:spAutoFit/>
          </a:bodyPr>
          <a:lstStyle/>
          <a:p>
            <a:r>
              <a:rPr lang="tr-TR" sz="1600" dirty="0">
                <a:solidFill>
                  <a:srgbClr val="0000FF"/>
                </a:solidFill>
                <a:latin typeface="Lucida Sans Unicode"/>
                <a:cs typeface="Lucida Sans Unicode"/>
              </a:rPr>
              <a:t>None of the rows cover another row.</a:t>
            </a:r>
          </a:p>
        </p:txBody>
      </p:sp>
      <p:sp>
        <p:nvSpPr>
          <p:cNvPr id="194" name="TextBox 193"/>
          <p:cNvSpPr txBox="1"/>
          <p:nvPr/>
        </p:nvSpPr>
        <p:spPr>
          <a:xfrm>
            <a:off x="4283968" y="1770546"/>
            <a:ext cx="4560864" cy="338554"/>
          </a:xfrm>
          <a:prstGeom prst="rect">
            <a:avLst/>
          </a:prstGeom>
          <a:noFill/>
        </p:spPr>
        <p:txBody>
          <a:bodyPr wrap="none" rtlCol="0">
            <a:spAutoFit/>
          </a:bodyPr>
          <a:lstStyle/>
          <a:p>
            <a:r>
              <a:rPr lang="tr-TR" sz="1600" dirty="0">
                <a:solidFill>
                  <a:srgbClr val="0000FF"/>
                </a:solidFill>
                <a:latin typeface="Lucida Sans Unicode"/>
                <a:cs typeface="Lucida Sans Unicode"/>
              </a:rPr>
              <a:t>None of the columns cover another column.</a:t>
            </a:r>
          </a:p>
        </p:txBody>
      </p:sp>
      <p:sp>
        <p:nvSpPr>
          <p:cNvPr id="195" name="TextBox 194"/>
          <p:cNvSpPr txBox="1"/>
          <p:nvPr/>
        </p:nvSpPr>
        <p:spPr>
          <a:xfrm>
            <a:off x="4283968" y="1252922"/>
            <a:ext cx="3934390" cy="338554"/>
          </a:xfrm>
          <a:prstGeom prst="rect">
            <a:avLst/>
          </a:prstGeom>
          <a:noFill/>
        </p:spPr>
        <p:txBody>
          <a:bodyPr wrap="none" rtlCol="0">
            <a:spAutoFit/>
          </a:bodyPr>
          <a:lstStyle/>
          <a:p>
            <a:r>
              <a:rPr lang="tr-TR" sz="1600" dirty="0">
                <a:solidFill>
                  <a:srgbClr val="3366FF"/>
                </a:solidFill>
                <a:latin typeface="Lucida Sans Unicode"/>
                <a:cs typeface="Lucida Sans Unicode"/>
              </a:rPr>
              <a:t>There is no essential prime implicant.</a:t>
            </a:r>
          </a:p>
        </p:txBody>
      </p:sp>
      <p:cxnSp>
        <p:nvCxnSpPr>
          <p:cNvPr id="47" name="Straight Connector 46"/>
          <p:cNvCxnSpPr/>
          <p:nvPr/>
        </p:nvCxnSpPr>
        <p:spPr>
          <a:xfrm>
            <a:off x="395536" y="1412776"/>
            <a:ext cx="3356732"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01" idx="0"/>
          </p:cNvCxnSpPr>
          <p:nvPr/>
        </p:nvCxnSpPr>
        <p:spPr>
          <a:xfrm rot="16200000" flipH="1" flipV="1">
            <a:off x="-1060445" y="2930333"/>
            <a:ext cx="3877610" cy="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475656" y="980728"/>
            <a:ext cx="0" cy="38776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4283968" y="2312744"/>
            <a:ext cx="4413578" cy="707886"/>
          </a:xfrm>
          <a:prstGeom prst="rect">
            <a:avLst/>
          </a:prstGeom>
          <a:noFill/>
        </p:spPr>
        <p:txBody>
          <a:bodyPr wrap="square" rtlCol="0">
            <a:spAutoFit/>
          </a:bodyPr>
          <a:lstStyle/>
          <a:p>
            <a:r>
              <a:rPr lang="tr-TR" sz="1600" dirty="0">
                <a:latin typeface="Lucida Sans Unicode"/>
                <a:cs typeface="Lucida Sans Unicode"/>
              </a:rPr>
              <a:t>P= (C+D)(G+J)(E+F)(B+E+H)(H+K)</a:t>
            </a:r>
          </a:p>
          <a:p>
            <a:r>
              <a:rPr lang="tr-TR" sz="1600" dirty="0">
                <a:latin typeface="Lucida Sans Unicode"/>
                <a:cs typeface="Lucida Sans Unicode"/>
              </a:rPr>
              <a:t>(D+F+I)(I+L)(J+K+L)</a:t>
            </a:r>
          </a:p>
        </p:txBody>
      </p:sp>
      <p:sp>
        <p:nvSpPr>
          <p:cNvPr id="214" name="TextBox 213"/>
          <p:cNvSpPr txBox="1"/>
          <p:nvPr/>
        </p:nvSpPr>
        <p:spPr>
          <a:xfrm>
            <a:off x="4283968" y="2956540"/>
            <a:ext cx="3934390" cy="338554"/>
          </a:xfrm>
          <a:prstGeom prst="rect">
            <a:avLst/>
          </a:prstGeom>
          <a:noFill/>
        </p:spPr>
        <p:txBody>
          <a:bodyPr wrap="none" rtlCol="0">
            <a:spAutoFit/>
          </a:bodyPr>
          <a:lstStyle/>
          <a:p>
            <a:r>
              <a:rPr lang="tr-TR" sz="1600" dirty="0">
                <a:solidFill>
                  <a:srgbClr val="3366FF"/>
                </a:solidFill>
                <a:latin typeface="Lucida Sans Unicode"/>
                <a:cs typeface="Lucida Sans Unicode"/>
              </a:rPr>
              <a:t>There is no essential prime implicant.</a:t>
            </a:r>
          </a:p>
        </p:txBody>
      </p:sp>
      <p:sp>
        <p:nvSpPr>
          <p:cNvPr id="216" name="TextBox 215"/>
          <p:cNvSpPr txBox="1"/>
          <p:nvPr/>
        </p:nvSpPr>
        <p:spPr>
          <a:xfrm>
            <a:off x="4283968" y="3218347"/>
            <a:ext cx="3556382" cy="707886"/>
          </a:xfrm>
          <a:prstGeom prst="rect">
            <a:avLst/>
          </a:prstGeom>
          <a:noFill/>
        </p:spPr>
        <p:txBody>
          <a:bodyPr wrap="none" rtlCol="0">
            <a:spAutoFit/>
          </a:bodyPr>
          <a:lstStyle/>
          <a:p>
            <a:r>
              <a:rPr lang="tr-TR" sz="1600" dirty="0">
                <a:solidFill>
                  <a:srgbClr val="0000FF"/>
                </a:solidFill>
                <a:latin typeface="Lucida Sans Unicode"/>
                <a:cs typeface="Lucida Sans Unicode"/>
              </a:rPr>
              <a:t>E covers B. D covers C. J covers G.</a:t>
            </a:r>
          </a:p>
          <a:p>
            <a:r>
              <a:rPr lang="tr-TR" sz="1600" dirty="0">
                <a:solidFill>
                  <a:srgbClr val="FF0000"/>
                </a:solidFill>
                <a:latin typeface="Lucida Sans Unicode"/>
                <a:cs typeface="Lucida Sans Unicode"/>
              </a:rPr>
              <a:t>B=0, C=0, G=0 </a:t>
            </a:r>
          </a:p>
        </p:txBody>
      </p:sp>
      <p:cxnSp>
        <p:nvCxnSpPr>
          <p:cNvPr id="220" name="Straight Connector 219"/>
          <p:cNvCxnSpPr/>
          <p:nvPr/>
        </p:nvCxnSpPr>
        <p:spPr>
          <a:xfrm>
            <a:off x="395536" y="1700808"/>
            <a:ext cx="33567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395536" y="1988840"/>
            <a:ext cx="33567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395536" y="3140968"/>
            <a:ext cx="33567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4283968" y="3901025"/>
            <a:ext cx="4413578" cy="707886"/>
          </a:xfrm>
          <a:prstGeom prst="rect">
            <a:avLst/>
          </a:prstGeom>
          <a:noFill/>
        </p:spPr>
        <p:txBody>
          <a:bodyPr wrap="square" rtlCol="0">
            <a:spAutoFit/>
          </a:bodyPr>
          <a:lstStyle/>
          <a:p>
            <a:r>
              <a:rPr lang="tr-TR" sz="1600" dirty="0">
                <a:latin typeface="Lucida Sans Unicode"/>
                <a:cs typeface="Lucida Sans Unicode"/>
              </a:rPr>
              <a:t>P= D J (E+F)(E+H)(H+K)(D+F+I)(I+L)</a:t>
            </a:r>
          </a:p>
          <a:p>
            <a:r>
              <a:rPr lang="tr-TR" sz="1600" dirty="0">
                <a:latin typeface="Lucida Sans Unicode"/>
                <a:cs typeface="Lucida Sans Unicode"/>
              </a:rPr>
              <a:t>(J+K+L)</a:t>
            </a:r>
          </a:p>
        </p:txBody>
      </p:sp>
      <p:grpSp>
        <p:nvGrpSpPr>
          <p:cNvPr id="5" name="Group 56"/>
          <p:cNvGrpSpPr/>
          <p:nvPr/>
        </p:nvGrpSpPr>
        <p:grpSpPr>
          <a:xfrm>
            <a:off x="1043496" y="2135865"/>
            <a:ext cx="7735212" cy="3178554"/>
            <a:chOff x="1043496" y="2135865"/>
            <a:chExt cx="7735212" cy="3178554"/>
          </a:xfrm>
        </p:grpSpPr>
        <p:sp>
          <p:nvSpPr>
            <p:cNvPr id="192" name="Oval 191"/>
            <p:cNvSpPr/>
            <p:nvPr/>
          </p:nvSpPr>
          <p:spPr>
            <a:xfrm>
              <a:off x="1619672" y="3851756"/>
              <a:ext cx="288032" cy="288032"/>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800">
                <a:latin typeface="Lucida Sans Unicode"/>
                <a:cs typeface="Lucida Sans Unicode"/>
              </a:endParaRPr>
            </a:p>
          </p:txBody>
        </p:sp>
        <p:sp>
          <p:nvSpPr>
            <p:cNvPr id="196" name="Oval 195"/>
            <p:cNvSpPr/>
            <p:nvPr/>
          </p:nvSpPr>
          <p:spPr>
            <a:xfrm>
              <a:off x="1043496" y="2135865"/>
              <a:ext cx="288032" cy="288032"/>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800">
                <a:latin typeface="Lucida Sans Unicode"/>
                <a:cs typeface="Lucida Sans Unicode"/>
              </a:endParaRPr>
            </a:p>
          </p:txBody>
        </p:sp>
        <p:sp>
          <p:nvSpPr>
            <p:cNvPr id="231" name="TextBox 230"/>
            <p:cNvSpPr txBox="1"/>
            <p:nvPr/>
          </p:nvSpPr>
          <p:spPr>
            <a:xfrm>
              <a:off x="4283968" y="4529589"/>
              <a:ext cx="4494740" cy="784830"/>
            </a:xfrm>
            <a:prstGeom prst="rect">
              <a:avLst/>
            </a:prstGeom>
            <a:noFill/>
          </p:spPr>
          <p:txBody>
            <a:bodyPr wrap="none" rtlCol="0">
              <a:spAutoFit/>
            </a:bodyPr>
            <a:lstStyle/>
            <a:p>
              <a:r>
                <a:rPr lang="tr-TR" sz="1800" dirty="0">
                  <a:solidFill>
                    <a:srgbClr val="3366FF"/>
                  </a:solidFill>
                  <a:latin typeface="Lucida Sans Unicode"/>
                  <a:cs typeface="Lucida Sans Unicode"/>
                </a:rPr>
                <a:t>D and J are essential prime implicants.</a:t>
              </a:r>
            </a:p>
            <a:p>
              <a:r>
                <a:rPr lang="tr-TR" sz="1800" dirty="0">
                  <a:solidFill>
                    <a:srgbClr val="660066"/>
                  </a:solidFill>
                  <a:latin typeface="Lucida Sans Unicode"/>
                  <a:cs typeface="Lucida Sans Unicode"/>
                </a:rPr>
                <a:t>D=1, J=1</a:t>
              </a:r>
            </a:p>
          </p:txBody>
        </p:sp>
      </p:grpSp>
      <p:cxnSp>
        <p:nvCxnSpPr>
          <p:cNvPr id="232" name="Straight Connector 231"/>
          <p:cNvCxnSpPr/>
          <p:nvPr/>
        </p:nvCxnSpPr>
        <p:spPr>
          <a:xfrm>
            <a:off x="395536" y="2276872"/>
            <a:ext cx="3356732"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395536" y="4005064"/>
            <a:ext cx="3356732"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4301040" y="5368418"/>
            <a:ext cx="4413578" cy="369332"/>
          </a:xfrm>
          <a:prstGeom prst="rect">
            <a:avLst/>
          </a:prstGeom>
          <a:noFill/>
        </p:spPr>
        <p:txBody>
          <a:bodyPr wrap="square" rtlCol="0">
            <a:spAutoFit/>
          </a:bodyPr>
          <a:lstStyle/>
          <a:p>
            <a:r>
              <a:rPr lang="tr-TR" sz="1800" dirty="0">
                <a:latin typeface="Lucida Sans Unicode"/>
                <a:cs typeface="Lucida Sans Unicode"/>
              </a:rPr>
              <a:t>P= (E+F)(E+H)(H+K)(I+L)</a:t>
            </a:r>
          </a:p>
        </p:txBody>
      </p:sp>
      <p:cxnSp>
        <p:nvCxnSpPr>
          <p:cNvPr id="235" name="Straight Connector 234"/>
          <p:cNvCxnSpPr/>
          <p:nvPr/>
        </p:nvCxnSpPr>
        <p:spPr>
          <a:xfrm>
            <a:off x="1187624" y="980728"/>
            <a:ext cx="0" cy="38776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1763688" y="991550"/>
            <a:ext cx="0" cy="38776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915816" y="980728"/>
            <a:ext cx="0" cy="38776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3491880" y="980728"/>
            <a:ext cx="0" cy="38776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4283968" y="5776256"/>
            <a:ext cx="3934390" cy="338554"/>
          </a:xfrm>
          <a:prstGeom prst="rect">
            <a:avLst/>
          </a:prstGeom>
          <a:noFill/>
        </p:spPr>
        <p:txBody>
          <a:bodyPr wrap="none" rtlCol="0">
            <a:spAutoFit/>
          </a:bodyPr>
          <a:lstStyle/>
          <a:p>
            <a:r>
              <a:rPr lang="tr-TR" sz="1600" dirty="0">
                <a:solidFill>
                  <a:srgbClr val="3366FF"/>
                </a:solidFill>
                <a:latin typeface="Lucida Sans Unicode"/>
                <a:cs typeface="Lucida Sans Unicode"/>
              </a:rPr>
              <a:t>There is no essential prime implicant.</a:t>
            </a:r>
          </a:p>
        </p:txBody>
      </p:sp>
      <p:sp>
        <p:nvSpPr>
          <p:cNvPr id="241" name="TextBox 240"/>
          <p:cNvSpPr txBox="1"/>
          <p:nvPr/>
        </p:nvSpPr>
        <p:spPr>
          <a:xfrm>
            <a:off x="4283968" y="6109187"/>
            <a:ext cx="3894832" cy="338554"/>
          </a:xfrm>
          <a:prstGeom prst="rect">
            <a:avLst/>
          </a:prstGeom>
          <a:noFill/>
        </p:spPr>
        <p:txBody>
          <a:bodyPr wrap="square" rtlCol="0">
            <a:spAutoFit/>
          </a:bodyPr>
          <a:lstStyle/>
          <a:p>
            <a:r>
              <a:rPr lang="tr-TR" sz="1600" dirty="0">
                <a:solidFill>
                  <a:srgbClr val="0000FF"/>
                </a:solidFill>
                <a:latin typeface="Lucida Sans Unicode"/>
                <a:cs typeface="Lucida Sans Unicode"/>
              </a:rPr>
              <a:t>E covers F. H covers K. </a:t>
            </a:r>
            <a:r>
              <a:rPr lang="tr-TR" sz="1600" dirty="0">
                <a:solidFill>
                  <a:srgbClr val="FF0000"/>
                </a:solidFill>
                <a:latin typeface="Lucida Sans Unicode"/>
                <a:cs typeface="Lucida Sans Unicode"/>
              </a:rPr>
              <a:t>F=0, K=0 </a:t>
            </a:r>
          </a:p>
        </p:txBody>
      </p:sp>
      <p:cxnSp>
        <p:nvCxnSpPr>
          <p:cNvPr id="242" name="Straight Connector 241"/>
          <p:cNvCxnSpPr/>
          <p:nvPr/>
        </p:nvCxnSpPr>
        <p:spPr>
          <a:xfrm>
            <a:off x="395536" y="2852936"/>
            <a:ext cx="33567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95536" y="4293096"/>
            <a:ext cx="33567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4" name="TextBox 243"/>
          <p:cNvSpPr txBox="1"/>
          <p:nvPr/>
        </p:nvSpPr>
        <p:spPr>
          <a:xfrm>
            <a:off x="4283968" y="6459105"/>
            <a:ext cx="4413578" cy="338554"/>
          </a:xfrm>
          <a:prstGeom prst="rect">
            <a:avLst/>
          </a:prstGeom>
          <a:noFill/>
        </p:spPr>
        <p:txBody>
          <a:bodyPr wrap="square" rtlCol="0">
            <a:spAutoFit/>
          </a:bodyPr>
          <a:lstStyle/>
          <a:p>
            <a:r>
              <a:rPr lang="tr-TR" sz="1600" dirty="0">
                <a:latin typeface="Lucida Sans Unicode"/>
                <a:cs typeface="Lucida Sans Unicode"/>
              </a:rPr>
              <a:t>P= E (E+H) H (I+L)</a:t>
            </a:r>
          </a:p>
        </p:txBody>
      </p:sp>
      <p:grpSp>
        <p:nvGrpSpPr>
          <p:cNvPr id="7" name="Group 61"/>
          <p:cNvGrpSpPr/>
          <p:nvPr/>
        </p:nvGrpSpPr>
        <p:grpSpPr>
          <a:xfrm>
            <a:off x="50640" y="2400774"/>
            <a:ext cx="4003545" cy="3444427"/>
            <a:chOff x="50640" y="2400774"/>
            <a:chExt cx="4003545" cy="3444427"/>
          </a:xfrm>
        </p:grpSpPr>
        <p:sp>
          <p:nvSpPr>
            <p:cNvPr id="199" name="Oval 198"/>
            <p:cNvSpPr/>
            <p:nvPr/>
          </p:nvSpPr>
          <p:spPr>
            <a:xfrm>
              <a:off x="1898526" y="2400774"/>
              <a:ext cx="288032" cy="288032"/>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800">
                <a:latin typeface="Lucida Sans Unicode"/>
                <a:cs typeface="Lucida Sans Unicode"/>
              </a:endParaRPr>
            </a:p>
          </p:txBody>
        </p:sp>
        <p:sp>
          <p:nvSpPr>
            <p:cNvPr id="276" name="Oval 275"/>
            <p:cNvSpPr/>
            <p:nvPr/>
          </p:nvSpPr>
          <p:spPr>
            <a:xfrm>
              <a:off x="2492577" y="3289092"/>
              <a:ext cx="288032" cy="288032"/>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800">
                <a:latin typeface="Lucida Sans Unicode"/>
                <a:cs typeface="Lucida Sans Unicode"/>
              </a:endParaRPr>
            </a:p>
          </p:txBody>
        </p:sp>
        <p:sp>
          <p:nvSpPr>
            <p:cNvPr id="245" name="TextBox 244"/>
            <p:cNvSpPr txBox="1"/>
            <p:nvPr/>
          </p:nvSpPr>
          <p:spPr>
            <a:xfrm>
              <a:off x="50640" y="5060371"/>
              <a:ext cx="4003545" cy="784830"/>
            </a:xfrm>
            <a:prstGeom prst="rect">
              <a:avLst/>
            </a:prstGeom>
            <a:noFill/>
          </p:spPr>
          <p:txBody>
            <a:bodyPr wrap="none" rtlCol="0">
              <a:spAutoFit/>
            </a:bodyPr>
            <a:lstStyle/>
            <a:p>
              <a:r>
                <a:rPr lang="tr-TR" sz="1800" dirty="0">
                  <a:solidFill>
                    <a:srgbClr val="3366FF"/>
                  </a:solidFill>
                  <a:latin typeface="Lucida Sans Unicode"/>
                  <a:cs typeface="Lucida Sans Unicode"/>
                </a:rPr>
                <a:t>E and H essential prime implicant.</a:t>
              </a:r>
            </a:p>
            <a:p>
              <a:r>
                <a:rPr lang="tr-TR" sz="1800" dirty="0">
                  <a:solidFill>
                    <a:srgbClr val="660066"/>
                  </a:solidFill>
                  <a:latin typeface="Lucida Sans Unicode"/>
                  <a:cs typeface="Lucida Sans Unicode"/>
                </a:rPr>
                <a:t>E=1, H=1</a:t>
              </a:r>
            </a:p>
          </p:txBody>
        </p:sp>
      </p:grpSp>
      <p:cxnSp>
        <p:nvCxnSpPr>
          <p:cNvPr id="246" name="Straight Connector 245"/>
          <p:cNvCxnSpPr/>
          <p:nvPr/>
        </p:nvCxnSpPr>
        <p:spPr>
          <a:xfrm>
            <a:off x="395536" y="2564904"/>
            <a:ext cx="3356732"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395536" y="3429000"/>
            <a:ext cx="3356732"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2051720" y="980728"/>
            <a:ext cx="0" cy="38776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339752" y="980728"/>
            <a:ext cx="0" cy="38776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627784" y="980728"/>
            <a:ext cx="0" cy="38776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35104" y="5841453"/>
            <a:ext cx="4403106" cy="369332"/>
          </a:xfrm>
          <a:prstGeom prst="rect">
            <a:avLst/>
          </a:prstGeom>
          <a:noFill/>
        </p:spPr>
        <p:txBody>
          <a:bodyPr wrap="none" rtlCol="0">
            <a:spAutoFit/>
          </a:bodyPr>
          <a:lstStyle/>
          <a:p>
            <a:r>
              <a:rPr lang="tr-TR" sz="1800" dirty="0">
                <a:solidFill>
                  <a:srgbClr val="3366FF"/>
                </a:solidFill>
                <a:latin typeface="Lucida Sans Unicode"/>
                <a:cs typeface="Lucida Sans Unicode"/>
              </a:rPr>
              <a:t>There is no essential prime implicant.</a:t>
            </a:r>
          </a:p>
        </p:txBody>
      </p:sp>
      <p:sp>
        <p:nvSpPr>
          <p:cNvPr id="272" name="TextBox 271"/>
          <p:cNvSpPr txBox="1"/>
          <p:nvPr/>
        </p:nvSpPr>
        <p:spPr>
          <a:xfrm>
            <a:off x="65257" y="6130925"/>
            <a:ext cx="3343847" cy="369332"/>
          </a:xfrm>
          <a:prstGeom prst="rect">
            <a:avLst/>
          </a:prstGeom>
          <a:noFill/>
        </p:spPr>
        <p:txBody>
          <a:bodyPr wrap="none" rtlCol="0">
            <a:spAutoFit/>
          </a:bodyPr>
          <a:lstStyle/>
          <a:p>
            <a:r>
              <a:rPr lang="tr-TR" sz="1800" dirty="0">
                <a:solidFill>
                  <a:srgbClr val="0000FF"/>
                </a:solidFill>
                <a:latin typeface="Lucida Sans Unicode"/>
                <a:cs typeface="Lucida Sans Unicode"/>
              </a:rPr>
              <a:t>No row or column coverage.</a:t>
            </a:r>
          </a:p>
        </p:txBody>
      </p:sp>
      <p:sp>
        <p:nvSpPr>
          <p:cNvPr id="63" name="TextBox 62"/>
          <p:cNvSpPr txBox="1"/>
          <p:nvPr/>
        </p:nvSpPr>
        <p:spPr>
          <a:xfrm>
            <a:off x="99123" y="6435890"/>
            <a:ext cx="1415472" cy="369332"/>
          </a:xfrm>
          <a:prstGeom prst="rect">
            <a:avLst/>
          </a:prstGeom>
          <a:noFill/>
        </p:spPr>
        <p:txBody>
          <a:bodyPr wrap="none" rtlCol="0">
            <a:spAutoFit/>
          </a:bodyPr>
          <a:lstStyle/>
          <a:p>
            <a:r>
              <a:rPr lang="tr-TR" sz="1800" dirty="0">
                <a:solidFill>
                  <a:srgbClr val="660066"/>
                </a:solidFill>
                <a:latin typeface="Lucida Sans Unicode"/>
                <a:cs typeface="Lucida Sans Unicode"/>
              </a:rPr>
              <a:t>I=1 or L=1</a:t>
            </a:r>
          </a:p>
        </p:txBody>
      </p:sp>
    </p:spTree>
    <p:extLst>
      <p:ext uri="{BB962C8B-B14F-4D97-AF65-F5344CB8AC3E}">
        <p14:creationId xmlns:p14="http://schemas.microsoft.com/office/powerpoint/2010/main" val="3217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3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3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3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3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4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4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4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4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4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50"/>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51"/>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7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2" grpId="0"/>
      <p:bldP spid="6" grpId="0"/>
      <p:bldP spid="194" grpId="0"/>
      <p:bldP spid="195" grpId="0"/>
      <p:bldP spid="213" grpId="0"/>
      <p:bldP spid="214" grpId="0"/>
      <p:bldP spid="216" grpId="0"/>
      <p:bldP spid="230" grpId="0"/>
      <p:bldP spid="234" grpId="0"/>
      <p:bldP spid="239" grpId="0"/>
      <p:bldP spid="241" grpId="0"/>
      <p:bldP spid="244" grpId="0"/>
      <p:bldP spid="251" grpId="0"/>
      <p:bldP spid="272"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8F353B09-1CD0-9140-AE84-151CC516706B}" type="slidenum">
              <a:rPr lang="en-US" smtClean="0"/>
              <a:pPr/>
              <a:t>16</a:t>
            </a:fld>
            <a:endParaRPr lang="en-US"/>
          </a:p>
        </p:txBody>
      </p:sp>
      <p:sp>
        <p:nvSpPr>
          <p:cNvPr id="5" name="Title 2"/>
          <p:cNvSpPr>
            <a:spLocks noGrp="1"/>
          </p:cNvSpPr>
          <p:nvPr>
            <p:ph type="title"/>
          </p:nvPr>
        </p:nvSpPr>
        <p:spPr>
          <a:xfrm>
            <a:off x="355600" y="0"/>
            <a:ext cx="8568267" cy="1020763"/>
          </a:xfrm>
        </p:spPr>
        <p:txBody>
          <a:bodyPr>
            <a:noAutofit/>
          </a:bodyPr>
          <a:lstStyle/>
          <a:p>
            <a:r>
              <a:rPr lang="tr-TR" sz="2400" dirty="0">
                <a:solidFill>
                  <a:srgbClr val="FF0000"/>
                </a:solidFill>
                <a:latin typeface="Lucida Sans Unicode"/>
                <a:cs typeface="Lucida Sans Unicode"/>
              </a:rPr>
              <a:t>Example:</a:t>
            </a:r>
            <a:r>
              <a:rPr lang="tr-TR" sz="2400" dirty="0">
                <a:latin typeface="Lucida Sans Unicode"/>
                <a:cs typeface="Lucida Sans Unicode"/>
              </a:rPr>
              <a:t> f(x</a:t>
            </a:r>
            <a:r>
              <a:rPr lang="tr-TR" sz="2400" baseline="-25000" dirty="0">
                <a:latin typeface="Lucida Sans Unicode"/>
                <a:cs typeface="Lucida Sans Unicode"/>
              </a:rPr>
              <a:t>1</a:t>
            </a:r>
            <a:r>
              <a:rPr lang="tr-TR" sz="2400" dirty="0">
                <a:latin typeface="Lucida Sans Unicode"/>
                <a:cs typeface="Lucida Sans Unicode"/>
              </a:rPr>
              <a:t>,x</a:t>
            </a:r>
            <a:r>
              <a:rPr lang="tr-TR" sz="2400" baseline="-25000" dirty="0">
                <a:latin typeface="Lucida Sans Unicode"/>
                <a:cs typeface="Lucida Sans Unicode"/>
              </a:rPr>
              <a:t>2</a:t>
            </a:r>
            <a:r>
              <a:rPr lang="tr-TR" sz="2400" dirty="0">
                <a:latin typeface="Lucida Sans Unicode"/>
                <a:cs typeface="Lucida Sans Unicode"/>
              </a:rPr>
              <a:t>,x</a:t>
            </a:r>
            <a:r>
              <a:rPr lang="tr-TR" sz="2400" baseline="-25000" dirty="0">
                <a:latin typeface="Lucida Sans Unicode"/>
                <a:cs typeface="Lucida Sans Unicode"/>
              </a:rPr>
              <a:t>3</a:t>
            </a:r>
            <a:r>
              <a:rPr lang="tr-TR" sz="2400" dirty="0">
                <a:latin typeface="Lucida Sans Unicode"/>
                <a:cs typeface="Lucida Sans Unicode"/>
              </a:rPr>
              <a:t>,x</a:t>
            </a:r>
            <a:r>
              <a:rPr lang="tr-TR" sz="2400" baseline="-25000" dirty="0">
                <a:latin typeface="Lucida Sans Unicode"/>
                <a:cs typeface="Lucida Sans Unicode"/>
              </a:rPr>
              <a:t>4</a:t>
            </a:r>
            <a:r>
              <a:rPr lang="tr-TR" sz="2400" dirty="0">
                <a:latin typeface="Lucida Sans Unicode"/>
                <a:cs typeface="Lucida Sans Unicode"/>
              </a:rPr>
              <a:t>)=</a:t>
            </a:r>
            <a:r>
              <a:rPr lang="tr-TR" sz="2400" dirty="0">
                <a:latin typeface="Lucida Sans Unicode"/>
                <a:cs typeface="Lucida Sans Unicode"/>
                <a:sym typeface="Symbol"/>
              </a:rPr>
              <a:t></a:t>
            </a:r>
            <a:r>
              <a:rPr lang="tr-TR" sz="2400" baseline="-25000" dirty="0">
                <a:latin typeface="Lucida Sans Unicode"/>
                <a:cs typeface="Lucida Sans Unicode"/>
                <a:sym typeface="Symbol"/>
              </a:rPr>
              <a:t>m</a:t>
            </a:r>
            <a:r>
              <a:rPr lang="tr-TR" sz="2400" dirty="0">
                <a:latin typeface="Lucida Sans Unicode"/>
                <a:cs typeface="Lucida Sans Unicode"/>
                <a:sym typeface="Symbol"/>
              </a:rPr>
              <a:t>(1,4,5,7,8,9,11,12,14,15)</a:t>
            </a:r>
          </a:p>
        </p:txBody>
      </p:sp>
      <p:sp>
        <p:nvSpPr>
          <p:cNvPr id="6" name="TextBox 5"/>
          <p:cNvSpPr txBox="1"/>
          <p:nvPr/>
        </p:nvSpPr>
        <p:spPr>
          <a:xfrm>
            <a:off x="0" y="1545350"/>
            <a:ext cx="9144000" cy="1600438"/>
          </a:xfrm>
          <a:prstGeom prst="rect">
            <a:avLst/>
          </a:prstGeom>
          <a:noFill/>
        </p:spPr>
        <p:txBody>
          <a:bodyPr wrap="square" rtlCol="0">
            <a:spAutoFit/>
          </a:bodyPr>
          <a:lstStyle/>
          <a:p>
            <a:r>
              <a:rPr lang="tr-TR" dirty="0">
                <a:solidFill>
                  <a:srgbClr val="FF0000"/>
                </a:solidFill>
                <a:latin typeface="Lucida Sans Unicode"/>
                <a:cs typeface="Lucida Sans Unicode"/>
              </a:rPr>
              <a:t>Optimal Representation</a:t>
            </a:r>
            <a:r>
              <a:rPr lang="tr-TR" dirty="0">
                <a:solidFill>
                  <a:srgbClr val="FF0000"/>
                </a:solidFill>
              </a:rPr>
              <a:t>:</a:t>
            </a:r>
            <a:endParaRPr lang="tr-TR" dirty="0"/>
          </a:p>
          <a:p>
            <a:r>
              <a:rPr lang="tr-TR" dirty="0"/>
              <a:t>f(x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r>
              <a:rPr lang="tr-TR" dirty="0"/>
              <a:t>)=x</a:t>
            </a:r>
            <a:r>
              <a:rPr lang="tr-TR" baseline="-25000" dirty="0"/>
              <a:t>1</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r>
              <a:rPr lang="tr-TR" dirty="0"/>
              <a:t>x</a:t>
            </a:r>
            <a:r>
              <a:rPr lang="tr-TR" baseline="-25000" dirty="0"/>
              <a:t>2</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r>
              <a:rPr lang="tr-TR" dirty="0"/>
              <a:t>x</a:t>
            </a:r>
            <a:r>
              <a:rPr lang="tr-TR" baseline="-25000" dirty="0"/>
              <a:t>2</a:t>
            </a:r>
            <a:r>
              <a:rPr lang="tr-TR" dirty="0"/>
              <a:t>x</a:t>
            </a:r>
            <a:r>
              <a:rPr lang="tr-TR" baseline="-25000" dirty="0"/>
              <a:t>3</a:t>
            </a:r>
            <a:r>
              <a:rPr lang="tr-TR" dirty="0"/>
              <a:t>x</a:t>
            </a:r>
            <a:r>
              <a:rPr lang="tr-TR" baseline="-25000" dirty="0"/>
              <a:t>4</a:t>
            </a:r>
            <a:r>
              <a:rPr lang="tr-TR" dirty="0">
                <a:sym typeface="Symbol"/>
              </a:rPr>
              <a:t>+</a:t>
            </a:r>
            <a:r>
              <a:rPr lang="tr-TR" dirty="0"/>
              <a:t>x</a:t>
            </a:r>
            <a:r>
              <a:rPr lang="tr-TR" baseline="-25000" dirty="0"/>
              <a:t>1</a:t>
            </a:r>
            <a:r>
              <a:rPr lang="tr-TR" dirty="0"/>
              <a:t>x</a:t>
            </a:r>
            <a:r>
              <a:rPr lang="tr-TR" baseline="-25000" dirty="0"/>
              <a:t>2</a:t>
            </a:r>
            <a:r>
              <a:rPr lang="tr-TR" dirty="0">
                <a:sym typeface="Symbol"/>
              </a:rPr>
              <a:t></a:t>
            </a:r>
            <a:r>
              <a:rPr lang="tr-TR" dirty="0"/>
              <a:t>x</a:t>
            </a:r>
            <a:r>
              <a:rPr lang="tr-TR" baseline="-25000" dirty="0"/>
              <a:t>3</a:t>
            </a:r>
            <a:r>
              <a:rPr lang="tr-TR" dirty="0">
                <a:sym typeface="Symbol"/>
              </a:rPr>
              <a:t></a:t>
            </a:r>
            <a:r>
              <a:rPr lang="tr-TR" dirty="0"/>
              <a:t>+x</a:t>
            </a:r>
            <a:r>
              <a:rPr lang="tr-TR" baseline="-25000" dirty="0"/>
              <a:t>1</a:t>
            </a:r>
            <a:r>
              <a:rPr lang="tr-TR" dirty="0"/>
              <a:t>x</a:t>
            </a:r>
            <a:r>
              <a:rPr lang="tr-TR" baseline="-25000" dirty="0"/>
              <a:t>2</a:t>
            </a:r>
            <a:r>
              <a:rPr lang="tr-TR" dirty="0">
                <a:sym typeface="Symbol"/>
              </a:rPr>
              <a:t></a:t>
            </a:r>
            <a:r>
              <a:rPr lang="tr-TR" dirty="0"/>
              <a:t>x</a:t>
            </a:r>
            <a:r>
              <a:rPr lang="tr-TR" baseline="-25000" dirty="0"/>
              <a:t>4</a:t>
            </a:r>
            <a:r>
              <a:rPr lang="tr-TR" dirty="0"/>
              <a:t>+x</a:t>
            </a:r>
            <a:r>
              <a:rPr lang="tr-TR" baseline="-25000" dirty="0"/>
              <a:t>1</a:t>
            </a:r>
            <a:r>
              <a:rPr lang="tr-TR" dirty="0"/>
              <a:t>x</a:t>
            </a:r>
            <a:r>
              <a:rPr lang="tr-TR" baseline="-25000" dirty="0"/>
              <a:t>2</a:t>
            </a:r>
            <a:r>
              <a:rPr lang="tr-TR" dirty="0"/>
              <a:t>x</a:t>
            </a:r>
            <a:r>
              <a:rPr lang="tr-TR" baseline="-25000" dirty="0"/>
              <a:t>4</a:t>
            </a:r>
            <a:r>
              <a:rPr lang="tr-TR" dirty="0">
                <a:sym typeface="Symbol"/>
              </a:rPr>
              <a:t> </a:t>
            </a:r>
            <a:r>
              <a:rPr lang="tr-TR" dirty="0"/>
              <a:t>or x</a:t>
            </a:r>
            <a:r>
              <a:rPr lang="tr-TR" baseline="-25000" dirty="0"/>
              <a:t>1</a:t>
            </a:r>
            <a:r>
              <a:rPr lang="tr-TR" dirty="0"/>
              <a:t>x</a:t>
            </a:r>
            <a:r>
              <a:rPr lang="tr-TR" baseline="-25000" dirty="0"/>
              <a:t>2</a:t>
            </a:r>
            <a:r>
              <a:rPr lang="tr-TR" dirty="0"/>
              <a:t>x</a:t>
            </a:r>
            <a:r>
              <a:rPr lang="tr-TR" baseline="-25000" dirty="0"/>
              <a:t>3</a:t>
            </a:r>
            <a:endParaRPr lang="tr-T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5736"/>
            <a:ext cx="8229600" cy="579519"/>
          </a:xfrm>
        </p:spPr>
        <p:txBody>
          <a:bodyPr>
            <a:normAutofit/>
          </a:bodyPr>
          <a:lstStyle/>
          <a:p>
            <a:r>
              <a:rPr lang="tr-TR" sz="2400" dirty="0">
                <a:solidFill>
                  <a:srgbClr val="FF0000"/>
                </a:solidFill>
                <a:latin typeface="Lucida Sans Unicode"/>
                <a:cs typeface="Lucida Sans Unicode"/>
              </a:rPr>
              <a:t>Example:</a:t>
            </a:r>
            <a:r>
              <a:rPr lang="tr-TR" sz="2400" dirty="0">
                <a:latin typeface="Lucida Sans Unicode"/>
                <a:cs typeface="Lucida Sans Unicode"/>
              </a:rPr>
              <a:t> f(x</a:t>
            </a:r>
            <a:r>
              <a:rPr lang="tr-TR" sz="2400" baseline="-25000" dirty="0">
                <a:latin typeface="Lucida Sans Unicode"/>
                <a:cs typeface="Lucida Sans Unicode"/>
              </a:rPr>
              <a:t>1</a:t>
            </a:r>
            <a:r>
              <a:rPr lang="tr-TR" sz="2400" dirty="0">
                <a:latin typeface="Lucida Sans Unicode"/>
                <a:cs typeface="Lucida Sans Unicode"/>
              </a:rPr>
              <a:t>,x</a:t>
            </a:r>
            <a:r>
              <a:rPr lang="tr-TR" sz="2400" baseline="-25000" dirty="0">
                <a:latin typeface="Lucida Sans Unicode"/>
                <a:cs typeface="Lucida Sans Unicode"/>
              </a:rPr>
              <a:t>2</a:t>
            </a:r>
            <a:r>
              <a:rPr lang="tr-TR" sz="2400" dirty="0">
                <a:latin typeface="Lucida Sans Unicode"/>
                <a:cs typeface="Lucida Sans Unicode"/>
              </a:rPr>
              <a:t>,x</a:t>
            </a:r>
            <a:r>
              <a:rPr lang="tr-TR" sz="2400" baseline="-25000" dirty="0">
                <a:latin typeface="Lucida Sans Unicode"/>
                <a:cs typeface="Lucida Sans Unicode"/>
              </a:rPr>
              <a:t>3</a:t>
            </a:r>
            <a:r>
              <a:rPr lang="tr-TR" sz="2400" dirty="0">
                <a:latin typeface="Lucida Sans Unicode"/>
                <a:cs typeface="Lucida Sans Unicode"/>
              </a:rPr>
              <a:t>,x</a:t>
            </a:r>
            <a:r>
              <a:rPr lang="tr-TR" sz="2400" baseline="-25000" dirty="0">
                <a:latin typeface="Lucida Sans Unicode"/>
                <a:cs typeface="Lucida Sans Unicode"/>
              </a:rPr>
              <a:t>4</a:t>
            </a:r>
            <a:r>
              <a:rPr lang="tr-TR" sz="2400" dirty="0">
                <a:latin typeface="Lucida Sans Unicode"/>
                <a:cs typeface="Lucida Sans Unicode"/>
              </a:rPr>
              <a:t>)=</a:t>
            </a:r>
            <a:r>
              <a:rPr lang="tr-TR" sz="2400" dirty="0">
                <a:latin typeface="Lucida Sans Unicode"/>
                <a:cs typeface="Lucida Sans Unicode"/>
                <a:sym typeface="Symbol"/>
              </a:rPr>
              <a:t></a:t>
            </a:r>
            <a:r>
              <a:rPr lang="tr-TR" sz="2400" baseline="-25000" dirty="0">
                <a:latin typeface="Lucida Sans Unicode"/>
                <a:cs typeface="Lucida Sans Unicode"/>
                <a:sym typeface="Symbol"/>
              </a:rPr>
              <a:t>M</a:t>
            </a:r>
            <a:r>
              <a:rPr lang="tr-TR" sz="2400" dirty="0">
                <a:latin typeface="Lucida Sans Unicode"/>
                <a:cs typeface="Lucida Sans Unicode"/>
                <a:sym typeface="Symbol"/>
              </a:rPr>
              <a:t>(1,4,5,8,11,12,14)</a:t>
            </a:r>
          </a:p>
        </p:txBody>
      </p:sp>
      <p:sp>
        <p:nvSpPr>
          <p:cNvPr id="3" name="Title 2"/>
          <p:cNvSpPr>
            <a:spLocks noGrp="1"/>
          </p:cNvSpPr>
          <p:nvPr>
            <p:ph type="title"/>
          </p:nvPr>
        </p:nvSpPr>
        <p:spPr/>
        <p:txBody>
          <a:bodyPr>
            <a:noAutofit/>
          </a:bodyPr>
          <a:lstStyle/>
          <a:p>
            <a:r>
              <a:rPr lang="tr-TR" sz="3200" dirty="0">
                <a:latin typeface="Lucida Sans Unicode"/>
                <a:cs typeface="Lucida Sans Unicode"/>
              </a:rPr>
              <a:t>Optimization of POS Representation By </a:t>
            </a:r>
            <a:r>
              <a:rPr lang="en-US" sz="3200" dirty="0" err="1">
                <a:solidFill>
                  <a:srgbClr val="FF0000"/>
                </a:solidFill>
                <a:latin typeface="Lucida Sans Unicode"/>
                <a:cs typeface="Lucida Sans Unicode"/>
              </a:rPr>
              <a:t>Quine-McCluskey</a:t>
            </a:r>
            <a:r>
              <a:rPr lang="tr-TR" sz="3200" dirty="0">
                <a:solidFill>
                  <a:srgbClr val="FF0000"/>
                </a:solidFill>
                <a:latin typeface="Lucida Sans Unicode"/>
                <a:cs typeface="Lucida Sans Unicode"/>
              </a:rPr>
              <a:t> </a:t>
            </a:r>
            <a:r>
              <a:rPr lang="tr-TR" sz="3200" dirty="0">
                <a:latin typeface="Lucida Sans Unicode"/>
                <a:cs typeface="Lucida Sans Unicode"/>
              </a:rPr>
              <a:t>Method</a:t>
            </a:r>
          </a:p>
        </p:txBody>
      </p:sp>
      <p:cxnSp>
        <p:nvCxnSpPr>
          <p:cNvPr id="5" name="Straight Connector 4"/>
          <p:cNvCxnSpPr/>
          <p:nvPr/>
        </p:nvCxnSpPr>
        <p:spPr>
          <a:xfrm rot="5400000">
            <a:off x="-180528" y="3294276"/>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3568" y="2358172"/>
            <a:ext cx="338437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99592" y="2060848"/>
            <a:ext cx="1368152" cy="369332"/>
          </a:xfrm>
          <a:prstGeom prst="rect">
            <a:avLst/>
          </a:prstGeom>
          <a:noFill/>
        </p:spPr>
        <p:txBody>
          <a:bodyPr wrap="square" rtlCol="0">
            <a:spAutoFit/>
          </a:bodyPr>
          <a:lstStyle/>
          <a:p>
            <a:r>
              <a:rPr lang="tr-TR" sz="1800" dirty="0">
                <a:latin typeface="Lucida Sans Unicode"/>
                <a:cs typeface="Lucida Sans Unicode"/>
              </a:rPr>
              <a:t>x</a:t>
            </a:r>
            <a:r>
              <a:rPr lang="tr-TR" sz="1800" baseline="-25000" dirty="0">
                <a:latin typeface="Lucida Sans Unicode"/>
                <a:cs typeface="Lucida Sans Unicode"/>
              </a:rPr>
              <a:t>1 </a:t>
            </a:r>
            <a:r>
              <a:rPr lang="tr-TR" sz="1800" dirty="0">
                <a:latin typeface="Lucida Sans Unicode"/>
                <a:cs typeface="Lucida Sans Unicode"/>
              </a:rPr>
              <a:t>x</a:t>
            </a:r>
            <a:r>
              <a:rPr lang="tr-TR" sz="1800" baseline="-25000" dirty="0">
                <a:latin typeface="Lucida Sans Unicode"/>
                <a:cs typeface="Lucida Sans Unicode"/>
              </a:rPr>
              <a:t>2 </a:t>
            </a:r>
            <a:r>
              <a:rPr lang="tr-TR" sz="1800" dirty="0">
                <a:latin typeface="Lucida Sans Unicode"/>
                <a:cs typeface="Lucida Sans Unicode"/>
              </a:rPr>
              <a:t>x</a:t>
            </a:r>
            <a:r>
              <a:rPr lang="tr-TR" sz="1800" baseline="-25000" dirty="0">
                <a:latin typeface="Lucida Sans Unicode"/>
                <a:cs typeface="Lucida Sans Unicode"/>
              </a:rPr>
              <a:t>3 </a:t>
            </a:r>
            <a:r>
              <a:rPr lang="tr-TR" sz="1800" dirty="0">
                <a:latin typeface="Lucida Sans Unicode"/>
                <a:cs typeface="Lucida Sans Unicode"/>
              </a:rPr>
              <a:t>x</a:t>
            </a:r>
            <a:r>
              <a:rPr lang="tr-TR" sz="1800" baseline="-25000" dirty="0">
                <a:latin typeface="Lucida Sans Unicode"/>
                <a:cs typeface="Lucida Sans Unicode"/>
              </a:rPr>
              <a:t>4 </a:t>
            </a:r>
            <a:endParaRPr lang="tr-TR" sz="1800" dirty="0">
              <a:latin typeface="Lucida Sans Unicode"/>
              <a:cs typeface="Lucida Sans Unicode"/>
            </a:endParaRPr>
          </a:p>
        </p:txBody>
      </p:sp>
      <p:sp>
        <p:nvSpPr>
          <p:cNvPr id="12" name="TextBox 11"/>
          <p:cNvSpPr txBox="1"/>
          <p:nvPr/>
        </p:nvSpPr>
        <p:spPr>
          <a:xfrm>
            <a:off x="918331" y="2358172"/>
            <a:ext cx="1206731" cy="369332"/>
          </a:xfrm>
          <a:prstGeom prst="rect">
            <a:avLst/>
          </a:prstGeom>
          <a:noFill/>
        </p:spPr>
        <p:txBody>
          <a:bodyPr wrap="none" rtlCol="0">
            <a:spAutoFit/>
          </a:bodyPr>
          <a:lstStyle/>
          <a:p>
            <a:r>
              <a:rPr lang="tr-TR" sz="1800" dirty="0">
                <a:latin typeface="Lucida Sans Unicode"/>
                <a:cs typeface="Lucida Sans Unicode"/>
              </a:rPr>
              <a:t>0  0  0  1</a:t>
            </a:r>
          </a:p>
        </p:txBody>
      </p:sp>
      <p:sp>
        <p:nvSpPr>
          <p:cNvPr id="13" name="TextBox 12"/>
          <p:cNvSpPr txBox="1"/>
          <p:nvPr/>
        </p:nvSpPr>
        <p:spPr>
          <a:xfrm>
            <a:off x="713068" y="2358172"/>
            <a:ext cx="330627" cy="369332"/>
          </a:xfrm>
          <a:prstGeom prst="rect">
            <a:avLst/>
          </a:prstGeom>
          <a:noFill/>
        </p:spPr>
        <p:txBody>
          <a:bodyPr wrap="none" rtlCol="0">
            <a:spAutoFit/>
          </a:bodyPr>
          <a:lstStyle/>
          <a:p>
            <a:r>
              <a:rPr lang="tr-TR" sz="1800" dirty="0">
                <a:latin typeface="Lucida Sans Unicode"/>
                <a:cs typeface="Lucida Sans Unicode"/>
              </a:rPr>
              <a:t>1</a:t>
            </a:r>
          </a:p>
        </p:txBody>
      </p:sp>
      <p:sp>
        <p:nvSpPr>
          <p:cNvPr id="9" name="TextBox 8"/>
          <p:cNvSpPr txBox="1"/>
          <p:nvPr/>
        </p:nvSpPr>
        <p:spPr>
          <a:xfrm>
            <a:off x="713068" y="2636912"/>
            <a:ext cx="330627" cy="369332"/>
          </a:xfrm>
          <a:prstGeom prst="rect">
            <a:avLst/>
          </a:prstGeom>
          <a:noFill/>
        </p:spPr>
        <p:txBody>
          <a:bodyPr wrap="none" rtlCol="0">
            <a:spAutoFit/>
          </a:bodyPr>
          <a:lstStyle/>
          <a:p>
            <a:r>
              <a:rPr lang="tr-TR" sz="1800" dirty="0">
                <a:latin typeface="Lucida Sans Unicode"/>
                <a:cs typeface="Lucida Sans Unicode"/>
              </a:rPr>
              <a:t>4</a:t>
            </a:r>
          </a:p>
        </p:txBody>
      </p:sp>
      <p:sp>
        <p:nvSpPr>
          <p:cNvPr id="10" name="TextBox 9"/>
          <p:cNvSpPr txBox="1"/>
          <p:nvPr/>
        </p:nvSpPr>
        <p:spPr>
          <a:xfrm>
            <a:off x="913140" y="2636912"/>
            <a:ext cx="1206731" cy="369332"/>
          </a:xfrm>
          <a:prstGeom prst="rect">
            <a:avLst/>
          </a:prstGeom>
          <a:noFill/>
        </p:spPr>
        <p:txBody>
          <a:bodyPr wrap="none" rtlCol="0">
            <a:spAutoFit/>
          </a:bodyPr>
          <a:lstStyle/>
          <a:p>
            <a:r>
              <a:rPr lang="tr-TR" sz="1800" dirty="0">
                <a:latin typeface="Lucida Sans Unicode"/>
                <a:cs typeface="Lucida Sans Unicode"/>
              </a:rPr>
              <a:t>0  1  0  0</a:t>
            </a:r>
          </a:p>
        </p:txBody>
      </p:sp>
      <p:sp>
        <p:nvSpPr>
          <p:cNvPr id="11" name="TextBox 10"/>
          <p:cNvSpPr txBox="1"/>
          <p:nvPr/>
        </p:nvSpPr>
        <p:spPr>
          <a:xfrm>
            <a:off x="713068" y="2924944"/>
            <a:ext cx="330627" cy="369332"/>
          </a:xfrm>
          <a:prstGeom prst="rect">
            <a:avLst/>
          </a:prstGeom>
          <a:noFill/>
        </p:spPr>
        <p:txBody>
          <a:bodyPr wrap="none" rtlCol="0">
            <a:spAutoFit/>
          </a:bodyPr>
          <a:lstStyle/>
          <a:p>
            <a:r>
              <a:rPr lang="tr-TR" sz="1800" dirty="0">
                <a:latin typeface="Lucida Sans Unicode"/>
                <a:cs typeface="Lucida Sans Unicode"/>
              </a:rPr>
              <a:t>8</a:t>
            </a:r>
          </a:p>
        </p:txBody>
      </p:sp>
      <p:sp>
        <p:nvSpPr>
          <p:cNvPr id="14" name="TextBox 13"/>
          <p:cNvSpPr txBox="1"/>
          <p:nvPr/>
        </p:nvSpPr>
        <p:spPr>
          <a:xfrm>
            <a:off x="913140" y="2924944"/>
            <a:ext cx="1206731" cy="369332"/>
          </a:xfrm>
          <a:prstGeom prst="rect">
            <a:avLst/>
          </a:prstGeom>
          <a:noFill/>
        </p:spPr>
        <p:txBody>
          <a:bodyPr wrap="none" rtlCol="0">
            <a:spAutoFit/>
          </a:bodyPr>
          <a:lstStyle/>
          <a:p>
            <a:r>
              <a:rPr lang="tr-TR" sz="1800" dirty="0">
                <a:latin typeface="Lucida Sans Unicode"/>
                <a:cs typeface="Lucida Sans Unicode"/>
              </a:rPr>
              <a:t>1  0  0  0</a:t>
            </a:r>
          </a:p>
        </p:txBody>
      </p:sp>
      <p:cxnSp>
        <p:nvCxnSpPr>
          <p:cNvPr id="16" name="Straight Connector 15"/>
          <p:cNvCxnSpPr/>
          <p:nvPr/>
        </p:nvCxnSpPr>
        <p:spPr>
          <a:xfrm>
            <a:off x="755576" y="3222268"/>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3068" y="3212976"/>
            <a:ext cx="330627" cy="369332"/>
          </a:xfrm>
          <a:prstGeom prst="rect">
            <a:avLst/>
          </a:prstGeom>
          <a:noFill/>
        </p:spPr>
        <p:txBody>
          <a:bodyPr wrap="none" rtlCol="0">
            <a:spAutoFit/>
          </a:bodyPr>
          <a:lstStyle/>
          <a:p>
            <a:r>
              <a:rPr lang="tr-TR" sz="1800" dirty="0">
                <a:latin typeface="Lucida Sans Unicode"/>
                <a:cs typeface="Lucida Sans Unicode"/>
              </a:rPr>
              <a:t>5</a:t>
            </a:r>
          </a:p>
        </p:txBody>
      </p:sp>
      <p:sp>
        <p:nvSpPr>
          <p:cNvPr id="18" name="TextBox 17"/>
          <p:cNvSpPr txBox="1"/>
          <p:nvPr/>
        </p:nvSpPr>
        <p:spPr>
          <a:xfrm>
            <a:off x="913140" y="3212976"/>
            <a:ext cx="1206731" cy="369332"/>
          </a:xfrm>
          <a:prstGeom prst="rect">
            <a:avLst/>
          </a:prstGeom>
          <a:noFill/>
        </p:spPr>
        <p:txBody>
          <a:bodyPr wrap="none" rtlCol="0">
            <a:spAutoFit/>
          </a:bodyPr>
          <a:lstStyle/>
          <a:p>
            <a:r>
              <a:rPr lang="tr-TR" sz="1800" dirty="0">
                <a:latin typeface="Lucida Sans Unicode"/>
                <a:cs typeface="Lucida Sans Unicode"/>
              </a:rPr>
              <a:t>0  1  0  1</a:t>
            </a:r>
          </a:p>
        </p:txBody>
      </p:sp>
      <p:sp>
        <p:nvSpPr>
          <p:cNvPr id="19" name="TextBox 18"/>
          <p:cNvSpPr txBox="1"/>
          <p:nvPr/>
        </p:nvSpPr>
        <p:spPr>
          <a:xfrm>
            <a:off x="567196" y="3501008"/>
            <a:ext cx="476588" cy="369332"/>
          </a:xfrm>
          <a:prstGeom prst="rect">
            <a:avLst/>
          </a:prstGeom>
          <a:noFill/>
        </p:spPr>
        <p:txBody>
          <a:bodyPr wrap="none" rtlCol="0">
            <a:spAutoFit/>
          </a:bodyPr>
          <a:lstStyle/>
          <a:p>
            <a:r>
              <a:rPr lang="tr-TR" sz="1800" dirty="0">
                <a:latin typeface="Lucida Sans Unicode"/>
                <a:cs typeface="Lucida Sans Unicode"/>
              </a:rPr>
              <a:t>12</a:t>
            </a:r>
          </a:p>
        </p:txBody>
      </p:sp>
      <p:sp>
        <p:nvSpPr>
          <p:cNvPr id="20" name="TextBox 19"/>
          <p:cNvSpPr txBox="1"/>
          <p:nvPr/>
        </p:nvSpPr>
        <p:spPr>
          <a:xfrm>
            <a:off x="913140" y="3501008"/>
            <a:ext cx="1206731" cy="369332"/>
          </a:xfrm>
          <a:prstGeom prst="rect">
            <a:avLst/>
          </a:prstGeom>
          <a:noFill/>
        </p:spPr>
        <p:txBody>
          <a:bodyPr wrap="none" rtlCol="0">
            <a:spAutoFit/>
          </a:bodyPr>
          <a:lstStyle/>
          <a:p>
            <a:r>
              <a:rPr lang="tr-TR" sz="1800" dirty="0">
                <a:latin typeface="Lucida Sans Unicode"/>
                <a:cs typeface="Lucida Sans Unicode"/>
              </a:rPr>
              <a:t>1  1  0  0</a:t>
            </a:r>
          </a:p>
        </p:txBody>
      </p:sp>
      <p:cxnSp>
        <p:nvCxnSpPr>
          <p:cNvPr id="21" name="Straight Connector 20"/>
          <p:cNvCxnSpPr/>
          <p:nvPr/>
        </p:nvCxnSpPr>
        <p:spPr>
          <a:xfrm>
            <a:off x="755576" y="3798332"/>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7196" y="3789040"/>
            <a:ext cx="476588" cy="369332"/>
          </a:xfrm>
          <a:prstGeom prst="rect">
            <a:avLst/>
          </a:prstGeom>
          <a:noFill/>
        </p:spPr>
        <p:txBody>
          <a:bodyPr wrap="none" rtlCol="0">
            <a:spAutoFit/>
          </a:bodyPr>
          <a:lstStyle/>
          <a:p>
            <a:r>
              <a:rPr lang="tr-TR" sz="1800" dirty="0">
                <a:latin typeface="Lucida Sans Unicode"/>
                <a:cs typeface="Lucida Sans Unicode"/>
              </a:rPr>
              <a:t>11</a:t>
            </a:r>
          </a:p>
        </p:txBody>
      </p:sp>
      <p:sp>
        <p:nvSpPr>
          <p:cNvPr id="23" name="TextBox 22"/>
          <p:cNvSpPr txBox="1"/>
          <p:nvPr/>
        </p:nvSpPr>
        <p:spPr>
          <a:xfrm>
            <a:off x="913140" y="3789040"/>
            <a:ext cx="1206731" cy="369332"/>
          </a:xfrm>
          <a:prstGeom prst="rect">
            <a:avLst/>
          </a:prstGeom>
          <a:noFill/>
        </p:spPr>
        <p:txBody>
          <a:bodyPr wrap="none" rtlCol="0">
            <a:spAutoFit/>
          </a:bodyPr>
          <a:lstStyle/>
          <a:p>
            <a:r>
              <a:rPr lang="tr-TR" sz="1800" dirty="0">
                <a:latin typeface="Lucida Sans Unicode"/>
                <a:cs typeface="Lucida Sans Unicode"/>
              </a:rPr>
              <a:t>1  0  1  1</a:t>
            </a:r>
          </a:p>
        </p:txBody>
      </p:sp>
      <p:sp>
        <p:nvSpPr>
          <p:cNvPr id="24" name="TextBox 23"/>
          <p:cNvSpPr txBox="1"/>
          <p:nvPr/>
        </p:nvSpPr>
        <p:spPr>
          <a:xfrm>
            <a:off x="567196" y="4077072"/>
            <a:ext cx="476588" cy="369332"/>
          </a:xfrm>
          <a:prstGeom prst="rect">
            <a:avLst/>
          </a:prstGeom>
          <a:noFill/>
        </p:spPr>
        <p:txBody>
          <a:bodyPr wrap="none" rtlCol="0">
            <a:spAutoFit/>
          </a:bodyPr>
          <a:lstStyle/>
          <a:p>
            <a:r>
              <a:rPr lang="tr-TR" sz="1800" dirty="0">
                <a:latin typeface="Lucida Sans Unicode"/>
                <a:cs typeface="Lucida Sans Unicode"/>
              </a:rPr>
              <a:t>14</a:t>
            </a:r>
          </a:p>
        </p:txBody>
      </p:sp>
      <p:sp>
        <p:nvSpPr>
          <p:cNvPr id="25" name="TextBox 24"/>
          <p:cNvSpPr txBox="1"/>
          <p:nvPr/>
        </p:nvSpPr>
        <p:spPr>
          <a:xfrm>
            <a:off x="913140" y="4077072"/>
            <a:ext cx="1206731" cy="369332"/>
          </a:xfrm>
          <a:prstGeom prst="rect">
            <a:avLst/>
          </a:prstGeom>
          <a:noFill/>
        </p:spPr>
        <p:txBody>
          <a:bodyPr wrap="none" rtlCol="0">
            <a:spAutoFit/>
          </a:bodyPr>
          <a:lstStyle/>
          <a:p>
            <a:r>
              <a:rPr lang="tr-TR" sz="1800" dirty="0">
                <a:latin typeface="Lucida Sans Unicode"/>
                <a:cs typeface="Lucida Sans Unicode"/>
              </a:rPr>
              <a:t>1  1  1  0</a:t>
            </a:r>
          </a:p>
        </p:txBody>
      </p:sp>
      <p:cxnSp>
        <p:nvCxnSpPr>
          <p:cNvPr id="26" name="Straight Connector 25"/>
          <p:cNvCxnSpPr/>
          <p:nvPr/>
        </p:nvCxnSpPr>
        <p:spPr>
          <a:xfrm rot="5400000">
            <a:off x="971600" y="3294276"/>
            <a:ext cx="230425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43808" y="2060848"/>
            <a:ext cx="1368152" cy="369332"/>
          </a:xfrm>
          <a:prstGeom prst="rect">
            <a:avLst/>
          </a:prstGeom>
          <a:noFill/>
        </p:spPr>
        <p:txBody>
          <a:bodyPr wrap="square" rtlCol="0">
            <a:spAutoFit/>
          </a:bodyPr>
          <a:lstStyle/>
          <a:p>
            <a:r>
              <a:rPr lang="tr-TR" sz="1800" dirty="0">
                <a:latin typeface="Lucida Sans Unicode"/>
                <a:cs typeface="Lucida Sans Unicode"/>
              </a:rPr>
              <a:t>x</a:t>
            </a:r>
            <a:r>
              <a:rPr lang="tr-TR" sz="1800" baseline="-25000" dirty="0">
                <a:latin typeface="Lucida Sans Unicode"/>
                <a:cs typeface="Lucida Sans Unicode"/>
              </a:rPr>
              <a:t>1 </a:t>
            </a:r>
            <a:r>
              <a:rPr lang="tr-TR" sz="1800" dirty="0">
                <a:latin typeface="Lucida Sans Unicode"/>
                <a:cs typeface="Lucida Sans Unicode"/>
              </a:rPr>
              <a:t>x</a:t>
            </a:r>
            <a:r>
              <a:rPr lang="tr-TR" sz="1800" baseline="-25000" dirty="0">
                <a:latin typeface="Lucida Sans Unicode"/>
                <a:cs typeface="Lucida Sans Unicode"/>
              </a:rPr>
              <a:t>2 </a:t>
            </a:r>
            <a:r>
              <a:rPr lang="tr-TR" sz="1800" dirty="0">
                <a:latin typeface="Lucida Sans Unicode"/>
                <a:cs typeface="Lucida Sans Unicode"/>
              </a:rPr>
              <a:t>x</a:t>
            </a:r>
            <a:r>
              <a:rPr lang="tr-TR" sz="1800" baseline="-25000" dirty="0">
                <a:latin typeface="Lucida Sans Unicode"/>
                <a:cs typeface="Lucida Sans Unicode"/>
              </a:rPr>
              <a:t>3 </a:t>
            </a:r>
            <a:r>
              <a:rPr lang="tr-TR" sz="1800" dirty="0">
                <a:latin typeface="Lucida Sans Unicode"/>
                <a:cs typeface="Lucida Sans Unicode"/>
              </a:rPr>
              <a:t>x</a:t>
            </a:r>
            <a:r>
              <a:rPr lang="tr-TR" sz="1800" baseline="-25000" dirty="0">
                <a:latin typeface="Lucida Sans Unicode"/>
                <a:cs typeface="Lucida Sans Unicode"/>
              </a:rPr>
              <a:t>4 </a:t>
            </a:r>
            <a:endParaRPr lang="tr-TR" sz="1800" dirty="0">
              <a:latin typeface="Lucida Sans Unicode"/>
              <a:cs typeface="Lucida Sans Unicode"/>
            </a:endParaRPr>
          </a:p>
        </p:txBody>
      </p:sp>
      <p:cxnSp>
        <p:nvCxnSpPr>
          <p:cNvPr id="28" name="Straight Connector 27"/>
          <p:cNvCxnSpPr/>
          <p:nvPr/>
        </p:nvCxnSpPr>
        <p:spPr>
          <a:xfrm rot="5400000">
            <a:off x="1691680" y="3294276"/>
            <a:ext cx="230425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81220" y="2358172"/>
            <a:ext cx="549625" cy="369332"/>
          </a:xfrm>
          <a:prstGeom prst="rect">
            <a:avLst/>
          </a:prstGeom>
          <a:noFill/>
        </p:spPr>
        <p:txBody>
          <a:bodyPr wrap="none" rtlCol="0">
            <a:spAutoFit/>
          </a:bodyPr>
          <a:lstStyle/>
          <a:p>
            <a:r>
              <a:rPr lang="tr-TR" sz="1800" dirty="0">
                <a:latin typeface="Lucida Sans Unicode"/>
                <a:cs typeface="Lucida Sans Unicode"/>
              </a:rPr>
              <a:t>1,5</a:t>
            </a:r>
          </a:p>
        </p:txBody>
      </p:sp>
      <p:sp>
        <p:nvSpPr>
          <p:cNvPr id="30" name="TextBox 29"/>
          <p:cNvSpPr txBox="1"/>
          <p:nvPr/>
        </p:nvSpPr>
        <p:spPr>
          <a:xfrm>
            <a:off x="2870180" y="2358172"/>
            <a:ext cx="1194332" cy="369332"/>
          </a:xfrm>
          <a:prstGeom prst="rect">
            <a:avLst/>
          </a:prstGeom>
          <a:noFill/>
        </p:spPr>
        <p:txBody>
          <a:bodyPr wrap="none" rtlCol="0">
            <a:spAutoFit/>
          </a:bodyPr>
          <a:lstStyle/>
          <a:p>
            <a:r>
              <a:rPr lang="tr-TR" sz="1800" dirty="0">
                <a:latin typeface="Lucida Sans Unicode"/>
                <a:cs typeface="Lucida Sans Unicode"/>
              </a:rPr>
              <a:t>0  -  0  1</a:t>
            </a:r>
          </a:p>
        </p:txBody>
      </p:sp>
      <p:sp>
        <p:nvSpPr>
          <p:cNvPr id="31" name="TextBox 30"/>
          <p:cNvSpPr txBox="1"/>
          <p:nvPr/>
        </p:nvSpPr>
        <p:spPr>
          <a:xfrm>
            <a:off x="323528" y="2358172"/>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32" name="TextBox 31"/>
          <p:cNvSpPr txBox="1"/>
          <p:nvPr/>
        </p:nvSpPr>
        <p:spPr>
          <a:xfrm>
            <a:off x="300256" y="3212976"/>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33" name="TextBox 32"/>
          <p:cNvSpPr txBox="1"/>
          <p:nvPr/>
        </p:nvSpPr>
        <p:spPr>
          <a:xfrm>
            <a:off x="2075776" y="2924944"/>
            <a:ext cx="695586" cy="369332"/>
          </a:xfrm>
          <a:prstGeom prst="rect">
            <a:avLst/>
          </a:prstGeom>
          <a:noFill/>
        </p:spPr>
        <p:txBody>
          <a:bodyPr wrap="none" rtlCol="0">
            <a:spAutoFit/>
          </a:bodyPr>
          <a:lstStyle/>
          <a:p>
            <a:r>
              <a:rPr lang="tr-TR" sz="1800" dirty="0">
                <a:latin typeface="Lucida Sans Unicode"/>
                <a:cs typeface="Lucida Sans Unicode"/>
              </a:rPr>
              <a:t>4,12</a:t>
            </a:r>
          </a:p>
        </p:txBody>
      </p:sp>
      <p:sp>
        <p:nvSpPr>
          <p:cNvPr id="34" name="TextBox 33"/>
          <p:cNvSpPr txBox="1"/>
          <p:nvPr/>
        </p:nvSpPr>
        <p:spPr>
          <a:xfrm>
            <a:off x="2870180" y="2924944"/>
            <a:ext cx="1194332" cy="369332"/>
          </a:xfrm>
          <a:prstGeom prst="rect">
            <a:avLst/>
          </a:prstGeom>
          <a:noFill/>
        </p:spPr>
        <p:txBody>
          <a:bodyPr wrap="none" rtlCol="0">
            <a:spAutoFit/>
          </a:bodyPr>
          <a:lstStyle/>
          <a:p>
            <a:r>
              <a:rPr lang="tr-TR" sz="1800" dirty="0">
                <a:latin typeface="Lucida Sans Unicode"/>
                <a:cs typeface="Lucida Sans Unicode"/>
              </a:rPr>
              <a:t>-  1  0  0</a:t>
            </a:r>
          </a:p>
        </p:txBody>
      </p:sp>
      <p:sp>
        <p:nvSpPr>
          <p:cNvPr id="35" name="TextBox 34"/>
          <p:cNvSpPr txBox="1"/>
          <p:nvPr/>
        </p:nvSpPr>
        <p:spPr>
          <a:xfrm>
            <a:off x="323528" y="2646204"/>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36" name="TextBox 35"/>
          <p:cNvSpPr txBox="1"/>
          <p:nvPr/>
        </p:nvSpPr>
        <p:spPr>
          <a:xfrm>
            <a:off x="323528" y="3501008"/>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37" name="TextBox 36"/>
          <p:cNvSpPr txBox="1"/>
          <p:nvPr/>
        </p:nvSpPr>
        <p:spPr>
          <a:xfrm>
            <a:off x="2077633" y="2636912"/>
            <a:ext cx="549625" cy="369332"/>
          </a:xfrm>
          <a:prstGeom prst="rect">
            <a:avLst/>
          </a:prstGeom>
          <a:noFill/>
        </p:spPr>
        <p:txBody>
          <a:bodyPr wrap="none" rtlCol="0">
            <a:spAutoFit/>
          </a:bodyPr>
          <a:lstStyle/>
          <a:p>
            <a:r>
              <a:rPr lang="tr-TR" sz="1800" dirty="0">
                <a:latin typeface="Lucida Sans Unicode"/>
                <a:cs typeface="Lucida Sans Unicode"/>
              </a:rPr>
              <a:t>4,5</a:t>
            </a:r>
          </a:p>
        </p:txBody>
      </p:sp>
      <p:sp>
        <p:nvSpPr>
          <p:cNvPr id="38" name="TextBox 37"/>
          <p:cNvSpPr txBox="1"/>
          <p:nvPr/>
        </p:nvSpPr>
        <p:spPr>
          <a:xfrm>
            <a:off x="2870180" y="2636912"/>
            <a:ext cx="1194332" cy="369332"/>
          </a:xfrm>
          <a:prstGeom prst="rect">
            <a:avLst/>
          </a:prstGeom>
          <a:noFill/>
        </p:spPr>
        <p:txBody>
          <a:bodyPr wrap="none" rtlCol="0">
            <a:spAutoFit/>
          </a:bodyPr>
          <a:lstStyle/>
          <a:p>
            <a:r>
              <a:rPr lang="tr-TR" sz="1800" dirty="0">
                <a:latin typeface="Lucida Sans Unicode"/>
                <a:cs typeface="Lucida Sans Unicode"/>
              </a:rPr>
              <a:t>0  1  0  -</a:t>
            </a:r>
          </a:p>
        </p:txBody>
      </p:sp>
      <p:sp>
        <p:nvSpPr>
          <p:cNvPr id="39" name="TextBox 38"/>
          <p:cNvSpPr txBox="1"/>
          <p:nvPr/>
        </p:nvSpPr>
        <p:spPr>
          <a:xfrm>
            <a:off x="2075776" y="3222268"/>
            <a:ext cx="695586" cy="369332"/>
          </a:xfrm>
          <a:prstGeom prst="rect">
            <a:avLst/>
          </a:prstGeom>
          <a:noFill/>
        </p:spPr>
        <p:txBody>
          <a:bodyPr wrap="none" rtlCol="0">
            <a:spAutoFit/>
          </a:bodyPr>
          <a:lstStyle/>
          <a:p>
            <a:r>
              <a:rPr lang="tr-TR" sz="1800" dirty="0">
                <a:latin typeface="Lucida Sans Unicode"/>
                <a:cs typeface="Lucida Sans Unicode"/>
              </a:rPr>
              <a:t>8,12</a:t>
            </a:r>
          </a:p>
        </p:txBody>
      </p:sp>
      <p:sp>
        <p:nvSpPr>
          <p:cNvPr id="40" name="TextBox 39"/>
          <p:cNvSpPr txBox="1"/>
          <p:nvPr/>
        </p:nvSpPr>
        <p:spPr>
          <a:xfrm>
            <a:off x="2870180" y="3212976"/>
            <a:ext cx="1194332" cy="369332"/>
          </a:xfrm>
          <a:prstGeom prst="rect">
            <a:avLst/>
          </a:prstGeom>
          <a:noFill/>
        </p:spPr>
        <p:txBody>
          <a:bodyPr wrap="none" rtlCol="0">
            <a:spAutoFit/>
          </a:bodyPr>
          <a:lstStyle/>
          <a:p>
            <a:r>
              <a:rPr lang="tr-TR" sz="1800" dirty="0">
                <a:latin typeface="Lucida Sans Unicode"/>
                <a:cs typeface="Lucida Sans Unicode"/>
              </a:rPr>
              <a:t>1  -  0  0</a:t>
            </a:r>
          </a:p>
        </p:txBody>
      </p:sp>
      <p:sp>
        <p:nvSpPr>
          <p:cNvPr id="41" name="TextBox 40"/>
          <p:cNvSpPr txBox="1"/>
          <p:nvPr/>
        </p:nvSpPr>
        <p:spPr>
          <a:xfrm>
            <a:off x="323528" y="2924944"/>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cxnSp>
        <p:nvCxnSpPr>
          <p:cNvPr id="42" name="Straight Connector 41"/>
          <p:cNvCxnSpPr/>
          <p:nvPr/>
        </p:nvCxnSpPr>
        <p:spPr>
          <a:xfrm>
            <a:off x="2123728" y="3510300"/>
            <a:ext cx="1944216"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51720" y="3510300"/>
            <a:ext cx="841546" cy="369332"/>
          </a:xfrm>
          <a:prstGeom prst="rect">
            <a:avLst/>
          </a:prstGeom>
          <a:noFill/>
        </p:spPr>
        <p:txBody>
          <a:bodyPr wrap="none" rtlCol="0">
            <a:spAutoFit/>
          </a:bodyPr>
          <a:lstStyle/>
          <a:p>
            <a:r>
              <a:rPr lang="tr-TR" sz="1800" dirty="0">
                <a:latin typeface="Lucida Sans Unicode"/>
                <a:cs typeface="Lucida Sans Unicode"/>
              </a:rPr>
              <a:t>12,14</a:t>
            </a:r>
          </a:p>
        </p:txBody>
      </p:sp>
      <p:sp>
        <p:nvSpPr>
          <p:cNvPr id="45" name="TextBox 44"/>
          <p:cNvSpPr txBox="1"/>
          <p:nvPr/>
        </p:nvSpPr>
        <p:spPr>
          <a:xfrm>
            <a:off x="2870180" y="3510300"/>
            <a:ext cx="1194332" cy="369332"/>
          </a:xfrm>
          <a:prstGeom prst="rect">
            <a:avLst/>
          </a:prstGeom>
          <a:noFill/>
        </p:spPr>
        <p:txBody>
          <a:bodyPr wrap="none" rtlCol="0">
            <a:spAutoFit/>
          </a:bodyPr>
          <a:lstStyle/>
          <a:p>
            <a:r>
              <a:rPr lang="tr-TR" sz="1800" dirty="0">
                <a:latin typeface="Lucida Sans Unicode"/>
                <a:cs typeface="Lucida Sans Unicode"/>
              </a:rPr>
              <a:t>1  1  -  0</a:t>
            </a:r>
          </a:p>
        </p:txBody>
      </p:sp>
      <p:sp>
        <p:nvSpPr>
          <p:cNvPr id="46" name="TextBox 45"/>
          <p:cNvSpPr txBox="1"/>
          <p:nvPr/>
        </p:nvSpPr>
        <p:spPr>
          <a:xfrm>
            <a:off x="323528" y="4077072"/>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cxnSp>
        <p:nvCxnSpPr>
          <p:cNvPr id="47" name="Straight Connector 46"/>
          <p:cNvCxnSpPr/>
          <p:nvPr/>
        </p:nvCxnSpPr>
        <p:spPr>
          <a:xfrm rot="5400000">
            <a:off x="2915816" y="3294276"/>
            <a:ext cx="2304256"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24458" y="3782438"/>
            <a:ext cx="343927"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A</a:t>
            </a:r>
            <a:endParaRPr lang="tr-TR" sz="1800" dirty="0">
              <a:solidFill>
                <a:srgbClr val="00B050"/>
              </a:solidFill>
              <a:latin typeface="Lucida Sans Unicode"/>
              <a:cs typeface="Lucida Sans Unicode"/>
            </a:endParaRPr>
          </a:p>
        </p:txBody>
      </p:sp>
      <p:sp>
        <p:nvSpPr>
          <p:cNvPr id="59" name="TextBox 58"/>
          <p:cNvSpPr txBox="1"/>
          <p:nvPr/>
        </p:nvSpPr>
        <p:spPr>
          <a:xfrm>
            <a:off x="3988597" y="2352870"/>
            <a:ext cx="317440"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B</a:t>
            </a:r>
            <a:endParaRPr lang="tr-TR" sz="1800" dirty="0">
              <a:solidFill>
                <a:srgbClr val="00B050"/>
              </a:solidFill>
              <a:latin typeface="Lucida Sans Unicode"/>
              <a:cs typeface="Lucida Sans Unicode"/>
            </a:endParaRPr>
          </a:p>
        </p:txBody>
      </p:sp>
      <p:sp>
        <p:nvSpPr>
          <p:cNvPr id="60" name="TextBox 59"/>
          <p:cNvSpPr txBox="1"/>
          <p:nvPr/>
        </p:nvSpPr>
        <p:spPr>
          <a:xfrm>
            <a:off x="3994212" y="2650189"/>
            <a:ext cx="344378"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C</a:t>
            </a:r>
            <a:endParaRPr lang="tr-TR" sz="1800" dirty="0">
              <a:solidFill>
                <a:srgbClr val="00B050"/>
              </a:solidFill>
              <a:latin typeface="Lucida Sans Unicode"/>
              <a:cs typeface="Lucida Sans Unicode"/>
            </a:endParaRPr>
          </a:p>
        </p:txBody>
      </p:sp>
      <p:sp>
        <p:nvSpPr>
          <p:cNvPr id="61" name="TextBox 60"/>
          <p:cNvSpPr txBox="1"/>
          <p:nvPr/>
        </p:nvSpPr>
        <p:spPr>
          <a:xfrm>
            <a:off x="3994212" y="2925071"/>
            <a:ext cx="357565"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D</a:t>
            </a:r>
            <a:endParaRPr lang="tr-TR" sz="1800" dirty="0">
              <a:solidFill>
                <a:srgbClr val="00B050"/>
              </a:solidFill>
              <a:latin typeface="Lucida Sans Unicode"/>
              <a:cs typeface="Lucida Sans Unicode"/>
            </a:endParaRPr>
          </a:p>
        </p:txBody>
      </p:sp>
      <p:sp>
        <p:nvSpPr>
          <p:cNvPr id="62" name="TextBox 61"/>
          <p:cNvSpPr txBox="1"/>
          <p:nvPr/>
        </p:nvSpPr>
        <p:spPr>
          <a:xfrm>
            <a:off x="3994210" y="3205563"/>
            <a:ext cx="312906"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E</a:t>
            </a:r>
            <a:endParaRPr lang="tr-TR" sz="1800" dirty="0">
              <a:solidFill>
                <a:srgbClr val="00B050"/>
              </a:solidFill>
              <a:latin typeface="Lucida Sans Unicode"/>
              <a:cs typeface="Lucida Sans Unicode"/>
            </a:endParaRPr>
          </a:p>
        </p:txBody>
      </p:sp>
      <p:sp>
        <p:nvSpPr>
          <p:cNvPr id="63" name="TextBox 62"/>
          <p:cNvSpPr txBox="1"/>
          <p:nvPr/>
        </p:nvSpPr>
        <p:spPr>
          <a:xfrm>
            <a:off x="3999821" y="3514102"/>
            <a:ext cx="308423"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F</a:t>
            </a:r>
            <a:endParaRPr lang="tr-TR" sz="1800" dirty="0">
              <a:solidFill>
                <a:srgbClr val="00B050"/>
              </a:solidFill>
              <a:latin typeface="Lucida Sans Unicode"/>
              <a:cs typeface="Lucida Sans Unicode"/>
            </a:endParaRPr>
          </a:p>
        </p:txBody>
      </p:sp>
      <p:sp>
        <p:nvSpPr>
          <p:cNvPr id="65" name="TextBox 64"/>
          <p:cNvSpPr txBox="1"/>
          <p:nvPr/>
        </p:nvSpPr>
        <p:spPr>
          <a:xfrm>
            <a:off x="1796" y="4625841"/>
            <a:ext cx="4056970" cy="2031325"/>
          </a:xfrm>
          <a:prstGeom prst="rect">
            <a:avLst/>
          </a:prstGeom>
          <a:noFill/>
        </p:spPr>
        <p:txBody>
          <a:bodyPr wrap="none" rtlCol="0">
            <a:spAutoFit/>
          </a:bodyPr>
          <a:lstStyle/>
          <a:p>
            <a:r>
              <a:rPr lang="tr-TR" sz="1800" dirty="0">
                <a:solidFill>
                  <a:srgbClr val="FF0000"/>
                </a:solidFill>
                <a:latin typeface="Lucida Sans Unicode"/>
                <a:cs typeface="Lucida Sans Unicode"/>
              </a:rPr>
              <a:t>Product of Prime Implicants:</a:t>
            </a:r>
          </a:p>
          <a:p>
            <a:endParaRPr lang="tr-TR" sz="1800" dirty="0">
              <a:latin typeface="Lucida Sans Unicode"/>
              <a:cs typeface="Lucida Sans Unicode"/>
            </a:endParaRPr>
          </a:p>
          <a:p>
            <a:r>
              <a:rPr lang="tr-TR" sz="1800" dirty="0">
                <a:latin typeface="Lucida Sans Unicode"/>
                <a:cs typeface="Lucida Sans Unicode"/>
              </a:rPr>
              <a:t>f(x</a:t>
            </a:r>
            <a:r>
              <a:rPr lang="tr-TR" sz="1800" baseline="-25000" dirty="0">
                <a:latin typeface="Lucida Sans Unicode"/>
                <a:cs typeface="Lucida Sans Unicode"/>
              </a:rPr>
              <a:t>1</a:t>
            </a:r>
            <a:r>
              <a:rPr lang="tr-TR" sz="1800" dirty="0">
                <a:latin typeface="Lucida Sans Unicode"/>
                <a:cs typeface="Lucida Sans Unicode"/>
              </a:rPr>
              <a:t>,x</a:t>
            </a:r>
            <a:r>
              <a:rPr lang="tr-TR" sz="1800" baseline="-25000" dirty="0">
                <a:latin typeface="Lucida Sans Unicode"/>
                <a:cs typeface="Lucida Sans Unicode"/>
              </a:rPr>
              <a:t>2</a:t>
            </a:r>
            <a:r>
              <a:rPr lang="tr-TR" sz="1800" dirty="0">
                <a:latin typeface="Lucida Sans Unicode"/>
                <a:cs typeface="Lucida Sans Unicode"/>
              </a:rPr>
              <a:t>,x</a:t>
            </a:r>
            <a:r>
              <a:rPr lang="tr-TR" sz="1800" baseline="-25000" dirty="0">
                <a:latin typeface="Lucida Sans Unicode"/>
                <a:cs typeface="Lucida Sans Unicode"/>
              </a:rPr>
              <a:t>3</a:t>
            </a:r>
            <a:r>
              <a:rPr lang="tr-TR" sz="1800" dirty="0">
                <a:latin typeface="Lucida Sans Unicode"/>
                <a:cs typeface="Lucida Sans Unicode"/>
              </a:rPr>
              <a:t>,x</a:t>
            </a:r>
            <a:r>
              <a:rPr lang="tr-TR" sz="1800" baseline="-25000" dirty="0">
                <a:latin typeface="Lucida Sans Unicode"/>
                <a:cs typeface="Lucida Sans Unicode"/>
              </a:rPr>
              <a:t>4</a:t>
            </a:r>
            <a:r>
              <a:rPr lang="tr-TR" sz="1800" dirty="0">
                <a:latin typeface="Lucida Sans Unicode"/>
                <a:cs typeface="Lucida Sans Unicode"/>
              </a:rPr>
              <a:t>)=</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1</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2</a:t>
            </a:r>
            <a:r>
              <a:rPr lang="tr-TR" sz="1800" dirty="0">
                <a:latin typeface="Lucida Sans Unicode"/>
                <a:cs typeface="Lucida Sans Unicode"/>
              </a:rPr>
              <a:t>+x</a:t>
            </a:r>
            <a:r>
              <a:rPr lang="tr-TR" sz="1800" baseline="-25000" dirty="0">
                <a:latin typeface="Lucida Sans Unicode"/>
                <a:cs typeface="Lucida Sans Unicode"/>
              </a:rPr>
              <a:t>3</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4</a:t>
            </a:r>
            <a:r>
              <a:rPr lang="tr-TR" sz="1800" dirty="0">
                <a:latin typeface="Lucida Sans Unicode"/>
                <a:cs typeface="Lucida Sans Unicode"/>
                <a:sym typeface="Symbol"/>
              </a:rPr>
              <a:t>)</a:t>
            </a:r>
          </a:p>
          <a:p>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1</a:t>
            </a:r>
            <a:r>
              <a:rPr lang="tr-TR" sz="1800" dirty="0">
                <a:latin typeface="Lucida Sans Unicode"/>
                <a:cs typeface="Lucida Sans Unicode"/>
              </a:rPr>
              <a:t>+x</a:t>
            </a:r>
            <a:r>
              <a:rPr lang="tr-TR" sz="1800" baseline="-25000" dirty="0">
                <a:latin typeface="Lucida Sans Unicode"/>
                <a:cs typeface="Lucida Sans Unicode"/>
              </a:rPr>
              <a:t>3</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4</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1</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2</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3</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2</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3</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4</a:t>
            </a:r>
            <a:r>
              <a:rPr lang="tr-TR" sz="1800" dirty="0">
                <a:latin typeface="Lucida Sans Unicode"/>
                <a:cs typeface="Lucida Sans Unicode"/>
                <a:sym typeface="Symbol"/>
              </a:rPr>
              <a:t>)</a:t>
            </a:r>
          </a:p>
          <a:p>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1</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3</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4</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1</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2</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4</a:t>
            </a:r>
            <a:r>
              <a:rPr lang="tr-TR" sz="1800" dirty="0">
                <a:latin typeface="Lucida Sans Unicode"/>
                <a:cs typeface="Lucida Sans Unicode"/>
                <a:sym typeface="Symbol"/>
              </a:rPr>
              <a:t>)</a:t>
            </a:r>
            <a:endParaRPr lang="tr-TR" sz="1800" dirty="0">
              <a:latin typeface="Lucida Sans Unicode"/>
              <a:cs typeface="Lucida Sans Unicode"/>
            </a:endParaRPr>
          </a:p>
        </p:txBody>
      </p:sp>
      <p:grpSp>
        <p:nvGrpSpPr>
          <p:cNvPr id="4" name="Group 104"/>
          <p:cNvGrpSpPr/>
          <p:nvPr/>
        </p:nvGrpSpPr>
        <p:grpSpPr>
          <a:xfrm>
            <a:off x="5076056" y="2214156"/>
            <a:ext cx="2448448" cy="2088232"/>
            <a:chOff x="5076056" y="2636912"/>
            <a:chExt cx="2448448" cy="2088232"/>
          </a:xfrm>
        </p:grpSpPr>
        <p:sp>
          <p:nvSpPr>
            <p:cNvPr id="57" name="TextBox 56"/>
            <p:cNvSpPr txBox="1"/>
            <p:nvPr/>
          </p:nvSpPr>
          <p:spPr>
            <a:xfrm>
              <a:off x="5364088" y="2636912"/>
              <a:ext cx="330627" cy="369332"/>
            </a:xfrm>
            <a:prstGeom prst="rect">
              <a:avLst/>
            </a:prstGeom>
            <a:noFill/>
          </p:spPr>
          <p:txBody>
            <a:bodyPr wrap="none" rtlCol="0">
              <a:spAutoFit/>
            </a:bodyPr>
            <a:lstStyle/>
            <a:p>
              <a:r>
                <a:rPr lang="tr-TR" sz="1800" dirty="0">
                  <a:latin typeface="Lucida Sans Unicode"/>
                  <a:cs typeface="Lucida Sans Unicode"/>
                </a:rPr>
                <a:t>1</a:t>
              </a:r>
            </a:p>
          </p:txBody>
        </p:sp>
        <p:sp>
          <p:nvSpPr>
            <p:cNvPr id="64" name="TextBox 63"/>
            <p:cNvSpPr txBox="1"/>
            <p:nvPr/>
          </p:nvSpPr>
          <p:spPr>
            <a:xfrm>
              <a:off x="5724128" y="2636912"/>
              <a:ext cx="330627" cy="369332"/>
            </a:xfrm>
            <a:prstGeom prst="rect">
              <a:avLst/>
            </a:prstGeom>
            <a:noFill/>
          </p:spPr>
          <p:txBody>
            <a:bodyPr wrap="none" rtlCol="0">
              <a:spAutoFit/>
            </a:bodyPr>
            <a:lstStyle/>
            <a:p>
              <a:r>
                <a:rPr lang="tr-TR" sz="1800" dirty="0">
                  <a:latin typeface="Lucida Sans Unicode"/>
                  <a:cs typeface="Lucida Sans Unicode"/>
                </a:rPr>
                <a:t>4</a:t>
              </a:r>
            </a:p>
          </p:txBody>
        </p:sp>
        <p:sp>
          <p:nvSpPr>
            <p:cNvPr id="66" name="TextBox 65"/>
            <p:cNvSpPr txBox="1"/>
            <p:nvPr/>
          </p:nvSpPr>
          <p:spPr>
            <a:xfrm>
              <a:off x="6012160" y="2636912"/>
              <a:ext cx="330627" cy="369332"/>
            </a:xfrm>
            <a:prstGeom prst="rect">
              <a:avLst/>
            </a:prstGeom>
            <a:noFill/>
          </p:spPr>
          <p:txBody>
            <a:bodyPr wrap="none" rtlCol="0">
              <a:spAutoFit/>
            </a:bodyPr>
            <a:lstStyle/>
            <a:p>
              <a:r>
                <a:rPr lang="tr-TR" sz="1800" dirty="0">
                  <a:latin typeface="Lucida Sans Unicode"/>
                  <a:cs typeface="Lucida Sans Unicode"/>
                </a:rPr>
                <a:t>8</a:t>
              </a:r>
            </a:p>
          </p:txBody>
        </p:sp>
        <p:sp>
          <p:nvSpPr>
            <p:cNvPr id="67" name="TextBox 66"/>
            <p:cNvSpPr txBox="1"/>
            <p:nvPr/>
          </p:nvSpPr>
          <p:spPr>
            <a:xfrm>
              <a:off x="6257684" y="2636912"/>
              <a:ext cx="330627" cy="369332"/>
            </a:xfrm>
            <a:prstGeom prst="rect">
              <a:avLst/>
            </a:prstGeom>
            <a:noFill/>
          </p:spPr>
          <p:txBody>
            <a:bodyPr wrap="none" rtlCol="0">
              <a:spAutoFit/>
            </a:bodyPr>
            <a:lstStyle/>
            <a:p>
              <a:r>
                <a:rPr lang="tr-TR" sz="1800" dirty="0">
                  <a:latin typeface="Lucida Sans Unicode"/>
                  <a:cs typeface="Lucida Sans Unicode"/>
                </a:rPr>
                <a:t>5</a:t>
              </a:r>
            </a:p>
          </p:txBody>
        </p:sp>
        <p:sp>
          <p:nvSpPr>
            <p:cNvPr id="68" name="TextBox 67"/>
            <p:cNvSpPr txBox="1"/>
            <p:nvPr/>
          </p:nvSpPr>
          <p:spPr>
            <a:xfrm>
              <a:off x="6471852" y="2636912"/>
              <a:ext cx="476588" cy="369332"/>
            </a:xfrm>
            <a:prstGeom prst="rect">
              <a:avLst/>
            </a:prstGeom>
            <a:noFill/>
          </p:spPr>
          <p:txBody>
            <a:bodyPr wrap="none" rtlCol="0">
              <a:spAutoFit/>
            </a:bodyPr>
            <a:lstStyle/>
            <a:p>
              <a:r>
                <a:rPr lang="tr-TR" sz="1800" dirty="0">
                  <a:latin typeface="Lucida Sans Unicode"/>
                  <a:cs typeface="Lucida Sans Unicode"/>
                </a:rPr>
                <a:t>12</a:t>
              </a:r>
            </a:p>
          </p:txBody>
        </p:sp>
        <p:sp>
          <p:nvSpPr>
            <p:cNvPr id="69" name="TextBox 68"/>
            <p:cNvSpPr txBox="1"/>
            <p:nvPr/>
          </p:nvSpPr>
          <p:spPr>
            <a:xfrm>
              <a:off x="6804248" y="2636912"/>
              <a:ext cx="476588" cy="369332"/>
            </a:xfrm>
            <a:prstGeom prst="rect">
              <a:avLst/>
            </a:prstGeom>
            <a:noFill/>
          </p:spPr>
          <p:txBody>
            <a:bodyPr wrap="none" rtlCol="0">
              <a:spAutoFit/>
            </a:bodyPr>
            <a:lstStyle/>
            <a:p>
              <a:r>
                <a:rPr lang="tr-TR" sz="1800" dirty="0">
                  <a:latin typeface="Lucida Sans Unicode"/>
                  <a:cs typeface="Lucida Sans Unicode"/>
                </a:rPr>
                <a:t>11</a:t>
              </a:r>
            </a:p>
          </p:txBody>
        </p:sp>
        <p:sp>
          <p:nvSpPr>
            <p:cNvPr id="70" name="TextBox 69"/>
            <p:cNvSpPr txBox="1"/>
            <p:nvPr/>
          </p:nvSpPr>
          <p:spPr>
            <a:xfrm>
              <a:off x="7047916" y="2636912"/>
              <a:ext cx="476588" cy="369332"/>
            </a:xfrm>
            <a:prstGeom prst="rect">
              <a:avLst/>
            </a:prstGeom>
            <a:noFill/>
          </p:spPr>
          <p:txBody>
            <a:bodyPr wrap="none" rtlCol="0">
              <a:spAutoFit/>
            </a:bodyPr>
            <a:lstStyle/>
            <a:p>
              <a:r>
                <a:rPr lang="tr-TR" sz="1800" dirty="0">
                  <a:latin typeface="Lucida Sans Unicode"/>
                  <a:cs typeface="Lucida Sans Unicode"/>
                </a:rPr>
                <a:t>14</a:t>
              </a:r>
            </a:p>
          </p:txBody>
        </p:sp>
        <p:sp>
          <p:nvSpPr>
            <p:cNvPr id="71" name="TextBox 70"/>
            <p:cNvSpPr txBox="1"/>
            <p:nvPr/>
          </p:nvSpPr>
          <p:spPr>
            <a:xfrm>
              <a:off x="5076056" y="2924944"/>
              <a:ext cx="343927"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A</a:t>
              </a:r>
              <a:endParaRPr lang="tr-TR" sz="1800" dirty="0">
                <a:solidFill>
                  <a:srgbClr val="00B050"/>
                </a:solidFill>
                <a:latin typeface="Lucida Sans Unicode"/>
                <a:cs typeface="Lucida Sans Unicode"/>
              </a:endParaRPr>
            </a:p>
          </p:txBody>
        </p:sp>
        <p:sp>
          <p:nvSpPr>
            <p:cNvPr id="72" name="TextBox 71"/>
            <p:cNvSpPr txBox="1"/>
            <p:nvPr/>
          </p:nvSpPr>
          <p:spPr>
            <a:xfrm>
              <a:off x="5076056" y="3212976"/>
              <a:ext cx="317440"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B</a:t>
              </a:r>
              <a:endParaRPr lang="tr-TR" sz="1800" dirty="0">
                <a:solidFill>
                  <a:srgbClr val="00B050"/>
                </a:solidFill>
                <a:latin typeface="Lucida Sans Unicode"/>
                <a:cs typeface="Lucida Sans Unicode"/>
              </a:endParaRPr>
            </a:p>
          </p:txBody>
        </p:sp>
        <p:sp>
          <p:nvSpPr>
            <p:cNvPr id="73" name="TextBox 72"/>
            <p:cNvSpPr txBox="1"/>
            <p:nvPr/>
          </p:nvSpPr>
          <p:spPr>
            <a:xfrm>
              <a:off x="5076056" y="3491716"/>
              <a:ext cx="344378"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C</a:t>
              </a:r>
              <a:endParaRPr lang="tr-TR" sz="1800" dirty="0">
                <a:solidFill>
                  <a:srgbClr val="00B050"/>
                </a:solidFill>
                <a:latin typeface="Lucida Sans Unicode"/>
                <a:cs typeface="Lucida Sans Unicode"/>
              </a:endParaRPr>
            </a:p>
          </p:txBody>
        </p:sp>
        <p:sp>
          <p:nvSpPr>
            <p:cNvPr id="74" name="TextBox 73"/>
            <p:cNvSpPr txBox="1"/>
            <p:nvPr/>
          </p:nvSpPr>
          <p:spPr>
            <a:xfrm>
              <a:off x="5076056" y="3779748"/>
              <a:ext cx="357565"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D</a:t>
              </a:r>
              <a:endParaRPr lang="tr-TR" sz="1800" dirty="0">
                <a:solidFill>
                  <a:srgbClr val="00B050"/>
                </a:solidFill>
                <a:latin typeface="Lucida Sans Unicode"/>
                <a:cs typeface="Lucida Sans Unicode"/>
              </a:endParaRPr>
            </a:p>
          </p:txBody>
        </p:sp>
        <p:sp>
          <p:nvSpPr>
            <p:cNvPr id="75" name="TextBox 74"/>
            <p:cNvSpPr txBox="1"/>
            <p:nvPr/>
          </p:nvSpPr>
          <p:spPr>
            <a:xfrm>
              <a:off x="5076056" y="4067780"/>
              <a:ext cx="312906"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E</a:t>
              </a:r>
              <a:endParaRPr lang="tr-TR" sz="1800" dirty="0">
                <a:solidFill>
                  <a:srgbClr val="00B050"/>
                </a:solidFill>
                <a:latin typeface="Lucida Sans Unicode"/>
                <a:cs typeface="Lucida Sans Unicode"/>
              </a:endParaRPr>
            </a:p>
          </p:txBody>
        </p:sp>
        <p:sp>
          <p:nvSpPr>
            <p:cNvPr id="76" name="TextBox 75"/>
            <p:cNvSpPr txBox="1"/>
            <p:nvPr/>
          </p:nvSpPr>
          <p:spPr>
            <a:xfrm>
              <a:off x="5076056" y="4355812"/>
              <a:ext cx="308423"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F</a:t>
              </a:r>
              <a:endParaRPr lang="tr-TR" sz="1800" dirty="0">
                <a:solidFill>
                  <a:srgbClr val="00B050"/>
                </a:solidFill>
                <a:latin typeface="Lucida Sans Unicode"/>
                <a:cs typeface="Lucida Sans Unicode"/>
              </a:endParaRPr>
            </a:p>
          </p:txBody>
        </p:sp>
        <p:cxnSp>
          <p:nvCxnSpPr>
            <p:cNvPr id="77" name="Straight Connector 76"/>
            <p:cNvCxnSpPr/>
            <p:nvPr/>
          </p:nvCxnSpPr>
          <p:spPr>
            <a:xfrm rot="5400000">
              <a:off x="4752020" y="3681028"/>
              <a:ext cx="1944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148064" y="2924944"/>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148064" y="3212976"/>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148064" y="3501008"/>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148064" y="3789040"/>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148064" y="4077072"/>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148064" y="4365104"/>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148064" y="4653136"/>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463988" y="3681028"/>
              <a:ext cx="1944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5040052" y="3681028"/>
              <a:ext cx="1944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5904148" y="3681028"/>
              <a:ext cx="1944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5328084" y="3681028"/>
              <a:ext cx="1944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5616116" y="3681028"/>
              <a:ext cx="1944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6192180" y="3681028"/>
              <a:ext cx="1944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6480212" y="3681028"/>
              <a:ext cx="194421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6876256" y="2502188"/>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07" name="TextBox 106"/>
          <p:cNvSpPr txBox="1"/>
          <p:nvPr/>
        </p:nvSpPr>
        <p:spPr>
          <a:xfrm>
            <a:off x="5395192" y="2780928"/>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08" name="TextBox 107"/>
          <p:cNvSpPr txBox="1"/>
          <p:nvPr/>
        </p:nvSpPr>
        <p:spPr>
          <a:xfrm>
            <a:off x="6259288" y="2780928"/>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09" name="TextBox 108"/>
          <p:cNvSpPr txBox="1"/>
          <p:nvPr/>
        </p:nvSpPr>
        <p:spPr>
          <a:xfrm>
            <a:off x="5683224" y="3068960"/>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0" name="TextBox 109"/>
          <p:cNvSpPr txBox="1"/>
          <p:nvPr/>
        </p:nvSpPr>
        <p:spPr>
          <a:xfrm>
            <a:off x="6259288" y="3068960"/>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1" name="TextBox 110"/>
          <p:cNvSpPr txBox="1"/>
          <p:nvPr/>
        </p:nvSpPr>
        <p:spPr>
          <a:xfrm>
            <a:off x="5683224" y="3356992"/>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2" name="TextBox 111"/>
          <p:cNvSpPr txBox="1"/>
          <p:nvPr/>
        </p:nvSpPr>
        <p:spPr>
          <a:xfrm>
            <a:off x="6547320" y="3356992"/>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3" name="TextBox 112"/>
          <p:cNvSpPr txBox="1"/>
          <p:nvPr/>
        </p:nvSpPr>
        <p:spPr>
          <a:xfrm>
            <a:off x="5971256" y="3645024"/>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4" name="TextBox 113"/>
          <p:cNvSpPr txBox="1"/>
          <p:nvPr/>
        </p:nvSpPr>
        <p:spPr>
          <a:xfrm>
            <a:off x="6547320" y="3645024"/>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5" name="TextBox 114"/>
          <p:cNvSpPr txBox="1"/>
          <p:nvPr/>
        </p:nvSpPr>
        <p:spPr>
          <a:xfrm>
            <a:off x="6547320" y="3933056"/>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6" name="TextBox 115"/>
          <p:cNvSpPr txBox="1"/>
          <p:nvPr/>
        </p:nvSpPr>
        <p:spPr>
          <a:xfrm>
            <a:off x="7164288" y="3933056"/>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17" name="Oval 116"/>
          <p:cNvSpPr/>
          <p:nvPr/>
        </p:nvSpPr>
        <p:spPr>
          <a:xfrm>
            <a:off x="5436096" y="2790220"/>
            <a:ext cx="288032" cy="288032"/>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800">
              <a:latin typeface="Lucida Sans Unicode"/>
              <a:cs typeface="Lucida Sans Unicode"/>
            </a:endParaRPr>
          </a:p>
        </p:txBody>
      </p:sp>
      <p:sp>
        <p:nvSpPr>
          <p:cNvPr id="118" name="TextBox 117"/>
          <p:cNvSpPr txBox="1"/>
          <p:nvPr/>
        </p:nvSpPr>
        <p:spPr>
          <a:xfrm>
            <a:off x="7406098" y="2790220"/>
            <a:ext cx="503864"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EPI</a:t>
            </a:r>
            <a:endParaRPr lang="tr-TR" sz="1800" dirty="0">
              <a:solidFill>
                <a:srgbClr val="FF0000"/>
              </a:solidFill>
              <a:latin typeface="Lucida Sans Unicode"/>
              <a:cs typeface="Lucida Sans Unicode"/>
            </a:endParaRPr>
          </a:p>
        </p:txBody>
      </p:sp>
      <p:cxnSp>
        <p:nvCxnSpPr>
          <p:cNvPr id="122" name="Straight Connector 121"/>
          <p:cNvCxnSpPr/>
          <p:nvPr/>
        </p:nvCxnSpPr>
        <p:spPr>
          <a:xfrm>
            <a:off x="5004048" y="2934236"/>
            <a:ext cx="25202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rot="5400000">
            <a:off x="4463988" y="3258272"/>
            <a:ext cx="22322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a:off x="5328084" y="3258272"/>
            <a:ext cx="22322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6012160" y="3654316"/>
            <a:ext cx="288032" cy="288032"/>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800">
              <a:latin typeface="Lucida Sans Unicode"/>
              <a:cs typeface="Lucida Sans Unicode"/>
            </a:endParaRPr>
          </a:p>
        </p:txBody>
      </p:sp>
      <p:sp>
        <p:nvSpPr>
          <p:cNvPr id="127" name="TextBox 126"/>
          <p:cNvSpPr txBox="1"/>
          <p:nvPr/>
        </p:nvSpPr>
        <p:spPr>
          <a:xfrm>
            <a:off x="7380312" y="3645024"/>
            <a:ext cx="503864"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EPI</a:t>
            </a:r>
            <a:endParaRPr lang="tr-TR" sz="1800" dirty="0">
              <a:solidFill>
                <a:srgbClr val="FF0000"/>
              </a:solidFill>
              <a:latin typeface="Lucida Sans Unicode"/>
              <a:cs typeface="Lucida Sans Unicode"/>
            </a:endParaRPr>
          </a:p>
        </p:txBody>
      </p:sp>
      <p:cxnSp>
        <p:nvCxnSpPr>
          <p:cNvPr id="128" name="Straight Connector 127"/>
          <p:cNvCxnSpPr/>
          <p:nvPr/>
        </p:nvCxnSpPr>
        <p:spPr>
          <a:xfrm>
            <a:off x="5004048" y="3798332"/>
            <a:ext cx="25202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5400000">
            <a:off x="5040052" y="3258272"/>
            <a:ext cx="22322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5616116" y="3258272"/>
            <a:ext cx="22322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6876256" y="2502188"/>
            <a:ext cx="288032" cy="288032"/>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800">
              <a:latin typeface="Lucida Sans Unicode"/>
              <a:cs typeface="Lucida Sans Unicode"/>
            </a:endParaRPr>
          </a:p>
        </p:txBody>
      </p:sp>
      <p:sp>
        <p:nvSpPr>
          <p:cNvPr id="132" name="TextBox 131"/>
          <p:cNvSpPr txBox="1"/>
          <p:nvPr/>
        </p:nvSpPr>
        <p:spPr>
          <a:xfrm>
            <a:off x="7380312" y="2502188"/>
            <a:ext cx="503864"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EPI</a:t>
            </a:r>
            <a:endParaRPr lang="tr-TR" sz="1800" dirty="0">
              <a:solidFill>
                <a:srgbClr val="FF0000"/>
              </a:solidFill>
              <a:latin typeface="Lucida Sans Unicode"/>
              <a:cs typeface="Lucida Sans Unicode"/>
            </a:endParaRPr>
          </a:p>
        </p:txBody>
      </p:sp>
      <p:cxnSp>
        <p:nvCxnSpPr>
          <p:cNvPr id="133" name="Straight Connector 132"/>
          <p:cNvCxnSpPr/>
          <p:nvPr/>
        </p:nvCxnSpPr>
        <p:spPr>
          <a:xfrm>
            <a:off x="5004048" y="2646204"/>
            <a:ext cx="25202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5904148" y="3258272"/>
            <a:ext cx="22322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7164288" y="3942348"/>
            <a:ext cx="288032" cy="288032"/>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800">
              <a:latin typeface="Lucida Sans Unicode"/>
              <a:cs typeface="Lucida Sans Unicode"/>
            </a:endParaRPr>
          </a:p>
        </p:txBody>
      </p:sp>
      <p:sp>
        <p:nvSpPr>
          <p:cNvPr id="136" name="TextBox 135"/>
          <p:cNvSpPr txBox="1"/>
          <p:nvPr/>
        </p:nvSpPr>
        <p:spPr>
          <a:xfrm>
            <a:off x="7380312" y="3933056"/>
            <a:ext cx="503864"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EPI</a:t>
            </a:r>
            <a:endParaRPr lang="tr-TR" sz="1800" dirty="0">
              <a:solidFill>
                <a:srgbClr val="FF0000"/>
              </a:solidFill>
              <a:latin typeface="Lucida Sans Unicode"/>
              <a:cs typeface="Lucida Sans Unicode"/>
            </a:endParaRPr>
          </a:p>
        </p:txBody>
      </p:sp>
      <p:cxnSp>
        <p:nvCxnSpPr>
          <p:cNvPr id="137" name="Straight Connector 136"/>
          <p:cNvCxnSpPr/>
          <p:nvPr/>
        </p:nvCxnSpPr>
        <p:spPr>
          <a:xfrm rot="5400000">
            <a:off x="6192180" y="3258272"/>
            <a:ext cx="22322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004048" y="4086364"/>
            <a:ext cx="25202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275758" y="4625841"/>
            <a:ext cx="4895729" cy="2031325"/>
          </a:xfrm>
          <a:prstGeom prst="rect">
            <a:avLst/>
          </a:prstGeom>
          <a:noFill/>
        </p:spPr>
        <p:txBody>
          <a:bodyPr wrap="none" rtlCol="0">
            <a:spAutoFit/>
          </a:bodyPr>
          <a:lstStyle/>
          <a:p>
            <a:r>
              <a:rPr lang="tr-TR" sz="1800" dirty="0">
                <a:solidFill>
                  <a:srgbClr val="FF0000"/>
                </a:solidFill>
                <a:latin typeface="Lucida Sans Unicode"/>
                <a:cs typeface="Lucida Sans Unicode"/>
              </a:rPr>
              <a:t>Optimal Representation: </a:t>
            </a:r>
          </a:p>
          <a:p>
            <a:endParaRPr lang="tr-TR" sz="1800" dirty="0">
              <a:latin typeface="Lucida Sans Unicode"/>
              <a:cs typeface="Lucida Sans Unicode"/>
            </a:endParaRPr>
          </a:p>
          <a:p>
            <a:r>
              <a:rPr lang="tr-TR" sz="1800" dirty="0">
                <a:latin typeface="Lucida Sans Unicode"/>
                <a:cs typeface="Lucida Sans Unicode"/>
              </a:rPr>
              <a:t>f(x</a:t>
            </a:r>
            <a:r>
              <a:rPr lang="tr-TR" sz="1800" baseline="-25000" dirty="0">
                <a:latin typeface="Lucida Sans Unicode"/>
                <a:cs typeface="Lucida Sans Unicode"/>
              </a:rPr>
              <a:t>1</a:t>
            </a:r>
            <a:r>
              <a:rPr lang="tr-TR" sz="1800" dirty="0">
                <a:latin typeface="Lucida Sans Unicode"/>
                <a:cs typeface="Lucida Sans Unicode"/>
              </a:rPr>
              <a:t>,x</a:t>
            </a:r>
            <a:r>
              <a:rPr lang="tr-TR" sz="1800" baseline="-25000" dirty="0">
                <a:latin typeface="Lucida Sans Unicode"/>
                <a:cs typeface="Lucida Sans Unicode"/>
              </a:rPr>
              <a:t>2</a:t>
            </a:r>
            <a:r>
              <a:rPr lang="tr-TR" sz="1800" dirty="0">
                <a:latin typeface="Lucida Sans Unicode"/>
                <a:cs typeface="Lucida Sans Unicode"/>
              </a:rPr>
              <a:t>,x</a:t>
            </a:r>
            <a:r>
              <a:rPr lang="tr-TR" sz="1800" baseline="-25000" dirty="0">
                <a:latin typeface="Lucida Sans Unicode"/>
                <a:cs typeface="Lucida Sans Unicode"/>
              </a:rPr>
              <a:t>3</a:t>
            </a:r>
            <a:r>
              <a:rPr lang="tr-TR" sz="1800" dirty="0">
                <a:latin typeface="Lucida Sans Unicode"/>
                <a:cs typeface="Lucida Sans Unicode"/>
              </a:rPr>
              <a:t>,x</a:t>
            </a:r>
            <a:r>
              <a:rPr lang="tr-TR" sz="1800" baseline="-25000" dirty="0">
                <a:latin typeface="Lucida Sans Unicode"/>
                <a:cs typeface="Lucida Sans Unicode"/>
              </a:rPr>
              <a:t>4</a:t>
            </a:r>
            <a:r>
              <a:rPr lang="tr-TR" sz="1800" dirty="0">
                <a:latin typeface="Lucida Sans Unicode"/>
                <a:cs typeface="Lucida Sans Unicode"/>
              </a:rPr>
              <a:t>)=</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1</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2</a:t>
            </a:r>
            <a:r>
              <a:rPr lang="tr-TR" sz="1800" dirty="0">
                <a:latin typeface="Lucida Sans Unicode"/>
                <a:cs typeface="Lucida Sans Unicode"/>
              </a:rPr>
              <a:t>+x</a:t>
            </a:r>
            <a:r>
              <a:rPr lang="tr-TR" sz="1800" baseline="-25000" dirty="0">
                <a:latin typeface="Lucida Sans Unicode"/>
                <a:cs typeface="Lucida Sans Unicode"/>
              </a:rPr>
              <a:t>3</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4</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1</a:t>
            </a:r>
            <a:r>
              <a:rPr lang="tr-TR" sz="1800" dirty="0">
                <a:latin typeface="Lucida Sans Unicode"/>
                <a:cs typeface="Lucida Sans Unicode"/>
              </a:rPr>
              <a:t>+x</a:t>
            </a:r>
            <a:r>
              <a:rPr lang="tr-TR" sz="1800" baseline="-25000" dirty="0">
                <a:latin typeface="Lucida Sans Unicode"/>
                <a:cs typeface="Lucida Sans Unicode"/>
              </a:rPr>
              <a:t>3</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4</a:t>
            </a:r>
            <a:r>
              <a:rPr lang="tr-TR" sz="1800" dirty="0">
                <a:latin typeface="Lucida Sans Unicode"/>
                <a:cs typeface="Lucida Sans Unicode"/>
                <a:sym typeface="Symbol"/>
              </a:rPr>
              <a:t>)</a:t>
            </a:r>
          </a:p>
          <a:p>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1</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3</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4</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1</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2</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4</a:t>
            </a:r>
            <a:r>
              <a:rPr lang="tr-TR" sz="1800" dirty="0">
                <a:latin typeface="Lucida Sans Unicode"/>
                <a:cs typeface="Lucida Sans Unicode"/>
                <a:sym typeface="Symbol"/>
              </a:rPr>
              <a:t>)</a:t>
            </a:r>
          </a:p>
          <a:p>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1</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2</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3</a:t>
            </a:r>
            <a:r>
              <a:rPr lang="tr-TR" sz="1800" dirty="0">
                <a:latin typeface="Lucida Sans Unicode"/>
                <a:cs typeface="Lucida Sans Unicode"/>
                <a:sym typeface="Symbol"/>
              </a:rPr>
              <a:t>) or (</a:t>
            </a:r>
            <a:r>
              <a:rPr lang="tr-TR" sz="1800" dirty="0">
                <a:latin typeface="Lucida Sans Unicode"/>
                <a:cs typeface="Lucida Sans Unicode"/>
              </a:rPr>
              <a:t>x</a:t>
            </a:r>
            <a:r>
              <a:rPr lang="tr-TR" sz="1800" baseline="-25000" dirty="0">
                <a:latin typeface="Lucida Sans Unicode"/>
                <a:cs typeface="Lucida Sans Unicode"/>
              </a:rPr>
              <a:t>2</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3</a:t>
            </a:r>
            <a:r>
              <a:rPr lang="tr-TR" sz="1800" dirty="0">
                <a:latin typeface="Lucida Sans Unicode"/>
                <a:cs typeface="Lucida Sans Unicode"/>
                <a:sym typeface="Symbol"/>
              </a:rPr>
              <a:t>+</a:t>
            </a:r>
            <a:r>
              <a:rPr lang="tr-TR" sz="1800" dirty="0">
                <a:latin typeface="Lucida Sans Unicode"/>
                <a:cs typeface="Lucida Sans Unicode"/>
              </a:rPr>
              <a:t>x</a:t>
            </a:r>
            <a:r>
              <a:rPr lang="tr-TR" sz="1800" baseline="-25000" dirty="0">
                <a:latin typeface="Lucida Sans Unicode"/>
                <a:cs typeface="Lucida Sans Unicode"/>
              </a:rPr>
              <a:t>4</a:t>
            </a:r>
            <a:r>
              <a:rPr lang="tr-TR" sz="1800" dirty="0">
                <a:latin typeface="Lucida Sans Unicode"/>
                <a:cs typeface="Lucida Sans Unicode"/>
                <a:sym typeface="Symbol"/>
              </a:rPr>
              <a:t>)</a:t>
            </a:r>
            <a:endParaRPr lang="tr-TR" sz="1800" dirty="0">
              <a:latin typeface="Lucida Sans Unicode"/>
              <a:cs typeface="Lucida Sans Unicod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2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2000"/>
                                        <p:tgtEl>
                                          <p:spTgt spid="12">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20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20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2000"/>
                                        <p:tgtEl>
                                          <p:spTgt spid="10">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xEl>
                                              <p:pRg st="0" end="0"/>
                                            </p:txEl>
                                          </p:spTgt>
                                        </p:tgtEl>
                                        <p:attrNameLst>
                                          <p:attrName>style.visibility</p:attrName>
                                        </p:attrNameLst>
                                      </p:cBhvr>
                                      <p:to>
                                        <p:strVal val="visible"/>
                                      </p:to>
                                    </p:set>
                                    <p:animEffect transition="in" filter="fade">
                                      <p:cBhvr>
                                        <p:cTn id="38" dur="2000"/>
                                        <p:tgtEl>
                                          <p:spTgt spid="14">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animEffect transition="in" filter="fade">
                                      <p:cBhvr>
                                        <p:cTn id="41" dur="2000"/>
                                        <p:tgtEl>
                                          <p:spTgt spid="11">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20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fade">
                                      <p:cBhvr>
                                        <p:cTn id="51" dur="2000"/>
                                        <p:tgtEl>
                                          <p:spTgt spid="17">
                                            <p:txEl>
                                              <p:pRg st="0" end="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2000"/>
                                        <p:tgtEl>
                                          <p:spTgt spid="18">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xEl>
                                              <p:pRg st="0" end="0"/>
                                            </p:txEl>
                                          </p:spTgt>
                                        </p:tgtEl>
                                        <p:attrNameLst>
                                          <p:attrName>style.visibility</p:attrName>
                                        </p:attrNameLst>
                                      </p:cBhvr>
                                      <p:to>
                                        <p:strVal val="visible"/>
                                      </p:to>
                                    </p:set>
                                    <p:animEffect transition="in" filter="fade">
                                      <p:cBhvr>
                                        <p:cTn id="59" dur="2000"/>
                                        <p:tgtEl>
                                          <p:spTgt spid="20">
                                            <p:txEl>
                                              <p:pRg st="0" end="0"/>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
                                            <p:txEl>
                                              <p:pRg st="0" end="0"/>
                                            </p:txEl>
                                          </p:spTgt>
                                        </p:tgtEl>
                                        <p:attrNameLst>
                                          <p:attrName>style.visibility</p:attrName>
                                        </p:attrNameLst>
                                      </p:cBhvr>
                                      <p:to>
                                        <p:strVal val="visible"/>
                                      </p:to>
                                    </p:set>
                                    <p:animEffect transition="in" filter="fade">
                                      <p:cBhvr>
                                        <p:cTn id="62" dur="2000"/>
                                        <p:tgtEl>
                                          <p:spTgt spid="19">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20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3">
                                            <p:txEl>
                                              <p:pRg st="0" end="0"/>
                                            </p:txEl>
                                          </p:spTgt>
                                        </p:tgtEl>
                                        <p:attrNameLst>
                                          <p:attrName>style.visibility</p:attrName>
                                        </p:attrNameLst>
                                      </p:cBhvr>
                                      <p:to>
                                        <p:strVal val="visible"/>
                                      </p:to>
                                    </p:set>
                                    <p:animEffect transition="in" filter="fade">
                                      <p:cBhvr>
                                        <p:cTn id="72" dur="2000"/>
                                        <p:tgtEl>
                                          <p:spTgt spid="2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xEl>
                                              <p:pRg st="0" end="0"/>
                                            </p:txEl>
                                          </p:spTgt>
                                        </p:tgtEl>
                                        <p:attrNameLst>
                                          <p:attrName>style.visibility</p:attrName>
                                        </p:attrNameLst>
                                      </p:cBhvr>
                                      <p:to>
                                        <p:strVal val="visible"/>
                                      </p:to>
                                    </p:set>
                                    <p:animEffect transition="in" filter="fade">
                                      <p:cBhvr>
                                        <p:cTn id="75" dur="2000"/>
                                        <p:tgtEl>
                                          <p:spTgt spid="22">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fade">
                                      <p:cBhvr>
                                        <p:cTn id="80" dur="2000"/>
                                        <p:tgtEl>
                                          <p:spTgt spid="25">
                                            <p:txEl>
                                              <p:pRg st="0" end="0"/>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xEl>
                                              <p:pRg st="0" end="0"/>
                                            </p:txEl>
                                          </p:spTgt>
                                        </p:tgtEl>
                                        <p:attrNameLst>
                                          <p:attrName>style.visibility</p:attrName>
                                        </p:attrNameLst>
                                      </p:cBhvr>
                                      <p:to>
                                        <p:strVal val="visible"/>
                                      </p:to>
                                    </p:set>
                                    <p:animEffect transition="in" filter="fade">
                                      <p:cBhvr>
                                        <p:cTn id="83" dur="2000"/>
                                        <p:tgtEl>
                                          <p:spTgt spid="24">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2000"/>
                                        <p:tgtEl>
                                          <p:spTgt spid="2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2000"/>
                                        <p:tgtEl>
                                          <p:spTgt spid="2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xEl>
                                              <p:pRg st="0" end="0"/>
                                            </p:txEl>
                                          </p:spTgt>
                                        </p:tgtEl>
                                        <p:attrNameLst>
                                          <p:attrName>style.visibility</p:attrName>
                                        </p:attrNameLst>
                                      </p:cBhvr>
                                      <p:to>
                                        <p:strVal val="visible"/>
                                      </p:to>
                                    </p:set>
                                    <p:animEffect transition="in" filter="fade">
                                      <p:cBhvr>
                                        <p:cTn id="98" dur="2000"/>
                                        <p:tgtEl>
                                          <p:spTgt spid="27">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29">
                                            <p:txEl>
                                              <p:pRg st="0" end="0"/>
                                            </p:txEl>
                                          </p:spTgt>
                                        </p:tgtEl>
                                        <p:attrNameLst>
                                          <p:attrName>style.visibility</p:attrName>
                                        </p:attrNameLst>
                                      </p:cBhvr>
                                      <p:to>
                                        <p:strVal val="visible"/>
                                      </p:to>
                                    </p:set>
                                    <p:animEffect transition="in" filter="fade">
                                      <p:cBhvr>
                                        <p:cTn id="103" dur="2000"/>
                                        <p:tgtEl>
                                          <p:spTgt spid="29">
                                            <p:txEl>
                                              <p:pRg st="0" end="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0">
                                            <p:txEl>
                                              <p:pRg st="0" end="0"/>
                                            </p:txEl>
                                          </p:spTgt>
                                        </p:tgtEl>
                                        <p:attrNameLst>
                                          <p:attrName>style.visibility</p:attrName>
                                        </p:attrNameLst>
                                      </p:cBhvr>
                                      <p:to>
                                        <p:strVal val="visible"/>
                                      </p:to>
                                    </p:set>
                                    <p:animEffect transition="in" filter="fade">
                                      <p:cBhvr>
                                        <p:cTn id="106" dur="2000"/>
                                        <p:tgtEl>
                                          <p:spTgt spid="30">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2">
                                            <p:txEl>
                                              <p:pRg st="0" end="0"/>
                                            </p:txEl>
                                          </p:spTgt>
                                        </p:tgtEl>
                                        <p:attrNameLst>
                                          <p:attrName>style.visibility</p:attrName>
                                        </p:attrNameLst>
                                      </p:cBhvr>
                                      <p:to>
                                        <p:strVal val="visible"/>
                                      </p:to>
                                    </p:set>
                                    <p:animEffect transition="in" filter="fade">
                                      <p:cBhvr>
                                        <p:cTn id="111" dur="2000"/>
                                        <p:tgtEl>
                                          <p:spTgt spid="32">
                                            <p:txEl>
                                              <p:pRg st="0" end="0"/>
                                            </p:tx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1">
                                            <p:txEl>
                                              <p:pRg st="0" end="0"/>
                                            </p:txEl>
                                          </p:spTgt>
                                        </p:tgtEl>
                                        <p:attrNameLst>
                                          <p:attrName>style.visibility</p:attrName>
                                        </p:attrNameLst>
                                      </p:cBhvr>
                                      <p:to>
                                        <p:strVal val="visible"/>
                                      </p:to>
                                    </p:set>
                                    <p:animEffect transition="in" filter="fade">
                                      <p:cBhvr>
                                        <p:cTn id="114" dur="2000"/>
                                        <p:tgtEl>
                                          <p:spTgt spid="31">
                                            <p:txEl>
                                              <p:pRg st="0" end="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7">
                                            <p:txEl>
                                              <p:pRg st="0" end="0"/>
                                            </p:txEl>
                                          </p:spTgt>
                                        </p:tgtEl>
                                        <p:attrNameLst>
                                          <p:attrName>style.visibility</p:attrName>
                                        </p:attrNameLst>
                                      </p:cBhvr>
                                      <p:to>
                                        <p:strVal val="visible"/>
                                      </p:to>
                                    </p:set>
                                    <p:animEffect transition="in" filter="fade">
                                      <p:cBhvr>
                                        <p:cTn id="119" dur="2000"/>
                                        <p:tgtEl>
                                          <p:spTgt spid="37">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8">
                                            <p:txEl>
                                              <p:pRg st="0" end="0"/>
                                            </p:txEl>
                                          </p:spTgt>
                                        </p:tgtEl>
                                        <p:attrNameLst>
                                          <p:attrName>style.visibility</p:attrName>
                                        </p:attrNameLst>
                                      </p:cBhvr>
                                      <p:to>
                                        <p:strVal val="visible"/>
                                      </p:to>
                                    </p:set>
                                    <p:animEffect transition="in" filter="fade">
                                      <p:cBhvr>
                                        <p:cTn id="122" dur="2000"/>
                                        <p:tgtEl>
                                          <p:spTgt spid="38">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5">
                                            <p:txEl>
                                              <p:pRg st="0" end="0"/>
                                            </p:txEl>
                                          </p:spTgt>
                                        </p:tgtEl>
                                        <p:attrNameLst>
                                          <p:attrName>style.visibility</p:attrName>
                                        </p:attrNameLst>
                                      </p:cBhvr>
                                      <p:to>
                                        <p:strVal val="visible"/>
                                      </p:to>
                                    </p:set>
                                    <p:animEffect transition="in" filter="fade">
                                      <p:cBhvr>
                                        <p:cTn id="127" dur="2000"/>
                                        <p:tgtEl>
                                          <p:spTgt spid="35">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3">
                                            <p:txEl>
                                              <p:pRg st="0" end="0"/>
                                            </p:txEl>
                                          </p:spTgt>
                                        </p:tgtEl>
                                        <p:attrNameLst>
                                          <p:attrName>style.visibility</p:attrName>
                                        </p:attrNameLst>
                                      </p:cBhvr>
                                      <p:to>
                                        <p:strVal val="visible"/>
                                      </p:to>
                                    </p:set>
                                    <p:animEffect transition="in" filter="fade">
                                      <p:cBhvr>
                                        <p:cTn id="132" dur="2000"/>
                                        <p:tgtEl>
                                          <p:spTgt spid="33">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4">
                                            <p:txEl>
                                              <p:pRg st="0" end="0"/>
                                            </p:txEl>
                                          </p:spTgt>
                                        </p:tgtEl>
                                        <p:attrNameLst>
                                          <p:attrName>style.visibility</p:attrName>
                                        </p:attrNameLst>
                                      </p:cBhvr>
                                      <p:to>
                                        <p:strVal val="visible"/>
                                      </p:to>
                                    </p:set>
                                    <p:animEffect transition="in" filter="fade">
                                      <p:cBhvr>
                                        <p:cTn id="135" dur="2000"/>
                                        <p:tgtEl>
                                          <p:spTgt spid="34">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36">
                                            <p:txEl>
                                              <p:pRg st="0" end="0"/>
                                            </p:txEl>
                                          </p:spTgt>
                                        </p:tgtEl>
                                        <p:attrNameLst>
                                          <p:attrName>style.visibility</p:attrName>
                                        </p:attrNameLst>
                                      </p:cBhvr>
                                      <p:to>
                                        <p:strVal val="visible"/>
                                      </p:to>
                                    </p:set>
                                    <p:animEffect transition="in" filter="fade">
                                      <p:cBhvr>
                                        <p:cTn id="140" dur="2000"/>
                                        <p:tgtEl>
                                          <p:spTgt spid="36">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9">
                                            <p:txEl>
                                              <p:pRg st="0" end="0"/>
                                            </p:txEl>
                                          </p:spTgt>
                                        </p:tgtEl>
                                        <p:attrNameLst>
                                          <p:attrName>style.visibility</p:attrName>
                                        </p:attrNameLst>
                                      </p:cBhvr>
                                      <p:to>
                                        <p:strVal val="visible"/>
                                      </p:to>
                                    </p:set>
                                    <p:animEffect transition="in" filter="fade">
                                      <p:cBhvr>
                                        <p:cTn id="145" dur="2000"/>
                                        <p:tgtEl>
                                          <p:spTgt spid="39">
                                            <p:txEl>
                                              <p:pRg st="0" end="0"/>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40">
                                            <p:txEl>
                                              <p:pRg st="0" end="0"/>
                                            </p:txEl>
                                          </p:spTgt>
                                        </p:tgtEl>
                                        <p:attrNameLst>
                                          <p:attrName>style.visibility</p:attrName>
                                        </p:attrNameLst>
                                      </p:cBhvr>
                                      <p:to>
                                        <p:strVal val="visible"/>
                                      </p:to>
                                    </p:set>
                                    <p:animEffect transition="in" filter="fade">
                                      <p:cBhvr>
                                        <p:cTn id="148" dur="2000"/>
                                        <p:tgtEl>
                                          <p:spTgt spid="40">
                                            <p:txEl>
                                              <p:pRg st="0" end="0"/>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41">
                                            <p:txEl>
                                              <p:pRg st="0" end="0"/>
                                            </p:txEl>
                                          </p:spTgt>
                                        </p:tgtEl>
                                        <p:attrNameLst>
                                          <p:attrName>style.visibility</p:attrName>
                                        </p:attrNameLst>
                                      </p:cBhvr>
                                      <p:to>
                                        <p:strVal val="visible"/>
                                      </p:to>
                                    </p:set>
                                    <p:animEffect transition="in" filter="fade">
                                      <p:cBhvr>
                                        <p:cTn id="153" dur="2000"/>
                                        <p:tgtEl>
                                          <p:spTgt spid="41">
                                            <p:txEl>
                                              <p:pRg st="0" end="0"/>
                                            </p:txEl>
                                          </p:spTgt>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42"/>
                                        </p:tgtEl>
                                        <p:attrNameLst>
                                          <p:attrName>style.visibility</p:attrName>
                                        </p:attrNameLst>
                                      </p:cBhvr>
                                      <p:to>
                                        <p:strVal val="visible"/>
                                      </p:to>
                                    </p:set>
                                    <p:animEffect transition="in" filter="fade">
                                      <p:cBhvr>
                                        <p:cTn id="158" dur="2000"/>
                                        <p:tgtEl>
                                          <p:spTgt spid="42"/>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44">
                                            <p:txEl>
                                              <p:pRg st="0" end="0"/>
                                            </p:txEl>
                                          </p:spTgt>
                                        </p:tgtEl>
                                        <p:attrNameLst>
                                          <p:attrName>style.visibility</p:attrName>
                                        </p:attrNameLst>
                                      </p:cBhvr>
                                      <p:to>
                                        <p:strVal val="visible"/>
                                      </p:to>
                                    </p:set>
                                    <p:animEffect transition="in" filter="fade">
                                      <p:cBhvr>
                                        <p:cTn id="163" dur="2000"/>
                                        <p:tgtEl>
                                          <p:spTgt spid="44">
                                            <p:txEl>
                                              <p:pRg st="0" end="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5">
                                            <p:txEl>
                                              <p:pRg st="0" end="0"/>
                                            </p:txEl>
                                          </p:spTgt>
                                        </p:tgtEl>
                                        <p:attrNameLst>
                                          <p:attrName>style.visibility</p:attrName>
                                        </p:attrNameLst>
                                      </p:cBhvr>
                                      <p:to>
                                        <p:strVal val="visible"/>
                                      </p:to>
                                    </p:set>
                                    <p:animEffect transition="in" filter="fade">
                                      <p:cBhvr>
                                        <p:cTn id="166" dur="2000"/>
                                        <p:tgtEl>
                                          <p:spTgt spid="45">
                                            <p:txEl>
                                              <p:pRg st="0" end="0"/>
                                            </p:txEl>
                                          </p:spTgt>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46">
                                            <p:txEl>
                                              <p:pRg st="0" end="0"/>
                                            </p:txEl>
                                          </p:spTgt>
                                        </p:tgtEl>
                                        <p:attrNameLst>
                                          <p:attrName>style.visibility</p:attrName>
                                        </p:attrNameLst>
                                      </p:cBhvr>
                                      <p:to>
                                        <p:strVal val="visible"/>
                                      </p:to>
                                    </p:set>
                                    <p:animEffect transition="in" filter="fade">
                                      <p:cBhvr>
                                        <p:cTn id="171" dur="2000"/>
                                        <p:tgtEl>
                                          <p:spTgt spid="46">
                                            <p:txEl>
                                              <p:pRg st="0" end="0"/>
                                            </p:txEl>
                                          </p:spTgt>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47"/>
                                        </p:tgtEl>
                                        <p:attrNameLst>
                                          <p:attrName>style.visibility</p:attrName>
                                        </p:attrNameLst>
                                      </p:cBhvr>
                                      <p:to>
                                        <p:strVal val="visible"/>
                                      </p:to>
                                    </p:set>
                                    <p:animEffect transition="in" filter="fade">
                                      <p:cBhvr>
                                        <p:cTn id="176" dur="2000"/>
                                        <p:tgtEl>
                                          <p:spTgt spid="47"/>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58">
                                            <p:txEl>
                                              <p:pRg st="0" end="0"/>
                                            </p:txEl>
                                          </p:spTgt>
                                        </p:tgtEl>
                                        <p:attrNameLst>
                                          <p:attrName>style.visibility</p:attrName>
                                        </p:attrNameLst>
                                      </p:cBhvr>
                                      <p:to>
                                        <p:strVal val="visible"/>
                                      </p:to>
                                    </p:set>
                                    <p:animEffect transition="in" filter="fade">
                                      <p:cBhvr>
                                        <p:cTn id="181" dur="2000"/>
                                        <p:tgtEl>
                                          <p:spTgt spid="58">
                                            <p:txEl>
                                              <p:pRg st="0" end="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59">
                                            <p:txEl>
                                              <p:pRg st="0" end="0"/>
                                            </p:txEl>
                                          </p:spTgt>
                                        </p:tgtEl>
                                        <p:attrNameLst>
                                          <p:attrName>style.visibility</p:attrName>
                                        </p:attrNameLst>
                                      </p:cBhvr>
                                      <p:to>
                                        <p:strVal val="visible"/>
                                      </p:to>
                                    </p:set>
                                    <p:animEffect transition="in" filter="fade">
                                      <p:cBhvr>
                                        <p:cTn id="184" dur="2000"/>
                                        <p:tgtEl>
                                          <p:spTgt spid="59">
                                            <p:txEl>
                                              <p:pRg st="0" end="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60">
                                            <p:txEl>
                                              <p:pRg st="0" end="0"/>
                                            </p:txEl>
                                          </p:spTgt>
                                        </p:tgtEl>
                                        <p:attrNameLst>
                                          <p:attrName>style.visibility</p:attrName>
                                        </p:attrNameLst>
                                      </p:cBhvr>
                                      <p:to>
                                        <p:strVal val="visible"/>
                                      </p:to>
                                    </p:set>
                                    <p:animEffect transition="in" filter="fade">
                                      <p:cBhvr>
                                        <p:cTn id="187" dur="2000"/>
                                        <p:tgtEl>
                                          <p:spTgt spid="60">
                                            <p:txEl>
                                              <p:pRg st="0" end="0"/>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61">
                                            <p:txEl>
                                              <p:pRg st="0" end="0"/>
                                            </p:txEl>
                                          </p:spTgt>
                                        </p:tgtEl>
                                        <p:attrNameLst>
                                          <p:attrName>style.visibility</p:attrName>
                                        </p:attrNameLst>
                                      </p:cBhvr>
                                      <p:to>
                                        <p:strVal val="visible"/>
                                      </p:to>
                                    </p:set>
                                    <p:animEffect transition="in" filter="fade">
                                      <p:cBhvr>
                                        <p:cTn id="190" dur="2000"/>
                                        <p:tgtEl>
                                          <p:spTgt spid="61">
                                            <p:txEl>
                                              <p:pRg st="0" end="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62">
                                            <p:txEl>
                                              <p:pRg st="0" end="0"/>
                                            </p:txEl>
                                          </p:spTgt>
                                        </p:tgtEl>
                                        <p:attrNameLst>
                                          <p:attrName>style.visibility</p:attrName>
                                        </p:attrNameLst>
                                      </p:cBhvr>
                                      <p:to>
                                        <p:strVal val="visible"/>
                                      </p:to>
                                    </p:set>
                                    <p:animEffect transition="in" filter="fade">
                                      <p:cBhvr>
                                        <p:cTn id="193" dur="2000"/>
                                        <p:tgtEl>
                                          <p:spTgt spid="62">
                                            <p:txEl>
                                              <p:pRg st="0" end="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63">
                                            <p:txEl>
                                              <p:pRg st="0" end="0"/>
                                            </p:txEl>
                                          </p:spTgt>
                                        </p:tgtEl>
                                        <p:attrNameLst>
                                          <p:attrName>style.visibility</p:attrName>
                                        </p:attrNameLst>
                                      </p:cBhvr>
                                      <p:to>
                                        <p:strVal val="visible"/>
                                      </p:to>
                                    </p:set>
                                    <p:animEffect transition="in" filter="fade">
                                      <p:cBhvr>
                                        <p:cTn id="196" dur="2000"/>
                                        <p:tgtEl>
                                          <p:spTgt spid="63">
                                            <p:txEl>
                                              <p:pRg st="0" end="0"/>
                                            </p:txEl>
                                          </p:spTgt>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65">
                                            <p:txEl>
                                              <p:pRg st="0" end="0"/>
                                            </p:txEl>
                                          </p:spTgt>
                                        </p:tgtEl>
                                        <p:attrNameLst>
                                          <p:attrName>style.visibility</p:attrName>
                                        </p:attrNameLst>
                                      </p:cBhvr>
                                      <p:to>
                                        <p:strVal val="visible"/>
                                      </p:to>
                                    </p:set>
                                    <p:animEffect transition="in" filter="fade">
                                      <p:cBhvr>
                                        <p:cTn id="201" dur="2000"/>
                                        <p:tgtEl>
                                          <p:spTgt spid="65">
                                            <p:txEl>
                                              <p:pRg st="0" end="0"/>
                                            </p:txEl>
                                          </p:spTgt>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65">
                                            <p:txEl>
                                              <p:pRg st="2" end="2"/>
                                            </p:txEl>
                                          </p:spTgt>
                                        </p:tgtEl>
                                        <p:attrNameLst>
                                          <p:attrName>style.visibility</p:attrName>
                                        </p:attrNameLst>
                                      </p:cBhvr>
                                      <p:to>
                                        <p:strVal val="visible"/>
                                      </p:to>
                                    </p:set>
                                    <p:animEffect transition="in" filter="fade">
                                      <p:cBhvr>
                                        <p:cTn id="204" dur="2000"/>
                                        <p:tgtEl>
                                          <p:spTgt spid="65">
                                            <p:txEl>
                                              <p:pRg st="2" end="2"/>
                                            </p:txEl>
                                          </p:spTgt>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65">
                                            <p:txEl>
                                              <p:pRg st="3" end="3"/>
                                            </p:txEl>
                                          </p:spTgt>
                                        </p:tgtEl>
                                        <p:attrNameLst>
                                          <p:attrName>style.visibility</p:attrName>
                                        </p:attrNameLst>
                                      </p:cBhvr>
                                      <p:to>
                                        <p:strVal val="visible"/>
                                      </p:to>
                                    </p:set>
                                    <p:animEffect transition="in" filter="fade">
                                      <p:cBhvr>
                                        <p:cTn id="207" dur="2000"/>
                                        <p:tgtEl>
                                          <p:spTgt spid="65">
                                            <p:txEl>
                                              <p:pRg st="3" end="3"/>
                                            </p:txEl>
                                          </p:spTgt>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65">
                                            <p:txEl>
                                              <p:pRg st="4" end="4"/>
                                            </p:txEl>
                                          </p:spTgt>
                                        </p:tgtEl>
                                        <p:attrNameLst>
                                          <p:attrName>style.visibility</p:attrName>
                                        </p:attrNameLst>
                                      </p:cBhvr>
                                      <p:to>
                                        <p:strVal val="visible"/>
                                      </p:to>
                                    </p:set>
                                    <p:animEffect transition="in" filter="fade">
                                      <p:cBhvr>
                                        <p:cTn id="210" dur="2000"/>
                                        <p:tgtEl>
                                          <p:spTgt spid="65">
                                            <p:txEl>
                                              <p:pRg st="4" end="4"/>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4"/>
                                        </p:tgtEl>
                                        <p:attrNameLst>
                                          <p:attrName>style.visibility</p:attrName>
                                        </p:attrNameLst>
                                      </p:cBhvr>
                                      <p:to>
                                        <p:strVal val="visible"/>
                                      </p:to>
                                    </p:set>
                                    <p:animEffect transition="in" filter="fade">
                                      <p:cBhvr>
                                        <p:cTn id="215" dur="2000"/>
                                        <p:tgtEl>
                                          <p:spTgt spid="4"/>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grpId="0" nodeType="clickEffect">
                                  <p:stCondLst>
                                    <p:cond delay="0"/>
                                  </p:stCondLst>
                                  <p:childTnLst>
                                    <p:set>
                                      <p:cBhvr>
                                        <p:cTn id="219" dur="1" fill="hold">
                                          <p:stCondLst>
                                            <p:cond delay="0"/>
                                          </p:stCondLst>
                                        </p:cTn>
                                        <p:tgtEl>
                                          <p:spTgt spid="106">
                                            <p:txEl>
                                              <p:pRg st="0" end="0"/>
                                            </p:txEl>
                                          </p:spTgt>
                                        </p:tgtEl>
                                        <p:attrNameLst>
                                          <p:attrName>style.visibility</p:attrName>
                                        </p:attrNameLst>
                                      </p:cBhvr>
                                      <p:to>
                                        <p:strVal val="visible"/>
                                      </p:to>
                                    </p:set>
                                    <p:animEffect transition="in" filter="fade">
                                      <p:cBhvr>
                                        <p:cTn id="220" dur="2000"/>
                                        <p:tgtEl>
                                          <p:spTgt spid="106">
                                            <p:txEl>
                                              <p:pRg st="0" end="0"/>
                                            </p:txEl>
                                          </p:spTgt>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grpId="0" nodeType="clickEffect">
                                  <p:stCondLst>
                                    <p:cond delay="0"/>
                                  </p:stCondLst>
                                  <p:childTnLst>
                                    <p:set>
                                      <p:cBhvr>
                                        <p:cTn id="224" dur="1" fill="hold">
                                          <p:stCondLst>
                                            <p:cond delay="0"/>
                                          </p:stCondLst>
                                        </p:cTn>
                                        <p:tgtEl>
                                          <p:spTgt spid="107">
                                            <p:txEl>
                                              <p:pRg st="0" end="0"/>
                                            </p:txEl>
                                          </p:spTgt>
                                        </p:tgtEl>
                                        <p:attrNameLst>
                                          <p:attrName>style.visibility</p:attrName>
                                        </p:attrNameLst>
                                      </p:cBhvr>
                                      <p:to>
                                        <p:strVal val="visible"/>
                                      </p:to>
                                    </p:set>
                                    <p:animEffect transition="in" filter="fade">
                                      <p:cBhvr>
                                        <p:cTn id="225" dur="2000"/>
                                        <p:tgtEl>
                                          <p:spTgt spid="107">
                                            <p:txEl>
                                              <p:pRg st="0" end="0"/>
                                            </p:txEl>
                                          </p:spTgt>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08">
                                            <p:txEl>
                                              <p:pRg st="0" end="0"/>
                                            </p:txEl>
                                          </p:spTgt>
                                        </p:tgtEl>
                                        <p:attrNameLst>
                                          <p:attrName>style.visibility</p:attrName>
                                        </p:attrNameLst>
                                      </p:cBhvr>
                                      <p:to>
                                        <p:strVal val="visible"/>
                                      </p:to>
                                    </p:set>
                                    <p:animEffect transition="in" filter="fade">
                                      <p:cBhvr>
                                        <p:cTn id="228" dur="2000"/>
                                        <p:tgtEl>
                                          <p:spTgt spid="108">
                                            <p:txEl>
                                              <p:pRg st="0" end="0"/>
                                            </p:txEl>
                                          </p:spTgt>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09">
                                            <p:txEl>
                                              <p:pRg st="0" end="0"/>
                                            </p:txEl>
                                          </p:spTgt>
                                        </p:tgtEl>
                                        <p:attrNameLst>
                                          <p:attrName>style.visibility</p:attrName>
                                        </p:attrNameLst>
                                      </p:cBhvr>
                                      <p:to>
                                        <p:strVal val="visible"/>
                                      </p:to>
                                    </p:set>
                                    <p:animEffect transition="in" filter="fade">
                                      <p:cBhvr>
                                        <p:cTn id="233" dur="2000"/>
                                        <p:tgtEl>
                                          <p:spTgt spid="109">
                                            <p:txEl>
                                              <p:pRg st="0" end="0"/>
                                            </p:txEl>
                                          </p:spTgt>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110">
                                            <p:txEl>
                                              <p:pRg st="0" end="0"/>
                                            </p:txEl>
                                          </p:spTgt>
                                        </p:tgtEl>
                                        <p:attrNameLst>
                                          <p:attrName>style.visibility</p:attrName>
                                        </p:attrNameLst>
                                      </p:cBhvr>
                                      <p:to>
                                        <p:strVal val="visible"/>
                                      </p:to>
                                    </p:set>
                                    <p:animEffect transition="in" filter="fade">
                                      <p:cBhvr>
                                        <p:cTn id="236" dur="2000"/>
                                        <p:tgtEl>
                                          <p:spTgt spid="110">
                                            <p:txEl>
                                              <p:pRg st="0" end="0"/>
                                            </p:txEl>
                                          </p:spTgt>
                                        </p:tgtEl>
                                      </p:cBhvr>
                                    </p:animEffec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grpId="0" nodeType="clickEffect">
                                  <p:stCondLst>
                                    <p:cond delay="0"/>
                                  </p:stCondLst>
                                  <p:childTnLst>
                                    <p:set>
                                      <p:cBhvr>
                                        <p:cTn id="240" dur="1" fill="hold">
                                          <p:stCondLst>
                                            <p:cond delay="0"/>
                                          </p:stCondLst>
                                        </p:cTn>
                                        <p:tgtEl>
                                          <p:spTgt spid="111">
                                            <p:txEl>
                                              <p:pRg st="0" end="0"/>
                                            </p:txEl>
                                          </p:spTgt>
                                        </p:tgtEl>
                                        <p:attrNameLst>
                                          <p:attrName>style.visibility</p:attrName>
                                        </p:attrNameLst>
                                      </p:cBhvr>
                                      <p:to>
                                        <p:strVal val="visible"/>
                                      </p:to>
                                    </p:set>
                                    <p:animEffect transition="in" filter="fade">
                                      <p:cBhvr>
                                        <p:cTn id="241" dur="2000"/>
                                        <p:tgtEl>
                                          <p:spTgt spid="111">
                                            <p:txEl>
                                              <p:pRg st="0" end="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12">
                                            <p:txEl>
                                              <p:pRg st="0" end="0"/>
                                            </p:txEl>
                                          </p:spTgt>
                                        </p:tgtEl>
                                        <p:attrNameLst>
                                          <p:attrName>style.visibility</p:attrName>
                                        </p:attrNameLst>
                                      </p:cBhvr>
                                      <p:to>
                                        <p:strVal val="visible"/>
                                      </p:to>
                                    </p:set>
                                    <p:animEffect transition="in" filter="fade">
                                      <p:cBhvr>
                                        <p:cTn id="244" dur="2000"/>
                                        <p:tgtEl>
                                          <p:spTgt spid="112">
                                            <p:txEl>
                                              <p:pRg st="0" end="0"/>
                                            </p:txEl>
                                          </p:spTgt>
                                        </p:tgtEl>
                                      </p:cBhvr>
                                    </p:animEffect>
                                  </p:childTnLst>
                                </p:cTn>
                              </p:par>
                            </p:childTnLst>
                          </p:cTn>
                        </p:par>
                      </p:childTnLst>
                    </p:cTn>
                  </p:par>
                  <p:par>
                    <p:cTn id="245" fill="hold">
                      <p:stCondLst>
                        <p:cond delay="indefinite"/>
                      </p:stCondLst>
                      <p:childTnLst>
                        <p:par>
                          <p:cTn id="246" fill="hold">
                            <p:stCondLst>
                              <p:cond delay="0"/>
                            </p:stCondLst>
                            <p:childTnLst>
                              <p:par>
                                <p:cTn id="247" presetID="10" presetClass="entr" presetSubtype="0" fill="hold" grpId="0" nodeType="clickEffect">
                                  <p:stCondLst>
                                    <p:cond delay="0"/>
                                  </p:stCondLst>
                                  <p:childTnLst>
                                    <p:set>
                                      <p:cBhvr>
                                        <p:cTn id="248" dur="1" fill="hold">
                                          <p:stCondLst>
                                            <p:cond delay="0"/>
                                          </p:stCondLst>
                                        </p:cTn>
                                        <p:tgtEl>
                                          <p:spTgt spid="113">
                                            <p:txEl>
                                              <p:pRg st="0" end="0"/>
                                            </p:txEl>
                                          </p:spTgt>
                                        </p:tgtEl>
                                        <p:attrNameLst>
                                          <p:attrName>style.visibility</p:attrName>
                                        </p:attrNameLst>
                                      </p:cBhvr>
                                      <p:to>
                                        <p:strVal val="visible"/>
                                      </p:to>
                                    </p:set>
                                    <p:animEffect transition="in" filter="fade">
                                      <p:cBhvr>
                                        <p:cTn id="249" dur="2000"/>
                                        <p:tgtEl>
                                          <p:spTgt spid="113">
                                            <p:txEl>
                                              <p:pRg st="0" end="0"/>
                                            </p:txEl>
                                          </p:spTgt>
                                        </p:tgtEl>
                                      </p:cBhvr>
                                    </p:animEffect>
                                  </p:childTnLst>
                                </p:cTn>
                              </p:par>
                              <p:par>
                                <p:cTn id="250" presetID="10" presetClass="entr" presetSubtype="0" fill="hold" grpId="0" nodeType="withEffect">
                                  <p:stCondLst>
                                    <p:cond delay="0"/>
                                  </p:stCondLst>
                                  <p:childTnLst>
                                    <p:set>
                                      <p:cBhvr>
                                        <p:cTn id="251" dur="1" fill="hold">
                                          <p:stCondLst>
                                            <p:cond delay="0"/>
                                          </p:stCondLst>
                                        </p:cTn>
                                        <p:tgtEl>
                                          <p:spTgt spid="114">
                                            <p:txEl>
                                              <p:pRg st="0" end="0"/>
                                            </p:txEl>
                                          </p:spTgt>
                                        </p:tgtEl>
                                        <p:attrNameLst>
                                          <p:attrName>style.visibility</p:attrName>
                                        </p:attrNameLst>
                                      </p:cBhvr>
                                      <p:to>
                                        <p:strVal val="visible"/>
                                      </p:to>
                                    </p:set>
                                    <p:animEffect transition="in" filter="fade">
                                      <p:cBhvr>
                                        <p:cTn id="252" dur="2000"/>
                                        <p:tgtEl>
                                          <p:spTgt spid="114">
                                            <p:txEl>
                                              <p:pRg st="0" end="0"/>
                                            </p:txEl>
                                          </p:spTgt>
                                        </p:tgtEl>
                                      </p:cBhvr>
                                    </p:animEffect>
                                  </p:childTnLst>
                                </p:cTn>
                              </p:par>
                            </p:childTnLst>
                          </p:cTn>
                        </p:par>
                      </p:childTnLst>
                    </p:cTn>
                  </p:par>
                  <p:par>
                    <p:cTn id="253" fill="hold">
                      <p:stCondLst>
                        <p:cond delay="indefinite"/>
                      </p:stCondLst>
                      <p:childTnLst>
                        <p:par>
                          <p:cTn id="254" fill="hold">
                            <p:stCondLst>
                              <p:cond delay="0"/>
                            </p:stCondLst>
                            <p:childTnLst>
                              <p:par>
                                <p:cTn id="255" presetID="10" presetClass="entr" presetSubtype="0" fill="hold" grpId="0" nodeType="clickEffect">
                                  <p:stCondLst>
                                    <p:cond delay="0"/>
                                  </p:stCondLst>
                                  <p:childTnLst>
                                    <p:set>
                                      <p:cBhvr>
                                        <p:cTn id="256" dur="1" fill="hold">
                                          <p:stCondLst>
                                            <p:cond delay="0"/>
                                          </p:stCondLst>
                                        </p:cTn>
                                        <p:tgtEl>
                                          <p:spTgt spid="115">
                                            <p:txEl>
                                              <p:pRg st="0" end="0"/>
                                            </p:txEl>
                                          </p:spTgt>
                                        </p:tgtEl>
                                        <p:attrNameLst>
                                          <p:attrName>style.visibility</p:attrName>
                                        </p:attrNameLst>
                                      </p:cBhvr>
                                      <p:to>
                                        <p:strVal val="visible"/>
                                      </p:to>
                                    </p:set>
                                    <p:animEffect transition="in" filter="fade">
                                      <p:cBhvr>
                                        <p:cTn id="257" dur="2000"/>
                                        <p:tgtEl>
                                          <p:spTgt spid="115">
                                            <p:txEl>
                                              <p:pRg st="0" end="0"/>
                                            </p:txEl>
                                          </p:spTgt>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116">
                                            <p:txEl>
                                              <p:pRg st="0" end="0"/>
                                            </p:txEl>
                                          </p:spTgt>
                                        </p:tgtEl>
                                        <p:attrNameLst>
                                          <p:attrName>style.visibility</p:attrName>
                                        </p:attrNameLst>
                                      </p:cBhvr>
                                      <p:to>
                                        <p:strVal val="visible"/>
                                      </p:to>
                                    </p:set>
                                    <p:animEffect transition="in" filter="fade">
                                      <p:cBhvr>
                                        <p:cTn id="260" dur="2000"/>
                                        <p:tgtEl>
                                          <p:spTgt spid="116">
                                            <p:txEl>
                                              <p:pRg st="0" end="0"/>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117"/>
                                        </p:tgtEl>
                                        <p:attrNameLst>
                                          <p:attrName>style.visibility</p:attrName>
                                        </p:attrNameLst>
                                      </p:cBhvr>
                                      <p:to>
                                        <p:strVal val="visible"/>
                                      </p:to>
                                    </p:set>
                                    <p:animEffect transition="in" filter="fade">
                                      <p:cBhvr>
                                        <p:cTn id="265" dur="2000"/>
                                        <p:tgtEl>
                                          <p:spTgt spid="117"/>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18">
                                            <p:txEl>
                                              <p:pRg st="0" end="0"/>
                                            </p:txEl>
                                          </p:spTgt>
                                        </p:tgtEl>
                                        <p:attrNameLst>
                                          <p:attrName>style.visibility</p:attrName>
                                        </p:attrNameLst>
                                      </p:cBhvr>
                                      <p:to>
                                        <p:strVal val="visible"/>
                                      </p:to>
                                    </p:set>
                                    <p:animEffect transition="in" filter="fade">
                                      <p:cBhvr>
                                        <p:cTn id="268" dur="2000"/>
                                        <p:tgtEl>
                                          <p:spTgt spid="118">
                                            <p:txEl>
                                              <p:pRg st="0" end="0"/>
                                            </p:txEl>
                                          </p:spTgt>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nodeType="clickEffect">
                                  <p:stCondLst>
                                    <p:cond delay="0"/>
                                  </p:stCondLst>
                                  <p:childTnLst>
                                    <p:set>
                                      <p:cBhvr>
                                        <p:cTn id="272" dur="1" fill="hold">
                                          <p:stCondLst>
                                            <p:cond delay="0"/>
                                          </p:stCondLst>
                                        </p:cTn>
                                        <p:tgtEl>
                                          <p:spTgt spid="122"/>
                                        </p:tgtEl>
                                        <p:attrNameLst>
                                          <p:attrName>style.visibility</p:attrName>
                                        </p:attrNameLst>
                                      </p:cBhvr>
                                      <p:to>
                                        <p:strVal val="visible"/>
                                      </p:to>
                                    </p:set>
                                    <p:animEffect transition="in" filter="fade">
                                      <p:cBhvr>
                                        <p:cTn id="273" dur="2000"/>
                                        <p:tgtEl>
                                          <p:spTgt spid="122"/>
                                        </p:tgtEl>
                                      </p:cBhvr>
                                    </p:animEffect>
                                  </p:childTnLst>
                                </p:cTn>
                              </p:par>
                              <p:par>
                                <p:cTn id="274" presetID="10" presetClass="entr" presetSubtype="0" fill="hold" nodeType="withEffect">
                                  <p:stCondLst>
                                    <p:cond delay="0"/>
                                  </p:stCondLst>
                                  <p:childTnLst>
                                    <p:set>
                                      <p:cBhvr>
                                        <p:cTn id="275" dur="1" fill="hold">
                                          <p:stCondLst>
                                            <p:cond delay="0"/>
                                          </p:stCondLst>
                                        </p:cTn>
                                        <p:tgtEl>
                                          <p:spTgt spid="124"/>
                                        </p:tgtEl>
                                        <p:attrNameLst>
                                          <p:attrName>style.visibility</p:attrName>
                                        </p:attrNameLst>
                                      </p:cBhvr>
                                      <p:to>
                                        <p:strVal val="visible"/>
                                      </p:to>
                                    </p:set>
                                    <p:animEffect transition="in" filter="fade">
                                      <p:cBhvr>
                                        <p:cTn id="276" dur="2000"/>
                                        <p:tgtEl>
                                          <p:spTgt spid="124"/>
                                        </p:tgtEl>
                                      </p:cBhvr>
                                    </p:animEffect>
                                  </p:childTnLst>
                                </p:cTn>
                              </p:par>
                              <p:par>
                                <p:cTn id="277" presetID="10" presetClass="entr" presetSubtype="0" fill="hold" nodeType="withEffect">
                                  <p:stCondLst>
                                    <p:cond delay="0"/>
                                  </p:stCondLst>
                                  <p:childTnLst>
                                    <p:set>
                                      <p:cBhvr>
                                        <p:cTn id="278" dur="1" fill="hold">
                                          <p:stCondLst>
                                            <p:cond delay="0"/>
                                          </p:stCondLst>
                                        </p:cTn>
                                        <p:tgtEl>
                                          <p:spTgt spid="125"/>
                                        </p:tgtEl>
                                        <p:attrNameLst>
                                          <p:attrName>style.visibility</p:attrName>
                                        </p:attrNameLst>
                                      </p:cBhvr>
                                      <p:to>
                                        <p:strVal val="visible"/>
                                      </p:to>
                                    </p:set>
                                    <p:animEffect transition="in" filter="fade">
                                      <p:cBhvr>
                                        <p:cTn id="279" dur="2000"/>
                                        <p:tgtEl>
                                          <p:spTgt spid="125"/>
                                        </p:tgtEl>
                                      </p:cBhvr>
                                    </p:animEffect>
                                  </p:childTnLst>
                                </p:cTn>
                              </p:par>
                            </p:childTnLst>
                          </p:cTn>
                        </p:par>
                      </p:childTnLst>
                    </p:cTn>
                  </p:par>
                  <p:par>
                    <p:cTn id="280" fill="hold">
                      <p:stCondLst>
                        <p:cond delay="indefinite"/>
                      </p:stCondLst>
                      <p:childTnLst>
                        <p:par>
                          <p:cTn id="281" fill="hold">
                            <p:stCondLst>
                              <p:cond delay="0"/>
                            </p:stCondLst>
                            <p:childTnLst>
                              <p:par>
                                <p:cTn id="282" presetID="10" presetClass="entr" presetSubtype="0" fill="hold" grpId="0" nodeType="clickEffect">
                                  <p:stCondLst>
                                    <p:cond delay="0"/>
                                  </p:stCondLst>
                                  <p:childTnLst>
                                    <p:set>
                                      <p:cBhvr>
                                        <p:cTn id="283" dur="1" fill="hold">
                                          <p:stCondLst>
                                            <p:cond delay="0"/>
                                          </p:stCondLst>
                                        </p:cTn>
                                        <p:tgtEl>
                                          <p:spTgt spid="126"/>
                                        </p:tgtEl>
                                        <p:attrNameLst>
                                          <p:attrName>style.visibility</p:attrName>
                                        </p:attrNameLst>
                                      </p:cBhvr>
                                      <p:to>
                                        <p:strVal val="visible"/>
                                      </p:to>
                                    </p:set>
                                    <p:animEffect transition="in" filter="fade">
                                      <p:cBhvr>
                                        <p:cTn id="284" dur="2000"/>
                                        <p:tgtEl>
                                          <p:spTgt spid="126"/>
                                        </p:tgtEl>
                                      </p:cBhvr>
                                    </p:animEffect>
                                  </p:childTnLst>
                                </p:cTn>
                              </p:par>
                            </p:childTnLst>
                          </p:cTn>
                        </p:par>
                      </p:childTnLst>
                    </p:cTn>
                  </p:par>
                  <p:par>
                    <p:cTn id="285" fill="hold">
                      <p:stCondLst>
                        <p:cond delay="indefinite"/>
                      </p:stCondLst>
                      <p:childTnLst>
                        <p:par>
                          <p:cTn id="286" fill="hold">
                            <p:stCondLst>
                              <p:cond delay="0"/>
                            </p:stCondLst>
                            <p:childTnLst>
                              <p:par>
                                <p:cTn id="287" presetID="10" presetClass="entr" presetSubtype="0" fill="hold" grpId="0" nodeType="clickEffect">
                                  <p:stCondLst>
                                    <p:cond delay="0"/>
                                  </p:stCondLst>
                                  <p:childTnLst>
                                    <p:set>
                                      <p:cBhvr>
                                        <p:cTn id="288" dur="1" fill="hold">
                                          <p:stCondLst>
                                            <p:cond delay="0"/>
                                          </p:stCondLst>
                                        </p:cTn>
                                        <p:tgtEl>
                                          <p:spTgt spid="127">
                                            <p:txEl>
                                              <p:pRg st="0" end="0"/>
                                            </p:txEl>
                                          </p:spTgt>
                                        </p:tgtEl>
                                        <p:attrNameLst>
                                          <p:attrName>style.visibility</p:attrName>
                                        </p:attrNameLst>
                                      </p:cBhvr>
                                      <p:to>
                                        <p:strVal val="visible"/>
                                      </p:to>
                                    </p:set>
                                    <p:animEffect transition="in" filter="fade">
                                      <p:cBhvr>
                                        <p:cTn id="289" dur="2000"/>
                                        <p:tgtEl>
                                          <p:spTgt spid="127">
                                            <p:txEl>
                                              <p:pRg st="0" end="0"/>
                                            </p:txEl>
                                          </p:spTgt>
                                        </p:tgtEl>
                                      </p:cBhvr>
                                    </p:animEffect>
                                  </p:childTnLst>
                                </p:cTn>
                              </p:par>
                            </p:childTnLst>
                          </p:cTn>
                        </p:par>
                      </p:childTnLst>
                    </p:cTn>
                  </p:par>
                  <p:par>
                    <p:cTn id="290" fill="hold">
                      <p:stCondLst>
                        <p:cond delay="indefinite"/>
                      </p:stCondLst>
                      <p:childTnLst>
                        <p:par>
                          <p:cTn id="291" fill="hold">
                            <p:stCondLst>
                              <p:cond delay="0"/>
                            </p:stCondLst>
                            <p:childTnLst>
                              <p:par>
                                <p:cTn id="292" presetID="10" presetClass="entr" presetSubtype="0" fill="hold" nodeType="clickEffect">
                                  <p:stCondLst>
                                    <p:cond delay="0"/>
                                  </p:stCondLst>
                                  <p:childTnLst>
                                    <p:set>
                                      <p:cBhvr>
                                        <p:cTn id="293" dur="1" fill="hold">
                                          <p:stCondLst>
                                            <p:cond delay="0"/>
                                          </p:stCondLst>
                                        </p:cTn>
                                        <p:tgtEl>
                                          <p:spTgt spid="128"/>
                                        </p:tgtEl>
                                        <p:attrNameLst>
                                          <p:attrName>style.visibility</p:attrName>
                                        </p:attrNameLst>
                                      </p:cBhvr>
                                      <p:to>
                                        <p:strVal val="visible"/>
                                      </p:to>
                                    </p:set>
                                    <p:animEffect transition="in" filter="fade">
                                      <p:cBhvr>
                                        <p:cTn id="294" dur="2000"/>
                                        <p:tgtEl>
                                          <p:spTgt spid="128"/>
                                        </p:tgtEl>
                                      </p:cBhvr>
                                    </p:animEffect>
                                  </p:childTnLst>
                                </p:cTn>
                              </p:par>
                              <p:par>
                                <p:cTn id="295" presetID="10" presetClass="entr" presetSubtype="0" fill="hold" nodeType="withEffect">
                                  <p:stCondLst>
                                    <p:cond delay="0"/>
                                  </p:stCondLst>
                                  <p:childTnLst>
                                    <p:set>
                                      <p:cBhvr>
                                        <p:cTn id="296" dur="1" fill="hold">
                                          <p:stCondLst>
                                            <p:cond delay="0"/>
                                          </p:stCondLst>
                                        </p:cTn>
                                        <p:tgtEl>
                                          <p:spTgt spid="129"/>
                                        </p:tgtEl>
                                        <p:attrNameLst>
                                          <p:attrName>style.visibility</p:attrName>
                                        </p:attrNameLst>
                                      </p:cBhvr>
                                      <p:to>
                                        <p:strVal val="visible"/>
                                      </p:to>
                                    </p:set>
                                    <p:animEffect transition="in" filter="fade">
                                      <p:cBhvr>
                                        <p:cTn id="297" dur="2000"/>
                                        <p:tgtEl>
                                          <p:spTgt spid="129"/>
                                        </p:tgtEl>
                                      </p:cBhvr>
                                    </p:animEffect>
                                  </p:childTnLst>
                                </p:cTn>
                              </p:par>
                              <p:par>
                                <p:cTn id="298" presetID="10" presetClass="entr" presetSubtype="0" fill="hold" nodeType="withEffect">
                                  <p:stCondLst>
                                    <p:cond delay="0"/>
                                  </p:stCondLst>
                                  <p:childTnLst>
                                    <p:set>
                                      <p:cBhvr>
                                        <p:cTn id="299" dur="1" fill="hold">
                                          <p:stCondLst>
                                            <p:cond delay="0"/>
                                          </p:stCondLst>
                                        </p:cTn>
                                        <p:tgtEl>
                                          <p:spTgt spid="130"/>
                                        </p:tgtEl>
                                        <p:attrNameLst>
                                          <p:attrName>style.visibility</p:attrName>
                                        </p:attrNameLst>
                                      </p:cBhvr>
                                      <p:to>
                                        <p:strVal val="visible"/>
                                      </p:to>
                                    </p:set>
                                    <p:animEffect transition="in" filter="fade">
                                      <p:cBhvr>
                                        <p:cTn id="300" dur="2000"/>
                                        <p:tgtEl>
                                          <p:spTgt spid="130"/>
                                        </p:tgtEl>
                                      </p:cBhvr>
                                    </p:animEffect>
                                  </p:childTnLst>
                                </p:cTn>
                              </p:par>
                            </p:childTnLst>
                          </p:cTn>
                        </p:par>
                      </p:childTnLst>
                    </p:cTn>
                  </p:par>
                  <p:par>
                    <p:cTn id="301" fill="hold">
                      <p:stCondLst>
                        <p:cond delay="indefinite"/>
                      </p:stCondLst>
                      <p:childTnLst>
                        <p:par>
                          <p:cTn id="302" fill="hold">
                            <p:stCondLst>
                              <p:cond delay="0"/>
                            </p:stCondLst>
                            <p:childTnLst>
                              <p:par>
                                <p:cTn id="303" presetID="10" presetClass="entr" presetSubtype="0" fill="hold" grpId="0" nodeType="clickEffect">
                                  <p:stCondLst>
                                    <p:cond delay="0"/>
                                  </p:stCondLst>
                                  <p:childTnLst>
                                    <p:set>
                                      <p:cBhvr>
                                        <p:cTn id="304" dur="1" fill="hold">
                                          <p:stCondLst>
                                            <p:cond delay="0"/>
                                          </p:stCondLst>
                                        </p:cTn>
                                        <p:tgtEl>
                                          <p:spTgt spid="131"/>
                                        </p:tgtEl>
                                        <p:attrNameLst>
                                          <p:attrName>style.visibility</p:attrName>
                                        </p:attrNameLst>
                                      </p:cBhvr>
                                      <p:to>
                                        <p:strVal val="visible"/>
                                      </p:to>
                                    </p:set>
                                    <p:animEffect transition="in" filter="fade">
                                      <p:cBhvr>
                                        <p:cTn id="305" dur="2000"/>
                                        <p:tgtEl>
                                          <p:spTgt spid="131"/>
                                        </p:tgtEl>
                                      </p:cBhvr>
                                    </p:animEffect>
                                  </p:childTnLst>
                                </p:cTn>
                              </p:par>
                            </p:childTnLst>
                          </p:cTn>
                        </p:par>
                      </p:childTnLst>
                    </p:cTn>
                  </p:par>
                  <p:par>
                    <p:cTn id="306" fill="hold">
                      <p:stCondLst>
                        <p:cond delay="indefinite"/>
                      </p:stCondLst>
                      <p:childTnLst>
                        <p:par>
                          <p:cTn id="307" fill="hold">
                            <p:stCondLst>
                              <p:cond delay="0"/>
                            </p:stCondLst>
                            <p:childTnLst>
                              <p:par>
                                <p:cTn id="308" presetID="10" presetClass="entr" presetSubtype="0" fill="hold" grpId="0" nodeType="clickEffect">
                                  <p:stCondLst>
                                    <p:cond delay="0"/>
                                  </p:stCondLst>
                                  <p:childTnLst>
                                    <p:set>
                                      <p:cBhvr>
                                        <p:cTn id="309" dur="1" fill="hold">
                                          <p:stCondLst>
                                            <p:cond delay="0"/>
                                          </p:stCondLst>
                                        </p:cTn>
                                        <p:tgtEl>
                                          <p:spTgt spid="132">
                                            <p:txEl>
                                              <p:pRg st="0" end="0"/>
                                            </p:txEl>
                                          </p:spTgt>
                                        </p:tgtEl>
                                        <p:attrNameLst>
                                          <p:attrName>style.visibility</p:attrName>
                                        </p:attrNameLst>
                                      </p:cBhvr>
                                      <p:to>
                                        <p:strVal val="visible"/>
                                      </p:to>
                                    </p:set>
                                    <p:animEffect transition="in" filter="fade">
                                      <p:cBhvr>
                                        <p:cTn id="310" dur="2000"/>
                                        <p:tgtEl>
                                          <p:spTgt spid="132">
                                            <p:txEl>
                                              <p:pRg st="0" end="0"/>
                                            </p:txEl>
                                          </p:spTgt>
                                        </p:tgtEl>
                                      </p:cBhvr>
                                    </p:animEffect>
                                  </p:childTnLst>
                                </p:cTn>
                              </p:par>
                            </p:childTnLst>
                          </p:cTn>
                        </p:par>
                      </p:childTnLst>
                    </p:cTn>
                  </p:par>
                  <p:par>
                    <p:cTn id="311" fill="hold">
                      <p:stCondLst>
                        <p:cond delay="indefinite"/>
                      </p:stCondLst>
                      <p:childTnLst>
                        <p:par>
                          <p:cTn id="312" fill="hold">
                            <p:stCondLst>
                              <p:cond delay="0"/>
                            </p:stCondLst>
                            <p:childTnLst>
                              <p:par>
                                <p:cTn id="313" presetID="10" presetClass="entr" presetSubtype="0" fill="hold" nodeType="clickEffect">
                                  <p:stCondLst>
                                    <p:cond delay="0"/>
                                  </p:stCondLst>
                                  <p:childTnLst>
                                    <p:set>
                                      <p:cBhvr>
                                        <p:cTn id="314" dur="1" fill="hold">
                                          <p:stCondLst>
                                            <p:cond delay="0"/>
                                          </p:stCondLst>
                                        </p:cTn>
                                        <p:tgtEl>
                                          <p:spTgt spid="134"/>
                                        </p:tgtEl>
                                        <p:attrNameLst>
                                          <p:attrName>style.visibility</p:attrName>
                                        </p:attrNameLst>
                                      </p:cBhvr>
                                      <p:to>
                                        <p:strVal val="visible"/>
                                      </p:to>
                                    </p:set>
                                    <p:animEffect transition="in" filter="fade">
                                      <p:cBhvr>
                                        <p:cTn id="315" dur="2000"/>
                                        <p:tgtEl>
                                          <p:spTgt spid="134"/>
                                        </p:tgtEl>
                                      </p:cBhvr>
                                    </p:animEffect>
                                  </p:childTnLst>
                                </p:cTn>
                              </p:par>
                              <p:par>
                                <p:cTn id="316" presetID="10" presetClass="entr" presetSubtype="0" fill="hold" nodeType="withEffect">
                                  <p:stCondLst>
                                    <p:cond delay="0"/>
                                  </p:stCondLst>
                                  <p:childTnLst>
                                    <p:set>
                                      <p:cBhvr>
                                        <p:cTn id="317" dur="1" fill="hold">
                                          <p:stCondLst>
                                            <p:cond delay="0"/>
                                          </p:stCondLst>
                                        </p:cTn>
                                        <p:tgtEl>
                                          <p:spTgt spid="133"/>
                                        </p:tgtEl>
                                        <p:attrNameLst>
                                          <p:attrName>style.visibility</p:attrName>
                                        </p:attrNameLst>
                                      </p:cBhvr>
                                      <p:to>
                                        <p:strVal val="visible"/>
                                      </p:to>
                                    </p:set>
                                    <p:animEffect transition="in" filter="fade">
                                      <p:cBhvr>
                                        <p:cTn id="318" dur="2000"/>
                                        <p:tgtEl>
                                          <p:spTgt spid="133"/>
                                        </p:tgtEl>
                                      </p:cBhvr>
                                    </p:animEffect>
                                  </p:childTnLst>
                                </p:cTn>
                              </p:par>
                            </p:childTnLst>
                          </p:cTn>
                        </p:par>
                      </p:childTnLst>
                    </p:cTn>
                  </p:par>
                  <p:par>
                    <p:cTn id="319" fill="hold">
                      <p:stCondLst>
                        <p:cond delay="indefinite"/>
                      </p:stCondLst>
                      <p:childTnLst>
                        <p:par>
                          <p:cTn id="320" fill="hold">
                            <p:stCondLst>
                              <p:cond delay="0"/>
                            </p:stCondLst>
                            <p:childTnLst>
                              <p:par>
                                <p:cTn id="321" presetID="10" presetClass="entr" presetSubtype="0" fill="hold" grpId="0" nodeType="clickEffect">
                                  <p:stCondLst>
                                    <p:cond delay="0"/>
                                  </p:stCondLst>
                                  <p:childTnLst>
                                    <p:set>
                                      <p:cBhvr>
                                        <p:cTn id="322" dur="1" fill="hold">
                                          <p:stCondLst>
                                            <p:cond delay="0"/>
                                          </p:stCondLst>
                                        </p:cTn>
                                        <p:tgtEl>
                                          <p:spTgt spid="135"/>
                                        </p:tgtEl>
                                        <p:attrNameLst>
                                          <p:attrName>style.visibility</p:attrName>
                                        </p:attrNameLst>
                                      </p:cBhvr>
                                      <p:to>
                                        <p:strVal val="visible"/>
                                      </p:to>
                                    </p:set>
                                    <p:animEffect transition="in" filter="fade">
                                      <p:cBhvr>
                                        <p:cTn id="323" dur="2000"/>
                                        <p:tgtEl>
                                          <p:spTgt spid="135"/>
                                        </p:tgtEl>
                                      </p:cBhvr>
                                    </p:animEffect>
                                  </p:childTnLst>
                                </p:cTn>
                              </p:par>
                            </p:childTnLst>
                          </p:cTn>
                        </p:par>
                      </p:childTnLst>
                    </p:cTn>
                  </p:par>
                  <p:par>
                    <p:cTn id="324" fill="hold">
                      <p:stCondLst>
                        <p:cond delay="indefinite"/>
                      </p:stCondLst>
                      <p:childTnLst>
                        <p:par>
                          <p:cTn id="325" fill="hold">
                            <p:stCondLst>
                              <p:cond delay="0"/>
                            </p:stCondLst>
                            <p:childTnLst>
                              <p:par>
                                <p:cTn id="326" presetID="10" presetClass="entr" presetSubtype="0" fill="hold" grpId="0" nodeType="clickEffect">
                                  <p:stCondLst>
                                    <p:cond delay="0"/>
                                  </p:stCondLst>
                                  <p:childTnLst>
                                    <p:set>
                                      <p:cBhvr>
                                        <p:cTn id="327" dur="1" fill="hold">
                                          <p:stCondLst>
                                            <p:cond delay="0"/>
                                          </p:stCondLst>
                                        </p:cTn>
                                        <p:tgtEl>
                                          <p:spTgt spid="136">
                                            <p:txEl>
                                              <p:pRg st="0" end="0"/>
                                            </p:txEl>
                                          </p:spTgt>
                                        </p:tgtEl>
                                        <p:attrNameLst>
                                          <p:attrName>style.visibility</p:attrName>
                                        </p:attrNameLst>
                                      </p:cBhvr>
                                      <p:to>
                                        <p:strVal val="visible"/>
                                      </p:to>
                                    </p:set>
                                    <p:animEffect transition="in" filter="fade">
                                      <p:cBhvr>
                                        <p:cTn id="328" dur="2000"/>
                                        <p:tgtEl>
                                          <p:spTgt spid="136">
                                            <p:txEl>
                                              <p:pRg st="0" end="0"/>
                                            </p:txEl>
                                          </p:spTgt>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nodeType="clickEffect">
                                  <p:stCondLst>
                                    <p:cond delay="0"/>
                                  </p:stCondLst>
                                  <p:childTnLst>
                                    <p:set>
                                      <p:cBhvr>
                                        <p:cTn id="332" dur="1" fill="hold">
                                          <p:stCondLst>
                                            <p:cond delay="0"/>
                                          </p:stCondLst>
                                        </p:cTn>
                                        <p:tgtEl>
                                          <p:spTgt spid="138"/>
                                        </p:tgtEl>
                                        <p:attrNameLst>
                                          <p:attrName>style.visibility</p:attrName>
                                        </p:attrNameLst>
                                      </p:cBhvr>
                                      <p:to>
                                        <p:strVal val="visible"/>
                                      </p:to>
                                    </p:set>
                                    <p:animEffect transition="in" filter="fade">
                                      <p:cBhvr>
                                        <p:cTn id="333" dur="2000"/>
                                        <p:tgtEl>
                                          <p:spTgt spid="138"/>
                                        </p:tgtEl>
                                      </p:cBhvr>
                                    </p:animEffect>
                                  </p:childTnLst>
                                </p:cTn>
                              </p:par>
                              <p:par>
                                <p:cTn id="334" presetID="10" presetClass="entr" presetSubtype="0" fill="hold" nodeType="withEffect">
                                  <p:stCondLst>
                                    <p:cond delay="0"/>
                                  </p:stCondLst>
                                  <p:childTnLst>
                                    <p:set>
                                      <p:cBhvr>
                                        <p:cTn id="335" dur="1" fill="hold">
                                          <p:stCondLst>
                                            <p:cond delay="0"/>
                                          </p:stCondLst>
                                        </p:cTn>
                                        <p:tgtEl>
                                          <p:spTgt spid="137"/>
                                        </p:tgtEl>
                                        <p:attrNameLst>
                                          <p:attrName>style.visibility</p:attrName>
                                        </p:attrNameLst>
                                      </p:cBhvr>
                                      <p:to>
                                        <p:strVal val="visible"/>
                                      </p:to>
                                    </p:set>
                                    <p:animEffect transition="in" filter="fade">
                                      <p:cBhvr>
                                        <p:cTn id="336" dur="2000"/>
                                        <p:tgtEl>
                                          <p:spTgt spid="137"/>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grpId="0" nodeType="clickEffect">
                                  <p:stCondLst>
                                    <p:cond delay="0"/>
                                  </p:stCondLst>
                                  <p:childTnLst>
                                    <p:set>
                                      <p:cBhvr>
                                        <p:cTn id="340" dur="1" fill="hold">
                                          <p:stCondLst>
                                            <p:cond delay="0"/>
                                          </p:stCondLst>
                                        </p:cTn>
                                        <p:tgtEl>
                                          <p:spTgt spid="139">
                                            <p:txEl>
                                              <p:pRg st="0" end="0"/>
                                            </p:txEl>
                                          </p:spTgt>
                                        </p:tgtEl>
                                        <p:attrNameLst>
                                          <p:attrName>style.visibility</p:attrName>
                                        </p:attrNameLst>
                                      </p:cBhvr>
                                      <p:to>
                                        <p:strVal val="visible"/>
                                      </p:to>
                                    </p:set>
                                    <p:animEffect transition="in" filter="fade">
                                      <p:cBhvr>
                                        <p:cTn id="341" dur="2000"/>
                                        <p:tgtEl>
                                          <p:spTgt spid="139">
                                            <p:txEl>
                                              <p:pRg st="0" end="0"/>
                                            </p:txEl>
                                          </p:spTgt>
                                        </p:tgtEl>
                                      </p:cBhvr>
                                    </p:animEffect>
                                  </p:childTnLst>
                                </p:cTn>
                              </p:par>
                              <p:par>
                                <p:cTn id="342" presetID="10" presetClass="entr" presetSubtype="0" fill="hold" grpId="0" nodeType="withEffect">
                                  <p:stCondLst>
                                    <p:cond delay="0"/>
                                  </p:stCondLst>
                                  <p:childTnLst>
                                    <p:set>
                                      <p:cBhvr>
                                        <p:cTn id="343" dur="1" fill="hold">
                                          <p:stCondLst>
                                            <p:cond delay="0"/>
                                          </p:stCondLst>
                                        </p:cTn>
                                        <p:tgtEl>
                                          <p:spTgt spid="139">
                                            <p:txEl>
                                              <p:pRg st="2" end="2"/>
                                            </p:txEl>
                                          </p:spTgt>
                                        </p:tgtEl>
                                        <p:attrNameLst>
                                          <p:attrName>style.visibility</p:attrName>
                                        </p:attrNameLst>
                                      </p:cBhvr>
                                      <p:to>
                                        <p:strVal val="visible"/>
                                      </p:to>
                                    </p:set>
                                    <p:animEffect transition="in" filter="fade">
                                      <p:cBhvr>
                                        <p:cTn id="344" dur="2000"/>
                                        <p:tgtEl>
                                          <p:spTgt spid="139">
                                            <p:txEl>
                                              <p:pRg st="2" end="2"/>
                                            </p:txEl>
                                          </p:spTgt>
                                        </p:tgtEl>
                                      </p:cBhvr>
                                    </p:animEffect>
                                  </p:childTnLst>
                                </p:cTn>
                              </p:par>
                              <p:par>
                                <p:cTn id="345" presetID="10" presetClass="entr" presetSubtype="0" fill="hold" grpId="0" nodeType="withEffect">
                                  <p:stCondLst>
                                    <p:cond delay="0"/>
                                  </p:stCondLst>
                                  <p:childTnLst>
                                    <p:set>
                                      <p:cBhvr>
                                        <p:cTn id="346" dur="1" fill="hold">
                                          <p:stCondLst>
                                            <p:cond delay="0"/>
                                          </p:stCondLst>
                                        </p:cTn>
                                        <p:tgtEl>
                                          <p:spTgt spid="139">
                                            <p:txEl>
                                              <p:pRg st="3" end="3"/>
                                            </p:txEl>
                                          </p:spTgt>
                                        </p:tgtEl>
                                        <p:attrNameLst>
                                          <p:attrName>style.visibility</p:attrName>
                                        </p:attrNameLst>
                                      </p:cBhvr>
                                      <p:to>
                                        <p:strVal val="visible"/>
                                      </p:to>
                                    </p:set>
                                    <p:animEffect transition="in" filter="fade">
                                      <p:cBhvr>
                                        <p:cTn id="347" dur="2000"/>
                                        <p:tgtEl>
                                          <p:spTgt spid="139">
                                            <p:txEl>
                                              <p:pRg st="3" end="3"/>
                                            </p:txEl>
                                          </p:spTgt>
                                        </p:tgtEl>
                                      </p:cBhvr>
                                    </p:animEffect>
                                  </p:childTnLst>
                                </p:cTn>
                              </p:par>
                              <p:par>
                                <p:cTn id="348" presetID="10" presetClass="entr" presetSubtype="0" fill="hold" grpId="0" nodeType="withEffect">
                                  <p:stCondLst>
                                    <p:cond delay="0"/>
                                  </p:stCondLst>
                                  <p:childTnLst>
                                    <p:set>
                                      <p:cBhvr>
                                        <p:cTn id="349" dur="1" fill="hold">
                                          <p:stCondLst>
                                            <p:cond delay="0"/>
                                          </p:stCondLst>
                                        </p:cTn>
                                        <p:tgtEl>
                                          <p:spTgt spid="139">
                                            <p:txEl>
                                              <p:pRg st="4" end="4"/>
                                            </p:txEl>
                                          </p:spTgt>
                                        </p:tgtEl>
                                        <p:attrNameLst>
                                          <p:attrName>style.visibility</p:attrName>
                                        </p:attrNameLst>
                                      </p:cBhvr>
                                      <p:to>
                                        <p:strVal val="visible"/>
                                      </p:to>
                                    </p:set>
                                    <p:animEffect transition="in" filter="fade">
                                      <p:cBhvr>
                                        <p:cTn id="350" dur="2000"/>
                                        <p:tgtEl>
                                          <p:spTgt spid="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12" grpId="0" build="allAtOnce"/>
      <p:bldP spid="13" grpId="0" build="allAtOnce"/>
      <p:bldP spid="9" grpId="0" build="allAtOnce"/>
      <p:bldP spid="10" grpId="0" build="allAtOnce"/>
      <p:bldP spid="11" grpId="0" build="allAtOnce"/>
      <p:bldP spid="14" grpId="0" build="allAtOnce"/>
      <p:bldP spid="17" grpId="0" build="allAtOnce"/>
      <p:bldP spid="18" grpId="0" build="allAtOnce"/>
      <p:bldP spid="19" grpId="0" build="allAtOnce"/>
      <p:bldP spid="20" grpId="0" build="allAtOnce"/>
      <p:bldP spid="22" grpId="0" build="allAtOnce"/>
      <p:bldP spid="23" grpId="0" build="allAtOnce"/>
      <p:bldP spid="24" grpId="0" build="allAtOnce"/>
      <p:bldP spid="25" grpId="0" build="allAtOnce"/>
      <p:bldP spid="27" grpId="0" build="allAtOnce"/>
      <p:bldP spid="29" grpId="0" build="allAtOnce"/>
      <p:bldP spid="30" grpId="0" build="allAtOnce"/>
      <p:bldP spid="31" grpId="0" build="allAtOnce"/>
      <p:bldP spid="32" grpId="0" build="allAtOnce"/>
      <p:bldP spid="33" grpId="0" build="allAtOnce"/>
      <p:bldP spid="34" grpId="0" build="allAtOnce"/>
      <p:bldP spid="35" grpId="0" build="allAtOnce"/>
      <p:bldP spid="36" grpId="0" build="allAtOnce"/>
      <p:bldP spid="37" grpId="0" build="allAtOnce"/>
      <p:bldP spid="38" grpId="0" build="allAtOnce"/>
      <p:bldP spid="39" grpId="0" build="allAtOnce"/>
      <p:bldP spid="40" grpId="0" build="allAtOnce"/>
      <p:bldP spid="41" grpId="0" build="allAtOnce"/>
      <p:bldP spid="44" grpId="0" build="allAtOnce"/>
      <p:bldP spid="45" grpId="0" build="allAtOnce"/>
      <p:bldP spid="46" grpId="0" build="allAtOnce"/>
      <p:bldP spid="58" grpId="0" build="allAtOnce"/>
      <p:bldP spid="59" grpId="0" build="allAtOnce"/>
      <p:bldP spid="60" grpId="0" build="allAtOnce"/>
      <p:bldP spid="61" grpId="0" build="allAtOnce"/>
      <p:bldP spid="62" grpId="0" build="allAtOnce"/>
      <p:bldP spid="63" grpId="0" build="allAtOnce"/>
      <p:bldP spid="65" grpId="0" build="allAtOnce"/>
      <p:bldP spid="106" grpId="0" build="allAtOnce"/>
      <p:bldP spid="107" grpId="0" build="allAtOnce"/>
      <p:bldP spid="108" grpId="0" build="allAtOnce"/>
      <p:bldP spid="109" grpId="0" build="allAtOnce"/>
      <p:bldP spid="110" grpId="0" build="allAtOnce"/>
      <p:bldP spid="111" grpId="0" build="allAtOnce"/>
      <p:bldP spid="112" grpId="0" build="allAtOnce"/>
      <p:bldP spid="113" grpId="0" build="allAtOnce"/>
      <p:bldP spid="114" grpId="0" build="allAtOnce"/>
      <p:bldP spid="115" grpId="0" build="allAtOnce"/>
      <p:bldP spid="116" grpId="0" build="allAtOnce"/>
      <p:bldP spid="117" grpId="0" animBg="1"/>
      <p:bldP spid="118" grpId="0" build="allAtOnce"/>
      <p:bldP spid="126" grpId="0" animBg="1"/>
      <p:bldP spid="127" grpId="0" build="allAtOnce"/>
      <p:bldP spid="131" grpId="0" animBg="1"/>
      <p:bldP spid="132" grpId="0" build="allAtOnce"/>
      <p:bldP spid="135" grpId="0" animBg="1"/>
      <p:bldP spid="136" grpId="0" build="allAtOnce"/>
      <p:bldP spid="139"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1200"/>
            <a:ext cx="8229600" cy="579519"/>
          </a:xfrm>
        </p:spPr>
        <p:txBody>
          <a:bodyPr>
            <a:normAutofit/>
          </a:bodyPr>
          <a:lstStyle/>
          <a:p>
            <a:r>
              <a:rPr lang="tr-TR" sz="2800" dirty="0">
                <a:solidFill>
                  <a:srgbClr val="FF0000"/>
                </a:solidFill>
                <a:latin typeface="Lucida Sans Unicode"/>
                <a:cs typeface="Lucida Sans Unicode"/>
              </a:rPr>
              <a:t>Example:</a:t>
            </a:r>
            <a:r>
              <a:rPr lang="tr-TR" sz="2800" dirty="0">
                <a:latin typeface="Lucida Sans Unicode"/>
                <a:cs typeface="Lucida Sans Unicode"/>
              </a:rPr>
              <a:t> f(x</a:t>
            </a:r>
            <a:r>
              <a:rPr lang="tr-TR" sz="2800" baseline="-25000" dirty="0">
                <a:latin typeface="Lucida Sans Unicode"/>
                <a:cs typeface="Lucida Sans Unicode"/>
              </a:rPr>
              <a:t>1</a:t>
            </a:r>
            <a:r>
              <a:rPr lang="tr-TR" sz="2800" dirty="0">
                <a:latin typeface="Lucida Sans Unicode"/>
                <a:cs typeface="Lucida Sans Unicode"/>
              </a:rPr>
              <a:t>,x</a:t>
            </a:r>
            <a:r>
              <a:rPr lang="tr-TR" sz="2800" baseline="-25000" dirty="0">
                <a:latin typeface="Lucida Sans Unicode"/>
                <a:cs typeface="Lucida Sans Unicode"/>
              </a:rPr>
              <a:t>2</a:t>
            </a:r>
            <a:r>
              <a:rPr lang="tr-TR" sz="2800" dirty="0">
                <a:latin typeface="Lucida Sans Unicode"/>
                <a:cs typeface="Lucida Sans Unicode"/>
              </a:rPr>
              <a:t>,x</a:t>
            </a:r>
            <a:r>
              <a:rPr lang="tr-TR" sz="2800" baseline="-25000" dirty="0">
                <a:latin typeface="Lucida Sans Unicode"/>
                <a:cs typeface="Lucida Sans Unicode"/>
              </a:rPr>
              <a:t>3</a:t>
            </a:r>
            <a:r>
              <a:rPr lang="tr-TR" sz="2800" dirty="0">
                <a:latin typeface="Lucida Sans Unicode"/>
                <a:cs typeface="Lucida Sans Unicode"/>
              </a:rPr>
              <a:t>)=</a:t>
            </a:r>
            <a:r>
              <a:rPr lang="tr-TR" sz="2800" dirty="0">
                <a:latin typeface="Lucida Sans Unicode"/>
                <a:cs typeface="Lucida Sans Unicode"/>
                <a:sym typeface="Symbol"/>
              </a:rPr>
              <a:t></a:t>
            </a:r>
            <a:r>
              <a:rPr lang="tr-TR" sz="2800" baseline="-25000" dirty="0">
                <a:latin typeface="Lucida Sans Unicode"/>
                <a:cs typeface="Lucida Sans Unicode"/>
                <a:sym typeface="Symbol"/>
              </a:rPr>
              <a:t>m</a:t>
            </a:r>
            <a:r>
              <a:rPr lang="tr-TR" sz="2800" dirty="0">
                <a:latin typeface="Lucida Sans Unicode"/>
                <a:cs typeface="Lucida Sans Unicode"/>
                <a:sym typeface="Symbol"/>
              </a:rPr>
              <a:t>(0,1,5)+d</a:t>
            </a:r>
            <a:r>
              <a:rPr lang="tr-TR" sz="2800" baseline="-25000" dirty="0">
                <a:latin typeface="Lucida Sans Unicode"/>
                <a:cs typeface="Lucida Sans Unicode"/>
                <a:sym typeface="Symbol"/>
              </a:rPr>
              <a:t>m</a:t>
            </a:r>
            <a:r>
              <a:rPr lang="tr-TR" sz="2800" dirty="0">
                <a:latin typeface="Lucida Sans Unicode"/>
                <a:cs typeface="Lucida Sans Unicode"/>
                <a:sym typeface="Symbol"/>
              </a:rPr>
              <a:t>(2,6)</a:t>
            </a:r>
          </a:p>
        </p:txBody>
      </p:sp>
      <p:sp>
        <p:nvSpPr>
          <p:cNvPr id="3" name="Title 2"/>
          <p:cNvSpPr>
            <a:spLocks noGrp="1"/>
          </p:cNvSpPr>
          <p:nvPr>
            <p:ph type="title"/>
          </p:nvPr>
        </p:nvSpPr>
        <p:spPr>
          <a:xfrm>
            <a:off x="0" y="0"/>
            <a:ext cx="9143999" cy="1020763"/>
          </a:xfrm>
        </p:spPr>
        <p:txBody>
          <a:bodyPr>
            <a:noAutofit/>
          </a:bodyPr>
          <a:lstStyle/>
          <a:p>
            <a:pPr algn="ctr"/>
            <a:r>
              <a:rPr lang="tr-TR" sz="2800" dirty="0">
                <a:latin typeface="Lucida Sans Unicode"/>
                <a:cs typeface="Lucida Sans Unicode"/>
              </a:rPr>
              <a:t>Optimization of SOP Representation By </a:t>
            </a:r>
            <a:r>
              <a:rPr lang="en-US" sz="2800" dirty="0" err="1">
                <a:solidFill>
                  <a:srgbClr val="FF0000"/>
                </a:solidFill>
                <a:latin typeface="Lucida Sans Unicode"/>
                <a:cs typeface="Lucida Sans Unicode"/>
              </a:rPr>
              <a:t>Quine-McCluskey</a:t>
            </a:r>
            <a:r>
              <a:rPr lang="tr-TR" sz="2800" dirty="0">
                <a:solidFill>
                  <a:srgbClr val="FF0000"/>
                </a:solidFill>
                <a:latin typeface="Lucida Sans Unicode"/>
                <a:cs typeface="Lucida Sans Unicode"/>
              </a:rPr>
              <a:t> </a:t>
            </a:r>
            <a:r>
              <a:rPr lang="tr-TR" sz="2800" dirty="0">
                <a:latin typeface="Lucida Sans Unicode"/>
                <a:cs typeface="Lucida Sans Unicode"/>
              </a:rPr>
              <a:t>Method with Don’t Care Conditions</a:t>
            </a:r>
          </a:p>
        </p:txBody>
      </p:sp>
      <p:sp>
        <p:nvSpPr>
          <p:cNvPr id="65" name="TextBox 64"/>
          <p:cNvSpPr txBox="1"/>
          <p:nvPr/>
        </p:nvSpPr>
        <p:spPr>
          <a:xfrm>
            <a:off x="391255" y="3977769"/>
            <a:ext cx="4383945" cy="1631216"/>
          </a:xfrm>
          <a:prstGeom prst="rect">
            <a:avLst/>
          </a:prstGeom>
          <a:noFill/>
        </p:spPr>
        <p:txBody>
          <a:bodyPr wrap="square" rtlCol="0">
            <a:spAutoFit/>
          </a:bodyPr>
          <a:lstStyle/>
          <a:p>
            <a:r>
              <a:rPr lang="tr-TR" sz="2000" dirty="0">
                <a:solidFill>
                  <a:srgbClr val="FF0000"/>
                </a:solidFill>
                <a:latin typeface="Lucida Sans Unicode"/>
                <a:cs typeface="Lucida Sans Unicode"/>
              </a:rPr>
              <a:t>Sum of Prime Implicants:</a:t>
            </a:r>
            <a:endParaRPr lang="tr-TR" sz="2000" dirty="0">
              <a:latin typeface="Lucida Sans Unicode"/>
              <a:cs typeface="Lucida Sans Unicode"/>
            </a:endParaRPr>
          </a:p>
          <a:p>
            <a:endParaRPr lang="tr-TR" sz="2000" dirty="0">
              <a:latin typeface="Lucida Sans Unicode"/>
              <a:cs typeface="Lucida Sans Unicode"/>
            </a:endParaRPr>
          </a:p>
          <a:p>
            <a:r>
              <a:rPr lang="tr-TR" sz="2000" dirty="0">
                <a:latin typeface="Lucida Sans Unicode"/>
                <a:cs typeface="Lucida Sans Unicode"/>
              </a:rPr>
              <a:t>f(x</a:t>
            </a:r>
            <a:r>
              <a:rPr lang="tr-TR" sz="2000" baseline="-25000" dirty="0">
                <a:latin typeface="Lucida Sans Unicode"/>
                <a:cs typeface="Lucida Sans Unicode"/>
              </a:rPr>
              <a:t>1</a:t>
            </a:r>
            <a:r>
              <a:rPr lang="tr-TR" sz="2000" dirty="0">
                <a:latin typeface="Lucida Sans Unicode"/>
                <a:cs typeface="Lucida Sans Unicode"/>
              </a:rPr>
              <a:t>,x</a:t>
            </a:r>
            <a:r>
              <a:rPr lang="tr-TR" sz="2000" baseline="-25000" dirty="0">
                <a:latin typeface="Lucida Sans Unicode"/>
                <a:cs typeface="Lucida Sans Unicode"/>
              </a:rPr>
              <a:t>2</a:t>
            </a:r>
            <a:r>
              <a:rPr lang="tr-TR" sz="2000" dirty="0">
                <a:latin typeface="Lucida Sans Unicode"/>
                <a:cs typeface="Lucida Sans Unicode"/>
              </a:rPr>
              <a:t>,x</a:t>
            </a:r>
            <a:r>
              <a:rPr lang="tr-TR" sz="2000" baseline="-25000" dirty="0">
                <a:latin typeface="Lucida Sans Unicode"/>
                <a:cs typeface="Lucida Sans Unicode"/>
              </a:rPr>
              <a:t>3</a:t>
            </a:r>
            <a:r>
              <a:rPr lang="tr-TR" sz="2000" dirty="0">
                <a:latin typeface="Lucida Sans Unicode"/>
                <a:cs typeface="Lucida Sans Unicode"/>
              </a:rPr>
              <a:t>)=x</a:t>
            </a:r>
            <a:r>
              <a:rPr lang="tr-TR" sz="2000" baseline="-25000" dirty="0">
                <a:latin typeface="Lucida Sans Unicode"/>
                <a:cs typeface="Lucida Sans Unicode"/>
              </a:rPr>
              <a:t>1</a:t>
            </a:r>
            <a:r>
              <a:rPr lang="tr-TR" sz="2000" dirty="0">
                <a:latin typeface="Lucida Sans Unicode"/>
                <a:cs typeface="Lucida Sans Unicode"/>
                <a:sym typeface="Symbol"/>
              </a:rPr>
              <a:t></a:t>
            </a:r>
            <a:r>
              <a:rPr lang="tr-TR" sz="2000" dirty="0">
                <a:latin typeface="Lucida Sans Unicode"/>
                <a:cs typeface="Lucida Sans Unicode"/>
              </a:rPr>
              <a:t>x</a:t>
            </a:r>
            <a:r>
              <a:rPr lang="tr-TR" sz="2000" baseline="-25000" dirty="0">
                <a:latin typeface="Lucida Sans Unicode"/>
                <a:cs typeface="Lucida Sans Unicode"/>
              </a:rPr>
              <a:t>2</a:t>
            </a:r>
            <a:r>
              <a:rPr lang="tr-TR" sz="2000" dirty="0">
                <a:latin typeface="Lucida Sans Unicode"/>
                <a:cs typeface="Lucida Sans Unicode"/>
                <a:sym typeface="Symbol"/>
              </a:rPr>
              <a:t>+</a:t>
            </a:r>
            <a:r>
              <a:rPr lang="tr-TR" sz="2000" dirty="0">
                <a:latin typeface="Lucida Sans Unicode"/>
                <a:cs typeface="Lucida Sans Unicode"/>
              </a:rPr>
              <a:t>x</a:t>
            </a:r>
            <a:r>
              <a:rPr lang="tr-TR" sz="2000" baseline="-25000" dirty="0">
                <a:latin typeface="Lucida Sans Unicode"/>
                <a:cs typeface="Lucida Sans Unicode"/>
              </a:rPr>
              <a:t>1</a:t>
            </a:r>
            <a:r>
              <a:rPr lang="tr-TR" sz="2000" dirty="0">
                <a:latin typeface="Lucida Sans Unicode"/>
                <a:cs typeface="Lucida Sans Unicode"/>
                <a:sym typeface="Symbol"/>
              </a:rPr>
              <a:t></a:t>
            </a:r>
            <a:r>
              <a:rPr lang="tr-TR" sz="2000" dirty="0">
                <a:latin typeface="Lucida Sans Unicode"/>
                <a:cs typeface="Lucida Sans Unicode"/>
              </a:rPr>
              <a:t>x</a:t>
            </a:r>
            <a:r>
              <a:rPr lang="tr-TR" sz="2000" baseline="-25000" dirty="0">
                <a:latin typeface="Lucida Sans Unicode"/>
                <a:cs typeface="Lucida Sans Unicode"/>
              </a:rPr>
              <a:t>3</a:t>
            </a:r>
            <a:r>
              <a:rPr lang="tr-TR" sz="2000" dirty="0">
                <a:latin typeface="Lucida Sans Unicode"/>
                <a:cs typeface="Lucida Sans Unicode"/>
                <a:sym typeface="Symbol"/>
              </a:rPr>
              <a:t>+</a:t>
            </a:r>
            <a:r>
              <a:rPr lang="tr-TR" sz="2000" dirty="0">
                <a:latin typeface="Lucida Sans Unicode"/>
                <a:cs typeface="Lucida Sans Unicode"/>
              </a:rPr>
              <a:t>x</a:t>
            </a:r>
            <a:r>
              <a:rPr lang="tr-TR" sz="2000" baseline="-25000" dirty="0">
                <a:latin typeface="Lucida Sans Unicode"/>
                <a:cs typeface="Lucida Sans Unicode"/>
              </a:rPr>
              <a:t>2</a:t>
            </a:r>
            <a:r>
              <a:rPr lang="tr-TR" sz="2000" dirty="0">
                <a:latin typeface="Lucida Sans Unicode"/>
                <a:cs typeface="Lucida Sans Unicode"/>
                <a:sym typeface="Symbol"/>
              </a:rPr>
              <a:t></a:t>
            </a:r>
            <a:r>
              <a:rPr lang="tr-TR" sz="2000" dirty="0">
                <a:latin typeface="Lucida Sans Unicode"/>
                <a:cs typeface="Lucida Sans Unicode"/>
              </a:rPr>
              <a:t>x</a:t>
            </a:r>
            <a:r>
              <a:rPr lang="tr-TR" sz="2000" baseline="-25000" dirty="0">
                <a:latin typeface="Lucida Sans Unicode"/>
                <a:cs typeface="Lucida Sans Unicode"/>
              </a:rPr>
              <a:t>3</a:t>
            </a:r>
            <a:r>
              <a:rPr lang="tr-TR" sz="2000" dirty="0">
                <a:latin typeface="Lucida Sans Unicode"/>
                <a:cs typeface="Lucida Sans Unicode"/>
                <a:sym typeface="Symbol"/>
              </a:rPr>
              <a:t>+</a:t>
            </a:r>
            <a:r>
              <a:rPr lang="tr-TR" sz="2000" dirty="0">
                <a:latin typeface="Lucida Sans Unicode"/>
                <a:cs typeface="Lucida Sans Unicode"/>
              </a:rPr>
              <a:t>x</a:t>
            </a:r>
            <a:r>
              <a:rPr lang="tr-TR" sz="2000" baseline="-25000" dirty="0">
                <a:latin typeface="Lucida Sans Unicode"/>
                <a:cs typeface="Lucida Sans Unicode"/>
              </a:rPr>
              <a:t>2</a:t>
            </a:r>
            <a:r>
              <a:rPr lang="tr-TR" sz="2000" dirty="0">
                <a:latin typeface="Lucida Sans Unicode"/>
                <a:cs typeface="Lucida Sans Unicode"/>
              </a:rPr>
              <a:t>x</a:t>
            </a:r>
            <a:r>
              <a:rPr lang="tr-TR" sz="2000" baseline="-25000" dirty="0">
                <a:latin typeface="Lucida Sans Unicode"/>
                <a:cs typeface="Lucida Sans Unicode"/>
              </a:rPr>
              <a:t>3</a:t>
            </a:r>
            <a:r>
              <a:rPr lang="tr-TR" sz="2000" dirty="0">
                <a:latin typeface="Lucida Sans Unicode"/>
                <a:cs typeface="Lucida Sans Unicode"/>
                <a:sym typeface="Symbol"/>
              </a:rPr>
              <a:t></a:t>
            </a:r>
            <a:endParaRPr lang="tr-TR" sz="2000" dirty="0">
              <a:latin typeface="Lucida Sans Unicode"/>
              <a:cs typeface="Lucida Sans Unicode"/>
            </a:endParaRPr>
          </a:p>
        </p:txBody>
      </p:sp>
      <p:grpSp>
        <p:nvGrpSpPr>
          <p:cNvPr id="4" name="Group 104"/>
          <p:cNvGrpSpPr/>
          <p:nvPr/>
        </p:nvGrpSpPr>
        <p:grpSpPr>
          <a:xfrm>
            <a:off x="5076056" y="2214156"/>
            <a:ext cx="1266731" cy="1224136"/>
            <a:chOff x="5076056" y="2636912"/>
            <a:chExt cx="1266731" cy="1224136"/>
          </a:xfrm>
        </p:grpSpPr>
        <p:sp>
          <p:nvSpPr>
            <p:cNvPr id="57" name="TextBox 56"/>
            <p:cNvSpPr txBox="1"/>
            <p:nvPr/>
          </p:nvSpPr>
          <p:spPr>
            <a:xfrm>
              <a:off x="5364088" y="2636912"/>
              <a:ext cx="330627" cy="369332"/>
            </a:xfrm>
            <a:prstGeom prst="rect">
              <a:avLst/>
            </a:prstGeom>
            <a:noFill/>
          </p:spPr>
          <p:txBody>
            <a:bodyPr wrap="none" rtlCol="0">
              <a:spAutoFit/>
            </a:bodyPr>
            <a:lstStyle/>
            <a:p>
              <a:r>
                <a:rPr lang="tr-TR" sz="1800" dirty="0">
                  <a:latin typeface="Lucida Sans Unicode"/>
                  <a:cs typeface="Lucida Sans Unicode"/>
                </a:rPr>
                <a:t>0</a:t>
              </a:r>
            </a:p>
          </p:txBody>
        </p:sp>
        <p:sp>
          <p:nvSpPr>
            <p:cNvPr id="64" name="TextBox 63"/>
            <p:cNvSpPr txBox="1"/>
            <p:nvPr/>
          </p:nvSpPr>
          <p:spPr>
            <a:xfrm>
              <a:off x="5724128" y="2636912"/>
              <a:ext cx="330627" cy="369332"/>
            </a:xfrm>
            <a:prstGeom prst="rect">
              <a:avLst/>
            </a:prstGeom>
            <a:noFill/>
          </p:spPr>
          <p:txBody>
            <a:bodyPr wrap="none" rtlCol="0">
              <a:spAutoFit/>
            </a:bodyPr>
            <a:lstStyle/>
            <a:p>
              <a:r>
                <a:rPr lang="tr-TR" sz="1800" dirty="0">
                  <a:latin typeface="Lucida Sans Unicode"/>
                  <a:cs typeface="Lucida Sans Unicode"/>
                </a:rPr>
                <a:t>1</a:t>
              </a:r>
            </a:p>
          </p:txBody>
        </p:sp>
        <p:sp>
          <p:nvSpPr>
            <p:cNvPr id="66" name="TextBox 65"/>
            <p:cNvSpPr txBox="1"/>
            <p:nvPr/>
          </p:nvSpPr>
          <p:spPr>
            <a:xfrm>
              <a:off x="6012160" y="2636912"/>
              <a:ext cx="330627" cy="369332"/>
            </a:xfrm>
            <a:prstGeom prst="rect">
              <a:avLst/>
            </a:prstGeom>
            <a:noFill/>
          </p:spPr>
          <p:txBody>
            <a:bodyPr wrap="none" rtlCol="0">
              <a:spAutoFit/>
            </a:bodyPr>
            <a:lstStyle/>
            <a:p>
              <a:r>
                <a:rPr lang="tr-TR" sz="1800" dirty="0">
                  <a:latin typeface="Lucida Sans Unicode"/>
                  <a:cs typeface="Lucida Sans Unicode"/>
                </a:rPr>
                <a:t>5</a:t>
              </a:r>
            </a:p>
          </p:txBody>
        </p:sp>
        <p:sp>
          <p:nvSpPr>
            <p:cNvPr id="71" name="TextBox 70"/>
            <p:cNvSpPr txBox="1"/>
            <p:nvPr/>
          </p:nvSpPr>
          <p:spPr>
            <a:xfrm>
              <a:off x="5076056" y="2924944"/>
              <a:ext cx="343927"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A</a:t>
              </a:r>
              <a:endParaRPr lang="tr-TR" sz="1800" dirty="0">
                <a:solidFill>
                  <a:srgbClr val="00B050"/>
                </a:solidFill>
                <a:latin typeface="Lucida Sans Unicode"/>
                <a:cs typeface="Lucida Sans Unicode"/>
              </a:endParaRPr>
            </a:p>
          </p:txBody>
        </p:sp>
        <p:sp>
          <p:nvSpPr>
            <p:cNvPr id="72" name="TextBox 71"/>
            <p:cNvSpPr txBox="1"/>
            <p:nvPr/>
          </p:nvSpPr>
          <p:spPr>
            <a:xfrm>
              <a:off x="5076056" y="3212976"/>
              <a:ext cx="317440"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B</a:t>
              </a:r>
              <a:endParaRPr lang="tr-TR" sz="1800" dirty="0">
                <a:solidFill>
                  <a:srgbClr val="00B050"/>
                </a:solidFill>
                <a:latin typeface="Lucida Sans Unicode"/>
                <a:cs typeface="Lucida Sans Unicode"/>
              </a:endParaRPr>
            </a:p>
          </p:txBody>
        </p:sp>
        <p:sp>
          <p:nvSpPr>
            <p:cNvPr id="73" name="TextBox 72"/>
            <p:cNvSpPr txBox="1"/>
            <p:nvPr/>
          </p:nvSpPr>
          <p:spPr>
            <a:xfrm>
              <a:off x="5076056" y="3491716"/>
              <a:ext cx="344378"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C</a:t>
              </a:r>
              <a:endParaRPr lang="tr-TR" sz="1800" dirty="0">
                <a:solidFill>
                  <a:srgbClr val="00B050"/>
                </a:solidFill>
                <a:latin typeface="Lucida Sans Unicode"/>
                <a:cs typeface="Lucida Sans Unicode"/>
              </a:endParaRPr>
            </a:p>
          </p:txBody>
        </p:sp>
        <p:cxnSp>
          <p:nvCxnSpPr>
            <p:cNvPr id="77" name="Straight Connector 76"/>
            <p:cNvCxnSpPr/>
            <p:nvPr/>
          </p:nvCxnSpPr>
          <p:spPr>
            <a:xfrm rot="5400000">
              <a:off x="5188714" y="3244334"/>
              <a:ext cx="1070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5148064" y="2915652"/>
              <a:ext cx="1152128" cy="9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148064" y="3203684"/>
              <a:ext cx="1152128" cy="9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148064" y="3491716"/>
              <a:ext cx="1152128" cy="9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5148064" y="3779748"/>
              <a:ext cx="1152128" cy="9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4900682" y="3244334"/>
              <a:ext cx="1070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5476746" y="3244334"/>
              <a:ext cx="1070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5764778" y="3244334"/>
              <a:ext cx="107082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5395192" y="2780928"/>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09" name="TextBox 108"/>
          <p:cNvSpPr txBox="1"/>
          <p:nvPr/>
        </p:nvSpPr>
        <p:spPr>
          <a:xfrm>
            <a:off x="5683224" y="3068960"/>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39" name="TextBox 138"/>
          <p:cNvSpPr txBox="1"/>
          <p:nvPr/>
        </p:nvSpPr>
        <p:spPr>
          <a:xfrm>
            <a:off x="4781578" y="3923764"/>
            <a:ext cx="3485249" cy="1785104"/>
          </a:xfrm>
          <a:prstGeom prst="rect">
            <a:avLst/>
          </a:prstGeom>
          <a:noFill/>
        </p:spPr>
        <p:txBody>
          <a:bodyPr wrap="none" rtlCol="0">
            <a:spAutoFit/>
          </a:bodyPr>
          <a:lstStyle/>
          <a:p>
            <a:r>
              <a:rPr lang="tr-TR" sz="2000" dirty="0">
                <a:solidFill>
                  <a:srgbClr val="FF0000"/>
                </a:solidFill>
                <a:latin typeface="Lucida Sans Unicode"/>
                <a:cs typeface="Lucida Sans Unicode"/>
              </a:rPr>
              <a:t>Optimal Representation: </a:t>
            </a:r>
          </a:p>
          <a:p>
            <a:endParaRPr lang="tr-TR" sz="2000" dirty="0">
              <a:latin typeface="Lucida Sans Unicode"/>
              <a:cs typeface="Lucida Sans Unicode"/>
            </a:endParaRPr>
          </a:p>
          <a:p>
            <a:r>
              <a:rPr lang="tr-TR" sz="2000" dirty="0">
                <a:latin typeface="Lucida Sans Unicode"/>
                <a:cs typeface="Lucida Sans Unicode"/>
              </a:rPr>
              <a:t>f(x</a:t>
            </a:r>
            <a:r>
              <a:rPr lang="tr-TR" sz="2000" baseline="-25000" dirty="0">
                <a:latin typeface="Lucida Sans Unicode"/>
                <a:cs typeface="Lucida Sans Unicode"/>
              </a:rPr>
              <a:t>1</a:t>
            </a:r>
            <a:r>
              <a:rPr lang="tr-TR" sz="2000" dirty="0">
                <a:latin typeface="Lucida Sans Unicode"/>
                <a:cs typeface="Lucida Sans Unicode"/>
              </a:rPr>
              <a:t>,x</a:t>
            </a:r>
            <a:r>
              <a:rPr lang="tr-TR" sz="2000" baseline="-25000" dirty="0">
                <a:latin typeface="Lucida Sans Unicode"/>
                <a:cs typeface="Lucida Sans Unicode"/>
              </a:rPr>
              <a:t>2</a:t>
            </a:r>
            <a:r>
              <a:rPr lang="tr-TR" sz="2000" dirty="0">
                <a:latin typeface="Lucida Sans Unicode"/>
                <a:cs typeface="Lucida Sans Unicode"/>
              </a:rPr>
              <a:t>,x</a:t>
            </a:r>
            <a:r>
              <a:rPr lang="tr-TR" sz="2000" baseline="-25000" dirty="0">
                <a:latin typeface="Lucida Sans Unicode"/>
                <a:cs typeface="Lucida Sans Unicode"/>
              </a:rPr>
              <a:t>3</a:t>
            </a:r>
            <a:r>
              <a:rPr lang="tr-TR" sz="2000" dirty="0">
                <a:latin typeface="Lucida Sans Unicode"/>
                <a:cs typeface="Lucida Sans Unicode"/>
              </a:rPr>
              <a:t>)=x</a:t>
            </a:r>
            <a:r>
              <a:rPr lang="tr-TR" sz="2000" baseline="-25000" dirty="0">
                <a:latin typeface="Lucida Sans Unicode"/>
                <a:cs typeface="Lucida Sans Unicode"/>
              </a:rPr>
              <a:t>2</a:t>
            </a:r>
            <a:r>
              <a:rPr lang="tr-TR" sz="2000" dirty="0">
                <a:latin typeface="Lucida Sans Unicode"/>
                <a:cs typeface="Lucida Sans Unicode"/>
                <a:sym typeface="Symbol"/>
              </a:rPr>
              <a:t></a:t>
            </a:r>
            <a:r>
              <a:rPr lang="tr-TR" sz="2000" dirty="0">
                <a:latin typeface="Lucida Sans Unicode"/>
                <a:cs typeface="Lucida Sans Unicode"/>
              </a:rPr>
              <a:t>x</a:t>
            </a:r>
            <a:r>
              <a:rPr lang="tr-TR" sz="2000" baseline="-25000" dirty="0">
                <a:latin typeface="Lucida Sans Unicode"/>
                <a:cs typeface="Lucida Sans Unicode"/>
              </a:rPr>
              <a:t>3</a:t>
            </a:r>
            <a:r>
              <a:rPr lang="tr-TR" sz="2000" dirty="0">
                <a:latin typeface="Lucida Sans Unicode"/>
                <a:cs typeface="Lucida Sans Unicode"/>
              </a:rPr>
              <a:t>+x</a:t>
            </a:r>
            <a:r>
              <a:rPr lang="tr-TR" sz="2000" baseline="-25000" dirty="0">
                <a:latin typeface="Lucida Sans Unicode"/>
                <a:cs typeface="Lucida Sans Unicode"/>
              </a:rPr>
              <a:t>1</a:t>
            </a:r>
            <a:r>
              <a:rPr lang="tr-TR" sz="2000" dirty="0">
                <a:latin typeface="Lucida Sans Unicode"/>
                <a:cs typeface="Lucida Sans Unicode"/>
                <a:sym typeface="Symbol"/>
              </a:rPr>
              <a:t></a:t>
            </a:r>
            <a:r>
              <a:rPr lang="tr-TR" sz="2000" dirty="0">
                <a:latin typeface="Lucida Sans Unicode"/>
                <a:cs typeface="Lucida Sans Unicode"/>
              </a:rPr>
              <a:t>x</a:t>
            </a:r>
            <a:r>
              <a:rPr lang="tr-TR" sz="2000" baseline="-25000" dirty="0">
                <a:latin typeface="Lucida Sans Unicode"/>
                <a:cs typeface="Lucida Sans Unicode"/>
              </a:rPr>
              <a:t>2</a:t>
            </a:r>
            <a:r>
              <a:rPr lang="tr-TR" sz="2000" dirty="0">
                <a:latin typeface="Lucida Sans Unicode"/>
                <a:cs typeface="Lucida Sans Unicode"/>
                <a:sym typeface="Symbol"/>
              </a:rPr>
              <a:t> </a:t>
            </a:r>
            <a:r>
              <a:rPr lang="en-US" sz="2000" dirty="0">
                <a:latin typeface="Lucida Sans Unicode"/>
                <a:cs typeface="Lucida Sans Unicode"/>
                <a:sym typeface="Symbol"/>
              </a:rPr>
              <a:t>or</a:t>
            </a:r>
            <a:r>
              <a:rPr lang="tr-TR" sz="2000" dirty="0">
                <a:latin typeface="Lucida Sans Unicode"/>
                <a:cs typeface="Lucida Sans Unicode"/>
                <a:sym typeface="Symbol"/>
              </a:rPr>
              <a:t> </a:t>
            </a:r>
            <a:endParaRPr lang="en-US" sz="2000" dirty="0">
              <a:latin typeface="Lucida Sans Unicode"/>
              <a:cs typeface="Lucida Sans Unicode"/>
              <a:sym typeface="Symbol"/>
            </a:endParaRPr>
          </a:p>
          <a:p>
            <a:r>
              <a:rPr lang="tr-TR" sz="2000" dirty="0">
                <a:latin typeface="Lucida Sans Unicode"/>
                <a:cs typeface="Lucida Sans Unicode"/>
              </a:rPr>
              <a:t>x</a:t>
            </a:r>
            <a:r>
              <a:rPr lang="tr-TR" sz="2000" baseline="-25000" dirty="0">
                <a:latin typeface="Lucida Sans Unicode"/>
                <a:cs typeface="Lucida Sans Unicode"/>
              </a:rPr>
              <a:t>2</a:t>
            </a:r>
            <a:r>
              <a:rPr lang="tr-TR" sz="2000" dirty="0">
                <a:latin typeface="Lucida Sans Unicode"/>
                <a:cs typeface="Lucida Sans Unicode"/>
                <a:sym typeface="Symbol"/>
              </a:rPr>
              <a:t></a:t>
            </a:r>
            <a:r>
              <a:rPr lang="tr-TR" sz="2000" dirty="0">
                <a:latin typeface="Lucida Sans Unicode"/>
                <a:cs typeface="Lucida Sans Unicode"/>
              </a:rPr>
              <a:t>x</a:t>
            </a:r>
            <a:r>
              <a:rPr lang="tr-TR" sz="2000" baseline="-25000" dirty="0">
                <a:latin typeface="Lucida Sans Unicode"/>
                <a:cs typeface="Lucida Sans Unicode"/>
              </a:rPr>
              <a:t>3</a:t>
            </a:r>
            <a:r>
              <a:rPr lang="tr-TR" sz="2000" dirty="0">
                <a:latin typeface="Lucida Sans Unicode"/>
                <a:cs typeface="Lucida Sans Unicode"/>
              </a:rPr>
              <a:t>+ x</a:t>
            </a:r>
            <a:r>
              <a:rPr lang="tr-TR" sz="2000" baseline="-25000" dirty="0">
                <a:latin typeface="Lucida Sans Unicode"/>
                <a:cs typeface="Lucida Sans Unicode"/>
              </a:rPr>
              <a:t>1</a:t>
            </a:r>
            <a:r>
              <a:rPr lang="tr-TR" sz="2000" dirty="0">
                <a:latin typeface="Lucida Sans Unicode"/>
                <a:cs typeface="Lucida Sans Unicode"/>
                <a:sym typeface="Symbol"/>
              </a:rPr>
              <a:t></a:t>
            </a:r>
            <a:r>
              <a:rPr lang="tr-TR" sz="2000" dirty="0">
                <a:latin typeface="Lucida Sans Unicode"/>
                <a:cs typeface="Lucida Sans Unicode"/>
              </a:rPr>
              <a:t>x</a:t>
            </a:r>
            <a:r>
              <a:rPr lang="tr-TR" sz="2000" baseline="-25000" dirty="0">
                <a:latin typeface="Lucida Sans Unicode"/>
                <a:cs typeface="Lucida Sans Unicode"/>
              </a:rPr>
              <a:t>3</a:t>
            </a:r>
            <a:r>
              <a:rPr lang="tr-TR" sz="2000" dirty="0">
                <a:latin typeface="Lucida Sans Unicode"/>
                <a:cs typeface="Lucida Sans Unicode"/>
                <a:sym typeface="Symbol"/>
              </a:rPr>
              <a:t></a:t>
            </a:r>
            <a:endParaRPr lang="tr-TR" sz="2000" dirty="0">
              <a:latin typeface="Lucida Sans Unicode"/>
              <a:cs typeface="Lucida Sans Unicode"/>
            </a:endParaRPr>
          </a:p>
        </p:txBody>
      </p:sp>
      <p:grpSp>
        <p:nvGrpSpPr>
          <p:cNvPr id="6" name="Group 156"/>
          <p:cNvGrpSpPr/>
          <p:nvPr/>
        </p:nvGrpSpPr>
        <p:grpSpPr>
          <a:xfrm>
            <a:off x="421000" y="2060848"/>
            <a:ext cx="3070880" cy="1809492"/>
            <a:chOff x="421000" y="2060848"/>
            <a:chExt cx="3070880" cy="1809492"/>
          </a:xfrm>
        </p:grpSpPr>
        <p:cxnSp>
          <p:nvCxnSpPr>
            <p:cNvPr id="5" name="Straight Connector 4"/>
            <p:cNvCxnSpPr/>
            <p:nvPr/>
          </p:nvCxnSpPr>
          <p:spPr>
            <a:xfrm rot="5400000">
              <a:off x="148154" y="2965594"/>
              <a:ext cx="1646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83568" y="2348880"/>
              <a:ext cx="2376264" cy="9292"/>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99592" y="2060848"/>
              <a:ext cx="1008112" cy="369332"/>
            </a:xfrm>
            <a:prstGeom prst="rect">
              <a:avLst/>
            </a:prstGeom>
            <a:noFill/>
          </p:spPr>
          <p:txBody>
            <a:bodyPr wrap="square" rtlCol="0">
              <a:spAutoFit/>
            </a:bodyPr>
            <a:lstStyle/>
            <a:p>
              <a:r>
                <a:rPr lang="tr-TR" sz="1800" dirty="0">
                  <a:latin typeface="Lucida Sans Unicode"/>
                  <a:cs typeface="Lucida Sans Unicode"/>
                </a:rPr>
                <a:t>x</a:t>
              </a:r>
              <a:r>
                <a:rPr lang="tr-TR" sz="1800" baseline="-25000" dirty="0">
                  <a:latin typeface="Lucida Sans Unicode"/>
                  <a:cs typeface="Lucida Sans Unicode"/>
                </a:rPr>
                <a:t>1 </a:t>
              </a:r>
              <a:r>
                <a:rPr lang="tr-TR" sz="1800" dirty="0">
                  <a:latin typeface="Lucida Sans Unicode"/>
                  <a:cs typeface="Lucida Sans Unicode"/>
                </a:rPr>
                <a:t>x</a:t>
              </a:r>
              <a:r>
                <a:rPr lang="tr-TR" sz="1800" baseline="-25000" dirty="0">
                  <a:latin typeface="Lucida Sans Unicode"/>
                  <a:cs typeface="Lucida Sans Unicode"/>
                </a:rPr>
                <a:t>2 </a:t>
              </a:r>
              <a:r>
                <a:rPr lang="tr-TR" sz="1800" dirty="0">
                  <a:latin typeface="Lucida Sans Unicode"/>
                  <a:cs typeface="Lucida Sans Unicode"/>
                </a:rPr>
                <a:t>x</a:t>
              </a:r>
              <a:r>
                <a:rPr lang="tr-TR" sz="1800" baseline="-25000" dirty="0">
                  <a:latin typeface="Lucida Sans Unicode"/>
                  <a:cs typeface="Lucida Sans Unicode"/>
                </a:rPr>
                <a:t>3 </a:t>
              </a:r>
              <a:endParaRPr lang="tr-TR" sz="1800" dirty="0">
                <a:latin typeface="Lucida Sans Unicode"/>
                <a:cs typeface="Lucida Sans Unicode"/>
              </a:endParaRPr>
            </a:p>
          </p:txBody>
        </p:sp>
        <p:sp>
          <p:nvSpPr>
            <p:cNvPr id="12" name="TextBox 11"/>
            <p:cNvSpPr txBox="1"/>
            <p:nvPr/>
          </p:nvSpPr>
          <p:spPr>
            <a:xfrm>
              <a:off x="918331" y="2358172"/>
              <a:ext cx="915635" cy="369332"/>
            </a:xfrm>
            <a:prstGeom prst="rect">
              <a:avLst/>
            </a:prstGeom>
            <a:noFill/>
          </p:spPr>
          <p:txBody>
            <a:bodyPr wrap="none" rtlCol="0">
              <a:spAutoFit/>
            </a:bodyPr>
            <a:lstStyle/>
            <a:p>
              <a:r>
                <a:rPr lang="tr-TR" sz="1800" dirty="0">
                  <a:latin typeface="Lucida Sans Unicode"/>
                  <a:cs typeface="Lucida Sans Unicode"/>
                </a:rPr>
                <a:t>0  0  0</a:t>
              </a:r>
            </a:p>
          </p:txBody>
        </p:sp>
        <p:sp>
          <p:nvSpPr>
            <p:cNvPr id="13" name="TextBox 12"/>
            <p:cNvSpPr txBox="1"/>
            <p:nvPr/>
          </p:nvSpPr>
          <p:spPr>
            <a:xfrm>
              <a:off x="713068" y="2358172"/>
              <a:ext cx="330627" cy="369332"/>
            </a:xfrm>
            <a:prstGeom prst="rect">
              <a:avLst/>
            </a:prstGeom>
            <a:noFill/>
          </p:spPr>
          <p:txBody>
            <a:bodyPr wrap="none" rtlCol="0">
              <a:spAutoFit/>
            </a:bodyPr>
            <a:lstStyle/>
            <a:p>
              <a:r>
                <a:rPr lang="tr-TR" sz="1800" dirty="0">
                  <a:latin typeface="Lucida Sans Unicode"/>
                  <a:cs typeface="Lucida Sans Unicode"/>
                </a:rPr>
                <a:t>0</a:t>
              </a:r>
            </a:p>
          </p:txBody>
        </p:sp>
        <p:sp>
          <p:nvSpPr>
            <p:cNvPr id="9" name="TextBox 8"/>
            <p:cNvSpPr txBox="1"/>
            <p:nvPr/>
          </p:nvSpPr>
          <p:spPr>
            <a:xfrm>
              <a:off x="713068" y="2636912"/>
              <a:ext cx="330627" cy="369332"/>
            </a:xfrm>
            <a:prstGeom prst="rect">
              <a:avLst/>
            </a:prstGeom>
            <a:noFill/>
          </p:spPr>
          <p:txBody>
            <a:bodyPr wrap="none" rtlCol="0">
              <a:spAutoFit/>
            </a:bodyPr>
            <a:lstStyle/>
            <a:p>
              <a:r>
                <a:rPr lang="tr-TR" sz="1800" dirty="0">
                  <a:latin typeface="Lucida Sans Unicode"/>
                  <a:cs typeface="Lucida Sans Unicode"/>
                </a:rPr>
                <a:t>1</a:t>
              </a:r>
            </a:p>
          </p:txBody>
        </p:sp>
        <p:sp>
          <p:nvSpPr>
            <p:cNvPr id="10" name="TextBox 9"/>
            <p:cNvSpPr txBox="1"/>
            <p:nvPr/>
          </p:nvSpPr>
          <p:spPr>
            <a:xfrm>
              <a:off x="913140" y="2636912"/>
              <a:ext cx="914696" cy="369332"/>
            </a:xfrm>
            <a:prstGeom prst="rect">
              <a:avLst/>
            </a:prstGeom>
            <a:noFill/>
          </p:spPr>
          <p:txBody>
            <a:bodyPr wrap="none" rtlCol="0">
              <a:spAutoFit/>
            </a:bodyPr>
            <a:lstStyle/>
            <a:p>
              <a:r>
                <a:rPr lang="tr-TR" sz="1800" dirty="0">
                  <a:latin typeface="Lucida Sans Unicode"/>
                  <a:cs typeface="Lucida Sans Unicode"/>
                </a:rPr>
                <a:t>0  0  1</a:t>
              </a:r>
            </a:p>
          </p:txBody>
        </p:sp>
        <p:sp>
          <p:nvSpPr>
            <p:cNvPr id="11" name="TextBox 10"/>
            <p:cNvSpPr txBox="1"/>
            <p:nvPr/>
          </p:nvSpPr>
          <p:spPr>
            <a:xfrm>
              <a:off x="713068" y="2924944"/>
              <a:ext cx="330627" cy="369332"/>
            </a:xfrm>
            <a:prstGeom prst="rect">
              <a:avLst/>
            </a:prstGeom>
            <a:noFill/>
          </p:spPr>
          <p:txBody>
            <a:bodyPr wrap="none" rtlCol="0">
              <a:spAutoFit/>
            </a:bodyPr>
            <a:lstStyle/>
            <a:p>
              <a:r>
                <a:rPr lang="tr-TR" sz="1800" dirty="0">
                  <a:latin typeface="Lucida Sans Unicode"/>
                  <a:cs typeface="Lucida Sans Unicode"/>
                </a:rPr>
                <a:t>2</a:t>
              </a:r>
            </a:p>
          </p:txBody>
        </p:sp>
        <p:sp>
          <p:nvSpPr>
            <p:cNvPr id="14" name="TextBox 13"/>
            <p:cNvSpPr txBox="1"/>
            <p:nvPr/>
          </p:nvSpPr>
          <p:spPr>
            <a:xfrm>
              <a:off x="913140" y="2924944"/>
              <a:ext cx="915635" cy="369332"/>
            </a:xfrm>
            <a:prstGeom prst="rect">
              <a:avLst/>
            </a:prstGeom>
            <a:noFill/>
          </p:spPr>
          <p:txBody>
            <a:bodyPr wrap="none" rtlCol="0">
              <a:spAutoFit/>
            </a:bodyPr>
            <a:lstStyle/>
            <a:p>
              <a:r>
                <a:rPr lang="tr-TR" sz="1800" dirty="0">
                  <a:latin typeface="Lucida Sans Unicode"/>
                  <a:cs typeface="Lucida Sans Unicode"/>
                </a:rPr>
                <a:t>0  1  0</a:t>
              </a:r>
            </a:p>
          </p:txBody>
        </p:sp>
        <p:sp>
          <p:nvSpPr>
            <p:cNvPr id="17" name="TextBox 16"/>
            <p:cNvSpPr txBox="1"/>
            <p:nvPr/>
          </p:nvSpPr>
          <p:spPr>
            <a:xfrm>
              <a:off x="713068" y="3212976"/>
              <a:ext cx="330627" cy="369332"/>
            </a:xfrm>
            <a:prstGeom prst="rect">
              <a:avLst/>
            </a:prstGeom>
            <a:noFill/>
          </p:spPr>
          <p:txBody>
            <a:bodyPr wrap="none" rtlCol="0">
              <a:spAutoFit/>
            </a:bodyPr>
            <a:lstStyle/>
            <a:p>
              <a:r>
                <a:rPr lang="tr-TR" sz="1800" dirty="0">
                  <a:latin typeface="Lucida Sans Unicode"/>
                  <a:cs typeface="Lucida Sans Unicode"/>
                </a:rPr>
                <a:t>5</a:t>
              </a:r>
            </a:p>
          </p:txBody>
        </p:sp>
        <p:sp>
          <p:nvSpPr>
            <p:cNvPr id="18" name="TextBox 17"/>
            <p:cNvSpPr txBox="1"/>
            <p:nvPr/>
          </p:nvSpPr>
          <p:spPr>
            <a:xfrm>
              <a:off x="913140" y="3212976"/>
              <a:ext cx="914696" cy="369332"/>
            </a:xfrm>
            <a:prstGeom prst="rect">
              <a:avLst/>
            </a:prstGeom>
            <a:noFill/>
          </p:spPr>
          <p:txBody>
            <a:bodyPr wrap="none" rtlCol="0">
              <a:spAutoFit/>
            </a:bodyPr>
            <a:lstStyle/>
            <a:p>
              <a:r>
                <a:rPr lang="tr-TR" sz="1800" dirty="0">
                  <a:latin typeface="Lucida Sans Unicode"/>
                  <a:cs typeface="Lucida Sans Unicode"/>
                </a:rPr>
                <a:t>1  0  1</a:t>
              </a:r>
            </a:p>
          </p:txBody>
        </p:sp>
        <p:sp>
          <p:nvSpPr>
            <p:cNvPr id="19" name="TextBox 18"/>
            <p:cNvSpPr txBox="1"/>
            <p:nvPr/>
          </p:nvSpPr>
          <p:spPr>
            <a:xfrm>
              <a:off x="713068" y="3501008"/>
              <a:ext cx="330627" cy="369332"/>
            </a:xfrm>
            <a:prstGeom prst="rect">
              <a:avLst/>
            </a:prstGeom>
            <a:noFill/>
          </p:spPr>
          <p:txBody>
            <a:bodyPr wrap="none" rtlCol="0">
              <a:spAutoFit/>
            </a:bodyPr>
            <a:lstStyle/>
            <a:p>
              <a:r>
                <a:rPr lang="tr-TR" sz="1800" dirty="0">
                  <a:latin typeface="Lucida Sans Unicode"/>
                  <a:cs typeface="Lucida Sans Unicode"/>
                </a:rPr>
                <a:t>6</a:t>
              </a:r>
            </a:p>
          </p:txBody>
        </p:sp>
        <p:sp>
          <p:nvSpPr>
            <p:cNvPr id="20" name="TextBox 19"/>
            <p:cNvSpPr txBox="1"/>
            <p:nvPr/>
          </p:nvSpPr>
          <p:spPr>
            <a:xfrm>
              <a:off x="913140" y="3501008"/>
              <a:ext cx="915635" cy="369332"/>
            </a:xfrm>
            <a:prstGeom prst="rect">
              <a:avLst/>
            </a:prstGeom>
            <a:noFill/>
          </p:spPr>
          <p:txBody>
            <a:bodyPr wrap="none" rtlCol="0">
              <a:spAutoFit/>
            </a:bodyPr>
            <a:lstStyle/>
            <a:p>
              <a:r>
                <a:rPr lang="tr-TR" sz="1800" dirty="0">
                  <a:latin typeface="Lucida Sans Unicode"/>
                  <a:cs typeface="Lucida Sans Unicode"/>
                </a:rPr>
                <a:t>1  1  0</a:t>
              </a:r>
            </a:p>
          </p:txBody>
        </p:sp>
        <p:sp>
          <p:nvSpPr>
            <p:cNvPr id="27" name="TextBox 26"/>
            <p:cNvSpPr txBox="1"/>
            <p:nvPr/>
          </p:nvSpPr>
          <p:spPr>
            <a:xfrm>
              <a:off x="2123728" y="2060848"/>
              <a:ext cx="1368152" cy="369332"/>
            </a:xfrm>
            <a:prstGeom prst="rect">
              <a:avLst/>
            </a:prstGeom>
            <a:noFill/>
          </p:spPr>
          <p:txBody>
            <a:bodyPr wrap="square" rtlCol="0">
              <a:spAutoFit/>
            </a:bodyPr>
            <a:lstStyle/>
            <a:p>
              <a:r>
                <a:rPr lang="tr-TR" sz="1800" dirty="0">
                  <a:latin typeface="Lucida Sans Unicode"/>
                  <a:cs typeface="Lucida Sans Unicode"/>
                </a:rPr>
                <a:t>x</a:t>
              </a:r>
              <a:r>
                <a:rPr lang="tr-TR" sz="1800" baseline="-25000" dirty="0">
                  <a:latin typeface="Lucida Sans Unicode"/>
                  <a:cs typeface="Lucida Sans Unicode"/>
                </a:rPr>
                <a:t>1 </a:t>
              </a:r>
              <a:r>
                <a:rPr lang="tr-TR" sz="1800" dirty="0">
                  <a:latin typeface="Lucida Sans Unicode"/>
                  <a:cs typeface="Lucida Sans Unicode"/>
                </a:rPr>
                <a:t>x</a:t>
              </a:r>
              <a:r>
                <a:rPr lang="tr-TR" sz="1800" baseline="-25000" dirty="0">
                  <a:latin typeface="Lucida Sans Unicode"/>
                  <a:cs typeface="Lucida Sans Unicode"/>
                </a:rPr>
                <a:t>2 </a:t>
              </a:r>
              <a:r>
                <a:rPr lang="tr-TR" sz="1800" dirty="0">
                  <a:latin typeface="Lucida Sans Unicode"/>
                  <a:cs typeface="Lucida Sans Unicode"/>
                </a:rPr>
                <a:t>x</a:t>
              </a:r>
              <a:r>
                <a:rPr lang="tr-TR" sz="1800" baseline="-25000" dirty="0">
                  <a:latin typeface="Lucida Sans Unicode"/>
                  <a:cs typeface="Lucida Sans Unicode"/>
                </a:rPr>
                <a:t>3</a:t>
              </a:r>
              <a:endParaRPr lang="tr-TR" sz="1800" dirty="0">
                <a:latin typeface="Lucida Sans Unicode"/>
                <a:cs typeface="Lucida Sans Unicode"/>
              </a:endParaRPr>
            </a:p>
          </p:txBody>
        </p:sp>
        <p:cxnSp>
          <p:nvCxnSpPr>
            <p:cNvPr id="28" name="Straight Connector 27"/>
            <p:cNvCxnSpPr/>
            <p:nvPr/>
          </p:nvCxnSpPr>
          <p:spPr>
            <a:xfrm rot="5400000">
              <a:off x="1480302" y="2857582"/>
              <a:ext cx="1430868"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63688" y="2358172"/>
              <a:ext cx="549625" cy="369332"/>
            </a:xfrm>
            <a:prstGeom prst="rect">
              <a:avLst/>
            </a:prstGeom>
            <a:noFill/>
          </p:spPr>
          <p:txBody>
            <a:bodyPr wrap="none" rtlCol="0">
              <a:spAutoFit/>
            </a:bodyPr>
            <a:lstStyle/>
            <a:p>
              <a:r>
                <a:rPr lang="tr-TR" sz="1800" dirty="0">
                  <a:latin typeface="Lucida Sans Unicode"/>
                  <a:cs typeface="Lucida Sans Unicode"/>
                </a:rPr>
                <a:t>0,1</a:t>
              </a:r>
            </a:p>
          </p:txBody>
        </p:sp>
        <p:sp>
          <p:nvSpPr>
            <p:cNvPr id="30" name="TextBox 29"/>
            <p:cNvSpPr txBox="1"/>
            <p:nvPr/>
          </p:nvSpPr>
          <p:spPr>
            <a:xfrm>
              <a:off x="2123728" y="2358172"/>
              <a:ext cx="902298" cy="369332"/>
            </a:xfrm>
            <a:prstGeom prst="rect">
              <a:avLst/>
            </a:prstGeom>
            <a:noFill/>
          </p:spPr>
          <p:txBody>
            <a:bodyPr wrap="none" rtlCol="0">
              <a:spAutoFit/>
            </a:bodyPr>
            <a:lstStyle/>
            <a:p>
              <a:r>
                <a:rPr lang="tr-TR" sz="1800" dirty="0">
                  <a:latin typeface="Lucida Sans Unicode"/>
                  <a:cs typeface="Lucida Sans Unicode"/>
                </a:rPr>
                <a:t>0  0  -</a:t>
              </a:r>
            </a:p>
          </p:txBody>
        </p:sp>
        <p:sp>
          <p:nvSpPr>
            <p:cNvPr id="31" name="TextBox 30"/>
            <p:cNvSpPr txBox="1"/>
            <p:nvPr/>
          </p:nvSpPr>
          <p:spPr>
            <a:xfrm>
              <a:off x="444272" y="2358172"/>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32" name="TextBox 31"/>
            <p:cNvSpPr txBox="1"/>
            <p:nvPr/>
          </p:nvSpPr>
          <p:spPr>
            <a:xfrm>
              <a:off x="421000" y="3212976"/>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33" name="TextBox 32"/>
            <p:cNvSpPr txBox="1"/>
            <p:nvPr/>
          </p:nvSpPr>
          <p:spPr>
            <a:xfrm>
              <a:off x="1763688" y="2924944"/>
              <a:ext cx="549625" cy="369332"/>
            </a:xfrm>
            <a:prstGeom prst="rect">
              <a:avLst/>
            </a:prstGeom>
            <a:noFill/>
          </p:spPr>
          <p:txBody>
            <a:bodyPr wrap="none" rtlCol="0">
              <a:spAutoFit/>
            </a:bodyPr>
            <a:lstStyle/>
            <a:p>
              <a:r>
                <a:rPr lang="tr-TR" sz="1800" dirty="0">
                  <a:latin typeface="Lucida Sans Unicode"/>
                  <a:cs typeface="Lucida Sans Unicode"/>
                </a:rPr>
                <a:t>1,5</a:t>
              </a:r>
            </a:p>
          </p:txBody>
        </p:sp>
        <p:sp>
          <p:nvSpPr>
            <p:cNvPr id="34" name="TextBox 33"/>
            <p:cNvSpPr txBox="1"/>
            <p:nvPr/>
          </p:nvSpPr>
          <p:spPr>
            <a:xfrm>
              <a:off x="2123728" y="2924944"/>
              <a:ext cx="902298" cy="369332"/>
            </a:xfrm>
            <a:prstGeom prst="rect">
              <a:avLst/>
            </a:prstGeom>
            <a:noFill/>
          </p:spPr>
          <p:txBody>
            <a:bodyPr wrap="none" rtlCol="0">
              <a:spAutoFit/>
            </a:bodyPr>
            <a:lstStyle/>
            <a:p>
              <a:r>
                <a:rPr lang="tr-TR" sz="1800" dirty="0">
                  <a:latin typeface="Lucida Sans Unicode"/>
                  <a:cs typeface="Lucida Sans Unicode"/>
                </a:rPr>
                <a:t>-  0  1</a:t>
              </a:r>
            </a:p>
          </p:txBody>
        </p:sp>
        <p:sp>
          <p:nvSpPr>
            <p:cNvPr id="35" name="TextBox 34"/>
            <p:cNvSpPr txBox="1"/>
            <p:nvPr/>
          </p:nvSpPr>
          <p:spPr>
            <a:xfrm>
              <a:off x="444272" y="2646204"/>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36" name="TextBox 35"/>
            <p:cNvSpPr txBox="1"/>
            <p:nvPr/>
          </p:nvSpPr>
          <p:spPr>
            <a:xfrm>
              <a:off x="444272" y="3501008"/>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37" name="TextBox 36"/>
            <p:cNvSpPr txBox="1"/>
            <p:nvPr/>
          </p:nvSpPr>
          <p:spPr>
            <a:xfrm>
              <a:off x="1763688" y="2636912"/>
              <a:ext cx="549625" cy="369332"/>
            </a:xfrm>
            <a:prstGeom prst="rect">
              <a:avLst/>
            </a:prstGeom>
            <a:noFill/>
          </p:spPr>
          <p:txBody>
            <a:bodyPr wrap="none" rtlCol="0">
              <a:spAutoFit/>
            </a:bodyPr>
            <a:lstStyle/>
            <a:p>
              <a:r>
                <a:rPr lang="tr-TR" sz="1800" dirty="0">
                  <a:latin typeface="Lucida Sans Unicode"/>
                  <a:cs typeface="Lucida Sans Unicode"/>
                </a:rPr>
                <a:t>0,2</a:t>
              </a:r>
            </a:p>
          </p:txBody>
        </p:sp>
        <p:sp>
          <p:nvSpPr>
            <p:cNvPr id="38" name="TextBox 37"/>
            <p:cNvSpPr txBox="1"/>
            <p:nvPr/>
          </p:nvSpPr>
          <p:spPr>
            <a:xfrm>
              <a:off x="2123728" y="2636912"/>
              <a:ext cx="902811" cy="369332"/>
            </a:xfrm>
            <a:prstGeom prst="rect">
              <a:avLst/>
            </a:prstGeom>
            <a:noFill/>
          </p:spPr>
          <p:txBody>
            <a:bodyPr wrap="none" rtlCol="0">
              <a:spAutoFit/>
            </a:bodyPr>
            <a:lstStyle/>
            <a:p>
              <a:r>
                <a:rPr lang="tr-TR" sz="1800" dirty="0">
                  <a:latin typeface="Lucida Sans Unicode"/>
                  <a:cs typeface="Lucida Sans Unicode"/>
                </a:rPr>
                <a:t>0  -  0</a:t>
              </a:r>
            </a:p>
          </p:txBody>
        </p:sp>
        <p:sp>
          <p:nvSpPr>
            <p:cNvPr id="39" name="TextBox 38"/>
            <p:cNvSpPr txBox="1"/>
            <p:nvPr/>
          </p:nvSpPr>
          <p:spPr>
            <a:xfrm>
              <a:off x="1763688" y="3222268"/>
              <a:ext cx="549625" cy="369332"/>
            </a:xfrm>
            <a:prstGeom prst="rect">
              <a:avLst/>
            </a:prstGeom>
            <a:noFill/>
          </p:spPr>
          <p:txBody>
            <a:bodyPr wrap="none" rtlCol="0">
              <a:spAutoFit/>
            </a:bodyPr>
            <a:lstStyle/>
            <a:p>
              <a:r>
                <a:rPr lang="tr-TR" sz="1800" dirty="0">
                  <a:latin typeface="Lucida Sans Unicode"/>
                  <a:cs typeface="Lucida Sans Unicode"/>
                </a:rPr>
                <a:t>2,6</a:t>
              </a:r>
            </a:p>
          </p:txBody>
        </p:sp>
        <p:sp>
          <p:nvSpPr>
            <p:cNvPr id="40" name="TextBox 39"/>
            <p:cNvSpPr txBox="1"/>
            <p:nvPr/>
          </p:nvSpPr>
          <p:spPr>
            <a:xfrm>
              <a:off x="2123728" y="3212976"/>
              <a:ext cx="902811" cy="369332"/>
            </a:xfrm>
            <a:prstGeom prst="rect">
              <a:avLst/>
            </a:prstGeom>
            <a:noFill/>
          </p:spPr>
          <p:txBody>
            <a:bodyPr wrap="none" rtlCol="0">
              <a:spAutoFit/>
            </a:bodyPr>
            <a:lstStyle/>
            <a:p>
              <a:r>
                <a:rPr lang="tr-TR" sz="1800" dirty="0">
                  <a:latin typeface="Lucida Sans Unicode"/>
                  <a:cs typeface="Lucida Sans Unicode"/>
                </a:rPr>
                <a:t>-  1  0</a:t>
              </a:r>
            </a:p>
          </p:txBody>
        </p:sp>
        <p:sp>
          <p:nvSpPr>
            <p:cNvPr id="41" name="TextBox 40"/>
            <p:cNvSpPr txBox="1"/>
            <p:nvPr/>
          </p:nvSpPr>
          <p:spPr>
            <a:xfrm>
              <a:off x="444272" y="2924944"/>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cxnSp>
          <p:nvCxnSpPr>
            <p:cNvPr id="47" name="Straight Connector 46"/>
            <p:cNvCxnSpPr/>
            <p:nvPr/>
          </p:nvCxnSpPr>
          <p:spPr>
            <a:xfrm rot="5400000">
              <a:off x="2344398" y="2857582"/>
              <a:ext cx="1430868"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987824" y="2352870"/>
              <a:ext cx="343927"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A</a:t>
              </a:r>
              <a:endParaRPr lang="tr-TR" sz="1800" dirty="0">
                <a:solidFill>
                  <a:srgbClr val="00B050"/>
                </a:solidFill>
                <a:latin typeface="Lucida Sans Unicode"/>
                <a:cs typeface="Lucida Sans Unicode"/>
              </a:endParaRPr>
            </a:p>
          </p:txBody>
        </p:sp>
        <p:sp>
          <p:nvSpPr>
            <p:cNvPr id="60" name="TextBox 59"/>
            <p:cNvSpPr txBox="1"/>
            <p:nvPr/>
          </p:nvSpPr>
          <p:spPr>
            <a:xfrm>
              <a:off x="2993439" y="2650189"/>
              <a:ext cx="317440"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B</a:t>
              </a:r>
              <a:endParaRPr lang="tr-TR" sz="1800" dirty="0">
                <a:solidFill>
                  <a:srgbClr val="00B050"/>
                </a:solidFill>
                <a:latin typeface="Lucida Sans Unicode"/>
                <a:cs typeface="Lucida Sans Unicode"/>
              </a:endParaRPr>
            </a:p>
          </p:txBody>
        </p:sp>
        <p:sp>
          <p:nvSpPr>
            <p:cNvPr id="61" name="TextBox 60"/>
            <p:cNvSpPr txBox="1"/>
            <p:nvPr/>
          </p:nvSpPr>
          <p:spPr>
            <a:xfrm>
              <a:off x="2993439" y="2925071"/>
              <a:ext cx="344378"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C</a:t>
              </a:r>
              <a:endParaRPr lang="tr-TR" sz="1800" dirty="0">
                <a:solidFill>
                  <a:srgbClr val="00B050"/>
                </a:solidFill>
                <a:latin typeface="Lucida Sans Unicode"/>
                <a:cs typeface="Lucida Sans Unicode"/>
              </a:endParaRPr>
            </a:p>
          </p:txBody>
        </p:sp>
        <p:sp>
          <p:nvSpPr>
            <p:cNvPr id="62" name="TextBox 61"/>
            <p:cNvSpPr txBox="1"/>
            <p:nvPr/>
          </p:nvSpPr>
          <p:spPr>
            <a:xfrm>
              <a:off x="2993437" y="3205563"/>
              <a:ext cx="357565" cy="369332"/>
            </a:xfrm>
            <a:prstGeom prst="rect">
              <a:avLst/>
            </a:prstGeom>
            <a:noFill/>
          </p:spPr>
          <p:txBody>
            <a:bodyPr wrap="none" rtlCol="0">
              <a:spAutoFit/>
            </a:bodyPr>
            <a:lstStyle/>
            <a:p>
              <a:r>
                <a:rPr lang="tr-TR" sz="1800" dirty="0">
                  <a:solidFill>
                    <a:srgbClr val="00B050"/>
                  </a:solidFill>
                  <a:latin typeface="Lucida Sans Unicode"/>
                  <a:cs typeface="Lucida Sans Unicode"/>
                  <a:sym typeface="Symbol"/>
                </a:rPr>
                <a:t>D</a:t>
              </a:r>
              <a:endParaRPr lang="tr-TR" sz="1800" dirty="0">
                <a:solidFill>
                  <a:srgbClr val="00B050"/>
                </a:solidFill>
                <a:latin typeface="Lucida Sans Unicode"/>
                <a:cs typeface="Lucida Sans Unicode"/>
              </a:endParaRPr>
            </a:p>
          </p:txBody>
        </p:sp>
        <p:cxnSp>
          <p:nvCxnSpPr>
            <p:cNvPr id="119" name="Straight Connector 118"/>
            <p:cNvCxnSpPr/>
            <p:nvPr/>
          </p:nvCxnSpPr>
          <p:spPr>
            <a:xfrm>
              <a:off x="755576" y="2636912"/>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1012250" y="2965594"/>
              <a:ext cx="1646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2195736" y="2924944"/>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755576" y="3212976"/>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755576" y="3789040"/>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2195736" y="3573016"/>
              <a:ext cx="8640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8" name="TextBox 157"/>
          <p:cNvSpPr txBox="1"/>
          <p:nvPr/>
        </p:nvSpPr>
        <p:spPr>
          <a:xfrm>
            <a:off x="5395192" y="2492896"/>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69" name="TextBox 168"/>
          <p:cNvSpPr txBox="1"/>
          <p:nvPr/>
        </p:nvSpPr>
        <p:spPr>
          <a:xfrm>
            <a:off x="5755232" y="2483604"/>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70" name="TextBox 169"/>
          <p:cNvSpPr txBox="1"/>
          <p:nvPr/>
        </p:nvSpPr>
        <p:spPr>
          <a:xfrm>
            <a:off x="6012160" y="3068960"/>
            <a:ext cx="329162" cy="369332"/>
          </a:xfrm>
          <a:prstGeom prst="rect">
            <a:avLst/>
          </a:prstGeom>
          <a:noFill/>
        </p:spPr>
        <p:txBody>
          <a:bodyPr wrap="none" rtlCol="0">
            <a:spAutoFit/>
          </a:bodyPr>
          <a:lstStyle/>
          <a:p>
            <a:r>
              <a:rPr lang="tr-TR" sz="1800" dirty="0">
                <a:latin typeface="Lucida Sans Unicode"/>
                <a:cs typeface="Lucida Sans Unicode"/>
                <a:sym typeface="Symbol"/>
              </a:rPr>
              <a:t>X</a:t>
            </a:r>
            <a:endParaRPr lang="tr-TR" sz="1800" dirty="0">
              <a:latin typeface="Lucida Sans Unicode"/>
              <a:cs typeface="Lucida Sans Unicode"/>
            </a:endParaRPr>
          </a:p>
        </p:txBody>
      </p:sp>
      <p:sp>
        <p:nvSpPr>
          <p:cNvPr id="177" name="Oval 176"/>
          <p:cNvSpPr/>
          <p:nvPr/>
        </p:nvSpPr>
        <p:spPr>
          <a:xfrm>
            <a:off x="6012160" y="3068960"/>
            <a:ext cx="288032" cy="288032"/>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800">
              <a:latin typeface="Lucida Sans Unicode"/>
              <a:cs typeface="Lucida Sans Unicode"/>
            </a:endParaRPr>
          </a:p>
        </p:txBody>
      </p:sp>
      <p:sp>
        <p:nvSpPr>
          <p:cNvPr id="178" name="TextBox 177"/>
          <p:cNvSpPr txBox="1"/>
          <p:nvPr/>
        </p:nvSpPr>
        <p:spPr>
          <a:xfrm>
            <a:off x="6315266" y="3068960"/>
            <a:ext cx="503864"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EPI</a:t>
            </a:r>
            <a:endParaRPr lang="tr-TR" sz="1800" dirty="0">
              <a:solidFill>
                <a:srgbClr val="FF0000"/>
              </a:solidFill>
              <a:latin typeface="Lucida Sans Unicode"/>
              <a:cs typeface="Lucida Sans Unicode"/>
            </a:endParaRPr>
          </a:p>
        </p:txBody>
      </p:sp>
      <p:cxnSp>
        <p:nvCxnSpPr>
          <p:cNvPr id="180" name="Straight Connector 179"/>
          <p:cNvCxnSpPr/>
          <p:nvPr/>
        </p:nvCxnSpPr>
        <p:spPr>
          <a:xfrm>
            <a:off x="5004048" y="3212976"/>
            <a:ext cx="13681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5400000">
            <a:off x="5220072" y="2852936"/>
            <a:ext cx="12961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5400000">
            <a:off x="5508104" y="2852936"/>
            <a:ext cx="12961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
                                            <p:txEl>
                                              <p:pRg st="2" end="2"/>
                                            </p:txEl>
                                          </p:spTgt>
                                        </p:tgtEl>
                                        <p:attrNameLst>
                                          <p:attrName>style.visibility</p:attrName>
                                        </p:attrNameLst>
                                      </p:cBhvr>
                                      <p:to>
                                        <p:strVal val="visible"/>
                                      </p:to>
                                    </p:set>
                                    <p:animEffect transition="in" filter="fade">
                                      <p:cBhvr>
                                        <p:cTn id="12" dur="2000"/>
                                        <p:tgtEl>
                                          <p:spTgt spid="6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fade">
                                      <p:cBhvr>
                                        <p:cTn id="20" dur="2000"/>
                                        <p:tgtEl>
                                          <p:spTgt spid="10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fade">
                                      <p:cBhvr>
                                        <p:cTn id="23" dur="2000"/>
                                        <p:tgtEl>
                                          <p:spTgt spid="10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8"/>
                                        </p:tgtEl>
                                        <p:attrNameLst>
                                          <p:attrName>style.visibility</p:attrName>
                                        </p:attrNameLst>
                                      </p:cBhvr>
                                      <p:to>
                                        <p:strVal val="visible"/>
                                      </p:to>
                                    </p:set>
                                    <p:animEffect transition="in" filter="fade">
                                      <p:cBhvr>
                                        <p:cTn id="26" dur="2000"/>
                                        <p:tgtEl>
                                          <p:spTgt spid="15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9"/>
                                        </p:tgtEl>
                                        <p:attrNameLst>
                                          <p:attrName>style.visibility</p:attrName>
                                        </p:attrNameLst>
                                      </p:cBhvr>
                                      <p:to>
                                        <p:strVal val="visible"/>
                                      </p:to>
                                    </p:set>
                                    <p:animEffect transition="in" filter="fade">
                                      <p:cBhvr>
                                        <p:cTn id="29" dur="2000"/>
                                        <p:tgtEl>
                                          <p:spTgt spid="16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fade">
                                      <p:cBhvr>
                                        <p:cTn id="32" dur="2000"/>
                                        <p:tgtEl>
                                          <p:spTgt spid="17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8"/>
                                        </p:tgtEl>
                                        <p:attrNameLst>
                                          <p:attrName>style.visibility</p:attrName>
                                        </p:attrNameLst>
                                      </p:cBhvr>
                                      <p:to>
                                        <p:strVal val="visible"/>
                                      </p:to>
                                    </p:set>
                                    <p:animEffect transition="in" filter="fade">
                                      <p:cBhvr>
                                        <p:cTn id="37" dur="2000"/>
                                        <p:tgtEl>
                                          <p:spTgt spid="17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7"/>
                                        </p:tgtEl>
                                        <p:attrNameLst>
                                          <p:attrName>style.visibility</p:attrName>
                                        </p:attrNameLst>
                                      </p:cBhvr>
                                      <p:to>
                                        <p:strVal val="visible"/>
                                      </p:to>
                                    </p:set>
                                    <p:animEffect transition="in" filter="fade">
                                      <p:cBhvr>
                                        <p:cTn id="40" dur="2000"/>
                                        <p:tgtEl>
                                          <p:spTgt spid="17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80"/>
                                        </p:tgtEl>
                                        <p:attrNameLst>
                                          <p:attrName>style.visibility</p:attrName>
                                        </p:attrNameLst>
                                      </p:cBhvr>
                                      <p:to>
                                        <p:strVal val="visible"/>
                                      </p:to>
                                    </p:set>
                                    <p:animEffect transition="in" filter="fade">
                                      <p:cBhvr>
                                        <p:cTn id="45" dur="2000"/>
                                        <p:tgtEl>
                                          <p:spTgt spid="180"/>
                                        </p:tgtEl>
                                      </p:cBhvr>
                                    </p:animEffect>
                                  </p:childTnLst>
                                </p:cTn>
                              </p:par>
                              <p:par>
                                <p:cTn id="46" presetID="10" presetClass="entr" presetSubtype="0" fill="hold" nodeType="withEffect">
                                  <p:stCondLst>
                                    <p:cond delay="0"/>
                                  </p:stCondLst>
                                  <p:childTnLst>
                                    <p:set>
                                      <p:cBhvr>
                                        <p:cTn id="47" dur="1" fill="hold">
                                          <p:stCondLst>
                                            <p:cond delay="0"/>
                                          </p:stCondLst>
                                        </p:cTn>
                                        <p:tgtEl>
                                          <p:spTgt spid="182"/>
                                        </p:tgtEl>
                                        <p:attrNameLst>
                                          <p:attrName>style.visibility</p:attrName>
                                        </p:attrNameLst>
                                      </p:cBhvr>
                                      <p:to>
                                        <p:strVal val="visible"/>
                                      </p:to>
                                    </p:set>
                                    <p:animEffect transition="in" filter="fade">
                                      <p:cBhvr>
                                        <p:cTn id="48" dur="2000"/>
                                        <p:tgtEl>
                                          <p:spTgt spid="182"/>
                                        </p:tgtEl>
                                      </p:cBhvr>
                                    </p:animEffect>
                                  </p:childTnLst>
                                </p:cTn>
                              </p:par>
                              <p:par>
                                <p:cTn id="49" presetID="10" presetClass="entr" presetSubtype="0" fill="hold" nodeType="withEffect">
                                  <p:stCondLst>
                                    <p:cond delay="0"/>
                                  </p:stCondLst>
                                  <p:childTnLst>
                                    <p:set>
                                      <p:cBhvr>
                                        <p:cTn id="50" dur="1" fill="hold">
                                          <p:stCondLst>
                                            <p:cond delay="0"/>
                                          </p:stCondLst>
                                        </p:cTn>
                                        <p:tgtEl>
                                          <p:spTgt spid="183"/>
                                        </p:tgtEl>
                                        <p:attrNameLst>
                                          <p:attrName>style.visibility</p:attrName>
                                        </p:attrNameLst>
                                      </p:cBhvr>
                                      <p:to>
                                        <p:strVal val="visible"/>
                                      </p:to>
                                    </p:set>
                                    <p:animEffect transition="in" filter="fade">
                                      <p:cBhvr>
                                        <p:cTn id="51" dur="2000"/>
                                        <p:tgtEl>
                                          <p:spTgt spid="18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39">
                                            <p:txEl>
                                              <p:pRg st="2" end="2"/>
                                            </p:txEl>
                                          </p:spTgt>
                                        </p:tgtEl>
                                        <p:attrNameLst>
                                          <p:attrName>style.visibility</p:attrName>
                                        </p:attrNameLst>
                                      </p:cBhvr>
                                      <p:to>
                                        <p:strVal val="visible"/>
                                      </p:to>
                                    </p:set>
                                    <p:animEffect transition="in" filter="fade">
                                      <p:cBhvr>
                                        <p:cTn id="56" dur="2000"/>
                                        <p:tgtEl>
                                          <p:spTgt spid="139">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9">
                                            <p:txEl>
                                              <p:pRg st="3" end="3"/>
                                            </p:txEl>
                                          </p:spTgt>
                                        </p:tgtEl>
                                        <p:attrNameLst>
                                          <p:attrName>style.visibility</p:attrName>
                                        </p:attrNameLst>
                                      </p:cBhvr>
                                      <p:to>
                                        <p:strVal val="visible"/>
                                      </p:to>
                                    </p:set>
                                    <p:animEffect transition="in" filter="fade">
                                      <p:cBhvr>
                                        <p:cTn id="61" dur="2000"/>
                                        <p:tgtEl>
                                          <p:spTgt spid="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uild="allAtOnce"/>
      <p:bldP spid="107" grpId="0"/>
      <p:bldP spid="109" grpId="0"/>
      <p:bldP spid="139" grpId="0" build="allAtOnce"/>
      <p:bldP spid="158" grpId="0"/>
      <p:bldP spid="169" grpId="0"/>
      <p:bldP spid="170" grpId="0"/>
      <p:bldP spid="177" grpId="0" animBg="1"/>
      <p:bldP spid="178"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B2C09F54-5ADE-3B4A-A294-60A38C1FA927}" type="slidenum">
              <a:rPr lang="en-US"/>
              <a:pPr/>
              <a:t>19</a:t>
            </a:fld>
            <a:endParaRPr lang="en-US"/>
          </a:p>
        </p:txBody>
      </p:sp>
      <p:sp>
        <p:nvSpPr>
          <p:cNvPr id="344066" name="Rectangle 2"/>
          <p:cNvSpPr>
            <a:spLocks noGrp="1" noChangeArrowheads="1"/>
          </p:cNvSpPr>
          <p:nvPr>
            <p:ph type="title"/>
          </p:nvPr>
        </p:nvSpPr>
        <p:spPr/>
        <p:txBody>
          <a:bodyPr/>
          <a:lstStyle/>
          <a:p>
            <a:r>
              <a:rPr lang="en-US" b="1">
                <a:solidFill>
                  <a:schemeClr val="tx1"/>
                </a:solidFill>
              </a:rPr>
              <a:t>Karnaugh Maps (K-map)</a:t>
            </a:r>
          </a:p>
        </p:txBody>
      </p:sp>
      <p:sp>
        <p:nvSpPr>
          <p:cNvPr id="344067" name="Rectangle 3"/>
          <p:cNvSpPr>
            <a:spLocks noGrp="1" noChangeArrowheads="1"/>
          </p:cNvSpPr>
          <p:nvPr>
            <p:ph type="body" idx="1"/>
          </p:nvPr>
        </p:nvSpPr>
        <p:spPr>
          <a:xfrm>
            <a:off x="685800" y="1325563"/>
            <a:ext cx="8108950" cy="5195887"/>
          </a:xfrm>
        </p:spPr>
        <p:txBody>
          <a:bodyPr/>
          <a:lstStyle/>
          <a:p>
            <a:pPr>
              <a:lnSpc>
                <a:spcPct val="90000"/>
              </a:lnSpc>
            </a:pPr>
            <a:r>
              <a:rPr lang="en-US" sz="2800" b="1">
                <a:ea typeface="Times New Roman" charset="0"/>
                <a:cs typeface="Times New Roman" charset="0"/>
              </a:rPr>
              <a:t>A K-map is a collection of squares</a:t>
            </a:r>
          </a:p>
          <a:p>
            <a:pPr lvl="1">
              <a:lnSpc>
                <a:spcPct val="90000"/>
              </a:lnSpc>
              <a:buSzPct val="125000"/>
            </a:pPr>
            <a:r>
              <a:rPr lang="en-US" sz="2400" b="1">
                <a:ea typeface="Times New Roman" charset="0"/>
                <a:cs typeface="Times New Roman" charset="0"/>
              </a:rPr>
              <a:t>Each square represents a minterm</a:t>
            </a:r>
          </a:p>
          <a:p>
            <a:pPr lvl="1">
              <a:lnSpc>
                <a:spcPct val="90000"/>
              </a:lnSpc>
              <a:buSzPct val="125000"/>
            </a:pPr>
            <a:r>
              <a:rPr lang="en-US" sz="2400" b="1">
                <a:ea typeface="Times New Roman" charset="0"/>
                <a:cs typeface="Times New Roman" charset="0"/>
              </a:rPr>
              <a:t>The collection of squares is a graphical representation of a Boolean function</a:t>
            </a:r>
          </a:p>
          <a:p>
            <a:pPr lvl="1">
              <a:lnSpc>
                <a:spcPct val="90000"/>
              </a:lnSpc>
              <a:buSzPct val="125000"/>
            </a:pPr>
            <a:r>
              <a:rPr lang="en-US" sz="2400" b="1">
                <a:ea typeface="Times New Roman" charset="0"/>
                <a:cs typeface="Times New Roman" charset="0"/>
              </a:rPr>
              <a:t>Adjacent squares differ in the value of one variable</a:t>
            </a:r>
          </a:p>
          <a:p>
            <a:pPr lvl="1">
              <a:lnSpc>
                <a:spcPct val="90000"/>
              </a:lnSpc>
              <a:buSzPct val="125000"/>
            </a:pPr>
            <a:r>
              <a:rPr lang="en-US" sz="2400" b="1">
                <a:ea typeface="Times New Roman" charset="0"/>
                <a:cs typeface="Times New Roman" charset="0"/>
              </a:rPr>
              <a:t>Alternative algebraic expressions for the same function are derived by recognizing patterns of squares</a:t>
            </a:r>
          </a:p>
          <a:p>
            <a:pPr>
              <a:lnSpc>
                <a:spcPct val="90000"/>
              </a:lnSpc>
            </a:pPr>
            <a:r>
              <a:rPr lang="en-US" sz="2800" b="1">
                <a:ea typeface="Times New Roman" charset="0"/>
                <a:cs typeface="Times New Roman" charset="0"/>
              </a:rPr>
              <a:t>The K-map can be viewed as</a:t>
            </a:r>
          </a:p>
          <a:p>
            <a:pPr lvl="1">
              <a:lnSpc>
                <a:spcPct val="90000"/>
              </a:lnSpc>
            </a:pPr>
            <a:r>
              <a:rPr lang="en-US" sz="2400" b="1">
                <a:ea typeface="Times New Roman" charset="0"/>
                <a:cs typeface="Times New Roman" charset="0"/>
              </a:rPr>
              <a:t>A reorganized version of the truth table</a:t>
            </a:r>
          </a:p>
          <a:p>
            <a:pPr lvl="1">
              <a:lnSpc>
                <a:spcPct val="90000"/>
              </a:lnSpc>
            </a:pPr>
            <a:r>
              <a:rPr lang="en-US" sz="2400" b="1">
                <a:ea typeface="Times New Roman" charset="0"/>
                <a:cs typeface="Times New Roman" charset="0"/>
              </a:rPr>
              <a:t>A topologically-warped Venn diagram as used to visualize sets in algebra of sets</a:t>
            </a:r>
            <a:br>
              <a:rPr lang="en-US" sz="2400" b="1">
                <a:ea typeface="Times New Roman" charset="0"/>
                <a:cs typeface="Times New Roman" charset="0"/>
              </a:rPr>
            </a:br>
            <a:endParaRPr lang="en-US" sz="2400" b="1">
              <a:ea typeface="Times New Roman" charset="0"/>
              <a:cs typeface="Times New Roman"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4D165A81-BECF-2544-9362-17D55EC9D8A1}" type="slidenum">
              <a:rPr lang="en-US"/>
              <a:pPr/>
              <a:t>2</a:t>
            </a:fld>
            <a:endParaRPr lang="en-US"/>
          </a:p>
        </p:txBody>
      </p:sp>
      <p:sp>
        <p:nvSpPr>
          <p:cNvPr id="381954" name="Rectangle 2"/>
          <p:cNvSpPr>
            <a:spLocks noGrp="1" noChangeArrowheads="1"/>
          </p:cNvSpPr>
          <p:nvPr>
            <p:ph type="title"/>
          </p:nvPr>
        </p:nvSpPr>
        <p:spPr/>
        <p:txBody>
          <a:bodyPr/>
          <a:lstStyle/>
          <a:p>
            <a:r>
              <a:rPr lang="en-US" b="1"/>
              <a:t>Overview</a:t>
            </a:r>
          </a:p>
        </p:txBody>
      </p:sp>
      <p:sp>
        <p:nvSpPr>
          <p:cNvPr id="381955" name="Rectangle 3"/>
          <p:cNvSpPr>
            <a:spLocks noGrp="1" noChangeArrowheads="1"/>
          </p:cNvSpPr>
          <p:nvPr>
            <p:ph type="body" idx="1"/>
          </p:nvPr>
        </p:nvSpPr>
        <p:spPr>
          <a:xfrm>
            <a:off x="693738" y="1265238"/>
            <a:ext cx="7772400" cy="5027612"/>
          </a:xfrm>
        </p:spPr>
        <p:txBody>
          <a:bodyPr/>
          <a:lstStyle/>
          <a:p>
            <a:pPr>
              <a:lnSpc>
                <a:spcPct val="90000"/>
              </a:lnSpc>
            </a:pPr>
            <a:r>
              <a:rPr lang="en-US" sz="2400" b="1" dirty="0"/>
              <a:t>Part 1 – Gate Circuits and Boolean Equations</a:t>
            </a:r>
          </a:p>
          <a:p>
            <a:pPr lvl="1">
              <a:lnSpc>
                <a:spcPct val="90000"/>
              </a:lnSpc>
            </a:pPr>
            <a:r>
              <a:rPr lang="en-US" sz="2000" b="1" dirty="0"/>
              <a:t>Binary Logic and Gates</a:t>
            </a:r>
          </a:p>
          <a:p>
            <a:pPr lvl="1">
              <a:lnSpc>
                <a:spcPct val="90000"/>
              </a:lnSpc>
            </a:pPr>
            <a:r>
              <a:rPr lang="en-US" sz="2000" b="1" dirty="0"/>
              <a:t>Boolean Algebra</a:t>
            </a:r>
          </a:p>
          <a:p>
            <a:pPr lvl="1">
              <a:lnSpc>
                <a:spcPct val="90000"/>
              </a:lnSpc>
            </a:pPr>
            <a:r>
              <a:rPr lang="en-US" sz="2000" b="1" dirty="0"/>
              <a:t>Standard Forms</a:t>
            </a:r>
          </a:p>
          <a:p>
            <a:pPr>
              <a:lnSpc>
                <a:spcPct val="90000"/>
              </a:lnSpc>
            </a:pPr>
            <a:r>
              <a:rPr lang="en-US" sz="2400" b="1" dirty="0"/>
              <a:t>Part 2 – Circuit Optimization</a:t>
            </a:r>
          </a:p>
          <a:p>
            <a:pPr lvl="1">
              <a:lnSpc>
                <a:spcPct val="90000"/>
              </a:lnSpc>
            </a:pPr>
            <a:r>
              <a:rPr lang="en-US" sz="2000" b="1" dirty="0"/>
              <a:t>Two-Level Optimization</a:t>
            </a:r>
          </a:p>
          <a:p>
            <a:pPr>
              <a:lnSpc>
                <a:spcPct val="90000"/>
              </a:lnSpc>
            </a:pPr>
            <a:r>
              <a:rPr lang="en-US" sz="2400" b="1" dirty="0"/>
              <a:t>Part 3 – Additional Gates and Circuits</a:t>
            </a:r>
          </a:p>
          <a:p>
            <a:pPr lvl="1">
              <a:lnSpc>
                <a:spcPct val="90000"/>
              </a:lnSpc>
            </a:pPr>
            <a:r>
              <a:rPr lang="en-US" sz="2000" b="1" dirty="0"/>
              <a:t>Other Gate Types</a:t>
            </a:r>
          </a:p>
          <a:p>
            <a:pPr lvl="1">
              <a:lnSpc>
                <a:spcPct val="90000"/>
              </a:lnSpc>
            </a:pPr>
            <a:r>
              <a:rPr lang="en-US" sz="2000" b="1" dirty="0"/>
              <a:t>Exclusive-OR Operator and Gates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81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819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819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819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819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19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819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819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89AC815A-3605-1241-8D23-07A29B5B9558}" type="slidenum">
              <a:rPr lang="en-US"/>
              <a:pPr/>
              <a:t>20</a:t>
            </a:fld>
            <a:endParaRPr lang="en-US"/>
          </a:p>
        </p:txBody>
      </p:sp>
      <p:sp>
        <p:nvSpPr>
          <p:cNvPr id="345090" name="Rectangle 2"/>
          <p:cNvSpPr>
            <a:spLocks noGrp="1" noChangeArrowheads="1"/>
          </p:cNvSpPr>
          <p:nvPr>
            <p:ph type="title"/>
          </p:nvPr>
        </p:nvSpPr>
        <p:spPr>
          <a:xfrm>
            <a:off x="685800" y="228600"/>
            <a:ext cx="7772400" cy="838200"/>
          </a:xfrm>
        </p:spPr>
        <p:txBody>
          <a:bodyPr/>
          <a:lstStyle/>
          <a:p>
            <a:r>
              <a:rPr lang="en-US" b="1"/>
              <a:t>Some Uses of K-Maps</a:t>
            </a:r>
          </a:p>
        </p:txBody>
      </p:sp>
      <p:sp>
        <p:nvSpPr>
          <p:cNvPr id="345091" name="Rectangle 3"/>
          <p:cNvSpPr>
            <a:spLocks noGrp="1" noChangeArrowheads="1"/>
          </p:cNvSpPr>
          <p:nvPr>
            <p:ph type="body" idx="1"/>
          </p:nvPr>
        </p:nvSpPr>
        <p:spPr>
          <a:xfrm>
            <a:off x="706438" y="1322388"/>
            <a:ext cx="7772400" cy="4572000"/>
          </a:xfrm>
        </p:spPr>
        <p:txBody>
          <a:bodyPr/>
          <a:lstStyle/>
          <a:p>
            <a:pPr>
              <a:lnSpc>
                <a:spcPct val="90000"/>
              </a:lnSpc>
            </a:pPr>
            <a:r>
              <a:rPr lang="en-US" b="1"/>
              <a:t>Provide a means for:</a:t>
            </a:r>
          </a:p>
          <a:p>
            <a:pPr lvl="1">
              <a:lnSpc>
                <a:spcPct val="90000"/>
              </a:lnSpc>
            </a:pPr>
            <a:r>
              <a:rPr lang="en-US" b="1"/>
              <a:t>Finding optimum or near optimum</a:t>
            </a:r>
          </a:p>
          <a:p>
            <a:pPr lvl="2">
              <a:lnSpc>
                <a:spcPct val="90000"/>
              </a:lnSpc>
            </a:pPr>
            <a:r>
              <a:rPr lang="en-US" b="1"/>
              <a:t>SOP and POS standard forms, and</a:t>
            </a:r>
          </a:p>
          <a:p>
            <a:pPr lvl="2">
              <a:lnSpc>
                <a:spcPct val="90000"/>
              </a:lnSpc>
            </a:pPr>
            <a:r>
              <a:rPr lang="en-US" b="1"/>
              <a:t>two-level AND/OR and OR/AND circuit implementations</a:t>
            </a:r>
          </a:p>
          <a:p>
            <a:pPr lvl="1">
              <a:lnSpc>
                <a:spcPct val="90000"/>
              </a:lnSpc>
              <a:buFontTx/>
              <a:buNone/>
            </a:pPr>
            <a:r>
              <a:rPr lang="en-US" b="1"/>
              <a:t>   for functions with small numbers of variables</a:t>
            </a:r>
          </a:p>
          <a:p>
            <a:pPr lvl="1">
              <a:lnSpc>
                <a:spcPct val="90000"/>
              </a:lnSpc>
            </a:pPr>
            <a:r>
              <a:rPr lang="en-US" b="1"/>
              <a:t>Visualizing concepts related to manipulating Boolean expressions, and</a:t>
            </a:r>
          </a:p>
          <a:p>
            <a:pPr lvl="1">
              <a:lnSpc>
                <a:spcPct val="90000"/>
              </a:lnSpc>
            </a:pPr>
            <a:r>
              <a:rPr lang="en-US" b="1"/>
              <a:t>Demonstrating concepts used by computer-aided design programs to simplify large circuits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4294967295"/>
          </p:nvPr>
        </p:nvSpPr>
        <p:spPr>
          <a:xfrm>
            <a:off x="8647272" y="6407944"/>
            <a:ext cx="365760" cy="365125"/>
          </a:xfrm>
          <a:prstGeom prst="rect">
            <a:avLst/>
          </a:prstGeom>
        </p:spPr>
        <p:txBody>
          <a:bodyPr/>
          <a:lstStyle/>
          <a:p>
            <a:fld id="{797626CB-7F7B-44CD-9C3C-AF055BD64D90}" type="slidenum">
              <a:rPr lang="tr-TR"/>
              <a:pPr/>
              <a:t>21</a:t>
            </a:fld>
            <a:endParaRPr lang="tr-TR"/>
          </a:p>
        </p:txBody>
      </p:sp>
      <p:sp>
        <p:nvSpPr>
          <p:cNvPr id="618499" name="Rectangle 2"/>
          <p:cNvSpPr>
            <a:spLocks noGrp="1" noChangeArrowheads="1"/>
          </p:cNvSpPr>
          <p:nvPr>
            <p:ph type="title" idx="4294967295"/>
          </p:nvPr>
        </p:nvSpPr>
        <p:spPr>
          <a:xfrm>
            <a:off x="0" y="476250"/>
            <a:ext cx="8229600" cy="990600"/>
          </a:xfrm>
        </p:spPr>
        <p:txBody>
          <a:bodyPr>
            <a:normAutofit/>
          </a:bodyPr>
          <a:lstStyle/>
          <a:p>
            <a:r>
              <a:rPr lang="en-US" sz="4000" b="1" dirty="0">
                <a:solidFill>
                  <a:schemeClr val="tx1"/>
                </a:solidFill>
              </a:rPr>
              <a:t>Two Variable </a:t>
            </a:r>
            <a:r>
              <a:rPr lang="en-US" sz="4000" b="1" dirty="0"/>
              <a:t>K</a:t>
            </a:r>
            <a:r>
              <a:rPr lang="tr-TR" sz="4000" b="1" dirty="0"/>
              <a:t>arnaugh </a:t>
            </a:r>
            <a:r>
              <a:rPr lang="en-US" sz="4000" b="1" dirty="0">
                <a:solidFill>
                  <a:schemeClr val="tx1"/>
                </a:solidFill>
              </a:rPr>
              <a:t>Map</a:t>
            </a:r>
            <a:endParaRPr lang="en-US" sz="4000" b="1" dirty="0"/>
          </a:p>
        </p:txBody>
      </p:sp>
      <p:sp>
        <p:nvSpPr>
          <p:cNvPr id="48131" name="Rectangle 3"/>
          <p:cNvSpPr>
            <a:spLocks noGrp="1" noChangeArrowheads="1"/>
          </p:cNvSpPr>
          <p:nvPr>
            <p:ph type="body" idx="4294967295"/>
          </p:nvPr>
        </p:nvSpPr>
        <p:spPr>
          <a:xfrm>
            <a:off x="0" y="1507067"/>
            <a:ext cx="7772400" cy="2743200"/>
          </a:xfrm>
        </p:spPr>
        <p:txBody>
          <a:bodyPr/>
          <a:lstStyle/>
          <a:p>
            <a:r>
              <a:rPr lang="tr-TR" sz="2400" dirty="0"/>
              <a:t>Two variable:</a:t>
            </a:r>
            <a:r>
              <a:rPr lang="en-US" sz="2400" dirty="0"/>
              <a:t> x </a:t>
            </a:r>
            <a:r>
              <a:rPr lang="tr-TR" sz="2400" dirty="0"/>
              <a:t>ve</a:t>
            </a:r>
            <a:r>
              <a:rPr lang="en-US" sz="2400" dirty="0"/>
              <a:t> y</a:t>
            </a:r>
          </a:p>
          <a:p>
            <a:pPr lvl="1"/>
            <a:r>
              <a:rPr lang="en-US" sz="2400" dirty="0"/>
              <a:t>4 </a:t>
            </a:r>
            <a:r>
              <a:rPr lang="tr-TR" sz="2400" dirty="0"/>
              <a:t>minterms</a:t>
            </a:r>
            <a:r>
              <a:rPr lang="en-US" sz="2400" dirty="0"/>
              <a:t>:</a:t>
            </a:r>
          </a:p>
          <a:p>
            <a:pPr lvl="2"/>
            <a:r>
              <a:rPr lang="en-US" dirty="0"/>
              <a:t>m</a:t>
            </a:r>
            <a:r>
              <a:rPr lang="en-US" baseline="-25000" dirty="0"/>
              <a:t>0</a:t>
            </a:r>
            <a:r>
              <a:rPr lang="en-US" dirty="0"/>
              <a:t> = </a:t>
            </a:r>
            <a:r>
              <a:rPr lang="en-US" dirty="0" err="1"/>
              <a:t>x’y</a:t>
            </a:r>
            <a:r>
              <a:rPr lang="en-US" dirty="0"/>
              <a:t>’ 	</a:t>
            </a:r>
            <a:r>
              <a:rPr lang="en-US" dirty="0">
                <a:sym typeface="Wingdings" pitchFamily="2" charset="2"/>
              </a:rPr>
              <a:t> 00</a:t>
            </a:r>
            <a:endParaRPr lang="en-US" dirty="0"/>
          </a:p>
          <a:p>
            <a:pPr lvl="2"/>
            <a:r>
              <a:rPr lang="en-US" dirty="0"/>
              <a:t>m</a:t>
            </a:r>
            <a:r>
              <a:rPr lang="en-US" baseline="-25000" dirty="0"/>
              <a:t>1</a:t>
            </a:r>
            <a:r>
              <a:rPr lang="en-US" dirty="0"/>
              <a:t> = </a:t>
            </a:r>
            <a:r>
              <a:rPr lang="en-US" dirty="0" err="1"/>
              <a:t>x’y</a:t>
            </a:r>
            <a:r>
              <a:rPr lang="en-US" dirty="0"/>
              <a:t>  	</a:t>
            </a:r>
            <a:r>
              <a:rPr lang="en-US" dirty="0">
                <a:sym typeface="Wingdings" pitchFamily="2" charset="2"/>
              </a:rPr>
              <a:t> 01</a:t>
            </a:r>
            <a:endParaRPr lang="en-US" dirty="0"/>
          </a:p>
          <a:p>
            <a:pPr lvl="2"/>
            <a:r>
              <a:rPr lang="en-US" dirty="0"/>
              <a:t>m</a:t>
            </a:r>
            <a:r>
              <a:rPr lang="en-US" baseline="-25000" dirty="0"/>
              <a:t>2</a:t>
            </a:r>
            <a:r>
              <a:rPr lang="en-US" dirty="0"/>
              <a:t> = </a:t>
            </a:r>
            <a:r>
              <a:rPr lang="en-US" dirty="0" err="1"/>
              <a:t>xy</a:t>
            </a:r>
            <a:r>
              <a:rPr lang="en-US" dirty="0"/>
              <a:t>’	</a:t>
            </a:r>
            <a:r>
              <a:rPr lang="en-US" dirty="0">
                <a:sym typeface="Wingdings" pitchFamily="2" charset="2"/>
              </a:rPr>
              <a:t> 10</a:t>
            </a:r>
            <a:endParaRPr lang="en-US" dirty="0"/>
          </a:p>
          <a:p>
            <a:pPr lvl="2"/>
            <a:r>
              <a:rPr lang="en-US" dirty="0"/>
              <a:t>m</a:t>
            </a:r>
            <a:r>
              <a:rPr lang="en-US" baseline="-25000" dirty="0"/>
              <a:t>3</a:t>
            </a:r>
            <a:r>
              <a:rPr lang="en-US" dirty="0"/>
              <a:t> = </a:t>
            </a:r>
            <a:r>
              <a:rPr lang="en-US" dirty="0" err="1"/>
              <a:t>xy</a:t>
            </a:r>
            <a:r>
              <a:rPr lang="en-US" dirty="0"/>
              <a:t> 	</a:t>
            </a:r>
            <a:r>
              <a:rPr lang="en-US" dirty="0">
                <a:sym typeface="Wingdings" pitchFamily="2" charset="2"/>
              </a:rPr>
              <a:t> 11</a:t>
            </a:r>
            <a:endParaRPr lang="en-US" dirty="0"/>
          </a:p>
        </p:txBody>
      </p:sp>
      <p:graphicFrame>
        <p:nvGraphicFramePr>
          <p:cNvPr id="618535" name="Group 39"/>
          <p:cNvGraphicFramePr>
            <a:graphicFrameLocks noGrp="1"/>
          </p:cNvGraphicFramePr>
          <p:nvPr/>
        </p:nvGraphicFramePr>
        <p:xfrm>
          <a:off x="457200" y="4368800"/>
          <a:ext cx="3505200" cy="1854200"/>
        </p:xfrm>
        <a:graphic>
          <a:graphicData uri="http://schemas.openxmlformats.org/drawingml/2006/table">
            <a:tbl>
              <a:tblPr/>
              <a:tblGrid>
                <a:gridCol w="1066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9144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  y</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x</a:t>
                      </a:r>
                    </a:p>
                  </a:txBody>
                  <a:tcPr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8195" name="Group 67"/>
          <p:cNvGraphicFramePr>
            <a:graphicFrameLocks noGrp="1"/>
          </p:cNvGraphicFramePr>
          <p:nvPr/>
        </p:nvGraphicFramePr>
        <p:xfrm>
          <a:off x="4724400" y="4394200"/>
          <a:ext cx="3505200" cy="1854200"/>
        </p:xfrm>
        <a:graphic>
          <a:graphicData uri="http://schemas.openxmlformats.org/drawingml/2006/table">
            <a:tbl>
              <a:tblPr/>
              <a:tblGrid>
                <a:gridCol w="1066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9144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  y</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x</a:t>
                      </a:r>
                    </a:p>
                  </a:txBody>
                  <a:tcPr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err="1">
                          <a:ln>
                            <a:noFill/>
                          </a:ln>
                          <a:solidFill>
                            <a:schemeClr val="tx1"/>
                          </a:solidFill>
                          <a:effectLst/>
                          <a:latin typeface="Arial" pitchFamily="34" charset="0"/>
                        </a:rPr>
                        <a:t>x’y</a:t>
                      </a:r>
                      <a:r>
                        <a:rPr kumimoji="0" lang="en-US" sz="2400" b="0" i="0" u="none" strike="noStrike" cap="none" normalizeH="0" baseline="0" dirty="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x’y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xy’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xy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dissolve">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dissolve">
                                      <p:cBhvr>
                                        <p:cTn id="12" dur="500"/>
                                        <p:tgtEl>
                                          <p:spTgt spid="4813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animEffect transition="in" filter="dissolve">
                                      <p:cBhvr>
                                        <p:cTn id="15" dur="500"/>
                                        <p:tgtEl>
                                          <p:spTgt spid="4813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8131">
                                            <p:txEl>
                                              <p:pRg st="3" end="3"/>
                                            </p:txEl>
                                          </p:spTgt>
                                        </p:tgtEl>
                                        <p:attrNameLst>
                                          <p:attrName>style.visibility</p:attrName>
                                        </p:attrNameLst>
                                      </p:cBhvr>
                                      <p:to>
                                        <p:strVal val="visible"/>
                                      </p:to>
                                    </p:set>
                                    <p:animEffect transition="in" filter="dissolve">
                                      <p:cBhvr>
                                        <p:cTn id="18" dur="500"/>
                                        <p:tgtEl>
                                          <p:spTgt spid="4813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8131">
                                            <p:txEl>
                                              <p:pRg st="4" end="4"/>
                                            </p:txEl>
                                          </p:spTgt>
                                        </p:tgtEl>
                                        <p:attrNameLst>
                                          <p:attrName>style.visibility</p:attrName>
                                        </p:attrNameLst>
                                      </p:cBhvr>
                                      <p:to>
                                        <p:strVal val="visible"/>
                                      </p:to>
                                    </p:set>
                                    <p:animEffect transition="in" filter="dissolve">
                                      <p:cBhvr>
                                        <p:cTn id="21" dur="500"/>
                                        <p:tgtEl>
                                          <p:spTgt spid="4813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8131">
                                            <p:txEl>
                                              <p:pRg st="5" end="5"/>
                                            </p:txEl>
                                          </p:spTgt>
                                        </p:tgtEl>
                                        <p:attrNameLst>
                                          <p:attrName>style.visibility</p:attrName>
                                        </p:attrNameLst>
                                      </p:cBhvr>
                                      <p:to>
                                        <p:strVal val="visible"/>
                                      </p:to>
                                    </p:set>
                                    <p:animEffect transition="in" filter="dissolve">
                                      <p:cBhvr>
                                        <p:cTn id="24" dur="500"/>
                                        <p:tgtEl>
                                          <p:spTgt spid="4813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18535"/>
                                        </p:tgtEl>
                                        <p:attrNameLst>
                                          <p:attrName>style.visibility</p:attrName>
                                        </p:attrNameLst>
                                      </p:cBhvr>
                                      <p:to>
                                        <p:strVal val="visible"/>
                                      </p:to>
                                    </p:set>
                                    <p:animEffect transition="in" filter="dissolve">
                                      <p:cBhvr>
                                        <p:cTn id="29" dur="500"/>
                                        <p:tgtEl>
                                          <p:spTgt spid="618535"/>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48195"/>
                                        </p:tgtEl>
                                        <p:attrNameLst>
                                          <p:attrName>style.visibility</p:attrName>
                                        </p:attrNameLst>
                                      </p:cBhvr>
                                      <p:to>
                                        <p:strVal val="visible"/>
                                      </p:to>
                                    </p:set>
                                    <p:animEffect transition="in" filter="dissolve">
                                      <p:cBhvr>
                                        <p:cTn id="34" dur="500"/>
                                        <p:tgtEl>
                                          <p:spTgt spid="4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 name="Slide Number Placeholder 3"/>
          <p:cNvSpPr>
            <a:spLocks noGrp="1"/>
          </p:cNvSpPr>
          <p:nvPr>
            <p:ph type="sldNum" sz="quarter" idx="10"/>
          </p:nvPr>
        </p:nvSpPr>
        <p:spPr/>
        <p:txBody>
          <a:bodyPr/>
          <a:lstStyle/>
          <a:p>
            <a:r>
              <a:rPr lang="en-US"/>
              <a:t>Chapter 2 - Part 2         </a:t>
            </a:r>
            <a:fld id="{7526BC2C-55CC-594C-B985-E3B4696042FE}" type="slidenum">
              <a:rPr lang="en-US"/>
              <a:pPr/>
              <a:t>22</a:t>
            </a:fld>
            <a:endParaRPr lang="en-US"/>
          </a:p>
        </p:txBody>
      </p:sp>
      <p:sp>
        <p:nvSpPr>
          <p:cNvPr id="347138" name="Rectangle 2"/>
          <p:cNvSpPr>
            <a:spLocks noGrp="1" noChangeArrowheads="1"/>
          </p:cNvSpPr>
          <p:nvPr>
            <p:ph type="title"/>
          </p:nvPr>
        </p:nvSpPr>
        <p:spPr/>
        <p:txBody>
          <a:bodyPr/>
          <a:lstStyle/>
          <a:p>
            <a:r>
              <a:rPr lang="en-US" b="1">
                <a:solidFill>
                  <a:schemeClr val="tx1"/>
                </a:solidFill>
              </a:rPr>
              <a:t>K-Map and Truth Tables</a:t>
            </a:r>
          </a:p>
        </p:txBody>
      </p:sp>
      <p:sp>
        <p:nvSpPr>
          <p:cNvPr id="347139" name="Rectangle 3"/>
          <p:cNvSpPr>
            <a:spLocks noGrp="1" noChangeArrowheads="1"/>
          </p:cNvSpPr>
          <p:nvPr>
            <p:ph type="body" idx="1"/>
          </p:nvPr>
        </p:nvSpPr>
        <p:spPr/>
        <p:txBody>
          <a:bodyPr/>
          <a:lstStyle/>
          <a:p>
            <a:r>
              <a:rPr lang="en-US" sz="2400" b="1">
                <a:ea typeface="Times New Roman" charset="0"/>
                <a:cs typeface="Times New Roman" charset="0"/>
              </a:rPr>
              <a:t>The K-Map is just a different form of the truth table. </a:t>
            </a:r>
          </a:p>
          <a:p>
            <a:r>
              <a:rPr lang="en-US" sz="2400" b="1">
                <a:ea typeface="Times New Roman" charset="0"/>
                <a:cs typeface="Times New Roman" charset="0"/>
              </a:rPr>
              <a:t>Example – Two variable function:</a:t>
            </a:r>
          </a:p>
          <a:p>
            <a:pPr lvl="1">
              <a:buSzPct val="125000"/>
            </a:pPr>
            <a:r>
              <a:rPr lang="en-US" sz="2400" b="1">
                <a:ea typeface="Times New Roman" charset="0"/>
                <a:cs typeface="Times New Roman" charset="0"/>
              </a:rPr>
              <a:t>We choose a,b,c and d from the set {0,1} to implement a particular function, F(x,y).</a:t>
            </a:r>
            <a:r>
              <a:rPr lang="en-US"/>
              <a:t> </a:t>
            </a:r>
          </a:p>
        </p:txBody>
      </p:sp>
      <p:sp>
        <p:nvSpPr>
          <p:cNvPr id="347140" name="Text Box 4"/>
          <p:cNvSpPr txBox="1">
            <a:spLocks noChangeArrowheads="1"/>
          </p:cNvSpPr>
          <p:nvPr/>
        </p:nvSpPr>
        <p:spPr bwMode="auto">
          <a:xfrm>
            <a:off x="1325563" y="2881313"/>
            <a:ext cx="2590800" cy="519112"/>
          </a:xfrm>
          <a:prstGeom prst="rect">
            <a:avLst/>
          </a:prstGeom>
          <a:noFill/>
          <a:ln w="9525">
            <a:noFill/>
            <a:miter lim="800000"/>
            <a:headEnd/>
            <a:tailEnd/>
          </a:ln>
          <a:effectLst/>
        </p:spPr>
        <p:txBody>
          <a:bodyPr>
            <a:prstTxWarp prst="textNoShape">
              <a:avLst/>
            </a:prstTxWarp>
            <a:spAutoFit/>
          </a:bodyPr>
          <a:lstStyle/>
          <a:p>
            <a:pPr>
              <a:buClrTx/>
            </a:pPr>
            <a:r>
              <a:rPr lang="en-US" b="1"/>
              <a:t>Function Table</a:t>
            </a:r>
          </a:p>
        </p:txBody>
      </p:sp>
      <p:sp>
        <p:nvSpPr>
          <p:cNvPr id="347141" name="Text Box 5"/>
          <p:cNvSpPr txBox="1">
            <a:spLocks noChangeArrowheads="1"/>
          </p:cNvSpPr>
          <p:nvPr/>
        </p:nvSpPr>
        <p:spPr bwMode="auto">
          <a:xfrm>
            <a:off x="5837238" y="2879725"/>
            <a:ext cx="1905000" cy="519113"/>
          </a:xfrm>
          <a:prstGeom prst="rect">
            <a:avLst/>
          </a:prstGeom>
          <a:noFill/>
          <a:ln w="9525">
            <a:noFill/>
            <a:miter lim="800000"/>
            <a:headEnd/>
            <a:tailEnd/>
          </a:ln>
          <a:effectLst/>
        </p:spPr>
        <p:txBody>
          <a:bodyPr>
            <a:prstTxWarp prst="textNoShape">
              <a:avLst/>
            </a:prstTxWarp>
            <a:spAutoFit/>
          </a:bodyPr>
          <a:lstStyle/>
          <a:p>
            <a:pPr>
              <a:buClrTx/>
            </a:pPr>
            <a:r>
              <a:rPr lang="en-US" b="1"/>
              <a:t>K-Map</a:t>
            </a:r>
          </a:p>
        </p:txBody>
      </p:sp>
      <p:grpSp>
        <p:nvGrpSpPr>
          <p:cNvPr id="347142" name="Group 6"/>
          <p:cNvGrpSpPr>
            <a:grpSpLocks/>
          </p:cNvGrpSpPr>
          <p:nvPr/>
        </p:nvGrpSpPr>
        <p:grpSpPr bwMode="auto">
          <a:xfrm>
            <a:off x="822325" y="3443288"/>
            <a:ext cx="3497263" cy="3062287"/>
            <a:chOff x="518" y="2083"/>
            <a:chExt cx="2203" cy="1929"/>
          </a:xfrm>
        </p:grpSpPr>
        <p:sp>
          <p:nvSpPr>
            <p:cNvPr id="347143" name="Rectangle 7"/>
            <p:cNvSpPr>
              <a:spLocks noChangeArrowheads="1"/>
            </p:cNvSpPr>
            <p:nvPr/>
          </p:nvSpPr>
          <p:spPr bwMode="auto">
            <a:xfrm>
              <a:off x="846" y="2109"/>
              <a:ext cx="528"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Input </a:t>
              </a:r>
              <a:endParaRPr lang="en-US" b="1"/>
            </a:p>
          </p:txBody>
        </p:sp>
        <p:sp>
          <p:nvSpPr>
            <p:cNvPr id="347144" name="Rectangle 8"/>
            <p:cNvSpPr>
              <a:spLocks noChangeArrowheads="1"/>
            </p:cNvSpPr>
            <p:nvPr/>
          </p:nvSpPr>
          <p:spPr bwMode="auto">
            <a:xfrm>
              <a:off x="798" y="2346"/>
              <a:ext cx="578"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Values</a:t>
              </a:r>
              <a:endParaRPr lang="en-US" b="1"/>
            </a:p>
          </p:txBody>
        </p:sp>
        <p:sp>
          <p:nvSpPr>
            <p:cNvPr id="347145" name="Rectangle 9"/>
            <p:cNvSpPr>
              <a:spLocks noChangeArrowheads="1"/>
            </p:cNvSpPr>
            <p:nvPr/>
          </p:nvSpPr>
          <p:spPr bwMode="auto">
            <a:xfrm>
              <a:off x="1381" y="2346"/>
              <a:ext cx="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 </a:t>
              </a:r>
              <a:endParaRPr lang="en-US" b="1"/>
            </a:p>
          </p:txBody>
        </p:sp>
        <p:sp>
          <p:nvSpPr>
            <p:cNvPr id="347146" name="Rectangle 10"/>
            <p:cNvSpPr>
              <a:spLocks noChangeArrowheads="1"/>
            </p:cNvSpPr>
            <p:nvPr/>
          </p:nvSpPr>
          <p:spPr bwMode="auto">
            <a:xfrm>
              <a:off x="897" y="2584"/>
              <a:ext cx="384"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(x,y)</a:t>
              </a:r>
              <a:endParaRPr lang="en-US" b="1"/>
            </a:p>
          </p:txBody>
        </p:sp>
        <p:sp>
          <p:nvSpPr>
            <p:cNvPr id="347147" name="Rectangle 11"/>
            <p:cNvSpPr>
              <a:spLocks noChangeArrowheads="1"/>
            </p:cNvSpPr>
            <p:nvPr/>
          </p:nvSpPr>
          <p:spPr bwMode="auto">
            <a:xfrm>
              <a:off x="1282" y="2584"/>
              <a:ext cx="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 </a:t>
              </a:r>
              <a:endParaRPr lang="en-US" b="1"/>
            </a:p>
          </p:txBody>
        </p:sp>
        <p:sp>
          <p:nvSpPr>
            <p:cNvPr id="347148" name="Rectangle 12"/>
            <p:cNvSpPr>
              <a:spLocks noChangeArrowheads="1"/>
            </p:cNvSpPr>
            <p:nvPr/>
          </p:nvSpPr>
          <p:spPr bwMode="auto">
            <a:xfrm>
              <a:off x="1664" y="2109"/>
              <a:ext cx="817"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Function </a:t>
              </a:r>
              <a:endParaRPr lang="en-US" b="1"/>
            </a:p>
          </p:txBody>
        </p:sp>
        <p:sp>
          <p:nvSpPr>
            <p:cNvPr id="347149" name="Rectangle 13"/>
            <p:cNvSpPr>
              <a:spLocks noChangeArrowheads="1"/>
            </p:cNvSpPr>
            <p:nvPr/>
          </p:nvSpPr>
          <p:spPr bwMode="auto">
            <a:xfrm>
              <a:off x="1797" y="2346"/>
              <a:ext cx="50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Value</a:t>
              </a:r>
              <a:endParaRPr lang="en-US" b="1"/>
            </a:p>
          </p:txBody>
        </p:sp>
        <p:sp>
          <p:nvSpPr>
            <p:cNvPr id="347150" name="Rectangle 14"/>
            <p:cNvSpPr>
              <a:spLocks noChangeArrowheads="1"/>
            </p:cNvSpPr>
            <p:nvPr/>
          </p:nvSpPr>
          <p:spPr bwMode="auto">
            <a:xfrm>
              <a:off x="2302" y="2346"/>
              <a:ext cx="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 </a:t>
              </a:r>
              <a:endParaRPr lang="en-US" b="1"/>
            </a:p>
          </p:txBody>
        </p:sp>
        <p:sp>
          <p:nvSpPr>
            <p:cNvPr id="347151" name="Rectangle 15"/>
            <p:cNvSpPr>
              <a:spLocks noChangeArrowheads="1"/>
            </p:cNvSpPr>
            <p:nvPr/>
          </p:nvSpPr>
          <p:spPr bwMode="auto">
            <a:xfrm>
              <a:off x="1797" y="2584"/>
              <a:ext cx="506"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F(x,y)</a:t>
              </a:r>
              <a:endParaRPr lang="en-US" b="1"/>
            </a:p>
          </p:txBody>
        </p:sp>
        <p:sp>
          <p:nvSpPr>
            <p:cNvPr id="347152" name="Rectangle 16"/>
            <p:cNvSpPr>
              <a:spLocks noChangeArrowheads="1"/>
            </p:cNvSpPr>
            <p:nvPr/>
          </p:nvSpPr>
          <p:spPr bwMode="auto">
            <a:xfrm>
              <a:off x="2304" y="2584"/>
              <a:ext cx="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 </a:t>
              </a:r>
              <a:endParaRPr lang="en-US" b="1"/>
            </a:p>
          </p:txBody>
        </p:sp>
        <p:sp>
          <p:nvSpPr>
            <p:cNvPr id="347153" name="Rectangle 17"/>
            <p:cNvSpPr>
              <a:spLocks noChangeArrowheads="1"/>
            </p:cNvSpPr>
            <p:nvPr/>
          </p:nvSpPr>
          <p:spPr bwMode="auto">
            <a:xfrm>
              <a:off x="620" y="2083"/>
              <a:ext cx="19"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54" name="Line 18"/>
            <p:cNvSpPr>
              <a:spLocks noChangeShapeType="1"/>
            </p:cNvSpPr>
            <p:nvPr/>
          </p:nvSpPr>
          <p:spPr bwMode="auto">
            <a:xfrm>
              <a:off x="620" y="2083"/>
              <a:ext cx="19"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155" name="Line 19"/>
            <p:cNvSpPr>
              <a:spLocks noChangeShapeType="1"/>
            </p:cNvSpPr>
            <p:nvPr/>
          </p:nvSpPr>
          <p:spPr bwMode="auto">
            <a:xfrm>
              <a:off x="620" y="2083"/>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156" name="Rectangle 20"/>
            <p:cNvSpPr>
              <a:spLocks noChangeArrowheads="1"/>
            </p:cNvSpPr>
            <p:nvPr/>
          </p:nvSpPr>
          <p:spPr bwMode="auto">
            <a:xfrm>
              <a:off x="620" y="2083"/>
              <a:ext cx="19"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57" name="Line 21"/>
            <p:cNvSpPr>
              <a:spLocks noChangeShapeType="1"/>
            </p:cNvSpPr>
            <p:nvPr/>
          </p:nvSpPr>
          <p:spPr bwMode="auto">
            <a:xfrm>
              <a:off x="620" y="2083"/>
              <a:ext cx="19"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158" name="Line 22"/>
            <p:cNvSpPr>
              <a:spLocks noChangeShapeType="1"/>
            </p:cNvSpPr>
            <p:nvPr/>
          </p:nvSpPr>
          <p:spPr bwMode="auto">
            <a:xfrm>
              <a:off x="620" y="2083"/>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159" name="Rectangle 23"/>
            <p:cNvSpPr>
              <a:spLocks noChangeArrowheads="1"/>
            </p:cNvSpPr>
            <p:nvPr/>
          </p:nvSpPr>
          <p:spPr bwMode="auto">
            <a:xfrm>
              <a:off x="639" y="2083"/>
              <a:ext cx="89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60" name="Line 24"/>
            <p:cNvSpPr>
              <a:spLocks noChangeShapeType="1"/>
            </p:cNvSpPr>
            <p:nvPr/>
          </p:nvSpPr>
          <p:spPr bwMode="auto">
            <a:xfrm>
              <a:off x="639" y="2083"/>
              <a:ext cx="89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161" name="Rectangle 25"/>
            <p:cNvSpPr>
              <a:spLocks noChangeArrowheads="1"/>
            </p:cNvSpPr>
            <p:nvPr/>
          </p:nvSpPr>
          <p:spPr bwMode="auto">
            <a:xfrm>
              <a:off x="1537" y="2083"/>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62" name="Line 26"/>
            <p:cNvSpPr>
              <a:spLocks noChangeShapeType="1"/>
            </p:cNvSpPr>
            <p:nvPr/>
          </p:nvSpPr>
          <p:spPr bwMode="auto">
            <a:xfrm>
              <a:off x="1537" y="2083"/>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163" name="Line 27"/>
            <p:cNvSpPr>
              <a:spLocks noChangeShapeType="1"/>
            </p:cNvSpPr>
            <p:nvPr/>
          </p:nvSpPr>
          <p:spPr bwMode="auto">
            <a:xfrm>
              <a:off x="1537" y="2083"/>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164" name="Rectangle 28"/>
            <p:cNvSpPr>
              <a:spLocks noChangeArrowheads="1"/>
            </p:cNvSpPr>
            <p:nvPr/>
          </p:nvSpPr>
          <p:spPr bwMode="auto">
            <a:xfrm>
              <a:off x="1555" y="2083"/>
              <a:ext cx="987"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65" name="Line 29"/>
            <p:cNvSpPr>
              <a:spLocks noChangeShapeType="1"/>
            </p:cNvSpPr>
            <p:nvPr/>
          </p:nvSpPr>
          <p:spPr bwMode="auto">
            <a:xfrm>
              <a:off x="1555" y="2083"/>
              <a:ext cx="987"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166" name="Rectangle 30"/>
            <p:cNvSpPr>
              <a:spLocks noChangeArrowheads="1"/>
            </p:cNvSpPr>
            <p:nvPr/>
          </p:nvSpPr>
          <p:spPr bwMode="auto">
            <a:xfrm>
              <a:off x="2542" y="2083"/>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67" name="Line 31"/>
            <p:cNvSpPr>
              <a:spLocks noChangeShapeType="1"/>
            </p:cNvSpPr>
            <p:nvPr/>
          </p:nvSpPr>
          <p:spPr bwMode="auto">
            <a:xfrm>
              <a:off x="2542" y="2083"/>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168" name="Line 32"/>
            <p:cNvSpPr>
              <a:spLocks noChangeShapeType="1"/>
            </p:cNvSpPr>
            <p:nvPr/>
          </p:nvSpPr>
          <p:spPr bwMode="auto">
            <a:xfrm>
              <a:off x="2542" y="2083"/>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169" name="Rectangle 33"/>
            <p:cNvSpPr>
              <a:spLocks noChangeArrowheads="1"/>
            </p:cNvSpPr>
            <p:nvPr/>
          </p:nvSpPr>
          <p:spPr bwMode="auto">
            <a:xfrm>
              <a:off x="2542" y="2083"/>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70" name="Line 34"/>
            <p:cNvSpPr>
              <a:spLocks noChangeShapeType="1"/>
            </p:cNvSpPr>
            <p:nvPr/>
          </p:nvSpPr>
          <p:spPr bwMode="auto">
            <a:xfrm>
              <a:off x="2542" y="2083"/>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171" name="Line 35"/>
            <p:cNvSpPr>
              <a:spLocks noChangeShapeType="1"/>
            </p:cNvSpPr>
            <p:nvPr/>
          </p:nvSpPr>
          <p:spPr bwMode="auto">
            <a:xfrm>
              <a:off x="2542" y="2083"/>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172" name="Rectangle 36"/>
            <p:cNvSpPr>
              <a:spLocks noChangeArrowheads="1"/>
            </p:cNvSpPr>
            <p:nvPr/>
          </p:nvSpPr>
          <p:spPr bwMode="auto">
            <a:xfrm>
              <a:off x="620" y="2101"/>
              <a:ext cx="19" cy="762"/>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73" name="Line 37"/>
            <p:cNvSpPr>
              <a:spLocks noChangeShapeType="1"/>
            </p:cNvSpPr>
            <p:nvPr/>
          </p:nvSpPr>
          <p:spPr bwMode="auto">
            <a:xfrm>
              <a:off x="620" y="2101"/>
              <a:ext cx="1" cy="762"/>
            </a:xfrm>
            <a:prstGeom prst="line">
              <a:avLst/>
            </a:prstGeom>
            <a:noFill/>
            <a:ln w="0">
              <a:solidFill>
                <a:srgbClr val="000000"/>
              </a:solidFill>
              <a:round/>
              <a:headEnd/>
              <a:tailEnd/>
            </a:ln>
          </p:spPr>
          <p:txBody>
            <a:bodyPr>
              <a:prstTxWarp prst="textNoShape">
                <a:avLst/>
              </a:prstTxWarp>
            </a:bodyPr>
            <a:lstStyle/>
            <a:p>
              <a:endParaRPr lang="en-US"/>
            </a:p>
          </p:txBody>
        </p:sp>
        <p:sp>
          <p:nvSpPr>
            <p:cNvPr id="347174" name="Rectangle 38"/>
            <p:cNvSpPr>
              <a:spLocks noChangeArrowheads="1"/>
            </p:cNvSpPr>
            <p:nvPr/>
          </p:nvSpPr>
          <p:spPr bwMode="auto">
            <a:xfrm>
              <a:off x="1537" y="2101"/>
              <a:ext cx="18" cy="762"/>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75" name="Line 39"/>
            <p:cNvSpPr>
              <a:spLocks noChangeShapeType="1"/>
            </p:cNvSpPr>
            <p:nvPr/>
          </p:nvSpPr>
          <p:spPr bwMode="auto">
            <a:xfrm>
              <a:off x="1537" y="2101"/>
              <a:ext cx="1" cy="762"/>
            </a:xfrm>
            <a:prstGeom prst="line">
              <a:avLst/>
            </a:prstGeom>
            <a:noFill/>
            <a:ln w="0">
              <a:solidFill>
                <a:srgbClr val="000000"/>
              </a:solidFill>
              <a:round/>
              <a:headEnd/>
              <a:tailEnd/>
            </a:ln>
          </p:spPr>
          <p:txBody>
            <a:bodyPr>
              <a:prstTxWarp prst="textNoShape">
                <a:avLst/>
              </a:prstTxWarp>
            </a:bodyPr>
            <a:lstStyle/>
            <a:p>
              <a:endParaRPr lang="en-US"/>
            </a:p>
          </p:txBody>
        </p:sp>
        <p:sp>
          <p:nvSpPr>
            <p:cNvPr id="347176" name="Rectangle 40"/>
            <p:cNvSpPr>
              <a:spLocks noChangeArrowheads="1"/>
            </p:cNvSpPr>
            <p:nvPr/>
          </p:nvSpPr>
          <p:spPr bwMode="auto">
            <a:xfrm>
              <a:off x="2542" y="2101"/>
              <a:ext cx="18" cy="762"/>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77" name="Line 41"/>
            <p:cNvSpPr>
              <a:spLocks noChangeShapeType="1"/>
            </p:cNvSpPr>
            <p:nvPr/>
          </p:nvSpPr>
          <p:spPr bwMode="auto">
            <a:xfrm>
              <a:off x="2542" y="2101"/>
              <a:ext cx="1" cy="762"/>
            </a:xfrm>
            <a:prstGeom prst="line">
              <a:avLst/>
            </a:prstGeom>
            <a:noFill/>
            <a:ln w="0">
              <a:solidFill>
                <a:srgbClr val="000000"/>
              </a:solidFill>
              <a:round/>
              <a:headEnd/>
              <a:tailEnd/>
            </a:ln>
          </p:spPr>
          <p:txBody>
            <a:bodyPr>
              <a:prstTxWarp prst="textNoShape">
                <a:avLst/>
              </a:prstTxWarp>
            </a:bodyPr>
            <a:lstStyle/>
            <a:p>
              <a:endParaRPr lang="en-US"/>
            </a:p>
          </p:txBody>
        </p:sp>
        <p:sp>
          <p:nvSpPr>
            <p:cNvPr id="347178" name="Rectangle 42"/>
            <p:cNvSpPr>
              <a:spLocks noChangeArrowheads="1"/>
            </p:cNvSpPr>
            <p:nvPr/>
          </p:nvSpPr>
          <p:spPr bwMode="auto">
            <a:xfrm>
              <a:off x="964" y="2889"/>
              <a:ext cx="2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0 0</a:t>
              </a:r>
              <a:endParaRPr lang="en-US" b="1"/>
            </a:p>
          </p:txBody>
        </p:sp>
        <p:sp>
          <p:nvSpPr>
            <p:cNvPr id="347179" name="Rectangle 43"/>
            <p:cNvSpPr>
              <a:spLocks noChangeArrowheads="1"/>
            </p:cNvSpPr>
            <p:nvPr/>
          </p:nvSpPr>
          <p:spPr bwMode="auto">
            <a:xfrm>
              <a:off x="1216" y="2889"/>
              <a:ext cx="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 </a:t>
              </a:r>
              <a:endParaRPr lang="en-US" b="1"/>
            </a:p>
          </p:txBody>
        </p:sp>
        <p:sp>
          <p:nvSpPr>
            <p:cNvPr id="347180" name="Rectangle 44"/>
            <p:cNvSpPr>
              <a:spLocks noChangeArrowheads="1"/>
            </p:cNvSpPr>
            <p:nvPr/>
          </p:nvSpPr>
          <p:spPr bwMode="auto">
            <a:xfrm>
              <a:off x="1999" y="2889"/>
              <a:ext cx="10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a</a:t>
              </a:r>
              <a:endParaRPr lang="en-US" b="1"/>
            </a:p>
          </p:txBody>
        </p:sp>
        <p:sp>
          <p:nvSpPr>
            <p:cNvPr id="347181" name="Rectangle 45"/>
            <p:cNvSpPr>
              <a:spLocks noChangeArrowheads="1"/>
            </p:cNvSpPr>
            <p:nvPr/>
          </p:nvSpPr>
          <p:spPr bwMode="auto">
            <a:xfrm>
              <a:off x="2100" y="2889"/>
              <a:ext cx="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 </a:t>
              </a:r>
              <a:endParaRPr lang="en-US" b="1"/>
            </a:p>
          </p:txBody>
        </p:sp>
        <p:sp>
          <p:nvSpPr>
            <p:cNvPr id="347182" name="Rectangle 46"/>
            <p:cNvSpPr>
              <a:spLocks noChangeArrowheads="1"/>
            </p:cNvSpPr>
            <p:nvPr/>
          </p:nvSpPr>
          <p:spPr bwMode="auto">
            <a:xfrm>
              <a:off x="620" y="2863"/>
              <a:ext cx="19"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83" name="Line 47"/>
            <p:cNvSpPr>
              <a:spLocks noChangeShapeType="1"/>
            </p:cNvSpPr>
            <p:nvPr/>
          </p:nvSpPr>
          <p:spPr bwMode="auto">
            <a:xfrm>
              <a:off x="620" y="2863"/>
              <a:ext cx="19"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184" name="Line 48"/>
            <p:cNvSpPr>
              <a:spLocks noChangeShapeType="1"/>
            </p:cNvSpPr>
            <p:nvPr/>
          </p:nvSpPr>
          <p:spPr bwMode="auto">
            <a:xfrm>
              <a:off x="620" y="2863"/>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185" name="Rectangle 49"/>
            <p:cNvSpPr>
              <a:spLocks noChangeArrowheads="1"/>
            </p:cNvSpPr>
            <p:nvPr/>
          </p:nvSpPr>
          <p:spPr bwMode="auto">
            <a:xfrm>
              <a:off x="639" y="2863"/>
              <a:ext cx="89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86" name="Line 50"/>
            <p:cNvSpPr>
              <a:spLocks noChangeShapeType="1"/>
            </p:cNvSpPr>
            <p:nvPr/>
          </p:nvSpPr>
          <p:spPr bwMode="auto">
            <a:xfrm>
              <a:off x="639" y="2863"/>
              <a:ext cx="89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187" name="Rectangle 51"/>
            <p:cNvSpPr>
              <a:spLocks noChangeArrowheads="1"/>
            </p:cNvSpPr>
            <p:nvPr/>
          </p:nvSpPr>
          <p:spPr bwMode="auto">
            <a:xfrm>
              <a:off x="1537" y="2863"/>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88" name="Line 52"/>
            <p:cNvSpPr>
              <a:spLocks noChangeShapeType="1"/>
            </p:cNvSpPr>
            <p:nvPr/>
          </p:nvSpPr>
          <p:spPr bwMode="auto">
            <a:xfrm>
              <a:off x="1537" y="2863"/>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189" name="Line 53"/>
            <p:cNvSpPr>
              <a:spLocks noChangeShapeType="1"/>
            </p:cNvSpPr>
            <p:nvPr/>
          </p:nvSpPr>
          <p:spPr bwMode="auto">
            <a:xfrm>
              <a:off x="1537" y="2863"/>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190" name="Rectangle 54"/>
            <p:cNvSpPr>
              <a:spLocks noChangeArrowheads="1"/>
            </p:cNvSpPr>
            <p:nvPr/>
          </p:nvSpPr>
          <p:spPr bwMode="auto">
            <a:xfrm>
              <a:off x="1555" y="2863"/>
              <a:ext cx="987"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91" name="Line 55"/>
            <p:cNvSpPr>
              <a:spLocks noChangeShapeType="1"/>
            </p:cNvSpPr>
            <p:nvPr/>
          </p:nvSpPr>
          <p:spPr bwMode="auto">
            <a:xfrm>
              <a:off x="1555" y="2863"/>
              <a:ext cx="987"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192" name="Rectangle 56"/>
            <p:cNvSpPr>
              <a:spLocks noChangeArrowheads="1"/>
            </p:cNvSpPr>
            <p:nvPr/>
          </p:nvSpPr>
          <p:spPr bwMode="auto">
            <a:xfrm>
              <a:off x="2542" y="2863"/>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93" name="Line 57"/>
            <p:cNvSpPr>
              <a:spLocks noChangeShapeType="1"/>
            </p:cNvSpPr>
            <p:nvPr/>
          </p:nvSpPr>
          <p:spPr bwMode="auto">
            <a:xfrm>
              <a:off x="2542" y="2863"/>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194" name="Line 58"/>
            <p:cNvSpPr>
              <a:spLocks noChangeShapeType="1"/>
            </p:cNvSpPr>
            <p:nvPr/>
          </p:nvSpPr>
          <p:spPr bwMode="auto">
            <a:xfrm>
              <a:off x="2542" y="2863"/>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195" name="Rectangle 59"/>
            <p:cNvSpPr>
              <a:spLocks noChangeArrowheads="1"/>
            </p:cNvSpPr>
            <p:nvPr/>
          </p:nvSpPr>
          <p:spPr bwMode="auto">
            <a:xfrm>
              <a:off x="620" y="2881"/>
              <a:ext cx="19" cy="23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96" name="Line 60"/>
            <p:cNvSpPr>
              <a:spLocks noChangeShapeType="1"/>
            </p:cNvSpPr>
            <p:nvPr/>
          </p:nvSpPr>
          <p:spPr bwMode="auto">
            <a:xfrm>
              <a:off x="620" y="2881"/>
              <a:ext cx="1" cy="237"/>
            </a:xfrm>
            <a:prstGeom prst="line">
              <a:avLst/>
            </a:prstGeom>
            <a:noFill/>
            <a:ln w="0">
              <a:solidFill>
                <a:srgbClr val="000000"/>
              </a:solidFill>
              <a:round/>
              <a:headEnd/>
              <a:tailEnd/>
            </a:ln>
          </p:spPr>
          <p:txBody>
            <a:bodyPr>
              <a:prstTxWarp prst="textNoShape">
                <a:avLst/>
              </a:prstTxWarp>
            </a:bodyPr>
            <a:lstStyle/>
            <a:p>
              <a:endParaRPr lang="en-US"/>
            </a:p>
          </p:txBody>
        </p:sp>
        <p:sp>
          <p:nvSpPr>
            <p:cNvPr id="347197" name="Rectangle 61"/>
            <p:cNvSpPr>
              <a:spLocks noChangeArrowheads="1"/>
            </p:cNvSpPr>
            <p:nvPr/>
          </p:nvSpPr>
          <p:spPr bwMode="auto">
            <a:xfrm>
              <a:off x="1537" y="2881"/>
              <a:ext cx="18" cy="23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198" name="Line 62"/>
            <p:cNvSpPr>
              <a:spLocks noChangeShapeType="1"/>
            </p:cNvSpPr>
            <p:nvPr/>
          </p:nvSpPr>
          <p:spPr bwMode="auto">
            <a:xfrm>
              <a:off x="1537" y="2881"/>
              <a:ext cx="1" cy="237"/>
            </a:xfrm>
            <a:prstGeom prst="line">
              <a:avLst/>
            </a:prstGeom>
            <a:noFill/>
            <a:ln w="0">
              <a:solidFill>
                <a:srgbClr val="000000"/>
              </a:solidFill>
              <a:round/>
              <a:headEnd/>
              <a:tailEnd/>
            </a:ln>
          </p:spPr>
          <p:txBody>
            <a:bodyPr>
              <a:prstTxWarp prst="textNoShape">
                <a:avLst/>
              </a:prstTxWarp>
            </a:bodyPr>
            <a:lstStyle/>
            <a:p>
              <a:endParaRPr lang="en-US"/>
            </a:p>
          </p:txBody>
        </p:sp>
        <p:sp>
          <p:nvSpPr>
            <p:cNvPr id="347199" name="Rectangle 63"/>
            <p:cNvSpPr>
              <a:spLocks noChangeArrowheads="1"/>
            </p:cNvSpPr>
            <p:nvPr/>
          </p:nvSpPr>
          <p:spPr bwMode="auto">
            <a:xfrm>
              <a:off x="2542" y="2881"/>
              <a:ext cx="18" cy="23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00" name="Line 64"/>
            <p:cNvSpPr>
              <a:spLocks noChangeShapeType="1"/>
            </p:cNvSpPr>
            <p:nvPr/>
          </p:nvSpPr>
          <p:spPr bwMode="auto">
            <a:xfrm>
              <a:off x="2542" y="2881"/>
              <a:ext cx="1" cy="237"/>
            </a:xfrm>
            <a:prstGeom prst="line">
              <a:avLst/>
            </a:prstGeom>
            <a:noFill/>
            <a:ln w="0">
              <a:solidFill>
                <a:srgbClr val="000000"/>
              </a:solidFill>
              <a:round/>
              <a:headEnd/>
              <a:tailEnd/>
            </a:ln>
          </p:spPr>
          <p:txBody>
            <a:bodyPr>
              <a:prstTxWarp prst="textNoShape">
                <a:avLst/>
              </a:prstTxWarp>
            </a:bodyPr>
            <a:lstStyle/>
            <a:p>
              <a:endParaRPr lang="en-US"/>
            </a:p>
          </p:txBody>
        </p:sp>
        <p:sp>
          <p:nvSpPr>
            <p:cNvPr id="347201" name="Rectangle 65"/>
            <p:cNvSpPr>
              <a:spLocks noChangeArrowheads="1"/>
            </p:cNvSpPr>
            <p:nvPr/>
          </p:nvSpPr>
          <p:spPr bwMode="auto">
            <a:xfrm>
              <a:off x="964" y="3145"/>
              <a:ext cx="2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0 1</a:t>
              </a:r>
              <a:endParaRPr lang="en-US" b="1"/>
            </a:p>
          </p:txBody>
        </p:sp>
        <p:sp>
          <p:nvSpPr>
            <p:cNvPr id="347202" name="Rectangle 66"/>
            <p:cNvSpPr>
              <a:spLocks noChangeArrowheads="1"/>
            </p:cNvSpPr>
            <p:nvPr/>
          </p:nvSpPr>
          <p:spPr bwMode="auto">
            <a:xfrm>
              <a:off x="1216" y="3145"/>
              <a:ext cx="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 </a:t>
              </a:r>
              <a:endParaRPr lang="en-US" b="1"/>
            </a:p>
          </p:txBody>
        </p:sp>
        <p:sp>
          <p:nvSpPr>
            <p:cNvPr id="347203" name="Rectangle 67"/>
            <p:cNvSpPr>
              <a:spLocks noChangeArrowheads="1"/>
            </p:cNvSpPr>
            <p:nvPr/>
          </p:nvSpPr>
          <p:spPr bwMode="auto">
            <a:xfrm>
              <a:off x="1993" y="3145"/>
              <a:ext cx="111"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b</a:t>
              </a:r>
              <a:endParaRPr lang="en-US" b="1"/>
            </a:p>
          </p:txBody>
        </p:sp>
        <p:sp>
          <p:nvSpPr>
            <p:cNvPr id="347204" name="Rectangle 68"/>
            <p:cNvSpPr>
              <a:spLocks noChangeArrowheads="1"/>
            </p:cNvSpPr>
            <p:nvPr/>
          </p:nvSpPr>
          <p:spPr bwMode="auto">
            <a:xfrm>
              <a:off x="2106" y="3145"/>
              <a:ext cx="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 </a:t>
              </a:r>
              <a:endParaRPr lang="en-US" b="1"/>
            </a:p>
          </p:txBody>
        </p:sp>
        <p:sp>
          <p:nvSpPr>
            <p:cNvPr id="347205" name="Rectangle 69"/>
            <p:cNvSpPr>
              <a:spLocks noChangeArrowheads="1"/>
            </p:cNvSpPr>
            <p:nvPr/>
          </p:nvSpPr>
          <p:spPr bwMode="auto">
            <a:xfrm>
              <a:off x="620" y="3118"/>
              <a:ext cx="19"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06" name="Line 70"/>
            <p:cNvSpPr>
              <a:spLocks noChangeShapeType="1"/>
            </p:cNvSpPr>
            <p:nvPr/>
          </p:nvSpPr>
          <p:spPr bwMode="auto">
            <a:xfrm>
              <a:off x="620" y="3118"/>
              <a:ext cx="19"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07" name="Line 71"/>
            <p:cNvSpPr>
              <a:spLocks noChangeShapeType="1"/>
            </p:cNvSpPr>
            <p:nvPr/>
          </p:nvSpPr>
          <p:spPr bwMode="auto">
            <a:xfrm>
              <a:off x="620" y="311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08" name="Rectangle 72"/>
            <p:cNvSpPr>
              <a:spLocks noChangeArrowheads="1"/>
            </p:cNvSpPr>
            <p:nvPr/>
          </p:nvSpPr>
          <p:spPr bwMode="auto">
            <a:xfrm>
              <a:off x="639" y="3118"/>
              <a:ext cx="89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09" name="Line 73"/>
            <p:cNvSpPr>
              <a:spLocks noChangeShapeType="1"/>
            </p:cNvSpPr>
            <p:nvPr/>
          </p:nvSpPr>
          <p:spPr bwMode="auto">
            <a:xfrm>
              <a:off x="639" y="3118"/>
              <a:ext cx="89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10" name="Rectangle 74"/>
            <p:cNvSpPr>
              <a:spLocks noChangeArrowheads="1"/>
            </p:cNvSpPr>
            <p:nvPr/>
          </p:nvSpPr>
          <p:spPr bwMode="auto">
            <a:xfrm>
              <a:off x="1537" y="3118"/>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11" name="Line 75"/>
            <p:cNvSpPr>
              <a:spLocks noChangeShapeType="1"/>
            </p:cNvSpPr>
            <p:nvPr/>
          </p:nvSpPr>
          <p:spPr bwMode="auto">
            <a:xfrm>
              <a:off x="1537" y="3118"/>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12" name="Line 76"/>
            <p:cNvSpPr>
              <a:spLocks noChangeShapeType="1"/>
            </p:cNvSpPr>
            <p:nvPr/>
          </p:nvSpPr>
          <p:spPr bwMode="auto">
            <a:xfrm>
              <a:off x="1537" y="311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13" name="Rectangle 77"/>
            <p:cNvSpPr>
              <a:spLocks noChangeArrowheads="1"/>
            </p:cNvSpPr>
            <p:nvPr/>
          </p:nvSpPr>
          <p:spPr bwMode="auto">
            <a:xfrm>
              <a:off x="1555" y="3118"/>
              <a:ext cx="987"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14" name="Line 78"/>
            <p:cNvSpPr>
              <a:spLocks noChangeShapeType="1"/>
            </p:cNvSpPr>
            <p:nvPr/>
          </p:nvSpPr>
          <p:spPr bwMode="auto">
            <a:xfrm>
              <a:off x="1555" y="3118"/>
              <a:ext cx="987"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15" name="Rectangle 79"/>
            <p:cNvSpPr>
              <a:spLocks noChangeArrowheads="1"/>
            </p:cNvSpPr>
            <p:nvPr/>
          </p:nvSpPr>
          <p:spPr bwMode="auto">
            <a:xfrm>
              <a:off x="2542" y="3118"/>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16" name="Line 80"/>
            <p:cNvSpPr>
              <a:spLocks noChangeShapeType="1"/>
            </p:cNvSpPr>
            <p:nvPr/>
          </p:nvSpPr>
          <p:spPr bwMode="auto">
            <a:xfrm>
              <a:off x="2542" y="3118"/>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17" name="Line 81"/>
            <p:cNvSpPr>
              <a:spLocks noChangeShapeType="1"/>
            </p:cNvSpPr>
            <p:nvPr/>
          </p:nvSpPr>
          <p:spPr bwMode="auto">
            <a:xfrm>
              <a:off x="2542" y="311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18" name="Rectangle 82"/>
            <p:cNvSpPr>
              <a:spLocks noChangeArrowheads="1"/>
            </p:cNvSpPr>
            <p:nvPr/>
          </p:nvSpPr>
          <p:spPr bwMode="auto">
            <a:xfrm>
              <a:off x="620" y="3136"/>
              <a:ext cx="19" cy="23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19" name="Line 83"/>
            <p:cNvSpPr>
              <a:spLocks noChangeShapeType="1"/>
            </p:cNvSpPr>
            <p:nvPr/>
          </p:nvSpPr>
          <p:spPr bwMode="auto">
            <a:xfrm>
              <a:off x="620" y="3136"/>
              <a:ext cx="1" cy="23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20" name="Rectangle 84"/>
            <p:cNvSpPr>
              <a:spLocks noChangeArrowheads="1"/>
            </p:cNvSpPr>
            <p:nvPr/>
          </p:nvSpPr>
          <p:spPr bwMode="auto">
            <a:xfrm>
              <a:off x="1537" y="3136"/>
              <a:ext cx="18" cy="23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21" name="Line 85"/>
            <p:cNvSpPr>
              <a:spLocks noChangeShapeType="1"/>
            </p:cNvSpPr>
            <p:nvPr/>
          </p:nvSpPr>
          <p:spPr bwMode="auto">
            <a:xfrm>
              <a:off x="1537" y="3136"/>
              <a:ext cx="1" cy="23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22" name="Rectangle 86"/>
            <p:cNvSpPr>
              <a:spLocks noChangeArrowheads="1"/>
            </p:cNvSpPr>
            <p:nvPr/>
          </p:nvSpPr>
          <p:spPr bwMode="auto">
            <a:xfrm>
              <a:off x="2542" y="3136"/>
              <a:ext cx="18" cy="23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23" name="Line 87"/>
            <p:cNvSpPr>
              <a:spLocks noChangeShapeType="1"/>
            </p:cNvSpPr>
            <p:nvPr/>
          </p:nvSpPr>
          <p:spPr bwMode="auto">
            <a:xfrm>
              <a:off x="2542" y="3136"/>
              <a:ext cx="1" cy="23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24" name="Rectangle 88"/>
            <p:cNvSpPr>
              <a:spLocks noChangeArrowheads="1"/>
            </p:cNvSpPr>
            <p:nvPr/>
          </p:nvSpPr>
          <p:spPr bwMode="auto">
            <a:xfrm>
              <a:off x="964" y="3400"/>
              <a:ext cx="2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1 0</a:t>
              </a:r>
              <a:endParaRPr lang="en-US" b="1"/>
            </a:p>
          </p:txBody>
        </p:sp>
        <p:sp>
          <p:nvSpPr>
            <p:cNvPr id="347225" name="Rectangle 89"/>
            <p:cNvSpPr>
              <a:spLocks noChangeArrowheads="1"/>
            </p:cNvSpPr>
            <p:nvPr/>
          </p:nvSpPr>
          <p:spPr bwMode="auto">
            <a:xfrm>
              <a:off x="1216" y="3400"/>
              <a:ext cx="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 </a:t>
              </a:r>
              <a:endParaRPr lang="en-US" b="1"/>
            </a:p>
          </p:txBody>
        </p:sp>
        <p:sp>
          <p:nvSpPr>
            <p:cNvPr id="347226" name="Rectangle 90"/>
            <p:cNvSpPr>
              <a:spLocks noChangeArrowheads="1"/>
            </p:cNvSpPr>
            <p:nvPr/>
          </p:nvSpPr>
          <p:spPr bwMode="auto">
            <a:xfrm>
              <a:off x="2005" y="3400"/>
              <a:ext cx="89"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c</a:t>
              </a:r>
              <a:endParaRPr lang="en-US" b="1"/>
            </a:p>
          </p:txBody>
        </p:sp>
        <p:sp>
          <p:nvSpPr>
            <p:cNvPr id="347227" name="Rectangle 91"/>
            <p:cNvSpPr>
              <a:spLocks noChangeArrowheads="1"/>
            </p:cNvSpPr>
            <p:nvPr/>
          </p:nvSpPr>
          <p:spPr bwMode="auto">
            <a:xfrm>
              <a:off x="2094" y="3400"/>
              <a:ext cx="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 </a:t>
              </a:r>
              <a:endParaRPr lang="en-US" b="1"/>
            </a:p>
          </p:txBody>
        </p:sp>
        <p:sp>
          <p:nvSpPr>
            <p:cNvPr id="347228" name="Rectangle 92"/>
            <p:cNvSpPr>
              <a:spLocks noChangeArrowheads="1"/>
            </p:cNvSpPr>
            <p:nvPr/>
          </p:nvSpPr>
          <p:spPr bwMode="auto">
            <a:xfrm>
              <a:off x="620" y="3374"/>
              <a:ext cx="19"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29" name="Line 93"/>
            <p:cNvSpPr>
              <a:spLocks noChangeShapeType="1"/>
            </p:cNvSpPr>
            <p:nvPr/>
          </p:nvSpPr>
          <p:spPr bwMode="auto">
            <a:xfrm>
              <a:off x="620" y="3374"/>
              <a:ext cx="19"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30" name="Line 94"/>
            <p:cNvSpPr>
              <a:spLocks noChangeShapeType="1"/>
            </p:cNvSpPr>
            <p:nvPr/>
          </p:nvSpPr>
          <p:spPr bwMode="auto">
            <a:xfrm>
              <a:off x="620" y="337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31" name="Rectangle 95"/>
            <p:cNvSpPr>
              <a:spLocks noChangeArrowheads="1"/>
            </p:cNvSpPr>
            <p:nvPr/>
          </p:nvSpPr>
          <p:spPr bwMode="auto">
            <a:xfrm>
              <a:off x="639" y="3374"/>
              <a:ext cx="89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32" name="Line 96"/>
            <p:cNvSpPr>
              <a:spLocks noChangeShapeType="1"/>
            </p:cNvSpPr>
            <p:nvPr/>
          </p:nvSpPr>
          <p:spPr bwMode="auto">
            <a:xfrm>
              <a:off x="639" y="3374"/>
              <a:ext cx="89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33" name="Rectangle 97"/>
            <p:cNvSpPr>
              <a:spLocks noChangeArrowheads="1"/>
            </p:cNvSpPr>
            <p:nvPr/>
          </p:nvSpPr>
          <p:spPr bwMode="auto">
            <a:xfrm>
              <a:off x="1537" y="3374"/>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34" name="Line 98"/>
            <p:cNvSpPr>
              <a:spLocks noChangeShapeType="1"/>
            </p:cNvSpPr>
            <p:nvPr/>
          </p:nvSpPr>
          <p:spPr bwMode="auto">
            <a:xfrm>
              <a:off x="1537" y="3374"/>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35" name="Line 99"/>
            <p:cNvSpPr>
              <a:spLocks noChangeShapeType="1"/>
            </p:cNvSpPr>
            <p:nvPr/>
          </p:nvSpPr>
          <p:spPr bwMode="auto">
            <a:xfrm>
              <a:off x="1537" y="337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36" name="Rectangle 100"/>
            <p:cNvSpPr>
              <a:spLocks noChangeArrowheads="1"/>
            </p:cNvSpPr>
            <p:nvPr/>
          </p:nvSpPr>
          <p:spPr bwMode="auto">
            <a:xfrm>
              <a:off x="1555" y="3374"/>
              <a:ext cx="987"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37" name="Line 101"/>
            <p:cNvSpPr>
              <a:spLocks noChangeShapeType="1"/>
            </p:cNvSpPr>
            <p:nvPr/>
          </p:nvSpPr>
          <p:spPr bwMode="auto">
            <a:xfrm>
              <a:off x="1555" y="3374"/>
              <a:ext cx="987"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38" name="Rectangle 102"/>
            <p:cNvSpPr>
              <a:spLocks noChangeArrowheads="1"/>
            </p:cNvSpPr>
            <p:nvPr/>
          </p:nvSpPr>
          <p:spPr bwMode="auto">
            <a:xfrm>
              <a:off x="2542" y="3374"/>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39" name="Line 103"/>
            <p:cNvSpPr>
              <a:spLocks noChangeShapeType="1"/>
            </p:cNvSpPr>
            <p:nvPr/>
          </p:nvSpPr>
          <p:spPr bwMode="auto">
            <a:xfrm>
              <a:off x="2542" y="3374"/>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40" name="Line 104"/>
            <p:cNvSpPr>
              <a:spLocks noChangeShapeType="1"/>
            </p:cNvSpPr>
            <p:nvPr/>
          </p:nvSpPr>
          <p:spPr bwMode="auto">
            <a:xfrm>
              <a:off x="2542" y="337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41" name="Rectangle 105"/>
            <p:cNvSpPr>
              <a:spLocks noChangeArrowheads="1"/>
            </p:cNvSpPr>
            <p:nvPr/>
          </p:nvSpPr>
          <p:spPr bwMode="auto">
            <a:xfrm>
              <a:off x="620" y="3392"/>
              <a:ext cx="19" cy="23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42" name="Line 106"/>
            <p:cNvSpPr>
              <a:spLocks noChangeShapeType="1"/>
            </p:cNvSpPr>
            <p:nvPr/>
          </p:nvSpPr>
          <p:spPr bwMode="auto">
            <a:xfrm>
              <a:off x="620" y="3392"/>
              <a:ext cx="1" cy="237"/>
            </a:xfrm>
            <a:prstGeom prst="line">
              <a:avLst/>
            </a:prstGeom>
            <a:noFill/>
            <a:ln w="0">
              <a:solidFill>
                <a:srgbClr val="000000"/>
              </a:solidFill>
              <a:round/>
              <a:headEnd/>
              <a:tailEnd/>
            </a:ln>
          </p:spPr>
          <p:txBody>
            <a:bodyPr>
              <a:prstTxWarp prst="textNoShape">
                <a:avLst/>
              </a:prstTxWarp>
            </a:bodyPr>
            <a:lstStyle/>
            <a:p>
              <a:endParaRPr lang="en-US"/>
            </a:p>
          </p:txBody>
        </p:sp>
        <p:sp>
          <p:nvSpPr>
            <p:cNvPr id="347243" name="Rectangle 107"/>
            <p:cNvSpPr>
              <a:spLocks noChangeArrowheads="1"/>
            </p:cNvSpPr>
            <p:nvPr/>
          </p:nvSpPr>
          <p:spPr bwMode="auto">
            <a:xfrm>
              <a:off x="1537" y="3392"/>
              <a:ext cx="18" cy="23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44" name="Line 108"/>
            <p:cNvSpPr>
              <a:spLocks noChangeShapeType="1"/>
            </p:cNvSpPr>
            <p:nvPr/>
          </p:nvSpPr>
          <p:spPr bwMode="auto">
            <a:xfrm>
              <a:off x="1537" y="3392"/>
              <a:ext cx="1" cy="237"/>
            </a:xfrm>
            <a:prstGeom prst="line">
              <a:avLst/>
            </a:prstGeom>
            <a:noFill/>
            <a:ln w="0">
              <a:solidFill>
                <a:srgbClr val="000000"/>
              </a:solidFill>
              <a:round/>
              <a:headEnd/>
              <a:tailEnd/>
            </a:ln>
          </p:spPr>
          <p:txBody>
            <a:bodyPr>
              <a:prstTxWarp prst="textNoShape">
                <a:avLst/>
              </a:prstTxWarp>
            </a:bodyPr>
            <a:lstStyle/>
            <a:p>
              <a:endParaRPr lang="en-US"/>
            </a:p>
          </p:txBody>
        </p:sp>
        <p:sp>
          <p:nvSpPr>
            <p:cNvPr id="347245" name="Rectangle 109"/>
            <p:cNvSpPr>
              <a:spLocks noChangeArrowheads="1"/>
            </p:cNvSpPr>
            <p:nvPr/>
          </p:nvSpPr>
          <p:spPr bwMode="auto">
            <a:xfrm>
              <a:off x="2542" y="3392"/>
              <a:ext cx="18" cy="23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46" name="Line 110"/>
            <p:cNvSpPr>
              <a:spLocks noChangeShapeType="1"/>
            </p:cNvSpPr>
            <p:nvPr/>
          </p:nvSpPr>
          <p:spPr bwMode="auto">
            <a:xfrm>
              <a:off x="2542" y="3392"/>
              <a:ext cx="1" cy="237"/>
            </a:xfrm>
            <a:prstGeom prst="line">
              <a:avLst/>
            </a:prstGeom>
            <a:noFill/>
            <a:ln w="0">
              <a:solidFill>
                <a:srgbClr val="000000"/>
              </a:solidFill>
              <a:round/>
              <a:headEnd/>
              <a:tailEnd/>
            </a:ln>
          </p:spPr>
          <p:txBody>
            <a:bodyPr>
              <a:prstTxWarp prst="textNoShape">
                <a:avLst/>
              </a:prstTxWarp>
            </a:bodyPr>
            <a:lstStyle/>
            <a:p>
              <a:endParaRPr lang="en-US"/>
            </a:p>
          </p:txBody>
        </p:sp>
        <p:sp>
          <p:nvSpPr>
            <p:cNvPr id="347247" name="Rectangle 111"/>
            <p:cNvSpPr>
              <a:spLocks noChangeArrowheads="1"/>
            </p:cNvSpPr>
            <p:nvPr/>
          </p:nvSpPr>
          <p:spPr bwMode="auto">
            <a:xfrm>
              <a:off x="964" y="3655"/>
              <a:ext cx="2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1 1</a:t>
              </a:r>
              <a:endParaRPr lang="en-US" b="1"/>
            </a:p>
          </p:txBody>
        </p:sp>
        <p:sp>
          <p:nvSpPr>
            <p:cNvPr id="347248" name="Rectangle 112"/>
            <p:cNvSpPr>
              <a:spLocks noChangeArrowheads="1"/>
            </p:cNvSpPr>
            <p:nvPr/>
          </p:nvSpPr>
          <p:spPr bwMode="auto">
            <a:xfrm>
              <a:off x="1216" y="3655"/>
              <a:ext cx="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 </a:t>
              </a:r>
              <a:endParaRPr lang="en-US" b="1"/>
            </a:p>
          </p:txBody>
        </p:sp>
        <p:sp>
          <p:nvSpPr>
            <p:cNvPr id="347249" name="Rectangle 113"/>
            <p:cNvSpPr>
              <a:spLocks noChangeArrowheads="1"/>
            </p:cNvSpPr>
            <p:nvPr/>
          </p:nvSpPr>
          <p:spPr bwMode="auto">
            <a:xfrm>
              <a:off x="1993" y="3655"/>
              <a:ext cx="111"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d</a:t>
              </a:r>
              <a:endParaRPr lang="en-US" b="1"/>
            </a:p>
          </p:txBody>
        </p:sp>
        <p:sp>
          <p:nvSpPr>
            <p:cNvPr id="347250" name="Rectangle 114"/>
            <p:cNvSpPr>
              <a:spLocks noChangeArrowheads="1"/>
            </p:cNvSpPr>
            <p:nvPr/>
          </p:nvSpPr>
          <p:spPr bwMode="auto">
            <a:xfrm>
              <a:off x="2106" y="3655"/>
              <a:ext cx="50" cy="24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500" b="1">
                  <a:solidFill>
                    <a:srgbClr val="000000"/>
                  </a:solidFill>
                </a:rPr>
                <a:t> </a:t>
              </a:r>
              <a:endParaRPr lang="en-US" b="1"/>
            </a:p>
          </p:txBody>
        </p:sp>
        <p:sp>
          <p:nvSpPr>
            <p:cNvPr id="347251" name="Rectangle 115"/>
            <p:cNvSpPr>
              <a:spLocks noChangeArrowheads="1"/>
            </p:cNvSpPr>
            <p:nvPr/>
          </p:nvSpPr>
          <p:spPr bwMode="auto">
            <a:xfrm>
              <a:off x="620" y="3629"/>
              <a:ext cx="19"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52" name="Line 116"/>
            <p:cNvSpPr>
              <a:spLocks noChangeShapeType="1"/>
            </p:cNvSpPr>
            <p:nvPr/>
          </p:nvSpPr>
          <p:spPr bwMode="auto">
            <a:xfrm>
              <a:off x="620" y="3629"/>
              <a:ext cx="19"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53" name="Line 117"/>
            <p:cNvSpPr>
              <a:spLocks noChangeShapeType="1"/>
            </p:cNvSpPr>
            <p:nvPr/>
          </p:nvSpPr>
          <p:spPr bwMode="auto">
            <a:xfrm>
              <a:off x="620" y="3629"/>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54" name="Rectangle 118"/>
            <p:cNvSpPr>
              <a:spLocks noChangeArrowheads="1"/>
            </p:cNvSpPr>
            <p:nvPr/>
          </p:nvSpPr>
          <p:spPr bwMode="auto">
            <a:xfrm>
              <a:off x="639" y="3629"/>
              <a:ext cx="89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55" name="Line 119"/>
            <p:cNvSpPr>
              <a:spLocks noChangeShapeType="1"/>
            </p:cNvSpPr>
            <p:nvPr/>
          </p:nvSpPr>
          <p:spPr bwMode="auto">
            <a:xfrm>
              <a:off x="639" y="3629"/>
              <a:ext cx="89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56" name="Rectangle 120"/>
            <p:cNvSpPr>
              <a:spLocks noChangeArrowheads="1"/>
            </p:cNvSpPr>
            <p:nvPr/>
          </p:nvSpPr>
          <p:spPr bwMode="auto">
            <a:xfrm>
              <a:off x="1537" y="3629"/>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57" name="Line 121"/>
            <p:cNvSpPr>
              <a:spLocks noChangeShapeType="1"/>
            </p:cNvSpPr>
            <p:nvPr/>
          </p:nvSpPr>
          <p:spPr bwMode="auto">
            <a:xfrm>
              <a:off x="1537" y="3629"/>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58" name="Line 122"/>
            <p:cNvSpPr>
              <a:spLocks noChangeShapeType="1"/>
            </p:cNvSpPr>
            <p:nvPr/>
          </p:nvSpPr>
          <p:spPr bwMode="auto">
            <a:xfrm>
              <a:off x="1537" y="3629"/>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59" name="Rectangle 123"/>
            <p:cNvSpPr>
              <a:spLocks noChangeArrowheads="1"/>
            </p:cNvSpPr>
            <p:nvPr/>
          </p:nvSpPr>
          <p:spPr bwMode="auto">
            <a:xfrm>
              <a:off x="1555" y="3629"/>
              <a:ext cx="987"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60" name="Line 124"/>
            <p:cNvSpPr>
              <a:spLocks noChangeShapeType="1"/>
            </p:cNvSpPr>
            <p:nvPr/>
          </p:nvSpPr>
          <p:spPr bwMode="auto">
            <a:xfrm>
              <a:off x="1555" y="3629"/>
              <a:ext cx="987"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61" name="Rectangle 125"/>
            <p:cNvSpPr>
              <a:spLocks noChangeArrowheads="1"/>
            </p:cNvSpPr>
            <p:nvPr/>
          </p:nvSpPr>
          <p:spPr bwMode="auto">
            <a:xfrm>
              <a:off x="2542" y="3629"/>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62" name="Line 126"/>
            <p:cNvSpPr>
              <a:spLocks noChangeShapeType="1"/>
            </p:cNvSpPr>
            <p:nvPr/>
          </p:nvSpPr>
          <p:spPr bwMode="auto">
            <a:xfrm>
              <a:off x="2542" y="3629"/>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63" name="Line 127"/>
            <p:cNvSpPr>
              <a:spLocks noChangeShapeType="1"/>
            </p:cNvSpPr>
            <p:nvPr/>
          </p:nvSpPr>
          <p:spPr bwMode="auto">
            <a:xfrm>
              <a:off x="2542" y="3629"/>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64" name="Rectangle 128"/>
            <p:cNvSpPr>
              <a:spLocks noChangeArrowheads="1"/>
            </p:cNvSpPr>
            <p:nvPr/>
          </p:nvSpPr>
          <p:spPr bwMode="auto">
            <a:xfrm>
              <a:off x="620" y="3647"/>
              <a:ext cx="19" cy="23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65" name="Line 129"/>
            <p:cNvSpPr>
              <a:spLocks noChangeShapeType="1"/>
            </p:cNvSpPr>
            <p:nvPr/>
          </p:nvSpPr>
          <p:spPr bwMode="auto">
            <a:xfrm>
              <a:off x="620" y="3647"/>
              <a:ext cx="1" cy="237"/>
            </a:xfrm>
            <a:prstGeom prst="line">
              <a:avLst/>
            </a:prstGeom>
            <a:noFill/>
            <a:ln w="0">
              <a:solidFill>
                <a:srgbClr val="000000"/>
              </a:solidFill>
              <a:round/>
              <a:headEnd/>
              <a:tailEnd/>
            </a:ln>
          </p:spPr>
          <p:txBody>
            <a:bodyPr>
              <a:prstTxWarp prst="textNoShape">
                <a:avLst/>
              </a:prstTxWarp>
            </a:bodyPr>
            <a:lstStyle/>
            <a:p>
              <a:endParaRPr lang="en-US"/>
            </a:p>
          </p:txBody>
        </p:sp>
        <p:sp>
          <p:nvSpPr>
            <p:cNvPr id="347266" name="Rectangle 130"/>
            <p:cNvSpPr>
              <a:spLocks noChangeArrowheads="1"/>
            </p:cNvSpPr>
            <p:nvPr/>
          </p:nvSpPr>
          <p:spPr bwMode="auto">
            <a:xfrm>
              <a:off x="620" y="3884"/>
              <a:ext cx="19"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67" name="Line 131"/>
            <p:cNvSpPr>
              <a:spLocks noChangeShapeType="1"/>
            </p:cNvSpPr>
            <p:nvPr/>
          </p:nvSpPr>
          <p:spPr bwMode="auto">
            <a:xfrm>
              <a:off x="620" y="3884"/>
              <a:ext cx="19"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68" name="Line 132"/>
            <p:cNvSpPr>
              <a:spLocks noChangeShapeType="1"/>
            </p:cNvSpPr>
            <p:nvPr/>
          </p:nvSpPr>
          <p:spPr bwMode="auto">
            <a:xfrm>
              <a:off x="620" y="388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69" name="Rectangle 133"/>
            <p:cNvSpPr>
              <a:spLocks noChangeArrowheads="1"/>
            </p:cNvSpPr>
            <p:nvPr/>
          </p:nvSpPr>
          <p:spPr bwMode="auto">
            <a:xfrm>
              <a:off x="620" y="3884"/>
              <a:ext cx="19"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70" name="Line 134"/>
            <p:cNvSpPr>
              <a:spLocks noChangeShapeType="1"/>
            </p:cNvSpPr>
            <p:nvPr/>
          </p:nvSpPr>
          <p:spPr bwMode="auto">
            <a:xfrm>
              <a:off x="620" y="3884"/>
              <a:ext cx="19"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71" name="Line 135"/>
            <p:cNvSpPr>
              <a:spLocks noChangeShapeType="1"/>
            </p:cNvSpPr>
            <p:nvPr/>
          </p:nvSpPr>
          <p:spPr bwMode="auto">
            <a:xfrm>
              <a:off x="620" y="388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72" name="Rectangle 136"/>
            <p:cNvSpPr>
              <a:spLocks noChangeArrowheads="1"/>
            </p:cNvSpPr>
            <p:nvPr/>
          </p:nvSpPr>
          <p:spPr bwMode="auto">
            <a:xfrm>
              <a:off x="639" y="3884"/>
              <a:ext cx="89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73" name="Line 137"/>
            <p:cNvSpPr>
              <a:spLocks noChangeShapeType="1"/>
            </p:cNvSpPr>
            <p:nvPr/>
          </p:nvSpPr>
          <p:spPr bwMode="auto">
            <a:xfrm>
              <a:off x="639" y="3884"/>
              <a:ext cx="898" cy="1"/>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47274" name="Rectangle 138"/>
            <p:cNvSpPr>
              <a:spLocks noChangeArrowheads="1"/>
            </p:cNvSpPr>
            <p:nvPr/>
          </p:nvSpPr>
          <p:spPr bwMode="auto">
            <a:xfrm>
              <a:off x="1537" y="3647"/>
              <a:ext cx="18" cy="23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75" name="Line 139"/>
            <p:cNvSpPr>
              <a:spLocks noChangeShapeType="1"/>
            </p:cNvSpPr>
            <p:nvPr/>
          </p:nvSpPr>
          <p:spPr bwMode="auto">
            <a:xfrm>
              <a:off x="1537" y="3647"/>
              <a:ext cx="1" cy="237"/>
            </a:xfrm>
            <a:prstGeom prst="line">
              <a:avLst/>
            </a:prstGeom>
            <a:noFill/>
            <a:ln w="0">
              <a:solidFill>
                <a:srgbClr val="000000"/>
              </a:solidFill>
              <a:round/>
              <a:headEnd/>
              <a:tailEnd/>
            </a:ln>
          </p:spPr>
          <p:txBody>
            <a:bodyPr>
              <a:prstTxWarp prst="textNoShape">
                <a:avLst/>
              </a:prstTxWarp>
            </a:bodyPr>
            <a:lstStyle/>
            <a:p>
              <a:endParaRPr lang="en-US"/>
            </a:p>
          </p:txBody>
        </p:sp>
        <p:sp>
          <p:nvSpPr>
            <p:cNvPr id="347276" name="Rectangle 140"/>
            <p:cNvSpPr>
              <a:spLocks noChangeArrowheads="1"/>
            </p:cNvSpPr>
            <p:nvPr/>
          </p:nvSpPr>
          <p:spPr bwMode="auto">
            <a:xfrm>
              <a:off x="1537" y="3884"/>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77" name="Line 141"/>
            <p:cNvSpPr>
              <a:spLocks noChangeShapeType="1"/>
            </p:cNvSpPr>
            <p:nvPr/>
          </p:nvSpPr>
          <p:spPr bwMode="auto">
            <a:xfrm>
              <a:off x="1537" y="3884"/>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78" name="Line 142"/>
            <p:cNvSpPr>
              <a:spLocks noChangeShapeType="1"/>
            </p:cNvSpPr>
            <p:nvPr/>
          </p:nvSpPr>
          <p:spPr bwMode="auto">
            <a:xfrm>
              <a:off x="1537" y="388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79" name="Rectangle 143"/>
            <p:cNvSpPr>
              <a:spLocks noChangeArrowheads="1"/>
            </p:cNvSpPr>
            <p:nvPr/>
          </p:nvSpPr>
          <p:spPr bwMode="auto">
            <a:xfrm>
              <a:off x="1555" y="3884"/>
              <a:ext cx="987"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80" name="Line 144"/>
            <p:cNvSpPr>
              <a:spLocks noChangeShapeType="1"/>
            </p:cNvSpPr>
            <p:nvPr/>
          </p:nvSpPr>
          <p:spPr bwMode="auto">
            <a:xfrm>
              <a:off x="1555" y="3884"/>
              <a:ext cx="987" cy="1"/>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47281" name="Rectangle 145"/>
            <p:cNvSpPr>
              <a:spLocks noChangeArrowheads="1"/>
            </p:cNvSpPr>
            <p:nvPr/>
          </p:nvSpPr>
          <p:spPr bwMode="auto">
            <a:xfrm>
              <a:off x="2542" y="3647"/>
              <a:ext cx="18" cy="23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82" name="Line 146"/>
            <p:cNvSpPr>
              <a:spLocks noChangeShapeType="1"/>
            </p:cNvSpPr>
            <p:nvPr/>
          </p:nvSpPr>
          <p:spPr bwMode="auto">
            <a:xfrm>
              <a:off x="2542" y="3647"/>
              <a:ext cx="1" cy="237"/>
            </a:xfrm>
            <a:prstGeom prst="line">
              <a:avLst/>
            </a:prstGeom>
            <a:noFill/>
            <a:ln w="0">
              <a:solidFill>
                <a:srgbClr val="000000"/>
              </a:solidFill>
              <a:round/>
              <a:headEnd/>
              <a:tailEnd/>
            </a:ln>
          </p:spPr>
          <p:txBody>
            <a:bodyPr>
              <a:prstTxWarp prst="textNoShape">
                <a:avLst/>
              </a:prstTxWarp>
            </a:bodyPr>
            <a:lstStyle/>
            <a:p>
              <a:endParaRPr lang="en-US"/>
            </a:p>
          </p:txBody>
        </p:sp>
        <p:sp>
          <p:nvSpPr>
            <p:cNvPr id="347283" name="Rectangle 147"/>
            <p:cNvSpPr>
              <a:spLocks noChangeArrowheads="1"/>
            </p:cNvSpPr>
            <p:nvPr/>
          </p:nvSpPr>
          <p:spPr bwMode="auto">
            <a:xfrm>
              <a:off x="2542" y="3884"/>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84" name="Line 148"/>
            <p:cNvSpPr>
              <a:spLocks noChangeShapeType="1"/>
            </p:cNvSpPr>
            <p:nvPr/>
          </p:nvSpPr>
          <p:spPr bwMode="auto">
            <a:xfrm>
              <a:off x="2542" y="3884"/>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85" name="Line 149"/>
            <p:cNvSpPr>
              <a:spLocks noChangeShapeType="1"/>
            </p:cNvSpPr>
            <p:nvPr/>
          </p:nvSpPr>
          <p:spPr bwMode="auto">
            <a:xfrm>
              <a:off x="2542" y="388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86" name="Rectangle 150"/>
            <p:cNvSpPr>
              <a:spLocks noChangeArrowheads="1"/>
            </p:cNvSpPr>
            <p:nvPr/>
          </p:nvSpPr>
          <p:spPr bwMode="auto">
            <a:xfrm>
              <a:off x="2542" y="3884"/>
              <a:ext cx="18" cy="1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87" name="Line 151"/>
            <p:cNvSpPr>
              <a:spLocks noChangeShapeType="1"/>
            </p:cNvSpPr>
            <p:nvPr/>
          </p:nvSpPr>
          <p:spPr bwMode="auto">
            <a:xfrm>
              <a:off x="2542" y="3884"/>
              <a:ext cx="18"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288" name="Line 152"/>
            <p:cNvSpPr>
              <a:spLocks noChangeShapeType="1"/>
            </p:cNvSpPr>
            <p:nvPr/>
          </p:nvSpPr>
          <p:spPr bwMode="auto">
            <a:xfrm>
              <a:off x="2542" y="388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347289" name="Rectangle 153"/>
            <p:cNvSpPr>
              <a:spLocks noChangeArrowheads="1"/>
            </p:cNvSpPr>
            <p:nvPr/>
          </p:nvSpPr>
          <p:spPr bwMode="auto">
            <a:xfrm>
              <a:off x="518" y="3906"/>
              <a:ext cx="22" cy="106"/>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100">
                  <a:solidFill>
                    <a:srgbClr val="000000"/>
                  </a:solidFill>
                </a:rPr>
                <a:t> </a:t>
              </a:r>
              <a:endParaRPr lang="en-US" b="1"/>
            </a:p>
          </p:txBody>
        </p:sp>
        <p:sp>
          <p:nvSpPr>
            <p:cNvPr id="347290" name="Rectangle 154"/>
            <p:cNvSpPr>
              <a:spLocks noChangeArrowheads="1"/>
            </p:cNvSpPr>
            <p:nvPr/>
          </p:nvSpPr>
          <p:spPr bwMode="auto">
            <a:xfrm>
              <a:off x="2689" y="3459"/>
              <a:ext cx="32" cy="154"/>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600">
                  <a:solidFill>
                    <a:srgbClr val="000000"/>
                  </a:solidFill>
                </a:rPr>
                <a:t> </a:t>
              </a:r>
              <a:endParaRPr lang="en-US" b="1"/>
            </a:p>
          </p:txBody>
        </p:sp>
      </p:grpSp>
      <p:grpSp>
        <p:nvGrpSpPr>
          <p:cNvPr id="347291" name="Group 155"/>
          <p:cNvGrpSpPr>
            <a:grpSpLocks/>
          </p:cNvGrpSpPr>
          <p:nvPr/>
        </p:nvGrpSpPr>
        <p:grpSpPr bwMode="auto">
          <a:xfrm>
            <a:off x="4635500" y="3736975"/>
            <a:ext cx="3952875" cy="1922463"/>
            <a:chOff x="2929" y="2229"/>
            <a:chExt cx="2490" cy="1211"/>
          </a:xfrm>
        </p:grpSpPr>
        <p:sp>
          <p:nvSpPr>
            <p:cNvPr id="347292" name="Rectangle 156"/>
            <p:cNvSpPr>
              <a:spLocks noChangeArrowheads="1"/>
            </p:cNvSpPr>
            <p:nvPr/>
          </p:nvSpPr>
          <p:spPr bwMode="auto">
            <a:xfrm>
              <a:off x="3216" y="2306"/>
              <a:ext cx="74"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 </a:t>
              </a:r>
              <a:endParaRPr lang="en-US" b="1"/>
            </a:p>
          </p:txBody>
        </p:sp>
        <p:sp>
          <p:nvSpPr>
            <p:cNvPr id="347293" name="Rectangle 157"/>
            <p:cNvSpPr>
              <a:spLocks noChangeArrowheads="1"/>
            </p:cNvSpPr>
            <p:nvPr/>
          </p:nvSpPr>
          <p:spPr bwMode="auto">
            <a:xfrm>
              <a:off x="3772" y="2229"/>
              <a:ext cx="613"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y = 0</a:t>
              </a:r>
              <a:endParaRPr lang="en-US" b="1"/>
            </a:p>
          </p:txBody>
        </p:sp>
        <p:sp>
          <p:nvSpPr>
            <p:cNvPr id="347294" name="Rectangle 158"/>
            <p:cNvSpPr>
              <a:spLocks noChangeArrowheads="1"/>
            </p:cNvSpPr>
            <p:nvPr/>
          </p:nvSpPr>
          <p:spPr bwMode="auto">
            <a:xfrm>
              <a:off x="4297" y="2306"/>
              <a:ext cx="74"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 </a:t>
              </a:r>
              <a:endParaRPr lang="en-US" b="1"/>
            </a:p>
          </p:txBody>
        </p:sp>
        <p:sp>
          <p:nvSpPr>
            <p:cNvPr id="347295" name="Rectangle 159"/>
            <p:cNvSpPr>
              <a:spLocks noChangeArrowheads="1"/>
            </p:cNvSpPr>
            <p:nvPr/>
          </p:nvSpPr>
          <p:spPr bwMode="auto">
            <a:xfrm>
              <a:off x="4685" y="2247"/>
              <a:ext cx="613"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y = 1</a:t>
              </a:r>
              <a:endParaRPr lang="en-US" b="1"/>
            </a:p>
          </p:txBody>
        </p:sp>
        <p:sp>
          <p:nvSpPr>
            <p:cNvPr id="347296" name="Rectangle 160"/>
            <p:cNvSpPr>
              <a:spLocks noChangeArrowheads="1"/>
            </p:cNvSpPr>
            <p:nvPr/>
          </p:nvSpPr>
          <p:spPr bwMode="auto">
            <a:xfrm>
              <a:off x="5199" y="2306"/>
              <a:ext cx="74"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 </a:t>
              </a:r>
              <a:endParaRPr lang="en-US" b="1"/>
            </a:p>
          </p:txBody>
        </p:sp>
        <p:sp>
          <p:nvSpPr>
            <p:cNvPr id="347297" name="Rectangle 161"/>
            <p:cNvSpPr>
              <a:spLocks noChangeArrowheads="1"/>
            </p:cNvSpPr>
            <p:nvPr/>
          </p:nvSpPr>
          <p:spPr bwMode="auto">
            <a:xfrm>
              <a:off x="4490" y="2294"/>
              <a:ext cx="12" cy="349"/>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7298" name="Line 162"/>
            <p:cNvSpPr>
              <a:spLocks noChangeShapeType="1"/>
            </p:cNvSpPr>
            <p:nvPr/>
          </p:nvSpPr>
          <p:spPr bwMode="auto">
            <a:xfrm>
              <a:off x="4490" y="2294"/>
              <a:ext cx="3" cy="1146"/>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47299" name="Rectangle 163"/>
            <p:cNvSpPr>
              <a:spLocks noChangeArrowheads="1"/>
            </p:cNvSpPr>
            <p:nvPr/>
          </p:nvSpPr>
          <p:spPr bwMode="auto">
            <a:xfrm>
              <a:off x="3001" y="2644"/>
              <a:ext cx="613"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x = 0</a:t>
              </a:r>
              <a:endParaRPr lang="en-US" b="1"/>
            </a:p>
          </p:txBody>
        </p:sp>
        <p:sp>
          <p:nvSpPr>
            <p:cNvPr id="347300" name="Rectangle 164"/>
            <p:cNvSpPr>
              <a:spLocks noChangeArrowheads="1"/>
            </p:cNvSpPr>
            <p:nvPr/>
          </p:nvSpPr>
          <p:spPr bwMode="auto">
            <a:xfrm>
              <a:off x="3449" y="2692"/>
              <a:ext cx="74"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 </a:t>
              </a:r>
              <a:endParaRPr lang="en-US" b="1"/>
            </a:p>
          </p:txBody>
        </p:sp>
        <p:sp>
          <p:nvSpPr>
            <p:cNvPr id="347301" name="Rectangle 165"/>
            <p:cNvSpPr>
              <a:spLocks noChangeArrowheads="1"/>
            </p:cNvSpPr>
            <p:nvPr/>
          </p:nvSpPr>
          <p:spPr bwMode="auto">
            <a:xfrm>
              <a:off x="3970" y="2653"/>
              <a:ext cx="148"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a</a:t>
              </a:r>
              <a:endParaRPr lang="en-US" b="1"/>
            </a:p>
          </p:txBody>
        </p:sp>
        <p:sp>
          <p:nvSpPr>
            <p:cNvPr id="347302" name="Rectangle 166"/>
            <p:cNvSpPr>
              <a:spLocks noChangeArrowheads="1"/>
            </p:cNvSpPr>
            <p:nvPr/>
          </p:nvSpPr>
          <p:spPr bwMode="auto">
            <a:xfrm>
              <a:off x="4138" y="2692"/>
              <a:ext cx="74"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 </a:t>
              </a:r>
              <a:endParaRPr lang="en-US" b="1"/>
            </a:p>
          </p:txBody>
        </p:sp>
        <p:sp>
          <p:nvSpPr>
            <p:cNvPr id="347303" name="Rectangle 167"/>
            <p:cNvSpPr>
              <a:spLocks noChangeArrowheads="1"/>
            </p:cNvSpPr>
            <p:nvPr/>
          </p:nvSpPr>
          <p:spPr bwMode="auto">
            <a:xfrm>
              <a:off x="4817" y="2653"/>
              <a:ext cx="165"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b</a:t>
              </a:r>
              <a:endParaRPr lang="en-US" b="1"/>
            </a:p>
          </p:txBody>
        </p:sp>
        <p:sp>
          <p:nvSpPr>
            <p:cNvPr id="347304" name="Rectangle 168"/>
            <p:cNvSpPr>
              <a:spLocks noChangeArrowheads="1"/>
            </p:cNvSpPr>
            <p:nvPr/>
          </p:nvSpPr>
          <p:spPr bwMode="auto">
            <a:xfrm>
              <a:off x="5049" y="2692"/>
              <a:ext cx="74"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 </a:t>
              </a:r>
              <a:endParaRPr lang="en-US" b="1"/>
            </a:p>
          </p:txBody>
        </p:sp>
        <p:sp>
          <p:nvSpPr>
            <p:cNvPr id="347305" name="Line 169"/>
            <p:cNvSpPr>
              <a:spLocks noChangeShapeType="1"/>
            </p:cNvSpPr>
            <p:nvPr/>
          </p:nvSpPr>
          <p:spPr bwMode="auto">
            <a:xfrm>
              <a:off x="4514" y="2643"/>
              <a:ext cx="37" cy="1"/>
            </a:xfrm>
            <a:prstGeom prst="line">
              <a:avLst/>
            </a:prstGeom>
            <a:noFill/>
            <a:ln w="0">
              <a:solidFill>
                <a:srgbClr val="000000"/>
              </a:solidFill>
              <a:round/>
              <a:headEnd/>
              <a:tailEnd/>
            </a:ln>
          </p:spPr>
          <p:txBody>
            <a:bodyPr>
              <a:prstTxWarp prst="textNoShape">
                <a:avLst/>
              </a:prstTxWarp>
            </a:bodyPr>
            <a:lstStyle/>
            <a:p>
              <a:endParaRPr lang="en-US"/>
            </a:p>
          </p:txBody>
        </p:sp>
        <p:sp>
          <p:nvSpPr>
            <p:cNvPr id="347306" name="Line 170"/>
            <p:cNvSpPr>
              <a:spLocks noChangeShapeType="1"/>
            </p:cNvSpPr>
            <p:nvPr/>
          </p:nvSpPr>
          <p:spPr bwMode="auto">
            <a:xfrm flipV="1">
              <a:off x="2929" y="2636"/>
              <a:ext cx="2489" cy="7"/>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47307" name="Line 171"/>
            <p:cNvSpPr>
              <a:spLocks noChangeShapeType="1"/>
            </p:cNvSpPr>
            <p:nvPr/>
          </p:nvSpPr>
          <p:spPr bwMode="auto">
            <a:xfrm>
              <a:off x="5417" y="2268"/>
              <a:ext cx="2" cy="1145"/>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47308" name="Rectangle 172"/>
            <p:cNvSpPr>
              <a:spLocks noChangeArrowheads="1"/>
            </p:cNvSpPr>
            <p:nvPr/>
          </p:nvSpPr>
          <p:spPr bwMode="auto">
            <a:xfrm>
              <a:off x="3021" y="3041"/>
              <a:ext cx="613"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x = 1</a:t>
              </a:r>
              <a:endParaRPr lang="en-US" b="1"/>
            </a:p>
          </p:txBody>
        </p:sp>
        <p:sp>
          <p:nvSpPr>
            <p:cNvPr id="347309" name="Rectangle 173"/>
            <p:cNvSpPr>
              <a:spLocks noChangeArrowheads="1"/>
            </p:cNvSpPr>
            <p:nvPr/>
          </p:nvSpPr>
          <p:spPr bwMode="auto">
            <a:xfrm>
              <a:off x="3449" y="3079"/>
              <a:ext cx="74"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 </a:t>
              </a:r>
              <a:endParaRPr lang="en-US" b="1"/>
            </a:p>
          </p:txBody>
        </p:sp>
        <p:sp>
          <p:nvSpPr>
            <p:cNvPr id="347310" name="Rectangle 174"/>
            <p:cNvSpPr>
              <a:spLocks noChangeArrowheads="1"/>
            </p:cNvSpPr>
            <p:nvPr/>
          </p:nvSpPr>
          <p:spPr bwMode="auto">
            <a:xfrm>
              <a:off x="3979" y="3031"/>
              <a:ext cx="131"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c</a:t>
              </a:r>
              <a:endParaRPr lang="en-US" b="1"/>
            </a:p>
          </p:txBody>
        </p:sp>
        <p:sp>
          <p:nvSpPr>
            <p:cNvPr id="347311" name="Rectangle 175"/>
            <p:cNvSpPr>
              <a:spLocks noChangeArrowheads="1"/>
            </p:cNvSpPr>
            <p:nvPr/>
          </p:nvSpPr>
          <p:spPr bwMode="auto">
            <a:xfrm>
              <a:off x="4130" y="3079"/>
              <a:ext cx="74"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 </a:t>
              </a:r>
              <a:endParaRPr lang="en-US" b="1"/>
            </a:p>
          </p:txBody>
        </p:sp>
        <p:sp>
          <p:nvSpPr>
            <p:cNvPr id="347312" name="Rectangle 176"/>
            <p:cNvSpPr>
              <a:spLocks noChangeArrowheads="1"/>
            </p:cNvSpPr>
            <p:nvPr/>
          </p:nvSpPr>
          <p:spPr bwMode="auto">
            <a:xfrm>
              <a:off x="4836" y="3022"/>
              <a:ext cx="165"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d</a:t>
              </a:r>
              <a:endParaRPr lang="en-US" b="1"/>
            </a:p>
          </p:txBody>
        </p:sp>
        <p:sp>
          <p:nvSpPr>
            <p:cNvPr id="347313" name="Rectangle 177"/>
            <p:cNvSpPr>
              <a:spLocks noChangeArrowheads="1"/>
            </p:cNvSpPr>
            <p:nvPr/>
          </p:nvSpPr>
          <p:spPr bwMode="auto">
            <a:xfrm>
              <a:off x="5049" y="3079"/>
              <a:ext cx="74" cy="35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3700" b="1">
                  <a:solidFill>
                    <a:srgbClr val="000000"/>
                  </a:solidFill>
                </a:rPr>
                <a:t> </a:t>
              </a:r>
              <a:endParaRPr lang="en-US" b="1"/>
            </a:p>
          </p:txBody>
        </p:sp>
        <p:sp>
          <p:nvSpPr>
            <p:cNvPr id="347314" name="Line 178"/>
            <p:cNvSpPr>
              <a:spLocks noChangeShapeType="1"/>
            </p:cNvSpPr>
            <p:nvPr/>
          </p:nvSpPr>
          <p:spPr bwMode="auto">
            <a:xfrm>
              <a:off x="2930" y="3029"/>
              <a:ext cx="2486" cy="3"/>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47315" name="Line 179"/>
            <p:cNvSpPr>
              <a:spLocks noChangeShapeType="1"/>
            </p:cNvSpPr>
            <p:nvPr/>
          </p:nvSpPr>
          <p:spPr bwMode="auto">
            <a:xfrm>
              <a:off x="2929" y="3416"/>
              <a:ext cx="2487" cy="3"/>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47316" name="Line 180"/>
            <p:cNvSpPr>
              <a:spLocks noChangeShapeType="1"/>
            </p:cNvSpPr>
            <p:nvPr/>
          </p:nvSpPr>
          <p:spPr bwMode="auto">
            <a:xfrm>
              <a:off x="3645" y="2285"/>
              <a:ext cx="3" cy="1146"/>
            </a:xfrm>
            <a:prstGeom prst="line">
              <a:avLst/>
            </a:prstGeom>
            <a:noFill/>
            <a:ln w="28575">
              <a:solidFill>
                <a:srgbClr val="000000"/>
              </a:solidFill>
              <a:round/>
              <a:headEnd/>
              <a:tailEnd/>
            </a:ln>
          </p:spPr>
          <p:txBody>
            <a:bodyPr>
              <a:prstTxWarp prst="textNoShape">
                <a:avLst/>
              </a:prstTxWarp>
            </a:bodyPr>
            <a:lstStyle/>
            <a:p>
              <a:endParaRPr lang="en-US"/>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Slide Number Placeholder 3"/>
          <p:cNvSpPr>
            <a:spLocks noGrp="1"/>
          </p:cNvSpPr>
          <p:nvPr>
            <p:ph type="sldNum" sz="quarter" idx="10"/>
          </p:nvPr>
        </p:nvSpPr>
        <p:spPr/>
        <p:txBody>
          <a:bodyPr/>
          <a:lstStyle/>
          <a:p>
            <a:r>
              <a:rPr lang="en-US"/>
              <a:t>Chapter 2 - Part 2         </a:t>
            </a:r>
            <a:fld id="{4BD420AB-A924-474A-9A1A-49D853DDE1E9}" type="slidenum">
              <a:rPr lang="en-US"/>
              <a:pPr/>
              <a:t>23</a:t>
            </a:fld>
            <a:endParaRPr lang="en-US"/>
          </a:p>
        </p:txBody>
      </p:sp>
      <p:sp>
        <p:nvSpPr>
          <p:cNvPr id="348162" name="Rectangle 2"/>
          <p:cNvSpPr>
            <a:spLocks noGrp="1" noChangeArrowheads="1"/>
          </p:cNvSpPr>
          <p:nvPr>
            <p:ph type="title"/>
          </p:nvPr>
        </p:nvSpPr>
        <p:spPr>
          <a:xfrm>
            <a:off x="715963" y="0"/>
            <a:ext cx="8213725" cy="1020763"/>
          </a:xfrm>
        </p:spPr>
        <p:txBody>
          <a:bodyPr/>
          <a:lstStyle/>
          <a:p>
            <a:r>
              <a:rPr lang="en-US" b="1">
                <a:solidFill>
                  <a:schemeClr val="tx1"/>
                </a:solidFill>
              </a:rPr>
              <a:t>K-Map Function Representation</a:t>
            </a:r>
          </a:p>
        </p:txBody>
      </p:sp>
      <p:sp>
        <p:nvSpPr>
          <p:cNvPr id="348163" name="Rectangle 3"/>
          <p:cNvSpPr>
            <a:spLocks noGrp="1" noChangeArrowheads="1"/>
          </p:cNvSpPr>
          <p:nvPr>
            <p:ph type="body" idx="1"/>
          </p:nvPr>
        </p:nvSpPr>
        <p:spPr>
          <a:xfrm>
            <a:off x="706438" y="1303338"/>
            <a:ext cx="7772400" cy="5013325"/>
          </a:xfrm>
        </p:spPr>
        <p:txBody>
          <a:bodyPr/>
          <a:lstStyle/>
          <a:p>
            <a:r>
              <a:rPr lang="en-US" b="1" dirty="0">
                <a:solidFill>
                  <a:srgbClr val="FF0000"/>
                </a:solidFill>
              </a:rPr>
              <a:t>Example: </a:t>
            </a:r>
            <a:r>
              <a:rPr lang="en-US" b="1" dirty="0" err="1"/>
              <a:t>F(x,y</a:t>
            </a:r>
            <a:r>
              <a:rPr lang="en-US" b="1" dirty="0"/>
              <a:t>) = </a:t>
            </a:r>
            <a:r>
              <a:rPr lang="en-US" b="1" dirty="0" err="1"/>
              <a:t>x</a:t>
            </a:r>
            <a:endParaRPr lang="en-US" b="1" dirty="0"/>
          </a:p>
          <a:p>
            <a:endParaRPr lang="en-US" sz="3600" b="1" dirty="0"/>
          </a:p>
          <a:p>
            <a:endParaRPr lang="en-US" b="1" dirty="0"/>
          </a:p>
          <a:p>
            <a:pPr>
              <a:spcBef>
                <a:spcPct val="50000"/>
              </a:spcBef>
              <a:buSzPct val="125000"/>
            </a:pPr>
            <a:endParaRPr lang="en-US" sz="2600" b="1" dirty="0"/>
          </a:p>
          <a:p>
            <a:pPr>
              <a:spcBef>
                <a:spcPct val="50000"/>
              </a:spcBef>
              <a:buSzPct val="125000"/>
            </a:pPr>
            <a:r>
              <a:rPr lang="en-US" sz="2600" b="1" dirty="0"/>
              <a:t>For function </a:t>
            </a:r>
            <a:r>
              <a:rPr lang="en-US" sz="2600" b="1" dirty="0" err="1"/>
              <a:t>F(x,y</a:t>
            </a:r>
            <a:r>
              <a:rPr lang="en-US" sz="2600" b="1" dirty="0"/>
              <a:t>), the two adjacent cells containing 1’s can be combined using the Minimization Theorem:</a:t>
            </a:r>
          </a:p>
          <a:p>
            <a:pPr>
              <a:spcBef>
                <a:spcPct val="50000"/>
              </a:spcBef>
              <a:buSzPct val="125000"/>
            </a:pPr>
            <a:endParaRPr lang="en-US" sz="2600" b="1" dirty="0"/>
          </a:p>
          <a:p>
            <a:endParaRPr lang="en-US" dirty="0"/>
          </a:p>
          <a:p>
            <a:endParaRPr lang="en-US" dirty="0"/>
          </a:p>
          <a:p>
            <a:endParaRPr lang="en-US" dirty="0"/>
          </a:p>
        </p:txBody>
      </p:sp>
      <p:sp>
        <p:nvSpPr>
          <p:cNvPr id="348164" name="Rectangle 4"/>
          <p:cNvSpPr>
            <a:spLocks noChangeArrowheads="1"/>
          </p:cNvSpPr>
          <p:nvPr/>
        </p:nvSpPr>
        <p:spPr bwMode="auto">
          <a:xfrm>
            <a:off x="3743325" y="2565400"/>
            <a:ext cx="36513" cy="158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8165" name="Rectangle 5"/>
          <p:cNvSpPr>
            <a:spLocks noChangeArrowheads="1"/>
          </p:cNvSpPr>
          <p:nvPr/>
        </p:nvSpPr>
        <p:spPr bwMode="auto">
          <a:xfrm>
            <a:off x="6964363" y="2565400"/>
            <a:ext cx="36512" cy="158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8166" name="Rectangle 6"/>
          <p:cNvSpPr>
            <a:spLocks noChangeArrowheads="1"/>
          </p:cNvSpPr>
          <p:nvPr/>
        </p:nvSpPr>
        <p:spPr bwMode="auto">
          <a:xfrm>
            <a:off x="7602538" y="2565400"/>
            <a:ext cx="36512" cy="1588"/>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348167" name="Rectangle 7"/>
          <p:cNvSpPr>
            <a:spLocks noChangeArrowheads="1"/>
          </p:cNvSpPr>
          <p:nvPr/>
        </p:nvSpPr>
        <p:spPr bwMode="auto">
          <a:xfrm>
            <a:off x="5126038" y="3181350"/>
            <a:ext cx="31750" cy="152400"/>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000">
                <a:solidFill>
                  <a:srgbClr val="000000"/>
                </a:solidFill>
              </a:rPr>
              <a:t> </a:t>
            </a:r>
            <a:endParaRPr lang="en-US" b="1"/>
          </a:p>
        </p:txBody>
      </p:sp>
      <p:grpSp>
        <p:nvGrpSpPr>
          <p:cNvPr id="348210" name="Group 50"/>
          <p:cNvGrpSpPr>
            <a:grpSpLocks/>
          </p:cNvGrpSpPr>
          <p:nvPr/>
        </p:nvGrpSpPr>
        <p:grpSpPr bwMode="auto">
          <a:xfrm>
            <a:off x="2552700" y="5351446"/>
            <a:ext cx="3108325" cy="466725"/>
            <a:chOff x="1257" y="2827"/>
            <a:chExt cx="1958" cy="294"/>
          </a:xfrm>
        </p:grpSpPr>
        <p:sp>
          <p:nvSpPr>
            <p:cNvPr id="348195" name="Line 35"/>
            <p:cNvSpPr>
              <a:spLocks noChangeShapeType="1"/>
            </p:cNvSpPr>
            <p:nvPr/>
          </p:nvSpPr>
          <p:spPr bwMode="auto">
            <a:xfrm>
              <a:off x="2274" y="2897"/>
              <a:ext cx="112" cy="1"/>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48196" name="Rectangle 36"/>
            <p:cNvSpPr>
              <a:spLocks noChangeArrowheads="1"/>
            </p:cNvSpPr>
            <p:nvPr/>
          </p:nvSpPr>
          <p:spPr bwMode="auto">
            <a:xfrm>
              <a:off x="3103" y="2852"/>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x</a:t>
              </a:r>
              <a:endParaRPr lang="en-US" sz="3200" b="1"/>
            </a:p>
          </p:txBody>
        </p:sp>
        <p:sp>
          <p:nvSpPr>
            <p:cNvPr id="348197" name="Rectangle 37"/>
            <p:cNvSpPr>
              <a:spLocks noChangeArrowheads="1"/>
            </p:cNvSpPr>
            <p:nvPr/>
          </p:nvSpPr>
          <p:spPr bwMode="auto">
            <a:xfrm>
              <a:off x="2749" y="2852"/>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y</a:t>
              </a:r>
              <a:endParaRPr lang="en-US" sz="3200" b="1"/>
            </a:p>
          </p:txBody>
        </p:sp>
        <p:sp>
          <p:nvSpPr>
            <p:cNvPr id="348198" name="Rectangle 38"/>
            <p:cNvSpPr>
              <a:spLocks noChangeArrowheads="1"/>
            </p:cNvSpPr>
            <p:nvPr/>
          </p:nvSpPr>
          <p:spPr bwMode="auto">
            <a:xfrm>
              <a:off x="2600" y="2852"/>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dirty="0" err="1">
                  <a:solidFill>
                    <a:srgbClr val="000000"/>
                  </a:solidFill>
                </a:rPr>
                <a:t>x</a:t>
              </a:r>
              <a:endParaRPr lang="en-US" sz="3200" b="1" dirty="0"/>
            </a:p>
          </p:txBody>
        </p:sp>
        <p:sp>
          <p:nvSpPr>
            <p:cNvPr id="348199" name="Rectangle 39"/>
            <p:cNvSpPr>
              <a:spLocks noChangeArrowheads="1"/>
            </p:cNvSpPr>
            <p:nvPr/>
          </p:nvSpPr>
          <p:spPr bwMode="auto">
            <a:xfrm>
              <a:off x="2274" y="2852"/>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y</a:t>
              </a:r>
              <a:endParaRPr lang="en-US" sz="3200" b="1"/>
            </a:p>
          </p:txBody>
        </p:sp>
        <p:sp>
          <p:nvSpPr>
            <p:cNvPr id="348200" name="Rectangle 40"/>
            <p:cNvSpPr>
              <a:spLocks noChangeArrowheads="1"/>
            </p:cNvSpPr>
            <p:nvPr/>
          </p:nvSpPr>
          <p:spPr bwMode="auto">
            <a:xfrm>
              <a:off x="2125" y="2852"/>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x</a:t>
              </a:r>
              <a:endParaRPr lang="en-US" sz="3200" b="1"/>
            </a:p>
          </p:txBody>
        </p:sp>
        <p:sp>
          <p:nvSpPr>
            <p:cNvPr id="348201" name="Rectangle 41"/>
            <p:cNvSpPr>
              <a:spLocks noChangeArrowheads="1"/>
            </p:cNvSpPr>
            <p:nvPr/>
          </p:nvSpPr>
          <p:spPr bwMode="auto">
            <a:xfrm>
              <a:off x="1816" y="2852"/>
              <a:ext cx="75"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a:t>
              </a:r>
              <a:endParaRPr lang="en-US" sz="3200" b="1"/>
            </a:p>
          </p:txBody>
        </p:sp>
        <p:sp>
          <p:nvSpPr>
            <p:cNvPr id="348202" name="Rectangle 42"/>
            <p:cNvSpPr>
              <a:spLocks noChangeArrowheads="1"/>
            </p:cNvSpPr>
            <p:nvPr/>
          </p:nvSpPr>
          <p:spPr bwMode="auto">
            <a:xfrm>
              <a:off x="1689" y="2852"/>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y</a:t>
              </a:r>
              <a:endParaRPr lang="en-US" sz="3200" b="1"/>
            </a:p>
          </p:txBody>
        </p:sp>
        <p:sp>
          <p:nvSpPr>
            <p:cNvPr id="348203" name="Rectangle 43"/>
            <p:cNvSpPr>
              <a:spLocks noChangeArrowheads="1"/>
            </p:cNvSpPr>
            <p:nvPr/>
          </p:nvSpPr>
          <p:spPr bwMode="auto">
            <a:xfrm>
              <a:off x="1598" y="2852"/>
              <a:ext cx="56"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a:t>
              </a:r>
              <a:endParaRPr lang="en-US" sz="3200" b="1"/>
            </a:p>
          </p:txBody>
        </p:sp>
        <p:sp>
          <p:nvSpPr>
            <p:cNvPr id="348204" name="Rectangle 44"/>
            <p:cNvSpPr>
              <a:spLocks noChangeArrowheads="1"/>
            </p:cNvSpPr>
            <p:nvPr/>
          </p:nvSpPr>
          <p:spPr bwMode="auto">
            <a:xfrm>
              <a:off x="1480" y="2852"/>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x</a:t>
              </a:r>
              <a:endParaRPr lang="en-US" sz="3200" b="1"/>
            </a:p>
          </p:txBody>
        </p:sp>
        <p:sp>
          <p:nvSpPr>
            <p:cNvPr id="348205" name="Rectangle 45"/>
            <p:cNvSpPr>
              <a:spLocks noChangeArrowheads="1"/>
            </p:cNvSpPr>
            <p:nvPr/>
          </p:nvSpPr>
          <p:spPr bwMode="auto">
            <a:xfrm>
              <a:off x="1395" y="2852"/>
              <a:ext cx="75"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a:t>
              </a:r>
              <a:endParaRPr lang="en-US" sz="3200" b="1"/>
            </a:p>
          </p:txBody>
        </p:sp>
        <p:sp>
          <p:nvSpPr>
            <p:cNvPr id="348206" name="Rectangle 46"/>
            <p:cNvSpPr>
              <a:spLocks noChangeArrowheads="1"/>
            </p:cNvSpPr>
            <p:nvPr/>
          </p:nvSpPr>
          <p:spPr bwMode="auto">
            <a:xfrm>
              <a:off x="1257" y="2852"/>
              <a:ext cx="137"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F</a:t>
              </a:r>
              <a:endParaRPr lang="en-US" sz="3200" b="1"/>
            </a:p>
          </p:txBody>
        </p:sp>
        <p:sp>
          <p:nvSpPr>
            <p:cNvPr id="348207" name="Rectangle 47"/>
            <p:cNvSpPr>
              <a:spLocks noChangeArrowheads="1"/>
            </p:cNvSpPr>
            <p:nvPr/>
          </p:nvSpPr>
          <p:spPr bwMode="auto">
            <a:xfrm>
              <a:off x="2924" y="2827"/>
              <a:ext cx="123"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latin typeface="Symbol" charset="2"/>
                </a:rPr>
                <a:t>=</a:t>
              </a:r>
              <a:endParaRPr lang="en-US" sz="3200" b="1"/>
            </a:p>
          </p:txBody>
        </p:sp>
        <p:sp>
          <p:nvSpPr>
            <p:cNvPr id="348208" name="Rectangle 48"/>
            <p:cNvSpPr>
              <a:spLocks noChangeArrowheads="1"/>
            </p:cNvSpPr>
            <p:nvPr/>
          </p:nvSpPr>
          <p:spPr bwMode="auto">
            <a:xfrm>
              <a:off x="2433" y="2827"/>
              <a:ext cx="123"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latin typeface="Symbol" charset="2"/>
                </a:rPr>
                <a:t>+</a:t>
              </a:r>
              <a:endParaRPr lang="en-US" sz="3200" b="1"/>
            </a:p>
          </p:txBody>
        </p:sp>
        <p:sp>
          <p:nvSpPr>
            <p:cNvPr id="348209" name="Rectangle 49"/>
            <p:cNvSpPr>
              <a:spLocks noChangeArrowheads="1"/>
            </p:cNvSpPr>
            <p:nvPr/>
          </p:nvSpPr>
          <p:spPr bwMode="auto">
            <a:xfrm>
              <a:off x="1945" y="2827"/>
              <a:ext cx="123"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latin typeface="Symbol" charset="2"/>
                </a:rPr>
                <a:t>=</a:t>
              </a:r>
              <a:endParaRPr lang="en-US" sz="3200" b="1"/>
            </a:p>
          </p:txBody>
        </p:sp>
      </p:grpSp>
      <p:graphicFrame>
        <p:nvGraphicFramePr>
          <p:cNvPr id="51" name="Group 87"/>
          <p:cNvGraphicFramePr>
            <a:graphicFrameLocks/>
          </p:cNvGraphicFramePr>
          <p:nvPr/>
        </p:nvGraphicFramePr>
        <p:xfrm>
          <a:off x="5334000" y="1159945"/>
          <a:ext cx="2362200" cy="1815275"/>
        </p:xfrm>
        <a:graphic>
          <a:graphicData uri="http://schemas.openxmlformats.org/drawingml/2006/table">
            <a:tbl>
              <a:tblPr/>
              <a:tblGrid>
                <a:gridCol w="719138">
                  <a:extLst>
                    <a:ext uri="{9D8B030D-6E8A-4147-A177-3AD203B41FA5}">
                      <a16:colId xmlns:a16="http://schemas.microsoft.com/office/drawing/2014/main" val="20000"/>
                    </a:ext>
                  </a:extLst>
                </a:gridCol>
                <a:gridCol w="820737">
                  <a:extLst>
                    <a:ext uri="{9D8B030D-6E8A-4147-A177-3AD203B41FA5}">
                      <a16:colId xmlns:a16="http://schemas.microsoft.com/office/drawing/2014/main" val="20001"/>
                    </a:ext>
                  </a:extLst>
                </a:gridCol>
                <a:gridCol w="822325">
                  <a:extLst>
                    <a:ext uri="{9D8B030D-6E8A-4147-A177-3AD203B41FA5}">
                      <a16:colId xmlns:a16="http://schemas.microsoft.com/office/drawing/2014/main" val="20002"/>
                    </a:ext>
                  </a:extLst>
                </a:gridCol>
              </a:tblGrid>
              <a:tr h="8540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  y</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x</a:t>
                      </a:r>
                    </a:p>
                  </a:txBody>
                  <a:tcPr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2" name="Rectangle 4"/>
          <p:cNvSpPr>
            <a:spLocks noChangeArrowheads="1"/>
          </p:cNvSpPr>
          <p:nvPr/>
        </p:nvSpPr>
        <p:spPr bwMode="auto">
          <a:xfrm>
            <a:off x="3743325" y="2517258"/>
            <a:ext cx="36513" cy="1587"/>
          </a:xfrm>
          <a:prstGeom prst="rect">
            <a:avLst/>
          </a:prstGeom>
          <a:solidFill>
            <a:srgbClr val="000000"/>
          </a:solidFill>
          <a:ln w="9525">
            <a:noFill/>
            <a:miter lim="800000"/>
            <a:headEnd/>
            <a:tailEnd/>
          </a:ln>
        </p:spPr>
        <p:txBody>
          <a:bodyPr/>
          <a:lstStyle/>
          <a:p>
            <a:endParaRPr lang="en-US"/>
          </a:p>
        </p:txBody>
      </p:sp>
      <p:sp>
        <p:nvSpPr>
          <p:cNvPr id="53" name="Rectangle 5"/>
          <p:cNvSpPr>
            <a:spLocks noChangeArrowheads="1"/>
          </p:cNvSpPr>
          <p:nvPr/>
        </p:nvSpPr>
        <p:spPr bwMode="auto">
          <a:xfrm>
            <a:off x="6964363" y="2517258"/>
            <a:ext cx="36512" cy="1587"/>
          </a:xfrm>
          <a:prstGeom prst="rect">
            <a:avLst/>
          </a:prstGeom>
          <a:solidFill>
            <a:srgbClr val="000000"/>
          </a:solidFill>
          <a:ln w="9525">
            <a:noFill/>
            <a:miter lim="800000"/>
            <a:headEnd/>
            <a:tailEnd/>
          </a:ln>
        </p:spPr>
        <p:txBody>
          <a:bodyPr/>
          <a:lstStyle/>
          <a:p>
            <a:endParaRPr lang="en-US"/>
          </a:p>
        </p:txBody>
      </p:sp>
      <p:sp>
        <p:nvSpPr>
          <p:cNvPr id="54" name="Rectangle 7"/>
          <p:cNvSpPr>
            <a:spLocks noChangeArrowheads="1"/>
          </p:cNvSpPr>
          <p:nvPr/>
        </p:nvSpPr>
        <p:spPr bwMode="auto">
          <a:xfrm>
            <a:off x="5126038" y="3133208"/>
            <a:ext cx="28575" cy="136525"/>
          </a:xfrm>
          <a:prstGeom prst="rect">
            <a:avLst/>
          </a:prstGeom>
          <a:noFill/>
          <a:ln w="9525">
            <a:noFill/>
            <a:miter lim="800000"/>
            <a:headEnd/>
            <a:tailEnd/>
          </a:ln>
        </p:spPr>
        <p:txBody>
          <a:bodyPr wrap="none" lIns="0" tIns="0" rIns="0" bIns="0">
            <a:spAutoFit/>
          </a:bodyPr>
          <a:lstStyle/>
          <a:p>
            <a:pPr eaLnBrk="0" hangingPunct="0">
              <a:spcBef>
                <a:spcPct val="50000"/>
              </a:spcBef>
            </a:pPr>
            <a:r>
              <a:rPr lang="en-US" sz="900">
                <a:solidFill>
                  <a:srgbClr val="000000"/>
                </a:solidFill>
                <a:latin typeface="Times New Roman" pitchFamily="18" charset="0"/>
              </a:rPr>
              <a:t> </a:t>
            </a:r>
            <a:endParaRPr 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Slide Number Placeholder 3"/>
          <p:cNvSpPr>
            <a:spLocks noGrp="1"/>
          </p:cNvSpPr>
          <p:nvPr>
            <p:ph type="sldNum" sz="quarter" idx="10"/>
          </p:nvPr>
        </p:nvSpPr>
        <p:spPr/>
        <p:txBody>
          <a:bodyPr/>
          <a:lstStyle/>
          <a:p>
            <a:r>
              <a:rPr lang="en-US"/>
              <a:t>Chapter 2 - Part 2         </a:t>
            </a:r>
            <a:fld id="{39B32E93-7C1A-FA4F-A9F5-951B3AFBF757}" type="slidenum">
              <a:rPr lang="en-US"/>
              <a:pPr/>
              <a:t>24</a:t>
            </a:fld>
            <a:endParaRPr lang="en-US"/>
          </a:p>
        </p:txBody>
      </p:sp>
      <p:sp>
        <p:nvSpPr>
          <p:cNvPr id="349186" name="Rectangle 2"/>
          <p:cNvSpPr>
            <a:spLocks noGrp="1" noChangeArrowheads="1"/>
          </p:cNvSpPr>
          <p:nvPr>
            <p:ph type="title"/>
          </p:nvPr>
        </p:nvSpPr>
        <p:spPr>
          <a:xfrm>
            <a:off x="715963" y="0"/>
            <a:ext cx="8428037" cy="1020763"/>
          </a:xfrm>
        </p:spPr>
        <p:txBody>
          <a:bodyPr/>
          <a:lstStyle/>
          <a:p>
            <a:r>
              <a:rPr lang="en-US" b="1">
                <a:solidFill>
                  <a:schemeClr val="tx1"/>
                </a:solidFill>
              </a:rPr>
              <a:t>K-Map Function Representation</a:t>
            </a:r>
          </a:p>
        </p:txBody>
      </p:sp>
      <p:sp>
        <p:nvSpPr>
          <p:cNvPr id="349187" name="Rectangle 3"/>
          <p:cNvSpPr>
            <a:spLocks noGrp="1" noChangeArrowheads="1"/>
          </p:cNvSpPr>
          <p:nvPr>
            <p:ph type="body" idx="1"/>
          </p:nvPr>
        </p:nvSpPr>
        <p:spPr>
          <a:xfrm>
            <a:off x="706438" y="1303338"/>
            <a:ext cx="7772400" cy="5013325"/>
          </a:xfrm>
          <a:ln/>
        </p:spPr>
        <p:txBody>
          <a:bodyPr/>
          <a:lstStyle/>
          <a:p>
            <a:r>
              <a:rPr lang="en-US" b="1" dirty="0">
                <a:solidFill>
                  <a:srgbClr val="FF0000"/>
                </a:solidFill>
              </a:rPr>
              <a:t>Example:</a:t>
            </a:r>
            <a:r>
              <a:rPr lang="en-US" dirty="0">
                <a:solidFill>
                  <a:srgbClr val="FF0000"/>
                </a:solidFill>
              </a:rPr>
              <a:t> </a:t>
            </a:r>
            <a:r>
              <a:rPr lang="en-US" b="1" dirty="0" err="1"/>
              <a:t>G(x,y</a:t>
            </a:r>
            <a:r>
              <a:rPr lang="en-US" b="1" dirty="0"/>
              <a:t>) = </a:t>
            </a:r>
            <a:r>
              <a:rPr lang="en-US" b="1" dirty="0" err="1"/>
              <a:t>x</a:t>
            </a:r>
            <a:r>
              <a:rPr lang="en-US" b="1" dirty="0"/>
              <a:t> + </a:t>
            </a:r>
            <a:r>
              <a:rPr lang="en-US" b="1" dirty="0" err="1"/>
              <a:t>y</a:t>
            </a:r>
            <a:endParaRPr lang="en-US" sz="3600" dirty="0"/>
          </a:p>
          <a:p>
            <a:endParaRPr lang="en-US" dirty="0"/>
          </a:p>
          <a:p>
            <a:endParaRPr lang="en-US" dirty="0"/>
          </a:p>
          <a:p>
            <a:endParaRPr lang="en-US" dirty="0"/>
          </a:p>
          <a:p>
            <a:r>
              <a:rPr lang="en-US" sz="2600" b="1" dirty="0"/>
              <a:t>For </a:t>
            </a:r>
            <a:r>
              <a:rPr lang="en-US" sz="2600" b="1" dirty="0" err="1"/>
              <a:t>G(x,y</a:t>
            </a:r>
            <a:r>
              <a:rPr lang="en-US" sz="2600" b="1" dirty="0"/>
              <a:t>), two pairs of adjacent cells containing 1’s can be combined using the Minimization Theorem:</a:t>
            </a:r>
            <a:endParaRPr lang="en-US" dirty="0"/>
          </a:p>
          <a:p>
            <a:pPr>
              <a:spcBef>
                <a:spcPct val="50000"/>
              </a:spcBef>
              <a:buClrTx/>
              <a:buFontTx/>
              <a:buChar char="•"/>
            </a:pPr>
            <a:endParaRPr lang="en-US" sz="2600" b="1" dirty="0"/>
          </a:p>
          <a:p>
            <a:endParaRPr lang="en-US" dirty="0"/>
          </a:p>
        </p:txBody>
      </p:sp>
      <p:sp>
        <p:nvSpPr>
          <p:cNvPr id="349212" name="Rectangle 28"/>
          <p:cNvSpPr>
            <a:spLocks noChangeArrowheads="1"/>
          </p:cNvSpPr>
          <p:nvPr/>
        </p:nvSpPr>
        <p:spPr bwMode="auto">
          <a:xfrm>
            <a:off x="3286125" y="4852988"/>
            <a:ext cx="339725" cy="73342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4000" b="1">
                <a:solidFill>
                  <a:srgbClr val="000000"/>
                </a:solidFill>
                <a:latin typeface="Symbol" charset="2"/>
              </a:rPr>
              <a:t>(</a:t>
            </a:r>
            <a:endParaRPr lang="en-US" sz="3200" b="1"/>
          </a:p>
        </p:txBody>
      </p:sp>
      <p:sp>
        <p:nvSpPr>
          <p:cNvPr id="349213" name="Rectangle 29"/>
          <p:cNvSpPr>
            <a:spLocks noChangeArrowheads="1"/>
          </p:cNvSpPr>
          <p:nvPr/>
        </p:nvSpPr>
        <p:spPr bwMode="auto">
          <a:xfrm>
            <a:off x="4587875" y="4852988"/>
            <a:ext cx="339725" cy="73342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4000" b="1">
                <a:solidFill>
                  <a:srgbClr val="000000"/>
                </a:solidFill>
                <a:latin typeface="Symbol" charset="2"/>
              </a:rPr>
              <a:t>)</a:t>
            </a:r>
            <a:endParaRPr lang="en-US" sz="3200" b="1"/>
          </a:p>
        </p:txBody>
      </p:sp>
      <p:sp>
        <p:nvSpPr>
          <p:cNvPr id="349214" name="Rectangle 30"/>
          <p:cNvSpPr>
            <a:spLocks noChangeArrowheads="1"/>
          </p:cNvSpPr>
          <p:nvPr/>
        </p:nvSpPr>
        <p:spPr bwMode="auto">
          <a:xfrm>
            <a:off x="5003800" y="4852988"/>
            <a:ext cx="339725" cy="73342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4000" b="1">
                <a:solidFill>
                  <a:srgbClr val="000000"/>
                </a:solidFill>
                <a:latin typeface="Symbol" charset="2"/>
              </a:rPr>
              <a:t>(</a:t>
            </a:r>
            <a:endParaRPr lang="en-US" sz="3200" b="1"/>
          </a:p>
        </p:txBody>
      </p:sp>
      <p:sp>
        <p:nvSpPr>
          <p:cNvPr id="349215" name="Rectangle 31"/>
          <p:cNvSpPr>
            <a:spLocks noChangeArrowheads="1"/>
          </p:cNvSpPr>
          <p:nvPr/>
        </p:nvSpPr>
        <p:spPr bwMode="auto">
          <a:xfrm>
            <a:off x="6246813" y="4852988"/>
            <a:ext cx="339725" cy="73342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4000" b="1">
                <a:solidFill>
                  <a:srgbClr val="000000"/>
                </a:solidFill>
                <a:latin typeface="Symbol" charset="2"/>
              </a:rPr>
              <a:t>)</a:t>
            </a:r>
            <a:endParaRPr lang="en-US" sz="3200" b="1"/>
          </a:p>
        </p:txBody>
      </p:sp>
      <p:grpSp>
        <p:nvGrpSpPr>
          <p:cNvPr id="349242" name="Group 58"/>
          <p:cNvGrpSpPr>
            <a:grpSpLocks/>
          </p:cNvGrpSpPr>
          <p:nvPr/>
        </p:nvGrpSpPr>
        <p:grpSpPr bwMode="auto">
          <a:xfrm>
            <a:off x="1846263" y="5005388"/>
            <a:ext cx="5561012" cy="466725"/>
            <a:chOff x="1163" y="3153"/>
            <a:chExt cx="3503" cy="294"/>
          </a:xfrm>
        </p:grpSpPr>
        <p:sp>
          <p:nvSpPr>
            <p:cNvPr id="349217" name="Line 33"/>
            <p:cNvSpPr>
              <a:spLocks noChangeShapeType="1"/>
            </p:cNvSpPr>
            <p:nvPr/>
          </p:nvSpPr>
          <p:spPr bwMode="auto">
            <a:xfrm>
              <a:off x="2285" y="3214"/>
              <a:ext cx="112" cy="1"/>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49218" name="Line 34"/>
            <p:cNvSpPr>
              <a:spLocks noChangeShapeType="1"/>
            </p:cNvSpPr>
            <p:nvPr/>
          </p:nvSpPr>
          <p:spPr bwMode="auto">
            <a:xfrm>
              <a:off x="3662" y="3214"/>
              <a:ext cx="104" cy="1"/>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49219" name="Rectangle 35"/>
            <p:cNvSpPr>
              <a:spLocks noChangeArrowheads="1"/>
            </p:cNvSpPr>
            <p:nvPr/>
          </p:nvSpPr>
          <p:spPr bwMode="auto">
            <a:xfrm>
              <a:off x="4554" y="3178"/>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y</a:t>
              </a:r>
              <a:endParaRPr lang="en-US" sz="3200" b="1"/>
            </a:p>
          </p:txBody>
        </p:sp>
        <p:sp>
          <p:nvSpPr>
            <p:cNvPr id="349220" name="Rectangle 36"/>
            <p:cNvSpPr>
              <a:spLocks noChangeArrowheads="1"/>
            </p:cNvSpPr>
            <p:nvPr/>
          </p:nvSpPr>
          <p:spPr bwMode="auto">
            <a:xfrm>
              <a:off x="4225" y="3178"/>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x</a:t>
              </a:r>
              <a:endParaRPr lang="en-US" sz="3200" b="1"/>
            </a:p>
          </p:txBody>
        </p:sp>
        <p:sp>
          <p:nvSpPr>
            <p:cNvPr id="349221" name="Rectangle 37"/>
            <p:cNvSpPr>
              <a:spLocks noChangeArrowheads="1"/>
            </p:cNvSpPr>
            <p:nvPr/>
          </p:nvSpPr>
          <p:spPr bwMode="auto">
            <a:xfrm>
              <a:off x="3806" y="3178"/>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y</a:t>
              </a:r>
              <a:endParaRPr lang="en-US" sz="3200" b="1"/>
            </a:p>
          </p:txBody>
        </p:sp>
        <p:sp>
          <p:nvSpPr>
            <p:cNvPr id="349222" name="Rectangle 38"/>
            <p:cNvSpPr>
              <a:spLocks noChangeArrowheads="1"/>
            </p:cNvSpPr>
            <p:nvPr/>
          </p:nvSpPr>
          <p:spPr bwMode="auto">
            <a:xfrm>
              <a:off x="3657" y="3178"/>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x</a:t>
              </a:r>
              <a:endParaRPr lang="en-US" sz="3200" b="1"/>
            </a:p>
          </p:txBody>
        </p:sp>
        <p:sp>
          <p:nvSpPr>
            <p:cNvPr id="349223" name="Rectangle 39"/>
            <p:cNvSpPr>
              <a:spLocks noChangeArrowheads="1"/>
            </p:cNvSpPr>
            <p:nvPr/>
          </p:nvSpPr>
          <p:spPr bwMode="auto">
            <a:xfrm>
              <a:off x="3218" y="3178"/>
              <a:ext cx="224"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xy</a:t>
              </a:r>
              <a:endParaRPr lang="en-US" sz="3200" b="1"/>
            </a:p>
          </p:txBody>
        </p:sp>
        <p:sp>
          <p:nvSpPr>
            <p:cNvPr id="349224" name="Rectangle 40"/>
            <p:cNvSpPr>
              <a:spLocks noChangeArrowheads="1"/>
            </p:cNvSpPr>
            <p:nvPr/>
          </p:nvSpPr>
          <p:spPr bwMode="auto">
            <a:xfrm>
              <a:off x="2760" y="3178"/>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y</a:t>
              </a:r>
              <a:endParaRPr lang="en-US" sz="3200" b="1"/>
            </a:p>
          </p:txBody>
        </p:sp>
        <p:sp>
          <p:nvSpPr>
            <p:cNvPr id="349225" name="Rectangle 41"/>
            <p:cNvSpPr>
              <a:spLocks noChangeArrowheads="1"/>
            </p:cNvSpPr>
            <p:nvPr/>
          </p:nvSpPr>
          <p:spPr bwMode="auto">
            <a:xfrm>
              <a:off x="2611" y="3178"/>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x</a:t>
              </a:r>
              <a:endParaRPr lang="en-US" sz="3200" b="1"/>
            </a:p>
          </p:txBody>
        </p:sp>
        <p:sp>
          <p:nvSpPr>
            <p:cNvPr id="349226" name="Rectangle 42"/>
            <p:cNvSpPr>
              <a:spLocks noChangeArrowheads="1"/>
            </p:cNvSpPr>
            <p:nvPr/>
          </p:nvSpPr>
          <p:spPr bwMode="auto">
            <a:xfrm>
              <a:off x="2285" y="3178"/>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y</a:t>
              </a:r>
              <a:endParaRPr lang="en-US" sz="3200" b="1"/>
            </a:p>
          </p:txBody>
        </p:sp>
        <p:sp>
          <p:nvSpPr>
            <p:cNvPr id="349227" name="Rectangle 43"/>
            <p:cNvSpPr>
              <a:spLocks noChangeArrowheads="1"/>
            </p:cNvSpPr>
            <p:nvPr/>
          </p:nvSpPr>
          <p:spPr bwMode="auto">
            <a:xfrm>
              <a:off x="2136" y="3178"/>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x</a:t>
              </a:r>
              <a:endParaRPr lang="en-US" sz="3200" b="1"/>
            </a:p>
          </p:txBody>
        </p:sp>
        <p:sp>
          <p:nvSpPr>
            <p:cNvPr id="349228" name="Rectangle 44"/>
            <p:cNvSpPr>
              <a:spLocks noChangeArrowheads="1"/>
            </p:cNvSpPr>
            <p:nvPr/>
          </p:nvSpPr>
          <p:spPr bwMode="auto">
            <a:xfrm>
              <a:off x="1761" y="3178"/>
              <a:ext cx="75"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a:t>
              </a:r>
              <a:endParaRPr lang="en-US" sz="3200" b="1"/>
            </a:p>
          </p:txBody>
        </p:sp>
        <p:sp>
          <p:nvSpPr>
            <p:cNvPr id="349229" name="Rectangle 45"/>
            <p:cNvSpPr>
              <a:spLocks noChangeArrowheads="1"/>
            </p:cNvSpPr>
            <p:nvPr/>
          </p:nvSpPr>
          <p:spPr bwMode="auto">
            <a:xfrm>
              <a:off x="1634" y="3178"/>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y</a:t>
              </a:r>
              <a:endParaRPr lang="en-US" sz="3200" b="1"/>
            </a:p>
          </p:txBody>
        </p:sp>
        <p:sp>
          <p:nvSpPr>
            <p:cNvPr id="349230" name="Rectangle 46"/>
            <p:cNvSpPr>
              <a:spLocks noChangeArrowheads="1"/>
            </p:cNvSpPr>
            <p:nvPr/>
          </p:nvSpPr>
          <p:spPr bwMode="auto">
            <a:xfrm>
              <a:off x="1544" y="3178"/>
              <a:ext cx="56"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a:t>
              </a:r>
              <a:endParaRPr lang="en-US" sz="3200" b="1"/>
            </a:p>
          </p:txBody>
        </p:sp>
        <p:sp>
          <p:nvSpPr>
            <p:cNvPr id="349231" name="Rectangle 47"/>
            <p:cNvSpPr>
              <a:spLocks noChangeArrowheads="1"/>
            </p:cNvSpPr>
            <p:nvPr/>
          </p:nvSpPr>
          <p:spPr bwMode="auto">
            <a:xfrm>
              <a:off x="1425" y="3178"/>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x</a:t>
              </a:r>
              <a:endParaRPr lang="en-US" sz="3200" b="1"/>
            </a:p>
          </p:txBody>
        </p:sp>
        <p:sp>
          <p:nvSpPr>
            <p:cNvPr id="349232" name="Rectangle 48"/>
            <p:cNvSpPr>
              <a:spLocks noChangeArrowheads="1"/>
            </p:cNvSpPr>
            <p:nvPr/>
          </p:nvSpPr>
          <p:spPr bwMode="auto">
            <a:xfrm>
              <a:off x="1340" y="3178"/>
              <a:ext cx="75"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a:t>
              </a:r>
              <a:endParaRPr lang="en-US" sz="3200" b="1"/>
            </a:p>
          </p:txBody>
        </p:sp>
        <p:sp>
          <p:nvSpPr>
            <p:cNvPr id="349233" name="Rectangle 49"/>
            <p:cNvSpPr>
              <a:spLocks noChangeArrowheads="1"/>
            </p:cNvSpPr>
            <p:nvPr/>
          </p:nvSpPr>
          <p:spPr bwMode="auto">
            <a:xfrm>
              <a:off x="1163" y="3178"/>
              <a:ext cx="174"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G</a:t>
              </a:r>
              <a:endParaRPr lang="en-US" sz="3200" b="1"/>
            </a:p>
          </p:txBody>
        </p:sp>
        <p:sp>
          <p:nvSpPr>
            <p:cNvPr id="349234" name="Rectangle 50"/>
            <p:cNvSpPr>
              <a:spLocks noChangeArrowheads="1"/>
            </p:cNvSpPr>
            <p:nvPr/>
          </p:nvSpPr>
          <p:spPr bwMode="auto">
            <a:xfrm>
              <a:off x="4381" y="3153"/>
              <a:ext cx="123"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latin typeface="Symbol" charset="2"/>
                </a:rPr>
                <a:t>+</a:t>
              </a:r>
              <a:endParaRPr lang="en-US" sz="3200" b="1"/>
            </a:p>
          </p:txBody>
        </p:sp>
        <p:sp>
          <p:nvSpPr>
            <p:cNvPr id="349235" name="Rectangle 51"/>
            <p:cNvSpPr>
              <a:spLocks noChangeArrowheads="1"/>
            </p:cNvSpPr>
            <p:nvPr/>
          </p:nvSpPr>
          <p:spPr bwMode="auto">
            <a:xfrm>
              <a:off x="4045" y="3153"/>
              <a:ext cx="123"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latin typeface="Symbol" charset="2"/>
                </a:rPr>
                <a:t>=</a:t>
              </a:r>
              <a:endParaRPr lang="en-US" sz="3200" b="1"/>
            </a:p>
          </p:txBody>
        </p:sp>
        <p:sp>
          <p:nvSpPr>
            <p:cNvPr id="349236" name="Rectangle 52"/>
            <p:cNvSpPr>
              <a:spLocks noChangeArrowheads="1"/>
            </p:cNvSpPr>
            <p:nvPr/>
          </p:nvSpPr>
          <p:spPr bwMode="auto">
            <a:xfrm>
              <a:off x="3489" y="3153"/>
              <a:ext cx="123"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latin typeface="Symbol" charset="2"/>
                </a:rPr>
                <a:t>+</a:t>
              </a:r>
              <a:endParaRPr lang="en-US" sz="3200" b="1"/>
            </a:p>
          </p:txBody>
        </p:sp>
        <p:sp>
          <p:nvSpPr>
            <p:cNvPr id="349237" name="Rectangle 53"/>
            <p:cNvSpPr>
              <a:spLocks noChangeArrowheads="1"/>
            </p:cNvSpPr>
            <p:nvPr/>
          </p:nvSpPr>
          <p:spPr bwMode="auto">
            <a:xfrm>
              <a:off x="2985" y="3153"/>
              <a:ext cx="123"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latin typeface="Symbol" charset="2"/>
                </a:rPr>
                <a:t>+</a:t>
              </a:r>
              <a:endParaRPr lang="en-US" sz="3200" b="1"/>
            </a:p>
          </p:txBody>
        </p:sp>
        <p:sp>
          <p:nvSpPr>
            <p:cNvPr id="349238" name="Rectangle 54"/>
            <p:cNvSpPr>
              <a:spLocks noChangeArrowheads="1"/>
            </p:cNvSpPr>
            <p:nvPr/>
          </p:nvSpPr>
          <p:spPr bwMode="auto">
            <a:xfrm>
              <a:off x="2444" y="3153"/>
              <a:ext cx="123"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latin typeface="Symbol" charset="2"/>
                </a:rPr>
                <a:t>+</a:t>
              </a:r>
              <a:endParaRPr lang="en-US" sz="3200" b="1"/>
            </a:p>
          </p:txBody>
        </p:sp>
        <p:sp>
          <p:nvSpPr>
            <p:cNvPr id="349239" name="Rectangle 55"/>
            <p:cNvSpPr>
              <a:spLocks noChangeArrowheads="1"/>
            </p:cNvSpPr>
            <p:nvPr/>
          </p:nvSpPr>
          <p:spPr bwMode="auto">
            <a:xfrm>
              <a:off x="1890" y="3153"/>
              <a:ext cx="123"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latin typeface="Symbol" charset="2"/>
                </a:rPr>
                <a:t>=</a:t>
              </a:r>
              <a:endParaRPr lang="en-US" sz="3200" b="1"/>
            </a:p>
          </p:txBody>
        </p:sp>
      </p:grpSp>
      <p:sp>
        <p:nvSpPr>
          <p:cNvPr id="349240" name="Text Box 56"/>
          <p:cNvSpPr txBox="1">
            <a:spLocks noChangeArrowheads="1"/>
          </p:cNvSpPr>
          <p:nvPr/>
        </p:nvSpPr>
        <p:spPr bwMode="auto">
          <a:xfrm>
            <a:off x="5651500" y="5570538"/>
            <a:ext cx="2284413" cy="557212"/>
          </a:xfrm>
          <a:prstGeom prst="rect">
            <a:avLst/>
          </a:prstGeom>
          <a:noFill/>
          <a:ln w="38100">
            <a:solidFill>
              <a:schemeClr val="folHlink"/>
            </a:solidFill>
            <a:miter lim="800000"/>
            <a:headEnd/>
            <a:tailEnd/>
          </a:ln>
          <a:effectLst/>
        </p:spPr>
        <p:txBody>
          <a:bodyPr>
            <a:prstTxWarp prst="textNoShape">
              <a:avLst/>
            </a:prstTxWarp>
            <a:spAutoFit/>
          </a:bodyPr>
          <a:lstStyle/>
          <a:p>
            <a:pPr>
              <a:buClrTx/>
            </a:pPr>
            <a:r>
              <a:rPr lang="en-US" b="1"/>
              <a:t>Duplicate x</a:t>
            </a:r>
            <a:r>
              <a:rPr lang="en-US" sz="900" b="1"/>
              <a:t> </a:t>
            </a:r>
            <a:r>
              <a:rPr lang="en-US" b="1"/>
              <a:t>y</a:t>
            </a:r>
          </a:p>
        </p:txBody>
      </p:sp>
      <p:sp>
        <p:nvSpPr>
          <p:cNvPr id="349241" name="Line 57"/>
          <p:cNvSpPr>
            <a:spLocks noChangeShapeType="1"/>
          </p:cNvSpPr>
          <p:nvPr/>
        </p:nvSpPr>
        <p:spPr bwMode="auto">
          <a:xfrm flipH="1" flipV="1">
            <a:off x="5302250" y="5486400"/>
            <a:ext cx="366713" cy="381000"/>
          </a:xfrm>
          <a:prstGeom prst="line">
            <a:avLst/>
          </a:prstGeom>
          <a:noFill/>
          <a:ln w="38100">
            <a:solidFill>
              <a:schemeClr val="folHlink"/>
            </a:solidFill>
            <a:round/>
            <a:headEnd/>
            <a:tailEnd type="triangle" w="med" len="med"/>
          </a:ln>
          <a:effectLst/>
        </p:spPr>
        <p:txBody>
          <a:bodyPr>
            <a:prstTxWarp prst="textNoShape">
              <a:avLst/>
            </a:prstTxWarp>
            <a:spAutoFit/>
          </a:bodyPr>
          <a:lstStyle/>
          <a:p>
            <a:endParaRPr lang="en-US"/>
          </a:p>
        </p:txBody>
      </p:sp>
      <p:graphicFrame>
        <p:nvGraphicFramePr>
          <p:cNvPr id="59" name="Group 87"/>
          <p:cNvGraphicFramePr>
            <a:graphicFrameLocks/>
          </p:cNvGraphicFramePr>
          <p:nvPr/>
        </p:nvGraphicFramePr>
        <p:xfrm>
          <a:off x="5858923" y="1193811"/>
          <a:ext cx="2362200" cy="1815275"/>
        </p:xfrm>
        <a:graphic>
          <a:graphicData uri="http://schemas.openxmlformats.org/drawingml/2006/table">
            <a:tbl>
              <a:tblPr/>
              <a:tblGrid>
                <a:gridCol w="719138">
                  <a:extLst>
                    <a:ext uri="{9D8B030D-6E8A-4147-A177-3AD203B41FA5}">
                      <a16:colId xmlns:a16="http://schemas.microsoft.com/office/drawing/2014/main" val="20000"/>
                    </a:ext>
                  </a:extLst>
                </a:gridCol>
                <a:gridCol w="820737">
                  <a:extLst>
                    <a:ext uri="{9D8B030D-6E8A-4147-A177-3AD203B41FA5}">
                      <a16:colId xmlns:a16="http://schemas.microsoft.com/office/drawing/2014/main" val="20001"/>
                    </a:ext>
                  </a:extLst>
                </a:gridCol>
                <a:gridCol w="822325">
                  <a:extLst>
                    <a:ext uri="{9D8B030D-6E8A-4147-A177-3AD203B41FA5}">
                      <a16:colId xmlns:a16="http://schemas.microsoft.com/office/drawing/2014/main" val="20002"/>
                    </a:ext>
                  </a:extLst>
                </a:gridCol>
              </a:tblGrid>
              <a:tr h="8540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  y</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x</a:t>
                      </a:r>
                    </a:p>
                  </a:txBody>
                  <a:tcPr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4294967295"/>
          </p:nvPr>
        </p:nvSpPr>
        <p:spPr>
          <a:xfrm>
            <a:off x="8331200" y="6407944"/>
            <a:ext cx="681832" cy="450056"/>
          </a:xfrm>
          <a:prstGeom prst="rect">
            <a:avLst/>
          </a:prstGeom>
        </p:spPr>
        <p:txBody>
          <a:bodyPr/>
          <a:lstStyle/>
          <a:p>
            <a:fld id="{0BCFB457-C779-4392-B485-B56B68307D3C}" type="slidenum">
              <a:rPr lang="tr-TR"/>
              <a:pPr/>
              <a:t>25</a:t>
            </a:fld>
            <a:endParaRPr lang="tr-TR" dirty="0"/>
          </a:p>
        </p:txBody>
      </p:sp>
      <p:sp>
        <p:nvSpPr>
          <p:cNvPr id="620547" name="Rectangle 2"/>
          <p:cNvSpPr>
            <a:spLocks noGrp="1" noChangeArrowheads="1"/>
          </p:cNvSpPr>
          <p:nvPr>
            <p:ph type="title" idx="4294967295"/>
          </p:nvPr>
        </p:nvSpPr>
        <p:spPr>
          <a:xfrm>
            <a:off x="0" y="457200"/>
            <a:ext cx="8229600" cy="838200"/>
          </a:xfrm>
        </p:spPr>
        <p:txBody>
          <a:bodyPr>
            <a:normAutofit/>
          </a:bodyPr>
          <a:lstStyle/>
          <a:p>
            <a:r>
              <a:rPr lang="en-US" b="1" dirty="0">
                <a:solidFill>
                  <a:schemeClr val="tx1"/>
                </a:solidFill>
              </a:rPr>
              <a:t>Three Variable </a:t>
            </a:r>
            <a:r>
              <a:rPr lang="en-US" b="1" dirty="0"/>
              <a:t>K</a:t>
            </a:r>
            <a:r>
              <a:rPr lang="tr-TR" b="1" dirty="0"/>
              <a:t>arnaugh </a:t>
            </a:r>
            <a:r>
              <a:rPr lang="en-US" b="1" dirty="0">
                <a:solidFill>
                  <a:schemeClr val="tx1"/>
                </a:solidFill>
              </a:rPr>
              <a:t>Map</a:t>
            </a:r>
            <a:endParaRPr lang="en-US" b="1" dirty="0"/>
          </a:p>
        </p:txBody>
      </p:sp>
      <p:sp>
        <p:nvSpPr>
          <p:cNvPr id="51203" name="Rectangle 3"/>
          <p:cNvSpPr>
            <a:spLocks noGrp="1" noChangeArrowheads="1"/>
          </p:cNvSpPr>
          <p:nvPr>
            <p:ph type="body" idx="4294967295"/>
          </p:nvPr>
        </p:nvSpPr>
        <p:spPr>
          <a:xfrm>
            <a:off x="0" y="4127500"/>
            <a:ext cx="8703733" cy="2197100"/>
          </a:xfrm>
        </p:spPr>
        <p:txBody>
          <a:bodyPr>
            <a:normAutofit fontScale="92500" lnSpcReduction="10000"/>
          </a:bodyPr>
          <a:lstStyle/>
          <a:p>
            <a:pPr>
              <a:lnSpc>
                <a:spcPct val="90000"/>
              </a:lnSpc>
            </a:pPr>
            <a:r>
              <a:rPr lang="en-US" b="1" dirty="0">
                <a:ea typeface="Times New Roman" charset="0"/>
                <a:cs typeface="Times New Roman" charset="0"/>
              </a:rPr>
              <a:t>Note that if the binary value for an </a:t>
            </a:r>
            <a:r>
              <a:rPr lang="en-US" b="1" dirty="0">
                <a:solidFill>
                  <a:srgbClr val="FF0000"/>
                </a:solidFill>
                <a:ea typeface="Times New Roman" charset="0"/>
                <a:cs typeface="Times New Roman" charset="0"/>
              </a:rPr>
              <a:t>index </a:t>
            </a:r>
            <a:r>
              <a:rPr lang="en-US" b="1" dirty="0">
                <a:ea typeface="Times New Roman" charset="0"/>
                <a:cs typeface="Times New Roman" charset="0"/>
              </a:rPr>
              <a:t>differs in </a:t>
            </a:r>
            <a:r>
              <a:rPr lang="en-US" b="1" dirty="0">
                <a:solidFill>
                  <a:srgbClr val="FF0000"/>
                </a:solidFill>
                <a:ea typeface="Times New Roman" charset="0"/>
                <a:cs typeface="Times New Roman" charset="0"/>
              </a:rPr>
              <a:t>one bit position</a:t>
            </a:r>
            <a:r>
              <a:rPr lang="en-US" b="1" dirty="0">
                <a:ea typeface="Times New Roman" charset="0"/>
                <a:cs typeface="Times New Roman" charset="0"/>
              </a:rPr>
              <a:t>, the </a:t>
            </a:r>
            <a:r>
              <a:rPr lang="en-US" b="1" dirty="0" err="1">
                <a:ea typeface="Times New Roman" charset="0"/>
                <a:cs typeface="Times New Roman" charset="0"/>
              </a:rPr>
              <a:t>minterms</a:t>
            </a:r>
            <a:r>
              <a:rPr lang="en-US" b="1" dirty="0">
                <a:ea typeface="Times New Roman" charset="0"/>
                <a:cs typeface="Times New Roman" charset="0"/>
              </a:rPr>
              <a:t> are adjacent on the K-Map</a:t>
            </a:r>
            <a:r>
              <a:rPr lang="en-US" dirty="0"/>
              <a:t>  </a:t>
            </a:r>
          </a:p>
          <a:p>
            <a:pPr lvl="1"/>
            <a:r>
              <a:rPr lang="en-US" dirty="0"/>
              <a:t>m</a:t>
            </a:r>
            <a:r>
              <a:rPr lang="en-US" baseline="-25000" dirty="0"/>
              <a:t>2 </a:t>
            </a:r>
            <a:r>
              <a:rPr lang="en-US" dirty="0">
                <a:sym typeface="Symbol" pitchFamily="18" charset="2"/>
              </a:rPr>
              <a:t> </a:t>
            </a:r>
            <a:r>
              <a:rPr lang="en-US" dirty="0"/>
              <a:t>m</a:t>
            </a:r>
            <a:r>
              <a:rPr lang="en-US" baseline="-25000" dirty="0"/>
              <a:t>6 </a:t>
            </a:r>
            <a:r>
              <a:rPr lang="en-US" dirty="0">
                <a:sym typeface="Symbol" pitchFamily="18" charset="2"/>
              </a:rPr>
              <a:t>, </a:t>
            </a:r>
            <a:r>
              <a:rPr lang="en-US" dirty="0"/>
              <a:t>m</a:t>
            </a:r>
            <a:r>
              <a:rPr lang="en-US" baseline="-25000" dirty="0"/>
              <a:t>3 </a:t>
            </a:r>
            <a:r>
              <a:rPr lang="en-US" dirty="0">
                <a:sym typeface="Symbol" pitchFamily="18" charset="2"/>
              </a:rPr>
              <a:t> </a:t>
            </a:r>
            <a:r>
              <a:rPr lang="en-US" dirty="0"/>
              <a:t>m</a:t>
            </a:r>
            <a:r>
              <a:rPr lang="en-US" baseline="-25000" dirty="0"/>
              <a:t>7 </a:t>
            </a:r>
            <a:endParaRPr lang="en-US" dirty="0"/>
          </a:p>
          <a:p>
            <a:pPr lvl="1"/>
            <a:r>
              <a:rPr lang="en-US" dirty="0"/>
              <a:t>m</a:t>
            </a:r>
            <a:r>
              <a:rPr lang="en-US" baseline="-25000" dirty="0"/>
              <a:t>2 </a:t>
            </a:r>
            <a:r>
              <a:rPr lang="en-US" dirty="0">
                <a:sym typeface="Symbol" pitchFamily="18" charset="2"/>
              </a:rPr>
              <a:t> </a:t>
            </a:r>
            <a:r>
              <a:rPr lang="en-US" dirty="0"/>
              <a:t>m</a:t>
            </a:r>
            <a:r>
              <a:rPr lang="en-US" baseline="-25000" dirty="0"/>
              <a:t>0 </a:t>
            </a:r>
            <a:r>
              <a:rPr lang="en-US" dirty="0">
                <a:sym typeface="Symbol" pitchFamily="18" charset="2"/>
              </a:rPr>
              <a:t>, </a:t>
            </a:r>
            <a:r>
              <a:rPr lang="en-US" dirty="0"/>
              <a:t>m</a:t>
            </a:r>
            <a:r>
              <a:rPr lang="en-US" baseline="-25000" dirty="0"/>
              <a:t>6 </a:t>
            </a:r>
            <a:r>
              <a:rPr lang="en-US" dirty="0">
                <a:sym typeface="Symbol" pitchFamily="18" charset="2"/>
              </a:rPr>
              <a:t> </a:t>
            </a:r>
            <a:r>
              <a:rPr lang="en-US" dirty="0"/>
              <a:t>m</a:t>
            </a:r>
            <a:r>
              <a:rPr lang="en-US" baseline="-25000" dirty="0"/>
              <a:t>4 </a:t>
            </a:r>
          </a:p>
        </p:txBody>
      </p:sp>
      <p:graphicFrame>
        <p:nvGraphicFramePr>
          <p:cNvPr id="620574" name="Group 30"/>
          <p:cNvGraphicFramePr>
            <a:graphicFrameLocks noGrp="1"/>
          </p:cNvGraphicFramePr>
          <p:nvPr/>
        </p:nvGraphicFramePr>
        <p:xfrm>
          <a:off x="1524000" y="1600200"/>
          <a:ext cx="6096000" cy="1962912"/>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762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err="1">
                          <a:ln>
                            <a:noFill/>
                          </a:ln>
                          <a:solidFill>
                            <a:schemeClr val="tx1"/>
                          </a:solidFill>
                          <a:effectLst/>
                          <a:latin typeface="Arial" pitchFamily="34" charset="0"/>
                        </a:rPr>
                        <a:t>yz</a:t>
                      </a:r>
                      <a:endParaRPr kumimoji="0" lang="en-US" sz="2400" b="0" i="0" u="none" strike="noStrike" cap="none" normalizeH="0" baseline="0" dirty="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x</a:t>
                      </a:r>
                    </a:p>
                  </a:txBody>
                  <a:tcPr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pitchFamily="34" charset="0"/>
                        </a:rPr>
                        <a:t>m</a:t>
                      </a:r>
                      <a:r>
                        <a:rPr kumimoji="0" lang="en-US" sz="2800" b="0" i="0" u="none" strike="noStrike" cap="none" normalizeH="0" baseline="-2500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pitchFamily="34" charset="0"/>
                        </a:rPr>
                        <a:t>m</a:t>
                      </a:r>
                      <a:r>
                        <a:rPr kumimoji="0" lang="en-US" sz="2800" b="0" i="0" u="none" strike="noStrike" cap="none" normalizeH="0" baseline="-2500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pitchFamily="34" charset="0"/>
                        </a:rPr>
                        <a:t>m</a:t>
                      </a:r>
                      <a:r>
                        <a:rPr kumimoji="0" lang="en-US" sz="2800" b="0" i="0" u="none" strike="noStrike" cap="none" normalizeH="0" baseline="-2500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pitchFamily="34" charset="0"/>
                        </a:rPr>
                        <a:t>m</a:t>
                      </a:r>
                      <a:r>
                        <a:rPr kumimoji="0" lang="en-US" sz="2800" b="0" i="0" u="none" strike="noStrike" cap="none" normalizeH="0" baseline="-2500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pitchFamily="34" charset="0"/>
                        </a:rPr>
                        <a:t>m</a:t>
                      </a:r>
                      <a:r>
                        <a:rPr kumimoji="0" lang="en-US" sz="2800" b="0" i="0" u="none" strike="noStrike" cap="none" normalizeH="0" baseline="-2500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pitchFamily="34" charset="0"/>
                        </a:rPr>
                        <a:t>m</a:t>
                      </a:r>
                      <a:r>
                        <a:rPr kumimoji="0" lang="en-US" sz="2800" b="0" i="0" u="none" strike="noStrike" cap="none" normalizeH="0" baseline="-2500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pitchFamily="34" charset="0"/>
                        </a:rPr>
                        <a:t>m</a:t>
                      </a:r>
                      <a:r>
                        <a:rPr kumimoji="0" lang="en-US" sz="2800" b="0" i="0" u="none" strike="noStrike" cap="none" normalizeH="0" baseline="-2500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pitchFamily="34" charset="0"/>
                        </a:rPr>
                        <a:t>m</a:t>
                      </a:r>
                      <a:r>
                        <a:rPr kumimoji="0" lang="en-US" sz="2800" b="0" i="0" u="none" strike="noStrike" cap="none" normalizeH="0" baseline="-25000" dirty="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0574"/>
                                        </p:tgtEl>
                                        <p:attrNameLst>
                                          <p:attrName>style.visibility</p:attrName>
                                        </p:attrNameLst>
                                      </p:cBhvr>
                                      <p:to>
                                        <p:strVal val="visible"/>
                                      </p:to>
                                    </p:set>
                                    <p:animEffect transition="in" filter="dissolve">
                                      <p:cBhvr>
                                        <p:cTn id="7" dur="500"/>
                                        <p:tgtEl>
                                          <p:spTgt spid="6205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3">
                                            <p:txEl>
                                              <p:pRg st="0" end="0"/>
                                            </p:txEl>
                                          </p:spTgt>
                                        </p:tgtEl>
                                        <p:attrNameLst>
                                          <p:attrName>style.visibility</p:attrName>
                                        </p:attrNameLst>
                                      </p:cBhvr>
                                      <p:to>
                                        <p:strVal val="visible"/>
                                      </p:to>
                                    </p:set>
                                    <p:animEffect transition="in" filter="dissolve">
                                      <p:cBhvr>
                                        <p:cTn id="12" dur="500"/>
                                        <p:tgtEl>
                                          <p:spTgt spid="512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03">
                                            <p:txEl>
                                              <p:pRg st="1" end="1"/>
                                            </p:txEl>
                                          </p:spTgt>
                                        </p:tgtEl>
                                        <p:attrNameLst>
                                          <p:attrName>style.visibility</p:attrName>
                                        </p:attrNameLst>
                                      </p:cBhvr>
                                      <p:to>
                                        <p:strVal val="visible"/>
                                      </p:to>
                                    </p:set>
                                    <p:animEffect transition="in" filter="dissolve">
                                      <p:cBhvr>
                                        <p:cTn id="17" dur="500"/>
                                        <p:tgtEl>
                                          <p:spTgt spid="512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03">
                                            <p:txEl>
                                              <p:pRg st="2" end="2"/>
                                            </p:txEl>
                                          </p:spTgt>
                                        </p:tgtEl>
                                        <p:attrNameLst>
                                          <p:attrName>style.visibility</p:attrName>
                                        </p:attrNameLst>
                                      </p:cBhvr>
                                      <p:to>
                                        <p:strVal val="visible"/>
                                      </p:to>
                                    </p:set>
                                    <p:animEffect transition="in" filter="dissolve">
                                      <p:cBhvr>
                                        <p:cTn id="22" dur="500"/>
                                        <p:tgtEl>
                                          <p:spTgt spid="51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a:xfrm>
            <a:off x="457200" y="1049873"/>
            <a:ext cx="8229600" cy="4495800"/>
          </a:xfrm>
        </p:spPr>
        <p:txBody>
          <a:bodyPr>
            <a:noAutofit/>
          </a:bodyPr>
          <a:lstStyle/>
          <a:p>
            <a:r>
              <a:rPr lang="tr-TR" sz="2800" dirty="0"/>
              <a:t>Rectengular examples with 2 cells</a:t>
            </a:r>
          </a:p>
          <a:p>
            <a:endParaRPr lang="tr-TR" sz="2800" dirty="0"/>
          </a:p>
          <a:p>
            <a:endParaRPr lang="en-US" sz="2800" dirty="0"/>
          </a:p>
          <a:p>
            <a:endParaRPr lang="en-US" sz="2800" dirty="0"/>
          </a:p>
          <a:p>
            <a:endParaRPr lang="en-US" sz="2800" dirty="0"/>
          </a:p>
          <a:p>
            <a:endParaRPr lang="en-US" sz="2800" dirty="0"/>
          </a:p>
          <a:p>
            <a:endParaRPr lang="en-US" sz="2800" dirty="0"/>
          </a:p>
          <a:p>
            <a:endParaRPr lang="en-US" sz="2800" dirty="0"/>
          </a:p>
          <a:p>
            <a:pPr>
              <a:buNone/>
            </a:pPr>
            <a:endParaRPr lang="tr-TR" sz="2800" dirty="0"/>
          </a:p>
          <a:p>
            <a:r>
              <a:rPr lang="tr-TR" sz="2800" dirty="0"/>
              <a:t>Read the terms shown by the rectengulars.</a:t>
            </a:r>
            <a:endParaRPr lang="en-US" sz="2800" dirty="0"/>
          </a:p>
        </p:txBody>
      </p:sp>
      <p:sp>
        <p:nvSpPr>
          <p:cNvPr id="29" name="Slide Number Placeholder 4"/>
          <p:cNvSpPr>
            <a:spLocks noGrp="1"/>
          </p:cNvSpPr>
          <p:nvPr>
            <p:ph type="sldNum" sz="quarter" idx="4294967295"/>
          </p:nvPr>
        </p:nvSpPr>
        <p:spPr>
          <a:xfrm>
            <a:off x="8398933" y="6407944"/>
            <a:ext cx="614099" cy="450056"/>
          </a:xfrm>
          <a:prstGeom prst="rect">
            <a:avLst/>
          </a:prstGeom>
        </p:spPr>
        <p:txBody>
          <a:bodyPr/>
          <a:lstStyle/>
          <a:p>
            <a:fld id="{3A8DB494-1075-4D9B-993D-EF67E63872FB}" type="slidenum">
              <a:rPr lang="tr-TR"/>
              <a:pPr/>
              <a:t>26</a:t>
            </a:fld>
            <a:endParaRPr lang="tr-TR" dirty="0"/>
          </a:p>
        </p:txBody>
      </p:sp>
      <p:sp>
        <p:nvSpPr>
          <p:cNvPr id="669698" name="Rectangle 2"/>
          <p:cNvSpPr>
            <a:spLocks noGrp="1" noChangeArrowheads="1"/>
          </p:cNvSpPr>
          <p:nvPr>
            <p:ph type="title"/>
          </p:nvPr>
        </p:nvSpPr>
        <p:spPr>
          <a:xfrm>
            <a:off x="457200" y="16942"/>
            <a:ext cx="8229600" cy="914400"/>
          </a:xfrm>
        </p:spPr>
        <p:txBody>
          <a:bodyPr>
            <a:normAutofit/>
          </a:bodyPr>
          <a:lstStyle/>
          <a:p>
            <a:r>
              <a:rPr lang="en-US" sz="4000" b="1" dirty="0">
                <a:solidFill>
                  <a:schemeClr val="tx1"/>
                </a:solidFill>
              </a:rPr>
              <a:t>Three Variable </a:t>
            </a:r>
            <a:r>
              <a:rPr lang="en-US" sz="4000" b="1" dirty="0"/>
              <a:t>K</a:t>
            </a:r>
            <a:r>
              <a:rPr lang="tr-TR" sz="4000" b="1" dirty="0"/>
              <a:t>arnaugh </a:t>
            </a:r>
            <a:r>
              <a:rPr lang="en-US" sz="4000" b="1" dirty="0">
                <a:solidFill>
                  <a:schemeClr val="tx1"/>
                </a:solidFill>
              </a:rPr>
              <a:t>Map</a:t>
            </a:r>
            <a:endParaRPr lang="en-US" dirty="0"/>
          </a:p>
        </p:txBody>
      </p:sp>
      <p:grpSp>
        <p:nvGrpSpPr>
          <p:cNvPr id="2" name="Group 23"/>
          <p:cNvGrpSpPr>
            <a:grpSpLocks/>
          </p:cNvGrpSpPr>
          <p:nvPr/>
        </p:nvGrpSpPr>
        <p:grpSpPr bwMode="auto">
          <a:xfrm>
            <a:off x="1370013" y="2228850"/>
            <a:ext cx="6427787" cy="1428750"/>
            <a:chOff x="879" y="1404"/>
            <a:chExt cx="4049" cy="900"/>
          </a:xfrm>
        </p:grpSpPr>
        <p:sp>
          <p:nvSpPr>
            <p:cNvPr id="669720" name="AutoShape 24"/>
            <p:cNvSpPr>
              <a:spLocks noChangeArrowheads="1"/>
            </p:cNvSpPr>
            <p:nvPr/>
          </p:nvSpPr>
          <p:spPr bwMode="auto">
            <a:xfrm>
              <a:off x="3680" y="1632"/>
              <a:ext cx="1160" cy="439"/>
            </a:xfrm>
            <a:prstGeom prst="roundRect">
              <a:avLst>
                <a:gd name="adj" fmla="val 16667"/>
              </a:avLst>
            </a:prstGeom>
            <a:noFill/>
            <a:ln w="38100">
              <a:solidFill>
                <a:srgbClr val="FF0000"/>
              </a:solidFill>
              <a:round/>
              <a:headEnd/>
              <a:tailEnd/>
            </a:ln>
            <a:effectLst/>
          </p:spPr>
          <p:txBody>
            <a:bodyPr lIns="0" rIns="0" anchor="ctr">
              <a:spAutoFit/>
            </a:bodyPr>
            <a:lstStyle/>
            <a:p>
              <a:endParaRPr lang="en-US" dirty="0"/>
            </a:p>
          </p:txBody>
        </p:sp>
        <p:sp>
          <p:nvSpPr>
            <p:cNvPr id="669721" name="Rectangle 25"/>
            <p:cNvSpPr>
              <a:spLocks noChangeArrowheads="1"/>
            </p:cNvSpPr>
            <p:nvPr/>
          </p:nvSpPr>
          <p:spPr bwMode="auto">
            <a:xfrm>
              <a:off x="4325" y="1417"/>
              <a:ext cx="603" cy="887"/>
            </a:xfrm>
            <a:prstGeom prst="rect">
              <a:avLst/>
            </a:prstGeom>
            <a:solidFill>
              <a:schemeClr val="bg1"/>
            </a:solidFill>
            <a:ln w="9525">
              <a:noFill/>
              <a:miter lim="800000"/>
              <a:headEnd/>
              <a:tailEnd/>
            </a:ln>
            <a:effectLst/>
          </p:spPr>
          <p:txBody>
            <a:bodyPr wrap="none" lIns="0" rIns="0" anchor="ctr">
              <a:spAutoFit/>
            </a:bodyPr>
            <a:lstStyle/>
            <a:p>
              <a:endParaRPr lang="en-US"/>
            </a:p>
          </p:txBody>
        </p:sp>
        <p:sp>
          <p:nvSpPr>
            <p:cNvPr id="669722" name="AutoShape 26"/>
            <p:cNvSpPr>
              <a:spLocks noChangeArrowheads="1"/>
            </p:cNvSpPr>
            <p:nvPr/>
          </p:nvSpPr>
          <p:spPr bwMode="auto">
            <a:xfrm flipH="1">
              <a:off x="967" y="1619"/>
              <a:ext cx="1160" cy="439"/>
            </a:xfrm>
            <a:prstGeom prst="roundRect">
              <a:avLst>
                <a:gd name="adj" fmla="val 16667"/>
              </a:avLst>
            </a:prstGeom>
            <a:noFill/>
            <a:ln w="38100">
              <a:solidFill>
                <a:srgbClr val="FF0000"/>
              </a:solidFill>
              <a:round/>
              <a:headEnd/>
              <a:tailEnd/>
            </a:ln>
            <a:effectLst/>
          </p:spPr>
          <p:txBody>
            <a:bodyPr lIns="0" rIns="0" anchor="ctr">
              <a:spAutoFit/>
            </a:bodyPr>
            <a:lstStyle/>
            <a:p>
              <a:endParaRPr lang="en-US"/>
            </a:p>
          </p:txBody>
        </p:sp>
        <p:sp>
          <p:nvSpPr>
            <p:cNvPr id="669723" name="Rectangle 27"/>
            <p:cNvSpPr>
              <a:spLocks noChangeArrowheads="1"/>
            </p:cNvSpPr>
            <p:nvPr/>
          </p:nvSpPr>
          <p:spPr bwMode="auto">
            <a:xfrm flipH="1">
              <a:off x="879" y="1404"/>
              <a:ext cx="603" cy="887"/>
            </a:xfrm>
            <a:prstGeom prst="rect">
              <a:avLst/>
            </a:prstGeom>
            <a:solidFill>
              <a:schemeClr val="bg1"/>
            </a:solidFill>
            <a:ln w="9525">
              <a:noFill/>
              <a:miter lim="800000"/>
              <a:headEnd/>
              <a:tailEnd/>
            </a:ln>
            <a:effectLst/>
          </p:spPr>
          <p:txBody>
            <a:bodyPr wrap="none" lIns="0" rIns="0" anchor="ctr">
              <a:spAutoFit/>
            </a:bodyPr>
            <a:lstStyle/>
            <a:p>
              <a:endParaRPr lang="en-US"/>
            </a:p>
          </p:txBody>
        </p:sp>
      </p:grpSp>
      <p:sp>
        <p:nvSpPr>
          <p:cNvPr id="669702" name="Text Box 6"/>
          <p:cNvSpPr txBox="1">
            <a:spLocks noChangeArrowheads="1"/>
          </p:cNvSpPr>
          <p:nvPr/>
        </p:nvSpPr>
        <p:spPr bwMode="auto">
          <a:xfrm>
            <a:off x="3267075" y="2393950"/>
            <a:ext cx="434975"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0</a:t>
            </a:r>
          </a:p>
        </p:txBody>
      </p:sp>
      <p:sp>
        <p:nvSpPr>
          <p:cNvPr id="669703" name="Text Box 7"/>
          <p:cNvSpPr txBox="1">
            <a:spLocks noChangeArrowheads="1"/>
          </p:cNvSpPr>
          <p:nvPr/>
        </p:nvSpPr>
        <p:spPr bwMode="auto">
          <a:xfrm>
            <a:off x="4256088" y="2371725"/>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1</a:t>
            </a:r>
          </a:p>
        </p:txBody>
      </p:sp>
      <p:sp>
        <p:nvSpPr>
          <p:cNvPr id="669704" name="Text Box 8"/>
          <p:cNvSpPr txBox="1">
            <a:spLocks noChangeArrowheads="1"/>
          </p:cNvSpPr>
          <p:nvPr/>
        </p:nvSpPr>
        <p:spPr bwMode="auto">
          <a:xfrm>
            <a:off x="5226050" y="2386013"/>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3</a:t>
            </a:r>
          </a:p>
        </p:txBody>
      </p:sp>
      <p:sp>
        <p:nvSpPr>
          <p:cNvPr id="669705" name="Text Box 9"/>
          <p:cNvSpPr txBox="1">
            <a:spLocks noChangeArrowheads="1"/>
          </p:cNvSpPr>
          <p:nvPr/>
        </p:nvSpPr>
        <p:spPr bwMode="auto">
          <a:xfrm>
            <a:off x="6238875" y="2374900"/>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2</a:t>
            </a:r>
          </a:p>
        </p:txBody>
      </p:sp>
      <p:sp>
        <p:nvSpPr>
          <p:cNvPr id="669706" name="Text Box 10"/>
          <p:cNvSpPr txBox="1">
            <a:spLocks noChangeArrowheads="1"/>
          </p:cNvSpPr>
          <p:nvPr/>
        </p:nvSpPr>
        <p:spPr bwMode="auto">
          <a:xfrm>
            <a:off x="4276725" y="3441700"/>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5</a:t>
            </a:r>
          </a:p>
        </p:txBody>
      </p:sp>
      <p:sp>
        <p:nvSpPr>
          <p:cNvPr id="669707" name="Text Box 11"/>
          <p:cNvSpPr txBox="1">
            <a:spLocks noChangeArrowheads="1"/>
          </p:cNvSpPr>
          <p:nvPr/>
        </p:nvSpPr>
        <p:spPr bwMode="auto">
          <a:xfrm>
            <a:off x="6270625" y="3470275"/>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6</a:t>
            </a:r>
          </a:p>
        </p:txBody>
      </p:sp>
      <p:sp>
        <p:nvSpPr>
          <p:cNvPr id="669708" name="Text Box 12"/>
          <p:cNvSpPr txBox="1">
            <a:spLocks noChangeArrowheads="1"/>
          </p:cNvSpPr>
          <p:nvPr/>
        </p:nvSpPr>
        <p:spPr bwMode="auto">
          <a:xfrm>
            <a:off x="3201988" y="3473450"/>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4</a:t>
            </a:r>
          </a:p>
        </p:txBody>
      </p:sp>
      <p:sp>
        <p:nvSpPr>
          <p:cNvPr id="669709" name="Text Box 13"/>
          <p:cNvSpPr txBox="1">
            <a:spLocks noChangeArrowheads="1"/>
          </p:cNvSpPr>
          <p:nvPr/>
        </p:nvSpPr>
        <p:spPr bwMode="auto">
          <a:xfrm>
            <a:off x="5264150" y="3448050"/>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7</a:t>
            </a:r>
          </a:p>
        </p:txBody>
      </p:sp>
      <p:sp>
        <p:nvSpPr>
          <p:cNvPr id="669710" name="Rectangle 14"/>
          <p:cNvSpPr>
            <a:spLocks noChangeArrowheads="1"/>
          </p:cNvSpPr>
          <p:nvPr/>
        </p:nvSpPr>
        <p:spPr bwMode="auto">
          <a:xfrm>
            <a:off x="2506663" y="2427288"/>
            <a:ext cx="4187825" cy="2057400"/>
          </a:xfrm>
          <a:prstGeom prst="rect">
            <a:avLst/>
          </a:prstGeom>
          <a:noFill/>
          <a:ln w="38100">
            <a:solidFill>
              <a:schemeClr val="tx1"/>
            </a:solidFill>
            <a:miter lim="800000"/>
            <a:headEnd/>
            <a:tailEnd/>
          </a:ln>
          <a:effectLst/>
        </p:spPr>
        <p:txBody>
          <a:bodyPr wrap="none" anchor="ctr"/>
          <a:lstStyle/>
          <a:p>
            <a:endParaRPr lang="en-US"/>
          </a:p>
        </p:txBody>
      </p:sp>
      <p:sp>
        <p:nvSpPr>
          <p:cNvPr id="669711" name="Line 15"/>
          <p:cNvSpPr>
            <a:spLocks noChangeShapeType="1"/>
          </p:cNvSpPr>
          <p:nvPr/>
        </p:nvSpPr>
        <p:spPr bwMode="auto">
          <a:xfrm>
            <a:off x="4648200" y="1993900"/>
            <a:ext cx="0" cy="2497138"/>
          </a:xfrm>
          <a:prstGeom prst="line">
            <a:avLst/>
          </a:prstGeom>
          <a:noFill/>
          <a:ln w="38100">
            <a:solidFill>
              <a:schemeClr val="tx1"/>
            </a:solidFill>
            <a:round/>
            <a:headEnd/>
            <a:tailEnd/>
          </a:ln>
          <a:effectLst/>
        </p:spPr>
        <p:txBody>
          <a:bodyPr/>
          <a:lstStyle/>
          <a:p>
            <a:endParaRPr lang="en-US"/>
          </a:p>
        </p:txBody>
      </p:sp>
      <p:sp>
        <p:nvSpPr>
          <p:cNvPr id="669712" name="Line 16"/>
          <p:cNvSpPr>
            <a:spLocks noChangeShapeType="1"/>
          </p:cNvSpPr>
          <p:nvPr/>
        </p:nvSpPr>
        <p:spPr bwMode="auto">
          <a:xfrm>
            <a:off x="2079625" y="3440113"/>
            <a:ext cx="4635500" cy="0"/>
          </a:xfrm>
          <a:prstGeom prst="line">
            <a:avLst/>
          </a:prstGeom>
          <a:noFill/>
          <a:ln w="38100">
            <a:solidFill>
              <a:schemeClr val="tx1"/>
            </a:solidFill>
            <a:round/>
            <a:headEnd/>
            <a:tailEnd/>
          </a:ln>
          <a:effectLst/>
        </p:spPr>
        <p:txBody>
          <a:bodyPr/>
          <a:lstStyle/>
          <a:p>
            <a:endParaRPr lang="en-US"/>
          </a:p>
        </p:txBody>
      </p:sp>
      <p:sp>
        <p:nvSpPr>
          <p:cNvPr id="669713" name="Line 17"/>
          <p:cNvSpPr>
            <a:spLocks noChangeShapeType="1"/>
          </p:cNvSpPr>
          <p:nvPr/>
        </p:nvSpPr>
        <p:spPr bwMode="auto">
          <a:xfrm>
            <a:off x="3632200" y="2430463"/>
            <a:ext cx="0" cy="2552700"/>
          </a:xfrm>
          <a:prstGeom prst="line">
            <a:avLst/>
          </a:prstGeom>
          <a:noFill/>
          <a:ln w="38100">
            <a:solidFill>
              <a:schemeClr val="tx1"/>
            </a:solidFill>
            <a:round/>
            <a:headEnd/>
            <a:tailEnd/>
          </a:ln>
          <a:effectLst/>
        </p:spPr>
        <p:txBody>
          <a:bodyPr/>
          <a:lstStyle/>
          <a:p>
            <a:endParaRPr lang="en-US"/>
          </a:p>
        </p:txBody>
      </p:sp>
      <p:sp>
        <p:nvSpPr>
          <p:cNvPr id="669714" name="Line 18"/>
          <p:cNvSpPr>
            <a:spLocks noChangeShapeType="1"/>
          </p:cNvSpPr>
          <p:nvPr/>
        </p:nvSpPr>
        <p:spPr bwMode="auto">
          <a:xfrm flipH="1">
            <a:off x="5694363" y="2416175"/>
            <a:ext cx="0" cy="2595563"/>
          </a:xfrm>
          <a:prstGeom prst="line">
            <a:avLst/>
          </a:prstGeom>
          <a:noFill/>
          <a:ln w="38100">
            <a:solidFill>
              <a:schemeClr val="tx1"/>
            </a:solidFill>
            <a:round/>
            <a:headEnd/>
            <a:tailEnd/>
          </a:ln>
          <a:effectLst/>
        </p:spPr>
        <p:txBody>
          <a:bodyPr/>
          <a:lstStyle/>
          <a:p>
            <a:endParaRPr lang="en-US"/>
          </a:p>
        </p:txBody>
      </p:sp>
      <p:sp>
        <p:nvSpPr>
          <p:cNvPr id="669717" name="AutoShape 21"/>
          <p:cNvSpPr>
            <a:spLocks noChangeArrowheads="1"/>
          </p:cNvSpPr>
          <p:nvPr/>
        </p:nvSpPr>
        <p:spPr bwMode="auto">
          <a:xfrm>
            <a:off x="2641600" y="2638278"/>
            <a:ext cx="1841500" cy="696913"/>
          </a:xfrm>
          <a:prstGeom prst="roundRect">
            <a:avLst>
              <a:gd name="adj" fmla="val 16667"/>
            </a:avLst>
          </a:prstGeom>
          <a:noFill/>
          <a:ln w="38100">
            <a:solidFill>
              <a:schemeClr val="accent2"/>
            </a:solidFill>
            <a:round/>
            <a:headEnd/>
            <a:tailEnd/>
          </a:ln>
          <a:effectLst/>
        </p:spPr>
        <p:txBody>
          <a:bodyPr lIns="0" rIns="0" anchor="ctr">
            <a:spAutoFit/>
          </a:bodyPr>
          <a:lstStyle/>
          <a:p>
            <a:endParaRPr lang="en-US"/>
          </a:p>
        </p:txBody>
      </p:sp>
      <p:sp>
        <p:nvSpPr>
          <p:cNvPr id="669718" name="AutoShape 22"/>
          <p:cNvSpPr>
            <a:spLocks noChangeArrowheads="1"/>
          </p:cNvSpPr>
          <p:nvPr/>
        </p:nvSpPr>
        <p:spPr bwMode="auto">
          <a:xfrm rot="16200000">
            <a:off x="4221957" y="3078956"/>
            <a:ext cx="1841500" cy="696913"/>
          </a:xfrm>
          <a:prstGeom prst="roundRect">
            <a:avLst>
              <a:gd name="adj" fmla="val 16667"/>
            </a:avLst>
          </a:prstGeom>
          <a:noFill/>
          <a:ln w="38100">
            <a:solidFill>
              <a:schemeClr val="accent2"/>
            </a:solidFill>
            <a:round/>
            <a:headEnd/>
            <a:tailEnd/>
          </a:ln>
          <a:effectLst/>
        </p:spPr>
        <p:txBody>
          <a:bodyPr lIns="0" rIns="0" anchor="ctr">
            <a:spAutoFit/>
          </a:bodyPr>
          <a:lstStyle/>
          <a:p>
            <a:endParaRPr lang="en-US"/>
          </a:p>
        </p:txBody>
      </p:sp>
      <p:cxnSp>
        <p:nvCxnSpPr>
          <p:cNvPr id="31" name="Straight Connector 30"/>
          <p:cNvCxnSpPr/>
          <p:nvPr/>
        </p:nvCxnSpPr>
        <p:spPr>
          <a:xfrm rot="10800000">
            <a:off x="1619672" y="1916832"/>
            <a:ext cx="864096"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38"/>
          <p:cNvGrpSpPr/>
          <p:nvPr/>
        </p:nvGrpSpPr>
        <p:grpSpPr>
          <a:xfrm>
            <a:off x="1674430" y="1409056"/>
            <a:ext cx="4841786" cy="2769641"/>
            <a:chOff x="1674430" y="1409056"/>
            <a:chExt cx="4841786" cy="2769641"/>
          </a:xfrm>
        </p:grpSpPr>
        <p:grpSp>
          <p:nvGrpSpPr>
            <p:cNvPr id="4" name="Group 37"/>
            <p:cNvGrpSpPr/>
            <p:nvPr/>
          </p:nvGrpSpPr>
          <p:grpSpPr>
            <a:xfrm>
              <a:off x="1874579" y="1409056"/>
              <a:ext cx="738797" cy="769441"/>
              <a:chOff x="1474033" y="1985120"/>
              <a:chExt cx="738797" cy="769441"/>
            </a:xfrm>
          </p:grpSpPr>
          <p:sp>
            <p:nvSpPr>
              <p:cNvPr id="669700" name="Rectangle 4"/>
              <p:cNvSpPr>
                <a:spLocks noChangeArrowheads="1"/>
              </p:cNvSpPr>
              <p:nvPr/>
            </p:nvSpPr>
            <p:spPr bwMode="auto">
              <a:xfrm>
                <a:off x="1778095" y="1985120"/>
                <a:ext cx="434735" cy="769441"/>
              </a:xfrm>
              <a:prstGeom prst="rect">
                <a:avLst/>
              </a:prstGeom>
              <a:noFill/>
              <a:ln w="9525">
                <a:noFill/>
                <a:miter lim="800000"/>
                <a:headEnd/>
                <a:tailEnd/>
              </a:ln>
              <a:effectLst/>
            </p:spPr>
            <p:txBody>
              <a:bodyPr wrap="none" anchor="ctr">
                <a:spAutoFit/>
              </a:bodyPr>
              <a:lstStyle/>
              <a:p>
                <a:pPr algn="ctr" eaLnBrk="0" hangingPunct="0">
                  <a:spcBef>
                    <a:spcPct val="50000"/>
                  </a:spcBef>
                </a:pPr>
                <a:r>
                  <a:rPr lang="tr-TR" sz="4400" dirty="0">
                    <a:latin typeface="Times New Roman" pitchFamily="18" charset="0"/>
                  </a:rPr>
                  <a:t>z</a:t>
                </a:r>
                <a:endParaRPr lang="en-US" sz="4400" dirty="0">
                  <a:latin typeface="Times New Roman" pitchFamily="18" charset="0"/>
                </a:endParaRPr>
              </a:p>
            </p:txBody>
          </p:sp>
          <p:sp>
            <p:nvSpPr>
              <p:cNvPr id="669715" name="Rectangle 19"/>
              <p:cNvSpPr>
                <a:spLocks noChangeArrowheads="1"/>
              </p:cNvSpPr>
              <p:nvPr/>
            </p:nvSpPr>
            <p:spPr bwMode="auto">
              <a:xfrm>
                <a:off x="1474033" y="1985120"/>
                <a:ext cx="466795" cy="769441"/>
              </a:xfrm>
              <a:prstGeom prst="rect">
                <a:avLst/>
              </a:prstGeom>
              <a:noFill/>
              <a:ln w="9525">
                <a:noFill/>
                <a:miter lim="800000"/>
                <a:headEnd/>
                <a:tailEnd/>
              </a:ln>
              <a:effectLst/>
            </p:spPr>
            <p:txBody>
              <a:bodyPr wrap="none" anchor="ctr">
                <a:spAutoFit/>
              </a:bodyPr>
              <a:lstStyle/>
              <a:p>
                <a:pPr algn="ctr" eaLnBrk="0" hangingPunct="0">
                  <a:spcBef>
                    <a:spcPct val="50000"/>
                  </a:spcBef>
                </a:pPr>
                <a:r>
                  <a:rPr lang="tr-TR" sz="4400" dirty="0">
                    <a:latin typeface="Times New Roman" pitchFamily="18" charset="0"/>
                  </a:rPr>
                  <a:t>y</a:t>
                </a:r>
                <a:endParaRPr lang="en-US" sz="4400" dirty="0">
                  <a:latin typeface="Times New Roman" pitchFamily="18" charset="0"/>
                </a:endParaRPr>
              </a:p>
            </p:txBody>
          </p:sp>
        </p:grpSp>
        <p:sp>
          <p:nvSpPr>
            <p:cNvPr id="669716" name="Rectangle 20"/>
            <p:cNvSpPr>
              <a:spLocks noChangeArrowheads="1"/>
            </p:cNvSpPr>
            <p:nvPr/>
          </p:nvSpPr>
          <p:spPr bwMode="auto">
            <a:xfrm>
              <a:off x="1674430" y="1913112"/>
              <a:ext cx="466795" cy="769441"/>
            </a:xfrm>
            <a:prstGeom prst="rect">
              <a:avLst/>
            </a:prstGeom>
            <a:noFill/>
            <a:ln w="9525">
              <a:noFill/>
              <a:miter lim="800000"/>
              <a:headEnd/>
              <a:tailEnd/>
            </a:ln>
            <a:effectLst/>
          </p:spPr>
          <p:txBody>
            <a:bodyPr wrap="none" anchor="ctr">
              <a:spAutoFit/>
            </a:bodyPr>
            <a:lstStyle/>
            <a:p>
              <a:pPr algn="ctr" eaLnBrk="0" hangingPunct="0">
                <a:spcBef>
                  <a:spcPct val="50000"/>
                </a:spcBef>
              </a:pPr>
              <a:r>
                <a:rPr lang="tr-TR" sz="4400" dirty="0">
                  <a:latin typeface="Times New Roman" pitchFamily="18" charset="0"/>
                </a:rPr>
                <a:t>x</a:t>
              </a:r>
              <a:endParaRPr lang="en-US" sz="4400" dirty="0">
                <a:latin typeface="Times New Roman" pitchFamily="18" charset="0"/>
              </a:endParaRPr>
            </a:p>
          </p:txBody>
        </p:sp>
        <p:sp>
          <p:nvSpPr>
            <p:cNvPr id="32" name="TextBox 31"/>
            <p:cNvSpPr txBox="1"/>
            <p:nvPr/>
          </p:nvSpPr>
          <p:spPr>
            <a:xfrm>
              <a:off x="2771800" y="1988840"/>
              <a:ext cx="572593" cy="461665"/>
            </a:xfrm>
            <a:prstGeom prst="rect">
              <a:avLst/>
            </a:prstGeom>
            <a:noFill/>
          </p:spPr>
          <p:txBody>
            <a:bodyPr wrap="none" rtlCol="0">
              <a:spAutoFit/>
            </a:bodyPr>
            <a:lstStyle/>
            <a:p>
              <a:r>
                <a:rPr lang="tr-TR" sz="2400" dirty="0"/>
                <a:t>00</a:t>
              </a:r>
              <a:endParaRPr lang="en-US" sz="2400" dirty="0"/>
            </a:p>
          </p:txBody>
        </p:sp>
        <p:sp>
          <p:nvSpPr>
            <p:cNvPr id="33" name="TextBox 32"/>
            <p:cNvSpPr txBox="1"/>
            <p:nvPr/>
          </p:nvSpPr>
          <p:spPr>
            <a:xfrm>
              <a:off x="3923928" y="1988840"/>
              <a:ext cx="572593" cy="461665"/>
            </a:xfrm>
            <a:prstGeom prst="rect">
              <a:avLst/>
            </a:prstGeom>
            <a:noFill/>
          </p:spPr>
          <p:txBody>
            <a:bodyPr wrap="none" rtlCol="0">
              <a:spAutoFit/>
            </a:bodyPr>
            <a:lstStyle/>
            <a:p>
              <a:r>
                <a:rPr lang="tr-TR" sz="2400" dirty="0"/>
                <a:t>01</a:t>
              </a:r>
              <a:endParaRPr lang="en-US" sz="2400" dirty="0"/>
            </a:p>
          </p:txBody>
        </p:sp>
        <p:sp>
          <p:nvSpPr>
            <p:cNvPr id="34" name="TextBox 33"/>
            <p:cNvSpPr txBox="1"/>
            <p:nvPr/>
          </p:nvSpPr>
          <p:spPr>
            <a:xfrm>
              <a:off x="4932040" y="1988840"/>
              <a:ext cx="572593" cy="461665"/>
            </a:xfrm>
            <a:prstGeom prst="rect">
              <a:avLst/>
            </a:prstGeom>
            <a:noFill/>
          </p:spPr>
          <p:txBody>
            <a:bodyPr wrap="none" rtlCol="0">
              <a:spAutoFit/>
            </a:bodyPr>
            <a:lstStyle/>
            <a:p>
              <a:r>
                <a:rPr lang="tr-TR" sz="2400" dirty="0"/>
                <a:t>11</a:t>
              </a:r>
              <a:endParaRPr lang="en-US" sz="2400" dirty="0"/>
            </a:p>
          </p:txBody>
        </p:sp>
        <p:sp>
          <p:nvSpPr>
            <p:cNvPr id="35" name="TextBox 34"/>
            <p:cNvSpPr txBox="1"/>
            <p:nvPr/>
          </p:nvSpPr>
          <p:spPr>
            <a:xfrm>
              <a:off x="5943623" y="1988840"/>
              <a:ext cx="572593" cy="461665"/>
            </a:xfrm>
            <a:prstGeom prst="rect">
              <a:avLst/>
            </a:prstGeom>
            <a:noFill/>
          </p:spPr>
          <p:txBody>
            <a:bodyPr wrap="none" rtlCol="0">
              <a:spAutoFit/>
            </a:bodyPr>
            <a:lstStyle/>
            <a:p>
              <a:r>
                <a:rPr lang="tr-TR" sz="2400" dirty="0"/>
                <a:t>10</a:t>
              </a:r>
              <a:endParaRPr lang="en-US" sz="2400" dirty="0"/>
            </a:p>
          </p:txBody>
        </p:sp>
        <p:sp>
          <p:nvSpPr>
            <p:cNvPr id="36" name="TextBox 35"/>
            <p:cNvSpPr txBox="1"/>
            <p:nvPr/>
          </p:nvSpPr>
          <p:spPr>
            <a:xfrm>
              <a:off x="1961122" y="2708920"/>
              <a:ext cx="378630" cy="461665"/>
            </a:xfrm>
            <a:prstGeom prst="rect">
              <a:avLst/>
            </a:prstGeom>
            <a:noFill/>
          </p:spPr>
          <p:txBody>
            <a:bodyPr wrap="none" rtlCol="0">
              <a:spAutoFit/>
            </a:bodyPr>
            <a:lstStyle/>
            <a:p>
              <a:r>
                <a:rPr lang="tr-TR" sz="2400" dirty="0"/>
                <a:t>0</a:t>
              </a:r>
              <a:endParaRPr lang="en-US" sz="2400" dirty="0"/>
            </a:p>
          </p:txBody>
        </p:sp>
        <p:sp>
          <p:nvSpPr>
            <p:cNvPr id="37" name="TextBox 36"/>
            <p:cNvSpPr txBox="1"/>
            <p:nvPr/>
          </p:nvSpPr>
          <p:spPr>
            <a:xfrm>
              <a:off x="1961122" y="3717032"/>
              <a:ext cx="378630" cy="461665"/>
            </a:xfrm>
            <a:prstGeom prst="rect">
              <a:avLst/>
            </a:prstGeom>
            <a:noFill/>
          </p:spPr>
          <p:txBody>
            <a:bodyPr wrap="none" rtlCol="0">
              <a:spAutoFit/>
            </a:bodyPr>
            <a:lstStyle/>
            <a:p>
              <a:r>
                <a:rPr lang="tr-TR" sz="2400" dirty="0"/>
                <a:t>1</a:t>
              </a:r>
              <a:endParaRPr lang="en-US" sz="24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97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97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17" grpId="0" animBg="1"/>
      <p:bldP spid="6697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4294967295"/>
          </p:nvPr>
        </p:nvSpPr>
        <p:spPr>
          <a:xfrm>
            <a:off x="8432800" y="6407944"/>
            <a:ext cx="580232" cy="450056"/>
          </a:xfrm>
          <a:prstGeom prst="rect">
            <a:avLst/>
          </a:prstGeom>
        </p:spPr>
        <p:txBody>
          <a:bodyPr/>
          <a:lstStyle/>
          <a:p>
            <a:fld id="{C1C2CCBA-797B-4E49-9CF9-7EB5F902CD86}" type="slidenum">
              <a:rPr lang="tr-TR"/>
              <a:pPr/>
              <a:t>27</a:t>
            </a:fld>
            <a:endParaRPr lang="tr-TR" dirty="0"/>
          </a:p>
        </p:txBody>
      </p:sp>
      <p:sp>
        <p:nvSpPr>
          <p:cNvPr id="670722" name="Rectangle 2"/>
          <p:cNvSpPr>
            <a:spLocks noGrp="1" noChangeArrowheads="1"/>
          </p:cNvSpPr>
          <p:nvPr>
            <p:ph type="title"/>
          </p:nvPr>
        </p:nvSpPr>
        <p:spPr>
          <a:xfrm>
            <a:off x="457200" y="8474"/>
            <a:ext cx="8229600" cy="1066800"/>
          </a:xfrm>
        </p:spPr>
        <p:txBody>
          <a:bodyPr>
            <a:normAutofit/>
          </a:bodyPr>
          <a:lstStyle/>
          <a:p>
            <a:r>
              <a:rPr lang="en-US" b="1" dirty="0">
                <a:solidFill>
                  <a:schemeClr val="tx1"/>
                </a:solidFill>
              </a:rPr>
              <a:t>Three Variable </a:t>
            </a:r>
            <a:r>
              <a:rPr lang="en-US" b="1" dirty="0"/>
              <a:t>K</a:t>
            </a:r>
            <a:r>
              <a:rPr lang="tr-TR" b="1" dirty="0"/>
              <a:t>arnaugh </a:t>
            </a:r>
            <a:r>
              <a:rPr lang="en-US" b="1" dirty="0">
                <a:solidFill>
                  <a:schemeClr val="tx1"/>
                </a:solidFill>
              </a:rPr>
              <a:t>Map</a:t>
            </a:r>
            <a:endParaRPr lang="en-US" dirty="0"/>
          </a:p>
        </p:txBody>
      </p:sp>
      <p:sp>
        <p:nvSpPr>
          <p:cNvPr id="670747" name="AutoShape 27"/>
          <p:cNvSpPr>
            <a:spLocks noChangeArrowheads="1"/>
          </p:cNvSpPr>
          <p:nvPr/>
        </p:nvSpPr>
        <p:spPr bwMode="auto">
          <a:xfrm>
            <a:off x="3708400" y="2461667"/>
            <a:ext cx="1841500" cy="1800225"/>
          </a:xfrm>
          <a:prstGeom prst="roundRect">
            <a:avLst>
              <a:gd name="adj" fmla="val 16667"/>
            </a:avLst>
          </a:prstGeom>
          <a:noFill/>
          <a:ln w="38100">
            <a:solidFill>
              <a:schemeClr val="accent2"/>
            </a:solidFill>
            <a:round/>
            <a:headEnd/>
            <a:tailEnd/>
          </a:ln>
          <a:effectLst/>
        </p:spPr>
        <p:txBody>
          <a:bodyPr lIns="0" rIns="0" anchor="ctr">
            <a:spAutoFit/>
          </a:bodyPr>
          <a:lstStyle/>
          <a:p>
            <a:endParaRPr lang="en-US"/>
          </a:p>
        </p:txBody>
      </p:sp>
      <p:sp>
        <p:nvSpPr>
          <p:cNvPr id="670726" name="Text Box 6"/>
          <p:cNvSpPr txBox="1">
            <a:spLocks noChangeArrowheads="1"/>
          </p:cNvSpPr>
          <p:nvPr/>
        </p:nvSpPr>
        <p:spPr bwMode="auto">
          <a:xfrm>
            <a:off x="3267075" y="2348954"/>
            <a:ext cx="434975"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0</a:t>
            </a:r>
          </a:p>
        </p:txBody>
      </p:sp>
      <p:sp>
        <p:nvSpPr>
          <p:cNvPr id="670727" name="Text Box 7"/>
          <p:cNvSpPr txBox="1">
            <a:spLocks noChangeArrowheads="1"/>
          </p:cNvSpPr>
          <p:nvPr/>
        </p:nvSpPr>
        <p:spPr bwMode="auto">
          <a:xfrm>
            <a:off x="4256088" y="2326729"/>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1</a:t>
            </a:r>
          </a:p>
        </p:txBody>
      </p:sp>
      <p:sp>
        <p:nvSpPr>
          <p:cNvPr id="670728" name="Text Box 8"/>
          <p:cNvSpPr txBox="1">
            <a:spLocks noChangeArrowheads="1"/>
          </p:cNvSpPr>
          <p:nvPr/>
        </p:nvSpPr>
        <p:spPr bwMode="auto">
          <a:xfrm>
            <a:off x="5226050" y="2341017"/>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3</a:t>
            </a:r>
          </a:p>
        </p:txBody>
      </p:sp>
      <p:sp>
        <p:nvSpPr>
          <p:cNvPr id="670729" name="Text Box 9"/>
          <p:cNvSpPr txBox="1">
            <a:spLocks noChangeArrowheads="1"/>
          </p:cNvSpPr>
          <p:nvPr/>
        </p:nvSpPr>
        <p:spPr bwMode="auto">
          <a:xfrm>
            <a:off x="6238875" y="2329904"/>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2</a:t>
            </a:r>
          </a:p>
        </p:txBody>
      </p:sp>
      <p:sp>
        <p:nvSpPr>
          <p:cNvPr id="670730" name="Text Box 10"/>
          <p:cNvSpPr txBox="1">
            <a:spLocks noChangeArrowheads="1"/>
          </p:cNvSpPr>
          <p:nvPr/>
        </p:nvSpPr>
        <p:spPr bwMode="auto">
          <a:xfrm>
            <a:off x="4276725" y="3396704"/>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5</a:t>
            </a:r>
          </a:p>
        </p:txBody>
      </p:sp>
      <p:sp>
        <p:nvSpPr>
          <p:cNvPr id="670731" name="Text Box 11"/>
          <p:cNvSpPr txBox="1">
            <a:spLocks noChangeArrowheads="1"/>
          </p:cNvSpPr>
          <p:nvPr/>
        </p:nvSpPr>
        <p:spPr bwMode="auto">
          <a:xfrm>
            <a:off x="6270625" y="3425279"/>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6</a:t>
            </a:r>
          </a:p>
        </p:txBody>
      </p:sp>
      <p:sp>
        <p:nvSpPr>
          <p:cNvPr id="670732" name="Text Box 12"/>
          <p:cNvSpPr txBox="1">
            <a:spLocks noChangeArrowheads="1"/>
          </p:cNvSpPr>
          <p:nvPr/>
        </p:nvSpPr>
        <p:spPr bwMode="auto">
          <a:xfrm>
            <a:off x="3201988" y="3428454"/>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4</a:t>
            </a:r>
          </a:p>
        </p:txBody>
      </p:sp>
      <p:sp>
        <p:nvSpPr>
          <p:cNvPr id="670733" name="Text Box 13"/>
          <p:cNvSpPr txBox="1">
            <a:spLocks noChangeArrowheads="1"/>
          </p:cNvSpPr>
          <p:nvPr/>
        </p:nvSpPr>
        <p:spPr bwMode="auto">
          <a:xfrm>
            <a:off x="5264150" y="3403054"/>
            <a:ext cx="434975" cy="519113"/>
          </a:xfrm>
          <a:prstGeom prst="rect">
            <a:avLst/>
          </a:prstGeom>
          <a:noFill/>
          <a:ln w="9525">
            <a:noFill/>
            <a:miter lim="800000"/>
            <a:headEnd/>
            <a:tailEnd/>
          </a:ln>
          <a:effectLst/>
        </p:spPr>
        <p:txBody>
          <a:bodyPr>
            <a:spAutoFit/>
          </a:bodyPr>
          <a:lstStyle/>
          <a:p>
            <a:pPr eaLnBrk="0" hangingPunct="0">
              <a:spcBef>
                <a:spcPct val="50000"/>
              </a:spcBef>
            </a:pPr>
            <a:r>
              <a:rPr lang="en-US" sz="2800">
                <a:latin typeface="Times New Roman" pitchFamily="18" charset="0"/>
              </a:rPr>
              <a:t>7</a:t>
            </a:r>
          </a:p>
        </p:txBody>
      </p:sp>
      <p:sp>
        <p:nvSpPr>
          <p:cNvPr id="670734" name="Rectangle 14"/>
          <p:cNvSpPr>
            <a:spLocks noChangeArrowheads="1"/>
          </p:cNvSpPr>
          <p:nvPr/>
        </p:nvSpPr>
        <p:spPr bwMode="auto">
          <a:xfrm>
            <a:off x="2506663" y="2382292"/>
            <a:ext cx="4187825" cy="2057400"/>
          </a:xfrm>
          <a:prstGeom prst="rect">
            <a:avLst/>
          </a:prstGeom>
          <a:noFill/>
          <a:ln w="38100">
            <a:solidFill>
              <a:schemeClr val="tx1"/>
            </a:solidFill>
            <a:miter lim="800000"/>
            <a:headEnd/>
            <a:tailEnd/>
          </a:ln>
          <a:effectLst/>
        </p:spPr>
        <p:txBody>
          <a:bodyPr wrap="none" anchor="ctr"/>
          <a:lstStyle/>
          <a:p>
            <a:endParaRPr lang="en-US"/>
          </a:p>
        </p:txBody>
      </p:sp>
      <p:sp>
        <p:nvSpPr>
          <p:cNvPr id="670735" name="Line 15"/>
          <p:cNvSpPr>
            <a:spLocks noChangeShapeType="1"/>
          </p:cNvSpPr>
          <p:nvPr/>
        </p:nvSpPr>
        <p:spPr bwMode="auto">
          <a:xfrm>
            <a:off x="4648200" y="1948904"/>
            <a:ext cx="0" cy="2497138"/>
          </a:xfrm>
          <a:prstGeom prst="line">
            <a:avLst/>
          </a:prstGeom>
          <a:noFill/>
          <a:ln w="38100">
            <a:solidFill>
              <a:schemeClr val="tx1"/>
            </a:solidFill>
            <a:round/>
            <a:headEnd/>
            <a:tailEnd/>
          </a:ln>
          <a:effectLst/>
        </p:spPr>
        <p:txBody>
          <a:bodyPr/>
          <a:lstStyle/>
          <a:p>
            <a:endParaRPr lang="en-US"/>
          </a:p>
        </p:txBody>
      </p:sp>
      <p:sp>
        <p:nvSpPr>
          <p:cNvPr id="670736" name="Line 16"/>
          <p:cNvSpPr>
            <a:spLocks noChangeShapeType="1"/>
          </p:cNvSpPr>
          <p:nvPr/>
        </p:nvSpPr>
        <p:spPr bwMode="auto">
          <a:xfrm>
            <a:off x="2079625" y="3395117"/>
            <a:ext cx="4635500" cy="0"/>
          </a:xfrm>
          <a:prstGeom prst="line">
            <a:avLst/>
          </a:prstGeom>
          <a:noFill/>
          <a:ln w="38100">
            <a:solidFill>
              <a:schemeClr val="tx1"/>
            </a:solidFill>
            <a:round/>
            <a:headEnd/>
            <a:tailEnd/>
          </a:ln>
          <a:effectLst/>
        </p:spPr>
        <p:txBody>
          <a:bodyPr/>
          <a:lstStyle/>
          <a:p>
            <a:endParaRPr lang="en-US"/>
          </a:p>
        </p:txBody>
      </p:sp>
      <p:sp>
        <p:nvSpPr>
          <p:cNvPr id="670737" name="Line 17"/>
          <p:cNvSpPr>
            <a:spLocks noChangeShapeType="1"/>
          </p:cNvSpPr>
          <p:nvPr/>
        </p:nvSpPr>
        <p:spPr bwMode="auto">
          <a:xfrm>
            <a:off x="3632200" y="2385467"/>
            <a:ext cx="0" cy="2552700"/>
          </a:xfrm>
          <a:prstGeom prst="line">
            <a:avLst/>
          </a:prstGeom>
          <a:noFill/>
          <a:ln w="38100">
            <a:solidFill>
              <a:schemeClr val="tx1"/>
            </a:solidFill>
            <a:round/>
            <a:headEnd/>
            <a:tailEnd/>
          </a:ln>
          <a:effectLst/>
        </p:spPr>
        <p:txBody>
          <a:bodyPr/>
          <a:lstStyle/>
          <a:p>
            <a:endParaRPr lang="en-US"/>
          </a:p>
        </p:txBody>
      </p:sp>
      <p:sp>
        <p:nvSpPr>
          <p:cNvPr id="670738" name="Line 18"/>
          <p:cNvSpPr>
            <a:spLocks noChangeShapeType="1"/>
          </p:cNvSpPr>
          <p:nvPr/>
        </p:nvSpPr>
        <p:spPr bwMode="auto">
          <a:xfrm flipH="1">
            <a:off x="5694363" y="2371179"/>
            <a:ext cx="0" cy="2595563"/>
          </a:xfrm>
          <a:prstGeom prst="line">
            <a:avLst/>
          </a:prstGeom>
          <a:noFill/>
          <a:ln w="38100">
            <a:solidFill>
              <a:schemeClr val="tx1"/>
            </a:solidFill>
            <a:round/>
            <a:headEnd/>
            <a:tailEnd/>
          </a:ln>
          <a:effectLst/>
        </p:spPr>
        <p:txBody>
          <a:bodyPr/>
          <a:lstStyle/>
          <a:p>
            <a:endParaRPr lang="en-US"/>
          </a:p>
        </p:txBody>
      </p:sp>
      <p:sp>
        <p:nvSpPr>
          <p:cNvPr id="670739" name="Rectangle 19"/>
          <p:cNvSpPr>
            <a:spLocks noChangeArrowheads="1"/>
          </p:cNvSpPr>
          <p:nvPr/>
        </p:nvSpPr>
        <p:spPr bwMode="auto">
          <a:xfrm>
            <a:off x="1978025" y="3520529"/>
            <a:ext cx="463550" cy="762000"/>
          </a:xfrm>
          <a:prstGeom prst="rect">
            <a:avLst/>
          </a:prstGeom>
          <a:noFill/>
          <a:ln w="9525">
            <a:noFill/>
            <a:miter lim="800000"/>
            <a:headEnd/>
            <a:tailEnd/>
          </a:ln>
          <a:effectLst/>
        </p:spPr>
        <p:txBody>
          <a:bodyPr wrap="none" anchor="ctr">
            <a:spAutoFit/>
          </a:bodyPr>
          <a:lstStyle/>
          <a:p>
            <a:pPr algn="ctr" eaLnBrk="0" hangingPunct="0">
              <a:spcBef>
                <a:spcPct val="50000"/>
              </a:spcBef>
            </a:pPr>
            <a:r>
              <a:rPr lang="en-US" sz="4400">
                <a:latin typeface="Times New Roman" pitchFamily="18" charset="0"/>
              </a:rPr>
              <a:t>x</a:t>
            </a:r>
          </a:p>
        </p:txBody>
      </p:sp>
      <p:sp>
        <p:nvSpPr>
          <p:cNvPr id="670741" name="AutoShape 21"/>
          <p:cNvSpPr>
            <a:spLocks noChangeArrowheads="1"/>
          </p:cNvSpPr>
          <p:nvPr/>
        </p:nvSpPr>
        <p:spPr bwMode="auto">
          <a:xfrm>
            <a:off x="2641600" y="2523579"/>
            <a:ext cx="1841500" cy="1800225"/>
          </a:xfrm>
          <a:prstGeom prst="roundRect">
            <a:avLst>
              <a:gd name="adj" fmla="val 16667"/>
            </a:avLst>
          </a:prstGeom>
          <a:noFill/>
          <a:ln w="38100">
            <a:solidFill>
              <a:schemeClr val="accent2"/>
            </a:solidFill>
            <a:round/>
            <a:headEnd/>
            <a:tailEnd/>
          </a:ln>
          <a:effectLst/>
        </p:spPr>
        <p:txBody>
          <a:bodyPr lIns="0" rIns="0" anchor="ctr">
            <a:spAutoFit/>
          </a:bodyPr>
          <a:lstStyle/>
          <a:p>
            <a:endParaRPr lang="en-US"/>
          </a:p>
        </p:txBody>
      </p:sp>
      <p:sp>
        <p:nvSpPr>
          <p:cNvPr id="670743" name="AutoShape 23"/>
          <p:cNvSpPr>
            <a:spLocks noChangeArrowheads="1"/>
          </p:cNvSpPr>
          <p:nvPr/>
        </p:nvSpPr>
        <p:spPr bwMode="auto">
          <a:xfrm>
            <a:off x="5827713" y="2613305"/>
            <a:ext cx="1841500" cy="1688852"/>
          </a:xfrm>
          <a:prstGeom prst="roundRect">
            <a:avLst>
              <a:gd name="adj" fmla="val 16667"/>
            </a:avLst>
          </a:prstGeom>
          <a:noFill/>
          <a:ln w="38100">
            <a:solidFill>
              <a:schemeClr val="accent2"/>
            </a:solidFill>
            <a:round/>
            <a:headEnd/>
            <a:tailEnd/>
          </a:ln>
          <a:effectLst/>
        </p:spPr>
        <p:txBody>
          <a:bodyPr lIns="0" rIns="0" anchor="ctr">
            <a:spAutoFit/>
          </a:bodyPr>
          <a:lstStyle/>
          <a:p>
            <a:endParaRPr lang="en-US"/>
          </a:p>
        </p:txBody>
      </p:sp>
      <p:sp>
        <p:nvSpPr>
          <p:cNvPr id="670744" name="Rectangle 24"/>
          <p:cNvSpPr>
            <a:spLocks noChangeArrowheads="1"/>
          </p:cNvSpPr>
          <p:nvPr/>
        </p:nvSpPr>
        <p:spPr bwMode="auto">
          <a:xfrm>
            <a:off x="6851650" y="1786191"/>
            <a:ext cx="957263" cy="3412326"/>
          </a:xfrm>
          <a:prstGeom prst="rect">
            <a:avLst/>
          </a:prstGeom>
          <a:solidFill>
            <a:schemeClr val="bg1"/>
          </a:solidFill>
          <a:ln w="9525">
            <a:noFill/>
            <a:miter lim="800000"/>
            <a:headEnd/>
            <a:tailEnd/>
          </a:ln>
          <a:effectLst/>
        </p:spPr>
        <p:txBody>
          <a:bodyPr wrap="none" lIns="0" rIns="0" anchor="ctr">
            <a:spAutoFit/>
          </a:bodyPr>
          <a:lstStyle/>
          <a:p>
            <a:endParaRPr lang="en-US"/>
          </a:p>
        </p:txBody>
      </p:sp>
      <p:sp>
        <p:nvSpPr>
          <p:cNvPr id="670745" name="AutoShape 25"/>
          <p:cNvSpPr>
            <a:spLocks noChangeArrowheads="1"/>
          </p:cNvSpPr>
          <p:nvPr/>
        </p:nvSpPr>
        <p:spPr bwMode="auto">
          <a:xfrm flipH="1">
            <a:off x="1520825" y="2563293"/>
            <a:ext cx="1841500" cy="1688852"/>
          </a:xfrm>
          <a:prstGeom prst="roundRect">
            <a:avLst>
              <a:gd name="adj" fmla="val 16667"/>
            </a:avLst>
          </a:prstGeom>
          <a:noFill/>
          <a:ln w="38100">
            <a:solidFill>
              <a:schemeClr val="accent2"/>
            </a:solidFill>
            <a:round/>
            <a:headEnd/>
            <a:tailEnd/>
          </a:ln>
          <a:effectLst/>
        </p:spPr>
        <p:txBody>
          <a:bodyPr lIns="0" rIns="0" anchor="ctr">
            <a:spAutoFit/>
          </a:bodyPr>
          <a:lstStyle/>
          <a:p>
            <a:endParaRPr lang="en-US"/>
          </a:p>
        </p:txBody>
      </p:sp>
      <p:sp>
        <p:nvSpPr>
          <p:cNvPr id="670746" name="Rectangle 26"/>
          <p:cNvSpPr>
            <a:spLocks noChangeArrowheads="1"/>
          </p:cNvSpPr>
          <p:nvPr/>
        </p:nvSpPr>
        <p:spPr bwMode="auto">
          <a:xfrm flipH="1">
            <a:off x="1381125" y="1736179"/>
            <a:ext cx="957263" cy="3412326"/>
          </a:xfrm>
          <a:prstGeom prst="rect">
            <a:avLst/>
          </a:prstGeom>
          <a:solidFill>
            <a:schemeClr val="bg1"/>
          </a:solidFill>
          <a:ln w="9525">
            <a:noFill/>
            <a:miter lim="800000"/>
            <a:headEnd/>
            <a:tailEnd/>
          </a:ln>
          <a:effectLst/>
        </p:spPr>
        <p:txBody>
          <a:bodyPr wrap="none" lIns="0" rIns="0" anchor="ctr">
            <a:spAutoFit/>
          </a:bodyPr>
          <a:lstStyle/>
          <a:p>
            <a:endParaRPr lang="en-US"/>
          </a:p>
        </p:txBody>
      </p:sp>
      <p:grpSp>
        <p:nvGrpSpPr>
          <p:cNvPr id="2" name="Group 29"/>
          <p:cNvGrpSpPr/>
          <p:nvPr/>
        </p:nvGrpSpPr>
        <p:grpSpPr>
          <a:xfrm>
            <a:off x="1674430" y="1409056"/>
            <a:ext cx="4841786" cy="2769641"/>
            <a:chOff x="1674430" y="1409056"/>
            <a:chExt cx="4841786" cy="2769641"/>
          </a:xfrm>
        </p:grpSpPr>
        <p:grpSp>
          <p:nvGrpSpPr>
            <p:cNvPr id="3" name="Group 37"/>
            <p:cNvGrpSpPr/>
            <p:nvPr/>
          </p:nvGrpSpPr>
          <p:grpSpPr>
            <a:xfrm>
              <a:off x="1874579" y="1409056"/>
              <a:ext cx="738797" cy="769441"/>
              <a:chOff x="1474033" y="1985120"/>
              <a:chExt cx="738797" cy="769441"/>
            </a:xfrm>
          </p:grpSpPr>
          <p:sp>
            <p:nvSpPr>
              <p:cNvPr id="39" name="Rectangle 4"/>
              <p:cNvSpPr>
                <a:spLocks noChangeArrowheads="1"/>
              </p:cNvSpPr>
              <p:nvPr/>
            </p:nvSpPr>
            <p:spPr bwMode="auto">
              <a:xfrm>
                <a:off x="1778095" y="1985120"/>
                <a:ext cx="434735" cy="769441"/>
              </a:xfrm>
              <a:prstGeom prst="rect">
                <a:avLst/>
              </a:prstGeom>
              <a:noFill/>
              <a:ln w="9525">
                <a:noFill/>
                <a:miter lim="800000"/>
                <a:headEnd/>
                <a:tailEnd/>
              </a:ln>
              <a:effectLst/>
            </p:spPr>
            <p:txBody>
              <a:bodyPr wrap="none" anchor="ctr">
                <a:spAutoFit/>
              </a:bodyPr>
              <a:lstStyle/>
              <a:p>
                <a:pPr algn="ctr" eaLnBrk="0" hangingPunct="0">
                  <a:spcBef>
                    <a:spcPct val="50000"/>
                  </a:spcBef>
                </a:pPr>
                <a:r>
                  <a:rPr lang="tr-TR" sz="4400" dirty="0">
                    <a:latin typeface="Times New Roman" pitchFamily="18" charset="0"/>
                  </a:rPr>
                  <a:t>z</a:t>
                </a:r>
                <a:endParaRPr lang="en-US" sz="4400" dirty="0">
                  <a:latin typeface="Times New Roman" pitchFamily="18" charset="0"/>
                </a:endParaRPr>
              </a:p>
            </p:txBody>
          </p:sp>
          <p:sp>
            <p:nvSpPr>
              <p:cNvPr id="40" name="Rectangle 19"/>
              <p:cNvSpPr>
                <a:spLocks noChangeArrowheads="1"/>
              </p:cNvSpPr>
              <p:nvPr/>
            </p:nvSpPr>
            <p:spPr bwMode="auto">
              <a:xfrm>
                <a:off x="1474033" y="1985120"/>
                <a:ext cx="466795" cy="769441"/>
              </a:xfrm>
              <a:prstGeom prst="rect">
                <a:avLst/>
              </a:prstGeom>
              <a:noFill/>
              <a:ln w="9525">
                <a:noFill/>
                <a:miter lim="800000"/>
                <a:headEnd/>
                <a:tailEnd/>
              </a:ln>
              <a:effectLst/>
            </p:spPr>
            <p:txBody>
              <a:bodyPr wrap="none" anchor="ctr">
                <a:spAutoFit/>
              </a:bodyPr>
              <a:lstStyle/>
              <a:p>
                <a:pPr algn="ctr" eaLnBrk="0" hangingPunct="0">
                  <a:spcBef>
                    <a:spcPct val="50000"/>
                  </a:spcBef>
                </a:pPr>
                <a:r>
                  <a:rPr lang="tr-TR" sz="4400" dirty="0">
                    <a:latin typeface="Times New Roman" pitchFamily="18" charset="0"/>
                  </a:rPr>
                  <a:t>y</a:t>
                </a:r>
                <a:endParaRPr lang="en-US" sz="4400" dirty="0">
                  <a:latin typeface="Times New Roman" pitchFamily="18" charset="0"/>
                </a:endParaRPr>
              </a:p>
            </p:txBody>
          </p:sp>
        </p:grpSp>
        <p:sp>
          <p:nvSpPr>
            <p:cNvPr id="32" name="Rectangle 20"/>
            <p:cNvSpPr>
              <a:spLocks noChangeArrowheads="1"/>
            </p:cNvSpPr>
            <p:nvPr/>
          </p:nvSpPr>
          <p:spPr bwMode="auto">
            <a:xfrm>
              <a:off x="1674430" y="1913112"/>
              <a:ext cx="466795" cy="769441"/>
            </a:xfrm>
            <a:prstGeom prst="rect">
              <a:avLst/>
            </a:prstGeom>
            <a:noFill/>
            <a:ln w="9525">
              <a:noFill/>
              <a:miter lim="800000"/>
              <a:headEnd/>
              <a:tailEnd/>
            </a:ln>
            <a:effectLst/>
          </p:spPr>
          <p:txBody>
            <a:bodyPr wrap="none" anchor="ctr">
              <a:spAutoFit/>
            </a:bodyPr>
            <a:lstStyle/>
            <a:p>
              <a:pPr algn="ctr" eaLnBrk="0" hangingPunct="0">
                <a:spcBef>
                  <a:spcPct val="50000"/>
                </a:spcBef>
              </a:pPr>
              <a:r>
                <a:rPr lang="tr-TR" sz="4400" dirty="0">
                  <a:latin typeface="Times New Roman" pitchFamily="18" charset="0"/>
                </a:rPr>
                <a:t>x</a:t>
              </a:r>
              <a:endParaRPr lang="en-US" sz="4400" dirty="0">
                <a:latin typeface="Times New Roman" pitchFamily="18" charset="0"/>
              </a:endParaRPr>
            </a:p>
          </p:txBody>
        </p:sp>
        <p:sp>
          <p:nvSpPr>
            <p:cNvPr id="33" name="TextBox 32"/>
            <p:cNvSpPr txBox="1"/>
            <p:nvPr/>
          </p:nvSpPr>
          <p:spPr>
            <a:xfrm>
              <a:off x="2771800" y="1988840"/>
              <a:ext cx="572593" cy="461665"/>
            </a:xfrm>
            <a:prstGeom prst="rect">
              <a:avLst/>
            </a:prstGeom>
            <a:noFill/>
          </p:spPr>
          <p:txBody>
            <a:bodyPr wrap="none" rtlCol="0">
              <a:spAutoFit/>
            </a:bodyPr>
            <a:lstStyle/>
            <a:p>
              <a:r>
                <a:rPr lang="tr-TR" sz="2400" dirty="0"/>
                <a:t>00</a:t>
              </a:r>
              <a:endParaRPr lang="en-US" sz="2400" dirty="0"/>
            </a:p>
          </p:txBody>
        </p:sp>
        <p:sp>
          <p:nvSpPr>
            <p:cNvPr id="34" name="TextBox 33"/>
            <p:cNvSpPr txBox="1"/>
            <p:nvPr/>
          </p:nvSpPr>
          <p:spPr>
            <a:xfrm>
              <a:off x="3923928" y="1988840"/>
              <a:ext cx="572593" cy="461665"/>
            </a:xfrm>
            <a:prstGeom prst="rect">
              <a:avLst/>
            </a:prstGeom>
            <a:noFill/>
          </p:spPr>
          <p:txBody>
            <a:bodyPr wrap="none" rtlCol="0">
              <a:spAutoFit/>
            </a:bodyPr>
            <a:lstStyle/>
            <a:p>
              <a:r>
                <a:rPr lang="tr-TR" sz="2400" dirty="0"/>
                <a:t>01</a:t>
              </a:r>
              <a:endParaRPr lang="en-US" sz="2400" dirty="0"/>
            </a:p>
          </p:txBody>
        </p:sp>
        <p:sp>
          <p:nvSpPr>
            <p:cNvPr id="35" name="TextBox 34"/>
            <p:cNvSpPr txBox="1"/>
            <p:nvPr/>
          </p:nvSpPr>
          <p:spPr>
            <a:xfrm>
              <a:off x="4932040" y="1988840"/>
              <a:ext cx="572593" cy="461665"/>
            </a:xfrm>
            <a:prstGeom prst="rect">
              <a:avLst/>
            </a:prstGeom>
            <a:noFill/>
          </p:spPr>
          <p:txBody>
            <a:bodyPr wrap="none" rtlCol="0">
              <a:spAutoFit/>
            </a:bodyPr>
            <a:lstStyle/>
            <a:p>
              <a:r>
                <a:rPr lang="tr-TR" sz="2400" dirty="0"/>
                <a:t>11</a:t>
              </a:r>
              <a:endParaRPr lang="en-US" sz="2400" dirty="0"/>
            </a:p>
          </p:txBody>
        </p:sp>
        <p:sp>
          <p:nvSpPr>
            <p:cNvPr id="36" name="TextBox 35"/>
            <p:cNvSpPr txBox="1"/>
            <p:nvPr/>
          </p:nvSpPr>
          <p:spPr>
            <a:xfrm>
              <a:off x="5943623" y="1988840"/>
              <a:ext cx="572593" cy="461665"/>
            </a:xfrm>
            <a:prstGeom prst="rect">
              <a:avLst/>
            </a:prstGeom>
            <a:noFill/>
          </p:spPr>
          <p:txBody>
            <a:bodyPr wrap="none" rtlCol="0">
              <a:spAutoFit/>
            </a:bodyPr>
            <a:lstStyle/>
            <a:p>
              <a:r>
                <a:rPr lang="tr-TR" sz="2400" dirty="0"/>
                <a:t>10</a:t>
              </a:r>
              <a:endParaRPr lang="en-US" sz="2400" dirty="0"/>
            </a:p>
          </p:txBody>
        </p:sp>
        <p:sp>
          <p:nvSpPr>
            <p:cNvPr id="37" name="TextBox 36"/>
            <p:cNvSpPr txBox="1"/>
            <p:nvPr/>
          </p:nvSpPr>
          <p:spPr>
            <a:xfrm>
              <a:off x="1961122" y="2708920"/>
              <a:ext cx="378630" cy="461665"/>
            </a:xfrm>
            <a:prstGeom prst="rect">
              <a:avLst/>
            </a:prstGeom>
            <a:noFill/>
          </p:spPr>
          <p:txBody>
            <a:bodyPr wrap="none" rtlCol="0">
              <a:spAutoFit/>
            </a:bodyPr>
            <a:lstStyle/>
            <a:p>
              <a:r>
                <a:rPr lang="tr-TR" sz="2400" dirty="0"/>
                <a:t>0</a:t>
              </a:r>
              <a:endParaRPr lang="en-US" sz="2400" dirty="0"/>
            </a:p>
          </p:txBody>
        </p:sp>
        <p:sp>
          <p:nvSpPr>
            <p:cNvPr id="38" name="TextBox 37"/>
            <p:cNvSpPr txBox="1"/>
            <p:nvPr/>
          </p:nvSpPr>
          <p:spPr>
            <a:xfrm>
              <a:off x="1961122" y="3717032"/>
              <a:ext cx="378630" cy="461665"/>
            </a:xfrm>
            <a:prstGeom prst="rect">
              <a:avLst/>
            </a:prstGeom>
            <a:noFill/>
          </p:spPr>
          <p:txBody>
            <a:bodyPr wrap="none" rtlCol="0">
              <a:spAutoFit/>
            </a:bodyPr>
            <a:lstStyle/>
            <a:p>
              <a:r>
                <a:rPr lang="tr-TR" sz="2400" dirty="0"/>
                <a:t>1</a:t>
              </a:r>
              <a:endParaRPr lang="en-US" sz="2400" dirty="0"/>
            </a:p>
          </p:txBody>
        </p:sp>
      </p:grpSp>
      <p:cxnSp>
        <p:nvCxnSpPr>
          <p:cNvPr id="41" name="Straight Connector 40"/>
          <p:cNvCxnSpPr/>
          <p:nvPr/>
        </p:nvCxnSpPr>
        <p:spPr>
          <a:xfrm rot="10800000">
            <a:off x="1619672" y="1916832"/>
            <a:ext cx="864096" cy="504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3"/>
          <p:cNvSpPr txBox="1">
            <a:spLocks noChangeArrowheads="1"/>
          </p:cNvSpPr>
          <p:nvPr/>
        </p:nvSpPr>
        <p:spPr bwMode="auto">
          <a:xfrm>
            <a:off x="457200" y="1049873"/>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342900" marR="0" lvl="0" indent="-342900" algn="l" defTabSz="914400" rtl="0" eaLnBrk="0" fontAlgn="base" latinLnBrk="0" hangingPunct="0">
              <a:lnSpc>
                <a:spcPct val="100000"/>
              </a:lnSpc>
              <a:spcBef>
                <a:spcPct val="20000"/>
              </a:spcBef>
              <a:spcAft>
                <a:spcPct val="0"/>
              </a:spcAft>
              <a:buClr>
                <a:srgbClr val="3333FF"/>
              </a:buClr>
              <a:buSzTx/>
              <a:buFont typeface="Wingdings" charset="2"/>
              <a:buChar char="§"/>
              <a:tabLst/>
              <a:defRPr/>
            </a:pPr>
            <a:r>
              <a:rPr kumimoji="0" lang="tr-TR" sz="2800" b="0" i="0" u="none" strike="noStrike" kern="0" cap="none" spc="0" normalizeH="0" baseline="0" noProof="0" dirty="0">
                <a:ln>
                  <a:noFill/>
                </a:ln>
                <a:solidFill>
                  <a:schemeClr val="tx1"/>
                </a:solidFill>
                <a:effectLst/>
                <a:uLnTx/>
                <a:uFillTx/>
                <a:latin typeface="+mn-lt"/>
                <a:ea typeface="+mn-ea"/>
                <a:cs typeface="+mn-cs"/>
              </a:rPr>
              <a:t>Rectengular examples with 4 cells</a:t>
            </a:r>
          </a:p>
          <a:p>
            <a:pPr marL="342900" marR="0" lvl="0" indent="-342900" algn="l" defTabSz="914400" rtl="0" eaLnBrk="0" fontAlgn="base" latinLnBrk="0" hangingPunct="0">
              <a:lnSpc>
                <a:spcPct val="100000"/>
              </a:lnSpc>
              <a:spcBef>
                <a:spcPct val="20000"/>
              </a:spcBef>
              <a:spcAft>
                <a:spcPct val="0"/>
              </a:spcAft>
              <a:buClr>
                <a:srgbClr val="3333FF"/>
              </a:buClr>
              <a:buSzTx/>
              <a:buFont typeface="Wingdings" charset="2"/>
              <a:buChar char="§"/>
              <a:tabLst/>
              <a:defRPr/>
            </a:pPr>
            <a:endParaRPr kumimoji="0" lang="tr-TR"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33FF"/>
              </a:buClr>
              <a:buSzTx/>
              <a:buFont typeface="Wingdings" charset="2"/>
              <a:buChar char="§"/>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33FF"/>
              </a:buClr>
              <a:buSzTx/>
              <a:buFont typeface="Wingdings" charset="2"/>
              <a:buChar char="§"/>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33FF"/>
              </a:buClr>
              <a:buSzTx/>
              <a:buFont typeface="Wingdings" charset="2"/>
              <a:buChar char="§"/>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33FF"/>
              </a:buClr>
              <a:buSzTx/>
              <a:buFont typeface="Wingdings" charset="2"/>
              <a:buChar char="§"/>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33FF"/>
              </a:buClr>
              <a:buSzTx/>
              <a:buFont typeface="Wingdings" charset="2"/>
              <a:buChar char="§"/>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33FF"/>
              </a:buClr>
              <a:buSzTx/>
              <a:buFont typeface="Wingdings" charset="2"/>
              <a:buChar char="§"/>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33FF"/>
              </a:buClr>
              <a:buSzTx/>
              <a:buFont typeface="Wingdings" charset="2"/>
              <a:buNone/>
              <a:tabLst/>
              <a:defRPr/>
            </a:pPr>
            <a:endParaRPr kumimoji="0" lang="tr-TR"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33FF"/>
              </a:buClr>
              <a:buSzTx/>
              <a:buFont typeface="Wingdings" charset="2"/>
              <a:buChar char="§"/>
              <a:tabLst/>
              <a:defRPr/>
            </a:pPr>
            <a:r>
              <a:rPr kumimoji="0" lang="tr-TR" sz="2800" b="0" i="0" u="none" strike="noStrike" kern="0" cap="none" spc="0" normalizeH="0" baseline="0" noProof="0" dirty="0">
                <a:ln>
                  <a:noFill/>
                </a:ln>
                <a:solidFill>
                  <a:schemeClr val="tx1"/>
                </a:solidFill>
                <a:effectLst/>
                <a:uLnTx/>
                <a:uFillTx/>
                <a:latin typeface="+mn-lt"/>
                <a:ea typeface="+mn-ea"/>
                <a:cs typeface="+mn-cs"/>
              </a:rPr>
              <a:t>Read the terms shown by the rectengulars.</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0741"/>
                                        </p:tgtEl>
                                        <p:attrNameLst>
                                          <p:attrName>style.visibility</p:attrName>
                                        </p:attrNameLst>
                                      </p:cBhvr>
                                      <p:to>
                                        <p:strVal val="visible"/>
                                      </p:to>
                                    </p:set>
                                    <p:anim calcmode="lin" valueType="num">
                                      <p:cBhvr additive="base">
                                        <p:cTn id="7" dur="500" fill="hold"/>
                                        <p:tgtEl>
                                          <p:spTgt spid="670741"/>
                                        </p:tgtEl>
                                        <p:attrNameLst>
                                          <p:attrName>ppt_x</p:attrName>
                                        </p:attrNameLst>
                                      </p:cBhvr>
                                      <p:tavLst>
                                        <p:tav tm="0">
                                          <p:val>
                                            <p:strVal val="1+#ppt_w/2"/>
                                          </p:val>
                                        </p:tav>
                                        <p:tav tm="100000">
                                          <p:val>
                                            <p:strVal val="#ppt_x"/>
                                          </p:val>
                                        </p:tav>
                                      </p:tavLst>
                                    </p:anim>
                                    <p:anim calcmode="lin" valueType="num">
                                      <p:cBhvr additive="base">
                                        <p:cTn id="8" dur="500" fill="hold"/>
                                        <p:tgtEl>
                                          <p:spTgt spid="67074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70741"/>
                                        </p:tgtEl>
                                        <p:attrNameLst>
                                          <p:attrName>ppt_c</p:attrName>
                                        </p:attrNameLst>
                                      </p:cBhvr>
                                      <p:to>
                                        <a:srgbClr val="009999"/>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70747"/>
                                        </p:tgtEl>
                                        <p:attrNameLst>
                                          <p:attrName>style.visibility</p:attrName>
                                        </p:attrNameLst>
                                      </p:cBhvr>
                                      <p:to>
                                        <p:strVal val="visible"/>
                                      </p:to>
                                    </p:set>
                                    <p:anim calcmode="lin" valueType="num">
                                      <p:cBhvr additive="base">
                                        <p:cTn id="13" dur="500" fill="hold"/>
                                        <p:tgtEl>
                                          <p:spTgt spid="670747"/>
                                        </p:tgtEl>
                                        <p:attrNameLst>
                                          <p:attrName>ppt_x</p:attrName>
                                        </p:attrNameLst>
                                      </p:cBhvr>
                                      <p:tavLst>
                                        <p:tav tm="0">
                                          <p:val>
                                            <p:strVal val="1+#ppt_w/2"/>
                                          </p:val>
                                        </p:tav>
                                        <p:tav tm="100000">
                                          <p:val>
                                            <p:strVal val="#ppt_x"/>
                                          </p:val>
                                        </p:tav>
                                      </p:tavLst>
                                    </p:anim>
                                    <p:anim calcmode="lin" valueType="num">
                                      <p:cBhvr additive="base">
                                        <p:cTn id="14" dur="500" fill="hold"/>
                                        <p:tgtEl>
                                          <p:spTgt spid="67074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70747"/>
                                        </p:tgtEl>
                                        <p:attrNameLst>
                                          <p:attrName>ppt_c</p:attrName>
                                        </p:attrNameLst>
                                      </p:cBhvr>
                                      <p:to>
                                        <a:srgbClr val="00999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707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707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07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0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47" grpId="0" animBg="1"/>
      <p:bldP spid="670747" grpId="1" animBg="1"/>
      <p:bldP spid="670741" grpId="0" animBg="1"/>
      <p:bldP spid="670741" grpId="1" animBg="1"/>
      <p:bldP spid="670743" grpId="0" animBg="1"/>
      <p:bldP spid="67074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a:solidFill>
                  <a:srgbClr val="FF0000"/>
                </a:solidFill>
                <a:latin typeface="Lucida Sans Unicode"/>
                <a:cs typeface="Lucida Sans Unicode"/>
              </a:rPr>
              <a:t>Example: </a:t>
            </a:r>
            <a:r>
              <a:rPr lang="tr-TR" sz="2800" dirty="0">
                <a:latin typeface="Lucida Sans Unicode"/>
                <a:cs typeface="Lucida Sans Unicode"/>
              </a:rPr>
              <a:t>F(x,y,z)=</a:t>
            </a:r>
            <a:r>
              <a:rPr lang="tr-TR" sz="2800" dirty="0">
                <a:latin typeface="Lucida Sans Unicode"/>
                <a:cs typeface="Lucida Sans Unicode"/>
                <a:sym typeface="Symbol"/>
              </a:rPr>
              <a:t></a:t>
            </a:r>
            <a:r>
              <a:rPr lang="tr-TR" sz="2800" baseline="-25000" dirty="0">
                <a:latin typeface="Lucida Sans Unicode"/>
                <a:cs typeface="Lucida Sans Unicode"/>
                <a:sym typeface="Symbol"/>
              </a:rPr>
              <a:t>m</a:t>
            </a:r>
            <a:r>
              <a:rPr lang="tr-TR" sz="2800" dirty="0">
                <a:latin typeface="Lucida Sans Unicode"/>
                <a:cs typeface="Lucida Sans Unicode"/>
                <a:sym typeface="Symbol"/>
              </a:rPr>
              <a:t>(1,2,3,5,7)</a:t>
            </a:r>
            <a:r>
              <a:rPr lang="tr-TR" sz="2800" dirty="0">
                <a:latin typeface="Lucida Sans Unicode"/>
                <a:cs typeface="Lucida Sans Unicode"/>
              </a:rPr>
              <a:t> </a:t>
            </a:r>
            <a:endParaRPr lang="en-US" sz="2800" dirty="0">
              <a:latin typeface="Lucida Sans Unicode"/>
              <a:cs typeface="Lucida Sans Unicode"/>
            </a:endParaRPr>
          </a:p>
        </p:txBody>
      </p:sp>
      <p:sp>
        <p:nvSpPr>
          <p:cNvPr id="111" name="Rectangle 14"/>
          <p:cNvSpPr>
            <a:spLocks noChangeArrowheads="1"/>
          </p:cNvSpPr>
          <p:nvPr/>
        </p:nvSpPr>
        <p:spPr bwMode="auto">
          <a:xfrm>
            <a:off x="834522" y="2088411"/>
            <a:ext cx="3432532" cy="1436142"/>
          </a:xfrm>
          <a:prstGeom prst="rect">
            <a:avLst/>
          </a:prstGeom>
          <a:noFill/>
          <a:ln w="38100">
            <a:solidFill>
              <a:schemeClr val="tx1"/>
            </a:solidFill>
            <a:miter lim="800000"/>
            <a:headEnd/>
            <a:tailEnd/>
          </a:ln>
          <a:effectLst/>
        </p:spPr>
        <p:txBody>
          <a:bodyPr wrap="none" anchor="ctr"/>
          <a:lstStyle/>
          <a:p>
            <a:endParaRPr lang="en-US" sz="1800">
              <a:latin typeface="Lucida Sans Unicode"/>
              <a:cs typeface="Lucida Sans Unicode"/>
            </a:endParaRPr>
          </a:p>
        </p:txBody>
      </p:sp>
      <p:sp>
        <p:nvSpPr>
          <p:cNvPr id="112" name="Line 15"/>
          <p:cNvSpPr>
            <a:spLocks noChangeShapeType="1"/>
          </p:cNvSpPr>
          <p:nvPr/>
        </p:nvSpPr>
        <p:spPr bwMode="auto">
          <a:xfrm>
            <a:off x="2586387" y="2065088"/>
            <a:ext cx="3436" cy="1463897"/>
          </a:xfrm>
          <a:prstGeom prst="line">
            <a:avLst/>
          </a:prstGeom>
          <a:noFill/>
          <a:ln w="38100">
            <a:solidFill>
              <a:schemeClr val="tx1"/>
            </a:solidFill>
            <a:round/>
            <a:headEnd/>
            <a:tailEnd/>
          </a:ln>
          <a:effectLst/>
        </p:spPr>
        <p:txBody>
          <a:bodyPr/>
          <a:lstStyle/>
          <a:p>
            <a:endParaRPr lang="en-US" sz="1800">
              <a:latin typeface="Lucida Sans Unicode"/>
              <a:cs typeface="Lucida Sans Unicode"/>
            </a:endParaRPr>
          </a:p>
        </p:txBody>
      </p:sp>
      <p:sp>
        <p:nvSpPr>
          <p:cNvPr id="113" name="Line 16"/>
          <p:cNvSpPr>
            <a:spLocks noChangeShapeType="1"/>
          </p:cNvSpPr>
          <p:nvPr/>
        </p:nvSpPr>
        <p:spPr bwMode="auto">
          <a:xfrm flipV="1">
            <a:off x="815756" y="2795400"/>
            <a:ext cx="3468212" cy="23652"/>
          </a:xfrm>
          <a:prstGeom prst="line">
            <a:avLst/>
          </a:prstGeom>
          <a:noFill/>
          <a:ln w="38100">
            <a:solidFill>
              <a:schemeClr val="tx1"/>
            </a:solidFill>
            <a:round/>
            <a:headEnd/>
            <a:tailEnd/>
          </a:ln>
          <a:effectLst/>
        </p:spPr>
        <p:txBody>
          <a:bodyPr/>
          <a:lstStyle/>
          <a:p>
            <a:endParaRPr lang="en-US" sz="1800">
              <a:latin typeface="Lucida Sans Unicode"/>
              <a:cs typeface="Lucida Sans Unicode"/>
            </a:endParaRPr>
          </a:p>
        </p:txBody>
      </p:sp>
      <p:sp>
        <p:nvSpPr>
          <p:cNvPr id="114" name="Line 17"/>
          <p:cNvSpPr>
            <a:spLocks noChangeShapeType="1"/>
          </p:cNvSpPr>
          <p:nvPr/>
        </p:nvSpPr>
        <p:spPr bwMode="auto">
          <a:xfrm>
            <a:off x="1757063" y="2090627"/>
            <a:ext cx="3029" cy="1432125"/>
          </a:xfrm>
          <a:prstGeom prst="line">
            <a:avLst/>
          </a:prstGeom>
          <a:noFill/>
          <a:ln w="38100">
            <a:solidFill>
              <a:schemeClr val="tx1"/>
            </a:solidFill>
            <a:round/>
            <a:headEnd/>
            <a:tailEnd/>
          </a:ln>
          <a:effectLst/>
        </p:spPr>
        <p:txBody>
          <a:bodyPr/>
          <a:lstStyle/>
          <a:p>
            <a:endParaRPr lang="en-US" sz="1800">
              <a:latin typeface="Lucida Sans Unicode"/>
              <a:cs typeface="Lucida Sans Unicode"/>
            </a:endParaRPr>
          </a:p>
        </p:txBody>
      </p:sp>
      <p:sp>
        <p:nvSpPr>
          <p:cNvPr id="115" name="Line 18"/>
          <p:cNvSpPr>
            <a:spLocks noChangeShapeType="1"/>
          </p:cNvSpPr>
          <p:nvPr/>
        </p:nvSpPr>
        <p:spPr bwMode="auto">
          <a:xfrm>
            <a:off x="3447305" y="2080654"/>
            <a:ext cx="24397" cy="1492362"/>
          </a:xfrm>
          <a:prstGeom prst="line">
            <a:avLst/>
          </a:prstGeom>
          <a:noFill/>
          <a:ln w="38100">
            <a:solidFill>
              <a:schemeClr val="tx1"/>
            </a:solidFill>
            <a:round/>
            <a:headEnd/>
            <a:tailEnd/>
          </a:ln>
          <a:effectLst/>
        </p:spPr>
        <p:txBody>
          <a:bodyPr/>
          <a:lstStyle/>
          <a:p>
            <a:endParaRPr lang="en-US" sz="1800">
              <a:latin typeface="Lucida Sans Unicode"/>
              <a:cs typeface="Lucida Sans Unicode"/>
            </a:endParaRPr>
          </a:p>
        </p:txBody>
      </p:sp>
      <p:sp>
        <p:nvSpPr>
          <p:cNvPr id="131" name="Rectangle 4"/>
          <p:cNvSpPr>
            <a:spLocks noChangeArrowheads="1"/>
          </p:cNvSpPr>
          <p:nvPr/>
        </p:nvSpPr>
        <p:spPr bwMode="auto">
          <a:xfrm>
            <a:off x="585330" y="1492939"/>
            <a:ext cx="316989" cy="369332"/>
          </a:xfrm>
          <a:prstGeom prst="rect">
            <a:avLst/>
          </a:prstGeom>
          <a:noFill/>
          <a:ln w="9525">
            <a:noFill/>
            <a:miter lim="800000"/>
            <a:headEnd/>
            <a:tailEnd/>
          </a:ln>
          <a:effectLst/>
        </p:spPr>
        <p:txBody>
          <a:bodyPr wrap="none" anchor="ctr">
            <a:spAutoFit/>
          </a:bodyPr>
          <a:lstStyle/>
          <a:p>
            <a:pPr algn="ctr" eaLnBrk="0" hangingPunct="0">
              <a:spcBef>
                <a:spcPct val="50000"/>
              </a:spcBef>
            </a:pPr>
            <a:r>
              <a:rPr lang="tr-TR" sz="1800" dirty="0">
                <a:latin typeface="Lucida Sans Unicode"/>
                <a:cs typeface="Lucida Sans Unicode"/>
              </a:rPr>
              <a:t>z</a:t>
            </a:r>
            <a:endParaRPr lang="en-US" sz="1800" dirty="0">
              <a:latin typeface="Lucida Sans Unicode"/>
              <a:cs typeface="Lucida Sans Unicode"/>
            </a:endParaRPr>
          </a:p>
        </p:txBody>
      </p:sp>
      <p:sp>
        <p:nvSpPr>
          <p:cNvPr id="132" name="Rectangle 19"/>
          <p:cNvSpPr>
            <a:spLocks noChangeArrowheads="1"/>
          </p:cNvSpPr>
          <p:nvPr/>
        </p:nvSpPr>
        <p:spPr bwMode="auto">
          <a:xfrm>
            <a:off x="355107" y="1492939"/>
            <a:ext cx="305267" cy="369332"/>
          </a:xfrm>
          <a:prstGeom prst="rect">
            <a:avLst/>
          </a:prstGeom>
          <a:noFill/>
          <a:ln w="9525">
            <a:noFill/>
            <a:miter lim="800000"/>
            <a:headEnd/>
            <a:tailEnd/>
          </a:ln>
          <a:effectLst/>
        </p:spPr>
        <p:txBody>
          <a:bodyPr wrap="none" anchor="ctr">
            <a:spAutoFit/>
          </a:bodyPr>
          <a:lstStyle/>
          <a:p>
            <a:pPr algn="ctr" eaLnBrk="0" hangingPunct="0">
              <a:spcBef>
                <a:spcPct val="50000"/>
              </a:spcBef>
            </a:pPr>
            <a:r>
              <a:rPr lang="tr-TR" sz="1800" dirty="0">
                <a:latin typeface="Lucida Sans Unicode"/>
                <a:cs typeface="Lucida Sans Unicode"/>
              </a:rPr>
              <a:t>y</a:t>
            </a:r>
            <a:endParaRPr lang="en-US" sz="1800" dirty="0">
              <a:latin typeface="Lucida Sans Unicode"/>
              <a:cs typeface="Lucida Sans Unicode"/>
            </a:endParaRPr>
          </a:p>
        </p:txBody>
      </p:sp>
      <p:sp>
        <p:nvSpPr>
          <p:cNvPr id="124" name="Rectangle 20"/>
          <p:cNvSpPr>
            <a:spLocks noChangeArrowheads="1"/>
          </p:cNvSpPr>
          <p:nvPr/>
        </p:nvSpPr>
        <p:spPr bwMode="auto">
          <a:xfrm>
            <a:off x="180574" y="1844789"/>
            <a:ext cx="326231" cy="369332"/>
          </a:xfrm>
          <a:prstGeom prst="rect">
            <a:avLst/>
          </a:prstGeom>
          <a:noFill/>
          <a:ln w="9525">
            <a:noFill/>
            <a:miter lim="800000"/>
            <a:headEnd/>
            <a:tailEnd/>
          </a:ln>
          <a:effectLst/>
        </p:spPr>
        <p:txBody>
          <a:bodyPr wrap="none" anchor="ctr">
            <a:spAutoFit/>
          </a:bodyPr>
          <a:lstStyle/>
          <a:p>
            <a:pPr algn="ctr" eaLnBrk="0" hangingPunct="0">
              <a:spcBef>
                <a:spcPct val="50000"/>
              </a:spcBef>
            </a:pPr>
            <a:r>
              <a:rPr lang="tr-TR" sz="1800" dirty="0">
                <a:latin typeface="Lucida Sans Unicode"/>
                <a:cs typeface="Lucida Sans Unicode"/>
              </a:rPr>
              <a:t>x</a:t>
            </a:r>
            <a:endParaRPr lang="en-US" sz="1800" dirty="0">
              <a:latin typeface="Lucida Sans Unicode"/>
              <a:cs typeface="Lucida Sans Unicode"/>
            </a:endParaRPr>
          </a:p>
        </p:txBody>
      </p:sp>
      <p:sp>
        <p:nvSpPr>
          <p:cNvPr id="125" name="TextBox 124"/>
          <p:cNvSpPr txBox="1"/>
          <p:nvPr/>
        </p:nvSpPr>
        <p:spPr>
          <a:xfrm>
            <a:off x="1051840" y="1813767"/>
            <a:ext cx="476588" cy="369332"/>
          </a:xfrm>
          <a:prstGeom prst="rect">
            <a:avLst/>
          </a:prstGeom>
          <a:noFill/>
        </p:spPr>
        <p:txBody>
          <a:bodyPr wrap="none" rtlCol="0">
            <a:spAutoFit/>
          </a:bodyPr>
          <a:lstStyle/>
          <a:p>
            <a:r>
              <a:rPr lang="tr-TR" sz="1800" dirty="0">
                <a:latin typeface="Lucida Sans Unicode"/>
                <a:cs typeface="Lucida Sans Unicode"/>
              </a:rPr>
              <a:t>00</a:t>
            </a:r>
            <a:endParaRPr lang="en-US" sz="1800" dirty="0">
              <a:latin typeface="Lucida Sans Unicode"/>
              <a:cs typeface="Lucida Sans Unicode"/>
            </a:endParaRPr>
          </a:p>
        </p:txBody>
      </p:sp>
      <p:sp>
        <p:nvSpPr>
          <p:cNvPr id="126" name="TextBox 125"/>
          <p:cNvSpPr txBox="1"/>
          <p:nvPr/>
        </p:nvSpPr>
        <p:spPr>
          <a:xfrm>
            <a:off x="1996177" y="1813767"/>
            <a:ext cx="476588" cy="369332"/>
          </a:xfrm>
          <a:prstGeom prst="rect">
            <a:avLst/>
          </a:prstGeom>
          <a:noFill/>
        </p:spPr>
        <p:txBody>
          <a:bodyPr wrap="none" rtlCol="0">
            <a:spAutoFit/>
          </a:bodyPr>
          <a:lstStyle/>
          <a:p>
            <a:r>
              <a:rPr lang="tr-TR" sz="1800" dirty="0">
                <a:latin typeface="Lucida Sans Unicode"/>
                <a:cs typeface="Lucida Sans Unicode"/>
              </a:rPr>
              <a:t>01</a:t>
            </a:r>
            <a:endParaRPr lang="en-US" sz="1800" dirty="0">
              <a:latin typeface="Lucida Sans Unicode"/>
              <a:cs typeface="Lucida Sans Unicode"/>
            </a:endParaRPr>
          </a:p>
        </p:txBody>
      </p:sp>
      <p:sp>
        <p:nvSpPr>
          <p:cNvPr id="127" name="TextBox 126"/>
          <p:cNvSpPr txBox="1"/>
          <p:nvPr/>
        </p:nvSpPr>
        <p:spPr>
          <a:xfrm>
            <a:off x="2822471" y="1813767"/>
            <a:ext cx="476588" cy="369332"/>
          </a:xfrm>
          <a:prstGeom prst="rect">
            <a:avLst/>
          </a:prstGeom>
          <a:noFill/>
        </p:spPr>
        <p:txBody>
          <a:bodyPr wrap="none" rtlCol="0">
            <a:spAutoFit/>
          </a:bodyPr>
          <a:lstStyle/>
          <a:p>
            <a:r>
              <a:rPr lang="tr-TR" sz="1800" dirty="0">
                <a:latin typeface="Lucida Sans Unicode"/>
                <a:cs typeface="Lucida Sans Unicode"/>
              </a:rPr>
              <a:t>11</a:t>
            </a:r>
            <a:endParaRPr lang="en-US" sz="1800" dirty="0">
              <a:latin typeface="Lucida Sans Unicode"/>
              <a:cs typeface="Lucida Sans Unicode"/>
            </a:endParaRPr>
          </a:p>
        </p:txBody>
      </p:sp>
      <p:sp>
        <p:nvSpPr>
          <p:cNvPr id="128" name="TextBox 127"/>
          <p:cNvSpPr txBox="1"/>
          <p:nvPr/>
        </p:nvSpPr>
        <p:spPr>
          <a:xfrm>
            <a:off x="3651611" y="1813767"/>
            <a:ext cx="476588" cy="369332"/>
          </a:xfrm>
          <a:prstGeom prst="rect">
            <a:avLst/>
          </a:prstGeom>
          <a:noFill/>
        </p:spPr>
        <p:txBody>
          <a:bodyPr wrap="none" rtlCol="0">
            <a:spAutoFit/>
          </a:bodyPr>
          <a:lstStyle/>
          <a:p>
            <a:r>
              <a:rPr lang="tr-TR" sz="1800" dirty="0">
                <a:latin typeface="Lucida Sans Unicode"/>
                <a:cs typeface="Lucida Sans Unicode"/>
              </a:rPr>
              <a:t>10</a:t>
            </a:r>
            <a:endParaRPr lang="en-US" sz="1800" dirty="0">
              <a:latin typeface="Lucida Sans Unicode"/>
              <a:cs typeface="Lucida Sans Unicode"/>
            </a:endParaRPr>
          </a:p>
        </p:txBody>
      </p:sp>
      <p:sp>
        <p:nvSpPr>
          <p:cNvPr id="129" name="TextBox 128"/>
          <p:cNvSpPr txBox="1"/>
          <p:nvPr/>
        </p:nvSpPr>
        <p:spPr>
          <a:xfrm>
            <a:off x="387372" y="2316409"/>
            <a:ext cx="330627" cy="369332"/>
          </a:xfrm>
          <a:prstGeom prst="rect">
            <a:avLst/>
          </a:prstGeom>
          <a:noFill/>
        </p:spPr>
        <p:txBody>
          <a:bodyPr wrap="none" rtlCol="0">
            <a:spAutoFit/>
          </a:bodyPr>
          <a:lstStyle/>
          <a:p>
            <a:r>
              <a:rPr lang="tr-TR" sz="1800" dirty="0">
                <a:latin typeface="Lucida Sans Unicode"/>
                <a:cs typeface="Lucida Sans Unicode"/>
              </a:rPr>
              <a:t>0</a:t>
            </a:r>
            <a:endParaRPr lang="en-US" sz="1800" dirty="0">
              <a:latin typeface="Lucida Sans Unicode"/>
              <a:cs typeface="Lucida Sans Unicode"/>
            </a:endParaRPr>
          </a:p>
        </p:txBody>
      </p:sp>
      <p:sp>
        <p:nvSpPr>
          <p:cNvPr id="130" name="TextBox 129"/>
          <p:cNvSpPr txBox="1"/>
          <p:nvPr/>
        </p:nvSpPr>
        <p:spPr>
          <a:xfrm>
            <a:off x="387372" y="3020109"/>
            <a:ext cx="330627" cy="369332"/>
          </a:xfrm>
          <a:prstGeom prst="rect">
            <a:avLst/>
          </a:prstGeom>
          <a:noFill/>
        </p:spPr>
        <p:txBody>
          <a:bodyPr wrap="none" rtlCol="0">
            <a:spAutoFit/>
          </a:bodyPr>
          <a:lstStyle/>
          <a:p>
            <a:r>
              <a:rPr lang="tr-TR" sz="1800" dirty="0">
                <a:latin typeface="Lucida Sans Unicode"/>
                <a:cs typeface="Lucida Sans Unicode"/>
              </a:rPr>
              <a:t>1</a:t>
            </a:r>
            <a:endParaRPr lang="en-US" sz="1800" dirty="0">
              <a:latin typeface="Lucida Sans Unicode"/>
              <a:cs typeface="Lucida Sans Unicode"/>
            </a:endParaRPr>
          </a:p>
        </p:txBody>
      </p:sp>
      <p:cxnSp>
        <p:nvCxnSpPr>
          <p:cNvPr id="133" name="Straight Connector 132"/>
          <p:cNvCxnSpPr/>
          <p:nvPr/>
        </p:nvCxnSpPr>
        <p:spPr>
          <a:xfrm rot="10800000">
            <a:off x="107504" y="1763503"/>
            <a:ext cx="708252" cy="3518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2012370" y="2303032"/>
            <a:ext cx="330627" cy="369332"/>
          </a:xfrm>
          <a:prstGeom prst="rect">
            <a:avLst/>
          </a:prstGeom>
          <a:noFill/>
        </p:spPr>
        <p:txBody>
          <a:bodyPr wrap="none" rtlCol="0">
            <a:spAutoFit/>
          </a:bodyPr>
          <a:lstStyle/>
          <a:p>
            <a:r>
              <a:rPr lang="tr-TR" sz="1800" dirty="0">
                <a:latin typeface="Lucida Sans Unicode"/>
                <a:cs typeface="Lucida Sans Unicode"/>
              </a:rPr>
              <a:t>1</a:t>
            </a:r>
            <a:endParaRPr lang="en-US" sz="1800" dirty="0">
              <a:latin typeface="Lucida Sans Unicode"/>
              <a:cs typeface="Lucida Sans Unicode"/>
            </a:endParaRPr>
          </a:p>
        </p:txBody>
      </p:sp>
      <p:sp>
        <p:nvSpPr>
          <p:cNvPr id="135" name="TextBox 134"/>
          <p:cNvSpPr txBox="1"/>
          <p:nvPr/>
        </p:nvSpPr>
        <p:spPr>
          <a:xfrm>
            <a:off x="3707787" y="2266145"/>
            <a:ext cx="337933" cy="369332"/>
          </a:xfrm>
          <a:prstGeom prst="rect">
            <a:avLst/>
          </a:prstGeom>
          <a:noFill/>
        </p:spPr>
        <p:txBody>
          <a:bodyPr wrap="square" rtlCol="0">
            <a:spAutoFit/>
          </a:bodyPr>
          <a:lstStyle/>
          <a:p>
            <a:r>
              <a:rPr lang="tr-TR" sz="1800" dirty="0">
                <a:latin typeface="Lucida Sans Unicode"/>
                <a:cs typeface="Lucida Sans Unicode"/>
              </a:rPr>
              <a:t>1</a:t>
            </a:r>
            <a:endParaRPr lang="en-US" sz="1800" dirty="0">
              <a:latin typeface="Lucida Sans Unicode"/>
              <a:cs typeface="Lucida Sans Unicode"/>
            </a:endParaRPr>
          </a:p>
        </p:txBody>
      </p:sp>
      <p:sp>
        <p:nvSpPr>
          <p:cNvPr id="136" name="TextBox 135"/>
          <p:cNvSpPr txBox="1"/>
          <p:nvPr/>
        </p:nvSpPr>
        <p:spPr>
          <a:xfrm>
            <a:off x="2881492" y="2303032"/>
            <a:ext cx="330627" cy="369332"/>
          </a:xfrm>
          <a:prstGeom prst="rect">
            <a:avLst/>
          </a:prstGeom>
          <a:noFill/>
        </p:spPr>
        <p:txBody>
          <a:bodyPr wrap="none" rtlCol="0">
            <a:spAutoFit/>
          </a:bodyPr>
          <a:lstStyle/>
          <a:p>
            <a:r>
              <a:rPr lang="tr-TR" sz="1800" dirty="0">
                <a:latin typeface="Lucida Sans Unicode"/>
                <a:cs typeface="Lucida Sans Unicode"/>
              </a:rPr>
              <a:t>1</a:t>
            </a:r>
            <a:endParaRPr lang="en-US" sz="1800" dirty="0">
              <a:latin typeface="Lucida Sans Unicode"/>
              <a:cs typeface="Lucida Sans Unicode"/>
            </a:endParaRPr>
          </a:p>
        </p:txBody>
      </p:sp>
      <p:sp>
        <p:nvSpPr>
          <p:cNvPr id="137" name="TextBox 136"/>
          <p:cNvSpPr txBox="1"/>
          <p:nvPr/>
        </p:nvSpPr>
        <p:spPr>
          <a:xfrm>
            <a:off x="1996177" y="3006732"/>
            <a:ext cx="330627" cy="369332"/>
          </a:xfrm>
          <a:prstGeom prst="rect">
            <a:avLst/>
          </a:prstGeom>
          <a:noFill/>
        </p:spPr>
        <p:txBody>
          <a:bodyPr wrap="none" rtlCol="0">
            <a:spAutoFit/>
          </a:bodyPr>
          <a:lstStyle/>
          <a:p>
            <a:r>
              <a:rPr lang="tr-TR" sz="1800" dirty="0">
                <a:latin typeface="Lucida Sans Unicode"/>
                <a:cs typeface="Lucida Sans Unicode"/>
              </a:rPr>
              <a:t>1</a:t>
            </a:r>
            <a:endParaRPr lang="en-US" sz="1800" dirty="0">
              <a:latin typeface="Lucida Sans Unicode"/>
              <a:cs typeface="Lucida Sans Unicode"/>
            </a:endParaRPr>
          </a:p>
        </p:txBody>
      </p:sp>
      <p:sp>
        <p:nvSpPr>
          <p:cNvPr id="138" name="TextBox 137"/>
          <p:cNvSpPr txBox="1"/>
          <p:nvPr/>
        </p:nvSpPr>
        <p:spPr>
          <a:xfrm>
            <a:off x="2897685" y="3006732"/>
            <a:ext cx="330627" cy="369332"/>
          </a:xfrm>
          <a:prstGeom prst="rect">
            <a:avLst/>
          </a:prstGeom>
          <a:noFill/>
        </p:spPr>
        <p:txBody>
          <a:bodyPr wrap="none" rtlCol="0">
            <a:spAutoFit/>
          </a:bodyPr>
          <a:lstStyle/>
          <a:p>
            <a:r>
              <a:rPr lang="tr-TR" sz="1800" dirty="0">
                <a:latin typeface="Lucida Sans Unicode"/>
                <a:cs typeface="Lucida Sans Unicode"/>
              </a:rPr>
              <a:t>1</a:t>
            </a:r>
            <a:endParaRPr lang="en-US" sz="1800" dirty="0">
              <a:latin typeface="Lucida Sans Unicode"/>
              <a:cs typeface="Lucida Sans Unicode"/>
            </a:endParaRPr>
          </a:p>
        </p:txBody>
      </p:sp>
      <p:grpSp>
        <p:nvGrpSpPr>
          <p:cNvPr id="3" name="Group 141"/>
          <p:cNvGrpSpPr/>
          <p:nvPr/>
        </p:nvGrpSpPr>
        <p:grpSpPr>
          <a:xfrm>
            <a:off x="1169883" y="2303032"/>
            <a:ext cx="2868531" cy="1036144"/>
            <a:chOff x="2915816" y="2689756"/>
            <a:chExt cx="3499722" cy="1484368"/>
          </a:xfrm>
        </p:grpSpPr>
        <p:sp>
          <p:nvSpPr>
            <p:cNvPr id="139" name="TextBox 138"/>
            <p:cNvSpPr txBox="1"/>
            <p:nvPr/>
          </p:nvSpPr>
          <p:spPr>
            <a:xfrm>
              <a:off x="2915816" y="2689756"/>
              <a:ext cx="403378" cy="529101"/>
            </a:xfrm>
            <a:prstGeom prst="rect">
              <a:avLst/>
            </a:prstGeom>
            <a:noFill/>
          </p:spPr>
          <p:txBody>
            <a:bodyPr wrap="none" rtlCol="0">
              <a:spAutoFit/>
            </a:bodyPr>
            <a:lstStyle/>
            <a:p>
              <a:r>
                <a:rPr lang="tr-TR" sz="1800" dirty="0">
                  <a:latin typeface="Lucida Sans Unicode"/>
                  <a:cs typeface="Lucida Sans Unicode"/>
                </a:rPr>
                <a:t>0</a:t>
              </a:r>
              <a:endParaRPr lang="en-US" sz="1800" dirty="0">
                <a:latin typeface="Lucida Sans Unicode"/>
                <a:cs typeface="Lucida Sans Unicode"/>
              </a:endParaRPr>
            </a:p>
          </p:txBody>
        </p:sp>
        <p:sp>
          <p:nvSpPr>
            <p:cNvPr id="140" name="TextBox 139"/>
            <p:cNvSpPr txBox="1"/>
            <p:nvPr/>
          </p:nvSpPr>
          <p:spPr>
            <a:xfrm>
              <a:off x="2915816" y="3573017"/>
              <a:ext cx="403378" cy="529101"/>
            </a:xfrm>
            <a:prstGeom prst="rect">
              <a:avLst/>
            </a:prstGeom>
            <a:noFill/>
          </p:spPr>
          <p:txBody>
            <a:bodyPr wrap="none" rtlCol="0">
              <a:spAutoFit/>
            </a:bodyPr>
            <a:lstStyle/>
            <a:p>
              <a:r>
                <a:rPr lang="tr-TR" sz="1800" dirty="0">
                  <a:latin typeface="Lucida Sans Unicode"/>
                  <a:cs typeface="Lucida Sans Unicode"/>
                </a:rPr>
                <a:t>0</a:t>
              </a:r>
              <a:endParaRPr lang="en-US" sz="1800" dirty="0">
                <a:latin typeface="Lucida Sans Unicode"/>
                <a:cs typeface="Lucida Sans Unicode"/>
              </a:endParaRPr>
            </a:p>
          </p:txBody>
        </p:sp>
        <p:sp>
          <p:nvSpPr>
            <p:cNvPr id="141" name="TextBox 140"/>
            <p:cNvSpPr txBox="1"/>
            <p:nvPr/>
          </p:nvSpPr>
          <p:spPr>
            <a:xfrm>
              <a:off x="6012160" y="3645023"/>
              <a:ext cx="403378" cy="529101"/>
            </a:xfrm>
            <a:prstGeom prst="rect">
              <a:avLst/>
            </a:prstGeom>
            <a:noFill/>
          </p:spPr>
          <p:txBody>
            <a:bodyPr wrap="none" rtlCol="0">
              <a:spAutoFit/>
            </a:bodyPr>
            <a:lstStyle/>
            <a:p>
              <a:r>
                <a:rPr lang="tr-TR" sz="1800" dirty="0">
                  <a:latin typeface="Lucida Sans Unicode"/>
                  <a:cs typeface="Lucida Sans Unicode"/>
                </a:rPr>
                <a:t>0</a:t>
              </a:r>
              <a:endParaRPr lang="en-US" sz="1800" dirty="0">
                <a:latin typeface="Lucida Sans Unicode"/>
                <a:cs typeface="Lucida Sans Unicode"/>
              </a:endParaRPr>
            </a:p>
          </p:txBody>
        </p:sp>
      </p:grpSp>
      <p:sp>
        <p:nvSpPr>
          <p:cNvPr id="146" name="Rectangle 23"/>
          <p:cNvSpPr>
            <a:spLocks noChangeArrowheads="1"/>
          </p:cNvSpPr>
          <p:nvPr/>
        </p:nvSpPr>
        <p:spPr bwMode="auto">
          <a:xfrm>
            <a:off x="5861248" y="1371600"/>
            <a:ext cx="128240" cy="1041567"/>
          </a:xfrm>
          <a:prstGeom prst="rect">
            <a:avLst/>
          </a:prstGeom>
          <a:noFill/>
          <a:ln w="12700">
            <a:noFill/>
            <a:miter lim="800000"/>
            <a:headEnd/>
            <a:tailEnd/>
          </a:ln>
          <a:effectLst/>
        </p:spPr>
        <p:txBody>
          <a:bodyPr wrap="none" lIns="63500" tIns="25400" rIns="63500" bIns="25400">
            <a:spAutoFit/>
          </a:bodyPr>
          <a:lstStyle/>
          <a:p>
            <a:pPr algn="l" eaLnBrk="0" hangingPunct="0">
              <a:lnSpc>
                <a:spcPct val="85000"/>
              </a:lnSpc>
            </a:pPr>
            <a:r>
              <a:rPr lang="en-US" sz="1800" b="1">
                <a:latin typeface="Lucida Sans Unicode"/>
                <a:cs typeface="Lucida Sans Unicode"/>
              </a:rPr>
              <a:t> </a:t>
            </a:r>
          </a:p>
          <a:p>
            <a:pPr algn="l" eaLnBrk="0" hangingPunct="0">
              <a:lnSpc>
                <a:spcPct val="85000"/>
              </a:lnSpc>
            </a:pPr>
            <a:endParaRPr lang="en-US" sz="1800" b="1">
              <a:latin typeface="Lucida Sans Unicode"/>
              <a:cs typeface="Lucida Sans Unicode"/>
            </a:endParaRPr>
          </a:p>
          <a:p>
            <a:pPr algn="l" eaLnBrk="0" hangingPunct="0">
              <a:lnSpc>
                <a:spcPct val="85000"/>
              </a:lnSpc>
            </a:pPr>
            <a:r>
              <a:rPr lang="en-US" sz="1800" b="1">
                <a:latin typeface="Lucida Sans Unicode"/>
                <a:cs typeface="Lucida Sans Unicode"/>
              </a:rPr>
              <a:t> </a:t>
            </a:r>
          </a:p>
        </p:txBody>
      </p:sp>
      <p:sp>
        <p:nvSpPr>
          <p:cNvPr id="147" name="Text Box 24"/>
          <p:cNvSpPr txBox="1">
            <a:spLocks noChangeArrowheads="1"/>
          </p:cNvSpPr>
          <p:nvPr/>
        </p:nvSpPr>
        <p:spPr bwMode="auto">
          <a:xfrm>
            <a:off x="7156648" y="2290891"/>
            <a:ext cx="1295400" cy="334707"/>
          </a:xfrm>
          <a:prstGeom prst="rect">
            <a:avLst/>
          </a:prstGeom>
          <a:noFill/>
          <a:ln w="9525">
            <a:noFill/>
            <a:miter lim="800000"/>
            <a:headEnd/>
            <a:tailEnd type="none" w="lg" len="lg"/>
          </a:ln>
          <a:effectLst/>
        </p:spPr>
        <p:txBody>
          <a:bodyPr anchor="ctr">
            <a:spAutoFit/>
          </a:bodyPr>
          <a:lstStyle/>
          <a:p>
            <a:pPr algn="l" eaLnBrk="0" hangingPunct="0">
              <a:lnSpc>
                <a:spcPct val="85000"/>
              </a:lnSpc>
            </a:pPr>
            <a:endParaRPr lang="tr-TR" sz="1800" b="1">
              <a:latin typeface="Lucida Sans Unicode"/>
              <a:cs typeface="Lucida Sans Unicode"/>
            </a:endParaRPr>
          </a:p>
        </p:txBody>
      </p:sp>
      <p:sp>
        <p:nvSpPr>
          <p:cNvPr id="148" name="Rectangle 25"/>
          <p:cNvSpPr>
            <a:spLocks noChangeArrowheads="1"/>
          </p:cNvSpPr>
          <p:nvPr/>
        </p:nvSpPr>
        <p:spPr bwMode="auto">
          <a:xfrm>
            <a:off x="4355976" y="1219200"/>
            <a:ext cx="3096344" cy="2713856"/>
          </a:xfrm>
          <a:prstGeom prst="rect">
            <a:avLst/>
          </a:prstGeom>
          <a:noFill/>
          <a:ln w="9525">
            <a:solidFill>
              <a:schemeClr val="tx1"/>
            </a:solidFill>
            <a:miter lim="800000"/>
            <a:headEnd/>
            <a:tailEnd type="none" w="lg" len="lg"/>
          </a:ln>
          <a:effectLst/>
        </p:spPr>
        <p:txBody>
          <a:bodyPr wrap="none" anchor="ctr"/>
          <a:lstStyle/>
          <a:p>
            <a:endParaRPr lang="tr-TR" sz="1800">
              <a:latin typeface="Lucida Sans Unicode"/>
              <a:cs typeface="Lucida Sans Unicode"/>
            </a:endParaRPr>
          </a:p>
        </p:txBody>
      </p:sp>
      <p:sp>
        <p:nvSpPr>
          <p:cNvPr id="149" name="Line 26"/>
          <p:cNvSpPr>
            <a:spLocks noChangeShapeType="1"/>
          </p:cNvSpPr>
          <p:nvPr/>
        </p:nvSpPr>
        <p:spPr bwMode="auto">
          <a:xfrm>
            <a:off x="4355976" y="1676400"/>
            <a:ext cx="3240360" cy="24408"/>
          </a:xfrm>
          <a:prstGeom prst="line">
            <a:avLst/>
          </a:prstGeom>
          <a:noFill/>
          <a:ln w="9525">
            <a:solidFill>
              <a:schemeClr val="tx1"/>
            </a:solidFill>
            <a:round/>
            <a:headEnd/>
            <a:tailEnd type="none" w="lg" len="lg"/>
          </a:ln>
          <a:effectLst/>
        </p:spPr>
        <p:txBody>
          <a:bodyPr wrap="none" anchor="ctr"/>
          <a:lstStyle/>
          <a:p>
            <a:endParaRPr lang="tr-TR" sz="1800">
              <a:latin typeface="Lucida Sans Unicode"/>
              <a:cs typeface="Lucida Sans Unicode"/>
            </a:endParaRPr>
          </a:p>
        </p:txBody>
      </p:sp>
      <p:sp>
        <p:nvSpPr>
          <p:cNvPr id="150" name="Line 27"/>
          <p:cNvSpPr>
            <a:spLocks noChangeShapeType="1"/>
          </p:cNvSpPr>
          <p:nvPr/>
        </p:nvSpPr>
        <p:spPr bwMode="auto">
          <a:xfrm>
            <a:off x="5364088" y="1676400"/>
            <a:ext cx="0" cy="2256656"/>
          </a:xfrm>
          <a:prstGeom prst="line">
            <a:avLst/>
          </a:prstGeom>
          <a:noFill/>
          <a:ln w="9525">
            <a:solidFill>
              <a:schemeClr val="tx1"/>
            </a:solidFill>
            <a:round/>
            <a:headEnd/>
            <a:tailEnd type="none" w="lg" len="lg"/>
          </a:ln>
          <a:effectLst/>
        </p:spPr>
        <p:txBody>
          <a:bodyPr wrap="none" anchor="ctr"/>
          <a:lstStyle/>
          <a:p>
            <a:endParaRPr lang="tr-TR" sz="1800">
              <a:latin typeface="Lucida Sans Unicode"/>
              <a:cs typeface="Lucida Sans Unicode"/>
            </a:endParaRPr>
          </a:p>
        </p:txBody>
      </p:sp>
      <p:sp>
        <p:nvSpPr>
          <p:cNvPr id="151" name="Line 28"/>
          <p:cNvSpPr>
            <a:spLocks noChangeShapeType="1"/>
          </p:cNvSpPr>
          <p:nvPr/>
        </p:nvSpPr>
        <p:spPr bwMode="auto">
          <a:xfrm>
            <a:off x="6372200" y="1700808"/>
            <a:ext cx="0" cy="2232248"/>
          </a:xfrm>
          <a:prstGeom prst="line">
            <a:avLst/>
          </a:prstGeom>
          <a:noFill/>
          <a:ln w="9525">
            <a:solidFill>
              <a:schemeClr val="tx1"/>
            </a:solidFill>
            <a:round/>
            <a:headEnd/>
            <a:tailEnd type="none" w="lg" len="lg"/>
          </a:ln>
          <a:effectLst/>
        </p:spPr>
        <p:txBody>
          <a:bodyPr wrap="none" anchor="ctr"/>
          <a:lstStyle/>
          <a:p>
            <a:endParaRPr lang="tr-TR" sz="1800">
              <a:latin typeface="Lucida Sans Unicode"/>
              <a:cs typeface="Lucida Sans Unicode"/>
            </a:endParaRPr>
          </a:p>
        </p:txBody>
      </p:sp>
      <p:sp>
        <p:nvSpPr>
          <p:cNvPr id="152" name="TextBox 151"/>
          <p:cNvSpPr txBox="1"/>
          <p:nvPr/>
        </p:nvSpPr>
        <p:spPr>
          <a:xfrm>
            <a:off x="4572000" y="2514600"/>
            <a:ext cx="774571" cy="334707"/>
          </a:xfrm>
          <a:prstGeom prst="rect">
            <a:avLst/>
          </a:prstGeom>
          <a:noFill/>
        </p:spPr>
        <p:txBody>
          <a:bodyPr wrap="none" rtlCol="0">
            <a:spAutoFit/>
          </a:bodyPr>
          <a:lstStyle/>
          <a:p>
            <a:pPr eaLnBrk="0" hangingPunct="0">
              <a:lnSpc>
                <a:spcPct val="85000"/>
              </a:lnSpc>
            </a:pPr>
            <a:r>
              <a:rPr lang="en-US" sz="1800" b="1" dirty="0">
                <a:latin typeface="Lucida Sans Unicode"/>
                <a:cs typeface="Lucida Sans Unicode"/>
              </a:rPr>
              <a:t>0</a:t>
            </a:r>
            <a:r>
              <a:rPr lang="tr-TR" sz="1800" b="1" dirty="0">
                <a:latin typeface="Lucida Sans Unicode"/>
                <a:cs typeface="Lucida Sans Unicode"/>
              </a:rPr>
              <a:t> </a:t>
            </a:r>
            <a:r>
              <a:rPr lang="en-US" sz="1800" b="1" dirty="0">
                <a:latin typeface="Lucida Sans Unicode"/>
                <a:cs typeface="Lucida Sans Unicode"/>
              </a:rPr>
              <a:t>1</a:t>
            </a:r>
            <a:r>
              <a:rPr lang="tr-TR" sz="1800" b="1" dirty="0">
                <a:latin typeface="Lucida Sans Unicode"/>
                <a:cs typeface="Lucida Sans Unicode"/>
              </a:rPr>
              <a:t> </a:t>
            </a:r>
            <a:r>
              <a:rPr lang="en-US" sz="1800" b="1" dirty="0">
                <a:latin typeface="Lucida Sans Unicode"/>
                <a:cs typeface="Lucida Sans Unicode"/>
              </a:rPr>
              <a:t>0</a:t>
            </a:r>
          </a:p>
        </p:txBody>
      </p:sp>
      <p:sp>
        <p:nvSpPr>
          <p:cNvPr id="153" name="TextBox 152"/>
          <p:cNvSpPr txBox="1"/>
          <p:nvPr/>
        </p:nvSpPr>
        <p:spPr>
          <a:xfrm>
            <a:off x="4283968" y="1371600"/>
            <a:ext cx="806631" cy="369332"/>
          </a:xfrm>
          <a:prstGeom prst="rect">
            <a:avLst/>
          </a:prstGeom>
          <a:noFill/>
        </p:spPr>
        <p:txBody>
          <a:bodyPr wrap="none" rtlCol="0">
            <a:spAutoFit/>
          </a:bodyPr>
          <a:lstStyle/>
          <a:p>
            <a:r>
              <a:rPr lang="tr-TR" sz="1800" b="1" dirty="0">
                <a:latin typeface="Lucida Sans Unicode"/>
                <a:cs typeface="Lucida Sans Unicode"/>
              </a:rPr>
              <a:t>1. </a:t>
            </a:r>
            <a:r>
              <a:rPr lang="en-US" sz="1800" b="1" dirty="0">
                <a:latin typeface="Lucida Sans Unicode"/>
                <a:cs typeface="Lucida Sans Unicode"/>
              </a:rPr>
              <a:t>col</a:t>
            </a:r>
            <a:endParaRPr lang="tr-TR" sz="1800" dirty="0">
              <a:latin typeface="Lucida Sans Unicode"/>
              <a:cs typeface="Lucida Sans Unicode"/>
            </a:endParaRPr>
          </a:p>
        </p:txBody>
      </p:sp>
      <p:cxnSp>
        <p:nvCxnSpPr>
          <p:cNvPr id="154" name="Straight Connector 153"/>
          <p:cNvCxnSpPr/>
          <p:nvPr/>
        </p:nvCxnSpPr>
        <p:spPr>
          <a:xfrm>
            <a:off x="4355976" y="2780928"/>
            <a:ext cx="1018456" cy="0"/>
          </a:xfrm>
          <a:prstGeom prst="line">
            <a:avLst/>
          </a:prstGeom>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4499992" y="2846344"/>
            <a:ext cx="841659" cy="334707"/>
          </a:xfrm>
          <a:prstGeom prst="rect">
            <a:avLst/>
          </a:prstGeom>
          <a:noFill/>
        </p:spPr>
        <p:txBody>
          <a:bodyPr wrap="none" rtlCol="0">
            <a:spAutoFit/>
          </a:bodyPr>
          <a:lstStyle/>
          <a:p>
            <a:pPr eaLnBrk="0" hangingPunct="0">
              <a:lnSpc>
                <a:spcPct val="85000"/>
              </a:lnSpc>
            </a:pPr>
            <a:r>
              <a:rPr lang="tr-TR" sz="1800" b="1" dirty="0">
                <a:latin typeface="Lucida Sans Unicode"/>
                <a:cs typeface="Lucida Sans Unicode"/>
              </a:rPr>
              <a:t> </a:t>
            </a:r>
            <a:r>
              <a:rPr lang="en-US" sz="1800" b="1" dirty="0">
                <a:latin typeface="Lucida Sans Unicode"/>
                <a:cs typeface="Lucida Sans Unicode"/>
              </a:rPr>
              <a:t>0</a:t>
            </a:r>
            <a:r>
              <a:rPr lang="tr-TR" sz="1800" b="1" dirty="0">
                <a:latin typeface="Lucida Sans Unicode"/>
                <a:cs typeface="Lucida Sans Unicode"/>
              </a:rPr>
              <a:t> 1 </a:t>
            </a:r>
            <a:r>
              <a:rPr lang="en-US" sz="1800" b="1" dirty="0">
                <a:latin typeface="Lucida Sans Unicode"/>
                <a:cs typeface="Lucida Sans Unicode"/>
              </a:rPr>
              <a:t>1</a:t>
            </a:r>
          </a:p>
        </p:txBody>
      </p:sp>
      <p:sp>
        <p:nvSpPr>
          <p:cNvPr id="157" name="TextBox 156"/>
          <p:cNvSpPr txBox="1"/>
          <p:nvPr/>
        </p:nvSpPr>
        <p:spPr>
          <a:xfrm>
            <a:off x="4572000" y="3573016"/>
            <a:ext cx="768622" cy="334707"/>
          </a:xfrm>
          <a:prstGeom prst="rect">
            <a:avLst/>
          </a:prstGeom>
          <a:noFill/>
        </p:spPr>
        <p:txBody>
          <a:bodyPr wrap="none" rtlCol="0">
            <a:spAutoFit/>
          </a:bodyPr>
          <a:lstStyle/>
          <a:p>
            <a:pPr eaLnBrk="0" hangingPunct="0">
              <a:lnSpc>
                <a:spcPct val="85000"/>
              </a:lnSpc>
            </a:pPr>
            <a:r>
              <a:rPr lang="tr-TR" sz="1800" b="1" dirty="0">
                <a:latin typeface="Lucida Sans Unicode"/>
                <a:cs typeface="Lucida Sans Unicode"/>
              </a:rPr>
              <a:t>1 1 1</a:t>
            </a:r>
          </a:p>
        </p:txBody>
      </p:sp>
      <p:sp>
        <p:nvSpPr>
          <p:cNvPr id="158" name="TextBox 157"/>
          <p:cNvSpPr txBox="1"/>
          <p:nvPr/>
        </p:nvSpPr>
        <p:spPr>
          <a:xfrm>
            <a:off x="4499992" y="1676400"/>
            <a:ext cx="725229" cy="369332"/>
          </a:xfrm>
          <a:prstGeom prst="rect">
            <a:avLst/>
          </a:prstGeom>
          <a:noFill/>
        </p:spPr>
        <p:txBody>
          <a:bodyPr wrap="none" rtlCol="0">
            <a:spAutoFit/>
          </a:bodyPr>
          <a:lstStyle/>
          <a:p>
            <a:r>
              <a:rPr lang="tr-TR" sz="1800" dirty="0">
                <a:latin typeface="Lucida Sans Unicode"/>
                <a:cs typeface="Lucida Sans Unicode"/>
              </a:rPr>
              <a:t>x y z</a:t>
            </a:r>
          </a:p>
        </p:txBody>
      </p:sp>
      <p:cxnSp>
        <p:nvCxnSpPr>
          <p:cNvPr id="159" name="Straight Connector 158"/>
          <p:cNvCxnSpPr/>
          <p:nvPr/>
        </p:nvCxnSpPr>
        <p:spPr>
          <a:xfrm>
            <a:off x="4355976" y="2057400"/>
            <a:ext cx="3096344" cy="3448"/>
          </a:xfrm>
          <a:prstGeom prst="line">
            <a:avLst/>
          </a:prstGeom>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5302676" y="1371600"/>
            <a:ext cx="806631" cy="369332"/>
          </a:xfrm>
          <a:prstGeom prst="rect">
            <a:avLst/>
          </a:prstGeom>
          <a:noFill/>
        </p:spPr>
        <p:txBody>
          <a:bodyPr wrap="none" rtlCol="0">
            <a:spAutoFit/>
          </a:bodyPr>
          <a:lstStyle/>
          <a:p>
            <a:r>
              <a:rPr lang="tr-TR" sz="1800" b="1" dirty="0">
                <a:latin typeface="Lucida Sans Unicode"/>
                <a:cs typeface="Lucida Sans Unicode"/>
              </a:rPr>
              <a:t>2. </a:t>
            </a:r>
            <a:r>
              <a:rPr lang="en-US" sz="1800" b="1" dirty="0">
                <a:latin typeface="Lucida Sans Unicode"/>
                <a:cs typeface="Lucida Sans Unicode"/>
              </a:rPr>
              <a:t>col</a:t>
            </a:r>
            <a:endParaRPr lang="tr-TR" sz="1800" dirty="0">
              <a:latin typeface="Lucida Sans Unicode"/>
              <a:cs typeface="Lucida Sans Unicode"/>
            </a:endParaRPr>
          </a:p>
        </p:txBody>
      </p:sp>
      <p:sp>
        <p:nvSpPr>
          <p:cNvPr id="161" name="TextBox 160"/>
          <p:cNvSpPr txBox="1"/>
          <p:nvPr/>
        </p:nvSpPr>
        <p:spPr>
          <a:xfrm>
            <a:off x="6372200" y="1371600"/>
            <a:ext cx="806631" cy="369332"/>
          </a:xfrm>
          <a:prstGeom prst="rect">
            <a:avLst/>
          </a:prstGeom>
          <a:noFill/>
        </p:spPr>
        <p:txBody>
          <a:bodyPr wrap="none" rtlCol="0">
            <a:spAutoFit/>
          </a:bodyPr>
          <a:lstStyle/>
          <a:p>
            <a:r>
              <a:rPr lang="tr-TR" sz="1800" b="1" dirty="0">
                <a:latin typeface="Lucida Sans Unicode"/>
                <a:cs typeface="Lucida Sans Unicode"/>
              </a:rPr>
              <a:t>3. </a:t>
            </a:r>
            <a:r>
              <a:rPr lang="en-US" sz="1800" b="1" dirty="0">
                <a:latin typeface="Lucida Sans Unicode"/>
                <a:cs typeface="Lucida Sans Unicode"/>
              </a:rPr>
              <a:t>col</a:t>
            </a:r>
            <a:endParaRPr lang="tr-TR" sz="1800" dirty="0">
              <a:latin typeface="Lucida Sans Unicode"/>
              <a:cs typeface="Lucida Sans Unicode"/>
            </a:endParaRPr>
          </a:p>
        </p:txBody>
      </p:sp>
      <p:sp>
        <p:nvSpPr>
          <p:cNvPr id="162" name="TextBox 161"/>
          <p:cNvSpPr txBox="1"/>
          <p:nvPr/>
        </p:nvSpPr>
        <p:spPr>
          <a:xfrm>
            <a:off x="5652120" y="1676400"/>
            <a:ext cx="725229" cy="369332"/>
          </a:xfrm>
          <a:prstGeom prst="rect">
            <a:avLst/>
          </a:prstGeom>
          <a:noFill/>
        </p:spPr>
        <p:txBody>
          <a:bodyPr wrap="none" rtlCol="0">
            <a:spAutoFit/>
          </a:bodyPr>
          <a:lstStyle/>
          <a:p>
            <a:r>
              <a:rPr lang="tr-TR" sz="1800" dirty="0">
                <a:latin typeface="Lucida Sans Unicode"/>
                <a:cs typeface="Lucida Sans Unicode"/>
              </a:rPr>
              <a:t>x y z</a:t>
            </a:r>
          </a:p>
        </p:txBody>
      </p:sp>
      <p:sp>
        <p:nvSpPr>
          <p:cNvPr id="164" name="TextBox 163"/>
          <p:cNvSpPr txBox="1"/>
          <p:nvPr/>
        </p:nvSpPr>
        <p:spPr>
          <a:xfrm>
            <a:off x="4355976" y="3275692"/>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165" name="TextBox 164"/>
          <p:cNvSpPr txBox="1"/>
          <p:nvPr/>
        </p:nvSpPr>
        <p:spPr>
          <a:xfrm>
            <a:off x="5652120" y="2819400"/>
            <a:ext cx="756224" cy="334707"/>
          </a:xfrm>
          <a:prstGeom prst="rect">
            <a:avLst/>
          </a:prstGeom>
          <a:noFill/>
        </p:spPr>
        <p:txBody>
          <a:bodyPr wrap="none" rtlCol="0">
            <a:spAutoFit/>
          </a:bodyPr>
          <a:lstStyle/>
          <a:p>
            <a:pPr eaLnBrk="0" hangingPunct="0">
              <a:lnSpc>
                <a:spcPct val="85000"/>
              </a:lnSpc>
            </a:pPr>
            <a:r>
              <a:rPr lang="en-US" sz="1800" b="1" dirty="0">
                <a:latin typeface="Lucida Sans Unicode"/>
                <a:cs typeface="Lucida Sans Unicode"/>
              </a:rPr>
              <a:t>0</a:t>
            </a:r>
            <a:r>
              <a:rPr lang="tr-TR" sz="1800" b="1" dirty="0">
                <a:latin typeface="Lucida Sans Unicode"/>
                <a:cs typeface="Lucida Sans Unicode"/>
              </a:rPr>
              <a:t> </a:t>
            </a:r>
            <a:r>
              <a:rPr lang="en-US" sz="1800" b="1" dirty="0">
                <a:latin typeface="Lucida Sans Unicode"/>
                <a:cs typeface="Lucida Sans Unicode"/>
              </a:rPr>
              <a:t>1</a:t>
            </a:r>
            <a:r>
              <a:rPr lang="tr-TR" sz="1800" b="1" dirty="0">
                <a:latin typeface="Lucida Sans Unicode"/>
                <a:cs typeface="Lucida Sans Unicode"/>
              </a:rPr>
              <a:t> -</a:t>
            </a:r>
            <a:r>
              <a:rPr lang="en-US" sz="1800" b="1" dirty="0">
                <a:latin typeface="Lucida Sans Unicode"/>
                <a:cs typeface="Lucida Sans Unicode"/>
              </a:rPr>
              <a:t> </a:t>
            </a:r>
          </a:p>
        </p:txBody>
      </p:sp>
      <p:sp>
        <p:nvSpPr>
          <p:cNvPr id="166" name="TextBox 165"/>
          <p:cNvSpPr txBox="1"/>
          <p:nvPr/>
        </p:nvSpPr>
        <p:spPr>
          <a:xfrm>
            <a:off x="4355976" y="3563724"/>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167" name="TextBox 166"/>
          <p:cNvSpPr txBox="1"/>
          <p:nvPr/>
        </p:nvSpPr>
        <p:spPr>
          <a:xfrm>
            <a:off x="5652120" y="3253618"/>
            <a:ext cx="756224" cy="334707"/>
          </a:xfrm>
          <a:prstGeom prst="rect">
            <a:avLst/>
          </a:prstGeom>
          <a:noFill/>
        </p:spPr>
        <p:txBody>
          <a:bodyPr wrap="none" rtlCol="0">
            <a:spAutoFit/>
          </a:bodyPr>
          <a:lstStyle/>
          <a:p>
            <a:pPr eaLnBrk="0" hangingPunct="0">
              <a:lnSpc>
                <a:spcPct val="85000"/>
              </a:lnSpc>
            </a:pPr>
            <a:r>
              <a:rPr lang="tr-TR" sz="1800" b="1" dirty="0">
                <a:latin typeface="Lucida Sans Unicode"/>
                <a:cs typeface="Lucida Sans Unicode"/>
              </a:rPr>
              <a:t>- </a:t>
            </a:r>
            <a:r>
              <a:rPr lang="en-US" sz="1800" b="1" dirty="0">
                <a:latin typeface="Lucida Sans Unicode"/>
                <a:cs typeface="Lucida Sans Unicode"/>
              </a:rPr>
              <a:t>1</a:t>
            </a:r>
            <a:r>
              <a:rPr lang="tr-TR" sz="1800" b="1" dirty="0">
                <a:latin typeface="Lucida Sans Unicode"/>
                <a:cs typeface="Lucida Sans Unicode"/>
              </a:rPr>
              <a:t> 1</a:t>
            </a:r>
            <a:endParaRPr lang="en-US" sz="1800" b="1" dirty="0">
              <a:latin typeface="Lucida Sans Unicode"/>
              <a:cs typeface="Lucida Sans Unicode"/>
            </a:endParaRPr>
          </a:p>
        </p:txBody>
      </p:sp>
      <p:sp>
        <p:nvSpPr>
          <p:cNvPr id="169" name="TextBox 168"/>
          <p:cNvSpPr txBox="1"/>
          <p:nvPr/>
        </p:nvSpPr>
        <p:spPr>
          <a:xfrm>
            <a:off x="4355976" y="2483604"/>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170" name="TextBox 169"/>
          <p:cNvSpPr txBox="1"/>
          <p:nvPr/>
        </p:nvSpPr>
        <p:spPr>
          <a:xfrm>
            <a:off x="5652120" y="3634618"/>
            <a:ext cx="756224" cy="334707"/>
          </a:xfrm>
          <a:prstGeom prst="rect">
            <a:avLst/>
          </a:prstGeom>
          <a:noFill/>
        </p:spPr>
        <p:txBody>
          <a:bodyPr wrap="none" rtlCol="0">
            <a:spAutoFit/>
          </a:bodyPr>
          <a:lstStyle/>
          <a:p>
            <a:pPr eaLnBrk="0" hangingPunct="0">
              <a:lnSpc>
                <a:spcPct val="85000"/>
              </a:lnSpc>
            </a:pPr>
            <a:r>
              <a:rPr lang="tr-TR" sz="1800" b="1" dirty="0">
                <a:latin typeface="Lucida Sans Unicode"/>
                <a:cs typeface="Lucida Sans Unicode"/>
              </a:rPr>
              <a:t>1 - 1</a:t>
            </a:r>
            <a:endParaRPr lang="en-US" sz="1800" b="1" dirty="0">
              <a:latin typeface="Lucida Sans Unicode"/>
              <a:cs typeface="Lucida Sans Unicode"/>
            </a:endParaRPr>
          </a:p>
        </p:txBody>
      </p:sp>
      <p:sp>
        <p:nvSpPr>
          <p:cNvPr id="177" name="TextBox 176"/>
          <p:cNvSpPr txBox="1"/>
          <p:nvPr/>
        </p:nvSpPr>
        <p:spPr>
          <a:xfrm>
            <a:off x="4572000" y="2133600"/>
            <a:ext cx="768622" cy="334707"/>
          </a:xfrm>
          <a:prstGeom prst="rect">
            <a:avLst/>
          </a:prstGeom>
          <a:noFill/>
        </p:spPr>
        <p:txBody>
          <a:bodyPr wrap="none" rtlCol="0">
            <a:spAutoFit/>
          </a:bodyPr>
          <a:lstStyle/>
          <a:p>
            <a:pPr eaLnBrk="0" hangingPunct="0">
              <a:lnSpc>
                <a:spcPct val="85000"/>
              </a:lnSpc>
            </a:pPr>
            <a:r>
              <a:rPr lang="tr-TR" sz="1800" b="1" dirty="0">
                <a:latin typeface="Lucida Sans Unicode"/>
                <a:cs typeface="Lucida Sans Unicode"/>
              </a:rPr>
              <a:t>0 0 1</a:t>
            </a:r>
            <a:r>
              <a:rPr lang="en-US" sz="1800" b="1" dirty="0">
                <a:latin typeface="Lucida Sans Unicode"/>
                <a:cs typeface="Lucida Sans Unicode"/>
              </a:rPr>
              <a:t> </a:t>
            </a:r>
          </a:p>
        </p:txBody>
      </p:sp>
      <p:sp>
        <p:nvSpPr>
          <p:cNvPr id="178" name="TextBox 177"/>
          <p:cNvSpPr txBox="1"/>
          <p:nvPr/>
        </p:nvSpPr>
        <p:spPr>
          <a:xfrm>
            <a:off x="5652120" y="2133600"/>
            <a:ext cx="756224" cy="334707"/>
          </a:xfrm>
          <a:prstGeom prst="rect">
            <a:avLst/>
          </a:prstGeom>
          <a:noFill/>
        </p:spPr>
        <p:txBody>
          <a:bodyPr wrap="none" rtlCol="0">
            <a:spAutoFit/>
          </a:bodyPr>
          <a:lstStyle/>
          <a:p>
            <a:pPr eaLnBrk="0" hangingPunct="0">
              <a:lnSpc>
                <a:spcPct val="85000"/>
              </a:lnSpc>
            </a:pPr>
            <a:r>
              <a:rPr lang="en-US" sz="1800" b="1" dirty="0">
                <a:latin typeface="Lucida Sans Unicode"/>
                <a:cs typeface="Lucida Sans Unicode"/>
              </a:rPr>
              <a:t>0</a:t>
            </a:r>
            <a:r>
              <a:rPr lang="tr-TR" sz="1800" b="1" dirty="0">
                <a:latin typeface="Lucida Sans Unicode"/>
                <a:cs typeface="Lucida Sans Unicode"/>
              </a:rPr>
              <a:t> - 1</a:t>
            </a:r>
            <a:endParaRPr lang="en-US" sz="1800" b="1" dirty="0">
              <a:latin typeface="Lucida Sans Unicode"/>
              <a:cs typeface="Lucida Sans Unicode"/>
            </a:endParaRPr>
          </a:p>
        </p:txBody>
      </p:sp>
      <p:sp>
        <p:nvSpPr>
          <p:cNvPr id="179" name="TextBox 178"/>
          <p:cNvSpPr txBox="1"/>
          <p:nvPr/>
        </p:nvSpPr>
        <p:spPr>
          <a:xfrm>
            <a:off x="5687270" y="2438400"/>
            <a:ext cx="756224" cy="334707"/>
          </a:xfrm>
          <a:prstGeom prst="rect">
            <a:avLst/>
          </a:prstGeom>
          <a:noFill/>
        </p:spPr>
        <p:txBody>
          <a:bodyPr wrap="none" rtlCol="0">
            <a:spAutoFit/>
          </a:bodyPr>
          <a:lstStyle/>
          <a:p>
            <a:pPr eaLnBrk="0" hangingPunct="0">
              <a:lnSpc>
                <a:spcPct val="85000"/>
              </a:lnSpc>
            </a:pPr>
            <a:r>
              <a:rPr lang="tr-TR" sz="1800" b="1" dirty="0">
                <a:latin typeface="Lucida Sans Unicode"/>
                <a:cs typeface="Lucida Sans Unicode"/>
              </a:rPr>
              <a:t>- 0 1</a:t>
            </a:r>
            <a:endParaRPr lang="en-US" sz="1800" b="1" dirty="0">
              <a:latin typeface="Lucida Sans Unicode"/>
              <a:cs typeface="Lucida Sans Unicode"/>
            </a:endParaRPr>
          </a:p>
        </p:txBody>
      </p:sp>
      <p:grpSp>
        <p:nvGrpSpPr>
          <p:cNvPr id="4" name="Group 232"/>
          <p:cNvGrpSpPr/>
          <p:nvPr/>
        </p:nvGrpSpPr>
        <p:grpSpPr>
          <a:xfrm>
            <a:off x="4355976" y="2060848"/>
            <a:ext cx="325730" cy="1089412"/>
            <a:chOff x="4355976" y="2060848"/>
            <a:chExt cx="325730" cy="1089412"/>
          </a:xfrm>
        </p:grpSpPr>
        <p:sp>
          <p:nvSpPr>
            <p:cNvPr id="206" name="TextBox 205"/>
            <p:cNvSpPr txBox="1"/>
            <p:nvPr/>
          </p:nvSpPr>
          <p:spPr>
            <a:xfrm>
              <a:off x="4355976" y="2780928"/>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207" name="TextBox 206"/>
            <p:cNvSpPr txBox="1"/>
            <p:nvPr/>
          </p:nvSpPr>
          <p:spPr>
            <a:xfrm>
              <a:off x="4355976" y="2060848"/>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grpSp>
      <p:sp>
        <p:nvSpPr>
          <p:cNvPr id="191" name="TextBox 190"/>
          <p:cNvSpPr txBox="1"/>
          <p:nvPr/>
        </p:nvSpPr>
        <p:spPr>
          <a:xfrm>
            <a:off x="6732240" y="2133600"/>
            <a:ext cx="743826" cy="334707"/>
          </a:xfrm>
          <a:prstGeom prst="rect">
            <a:avLst/>
          </a:prstGeom>
          <a:noFill/>
        </p:spPr>
        <p:txBody>
          <a:bodyPr wrap="none" rtlCol="0">
            <a:spAutoFit/>
          </a:bodyPr>
          <a:lstStyle/>
          <a:p>
            <a:pPr eaLnBrk="0" hangingPunct="0">
              <a:lnSpc>
                <a:spcPct val="85000"/>
              </a:lnSpc>
            </a:pPr>
            <a:r>
              <a:rPr lang="tr-TR" sz="1800" b="1" dirty="0">
                <a:latin typeface="Lucida Sans Unicode"/>
                <a:cs typeface="Lucida Sans Unicode"/>
              </a:rPr>
              <a:t>- -</a:t>
            </a:r>
            <a:r>
              <a:rPr lang="en-US" sz="1800" b="1" dirty="0">
                <a:latin typeface="Lucida Sans Unicode"/>
                <a:cs typeface="Lucida Sans Unicode"/>
              </a:rPr>
              <a:t> </a:t>
            </a:r>
            <a:r>
              <a:rPr lang="tr-TR" sz="1800" b="1" dirty="0">
                <a:latin typeface="Lucida Sans Unicode"/>
                <a:cs typeface="Lucida Sans Unicode"/>
              </a:rPr>
              <a:t>1</a:t>
            </a:r>
            <a:endParaRPr lang="en-US" sz="1800" b="1" dirty="0">
              <a:latin typeface="Lucida Sans Unicode"/>
              <a:cs typeface="Lucida Sans Unicode"/>
            </a:endParaRPr>
          </a:p>
        </p:txBody>
      </p:sp>
      <p:grpSp>
        <p:nvGrpSpPr>
          <p:cNvPr id="5" name="Group 233"/>
          <p:cNvGrpSpPr/>
          <p:nvPr/>
        </p:nvGrpSpPr>
        <p:grpSpPr>
          <a:xfrm>
            <a:off x="5484832" y="2132856"/>
            <a:ext cx="325730" cy="1872208"/>
            <a:chOff x="5484832" y="2132856"/>
            <a:chExt cx="325730" cy="1872208"/>
          </a:xfrm>
        </p:grpSpPr>
        <p:sp>
          <p:nvSpPr>
            <p:cNvPr id="204" name="TextBox 203"/>
            <p:cNvSpPr txBox="1"/>
            <p:nvPr/>
          </p:nvSpPr>
          <p:spPr>
            <a:xfrm>
              <a:off x="5484832" y="2132856"/>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202" name="TextBox 201"/>
            <p:cNvSpPr txBox="1"/>
            <p:nvPr/>
          </p:nvSpPr>
          <p:spPr>
            <a:xfrm>
              <a:off x="5484832" y="3635732"/>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grpSp>
      <p:cxnSp>
        <p:nvCxnSpPr>
          <p:cNvPr id="209" name="Straight Connector 208"/>
          <p:cNvCxnSpPr/>
          <p:nvPr/>
        </p:nvCxnSpPr>
        <p:spPr>
          <a:xfrm>
            <a:off x="4355976" y="3573016"/>
            <a:ext cx="1018456" cy="0"/>
          </a:xfrm>
          <a:prstGeom prst="line">
            <a:avLst/>
          </a:prstGeom>
        </p:spPr>
        <p:style>
          <a:lnRef idx="1">
            <a:schemeClr val="accent1"/>
          </a:lnRef>
          <a:fillRef idx="0">
            <a:schemeClr val="accent1"/>
          </a:fillRef>
          <a:effectRef idx="0">
            <a:schemeClr val="accent1"/>
          </a:effectRef>
          <a:fontRef idx="minor">
            <a:schemeClr val="tx1"/>
          </a:fontRef>
        </p:style>
      </p:cxnSp>
      <p:sp>
        <p:nvSpPr>
          <p:cNvPr id="211" name="TextBox 210"/>
          <p:cNvSpPr txBox="1"/>
          <p:nvPr/>
        </p:nvSpPr>
        <p:spPr>
          <a:xfrm>
            <a:off x="6725839" y="1691516"/>
            <a:ext cx="725229" cy="369332"/>
          </a:xfrm>
          <a:prstGeom prst="rect">
            <a:avLst/>
          </a:prstGeom>
          <a:noFill/>
        </p:spPr>
        <p:txBody>
          <a:bodyPr wrap="none" rtlCol="0">
            <a:spAutoFit/>
          </a:bodyPr>
          <a:lstStyle/>
          <a:p>
            <a:r>
              <a:rPr lang="tr-TR" sz="1800" dirty="0">
                <a:latin typeface="Lucida Sans Unicode"/>
                <a:cs typeface="Lucida Sans Unicode"/>
              </a:rPr>
              <a:t>x y z</a:t>
            </a:r>
          </a:p>
        </p:txBody>
      </p:sp>
      <p:grpSp>
        <p:nvGrpSpPr>
          <p:cNvPr id="6" name="Group 234"/>
          <p:cNvGrpSpPr/>
          <p:nvPr/>
        </p:nvGrpSpPr>
        <p:grpSpPr>
          <a:xfrm>
            <a:off x="5484832" y="2411596"/>
            <a:ext cx="325730" cy="1233428"/>
            <a:chOff x="5484832" y="2411596"/>
            <a:chExt cx="325730" cy="1233428"/>
          </a:xfrm>
        </p:grpSpPr>
        <p:sp>
          <p:nvSpPr>
            <p:cNvPr id="212" name="TextBox 211"/>
            <p:cNvSpPr txBox="1"/>
            <p:nvPr/>
          </p:nvSpPr>
          <p:spPr>
            <a:xfrm>
              <a:off x="5484832" y="2411596"/>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sp>
          <p:nvSpPr>
            <p:cNvPr id="213" name="TextBox 212"/>
            <p:cNvSpPr txBox="1"/>
            <p:nvPr/>
          </p:nvSpPr>
          <p:spPr>
            <a:xfrm>
              <a:off x="5484832" y="3275692"/>
              <a:ext cx="325730" cy="369332"/>
            </a:xfrm>
            <a:prstGeom prst="rect">
              <a:avLst/>
            </a:prstGeom>
            <a:noFill/>
          </p:spPr>
          <p:txBody>
            <a:bodyPr wrap="none" rtlCol="0">
              <a:spAutoFit/>
            </a:bodyPr>
            <a:lstStyle/>
            <a:p>
              <a:r>
                <a:rPr lang="tr-TR" sz="1800" dirty="0">
                  <a:solidFill>
                    <a:srgbClr val="FF0000"/>
                  </a:solidFill>
                  <a:latin typeface="Lucida Sans Unicode"/>
                  <a:cs typeface="Lucida Sans Unicode"/>
                  <a:sym typeface="Symbol"/>
                </a:rPr>
                <a:t></a:t>
              </a:r>
              <a:endParaRPr lang="tr-TR" sz="1800" dirty="0">
                <a:solidFill>
                  <a:srgbClr val="FF0000"/>
                </a:solidFill>
                <a:latin typeface="Lucida Sans Unicode"/>
                <a:cs typeface="Lucida Sans Unicode"/>
              </a:endParaRPr>
            </a:p>
          </p:txBody>
        </p:sp>
      </p:grpSp>
      <p:cxnSp>
        <p:nvCxnSpPr>
          <p:cNvPr id="214" name="Straight Connector 213"/>
          <p:cNvCxnSpPr/>
          <p:nvPr/>
        </p:nvCxnSpPr>
        <p:spPr>
          <a:xfrm>
            <a:off x="5364088" y="3140968"/>
            <a:ext cx="1018456" cy="0"/>
          </a:xfrm>
          <a:prstGeom prst="line">
            <a:avLst/>
          </a:prstGeom>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5380764" y="2780928"/>
            <a:ext cx="343927" cy="369332"/>
          </a:xfrm>
          <a:prstGeom prst="rect">
            <a:avLst/>
          </a:prstGeom>
          <a:noFill/>
        </p:spPr>
        <p:txBody>
          <a:bodyPr wrap="none" rtlCol="0">
            <a:spAutoFit/>
          </a:bodyPr>
          <a:lstStyle/>
          <a:p>
            <a:r>
              <a:rPr lang="tr-TR" sz="1800" dirty="0">
                <a:solidFill>
                  <a:schemeClr val="accent1"/>
                </a:solidFill>
                <a:latin typeface="Lucida Sans Unicode"/>
                <a:cs typeface="Lucida Sans Unicode"/>
              </a:rPr>
              <a:t>A</a:t>
            </a:r>
            <a:endParaRPr lang="en-US" sz="1800" dirty="0">
              <a:solidFill>
                <a:schemeClr val="accent1"/>
              </a:solidFill>
              <a:latin typeface="Lucida Sans Unicode"/>
              <a:cs typeface="Lucida Sans Unicode"/>
            </a:endParaRPr>
          </a:p>
        </p:txBody>
      </p:sp>
      <p:sp>
        <p:nvSpPr>
          <p:cNvPr id="221" name="TextBox 220"/>
          <p:cNvSpPr txBox="1"/>
          <p:nvPr/>
        </p:nvSpPr>
        <p:spPr>
          <a:xfrm>
            <a:off x="6444208" y="2132856"/>
            <a:ext cx="317440" cy="369332"/>
          </a:xfrm>
          <a:prstGeom prst="rect">
            <a:avLst/>
          </a:prstGeom>
          <a:noFill/>
        </p:spPr>
        <p:txBody>
          <a:bodyPr wrap="none" rtlCol="0">
            <a:spAutoFit/>
          </a:bodyPr>
          <a:lstStyle/>
          <a:p>
            <a:r>
              <a:rPr lang="tr-TR" sz="1800" dirty="0">
                <a:solidFill>
                  <a:schemeClr val="accent1"/>
                </a:solidFill>
                <a:latin typeface="Lucida Sans Unicode"/>
                <a:cs typeface="Lucida Sans Unicode"/>
              </a:rPr>
              <a:t>B</a:t>
            </a:r>
            <a:endParaRPr lang="en-US" sz="1800" dirty="0">
              <a:solidFill>
                <a:schemeClr val="accent1"/>
              </a:solidFill>
              <a:latin typeface="Lucida Sans Unicode"/>
              <a:cs typeface="Lucida Sans Unicode"/>
            </a:endParaRPr>
          </a:p>
        </p:txBody>
      </p:sp>
      <p:sp>
        <p:nvSpPr>
          <p:cNvPr id="224" name="TextBox 223"/>
          <p:cNvSpPr txBox="1"/>
          <p:nvPr/>
        </p:nvSpPr>
        <p:spPr>
          <a:xfrm>
            <a:off x="4572000" y="4068691"/>
            <a:ext cx="2341056" cy="2677656"/>
          </a:xfrm>
          <a:prstGeom prst="rect">
            <a:avLst/>
          </a:prstGeom>
          <a:noFill/>
        </p:spPr>
        <p:txBody>
          <a:bodyPr wrap="none" rtlCol="0">
            <a:spAutoFit/>
          </a:bodyPr>
          <a:lstStyle/>
          <a:p>
            <a:r>
              <a:rPr lang="tr-TR" sz="2400" dirty="0">
                <a:latin typeface="Lucida Sans Unicode"/>
                <a:cs typeface="Lucida Sans Unicode"/>
              </a:rPr>
              <a:t>P=AB</a:t>
            </a:r>
          </a:p>
          <a:p>
            <a:r>
              <a:rPr lang="tr-TR" sz="2400" dirty="0">
                <a:latin typeface="Lucida Sans Unicode"/>
                <a:cs typeface="Lucida Sans Unicode"/>
              </a:rPr>
              <a:t>A=B=1</a:t>
            </a:r>
          </a:p>
          <a:p>
            <a:r>
              <a:rPr lang="tr-TR" sz="2400" dirty="0">
                <a:latin typeface="Lucida Sans Unicode"/>
                <a:cs typeface="Lucida Sans Unicode"/>
              </a:rPr>
              <a:t>A=</a:t>
            </a:r>
            <a:r>
              <a:rPr lang="tr-TR" sz="2400" dirty="0" err="1">
                <a:latin typeface="Lucida Sans Unicode"/>
                <a:cs typeface="Lucida Sans Unicode"/>
              </a:rPr>
              <a:t>x’y</a:t>
            </a:r>
            <a:endParaRPr lang="tr-TR" sz="2400" dirty="0">
              <a:latin typeface="Lucida Sans Unicode"/>
              <a:cs typeface="Lucida Sans Unicode"/>
            </a:endParaRPr>
          </a:p>
          <a:p>
            <a:r>
              <a:rPr lang="tr-TR" sz="2400" dirty="0">
                <a:latin typeface="Lucida Sans Unicode"/>
                <a:cs typeface="Lucida Sans Unicode"/>
              </a:rPr>
              <a:t>B=z</a:t>
            </a:r>
          </a:p>
          <a:p>
            <a:r>
              <a:rPr lang="tr-TR" sz="2400" dirty="0">
                <a:latin typeface="Lucida Sans Unicode"/>
                <a:cs typeface="Lucida Sans Unicode"/>
              </a:rPr>
              <a:t>F=A+B=</a:t>
            </a:r>
            <a:r>
              <a:rPr lang="tr-TR" sz="2400" dirty="0" err="1">
                <a:latin typeface="Lucida Sans Unicode"/>
                <a:cs typeface="Lucida Sans Unicode"/>
              </a:rPr>
              <a:t>x’y</a:t>
            </a:r>
            <a:r>
              <a:rPr lang="tr-TR" sz="2400" dirty="0">
                <a:latin typeface="Lucida Sans Unicode"/>
                <a:cs typeface="Lucida Sans Unicode"/>
              </a:rPr>
              <a:t>+z</a:t>
            </a:r>
            <a:endParaRPr lang="en-US" sz="2400" dirty="0">
              <a:latin typeface="Lucida Sans Unicode"/>
              <a:cs typeface="Lucida Sans Unicode"/>
            </a:endParaRPr>
          </a:p>
        </p:txBody>
      </p:sp>
      <p:grpSp>
        <p:nvGrpSpPr>
          <p:cNvPr id="7" name="Group 238"/>
          <p:cNvGrpSpPr/>
          <p:nvPr/>
        </p:nvGrpSpPr>
        <p:grpSpPr>
          <a:xfrm>
            <a:off x="1907704" y="2132856"/>
            <a:ext cx="5472608" cy="2169532"/>
            <a:chOff x="1907704" y="2132856"/>
            <a:chExt cx="5472608" cy="2169532"/>
          </a:xfrm>
        </p:grpSpPr>
        <p:grpSp>
          <p:nvGrpSpPr>
            <p:cNvPr id="8" name="Group 236"/>
            <p:cNvGrpSpPr/>
            <p:nvPr/>
          </p:nvGrpSpPr>
          <p:grpSpPr>
            <a:xfrm>
              <a:off x="1907704" y="2132856"/>
              <a:ext cx="5472608" cy="1296144"/>
              <a:chOff x="1907704" y="2132856"/>
              <a:chExt cx="5472608" cy="1296144"/>
            </a:xfrm>
          </p:grpSpPr>
          <p:sp>
            <p:nvSpPr>
              <p:cNvPr id="220" name="Rounded Rectangle 219"/>
              <p:cNvSpPr/>
              <p:nvPr/>
            </p:nvSpPr>
            <p:spPr>
              <a:xfrm>
                <a:off x="6444208" y="2132856"/>
                <a:ext cx="936104" cy="28803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Lucida Sans Unicode"/>
                  <a:cs typeface="Lucida Sans Unicode"/>
                </a:endParaRPr>
              </a:p>
            </p:txBody>
          </p:sp>
          <p:sp>
            <p:nvSpPr>
              <p:cNvPr id="223" name="Rounded Rectangle 222"/>
              <p:cNvSpPr/>
              <p:nvPr/>
            </p:nvSpPr>
            <p:spPr>
              <a:xfrm>
                <a:off x="1907704" y="2204864"/>
                <a:ext cx="1368152" cy="122413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Lucida Sans Unicode"/>
                  <a:cs typeface="Lucida Sans Unicode"/>
                </a:endParaRPr>
              </a:p>
            </p:txBody>
          </p:sp>
        </p:grpSp>
        <p:sp>
          <p:nvSpPr>
            <p:cNvPr id="225" name="TextBox 224"/>
            <p:cNvSpPr txBox="1"/>
            <p:nvPr/>
          </p:nvSpPr>
          <p:spPr>
            <a:xfrm>
              <a:off x="1907704" y="3933056"/>
              <a:ext cx="316989" cy="369332"/>
            </a:xfrm>
            <a:prstGeom prst="rect">
              <a:avLst/>
            </a:prstGeom>
            <a:noFill/>
          </p:spPr>
          <p:txBody>
            <a:bodyPr wrap="none" rtlCol="0">
              <a:spAutoFit/>
            </a:bodyPr>
            <a:lstStyle/>
            <a:p>
              <a:r>
                <a:rPr lang="tr-TR" sz="1800" dirty="0">
                  <a:latin typeface="Lucida Sans Unicode"/>
                  <a:cs typeface="Lucida Sans Unicode"/>
                </a:rPr>
                <a:t>z</a:t>
              </a:r>
              <a:endParaRPr lang="en-US" sz="1800" dirty="0">
                <a:latin typeface="Lucida Sans Unicode"/>
                <a:cs typeface="Lucida Sans Unicode"/>
              </a:endParaRPr>
            </a:p>
          </p:txBody>
        </p:sp>
        <p:cxnSp>
          <p:nvCxnSpPr>
            <p:cNvPr id="227" name="Straight Arrow Connector 226"/>
            <p:cNvCxnSpPr>
              <a:stCxn id="225" idx="0"/>
              <a:endCxn id="223" idx="2"/>
            </p:cNvCxnSpPr>
            <p:nvPr/>
          </p:nvCxnSpPr>
          <p:spPr>
            <a:xfrm rot="5400000" flipH="1" flipV="1">
              <a:off x="2076961" y="3418238"/>
              <a:ext cx="504056" cy="525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 name="Group 237"/>
          <p:cNvGrpSpPr/>
          <p:nvPr/>
        </p:nvGrpSpPr>
        <p:grpSpPr>
          <a:xfrm>
            <a:off x="2771800" y="1268760"/>
            <a:ext cx="3600400" cy="1800200"/>
            <a:chOff x="2771800" y="1268760"/>
            <a:chExt cx="3600400" cy="1800200"/>
          </a:xfrm>
        </p:grpSpPr>
        <p:grpSp>
          <p:nvGrpSpPr>
            <p:cNvPr id="10" name="Group 235"/>
            <p:cNvGrpSpPr/>
            <p:nvPr/>
          </p:nvGrpSpPr>
          <p:grpSpPr>
            <a:xfrm>
              <a:off x="2771800" y="2204864"/>
              <a:ext cx="3600400" cy="864096"/>
              <a:chOff x="2771800" y="2204864"/>
              <a:chExt cx="3600400" cy="864096"/>
            </a:xfrm>
          </p:grpSpPr>
          <p:sp>
            <p:nvSpPr>
              <p:cNvPr id="218" name="Rounded Rectangle 217"/>
              <p:cNvSpPr/>
              <p:nvPr/>
            </p:nvSpPr>
            <p:spPr>
              <a:xfrm>
                <a:off x="5436096" y="2780928"/>
                <a:ext cx="936104" cy="28803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Lucida Sans Unicode"/>
                  <a:cs typeface="Lucida Sans Unicode"/>
                </a:endParaRPr>
              </a:p>
            </p:txBody>
          </p:sp>
          <p:sp>
            <p:nvSpPr>
              <p:cNvPr id="222" name="Rounded Rectangle 221"/>
              <p:cNvSpPr/>
              <p:nvPr/>
            </p:nvSpPr>
            <p:spPr>
              <a:xfrm>
                <a:off x="2771800" y="2204864"/>
                <a:ext cx="1296144" cy="50405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Lucida Sans Unicode"/>
                  <a:cs typeface="Lucida Sans Unicode"/>
                </a:endParaRPr>
              </a:p>
            </p:txBody>
          </p:sp>
        </p:grpSp>
        <p:sp>
          <p:nvSpPr>
            <p:cNvPr id="228" name="TextBox 227"/>
            <p:cNvSpPr txBox="1"/>
            <p:nvPr/>
          </p:nvSpPr>
          <p:spPr>
            <a:xfrm>
              <a:off x="2915816" y="1268760"/>
              <a:ext cx="631603" cy="461665"/>
            </a:xfrm>
            <a:prstGeom prst="rect">
              <a:avLst/>
            </a:prstGeom>
            <a:noFill/>
          </p:spPr>
          <p:txBody>
            <a:bodyPr wrap="none" rtlCol="0">
              <a:spAutoFit/>
            </a:bodyPr>
            <a:lstStyle/>
            <a:p>
              <a:r>
                <a:rPr lang="tr-TR" sz="2400" dirty="0" err="1">
                  <a:latin typeface="Lucida Sans Unicode"/>
                  <a:cs typeface="Lucida Sans Unicode"/>
                </a:rPr>
                <a:t>x’y</a:t>
              </a:r>
              <a:endParaRPr lang="en-US" sz="2400" dirty="0">
                <a:latin typeface="Lucida Sans Unicode"/>
                <a:cs typeface="Lucida Sans Unicode"/>
              </a:endParaRPr>
            </a:p>
          </p:txBody>
        </p:sp>
        <p:cxnSp>
          <p:nvCxnSpPr>
            <p:cNvPr id="230" name="Straight Arrow Connector 229"/>
            <p:cNvCxnSpPr>
              <a:stCxn id="228" idx="2"/>
              <a:endCxn id="222" idx="0"/>
            </p:cNvCxnSpPr>
            <p:nvPr/>
          </p:nvCxnSpPr>
          <p:spPr>
            <a:xfrm rot="16200000" flipH="1">
              <a:off x="3088526" y="1873517"/>
              <a:ext cx="474439" cy="1882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31" name="TextBox 230"/>
          <p:cNvSpPr txBox="1"/>
          <p:nvPr/>
        </p:nvSpPr>
        <p:spPr>
          <a:xfrm>
            <a:off x="899592" y="4437112"/>
            <a:ext cx="1462359" cy="461665"/>
          </a:xfrm>
          <a:prstGeom prst="rect">
            <a:avLst/>
          </a:prstGeom>
          <a:noFill/>
        </p:spPr>
        <p:txBody>
          <a:bodyPr wrap="none" rtlCol="0">
            <a:spAutoFit/>
          </a:bodyPr>
          <a:lstStyle/>
          <a:p>
            <a:r>
              <a:rPr lang="tr-TR" sz="2400" dirty="0">
                <a:latin typeface="Lucida Sans Unicode"/>
                <a:cs typeface="Lucida Sans Unicode"/>
              </a:rPr>
              <a:t>F=</a:t>
            </a:r>
            <a:r>
              <a:rPr lang="tr-TR" sz="2400" dirty="0" err="1">
                <a:latin typeface="Lucida Sans Unicode"/>
                <a:cs typeface="Lucida Sans Unicode"/>
              </a:rPr>
              <a:t>x’y</a:t>
            </a:r>
            <a:r>
              <a:rPr lang="tr-TR" sz="2400" dirty="0">
                <a:latin typeface="Lucida Sans Unicode"/>
                <a:cs typeface="Lucida Sans Unicode"/>
              </a:rPr>
              <a:t>+z</a:t>
            </a:r>
            <a:endParaRPr lang="en-US" sz="2400" dirty="0">
              <a:latin typeface="Lucida Sans Unicode"/>
              <a:cs typeface="Lucida Sans Unicode"/>
            </a:endParaRPr>
          </a:p>
        </p:txBody>
      </p:sp>
      <p:sp>
        <p:nvSpPr>
          <p:cNvPr id="232" name="TextBox 231"/>
          <p:cNvSpPr txBox="1"/>
          <p:nvPr/>
        </p:nvSpPr>
        <p:spPr>
          <a:xfrm>
            <a:off x="4499992" y="3284984"/>
            <a:ext cx="841659" cy="334707"/>
          </a:xfrm>
          <a:prstGeom prst="rect">
            <a:avLst/>
          </a:prstGeom>
          <a:noFill/>
        </p:spPr>
        <p:txBody>
          <a:bodyPr wrap="none" rtlCol="0">
            <a:spAutoFit/>
          </a:bodyPr>
          <a:lstStyle/>
          <a:p>
            <a:pPr eaLnBrk="0" hangingPunct="0">
              <a:lnSpc>
                <a:spcPct val="85000"/>
              </a:lnSpc>
            </a:pPr>
            <a:r>
              <a:rPr lang="tr-TR" sz="1800" b="1" dirty="0">
                <a:latin typeface="Lucida Sans Unicode"/>
                <a:cs typeface="Lucida Sans Unicode"/>
              </a:rPr>
              <a:t> 1 0 </a:t>
            </a:r>
            <a:r>
              <a:rPr lang="en-US" sz="1800" b="1" dirty="0">
                <a:latin typeface="Lucida Sans Unicode"/>
                <a:cs typeface="Lucida Sans Unicode"/>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Effect transition="in" filter="fade">
                                      <p:cBhvr>
                                        <p:cTn id="7" dur="2000"/>
                                        <p:tgtEl>
                                          <p:spTgt spid="1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7">
                                            <p:txEl>
                                              <p:pRg st="0" end="0"/>
                                            </p:txEl>
                                          </p:spTgt>
                                        </p:tgtEl>
                                        <p:attrNameLst>
                                          <p:attrName>style.visibility</p:attrName>
                                        </p:attrNameLst>
                                      </p:cBhvr>
                                      <p:to>
                                        <p:strVal val="visible"/>
                                      </p:to>
                                    </p:set>
                                    <p:animEffect transition="in" filter="fade">
                                      <p:cBhvr>
                                        <p:cTn id="12" dur="2000"/>
                                        <p:tgtEl>
                                          <p:spTgt spid="17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xEl>
                                              <p:pRg st="0" end="0"/>
                                            </p:txEl>
                                          </p:spTgt>
                                        </p:tgtEl>
                                        <p:attrNameLst>
                                          <p:attrName>style.visibility</p:attrName>
                                        </p:attrNameLst>
                                      </p:cBhvr>
                                      <p:to>
                                        <p:strVal val="visible"/>
                                      </p:to>
                                    </p:set>
                                    <p:animEffect transition="in" filter="fade">
                                      <p:cBhvr>
                                        <p:cTn id="17" dur="2000"/>
                                        <p:tgtEl>
                                          <p:spTgt spid="13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2">
                                            <p:txEl>
                                              <p:pRg st="0" end="0"/>
                                            </p:txEl>
                                          </p:spTgt>
                                        </p:tgtEl>
                                        <p:attrNameLst>
                                          <p:attrName>style.visibility</p:attrName>
                                        </p:attrNameLst>
                                      </p:cBhvr>
                                      <p:to>
                                        <p:strVal val="visible"/>
                                      </p:to>
                                    </p:set>
                                    <p:animEffect transition="in" filter="fade">
                                      <p:cBhvr>
                                        <p:cTn id="22" dur="2000"/>
                                        <p:tgtEl>
                                          <p:spTgt spid="15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4"/>
                                        </p:tgtEl>
                                        <p:attrNameLst>
                                          <p:attrName>style.visibility</p:attrName>
                                        </p:attrNameLst>
                                      </p:cBhvr>
                                      <p:to>
                                        <p:strVal val="visible"/>
                                      </p:to>
                                    </p:set>
                                    <p:animEffect transition="in" filter="fade">
                                      <p:cBhvr>
                                        <p:cTn id="27" dur="2000"/>
                                        <p:tgtEl>
                                          <p:spTgt spid="1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6">
                                            <p:txEl>
                                              <p:pRg st="0" end="0"/>
                                            </p:txEl>
                                          </p:spTgt>
                                        </p:tgtEl>
                                        <p:attrNameLst>
                                          <p:attrName>style.visibility</p:attrName>
                                        </p:attrNameLst>
                                      </p:cBhvr>
                                      <p:to>
                                        <p:strVal val="visible"/>
                                      </p:to>
                                    </p:set>
                                    <p:animEffect transition="in" filter="fade">
                                      <p:cBhvr>
                                        <p:cTn id="32" dur="2000"/>
                                        <p:tgtEl>
                                          <p:spTgt spid="13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5">
                                            <p:txEl>
                                              <p:pRg st="0" end="0"/>
                                            </p:txEl>
                                          </p:spTgt>
                                        </p:tgtEl>
                                        <p:attrNameLst>
                                          <p:attrName>style.visibility</p:attrName>
                                        </p:attrNameLst>
                                      </p:cBhvr>
                                      <p:to>
                                        <p:strVal val="visible"/>
                                      </p:to>
                                    </p:set>
                                    <p:animEffect transition="in" filter="fade">
                                      <p:cBhvr>
                                        <p:cTn id="37" dur="2000"/>
                                        <p:tgtEl>
                                          <p:spTgt spid="15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7">
                                            <p:txEl>
                                              <p:pRg st="0" end="0"/>
                                            </p:txEl>
                                          </p:spTgt>
                                        </p:tgtEl>
                                        <p:attrNameLst>
                                          <p:attrName>style.visibility</p:attrName>
                                        </p:attrNameLst>
                                      </p:cBhvr>
                                      <p:to>
                                        <p:strVal val="visible"/>
                                      </p:to>
                                    </p:set>
                                    <p:animEffect transition="in" filter="fade">
                                      <p:cBhvr>
                                        <p:cTn id="42" dur="2000"/>
                                        <p:tgtEl>
                                          <p:spTgt spid="13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2">
                                            <p:txEl>
                                              <p:pRg st="0" end="0"/>
                                            </p:txEl>
                                          </p:spTgt>
                                        </p:tgtEl>
                                        <p:attrNameLst>
                                          <p:attrName>style.visibility</p:attrName>
                                        </p:attrNameLst>
                                      </p:cBhvr>
                                      <p:to>
                                        <p:strVal val="visible"/>
                                      </p:to>
                                    </p:set>
                                    <p:animEffect transition="in" filter="fade">
                                      <p:cBhvr>
                                        <p:cTn id="47" dur="2000"/>
                                        <p:tgtEl>
                                          <p:spTgt spid="23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9"/>
                                        </p:tgtEl>
                                        <p:attrNameLst>
                                          <p:attrName>style.visibility</p:attrName>
                                        </p:attrNameLst>
                                      </p:cBhvr>
                                      <p:to>
                                        <p:strVal val="visible"/>
                                      </p:to>
                                    </p:set>
                                    <p:animEffect transition="in" filter="fade">
                                      <p:cBhvr>
                                        <p:cTn id="52" dur="2000"/>
                                        <p:tgtEl>
                                          <p:spTgt spid="20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8">
                                            <p:txEl>
                                              <p:pRg st="0" end="0"/>
                                            </p:txEl>
                                          </p:spTgt>
                                        </p:tgtEl>
                                        <p:attrNameLst>
                                          <p:attrName>style.visibility</p:attrName>
                                        </p:attrNameLst>
                                      </p:cBhvr>
                                      <p:to>
                                        <p:strVal val="visible"/>
                                      </p:to>
                                    </p:set>
                                    <p:animEffect transition="in" filter="fade">
                                      <p:cBhvr>
                                        <p:cTn id="57" dur="2000"/>
                                        <p:tgtEl>
                                          <p:spTgt spid="13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7">
                                            <p:txEl>
                                              <p:pRg st="0" end="0"/>
                                            </p:txEl>
                                          </p:spTgt>
                                        </p:tgtEl>
                                        <p:attrNameLst>
                                          <p:attrName>style.visibility</p:attrName>
                                        </p:attrNameLst>
                                      </p:cBhvr>
                                      <p:to>
                                        <p:strVal val="visible"/>
                                      </p:to>
                                    </p:set>
                                    <p:animEffect transition="in" filter="fade">
                                      <p:cBhvr>
                                        <p:cTn id="62" dur="2000"/>
                                        <p:tgtEl>
                                          <p:spTgt spid="157">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20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20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78">
                                            <p:txEl>
                                              <p:pRg st="0" end="0"/>
                                            </p:txEl>
                                          </p:spTgt>
                                        </p:tgtEl>
                                        <p:attrNameLst>
                                          <p:attrName>style.visibility</p:attrName>
                                        </p:attrNameLst>
                                      </p:cBhvr>
                                      <p:to>
                                        <p:strVal val="visible"/>
                                      </p:to>
                                    </p:set>
                                    <p:animEffect transition="in" filter="fade">
                                      <p:cBhvr>
                                        <p:cTn id="77" dur="2000"/>
                                        <p:tgtEl>
                                          <p:spTgt spid="178">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64">
                                            <p:txEl>
                                              <p:pRg st="0" end="0"/>
                                            </p:txEl>
                                          </p:spTgt>
                                        </p:tgtEl>
                                        <p:attrNameLst>
                                          <p:attrName>style.visibility</p:attrName>
                                        </p:attrNameLst>
                                      </p:cBhvr>
                                      <p:to>
                                        <p:strVal val="visible"/>
                                      </p:to>
                                    </p:set>
                                    <p:animEffect transition="in" filter="fade">
                                      <p:cBhvr>
                                        <p:cTn id="82" dur="2000"/>
                                        <p:tgtEl>
                                          <p:spTgt spid="16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9">
                                            <p:txEl>
                                              <p:pRg st="0" end="0"/>
                                            </p:txEl>
                                          </p:spTgt>
                                        </p:tgtEl>
                                        <p:attrNameLst>
                                          <p:attrName>style.visibility</p:attrName>
                                        </p:attrNameLst>
                                      </p:cBhvr>
                                      <p:to>
                                        <p:strVal val="visible"/>
                                      </p:to>
                                    </p:set>
                                    <p:animEffect transition="in" filter="fade">
                                      <p:cBhvr>
                                        <p:cTn id="87" dur="2000"/>
                                        <p:tgtEl>
                                          <p:spTgt spid="179">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69">
                                            <p:txEl>
                                              <p:pRg st="0" end="0"/>
                                            </p:txEl>
                                          </p:spTgt>
                                        </p:tgtEl>
                                        <p:attrNameLst>
                                          <p:attrName>style.visibility</p:attrName>
                                        </p:attrNameLst>
                                      </p:cBhvr>
                                      <p:to>
                                        <p:strVal val="visible"/>
                                      </p:to>
                                    </p:set>
                                    <p:animEffect transition="in" filter="fade">
                                      <p:cBhvr>
                                        <p:cTn id="92" dur="2000"/>
                                        <p:tgtEl>
                                          <p:spTgt spid="169">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65">
                                            <p:txEl>
                                              <p:pRg st="0" end="0"/>
                                            </p:txEl>
                                          </p:spTgt>
                                        </p:tgtEl>
                                        <p:attrNameLst>
                                          <p:attrName>style.visibility</p:attrName>
                                        </p:attrNameLst>
                                      </p:cBhvr>
                                      <p:to>
                                        <p:strVal val="visible"/>
                                      </p:to>
                                    </p:set>
                                    <p:animEffect transition="in" filter="fade">
                                      <p:cBhvr>
                                        <p:cTn id="97" dur="2000"/>
                                        <p:tgtEl>
                                          <p:spTgt spid="16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14"/>
                                        </p:tgtEl>
                                        <p:attrNameLst>
                                          <p:attrName>style.visibility</p:attrName>
                                        </p:attrNameLst>
                                      </p:cBhvr>
                                      <p:to>
                                        <p:strVal val="visible"/>
                                      </p:to>
                                    </p:set>
                                    <p:animEffect transition="in" filter="fade">
                                      <p:cBhvr>
                                        <p:cTn id="102" dur="2000"/>
                                        <p:tgtEl>
                                          <p:spTgt spid="21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66">
                                            <p:txEl>
                                              <p:pRg st="0" end="0"/>
                                            </p:txEl>
                                          </p:spTgt>
                                        </p:tgtEl>
                                        <p:attrNameLst>
                                          <p:attrName>style.visibility</p:attrName>
                                        </p:attrNameLst>
                                      </p:cBhvr>
                                      <p:to>
                                        <p:strVal val="visible"/>
                                      </p:to>
                                    </p:set>
                                    <p:animEffect transition="in" filter="fade">
                                      <p:cBhvr>
                                        <p:cTn id="107" dur="2000"/>
                                        <p:tgtEl>
                                          <p:spTgt spid="166">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67">
                                            <p:txEl>
                                              <p:pRg st="0" end="0"/>
                                            </p:txEl>
                                          </p:spTgt>
                                        </p:tgtEl>
                                        <p:attrNameLst>
                                          <p:attrName>style.visibility</p:attrName>
                                        </p:attrNameLst>
                                      </p:cBhvr>
                                      <p:to>
                                        <p:strVal val="visible"/>
                                      </p:to>
                                    </p:set>
                                    <p:animEffect transition="in" filter="fade">
                                      <p:cBhvr>
                                        <p:cTn id="112" dur="2000"/>
                                        <p:tgtEl>
                                          <p:spTgt spid="167">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70">
                                            <p:txEl>
                                              <p:pRg st="0" end="0"/>
                                            </p:txEl>
                                          </p:spTgt>
                                        </p:tgtEl>
                                        <p:attrNameLst>
                                          <p:attrName>style.visibility</p:attrName>
                                        </p:attrNameLst>
                                      </p:cBhvr>
                                      <p:to>
                                        <p:strVal val="visible"/>
                                      </p:to>
                                    </p:set>
                                    <p:animEffect transition="in" filter="fade">
                                      <p:cBhvr>
                                        <p:cTn id="117" dur="2000"/>
                                        <p:tgtEl>
                                          <p:spTgt spid="170">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5"/>
                                        </p:tgtEl>
                                        <p:attrNameLst>
                                          <p:attrName>style.visibility</p:attrName>
                                        </p:attrNameLst>
                                      </p:cBhvr>
                                      <p:to>
                                        <p:strVal val="visible"/>
                                      </p:to>
                                    </p:set>
                                    <p:animEffect transition="in" filter="fade">
                                      <p:cBhvr>
                                        <p:cTn id="122" dur="2000"/>
                                        <p:tgtEl>
                                          <p:spTgt spid="5"/>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91">
                                            <p:txEl>
                                              <p:pRg st="0" end="0"/>
                                            </p:txEl>
                                          </p:spTgt>
                                        </p:tgtEl>
                                        <p:attrNameLst>
                                          <p:attrName>style.visibility</p:attrName>
                                        </p:attrNameLst>
                                      </p:cBhvr>
                                      <p:to>
                                        <p:strVal val="visible"/>
                                      </p:to>
                                    </p:set>
                                    <p:animEffect transition="in" filter="fade">
                                      <p:cBhvr>
                                        <p:cTn id="127" dur="2000"/>
                                        <p:tgtEl>
                                          <p:spTgt spid="191">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6"/>
                                        </p:tgtEl>
                                        <p:attrNameLst>
                                          <p:attrName>style.visibility</p:attrName>
                                        </p:attrNameLst>
                                      </p:cBhvr>
                                      <p:to>
                                        <p:strVal val="visible"/>
                                      </p:to>
                                    </p:set>
                                    <p:animEffect transition="in" filter="fade">
                                      <p:cBhvr>
                                        <p:cTn id="132" dur="2000"/>
                                        <p:tgtEl>
                                          <p:spTgt spid="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9"/>
                                        </p:tgtEl>
                                        <p:attrNameLst>
                                          <p:attrName>style.visibility</p:attrName>
                                        </p:attrNameLst>
                                      </p:cBhvr>
                                      <p:to>
                                        <p:strVal val="visible"/>
                                      </p:to>
                                    </p:set>
                                    <p:animEffect transition="in" filter="fade">
                                      <p:cBhvr>
                                        <p:cTn id="137" dur="2000"/>
                                        <p:tgtEl>
                                          <p:spTgt spid="9"/>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19">
                                            <p:txEl>
                                              <p:pRg st="0" end="0"/>
                                            </p:txEl>
                                          </p:spTgt>
                                        </p:tgtEl>
                                        <p:attrNameLst>
                                          <p:attrName>style.visibility</p:attrName>
                                        </p:attrNameLst>
                                      </p:cBhvr>
                                      <p:to>
                                        <p:strVal val="visible"/>
                                      </p:to>
                                    </p:set>
                                    <p:animEffect transition="in" filter="fade">
                                      <p:cBhvr>
                                        <p:cTn id="142" dur="2000"/>
                                        <p:tgtEl>
                                          <p:spTgt spid="219">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7"/>
                                        </p:tgtEl>
                                        <p:attrNameLst>
                                          <p:attrName>style.visibility</p:attrName>
                                        </p:attrNameLst>
                                      </p:cBhvr>
                                      <p:to>
                                        <p:strVal val="visible"/>
                                      </p:to>
                                    </p:set>
                                    <p:animEffect transition="in" filter="fade">
                                      <p:cBhvr>
                                        <p:cTn id="147" dur="2000"/>
                                        <p:tgtEl>
                                          <p:spTgt spid="7"/>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221">
                                            <p:txEl>
                                              <p:pRg st="0" end="0"/>
                                            </p:txEl>
                                          </p:spTgt>
                                        </p:tgtEl>
                                        <p:attrNameLst>
                                          <p:attrName>style.visibility</p:attrName>
                                        </p:attrNameLst>
                                      </p:cBhvr>
                                      <p:to>
                                        <p:strVal val="visible"/>
                                      </p:to>
                                    </p:set>
                                    <p:animEffect transition="in" filter="fade">
                                      <p:cBhvr>
                                        <p:cTn id="152" dur="2000"/>
                                        <p:tgtEl>
                                          <p:spTgt spid="221">
                                            <p:txEl>
                                              <p:pRg st="0" end="0"/>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231">
                                            <p:txEl>
                                              <p:pRg st="0" end="0"/>
                                            </p:txEl>
                                          </p:spTgt>
                                        </p:tgtEl>
                                        <p:attrNameLst>
                                          <p:attrName>style.visibility</p:attrName>
                                        </p:attrNameLst>
                                      </p:cBhvr>
                                      <p:to>
                                        <p:strVal val="visible"/>
                                      </p:to>
                                    </p:set>
                                    <p:animEffect transition="in" filter="fade">
                                      <p:cBhvr>
                                        <p:cTn id="157" dur="2000"/>
                                        <p:tgtEl>
                                          <p:spTgt spid="231">
                                            <p:txEl>
                                              <p:pRg st="0" end="0"/>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224">
                                            <p:txEl>
                                              <p:pRg st="0" end="0"/>
                                            </p:txEl>
                                          </p:spTgt>
                                        </p:tgtEl>
                                        <p:attrNameLst>
                                          <p:attrName>style.visibility</p:attrName>
                                        </p:attrNameLst>
                                      </p:cBhvr>
                                      <p:to>
                                        <p:strVal val="visible"/>
                                      </p:to>
                                    </p:set>
                                    <p:animEffect transition="in" filter="fade">
                                      <p:cBhvr>
                                        <p:cTn id="162" dur="2000"/>
                                        <p:tgtEl>
                                          <p:spTgt spid="224">
                                            <p:txEl>
                                              <p:pRg st="0" end="0"/>
                                            </p:txEl>
                                          </p:spTgt>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224">
                                            <p:txEl>
                                              <p:pRg st="1" end="1"/>
                                            </p:txEl>
                                          </p:spTgt>
                                        </p:tgtEl>
                                        <p:attrNameLst>
                                          <p:attrName>style.visibility</p:attrName>
                                        </p:attrNameLst>
                                      </p:cBhvr>
                                      <p:to>
                                        <p:strVal val="visible"/>
                                      </p:to>
                                    </p:set>
                                    <p:animEffect transition="in" filter="fade">
                                      <p:cBhvr>
                                        <p:cTn id="165" dur="2000"/>
                                        <p:tgtEl>
                                          <p:spTgt spid="224">
                                            <p:txEl>
                                              <p:pRg st="1" end="1"/>
                                            </p:txEl>
                                          </p:spTgt>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224">
                                            <p:txEl>
                                              <p:pRg st="2" end="2"/>
                                            </p:txEl>
                                          </p:spTgt>
                                        </p:tgtEl>
                                        <p:attrNameLst>
                                          <p:attrName>style.visibility</p:attrName>
                                        </p:attrNameLst>
                                      </p:cBhvr>
                                      <p:to>
                                        <p:strVal val="visible"/>
                                      </p:to>
                                    </p:set>
                                    <p:animEffect transition="in" filter="fade">
                                      <p:cBhvr>
                                        <p:cTn id="168" dur="2000"/>
                                        <p:tgtEl>
                                          <p:spTgt spid="224">
                                            <p:txEl>
                                              <p:pRg st="2" end="2"/>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224">
                                            <p:txEl>
                                              <p:pRg st="3" end="3"/>
                                            </p:txEl>
                                          </p:spTgt>
                                        </p:tgtEl>
                                        <p:attrNameLst>
                                          <p:attrName>style.visibility</p:attrName>
                                        </p:attrNameLst>
                                      </p:cBhvr>
                                      <p:to>
                                        <p:strVal val="visible"/>
                                      </p:to>
                                    </p:set>
                                    <p:animEffect transition="in" filter="fade">
                                      <p:cBhvr>
                                        <p:cTn id="171" dur="2000"/>
                                        <p:tgtEl>
                                          <p:spTgt spid="224">
                                            <p:txEl>
                                              <p:pRg st="3" end="3"/>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224">
                                            <p:txEl>
                                              <p:pRg st="4" end="4"/>
                                            </p:txEl>
                                          </p:spTgt>
                                        </p:tgtEl>
                                        <p:attrNameLst>
                                          <p:attrName>style.visibility</p:attrName>
                                        </p:attrNameLst>
                                      </p:cBhvr>
                                      <p:to>
                                        <p:strVal val="visible"/>
                                      </p:to>
                                    </p:set>
                                    <p:animEffect transition="in" filter="fade">
                                      <p:cBhvr>
                                        <p:cTn id="174" dur="2000"/>
                                        <p:tgtEl>
                                          <p:spTgt spid="2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build="allAtOnce"/>
      <p:bldP spid="135" grpId="0" build="allAtOnce"/>
      <p:bldP spid="136" grpId="0" build="allAtOnce"/>
      <p:bldP spid="137" grpId="0" build="allAtOnce"/>
      <p:bldP spid="138" grpId="0" build="allAtOnce"/>
      <p:bldP spid="152" grpId="0" build="allAtOnce"/>
      <p:bldP spid="155" grpId="0" build="allAtOnce"/>
      <p:bldP spid="157" grpId="0" build="allAtOnce"/>
      <p:bldP spid="164" grpId="0" build="allAtOnce"/>
      <p:bldP spid="165" grpId="0" build="allAtOnce"/>
      <p:bldP spid="166" grpId="0" build="allAtOnce"/>
      <p:bldP spid="167" grpId="0" build="allAtOnce"/>
      <p:bldP spid="169" grpId="0" build="allAtOnce"/>
      <p:bldP spid="170" grpId="0" build="allAtOnce"/>
      <p:bldP spid="177" grpId="0" build="allAtOnce"/>
      <p:bldP spid="178" grpId="0" build="allAtOnce"/>
      <p:bldP spid="179" grpId="0" build="allAtOnce"/>
      <p:bldP spid="191" grpId="0" build="allAtOnce"/>
      <p:bldP spid="219" grpId="0" build="allAtOnce"/>
      <p:bldP spid="221" grpId="0" build="allAtOnce"/>
      <p:bldP spid="224" grpId="0" build="allAtOnce"/>
      <p:bldP spid="231" grpId="0" build="allAtOnce"/>
      <p:bldP spid="232"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2"/>
          <p:cNvSpPr>
            <a:spLocks noGrp="1"/>
          </p:cNvSpPr>
          <p:nvPr>
            <p:ph type="sldNum" sz="quarter" idx="4294967295"/>
          </p:nvPr>
        </p:nvSpPr>
        <p:spPr>
          <a:xfrm>
            <a:off x="8365067" y="6407944"/>
            <a:ext cx="647965" cy="450056"/>
          </a:xfrm>
          <a:prstGeom prst="rect">
            <a:avLst/>
          </a:prstGeom>
        </p:spPr>
        <p:txBody>
          <a:bodyPr/>
          <a:lstStyle/>
          <a:p>
            <a:fld id="{6E56CDF3-1EAA-4180-B697-FCF819E4A174}" type="slidenum">
              <a:rPr lang="tr-TR" sz="2000">
                <a:latin typeface="Comic Sans MS"/>
                <a:cs typeface="Comic Sans MS"/>
              </a:rPr>
              <a:pPr/>
              <a:t>29</a:t>
            </a:fld>
            <a:endParaRPr lang="tr-TR" sz="2000" dirty="0">
              <a:latin typeface="Comic Sans MS"/>
              <a:cs typeface="Comic Sans MS"/>
            </a:endParaRPr>
          </a:p>
        </p:txBody>
      </p:sp>
      <p:sp>
        <p:nvSpPr>
          <p:cNvPr id="621571" name="Rectangle 2"/>
          <p:cNvSpPr>
            <a:spLocks noGrp="1" noChangeArrowheads="1"/>
          </p:cNvSpPr>
          <p:nvPr>
            <p:ph type="title" idx="4294967295"/>
          </p:nvPr>
        </p:nvSpPr>
        <p:spPr>
          <a:xfrm>
            <a:off x="423333" y="76200"/>
            <a:ext cx="8720667" cy="838200"/>
          </a:xfrm>
        </p:spPr>
        <p:txBody>
          <a:bodyPr>
            <a:normAutofit/>
          </a:bodyPr>
          <a:lstStyle/>
          <a:p>
            <a:r>
              <a:rPr lang="tr-TR" sz="2000" b="1" dirty="0">
                <a:latin typeface="Comic Sans MS"/>
                <a:cs typeface="Comic Sans MS"/>
              </a:rPr>
              <a:t>Example: </a:t>
            </a:r>
            <a:r>
              <a:rPr lang="en-US" sz="2000" b="1" dirty="0">
                <a:solidFill>
                  <a:schemeClr val="tx1"/>
                </a:solidFill>
                <a:latin typeface="Comic Sans MS"/>
                <a:cs typeface="Comic Sans MS"/>
              </a:rPr>
              <a:t>Three Variable </a:t>
            </a:r>
            <a:r>
              <a:rPr lang="en-US" sz="2000" b="1" dirty="0">
                <a:latin typeface="Comic Sans MS"/>
                <a:cs typeface="Comic Sans MS"/>
              </a:rPr>
              <a:t>K</a:t>
            </a:r>
            <a:r>
              <a:rPr lang="tr-TR" sz="2000" b="1" dirty="0">
                <a:latin typeface="Comic Sans MS"/>
                <a:cs typeface="Comic Sans MS"/>
              </a:rPr>
              <a:t>arnaugh </a:t>
            </a:r>
            <a:r>
              <a:rPr lang="en-US" sz="2000" b="1" dirty="0">
                <a:solidFill>
                  <a:schemeClr val="tx1"/>
                </a:solidFill>
                <a:latin typeface="Comic Sans MS"/>
                <a:cs typeface="Comic Sans MS"/>
              </a:rPr>
              <a:t>Map</a:t>
            </a:r>
            <a:endParaRPr lang="en-US" sz="2000" b="1" dirty="0">
              <a:latin typeface="Comic Sans MS"/>
              <a:cs typeface="Comic Sans MS"/>
            </a:endParaRPr>
          </a:p>
        </p:txBody>
      </p:sp>
      <p:sp>
        <p:nvSpPr>
          <p:cNvPr id="52227" name="Rectangle 3"/>
          <p:cNvSpPr>
            <a:spLocks noGrp="1" noChangeArrowheads="1"/>
          </p:cNvSpPr>
          <p:nvPr>
            <p:ph type="body" idx="4294967295"/>
          </p:nvPr>
        </p:nvSpPr>
        <p:spPr>
          <a:xfrm>
            <a:off x="381000" y="890588"/>
            <a:ext cx="8763000" cy="609600"/>
          </a:xfrm>
        </p:spPr>
        <p:txBody>
          <a:bodyPr/>
          <a:lstStyle/>
          <a:p>
            <a:r>
              <a:rPr lang="en-US" sz="2000">
                <a:latin typeface="Comic Sans MS"/>
                <a:cs typeface="Comic Sans MS"/>
              </a:rPr>
              <a:t>F</a:t>
            </a:r>
            <a:r>
              <a:rPr lang="en-US" sz="2000" baseline="-25000">
                <a:latin typeface="Comic Sans MS"/>
                <a:cs typeface="Comic Sans MS"/>
              </a:rPr>
              <a:t>1</a:t>
            </a:r>
            <a:r>
              <a:rPr lang="en-US" sz="2000">
                <a:latin typeface="Comic Sans MS"/>
                <a:cs typeface="Comic Sans MS"/>
              </a:rPr>
              <a:t>(x, y, z) = </a:t>
            </a:r>
            <a:r>
              <a:rPr lang="en-US" sz="2000">
                <a:latin typeface="Comic Sans MS"/>
                <a:cs typeface="Comic Sans MS"/>
                <a:sym typeface="Symbol" pitchFamily="18" charset="2"/>
              </a:rPr>
              <a:t> (2, 3, 4, 5)</a:t>
            </a:r>
            <a:endParaRPr lang="en-US" sz="2000">
              <a:latin typeface="Comic Sans MS"/>
              <a:cs typeface="Comic Sans MS"/>
            </a:endParaRPr>
          </a:p>
        </p:txBody>
      </p:sp>
      <p:sp>
        <p:nvSpPr>
          <p:cNvPr id="52231" name="Rectangle 7"/>
          <p:cNvSpPr>
            <a:spLocks noChangeArrowheads="1"/>
          </p:cNvSpPr>
          <p:nvPr/>
        </p:nvSpPr>
        <p:spPr bwMode="auto">
          <a:xfrm>
            <a:off x="3429000" y="2767013"/>
            <a:ext cx="1219200" cy="533400"/>
          </a:xfrm>
          <a:prstGeom prst="rect">
            <a:avLst/>
          </a:prstGeom>
          <a:noFill/>
          <a:ln w="9525">
            <a:noFill/>
            <a:miter lim="800000"/>
            <a:headEnd/>
            <a:tailEnd/>
          </a:ln>
        </p:spPr>
        <p:txBody>
          <a:bodyPr/>
          <a:lstStyle/>
          <a:p>
            <a:pPr algn="ctr" eaLnBrk="0" hangingPunct="0">
              <a:spcBef>
                <a:spcPct val="20000"/>
              </a:spcBef>
            </a:pPr>
            <a:r>
              <a:rPr lang="en-US" sz="2000">
                <a:latin typeface="Comic Sans MS"/>
                <a:cs typeface="Comic Sans MS"/>
              </a:rPr>
              <a:t>1</a:t>
            </a:r>
            <a:endParaRPr lang="en-US" sz="2000" baseline="-25000">
              <a:latin typeface="Comic Sans MS"/>
              <a:cs typeface="Comic Sans MS"/>
            </a:endParaRPr>
          </a:p>
        </p:txBody>
      </p:sp>
      <p:sp>
        <p:nvSpPr>
          <p:cNvPr id="52232" name="Rectangle 8"/>
          <p:cNvSpPr>
            <a:spLocks noChangeArrowheads="1"/>
          </p:cNvSpPr>
          <p:nvPr/>
        </p:nvSpPr>
        <p:spPr bwMode="auto">
          <a:xfrm>
            <a:off x="2209800" y="2767013"/>
            <a:ext cx="1219200" cy="533400"/>
          </a:xfrm>
          <a:prstGeom prst="rect">
            <a:avLst/>
          </a:prstGeom>
          <a:noFill/>
          <a:ln w="9525">
            <a:noFill/>
            <a:miter lim="800000"/>
            <a:headEnd/>
            <a:tailEnd/>
          </a:ln>
        </p:spPr>
        <p:txBody>
          <a:bodyPr/>
          <a:lstStyle/>
          <a:p>
            <a:pPr algn="ctr" eaLnBrk="0" hangingPunct="0">
              <a:spcBef>
                <a:spcPct val="20000"/>
              </a:spcBef>
            </a:pPr>
            <a:r>
              <a:rPr lang="en-US" sz="2000">
                <a:latin typeface="Comic Sans MS"/>
                <a:cs typeface="Comic Sans MS"/>
              </a:rPr>
              <a:t>1</a:t>
            </a:r>
            <a:endParaRPr lang="en-US" sz="2000" baseline="-25000">
              <a:latin typeface="Comic Sans MS"/>
              <a:cs typeface="Comic Sans MS"/>
            </a:endParaRPr>
          </a:p>
        </p:txBody>
      </p:sp>
      <p:sp>
        <p:nvSpPr>
          <p:cNvPr id="52234" name="Rectangle 10"/>
          <p:cNvSpPr>
            <a:spLocks noChangeArrowheads="1"/>
          </p:cNvSpPr>
          <p:nvPr/>
        </p:nvSpPr>
        <p:spPr bwMode="auto">
          <a:xfrm>
            <a:off x="5867400" y="2233613"/>
            <a:ext cx="1219200" cy="533400"/>
          </a:xfrm>
          <a:prstGeom prst="rect">
            <a:avLst/>
          </a:prstGeom>
          <a:noFill/>
          <a:ln w="9525">
            <a:noFill/>
            <a:miter lim="800000"/>
            <a:headEnd/>
            <a:tailEnd/>
          </a:ln>
        </p:spPr>
        <p:txBody>
          <a:bodyPr/>
          <a:lstStyle/>
          <a:p>
            <a:pPr algn="ctr" eaLnBrk="0" hangingPunct="0">
              <a:spcBef>
                <a:spcPct val="20000"/>
              </a:spcBef>
            </a:pPr>
            <a:r>
              <a:rPr lang="en-US" sz="2000">
                <a:latin typeface="Comic Sans MS"/>
                <a:cs typeface="Comic Sans MS"/>
              </a:rPr>
              <a:t>1</a:t>
            </a:r>
            <a:endParaRPr lang="en-US" sz="2000" baseline="-25000">
              <a:latin typeface="Comic Sans MS"/>
              <a:cs typeface="Comic Sans MS"/>
            </a:endParaRPr>
          </a:p>
        </p:txBody>
      </p:sp>
      <p:sp>
        <p:nvSpPr>
          <p:cNvPr id="52235" name="Rectangle 11"/>
          <p:cNvSpPr>
            <a:spLocks noChangeArrowheads="1"/>
          </p:cNvSpPr>
          <p:nvPr/>
        </p:nvSpPr>
        <p:spPr bwMode="auto">
          <a:xfrm>
            <a:off x="4648200" y="2233613"/>
            <a:ext cx="1219200" cy="533400"/>
          </a:xfrm>
          <a:prstGeom prst="rect">
            <a:avLst/>
          </a:prstGeom>
          <a:noFill/>
          <a:ln w="9525">
            <a:noFill/>
            <a:miter lim="800000"/>
            <a:headEnd/>
            <a:tailEnd/>
          </a:ln>
        </p:spPr>
        <p:txBody>
          <a:bodyPr/>
          <a:lstStyle/>
          <a:p>
            <a:pPr algn="ctr" eaLnBrk="0" hangingPunct="0">
              <a:spcBef>
                <a:spcPct val="20000"/>
              </a:spcBef>
            </a:pPr>
            <a:r>
              <a:rPr lang="en-US" sz="2000">
                <a:latin typeface="Comic Sans MS"/>
                <a:cs typeface="Comic Sans MS"/>
              </a:rPr>
              <a:t>1</a:t>
            </a:r>
            <a:endParaRPr lang="en-US" sz="2000" baseline="-25000">
              <a:latin typeface="Comic Sans MS"/>
              <a:cs typeface="Comic Sans MS"/>
            </a:endParaRPr>
          </a:p>
        </p:txBody>
      </p:sp>
      <p:grpSp>
        <p:nvGrpSpPr>
          <p:cNvPr id="2" name="Group 77"/>
          <p:cNvGrpSpPr>
            <a:grpSpLocks/>
          </p:cNvGrpSpPr>
          <p:nvPr/>
        </p:nvGrpSpPr>
        <p:grpSpPr bwMode="auto">
          <a:xfrm>
            <a:off x="2209800" y="2262188"/>
            <a:ext cx="4876800" cy="1066800"/>
            <a:chOff x="1248" y="1296"/>
            <a:chExt cx="3072" cy="672"/>
          </a:xfrm>
        </p:grpSpPr>
        <p:sp>
          <p:nvSpPr>
            <p:cNvPr id="621578" name="Rectangle 5"/>
            <p:cNvSpPr>
              <a:spLocks noChangeArrowheads="1"/>
            </p:cNvSpPr>
            <p:nvPr/>
          </p:nvSpPr>
          <p:spPr bwMode="auto">
            <a:xfrm>
              <a:off x="3552" y="1632"/>
              <a:ext cx="768" cy="336"/>
            </a:xfrm>
            <a:prstGeom prst="rect">
              <a:avLst/>
            </a:prstGeom>
            <a:noFill/>
            <a:ln w="9525">
              <a:noFill/>
              <a:miter lim="800000"/>
              <a:headEnd/>
              <a:tailEnd/>
            </a:ln>
          </p:spPr>
          <p:txBody>
            <a:bodyPr/>
            <a:lstStyle/>
            <a:p>
              <a:pPr algn="ctr" eaLnBrk="0" hangingPunct="0">
                <a:spcBef>
                  <a:spcPct val="20000"/>
                </a:spcBef>
              </a:pPr>
              <a:r>
                <a:rPr lang="en-US" sz="2000">
                  <a:latin typeface="Comic Sans MS"/>
                  <a:cs typeface="Comic Sans MS"/>
                </a:rPr>
                <a:t>0</a:t>
              </a:r>
              <a:endParaRPr lang="en-US" sz="2000" baseline="-25000">
                <a:latin typeface="Comic Sans MS"/>
                <a:cs typeface="Comic Sans MS"/>
              </a:endParaRPr>
            </a:p>
          </p:txBody>
        </p:sp>
        <p:sp>
          <p:nvSpPr>
            <p:cNvPr id="621579" name="Rectangle 6"/>
            <p:cNvSpPr>
              <a:spLocks noChangeArrowheads="1"/>
            </p:cNvSpPr>
            <p:nvPr/>
          </p:nvSpPr>
          <p:spPr bwMode="auto">
            <a:xfrm>
              <a:off x="2784" y="1632"/>
              <a:ext cx="768" cy="336"/>
            </a:xfrm>
            <a:prstGeom prst="rect">
              <a:avLst/>
            </a:prstGeom>
            <a:noFill/>
            <a:ln w="9525">
              <a:noFill/>
              <a:miter lim="800000"/>
              <a:headEnd/>
              <a:tailEnd/>
            </a:ln>
          </p:spPr>
          <p:txBody>
            <a:bodyPr/>
            <a:lstStyle/>
            <a:p>
              <a:pPr algn="ctr" eaLnBrk="0" hangingPunct="0">
                <a:spcBef>
                  <a:spcPct val="20000"/>
                </a:spcBef>
              </a:pPr>
              <a:r>
                <a:rPr lang="en-US" sz="2000">
                  <a:latin typeface="Comic Sans MS"/>
                  <a:cs typeface="Comic Sans MS"/>
                </a:rPr>
                <a:t>0</a:t>
              </a:r>
              <a:endParaRPr lang="en-US" sz="2000" baseline="-25000">
                <a:latin typeface="Comic Sans MS"/>
                <a:cs typeface="Comic Sans MS"/>
              </a:endParaRPr>
            </a:p>
          </p:txBody>
        </p:sp>
        <p:sp>
          <p:nvSpPr>
            <p:cNvPr id="621580" name="Rectangle 12"/>
            <p:cNvSpPr>
              <a:spLocks noChangeArrowheads="1"/>
            </p:cNvSpPr>
            <p:nvPr/>
          </p:nvSpPr>
          <p:spPr bwMode="auto">
            <a:xfrm>
              <a:off x="2016" y="1296"/>
              <a:ext cx="768" cy="336"/>
            </a:xfrm>
            <a:prstGeom prst="rect">
              <a:avLst/>
            </a:prstGeom>
            <a:noFill/>
            <a:ln w="9525">
              <a:noFill/>
              <a:miter lim="800000"/>
              <a:headEnd/>
              <a:tailEnd/>
            </a:ln>
          </p:spPr>
          <p:txBody>
            <a:bodyPr/>
            <a:lstStyle/>
            <a:p>
              <a:pPr algn="ctr" eaLnBrk="0" hangingPunct="0">
                <a:spcBef>
                  <a:spcPct val="20000"/>
                </a:spcBef>
              </a:pPr>
              <a:r>
                <a:rPr lang="en-US" sz="2000">
                  <a:latin typeface="Comic Sans MS"/>
                  <a:cs typeface="Comic Sans MS"/>
                </a:rPr>
                <a:t>0</a:t>
              </a:r>
              <a:endParaRPr lang="en-US" sz="2000" baseline="-25000">
                <a:latin typeface="Comic Sans MS"/>
                <a:cs typeface="Comic Sans MS"/>
              </a:endParaRPr>
            </a:p>
          </p:txBody>
        </p:sp>
        <p:sp>
          <p:nvSpPr>
            <p:cNvPr id="621581" name="Rectangle 13"/>
            <p:cNvSpPr>
              <a:spLocks noChangeArrowheads="1"/>
            </p:cNvSpPr>
            <p:nvPr/>
          </p:nvSpPr>
          <p:spPr bwMode="auto">
            <a:xfrm>
              <a:off x="1248" y="1296"/>
              <a:ext cx="768" cy="336"/>
            </a:xfrm>
            <a:prstGeom prst="rect">
              <a:avLst/>
            </a:prstGeom>
            <a:noFill/>
            <a:ln w="9525">
              <a:noFill/>
              <a:miter lim="800000"/>
              <a:headEnd/>
              <a:tailEnd/>
            </a:ln>
          </p:spPr>
          <p:txBody>
            <a:bodyPr/>
            <a:lstStyle/>
            <a:p>
              <a:pPr algn="ctr" eaLnBrk="0" hangingPunct="0">
                <a:spcBef>
                  <a:spcPct val="20000"/>
                </a:spcBef>
              </a:pPr>
              <a:r>
                <a:rPr lang="en-US" sz="2000">
                  <a:latin typeface="Comic Sans MS"/>
                  <a:cs typeface="Comic Sans MS"/>
                </a:rPr>
                <a:t>0</a:t>
              </a:r>
              <a:endParaRPr lang="en-US" sz="2000" baseline="-25000">
                <a:latin typeface="Comic Sans MS"/>
                <a:cs typeface="Comic Sans MS"/>
              </a:endParaRPr>
            </a:p>
          </p:txBody>
        </p:sp>
      </p:grpSp>
      <p:sp>
        <p:nvSpPr>
          <p:cNvPr id="621582" name="Line 20"/>
          <p:cNvSpPr>
            <a:spLocks noChangeShapeType="1"/>
          </p:cNvSpPr>
          <p:nvPr/>
        </p:nvSpPr>
        <p:spPr bwMode="auto">
          <a:xfrm>
            <a:off x="990600" y="1471613"/>
            <a:ext cx="1219200" cy="0"/>
          </a:xfrm>
          <a:prstGeom prst="line">
            <a:avLst/>
          </a:prstGeom>
          <a:noFill/>
          <a:ln w="28575">
            <a:noFill/>
            <a:round/>
            <a:headEnd/>
            <a:tailEnd/>
          </a:ln>
        </p:spPr>
        <p:txBody>
          <a:bodyPr/>
          <a:lstStyle/>
          <a:p>
            <a:endParaRPr lang="en-US" sz="2000">
              <a:latin typeface="Comic Sans MS"/>
              <a:cs typeface="Comic Sans MS"/>
            </a:endParaRPr>
          </a:p>
        </p:txBody>
      </p:sp>
      <p:sp>
        <p:nvSpPr>
          <p:cNvPr id="621583" name="Line 21"/>
          <p:cNvSpPr>
            <a:spLocks noChangeShapeType="1"/>
          </p:cNvSpPr>
          <p:nvPr/>
        </p:nvSpPr>
        <p:spPr bwMode="auto">
          <a:xfrm>
            <a:off x="990600" y="1471613"/>
            <a:ext cx="0" cy="762000"/>
          </a:xfrm>
          <a:prstGeom prst="line">
            <a:avLst/>
          </a:prstGeom>
          <a:noFill/>
          <a:ln w="28575">
            <a:noFill/>
            <a:round/>
            <a:headEnd/>
            <a:tailEnd/>
          </a:ln>
        </p:spPr>
        <p:txBody>
          <a:bodyPr/>
          <a:lstStyle/>
          <a:p>
            <a:endParaRPr lang="en-US" sz="2000">
              <a:latin typeface="Comic Sans MS"/>
              <a:cs typeface="Comic Sans MS"/>
            </a:endParaRPr>
          </a:p>
        </p:txBody>
      </p:sp>
      <p:sp>
        <p:nvSpPr>
          <p:cNvPr id="621584" name="Line 22"/>
          <p:cNvSpPr>
            <a:spLocks noChangeShapeType="1"/>
          </p:cNvSpPr>
          <p:nvPr/>
        </p:nvSpPr>
        <p:spPr bwMode="auto">
          <a:xfrm>
            <a:off x="2209800" y="1471613"/>
            <a:ext cx="1219200" cy="0"/>
          </a:xfrm>
          <a:prstGeom prst="line">
            <a:avLst/>
          </a:prstGeom>
          <a:noFill/>
          <a:ln w="28575" cap="sq">
            <a:noFill/>
            <a:round/>
            <a:headEnd/>
            <a:tailEnd/>
          </a:ln>
        </p:spPr>
        <p:txBody>
          <a:bodyPr/>
          <a:lstStyle/>
          <a:p>
            <a:endParaRPr lang="en-US" sz="2000">
              <a:latin typeface="Comic Sans MS"/>
              <a:cs typeface="Comic Sans MS"/>
            </a:endParaRPr>
          </a:p>
        </p:txBody>
      </p:sp>
      <p:sp>
        <p:nvSpPr>
          <p:cNvPr id="621585" name="Line 24"/>
          <p:cNvSpPr>
            <a:spLocks noChangeShapeType="1"/>
          </p:cNvSpPr>
          <p:nvPr/>
        </p:nvSpPr>
        <p:spPr bwMode="auto">
          <a:xfrm>
            <a:off x="990600" y="2233613"/>
            <a:ext cx="0" cy="533400"/>
          </a:xfrm>
          <a:prstGeom prst="line">
            <a:avLst/>
          </a:prstGeom>
          <a:noFill/>
          <a:ln w="28575" cap="sq">
            <a:noFill/>
            <a:round/>
            <a:headEnd/>
            <a:tailEnd/>
          </a:ln>
        </p:spPr>
        <p:txBody>
          <a:bodyPr/>
          <a:lstStyle/>
          <a:p>
            <a:endParaRPr lang="en-US" sz="2000">
              <a:latin typeface="Comic Sans MS"/>
              <a:cs typeface="Comic Sans MS"/>
            </a:endParaRPr>
          </a:p>
        </p:txBody>
      </p:sp>
      <p:sp>
        <p:nvSpPr>
          <p:cNvPr id="621586" name="Line 25"/>
          <p:cNvSpPr>
            <a:spLocks noChangeShapeType="1"/>
          </p:cNvSpPr>
          <p:nvPr/>
        </p:nvSpPr>
        <p:spPr bwMode="auto">
          <a:xfrm>
            <a:off x="3429000" y="1471613"/>
            <a:ext cx="1219200" cy="0"/>
          </a:xfrm>
          <a:prstGeom prst="line">
            <a:avLst/>
          </a:prstGeom>
          <a:noFill/>
          <a:ln w="28575" cap="sq">
            <a:noFill/>
            <a:round/>
            <a:headEnd/>
            <a:tailEnd/>
          </a:ln>
        </p:spPr>
        <p:txBody>
          <a:bodyPr/>
          <a:lstStyle/>
          <a:p>
            <a:endParaRPr lang="en-US" sz="2000">
              <a:latin typeface="Comic Sans MS"/>
              <a:cs typeface="Comic Sans MS"/>
            </a:endParaRPr>
          </a:p>
        </p:txBody>
      </p:sp>
      <p:sp>
        <p:nvSpPr>
          <p:cNvPr id="621587" name="Line 26"/>
          <p:cNvSpPr>
            <a:spLocks noChangeShapeType="1"/>
          </p:cNvSpPr>
          <p:nvPr/>
        </p:nvSpPr>
        <p:spPr bwMode="auto">
          <a:xfrm>
            <a:off x="4648200" y="1471613"/>
            <a:ext cx="1219200" cy="0"/>
          </a:xfrm>
          <a:prstGeom prst="line">
            <a:avLst/>
          </a:prstGeom>
          <a:noFill/>
          <a:ln w="28575" cap="sq">
            <a:noFill/>
            <a:round/>
            <a:headEnd/>
            <a:tailEnd/>
          </a:ln>
        </p:spPr>
        <p:txBody>
          <a:bodyPr/>
          <a:lstStyle/>
          <a:p>
            <a:endParaRPr lang="en-US" sz="2000">
              <a:latin typeface="Comic Sans MS"/>
              <a:cs typeface="Comic Sans MS"/>
            </a:endParaRPr>
          </a:p>
        </p:txBody>
      </p:sp>
      <p:sp>
        <p:nvSpPr>
          <p:cNvPr id="621588" name="Line 28"/>
          <p:cNvSpPr>
            <a:spLocks noChangeShapeType="1"/>
          </p:cNvSpPr>
          <p:nvPr/>
        </p:nvSpPr>
        <p:spPr bwMode="auto">
          <a:xfrm>
            <a:off x="5867400" y="1471613"/>
            <a:ext cx="1219200" cy="0"/>
          </a:xfrm>
          <a:prstGeom prst="line">
            <a:avLst/>
          </a:prstGeom>
          <a:noFill/>
          <a:ln w="28575" cap="sq">
            <a:noFill/>
            <a:round/>
            <a:headEnd/>
            <a:tailEnd/>
          </a:ln>
        </p:spPr>
        <p:txBody>
          <a:bodyPr/>
          <a:lstStyle/>
          <a:p>
            <a:endParaRPr lang="en-US" sz="2000">
              <a:latin typeface="Comic Sans MS"/>
              <a:cs typeface="Comic Sans MS"/>
            </a:endParaRPr>
          </a:p>
        </p:txBody>
      </p:sp>
      <p:sp>
        <p:nvSpPr>
          <p:cNvPr id="621589" name="Line 32"/>
          <p:cNvSpPr>
            <a:spLocks noChangeShapeType="1"/>
          </p:cNvSpPr>
          <p:nvPr/>
        </p:nvSpPr>
        <p:spPr bwMode="auto">
          <a:xfrm>
            <a:off x="990600" y="2767013"/>
            <a:ext cx="0" cy="533400"/>
          </a:xfrm>
          <a:prstGeom prst="line">
            <a:avLst/>
          </a:prstGeom>
          <a:noFill/>
          <a:ln w="28575" cap="sq">
            <a:noFill/>
            <a:round/>
            <a:headEnd/>
            <a:tailEnd/>
          </a:ln>
        </p:spPr>
        <p:txBody>
          <a:bodyPr/>
          <a:lstStyle/>
          <a:p>
            <a:endParaRPr lang="en-US" sz="2000">
              <a:latin typeface="Comic Sans MS"/>
              <a:cs typeface="Comic Sans MS"/>
            </a:endParaRPr>
          </a:p>
        </p:txBody>
      </p:sp>
      <p:grpSp>
        <p:nvGrpSpPr>
          <p:cNvPr id="3" name="Group 76"/>
          <p:cNvGrpSpPr>
            <a:grpSpLocks/>
          </p:cNvGrpSpPr>
          <p:nvPr/>
        </p:nvGrpSpPr>
        <p:grpSpPr bwMode="auto">
          <a:xfrm>
            <a:off x="990600" y="1471613"/>
            <a:ext cx="6096000" cy="1828800"/>
            <a:chOff x="480" y="816"/>
            <a:chExt cx="3840" cy="1152"/>
          </a:xfrm>
        </p:grpSpPr>
        <p:sp>
          <p:nvSpPr>
            <p:cNvPr id="621591" name="Rectangle 9"/>
            <p:cNvSpPr>
              <a:spLocks noChangeArrowheads="1"/>
            </p:cNvSpPr>
            <p:nvPr/>
          </p:nvSpPr>
          <p:spPr bwMode="auto">
            <a:xfrm>
              <a:off x="480" y="1632"/>
              <a:ext cx="768" cy="336"/>
            </a:xfrm>
            <a:prstGeom prst="rect">
              <a:avLst/>
            </a:prstGeom>
            <a:noFill/>
            <a:ln w="9525">
              <a:noFill/>
              <a:miter lim="800000"/>
              <a:headEnd/>
              <a:tailEnd/>
            </a:ln>
          </p:spPr>
          <p:txBody>
            <a:bodyPr/>
            <a:lstStyle/>
            <a:p>
              <a:pPr algn="r" eaLnBrk="0" hangingPunct="0">
                <a:spcBef>
                  <a:spcPct val="20000"/>
                </a:spcBef>
              </a:pPr>
              <a:r>
                <a:rPr lang="en-US" sz="2000">
                  <a:latin typeface="Comic Sans MS"/>
                  <a:cs typeface="Comic Sans MS"/>
                </a:rPr>
                <a:t>1</a:t>
              </a:r>
            </a:p>
          </p:txBody>
        </p:sp>
        <p:sp>
          <p:nvSpPr>
            <p:cNvPr id="621592" name="Rectangle 14"/>
            <p:cNvSpPr>
              <a:spLocks noChangeArrowheads="1"/>
            </p:cNvSpPr>
            <p:nvPr/>
          </p:nvSpPr>
          <p:spPr bwMode="auto">
            <a:xfrm>
              <a:off x="480" y="1296"/>
              <a:ext cx="768" cy="336"/>
            </a:xfrm>
            <a:prstGeom prst="rect">
              <a:avLst/>
            </a:prstGeom>
            <a:noFill/>
            <a:ln w="9525">
              <a:noFill/>
              <a:miter lim="800000"/>
              <a:headEnd/>
              <a:tailEnd/>
            </a:ln>
          </p:spPr>
          <p:txBody>
            <a:bodyPr/>
            <a:lstStyle/>
            <a:p>
              <a:pPr algn="r" eaLnBrk="0" hangingPunct="0">
                <a:spcBef>
                  <a:spcPct val="20000"/>
                </a:spcBef>
              </a:pPr>
              <a:r>
                <a:rPr lang="en-US" sz="2000">
                  <a:latin typeface="Comic Sans MS"/>
                  <a:cs typeface="Comic Sans MS"/>
                </a:rPr>
                <a:t>0</a:t>
              </a:r>
            </a:p>
          </p:txBody>
        </p:sp>
        <p:sp>
          <p:nvSpPr>
            <p:cNvPr id="621593" name="Rectangle 15"/>
            <p:cNvSpPr>
              <a:spLocks noChangeArrowheads="1"/>
            </p:cNvSpPr>
            <p:nvPr/>
          </p:nvSpPr>
          <p:spPr bwMode="auto">
            <a:xfrm>
              <a:off x="3552" y="816"/>
              <a:ext cx="768" cy="480"/>
            </a:xfrm>
            <a:prstGeom prst="rect">
              <a:avLst/>
            </a:prstGeom>
            <a:noFill/>
            <a:ln w="9525">
              <a:noFill/>
              <a:miter lim="800000"/>
              <a:headEnd/>
              <a:tailEnd/>
            </a:ln>
          </p:spPr>
          <p:txBody>
            <a:bodyPr/>
            <a:lstStyle/>
            <a:p>
              <a:pPr algn="ctr" eaLnBrk="0" hangingPunct="0">
                <a:spcBef>
                  <a:spcPct val="20000"/>
                </a:spcBef>
              </a:pPr>
              <a:endParaRPr lang="en-US" sz="2000">
                <a:latin typeface="Comic Sans MS"/>
                <a:cs typeface="Comic Sans MS"/>
              </a:endParaRPr>
            </a:p>
            <a:p>
              <a:pPr algn="ctr" eaLnBrk="0" hangingPunct="0">
                <a:spcBef>
                  <a:spcPct val="20000"/>
                </a:spcBef>
              </a:pPr>
              <a:r>
                <a:rPr lang="en-US" sz="2000">
                  <a:latin typeface="Comic Sans MS"/>
                  <a:cs typeface="Comic Sans MS"/>
                </a:rPr>
                <a:t>10</a:t>
              </a:r>
            </a:p>
          </p:txBody>
        </p:sp>
        <p:sp>
          <p:nvSpPr>
            <p:cNvPr id="621594" name="Rectangle 16"/>
            <p:cNvSpPr>
              <a:spLocks noChangeArrowheads="1"/>
            </p:cNvSpPr>
            <p:nvPr/>
          </p:nvSpPr>
          <p:spPr bwMode="auto">
            <a:xfrm>
              <a:off x="2784" y="816"/>
              <a:ext cx="768" cy="480"/>
            </a:xfrm>
            <a:prstGeom prst="rect">
              <a:avLst/>
            </a:prstGeom>
            <a:noFill/>
            <a:ln w="9525">
              <a:noFill/>
              <a:miter lim="800000"/>
              <a:headEnd/>
              <a:tailEnd/>
            </a:ln>
          </p:spPr>
          <p:txBody>
            <a:bodyPr/>
            <a:lstStyle/>
            <a:p>
              <a:pPr algn="ctr" eaLnBrk="0" hangingPunct="0">
                <a:spcBef>
                  <a:spcPct val="20000"/>
                </a:spcBef>
              </a:pPr>
              <a:endParaRPr lang="en-US" sz="2000">
                <a:latin typeface="Comic Sans MS"/>
                <a:cs typeface="Comic Sans MS"/>
              </a:endParaRPr>
            </a:p>
            <a:p>
              <a:pPr algn="ctr" eaLnBrk="0" hangingPunct="0">
                <a:spcBef>
                  <a:spcPct val="20000"/>
                </a:spcBef>
              </a:pPr>
              <a:r>
                <a:rPr lang="en-US" sz="2000">
                  <a:latin typeface="Comic Sans MS"/>
                  <a:cs typeface="Comic Sans MS"/>
                </a:rPr>
                <a:t>11</a:t>
              </a:r>
            </a:p>
          </p:txBody>
        </p:sp>
        <p:sp>
          <p:nvSpPr>
            <p:cNvPr id="621595" name="Rectangle 17"/>
            <p:cNvSpPr>
              <a:spLocks noChangeArrowheads="1"/>
            </p:cNvSpPr>
            <p:nvPr/>
          </p:nvSpPr>
          <p:spPr bwMode="auto">
            <a:xfrm>
              <a:off x="2016" y="816"/>
              <a:ext cx="768" cy="480"/>
            </a:xfrm>
            <a:prstGeom prst="rect">
              <a:avLst/>
            </a:prstGeom>
            <a:noFill/>
            <a:ln w="9525">
              <a:noFill/>
              <a:miter lim="800000"/>
              <a:headEnd/>
              <a:tailEnd/>
            </a:ln>
          </p:spPr>
          <p:txBody>
            <a:bodyPr/>
            <a:lstStyle/>
            <a:p>
              <a:pPr algn="ctr" eaLnBrk="0" hangingPunct="0">
                <a:spcBef>
                  <a:spcPct val="20000"/>
                </a:spcBef>
              </a:pPr>
              <a:endParaRPr lang="en-US" sz="2000">
                <a:latin typeface="Comic Sans MS"/>
                <a:cs typeface="Comic Sans MS"/>
              </a:endParaRPr>
            </a:p>
            <a:p>
              <a:pPr algn="ctr" eaLnBrk="0" hangingPunct="0">
                <a:spcBef>
                  <a:spcPct val="20000"/>
                </a:spcBef>
              </a:pPr>
              <a:r>
                <a:rPr lang="en-US" sz="2000">
                  <a:latin typeface="Comic Sans MS"/>
                  <a:cs typeface="Comic Sans MS"/>
                </a:rPr>
                <a:t>01</a:t>
              </a:r>
            </a:p>
          </p:txBody>
        </p:sp>
        <p:sp>
          <p:nvSpPr>
            <p:cNvPr id="621596" name="Rectangle 18"/>
            <p:cNvSpPr>
              <a:spLocks noChangeArrowheads="1"/>
            </p:cNvSpPr>
            <p:nvPr/>
          </p:nvSpPr>
          <p:spPr bwMode="auto">
            <a:xfrm>
              <a:off x="1248" y="816"/>
              <a:ext cx="768" cy="480"/>
            </a:xfrm>
            <a:prstGeom prst="rect">
              <a:avLst/>
            </a:prstGeom>
            <a:noFill/>
            <a:ln w="9525">
              <a:noFill/>
              <a:miter lim="800000"/>
              <a:headEnd/>
              <a:tailEnd/>
            </a:ln>
          </p:spPr>
          <p:txBody>
            <a:bodyPr/>
            <a:lstStyle/>
            <a:p>
              <a:pPr algn="ctr" eaLnBrk="0" hangingPunct="0">
                <a:spcBef>
                  <a:spcPct val="20000"/>
                </a:spcBef>
              </a:pPr>
              <a:endParaRPr lang="en-US" sz="2000">
                <a:latin typeface="Comic Sans MS"/>
                <a:cs typeface="Comic Sans MS"/>
              </a:endParaRPr>
            </a:p>
            <a:p>
              <a:pPr algn="ctr" eaLnBrk="0" hangingPunct="0">
                <a:spcBef>
                  <a:spcPct val="20000"/>
                </a:spcBef>
              </a:pPr>
              <a:r>
                <a:rPr lang="en-US" sz="2000">
                  <a:latin typeface="Comic Sans MS"/>
                  <a:cs typeface="Comic Sans MS"/>
                </a:rPr>
                <a:t>00</a:t>
              </a:r>
            </a:p>
          </p:txBody>
        </p:sp>
        <p:sp>
          <p:nvSpPr>
            <p:cNvPr id="621597" name="Rectangle 19"/>
            <p:cNvSpPr>
              <a:spLocks noChangeArrowheads="1"/>
            </p:cNvSpPr>
            <p:nvPr/>
          </p:nvSpPr>
          <p:spPr bwMode="auto">
            <a:xfrm>
              <a:off x="480" y="816"/>
              <a:ext cx="768" cy="480"/>
            </a:xfrm>
            <a:prstGeom prst="rect">
              <a:avLst/>
            </a:prstGeom>
            <a:noFill/>
            <a:ln w="9525">
              <a:noFill/>
              <a:miter lim="800000"/>
              <a:headEnd/>
              <a:tailEnd/>
            </a:ln>
          </p:spPr>
          <p:txBody>
            <a:bodyPr/>
            <a:lstStyle/>
            <a:p>
              <a:pPr algn="r" eaLnBrk="0" hangingPunct="0">
                <a:spcBef>
                  <a:spcPct val="20000"/>
                </a:spcBef>
              </a:pPr>
              <a:r>
                <a:rPr lang="en-US" sz="2000">
                  <a:latin typeface="Comic Sans MS"/>
                  <a:cs typeface="Comic Sans MS"/>
                </a:rPr>
                <a:t>yz</a:t>
              </a:r>
            </a:p>
            <a:p>
              <a:pPr eaLnBrk="0" hangingPunct="0">
                <a:spcBef>
                  <a:spcPct val="20000"/>
                </a:spcBef>
              </a:pPr>
              <a:r>
                <a:rPr lang="en-US" sz="2000">
                  <a:latin typeface="Comic Sans MS"/>
                  <a:cs typeface="Comic Sans MS"/>
                </a:rPr>
                <a:t>x</a:t>
              </a:r>
            </a:p>
          </p:txBody>
        </p:sp>
        <p:sp>
          <p:nvSpPr>
            <p:cNvPr id="621598" name="Line 23"/>
            <p:cNvSpPr>
              <a:spLocks noChangeShapeType="1"/>
            </p:cNvSpPr>
            <p:nvPr/>
          </p:nvSpPr>
          <p:spPr bwMode="auto">
            <a:xfrm>
              <a:off x="480" y="816"/>
              <a:ext cx="768" cy="480"/>
            </a:xfrm>
            <a:prstGeom prst="line">
              <a:avLst/>
            </a:prstGeom>
            <a:noFill/>
            <a:ln w="12700" cap="rnd">
              <a:solidFill>
                <a:schemeClr val="tx1"/>
              </a:solidFill>
              <a:round/>
              <a:headEnd/>
              <a:tailEnd/>
            </a:ln>
          </p:spPr>
          <p:txBody>
            <a:bodyPr/>
            <a:lstStyle/>
            <a:p>
              <a:endParaRPr lang="en-US" sz="2000">
                <a:latin typeface="Comic Sans MS"/>
                <a:cs typeface="Comic Sans MS"/>
              </a:endParaRPr>
            </a:p>
          </p:txBody>
        </p:sp>
        <p:sp>
          <p:nvSpPr>
            <p:cNvPr id="621599" name="Line 27"/>
            <p:cNvSpPr>
              <a:spLocks noChangeShapeType="1"/>
            </p:cNvSpPr>
            <p:nvPr/>
          </p:nvSpPr>
          <p:spPr bwMode="auto">
            <a:xfrm>
              <a:off x="2016" y="1296"/>
              <a:ext cx="0" cy="672"/>
            </a:xfrm>
            <a:prstGeom prst="line">
              <a:avLst/>
            </a:prstGeom>
            <a:noFill/>
            <a:ln w="12700">
              <a:solidFill>
                <a:schemeClr val="tx1"/>
              </a:solidFill>
              <a:round/>
              <a:headEnd/>
              <a:tailEnd/>
            </a:ln>
          </p:spPr>
          <p:txBody>
            <a:bodyPr/>
            <a:lstStyle/>
            <a:p>
              <a:endParaRPr lang="en-US" sz="2000">
                <a:latin typeface="Comic Sans MS"/>
                <a:cs typeface="Comic Sans MS"/>
              </a:endParaRPr>
            </a:p>
          </p:txBody>
        </p:sp>
        <p:sp>
          <p:nvSpPr>
            <p:cNvPr id="621600" name="Line 29"/>
            <p:cNvSpPr>
              <a:spLocks noChangeShapeType="1"/>
            </p:cNvSpPr>
            <p:nvPr/>
          </p:nvSpPr>
          <p:spPr bwMode="auto">
            <a:xfrm>
              <a:off x="2784" y="1296"/>
              <a:ext cx="0" cy="672"/>
            </a:xfrm>
            <a:prstGeom prst="line">
              <a:avLst/>
            </a:prstGeom>
            <a:noFill/>
            <a:ln w="12700">
              <a:solidFill>
                <a:schemeClr val="tx1"/>
              </a:solidFill>
              <a:round/>
              <a:headEnd/>
              <a:tailEnd/>
            </a:ln>
          </p:spPr>
          <p:txBody>
            <a:bodyPr/>
            <a:lstStyle/>
            <a:p>
              <a:endParaRPr lang="en-US" sz="2000">
                <a:latin typeface="Comic Sans MS"/>
                <a:cs typeface="Comic Sans MS"/>
              </a:endParaRPr>
            </a:p>
          </p:txBody>
        </p:sp>
        <p:sp>
          <p:nvSpPr>
            <p:cNvPr id="621601" name="Line 30"/>
            <p:cNvSpPr>
              <a:spLocks noChangeShapeType="1"/>
            </p:cNvSpPr>
            <p:nvPr/>
          </p:nvSpPr>
          <p:spPr bwMode="auto">
            <a:xfrm>
              <a:off x="3552" y="1296"/>
              <a:ext cx="0" cy="672"/>
            </a:xfrm>
            <a:prstGeom prst="line">
              <a:avLst/>
            </a:prstGeom>
            <a:noFill/>
            <a:ln w="12700">
              <a:solidFill>
                <a:schemeClr val="tx1"/>
              </a:solidFill>
              <a:round/>
              <a:headEnd/>
              <a:tailEnd/>
            </a:ln>
          </p:spPr>
          <p:txBody>
            <a:bodyPr/>
            <a:lstStyle/>
            <a:p>
              <a:endParaRPr lang="en-US" sz="2000">
                <a:latin typeface="Comic Sans MS"/>
                <a:cs typeface="Comic Sans MS"/>
              </a:endParaRPr>
            </a:p>
          </p:txBody>
        </p:sp>
        <p:sp>
          <p:nvSpPr>
            <p:cNvPr id="621602" name="Line 31"/>
            <p:cNvSpPr>
              <a:spLocks noChangeShapeType="1"/>
            </p:cNvSpPr>
            <p:nvPr/>
          </p:nvSpPr>
          <p:spPr bwMode="auto">
            <a:xfrm>
              <a:off x="4320" y="1296"/>
              <a:ext cx="0" cy="672"/>
            </a:xfrm>
            <a:prstGeom prst="line">
              <a:avLst/>
            </a:prstGeom>
            <a:noFill/>
            <a:ln w="12700" cap="sq">
              <a:solidFill>
                <a:schemeClr val="tx1"/>
              </a:solidFill>
              <a:round/>
              <a:headEnd/>
              <a:tailEnd/>
            </a:ln>
          </p:spPr>
          <p:txBody>
            <a:bodyPr/>
            <a:lstStyle/>
            <a:p>
              <a:endParaRPr lang="en-US" sz="2000">
                <a:latin typeface="Comic Sans MS"/>
                <a:cs typeface="Comic Sans MS"/>
              </a:endParaRPr>
            </a:p>
          </p:txBody>
        </p:sp>
        <p:sp>
          <p:nvSpPr>
            <p:cNvPr id="621603" name="Line 33"/>
            <p:cNvSpPr>
              <a:spLocks noChangeShapeType="1"/>
            </p:cNvSpPr>
            <p:nvPr/>
          </p:nvSpPr>
          <p:spPr bwMode="auto">
            <a:xfrm>
              <a:off x="1248" y="1632"/>
              <a:ext cx="3072" cy="0"/>
            </a:xfrm>
            <a:prstGeom prst="line">
              <a:avLst/>
            </a:prstGeom>
            <a:noFill/>
            <a:ln w="12700">
              <a:solidFill>
                <a:schemeClr val="tx1"/>
              </a:solidFill>
              <a:round/>
              <a:headEnd/>
              <a:tailEnd/>
            </a:ln>
          </p:spPr>
          <p:txBody>
            <a:bodyPr/>
            <a:lstStyle/>
            <a:p>
              <a:endParaRPr lang="en-US" sz="2000">
                <a:latin typeface="Comic Sans MS"/>
                <a:cs typeface="Comic Sans MS"/>
              </a:endParaRPr>
            </a:p>
          </p:txBody>
        </p:sp>
        <p:sp>
          <p:nvSpPr>
            <p:cNvPr id="621604" name="Line 34"/>
            <p:cNvSpPr>
              <a:spLocks noChangeShapeType="1"/>
            </p:cNvSpPr>
            <p:nvPr/>
          </p:nvSpPr>
          <p:spPr bwMode="auto">
            <a:xfrm>
              <a:off x="1248" y="1968"/>
              <a:ext cx="3072" cy="0"/>
            </a:xfrm>
            <a:prstGeom prst="line">
              <a:avLst/>
            </a:prstGeom>
            <a:noFill/>
            <a:ln w="12700" cap="sq">
              <a:solidFill>
                <a:schemeClr val="tx1"/>
              </a:solidFill>
              <a:round/>
              <a:headEnd/>
              <a:tailEnd/>
            </a:ln>
          </p:spPr>
          <p:txBody>
            <a:bodyPr/>
            <a:lstStyle/>
            <a:p>
              <a:endParaRPr lang="en-US" sz="2000">
                <a:latin typeface="Comic Sans MS"/>
                <a:cs typeface="Comic Sans MS"/>
              </a:endParaRPr>
            </a:p>
          </p:txBody>
        </p:sp>
        <p:sp>
          <p:nvSpPr>
            <p:cNvPr id="621605" name="Line 35"/>
            <p:cNvSpPr>
              <a:spLocks noChangeShapeType="1"/>
            </p:cNvSpPr>
            <p:nvPr/>
          </p:nvSpPr>
          <p:spPr bwMode="auto">
            <a:xfrm>
              <a:off x="1248" y="1296"/>
              <a:ext cx="0" cy="672"/>
            </a:xfrm>
            <a:prstGeom prst="line">
              <a:avLst/>
            </a:prstGeom>
            <a:noFill/>
            <a:ln w="12700" cap="sq">
              <a:solidFill>
                <a:schemeClr val="tx1"/>
              </a:solidFill>
              <a:round/>
              <a:headEnd/>
              <a:tailEnd/>
            </a:ln>
          </p:spPr>
          <p:txBody>
            <a:bodyPr/>
            <a:lstStyle/>
            <a:p>
              <a:endParaRPr lang="en-US" sz="2000">
                <a:latin typeface="Comic Sans MS"/>
                <a:cs typeface="Comic Sans MS"/>
              </a:endParaRPr>
            </a:p>
          </p:txBody>
        </p:sp>
        <p:sp>
          <p:nvSpPr>
            <p:cNvPr id="621606" name="Line 36"/>
            <p:cNvSpPr>
              <a:spLocks noChangeShapeType="1"/>
            </p:cNvSpPr>
            <p:nvPr/>
          </p:nvSpPr>
          <p:spPr bwMode="auto">
            <a:xfrm>
              <a:off x="1248" y="1296"/>
              <a:ext cx="3072" cy="0"/>
            </a:xfrm>
            <a:prstGeom prst="line">
              <a:avLst/>
            </a:prstGeom>
            <a:noFill/>
            <a:ln w="12700" cap="sq">
              <a:solidFill>
                <a:schemeClr val="tx1"/>
              </a:solidFill>
              <a:round/>
              <a:headEnd/>
              <a:tailEnd/>
            </a:ln>
          </p:spPr>
          <p:txBody>
            <a:bodyPr/>
            <a:lstStyle/>
            <a:p>
              <a:endParaRPr lang="en-US" sz="2000">
                <a:latin typeface="Comic Sans MS"/>
                <a:cs typeface="Comic Sans MS"/>
              </a:endParaRPr>
            </a:p>
          </p:txBody>
        </p:sp>
      </p:grpSp>
      <p:sp>
        <p:nvSpPr>
          <p:cNvPr id="621607" name="Line 37"/>
          <p:cNvSpPr>
            <a:spLocks noChangeShapeType="1"/>
          </p:cNvSpPr>
          <p:nvPr/>
        </p:nvSpPr>
        <p:spPr bwMode="auto">
          <a:xfrm>
            <a:off x="7086600" y="1471613"/>
            <a:ext cx="0" cy="762000"/>
          </a:xfrm>
          <a:prstGeom prst="line">
            <a:avLst/>
          </a:prstGeom>
          <a:noFill/>
          <a:ln w="28575" cap="sq">
            <a:noFill/>
            <a:round/>
            <a:headEnd/>
            <a:tailEnd/>
          </a:ln>
        </p:spPr>
        <p:txBody>
          <a:bodyPr/>
          <a:lstStyle/>
          <a:p>
            <a:endParaRPr lang="en-US" sz="2000">
              <a:latin typeface="Comic Sans MS"/>
              <a:cs typeface="Comic Sans MS"/>
            </a:endParaRPr>
          </a:p>
        </p:txBody>
      </p:sp>
      <p:sp>
        <p:nvSpPr>
          <p:cNvPr id="621608" name="Line 38"/>
          <p:cNvSpPr>
            <a:spLocks noChangeShapeType="1"/>
          </p:cNvSpPr>
          <p:nvPr/>
        </p:nvSpPr>
        <p:spPr bwMode="auto">
          <a:xfrm>
            <a:off x="990600" y="3300413"/>
            <a:ext cx="1219200" cy="0"/>
          </a:xfrm>
          <a:prstGeom prst="line">
            <a:avLst/>
          </a:prstGeom>
          <a:noFill/>
          <a:ln w="28575" cap="sq">
            <a:noFill/>
            <a:round/>
            <a:headEnd/>
            <a:tailEnd/>
          </a:ln>
        </p:spPr>
        <p:txBody>
          <a:bodyPr/>
          <a:lstStyle/>
          <a:p>
            <a:endParaRPr lang="en-US" sz="2000">
              <a:latin typeface="Comic Sans MS"/>
              <a:cs typeface="Comic Sans MS"/>
            </a:endParaRPr>
          </a:p>
        </p:txBody>
      </p:sp>
      <p:sp>
        <p:nvSpPr>
          <p:cNvPr id="52263" name="Rectangle 39"/>
          <p:cNvSpPr>
            <a:spLocks noChangeArrowheads="1"/>
          </p:cNvSpPr>
          <p:nvPr/>
        </p:nvSpPr>
        <p:spPr bwMode="auto">
          <a:xfrm>
            <a:off x="609600" y="3481388"/>
            <a:ext cx="8763000" cy="838200"/>
          </a:xfrm>
          <a:prstGeom prst="rect">
            <a:avLst/>
          </a:prstGeom>
          <a:noFill/>
          <a:ln w="9525">
            <a:noFill/>
            <a:miter lim="800000"/>
            <a:headEnd/>
            <a:tailEnd/>
          </a:ln>
        </p:spPr>
        <p:txBody>
          <a:bodyPr/>
          <a:lstStyle/>
          <a:p>
            <a:pPr marL="342900" indent="-342900" eaLnBrk="0" hangingPunct="0">
              <a:spcBef>
                <a:spcPct val="20000"/>
              </a:spcBef>
              <a:buFontTx/>
              <a:buChar char="•"/>
            </a:pPr>
            <a:r>
              <a:rPr lang="en-US" sz="2000">
                <a:latin typeface="Comic Sans MS"/>
                <a:cs typeface="Comic Sans MS"/>
              </a:rPr>
              <a:t>F</a:t>
            </a:r>
            <a:r>
              <a:rPr lang="en-US" sz="2000" baseline="-25000">
                <a:latin typeface="Comic Sans MS"/>
                <a:cs typeface="Comic Sans MS"/>
              </a:rPr>
              <a:t>1</a:t>
            </a:r>
            <a:r>
              <a:rPr lang="en-US" sz="2000">
                <a:latin typeface="Comic Sans MS"/>
                <a:cs typeface="Comic Sans MS"/>
              </a:rPr>
              <a:t>(x, y, z) = </a:t>
            </a:r>
            <a:r>
              <a:rPr lang="en-US" sz="2000">
                <a:solidFill>
                  <a:schemeClr val="accent2"/>
                </a:solidFill>
                <a:latin typeface="Comic Sans MS"/>
                <a:cs typeface="Comic Sans MS"/>
                <a:sym typeface="Symbol" pitchFamily="18" charset="2"/>
              </a:rPr>
              <a:t>xy’</a:t>
            </a:r>
            <a:r>
              <a:rPr lang="en-US" sz="2000">
                <a:latin typeface="Comic Sans MS"/>
                <a:cs typeface="Comic Sans MS"/>
                <a:sym typeface="Symbol" pitchFamily="18" charset="2"/>
              </a:rPr>
              <a:t> + </a:t>
            </a:r>
            <a:r>
              <a:rPr lang="en-US" sz="2000">
                <a:solidFill>
                  <a:srgbClr val="FF0000"/>
                </a:solidFill>
                <a:latin typeface="Comic Sans MS"/>
                <a:cs typeface="Comic Sans MS"/>
                <a:sym typeface="Symbol" pitchFamily="18" charset="2"/>
              </a:rPr>
              <a:t>x’y</a:t>
            </a:r>
          </a:p>
          <a:p>
            <a:pPr marL="342900" indent="-342900" eaLnBrk="0" hangingPunct="0">
              <a:spcBef>
                <a:spcPct val="20000"/>
              </a:spcBef>
              <a:buFontTx/>
              <a:buChar char="•"/>
            </a:pPr>
            <a:r>
              <a:rPr lang="en-US" sz="2000">
                <a:latin typeface="Comic Sans MS"/>
                <a:cs typeface="Comic Sans MS"/>
              </a:rPr>
              <a:t>F</a:t>
            </a:r>
            <a:r>
              <a:rPr lang="en-US" sz="2000" baseline="-25000">
                <a:latin typeface="Comic Sans MS"/>
                <a:cs typeface="Comic Sans MS"/>
              </a:rPr>
              <a:t>2</a:t>
            </a:r>
            <a:r>
              <a:rPr lang="en-US" sz="2000">
                <a:latin typeface="Comic Sans MS"/>
                <a:cs typeface="Comic Sans MS"/>
              </a:rPr>
              <a:t>(x, y, z) = </a:t>
            </a:r>
            <a:r>
              <a:rPr lang="en-US" sz="2000">
                <a:latin typeface="Comic Sans MS"/>
                <a:cs typeface="Comic Sans MS"/>
                <a:sym typeface="Symbol" pitchFamily="18" charset="2"/>
              </a:rPr>
              <a:t> (3, 4, 6, 7)</a:t>
            </a:r>
          </a:p>
        </p:txBody>
      </p:sp>
      <p:sp>
        <p:nvSpPr>
          <p:cNvPr id="52302" name="Rectangle 78"/>
          <p:cNvSpPr>
            <a:spLocks noChangeArrowheads="1"/>
          </p:cNvSpPr>
          <p:nvPr/>
        </p:nvSpPr>
        <p:spPr bwMode="auto">
          <a:xfrm>
            <a:off x="4975225" y="2305050"/>
            <a:ext cx="1727200" cy="323850"/>
          </a:xfrm>
          <a:prstGeom prst="rect">
            <a:avLst/>
          </a:prstGeom>
          <a:noFill/>
          <a:ln w="28575">
            <a:solidFill>
              <a:srgbClr val="FF0000"/>
            </a:solidFill>
            <a:miter lim="800000"/>
            <a:headEnd/>
            <a:tailEnd/>
          </a:ln>
        </p:spPr>
        <p:txBody>
          <a:bodyPr wrap="none" anchor="ctr"/>
          <a:lstStyle/>
          <a:p>
            <a:pPr eaLnBrk="0" hangingPunct="0"/>
            <a:endParaRPr lang="en-US" sz="2000">
              <a:latin typeface="Comic Sans MS"/>
              <a:cs typeface="Comic Sans MS"/>
            </a:endParaRPr>
          </a:p>
        </p:txBody>
      </p:sp>
      <p:graphicFrame>
        <p:nvGraphicFramePr>
          <p:cNvPr id="621650" name="Group 82"/>
          <p:cNvGraphicFramePr>
            <a:graphicFrameLocks noGrp="1"/>
          </p:cNvGraphicFramePr>
          <p:nvPr/>
        </p:nvGraphicFramePr>
        <p:xfrm>
          <a:off x="914400" y="4343400"/>
          <a:ext cx="6096000" cy="1828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762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yz</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x</a:t>
                      </a:r>
                    </a:p>
                  </a:txBody>
                  <a:tcPr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0</a:t>
                      </a: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2299" name="Rectangle 75"/>
          <p:cNvSpPr>
            <a:spLocks noChangeArrowheads="1"/>
          </p:cNvSpPr>
          <p:nvPr/>
        </p:nvSpPr>
        <p:spPr bwMode="auto">
          <a:xfrm>
            <a:off x="566738" y="6167438"/>
            <a:ext cx="8763000" cy="609600"/>
          </a:xfrm>
          <a:prstGeom prst="rect">
            <a:avLst/>
          </a:prstGeom>
          <a:noFill/>
          <a:ln w="9525">
            <a:noFill/>
            <a:miter lim="800000"/>
            <a:headEnd/>
            <a:tailEnd/>
          </a:ln>
        </p:spPr>
        <p:txBody>
          <a:bodyPr/>
          <a:lstStyle/>
          <a:p>
            <a:pPr marL="342900" indent="-342900" eaLnBrk="0" hangingPunct="0">
              <a:spcBef>
                <a:spcPct val="20000"/>
              </a:spcBef>
              <a:buFontTx/>
              <a:buChar char="•"/>
            </a:pPr>
            <a:r>
              <a:rPr lang="en-US" sz="2000">
                <a:latin typeface="Comic Sans MS"/>
                <a:cs typeface="Comic Sans MS"/>
              </a:rPr>
              <a:t>F</a:t>
            </a:r>
            <a:r>
              <a:rPr lang="en-US" sz="2000" baseline="-25000">
                <a:latin typeface="Comic Sans MS"/>
                <a:cs typeface="Comic Sans MS"/>
              </a:rPr>
              <a:t>1</a:t>
            </a:r>
            <a:r>
              <a:rPr lang="en-US" sz="2000">
                <a:latin typeface="Comic Sans MS"/>
                <a:cs typeface="Comic Sans MS"/>
              </a:rPr>
              <a:t>(x, y, z) = </a:t>
            </a:r>
            <a:r>
              <a:rPr lang="en-US" sz="2000">
                <a:solidFill>
                  <a:schemeClr val="accent2"/>
                </a:solidFill>
                <a:latin typeface="Comic Sans MS"/>
                <a:cs typeface="Comic Sans MS"/>
                <a:sym typeface="Symbol" pitchFamily="18" charset="2"/>
              </a:rPr>
              <a:t>xz’</a:t>
            </a:r>
            <a:r>
              <a:rPr lang="en-US" sz="2000">
                <a:latin typeface="Comic Sans MS"/>
                <a:cs typeface="Comic Sans MS"/>
                <a:sym typeface="Symbol" pitchFamily="18" charset="2"/>
              </a:rPr>
              <a:t> + </a:t>
            </a:r>
            <a:r>
              <a:rPr lang="en-US" sz="2000">
                <a:solidFill>
                  <a:srgbClr val="FF0000"/>
                </a:solidFill>
                <a:latin typeface="Comic Sans MS"/>
                <a:cs typeface="Comic Sans MS"/>
                <a:sym typeface="Symbol" pitchFamily="18" charset="2"/>
              </a:rPr>
              <a:t>yz</a:t>
            </a:r>
            <a:endParaRPr lang="en-US" sz="2000">
              <a:solidFill>
                <a:srgbClr val="FF0000"/>
              </a:solidFill>
              <a:latin typeface="Comic Sans MS"/>
              <a:cs typeface="Comic Sans MS"/>
            </a:endParaRPr>
          </a:p>
        </p:txBody>
      </p:sp>
      <p:sp>
        <p:nvSpPr>
          <p:cNvPr id="52303" name="Rectangle 79"/>
          <p:cNvSpPr>
            <a:spLocks noChangeArrowheads="1"/>
          </p:cNvSpPr>
          <p:nvPr/>
        </p:nvSpPr>
        <p:spPr bwMode="auto">
          <a:xfrm>
            <a:off x="2643188" y="2830513"/>
            <a:ext cx="1727200" cy="323850"/>
          </a:xfrm>
          <a:prstGeom prst="rect">
            <a:avLst/>
          </a:prstGeom>
          <a:noFill/>
          <a:ln w="28575">
            <a:solidFill>
              <a:schemeClr val="accent2"/>
            </a:solidFill>
            <a:miter lim="800000"/>
            <a:headEnd/>
            <a:tailEnd/>
          </a:ln>
        </p:spPr>
        <p:txBody>
          <a:bodyPr wrap="none" anchor="ctr"/>
          <a:lstStyle/>
          <a:p>
            <a:pPr eaLnBrk="0" hangingPunct="0"/>
            <a:endParaRPr lang="en-US" sz="2000">
              <a:latin typeface="Comic Sans MS"/>
              <a:cs typeface="Comic Sans MS"/>
            </a:endParaRPr>
          </a:p>
        </p:txBody>
      </p:sp>
      <p:sp>
        <p:nvSpPr>
          <p:cNvPr id="52304" name="Rectangle 80"/>
          <p:cNvSpPr>
            <a:spLocks noChangeArrowheads="1"/>
          </p:cNvSpPr>
          <p:nvPr/>
        </p:nvSpPr>
        <p:spPr bwMode="auto">
          <a:xfrm>
            <a:off x="4932363" y="5126038"/>
            <a:ext cx="560387" cy="911225"/>
          </a:xfrm>
          <a:prstGeom prst="rect">
            <a:avLst/>
          </a:prstGeom>
          <a:noFill/>
          <a:ln w="28575">
            <a:solidFill>
              <a:srgbClr val="FF0000"/>
            </a:solidFill>
            <a:miter lim="800000"/>
            <a:headEnd/>
            <a:tailEnd/>
          </a:ln>
        </p:spPr>
        <p:txBody>
          <a:bodyPr wrap="none" anchor="ctr"/>
          <a:lstStyle/>
          <a:p>
            <a:pPr eaLnBrk="0" hangingPunct="0"/>
            <a:endParaRPr lang="en-US" sz="2000">
              <a:latin typeface="Comic Sans MS"/>
              <a:cs typeface="Comic Sans MS"/>
            </a:endParaRPr>
          </a:p>
        </p:txBody>
      </p:sp>
      <p:grpSp>
        <p:nvGrpSpPr>
          <p:cNvPr id="4" name="Group 89"/>
          <p:cNvGrpSpPr>
            <a:grpSpLocks/>
          </p:cNvGrpSpPr>
          <p:nvPr/>
        </p:nvGrpSpPr>
        <p:grpSpPr bwMode="auto">
          <a:xfrm>
            <a:off x="2089150" y="5372100"/>
            <a:ext cx="5178425" cy="800100"/>
            <a:chOff x="1172" y="3372"/>
            <a:chExt cx="3262" cy="504"/>
          </a:xfrm>
        </p:grpSpPr>
        <p:grpSp>
          <p:nvGrpSpPr>
            <p:cNvPr id="5" name="Group 84"/>
            <p:cNvGrpSpPr>
              <a:grpSpLocks/>
            </p:cNvGrpSpPr>
            <p:nvPr/>
          </p:nvGrpSpPr>
          <p:grpSpPr bwMode="auto">
            <a:xfrm>
              <a:off x="3739" y="3374"/>
              <a:ext cx="695" cy="502"/>
              <a:chOff x="3739" y="3374"/>
              <a:chExt cx="695" cy="502"/>
            </a:xfrm>
          </p:grpSpPr>
          <p:sp>
            <p:nvSpPr>
              <p:cNvPr id="621641" name="Line 81"/>
              <p:cNvSpPr>
                <a:spLocks noChangeShapeType="1"/>
              </p:cNvSpPr>
              <p:nvPr/>
            </p:nvSpPr>
            <p:spPr bwMode="auto">
              <a:xfrm flipV="1">
                <a:off x="3739" y="3374"/>
                <a:ext cx="695" cy="256"/>
              </a:xfrm>
              <a:prstGeom prst="line">
                <a:avLst/>
              </a:prstGeom>
              <a:noFill/>
              <a:ln w="38100">
                <a:solidFill>
                  <a:schemeClr val="accent2"/>
                </a:solidFill>
                <a:round/>
                <a:headEnd/>
                <a:tailEnd/>
              </a:ln>
            </p:spPr>
            <p:txBody>
              <a:bodyPr/>
              <a:lstStyle/>
              <a:p>
                <a:endParaRPr lang="en-US" sz="2000">
                  <a:latin typeface="Comic Sans MS"/>
                  <a:cs typeface="Comic Sans MS"/>
                </a:endParaRPr>
              </a:p>
            </p:txBody>
          </p:sp>
          <p:sp>
            <p:nvSpPr>
              <p:cNvPr id="621642" name="Line 82"/>
              <p:cNvSpPr>
                <a:spLocks noChangeShapeType="1"/>
              </p:cNvSpPr>
              <p:nvPr/>
            </p:nvSpPr>
            <p:spPr bwMode="auto">
              <a:xfrm>
                <a:off x="3739" y="3630"/>
                <a:ext cx="0" cy="161"/>
              </a:xfrm>
              <a:prstGeom prst="line">
                <a:avLst/>
              </a:prstGeom>
              <a:noFill/>
              <a:ln w="38100">
                <a:solidFill>
                  <a:schemeClr val="accent2"/>
                </a:solidFill>
                <a:round/>
                <a:headEnd/>
                <a:tailEnd/>
              </a:ln>
            </p:spPr>
            <p:txBody>
              <a:bodyPr/>
              <a:lstStyle/>
              <a:p>
                <a:endParaRPr lang="en-US" sz="2000">
                  <a:latin typeface="Comic Sans MS"/>
                  <a:cs typeface="Comic Sans MS"/>
                </a:endParaRPr>
              </a:p>
            </p:txBody>
          </p:sp>
          <p:sp>
            <p:nvSpPr>
              <p:cNvPr id="621643" name="Line 83"/>
              <p:cNvSpPr>
                <a:spLocks noChangeShapeType="1"/>
              </p:cNvSpPr>
              <p:nvPr/>
            </p:nvSpPr>
            <p:spPr bwMode="auto">
              <a:xfrm>
                <a:off x="3739" y="3791"/>
                <a:ext cx="695" cy="85"/>
              </a:xfrm>
              <a:prstGeom prst="line">
                <a:avLst/>
              </a:prstGeom>
              <a:noFill/>
              <a:ln w="38100">
                <a:solidFill>
                  <a:schemeClr val="accent2"/>
                </a:solidFill>
                <a:round/>
                <a:headEnd/>
                <a:tailEnd/>
              </a:ln>
            </p:spPr>
            <p:txBody>
              <a:bodyPr/>
              <a:lstStyle/>
              <a:p>
                <a:endParaRPr lang="en-US" sz="2000">
                  <a:latin typeface="Comic Sans MS"/>
                  <a:cs typeface="Comic Sans MS"/>
                </a:endParaRPr>
              </a:p>
            </p:txBody>
          </p:sp>
        </p:grpSp>
        <p:grpSp>
          <p:nvGrpSpPr>
            <p:cNvPr id="6" name="Group 85"/>
            <p:cNvGrpSpPr>
              <a:grpSpLocks/>
            </p:cNvGrpSpPr>
            <p:nvPr/>
          </p:nvGrpSpPr>
          <p:grpSpPr bwMode="auto">
            <a:xfrm flipH="1">
              <a:off x="1172" y="3372"/>
              <a:ext cx="695" cy="502"/>
              <a:chOff x="3739" y="3374"/>
              <a:chExt cx="695" cy="502"/>
            </a:xfrm>
          </p:grpSpPr>
          <p:sp>
            <p:nvSpPr>
              <p:cNvPr id="621645" name="Line 86"/>
              <p:cNvSpPr>
                <a:spLocks noChangeShapeType="1"/>
              </p:cNvSpPr>
              <p:nvPr/>
            </p:nvSpPr>
            <p:spPr bwMode="auto">
              <a:xfrm flipV="1">
                <a:off x="3739" y="3374"/>
                <a:ext cx="695" cy="256"/>
              </a:xfrm>
              <a:prstGeom prst="line">
                <a:avLst/>
              </a:prstGeom>
              <a:noFill/>
              <a:ln w="38100">
                <a:solidFill>
                  <a:schemeClr val="accent2"/>
                </a:solidFill>
                <a:round/>
                <a:headEnd/>
                <a:tailEnd/>
              </a:ln>
            </p:spPr>
            <p:txBody>
              <a:bodyPr/>
              <a:lstStyle/>
              <a:p>
                <a:endParaRPr lang="en-US" sz="2000">
                  <a:latin typeface="Comic Sans MS"/>
                  <a:cs typeface="Comic Sans MS"/>
                </a:endParaRPr>
              </a:p>
            </p:txBody>
          </p:sp>
          <p:sp>
            <p:nvSpPr>
              <p:cNvPr id="621646" name="Line 87"/>
              <p:cNvSpPr>
                <a:spLocks noChangeShapeType="1"/>
              </p:cNvSpPr>
              <p:nvPr/>
            </p:nvSpPr>
            <p:spPr bwMode="auto">
              <a:xfrm>
                <a:off x="3739" y="3630"/>
                <a:ext cx="0" cy="161"/>
              </a:xfrm>
              <a:prstGeom prst="line">
                <a:avLst/>
              </a:prstGeom>
              <a:noFill/>
              <a:ln w="38100">
                <a:solidFill>
                  <a:schemeClr val="accent2"/>
                </a:solidFill>
                <a:round/>
                <a:headEnd/>
                <a:tailEnd/>
              </a:ln>
            </p:spPr>
            <p:txBody>
              <a:bodyPr/>
              <a:lstStyle/>
              <a:p>
                <a:endParaRPr lang="en-US" sz="2000">
                  <a:latin typeface="Comic Sans MS"/>
                  <a:cs typeface="Comic Sans MS"/>
                </a:endParaRPr>
              </a:p>
            </p:txBody>
          </p:sp>
          <p:sp>
            <p:nvSpPr>
              <p:cNvPr id="621647" name="Line 88"/>
              <p:cNvSpPr>
                <a:spLocks noChangeShapeType="1"/>
              </p:cNvSpPr>
              <p:nvPr/>
            </p:nvSpPr>
            <p:spPr bwMode="auto">
              <a:xfrm>
                <a:off x="3739" y="3791"/>
                <a:ext cx="695" cy="85"/>
              </a:xfrm>
              <a:prstGeom prst="line">
                <a:avLst/>
              </a:prstGeom>
              <a:noFill/>
              <a:ln w="38100">
                <a:solidFill>
                  <a:schemeClr val="accent2"/>
                </a:solidFill>
                <a:round/>
                <a:headEnd/>
                <a:tailEnd/>
              </a:ln>
            </p:spPr>
            <p:txBody>
              <a:bodyPr/>
              <a:lstStyle/>
              <a:p>
                <a:endParaRPr lang="en-US" sz="2000">
                  <a:latin typeface="Comic Sans MS"/>
                  <a:cs typeface="Comic Sans M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dissolve">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34"/>
                                        </p:tgtEl>
                                        <p:attrNameLst>
                                          <p:attrName>style.visibility</p:attrName>
                                        </p:attrNameLst>
                                      </p:cBhvr>
                                      <p:to>
                                        <p:strVal val="visible"/>
                                      </p:to>
                                    </p:set>
                                    <p:animEffect transition="in" filter="blinds(horizontal)">
                                      <p:cBhvr>
                                        <p:cTn id="17" dur="500"/>
                                        <p:tgtEl>
                                          <p:spTgt spid="522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35"/>
                                        </p:tgtEl>
                                        <p:attrNameLst>
                                          <p:attrName>style.visibility</p:attrName>
                                        </p:attrNameLst>
                                      </p:cBhvr>
                                      <p:to>
                                        <p:strVal val="visible"/>
                                      </p:to>
                                    </p:set>
                                    <p:animEffect transition="in" filter="blinds(horizontal)">
                                      <p:cBhvr>
                                        <p:cTn id="22" dur="500"/>
                                        <p:tgtEl>
                                          <p:spTgt spid="522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32"/>
                                        </p:tgtEl>
                                        <p:attrNameLst>
                                          <p:attrName>style.visibility</p:attrName>
                                        </p:attrNameLst>
                                      </p:cBhvr>
                                      <p:to>
                                        <p:strVal val="visible"/>
                                      </p:to>
                                    </p:set>
                                    <p:animEffect transition="in" filter="blinds(horizontal)">
                                      <p:cBhvr>
                                        <p:cTn id="27" dur="500"/>
                                        <p:tgtEl>
                                          <p:spTgt spid="522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231"/>
                                        </p:tgtEl>
                                        <p:attrNameLst>
                                          <p:attrName>style.visibility</p:attrName>
                                        </p:attrNameLst>
                                      </p:cBhvr>
                                      <p:to>
                                        <p:strVal val="visible"/>
                                      </p:to>
                                    </p:set>
                                    <p:animEffect transition="in" filter="blinds(horizontal)">
                                      <p:cBhvr>
                                        <p:cTn id="32" dur="500"/>
                                        <p:tgtEl>
                                          <p:spTgt spid="522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302"/>
                                        </p:tgtEl>
                                        <p:attrNameLst>
                                          <p:attrName>style.visibility</p:attrName>
                                        </p:attrNameLst>
                                      </p:cBhvr>
                                      <p:to>
                                        <p:strVal val="visible"/>
                                      </p:to>
                                    </p:set>
                                    <p:animEffect transition="in" filter="blinds(horizontal)">
                                      <p:cBhvr>
                                        <p:cTn id="42" dur="500"/>
                                        <p:tgtEl>
                                          <p:spTgt spid="5230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2303"/>
                                        </p:tgtEl>
                                        <p:attrNameLst>
                                          <p:attrName>style.visibility</p:attrName>
                                        </p:attrNameLst>
                                      </p:cBhvr>
                                      <p:to>
                                        <p:strVal val="visible"/>
                                      </p:to>
                                    </p:set>
                                    <p:animEffect transition="in" filter="blinds(horizontal)">
                                      <p:cBhvr>
                                        <p:cTn id="47" dur="500"/>
                                        <p:tgtEl>
                                          <p:spTgt spid="5230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2263">
                                            <p:txEl>
                                              <p:pRg st="0" end="0"/>
                                            </p:txEl>
                                          </p:spTgt>
                                        </p:tgtEl>
                                        <p:attrNameLst>
                                          <p:attrName>style.visibility</p:attrName>
                                        </p:attrNameLst>
                                      </p:cBhvr>
                                      <p:to>
                                        <p:strVal val="visible"/>
                                      </p:to>
                                    </p:set>
                                    <p:animEffect transition="in" filter="dissolve">
                                      <p:cBhvr>
                                        <p:cTn id="52" dur="500"/>
                                        <p:tgtEl>
                                          <p:spTgt spid="5226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2263">
                                            <p:txEl>
                                              <p:pRg st="1" end="1"/>
                                            </p:txEl>
                                          </p:spTgt>
                                        </p:tgtEl>
                                        <p:attrNameLst>
                                          <p:attrName>style.visibility</p:attrName>
                                        </p:attrNameLst>
                                      </p:cBhvr>
                                      <p:to>
                                        <p:strVal val="visible"/>
                                      </p:to>
                                    </p:set>
                                    <p:animEffect transition="in" filter="dissolve">
                                      <p:cBhvr>
                                        <p:cTn id="57" dur="500"/>
                                        <p:tgtEl>
                                          <p:spTgt spid="52263">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621650"/>
                                        </p:tgtEl>
                                        <p:attrNameLst>
                                          <p:attrName>style.visibility</p:attrName>
                                        </p:attrNameLst>
                                      </p:cBhvr>
                                      <p:to>
                                        <p:strVal val="visible"/>
                                      </p:to>
                                    </p:set>
                                    <p:animEffect transition="in" filter="dissolve">
                                      <p:cBhvr>
                                        <p:cTn id="62" dur="500"/>
                                        <p:tgtEl>
                                          <p:spTgt spid="62165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2304"/>
                                        </p:tgtEl>
                                        <p:attrNameLst>
                                          <p:attrName>style.visibility</p:attrName>
                                        </p:attrNameLst>
                                      </p:cBhvr>
                                      <p:to>
                                        <p:strVal val="visible"/>
                                      </p:to>
                                    </p:set>
                                    <p:animEffect transition="in" filter="blinds(horizontal)">
                                      <p:cBhvr>
                                        <p:cTn id="67" dur="500"/>
                                        <p:tgtEl>
                                          <p:spTgt spid="5230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blinds(horizontal)">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2299"/>
                                        </p:tgtEl>
                                        <p:attrNameLst>
                                          <p:attrName>style.visibility</p:attrName>
                                        </p:attrNameLst>
                                      </p:cBhvr>
                                      <p:to>
                                        <p:strVal val="visible"/>
                                      </p:to>
                                    </p:set>
                                    <p:animEffect transition="in" filter="dissolve">
                                      <p:cBhvr>
                                        <p:cTn id="77" dur="500"/>
                                        <p:tgtEl>
                                          <p:spTgt spid="5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P spid="52231" grpId="0"/>
      <p:bldP spid="52232" grpId="0"/>
      <p:bldP spid="52234" grpId="0"/>
      <p:bldP spid="52235" grpId="0"/>
      <p:bldP spid="52263" grpId="0" build="p" autoUpdateAnimBg="0"/>
      <p:bldP spid="52302" grpId="0" animBg="1"/>
      <p:bldP spid="52299" grpId="0" autoUpdateAnimBg="0"/>
      <p:bldP spid="52303" grpId="0" animBg="1"/>
      <p:bldP spid="5230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75E1B6D4-E5C1-104B-A67F-DF45BAD55AB3}" type="slidenum">
              <a:rPr lang="en-US"/>
              <a:pPr/>
              <a:t>3</a:t>
            </a:fld>
            <a:endParaRPr lang="en-US"/>
          </a:p>
        </p:txBody>
      </p:sp>
      <p:sp>
        <p:nvSpPr>
          <p:cNvPr id="382978" name="Rectangle 2"/>
          <p:cNvSpPr>
            <a:spLocks noGrp="1" noChangeArrowheads="1"/>
          </p:cNvSpPr>
          <p:nvPr>
            <p:ph type="title"/>
          </p:nvPr>
        </p:nvSpPr>
        <p:spPr/>
        <p:txBody>
          <a:bodyPr/>
          <a:lstStyle/>
          <a:p>
            <a:r>
              <a:rPr lang="en-US" b="1"/>
              <a:t>Circuit Optimization</a:t>
            </a:r>
          </a:p>
        </p:txBody>
      </p:sp>
      <p:sp>
        <p:nvSpPr>
          <p:cNvPr id="382979" name="Rectangle 3"/>
          <p:cNvSpPr>
            <a:spLocks noGrp="1" noChangeArrowheads="1"/>
          </p:cNvSpPr>
          <p:nvPr>
            <p:ph type="body" idx="1"/>
          </p:nvPr>
        </p:nvSpPr>
        <p:spPr>
          <a:xfrm>
            <a:off x="706438" y="1273175"/>
            <a:ext cx="7772400" cy="5027613"/>
          </a:xfrm>
        </p:spPr>
        <p:txBody>
          <a:bodyPr/>
          <a:lstStyle/>
          <a:p>
            <a:pPr>
              <a:lnSpc>
                <a:spcPct val="90000"/>
              </a:lnSpc>
            </a:pPr>
            <a:r>
              <a:rPr lang="en-US" b="1"/>
              <a:t>Goal: To obtain the simplest implementation for a given function</a:t>
            </a:r>
          </a:p>
          <a:p>
            <a:pPr>
              <a:lnSpc>
                <a:spcPct val="90000"/>
              </a:lnSpc>
            </a:pPr>
            <a:r>
              <a:rPr lang="en-US" b="1"/>
              <a:t>Optimization is a more formal approach to simplification that is performed using a specific procedure or algorithm</a:t>
            </a:r>
          </a:p>
          <a:p>
            <a:pPr>
              <a:lnSpc>
                <a:spcPct val="90000"/>
              </a:lnSpc>
            </a:pPr>
            <a:r>
              <a:rPr lang="en-US" b="1"/>
              <a:t>Optimization requires a cost criterion to measure the simplicity of a circuit</a:t>
            </a:r>
          </a:p>
          <a:p>
            <a:pPr>
              <a:lnSpc>
                <a:spcPct val="90000"/>
              </a:lnSpc>
            </a:pPr>
            <a:r>
              <a:rPr lang="en-US" b="1"/>
              <a:t>Distinct cost criteria we will use:</a:t>
            </a:r>
          </a:p>
          <a:p>
            <a:pPr lvl="1">
              <a:lnSpc>
                <a:spcPct val="90000"/>
              </a:lnSpc>
            </a:pPr>
            <a:r>
              <a:rPr lang="en-US" sz="2400" b="1"/>
              <a:t>Literal cost (L)</a:t>
            </a:r>
          </a:p>
          <a:p>
            <a:pPr lvl="1">
              <a:lnSpc>
                <a:spcPct val="90000"/>
              </a:lnSpc>
            </a:pPr>
            <a:r>
              <a:rPr lang="en-US" sz="2400" b="1"/>
              <a:t>Gate input cost (G)</a:t>
            </a:r>
          </a:p>
          <a:p>
            <a:pPr lvl="1">
              <a:lnSpc>
                <a:spcPct val="90000"/>
              </a:lnSpc>
            </a:pPr>
            <a:r>
              <a:rPr lang="en-US" sz="2400" b="1"/>
              <a:t>Gate input cost with NOTs (GN)</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2"/>
          <p:cNvSpPr>
            <a:spLocks noGrp="1"/>
          </p:cNvSpPr>
          <p:nvPr>
            <p:ph type="sldNum" sz="quarter" idx="4294967295"/>
          </p:nvPr>
        </p:nvSpPr>
        <p:spPr>
          <a:xfrm>
            <a:off x="8449733" y="6407944"/>
            <a:ext cx="563299" cy="450056"/>
          </a:xfrm>
          <a:prstGeom prst="rect">
            <a:avLst/>
          </a:prstGeom>
        </p:spPr>
        <p:txBody>
          <a:bodyPr/>
          <a:lstStyle/>
          <a:p>
            <a:fld id="{6E838B83-7372-474A-851D-177292C3C989}" type="slidenum">
              <a:rPr lang="tr-TR"/>
              <a:pPr/>
              <a:t>30</a:t>
            </a:fld>
            <a:endParaRPr lang="tr-TR"/>
          </a:p>
        </p:txBody>
      </p:sp>
      <p:sp>
        <p:nvSpPr>
          <p:cNvPr id="623619" name="Rectangle 2"/>
          <p:cNvSpPr>
            <a:spLocks noGrp="1" noChangeArrowheads="1"/>
          </p:cNvSpPr>
          <p:nvPr>
            <p:ph type="title" idx="4294967295"/>
          </p:nvPr>
        </p:nvSpPr>
        <p:spPr>
          <a:xfrm>
            <a:off x="0" y="274638"/>
            <a:ext cx="8229600" cy="1143000"/>
          </a:xfrm>
        </p:spPr>
        <p:txBody>
          <a:bodyPr/>
          <a:lstStyle/>
          <a:p>
            <a:r>
              <a:rPr lang="tr-TR" dirty="0"/>
              <a:t>Example</a:t>
            </a:r>
            <a:endParaRPr lang="en-US" dirty="0"/>
          </a:p>
        </p:txBody>
      </p:sp>
      <p:sp>
        <p:nvSpPr>
          <p:cNvPr id="54312" name="Rectangle 40"/>
          <p:cNvSpPr>
            <a:spLocks noGrp="1" noChangeArrowheads="1"/>
          </p:cNvSpPr>
          <p:nvPr>
            <p:ph type="body" idx="4294967295"/>
          </p:nvPr>
        </p:nvSpPr>
        <p:spPr>
          <a:xfrm>
            <a:off x="0" y="2149475"/>
            <a:ext cx="8229600" cy="450850"/>
          </a:xfrm>
          <a:noFill/>
        </p:spPr>
        <p:txBody>
          <a:bodyPr>
            <a:normAutofit fontScale="85000" lnSpcReduction="20000"/>
          </a:bodyPr>
          <a:lstStyle/>
          <a:p>
            <a:r>
              <a:rPr lang="en-US" sz="2800"/>
              <a:t>F</a:t>
            </a:r>
            <a:r>
              <a:rPr lang="en-US" sz="2800" baseline="-25000"/>
              <a:t>1</a:t>
            </a:r>
            <a:r>
              <a:rPr lang="en-US" sz="2800"/>
              <a:t>(x, y, z) = </a:t>
            </a:r>
            <a:r>
              <a:rPr lang="en-US">
                <a:sym typeface="Symbol" pitchFamily="18" charset="2"/>
              </a:rPr>
              <a:t></a:t>
            </a:r>
            <a:r>
              <a:rPr lang="en-US" sz="2800">
                <a:sym typeface="Symbol" pitchFamily="18" charset="2"/>
              </a:rPr>
              <a:t> (0, 2, 4, 5, 6)</a:t>
            </a:r>
            <a:endParaRPr lang="en-US" sz="2800"/>
          </a:p>
        </p:txBody>
      </p:sp>
      <p:sp>
        <p:nvSpPr>
          <p:cNvPr id="54278" name="Rectangle 6"/>
          <p:cNvSpPr>
            <a:spLocks noChangeArrowheads="1"/>
          </p:cNvSpPr>
          <p:nvPr/>
        </p:nvSpPr>
        <p:spPr bwMode="auto">
          <a:xfrm>
            <a:off x="5791200" y="3962400"/>
            <a:ext cx="1219200" cy="533400"/>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endParaRPr lang="en-US" sz="2400" baseline="-25000">
              <a:latin typeface="Comic Sans MS" pitchFamily="66" charset="0"/>
            </a:endParaRPr>
          </a:p>
        </p:txBody>
      </p:sp>
      <p:sp>
        <p:nvSpPr>
          <p:cNvPr id="54280" name="Rectangle 8"/>
          <p:cNvSpPr>
            <a:spLocks noChangeArrowheads="1"/>
          </p:cNvSpPr>
          <p:nvPr/>
        </p:nvSpPr>
        <p:spPr bwMode="auto">
          <a:xfrm>
            <a:off x="3352800" y="3962400"/>
            <a:ext cx="1219200" cy="533400"/>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endParaRPr lang="en-US" sz="2400" baseline="-25000">
              <a:latin typeface="Comic Sans MS" pitchFamily="66" charset="0"/>
            </a:endParaRPr>
          </a:p>
        </p:txBody>
      </p:sp>
      <p:sp>
        <p:nvSpPr>
          <p:cNvPr id="54281" name="Rectangle 9"/>
          <p:cNvSpPr>
            <a:spLocks noChangeArrowheads="1"/>
          </p:cNvSpPr>
          <p:nvPr/>
        </p:nvSpPr>
        <p:spPr bwMode="auto">
          <a:xfrm>
            <a:off x="2133600" y="3962400"/>
            <a:ext cx="1219200" cy="533400"/>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endParaRPr lang="en-US" sz="2400" baseline="-25000">
              <a:latin typeface="Comic Sans MS" pitchFamily="66" charset="0"/>
            </a:endParaRPr>
          </a:p>
        </p:txBody>
      </p:sp>
      <p:sp>
        <p:nvSpPr>
          <p:cNvPr id="54283" name="Rectangle 11"/>
          <p:cNvSpPr>
            <a:spLocks noChangeArrowheads="1"/>
          </p:cNvSpPr>
          <p:nvPr/>
        </p:nvSpPr>
        <p:spPr bwMode="auto">
          <a:xfrm>
            <a:off x="5791200" y="3429000"/>
            <a:ext cx="1219200" cy="533400"/>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endParaRPr lang="en-US" sz="2400" baseline="-25000">
              <a:latin typeface="Comic Sans MS" pitchFamily="66" charset="0"/>
            </a:endParaRPr>
          </a:p>
        </p:txBody>
      </p:sp>
      <p:grpSp>
        <p:nvGrpSpPr>
          <p:cNvPr id="2" name="Group 53"/>
          <p:cNvGrpSpPr>
            <a:grpSpLocks/>
          </p:cNvGrpSpPr>
          <p:nvPr/>
        </p:nvGrpSpPr>
        <p:grpSpPr bwMode="auto">
          <a:xfrm>
            <a:off x="3352800" y="3429000"/>
            <a:ext cx="2438400" cy="1066800"/>
            <a:chOff x="2112" y="2160"/>
            <a:chExt cx="1536" cy="672"/>
          </a:xfrm>
        </p:grpSpPr>
        <p:sp>
          <p:nvSpPr>
            <p:cNvPr id="623625" name="Rectangle 7"/>
            <p:cNvSpPr>
              <a:spLocks noChangeArrowheads="1"/>
            </p:cNvSpPr>
            <p:nvPr/>
          </p:nvSpPr>
          <p:spPr bwMode="auto">
            <a:xfrm>
              <a:off x="2880" y="2496"/>
              <a:ext cx="768" cy="336"/>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endParaRPr lang="en-US" sz="2400" baseline="-25000">
                <a:latin typeface="Comic Sans MS" pitchFamily="66" charset="0"/>
              </a:endParaRPr>
            </a:p>
          </p:txBody>
        </p:sp>
        <p:sp>
          <p:nvSpPr>
            <p:cNvPr id="623626" name="Rectangle 12"/>
            <p:cNvSpPr>
              <a:spLocks noChangeArrowheads="1"/>
            </p:cNvSpPr>
            <p:nvPr/>
          </p:nvSpPr>
          <p:spPr bwMode="auto">
            <a:xfrm>
              <a:off x="2880" y="2160"/>
              <a:ext cx="768" cy="336"/>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endParaRPr lang="en-US" sz="2400" baseline="-25000">
                <a:latin typeface="Comic Sans MS" pitchFamily="66" charset="0"/>
              </a:endParaRPr>
            </a:p>
          </p:txBody>
        </p:sp>
        <p:sp>
          <p:nvSpPr>
            <p:cNvPr id="623627" name="Rectangle 13"/>
            <p:cNvSpPr>
              <a:spLocks noChangeArrowheads="1"/>
            </p:cNvSpPr>
            <p:nvPr/>
          </p:nvSpPr>
          <p:spPr bwMode="auto">
            <a:xfrm>
              <a:off x="2112" y="2160"/>
              <a:ext cx="768" cy="336"/>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endParaRPr lang="en-US" sz="2400" baseline="-25000">
                <a:latin typeface="Comic Sans MS" pitchFamily="66" charset="0"/>
              </a:endParaRPr>
            </a:p>
          </p:txBody>
        </p:sp>
      </p:grpSp>
      <p:sp>
        <p:nvSpPr>
          <p:cNvPr id="54286" name="Rectangle 14"/>
          <p:cNvSpPr>
            <a:spLocks noChangeArrowheads="1"/>
          </p:cNvSpPr>
          <p:nvPr/>
        </p:nvSpPr>
        <p:spPr bwMode="auto">
          <a:xfrm>
            <a:off x="2133600" y="3429000"/>
            <a:ext cx="1219200" cy="533400"/>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endParaRPr lang="en-US" sz="2400" baseline="-25000">
              <a:latin typeface="Comic Sans MS" pitchFamily="66" charset="0"/>
            </a:endParaRPr>
          </a:p>
        </p:txBody>
      </p:sp>
      <p:sp>
        <p:nvSpPr>
          <p:cNvPr id="623629" name="Line 21"/>
          <p:cNvSpPr>
            <a:spLocks noChangeShapeType="1"/>
          </p:cNvSpPr>
          <p:nvPr/>
        </p:nvSpPr>
        <p:spPr bwMode="auto">
          <a:xfrm>
            <a:off x="914400" y="2667000"/>
            <a:ext cx="1219200" cy="0"/>
          </a:xfrm>
          <a:prstGeom prst="line">
            <a:avLst/>
          </a:prstGeom>
          <a:noFill/>
          <a:ln w="28575">
            <a:noFill/>
            <a:round/>
            <a:headEnd/>
            <a:tailEnd/>
          </a:ln>
        </p:spPr>
        <p:txBody>
          <a:bodyPr/>
          <a:lstStyle/>
          <a:p>
            <a:endParaRPr lang="en-US"/>
          </a:p>
        </p:txBody>
      </p:sp>
      <p:sp>
        <p:nvSpPr>
          <p:cNvPr id="623630" name="Line 22"/>
          <p:cNvSpPr>
            <a:spLocks noChangeShapeType="1"/>
          </p:cNvSpPr>
          <p:nvPr/>
        </p:nvSpPr>
        <p:spPr bwMode="auto">
          <a:xfrm>
            <a:off x="914400" y="2667000"/>
            <a:ext cx="0" cy="762000"/>
          </a:xfrm>
          <a:prstGeom prst="line">
            <a:avLst/>
          </a:prstGeom>
          <a:noFill/>
          <a:ln w="28575">
            <a:noFill/>
            <a:round/>
            <a:headEnd/>
            <a:tailEnd/>
          </a:ln>
        </p:spPr>
        <p:txBody>
          <a:bodyPr/>
          <a:lstStyle/>
          <a:p>
            <a:endParaRPr lang="en-US"/>
          </a:p>
        </p:txBody>
      </p:sp>
      <p:sp>
        <p:nvSpPr>
          <p:cNvPr id="623631" name="Line 23"/>
          <p:cNvSpPr>
            <a:spLocks noChangeShapeType="1"/>
          </p:cNvSpPr>
          <p:nvPr/>
        </p:nvSpPr>
        <p:spPr bwMode="auto">
          <a:xfrm>
            <a:off x="2133600" y="2667000"/>
            <a:ext cx="1219200" cy="0"/>
          </a:xfrm>
          <a:prstGeom prst="line">
            <a:avLst/>
          </a:prstGeom>
          <a:noFill/>
          <a:ln w="28575" cap="sq">
            <a:noFill/>
            <a:round/>
            <a:headEnd/>
            <a:tailEnd/>
          </a:ln>
        </p:spPr>
        <p:txBody>
          <a:bodyPr/>
          <a:lstStyle/>
          <a:p>
            <a:endParaRPr lang="en-US"/>
          </a:p>
        </p:txBody>
      </p:sp>
      <p:sp>
        <p:nvSpPr>
          <p:cNvPr id="623632" name="Line 25"/>
          <p:cNvSpPr>
            <a:spLocks noChangeShapeType="1"/>
          </p:cNvSpPr>
          <p:nvPr/>
        </p:nvSpPr>
        <p:spPr bwMode="auto">
          <a:xfrm>
            <a:off x="914400" y="3429000"/>
            <a:ext cx="0" cy="533400"/>
          </a:xfrm>
          <a:prstGeom prst="line">
            <a:avLst/>
          </a:prstGeom>
          <a:noFill/>
          <a:ln w="28575" cap="sq">
            <a:noFill/>
            <a:round/>
            <a:headEnd/>
            <a:tailEnd/>
          </a:ln>
        </p:spPr>
        <p:txBody>
          <a:bodyPr/>
          <a:lstStyle/>
          <a:p>
            <a:endParaRPr lang="en-US"/>
          </a:p>
        </p:txBody>
      </p:sp>
      <p:sp>
        <p:nvSpPr>
          <p:cNvPr id="623633" name="Line 26"/>
          <p:cNvSpPr>
            <a:spLocks noChangeShapeType="1"/>
          </p:cNvSpPr>
          <p:nvPr/>
        </p:nvSpPr>
        <p:spPr bwMode="auto">
          <a:xfrm>
            <a:off x="3352800" y="2667000"/>
            <a:ext cx="1219200" cy="0"/>
          </a:xfrm>
          <a:prstGeom prst="line">
            <a:avLst/>
          </a:prstGeom>
          <a:noFill/>
          <a:ln w="28575" cap="sq">
            <a:noFill/>
            <a:round/>
            <a:headEnd/>
            <a:tailEnd/>
          </a:ln>
        </p:spPr>
        <p:txBody>
          <a:bodyPr/>
          <a:lstStyle/>
          <a:p>
            <a:endParaRPr lang="en-US"/>
          </a:p>
        </p:txBody>
      </p:sp>
      <p:sp>
        <p:nvSpPr>
          <p:cNvPr id="623634" name="Line 27"/>
          <p:cNvSpPr>
            <a:spLocks noChangeShapeType="1"/>
          </p:cNvSpPr>
          <p:nvPr/>
        </p:nvSpPr>
        <p:spPr bwMode="auto">
          <a:xfrm>
            <a:off x="4572000" y="2667000"/>
            <a:ext cx="1219200" cy="0"/>
          </a:xfrm>
          <a:prstGeom prst="line">
            <a:avLst/>
          </a:prstGeom>
          <a:noFill/>
          <a:ln w="28575" cap="sq">
            <a:noFill/>
            <a:round/>
            <a:headEnd/>
            <a:tailEnd/>
          </a:ln>
        </p:spPr>
        <p:txBody>
          <a:bodyPr/>
          <a:lstStyle/>
          <a:p>
            <a:endParaRPr lang="en-US"/>
          </a:p>
        </p:txBody>
      </p:sp>
      <p:sp>
        <p:nvSpPr>
          <p:cNvPr id="623635" name="Line 29"/>
          <p:cNvSpPr>
            <a:spLocks noChangeShapeType="1"/>
          </p:cNvSpPr>
          <p:nvPr/>
        </p:nvSpPr>
        <p:spPr bwMode="auto">
          <a:xfrm>
            <a:off x="5791200" y="2667000"/>
            <a:ext cx="1219200" cy="0"/>
          </a:xfrm>
          <a:prstGeom prst="line">
            <a:avLst/>
          </a:prstGeom>
          <a:noFill/>
          <a:ln w="28575" cap="sq">
            <a:noFill/>
            <a:round/>
            <a:headEnd/>
            <a:tailEnd/>
          </a:ln>
        </p:spPr>
        <p:txBody>
          <a:bodyPr/>
          <a:lstStyle/>
          <a:p>
            <a:endParaRPr lang="en-US"/>
          </a:p>
        </p:txBody>
      </p:sp>
      <p:sp>
        <p:nvSpPr>
          <p:cNvPr id="623636" name="Line 33"/>
          <p:cNvSpPr>
            <a:spLocks noChangeShapeType="1"/>
          </p:cNvSpPr>
          <p:nvPr/>
        </p:nvSpPr>
        <p:spPr bwMode="auto">
          <a:xfrm>
            <a:off x="914400" y="3962400"/>
            <a:ext cx="0" cy="533400"/>
          </a:xfrm>
          <a:prstGeom prst="line">
            <a:avLst/>
          </a:prstGeom>
          <a:noFill/>
          <a:ln w="28575" cap="sq">
            <a:noFill/>
            <a:round/>
            <a:headEnd/>
            <a:tailEnd/>
          </a:ln>
        </p:spPr>
        <p:txBody>
          <a:bodyPr/>
          <a:lstStyle/>
          <a:p>
            <a:endParaRPr lang="en-US"/>
          </a:p>
        </p:txBody>
      </p:sp>
      <p:sp>
        <p:nvSpPr>
          <p:cNvPr id="623637" name="Line 38"/>
          <p:cNvSpPr>
            <a:spLocks noChangeShapeType="1"/>
          </p:cNvSpPr>
          <p:nvPr/>
        </p:nvSpPr>
        <p:spPr bwMode="auto">
          <a:xfrm>
            <a:off x="7010400" y="2667000"/>
            <a:ext cx="0" cy="762000"/>
          </a:xfrm>
          <a:prstGeom prst="line">
            <a:avLst/>
          </a:prstGeom>
          <a:noFill/>
          <a:ln w="28575" cap="sq">
            <a:noFill/>
            <a:round/>
            <a:headEnd/>
            <a:tailEnd/>
          </a:ln>
        </p:spPr>
        <p:txBody>
          <a:bodyPr/>
          <a:lstStyle/>
          <a:p>
            <a:endParaRPr lang="en-US"/>
          </a:p>
        </p:txBody>
      </p:sp>
      <p:sp>
        <p:nvSpPr>
          <p:cNvPr id="623638" name="Line 39"/>
          <p:cNvSpPr>
            <a:spLocks noChangeShapeType="1"/>
          </p:cNvSpPr>
          <p:nvPr/>
        </p:nvSpPr>
        <p:spPr bwMode="auto">
          <a:xfrm>
            <a:off x="914400" y="4495800"/>
            <a:ext cx="1219200" cy="0"/>
          </a:xfrm>
          <a:prstGeom prst="line">
            <a:avLst/>
          </a:prstGeom>
          <a:noFill/>
          <a:ln w="28575" cap="sq">
            <a:noFill/>
            <a:round/>
            <a:headEnd/>
            <a:tailEnd/>
          </a:ln>
        </p:spPr>
        <p:txBody>
          <a:bodyPr/>
          <a:lstStyle/>
          <a:p>
            <a:endParaRPr lang="en-US"/>
          </a:p>
        </p:txBody>
      </p:sp>
      <p:grpSp>
        <p:nvGrpSpPr>
          <p:cNvPr id="3" name="Group 49"/>
          <p:cNvGrpSpPr>
            <a:grpSpLocks/>
          </p:cNvGrpSpPr>
          <p:nvPr/>
        </p:nvGrpSpPr>
        <p:grpSpPr bwMode="auto">
          <a:xfrm>
            <a:off x="3352800" y="4572000"/>
            <a:ext cx="2362200" cy="914400"/>
            <a:chOff x="2112" y="2880"/>
            <a:chExt cx="1488" cy="576"/>
          </a:xfrm>
        </p:grpSpPr>
        <p:sp>
          <p:nvSpPr>
            <p:cNvPr id="623641" name="AutoShape 43"/>
            <p:cNvSpPr>
              <a:spLocks/>
            </p:cNvSpPr>
            <p:nvPr/>
          </p:nvSpPr>
          <p:spPr bwMode="auto">
            <a:xfrm rot="16200000" flipV="1">
              <a:off x="2736" y="2256"/>
              <a:ext cx="240" cy="1488"/>
            </a:xfrm>
            <a:prstGeom prst="leftBrace">
              <a:avLst>
                <a:gd name="adj1" fmla="val 51667"/>
                <a:gd name="adj2" fmla="val 50000"/>
              </a:avLst>
            </a:prstGeom>
            <a:noFill/>
            <a:ln w="9525">
              <a:solidFill>
                <a:schemeClr val="tx1"/>
              </a:solidFill>
              <a:round/>
              <a:headEnd/>
              <a:tailEnd/>
            </a:ln>
          </p:spPr>
          <p:txBody>
            <a:bodyPr wrap="none" anchor="ctr"/>
            <a:lstStyle/>
            <a:p>
              <a:pPr eaLnBrk="0" hangingPunct="0"/>
              <a:endParaRPr lang="en-US" sz="2400">
                <a:latin typeface="Times New Roman" pitchFamily="18" charset="0"/>
              </a:endParaRPr>
            </a:p>
          </p:txBody>
        </p:sp>
        <p:sp>
          <p:nvSpPr>
            <p:cNvPr id="623642" name="Text Box 44"/>
            <p:cNvSpPr txBox="1">
              <a:spLocks noChangeArrowheads="1"/>
            </p:cNvSpPr>
            <p:nvPr/>
          </p:nvSpPr>
          <p:spPr bwMode="auto">
            <a:xfrm>
              <a:off x="2784" y="3168"/>
              <a:ext cx="219" cy="288"/>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z</a:t>
              </a:r>
            </a:p>
          </p:txBody>
        </p:sp>
      </p:grpSp>
      <p:grpSp>
        <p:nvGrpSpPr>
          <p:cNvPr id="4" name="Group 56"/>
          <p:cNvGrpSpPr>
            <a:grpSpLocks/>
          </p:cNvGrpSpPr>
          <p:nvPr/>
        </p:nvGrpSpPr>
        <p:grpSpPr bwMode="auto">
          <a:xfrm>
            <a:off x="914400" y="2667000"/>
            <a:ext cx="6096000" cy="1828800"/>
            <a:chOff x="576" y="1680"/>
            <a:chExt cx="3840" cy="1152"/>
          </a:xfrm>
        </p:grpSpPr>
        <p:sp>
          <p:nvSpPr>
            <p:cNvPr id="623644" name="Line 24"/>
            <p:cNvSpPr>
              <a:spLocks noChangeShapeType="1"/>
            </p:cNvSpPr>
            <p:nvPr/>
          </p:nvSpPr>
          <p:spPr bwMode="auto">
            <a:xfrm>
              <a:off x="576" y="1680"/>
              <a:ext cx="768" cy="480"/>
            </a:xfrm>
            <a:prstGeom prst="line">
              <a:avLst/>
            </a:prstGeom>
            <a:noFill/>
            <a:ln w="12700" cap="rnd">
              <a:solidFill>
                <a:schemeClr val="tx1"/>
              </a:solidFill>
              <a:round/>
              <a:headEnd/>
              <a:tailEnd/>
            </a:ln>
          </p:spPr>
          <p:txBody>
            <a:bodyPr/>
            <a:lstStyle/>
            <a:p>
              <a:endParaRPr lang="en-US"/>
            </a:p>
          </p:txBody>
        </p:sp>
        <p:grpSp>
          <p:nvGrpSpPr>
            <p:cNvPr id="5" name="Group 55"/>
            <p:cNvGrpSpPr>
              <a:grpSpLocks/>
            </p:cNvGrpSpPr>
            <p:nvPr/>
          </p:nvGrpSpPr>
          <p:grpSpPr bwMode="auto">
            <a:xfrm>
              <a:off x="576" y="1680"/>
              <a:ext cx="3840" cy="1152"/>
              <a:chOff x="576" y="1680"/>
              <a:chExt cx="3840" cy="1152"/>
            </a:xfrm>
          </p:grpSpPr>
          <p:grpSp>
            <p:nvGrpSpPr>
              <p:cNvPr id="6" name="Group 54"/>
              <p:cNvGrpSpPr>
                <a:grpSpLocks/>
              </p:cNvGrpSpPr>
              <p:nvPr/>
            </p:nvGrpSpPr>
            <p:grpSpPr bwMode="auto">
              <a:xfrm>
                <a:off x="576" y="1680"/>
                <a:ext cx="3840" cy="1152"/>
                <a:chOff x="576" y="1680"/>
                <a:chExt cx="3840" cy="1152"/>
              </a:xfrm>
            </p:grpSpPr>
            <p:sp>
              <p:nvSpPr>
                <p:cNvPr id="623647" name="Rectangle 10"/>
                <p:cNvSpPr>
                  <a:spLocks noChangeArrowheads="1"/>
                </p:cNvSpPr>
                <p:nvPr/>
              </p:nvSpPr>
              <p:spPr bwMode="auto">
                <a:xfrm>
                  <a:off x="576" y="2496"/>
                  <a:ext cx="768" cy="336"/>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1</a:t>
                  </a:r>
                </a:p>
              </p:txBody>
            </p:sp>
            <p:sp>
              <p:nvSpPr>
                <p:cNvPr id="623648" name="Rectangle 15"/>
                <p:cNvSpPr>
                  <a:spLocks noChangeArrowheads="1"/>
                </p:cNvSpPr>
                <p:nvPr/>
              </p:nvSpPr>
              <p:spPr bwMode="auto">
                <a:xfrm>
                  <a:off x="576" y="2160"/>
                  <a:ext cx="768" cy="336"/>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0</a:t>
                  </a:r>
                </a:p>
              </p:txBody>
            </p:sp>
            <p:sp>
              <p:nvSpPr>
                <p:cNvPr id="623649" name="Rectangle 16"/>
                <p:cNvSpPr>
                  <a:spLocks noChangeArrowheads="1"/>
                </p:cNvSpPr>
                <p:nvPr/>
              </p:nvSpPr>
              <p:spPr bwMode="auto">
                <a:xfrm>
                  <a:off x="3648" y="1680"/>
                  <a:ext cx="768" cy="480"/>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10</a:t>
                  </a:r>
                </a:p>
              </p:txBody>
            </p:sp>
            <p:sp>
              <p:nvSpPr>
                <p:cNvPr id="623650" name="Rectangle 17"/>
                <p:cNvSpPr>
                  <a:spLocks noChangeArrowheads="1"/>
                </p:cNvSpPr>
                <p:nvPr/>
              </p:nvSpPr>
              <p:spPr bwMode="auto">
                <a:xfrm>
                  <a:off x="2880" y="1680"/>
                  <a:ext cx="768" cy="480"/>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11</a:t>
                  </a:r>
                </a:p>
              </p:txBody>
            </p:sp>
            <p:sp>
              <p:nvSpPr>
                <p:cNvPr id="623651" name="Rectangle 18"/>
                <p:cNvSpPr>
                  <a:spLocks noChangeArrowheads="1"/>
                </p:cNvSpPr>
                <p:nvPr/>
              </p:nvSpPr>
              <p:spPr bwMode="auto">
                <a:xfrm>
                  <a:off x="2112" y="1680"/>
                  <a:ext cx="768" cy="480"/>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01</a:t>
                  </a:r>
                </a:p>
              </p:txBody>
            </p:sp>
            <p:sp>
              <p:nvSpPr>
                <p:cNvPr id="623652" name="Rectangle 19"/>
                <p:cNvSpPr>
                  <a:spLocks noChangeArrowheads="1"/>
                </p:cNvSpPr>
                <p:nvPr/>
              </p:nvSpPr>
              <p:spPr bwMode="auto">
                <a:xfrm>
                  <a:off x="1344" y="1680"/>
                  <a:ext cx="768" cy="480"/>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00</a:t>
                  </a:r>
                </a:p>
              </p:txBody>
            </p:sp>
            <p:sp>
              <p:nvSpPr>
                <p:cNvPr id="623653" name="Rectangle 20"/>
                <p:cNvSpPr>
                  <a:spLocks noChangeArrowheads="1"/>
                </p:cNvSpPr>
                <p:nvPr/>
              </p:nvSpPr>
              <p:spPr bwMode="auto">
                <a:xfrm>
                  <a:off x="576" y="1680"/>
                  <a:ext cx="768" cy="480"/>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yz</a:t>
                  </a:r>
                </a:p>
                <a:p>
                  <a:pPr eaLnBrk="0" hangingPunct="0">
                    <a:spcBef>
                      <a:spcPct val="20000"/>
                    </a:spcBef>
                  </a:pPr>
                  <a:r>
                    <a:rPr lang="en-US" sz="2000">
                      <a:latin typeface="Comic Sans MS" pitchFamily="66" charset="0"/>
                    </a:rPr>
                    <a:t>x</a:t>
                  </a:r>
                </a:p>
              </p:txBody>
            </p:sp>
            <p:sp>
              <p:nvSpPr>
                <p:cNvPr id="623654" name="Line 28"/>
                <p:cNvSpPr>
                  <a:spLocks noChangeShapeType="1"/>
                </p:cNvSpPr>
                <p:nvPr/>
              </p:nvSpPr>
              <p:spPr bwMode="auto">
                <a:xfrm>
                  <a:off x="2112" y="2160"/>
                  <a:ext cx="0" cy="672"/>
                </a:xfrm>
                <a:prstGeom prst="line">
                  <a:avLst/>
                </a:prstGeom>
                <a:noFill/>
                <a:ln w="12700">
                  <a:solidFill>
                    <a:schemeClr val="tx1"/>
                  </a:solidFill>
                  <a:round/>
                  <a:headEnd/>
                  <a:tailEnd/>
                </a:ln>
              </p:spPr>
              <p:txBody>
                <a:bodyPr/>
                <a:lstStyle/>
                <a:p>
                  <a:endParaRPr lang="en-US"/>
                </a:p>
              </p:txBody>
            </p:sp>
            <p:sp>
              <p:nvSpPr>
                <p:cNvPr id="623655" name="Line 30"/>
                <p:cNvSpPr>
                  <a:spLocks noChangeShapeType="1"/>
                </p:cNvSpPr>
                <p:nvPr/>
              </p:nvSpPr>
              <p:spPr bwMode="auto">
                <a:xfrm>
                  <a:off x="2880" y="2160"/>
                  <a:ext cx="0" cy="672"/>
                </a:xfrm>
                <a:prstGeom prst="line">
                  <a:avLst/>
                </a:prstGeom>
                <a:noFill/>
                <a:ln w="12700">
                  <a:solidFill>
                    <a:schemeClr val="tx1"/>
                  </a:solidFill>
                  <a:round/>
                  <a:headEnd/>
                  <a:tailEnd/>
                </a:ln>
              </p:spPr>
              <p:txBody>
                <a:bodyPr/>
                <a:lstStyle/>
                <a:p>
                  <a:endParaRPr lang="en-US"/>
                </a:p>
              </p:txBody>
            </p:sp>
            <p:sp>
              <p:nvSpPr>
                <p:cNvPr id="623656" name="Line 31"/>
                <p:cNvSpPr>
                  <a:spLocks noChangeShapeType="1"/>
                </p:cNvSpPr>
                <p:nvPr/>
              </p:nvSpPr>
              <p:spPr bwMode="auto">
                <a:xfrm>
                  <a:off x="3648" y="2160"/>
                  <a:ext cx="0" cy="672"/>
                </a:xfrm>
                <a:prstGeom prst="line">
                  <a:avLst/>
                </a:prstGeom>
                <a:noFill/>
                <a:ln w="12700">
                  <a:solidFill>
                    <a:schemeClr val="tx1"/>
                  </a:solidFill>
                  <a:round/>
                  <a:headEnd/>
                  <a:tailEnd/>
                </a:ln>
              </p:spPr>
              <p:txBody>
                <a:bodyPr/>
                <a:lstStyle/>
                <a:p>
                  <a:endParaRPr lang="en-US"/>
                </a:p>
              </p:txBody>
            </p:sp>
            <p:sp>
              <p:nvSpPr>
                <p:cNvPr id="623657" name="Line 32"/>
                <p:cNvSpPr>
                  <a:spLocks noChangeShapeType="1"/>
                </p:cNvSpPr>
                <p:nvPr/>
              </p:nvSpPr>
              <p:spPr bwMode="auto">
                <a:xfrm>
                  <a:off x="4416" y="2160"/>
                  <a:ext cx="0" cy="672"/>
                </a:xfrm>
                <a:prstGeom prst="line">
                  <a:avLst/>
                </a:prstGeom>
                <a:noFill/>
                <a:ln w="12700" cap="sq">
                  <a:solidFill>
                    <a:schemeClr val="tx1"/>
                  </a:solidFill>
                  <a:round/>
                  <a:headEnd/>
                  <a:tailEnd/>
                </a:ln>
              </p:spPr>
              <p:txBody>
                <a:bodyPr/>
                <a:lstStyle/>
                <a:p>
                  <a:endParaRPr lang="en-US"/>
                </a:p>
              </p:txBody>
            </p:sp>
            <p:sp>
              <p:nvSpPr>
                <p:cNvPr id="623658" name="Line 34"/>
                <p:cNvSpPr>
                  <a:spLocks noChangeShapeType="1"/>
                </p:cNvSpPr>
                <p:nvPr/>
              </p:nvSpPr>
              <p:spPr bwMode="auto">
                <a:xfrm>
                  <a:off x="1344" y="2496"/>
                  <a:ext cx="3072" cy="0"/>
                </a:xfrm>
                <a:prstGeom prst="line">
                  <a:avLst/>
                </a:prstGeom>
                <a:noFill/>
                <a:ln w="12700">
                  <a:solidFill>
                    <a:schemeClr val="tx1"/>
                  </a:solidFill>
                  <a:round/>
                  <a:headEnd/>
                  <a:tailEnd/>
                </a:ln>
              </p:spPr>
              <p:txBody>
                <a:bodyPr/>
                <a:lstStyle/>
                <a:p>
                  <a:endParaRPr lang="en-US"/>
                </a:p>
              </p:txBody>
            </p:sp>
            <p:sp>
              <p:nvSpPr>
                <p:cNvPr id="623659" name="Line 35"/>
                <p:cNvSpPr>
                  <a:spLocks noChangeShapeType="1"/>
                </p:cNvSpPr>
                <p:nvPr/>
              </p:nvSpPr>
              <p:spPr bwMode="auto">
                <a:xfrm>
                  <a:off x="1344" y="2832"/>
                  <a:ext cx="3072" cy="0"/>
                </a:xfrm>
                <a:prstGeom prst="line">
                  <a:avLst/>
                </a:prstGeom>
                <a:noFill/>
                <a:ln w="12700" cap="sq">
                  <a:solidFill>
                    <a:schemeClr val="tx1"/>
                  </a:solidFill>
                  <a:round/>
                  <a:headEnd/>
                  <a:tailEnd/>
                </a:ln>
              </p:spPr>
              <p:txBody>
                <a:bodyPr/>
                <a:lstStyle/>
                <a:p>
                  <a:endParaRPr lang="en-US"/>
                </a:p>
              </p:txBody>
            </p:sp>
            <p:sp>
              <p:nvSpPr>
                <p:cNvPr id="623660" name="Line 36"/>
                <p:cNvSpPr>
                  <a:spLocks noChangeShapeType="1"/>
                </p:cNvSpPr>
                <p:nvPr/>
              </p:nvSpPr>
              <p:spPr bwMode="auto">
                <a:xfrm>
                  <a:off x="1344" y="2160"/>
                  <a:ext cx="0" cy="672"/>
                </a:xfrm>
                <a:prstGeom prst="line">
                  <a:avLst/>
                </a:prstGeom>
                <a:noFill/>
                <a:ln w="12700" cap="sq">
                  <a:solidFill>
                    <a:schemeClr val="tx1"/>
                  </a:solidFill>
                  <a:round/>
                  <a:headEnd/>
                  <a:tailEnd/>
                </a:ln>
              </p:spPr>
              <p:txBody>
                <a:bodyPr/>
                <a:lstStyle/>
                <a:p>
                  <a:endParaRPr lang="en-US"/>
                </a:p>
              </p:txBody>
            </p:sp>
          </p:grpSp>
          <p:sp>
            <p:nvSpPr>
              <p:cNvPr id="623661" name="Line 37"/>
              <p:cNvSpPr>
                <a:spLocks noChangeShapeType="1"/>
              </p:cNvSpPr>
              <p:nvPr/>
            </p:nvSpPr>
            <p:spPr bwMode="auto">
              <a:xfrm>
                <a:off x="1344" y="2160"/>
                <a:ext cx="3072" cy="0"/>
              </a:xfrm>
              <a:prstGeom prst="line">
                <a:avLst/>
              </a:prstGeom>
              <a:noFill/>
              <a:ln w="12700" cap="sq">
                <a:solidFill>
                  <a:schemeClr val="tx1"/>
                </a:solidFill>
                <a:round/>
                <a:headEnd/>
                <a:tailEnd/>
              </a:ln>
            </p:spPr>
            <p:txBody>
              <a:bodyPr/>
              <a:lstStyle/>
              <a:p>
                <a:endParaRPr lang="en-US"/>
              </a:p>
            </p:txBody>
          </p:sp>
        </p:grpSp>
      </p:grpSp>
      <p:grpSp>
        <p:nvGrpSpPr>
          <p:cNvPr id="7" name="Group 48"/>
          <p:cNvGrpSpPr>
            <a:grpSpLocks/>
          </p:cNvGrpSpPr>
          <p:nvPr/>
        </p:nvGrpSpPr>
        <p:grpSpPr bwMode="auto">
          <a:xfrm>
            <a:off x="4648200" y="2209800"/>
            <a:ext cx="2362200" cy="914400"/>
            <a:chOff x="2928" y="1392"/>
            <a:chExt cx="1488" cy="576"/>
          </a:xfrm>
        </p:grpSpPr>
        <p:sp>
          <p:nvSpPr>
            <p:cNvPr id="623663" name="AutoShape 41"/>
            <p:cNvSpPr>
              <a:spLocks/>
            </p:cNvSpPr>
            <p:nvPr/>
          </p:nvSpPr>
          <p:spPr bwMode="auto">
            <a:xfrm rot="5400000">
              <a:off x="3552" y="1104"/>
              <a:ext cx="240" cy="1488"/>
            </a:xfrm>
            <a:prstGeom prst="leftBrace">
              <a:avLst>
                <a:gd name="adj1" fmla="val 51667"/>
                <a:gd name="adj2" fmla="val 50000"/>
              </a:avLst>
            </a:prstGeom>
            <a:noFill/>
            <a:ln w="9525">
              <a:solidFill>
                <a:schemeClr val="tx1"/>
              </a:solidFill>
              <a:round/>
              <a:headEnd/>
              <a:tailEnd/>
            </a:ln>
          </p:spPr>
          <p:txBody>
            <a:bodyPr wrap="none" anchor="ctr"/>
            <a:lstStyle/>
            <a:p>
              <a:pPr eaLnBrk="0" hangingPunct="0"/>
              <a:endParaRPr lang="en-US" sz="2400">
                <a:latin typeface="Times New Roman" pitchFamily="18" charset="0"/>
              </a:endParaRPr>
            </a:p>
          </p:txBody>
        </p:sp>
        <p:sp>
          <p:nvSpPr>
            <p:cNvPr id="623664" name="Text Box 42"/>
            <p:cNvSpPr txBox="1">
              <a:spLocks noChangeArrowheads="1"/>
            </p:cNvSpPr>
            <p:nvPr/>
          </p:nvSpPr>
          <p:spPr bwMode="auto">
            <a:xfrm>
              <a:off x="3552" y="1392"/>
              <a:ext cx="216" cy="288"/>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y</a:t>
              </a:r>
            </a:p>
          </p:txBody>
        </p:sp>
      </p:grpSp>
      <p:grpSp>
        <p:nvGrpSpPr>
          <p:cNvPr id="8" name="Group 47"/>
          <p:cNvGrpSpPr>
            <a:grpSpLocks/>
          </p:cNvGrpSpPr>
          <p:nvPr/>
        </p:nvGrpSpPr>
        <p:grpSpPr bwMode="auto">
          <a:xfrm>
            <a:off x="762000" y="3962400"/>
            <a:ext cx="685800" cy="533400"/>
            <a:chOff x="480" y="2496"/>
            <a:chExt cx="432" cy="336"/>
          </a:xfrm>
        </p:grpSpPr>
        <p:sp>
          <p:nvSpPr>
            <p:cNvPr id="623666" name="Text Box 45"/>
            <p:cNvSpPr txBox="1">
              <a:spLocks noChangeArrowheads="1"/>
            </p:cNvSpPr>
            <p:nvPr/>
          </p:nvSpPr>
          <p:spPr bwMode="auto">
            <a:xfrm>
              <a:off x="480" y="2496"/>
              <a:ext cx="229" cy="288"/>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x</a:t>
              </a:r>
            </a:p>
          </p:txBody>
        </p:sp>
        <p:sp>
          <p:nvSpPr>
            <p:cNvPr id="623667" name="AutoShape 46"/>
            <p:cNvSpPr>
              <a:spLocks/>
            </p:cNvSpPr>
            <p:nvPr/>
          </p:nvSpPr>
          <p:spPr bwMode="auto">
            <a:xfrm>
              <a:off x="720" y="2496"/>
              <a:ext cx="192" cy="336"/>
            </a:xfrm>
            <a:prstGeom prst="leftBrace">
              <a:avLst>
                <a:gd name="adj1" fmla="val 14583"/>
                <a:gd name="adj2" fmla="val 50000"/>
              </a:avLst>
            </a:prstGeom>
            <a:noFill/>
            <a:ln w="9525">
              <a:solidFill>
                <a:schemeClr val="tx1"/>
              </a:solidFill>
              <a:round/>
              <a:headEnd/>
              <a:tailEnd/>
            </a:ln>
          </p:spPr>
          <p:txBody>
            <a:bodyPr wrap="none" anchor="ctr"/>
            <a:lstStyle/>
            <a:p>
              <a:pPr eaLnBrk="0" hangingPunct="0"/>
              <a:endParaRPr lang="en-US" sz="2400">
                <a:latin typeface="Times New Roman" pitchFamily="18" charset="0"/>
              </a:endParaRPr>
            </a:p>
          </p:txBody>
        </p:sp>
      </p:grpSp>
      <p:sp>
        <p:nvSpPr>
          <p:cNvPr id="54322" name="Rectangle 50"/>
          <p:cNvSpPr>
            <a:spLocks noChangeArrowheads="1"/>
          </p:cNvSpPr>
          <p:nvPr/>
        </p:nvSpPr>
        <p:spPr bwMode="auto">
          <a:xfrm>
            <a:off x="627063" y="5301208"/>
            <a:ext cx="3524250" cy="457200"/>
          </a:xfrm>
          <a:prstGeom prst="rect">
            <a:avLst/>
          </a:prstGeom>
          <a:noFill/>
          <a:ln w="9525">
            <a:noFill/>
            <a:miter lim="800000"/>
            <a:headEnd/>
            <a:tailEnd/>
          </a:ln>
        </p:spPr>
        <p:txBody>
          <a:bodyPr>
            <a:spAutoFit/>
          </a:bodyPr>
          <a:lstStyle/>
          <a:p>
            <a:pPr eaLnBrk="0" hangingPunct="0">
              <a:spcBef>
                <a:spcPct val="20000"/>
              </a:spcBef>
            </a:pPr>
            <a:r>
              <a:rPr lang="en-US" sz="2400" dirty="0">
                <a:latin typeface="Comic Sans MS" pitchFamily="66" charset="0"/>
              </a:rPr>
              <a:t>F</a:t>
            </a:r>
            <a:r>
              <a:rPr lang="en-US" sz="2400" baseline="-25000" dirty="0">
                <a:latin typeface="Comic Sans MS" pitchFamily="66" charset="0"/>
              </a:rPr>
              <a:t>1</a:t>
            </a:r>
            <a:r>
              <a:rPr lang="en-US" sz="2400" dirty="0">
                <a:latin typeface="Comic Sans MS" pitchFamily="66" charset="0"/>
              </a:rPr>
              <a:t>(x, y, z) =</a:t>
            </a:r>
            <a:r>
              <a:rPr lang="tr-TR" sz="2400" dirty="0">
                <a:latin typeface="Comic Sans MS" pitchFamily="66" charset="0"/>
              </a:rPr>
              <a:t>z</a:t>
            </a:r>
            <a:r>
              <a:rPr lang="tr-TR" sz="2400" dirty="0">
                <a:latin typeface="Comic Sans MS" pitchFamily="66" charset="0"/>
                <a:sym typeface="Symbol"/>
              </a:rPr>
              <a:t>+yx</a:t>
            </a:r>
            <a:endParaRPr lang="en-US" sz="2400" dirty="0">
              <a:latin typeface="Comic Sans MS" pitchFamily="66" charset="0"/>
              <a:sym typeface="Symbol" pitchFamily="18" charset="2"/>
            </a:endParaRPr>
          </a:p>
        </p:txBody>
      </p:sp>
      <p:grpSp>
        <p:nvGrpSpPr>
          <p:cNvPr id="9" name="Group 65"/>
          <p:cNvGrpSpPr>
            <a:grpSpLocks/>
          </p:cNvGrpSpPr>
          <p:nvPr/>
        </p:nvGrpSpPr>
        <p:grpSpPr bwMode="auto">
          <a:xfrm>
            <a:off x="1963738" y="3167063"/>
            <a:ext cx="5278437" cy="1458912"/>
            <a:chOff x="1237" y="1995"/>
            <a:chExt cx="3325" cy="919"/>
          </a:xfrm>
        </p:grpSpPr>
        <p:grpSp>
          <p:nvGrpSpPr>
            <p:cNvPr id="10" name="Group 60"/>
            <p:cNvGrpSpPr>
              <a:grpSpLocks/>
            </p:cNvGrpSpPr>
            <p:nvPr/>
          </p:nvGrpSpPr>
          <p:grpSpPr bwMode="auto">
            <a:xfrm>
              <a:off x="3768" y="1995"/>
              <a:ext cx="794" cy="912"/>
              <a:chOff x="3768" y="1968"/>
              <a:chExt cx="794" cy="912"/>
            </a:xfrm>
          </p:grpSpPr>
          <p:sp>
            <p:nvSpPr>
              <p:cNvPr id="623671" name="Line 57"/>
              <p:cNvSpPr>
                <a:spLocks noChangeShapeType="1"/>
              </p:cNvSpPr>
              <p:nvPr/>
            </p:nvSpPr>
            <p:spPr bwMode="auto">
              <a:xfrm flipV="1">
                <a:off x="3768" y="1968"/>
                <a:ext cx="794" cy="309"/>
              </a:xfrm>
              <a:prstGeom prst="line">
                <a:avLst/>
              </a:prstGeom>
              <a:noFill/>
              <a:ln w="38100">
                <a:solidFill>
                  <a:schemeClr val="accent2"/>
                </a:solidFill>
                <a:round/>
                <a:headEnd/>
                <a:tailEnd/>
              </a:ln>
            </p:spPr>
            <p:txBody>
              <a:bodyPr/>
              <a:lstStyle/>
              <a:p>
                <a:endParaRPr lang="en-US"/>
              </a:p>
            </p:txBody>
          </p:sp>
          <p:sp>
            <p:nvSpPr>
              <p:cNvPr id="623672" name="Line 58"/>
              <p:cNvSpPr>
                <a:spLocks noChangeShapeType="1"/>
              </p:cNvSpPr>
              <p:nvPr/>
            </p:nvSpPr>
            <p:spPr bwMode="auto">
              <a:xfrm>
                <a:off x="3768" y="2277"/>
                <a:ext cx="0" cy="347"/>
              </a:xfrm>
              <a:prstGeom prst="line">
                <a:avLst/>
              </a:prstGeom>
              <a:noFill/>
              <a:ln w="38100">
                <a:solidFill>
                  <a:schemeClr val="accent2"/>
                </a:solidFill>
                <a:round/>
                <a:headEnd/>
                <a:tailEnd/>
              </a:ln>
            </p:spPr>
            <p:txBody>
              <a:bodyPr/>
              <a:lstStyle/>
              <a:p>
                <a:endParaRPr lang="en-US"/>
              </a:p>
            </p:txBody>
          </p:sp>
          <p:sp>
            <p:nvSpPr>
              <p:cNvPr id="623673" name="Line 59"/>
              <p:cNvSpPr>
                <a:spLocks noChangeShapeType="1"/>
              </p:cNvSpPr>
              <p:nvPr/>
            </p:nvSpPr>
            <p:spPr bwMode="auto">
              <a:xfrm>
                <a:off x="3768" y="2624"/>
                <a:ext cx="794" cy="256"/>
              </a:xfrm>
              <a:prstGeom prst="line">
                <a:avLst/>
              </a:prstGeom>
              <a:noFill/>
              <a:ln w="38100">
                <a:solidFill>
                  <a:schemeClr val="accent2"/>
                </a:solidFill>
                <a:round/>
                <a:headEnd/>
                <a:tailEnd/>
              </a:ln>
            </p:spPr>
            <p:txBody>
              <a:bodyPr/>
              <a:lstStyle/>
              <a:p>
                <a:endParaRPr lang="en-US"/>
              </a:p>
            </p:txBody>
          </p:sp>
        </p:grpSp>
        <p:grpSp>
          <p:nvGrpSpPr>
            <p:cNvPr id="11" name="Group 61"/>
            <p:cNvGrpSpPr>
              <a:grpSpLocks/>
            </p:cNvGrpSpPr>
            <p:nvPr/>
          </p:nvGrpSpPr>
          <p:grpSpPr bwMode="auto">
            <a:xfrm flipH="1">
              <a:off x="1237" y="2002"/>
              <a:ext cx="794" cy="912"/>
              <a:chOff x="3768" y="1968"/>
              <a:chExt cx="794" cy="912"/>
            </a:xfrm>
          </p:grpSpPr>
          <p:sp>
            <p:nvSpPr>
              <p:cNvPr id="623675" name="Line 62"/>
              <p:cNvSpPr>
                <a:spLocks noChangeShapeType="1"/>
              </p:cNvSpPr>
              <p:nvPr/>
            </p:nvSpPr>
            <p:spPr bwMode="auto">
              <a:xfrm flipV="1">
                <a:off x="3768" y="1968"/>
                <a:ext cx="794" cy="309"/>
              </a:xfrm>
              <a:prstGeom prst="line">
                <a:avLst/>
              </a:prstGeom>
              <a:noFill/>
              <a:ln w="38100">
                <a:solidFill>
                  <a:schemeClr val="accent2"/>
                </a:solidFill>
                <a:round/>
                <a:headEnd/>
                <a:tailEnd/>
              </a:ln>
            </p:spPr>
            <p:txBody>
              <a:bodyPr/>
              <a:lstStyle/>
              <a:p>
                <a:endParaRPr lang="en-US"/>
              </a:p>
            </p:txBody>
          </p:sp>
          <p:sp>
            <p:nvSpPr>
              <p:cNvPr id="623676" name="Line 63"/>
              <p:cNvSpPr>
                <a:spLocks noChangeShapeType="1"/>
              </p:cNvSpPr>
              <p:nvPr/>
            </p:nvSpPr>
            <p:spPr bwMode="auto">
              <a:xfrm>
                <a:off x="3768" y="2277"/>
                <a:ext cx="0" cy="347"/>
              </a:xfrm>
              <a:prstGeom prst="line">
                <a:avLst/>
              </a:prstGeom>
              <a:noFill/>
              <a:ln w="38100">
                <a:solidFill>
                  <a:schemeClr val="accent2"/>
                </a:solidFill>
                <a:round/>
                <a:headEnd/>
                <a:tailEnd/>
              </a:ln>
            </p:spPr>
            <p:txBody>
              <a:bodyPr/>
              <a:lstStyle/>
              <a:p>
                <a:endParaRPr lang="en-US"/>
              </a:p>
            </p:txBody>
          </p:sp>
          <p:sp>
            <p:nvSpPr>
              <p:cNvPr id="623677" name="Line 64"/>
              <p:cNvSpPr>
                <a:spLocks noChangeShapeType="1"/>
              </p:cNvSpPr>
              <p:nvPr/>
            </p:nvSpPr>
            <p:spPr bwMode="auto">
              <a:xfrm>
                <a:off x="3768" y="2624"/>
                <a:ext cx="794" cy="256"/>
              </a:xfrm>
              <a:prstGeom prst="line">
                <a:avLst/>
              </a:prstGeom>
              <a:noFill/>
              <a:ln w="38100">
                <a:solidFill>
                  <a:schemeClr val="accent2"/>
                </a:solidFill>
                <a:round/>
                <a:headEnd/>
                <a:tailEnd/>
              </a:ln>
            </p:spPr>
            <p:txBody>
              <a:bodyPr/>
              <a:lstStyle/>
              <a:p>
                <a:endParaRPr lang="en-US"/>
              </a:p>
            </p:txBody>
          </p:sp>
        </p:grpSp>
      </p:grpSp>
      <p:sp>
        <p:nvSpPr>
          <p:cNvPr id="54338" name="Rectangle 66"/>
          <p:cNvSpPr>
            <a:spLocks noChangeArrowheads="1"/>
          </p:cNvSpPr>
          <p:nvPr/>
        </p:nvSpPr>
        <p:spPr bwMode="auto">
          <a:xfrm>
            <a:off x="2414588" y="4025900"/>
            <a:ext cx="1727200" cy="323850"/>
          </a:xfrm>
          <a:prstGeom prst="rect">
            <a:avLst/>
          </a:prstGeom>
          <a:noFill/>
          <a:ln w="38100">
            <a:solidFill>
              <a:srgbClr val="FF0000"/>
            </a:solidFill>
            <a:miter lim="800000"/>
            <a:headEnd/>
            <a:tailEnd/>
          </a:ln>
        </p:spPr>
        <p:txBody>
          <a:bodyPr wrap="none" anchor="ctr"/>
          <a:lstStyle/>
          <a:p>
            <a:pPr eaLnBrk="0" hangingPunct="0"/>
            <a:endParaRPr lang="en-US"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312">
                                            <p:txEl>
                                              <p:pRg st="0" end="0"/>
                                            </p:txEl>
                                          </p:spTgt>
                                        </p:tgtEl>
                                        <p:attrNameLst>
                                          <p:attrName>style.visibility</p:attrName>
                                        </p:attrNameLst>
                                      </p:cBhvr>
                                      <p:to>
                                        <p:strVal val="visible"/>
                                      </p:to>
                                    </p:set>
                                    <p:animEffect transition="in" filter="dissolve">
                                      <p:cBhvr>
                                        <p:cTn id="7" dur="500"/>
                                        <p:tgtEl>
                                          <p:spTgt spid="543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86"/>
                                        </p:tgtEl>
                                        <p:attrNameLst>
                                          <p:attrName>style.visibility</p:attrName>
                                        </p:attrNameLst>
                                      </p:cBhvr>
                                      <p:to>
                                        <p:strVal val="visible"/>
                                      </p:to>
                                    </p:set>
                                    <p:animEffect transition="in" filter="blinds(horizontal)">
                                      <p:cBhvr>
                                        <p:cTn id="17" dur="500"/>
                                        <p:tgtEl>
                                          <p:spTgt spid="542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83"/>
                                        </p:tgtEl>
                                        <p:attrNameLst>
                                          <p:attrName>style.visibility</p:attrName>
                                        </p:attrNameLst>
                                      </p:cBhvr>
                                      <p:to>
                                        <p:strVal val="visible"/>
                                      </p:to>
                                    </p:set>
                                    <p:animEffect transition="in" filter="blinds(horizontal)">
                                      <p:cBhvr>
                                        <p:cTn id="22" dur="500"/>
                                        <p:tgtEl>
                                          <p:spTgt spid="5428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281"/>
                                        </p:tgtEl>
                                        <p:attrNameLst>
                                          <p:attrName>style.visibility</p:attrName>
                                        </p:attrNameLst>
                                      </p:cBhvr>
                                      <p:to>
                                        <p:strVal val="visible"/>
                                      </p:to>
                                    </p:set>
                                    <p:animEffect transition="in" filter="blinds(horizontal)">
                                      <p:cBhvr>
                                        <p:cTn id="27" dur="500"/>
                                        <p:tgtEl>
                                          <p:spTgt spid="5428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280"/>
                                        </p:tgtEl>
                                        <p:attrNameLst>
                                          <p:attrName>style.visibility</p:attrName>
                                        </p:attrNameLst>
                                      </p:cBhvr>
                                      <p:to>
                                        <p:strVal val="visible"/>
                                      </p:to>
                                    </p:set>
                                    <p:animEffect transition="in" filter="blinds(horizontal)">
                                      <p:cBhvr>
                                        <p:cTn id="32" dur="500"/>
                                        <p:tgtEl>
                                          <p:spTgt spid="5428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278"/>
                                        </p:tgtEl>
                                        <p:attrNameLst>
                                          <p:attrName>style.visibility</p:attrName>
                                        </p:attrNameLst>
                                      </p:cBhvr>
                                      <p:to>
                                        <p:strVal val="visible"/>
                                      </p:to>
                                    </p:set>
                                    <p:animEffect transition="in" filter="blinds(horizontal)">
                                      <p:cBhvr>
                                        <p:cTn id="37" dur="500"/>
                                        <p:tgtEl>
                                          <p:spTgt spid="5427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4322"/>
                                        </p:tgtEl>
                                        <p:attrNameLst>
                                          <p:attrName>style.visibility</p:attrName>
                                        </p:attrNameLst>
                                      </p:cBhvr>
                                      <p:to>
                                        <p:strVal val="visible"/>
                                      </p:to>
                                    </p:set>
                                    <p:animEffect transition="in" filter="dissolve">
                                      <p:cBhvr>
                                        <p:cTn id="52" dur="500"/>
                                        <p:tgtEl>
                                          <p:spTgt spid="5432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4338"/>
                                        </p:tgtEl>
                                        <p:attrNameLst>
                                          <p:attrName>style.visibility</p:attrName>
                                        </p:attrNameLst>
                                      </p:cBhvr>
                                      <p:to>
                                        <p:strVal val="visible"/>
                                      </p:to>
                                    </p:set>
                                    <p:animEffect transition="in" filter="blinds(horizontal)">
                                      <p:cBhvr>
                                        <p:cTn id="57" dur="500"/>
                                        <p:tgtEl>
                                          <p:spTgt spid="5433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linds(horizontal)">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dissolve">
                                      <p:cBhvr>
                                        <p:cTn id="7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2" grpId="0" build="p" autoUpdateAnimBg="0"/>
      <p:bldP spid="54278" grpId="0"/>
      <p:bldP spid="54280" grpId="0"/>
      <p:bldP spid="54281" grpId="0"/>
      <p:bldP spid="54283" grpId="0"/>
      <p:bldP spid="54286" grpId="0"/>
      <p:bldP spid="54322" grpId="0" autoUpdateAnimBg="0"/>
      <p:bldP spid="54338"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055C6B33-8E0B-7649-BE3A-9C4C3A925628}" type="slidenum">
              <a:rPr lang="en-US"/>
              <a:pPr/>
              <a:t>31</a:t>
            </a:fld>
            <a:endParaRPr lang="en-US"/>
          </a:p>
        </p:txBody>
      </p:sp>
      <p:sp>
        <p:nvSpPr>
          <p:cNvPr id="353282" name="Rectangle 2"/>
          <p:cNvSpPr>
            <a:spLocks noGrp="1" noChangeArrowheads="1"/>
          </p:cNvSpPr>
          <p:nvPr>
            <p:ph type="title"/>
          </p:nvPr>
        </p:nvSpPr>
        <p:spPr/>
        <p:txBody>
          <a:bodyPr/>
          <a:lstStyle/>
          <a:p>
            <a:r>
              <a:rPr lang="en-US" b="1">
                <a:solidFill>
                  <a:schemeClr val="tx1"/>
                </a:solidFill>
              </a:rPr>
              <a:t>Combining Squares</a:t>
            </a:r>
          </a:p>
        </p:txBody>
      </p:sp>
      <p:sp>
        <p:nvSpPr>
          <p:cNvPr id="353283" name="Rectangle 3"/>
          <p:cNvSpPr>
            <a:spLocks noGrp="1" noChangeArrowheads="1"/>
          </p:cNvSpPr>
          <p:nvPr>
            <p:ph type="body" idx="1"/>
          </p:nvPr>
        </p:nvSpPr>
        <p:spPr>
          <a:xfrm>
            <a:off x="706438" y="1260475"/>
            <a:ext cx="7772400" cy="5027613"/>
          </a:xfrm>
        </p:spPr>
        <p:txBody>
          <a:bodyPr/>
          <a:lstStyle/>
          <a:p>
            <a:pPr>
              <a:spcBef>
                <a:spcPct val="50000"/>
              </a:spcBef>
              <a:buSzPct val="125000"/>
            </a:pPr>
            <a:r>
              <a:rPr lang="en-US" sz="2600" b="1">
                <a:ea typeface="Times New Roman" charset="0"/>
                <a:cs typeface="Times New Roman" charset="0"/>
              </a:rPr>
              <a:t>By combining squares, we reduce number of literals in a product term, reducing the literal cost, thereby reducing the other two cost criteria</a:t>
            </a:r>
          </a:p>
          <a:p>
            <a:pPr>
              <a:spcBef>
                <a:spcPct val="50000"/>
              </a:spcBef>
              <a:buSzPct val="125000"/>
            </a:pPr>
            <a:r>
              <a:rPr lang="en-US" sz="2600" b="1"/>
              <a:t> On a 3-variable K-Map:</a:t>
            </a:r>
          </a:p>
          <a:p>
            <a:pPr lvl="1"/>
            <a:r>
              <a:rPr lang="en-US" sz="2400" b="1">
                <a:ea typeface="Times New Roman" charset="0"/>
                <a:cs typeface="Times New Roman" charset="0"/>
              </a:rPr>
              <a:t>One square represents a minterm with three variables</a:t>
            </a:r>
            <a:endParaRPr lang="en-US" sz="2400">
              <a:ea typeface="Times New Roman" charset="0"/>
              <a:cs typeface="Times New Roman" charset="0"/>
            </a:endParaRPr>
          </a:p>
          <a:p>
            <a:pPr lvl="1"/>
            <a:r>
              <a:rPr lang="en-US" sz="2400" b="1">
                <a:ea typeface="Times New Roman" charset="0"/>
                <a:cs typeface="Times New Roman" charset="0"/>
              </a:rPr>
              <a:t>Two adjacent squares represent a product term with two variables</a:t>
            </a:r>
            <a:endParaRPr lang="en-US" sz="2400">
              <a:ea typeface="Times New Roman" charset="0"/>
              <a:cs typeface="Times New Roman" charset="0"/>
            </a:endParaRPr>
          </a:p>
          <a:p>
            <a:pPr lvl="1"/>
            <a:r>
              <a:rPr lang="en-US" sz="2400" b="1">
                <a:ea typeface="Times New Roman" charset="0"/>
                <a:cs typeface="Times New Roman" charset="0"/>
              </a:rPr>
              <a:t>Four “adjacent” terms represent a product term with one variable</a:t>
            </a:r>
            <a:endParaRPr lang="en-US" sz="2400">
              <a:ea typeface="Times New Roman" charset="0"/>
              <a:cs typeface="Times New Roman" charset="0"/>
            </a:endParaRPr>
          </a:p>
          <a:p>
            <a:pPr lvl="1"/>
            <a:r>
              <a:rPr lang="en-US" sz="2400" b="1">
                <a:ea typeface="Times New Roman" charset="0"/>
                <a:cs typeface="Times New Roman" charset="0"/>
              </a:rPr>
              <a:t>Eight “adjacent” terms is the function of all ones (no variables) = 1.</a:t>
            </a:r>
            <a:endParaRPr lang="en-US" sz="240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E5C2A58C-5380-A64F-A9FE-27E6B17B3C88}" type="slidenum">
              <a:rPr lang="en-US"/>
              <a:pPr/>
              <a:t>32</a:t>
            </a:fld>
            <a:endParaRPr lang="en-US"/>
          </a:p>
        </p:txBody>
      </p:sp>
      <p:sp>
        <p:nvSpPr>
          <p:cNvPr id="355330" name="Rectangle 2"/>
          <p:cNvSpPr>
            <a:spLocks noGrp="1" noChangeArrowheads="1"/>
          </p:cNvSpPr>
          <p:nvPr>
            <p:ph type="title"/>
          </p:nvPr>
        </p:nvSpPr>
        <p:spPr/>
        <p:txBody>
          <a:bodyPr/>
          <a:lstStyle/>
          <a:p>
            <a:r>
              <a:rPr lang="en-US" b="1"/>
              <a:t>Three-Variable Maps</a:t>
            </a:r>
          </a:p>
        </p:txBody>
      </p:sp>
      <p:sp>
        <p:nvSpPr>
          <p:cNvPr id="355331" name="Rectangle 3"/>
          <p:cNvSpPr>
            <a:spLocks noGrp="1" noChangeArrowheads="1"/>
          </p:cNvSpPr>
          <p:nvPr>
            <p:ph type="body" idx="1"/>
          </p:nvPr>
        </p:nvSpPr>
        <p:spPr>
          <a:xfrm>
            <a:off x="685800" y="1447800"/>
            <a:ext cx="8001000" cy="4724400"/>
          </a:xfrm>
        </p:spPr>
        <p:txBody>
          <a:bodyPr/>
          <a:lstStyle/>
          <a:p>
            <a:r>
              <a:rPr lang="en-US" sz="2800" b="1"/>
              <a:t>Reduced literal product terms for SOP standard forms correspond to </a:t>
            </a:r>
            <a:r>
              <a:rPr lang="en-US" sz="2800" b="1" u="sng"/>
              <a:t>rectangles</a:t>
            </a:r>
            <a:r>
              <a:rPr lang="en-US" sz="2800" b="1"/>
              <a:t> on K-maps containing cell counts that are powers of 2. </a:t>
            </a:r>
          </a:p>
          <a:p>
            <a:r>
              <a:rPr lang="en-US" sz="2800" b="1"/>
              <a:t>Rectangles of 2 cells represent 2 adjacent minterms; of 4 cells represent 4 minterms that form a “pairwise adjacent” ring.</a:t>
            </a:r>
          </a:p>
          <a:p>
            <a:r>
              <a:rPr lang="en-US" sz="2800" b="1"/>
              <a:t>Rectangles can contain non-adjacent cells as illustrated by the “pairwise adjacent” ring above.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2 - Part 2         </a:t>
            </a:r>
            <a:fld id="{57427AA4-308C-9E4D-AA4A-5F7972F8F004}" type="slidenum">
              <a:rPr lang="en-US"/>
              <a:pPr/>
              <a:t>33</a:t>
            </a:fld>
            <a:endParaRPr lang="en-US"/>
          </a:p>
        </p:txBody>
      </p:sp>
      <p:sp>
        <p:nvSpPr>
          <p:cNvPr id="359426" name="Rectangle 2"/>
          <p:cNvSpPr>
            <a:spLocks noGrp="1" noChangeArrowheads="1"/>
          </p:cNvSpPr>
          <p:nvPr>
            <p:ph type="title"/>
          </p:nvPr>
        </p:nvSpPr>
        <p:spPr>
          <a:xfrm>
            <a:off x="422275" y="228600"/>
            <a:ext cx="8721725" cy="838200"/>
          </a:xfrm>
        </p:spPr>
        <p:txBody>
          <a:bodyPr/>
          <a:lstStyle/>
          <a:p>
            <a:r>
              <a:rPr lang="en-US" b="1"/>
              <a:t>Three-Variable Map Simplification</a:t>
            </a:r>
          </a:p>
        </p:txBody>
      </p:sp>
      <p:sp>
        <p:nvSpPr>
          <p:cNvPr id="359427" name="Rectangle 3"/>
          <p:cNvSpPr>
            <a:spLocks noGrp="1" noChangeArrowheads="1"/>
          </p:cNvSpPr>
          <p:nvPr>
            <p:ph type="body" idx="1"/>
          </p:nvPr>
        </p:nvSpPr>
        <p:spPr/>
        <p:txBody>
          <a:bodyPr/>
          <a:lstStyle/>
          <a:p>
            <a:r>
              <a:rPr lang="en-US" b="1"/>
              <a:t>Use a K-map to find an optimum SOP equation for</a:t>
            </a:r>
          </a:p>
          <a:p>
            <a:endParaRPr lang="en-US" b="1"/>
          </a:p>
        </p:txBody>
      </p:sp>
      <p:graphicFrame>
        <p:nvGraphicFramePr>
          <p:cNvPr id="359428" name="Object 4"/>
          <p:cNvGraphicFramePr>
            <a:graphicFrameLocks noChangeAspect="1"/>
          </p:cNvGraphicFramePr>
          <p:nvPr/>
        </p:nvGraphicFramePr>
        <p:xfrm>
          <a:off x="3336925" y="1908175"/>
          <a:ext cx="4981575" cy="460375"/>
        </p:xfrm>
        <a:graphic>
          <a:graphicData uri="http://schemas.openxmlformats.org/presentationml/2006/ole">
            <mc:AlternateContent xmlns:mc="http://schemas.openxmlformats.org/markup-compatibility/2006">
              <mc:Choice xmlns:v="urn:schemas-microsoft-com:vml" Requires="v">
                <p:oleObj spid="_x0000_s359447" name="Equation" r:id="rId4" imgW="3987720" imgH="368280" progId="Equation.3">
                  <p:embed/>
                </p:oleObj>
              </mc:Choice>
              <mc:Fallback>
                <p:oleObj name="Equation" r:id="rId4" imgW="3987720" imgH="3682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6925" y="1908175"/>
                        <a:ext cx="49815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p:cNvSpPr>
            <a:spLocks noGrp="1"/>
          </p:cNvSpPr>
          <p:nvPr>
            <p:ph type="sldNum" sz="quarter" idx="4294967295"/>
          </p:nvPr>
        </p:nvSpPr>
        <p:spPr>
          <a:xfrm>
            <a:off x="8348133" y="6407944"/>
            <a:ext cx="664899" cy="450056"/>
          </a:xfrm>
          <a:prstGeom prst="rect">
            <a:avLst/>
          </a:prstGeom>
        </p:spPr>
        <p:txBody>
          <a:bodyPr/>
          <a:lstStyle/>
          <a:p>
            <a:fld id="{68947CE4-84F0-495C-A4AE-251822380188}" type="slidenum">
              <a:rPr lang="tr-TR"/>
              <a:pPr/>
              <a:t>34</a:t>
            </a:fld>
            <a:endParaRPr lang="tr-TR" dirty="0"/>
          </a:p>
        </p:txBody>
      </p:sp>
      <p:sp>
        <p:nvSpPr>
          <p:cNvPr id="648195" name="Rectangle 2"/>
          <p:cNvSpPr>
            <a:spLocks noGrp="1" noChangeArrowheads="1"/>
          </p:cNvSpPr>
          <p:nvPr>
            <p:ph type="title" idx="4294967295"/>
          </p:nvPr>
        </p:nvSpPr>
        <p:spPr>
          <a:xfrm>
            <a:off x="0" y="118540"/>
            <a:ext cx="8229600" cy="914400"/>
          </a:xfrm>
        </p:spPr>
        <p:txBody>
          <a:bodyPr>
            <a:normAutofit/>
          </a:bodyPr>
          <a:lstStyle/>
          <a:p>
            <a:r>
              <a:rPr lang="en-US" b="1" dirty="0">
                <a:solidFill>
                  <a:schemeClr val="tx1"/>
                </a:solidFill>
              </a:rPr>
              <a:t>Four Variable </a:t>
            </a:r>
            <a:r>
              <a:rPr lang="en-US" b="1" dirty="0"/>
              <a:t>K</a:t>
            </a:r>
            <a:r>
              <a:rPr lang="tr-TR" b="1" dirty="0"/>
              <a:t>arnaugh </a:t>
            </a:r>
            <a:r>
              <a:rPr lang="en-US" b="1" dirty="0">
                <a:solidFill>
                  <a:schemeClr val="tx1"/>
                </a:solidFill>
              </a:rPr>
              <a:t>Map</a:t>
            </a:r>
            <a:endParaRPr lang="en-US" b="1" dirty="0"/>
          </a:p>
        </p:txBody>
      </p:sp>
      <p:sp>
        <p:nvSpPr>
          <p:cNvPr id="56323" name="Rectangle 3"/>
          <p:cNvSpPr>
            <a:spLocks noGrp="1" noChangeArrowheads="1"/>
          </p:cNvSpPr>
          <p:nvPr>
            <p:ph type="body" idx="4294967295"/>
          </p:nvPr>
        </p:nvSpPr>
        <p:spPr>
          <a:xfrm>
            <a:off x="0" y="1371600"/>
            <a:ext cx="8229600" cy="1014413"/>
          </a:xfrm>
        </p:spPr>
        <p:txBody>
          <a:bodyPr>
            <a:normAutofit/>
          </a:bodyPr>
          <a:lstStyle/>
          <a:p>
            <a:pPr>
              <a:lnSpc>
                <a:spcPct val="90000"/>
              </a:lnSpc>
            </a:pPr>
            <a:r>
              <a:rPr lang="tr-TR" dirty="0"/>
              <a:t>4 variables</a:t>
            </a:r>
            <a:r>
              <a:rPr lang="en-US" dirty="0"/>
              <a:t>: x, y, z, t</a:t>
            </a:r>
          </a:p>
          <a:p>
            <a:pPr lvl="1">
              <a:lnSpc>
                <a:spcPct val="90000"/>
              </a:lnSpc>
            </a:pPr>
            <a:r>
              <a:rPr lang="en-US" dirty="0"/>
              <a:t>16 </a:t>
            </a:r>
            <a:r>
              <a:rPr lang="tr-TR" dirty="0"/>
              <a:t>minterms</a:t>
            </a:r>
            <a:endParaRPr lang="en-US" dirty="0"/>
          </a:p>
        </p:txBody>
      </p:sp>
      <p:graphicFrame>
        <p:nvGraphicFramePr>
          <p:cNvPr id="648247" name="Group 55"/>
          <p:cNvGraphicFramePr>
            <a:graphicFrameLocks noGrp="1"/>
          </p:cNvGraphicFramePr>
          <p:nvPr/>
        </p:nvGraphicFramePr>
        <p:xfrm>
          <a:off x="2286000" y="3124200"/>
          <a:ext cx="3810000" cy="2590800"/>
        </p:xfrm>
        <a:graphic>
          <a:graphicData uri="http://schemas.openxmlformats.org/drawingml/2006/table">
            <a:tbl>
              <a:tblPr/>
              <a:tblGrid>
                <a:gridCol w="685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5334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zt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xy</a:t>
                      </a:r>
                    </a:p>
                  </a:txBody>
                  <a:tcPr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168"/>
          <p:cNvGrpSpPr>
            <a:grpSpLocks/>
          </p:cNvGrpSpPr>
          <p:nvPr/>
        </p:nvGrpSpPr>
        <p:grpSpPr bwMode="auto">
          <a:xfrm>
            <a:off x="4495800" y="2590800"/>
            <a:ext cx="1600200" cy="914400"/>
            <a:chOff x="2832" y="1392"/>
            <a:chExt cx="1008" cy="576"/>
          </a:xfrm>
        </p:grpSpPr>
        <p:sp>
          <p:nvSpPr>
            <p:cNvPr id="648235" name="AutoShape 158"/>
            <p:cNvSpPr>
              <a:spLocks/>
            </p:cNvSpPr>
            <p:nvPr/>
          </p:nvSpPr>
          <p:spPr bwMode="auto">
            <a:xfrm rot="5400000">
              <a:off x="3216" y="1344"/>
              <a:ext cx="240" cy="1008"/>
            </a:xfrm>
            <a:prstGeom prst="leftBrace">
              <a:avLst>
                <a:gd name="adj1" fmla="val 35000"/>
                <a:gd name="adj2" fmla="val 50000"/>
              </a:avLst>
            </a:prstGeom>
            <a:noFill/>
            <a:ln w="9525">
              <a:solidFill>
                <a:srgbClr val="FF0000"/>
              </a:solidFill>
              <a:round/>
              <a:headEnd/>
              <a:tailEnd/>
            </a:ln>
          </p:spPr>
          <p:txBody>
            <a:bodyPr rot="10800000" vert="eaVert" wrap="none" anchor="ctr"/>
            <a:lstStyle/>
            <a:p>
              <a:pPr eaLnBrk="0" hangingPunct="0"/>
              <a:endParaRPr lang="en-US" sz="2000">
                <a:latin typeface="Times New Roman" pitchFamily="18" charset="0"/>
              </a:endParaRPr>
            </a:p>
          </p:txBody>
        </p:sp>
        <p:sp>
          <p:nvSpPr>
            <p:cNvPr id="648236" name="Text Box 159"/>
            <p:cNvSpPr txBox="1">
              <a:spLocks noChangeArrowheads="1"/>
            </p:cNvSpPr>
            <p:nvPr/>
          </p:nvSpPr>
          <p:spPr bwMode="auto">
            <a:xfrm>
              <a:off x="3216" y="1392"/>
              <a:ext cx="202" cy="250"/>
            </a:xfrm>
            <a:prstGeom prst="rect">
              <a:avLst/>
            </a:prstGeom>
            <a:noFill/>
            <a:ln w="9525">
              <a:noFill/>
              <a:miter lim="800000"/>
              <a:headEnd/>
              <a:tailEnd/>
            </a:ln>
          </p:spPr>
          <p:txBody>
            <a:bodyPr wrap="none">
              <a:spAutoFit/>
            </a:bodyPr>
            <a:lstStyle/>
            <a:p>
              <a:pPr eaLnBrk="0" hangingPunct="0"/>
              <a:r>
                <a:rPr lang="en-US" sz="2000">
                  <a:solidFill>
                    <a:srgbClr val="FF0000"/>
                  </a:solidFill>
                  <a:latin typeface="Comic Sans MS" pitchFamily="66" charset="0"/>
                </a:rPr>
                <a:t>z</a:t>
              </a:r>
            </a:p>
          </p:txBody>
        </p:sp>
      </p:grpSp>
      <p:grpSp>
        <p:nvGrpSpPr>
          <p:cNvPr id="3" name="Group 169"/>
          <p:cNvGrpSpPr>
            <a:grpSpLocks/>
          </p:cNvGrpSpPr>
          <p:nvPr/>
        </p:nvGrpSpPr>
        <p:grpSpPr bwMode="auto">
          <a:xfrm>
            <a:off x="3733800" y="5867400"/>
            <a:ext cx="1600200" cy="854075"/>
            <a:chOff x="2352" y="3456"/>
            <a:chExt cx="1008" cy="538"/>
          </a:xfrm>
        </p:grpSpPr>
        <p:sp>
          <p:nvSpPr>
            <p:cNvPr id="648238" name="AutoShape 160"/>
            <p:cNvSpPr>
              <a:spLocks/>
            </p:cNvSpPr>
            <p:nvPr/>
          </p:nvSpPr>
          <p:spPr bwMode="auto">
            <a:xfrm rot="16200000" flipV="1">
              <a:off x="2736" y="3072"/>
              <a:ext cx="240" cy="1008"/>
            </a:xfrm>
            <a:prstGeom prst="leftBrace">
              <a:avLst>
                <a:gd name="adj1" fmla="val 35000"/>
                <a:gd name="adj2" fmla="val 50000"/>
              </a:avLst>
            </a:prstGeom>
            <a:noFill/>
            <a:ln w="9525">
              <a:solidFill>
                <a:srgbClr val="FF0000"/>
              </a:solidFill>
              <a:round/>
              <a:headEnd/>
              <a:tailEnd/>
            </a:ln>
          </p:spPr>
          <p:txBody>
            <a:bodyPr rot="10800000" vert="eaVert" wrap="none" anchor="ctr"/>
            <a:lstStyle/>
            <a:p>
              <a:pPr eaLnBrk="0" hangingPunct="0"/>
              <a:endParaRPr lang="en-US" sz="2000">
                <a:latin typeface="Times New Roman" pitchFamily="18" charset="0"/>
              </a:endParaRPr>
            </a:p>
          </p:txBody>
        </p:sp>
        <p:sp>
          <p:nvSpPr>
            <p:cNvPr id="648239" name="Text Box 161"/>
            <p:cNvSpPr txBox="1">
              <a:spLocks noChangeArrowheads="1"/>
            </p:cNvSpPr>
            <p:nvPr/>
          </p:nvSpPr>
          <p:spPr bwMode="auto">
            <a:xfrm>
              <a:off x="2784" y="3744"/>
              <a:ext cx="191" cy="250"/>
            </a:xfrm>
            <a:prstGeom prst="rect">
              <a:avLst/>
            </a:prstGeom>
            <a:noFill/>
            <a:ln w="9525">
              <a:noFill/>
              <a:miter lim="800000"/>
              <a:headEnd/>
              <a:tailEnd/>
            </a:ln>
          </p:spPr>
          <p:txBody>
            <a:bodyPr wrap="none">
              <a:spAutoFit/>
            </a:bodyPr>
            <a:lstStyle/>
            <a:p>
              <a:pPr eaLnBrk="0" hangingPunct="0"/>
              <a:r>
                <a:rPr lang="en-US" sz="2000">
                  <a:solidFill>
                    <a:srgbClr val="FF0000"/>
                  </a:solidFill>
                  <a:latin typeface="Comic Sans MS" pitchFamily="66" charset="0"/>
                </a:rPr>
                <a:t>t</a:t>
              </a:r>
            </a:p>
          </p:txBody>
        </p:sp>
      </p:grpSp>
      <p:grpSp>
        <p:nvGrpSpPr>
          <p:cNvPr id="4" name="Group 166"/>
          <p:cNvGrpSpPr>
            <a:grpSpLocks/>
          </p:cNvGrpSpPr>
          <p:nvPr/>
        </p:nvGrpSpPr>
        <p:grpSpPr bwMode="auto">
          <a:xfrm>
            <a:off x="1524000" y="4800600"/>
            <a:ext cx="762000" cy="914400"/>
            <a:chOff x="960" y="2784"/>
            <a:chExt cx="480" cy="576"/>
          </a:xfrm>
        </p:grpSpPr>
        <p:sp>
          <p:nvSpPr>
            <p:cNvPr id="648241" name="Text Box 162"/>
            <p:cNvSpPr txBox="1">
              <a:spLocks noChangeArrowheads="1"/>
            </p:cNvSpPr>
            <p:nvPr/>
          </p:nvSpPr>
          <p:spPr bwMode="auto">
            <a:xfrm>
              <a:off x="960" y="2880"/>
              <a:ext cx="210" cy="250"/>
            </a:xfrm>
            <a:prstGeom prst="rect">
              <a:avLst/>
            </a:prstGeom>
            <a:noFill/>
            <a:ln w="9525">
              <a:noFill/>
              <a:miter lim="800000"/>
              <a:headEnd/>
              <a:tailEnd/>
            </a:ln>
          </p:spPr>
          <p:txBody>
            <a:bodyPr wrap="none">
              <a:spAutoFit/>
            </a:bodyPr>
            <a:lstStyle/>
            <a:p>
              <a:pPr eaLnBrk="0" hangingPunct="0"/>
              <a:r>
                <a:rPr lang="en-US" sz="2000">
                  <a:solidFill>
                    <a:srgbClr val="FF0000"/>
                  </a:solidFill>
                  <a:latin typeface="Comic Sans MS" pitchFamily="66" charset="0"/>
                </a:rPr>
                <a:t>x</a:t>
              </a:r>
            </a:p>
          </p:txBody>
        </p:sp>
        <p:sp>
          <p:nvSpPr>
            <p:cNvPr id="648242" name="AutoShape 163"/>
            <p:cNvSpPr>
              <a:spLocks/>
            </p:cNvSpPr>
            <p:nvPr/>
          </p:nvSpPr>
          <p:spPr bwMode="auto">
            <a:xfrm>
              <a:off x="1248" y="2784"/>
              <a:ext cx="192" cy="576"/>
            </a:xfrm>
            <a:prstGeom prst="leftBrace">
              <a:avLst>
                <a:gd name="adj1" fmla="val 25000"/>
                <a:gd name="adj2" fmla="val 50000"/>
              </a:avLst>
            </a:prstGeom>
            <a:noFill/>
            <a:ln w="9525">
              <a:solidFill>
                <a:srgbClr val="FF0000"/>
              </a:solidFill>
              <a:round/>
              <a:headEnd/>
              <a:tailEnd/>
            </a:ln>
          </p:spPr>
          <p:txBody>
            <a:bodyPr wrap="none" anchor="ctr"/>
            <a:lstStyle/>
            <a:p>
              <a:pPr eaLnBrk="0" hangingPunct="0"/>
              <a:endParaRPr lang="en-US" sz="2000">
                <a:latin typeface="Times New Roman" pitchFamily="18" charset="0"/>
              </a:endParaRPr>
            </a:p>
          </p:txBody>
        </p:sp>
      </p:grpSp>
      <p:grpSp>
        <p:nvGrpSpPr>
          <p:cNvPr id="5" name="Group 167"/>
          <p:cNvGrpSpPr>
            <a:grpSpLocks/>
          </p:cNvGrpSpPr>
          <p:nvPr/>
        </p:nvGrpSpPr>
        <p:grpSpPr bwMode="auto">
          <a:xfrm>
            <a:off x="6172200" y="4343400"/>
            <a:ext cx="696913" cy="914400"/>
            <a:chOff x="3888" y="2496"/>
            <a:chExt cx="439" cy="576"/>
          </a:xfrm>
        </p:grpSpPr>
        <p:sp>
          <p:nvSpPr>
            <p:cNvPr id="648244" name="AutoShape 164"/>
            <p:cNvSpPr>
              <a:spLocks/>
            </p:cNvSpPr>
            <p:nvPr/>
          </p:nvSpPr>
          <p:spPr bwMode="auto">
            <a:xfrm flipH="1">
              <a:off x="3888" y="2496"/>
              <a:ext cx="192" cy="576"/>
            </a:xfrm>
            <a:prstGeom prst="leftBrace">
              <a:avLst>
                <a:gd name="adj1" fmla="val 25000"/>
                <a:gd name="adj2" fmla="val 50000"/>
              </a:avLst>
            </a:prstGeom>
            <a:noFill/>
            <a:ln w="9525">
              <a:solidFill>
                <a:srgbClr val="FF0000"/>
              </a:solidFill>
              <a:round/>
              <a:headEnd/>
              <a:tailEnd/>
            </a:ln>
          </p:spPr>
          <p:txBody>
            <a:bodyPr wrap="none" anchor="ctr"/>
            <a:lstStyle/>
            <a:p>
              <a:pPr eaLnBrk="0" hangingPunct="0"/>
              <a:endParaRPr lang="en-US" sz="2000">
                <a:latin typeface="Times New Roman" pitchFamily="18" charset="0"/>
              </a:endParaRPr>
            </a:p>
          </p:txBody>
        </p:sp>
        <p:sp>
          <p:nvSpPr>
            <p:cNvPr id="648245" name="Text Box 165"/>
            <p:cNvSpPr txBox="1">
              <a:spLocks noChangeArrowheads="1"/>
            </p:cNvSpPr>
            <p:nvPr/>
          </p:nvSpPr>
          <p:spPr bwMode="auto">
            <a:xfrm>
              <a:off x="4128" y="2640"/>
              <a:ext cx="199" cy="250"/>
            </a:xfrm>
            <a:prstGeom prst="rect">
              <a:avLst/>
            </a:prstGeom>
            <a:noFill/>
            <a:ln w="9525">
              <a:noFill/>
              <a:miter lim="800000"/>
              <a:headEnd/>
              <a:tailEnd/>
            </a:ln>
          </p:spPr>
          <p:txBody>
            <a:bodyPr wrap="none">
              <a:spAutoFit/>
            </a:bodyPr>
            <a:lstStyle/>
            <a:p>
              <a:pPr eaLnBrk="0" hangingPunct="0"/>
              <a:r>
                <a:rPr lang="en-US" sz="2000">
                  <a:solidFill>
                    <a:srgbClr val="FF0000"/>
                  </a:solidFill>
                  <a:latin typeface="Comic Sans MS" pitchFamily="66" charset="0"/>
                </a:rPr>
                <a:t>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dissolve">
                                      <p:cBhvr>
                                        <p:cTn id="7" dur="500"/>
                                        <p:tgtEl>
                                          <p:spTgt spid="5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dissolve">
                                      <p:cBhvr>
                                        <p:cTn id="12" dur="500"/>
                                        <p:tgtEl>
                                          <p:spTgt spid="56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48247"/>
                                        </p:tgtEl>
                                        <p:attrNameLst>
                                          <p:attrName>style.visibility</p:attrName>
                                        </p:attrNameLst>
                                      </p:cBhvr>
                                      <p:to>
                                        <p:strVal val="visible"/>
                                      </p:to>
                                    </p:set>
                                    <p:animEffect transition="in" filter="dissolve">
                                      <p:cBhvr>
                                        <p:cTn id="17" dur="500"/>
                                        <p:tgtEl>
                                          <p:spTgt spid="6482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Chapter 2 - Part 2         </a:t>
            </a:r>
            <a:fld id="{2B2D9154-9340-0442-825A-D2BD91C1B821}" type="slidenum">
              <a:rPr lang="en-US"/>
              <a:pPr/>
              <a:t>35</a:t>
            </a:fld>
            <a:endParaRPr lang="en-US"/>
          </a:p>
        </p:txBody>
      </p:sp>
      <p:sp>
        <p:nvSpPr>
          <p:cNvPr id="361474" name="Rectangle 2"/>
          <p:cNvSpPr>
            <a:spLocks noGrp="1" noChangeArrowheads="1"/>
          </p:cNvSpPr>
          <p:nvPr>
            <p:ph type="title"/>
          </p:nvPr>
        </p:nvSpPr>
        <p:spPr/>
        <p:txBody>
          <a:bodyPr/>
          <a:lstStyle/>
          <a:p>
            <a:r>
              <a:rPr lang="en-US" b="1"/>
              <a:t>Four Variable Terms</a:t>
            </a:r>
          </a:p>
        </p:txBody>
      </p:sp>
      <p:sp>
        <p:nvSpPr>
          <p:cNvPr id="361475" name="Text Box 3"/>
          <p:cNvSpPr txBox="1">
            <a:spLocks noChangeArrowheads="1"/>
          </p:cNvSpPr>
          <p:nvPr/>
        </p:nvSpPr>
        <p:spPr bwMode="auto">
          <a:xfrm>
            <a:off x="533400" y="1752600"/>
            <a:ext cx="8397875" cy="4114800"/>
          </a:xfrm>
          <a:prstGeom prst="rect">
            <a:avLst/>
          </a:prstGeom>
          <a:noFill/>
          <a:ln w="9525">
            <a:noFill/>
            <a:miter lim="800000"/>
            <a:headEnd/>
            <a:tailEnd/>
          </a:ln>
          <a:effectLst/>
        </p:spPr>
        <p:txBody>
          <a:bodyPr>
            <a:prstTxWarp prst="textNoShape">
              <a:avLst/>
            </a:prstTxWarp>
            <a:spAutoFit/>
          </a:bodyPr>
          <a:lstStyle/>
          <a:p>
            <a:pPr>
              <a:spcBef>
                <a:spcPct val="0"/>
              </a:spcBef>
              <a:buClr>
                <a:schemeClr val="hlink"/>
              </a:buClr>
              <a:buFont typeface="Wingdings" charset="2"/>
              <a:buChar char="§"/>
              <a:tabLst>
                <a:tab pos="350838" algn="l"/>
              </a:tabLst>
            </a:pPr>
            <a:r>
              <a:rPr lang="en-US" sz="3200">
                <a:ea typeface="Times New Roman" charset="0"/>
                <a:cs typeface="Times New Roman" charset="0"/>
              </a:rPr>
              <a:t> </a:t>
            </a:r>
            <a:r>
              <a:rPr lang="en-US" sz="3600" b="1">
                <a:ea typeface="Times New Roman" charset="0"/>
                <a:cs typeface="Times New Roman" charset="0"/>
              </a:rPr>
              <a:t>Four variable maps can have rectangles   	corresponding to:</a:t>
            </a:r>
          </a:p>
          <a:p>
            <a:pPr marL="631825" lvl="1">
              <a:spcBef>
                <a:spcPct val="0"/>
              </a:spcBef>
              <a:buClr>
                <a:schemeClr val="hlink"/>
              </a:buClr>
              <a:buFontTx/>
              <a:buChar char="•"/>
              <a:tabLst>
                <a:tab pos="350838" algn="l"/>
              </a:tabLst>
            </a:pPr>
            <a:r>
              <a:rPr lang="en-US" sz="3200">
                <a:ea typeface="Times New Roman" charset="0"/>
                <a:cs typeface="Times New Roman" charset="0"/>
                <a:sym typeface="Symbol" charset="2"/>
              </a:rPr>
              <a:t> </a:t>
            </a:r>
            <a:r>
              <a:rPr lang="en-US" sz="3200" b="1">
                <a:ea typeface="Times New Roman" charset="0"/>
                <a:cs typeface="Times New Roman" charset="0"/>
                <a:sym typeface="Symbol" charset="2"/>
              </a:rPr>
              <a:t>A</a:t>
            </a:r>
            <a:r>
              <a:rPr lang="en-US" sz="3200">
                <a:ea typeface="Times New Roman" charset="0"/>
                <a:cs typeface="Times New Roman" charset="0"/>
                <a:sym typeface="Symbol" charset="2"/>
              </a:rPr>
              <a:t> </a:t>
            </a:r>
            <a:r>
              <a:rPr lang="en-US" sz="3200" b="1">
                <a:ea typeface="Times New Roman" charset="0"/>
                <a:cs typeface="Times New Roman" charset="0"/>
                <a:sym typeface="Symbol" charset="2"/>
              </a:rPr>
              <a:t>single 1 = 4 variables, (i.e. Minterm)</a:t>
            </a:r>
          </a:p>
          <a:p>
            <a:pPr marL="631825" lvl="1">
              <a:spcBef>
                <a:spcPct val="0"/>
              </a:spcBef>
              <a:buClr>
                <a:schemeClr val="hlink"/>
              </a:buClr>
              <a:buFontTx/>
              <a:buChar char="•"/>
              <a:tabLst>
                <a:tab pos="350838" algn="l"/>
              </a:tabLst>
            </a:pPr>
            <a:r>
              <a:rPr lang="en-US" sz="3200" b="1">
                <a:ea typeface="Times New Roman" charset="0"/>
                <a:cs typeface="Times New Roman" charset="0"/>
                <a:sym typeface="Symbol" charset="2"/>
              </a:rPr>
              <a:t> Two 1s = 3 variables,</a:t>
            </a:r>
          </a:p>
          <a:p>
            <a:pPr marL="631825" lvl="1">
              <a:spcBef>
                <a:spcPct val="0"/>
              </a:spcBef>
              <a:buClr>
                <a:schemeClr val="hlink"/>
              </a:buClr>
              <a:buFontTx/>
              <a:buChar char="•"/>
              <a:tabLst>
                <a:tab pos="350838" algn="l"/>
              </a:tabLst>
            </a:pPr>
            <a:r>
              <a:rPr lang="en-US" sz="3200" b="1">
                <a:ea typeface="Times New Roman" charset="0"/>
                <a:cs typeface="Times New Roman" charset="0"/>
                <a:sym typeface="Symbol" charset="2"/>
              </a:rPr>
              <a:t> Four 1s = 2 variables</a:t>
            </a:r>
          </a:p>
          <a:p>
            <a:pPr marL="631825" lvl="1">
              <a:spcBef>
                <a:spcPct val="0"/>
              </a:spcBef>
              <a:buClr>
                <a:schemeClr val="hlink"/>
              </a:buClr>
              <a:buFontTx/>
              <a:buChar char="•"/>
              <a:tabLst>
                <a:tab pos="350838" algn="l"/>
              </a:tabLst>
            </a:pPr>
            <a:r>
              <a:rPr lang="en-US" sz="3200" b="1">
                <a:ea typeface="Times New Roman" charset="0"/>
                <a:cs typeface="Times New Roman" charset="0"/>
              </a:rPr>
              <a:t> </a:t>
            </a:r>
            <a:r>
              <a:rPr lang="en-US" sz="3200" b="1">
                <a:ea typeface="Times New Roman" charset="0"/>
                <a:cs typeface="Times New Roman" charset="0"/>
                <a:sym typeface="Symbol" charset="2"/>
              </a:rPr>
              <a:t>Eight 1s = 1 variable,</a:t>
            </a:r>
          </a:p>
          <a:p>
            <a:pPr marL="631825" lvl="1">
              <a:spcBef>
                <a:spcPct val="0"/>
              </a:spcBef>
              <a:buClr>
                <a:schemeClr val="hlink"/>
              </a:buClr>
              <a:buFontTx/>
              <a:buChar char="•"/>
              <a:tabLst>
                <a:tab pos="350838" algn="l"/>
              </a:tabLst>
            </a:pPr>
            <a:r>
              <a:rPr lang="en-US" sz="3200" b="1">
                <a:ea typeface="Times New Roman" charset="0"/>
                <a:cs typeface="Times New Roman" charset="0"/>
              </a:rPr>
              <a:t> </a:t>
            </a:r>
            <a:r>
              <a:rPr lang="en-US" sz="3200" b="1">
                <a:ea typeface="Times New Roman" charset="0"/>
                <a:cs typeface="Times New Roman" charset="0"/>
                <a:sym typeface="Symbol" charset="2"/>
              </a:rPr>
              <a:t>Sixteen 1s = zero variables (i.e.</a:t>
            </a:r>
            <a:br>
              <a:rPr lang="en-US" sz="3200" b="1">
                <a:ea typeface="Times New Roman" charset="0"/>
                <a:cs typeface="Times New Roman" charset="0"/>
                <a:sym typeface="Symbol" charset="2"/>
              </a:rPr>
            </a:br>
            <a:r>
              <a:rPr lang="en-US" sz="3200" b="1">
                <a:ea typeface="Times New Roman" charset="0"/>
                <a:cs typeface="Times New Roman" charset="0"/>
                <a:sym typeface="Symbol" charset="2"/>
              </a:rPr>
              <a:t>  Constant "1")</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 name="Slide Number Placeholder 3"/>
          <p:cNvSpPr>
            <a:spLocks noGrp="1"/>
          </p:cNvSpPr>
          <p:nvPr>
            <p:ph type="sldNum" sz="quarter" idx="10"/>
          </p:nvPr>
        </p:nvSpPr>
        <p:spPr/>
        <p:txBody>
          <a:bodyPr/>
          <a:lstStyle/>
          <a:p>
            <a:r>
              <a:rPr lang="en-US"/>
              <a:t>Chapter 2 - Part 2         </a:t>
            </a:r>
            <a:fld id="{6E3CA519-8933-DF4A-99B4-2348520BF9E0}" type="slidenum">
              <a:rPr lang="en-US"/>
              <a:pPr/>
              <a:t>36</a:t>
            </a:fld>
            <a:endParaRPr lang="en-US"/>
          </a:p>
        </p:txBody>
      </p:sp>
      <p:sp>
        <p:nvSpPr>
          <p:cNvPr id="362498" name="Rectangle 2"/>
          <p:cNvSpPr>
            <a:spLocks noGrp="1" noChangeArrowheads="1"/>
          </p:cNvSpPr>
          <p:nvPr>
            <p:ph type="title"/>
          </p:nvPr>
        </p:nvSpPr>
        <p:spPr/>
        <p:txBody>
          <a:bodyPr/>
          <a:lstStyle/>
          <a:p>
            <a:r>
              <a:rPr lang="en-US" b="1"/>
              <a:t>Four-Variable Maps</a:t>
            </a:r>
          </a:p>
        </p:txBody>
      </p:sp>
      <p:sp>
        <p:nvSpPr>
          <p:cNvPr id="362499" name="Rectangle 3"/>
          <p:cNvSpPr>
            <a:spLocks noGrp="1" noChangeArrowheads="1"/>
          </p:cNvSpPr>
          <p:nvPr>
            <p:ph type="body" idx="1"/>
          </p:nvPr>
        </p:nvSpPr>
        <p:spPr>
          <a:xfrm>
            <a:off x="728663" y="1233488"/>
            <a:ext cx="7772400" cy="4724400"/>
          </a:xfrm>
        </p:spPr>
        <p:txBody>
          <a:bodyPr/>
          <a:lstStyle/>
          <a:p>
            <a:r>
              <a:rPr lang="en-US" b="1"/>
              <a:t>Example Shapes of Rectangles:</a:t>
            </a:r>
          </a:p>
        </p:txBody>
      </p:sp>
      <p:sp>
        <p:nvSpPr>
          <p:cNvPr id="362518" name="Line 22"/>
          <p:cNvSpPr>
            <a:spLocks noChangeShapeType="1"/>
          </p:cNvSpPr>
          <p:nvPr/>
        </p:nvSpPr>
        <p:spPr bwMode="auto">
          <a:xfrm>
            <a:off x="4678363" y="1804988"/>
            <a:ext cx="0" cy="3787775"/>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362520" name="Line 24"/>
          <p:cNvSpPr>
            <a:spLocks noChangeShapeType="1"/>
          </p:cNvSpPr>
          <p:nvPr/>
        </p:nvSpPr>
        <p:spPr bwMode="auto">
          <a:xfrm>
            <a:off x="3662363" y="2466975"/>
            <a:ext cx="0" cy="3871913"/>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362521" name="Line 25"/>
          <p:cNvSpPr>
            <a:spLocks noChangeShapeType="1"/>
          </p:cNvSpPr>
          <p:nvPr/>
        </p:nvSpPr>
        <p:spPr bwMode="auto">
          <a:xfrm flipH="1">
            <a:off x="5724525" y="2444750"/>
            <a:ext cx="0" cy="3937000"/>
          </a:xfrm>
          <a:prstGeom prst="line">
            <a:avLst/>
          </a:prstGeom>
          <a:noFill/>
          <a:ln w="38100">
            <a:solidFill>
              <a:schemeClr val="tx1"/>
            </a:solidFill>
            <a:round/>
            <a:headEnd/>
            <a:tailEnd/>
          </a:ln>
          <a:effectLst/>
        </p:spPr>
        <p:txBody>
          <a:bodyPr>
            <a:prstTxWarp prst="textNoShape">
              <a:avLst/>
            </a:prstTxWarp>
          </a:bodyPr>
          <a:lstStyle/>
          <a:p>
            <a:endParaRPr lang="en-US"/>
          </a:p>
        </p:txBody>
      </p:sp>
      <p:grpSp>
        <p:nvGrpSpPr>
          <p:cNvPr id="362548" name="Group 52"/>
          <p:cNvGrpSpPr>
            <a:grpSpLocks/>
          </p:cNvGrpSpPr>
          <p:nvPr/>
        </p:nvGrpSpPr>
        <p:grpSpPr bwMode="auto">
          <a:xfrm>
            <a:off x="1898650" y="1830388"/>
            <a:ext cx="5481638" cy="4473575"/>
            <a:chOff x="1196" y="1153"/>
            <a:chExt cx="3453" cy="2818"/>
          </a:xfrm>
        </p:grpSpPr>
        <p:sp>
          <p:nvSpPr>
            <p:cNvPr id="362501" name="Text Box 5"/>
            <p:cNvSpPr txBox="1">
              <a:spLocks noChangeArrowheads="1"/>
            </p:cNvSpPr>
            <p:nvPr/>
          </p:nvSpPr>
          <p:spPr bwMode="auto">
            <a:xfrm>
              <a:off x="2069" y="2982"/>
              <a:ext cx="274" cy="327"/>
            </a:xfrm>
            <a:prstGeom prst="rect">
              <a:avLst/>
            </a:prstGeom>
            <a:noFill/>
            <a:ln w="9525">
              <a:noFill/>
              <a:miter lim="800000"/>
              <a:headEnd/>
              <a:tailEnd/>
            </a:ln>
            <a:effectLst/>
          </p:spPr>
          <p:txBody>
            <a:bodyPr>
              <a:prstTxWarp prst="textNoShape">
                <a:avLst/>
              </a:prstTxWarp>
              <a:spAutoFit/>
            </a:bodyPr>
            <a:lstStyle/>
            <a:p>
              <a:pPr>
                <a:buClrTx/>
              </a:pPr>
              <a:r>
                <a:rPr lang="en-US" b="1"/>
                <a:t>8</a:t>
              </a:r>
            </a:p>
          </p:txBody>
        </p:sp>
        <p:sp>
          <p:nvSpPr>
            <p:cNvPr id="362502" name="Text Box 6"/>
            <p:cNvSpPr txBox="1">
              <a:spLocks noChangeArrowheads="1"/>
            </p:cNvSpPr>
            <p:nvPr/>
          </p:nvSpPr>
          <p:spPr bwMode="auto">
            <a:xfrm>
              <a:off x="2686" y="2972"/>
              <a:ext cx="274" cy="327"/>
            </a:xfrm>
            <a:prstGeom prst="rect">
              <a:avLst/>
            </a:prstGeom>
            <a:noFill/>
            <a:ln w="9525">
              <a:noFill/>
              <a:miter lim="800000"/>
              <a:headEnd/>
              <a:tailEnd/>
            </a:ln>
            <a:effectLst/>
          </p:spPr>
          <p:txBody>
            <a:bodyPr>
              <a:prstTxWarp prst="textNoShape">
                <a:avLst/>
              </a:prstTxWarp>
              <a:spAutoFit/>
            </a:bodyPr>
            <a:lstStyle/>
            <a:p>
              <a:pPr>
                <a:buClrTx/>
              </a:pPr>
              <a:r>
                <a:rPr lang="en-US" b="1"/>
                <a:t>9</a:t>
              </a:r>
            </a:p>
          </p:txBody>
        </p:sp>
        <p:sp>
          <p:nvSpPr>
            <p:cNvPr id="362503" name="Text Box 7"/>
            <p:cNvSpPr txBox="1">
              <a:spLocks noChangeArrowheads="1"/>
            </p:cNvSpPr>
            <p:nvPr/>
          </p:nvSpPr>
          <p:spPr bwMode="auto">
            <a:xfrm>
              <a:off x="3933" y="2984"/>
              <a:ext cx="420" cy="327"/>
            </a:xfrm>
            <a:prstGeom prst="rect">
              <a:avLst/>
            </a:prstGeom>
            <a:noFill/>
            <a:ln w="9525">
              <a:noFill/>
              <a:miter lim="800000"/>
              <a:headEnd/>
              <a:tailEnd/>
            </a:ln>
            <a:effectLst/>
          </p:spPr>
          <p:txBody>
            <a:bodyPr>
              <a:prstTxWarp prst="textNoShape">
                <a:avLst/>
              </a:prstTxWarp>
              <a:spAutoFit/>
            </a:bodyPr>
            <a:lstStyle/>
            <a:p>
              <a:pPr>
                <a:buClrTx/>
              </a:pPr>
              <a:r>
                <a:rPr lang="en-US" b="1"/>
                <a:t>10</a:t>
              </a:r>
            </a:p>
          </p:txBody>
        </p:sp>
        <p:sp>
          <p:nvSpPr>
            <p:cNvPr id="362504" name="Text Box 8"/>
            <p:cNvSpPr txBox="1">
              <a:spLocks noChangeArrowheads="1"/>
            </p:cNvSpPr>
            <p:nvPr/>
          </p:nvSpPr>
          <p:spPr bwMode="auto">
            <a:xfrm>
              <a:off x="3262" y="2984"/>
              <a:ext cx="420" cy="327"/>
            </a:xfrm>
            <a:prstGeom prst="rect">
              <a:avLst/>
            </a:prstGeom>
            <a:noFill/>
            <a:ln w="9525">
              <a:noFill/>
              <a:miter lim="800000"/>
              <a:headEnd/>
              <a:tailEnd/>
            </a:ln>
            <a:effectLst/>
          </p:spPr>
          <p:txBody>
            <a:bodyPr>
              <a:prstTxWarp prst="textNoShape">
                <a:avLst/>
              </a:prstTxWarp>
              <a:spAutoFit/>
            </a:bodyPr>
            <a:lstStyle/>
            <a:p>
              <a:pPr>
                <a:buClrTx/>
              </a:pPr>
              <a:r>
                <a:rPr lang="en-US" b="1"/>
                <a:t>11</a:t>
              </a:r>
            </a:p>
          </p:txBody>
        </p:sp>
        <p:sp>
          <p:nvSpPr>
            <p:cNvPr id="362505" name="Text Box 9"/>
            <p:cNvSpPr txBox="1">
              <a:spLocks noChangeArrowheads="1"/>
            </p:cNvSpPr>
            <p:nvPr/>
          </p:nvSpPr>
          <p:spPr bwMode="auto">
            <a:xfrm>
              <a:off x="1993" y="2484"/>
              <a:ext cx="420" cy="327"/>
            </a:xfrm>
            <a:prstGeom prst="rect">
              <a:avLst/>
            </a:prstGeom>
            <a:noFill/>
            <a:ln w="9525">
              <a:noFill/>
              <a:miter lim="800000"/>
              <a:headEnd/>
              <a:tailEnd/>
            </a:ln>
            <a:effectLst/>
          </p:spPr>
          <p:txBody>
            <a:bodyPr>
              <a:prstTxWarp prst="textNoShape">
                <a:avLst/>
              </a:prstTxWarp>
              <a:spAutoFit/>
            </a:bodyPr>
            <a:lstStyle/>
            <a:p>
              <a:pPr>
                <a:buClrTx/>
              </a:pPr>
              <a:r>
                <a:rPr lang="en-US" b="1"/>
                <a:t>12</a:t>
              </a:r>
            </a:p>
          </p:txBody>
        </p:sp>
        <p:sp>
          <p:nvSpPr>
            <p:cNvPr id="362506" name="Text Box 10"/>
            <p:cNvSpPr txBox="1">
              <a:spLocks noChangeArrowheads="1"/>
            </p:cNvSpPr>
            <p:nvPr/>
          </p:nvSpPr>
          <p:spPr bwMode="auto">
            <a:xfrm>
              <a:off x="2621" y="2483"/>
              <a:ext cx="420" cy="327"/>
            </a:xfrm>
            <a:prstGeom prst="rect">
              <a:avLst/>
            </a:prstGeom>
            <a:noFill/>
            <a:ln w="9525">
              <a:noFill/>
              <a:miter lim="800000"/>
              <a:headEnd/>
              <a:tailEnd/>
            </a:ln>
            <a:effectLst/>
          </p:spPr>
          <p:txBody>
            <a:bodyPr>
              <a:prstTxWarp prst="textNoShape">
                <a:avLst/>
              </a:prstTxWarp>
              <a:spAutoFit/>
            </a:bodyPr>
            <a:lstStyle/>
            <a:p>
              <a:pPr>
                <a:buClrTx/>
              </a:pPr>
              <a:r>
                <a:rPr lang="en-US" b="1"/>
                <a:t>13</a:t>
              </a:r>
            </a:p>
          </p:txBody>
        </p:sp>
        <p:sp>
          <p:nvSpPr>
            <p:cNvPr id="362507" name="Text Box 11"/>
            <p:cNvSpPr txBox="1">
              <a:spLocks noChangeArrowheads="1"/>
            </p:cNvSpPr>
            <p:nvPr/>
          </p:nvSpPr>
          <p:spPr bwMode="auto">
            <a:xfrm>
              <a:off x="3919" y="2484"/>
              <a:ext cx="420" cy="327"/>
            </a:xfrm>
            <a:prstGeom prst="rect">
              <a:avLst/>
            </a:prstGeom>
            <a:noFill/>
            <a:ln w="9525">
              <a:noFill/>
              <a:miter lim="800000"/>
              <a:headEnd/>
              <a:tailEnd/>
            </a:ln>
            <a:effectLst/>
          </p:spPr>
          <p:txBody>
            <a:bodyPr>
              <a:prstTxWarp prst="textNoShape">
                <a:avLst/>
              </a:prstTxWarp>
              <a:spAutoFit/>
            </a:bodyPr>
            <a:lstStyle/>
            <a:p>
              <a:pPr>
                <a:buClrTx/>
              </a:pPr>
              <a:r>
                <a:rPr lang="en-US" b="1"/>
                <a:t>14</a:t>
              </a:r>
            </a:p>
          </p:txBody>
        </p:sp>
        <p:sp>
          <p:nvSpPr>
            <p:cNvPr id="362508" name="Text Box 12"/>
            <p:cNvSpPr txBox="1">
              <a:spLocks noChangeArrowheads="1"/>
            </p:cNvSpPr>
            <p:nvPr/>
          </p:nvSpPr>
          <p:spPr bwMode="auto">
            <a:xfrm>
              <a:off x="3262" y="2484"/>
              <a:ext cx="420" cy="327"/>
            </a:xfrm>
            <a:prstGeom prst="rect">
              <a:avLst/>
            </a:prstGeom>
            <a:noFill/>
            <a:ln w="9525">
              <a:noFill/>
              <a:miter lim="800000"/>
              <a:headEnd/>
              <a:tailEnd/>
            </a:ln>
            <a:effectLst/>
          </p:spPr>
          <p:txBody>
            <a:bodyPr>
              <a:prstTxWarp prst="textNoShape">
                <a:avLst/>
              </a:prstTxWarp>
              <a:spAutoFit/>
            </a:bodyPr>
            <a:lstStyle/>
            <a:p>
              <a:pPr>
                <a:buClrTx/>
              </a:pPr>
              <a:r>
                <a:rPr lang="en-US" b="1"/>
                <a:t>15</a:t>
              </a:r>
            </a:p>
          </p:txBody>
        </p:sp>
        <p:sp>
          <p:nvSpPr>
            <p:cNvPr id="362509" name="Text Box 13"/>
            <p:cNvSpPr txBox="1">
              <a:spLocks noChangeArrowheads="1"/>
            </p:cNvSpPr>
            <p:nvPr/>
          </p:nvSpPr>
          <p:spPr bwMode="auto">
            <a:xfrm>
              <a:off x="2050" y="1498"/>
              <a:ext cx="274" cy="288"/>
            </a:xfrm>
            <a:prstGeom prst="rect">
              <a:avLst/>
            </a:prstGeom>
            <a:noFill/>
            <a:ln w="9525">
              <a:noFill/>
              <a:miter lim="800000"/>
              <a:headEnd/>
              <a:tailEnd/>
            </a:ln>
            <a:effectLst/>
          </p:spPr>
          <p:txBody>
            <a:bodyPr>
              <a:prstTxWarp prst="textNoShape">
                <a:avLst/>
              </a:prstTxWarp>
              <a:spAutoFit/>
            </a:bodyPr>
            <a:lstStyle/>
            <a:p>
              <a:pPr>
                <a:buClrTx/>
              </a:pPr>
              <a:r>
                <a:rPr lang="en-US" sz="2400" b="1"/>
                <a:t>0</a:t>
              </a:r>
            </a:p>
          </p:txBody>
        </p:sp>
        <p:sp>
          <p:nvSpPr>
            <p:cNvPr id="362510" name="Text Box 14"/>
            <p:cNvSpPr txBox="1">
              <a:spLocks noChangeArrowheads="1"/>
            </p:cNvSpPr>
            <p:nvPr/>
          </p:nvSpPr>
          <p:spPr bwMode="auto">
            <a:xfrm>
              <a:off x="2673" y="1484"/>
              <a:ext cx="274" cy="327"/>
            </a:xfrm>
            <a:prstGeom prst="rect">
              <a:avLst/>
            </a:prstGeom>
            <a:noFill/>
            <a:ln w="9525">
              <a:noFill/>
              <a:miter lim="800000"/>
              <a:headEnd/>
              <a:tailEnd/>
            </a:ln>
            <a:effectLst/>
          </p:spPr>
          <p:txBody>
            <a:bodyPr>
              <a:prstTxWarp prst="textNoShape">
                <a:avLst/>
              </a:prstTxWarp>
              <a:spAutoFit/>
            </a:bodyPr>
            <a:lstStyle/>
            <a:p>
              <a:pPr>
                <a:buClrTx/>
              </a:pPr>
              <a:r>
                <a:rPr lang="en-US" b="1"/>
                <a:t>1</a:t>
              </a:r>
            </a:p>
          </p:txBody>
        </p:sp>
        <p:sp>
          <p:nvSpPr>
            <p:cNvPr id="362511" name="Text Box 15"/>
            <p:cNvSpPr txBox="1">
              <a:spLocks noChangeArrowheads="1"/>
            </p:cNvSpPr>
            <p:nvPr/>
          </p:nvSpPr>
          <p:spPr bwMode="auto">
            <a:xfrm>
              <a:off x="3322" y="1493"/>
              <a:ext cx="274" cy="327"/>
            </a:xfrm>
            <a:prstGeom prst="rect">
              <a:avLst/>
            </a:prstGeom>
            <a:noFill/>
            <a:ln w="9525">
              <a:noFill/>
              <a:miter lim="800000"/>
              <a:headEnd/>
              <a:tailEnd/>
            </a:ln>
            <a:effectLst/>
          </p:spPr>
          <p:txBody>
            <a:bodyPr>
              <a:prstTxWarp prst="textNoShape">
                <a:avLst/>
              </a:prstTxWarp>
              <a:spAutoFit/>
            </a:bodyPr>
            <a:lstStyle/>
            <a:p>
              <a:pPr>
                <a:buClrTx/>
              </a:pPr>
              <a:r>
                <a:rPr lang="en-US" b="1"/>
                <a:t>3</a:t>
              </a:r>
            </a:p>
          </p:txBody>
        </p:sp>
        <p:sp>
          <p:nvSpPr>
            <p:cNvPr id="362512" name="Text Box 16"/>
            <p:cNvSpPr txBox="1">
              <a:spLocks noChangeArrowheads="1"/>
            </p:cNvSpPr>
            <p:nvPr/>
          </p:nvSpPr>
          <p:spPr bwMode="auto">
            <a:xfrm>
              <a:off x="3979" y="1476"/>
              <a:ext cx="274" cy="327"/>
            </a:xfrm>
            <a:prstGeom prst="rect">
              <a:avLst/>
            </a:prstGeom>
            <a:noFill/>
            <a:ln w="9525">
              <a:noFill/>
              <a:miter lim="800000"/>
              <a:headEnd/>
              <a:tailEnd/>
            </a:ln>
            <a:effectLst/>
          </p:spPr>
          <p:txBody>
            <a:bodyPr>
              <a:prstTxWarp prst="textNoShape">
                <a:avLst/>
              </a:prstTxWarp>
              <a:spAutoFit/>
            </a:bodyPr>
            <a:lstStyle/>
            <a:p>
              <a:pPr>
                <a:buClrTx/>
              </a:pPr>
              <a:r>
                <a:rPr lang="en-US" b="1"/>
                <a:t>2</a:t>
              </a:r>
            </a:p>
          </p:txBody>
        </p:sp>
        <p:sp>
          <p:nvSpPr>
            <p:cNvPr id="362513" name="Text Box 17"/>
            <p:cNvSpPr txBox="1">
              <a:spLocks noChangeArrowheads="1"/>
            </p:cNvSpPr>
            <p:nvPr/>
          </p:nvSpPr>
          <p:spPr bwMode="auto">
            <a:xfrm>
              <a:off x="2677" y="1996"/>
              <a:ext cx="274" cy="327"/>
            </a:xfrm>
            <a:prstGeom prst="rect">
              <a:avLst/>
            </a:prstGeom>
            <a:noFill/>
            <a:ln w="9525">
              <a:noFill/>
              <a:miter lim="800000"/>
              <a:headEnd/>
              <a:tailEnd/>
            </a:ln>
            <a:effectLst/>
          </p:spPr>
          <p:txBody>
            <a:bodyPr>
              <a:prstTxWarp prst="textNoShape">
                <a:avLst/>
              </a:prstTxWarp>
              <a:spAutoFit/>
            </a:bodyPr>
            <a:lstStyle/>
            <a:p>
              <a:pPr>
                <a:buClrTx/>
              </a:pPr>
              <a:r>
                <a:rPr lang="en-US" b="1"/>
                <a:t>5</a:t>
              </a:r>
            </a:p>
          </p:txBody>
        </p:sp>
        <p:sp>
          <p:nvSpPr>
            <p:cNvPr id="362514" name="Text Box 18"/>
            <p:cNvSpPr txBox="1">
              <a:spLocks noChangeArrowheads="1"/>
            </p:cNvSpPr>
            <p:nvPr/>
          </p:nvSpPr>
          <p:spPr bwMode="auto">
            <a:xfrm>
              <a:off x="3951" y="1987"/>
              <a:ext cx="274" cy="327"/>
            </a:xfrm>
            <a:prstGeom prst="rect">
              <a:avLst/>
            </a:prstGeom>
            <a:noFill/>
            <a:ln w="9525">
              <a:noFill/>
              <a:miter lim="800000"/>
              <a:headEnd/>
              <a:tailEnd/>
            </a:ln>
            <a:effectLst/>
          </p:spPr>
          <p:txBody>
            <a:bodyPr>
              <a:prstTxWarp prst="textNoShape">
                <a:avLst/>
              </a:prstTxWarp>
              <a:spAutoFit/>
            </a:bodyPr>
            <a:lstStyle/>
            <a:p>
              <a:pPr>
                <a:buClrTx/>
              </a:pPr>
              <a:r>
                <a:rPr lang="en-US" b="1"/>
                <a:t>6</a:t>
              </a:r>
            </a:p>
          </p:txBody>
        </p:sp>
        <p:sp>
          <p:nvSpPr>
            <p:cNvPr id="362515" name="Text Box 19"/>
            <p:cNvSpPr txBox="1">
              <a:spLocks noChangeArrowheads="1"/>
            </p:cNvSpPr>
            <p:nvPr/>
          </p:nvSpPr>
          <p:spPr bwMode="auto">
            <a:xfrm>
              <a:off x="2045" y="2007"/>
              <a:ext cx="274" cy="327"/>
            </a:xfrm>
            <a:prstGeom prst="rect">
              <a:avLst/>
            </a:prstGeom>
            <a:noFill/>
            <a:ln w="9525">
              <a:noFill/>
              <a:miter lim="800000"/>
              <a:headEnd/>
              <a:tailEnd/>
            </a:ln>
            <a:effectLst/>
          </p:spPr>
          <p:txBody>
            <a:bodyPr>
              <a:prstTxWarp prst="textNoShape">
                <a:avLst/>
              </a:prstTxWarp>
              <a:spAutoFit/>
            </a:bodyPr>
            <a:lstStyle/>
            <a:p>
              <a:pPr>
                <a:buClrTx/>
              </a:pPr>
              <a:r>
                <a:rPr lang="en-US" b="1"/>
                <a:t>4</a:t>
              </a:r>
            </a:p>
          </p:txBody>
        </p:sp>
        <p:sp>
          <p:nvSpPr>
            <p:cNvPr id="362516" name="Text Box 20"/>
            <p:cNvSpPr txBox="1">
              <a:spLocks noChangeArrowheads="1"/>
            </p:cNvSpPr>
            <p:nvPr/>
          </p:nvSpPr>
          <p:spPr bwMode="auto">
            <a:xfrm>
              <a:off x="3335" y="2000"/>
              <a:ext cx="274" cy="327"/>
            </a:xfrm>
            <a:prstGeom prst="rect">
              <a:avLst/>
            </a:prstGeom>
            <a:noFill/>
            <a:ln w="9525">
              <a:noFill/>
              <a:miter lim="800000"/>
              <a:headEnd/>
              <a:tailEnd/>
            </a:ln>
            <a:effectLst/>
          </p:spPr>
          <p:txBody>
            <a:bodyPr>
              <a:prstTxWarp prst="textNoShape">
                <a:avLst/>
              </a:prstTxWarp>
              <a:spAutoFit/>
            </a:bodyPr>
            <a:lstStyle/>
            <a:p>
              <a:pPr>
                <a:buClrTx/>
              </a:pPr>
              <a:r>
                <a:rPr lang="en-US" b="1"/>
                <a:t>7</a:t>
              </a:r>
            </a:p>
          </p:txBody>
        </p:sp>
        <p:sp>
          <p:nvSpPr>
            <p:cNvPr id="362517" name="Rectangle 21"/>
            <p:cNvSpPr>
              <a:spLocks noChangeArrowheads="1"/>
            </p:cNvSpPr>
            <p:nvPr/>
          </p:nvSpPr>
          <p:spPr bwMode="auto">
            <a:xfrm>
              <a:off x="1598" y="1551"/>
              <a:ext cx="2638" cy="1965"/>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362519" name="Line 23"/>
            <p:cNvSpPr>
              <a:spLocks noChangeShapeType="1"/>
            </p:cNvSpPr>
            <p:nvPr/>
          </p:nvSpPr>
          <p:spPr bwMode="auto">
            <a:xfrm flipV="1">
              <a:off x="1257" y="2519"/>
              <a:ext cx="2992" cy="5"/>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362522" name="Text Box 26"/>
            <p:cNvSpPr txBox="1">
              <a:spLocks noChangeArrowheads="1"/>
            </p:cNvSpPr>
            <p:nvPr/>
          </p:nvSpPr>
          <p:spPr bwMode="auto">
            <a:xfrm>
              <a:off x="4375" y="2401"/>
              <a:ext cx="274" cy="327"/>
            </a:xfrm>
            <a:prstGeom prst="rect">
              <a:avLst/>
            </a:prstGeom>
            <a:noFill/>
            <a:ln w="9525">
              <a:noFill/>
              <a:miter lim="800000"/>
              <a:headEnd/>
              <a:tailEnd/>
            </a:ln>
            <a:effectLst/>
          </p:spPr>
          <p:txBody>
            <a:bodyPr>
              <a:prstTxWarp prst="textNoShape">
                <a:avLst/>
              </a:prstTxWarp>
              <a:spAutoFit/>
            </a:bodyPr>
            <a:lstStyle/>
            <a:p>
              <a:pPr>
                <a:buClrTx/>
              </a:pPr>
              <a:r>
                <a:rPr lang="en-US" b="1"/>
                <a:t>X</a:t>
              </a:r>
            </a:p>
          </p:txBody>
        </p:sp>
        <p:sp>
          <p:nvSpPr>
            <p:cNvPr id="362523" name="Text Box 27"/>
            <p:cNvSpPr txBox="1">
              <a:spLocks noChangeArrowheads="1"/>
            </p:cNvSpPr>
            <p:nvPr/>
          </p:nvSpPr>
          <p:spPr bwMode="auto">
            <a:xfrm>
              <a:off x="3471" y="1153"/>
              <a:ext cx="274" cy="328"/>
            </a:xfrm>
            <a:prstGeom prst="rect">
              <a:avLst/>
            </a:prstGeom>
            <a:noFill/>
            <a:ln w="9525">
              <a:noFill/>
              <a:miter lim="800000"/>
              <a:headEnd/>
              <a:tailEnd/>
            </a:ln>
            <a:effectLst/>
          </p:spPr>
          <p:txBody>
            <a:bodyPr>
              <a:prstTxWarp prst="textNoShape">
                <a:avLst/>
              </a:prstTxWarp>
              <a:spAutoFit/>
            </a:bodyPr>
            <a:lstStyle/>
            <a:p>
              <a:pPr>
                <a:buClrTx/>
              </a:pPr>
              <a:r>
                <a:rPr lang="en-US" b="1"/>
                <a:t>Y</a:t>
              </a:r>
            </a:p>
          </p:txBody>
        </p:sp>
        <p:sp>
          <p:nvSpPr>
            <p:cNvPr id="362524" name="Text Box 28"/>
            <p:cNvSpPr txBox="1">
              <a:spLocks noChangeArrowheads="1"/>
            </p:cNvSpPr>
            <p:nvPr/>
          </p:nvSpPr>
          <p:spPr bwMode="auto">
            <a:xfrm>
              <a:off x="2801" y="3645"/>
              <a:ext cx="274" cy="326"/>
            </a:xfrm>
            <a:prstGeom prst="rect">
              <a:avLst/>
            </a:prstGeom>
            <a:noFill/>
            <a:ln w="9525">
              <a:noFill/>
              <a:miter lim="800000"/>
              <a:headEnd/>
              <a:tailEnd/>
            </a:ln>
            <a:effectLst/>
          </p:spPr>
          <p:txBody>
            <a:bodyPr>
              <a:prstTxWarp prst="textNoShape">
                <a:avLst/>
              </a:prstTxWarp>
              <a:spAutoFit/>
            </a:bodyPr>
            <a:lstStyle/>
            <a:p>
              <a:pPr>
                <a:buClrTx/>
              </a:pPr>
              <a:r>
                <a:rPr lang="en-US" b="1"/>
                <a:t>Z</a:t>
              </a:r>
            </a:p>
          </p:txBody>
        </p:sp>
        <p:sp>
          <p:nvSpPr>
            <p:cNvPr id="362525" name="Line 29"/>
            <p:cNvSpPr>
              <a:spLocks noChangeShapeType="1"/>
            </p:cNvSpPr>
            <p:nvPr/>
          </p:nvSpPr>
          <p:spPr bwMode="auto">
            <a:xfrm flipV="1">
              <a:off x="1585" y="2041"/>
              <a:ext cx="3049" cy="1"/>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362526" name="Line 30"/>
            <p:cNvSpPr>
              <a:spLocks noChangeShapeType="1"/>
            </p:cNvSpPr>
            <p:nvPr/>
          </p:nvSpPr>
          <p:spPr bwMode="auto">
            <a:xfrm>
              <a:off x="1600" y="3020"/>
              <a:ext cx="3024" cy="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362527" name="Text Box 31"/>
            <p:cNvSpPr txBox="1">
              <a:spLocks noChangeArrowheads="1"/>
            </p:cNvSpPr>
            <p:nvPr/>
          </p:nvSpPr>
          <p:spPr bwMode="auto">
            <a:xfrm>
              <a:off x="1196" y="2805"/>
              <a:ext cx="337" cy="326"/>
            </a:xfrm>
            <a:prstGeom prst="rect">
              <a:avLst/>
            </a:prstGeom>
            <a:noFill/>
            <a:ln w="9525">
              <a:noFill/>
              <a:miter lim="800000"/>
              <a:headEnd/>
              <a:tailEnd/>
            </a:ln>
            <a:effectLst/>
          </p:spPr>
          <p:txBody>
            <a:bodyPr>
              <a:prstTxWarp prst="textNoShape">
                <a:avLst/>
              </a:prstTxWarp>
              <a:spAutoFit/>
            </a:bodyPr>
            <a:lstStyle/>
            <a:p>
              <a:pPr>
                <a:buClrTx/>
              </a:pPr>
              <a:r>
                <a:rPr lang="en-US" b="1"/>
                <a:t>W</a:t>
              </a:r>
            </a:p>
          </p:txBody>
        </p:sp>
      </p:grpSp>
      <p:sp>
        <p:nvSpPr>
          <p:cNvPr id="362529" name="AutoShape 33"/>
          <p:cNvSpPr>
            <a:spLocks noChangeArrowheads="1"/>
          </p:cNvSpPr>
          <p:nvPr/>
        </p:nvSpPr>
        <p:spPr bwMode="auto">
          <a:xfrm>
            <a:off x="4737100" y="2578100"/>
            <a:ext cx="1854200" cy="1358900"/>
          </a:xfrm>
          <a:prstGeom prst="roundRect">
            <a:avLst>
              <a:gd name="adj" fmla="val 16667"/>
            </a:avLst>
          </a:prstGeom>
          <a:noFill/>
          <a:ln w="38100">
            <a:solidFill>
              <a:schemeClr val="accent2"/>
            </a:solidFill>
            <a:round/>
            <a:headEnd/>
            <a:tailEnd/>
          </a:ln>
          <a:effectLst/>
        </p:spPr>
        <p:txBody>
          <a:bodyPr wrap="none" lIns="0" rIns="0" anchor="ctr">
            <a:prstTxWarp prst="textNoShape">
              <a:avLst/>
            </a:prstTxWarp>
            <a:spAutoFit/>
          </a:bodyPr>
          <a:lstStyle/>
          <a:p>
            <a:endParaRPr lang="en-US"/>
          </a:p>
        </p:txBody>
      </p:sp>
      <p:sp>
        <p:nvSpPr>
          <p:cNvPr id="362530" name="AutoShape 34"/>
          <p:cNvSpPr>
            <a:spLocks noChangeArrowheads="1"/>
          </p:cNvSpPr>
          <p:nvPr/>
        </p:nvSpPr>
        <p:spPr bwMode="auto">
          <a:xfrm>
            <a:off x="3759200" y="3340100"/>
            <a:ext cx="1854200" cy="1358900"/>
          </a:xfrm>
          <a:prstGeom prst="roundRect">
            <a:avLst>
              <a:gd name="adj" fmla="val 16667"/>
            </a:avLst>
          </a:prstGeom>
          <a:noFill/>
          <a:ln w="38100">
            <a:solidFill>
              <a:schemeClr val="accent2"/>
            </a:solidFill>
            <a:round/>
            <a:headEnd/>
            <a:tailEnd/>
          </a:ln>
          <a:effectLst/>
        </p:spPr>
        <p:txBody>
          <a:bodyPr wrap="none" lIns="0" rIns="0" anchor="ctr">
            <a:prstTxWarp prst="textNoShape">
              <a:avLst/>
            </a:prstTxWarp>
            <a:spAutoFit/>
          </a:bodyPr>
          <a:lstStyle/>
          <a:p>
            <a:endParaRPr lang="en-US"/>
          </a:p>
        </p:txBody>
      </p:sp>
      <p:grpSp>
        <p:nvGrpSpPr>
          <p:cNvPr id="362547" name="Group 51"/>
          <p:cNvGrpSpPr>
            <a:grpSpLocks/>
          </p:cNvGrpSpPr>
          <p:nvPr/>
        </p:nvGrpSpPr>
        <p:grpSpPr bwMode="auto">
          <a:xfrm>
            <a:off x="1981200" y="2133600"/>
            <a:ext cx="5308600" cy="3797300"/>
            <a:chOff x="1248" y="1336"/>
            <a:chExt cx="3344" cy="2392"/>
          </a:xfrm>
        </p:grpSpPr>
        <p:grpSp>
          <p:nvGrpSpPr>
            <p:cNvPr id="362534" name="Group 38"/>
            <p:cNvGrpSpPr>
              <a:grpSpLocks/>
            </p:cNvGrpSpPr>
            <p:nvPr/>
          </p:nvGrpSpPr>
          <p:grpSpPr bwMode="auto">
            <a:xfrm>
              <a:off x="3632" y="1336"/>
              <a:ext cx="960" cy="672"/>
              <a:chOff x="3632" y="1336"/>
              <a:chExt cx="960" cy="672"/>
            </a:xfrm>
          </p:grpSpPr>
          <p:sp>
            <p:nvSpPr>
              <p:cNvPr id="362531" name="AutoShape 35"/>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prstTxWarp prst="textNoShape">
                  <a:avLst/>
                </a:prstTxWarp>
                <a:spAutoFit/>
              </a:bodyPr>
              <a:lstStyle/>
              <a:p>
                <a:endParaRPr lang="en-US"/>
              </a:p>
            </p:txBody>
          </p:sp>
          <p:sp>
            <p:nvSpPr>
              <p:cNvPr id="362532" name="Rectangle 36"/>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prstTxWarp prst="textNoShape">
                  <a:avLst/>
                </a:prstTxWarp>
                <a:spAutoFit/>
              </a:bodyPr>
              <a:lstStyle/>
              <a:p>
                <a:endParaRPr lang="en-US"/>
              </a:p>
            </p:txBody>
          </p:sp>
          <p:sp>
            <p:nvSpPr>
              <p:cNvPr id="362533" name="Rectangle 37"/>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prstTxWarp prst="textNoShape">
                  <a:avLst/>
                </a:prstTxWarp>
                <a:spAutoFit/>
              </a:bodyPr>
              <a:lstStyle/>
              <a:p>
                <a:endParaRPr lang="en-US"/>
              </a:p>
            </p:txBody>
          </p:sp>
        </p:grpSp>
        <p:grpSp>
          <p:nvGrpSpPr>
            <p:cNvPr id="362535" name="Group 39"/>
            <p:cNvGrpSpPr>
              <a:grpSpLocks/>
            </p:cNvGrpSpPr>
            <p:nvPr/>
          </p:nvGrpSpPr>
          <p:grpSpPr bwMode="auto">
            <a:xfrm flipH="1">
              <a:off x="1256" y="1336"/>
              <a:ext cx="1024" cy="672"/>
              <a:chOff x="3632" y="1336"/>
              <a:chExt cx="960" cy="672"/>
            </a:xfrm>
          </p:grpSpPr>
          <p:sp>
            <p:nvSpPr>
              <p:cNvPr id="362536" name="AutoShape 40"/>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prstTxWarp prst="textNoShape">
                  <a:avLst/>
                </a:prstTxWarp>
                <a:spAutoFit/>
              </a:bodyPr>
              <a:lstStyle/>
              <a:p>
                <a:endParaRPr lang="en-US"/>
              </a:p>
            </p:txBody>
          </p:sp>
          <p:sp>
            <p:nvSpPr>
              <p:cNvPr id="362537" name="Rectangle 41"/>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prstTxWarp prst="textNoShape">
                  <a:avLst/>
                </a:prstTxWarp>
                <a:spAutoFit/>
              </a:bodyPr>
              <a:lstStyle/>
              <a:p>
                <a:endParaRPr lang="en-US"/>
              </a:p>
            </p:txBody>
          </p:sp>
          <p:sp>
            <p:nvSpPr>
              <p:cNvPr id="362538" name="Rectangle 42"/>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prstTxWarp prst="textNoShape">
                  <a:avLst/>
                </a:prstTxWarp>
                <a:spAutoFit/>
              </a:bodyPr>
              <a:lstStyle/>
              <a:p>
                <a:endParaRPr lang="en-US"/>
              </a:p>
            </p:txBody>
          </p:sp>
        </p:grpSp>
        <p:grpSp>
          <p:nvGrpSpPr>
            <p:cNvPr id="362539" name="Group 43"/>
            <p:cNvGrpSpPr>
              <a:grpSpLocks/>
            </p:cNvGrpSpPr>
            <p:nvPr/>
          </p:nvGrpSpPr>
          <p:grpSpPr bwMode="auto">
            <a:xfrm flipH="1" flipV="1">
              <a:off x="1248" y="3056"/>
              <a:ext cx="1024" cy="672"/>
              <a:chOff x="3632" y="1336"/>
              <a:chExt cx="960" cy="672"/>
            </a:xfrm>
          </p:grpSpPr>
          <p:sp>
            <p:nvSpPr>
              <p:cNvPr id="362540" name="AutoShape 44"/>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prstTxWarp prst="textNoShape">
                  <a:avLst/>
                </a:prstTxWarp>
                <a:spAutoFit/>
              </a:bodyPr>
              <a:lstStyle/>
              <a:p>
                <a:endParaRPr lang="en-US"/>
              </a:p>
            </p:txBody>
          </p:sp>
          <p:sp>
            <p:nvSpPr>
              <p:cNvPr id="362541" name="Rectangle 45"/>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prstTxWarp prst="textNoShape">
                  <a:avLst/>
                </a:prstTxWarp>
                <a:spAutoFit/>
              </a:bodyPr>
              <a:lstStyle/>
              <a:p>
                <a:endParaRPr lang="en-US"/>
              </a:p>
            </p:txBody>
          </p:sp>
          <p:sp>
            <p:nvSpPr>
              <p:cNvPr id="362542" name="Rectangle 46"/>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prstTxWarp prst="textNoShape">
                  <a:avLst/>
                </a:prstTxWarp>
                <a:spAutoFit/>
              </a:bodyPr>
              <a:lstStyle/>
              <a:p>
                <a:endParaRPr lang="en-US"/>
              </a:p>
            </p:txBody>
          </p:sp>
        </p:grpSp>
        <p:grpSp>
          <p:nvGrpSpPr>
            <p:cNvPr id="362543" name="Group 47"/>
            <p:cNvGrpSpPr>
              <a:grpSpLocks/>
            </p:cNvGrpSpPr>
            <p:nvPr/>
          </p:nvGrpSpPr>
          <p:grpSpPr bwMode="auto">
            <a:xfrm flipV="1">
              <a:off x="3632" y="3048"/>
              <a:ext cx="960" cy="672"/>
              <a:chOff x="3632" y="1336"/>
              <a:chExt cx="960" cy="672"/>
            </a:xfrm>
          </p:grpSpPr>
          <p:sp>
            <p:nvSpPr>
              <p:cNvPr id="362544" name="AutoShape 48"/>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p:spPr>
            <p:txBody>
              <a:bodyPr lIns="0" rIns="0" anchor="ctr">
                <a:prstTxWarp prst="textNoShape">
                  <a:avLst/>
                </a:prstTxWarp>
                <a:spAutoFit/>
              </a:bodyPr>
              <a:lstStyle/>
              <a:p>
                <a:endParaRPr lang="en-US"/>
              </a:p>
            </p:txBody>
          </p:sp>
          <p:sp>
            <p:nvSpPr>
              <p:cNvPr id="362545" name="Rectangle 49"/>
              <p:cNvSpPr>
                <a:spLocks noChangeArrowheads="1"/>
              </p:cNvSpPr>
              <p:nvPr/>
            </p:nvSpPr>
            <p:spPr bwMode="auto">
              <a:xfrm>
                <a:off x="3632" y="1336"/>
                <a:ext cx="960" cy="144"/>
              </a:xfrm>
              <a:prstGeom prst="rect">
                <a:avLst/>
              </a:prstGeom>
              <a:solidFill>
                <a:schemeClr val="bg1"/>
              </a:solidFill>
              <a:ln w="9525">
                <a:noFill/>
                <a:miter lim="800000"/>
                <a:headEnd/>
                <a:tailEnd/>
              </a:ln>
              <a:effectLst/>
            </p:spPr>
            <p:txBody>
              <a:bodyPr lIns="0" rIns="0" anchor="ctr">
                <a:prstTxWarp prst="textNoShape">
                  <a:avLst/>
                </a:prstTxWarp>
                <a:spAutoFit/>
              </a:bodyPr>
              <a:lstStyle/>
              <a:p>
                <a:endParaRPr lang="en-US"/>
              </a:p>
            </p:txBody>
          </p:sp>
          <p:sp>
            <p:nvSpPr>
              <p:cNvPr id="362546" name="Rectangle 50"/>
              <p:cNvSpPr>
                <a:spLocks noChangeArrowheads="1"/>
              </p:cNvSpPr>
              <p:nvPr/>
            </p:nvSpPr>
            <p:spPr bwMode="auto">
              <a:xfrm>
                <a:off x="4320" y="1456"/>
                <a:ext cx="208" cy="552"/>
              </a:xfrm>
              <a:prstGeom prst="rect">
                <a:avLst/>
              </a:prstGeom>
              <a:solidFill>
                <a:schemeClr val="bg1"/>
              </a:solidFill>
              <a:ln w="9525">
                <a:noFill/>
                <a:miter lim="800000"/>
                <a:headEnd/>
                <a:tailEnd/>
              </a:ln>
              <a:effectLst/>
            </p:spPr>
            <p:txBody>
              <a:bodyPr lIns="0" rIns="0" anchor="ctr">
                <a:prstTxWarp prst="textNoShape">
                  <a:avLst/>
                </a:prstTxWarp>
                <a:spAutoFit/>
              </a:bodyP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2530"/>
                                        </p:tgtEl>
                                        <p:attrNameLst>
                                          <p:attrName>style.visibility</p:attrName>
                                        </p:attrNameLst>
                                      </p:cBhvr>
                                      <p:to>
                                        <p:strVal val="visible"/>
                                      </p:to>
                                    </p:set>
                                  </p:childTnLst>
                                  <p:subTnLst>
                                    <p:animClr clrSpc="rgb" dir="cw">
                                      <p:cBhvr override="childStyle">
                                        <p:cTn dur="1" fill="hold" display="0" masterRel="nextClick" afterEffect="1"/>
                                        <p:tgtEl>
                                          <p:spTgt spid="362530"/>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62529"/>
                                        </p:tgtEl>
                                        <p:attrNameLst>
                                          <p:attrName>style.visibility</p:attrName>
                                        </p:attrNameLst>
                                      </p:cBhvr>
                                      <p:to>
                                        <p:strVal val="visible"/>
                                      </p:to>
                                    </p:set>
                                    <p:anim calcmode="lin" valueType="num">
                                      <p:cBhvr additive="base">
                                        <p:cTn id="11" dur="500" fill="hold"/>
                                        <p:tgtEl>
                                          <p:spTgt spid="362529"/>
                                        </p:tgtEl>
                                        <p:attrNameLst>
                                          <p:attrName>ppt_x</p:attrName>
                                        </p:attrNameLst>
                                      </p:cBhvr>
                                      <p:tavLst>
                                        <p:tav tm="0">
                                          <p:val>
                                            <p:strVal val="0-#ppt_w/2"/>
                                          </p:val>
                                        </p:tav>
                                        <p:tav tm="100000">
                                          <p:val>
                                            <p:strVal val="#ppt_x"/>
                                          </p:val>
                                        </p:tav>
                                      </p:tavLst>
                                    </p:anim>
                                    <p:anim calcmode="lin" valueType="num">
                                      <p:cBhvr additive="base">
                                        <p:cTn id="12" dur="500" fill="hold"/>
                                        <p:tgtEl>
                                          <p:spTgt spid="36252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62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29" grpId="0" animBg="1"/>
      <p:bldP spid="362530"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 name="Slide Number Placeholder 3"/>
          <p:cNvSpPr>
            <a:spLocks noGrp="1"/>
          </p:cNvSpPr>
          <p:nvPr>
            <p:ph type="sldNum" sz="quarter" idx="10"/>
          </p:nvPr>
        </p:nvSpPr>
        <p:spPr/>
        <p:txBody>
          <a:bodyPr/>
          <a:lstStyle/>
          <a:p>
            <a:r>
              <a:rPr lang="en-US"/>
              <a:t>Chapter 2 - Part 2         </a:t>
            </a:r>
            <a:fld id="{3F926A3F-B6F6-FA45-91E4-638A64257F3D}" type="slidenum">
              <a:rPr lang="en-US"/>
              <a:pPr/>
              <a:t>37</a:t>
            </a:fld>
            <a:endParaRPr lang="en-US"/>
          </a:p>
        </p:txBody>
      </p:sp>
      <p:sp>
        <p:nvSpPr>
          <p:cNvPr id="396290" name="Rectangle 2"/>
          <p:cNvSpPr>
            <a:spLocks noGrp="1" noChangeArrowheads="1"/>
          </p:cNvSpPr>
          <p:nvPr>
            <p:ph type="title"/>
          </p:nvPr>
        </p:nvSpPr>
        <p:spPr/>
        <p:txBody>
          <a:bodyPr/>
          <a:lstStyle/>
          <a:p>
            <a:r>
              <a:rPr lang="en-US" b="1"/>
              <a:t>Four-Variable Maps</a:t>
            </a:r>
          </a:p>
        </p:txBody>
      </p:sp>
      <p:sp>
        <p:nvSpPr>
          <p:cNvPr id="396291" name="Rectangle 3"/>
          <p:cNvSpPr>
            <a:spLocks noGrp="1" noChangeArrowheads="1"/>
          </p:cNvSpPr>
          <p:nvPr>
            <p:ph type="body" idx="1"/>
          </p:nvPr>
        </p:nvSpPr>
        <p:spPr>
          <a:xfrm>
            <a:off x="728663" y="1233488"/>
            <a:ext cx="7772400" cy="4724400"/>
          </a:xfrm>
        </p:spPr>
        <p:txBody>
          <a:bodyPr/>
          <a:lstStyle/>
          <a:p>
            <a:r>
              <a:rPr lang="en-US" b="1"/>
              <a:t>Example Shapes of Rectangles:</a:t>
            </a:r>
          </a:p>
        </p:txBody>
      </p:sp>
      <p:sp>
        <p:nvSpPr>
          <p:cNvPr id="396292" name="Line 4"/>
          <p:cNvSpPr>
            <a:spLocks noChangeShapeType="1"/>
          </p:cNvSpPr>
          <p:nvPr/>
        </p:nvSpPr>
        <p:spPr bwMode="auto">
          <a:xfrm>
            <a:off x="4678363" y="1804988"/>
            <a:ext cx="0" cy="3787775"/>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396293" name="Line 5"/>
          <p:cNvSpPr>
            <a:spLocks noChangeShapeType="1"/>
          </p:cNvSpPr>
          <p:nvPr/>
        </p:nvSpPr>
        <p:spPr bwMode="auto">
          <a:xfrm>
            <a:off x="3662363" y="2466975"/>
            <a:ext cx="0" cy="3871913"/>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396294" name="Line 6"/>
          <p:cNvSpPr>
            <a:spLocks noChangeShapeType="1"/>
          </p:cNvSpPr>
          <p:nvPr/>
        </p:nvSpPr>
        <p:spPr bwMode="auto">
          <a:xfrm flipH="1">
            <a:off x="5724525" y="2444750"/>
            <a:ext cx="0" cy="393700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396314" name="Text Box 26"/>
          <p:cNvSpPr txBox="1">
            <a:spLocks noChangeArrowheads="1"/>
          </p:cNvSpPr>
          <p:nvPr/>
        </p:nvSpPr>
        <p:spPr bwMode="auto">
          <a:xfrm>
            <a:off x="7046913" y="3773488"/>
            <a:ext cx="434975" cy="519112"/>
          </a:xfrm>
          <a:prstGeom prst="rect">
            <a:avLst/>
          </a:prstGeom>
          <a:noFill/>
          <a:ln w="9525">
            <a:noFill/>
            <a:miter lim="800000"/>
            <a:headEnd/>
            <a:tailEnd/>
          </a:ln>
          <a:effectLst/>
        </p:spPr>
        <p:txBody>
          <a:bodyPr>
            <a:prstTxWarp prst="textNoShape">
              <a:avLst/>
            </a:prstTxWarp>
            <a:spAutoFit/>
          </a:bodyPr>
          <a:lstStyle/>
          <a:p>
            <a:pPr>
              <a:buClrTx/>
            </a:pPr>
            <a:r>
              <a:rPr lang="en-US" b="1"/>
              <a:t>X</a:t>
            </a:r>
          </a:p>
        </p:txBody>
      </p:sp>
      <p:sp>
        <p:nvSpPr>
          <p:cNvPr id="396315" name="Text Box 27"/>
          <p:cNvSpPr txBox="1">
            <a:spLocks noChangeArrowheads="1"/>
          </p:cNvSpPr>
          <p:nvPr/>
        </p:nvSpPr>
        <p:spPr bwMode="auto">
          <a:xfrm>
            <a:off x="5522913" y="1690688"/>
            <a:ext cx="434975" cy="520700"/>
          </a:xfrm>
          <a:prstGeom prst="rect">
            <a:avLst/>
          </a:prstGeom>
          <a:noFill/>
          <a:ln w="9525">
            <a:noFill/>
            <a:miter lim="800000"/>
            <a:headEnd/>
            <a:tailEnd/>
          </a:ln>
          <a:effectLst/>
        </p:spPr>
        <p:txBody>
          <a:bodyPr>
            <a:prstTxWarp prst="textNoShape">
              <a:avLst/>
            </a:prstTxWarp>
            <a:spAutoFit/>
          </a:bodyPr>
          <a:lstStyle/>
          <a:p>
            <a:pPr>
              <a:buClrTx/>
            </a:pPr>
            <a:r>
              <a:rPr lang="en-US" b="1"/>
              <a:t>Y</a:t>
            </a:r>
          </a:p>
        </p:txBody>
      </p:sp>
      <p:sp>
        <p:nvSpPr>
          <p:cNvPr id="396316" name="Text Box 28"/>
          <p:cNvSpPr txBox="1">
            <a:spLocks noChangeArrowheads="1"/>
          </p:cNvSpPr>
          <p:nvPr/>
        </p:nvSpPr>
        <p:spPr bwMode="auto">
          <a:xfrm>
            <a:off x="4459288" y="5964238"/>
            <a:ext cx="434975" cy="517525"/>
          </a:xfrm>
          <a:prstGeom prst="rect">
            <a:avLst/>
          </a:prstGeom>
          <a:noFill/>
          <a:ln w="9525">
            <a:noFill/>
            <a:miter lim="800000"/>
            <a:headEnd/>
            <a:tailEnd/>
          </a:ln>
          <a:effectLst/>
        </p:spPr>
        <p:txBody>
          <a:bodyPr>
            <a:prstTxWarp prst="textNoShape">
              <a:avLst/>
            </a:prstTxWarp>
            <a:spAutoFit/>
          </a:bodyPr>
          <a:lstStyle/>
          <a:p>
            <a:pPr>
              <a:buClrTx/>
            </a:pPr>
            <a:r>
              <a:rPr lang="en-US" b="1"/>
              <a:t>Z</a:t>
            </a:r>
          </a:p>
        </p:txBody>
      </p:sp>
      <p:grpSp>
        <p:nvGrpSpPr>
          <p:cNvPr id="396343" name="Group 55"/>
          <p:cNvGrpSpPr>
            <a:grpSpLocks/>
          </p:cNvGrpSpPr>
          <p:nvPr/>
        </p:nvGrpSpPr>
        <p:grpSpPr bwMode="auto">
          <a:xfrm>
            <a:off x="2008188" y="2355850"/>
            <a:ext cx="5360987" cy="3238500"/>
            <a:chOff x="1265" y="1484"/>
            <a:chExt cx="3377" cy="2040"/>
          </a:xfrm>
        </p:grpSpPr>
        <p:sp>
          <p:nvSpPr>
            <p:cNvPr id="396296" name="Text Box 8"/>
            <p:cNvSpPr txBox="1">
              <a:spLocks noChangeArrowheads="1"/>
            </p:cNvSpPr>
            <p:nvPr/>
          </p:nvSpPr>
          <p:spPr bwMode="auto">
            <a:xfrm>
              <a:off x="2077" y="2990"/>
              <a:ext cx="274" cy="327"/>
            </a:xfrm>
            <a:prstGeom prst="rect">
              <a:avLst/>
            </a:prstGeom>
            <a:noFill/>
            <a:ln w="9525">
              <a:noFill/>
              <a:miter lim="800000"/>
              <a:headEnd/>
              <a:tailEnd/>
            </a:ln>
            <a:effectLst/>
          </p:spPr>
          <p:txBody>
            <a:bodyPr>
              <a:prstTxWarp prst="textNoShape">
                <a:avLst/>
              </a:prstTxWarp>
              <a:spAutoFit/>
            </a:bodyPr>
            <a:lstStyle/>
            <a:p>
              <a:pPr>
                <a:buClrTx/>
              </a:pPr>
              <a:r>
                <a:rPr lang="en-US" b="1"/>
                <a:t>8</a:t>
              </a:r>
            </a:p>
          </p:txBody>
        </p:sp>
        <p:sp>
          <p:nvSpPr>
            <p:cNvPr id="396297" name="Text Box 9"/>
            <p:cNvSpPr txBox="1">
              <a:spLocks noChangeArrowheads="1"/>
            </p:cNvSpPr>
            <p:nvPr/>
          </p:nvSpPr>
          <p:spPr bwMode="auto">
            <a:xfrm>
              <a:off x="2694" y="2980"/>
              <a:ext cx="274" cy="327"/>
            </a:xfrm>
            <a:prstGeom prst="rect">
              <a:avLst/>
            </a:prstGeom>
            <a:noFill/>
            <a:ln w="9525">
              <a:noFill/>
              <a:miter lim="800000"/>
              <a:headEnd/>
              <a:tailEnd/>
            </a:ln>
            <a:effectLst/>
          </p:spPr>
          <p:txBody>
            <a:bodyPr>
              <a:prstTxWarp prst="textNoShape">
                <a:avLst/>
              </a:prstTxWarp>
              <a:spAutoFit/>
            </a:bodyPr>
            <a:lstStyle/>
            <a:p>
              <a:pPr>
                <a:buClrTx/>
              </a:pPr>
              <a:r>
                <a:rPr lang="en-US" b="1"/>
                <a:t>9</a:t>
              </a:r>
            </a:p>
          </p:txBody>
        </p:sp>
        <p:sp>
          <p:nvSpPr>
            <p:cNvPr id="396298" name="Text Box 10"/>
            <p:cNvSpPr txBox="1">
              <a:spLocks noChangeArrowheads="1"/>
            </p:cNvSpPr>
            <p:nvPr/>
          </p:nvSpPr>
          <p:spPr bwMode="auto">
            <a:xfrm>
              <a:off x="3941" y="2992"/>
              <a:ext cx="420" cy="327"/>
            </a:xfrm>
            <a:prstGeom prst="rect">
              <a:avLst/>
            </a:prstGeom>
            <a:noFill/>
            <a:ln w="9525">
              <a:noFill/>
              <a:miter lim="800000"/>
              <a:headEnd/>
              <a:tailEnd/>
            </a:ln>
            <a:effectLst/>
          </p:spPr>
          <p:txBody>
            <a:bodyPr>
              <a:prstTxWarp prst="textNoShape">
                <a:avLst/>
              </a:prstTxWarp>
              <a:spAutoFit/>
            </a:bodyPr>
            <a:lstStyle/>
            <a:p>
              <a:pPr>
                <a:buClrTx/>
              </a:pPr>
              <a:r>
                <a:rPr lang="en-US" b="1"/>
                <a:t>10</a:t>
              </a:r>
            </a:p>
          </p:txBody>
        </p:sp>
        <p:sp>
          <p:nvSpPr>
            <p:cNvPr id="396299" name="Text Box 11"/>
            <p:cNvSpPr txBox="1">
              <a:spLocks noChangeArrowheads="1"/>
            </p:cNvSpPr>
            <p:nvPr/>
          </p:nvSpPr>
          <p:spPr bwMode="auto">
            <a:xfrm>
              <a:off x="3270" y="2992"/>
              <a:ext cx="420" cy="327"/>
            </a:xfrm>
            <a:prstGeom prst="rect">
              <a:avLst/>
            </a:prstGeom>
            <a:noFill/>
            <a:ln w="9525">
              <a:noFill/>
              <a:miter lim="800000"/>
              <a:headEnd/>
              <a:tailEnd/>
            </a:ln>
            <a:effectLst/>
          </p:spPr>
          <p:txBody>
            <a:bodyPr>
              <a:prstTxWarp prst="textNoShape">
                <a:avLst/>
              </a:prstTxWarp>
              <a:spAutoFit/>
            </a:bodyPr>
            <a:lstStyle/>
            <a:p>
              <a:pPr>
                <a:buClrTx/>
              </a:pPr>
              <a:r>
                <a:rPr lang="en-US" b="1"/>
                <a:t>11</a:t>
              </a:r>
            </a:p>
          </p:txBody>
        </p:sp>
        <p:sp>
          <p:nvSpPr>
            <p:cNvPr id="396300" name="Text Box 12"/>
            <p:cNvSpPr txBox="1">
              <a:spLocks noChangeArrowheads="1"/>
            </p:cNvSpPr>
            <p:nvPr/>
          </p:nvSpPr>
          <p:spPr bwMode="auto">
            <a:xfrm>
              <a:off x="2001" y="2492"/>
              <a:ext cx="420" cy="327"/>
            </a:xfrm>
            <a:prstGeom prst="rect">
              <a:avLst/>
            </a:prstGeom>
            <a:noFill/>
            <a:ln w="9525">
              <a:noFill/>
              <a:miter lim="800000"/>
              <a:headEnd/>
              <a:tailEnd/>
            </a:ln>
            <a:effectLst/>
          </p:spPr>
          <p:txBody>
            <a:bodyPr>
              <a:prstTxWarp prst="textNoShape">
                <a:avLst/>
              </a:prstTxWarp>
              <a:spAutoFit/>
            </a:bodyPr>
            <a:lstStyle/>
            <a:p>
              <a:pPr>
                <a:buClrTx/>
              </a:pPr>
              <a:r>
                <a:rPr lang="en-US" b="1"/>
                <a:t>12</a:t>
              </a:r>
            </a:p>
          </p:txBody>
        </p:sp>
        <p:sp>
          <p:nvSpPr>
            <p:cNvPr id="396301" name="Text Box 13"/>
            <p:cNvSpPr txBox="1">
              <a:spLocks noChangeArrowheads="1"/>
            </p:cNvSpPr>
            <p:nvPr/>
          </p:nvSpPr>
          <p:spPr bwMode="auto">
            <a:xfrm>
              <a:off x="2629" y="2491"/>
              <a:ext cx="420" cy="327"/>
            </a:xfrm>
            <a:prstGeom prst="rect">
              <a:avLst/>
            </a:prstGeom>
            <a:noFill/>
            <a:ln w="9525">
              <a:noFill/>
              <a:miter lim="800000"/>
              <a:headEnd/>
              <a:tailEnd/>
            </a:ln>
            <a:effectLst/>
          </p:spPr>
          <p:txBody>
            <a:bodyPr>
              <a:prstTxWarp prst="textNoShape">
                <a:avLst/>
              </a:prstTxWarp>
              <a:spAutoFit/>
            </a:bodyPr>
            <a:lstStyle/>
            <a:p>
              <a:pPr>
                <a:buClrTx/>
              </a:pPr>
              <a:r>
                <a:rPr lang="en-US" b="1"/>
                <a:t>13</a:t>
              </a:r>
            </a:p>
          </p:txBody>
        </p:sp>
        <p:sp>
          <p:nvSpPr>
            <p:cNvPr id="396302" name="Text Box 14"/>
            <p:cNvSpPr txBox="1">
              <a:spLocks noChangeArrowheads="1"/>
            </p:cNvSpPr>
            <p:nvPr/>
          </p:nvSpPr>
          <p:spPr bwMode="auto">
            <a:xfrm>
              <a:off x="3927" y="2492"/>
              <a:ext cx="420" cy="327"/>
            </a:xfrm>
            <a:prstGeom prst="rect">
              <a:avLst/>
            </a:prstGeom>
            <a:noFill/>
            <a:ln w="9525">
              <a:noFill/>
              <a:miter lim="800000"/>
              <a:headEnd/>
              <a:tailEnd/>
            </a:ln>
            <a:effectLst/>
          </p:spPr>
          <p:txBody>
            <a:bodyPr>
              <a:prstTxWarp prst="textNoShape">
                <a:avLst/>
              </a:prstTxWarp>
              <a:spAutoFit/>
            </a:bodyPr>
            <a:lstStyle/>
            <a:p>
              <a:pPr>
                <a:buClrTx/>
              </a:pPr>
              <a:r>
                <a:rPr lang="en-US" b="1"/>
                <a:t>14</a:t>
              </a:r>
            </a:p>
          </p:txBody>
        </p:sp>
        <p:sp>
          <p:nvSpPr>
            <p:cNvPr id="396303" name="Text Box 15"/>
            <p:cNvSpPr txBox="1">
              <a:spLocks noChangeArrowheads="1"/>
            </p:cNvSpPr>
            <p:nvPr/>
          </p:nvSpPr>
          <p:spPr bwMode="auto">
            <a:xfrm>
              <a:off x="3270" y="2492"/>
              <a:ext cx="420" cy="327"/>
            </a:xfrm>
            <a:prstGeom prst="rect">
              <a:avLst/>
            </a:prstGeom>
            <a:noFill/>
            <a:ln w="9525">
              <a:noFill/>
              <a:miter lim="800000"/>
              <a:headEnd/>
              <a:tailEnd/>
            </a:ln>
            <a:effectLst/>
          </p:spPr>
          <p:txBody>
            <a:bodyPr>
              <a:prstTxWarp prst="textNoShape">
                <a:avLst/>
              </a:prstTxWarp>
              <a:spAutoFit/>
            </a:bodyPr>
            <a:lstStyle/>
            <a:p>
              <a:pPr>
                <a:buClrTx/>
              </a:pPr>
              <a:r>
                <a:rPr lang="en-US" b="1"/>
                <a:t>15</a:t>
              </a:r>
            </a:p>
          </p:txBody>
        </p:sp>
        <p:sp>
          <p:nvSpPr>
            <p:cNvPr id="396304" name="Text Box 16"/>
            <p:cNvSpPr txBox="1">
              <a:spLocks noChangeArrowheads="1"/>
            </p:cNvSpPr>
            <p:nvPr/>
          </p:nvSpPr>
          <p:spPr bwMode="auto">
            <a:xfrm>
              <a:off x="2058" y="1506"/>
              <a:ext cx="274" cy="288"/>
            </a:xfrm>
            <a:prstGeom prst="rect">
              <a:avLst/>
            </a:prstGeom>
            <a:noFill/>
            <a:ln w="9525">
              <a:noFill/>
              <a:miter lim="800000"/>
              <a:headEnd/>
              <a:tailEnd/>
            </a:ln>
            <a:effectLst/>
          </p:spPr>
          <p:txBody>
            <a:bodyPr>
              <a:prstTxWarp prst="textNoShape">
                <a:avLst/>
              </a:prstTxWarp>
              <a:spAutoFit/>
            </a:bodyPr>
            <a:lstStyle/>
            <a:p>
              <a:pPr>
                <a:buClrTx/>
              </a:pPr>
              <a:r>
                <a:rPr lang="en-US" sz="2400" b="1"/>
                <a:t>0</a:t>
              </a:r>
            </a:p>
          </p:txBody>
        </p:sp>
        <p:sp>
          <p:nvSpPr>
            <p:cNvPr id="396305" name="Text Box 17"/>
            <p:cNvSpPr txBox="1">
              <a:spLocks noChangeArrowheads="1"/>
            </p:cNvSpPr>
            <p:nvPr/>
          </p:nvSpPr>
          <p:spPr bwMode="auto">
            <a:xfrm>
              <a:off x="2681" y="1492"/>
              <a:ext cx="274" cy="327"/>
            </a:xfrm>
            <a:prstGeom prst="rect">
              <a:avLst/>
            </a:prstGeom>
            <a:noFill/>
            <a:ln w="9525">
              <a:noFill/>
              <a:miter lim="800000"/>
              <a:headEnd/>
              <a:tailEnd/>
            </a:ln>
            <a:effectLst/>
          </p:spPr>
          <p:txBody>
            <a:bodyPr>
              <a:prstTxWarp prst="textNoShape">
                <a:avLst/>
              </a:prstTxWarp>
              <a:spAutoFit/>
            </a:bodyPr>
            <a:lstStyle/>
            <a:p>
              <a:pPr>
                <a:buClrTx/>
              </a:pPr>
              <a:r>
                <a:rPr lang="en-US" b="1"/>
                <a:t>1</a:t>
              </a:r>
            </a:p>
          </p:txBody>
        </p:sp>
        <p:sp>
          <p:nvSpPr>
            <p:cNvPr id="396306" name="Text Box 18"/>
            <p:cNvSpPr txBox="1">
              <a:spLocks noChangeArrowheads="1"/>
            </p:cNvSpPr>
            <p:nvPr/>
          </p:nvSpPr>
          <p:spPr bwMode="auto">
            <a:xfrm>
              <a:off x="3330" y="1501"/>
              <a:ext cx="274" cy="327"/>
            </a:xfrm>
            <a:prstGeom prst="rect">
              <a:avLst/>
            </a:prstGeom>
            <a:noFill/>
            <a:ln w="9525">
              <a:noFill/>
              <a:miter lim="800000"/>
              <a:headEnd/>
              <a:tailEnd/>
            </a:ln>
            <a:effectLst/>
          </p:spPr>
          <p:txBody>
            <a:bodyPr>
              <a:prstTxWarp prst="textNoShape">
                <a:avLst/>
              </a:prstTxWarp>
              <a:spAutoFit/>
            </a:bodyPr>
            <a:lstStyle/>
            <a:p>
              <a:pPr>
                <a:buClrTx/>
              </a:pPr>
              <a:r>
                <a:rPr lang="en-US" b="1"/>
                <a:t>3</a:t>
              </a:r>
            </a:p>
          </p:txBody>
        </p:sp>
        <p:sp>
          <p:nvSpPr>
            <p:cNvPr id="396307" name="Text Box 19"/>
            <p:cNvSpPr txBox="1">
              <a:spLocks noChangeArrowheads="1"/>
            </p:cNvSpPr>
            <p:nvPr/>
          </p:nvSpPr>
          <p:spPr bwMode="auto">
            <a:xfrm>
              <a:off x="3987" y="1484"/>
              <a:ext cx="274" cy="327"/>
            </a:xfrm>
            <a:prstGeom prst="rect">
              <a:avLst/>
            </a:prstGeom>
            <a:noFill/>
            <a:ln w="9525">
              <a:noFill/>
              <a:miter lim="800000"/>
              <a:headEnd/>
              <a:tailEnd/>
            </a:ln>
            <a:effectLst/>
          </p:spPr>
          <p:txBody>
            <a:bodyPr>
              <a:prstTxWarp prst="textNoShape">
                <a:avLst/>
              </a:prstTxWarp>
              <a:spAutoFit/>
            </a:bodyPr>
            <a:lstStyle/>
            <a:p>
              <a:pPr>
                <a:buClrTx/>
              </a:pPr>
              <a:r>
                <a:rPr lang="en-US" b="1"/>
                <a:t>2</a:t>
              </a:r>
            </a:p>
          </p:txBody>
        </p:sp>
        <p:sp>
          <p:nvSpPr>
            <p:cNvPr id="396308" name="Text Box 20"/>
            <p:cNvSpPr txBox="1">
              <a:spLocks noChangeArrowheads="1"/>
            </p:cNvSpPr>
            <p:nvPr/>
          </p:nvSpPr>
          <p:spPr bwMode="auto">
            <a:xfrm>
              <a:off x="2685" y="2004"/>
              <a:ext cx="274" cy="327"/>
            </a:xfrm>
            <a:prstGeom prst="rect">
              <a:avLst/>
            </a:prstGeom>
            <a:noFill/>
            <a:ln w="9525">
              <a:noFill/>
              <a:miter lim="800000"/>
              <a:headEnd/>
              <a:tailEnd/>
            </a:ln>
            <a:effectLst/>
          </p:spPr>
          <p:txBody>
            <a:bodyPr>
              <a:prstTxWarp prst="textNoShape">
                <a:avLst/>
              </a:prstTxWarp>
              <a:spAutoFit/>
            </a:bodyPr>
            <a:lstStyle/>
            <a:p>
              <a:pPr>
                <a:buClrTx/>
              </a:pPr>
              <a:r>
                <a:rPr lang="en-US" b="1"/>
                <a:t>5</a:t>
              </a:r>
            </a:p>
          </p:txBody>
        </p:sp>
        <p:sp>
          <p:nvSpPr>
            <p:cNvPr id="396309" name="Text Box 21"/>
            <p:cNvSpPr txBox="1">
              <a:spLocks noChangeArrowheads="1"/>
            </p:cNvSpPr>
            <p:nvPr/>
          </p:nvSpPr>
          <p:spPr bwMode="auto">
            <a:xfrm>
              <a:off x="3959" y="1995"/>
              <a:ext cx="274" cy="327"/>
            </a:xfrm>
            <a:prstGeom prst="rect">
              <a:avLst/>
            </a:prstGeom>
            <a:noFill/>
            <a:ln w="9525">
              <a:noFill/>
              <a:miter lim="800000"/>
              <a:headEnd/>
              <a:tailEnd/>
            </a:ln>
            <a:effectLst/>
          </p:spPr>
          <p:txBody>
            <a:bodyPr>
              <a:prstTxWarp prst="textNoShape">
                <a:avLst/>
              </a:prstTxWarp>
              <a:spAutoFit/>
            </a:bodyPr>
            <a:lstStyle/>
            <a:p>
              <a:pPr>
                <a:buClrTx/>
              </a:pPr>
              <a:r>
                <a:rPr lang="en-US" b="1"/>
                <a:t>6</a:t>
              </a:r>
            </a:p>
          </p:txBody>
        </p:sp>
        <p:sp>
          <p:nvSpPr>
            <p:cNvPr id="396310" name="Text Box 22"/>
            <p:cNvSpPr txBox="1">
              <a:spLocks noChangeArrowheads="1"/>
            </p:cNvSpPr>
            <p:nvPr/>
          </p:nvSpPr>
          <p:spPr bwMode="auto">
            <a:xfrm>
              <a:off x="2053" y="2015"/>
              <a:ext cx="274" cy="327"/>
            </a:xfrm>
            <a:prstGeom prst="rect">
              <a:avLst/>
            </a:prstGeom>
            <a:noFill/>
            <a:ln w="9525">
              <a:noFill/>
              <a:miter lim="800000"/>
              <a:headEnd/>
              <a:tailEnd/>
            </a:ln>
            <a:effectLst/>
          </p:spPr>
          <p:txBody>
            <a:bodyPr>
              <a:prstTxWarp prst="textNoShape">
                <a:avLst/>
              </a:prstTxWarp>
              <a:spAutoFit/>
            </a:bodyPr>
            <a:lstStyle/>
            <a:p>
              <a:pPr>
                <a:buClrTx/>
              </a:pPr>
              <a:r>
                <a:rPr lang="en-US" b="1"/>
                <a:t>4</a:t>
              </a:r>
            </a:p>
          </p:txBody>
        </p:sp>
        <p:sp>
          <p:nvSpPr>
            <p:cNvPr id="396311" name="Text Box 23"/>
            <p:cNvSpPr txBox="1">
              <a:spLocks noChangeArrowheads="1"/>
            </p:cNvSpPr>
            <p:nvPr/>
          </p:nvSpPr>
          <p:spPr bwMode="auto">
            <a:xfrm>
              <a:off x="3343" y="2008"/>
              <a:ext cx="274" cy="327"/>
            </a:xfrm>
            <a:prstGeom prst="rect">
              <a:avLst/>
            </a:prstGeom>
            <a:noFill/>
            <a:ln w="9525">
              <a:noFill/>
              <a:miter lim="800000"/>
              <a:headEnd/>
              <a:tailEnd/>
            </a:ln>
            <a:effectLst/>
          </p:spPr>
          <p:txBody>
            <a:bodyPr>
              <a:prstTxWarp prst="textNoShape">
                <a:avLst/>
              </a:prstTxWarp>
              <a:spAutoFit/>
            </a:bodyPr>
            <a:lstStyle/>
            <a:p>
              <a:pPr>
                <a:buClrTx/>
              </a:pPr>
              <a:r>
                <a:rPr lang="en-US" b="1"/>
                <a:t>7</a:t>
              </a:r>
            </a:p>
          </p:txBody>
        </p:sp>
        <p:sp>
          <p:nvSpPr>
            <p:cNvPr id="396312" name="Rectangle 24"/>
            <p:cNvSpPr>
              <a:spLocks noChangeArrowheads="1"/>
            </p:cNvSpPr>
            <p:nvPr/>
          </p:nvSpPr>
          <p:spPr bwMode="auto">
            <a:xfrm>
              <a:off x="1606" y="1559"/>
              <a:ext cx="2638" cy="1965"/>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396313" name="Line 25"/>
            <p:cNvSpPr>
              <a:spLocks noChangeShapeType="1"/>
            </p:cNvSpPr>
            <p:nvPr/>
          </p:nvSpPr>
          <p:spPr bwMode="auto">
            <a:xfrm flipV="1">
              <a:off x="1265" y="2527"/>
              <a:ext cx="2992" cy="5"/>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396317" name="Line 29"/>
            <p:cNvSpPr>
              <a:spLocks noChangeShapeType="1"/>
            </p:cNvSpPr>
            <p:nvPr/>
          </p:nvSpPr>
          <p:spPr bwMode="auto">
            <a:xfrm flipV="1">
              <a:off x="1593" y="2049"/>
              <a:ext cx="3049" cy="1"/>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396318" name="Line 30"/>
            <p:cNvSpPr>
              <a:spLocks noChangeShapeType="1"/>
            </p:cNvSpPr>
            <p:nvPr/>
          </p:nvSpPr>
          <p:spPr bwMode="auto">
            <a:xfrm>
              <a:off x="1608" y="3028"/>
              <a:ext cx="3024" cy="0"/>
            </a:xfrm>
            <a:prstGeom prst="line">
              <a:avLst/>
            </a:prstGeom>
            <a:noFill/>
            <a:ln w="38100">
              <a:solidFill>
                <a:schemeClr val="tx1"/>
              </a:solidFill>
              <a:round/>
              <a:headEnd/>
              <a:tailEnd/>
            </a:ln>
            <a:effectLst/>
          </p:spPr>
          <p:txBody>
            <a:bodyPr>
              <a:prstTxWarp prst="textNoShape">
                <a:avLst/>
              </a:prstTxWarp>
            </a:bodyPr>
            <a:lstStyle/>
            <a:p>
              <a:endParaRPr lang="en-US"/>
            </a:p>
          </p:txBody>
        </p:sp>
      </p:grpSp>
      <p:sp>
        <p:nvSpPr>
          <p:cNvPr id="396319" name="Text Box 31"/>
          <p:cNvSpPr txBox="1">
            <a:spLocks noChangeArrowheads="1"/>
          </p:cNvSpPr>
          <p:nvPr/>
        </p:nvSpPr>
        <p:spPr bwMode="auto">
          <a:xfrm>
            <a:off x="1898650" y="4516438"/>
            <a:ext cx="534988" cy="517525"/>
          </a:xfrm>
          <a:prstGeom prst="rect">
            <a:avLst/>
          </a:prstGeom>
          <a:noFill/>
          <a:ln w="9525">
            <a:noFill/>
            <a:miter lim="800000"/>
            <a:headEnd/>
            <a:tailEnd/>
          </a:ln>
          <a:effectLst/>
        </p:spPr>
        <p:txBody>
          <a:bodyPr>
            <a:prstTxWarp prst="textNoShape">
              <a:avLst/>
            </a:prstTxWarp>
            <a:spAutoFit/>
          </a:bodyPr>
          <a:lstStyle/>
          <a:p>
            <a:pPr>
              <a:buClrTx/>
            </a:pPr>
            <a:r>
              <a:rPr lang="en-US" b="1"/>
              <a:t>W</a:t>
            </a:r>
          </a:p>
        </p:txBody>
      </p:sp>
      <p:sp>
        <p:nvSpPr>
          <p:cNvPr id="396321" name="AutoShape 33"/>
          <p:cNvSpPr>
            <a:spLocks noChangeArrowheads="1"/>
          </p:cNvSpPr>
          <p:nvPr/>
        </p:nvSpPr>
        <p:spPr bwMode="auto">
          <a:xfrm rot="-5400000">
            <a:off x="3219450" y="3105150"/>
            <a:ext cx="2933700" cy="1866900"/>
          </a:xfrm>
          <a:prstGeom prst="roundRect">
            <a:avLst>
              <a:gd name="adj" fmla="val 16667"/>
            </a:avLst>
          </a:prstGeom>
          <a:noFill/>
          <a:ln w="38100">
            <a:solidFill>
              <a:schemeClr val="accent2"/>
            </a:solidFill>
            <a:round/>
            <a:headEnd/>
            <a:tailEnd/>
          </a:ln>
          <a:effectLst/>
        </p:spPr>
        <p:txBody>
          <a:bodyPr lIns="0" rIns="0" anchor="ctr">
            <a:prstTxWarp prst="textNoShape">
              <a:avLst/>
            </a:prstTxWarp>
            <a:spAutoFit/>
          </a:bodyPr>
          <a:lstStyle/>
          <a:p>
            <a:endParaRPr lang="en-US"/>
          </a:p>
        </p:txBody>
      </p:sp>
      <p:sp>
        <p:nvSpPr>
          <p:cNvPr id="396350" name="Rectangle 62"/>
          <p:cNvSpPr>
            <a:spLocks noChangeArrowheads="1"/>
          </p:cNvSpPr>
          <p:nvPr/>
        </p:nvSpPr>
        <p:spPr bwMode="auto">
          <a:xfrm>
            <a:off x="2311400" y="4038600"/>
            <a:ext cx="127000" cy="1422400"/>
          </a:xfrm>
          <a:prstGeom prst="rect">
            <a:avLst/>
          </a:prstGeom>
          <a:solidFill>
            <a:schemeClr val="bg1"/>
          </a:solidFill>
          <a:ln w="9525">
            <a:noFill/>
            <a:miter lim="800000"/>
            <a:headEnd/>
            <a:tailEnd/>
          </a:ln>
          <a:effectLst/>
        </p:spPr>
        <p:txBody>
          <a:bodyPr lIns="0" rIns="0" anchor="ctr">
            <a:prstTxWarp prst="textNoShape">
              <a:avLst/>
            </a:prstTxWarp>
            <a:spAutoFit/>
          </a:bodyPr>
          <a:lstStyle/>
          <a:p>
            <a:endParaRPr lang="en-US"/>
          </a:p>
        </p:txBody>
      </p:sp>
      <p:grpSp>
        <p:nvGrpSpPr>
          <p:cNvPr id="396364" name="Group 76"/>
          <p:cNvGrpSpPr>
            <a:grpSpLocks/>
          </p:cNvGrpSpPr>
          <p:nvPr/>
        </p:nvGrpSpPr>
        <p:grpSpPr bwMode="auto">
          <a:xfrm>
            <a:off x="2463800" y="2603500"/>
            <a:ext cx="4432300" cy="2882900"/>
            <a:chOff x="1560" y="1640"/>
            <a:chExt cx="2792" cy="1816"/>
          </a:xfrm>
        </p:grpSpPr>
        <p:grpSp>
          <p:nvGrpSpPr>
            <p:cNvPr id="396357" name="Group 69"/>
            <p:cNvGrpSpPr>
              <a:grpSpLocks/>
            </p:cNvGrpSpPr>
            <p:nvPr/>
          </p:nvGrpSpPr>
          <p:grpSpPr bwMode="auto">
            <a:xfrm>
              <a:off x="1560" y="1640"/>
              <a:ext cx="696" cy="1816"/>
              <a:chOff x="1560" y="1656"/>
              <a:chExt cx="696" cy="1816"/>
            </a:xfrm>
          </p:grpSpPr>
          <p:sp>
            <p:nvSpPr>
              <p:cNvPr id="396351" name="Arc 63"/>
              <p:cNvSpPr>
                <a:spLocks/>
              </p:cNvSpPr>
              <p:nvPr/>
            </p:nvSpPr>
            <p:spPr bwMode="auto">
              <a:xfrm flipV="1">
                <a:off x="2112" y="333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accent2"/>
                </a:solidFill>
                <a:round/>
                <a:headEnd/>
                <a:tailEnd/>
              </a:ln>
              <a:effectLst/>
            </p:spPr>
            <p:txBody>
              <a:bodyPr wrap="none" lIns="0" rIns="0" anchor="ctr">
                <a:prstTxWarp prst="textNoShape">
                  <a:avLst/>
                </a:prstTxWarp>
                <a:spAutoFit/>
              </a:bodyPr>
              <a:lstStyle/>
              <a:p>
                <a:endParaRPr lang="en-US"/>
              </a:p>
            </p:txBody>
          </p:sp>
          <p:sp>
            <p:nvSpPr>
              <p:cNvPr id="396352" name="Line 64"/>
              <p:cNvSpPr>
                <a:spLocks noChangeShapeType="1"/>
              </p:cNvSpPr>
              <p:nvPr/>
            </p:nvSpPr>
            <p:spPr bwMode="auto">
              <a:xfrm flipV="1">
                <a:off x="2256" y="1792"/>
                <a:ext cx="0" cy="1552"/>
              </a:xfrm>
              <a:prstGeom prst="line">
                <a:avLst/>
              </a:prstGeom>
              <a:noFill/>
              <a:ln w="38100">
                <a:solidFill>
                  <a:schemeClr val="accent2"/>
                </a:solidFill>
                <a:round/>
                <a:headEnd/>
                <a:tailEnd/>
              </a:ln>
              <a:effectLst/>
            </p:spPr>
            <p:txBody>
              <a:bodyPr lIns="0" rIns="0" anchorCtr="1">
                <a:prstTxWarp prst="textNoShape">
                  <a:avLst/>
                </a:prstTxWarp>
                <a:spAutoFit/>
              </a:bodyPr>
              <a:lstStyle/>
              <a:p>
                <a:endParaRPr lang="en-US"/>
              </a:p>
            </p:txBody>
          </p:sp>
          <p:sp>
            <p:nvSpPr>
              <p:cNvPr id="396353" name="Arc 65"/>
              <p:cNvSpPr>
                <a:spLocks/>
              </p:cNvSpPr>
              <p:nvPr/>
            </p:nvSpPr>
            <p:spPr bwMode="auto">
              <a:xfrm>
                <a:off x="2120" y="165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accent2"/>
                </a:solidFill>
                <a:round/>
                <a:headEnd/>
                <a:tailEnd/>
              </a:ln>
              <a:effectLst/>
            </p:spPr>
            <p:txBody>
              <a:bodyPr wrap="none" lIns="0" rIns="0" anchor="ctr">
                <a:prstTxWarp prst="textNoShape">
                  <a:avLst/>
                </a:prstTxWarp>
                <a:spAutoFit/>
              </a:bodyPr>
              <a:lstStyle/>
              <a:p>
                <a:endParaRPr lang="en-US"/>
              </a:p>
            </p:txBody>
          </p:sp>
          <p:sp>
            <p:nvSpPr>
              <p:cNvPr id="396355" name="Line 67"/>
              <p:cNvSpPr>
                <a:spLocks noChangeShapeType="1"/>
              </p:cNvSpPr>
              <p:nvPr/>
            </p:nvSpPr>
            <p:spPr bwMode="auto">
              <a:xfrm flipH="1">
                <a:off x="1568" y="1656"/>
                <a:ext cx="552" cy="0"/>
              </a:xfrm>
              <a:prstGeom prst="line">
                <a:avLst/>
              </a:prstGeom>
              <a:noFill/>
              <a:ln w="38100">
                <a:solidFill>
                  <a:schemeClr val="accent2"/>
                </a:solidFill>
                <a:round/>
                <a:headEnd/>
                <a:tailEnd/>
              </a:ln>
              <a:effectLst/>
            </p:spPr>
            <p:txBody>
              <a:bodyPr lIns="0" rIns="0" anchorCtr="1">
                <a:prstTxWarp prst="textNoShape">
                  <a:avLst/>
                </a:prstTxWarp>
                <a:spAutoFit/>
              </a:bodyPr>
              <a:lstStyle/>
              <a:p>
                <a:endParaRPr lang="en-US"/>
              </a:p>
            </p:txBody>
          </p:sp>
          <p:sp>
            <p:nvSpPr>
              <p:cNvPr id="396356" name="Line 68"/>
              <p:cNvSpPr>
                <a:spLocks noChangeShapeType="1"/>
              </p:cNvSpPr>
              <p:nvPr/>
            </p:nvSpPr>
            <p:spPr bwMode="auto">
              <a:xfrm flipH="1">
                <a:off x="1560" y="3472"/>
                <a:ext cx="552" cy="0"/>
              </a:xfrm>
              <a:prstGeom prst="line">
                <a:avLst/>
              </a:prstGeom>
              <a:noFill/>
              <a:ln w="38100">
                <a:solidFill>
                  <a:schemeClr val="accent2"/>
                </a:solidFill>
                <a:round/>
                <a:headEnd/>
                <a:tailEnd/>
              </a:ln>
              <a:effectLst/>
            </p:spPr>
            <p:txBody>
              <a:bodyPr lIns="0" rIns="0" anchorCtr="1">
                <a:prstTxWarp prst="textNoShape">
                  <a:avLst/>
                </a:prstTxWarp>
                <a:spAutoFit/>
              </a:bodyPr>
              <a:lstStyle/>
              <a:p>
                <a:endParaRPr lang="en-US"/>
              </a:p>
            </p:txBody>
          </p:sp>
        </p:grpSp>
        <p:grpSp>
          <p:nvGrpSpPr>
            <p:cNvPr id="396358" name="Group 70"/>
            <p:cNvGrpSpPr>
              <a:grpSpLocks/>
            </p:cNvGrpSpPr>
            <p:nvPr/>
          </p:nvGrpSpPr>
          <p:grpSpPr bwMode="auto">
            <a:xfrm flipH="1">
              <a:off x="3656" y="1640"/>
              <a:ext cx="696" cy="1816"/>
              <a:chOff x="1560" y="1656"/>
              <a:chExt cx="696" cy="1816"/>
            </a:xfrm>
          </p:grpSpPr>
          <p:sp>
            <p:nvSpPr>
              <p:cNvPr id="396359" name="Arc 71"/>
              <p:cNvSpPr>
                <a:spLocks/>
              </p:cNvSpPr>
              <p:nvPr/>
            </p:nvSpPr>
            <p:spPr bwMode="auto">
              <a:xfrm flipV="1">
                <a:off x="2112" y="333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accent2"/>
                </a:solidFill>
                <a:round/>
                <a:headEnd/>
                <a:tailEnd/>
              </a:ln>
              <a:effectLst/>
            </p:spPr>
            <p:txBody>
              <a:bodyPr wrap="none" lIns="0" rIns="0" anchor="ctr">
                <a:prstTxWarp prst="textNoShape">
                  <a:avLst/>
                </a:prstTxWarp>
                <a:spAutoFit/>
              </a:bodyPr>
              <a:lstStyle/>
              <a:p>
                <a:endParaRPr lang="en-US"/>
              </a:p>
            </p:txBody>
          </p:sp>
          <p:sp>
            <p:nvSpPr>
              <p:cNvPr id="396360" name="Line 72"/>
              <p:cNvSpPr>
                <a:spLocks noChangeShapeType="1"/>
              </p:cNvSpPr>
              <p:nvPr/>
            </p:nvSpPr>
            <p:spPr bwMode="auto">
              <a:xfrm flipV="1">
                <a:off x="2256" y="1792"/>
                <a:ext cx="0" cy="1552"/>
              </a:xfrm>
              <a:prstGeom prst="line">
                <a:avLst/>
              </a:prstGeom>
              <a:noFill/>
              <a:ln w="38100">
                <a:solidFill>
                  <a:schemeClr val="accent2"/>
                </a:solidFill>
                <a:round/>
                <a:headEnd/>
                <a:tailEnd/>
              </a:ln>
              <a:effectLst/>
            </p:spPr>
            <p:txBody>
              <a:bodyPr lIns="0" rIns="0" anchorCtr="1">
                <a:prstTxWarp prst="textNoShape">
                  <a:avLst/>
                </a:prstTxWarp>
                <a:spAutoFit/>
              </a:bodyPr>
              <a:lstStyle/>
              <a:p>
                <a:endParaRPr lang="en-US"/>
              </a:p>
            </p:txBody>
          </p:sp>
          <p:sp>
            <p:nvSpPr>
              <p:cNvPr id="396361" name="Arc 73"/>
              <p:cNvSpPr>
                <a:spLocks/>
              </p:cNvSpPr>
              <p:nvPr/>
            </p:nvSpPr>
            <p:spPr bwMode="auto">
              <a:xfrm>
                <a:off x="2120" y="165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accent2"/>
                </a:solidFill>
                <a:round/>
                <a:headEnd/>
                <a:tailEnd/>
              </a:ln>
              <a:effectLst/>
            </p:spPr>
            <p:txBody>
              <a:bodyPr wrap="none" lIns="0" rIns="0" anchor="ctr">
                <a:prstTxWarp prst="textNoShape">
                  <a:avLst/>
                </a:prstTxWarp>
                <a:spAutoFit/>
              </a:bodyPr>
              <a:lstStyle/>
              <a:p>
                <a:endParaRPr lang="en-US"/>
              </a:p>
            </p:txBody>
          </p:sp>
          <p:sp>
            <p:nvSpPr>
              <p:cNvPr id="396362" name="Line 74"/>
              <p:cNvSpPr>
                <a:spLocks noChangeShapeType="1"/>
              </p:cNvSpPr>
              <p:nvPr/>
            </p:nvSpPr>
            <p:spPr bwMode="auto">
              <a:xfrm flipH="1">
                <a:off x="1568" y="1656"/>
                <a:ext cx="552" cy="0"/>
              </a:xfrm>
              <a:prstGeom prst="line">
                <a:avLst/>
              </a:prstGeom>
              <a:noFill/>
              <a:ln w="38100">
                <a:solidFill>
                  <a:schemeClr val="accent2"/>
                </a:solidFill>
                <a:round/>
                <a:headEnd/>
                <a:tailEnd/>
              </a:ln>
              <a:effectLst/>
            </p:spPr>
            <p:txBody>
              <a:bodyPr lIns="0" rIns="0" anchorCtr="1">
                <a:prstTxWarp prst="textNoShape">
                  <a:avLst/>
                </a:prstTxWarp>
                <a:spAutoFit/>
              </a:bodyPr>
              <a:lstStyle/>
              <a:p>
                <a:endParaRPr lang="en-US"/>
              </a:p>
            </p:txBody>
          </p:sp>
          <p:sp>
            <p:nvSpPr>
              <p:cNvPr id="396363" name="Line 75"/>
              <p:cNvSpPr>
                <a:spLocks noChangeShapeType="1"/>
              </p:cNvSpPr>
              <p:nvPr/>
            </p:nvSpPr>
            <p:spPr bwMode="auto">
              <a:xfrm flipH="1">
                <a:off x="1560" y="3472"/>
                <a:ext cx="552" cy="0"/>
              </a:xfrm>
              <a:prstGeom prst="line">
                <a:avLst/>
              </a:prstGeom>
              <a:noFill/>
              <a:ln w="38100">
                <a:solidFill>
                  <a:schemeClr val="accent2"/>
                </a:solidFill>
                <a:round/>
                <a:headEnd/>
                <a:tailEnd/>
              </a:ln>
              <a:effectLst/>
            </p:spPr>
            <p:txBody>
              <a:bodyPr lIns="0" rIns="0" anchorCtr="1">
                <a:prstTxWarp prst="textNoShape">
                  <a:avLst/>
                </a:prstTxWarp>
                <a:spAutoFit/>
              </a:bodyPr>
              <a:lstStyle/>
              <a:p>
                <a:endParaRPr lang="en-US"/>
              </a:p>
            </p:txBody>
          </p:sp>
        </p:grpSp>
      </p:grpSp>
      <p:grpSp>
        <p:nvGrpSpPr>
          <p:cNvPr id="396365" name="Group 77"/>
          <p:cNvGrpSpPr>
            <a:grpSpLocks/>
          </p:cNvGrpSpPr>
          <p:nvPr/>
        </p:nvGrpSpPr>
        <p:grpSpPr bwMode="auto">
          <a:xfrm rot="-5400000">
            <a:off x="2863850" y="2101850"/>
            <a:ext cx="3568700" cy="3987800"/>
            <a:chOff x="1560" y="1640"/>
            <a:chExt cx="2792" cy="1816"/>
          </a:xfrm>
        </p:grpSpPr>
        <p:grpSp>
          <p:nvGrpSpPr>
            <p:cNvPr id="396366" name="Group 78"/>
            <p:cNvGrpSpPr>
              <a:grpSpLocks/>
            </p:cNvGrpSpPr>
            <p:nvPr/>
          </p:nvGrpSpPr>
          <p:grpSpPr bwMode="auto">
            <a:xfrm>
              <a:off x="1560" y="1640"/>
              <a:ext cx="696" cy="1816"/>
              <a:chOff x="1560" y="1656"/>
              <a:chExt cx="696" cy="1816"/>
            </a:xfrm>
          </p:grpSpPr>
          <p:sp>
            <p:nvSpPr>
              <p:cNvPr id="396367" name="Arc 79"/>
              <p:cNvSpPr>
                <a:spLocks/>
              </p:cNvSpPr>
              <p:nvPr/>
            </p:nvSpPr>
            <p:spPr bwMode="auto">
              <a:xfrm flipV="1">
                <a:off x="2112" y="333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accent2"/>
                </a:solidFill>
                <a:round/>
                <a:headEnd/>
                <a:tailEnd/>
              </a:ln>
              <a:effectLst/>
            </p:spPr>
            <p:txBody>
              <a:bodyPr wrap="none" lIns="0" rIns="0" anchor="ctr">
                <a:prstTxWarp prst="textNoShape">
                  <a:avLst/>
                </a:prstTxWarp>
                <a:spAutoFit/>
              </a:bodyPr>
              <a:lstStyle/>
              <a:p>
                <a:endParaRPr lang="en-US"/>
              </a:p>
            </p:txBody>
          </p:sp>
          <p:sp>
            <p:nvSpPr>
              <p:cNvPr id="396368" name="Line 80"/>
              <p:cNvSpPr>
                <a:spLocks noChangeShapeType="1"/>
              </p:cNvSpPr>
              <p:nvPr/>
            </p:nvSpPr>
            <p:spPr bwMode="auto">
              <a:xfrm flipV="1">
                <a:off x="2256" y="1792"/>
                <a:ext cx="0" cy="1552"/>
              </a:xfrm>
              <a:prstGeom prst="line">
                <a:avLst/>
              </a:prstGeom>
              <a:noFill/>
              <a:ln w="38100">
                <a:solidFill>
                  <a:schemeClr val="accent2"/>
                </a:solidFill>
                <a:round/>
                <a:headEnd/>
                <a:tailEnd/>
              </a:ln>
              <a:effectLst/>
            </p:spPr>
            <p:txBody>
              <a:bodyPr lIns="0" rIns="0" anchorCtr="1">
                <a:prstTxWarp prst="textNoShape">
                  <a:avLst/>
                </a:prstTxWarp>
                <a:spAutoFit/>
              </a:bodyPr>
              <a:lstStyle/>
              <a:p>
                <a:endParaRPr lang="en-US"/>
              </a:p>
            </p:txBody>
          </p:sp>
          <p:sp>
            <p:nvSpPr>
              <p:cNvPr id="396369" name="Arc 81"/>
              <p:cNvSpPr>
                <a:spLocks/>
              </p:cNvSpPr>
              <p:nvPr/>
            </p:nvSpPr>
            <p:spPr bwMode="auto">
              <a:xfrm>
                <a:off x="2120" y="165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accent2"/>
                </a:solidFill>
                <a:round/>
                <a:headEnd/>
                <a:tailEnd/>
              </a:ln>
              <a:effectLst/>
            </p:spPr>
            <p:txBody>
              <a:bodyPr wrap="none" lIns="0" rIns="0" anchor="ctr">
                <a:prstTxWarp prst="textNoShape">
                  <a:avLst/>
                </a:prstTxWarp>
                <a:spAutoFit/>
              </a:bodyPr>
              <a:lstStyle/>
              <a:p>
                <a:endParaRPr lang="en-US"/>
              </a:p>
            </p:txBody>
          </p:sp>
          <p:sp>
            <p:nvSpPr>
              <p:cNvPr id="396370" name="Line 82"/>
              <p:cNvSpPr>
                <a:spLocks noChangeShapeType="1"/>
              </p:cNvSpPr>
              <p:nvPr/>
            </p:nvSpPr>
            <p:spPr bwMode="auto">
              <a:xfrm flipH="1">
                <a:off x="1568" y="1656"/>
                <a:ext cx="552" cy="0"/>
              </a:xfrm>
              <a:prstGeom prst="line">
                <a:avLst/>
              </a:prstGeom>
              <a:noFill/>
              <a:ln w="38100">
                <a:solidFill>
                  <a:schemeClr val="accent2"/>
                </a:solidFill>
                <a:round/>
                <a:headEnd/>
                <a:tailEnd/>
              </a:ln>
              <a:effectLst/>
            </p:spPr>
            <p:txBody>
              <a:bodyPr lIns="0" rIns="0" anchorCtr="1">
                <a:prstTxWarp prst="textNoShape">
                  <a:avLst/>
                </a:prstTxWarp>
                <a:spAutoFit/>
              </a:bodyPr>
              <a:lstStyle/>
              <a:p>
                <a:endParaRPr lang="en-US"/>
              </a:p>
            </p:txBody>
          </p:sp>
          <p:sp>
            <p:nvSpPr>
              <p:cNvPr id="396371" name="Line 83"/>
              <p:cNvSpPr>
                <a:spLocks noChangeShapeType="1"/>
              </p:cNvSpPr>
              <p:nvPr/>
            </p:nvSpPr>
            <p:spPr bwMode="auto">
              <a:xfrm flipH="1">
                <a:off x="1560" y="3472"/>
                <a:ext cx="552" cy="0"/>
              </a:xfrm>
              <a:prstGeom prst="line">
                <a:avLst/>
              </a:prstGeom>
              <a:noFill/>
              <a:ln w="38100">
                <a:solidFill>
                  <a:schemeClr val="accent2"/>
                </a:solidFill>
                <a:round/>
                <a:headEnd/>
                <a:tailEnd/>
              </a:ln>
              <a:effectLst/>
            </p:spPr>
            <p:txBody>
              <a:bodyPr lIns="0" rIns="0" anchorCtr="1">
                <a:prstTxWarp prst="textNoShape">
                  <a:avLst/>
                </a:prstTxWarp>
                <a:spAutoFit/>
              </a:bodyPr>
              <a:lstStyle/>
              <a:p>
                <a:endParaRPr lang="en-US"/>
              </a:p>
            </p:txBody>
          </p:sp>
        </p:grpSp>
        <p:grpSp>
          <p:nvGrpSpPr>
            <p:cNvPr id="396372" name="Group 84"/>
            <p:cNvGrpSpPr>
              <a:grpSpLocks/>
            </p:cNvGrpSpPr>
            <p:nvPr/>
          </p:nvGrpSpPr>
          <p:grpSpPr bwMode="auto">
            <a:xfrm flipH="1">
              <a:off x="3656" y="1640"/>
              <a:ext cx="696" cy="1816"/>
              <a:chOff x="1560" y="1656"/>
              <a:chExt cx="696" cy="1816"/>
            </a:xfrm>
          </p:grpSpPr>
          <p:sp>
            <p:nvSpPr>
              <p:cNvPr id="396373" name="Arc 85"/>
              <p:cNvSpPr>
                <a:spLocks/>
              </p:cNvSpPr>
              <p:nvPr/>
            </p:nvSpPr>
            <p:spPr bwMode="auto">
              <a:xfrm flipV="1">
                <a:off x="2112" y="333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accent2"/>
                </a:solidFill>
                <a:round/>
                <a:headEnd/>
                <a:tailEnd/>
              </a:ln>
              <a:effectLst/>
            </p:spPr>
            <p:txBody>
              <a:bodyPr wrap="none" lIns="0" rIns="0" anchor="ctr">
                <a:prstTxWarp prst="textNoShape">
                  <a:avLst/>
                </a:prstTxWarp>
                <a:spAutoFit/>
              </a:bodyPr>
              <a:lstStyle/>
              <a:p>
                <a:endParaRPr lang="en-US"/>
              </a:p>
            </p:txBody>
          </p:sp>
          <p:sp>
            <p:nvSpPr>
              <p:cNvPr id="396374" name="Line 86"/>
              <p:cNvSpPr>
                <a:spLocks noChangeShapeType="1"/>
              </p:cNvSpPr>
              <p:nvPr/>
            </p:nvSpPr>
            <p:spPr bwMode="auto">
              <a:xfrm flipV="1">
                <a:off x="2256" y="1792"/>
                <a:ext cx="0" cy="1552"/>
              </a:xfrm>
              <a:prstGeom prst="line">
                <a:avLst/>
              </a:prstGeom>
              <a:noFill/>
              <a:ln w="38100">
                <a:solidFill>
                  <a:schemeClr val="accent2"/>
                </a:solidFill>
                <a:round/>
                <a:headEnd/>
                <a:tailEnd/>
              </a:ln>
              <a:effectLst/>
            </p:spPr>
            <p:txBody>
              <a:bodyPr lIns="0" rIns="0" anchorCtr="1">
                <a:prstTxWarp prst="textNoShape">
                  <a:avLst/>
                </a:prstTxWarp>
                <a:spAutoFit/>
              </a:bodyPr>
              <a:lstStyle/>
              <a:p>
                <a:endParaRPr lang="en-US"/>
              </a:p>
            </p:txBody>
          </p:sp>
          <p:sp>
            <p:nvSpPr>
              <p:cNvPr id="396375" name="Arc 87"/>
              <p:cNvSpPr>
                <a:spLocks/>
              </p:cNvSpPr>
              <p:nvPr/>
            </p:nvSpPr>
            <p:spPr bwMode="auto">
              <a:xfrm>
                <a:off x="2120" y="1656"/>
                <a:ext cx="136" cy="1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accent2"/>
                </a:solidFill>
                <a:round/>
                <a:headEnd/>
                <a:tailEnd/>
              </a:ln>
              <a:effectLst/>
            </p:spPr>
            <p:txBody>
              <a:bodyPr wrap="none" lIns="0" rIns="0" anchor="ctr">
                <a:prstTxWarp prst="textNoShape">
                  <a:avLst/>
                </a:prstTxWarp>
                <a:spAutoFit/>
              </a:bodyPr>
              <a:lstStyle/>
              <a:p>
                <a:endParaRPr lang="en-US"/>
              </a:p>
            </p:txBody>
          </p:sp>
          <p:sp>
            <p:nvSpPr>
              <p:cNvPr id="396376" name="Line 88"/>
              <p:cNvSpPr>
                <a:spLocks noChangeShapeType="1"/>
              </p:cNvSpPr>
              <p:nvPr/>
            </p:nvSpPr>
            <p:spPr bwMode="auto">
              <a:xfrm flipH="1">
                <a:off x="1568" y="1656"/>
                <a:ext cx="552" cy="0"/>
              </a:xfrm>
              <a:prstGeom prst="line">
                <a:avLst/>
              </a:prstGeom>
              <a:noFill/>
              <a:ln w="38100">
                <a:solidFill>
                  <a:schemeClr val="accent2"/>
                </a:solidFill>
                <a:round/>
                <a:headEnd/>
                <a:tailEnd/>
              </a:ln>
              <a:effectLst/>
            </p:spPr>
            <p:txBody>
              <a:bodyPr lIns="0" rIns="0" anchorCtr="1">
                <a:prstTxWarp prst="textNoShape">
                  <a:avLst/>
                </a:prstTxWarp>
                <a:spAutoFit/>
              </a:bodyPr>
              <a:lstStyle/>
              <a:p>
                <a:endParaRPr lang="en-US"/>
              </a:p>
            </p:txBody>
          </p:sp>
          <p:sp>
            <p:nvSpPr>
              <p:cNvPr id="396377" name="Line 89"/>
              <p:cNvSpPr>
                <a:spLocks noChangeShapeType="1"/>
              </p:cNvSpPr>
              <p:nvPr/>
            </p:nvSpPr>
            <p:spPr bwMode="auto">
              <a:xfrm flipH="1">
                <a:off x="1560" y="3472"/>
                <a:ext cx="552" cy="0"/>
              </a:xfrm>
              <a:prstGeom prst="line">
                <a:avLst/>
              </a:prstGeom>
              <a:noFill/>
              <a:ln w="38100">
                <a:solidFill>
                  <a:schemeClr val="accent2"/>
                </a:solidFill>
                <a:round/>
                <a:headEnd/>
                <a:tailEnd/>
              </a:ln>
              <a:effectLst/>
            </p:spPr>
            <p:txBody>
              <a:bodyPr lIns="0" rIns="0" anchorCtr="1">
                <a:prstTxWarp prst="textNoShape">
                  <a:avLst/>
                </a:prstTxWarp>
                <a:spAutoFit/>
              </a:bodyPr>
              <a:lstStyle/>
              <a:p>
                <a:endParaRPr lang="en-US"/>
              </a:p>
            </p:txBody>
          </p:sp>
        </p:grpSp>
      </p:grpSp>
      <p:sp>
        <p:nvSpPr>
          <p:cNvPr id="396378" name="AutoShape 90"/>
          <p:cNvSpPr>
            <a:spLocks noChangeArrowheads="1"/>
          </p:cNvSpPr>
          <p:nvPr/>
        </p:nvSpPr>
        <p:spPr bwMode="auto">
          <a:xfrm rot="-5400000">
            <a:off x="2152650" y="3054350"/>
            <a:ext cx="2933700" cy="1943100"/>
          </a:xfrm>
          <a:prstGeom prst="roundRect">
            <a:avLst>
              <a:gd name="adj" fmla="val 16667"/>
            </a:avLst>
          </a:prstGeom>
          <a:noFill/>
          <a:ln w="38100">
            <a:solidFill>
              <a:schemeClr val="accent2"/>
            </a:solidFill>
            <a:round/>
            <a:headEnd/>
            <a:tailEnd/>
          </a:ln>
          <a:effectLst/>
        </p:spPr>
        <p:txBody>
          <a:bodyPr lIns="0" rIns="0" anchor="ctr">
            <a:prstTxWarp prst="textNoShape">
              <a:avLst/>
            </a:prstTxWarp>
            <a:spAutoFit/>
          </a:bodyPr>
          <a:lstStyle/>
          <a:p>
            <a:endParaRPr lang="en-US"/>
          </a:p>
        </p:txBody>
      </p:sp>
      <p:sp>
        <p:nvSpPr>
          <p:cNvPr id="396381" name="AutoShape 93"/>
          <p:cNvSpPr>
            <a:spLocks noChangeArrowheads="1"/>
          </p:cNvSpPr>
          <p:nvPr/>
        </p:nvSpPr>
        <p:spPr bwMode="auto">
          <a:xfrm>
            <a:off x="2717800" y="3365500"/>
            <a:ext cx="3873500" cy="1308100"/>
          </a:xfrm>
          <a:prstGeom prst="roundRect">
            <a:avLst>
              <a:gd name="adj" fmla="val 16667"/>
            </a:avLst>
          </a:prstGeom>
          <a:noFill/>
          <a:ln w="38100">
            <a:solidFill>
              <a:schemeClr val="accent2"/>
            </a:solidFill>
            <a:round/>
            <a:headEnd/>
            <a:tailEnd/>
          </a:ln>
          <a:effectLst/>
        </p:spPr>
        <p:txBody>
          <a:bodyPr lIns="0" rIns="0" anchor="ctr">
            <a:prstTxWarp prst="textNoShape">
              <a:avLst/>
            </a:prstTxWarp>
            <a:spAutoFit/>
          </a:bodyPr>
          <a:lstStyle/>
          <a:p>
            <a:endParaRPr lang="en-US"/>
          </a:p>
        </p:txBody>
      </p:sp>
      <p:sp>
        <p:nvSpPr>
          <p:cNvPr id="396382" name="AutoShape 94"/>
          <p:cNvSpPr>
            <a:spLocks noChangeArrowheads="1"/>
          </p:cNvSpPr>
          <p:nvPr/>
        </p:nvSpPr>
        <p:spPr bwMode="auto">
          <a:xfrm>
            <a:off x="2743200" y="2628900"/>
            <a:ext cx="3873500" cy="1308100"/>
          </a:xfrm>
          <a:prstGeom prst="roundRect">
            <a:avLst>
              <a:gd name="adj" fmla="val 16667"/>
            </a:avLst>
          </a:prstGeom>
          <a:noFill/>
          <a:ln w="38100">
            <a:solidFill>
              <a:schemeClr val="accent2"/>
            </a:solidFill>
            <a:round/>
            <a:headEnd/>
            <a:tailEnd/>
          </a:ln>
          <a:effectLst/>
        </p:spPr>
        <p:txBody>
          <a:bodyPr lIns="0" rIns="0" anchor="ctr">
            <a:prstTxWarp prst="textNoShape">
              <a:avLst/>
            </a:prstTxWarp>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6382"/>
                                        </p:tgtEl>
                                        <p:attrNameLst>
                                          <p:attrName>style.visibility</p:attrName>
                                        </p:attrNameLst>
                                      </p:cBhvr>
                                      <p:to>
                                        <p:strVal val="visible"/>
                                      </p:to>
                                    </p:set>
                                  </p:childTnLst>
                                  <p:subTnLst>
                                    <p:animClr clrSpc="rgb" dir="cw">
                                      <p:cBhvr override="childStyle">
                                        <p:cTn dur="1" fill="hold" display="0" masterRel="nextClick" afterEffect="1"/>
                                        <p:tgtEl>
                                          <p:spTgt spid="396382"/>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6381"/>
                                        </p:tgtEl>
                                        <p:attrNameLst>
                                          <p:attrName>style.visibility</p:attrName>
                                        </p:attrNameLst>
                                      </p:cBhvr>
                                      <p:to>
                                        <p:strVal val="visible"/>
                                      </p:to>
                                    </p:set>
                                  </p:childTnLst>
                                  <p:subTnLst>
                                    <p:animClr clrSpc="rgb" dir="cw">
                                      <p:cBhvr override="childStyle">
                                        <p:cTn dur="1" fill="hold" display="0" masterRel="nextClick" afterEffect="1"/>
                                        <p:tgtEl>
                                          <p:spTgt spid="396381"/>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6378"/>
                                        </p:tgtEl>
                                        <p:attrNameLst>
                                          <p:attrName>style.visibility</p:attrName>
                                        </p:attrNameLst>
                                      </p:cBhvr>
                                      <p:to>
                                        <p:strVal val="visible"/>
                                      </p:to>
                                    </p:set>
                                  </p:childTnLst>
                                  <p:subTnLst>
                                    <p:animClr clrSpc="rgb" dir="cw">
                                      <p:cBhvr override="childStyle">
                                        <p:cTn dur="1" fill="hold" display="0" masterRel="nextClick" afterEffect="1"/>
                                        <p:tgtEl>
                                          <p:spTgt spid="396378"/>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6321"/>
                                        </p:tgtEl>
                                        <p:attrNameLst>
                                          <p:attrName>style.visibility</p:attrName>
                                        </p:attrNameLst>
                                      </p:cBhvr>
                                      <p:to>
                                        <p:strVal val="visible"/>
                                      </p:to>
                                    </p:set>
                                  </p:childTnLst>
                                  <p:subTnLst>
                                    <p:animClr clrSpc="rgb" dir="cw">
                                      <p:cBhvr override="childStyle">
                                        <p:cTn dur="1" fill="hold" display="0" masterRel="nextClick" afterEffect="1"/>
                                        <p:tgtEl>
                                          <p:spTgt spid="396321"/>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96365"/>
                                        </p:tgtEl>
                                        <p:attrNameLst>
                                          <p:attrName>style.visibility</p:attrName>
                                        </p:attrNameLst>
                                      </p:cBhvr>
                                      <p:to>
                                        <p:strVal val="visible"/>
                                      </p:to>
                                    </p:set>
                                  </p:childTnLst>
                                  <p:subTnLst>
                                    <p:animClr clrSpc="rgb" dir="cw">
                                      <p:cBhvr override="childStyle">
                                        <p:cTn dur="1" fill="hold" display="0" masterRel="nextClick" afterEffect="1"/>
                                        <p:tgtEl>
                                          <p:spTgt spid="396365"/>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96364"/>
                                        </p:tgtEl>
                                        <p:attrNameLst>
                                          <p:attrName>style.visibility</p:attrName>
                                        </p:attrNameLst>
                                      </p:cBhvr>
                                      <p:to>
                                        <p:strVal val="visible"/>
                                      </p:to>
                                    </p:set>
                                    <p:anim calcmode="lin" valueType="num">
                                      <p:cBhvr additive="base">
                                        <p:cTn id="27" dur="500" fill="hold"/>
                                        <p:tgtEl>
                                          <p:spTgt spid="396364"/>
                                        </p:tgtEl>
                                        <p:attrNameLst>
                                          <p:attrName>ppt_x</p:attrName>
                                        </p:attrNameLst>
                                      </p:cBhvr>
                                      <p:tavLst>
                                        <p:tav tm="0">
                                          <p:val>
                                            <p:strVal val="0-#ppt_w/2"/>
                                          </p:val>
                                        </p:tav>
                                        <p:tav tm="100000">
                                          <p:val>
                                            <p:strVal val="#ppt_x"/>
                                          </p:val>
                                        </p:tav>
                                      </p:tavLst>
                                    </p:anim>
                                    <p:anim calcmode="lin" valueType="num">
                                      <p:cBhvr additive="base">
                                        <p:cTn id="28" dur="500" fill="hold"/>
                                        <p:tgtEl>
                                          <p:spTgt spid="39636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96364"/>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21" grpId="0" animBg="1"/>
      <p:bldP spid="396378" grpId="0" animBg="1"/>
      <p:bldP spid="396381" grpId="0" animBg="1"/>
      <p:bldP spid="39638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lide Number Placeholder 2"/>
          <p:cNvSpPr>
            <a:spLocks noGrp="1"/>
          </p:cNvSpPr>
          <p:nvPr>
            <p:ph type="sldNum" sz="quarter" idx="4294967295"/>
          </p:nvPr>
        </p:nvSpPr>
        <p:spPr>
          <a:xfrm>
            <a:off x="8348133" y="6407944"/>
            <a:ext cx="664899" cy="450056"/>
          </a:xfrm>
          <a:prstGeom prst="rect">
            <a:avLst/>
          </a:prstGeom>
        </p:spPr>
        <p:txBody>
          <a:bodyPr/>
          <a:lstStyle/>
          <a:p>
            <a:fld id="{ED07D409-669E-4FFB-A5DB-0AC0CBE5223B}" type="slidenum">
              <a:rPr lang="tr-TR"/>
              <a:pPr/>
              <a:t>38</a:t>
            </a:fld>
            <a:endParaRPr lang="tr-TR" dirty="0"/>
          </a:p>
        </p:txBody>
      </p:sp>
      <p:sp>
        <p:nvSpPr>
          <p:cNvPr id="649219" name="Rectangle 2"/>
          <p:cNvSpPr>
            <a:spLocks noGrp="1" noChangeArrowheads="1"/>
          </p:cNvSpPr>
          <p:nvPr>
            <p:ph type="title" idx="4294967295"/>
          </p:nvPr>
        </p:nvSpPr>
        <p:spPr>
          <a:xfrm>
            <a:off x="0" y="152400"/>
            <a:ext cx="8229600" cy="1371600"/>
          </a:xfrm>
        </p:spPr>
        <p:txBody>
          <a:bodyPr>
            <a:normAutofit/>
          </a:bodyPr>
          <a:lstStyle/>
          <a:p>
            <a:pPr lvl="1" algn="l" rtl="0">
              <a:spcBef>
                <a:spcPct val="0"/>
              </a:spcBef>
            </a:pPr>
            <a:r>
              <a:rPr lang="tr-TR" sz="4000" b="1" dirty="0">
                <a:solidFill>
                  <a:schemeClr val="tx2"/>
                </a:solidFill>
                <a:effectLst>
                  <a:outerShdw blurRad="38100" dist="38100" dir="2700000" algn="tl">
                    <a:srgbClr val="000000">
                      <a:alpha val="43137"/>
                    </a:srgbClr>
                  </a:outerShdw>
                </a:effectLst>
                <a:latin typeface="+mn-lt"/>
              </a:rPr>
              <a:t>Example</a:t>
            </a:r>
            <a:r>
              <a:rPr lang="en-US" sz="4000" b="1" dirty="0">
                <a:solidFill>
                  <a:schemeClr val="tx2"/>
                </a:solidFill>
                <a:effectLst>
                  <a:outerShdw blurRad="38100" dist="38100" dir="2700000" algn="tl">
                    <a:srgbClr val="000000">
                      <a:alpha val="43137"/>
                    </a:srgbClr>
                  </a:outerShdw>
                </a:effectLst>
                <a:latin typeface="+mn-lt"/>
              </a:rPr>
              <a:t>: </a:t>
            </a:r>
            <a:r>
              <a:rPr lang="en-US" sz="4000" b="1" dirty="0" err="1">
                <a:solidFill>
                  <a:schemeClr val="tx2"/>
                </a:solidFill>
                <a:effectLst>
                  <a:outerShdw blurRad="38100" dist="38100" dir="2700000" algn="tl">
                    <a:srgbClr val="000000">
                      <a:alpha val="43137"/>
                    </a:srgbClr>
                  </a:outerShdw>
                </a:effectLst>
                <a:latin typeface="+mn-lt"/>
              </a:rPr>
              <a:t>F(x,y,z,t</a:t>
            </a:r>
            <a:r>
              <a:rPr lang="en-US" sz="4000" b="1" dirty="0">
                <a:solidFill>
                  <a:schemeClr val="tx2"/>
                </a:solidFill>
                <a:effectLst>
                  <a:outerShdw blurRad="38100" dist="38100" dir="2700000" algn="tl">
                    <a:srgbClr val="000000">
                      <a:alpha val="43137"/>
                    </a:srgbClr>
                  </a:outerShdw>
                </a:effectLst>
                <a:latin typeface="+mn-lt"/>
              </a:rPr>
              <a:t>) = </a:t>
            </a:r>
            <a:r>
              <a:rPr lang="en-US" sz="4000" b="1" dirty="0">
                <a:solidFill>
                  <a:schemeClr val="tx2"/>
                </a:solidFill>
                <a:effectLst>
                  <a:outerShdw blurRad="38100" dist="38100" dir="2700000" algn="tl">
                    <a:srgbClr val="000000">
                      <a:alpha val="43137"/>
                    </a:srgbClr>
                  </a:outerShdw>
                </a:effectLst>
                <a:latin typeface="+mn-lt"/>
                <a:sym typeface="Symbol" pitchFamily="18" charset="2"/>
              </a:rPr>
              <a:t> (0, 1, 2, 4, 5, 6, 8, 9, 12, 13, 14)</a:t>
            </a:r>
            <a:endParaRPr lang="en-US" sz="4000" b="1" dirty="0">
              <a:solidFill>
                <a:schemeClr val="tx2"/>
              </a:solidFill>
              <a:effectLst>
                <a:outerShdw blurRad="38100" dist="38100" dir="2700000" algn="tl">
                  <a:srgbClr val="000000">
                    <a:alpha val="43137"/>
                  </a:srgbClr>
                </a:outerShdw>
              </a:effectLst>
              <a:latin typeface="+mn-lt"/>
            </a:endParaRPr>
          </a:p>
        </p:txBody>
      </p:sp>
      <p:sp>
        <p:nvSpPr>
          <p:cNvPr id="649222" name="Rectangle 5"/>
          <p:cNvSpPr>
            <a:spLocks noChangeArrowheads="1"/>
          </p:cNvSpPr>
          <p:nvPr/>
        </p:nvSpPr>
        <p:spPr bwMode="auto">
          <a:xfrm>
            <a:off x="5074568" y="3981499"/>
            <a:ext cx="762000" cy="455613"/>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p>
        </p:txBody>
      </p:sp>
      <p:sp>
        <p:nvSpPr>
          <p:cNvPr id="649223" name="Rectangle 6"/>
          <p:cNvSpPr>
            <a:spLocks noChangeArrowheads="1"/>
          </p:cNvSpPr>
          <p:nvPr/>
        </p:nvSpPr>
        <p:spPr bwMode="auto">
          <a:xfrm>
            <a:off x="4236368" y="3981499"/>
            <a:ext cx="838200" cy="455613"/>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0</a:t>
            </a:r>
          </a:p>
        </p:txBody>
      </p:sp>
      <p:sp>
        <p:nvSpPr>
          <p:cNvPr id="649224" name="Rectangle 11"/>
          <p:cNvSpPr>
            <a:spLocks noChangeArrowheads="1"/>
          </p:cNvSpPr>
          <p:nvPr/>
        </p:nvSpPr>
        <p:spPr bwMode="auto">
          <a:xfrm>
            <a:off x="4236368" y="3525886"/>
            <a:ext cx="838200" cy="455613"/>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0</a:t>
            </a:r>
          </a:p>
        </p:txBody>
      </p:sp>
      <p:sp>
        <p:nvSpPr>
          <p:cNvPr id="649225" name="Rectangle 16"/>
          <p:cNvSpPr>
            <a:spLocks noChangeArrowheads="1"/>
          </p:cNvSpPr>
          <p:nvPr/>
        </p:nvSpPr>
        <p:spPr bwMode="auto">
          <a:xfrm>
            <a:off x="4236368" y="3070274"/>
            <a:ext cx="838200" cy="455613"/>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p>
        </p:txBody>
      </p:sp>
      <p:sp>
        <p:nvSpPr>
          <p:cNvPr id="649226" name="Rectangle 21"/>
          <p:cNvSpPr>
            <a:spLocks noChangeArrowheads="1"/>
          </p:cNvSpPr>
          <p:nvPr/>
        </p:nvSpPr>
        <p:spPr bwMode="auto">
          <a:xfrm>
            <a:off x="4236368" y="2614661"/>
            <a:ext cx="838200" cy="455613"/>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0</a:t>
            </a:r>
          </a:p>
        </p:txBody>
      </p:sp>
      <p:sp>
        <p:nvSpPr>
          <p:cNvPr id="649239" name="Line 30"/>
          <p:cNvSpPr>
            <a:spLocks noChangeShapeType="1"/>
          </p:cNvSpPr>
          <p:nvPr/>
        </p:nvSpPr>
        <p:spPr bwMode="auto">
          <a:xfrm>
            <a:off x="3066256" y="2021606"/>
            <a:ext cx="685800" cy="0"/>
          </a:xfrm>
          <a:prstGeom prst="line">
            <a:avLst/>
          </a:prstGeom>
          <a:noFill/>
          <a:ln w="28575">
            <a:noFill/>
            <a:round/>
            <a:headEnd/>
            <a:tailEnd/>
          </a:ln>
        </p:spPr>
        <p:txBody>
          <a:bodyPr/>
          <a:lstStyle/>
          <a:p>
            <a:endParaRPr lang="en-US"/>
          </a:p>
        </p:txBody>
      </p:sp>
      <p:sp>
        <p:nvSpPr>
          <p:cNvPr id="649240" name="Line 31"/>
          <p:cNvSpPr>
            <a:spLocks noChangeShapeType="1"/>
          </p:cNvSpPr>
          <p:nvPr/>
        </p:nvSpPr>
        <p:spPr bwMode="auto">
          <a:xfrm>
            <a:off x="3066256" y="2021606"/>
            <a:ext cx="0" cy="760413"/>
          </a:xfrm>
          <a:prstGeom prst="line">
            <a:avLst/>
          </a:prstGeom>
          <a:noFill/>
          <a:ln w="28575">
            <a:noFill/>
            <a:round/>
            <a:headEnd/>
            <a:tailEnd/>
          </a:ln>
        </p:spPr>
        <p:txBody>
          <a:bodyPr/>
          <a:lstStyle/>
          <a:p>
            <a:endParaRPr lang="en-US"/>
          </a:p>
        </p:txBody>
      </p:sp>
      <p:sp>
        <p:nvSpPr>
          <p:cNvPr id="649241" name="Line 32"/>
          <p:cNvSpPr>
            <a:spLocks noChangeShapeType="1"/>
          </p:cNvSpPr>
          <p:nvPr/>
        </p:nvSpPr>
        <p:spPr bwMode="auto">
          <a:xfrm>
            <a:off x="3752056" y="2021606"/>
            <a:ext cx="762000" cy="0"/>
          </a:xfrm>
          <a:prstGeom prst="line">
            <a:avLst/>
          </a:prstGeom>
          <a:noFill/>
          <a:ln w="28575" cap="sq">
            <a:noFill/>
            <a:round/>
            <a:headEnd/>
            <a:tailEnd/>
          </a:ln>
        </p:spPr>
        <p:txBody>
          <a:bodyPr/>
          <a:lstStyle/>
          <a:p>
            <a:endParaRPr lang="en-US"/>
          </a:p>
        </p:txBody>
      </p:sp>
      <p:sp>
        <p:nvSpPr>
          <p:cNvPr id="649242" name="Line 34"/>
          <p:cNvSpPr>
            <a:spLocks noChangeShapeType="1"/>
          </p:cNvSpPr>
          <p:nvPr/>
        </p:nvSpPr>
        <p:spPr bwMode="auto">
          <a:xfrm>
            <a:off x="2026568" y="1685974"/>
            <a:ext cx="0" cy="455612"/>
          </a:xfrm>
          <a:prstGeom prst="line">
            <a:avLst/>
          </a:prstGeom>
          <a:noFill/>
          <a:ln w="28575" cap="sq">
            <a:noFill/>
            <a:round/>
            <a:headEnd/>
            <a:tailEnd/>
          </a:ln>
        </p:spPr>
        <p:txBody>
          <a:bodyPr/>
          <a:lstStyle/>
          <a:p>
            <a:endParaRPr lang="en-US"/>
          </a:p>
        </p:txBody>
      </p:sp>
      <p:sp>
        <p:nvSpPr>
          <p:cNvPr id="649243" name="Line 35"/>
          <p:cNvSpPr>
            <a:spLocks noChangeShapeType="1"/>
          </p:cNvSpPr>
          <p:nvPr/>
        </p:nvSpPr>
        <p:spPr bwMode="auto">
          <a:xfrm>
            <a:off x="4514056" y="2021606"/>
            <a:ext cx="762000" cy="0"/>
          </a:xfrm>
          <a:prstGeom prst="line">
            <a:avLst/>
          </a:prstGeom>
          <a:noFill/>
          <a:ln w="28575" cap="sq">
            <a:noFill/>
            <a:round/>
            <a:headEnd/>
            <a:tailEnd/>
          </a:ln>
        </p:spPr>
        <p:txBody>
          <a:bodyPr/>
          <a:lstStyle/>
          <a:p>
            <a:endParaRPr lang="en-US"/>
          </a:p>
        </p:txBody>
      </p:sp>
      <p:sp>
        <p:nvSpPr>
          <p:cNvPr id="649244" name="Line 36"/>
          <p:cNvSpPr>
            <a:spLocks noChangeShapeType="1"/>
          </p:cNvSpPr>
          <p:nvPr/>
        </p:nvSpPr>
        <p:spPr bwMode="auto">
          <a:xfrm>
            <a:off x="5276056" y="2021606"/>
            <a:ext cx="838200" cy="0"/>
          </a:xfrm>
          <a:prstGeom prst="line">
            <a:avLst/>
          </a:prstGeom>
          <a:noFill/>
          <a:ln w="28575" cap="sq">
            <a:noFill/>
            <a:round/>
            <a:headEnd/>
            <a:tailEnd/>
          </a:ln>
        </p:spPr>
        <p:txBody>
          <a:bodyPr/>
          <a:lstStyle/>
          <a:p>
            <a:endParaRPr lang="en-US"/>
          </a:p>
        </p:txBody>
      </p:sp>
      <p:sp>
        <p:nvSpPr>
          <p:cNvPr id="649245" name="Line 38"/>
          <p:cNvSpPr>
            <a:spLocks noChangeShapeType="1"/>
          </p:cNvSpPr>
          <p:nvPr/>
        </p:nvSpPr>
        <p:spPr bwMode="auto">
          <a:xfrm>
            <a:off x="6114256" y="2021606"/>
            <a:ext cx="762000" cy="0"/>
          </a:xfrm>
          <a:prstGeom prst="line">
            <a:avLst/>
          </a:prstGeom>
          <a:noFill/>
          <a:ln w="28575" cap="sq">
            <a:noFill/>
            <a:round/>
            <a:headEnd/>
            <a:tailEnd/>
          </a:ln>
        </p:spPr>
        <p:txBody>
          <a:bodyPr/>
          <a:lstStyle/>
          <a:p>
            <a:endParaRPr lang="en-US"/>
          </a:p>
        </p:txBody>
      </p:sp>
      <p:sp>
        <p:nvSpPr>
          <p:cNvPr id="649246" name="Line 42"/>
          <p:cNvSpPr>
            <a:spLocks noChangeShapeType="1"/>
          </p:cNvSpPr>
          <p:nvPr/>
        </p:nvSpPr>
        <p:spPr bwMode="auto">
          <a:xfrm>
            <a:off x="2026568" y="3070274"/>
            <a:ext cx="0" cy="455612"/>
          </a:xfrm>
          <a:prstGeom prst="line">
            <a:avLst/>
          </a:prstGeom>
          <a:noFill/>
          <a:ln w="28575" cap="sq">
            <a:noFill/>
            <a:round/>
            <a:headEnd/>
            <a:tailEnd/>
          </a:ln>
        </p:spPr>
        <p:txBody>
          <a:bodyPr/>
          <a:lstStyle/>
          <a:p>
            <a:endParaRPr lang="en-US"/>
          </a:p>
        </p:txBody>
      </p:sp>
      <p:sp>
        <p:nvSpPr>
          <p:cNvPr id="649247" name="Line 44"/>
          <p:cNvSpPr>
            <a:spLocks noChangeShapeType="1"/>
          </p:cNvSpPr>
          <p:nvPr/>
        </p:nvSpPr>
        <p:spPr bwMode="auto">
          <a:xfrm>
            <a:off x="2026568" y="3525886"/>
            <a:ext cx="0" cy="455613"/>
          </a:xfrm>
          <a:prstGeom prst="line">
            <a:avLst/>
          </a:prstGeom>
          <a:noFill/>
          <a:ln w="28575" cap="sq">
            <a:noFill/>
            <a:round/>
            <a:headEnd/>
            <a:tailEnd/>
          </a:ln>
        </p:spPr>
        <p:txBody>
          <a:bodyPr/>
          <a:lstStyle/>
          <a:p>
            <a:endParaRPr lang="en-US"/>
          </a:p>
        </p:txBody>
      </p:sp>
      <p:sp>
        <p:nvSpPr>
          <p:cNvPr id="649248" name="Line 46"/>
          <p:cNvSpPr>
            <a:spLocks noChangeShapeType="1"/>
          </p:cNvSpPr>
          <p:nvPr/>
        </p:nvSpPr>
        <p:spPr bwMode="auto">
          <a:xfrm>
            <a:off x="2026568" y="3981499"/>
            <a:ext cx="0" cy="455612"/>
          </a:xfrm>
          <a:prstGeom prst="line">
            <a:avLst/>
          </a:prstGeom>
          <a:noFill/>
          <a:ln w="28575" cap="sq">
            <a:noFill/>
            <a:round/>
            <a:headEnd/>
            <a:tailEnd/>
          </a:ln>
        </p:spPr>
        <p:txBody>
          <a:bodyPr/>
          <a:lstStyle/>
          <a:p>
            <a:endParaRPr lang="en-US"/>
          </a:p>
        </p:txBody>
      </p:sp>
      <p:sp>
        <p:nvSpPr>
          <p:cNvPr id="649251" name="Line 48"/>
          <p:cNvSpPr>
            <a:spLocks noChangeShapeType="1"/>
          </p:cNvSpPr>
          <p:nvPr/>
        </p:nvSpPr>
        <p:spPr bwMode="auto">
          <a:xfrm>
            <a:off x="2712368" y="4437111"/>
            <a:ext cx="3124200" cy="0"/>
          </a:xfrm>
          <a:prstGeom prst="line">
            <a:avLst/>
          </a:prstGeom>
          <a:noFill/>
          <a:ln w="12700" cap="sq">
            <a:solidFill>
              <a:schemeClr val="tx1"/>
            </a:solidFill>
            <a:round/>
            <a:headEnd/>
            <a:tailEnd/>
          </a:ln>
        </p:spPr>
        <p:txBody>
          <a:bodyPr/>
          <a:lstStyle/>
          <a:p>
            <a:endParaRPr lang="en-US"/>
          </a:p>
        </p:txBody>
      </p:sp>
      <p:grpSp>
        <p:nvGrpSpPr>
          <p:cNvPr id="2" name="Group 56"/>
          <p:cNvGrpSpPr>
            <a:grpSpLocks/>
          </p:cNvGrpSpPr>
          <p:nvPr/>
        </p:nvGrpSpPr>
        <p:grpSpPr bwMode="auto">
          <a:xfrm>
            <a:off x="2026568" y="1854249"/>
            <a:ext cx="3810000" cy="2582862"/>
            <a:chOff x="768" y="1248"/>
            <a:chExt cx="2400" cy="1627"/>
          </a:xfrm>
        </p:grpSpPr>
        <p:sp>
          <p:nvSpPr>
            <p:cNvPr id="649253" name="Rectangle 9"/>
            <p:cNvSpPr>
              <a:spLocks noChangeArrowheads="1"/>
            </p:cNvSpPr>
            <p:nvPr/>
          </p:nvSpPr>
          <p:spPr bwMode="auto">
            <a:xfrm>
              <a:off x="768" y="2588"/>
              <a:ext cx="432" cy="287"/>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10</a:t>
              </a:r>
            </a:p>
          </p:txBody>
        </p:sp>
        <p:sp>
          <p:nvSpPr>
            <p:cNvPr id="649254" name="Rectangle 14"/>
            <p:cNvSpPr>
              <a:spLocks noChangeArrowheads="1"/>
            </p:cNvSpPr>
            <p:nvPr/>
          </p:nvSpPr>
          <p:spPr bwMode="auto">
            <a:xfrm>
              <a:off x="768" y="2301"/>
              <a:ext cx="432" cy="287"/>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11</a:t>
              </a:r>
            </a:p>
          </p:txBody>
        </p:sp>
        <p:sp>
          <p:nvSpPr>
            <p:cNvPr id="649255" name="Rectangle 19"/>
            <p:cNvSpPr>
              <a:spLocks noChangeArrowheads="1"/>
            </p:cNvSpPr>
            <p:nvPr/>
          </p:nvSpPr>
          <p:spPr bwMode="auto">
            <a:xfrm>
              <a:off x="768" y="2014"/>
              <a:ext cx="432" cy="287"/>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01</a:t>
              </a:r>
            </a:p>
          </p:txBody>
        </p:sp>
        <p:sp>
          <p:nvSpPr>
            <p:cNvPr id="649256" name="Rectangle 24"/>
            <p:cNvSpPr>
              <a:spLocks noChangeArrowheads="1"/>
            </p:cNvSpPr>
            <p:nvPr/>
          </p:nvSpPr>
          <p:spPr bwMode="auto">
            <a:xfrm>
              <a:off x="768" y="1727"/>
              <a:ext cx="432" cy="287"/>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00</a:t>
              </a:r>
            </a:p>
          </p:txBody>
        </p:sp>
        <p:sp>
          <p:nvSpPr>
            <p:cNvPr id="649257" name="Rectangle 25"/>
            <p:cNvSpPr>
              <a:spLocks noChangeArrowheads="1"/>
            </p:cNvSpPr>
            <p:nvPr/>
          </p:nvSpPr>
          <p:spPr bwMode="auto">
            <a:xfrm>
              <a:off x="2688" y="1248"/>
              <a:ext cx="480" cy="479"/>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10</a:t>
              </a:r>
            </a:p>
          </p:txBody>
        </p:sp>
        <p:sp>
          <p:nvSpPr>
            <p:cNvPr id="649258" name="Rectangle 26"/>
            <p:cNvSpPr>
              <a:spLocks noChangeArrowheads="1"/>
            </p:cNvSpPr>
            <p:nvPr/>
          </p:nvSpPr>
          <p:spPr bwMode="auto">
            <a:xfrm>
              <a:off x="2160" y="1248"/>
              <a:ext cx="528" cy="479"/>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11</a:t>
              </a:r>
            </a:p>
          </p:txBody>
        </p:sp>
        <p:sp>
          <p:nvSpPr>
            <p:cNvPr id="649259" name="Rectangle 27"/>
            <p:cNvSpPr>
              <a:spLocks noChangeArrowheads="1"/>
            </p:cNvSpPr>
            <p:nvPr/>
          </p:nvSpPr>
          <p:spPr bwMode="auto">
            <a:xfrm>
              <a:off x="1680" y="1248"/>
              <a:ext cx="480" cy="479"/>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01</a:t>
              </a:r>
            </a:p>
          </p:txBody>
        </p:sp>
        <p:sp>
          <p:nvSpPr>
            <p:cNvPr id="649260" name="Rectangle 28"/>
            <p:cNvSpPr>
              <a:spLocks noChangeArrowheads="1"/>
            </p:cNvSpPr>
            <p:nvPr/>
          </p:nvSpPr>
          <p:spPr bwMode="auto">
            <a:xfrm>
              <a:off x="1200" y="1248"/>
              <a:ext cx="480" cy="479"/>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00</a:t>
              </a:r>
            </a:p>
          </p:txBody>
        </p:sp>
        <p:sp>
          <p:nvSpPr>
            <p:cNvPr id="649261" name="Rectangle 29"/>
            <p:cNvSpPr>
              <a:spLocks noChangeArrowheads="1"/>
            </p:cNvSpPr>
            <p:nvPr/>
          </p:nvSpPr>
          <p:spPr bwMode="auto">
            <a:xfrm>
              <a:off x="768" y="1248"/>
              <a:ext cx="432" cy="479"/>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zt</a:t>
              </a:r>
            </a:p>
            <a:p>
              <a:pPr eaLnBrk="0" hangingPunct="0">
                <a:spcBef>
                  <a:spcPct val="20000"/>
                </a:spcBef>
              </a:pPr>
              <a:r>
                <a:rPr lang="en-US" sz="2000">
                  <a:latin typeface="Comic Sans MS" pitchFamily="66" charset="0"/>
                </a:rPr>
                <a:t>xy</a:t>
              </a:r>
            </a:p>
          </p:txBody>
        </p:sp>
        <p:sp>
          <p:nvSpPr>
            <p:cNvPr id="649262" name="Line 33"/>
            <p:cNvSpPr>
              <a:spLocks noChangeShapeType="1"/>
            </p:cNvSpPr>
            <p:nvPr/>
          </p:nvSpPr>
          <p:spPr bwMode="auto">
            <a:xfrm>
              <a:off x="768" y="1248"/>
              <a:ext cx="432" cy="479"/>
            </a:xfrm>
            <a:prstGeom prst="line">
              <a:avLst/>
            </a:prstGeom>
            <a:noFill/>
            <a:ln w="12700" cap="rnd">
              <a:solidFill>
                <a:schemeClr val="tx1"/>
              </a:solidFill>
              <a:round/>
              <a:headEnd/>
              <a:tailEnd/>
            </a:ln>
          </p:spPr>
          <p:txBody>
            <a:bodyPr/>
            <a:lstStyle/>
            <a:p>
              <a:endParaRPr lang="en-US"/>
            </a:p>
          </p:txBody>
        </p:sp>
        <p:sp>
          <p:nvSpPr>
            <p:cNvPr id="649263" name="Line 37"/>
            <p:cNvSpPr>
              <a:spLocks noChangeShapeType="1"/>
            </p:cNvSpPr>
            <p:nvPr/>
          </p:nvSpPr>
          <p:spPr bwMode="auto">
            <a:xfrm>
              <a:off x="1680" y="1727"/>
              <a:ext cx="0" cy="1148"/>
            </a:xfrm>
            <a:prstGeom prst="line">
              <a:avLst/>
            </a:prstGeom>
            <a:noFill/>
            <a:ln w="12700">
              <a:solidFill>
                <a:schemeClr val="tx1"/>
              </a:solidFill>
              <a:round/>
              <a:headEnd/>
              <a:tailEnd/>
            </a:ln>
          </p:spPr>
          <p:txBody>
            <a:bodyPr/>
            <a:lstStyle/>
            <a:p>
              <a:endParaRPr lang="en-US"/>
            </a:p>
          </p:txBody>
        </p:sp>
        <p:sp>
          <p:nvSpPr>
            <p:cNvPr id="649264" name="Line 39"/>
            <p:cNvSpPr>
              <a:spLocks noChangeShapeType="1"/>
            </p:cNvSpPr>
            <p:nvPr/>
          </p:nvSpPr>
          <p:spPr bwMode="auto">
            <a:xfrm>
              <a:off x="2160" y="1727"/>
              <a:ext cx="0" cy="1148"/>
            </a:xfrm>
            <a:prstGeom prst="line">
              <a:avLst/>
            </a:prstGeom>
            <a:noFill/>
            <a:ln w="12700">
              <a:solidFill>
                <a:schemeClr val="tx1"/>
              </a:solidFill>
              <a:round/>
              <a:headEnd/>
              <a:tailEnd/>
            </a:ln>
          </p:spPr>
          <p:txBody>
            <a:bodyPr/>
            <a:lstStyle/>
            <a:p>
              <a:endParaRPr lang="en-US"/>
            </a:p>
          </p:txBody>
        </p:sp>
        <p:sp>
          <p:nvSpPr>
            <p:cNvPr id="649265" name="Line 40"/>
            <p:cNvSpPr>
              <a:spLocks noChangeShapeType="1"/>
            </p:cNvSpPr>
            <p:nvPr/>
          </p:nvSpPr>
          <p:spPr bwMode="auto">
            <a:xfrm>
              <a:off x="2688" y="1727"/>
              <a:ext cx="0" cy="1148"/>
            </a:xfrm>
            <a:prstGeom prst="line">
              <a:avLst/>
            </a:prstGeom>
            <a:noFill/>
            <a:ln w="12700">
              <a:solidFill>
                <a:schemeClr val="tx1"/>
              </a:solidFill>
              <a:round/>
              <a:headEnd/>
              <a:tailEnd/>
            </a:ln>
          </p:spPr>
          <p:txBody>
            <a:bodyPr/>
            <a:lstStyle/>
            <a:p>
              <a:endParaRPr lang="en-US"/>
            </a:p>
          </p:txBody>
        </p:sp>
        <p:sp>
          <p:nvSpPr>
            <p:cNvPr id="649266" name="Line 41"/>
            <p:cNvSpPr>
              <a:spLocks noChangeShapeType="1"/>
            </p:cNvSpPr>
            <p:nvPr/>
          </p:nvSpPr>
          <p:spPr bwMode="auto">
            <a:xfrm>
              <a:off x="3168" y="1727"/>
              <a:ext cx="0" cy="1148"/>
            </a:xfrm>
            <a:prstGeom prst="line">
              <a:avLst/>
            </a:prstGeom>
            <a:noFill/>
            <a:ln w="12700" cap="sq">
              <a:solidFill>
                <a:schemeClr val="tx1"/>
              </a:solidFill>
              <a:round/>
              <a:headEnd/>
              <a:tailEnd/>
            </a:ln>
          </p:spPr>
          <p:txBody>
            <a:bodyPr/>
            <a:lstStyle/>
            <a:p>
              <a:endParaRPr lang="en-US"/>
            </a:p>
          </p:txBody>
        </p:sp>
        <p:sp>
          <p:nvSpPr>
            <p:cNvPr id="649267" name="Line 43"/>
            <p:cNvSpPr>
              <a:spLocks noChangeShapeType="1"/>
            </p:cNvSpPr>
            <p:nvPr/>
          </p:nvSpPr>
          <p:spPr bwMode="auto">
            <a:xfrm>
              <a:off x="1200" y="2014"/>
              <a:ext cx="1968" cy="0"/>
            </a:xfrm>
            <a:prstGeom prst="line">
              <a:avLst/>
            </a:prstGeom>
            <a:noFill/>
            <a:ln w="12700">
              <a:solidFill>
                <a:schemeClr val="tx1"/>
              </a:solidFill>
              <a:round/>
              <a:headEnd/>
              <a:tailEnd/>
            </a:ln>
          </p:spPr>
          <p:txBody>
            <a:bodyPr/>
            <a:lstStyle/>
            <a:p>
              <a:endParaRPr lang="en-US"/>
            </a:p>
          </p:txBody>
        </p:sp>
        <p:sp>
          <p:nvSpPr>
            <p:cNvPr id="649268" name="Line 45"/>
            <p:cNvSpPr>
              <a:spLocks noChangeShapeType="1"/>
            </p:cNvSpPr>
            <p:nvPr/>
          </p:nvSpPr>
          <p:spPr bwMode="auto">
            <a:xfrm>
              <a:off x="1200" y="2301"/>
              <a:ext cx="1968" cy="0"/>
            </a:xfrm>
            <a:prstGeom prst="line">
              <a:avLst/>
            </a:prstGeom>
            <a:noFill/>
            <a:ln w="12700">
              <a:solidFill>
                <a:schemeClr val="tx1"/>
              </a:solidFill>
              <a:round/>
              <a:headEnd/>
              <a:tailEnd/>
            </a:ln>
          </p:spPr>
          <p:txBody>
            <a:bodyPr/>
            <a:lstStyle/>
            <a:p>
              <a:endParaRPr lang="en-US"/>
            </a:p>
          </p:txBody>
        </p:sp>
        <p:sp>
          <p:nvSpPr>
            <p:cNvPr id="649269" name="Line 47"/>
            <p:cNvSpPr>
              <a:spLocks noChangeShapeType="1"/>
            </p:cNvSpPr>
            <p:nvPr/>
          </p:nvSpPr>
          <p:spPr bwMode="auto">
            <a:xfrm>
              <a:off x="1200" y="2588"/>
              <a:ext cx="1968" cy="0"/>
            </a:xfrm>
            <a:prstGeom prst="line">
              <a:avLst/>
            </a:prstGeom>
            <a:noFill/>
            <a:ln w="12700">
              <a:solidFill>
                <a:schemeClr val="tx1"/>
              </a:solidFill>
              <a:round/>
              <a:headEnd/>
              <a:tailEnd/>
            </a:ln>
          </p:spPr>
          <p:txBody>
            <a:bodyPr/>
            <a:lstStyle/>
            <a:p>
              <a:endParaRPr lang="en-US"/>
            </a:p>
          </p:txBody>
        </p:sp>
        <p:sp>
          <p:nvSpPr>
            <p:cNvPr id="649270" name="Line 49"/>
            <p:cNvSpPr>
              <a:spLocks noChangeShapeType="1"/>
            </p:cNvSpPr>
            <p:nvPr/>
          </p:nvSpPr>
          <p:spPr bwMode="auto">
            <a:xfrm>
              <a:off x="1200" y="1727"/>
              <a:ext cx="1968" cy="0"/>
            </a:xfrm>
            <a:prstGeom prst="line">
              <a:avLst/>
            </a:prstGeom>
            <a:noFill/>
            <a:ln w="12700" cap="sq">
              <a:solidFill>
                <a:schemeClr val="tx1"/>
              </a:solidFill>
              <a:round/>
              <a:headEnd/>
              <a:tailEnd/>
            </a:ln>
          </p:spPr>
          <p:txBody>
            <a:bodyPr/>
            <a:lstStyle/>
            <a:p>
              <a:endParaRPr lang="en-US"/>
            </a:p>
          </p:txBody>
        </p:sp>
        <p:sp>
          <p:nvSpPr>
            <p:cNvPr id="649271" name="Line 51"/>
            <p:cNvSpPr>
              <a:spLocks noChangeShapeType="1"/>
            </p:cNvSpPr>
            <p:nvPr/>
          </p:nvSpPr>
          <p:spPr bwMode="auto">
            <a:xfrm>
              <a:off x="1200" y="1727"/>
              <a:ext cx="0" cy="1148"/>
            </a:xfrm>
            <a:prstGeom prst="line">
              <a:avLst/>
            </a:prstGeom>
            <a:noFill/>
            <a:ln w="12700" cap="sq">
              <a:solidFill>
                <a:schemeClr val="tx1"/>
              </a:solidFill>
              <a:round/>
              <a:headEnd/>
              <a:tailEnd/>
            </a:ln>
          </p:spPr>
          <p:txBody>
            <a:bodyPr/>
            <a:lstStyle/>
            <a:p>
              <a:endParaRPr lang="en-US"/>
            </a:p>
          </p:txBody>
        </p:sp>
      </p:grpSp>
      <p:sp>
        <p:nvSpPr>
          <p:cNvPr id="649272" name="Line 52"/>
          <p:cNvSpPr>
            <a:spLocks noChangeShapeType="1"/>
          </p:cNvSpPr>
          <p:nvPr/>
        </p:nvSpPr>
        <p:spPr bwMode="auto">
          <a:xfrm>
            <a:off x="2026568" y="4437111"/>
            <a:ext cx="685800" cy="0"/>
          </a:xfrm>
          <a:prstGeom prst="line">
            <a:avLst/>
          </a:prstGeom>
          <a:noFill/>
          <a:ln w="28575" cap="sq">
            <a:noFill/>
            <a:round/>
            <a:headEnd/>
            <a:tailEnd/>
          </a:ln>
        </p:spPr>
        <p:txBody>
          <a:bodyPr/>
          <a:lstStyle/>
          <a:p>
            <a:endParaRPr lang="en-US"/>
          </a:p>
        </p:txBody>
      </p:sp>
      <p:sp>
        <p:nvSpPr>
          <p:cNvPr id="57399" name="Rectangle 55"/>
          <p:cNvSpPr>
            <a:spLocks noChangeArrowheads="1"/>
          </p:cNvSpPr>
          <p:nvPr/>
        </p:nvSpPr>
        <p:spPr bwMode="auto">
          <a:xfrm>
            <a:off x="1907704" y="4653136"/>
            <a:ext cx="2520280" cy="519112"/>
          </a:xfrm>
          <a:prstGeom prst="rect">
            <a:avLst/>
          </a:prstGeom>
          <a:noFill/>
          <a:ln w="9525">
            <a:noFill/>
            <a:miter lim="800000"/>
            <a:headEnd/>
            <a:tailEnd/>
          </a:ln>
        </p:spPr>
        <p:txBody>
          <a:bodyPr wrap="square">
            <a:spAutoFit/>
          </a:bodyPr>
          <a:lstStyle/>
          <a:p>
            <a:pPr eaLnBrk="0" hangingPunct="0">
              <a:spcBef>
                <a:spcPct val="20000"/>
              </a:spcBef>
              <a:buFontTx/>
              <a:buChar char="–"/>
            </a:pPr>
            <a:r>
              <a:rPr lang="en-US" sz="2800" dirty="0">
                <a:latin typeface="Comic Sans MS" pitchFamily="66" charset="0"/>
              </a:rPr>
              <a:t>   F(</a:t>
            </a:r>
            <a:r>
              <a:rPr lang="en-US" sz="2800" dirty="0" err="1">
                <a:latin typeface="Comic Sans MS" pitchFamily="66" charset="0"/>
              </a:rPr>
              <a:t>x,y,z,t</a:t>
            </a:r>
            <a:r>
              <a:rPr lang="en-US" sz="2800" dirty="0">
                <a:latin typeface="Comic Sans MS" pitchFamily="66" charset="0"/>
              </a:rPr>
              <a:t>) =</a:t>
            </a:r>
            <a:endParaRPr lang="en-US" sz="2800" dirty="0">
              <a:latin typeface="Comic Sans MS" pitchFamily="66" charset="0"/>
              <a:sym typeface="Symbol" pitchFamily="18" charset="2"/>
            </a:endParaRPr>
          </a:p>
        </p:txBody>
      </p:sp>
      <p:sp>
        <p:nvSpPr>
          <p:cNvPr id="649235" name="Rectangle 18"/>
          <p:cNvSpPr>
            <a:spLocks noChangeArrowheads="1"/>
          </p:cNvSpPr>
          <p:nvPr/>
        </p:nvSpPr>
        <p:spPr bwMode="auto">
          <a:xfrm>
            <a:off x="2712368" y="3070274"/>
            <a:ext cx="762000" cy="455613"/>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p>
        </p:txBody>
      </p:sp>
      <p:sp>
        <p:nvSpPr>
          <p:cNvPr id="649232" name="Rectangle 13"/>
          <p:cNvSpPr>
            <a:spLocks noChangeArrowheads="1"/>
          </p:cNvSpPr>
          <p:nvPr/>
        </p:nvSpPr>
        <p:spPr bwMode="auto">
          <a:xfrm>
            <a:off x="2712368" y="3525886"/>
            <a:ext cx="762000" cy="455613"/>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p>
        </p:txBody>
      </p:sp>
      <p:sp>
        <p:nvSpPr>
          <p:cNvPr id="649237" name="Rectangle 22"/>
          <p:cNvSpPr>
            <a:spLocks noChangeArrowheads="1"/>
          </p:cNvSpPr>
          <p:nvPr/>
        </p:nvSpPr>
        <p:spPr bwMode="auto">
          <a:xfrm>
            <a:off x="3474368" y="2614661"/>
            <a:ext cx="762000" cy="455613"/>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1</a:t>
            </a:r>
          </a:p>
        </p:txBody>
      </p:sp>
      <p:sp>
        <p:nvSpPr>
          <p:cNvPr id="649238" name="Rectangle 23"/>
          <p:cNvSpPr>
            <a:spLocks noChangeArrowheads="1"/>
          </p:cNvSpPr>
          <p:nvPr/>
        </p:nvSpPr>
        <p:spPr bwMode="auto">
          <a:xfrm>
            <a:off x="2712368" y="2614661"/>
            <a:ext cx="762000" cy="455613"/>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1</a:t>
            </a:r>
          </a:p>
        </p:txBody>
      </p:sp>
      <p:sp>
        <p:nvSpPr>
          <p:cNvPr id="649236" name="Rectangle 20"/>
          <p:cNvSpPr>
            <a:spLocks noChangeArrowheads="1"/>
          </p:cNvSpPr>
          <p:nvPr/>
        </p:nvSpPr>
        <p:spPr bwMode="auto">
          <a:xfrm>
            <a:off x="5074568" y="2614661"/>
            <a:ext cx="762000" cy="455613"/>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1</a:t>
            </a:r>
          </a:p>
        </p:txBody>
      </p:sp>
      <p:sp>
        <p:nvSpPr>
          <p:cNvPr id="649229" name="Rectangle 8"/>
          <p:cNvSpPr>
            <a:spLocks noChangeArrowheads="1"/>
          </p:cNvSpPr>
          <p:nvPr/>
        </p:nvSpPr>
        <p:spPr bwMode="auto">
          <a:xfrm>
            <a:off x="2712368" y="3981499"/>
            <a:ext cx="762000" cy="455613"/>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p>
        </p:txBody>
      </p:sp>
      <p:sp>
        <p:nvSpPr>
          <p:cNvPr id="649234" name="Rectangle 17"/>
          <p:cNvSpPr>
            <a:spLocks noChangeArrowheads="1"/>
          </p:cNvSpPr>
          <p:nvPr/>
        </p:nvSpPr>
        <p:spPr bwMode="auto">
          <a:xfrm>
            <a:off x="3474368" y="3070274"/>
            <a:ext cx="762000" cy="455613"/>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p>
        </p:txBody>
      </p:sp>
      <p:sp>
        <p:nvSpPr>
          <p:cNvPr id="649233" name="Rectangle 15"/>
          <p:cNvSpPr>
            <a:spLocks noChangeArrowheads="1"/>
          </p:cNvSpPr>
          <p:nvPr/>
        </p:nvSpPr>
        <p:spPr bwMode="auto">
          <a:xfrm>
            <a:off x="5074568" y="3070274"/>
            <a:ext cx="762000" cy="455613"/>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p>
        </p:txBody>
      </p:sp>
      <p:sp>
        <p:nvSpPr>
          <p:cNvPr id="649228" name="Rectangle 7"/>
          <p:cNvSpPr>
            <a:spLocks noChangeArrowheads="1"/>
          </p:cNvSpPr>
          <p:nvPr/>
        </p:nvSpPr>
        <p:spPr bwMode="auto">
          <a:xfrm>
            <a:off x="3474368" y="3981499"/>
            <a:ext cx="762000" cy="455613"/>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p>
        </p:txBody>
      </p:sp>
      <p:sp>
        <p:nvSpPr>
          <p:cNvPr id="649231" name="Rectangle 12"/>
          <p:cNvSpPr>
            <a:spLocks noChangeArrowheads="1"/>
          </p:cNvSpPr>
          <p:nvPr/>
        </p:nvSpPr>
        <p:spPr bwMode="auto">
          <a:xfrm>
            <a:off x="3474368" y="3525886"/>
            <a:ext cx="762000" cy="455613"/>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p>
        </p:txBody>
      </p:sp>
      <p:sp>
        <p:nvSpPr>
          <p:cNvPr id="649230" name="Rectangle 10"/>
          <p:cNvSpPr>
            <a:spLocks noChangeArrowheads="1"/>
          </p:cNvSpPr>
          <p:nvPr/>
        </p:nvSpPr>
        <p:spPr bwMode="auto">
          <a:xfrm>
            <a:off x="5074568" y="3525886"/>
            <a:ext cx="762000" cy="455613"/>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1</a:t>
            </a:r>
          </a:p>
        </p:txBody>
      </p:sp>
      <p:sp>
        <p:nvSpPr>
          <p:cNvPr id="70" name="Oval 69"/>
          <p:cNvSpPr/>
          <p:nvPr/>
        </p:nvSpPr>
        <p:spPr>
          <a:xfrm>
            <a:off x="3682752" y="2694086"/>
            <a:ext cx="360040" cy="360040"/>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 name="Rectangle 70"/>
          <p:cNvSpPr/>
          <p:nvPr/>
        </p:nvSpPr>
        <p:spPr>
          <a:xfrm>
            <a:off x="2890664" y="2622078"/>
            <a:ext cx="1152128" cy="1800200"/>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2" name="Oval 71"/>
          <p:cNvSpPr/>
          <p:nvPr/>
        </p:nvSpPr>
        <p:spPr>
          <a:xfrm>
            <a:off x="5266928" y="2694086"/>
            <a:ext cx="360040" cy="360040"/>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3" name="Group 82"/>
          <p:cNvGrpSpPr/>
          <p:nvPr/>
        </p:nvGrpSpPr>
        <p:grpSpPr>
          <a:xfrm>
            <a:off x="1882552" y="2550070"/>
            <a:ext cx="4392488" cy="1152128"/>
            <a:chOff x="35496" y="2204864"/>
            <a:chExt cx="4392488" cy="1152128"/>
          </a:xfrm>
        </p:grpSpPr>
        <p:sp>
          <p:nvSpPr>
            <p:cNvPr id="78" name="Rectangle 77"/>
            <p:cNvSpPr/>
            <p:nvPr/>
          </p:nvSpPr>
          <p:spPr>
            <a:xfrm>
              <a:off x="3419872" y="2348880"/>
              <a:ext cx="792088" cy="792088"/>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9" name="Rectangle 78"/>
            <p:cNvSpPr/>
            <p:nvPr/>
          </p:nvSpPr>
          <p:spPr>
            <a:xfrm>
              <a:off x="4067944" y="2204864"/>
              <a:ext cx="360040"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0" name="Rectangle 79"/>
            <p:cNvSpPr/>
            <p:nvPr/>
          </p:nvSpPr>
          <p:spPr>
            <a:xfrm flipH="1">
              <a:off x="251520" y="2348880"/>
              <a:ext cx="1152128" cy="792088"/>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1" name="Rectangle 80"/>
            <p:cNvSpPr/>
            <p:nvPr/>
          </p:nvSpPr>
          <p:spPr>
            <a:xfrm>
              <a:off x="35496" y="2204864"/>
              <a:ext cx="360040"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84" name="Oval 83"/>
          <p:cNvSpPr/>
          <p:nvPr/>
        </p:nvSpPr>
        <p:spPr>
          <a:xfrm>
            <a:off x="5266928" y="3558182"/>
            <a:ext cx="360040" cy="360040"/>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4" name="Group 84"/>
          <p:cNvGrpSpPr/>
          <p:nvPr/>
        </p:nvGrpSpPr>
        <p:grpSpPr>
          <a:xfrm>
            <a:off x="1882552" y="2982118"/>
            <a:ext cx="4392488" cy="1152128"/>
            <a:chOff x="35496" y="2204864"/>
            <a:chExt cx="4392488" cy="1152128"/>
          </a:xfrm>
        </p:grpSpPr>
        <p:sp>
          <p:nvSpPr>
            <p:cNvPr id="86" name="Rectangle 85"/>
            <p:cNvSpPr/>
            <p:nvPr/>
          </p:nvSpPr>
          <p:spPr>
            <a:xfrm>
              <a:off x="3419872" y="2348880"/>
              <a:ext cx="792088" cy="792088"/>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Rectangle 86"/>
            <p:cNvSpPr/>
            <p:nvPr/>
          </p:nvSpPr>
          <p:spPr>
            <a:xfrm>
              <a:off x="4067944" y="2204864"/>
              <a:ext cx="360040"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8" name="Rectangle 87"/>
            <p:cNvSpPr/>
            <p:nvPr/>
          </p:nvSpPr>
          <p:spPr>
            <a:xfrm flipH="1">
              <a:off x="251520" y="2348880"/>
              <a:ext cx="1152128" cy="792088"/>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9" name="Rectangle 88"/>
            <p:cNvSpPr/>
            <p:nvPr/>
          </p:nvSpPr>
          <p:spPr>
            <a:xfrm>
              <a:off x="35496" y="2204864"/>
              <a:ext cx="360040"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90" name="Rectangle 55"/>
          <p:cNvSpPr>
            <a:spLocks noChangeArrowheads="1"/>
          </p:cNvSpPr>
          <p:nvPr/>
        </p:nvSpPr>
        <p:spPr bwMode="auto">
          <a:xfrm>
            <a:off x="5292080" y="4653136"/>
            <a:ext cx="783704" cy="523220"/>
          </a:xfrm>
          <a:prstGeom prst="rect">
            <a:avLst/>
          </a:prstGeom>
          <a:noFill/>
          <a:ln w="9525">
            <a:noFill/>
            <a:miter lim="800000"/>
            <a:headEnd/>
            <a:tailEnd/>
          </a:ln>
        </p:spPr>
        <p:txBody>
          <a:bodyPr wrap="square">
            <a:spAutoFit/>
          </a:bodyPr>
          <a:lstStyle/>
          <a:p>
            <a:pPr eaLnBrk="0" hangingPunct="0">
              <a:spcBef>
                <a:spcPct val="20000"/>
              </a:spcBef>
            </a:pPr>
            <a:r>
              <a:rPr lang="tr-TR" sz="2800" dirty="0">
                <a:latin typeface="Comic Sans MS" pitchFamily="66" charset="0"/>
              </a:rPr>
              <a:t>+</a:t>
            </a:r>
            <a:r>
              <a:rPr lang="tr-TR" sz="2800" dirty="0" err="1">
                <a:latin typeface="Comic Sans MS" pitchFamily="66" charset="0"/>
              </a:rPr>
              <a:t>yt</a:t>
            </a:r>
            <a:r>
              <a:rPr lang="tr-TR" sz="2800" dirty="0">
                <a:latin typeface="Comic Sans MS" pitchFamily="66" charset="0"/>
              </a:rPr>
              <a:t>’</a:t>
            </a:r>
            <a:endParaRPr lang="en-US" sz="2800" dirty="0">
              <a:latin typeface="Comic Sans MS" pitchFamily="66" charset="0"/>
              <a:sym typeface="Symbol" pitchFamily="18" charset="2"/>
            </a:endParaRPr>
          </a:p>
        </p:txBody>
      </p:sp>
      <p:sp>
        <p:nvSpPr>
          <p:cNvPr id="91" name="Rectangle 55"/>
          <p:cNvSpPr>
            <a:spLocks noChangeArrowheads="1"/>
          </p:cNvSpPr>
          <p:nvPr/>
        </p:nvSpPr>
        <p:spPr bwMode="auto">
          <a:xfrm>
            <a:off x="4572000" y="4653136"/>
            <a:ext cx="864096" cy="523220"/>
          </a:xfrm>
          <a:prstGeom prst="rect">
            <a:avLst/>
          </a:prstGeom>
          <a:noFill/>
          <a:ln w="9525">
            <a:noFill/>
            <a:miter lim="800000"/>
            <a:headEnd/>
            <a:tailEnd/>
          </a:ln>
        </p:spPr>
        <p:txBody>
          <a:bodyPr wrap="square">
            <a:spAutoFit/>
          </a:bodyPr>
          <a:lstStyle/>
          <a:p>
            <a:pPr eaLnBrk="0" hangingPunct="0">
              <a:spcBef>
                <a:spcPct val="20000"/>
              </a:spcBef>
            </a:pPr>
            <a:r>
              <a:rPr lang="tr-TR" sz="2800" dirty="0">
                <a:latin typeface="Comic Sans MS" pitchFamily="66" charset="0"/>
              </a:rPr>
              <a:t>+</a:t>
            </a:r>
            <a:r>
              <a:rPr lang="tr-TR" sz="2800" dirty="0" err="1">
                <a:latin typeface="Comic Sans MS" pitchFamily="66" charset="0"/>
              </a:rPr>
              <a:t>x’t</a:t>
            </a:r>
            <a:r>
              <a:rPr lang="tr-TR" sz="2800" dirty="0">
                <a:latin typeface="Comic Sans MS" pitchFamily="66" charset="0"/>
              </a:rPr>
              <a:t>’</a:t>
            </a:r>
            <a:endParaRPr lang="en-US" sz="2800" dirty="0">
              <a:latin typeface="Comic Sans MS" pitchFamily="66" charset="0"/>
              <a:sym typeface="Symbol" pitchFamily="18" charset="2"/>
            </a:endParaRPr>
          </a:p>
        </p:txBody>
      </p:sp>
      <p:sp>
        <p:nvSpPr>
          <p:cNvPr id="92" name="Rectangle 55"/>
          <p:cNvSpPr>
            <a:spLocks noChangeArrowheads="1"/>
          </p:cNvSpPr>
          <p:nvPr/>
        </p:nvSpPr>
        <p:spPr bwMode="auto">
          <a:xfrm>
            <a:off x="4283968" y="4633972"/>
            <a:ext cx="560512" cy="523220"/>
          </a:xfrm>
          <a:prstGeom prst="rect">
            <a:avLst/>
          </a:prstGeom>
          <a:noFill/>
          <a:ln w="9525">
            <a:noFill/>
            <a:miter lim="800000"/>
            <a:headEnd/>
            <a:tailEnd/>
          </a:ln>
        </p:spPr>
        <p:txBody>
          <a:bodyPr wrap="square">
            <a:spAutoFit/>
          </a:bodyPr>
          <a:lstStyle/>
          <a:p>
            <a:pPr eaLnBrk="0" hangingPunct="0">
              <a:spcBef>
                <a:spcPct val="20000"/>
              </a:spcBef>
            </a:pPr>
            <a:r>
              <a:rPr lang="tr-TR" sz="2800" dirty="0">
                <a:latin typeface="Comic Sans MS" pitchFamily="66" charset="0"/>
              </a:rPr>
              <a:t>z’</a:t>
            </a:r>
            <a:endParaRPr lang="en-US" sz="2800" dirty="0">
              <a:latin typeface="Comic Sans MS" pitchFamily="66"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2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20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xEl>
                                              <p:pRg st="0" end="0"/>
                                            </p:txEl>
                                          </p:spTgt>
                                        </p:tgtEl>
                                        <p:attrNameLst>
                                          <p:attrName>style.visibility</p:attrName>
                                        </p:attrNameLst>
                                      </p:cBhvr>
                                      <p:to>
                                        <p:strVal val="visible"/>
                                      </p:to>
                                    </p:set>
                                    <p:animEffect transition="in" filter="fade">
                                      <p:cBhvr>
                                        <p:cTn id="17" dur="2000"/>
                                        <p:tgtEl>
                                          <p:spTgt spid="9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20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1">
                                            <p:txEl>
                                              <p:pRg st="0" end="0"/>
                                            </p:txEl>
                                          </p:spTgt>
                                        </p:tgtEl>
                                        <p:attrNameLst>
                                          <p:attrName>style.visibility</p:attrName>
                                        </p:attrNameLst>
                                      </p:cBhvr>
                                      <p:to>
                                        <p:strVal val="visible"/>
                                      </p:to>
                                    </p:set>
                                    <p:animEffect transition="in" filter="fade">
                                      <p:cBhvr>
                                        <p:cTn id="32" dur="2000"/>
                                        <p:tgtEl>
                                          <p:spTgt spid="9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2000"/>
                                        <p:tgtEl>
                                          <p:spTgt spid="8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20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0">
                                            <p:txEl>
                                              <p:pRg st="0" end="0"/>
                                            </p:txEl>
                                          </p:spTgt>
                                        </p:tgtEl>
                                        <p:attrNameLst>
                                          <p:attrName>style.visibility</p:attrName>
                                        </p:attrNameLst>
                                      </p:cBhvr>
                                      <p:to>
                                        <p:strVal val="visible"/>
                                      </p:to>
                                    </p:set>
                                    <p:animEffect transition="in" filter="fade">
                                      <p:cBhvr>
                                        <p:cTn id="47" dur="20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84" grpId="0" animBg="1"/>
      <p:bldP spid="90" grpId="0" build="allAtOnce"/>
      <p:bldP spid="91" grpId="0" build="allAtOnce"/>
      <p:bldP spid="92"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2"/>
          <p:cNvSpPr>
            <a:spLocks noGrp="1"/>
          </p:cNvSpPr>
          <p:nvPr>
            <p:ph type="sldNum" sz="quarter" idx="4294967295"/>
          </p:nvPr>
        </p:nvSpPr>
        <p:spPr>
          <a:xfrm>
            <a:off x="8398933" y="6407944"/>
            <a:ext cx="614099" cy="450056"/>
          </a:xfrm>
          <a:prstGeom prst="rect">
            <a:avLst/>
          </a:prstGeom>
        </p:spPr>
        <p:txBody>
          <a:bodyPr/>
          <a:lstStyle/>
          <a:p>
            <a:fld id="{540B8B93-2C8C-4E26-8BAF-A1E3DA765313}" type="slidenum">
              <a:rPr lang="tr-TR"/>
              <a:pPr/>
              <a:t>39</a:t>
            </a:fld>
            <a:endParaRPr lang="tr-TR" dirty="0"/>
          </a:p>
        </p:txBody>
      </p:sp>
      <p:sp>
        <p:nvSpPr>
          <p:cNvPr id="650243" name="Rectangle 2"/>
          <p:cNvSpPr>
            <a:spLocks noGrp="1" noChangeArrowheads="1"/>
          </p:cNvSpPr>
          <p:nvPr>
            <p:ph type="title" idx="4294967295"/>
          </p:nvPr>
        </p:nvSpPr>
        <p:spPr>
          <a:xfrm>
            <a:off x="-1" y="76200"/>
            <a:ext cx="8856133" cy="1371600"/>
          </a:xfrm>
        </p:spPr>
        <p:txBody>
          <a:bodyPr>
            <a:normAutofit/>
          </a:bodyPr>
          <a:lstStyle/>
          <a:p>
            <a:r>
              <a:rPr lang="tr-TR" sz="3600" dirty="0"/>
              <a:t>Example</a:t>
            </a:r>
            <a:r>
              <a:rPr lang="en-US" sz="3600" dirty="0"/>
              <a:t>: </a:t>
            </a:r>
            <a:r>
              <a:rPr lang="en-US" sz="3600" dirty="0" err="1"/>
              <a:t>F(x,y,z,t</a:t>
            </a:r>
            <a:r>
              <a:rPr lang="en-US" sz="3600" dirty="0"/>
              <a:t>)</a:t>
            </a:r>
            <a:r>
              <a:rPr lang="tr-TR" sz="3600" dirty="0"/>
              <a:t>=</a:t>
            </a:r>
            <a:r>
              <a:rPr lang="en-US" sz="3600" dirty="0" err="1">
                <a:sym typeface="Symbol" pitchFamily="18" charset="2"/>
              </a:rPr>
              <a:t>x</a:t>
            </a:r>
            <a:r>
              <a:rPr lang="tr-TR" sz="3600" dirty="0">
                <a:latin typeface="Comic Sans MS" pitchFamily="66" charset="0"/>
              </a:rPr>
              <a:t>’</a:t>
            </a:r>
            <a:r>
              <a:rPr lang="en-US" sz="3600" dirty="0" err="1">
                <a:sym typeface="Symbol" pitchFamily="18" charset="2"/>
              </a:rPr>
              <a:t>y</a:t>
            </a:r>
            <a:r>
              <a:rPr lang="tr-TR" sz="3600" dirty="0">
                <a:latin typeface="Comic Sans MS" pitchFamily="66" charset="0"/>
              </a:rPr>
              <a:t>’</a:t>
            </a:r>
            <a:r>
              <a:rPr lang="en-US" sz="3600" dirty="0" err="1">
                <a:sym typeface="Symbol" pitchFamily="18" charset="2"/>
              </a:rPr>
              <a:t>z</a:t>
            </a:r>
            <a:r>
              <a:rPr lang="tr-TR" sz="3600" dirty="0">
                <a:latin typeface="Comic Sans MS" pitchFamily="66" charset="0"/>
              </a:rPr>
              <a:t>’</a:t>
            </a:r>
            <a:r>
              <a:rPr lang="en-US" sz="3600" dirty="0">
                <a:sym typeface="Symbol" pitchFamily="18" charset="2"/>
              </a:rPr>
              <a:t>+</a:t>
            </a:r>
            <a:r>
              <a:rPr lang="en-US" sz="3600" dirty="0" err="1">
                <a:sym typeface="Symbol" pitchFamily="18" charset="2"/>
              </a:rPr>
              <a:t>y</a:t>
            </a:r>
            <a:r>
              <a:rPr lang="tr-TR" sz="3600" dirty="0">
                <a:latin typeface="Comic Sans MS" pitchFamily="66" charset="0"/>
              </a:rPr>
              <a:t>’</a:t>
            </a:r>
            <a:r>
              <a:rPr lang="en-US" sz="3600" dirty="0" err="1">
                <a:sym typeface="Symbol" pitchFamily="18" charset="2"/>
              </a:rPr>
              <a:t>zt</a:t>
            </a:r>
            <a:r>
              <a:rPr lang="tr-TR" sz="3600" dirty="0">
                <a:latin typeface="Comic Sans MS" pitchFamily="66" charset="0"/>
              </a:rPr>
              <a:t>’</a:t>
            </a:r>
            <a:r>
              <a:rPr lang="en-US" sz="3600" dirty="0">
                <a:sym typeface="Symbol" pitchFamily="18" charset="2"/>
              </a:rPr>
              <a:t>+</a:t>
            </a:r>
            <a:r>
              <a:rPr lang="en-US" sz="3600" dirty="0" err="1">
                <a:sym typeface="Symbol" pitchFamily="18" charset="2"/>
              </a:rPr>
              <a:t>x</a:t>
            </a:r>
            <a:r>
              <a:rPr lang="tr-TR" sz="3600" dirty="0">
                <a:latin typeface="Comic Sans MS" pitchFamily="66" charset="0"/>
              </a:rPr>
              <a:t>’</a:t>
            </a:r>
            <a:r>
              <a:rPr lang="en-US" sz="3600" dirty="0" err="1">
                <a:sym typeface="Symbol" pitchFamily="18" charset="2"/>
              </a:rPr>
              <a:t>yzt</a:t>
            </a:r>
            <a:r>
              <a:rPr lang="tr-TR" sz="3600" dirty="0">
                <a:latin typeface="Comic Sans MS" pitchFamily="66" charset="0"/>
              </a:rPr>
              <a:t>’</a:t>
            </a:r>
            <a:r>
              <a:rPr lang="en-US" sz="3600" dirty="0">
                <a:sym typeface="Symbol" pitchFamily="18" charset="2"/>
              </a:rPr>
              <a:t>+</a:t>
            </a:r>
            <a:r>
              <a:rPr lang="en-US" sz="3600" dirty="0" err="1">
                <a:sym typeface="Symbol" pitchFamily="18" charset="2"/>
              </a:rPr>
              <a:t>xy</a:t>
            </a:r>
            <a:r>
              <a:rPr lang="tr-TR" sz="3600" dirty="0">
                <a:latin typeface="Comic Sans MS" pitchFamily="66" charset="0"/>
              </a:rPr>
              <a:t>’</a:t>
            </a:r>
            <a:r>
              <a:rPr lang="tr-TR" sz="3600" dirty="0">
                <a:sym typeface="Symbol" pitchFamily="18" charset="2"/>
              </a:rPr>
              <a:t>z</a:t>
            </a:r>
            <a:r>
              <a:rPr lang="tr-TR" sz="3600" dirty="0">
                <a:latin typeface="Comic Sans MS" pitchFamily="66" charset="0"/>
              </a:rPr>
              <a:t>’</a:t>
            </a:r>
            <a:endParaRPr lang="en-US" sz="3600" dirty="0"/>
          </a:p>
        </p:txBody>
      </p:sp>
      <p:sp>
        <p:nvSpPr>
          <p:cNvPr id="650245" name="Rectangle 9"/>
          <p:cNvSpPr>
            <a:spLocks noChangeArrowheads="1"/>
          </p:cNvSpPr>
          <p:nvPr/>
        </p:nvSpPr>
        <p:spPr bwMode="auto">
          <a:xfrm>
            <a:off x="1975520" y="3445371"/>
            <a:ext cx="685800" cy="455613"/>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10</a:t>
            </a:r>
          </a:p>
        </p:txBody>
      </p:sp>
      <p:sp>
        <p:nvSpPr>
          <p:cNvPr id="650246" name="Rectangle 14"/>
          <p:cNvSpPr>
            <a:spLocks noChangeArrowheads="1"/>
          </p:cNvSpPr>
          <p:nvPr/>
        </p:nvSpPr>
        <p:spPr bwMode="auto">
          <a:xfrm>
            <a:off x="1975520" y="2989759"/>
            <a:ext cx="685800" cy="455612"/>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11</a:t>
            </a:r>
          </a:p>
        </p:txBody>
      </p:sp>
      <p:sp>
        <p:nvSpPr>
          <p:cNvPr id="650247" name="Rectangle 19"/>
          <p:cNvSpPr>
            <a:spLocks noChangeArrowheads="1"/>
          </p:cNvSpPr>
          <p:nvPr/>
        </p:nvSpPr>
        <p:spPr bwMode="auto">
          <a:xfrm>
            <a:off x="1975520" y="2534146"/>
            <a:ext cx="685800" cy="455613"/>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01</a:t>
            </a:r>
          </a:p>
        </p:txBody>
      </p:sp>
      <p:grpSp>
        <p:nvGrpSpPr>
          <p:cNvPr id="2" name="Group 82"/>
          <p:cNvGrpSpPr>
            <a:grpSpLocks/>
          </p:cNvGrpSpPr>
          <p:nvPr/>
        </p:nvGrpSpPr>
        <p:grpSpPr bwMode="auto">
          <a:xfrm>
            <a:off x="2661320" y="2078534"/>
            <a:ext cx="3124200" cy="1822450"/>
            <a:chOff x="960" y="1727"/>
            <a:chExt cx="1968" cy="1148"/>
          </a:xfrm>
        </p:grpSpPr>
        <p:sp>
          <p:nvSpPr>
            <p:cNvPr id="650249" name="Rectangle 5"/>
            <p:cNvSpPr>
              <a:spLocks noChangeArrowheads="1"/>
            </p:cNvSpPr>
            <p:nvPr/>
          </p:nvSpPr>
          <p:spPr bwMode="auto">
            <a:xfrm>
              <a:off x="2448" y="2588"/>
              <a:ext cx="480"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p>
          </p:txBody>
        </p:sp>
        <p:sp>
          <p:nvSpPr>
            <p:cNvPr id="650250" name="Rectangle 6"/>
            <p:cNvSpPr>
              <a:spLocks noChangeArrowheads="1"/>
            </p:cNvSpPr>
            <p:nvPr/>
          </p:nvSpPr>
          <p:spPr bwMode="auto">
            <a:xfrm>
              <a:off x="1920" y="2588"/>
              <a:ext cx="528"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p>
          </p:txBody>
        </p:sp>
        <p:sp>
          <p:nvSpPr>
            <p:cNvPr id="650251" name="Rectangle 7"/>
            <p:cNvSpPr>
              <a:spLocks noChangeArrowheads="1"/>
            </p:cNvSpPr>
            <p:nvPr/>
          </p:nvSpPr>
          <p:spPr bwMode="auto">
            <a:xfrm>
              <a:off x="1440" y="2588"/>
              <a:ext cx="480"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p>
          </p:txBody>
        </p:sp>
        <p:sp>
          <p:nvSpPr>
            <p:cNvPr id="650252" name="Rectangle 8"/>
            <p:cNvSpPr>
              <a:spLocks noChangeArrowheads="1"/>
            </p:cNvSpPr>
            <p:nvPr/>
          </p:nvSpPr>
          <p:spPr bwMode="auto">
            <a:xfrm>
              <a:off x="960" y="2588"/>
              <a:ext cx="480"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p>
          </p:txBody>
        </p:sp>
        <p:sp>
          <p:nvSpPr>
            <p:cNvPr id="650253" name="Rectangle 10"/>
            <p:cNvSpPr>
              <a:spLocks noChangeArrowheads="1"/>
            </p:cNvSpPr>
            <p:nvPr/>
          </p:nvSpPr>
          <p:spPr bwMode="auto">
            <a:xfrm>
              <a:off x="2448" y="2301"/>
              <a:ext cx="480"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p>
          </p:txBody>
        </p:sp>
        <p:sp>
          <p:nvSpPr>
            <p:cNvPr id="650254" name="Rectangle 11"/>
            <p:cNvSpPr>
              <a:spLocks noChangeArrowheads="1"/>
            </p:cNvSpPr>
            <p:nvPr/>
          </p:nvSpPr>
          <p:spPr bwMode="auto">
            <a:xfrm>
              <a:off x="1920" y="2301"/>
              <a:ext cx="528"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p>
          </p:txBody>
        </p:sp>
        <p:sp>
          <p:nvSpPr>
            <p:cNvPr id="650255" name="Rectangle 12"/>
            <p:cNvSpPr>
              <a:spLocks noChangeArrowheads="1"/>
            </p:cNvSpPr>
            <p:nvPr/>
          </p:nvSpPr>
          <p:spPr bwMode="auto">
            <a:xfrm>
              <a:off x="1440" y="2301"/>
              <a:ext cx="480"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p>
          </p:txBody>
        </p:sp>
        <p:sp>
          <p:nvSpPr>
            <p:cNvPr id="650256" name="Rectangle 13"/>
            <p:cNvSpPr>
              <a:spLocks noChangeArrowheads="1"/>
            </p:cNvSpPr>
            <p:nvPr/>
          </p:nvSpPr>
          <p:spPr bwMode="auto">
            <a:xfrm>
              <a:off x="960" y="2301"/>
              <a:ext cx="480"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p>
          </p:txBody>
        </p:sp>
        <p:sp>
          <p:nvSpPr>
            <p:cNvPr id="650257" name="Rectangle 15"/>
            <p:cNvSpPr>
              <a:spLocks noChangeArrowheads="1"/>
            </p:cNvSpPr>
            <p:nvPr/>
          </p:nvSpPr>
          <p:spPr bwMode="auto">
            <a:xfrm>
              <a:off x="2448" y="2014"/>
              <a:ext cx="480"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p>
          </p:txBody>
        </p:sp>
        <p:sp>
          <p:nvSpPr>
            <p:cNvPr id="650258" name="Rectangle 16"/>
            <p:cNvSpPr>
              <a:spLocks noChangeArrowheads="1"/>
            </p:cNvSpPr>
            <p:nvPr/>
          </p:nvSpPr>
          <p:spPr bwMode="auto">
            <a:xfrm>
              <a:off x="1920" y="2014"/>
              <a:ext cx="528"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p>
          </p:txBody>
        </p:sp>
        <p:sp>
          <p:nvSpPr>
            <p:cNvPr id="650259" name="Rectangle 17"/>
            <p:cNvSpPr>
              <a:spLocks noChangeArrowheads="1"/>
            </p:cNvSpPr>
            <p:nvPr/>
          </p:nvSpPr>
          <p:spPr bwMode="auto">
            <a:xfrm>
              <a:off x="1440" y="2014"/>
              <a:ext cx="480"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p>
          </p:txBody>
        </p:sp>
        <p:sp>
          <p:nvSpPr>
            <p:cNvPr id="650260" name="Rectangle 18"/>
            <p:cNvSpPr>
              <a:spLocks noChangeArrowheads="1"/>
            </p:cNvSpPr>
            <p:nvPr/>
          </p:nvSpPr>
          <p:spPr bwMode="auto">
            <a:xfrm>
              <a:off x="960" y="2014"/>
              <a:ext cx="480"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p>
          </p:txBody>
        </p:sp>
        <p:sp>
          <p:nvSpPr>
            <p:cNvPr id="650261" name="Rectangle 20"/>
            <p:cNvSpPr>
              <a:spLocks noChangeArrowheads="1"/>
            </p:cNvSpPr>
            <p:nvPr/>
          </p:nvSpPr>
          <p:spPr bwMode="auto">
            <a:xfrm>
              <a:off x="2448" y="1727"/>
              <a:ext cx="480"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1</a:t>
              </a:r>
            </a:p>
          </p:txBody>
        </p:sp>
        <p:sp>
          <p:nvSpPr>
            <p:cNvPr id="650262" name="Rectangle 21"/>
            <p:cNvSpPr>
              <a:spLocks noChangeArrowheads="1"/>
            </p:cNvSpPr>
            <p:nvPr/>
          </p:nvSpPr>
          <p:spPr bwMode="auto">
            <a:xfrm>
              <a:off x="1920" y="1727"/>
              <a:ext cx="528"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p>
          </p:txBody>
        </p:sp>
        <p:sp>
          <p:nvSpPr>
            <p:cNvPr id="650263" name="Rectangle 22"/>
            <p:cNvSpPr>
              <a:spLocks noChangeArrowheads="1"/>
            </p:cNvSpPr>
            <p:nvPr/>
          </p:nvSpPr>
          <p:spPr bwMode="auto">
            <a:xfrm>
              <a:off x="1440" y="1727"/>
              <a:ext cx="480" cy="287"/>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1</a:t>
              </a:r>
            </a:p>
          </p:txBody>
        </p:sp>
        <p:sp>
          <p:nvSpPr>
            <p:cNvPr id="650264" name="Rectangle 23"/>
            <p:cNvSpPr>
              <a:spLocks noChangeArrowheads="1"/>
            </p:cNvSpPr>
            <p:nvPr/>
          </p:nvSpPr>
          <p:spPr bwMode="auto">
            <a:xfrm>
              <a:off x="960" y="1727"/>
              <a:ext cx="480" cy="287"/>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1</a:t>
              </a:r>
            </a:p>
          </p:txBody>
        </p:sp>
      </p:grpSp>
      <p:sp>
        <p:nvSpPr>
          <p:cNvPr id="650265" name="Rectangle 24"/>
          <p:cNvSpPr>
            <a:spLocks noChangeArrowheads="1"/>
          </p:cNvSpPr>
          <p:nvPr/>
        </p:nvSpPr>
        <p:spPr bwMode="auto">
          <a:xfrm>
            <a:off x="1975520" y="2078534"/>
            <a:ext cx="685800" cy="455612"/>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00</a:t>
            </a:r>
          </a:p>
        </p:txBody>
      </p:sp>
      <p:sp>
        <p:nvSpPr>
          <p:cNvPr id="650266" name="Rectangle 25"/>
          <p:cNvSpPr>
            <a:spLocks noChangeArrowheads="1"/>
          </p:cNvSpPr>
          <p:nvPr/>
        </p:nvSpPr>
        <p:spPr bwMode="auto">
          <a:xfrm>
            <a:off x="5023520" y="1318121"/>
            <a:ext cx="762000" cy="760413"/>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10</a:t>
            </a:r>
          </a:p>
        </p:txBody>
      </p:sp>
      <p:sp>
        <p:nvSpPr>
          <p:cNvPr id="650267" name="Rectangle 26"/>
          <p:cNvSpPr>
            <a:spLocks noChangeArrowheads="1"/>
          </p:cNvSpPr>
          <p:nvPr/>
        </p:nvSpPr>
        <p:spPr bwMode="auto">
          <a:xfrm>
            <a:off x="4185320" y="1318121"/>
            <a:ext cx="838200" cy="760413"/>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11</a:t>
            </a:r>
          </a:p>
        </p:txBody>
      </p:sp>
      <p:sp>
        <p:nvSpPr>
          <p:cNvPr id="650268" name="Rectangle 27"/>
          <p:cNvSpPr>
            <a:spLocks noChangeArrowheads="1"/>
          </p:cNvSpPr>
          <p:nvPr/>
        </p:nvSpPr>
        <p:spPr bwMode="auto">
          <a:xfrm>
            <a:off x="3423320" y="1318121"/>
            <a:ext cx="762000" cy="760413"/>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01</a:t>
            </a:r>
          </a:p>
        </p:txBody>
      </p:sp>
      <p:sp>
        <p:nvSpPr>
          <p:cNvPr id="650269" name="Rectangle 28"/>
          <p:cNvSpPr>
            <a:spLocks noChangeArrowheads="1"/>
          </p:cNvSpPr>
          <p:nvPr/>
        </p:nvSpPr>
        <p:spPr bwMode="auto">
          <a:xfrm>
            <a:off x="2661320" y="1318121"/>
            <a:ext cx="762000" cy="760413"/>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00</a:t>
            </a:r>
          </a:p>
        </p:txBody>
      </p:sp>
      <p:sp>
        <p:nvSpPr>
          <p:cNvPr id="650270" name="Rectangle 29"/>
          <p:cNvSpPr>
            <a:spLocks noChangeArrowheads="1"/>
          </p:cNvSpPr>
          <p:nvPr/>
        </p:nvSpPr>
        <p:spPr bwMode="auto">
          <a:xfrm>
            <a:off x="1975520" y="1318121"/>
            <a:ext cx="685800" cy="760413"/>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zt</a:t>
            </a:r>
          </a:p>
          <a:p>
            <a:pPr eaLnBrk="0" hangingPunct="0">
              <a:spcBef>
                <a:spcPct val="20000"/>
              </a:spcBef>
            </a:pPr>
            <a:r>
              <a:rPr lang="en-US" sz="2000">
                <a:latin typeface="Comic Sans MS" pitchFamily="66" charset="0"/>
              </a:rPr>
              <a:t>xy</a:t>
            </a:r>
          </a:p>
        </p:txBody>
      </p:sp>
      <p:sp>
        <p:nvSpPr>
          <p:cNvPr id="650271" name="Line 30"/>
          <p:cNvSpPr>
            <a:spLocks noChangeShapeType="1"/>
          </p:cNvSpPr>
          <p:nvPr/>
        </p:nvSpPr>
        <p:spPr bwMode="auto">
          <a:xfrm>
            <a:off x="2706216" y="1600200"/>
            <a:ext cx="685800" cy="0"/>
          </a:xfrm>
          <a:prstGeom prst="line">
            <a:avLst/>
          </a:prstGeom>
          <a:noFill/>
          <a:ln w="28575">
            <a:noFill/>
            <a:round/>
            <a:headEnd/>
            <a:tailEnd/>
          </a:ln>
        </p:spPr>
        <p:txBody>
          <a:bodyPr/>
          <a:lstStyle/>
          <a:p>
            <a:endParaRPr lang="en-US"/>
          </a:p>
        </p:txBody>
      </p:sp>
      <p:sp>
        <p:nvSpPr>
          <p:cNvPr id="650272" name="Line 31"/>
          <p:cNvSpPr>
            <a:spLocks noChangeShapeType="1"/>
          </p:cNvSpPr>
          <p:nvPr/>
        </p:nvSpPr>
        <p:spPr bwMode="auto">
          <a:xfrm>
            <a:off x="1975520" y="1318121"/>
            <a:ext cx="0" cy="760413"/>
          </a:xfrm>
          <a:prstGeom prst="line">
            <a:avLst/>
          </a:prstGeom>
          <a:noFill/>
          <a:ln w="28575">
            <a:noFill/>
            <a:round/>
            <a:headEnd/>
            <a:tailEnd/>
          </a:ln>
        </p:spPr>
        <p:txBody>
          <a:bodyPr/>
          <a:lstStyle/>
          <a:p>
            <a:endParaRPr lang="en-US"/>
          </a:p>
        </p:txBody>
      </p:sp>
      <p:sp>
        <p:nvSpPr>
          <p:cNvPr id="650273" name="Line 32"/>
          <p:cNvSpPr>
            <a:spLocks noChangeShapeType="1"/>
          </p:cNvSpPr>
          <p:nvPr/>
        </p:nvSpPr>
        <p:spPr bwMode="auto">
          <a:xfrm>
            <a:off x="3392016" y="1600200"/>
            <a:ext cx="762000" cy="0"/>
          </a:xfrm>
          <a:prstGeom prst="line">
            <a:avLst/>
          </a:prstGeom>
          <a:noFill/>
          <a:ln w="28575" cap="sq">
            <a:noFill/>
            <a:round/>
            <a:headEnd/>
            <a:tailEnd/>
          </a:ln>
        </p:spPr>
        <p:txBody>
          <a:bodyPr/>
          <a:lstStyle/>
          <a:p>
            <a:endParaRPr lang="en-US"/>
          </a:p>
        </p:txBody>
      </p:sp>
      <p:sp>
        <p:nvSpPr>
          <p:cNvPr id="650274" name="Line 33"/>
          <p:cNvSpPr>
            <a:spLocks noChangeShapeType="1"/>
          </p:cNvSpPr>
          <p:nvPr/>
        </p:nvSpPr>
        <p:spPr bwMode="auto">
          <a:xfrm>
            <a:off x="1975520" y="1318121"/>
            <a:ext cx="685800" cy="760413"/>
          </a:xfrm>
          <a:prstGeom prst="line">
            <a:avLst/>
          </a:prstGeom>
          <a:noFill/>
          <a:ln w="12700" cap="rnd">
            <a:solidFill>
              <a:schemeClr val="tx1"/>
            </a:solidFill>
            <a:round/>
            <a:headEnd/>
            <a:tailEnd/>
          </a:ln>
        </p:spPr>
        <p:txBody>
          <a:bodyPr/>
          <a:lstStyle/>
          <a:p>
            <a:endParaRPr lang="en-US"/>
          </a:p>
        </p:txBody>
      </p:sp>
      <p:sp>
        <p:nvSpPr>
          <p:cNvPr id="650275" name="Line 34"/>
          <p:cNvSpPr>
            <a:spLocks noChangeShapeType="1"/>
          </p:cNvSpPr>
          <p:nvPr/>
        </p:nvSpPr>
        <p:spPr bwMode="auto">
          <a:xfrm>
            <a:off x="1975520" y="2078534"/>
            <a:ext cx="0" cy="455612"/>
          </a:xfrm>
          <a:prstGeom prst="line">
            <a:avLst/>
          </a:prstGeom>
          <a:noFill/>
          <a:ln w="28575" cap="sq">
            <a:noFill/>
            <a:round/>
            <a:headEnd/>
            <a:tailEnd/>
          </a:ln>
        </p:spPr>
        <p:txBody>
          <a:bodyPr/>
          <a:lstStyle/>
          <a:p>
            <a:endParaRPr lang="en-US"/>
          </a:p>
        </p:txBody>
      </p:sp>
      <p:sp>
        <p:nvSpPr>
          <p:cNvPr id="650276" name="Line 35"/>
          <p:cNvSpPr>
            <a:spLocks noChangeShapeType="1"/>
          </p:cNvSpPr>
          <p:nvPr/>
        </p:nvSpPr>
        <p:spPr bwMode="auto">
          <a:xfrm>
            <a:off x="4154016" y="1600200"/>
            <a:ext cx="762000" cy="0"/>
          </a:xfrm>
          <a:prstGeom prst="line">
            <a:avLst/>
          </a:prstGeom>
          <a:noFill/>
          <a:ln w="28575" cap="sq">
            <a:noFill/>
            <a:round/>
            <a:headEnd/>
            <a:tailEnd/>
          </a:ln>
        </p:spPr>
        <p:txBody>
          <a:bodyPr/>
          <a:lstStyle/>
          <a:p>
            <a:endParaRPr lang="en-US"/>
          </a:p>
        </p:txBody>
      </p:sp>
      <p:sp>
        <p:nvSpPr>
          <p:cNvPr id="650277" name="Line 36"/>
          <p:cNvSpPr>
            <a:spLocks noChangeShapeType="1"/>
          </p:cNvSpPr>
          <p:nvPr/>
        </p:nvSpPr>
        <p:spPr bwMode="auto">
          <a:xfrm>
            <a:off x="4916016" y="1600200"/>
            <a:ext cx="838200" cy="0"/>
          </a:xfrm>
          <a:prstGeom prst="line">
            <a:avLst/>
          </a:prstGeom>
          <a:noFill/>
          <a:ln w="28575" cap="sq">
            <a:noFill/>
            <a:round/>
            <a:headEnd/>
            <a:tailEnd/>
          </a:ln>
        </p:spPr>
        <p:txBody>
          <a:bodyPr/>
          <a:lstStyle/>
          <a:p>
            <a:endParaRPr lang="en-US"/>
          </a:p>
        </p:txBody>
      </p:sp>
      <p:sp>
        <p:nvSpPr>
          <p:cNvPr id="650278" name="Line 37"/>
          <p:cNvSpPr>
            <a:spLocks noChangeShapeType="1"/>
          </p:cNvSpPr>
          <p:nvPr/>
        </p:nvSpPr>
        <p:spPr bwMode="auto">
          <a:xfrm>
            <a:off x="3423320" y="2078534"/>
            <a:ext cx="0" cy="1822450"/>
          </a:xfrm>
          <a:prstGeom prst="line">
            <a:avLst/>
          </a:prstGeom>
          <a:noFill/>
          <a:ln w="12700">
            <a:solidFill>
              <a:schemeClr val="tx1"/>
            </a:solidFill>
            <a:round/>
            <a:headEnd/>
            <a:tailEnd/>
          </a:ln>
        </p:spPr>
        <p:txBody>
          <a:bodyPr/>
          <a:lstStyle/>
          <a:p>
            <a:endParaRPr lang="en-US"/>
          </a:p>
        </p:txBody>
      </p:sp>
      <p:sp>
        <p:nvSpPr>
          <p:cNvPr id="650279" name="Line 38"/>
          <p:cNvSpPr>
            <a:spLocks noChangeShapeType="1"/>
          </p:cNvSpPr>
          <p:nvPr/>
        </p:nvSpPr>
        <p:spPr bwMode="auto">
          <a:xfrm>
            <a:off x="5754216" y="1600200"/>
            <a:ext cx="762000" cy="0"/>
          </a:xfrm>
          <a:prstGeom prst="line">
            <a:avLst/>
          </a:prstGeom>
          <a:noFill/>
          <a:ln w="28575" cap="sq">
            <a:noFill/>
            <a:round/>
            <a:headEnd/>
            <a:tailEnd/>
          </a:ln>
        </p:spPr>
        <p:txBody>
          <a:bodyPr/>
          <a:lstStyle/>
          <a:p>
            <a:endParaRPr lang="en-US"/>
          </a:p>
        </p:txBody>
      </p:sp>
      <p:sp>
        <p:nvSpPr>
          <p:cNvPr id="650280" name="Line 39"/>
          <p:cNvSpPr>
            <a:spLocks noChangeShapeType="1"/>
          </p:cNvSpPr>
          <p:nvPr/>
        </p:nvSpPr>
        <p:spPr bwMode="auto">
          <a:xfrm>
            <a:off x="4185320" y="2078534"/>
            <a:ext cx="0" cy="1822450"/>
          </a:xfrm>
          <a:prstGeom prst="line">
            <a:avLst/>
          </a:prstGeom>
          <a:noFill/>
          <a:ln w="12700">
            <a:solidFill>
              <a:schemeClr val="tx1"/>
            </a:solidFill>
            <a:round/>
            <a:headEnd/>
            <a:tailEnd/>
          </a:ln>
        </p:spPr>
        <p:txBody>
          <a:bodyPr/>
          <a:lstStyle/>
          <a:p>
            <a:endParaRPr lang="en-US"/>
          </a:p>
        </p:txBody>
      </p:sp>
      <p:sp>
        <p:nvSpPr>
          <p:cNvPr id="650281" name="Line 40"/>
          <p:cNvSpPr>
            <a:spLocks noChangeShapeType="1"/>
          </p:cNvSpPr>
          <p:nvPr/>
        </p:nvSpPr>
        <p:spPr bwMode="auto">
          <a:xfrm>
            <a:off x="5023520" y="2078534"/>
            <a:ext cx="0" cy="1822450"/>
          </a:xfrm>
          <a:prstGeom prst="line">
            <a:avLst/>
          </a:prstGeom>
          <a:noFill/>
          <a:ln w="12700">
            <a:solidFill>
              <a:schemeClr val="tx1"/>
            </a:solidFill>
            <a:round/>
            <a:headEnd/>
            <a:tailEnd/>
          </a:ln>
        </p:spPr>
        <p:txBody>
          <a:bodyPr/>
          <a:lstStyle/>
          <a:p>
            <a:endParaRPr lang="en-US"/>
          </a:p>
        </p:txBody>
      </p:sp>
      <p:sp>
        <p:nvSpPr>
          <p:cNvPr id="650282" name="Line 41"/>
          <p:cNvSpPr>
            <a:spLocks noChangeShapeType="1"/>
          </p:cNvSpPr>
          <p:nvPr/>
        </p:nvSpPr>
        <p:spPr bwMode="auto">
          <a:xfrm>
            <a:off x="5785520" y="2078534"/>
            <a:ext cx="0" cy="1822450"/>
          </a:xfrm>
          <a:prstGeom prst="line">
            <a:avLst/>
          </a:prstGeom>
          <a:noFill/>
          <a:ln w="12700" cap="sq">
            <a:solidFill>
              <a:schemeClr val="tx1"/>
            </a:solidFill>
            <a:round/>
            <a:headEnd/>
            <a:tailEnd/>
          </a:ln>
        </p:spPr>
        <p:txBody>
          <a:bodyPr/>
          <a:lstStyle/>
          <a:p>
            <a:endParaRPr lang="en-US"/>
          </a:p>
        </p:txBody>
      </p:sp>
      <p:sp>
        <p:nvSpPr>
          <p:cNvPr id="650283" name="Line 42"/>
          <p:cNvSpPr>
            <a:spLocks noChangeShapeType="1"/>
          </p:cNvSpPr>
          <p:nvPr/>
        </p:nvSpPr>
        <p:spPr bwMode="auto">
          <a:xfrm>
            <a:off x="1975520" y="2534146"/>
            <a:ext cx="0" cy="455613"/>
          </a:xfrm>
          <a:prstGeom prst="line">
            <a:avLst/>
          </a:prstGeom>
          <a:noFill/>
          <a:ln w="28575" cap="sq">
            <a:noFill/>
            <a:round/>
            <a:headEnd/>
            <a:tailEnd/>
          </a:ln>
        </p:spPr>
        <p:txBody>
          <a:bodyPr/>
          <a:lstStyle/>
          <a:p>
            <a:endParaRPr lang="en-US"/>
          </a:p>
        </p:txBody>
      </p:sp>
      <p:sp>
        <p:nvSpPr>
          <p:cNvPr id="650284" name="Line 43"/>
          <p:cNvSpPr>
            <a:spLocks noChangeShapeType="1"/>
          </p:cNvSpPr>
          <p:nvPr/>
        </p:nvSpPr>
        <p:spPr bwMode="auto">
          <a:xfrm>
            <a:off x="2661320" y="2534146"/>
            <a:ext cx="3124200" cy="0"/>
          </a:xfrm>
          <a:prstGeom prst="line">
            <a:avLst/>
          </a:prstGeom>
          <a:noFill/>
          <a:ln w="12700">
            <a:solidFill>
              <a:schemeClr val="tx1"/>
            </a:solidFill>
            <a:round/>
            <a:headEnd/>
            <a:tailEnd/>
          </a:ln>
        </p:spPr>
        <p:txBody>
          <a:bodyPr/>
          <a:lstStyle/>
          <a:p>
            <a:endParaRPr lang="en-US"/>
          </a:p>
        </p:txBody>
      </p:sp>
      <p:sp>
        <p:nvSpPr>
          <p:cNvPr id="650285" name="Line 44"/>
          <p:cNvSpPr>
            <a:spLocks noChangeShapeType="1"/>
          </p:cNvSpPr>
          <p:nvPr/>
        </p:nvSpPr>
        <p:spPr bwMode="auto">
          <a:xfrm>
            <a:off x="1975520" y="2989759"/>
            <a:ext cx="0" cy="455612"/>
          </a:xfrm>
          <a:prstGeom prst="line">
            <a:avLst/>
          </a:prstGeom>
          <a:noFill/>
          <a:ln w="28575" cap="sq">
            <a:noFill/>
            <a:round/>
            <a:headEnd/>
            <a:tailEnd/>
          </a:ln>
        </p:spPr>
        <p:txBody>
          <a:bodyPr/>
          <a:lstStyle/>
          <a:p>
            <a:endParaRPr lang="en-US"/>
          </a:p>
        </p:txBody>
      </p:sp>
      <p:sp>
        <p:nvSpPr>
          <p:cNvPr id="650286" name="Line 45"/>
          <p:cNvSpPr>
            <a:spLocks noChangeShapeType="1"/>
          </p:cNvSpPr>
          <p:nvPr/>
        </p:nvSpPr>
        <p:spPr bwMode="auto">
          <a:xfrm>
            <a:off x="2661320" y="2989759"/>
            <a:ext cx="3124200" cy="0"/>
          </a:xfrm>
          <a:prstGeom prst="line">
            <a:avLst/>
          </a:prstGeom>
          <a:noFill/>
          <a:ln w="12700">
            <a:solidFill>
              <a:schemeClr val="tx1"/>
            </a:solidFill>
            <a:round/>
            <a:headEnd/>
            <a:tailEnd/>
          </a:ln>
        </p:spPr>
        <p:txBody>
          <a:bodyPr/>
          <a:lstStyle/>
          <a:p>
            <a:endParaRPr lang="en-US"/>
          </a:p>
        </p:txBody>
      </p:sp>
      <p:sp>
        <p:nvSpPr>
          <p:cNvPr id="650287" name="Line 46"/>
          <p:cNvSpPr>
            <a:spLocks noChangeShapeType="1"/>
          </p:cNvSpPr>
          <p:nvPr/>
        </p:nvSpPr>
        <p:spPr bwMode="auto">
          <a:xfrm>
            <a:off x="1975520" y="3445371"/>
            <a:ext cx="0" cy="455613"/>
          </a:xfrm>
          <a:prstGeom prst="line">
            <a:avLst/>
          </a:prstGeom>
          <a:noFill/>
          <a:ln w="28575" cap="sq">
            <a:noFill/>
            <a:round/>
            <a:headEnd/>
            <a:tailEnd/>
          </a:ln>
        </p:spPr>
        <p:txBody>
          <a:bodyPr/>
          <a:lstStyle/>
          <a:p>
            <a:endParaRPr lang="en-US"/>
          </a:p>
        </p:txBody>
      </p:sp>
      <p:sp>
        <p:nvSpPr>
          <p:cNvPr id="650288" name="Line 47"/>
          <p:cNvSpPr>
            <a:spLocks noChangeShapeType="1"/>
          </p:cNvSpPr>
          <p:nvPr/>
        </p:nvSpPr>
        <p:spPr bwMode="auto">
          <a:xfrm>
            <a:off x="2661320" y="3445371"/>
            <a:ext cx="3124200" cy="0"/>
          </a:xfrm>
          <a:prstGeom prst="line">
            <a:avLst/>
          </a:prstGeom>
          <a:noFill/>
          <a:ln w="12700">
            <a:solidFill>
              <a:schemeClr val="tx1"/>
            </a:solidFill>
            <a:round/>
            <a:headEnd/>
            <a:tailEnd/>
          </a:ln>
        </p:spPr>
        <p:txBody>
          <a:bodyPr/>
          <a:lstStyle/>
          <a:p>
            <a:endParaRPr lang="en-US"/>
          </a:p>
        </p:txBody>
      </p:sp>
      <p:sp>
        <p:nvSpPr>
          <p:cNvPr id="650289" name="Line 48"/>
          <p:cNvSpPr>
            <a:spLocks noChangeShapeType="1"/>
          </p:cNvSpPr>
          <p:nvPr/>
        </p:nvSpPr>
        <p:spPr bwMode="auto">
          <a:xfrm>
            <a:off x="2661320" y="3900984"/>
            <a:ext cx="3124200" cy="0"/>
          </a:xfrm>
          <a:prstGeom prst="line">
            <a:avLst/>
          </a:prstGeom>
          <a:noFill/>
          <a:ln w="12700" cap="sq">
            <a:solidFill>
              <a:schemeClr val="tx1"/>
            </a:solidFill>
            <a:round/>
            <a:headEnd/>
            <a:tailEnd/>
          </a:ln>
        </p:spPr>
        <p:txBody>
          <a:bodyPr/>
          <a:lstStyle/>
          <a:p>
            <a:endParaRPr lang="en-US"/>
          </a:p>
        </p:txBody>
      </p:sp>
      <p:sp>
        <p:nvSpPr>
          <p:cNvPr id="650290" name="Line 49"/>
          <p:cNvSpPr>
            <a:spLocks noChangeShapeType="1"/>
          </p:cNvSpPr>
          <p:nvPr/>
        </p:nvSpPr>
        <p:spPr bwMode="auto">
          <a:xfrm>
            <a:off x="2661320" y="2078534"/>
            <a:ext cx="3124200" cy="0"/>
          </a:xfrm>
          <a:prstGeom prst="line">
            <a:avLst/>
          </a:prstGeom>
          <a:noFill/>
          <a:ln w="12700" cap="sq">
            <a:solidFill>
              <a:schemeClr val="tx1"/>
            </a:solidFill>
            <a:round/>
            <a:headEnd/>
            <a:tailEnd/>
          </a:ln>
        </p:spPr>
        <p:txBody>
          <a:bodyPr/>
          <a:lstStyle/>
          <a:p>
            <a:endParaRPr lang="en-US"/>
          </a:p>
        </p:txBody>
      </p:sp>
      <p:sp>
        <p:nvSpPr>
          <p:cNvPr id="650291" name="Line 50"/>
          <p:cNvSpPr>
            <a:spLocks noChangeShapeType="1"/>
          </p:cNvSpPr>
          <p:nvPr/>
        </p:nvSpPr>
        <p:spPr bwMode="auto">
          <a:xfrm>
            <a:off x="5785520" y="1318121"/>
            <a:ext cx="0" cy="760413"/>
          </a:xfrm>
          <a:prstGeom prst="line">
            <a:avLst/>
          </a:prstGeom>
          <a:noFill/>
          <a:ln w="28575" cap="sq">
            <a:noFill/>
            <a:round/>
            <a:headEnd/>
            <a:tailEnd/>
          </a:ln>
        </p:spPr>
        <p:txBody>
          <a:bodyPr/>
          <a:lstStyle/>
          <a:p>
            <a:endParaRPr lang="en-US"/>
          </a:p>
        </p:txBody>
      </p:sp>
      <p:sp>
        <p:nvSpPr>
          <p:cNvPr id="650292" name="Line 51"/>
          <p:cNvSpPr>
            <a:spLocks noChangeShapeType="1"/>
          </p:cNvSpPr>
          <p:nvPr/>
        </p:nvSpPr>
        <p:spPr bwMode="auto">
          <a:xfrm>
            <a:off x="2661320" y="2078534"/>
            <a:ext cx="0" cy="1822450"/>
          </a:xfrm>
          <a:prstGeom prst="line">
            <a:avLst/>
          </a:prstGeom>
          <a:noFill/>
          <a:ln w="12700" cap="sq">
            <a:solidFill>
              <a:schemeClr val="tx1"/>
            </a:solidFill>
            <a:round/>
            <a:headEnd/>
            <a:tailEnd/>
          </a:ln>
        </p:spPr>
        <p:txBody>
          <a:bodyPr/>
          <a:lstStyle/>
          <a:p>
            <a:endParaRPr lang="en-US"/>
          </a:p>
        </p:txBody>
      </p:sp>
      <p:sp>
        <p:nvSpPr>
          <p:cNvPr id="650293" name="Line 52"/>
          <p:cNvSpPr>
            <a:spLocks noChangeShapeType="1"/>
          </p:cNvSpPr>
          <p:nvPr/>
        </p:nvSpPr>
        <p:spPr bwMode="auto">
          <a:xfrm>
            <a:off x="1975520" y="3900984"/>
            <a:ext cx="685800" cy="0"/>
          </a:xfrm>
          <a:prstGeom prst="line">
            <a:avLst/>
          </a:prstGeom>
          <a:noFill/>
          <a:ln w="28575" cap="sq">
            <a:noFill/>
            <a:round/>
            <a:headEnd/>
            <a:tailEnd/>
          </a:ln>
        </p:spPr>
        <p:txBody>
          <a:bodyPr/>
          <a:lstStyle/>
          <a:p>
            <a:endParaRPr lang="en-US"/>
          </a:p>
        </p:txBody>
      </p:sp>
      <p:sp>
        <p:nvSpPr>
          <p:cNvPr id="58451" name="Rectangle 83"/>
          <p:cNvSpPr>
            <a:spLocks noChangeArrowheads="1"/>
          </p:cNvSpPr>
          <p:nvPr/>
        </p:nvSpPr>
        <p:spPr bwMode="auto">
          <a:xfrm>
            <a:off x="1835696" y="4691608"/>
            <a:ext cx="4491608" cy="609600"/>
          </a:xfrm>
          <a:prstGeom prst="rect">
            <a:avLst/>
          </a:prstGeom>
          <a:noFill/>
          <a:ln w="9525">
            <a:noFill/>
            <a:miter lim="800000"/>
            <a:headEnd/>
            <a:tailEnd/>
          </a:ln>
        </p:spPr>
        <p:txBody>
          <a:bodyPr/>
          <a:lstStyle/>
          <a:p>
            <a:pPr marL="342900" indent="-342900" eaLnBrk="0" hangingPunct="0">
              <a:spcBef>
                <a:spcPct val="20000"/>
              </a:spcBef>
              <a:buFontTx/>
              <a:buChar char="•"/>
            </a:pPr>
            <a:r>
              <a:rPr lang="en-US" sz="2800" dirty="0">
                <a:latin typeface="Comic Sans MS" pitchFamily="66" charset="0"/>
              </a:rPr>
              <a:t>F(</a:t>
            </a:r>
            <a:r>
              <a:rPr lang="en-US" sz="2800" dirty="0" err="1">
                <a:latin typeface="Comic Sans MS" pitchFamily="66" charset="0"/>
              </a:rPr>
              <a:t>x,y,z,t</a:t>
            </a:r>
            <a:r>
              <a:rPr lang="en-US" sz="2800" dirty="0">
                <a:latin typeface="Comic Sans MS" pitchFamily="66" charset="0"/>
              </a:rPr>
              <a:t>) =</a:t>
            </a:r>
            <a:r>
              <a:rPr lang="tr-TR" sz="2800" dirty="0" err="1">
                <a:latin typeface="Comic Sans MS" pitchFamily="66" charset="0"/>
              </a:rPr>
              <a:t>y’t</a:t>
            </a:r>
            <a:r>
              <a:rPr lang="tr-TR" sz="2800" dirty="0">
                <a:latin typeface="Comic Sans MS" pitchFamily="66" charset="0"/>
              </a:rPr>
              <a:t>’+</a:t>
            </a:r>
            <a:r>
              <a:rPr lang="tr-TR" sz="2800" dirty="0" err="1">
                <a:latin typeface="Comic Sans MS" pitchFamily="66" charset="0"/>
              </a:rPr>
              <a:t>z’y</a:t>
            </a:r>
            <a:r>
              <a:rPr lang="tr-TR" sz="2800" dirty="0">
                <a:latin typeface="Comic Sans MS" pitchFamily="66" charset="0"/>
              </a:rPr>
              <a:t>’+</a:t>
            </a:r>
            <a:r>
              <a:rPr lang="tr-TR" sz="2800" dirty="0" err="1">
                <a:latin typeface="Comic Sans MS" pitchFamily="66" charset="0"/>
              </a:rPr>
              <a:t>x’zt</a:t>
            </a:r>
            <a:r>
              <a:rPr lang="tr-TR" sz="2800" dirty="0">
                <a:latin typeface="Comic Sans MS" pitchFamily="66" charset="0"/>
              </a:rPr>
              <a:t>’</a:t>
            </a:r>
            <a:endParaRPr lang="en-US" sz="2800" dirty="0">
              <a:solidFill>
                <a:schemeClr val="accent2"/>
              </a:solidFill>
              <a:latin typeface="Comic Sans MS" pitchFamily="66" charset="0"/>
            </a:endParaRPr>
          </a:p>
        </p:txBody>
      </p:sp>
      <p:grpSp>
        <p:nvGrpSpPr>
          <p:cNvPr id="3" name="Group 84"/>
          <p:cNvGrpSpPr>
            <a:grpSpLocks/>
          </p:cNvGrpSpPr>
          <p:nvPr/>
        </p:nvGrpSpPr>
        <p:grpSpPr bwMode="auto">
          <a:xfrm>
            <a:off x="2359695" y="1683246"/>
            <a:ext cx="3767138" cy="2513013"/>
            <a:chOff x="464" y="812"/>
            <a:chExt cx="2373" cy="1583"/>
          </a:xfrm>
        </p:grpSpPr>
        <p:sp>
          <p:nvSpPr>
            <p:cNvPr id="650296" name="Freeform 85"/>
            <p:cNvSpPr>
              <a:spLocks/>
            </p:cNvSpPr>
            <p:nvPr/>
          </p:nvSpPr>
          <p:spPr bwMode="auto">
            <a:xfrm>
              <a:off x="2240" y="860"/>
              <a:ext cx="597" cy="635"/>
            </a:xfrm>
            <a:custGeom>
              <a:avLst/>
              <a:gdLst>
                <a:gd name="T0" fmla="*/ 0 w 801"/>
                <a:gd name="T1" fmla="*/ 0 h 731"/>
                <a:gd name="T2" fmla="*/ 15 w 801"/>
                <a:gd name="T3" fmla="*/ 167 h 731"/>
                <a:gd name="T4" fmla="*/ 68 w 801"/>
                <a:gd name="T5" fmla="*/ 227 h 731"/>
                <a:gd name="T6" fmla="*/ 66 w 801"/>
                <a:gd name="T7" fmla="*/ 227 h 731"/>
                <a:gd name="T8" fmla="*/ 0 60000 65536"/>
                <a:gd name="T9" fmla="*/ 0 60000 65536"/>
                <a:gd name="T10" fmla="*/ 0 60000 65536"/>
                <a:gd name="T11" fmla="*/ 0 60000 65536"/>
                <a:gd name="T12" fmla="*/ 0 w 801"/>
                <a:gd name="T13" fmla="*/ 0 h 731"/>
                <a:gd name="T14" fmla="*/ 801 w 801"/>
                <a:gd name="T15" fmla="*/ 731 h 731"/>
              </a:gdLst>
              <a:ahLst/>
              <a:cxnLst>
                <a:cxn ang="T8">
                  <a:pos x="T0" y="T1"/>
                </a:cxn>
                <a:cxn ang="T9">
                  <a:pos x="T2" y="T3"/>
                </a:cxn>
                <a:cxn ang="T10">
                  <a:pos x="T4" y="T5"/>
                </a:cxn>
                <a:cxn ang="T11">
                  <a:pos x="T6" y="T7"/>
                </a:cxn>
              </a:cxnLst>
              <a:rect l="T12" t="T13" r="T14" b="T15"/>
              <a:pathLst>
                <a:path w="801" h="731">
                  <a:moveTo>
                    <a:pt x="0" y="0"/>
                  </a:moveTo>
                  <a:cubicBezTo>
                    <a:pt x="18" y="197"/>
                    <a:pt x="37" y="395"/>
                    <a:pt x="156" y="512"/>
                  </a:cubicBezTo>
                  <a:cubicBezTo>
                    <a:pt x="275" y="629"/>
                    <a:pt x="623" y="669"/>
                    <a:pt x="712" y="700"/>
                  </a:cubicBezTo>
                  <a:cubicBezTo>
                    <a:pt x="801" y="731"/>
                    <a:pt x="744" y="713"/>
                    <a:pt x="688" y="696"/>
                  </a:cubicBezTo>
                </a:path>
              </a:pathLst>
            </a:custGeom>
            <a:noFill/>
            <a:ln w="38100">
              <a:solidFill>
                <a:srgbClr val="FF0000"/>
              </a:solidFill>
              <a:round/>
              <a:headEnd/>
              <a:tailEnd/>
            </a:ln>
          </p:spPr>
          <p:txBody>
            <a:bodyPr/>
            <a:lstStyle/>
            <a:p>
              <a:pPr eaLnBrk="0" hangingPunct="0"/>
              <a:endParaRPr lang="en-US" sz="2400">
                <a:latin typeface="Times New Roman" pitchFamily="18" charset="0"/>
              </a:endParaRPr>
            </a:p>
          </p:txBody>
        </p:sp>
        <p:sp>
          <p:nvSpPr>
            <p:cNvPr id="650297" name="Freeform 86"/>
            <p:cNvSpPr>
              <a:spLocks/>
            </p:cNvSpPr>
            <p:nvPr/>
          </p:nvSpPr>
          <p:spPr bwMode="auto">
            <a:xfrm flipV="1">
              <a:off x="2180" y="1760"/>
              <a:ext cx="597" cy="635"/>
            </a:xfrm>
            <a:custGeom>
              <a:avLst/>
              <a:gdLst>
                <a:gd name="T0" fmla="*/ 0 w 801"/>
                <a:gd name="T1" fmla="*/ 0 h 731"/>
                <a:gd name="T2" fmla="*/ 15 w 801"/>
                <a:gd name="T3" fmla="*/ 167 h 731"/>
                <a:gd name="T4" fmla="*/ 68 w 801"/>
                <a:gd name="T5" fmla="*/ 227 h 731"/>
                <a:gd name="T6" fmla="*/ 66 w 801"/>
                <a:gd name="T7" fmla="*/ 227 h 731"/>
                <a:gd name="T8" fmla="*/ 0 60000 65536"/>
                <a:gd name="T9" fmla="*/ 0 60000 65536"/>
                <a:gd name="T10" fmla="*/ 0 60000 65536"/>
                <a:gd name="T11" fmla="*/ 0 60000 65536"/>
                <a:gd name="T12" fmla="*/ 0 w 801"/>
                <a:gd name="T13" fmla="*/ 0 h 731"/>
                <a:gd name="T14" fmla="*/ 801 w 801"/>
                <a:gd name="T15" fmla="*/ 731 h 731"/>
              </a:gdLst>
              <a:ahLst/>
              <a:cxnLst>
                <a:cxn ang="T8">
                  <a:pos x="T0" y="T1"/>
                </a:cxn>
                <a:cxn ang="T9">
                  <a:pos x="T2" y="T3"/>
                </a:cxn>
                <a:cxn ang="T10">
                  <a:pos x="T4" y="T5"/>
                </a:cxn>
                <a:cxn ang="T11">
                  <a:pos x="T6" y="T7"/>
                </a:cxn>
              </a:cxnLst>
              <a:rect l="T12" t="T13" r="T14" b="T15"/>
              <a:pathLst>
                <a:path w="801" h="731">
                  <a:moveTo>
                    <a:pt x="0" y="0"/>
                  </a:moveTo>
                  <a:cubicBezTo>
                    <a:pt x="18" y="197"/>
                    <a:pt x="37" y="395"/>
                    <a:pt x="156" y="512"/>
                  </a:cubicBezTo>
                  <a:cubicBezTo>
                    <a:pt x="275" y="629"/>
                    <a:pt x="623" y="669"/>
                    <a:pt x="712" y="700"/>
                  </a:cubicBezTo>
                  <a:cubicBezTo>
                    <a:pt x="801" y="731"/>
                    <a:pt x="744" y="713"/>
                    <a:pt x="688" y="696"/>
                  </a:cubicBezTo>
                </a:path>
              </a:pathLst>
            </a:custGeom>
            <a:noFill/>
            <a:ln w="38100">
              <a:solidFill>
                <a:srgbClr val="FF0000"/>
              </a:solidFill>
              <a:round/>
              <a:headEnd/>
              <a:tailEnd/>
            </a:ln>
          </p:spPr>
          <p:txBody>
            <a:bodyPr rot="10800000"/>
            <a:lstStyle/>
            <a:p>
              <a:pPr eaLnBrk="0" hangingPunct="0"/>
              <a:endParaRPr lang="en-US" sz="2400">
                <a:latin typeface="Times New Roman" pitchFamily="18" charset="0"/>
              </a:endParaRPr>
            </a:p>
          </p:txBody>
        </p:sp>
        <p:sp>
          <p:nvSpPr>
            <p:cNvPr id="650298" name="Freeform 87"/>
            <p:cNvSpPr>
              <a:spLocks/>
            </p:cNvSpPr>
            <p:nvPr/>
          </p:nvSpPr>
          <p:spPr bwMode="auto">
            <a:xfrm flipH="1" flipV="1">
              <a:off x="464" y="1736"/>
              <a:ext cx="597" cy="635"/>
            </a:xfrm>
            <a:custGeom>
              <a:avLst/>
              <a:gdLst>
                <a:gd name="T0" fmla="*/ 0 w 801"/>
                <a:gd name="T1" fmla="*/ 0 h 731"/>
                <a:gd name="T2" fmla="*/ 15 w 801"/>
                <a:gd name="T3" fmla="*/ 167 h 731"/>
                <a:gd name="T4" fmla="*/ 68 w 801"/>
                <a:gd name="T5" fmla="*/ 227 h 731"/>
                <a:gd name="T6" fmla="*/ 66 w 801"/>
                <a:gd name="T7" fmla="*/ 227 h 731"/>
                <a:gd name="T8" fmla="*/ 0 60000 65536"/>
                <a:gd name="T9" fmla="*/ 0 60000 65536"/>
                <a:gd name="T10" fmla="*/ 0 60000 65536"/>
                <a:gd name="T11" fmla="*/ 0 60000 65536"/>
                <a:gd name="T12" fmla="*/ 0 w 801"/>
                <a:gd name="T13" fmla="*/ 0 h 731"/>
                <a:gd name="T14" fmla="*/ 801 w 801"/>
                <a:gd name="T15" fmla="*/ 731 h 731"/>
              </a:gdLst>
              <a:ahLst/>
              <a:cxnLst>
                <a:cxn ang="T8">
                  <a:pos x="T0" y="T1"/>
                </a:cxn>
                <a:cxn ang="T9">
                  <a:pos x="T2" y="T3"/>
                </a:cxn>
                <a:cxn ang="T10">
                  <a:pos x="T4" y="T5"/>
                </a:cxn>
                <a:cxn ang="T11">
                  <a:pos x="T6" y="T7"/>
                </a:cxn>
              </a:cxnLst>
              <a:rect l="T12" t="T13" r="T14" b="T15"/>
              <a:pathLst>
                <a:path w="801" h="731">
                  <a:moveTo>
                    <a:pt x="0" y="0"/>
                  </a:moveTo>
                  <a:cubicBezTo>
                    <a:pt x="18" y="197"/>
                    <a:pt x="37" y="395"/>
                    <a:pt x="156" y="512"/>
                  </a:cubicBezTo>
                  <a:cubicBezTo>
                    <a:pt x="275" y="629"/>
                    <a:pt x="623" y="669"/>
                    <a:pt x="712" y="700"/>
                  </a:cubicBezTo>
                  <a:cubicBezTo>
                    <a:pt x="801" y="731"/>
                    <a:pt x="744" y="713"/>
                    <a:pt x="688" y="696"/>
                  </a:cubicBezTo>
                </a:path>
              </a:pathLst>
            </a:custGeom>
            <a:noFill/>
            <a:ln w="38100">
              <a:solidFill>
                <a:srgbClr val="FF0000"/>
              </a:solidFill>
              <a:round/>
              <a:headEnd/>
              <a:tailEnd/>
            </a:ln>
          </p:spPr>
          <p:txBody>
            <a:bodyPr rot="10800000"/>
            <a:lstStyle/>
            <a:p>
              <a:pPr eaLnBrk="0" hangingPunct="0"/>
              <a:endParaRPr lang="en-US" sz="2400">
                <a:latin typeface="Times New Roman" pitchFamily="18" charset="0"/>
              </a:endParaRPr>
            </a:p>
          </p:txBody>
        </p:sp>
        <p:sp>
          <p:nvSpPr>
            <p:cNvPr id="650299" name="Freeform 88"/>
            <p:cNvSpPr>
              <a:spLocks/>
            </p:cNvSpPr>
            <p:nvPr/>
          </p:nvSpPr>
          <p:spPr bwMode="auto">
            <a:xfrm flipH="1">
              <a:off x="512" y="812"/>
              <a:ext cx="597" cy="635"/>
            </a:xfrm>
            <a:custGeom>
              <a:avLst/>
              <a:gdLst>
                <a:gd name="T0" fmla="*/ 0 w 801"/>
                <a:gd name="T1" fmla="*/ 0 h 731"/>
                <a:gd name="T2" fmla="*/ 15 w 801"/>
                <a:gd name="T3" fmla="*/ 167 h 731"/>
                <a:gd name="T4" fmla="*/ 68 w 801"/>
                <a:gd name="T5" fmla="*/ 227 h 731"/>
                <a:gd name="T6" fmla="*/ 66 w 801"/>
                <a:gd name="T7" fmla="*/ 227 h 731"/>
                <a:gd name="T8" fmla="*/ 0 60000 65536"/>
                <a:gd name="T9" fmla="*/ 0 60000 65536"/>
                <a:gd name="T10" fmla="*/ 0 60000 65536"/>
                <a:gd name="T11" fmla="*/ 0 60000 65536"/>
                <a:gd name="T12" fmla="*/ 0 w 801"/>
                <a:gd name="T13" fmla="*/ 0 h 731"/>
                <a:gd name="T14" fmla="*/ 801 w 801"/>
                <a:gd name="T15" fmla="*/ 731 h 731"/>
              </a:gdLst>
              <a:ahLst/>
              <a:cxnLst>
                <a:cxn ang="T8">
                  <a:pos x="T0" y="T1"/>
                </a:cxn>
                <a:cxn ang="T9">
                  <a:pos x="T2" y="T3"/>
                </a:cxn>
                <a:cxn ang="T10">
                  <a:pos x="T4" y="T5"/>
                </a:cxn>
                <a:cxn ang="T11">
                  <a:pos x="T6" y="T7"/>
                </a:cxn>
              </a:cxnLst>
              <a:rect l="T12" t="T13" r="T14" b="T15"/>
              <a:pathLst>
                <a:path w="801" h="731">
                  <a:moveTo>
                    <a:pt x="0" y="0"/>
                  </a:moveTo>
                  <a:cubicBezTo>
                    <a:pt x="18" y="197"/>
                    <a:pt x="37" y="395"/>
                    <a:pt x="156" y="512"/>
                  </a:cubicBezTo>
                  <a:cubicBezTo>
                    <a:pt x="275" y="629"/>
                    <a:pt x="623" y="669"/>
                    <a:pt x="712" y="700"/>
                  </a:cubicBezTo>
                  <a:cubicBezTo>
                    <a:pt x="801" y="731"/>
                    <a:pt x="744" y="713"/>
                    <a:pt x="688" y="696"/>
                  </a:cubicBezTo>
                </a:path>
              </a:pathLst>
            </a:custGeom>
            <a:noFill/>
            <a:ln w="38100">
              <a:solidFill>
                <a:srgbClr val="FF0000"/>
              </a:solidFill>
              <a:round/>
              <a:headEnd/>
              <a:tailEnd/>
            </a:ln>
          </p:spPr>
          <p:txBody>
            <a:bodyPr/>
            <a:lstStyle/>
            <a:p>
              <a:pPr eaLnBrk="0" hangingPunct="0"/>
              <a:endParaRPr lang="en-US" sz="2400">
                <a:latin typeface="Times New Roman" pitchFamily="18" charset="0"/>
              </a:endParaRPr>
            </a:p>
          </p:txBody>
        </p:sp>
      </p:grpSp>
      <p:grpSp>
        <p:nvGrpSpPr>
          <p:cNvPr id="4" name="Group 89"/>
          <p:cNvGrpSpPr>
            <a:grpSpLocks/>
          </p:cNvGrpSpPr>
          <p:nvPr/>
        </p:nvGrpSpPr>
        <p:grpSpPr bwMode="auto">
          <a:xfrm>
            <a:off x="2588295" y="1676896"/>
            <a:ext cx="1727200" cy="2616200"/>
            <a:chOff x="1616" y="808"/>
            <a:chExt cx="1088" cy="1648"/>
          </a:xfrm>
        </p:grpSpPr>
        <p:grpSp>
          <p:nvGrpSpPr>
            <p:cNvPr id="5" name="Group 90"/>
            <p:cNvGrpSpPr>
              <a:grpSpLocks/>
            </p:cNvGrpSpPr>
            <p:nvPr/>
          </p:nvGrpSpPr>
          <p:grpSpPr bwMode="auto">
            <a:xfrm>
              <a:off x="1640" y="808"/>
              <a:ext cx="1064" cy="508"/>
              <a:chOff x="1640" y="616"/>
              <a:chExt cx="1064" cy="700"/>
            </a:xfrm>
          </p:grpSpPr>
          <p:sp>
            <p:nvSpPr>
              <p:cNvPr id="650302" name="Line 91"/>
              <p:cNvSpPr>
                <a:spLocks noChangeShapeType="1"/>
              </p:cNvSpPr>
              <p:nvPr/>
            </p:nvSpPr>
            <p:spPr bwMode="auto">
              <a:xfrm>
                <a:off x="1640" y="616"/>
                <a:ext cx="200" cy="692"/>
              </a:xfrm>
              <a:prstGeom prst="line">
                <a:avLst/>
              </a:prstGeom>
              <a:noFill/>
              <a:ln w="38100">
                <a:solidFill>
                  <a:srgbClr val="663300"/>
                </a:solidFill>
                <a:round/>
                <a:headEnd/>
                <a:tailEnd/>
              </a:ln>
            </p:spPr>
            <p:txBody>
              <a:bodyPr/>
              <a:lstStyle/>
              <a:p>
                <a:endParaRPr lang="en-US"/>
              </a:p>
            </p:txBody>
          </p:sp>
          <p:sp>
            <p:nvSpPr>
              <p:cNvPr id="650303" name="Line 92"/>
              <p:cNvSpPr>
                <a:spLocks noChangeShapeType="1"/>
              </p:cNvSpPr>
              <p:nvPr/>
            </p:nvSpPr>
            <p:spPr bwMode="auto">
              <a:xfrm>
                <a:off x="1840" y="1316"/>
                <a:ext cx="700" cy="0"/>
              </a:xfrm>
              <a:prstGeom prst="line">
                <a:avLst/>
              </a:prstGeom>
              <a:noFill/>
              <a:ln w="38100">
                <a:solidFill>
                  <a:srgbClr val="663300"/>
                </a:solidFill>
                <a:round/>
                <a:headEnd/>
                <a:tailEnd/>
              </a:ln>
            </p:spPr>
            <p:txBody>
              <a:bodyPr/>
              <a:lstStyle/>
              <a:p>
                <a:endParaRPr lang="en-US"/>
              </a:p>
            </p:txBody>
          </p:sp>
          <p:sp>
            <p:nvSpPr>
              <p:cNvPr id="650304" name="Line 93"/>
              <p:cNvSpPr>
                <a:spLocks noChangeShapeType="1"/>
              </p:cNvSpPr>
              <p:nvPr/>
            </p:nvSpPr>
            <p:spPr bwMode="auto">
              <a:xfrm flipV="1">
                <a:off x="2548" y="628"/>
                <a:ext cx="156" cy="688"/>
              </a:xfrm>
              <a:prstGeom prst="line">
                <a:avLst/>
              </a:prstGeom>
              <a:noFill/>
              <a:ln w="38100">
                <a:solidFill>
                  <a:srgbClr val="663300"/>
                </a:solidFill>
                <a:round/>
                <a:headEnd/>
                <a:tailEnd/>
              </a:ln>
            </p:spPr>
            <p:txBody>
              <a:bodyPr/>
              <a:lstStyle/>
              <a:p>
                <a:endParaRPr lang="en-US"/>
              </a:p>
            </p:txBody>
          </p:sp>
        </p:grpSp>
        <p:grpSp>
          <p:nvGrpSpPr>
            <p:cNvPr id="6" name="Group 94"/>
            <p:cNvGrpSpPr>
              <a:grpSpLocks/>
            </p:cNvGrpSpPr>
            <p:nvPr/>
          </p:nvGrpSpPr>
          <p:grpSpPr bwMode="auto">
            <a:xfrm flipV="1">
              <a:off x="1616" y="1948"/>
              <a:ext cx="1064" cy="508"/>
              <a:chOff x="1640" y="616"/>
              <a:chExt cx="1064" cy="700"/>
            </a:xfrm>
          </p:grpSpPr>
          <p:sp>
            <p:nvSpPr>
              <p:cNvPr id="650306" name="Line 95"/>
              <p:cNvSpPr>
                <a:spLocks noChangeShapeType="1"/>
              </p:cNvSpPr>
              <p:nvPr/>
            </p:nvSpPr>
            <p:spPr bwMode="auto">
              <a:xfrm>
                <a:off x="1640" y="616"/>
                <a:ext cx="200" cy="692"/>
              </a:xfrm>
              <a:prstGeom prst="line">
                <a:avLst/>
              </a:prstGeom>
              <a:noFill/>
              <a:ln w="38100">
                <a:solidFill>
                  <a:srgbClr val="663300"/>
                </a:solidFill>
                <a:round/>
                <a:headEnd/>
                <a:tailEnd/>
              </a:ln>
            </p:spPr>
            <p:txBody>
              <a:bodyPr/>
              <a:lstStyle/>
              <a:p>
                <a:endParaRPr lang="en-US"/>
              </a:p>
            </p:txBody>
          </p:sp>
          <p:sp>
            <p:nvSpPr>
              <p:cNvPr id="650307" name="Line 96"/>
              <p:cNvSpPr>
                <a:spLocks noChangeShapeType="1"/>
              </p:cNvSpPr>
              <p:nvPr/>
            </p:nvSpPr>
            <p:spPr bwMode="auto">
              <a:xfrm>
                <a:off x="1840" y="1316"/>
                <a:ext cx="700" cy="0"/>
              </a:xfrm>
              <a:prstGeom prst="line">
                <a:avLst/>
              </a:prstGeom>
              <a:noFill/>
              <a:ln w="38100">
                <a:solidFill>
                  <a:srgbClr val="663300"/>
                </a:solidFill>
                <a:round/>
                <a:headEnd/>
                <a:tailEnd/>
              </a:ln>
            </p:spPr>
            <p:txBody>
              <a:bodyPr/>
              <a:lstStyle/>
              <a:p>
                <a:endParaRPr lang="en-US"/>
              </a:p>
            </p:txBody>
          </p:sp>
          <p:sp>
            <p:nvSpPr>
              <p:cNvPr id="650308" name="Line 97"/>
              <p:cNvSpPr>
                <a:spLocks noChangeShapeType="1"/>
              </p:cNvSpPr>
              <p:nvPr/>
            </p:nvSpPr>
            <p:spPr bwMode="auto">
              <a:xfrm flipV="1">
                <a:off x="2548" y="628"/>
                <a:ext cx="156" cy="688"/>
              </a:xfrm>
              <a:prstGeom prst="line">
                <a:avLst/>
              </a:prstGeom>
              <a:noFill/>
              <a:ln w="38100">
                <a:solidFill>
                  <a:srgbClr val="663300"/>
                </a:solidFill>
                <a:round/>
                <a:headEnd/>
                <a:tailEnd/>
              </a:ln>
            </p:spPr>
            <p:txBody>
              <a:bodyPr/>
              <a:lstStyle/>
              <a:p>
                <a:endParaRPr lang="en-US"/>
              </a:p>
            </p:txBody>
          </p:sp>
        </p:grpSp>
      </p:grpSp>
      <p:sp>
        <p:nvSpPr>
          <p:cNvPr id="58466" name="Rectangle 98"/>
          <p:cNvSpPr>
            <a:spLocks noChangeArrowheads="1"/>
          </p:cNvSpPr>
          <p:nvPr/>
        </p:nvSpPr>
        <p:spPr bwMode="auto">
          <a:xfrm>
            <a:off x="5083845" y="2027734"/>
            <a:ext cx="560388" cy="911225"/>
          </a:xfrm>
          <a:prstGeom prst="rect">
            <a:avLst/>
          </a:prstGeom>
          <a:noFill/>
          <a:ln w="38100">
            <a:solidFill>
              <a:schemeClr val="accent2"/>
            </a:solidFill>
            <a:miter lim="800000"/>
            <a:headEnd/>
            <a:tailEnd/>
          </a:ln>
        </p:spPr>
        <p:txBody>
          <a:bodyPr wrap="none" anchor="ctr"/>
          <a:lstStyle/>
          <a:p>
            <a:pPr eaLnBrk="0" hangingPunct="0"/>
            <a:endParaRPr lang="en-US" sz="2400">
              <a:latin typeface="Times New Roman" pitchFamily="18" charset="0"/>
            </a:endParaRPr>
          </a:p>
        </p:txBody>
      </p:sp>
      <p:sp>
        <p:nvSpPr>
          <p:cNvPr id="69" name="Oval 68"/>
          <p:cNvSpPr/>
          <p:nvPr/>
        </p:nvSpPr>
        <p:spPr>
          <a:xfrm>
            <a:off x="3559696" y="2060848"/>
            <a:ext cx="432048" cy="432048"/>
          </a:xfrm>
          <a:prstGeom prst="ellipse">
            <a:avLst/>
          </a:prstGeom>
          <a:noFill/>
          <a:ln w="25400" cmpd="sng">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 name="Oval 70"/>
          <p:cNvSpPr/>
          <p:nvPr/>
        </p:nvSpPr>
        <p:spPr>
          <a:xfrm>
            <a:off x="5215880" y="2564904"/>
            <a:ext cx="360040" cy="360040"/>
          </a:xfrm>
          <a:prstGeom prst="ellipse">
            <a:avLst/>
          </a:prstGeom>
          <a:noFill/>
          <a:ln w="2540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2" name="Oval 71"/>
          <p:cNvSpPr/>
          <p:nvPr/>
        </p:nvSpPr>
        <p:spPr>
          <a:xfrm>
            <a:off x="5215880" y="3501008"/>
            <a:ext cx="360040" cy="360040"/>
          </a:xfrm>
          <a:prstGeom prst="ellipse">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20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20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466"/>
                                        </p:tgtEl>
                                        <p:attrNameLst>
                                          <p:attrName>style.visibility</p:attrName>
                                        </p:attrNameLst>
                                      </p:cBhvr>
                                      <p:to>
                                        <p:strVal val="visible"/>
                                      </p:to>
                                    </p:set>
                                    <p:animEffect transition="in" filter="blinds(horizontal)">
                                      <p:cBhvr>
                                        <p:cTn id="27" dur="500"/>
                                        <p:tgtEl>
                                          <p:spTgt spid="584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20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8451"/>
                                        </p:tgtEl>
                                        <p:attrNameLst>
                                          <p:attrName>style.visibility</p:attrName>
                                        </p:attrNameLst>
                                      </p:cBhvr>
                                      <p:to>
                                        <p:strVal val="visible"/>
                                      </p:to>
                                    </p:set>
                                    <p:animEffect transition="in" filter="dissolve">
                                      <p:cBhvr>
                                        <p:cTn id="42" dur="500"/>
                                        <p:tgtEl>
                                          <p:spTgt spid="58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51" grpId="0" autoUpdateAnimBg="0"/>
      <p:bldP spid="58466" grpId="0" animBg="1"/>
      <p:bldP spid="69" grpId="0" animBg="1"/>
      <p:bldP spid="71" grpId="0" animBg="1"/>
      <p:bldP spid="7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Slide Number Placeholder 3"/>
          <p:cNvSpPr>
            <a:spLocks noGrp="1"/>
          </p:cNvSpPr>
          <p:nvPr>
            <p:ph type="sldNum" sz="quarter" idx="10"/>
          </p:nvPr>
        </p:nvSpPr>
        <p:spPr/>
        <p:txBody>
          <a:bodyPr/>
          <a:lstStyle/>
          <a:p>
            <a:r>
              <a:rPr lang="en-US"/>
              <a:t>Chapter 2 - Part 2         </a:t>
            </a:r>
            <a:fld id="{E90DF6DB-CFC9-054E-B2D2-FB4E045DD87D}" type="slidenum">
              <a:rPr lang="en-US"/>
              <a:pPr/>
              <a:t>4</a:t>
            </a:fld>
            <a:endParaRPr lang="en-US"/>
          </a:p>
        </p:txBody>
      </p:sp>
      <p:grpSp>
        <p:nvGrpSpPr>
          <p:cNvPr id="384076" name="Group 76"/>
          <p:cNvGrpSpPr>
            <a:grpSpLocks/>
          </p:cNvGrpSpPr>
          <p:nvPr/>
        </p:nvGrpSpPr>
        <p:grpSpPr bwMode="auto">
          <a:xfrm>
            <a:off x="5581650" y="5464175"/>
            <a:ext cx="654050" cy="519113"/>
            <a:chOff x="3363" y="3442"/>
            <a:chExt cx="412" cy="327"/>
          </a:xfrm>
        </p:grpSpPr>
        <p:sp>
          <p:nvSpPr>
            <p:cNvPr id="384055" name="Text Box 55"/>
            <p:cNvSpPr txBox="1">
              <a:spLocks noChangeArrowheads="1"/>
            </p:cNvSpPr>
            <p:nvPr/>
          </p:nvSpPr>
          <p:spPr bwMode="auto">
            <a:xfrm>
              <a:off x="3363" y="3442"/>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D</a:t>
              </a:r>
            </a:p>
          </p:txBody>
        </p:sp>
        <p:sp>
          <p:nvSpPr>
            <p:cNvPr id="384056" name="Line 56"/>
            <p:cNvSpPr>
              <a:spLocks noChangeShapeType="1"/>
            </p:cNvSpPr>
            <p:nvPr/>
          </p:nvSpPr>
          <p:spPr bwMode="auto">
            <a:xfrm>
              <a:off x="3504" y="3504"/>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sp>
        <p:nvSpPr>
          <p:cNvPr id="384003" name="Rectangle 3"/>
          <p:cNvSpPr>
            <a:spLocks noGrp="1" noChangeArrowheads="1"/>
          </p:cNvSpPr>
          <p:nvPr>
            <p:ph type="body" idx="1"/>
          </p:nvPr>
        </p:nvSpPr>
        <p:spPr>
          <a:xfrm>
            <a:off x="706438" y="1217613"/>
            <a:ext cx="8235950" cy="5027612"/>
          </a:xfrm>
          <a:ln/>
        </p:spPr>
        <p:txBody>
          <a:bodyPr/>
          <a:lstStyle/>
          <a:p>
            <a:r>
              <a:rPr lang="en-US" b="1" dirty="0"/>
              <a:t>Literal – a variable or its complement</a:t>
            </a:r>
          </a:p>
          <a:p>
            <a:r>
              <a:rPr lang="en-US" b="1" dirty="0"/>
              <a:t>Literal cost – the number of literal   appearances in a Boolean expression          corresponding to the logic circuit      diagram</a:t>
            </a:r>
          </a:p>
          <a:p>
            <a:r>
              <a:rPr lang="en-US" b="1" dirty="0"/>
              <a:t>Examples:</a:t>
            </a:r>
          </a:p>
          <a:p>
            <a:pPr lvl="1"/>
            <a:r>
              <a:rPr lang="en-US" b="1" dirty="0"/>
              <a:t>F = BD + A   C + A                                        L = 8</a:t>
            </a:r>
          </a:p>
          <a:p>
            <a:pPr lvl="1"/>
            <a:r>
              <a:rPr lang="en-US" b="1" dirty="0"/>
              <a:t>F = BD + A   C + A       + AB                        L = </a:t>
            </a:r>
          </a:p>
          <a:p>
            <a:pPr lvl="1"/>
            <a:r>
              <a:rPr lang="en-US" b="1" dirty="0"/>
              <a:t>F = (A + B)(A + D)(B + C +    )(    +     + D) L =</a:t>
            </a:r>
          </a:p>
          <a:p>
            <a:pPr lvl="1"/>
            <a:r>
              <a:rPr lang="en-US" b="1" dirty="0"/>
              <a:t>Which solution is the best?</a:t>
            </a:r>
          </a:p>
        </p:txBody>
      </p:sp>
      <p:sp>
        <p:nvSpPr>
          <p:cNvPr id="384002" name="Rectangle 2"/>
          <p:cNvSpPr>
            <a:spLocks noGrp="1" noChangeArrowheads="1"/>
          </p:cNvSpPr>
          <p:nvPr>
            <p:ph type="title"/>
          </p:nvPr>
        </p:nvSpPr>
        <p:spPr/>
        <p:txBody>
          <a:bodyPr/>
          <a:lstStyle/>
          <a:p>
            <a:r>
              <a:rPr lang="en-US"/>
              <a:t> </a:t>
            </a:r>
            <a:r>
              <a:rPr lang="en-US" b="1"/>
              <a:t>Literal Cost</a:t>
            </a:r>
          </a:p>
        </p:txBody>
      </p:sp>
      <p:grpSp>
        <p:nvGrpSpPr>
          <p:cNvPr id="384070" name="Group 70"/>
          <p:cNvGrpSpPr>
            <a:grpSpLocks/>
          </p:cNvGrpSpPr>
          <p:nvPr/>
        </p:nvGrpSpPr>
        <p:grpSpPr bwMode="auto">
          <a:xfrm>
            <a:off x="4548188" y="4430713"/>
            <a:ext cx="654050" cy="519112"/>
            <a:chOff x="2964" y="2791"/>
            <a:chExt cx="412" cy="327"/>
          </a:xfrm>
        </p:grpSpPr>
        <p:sp>
          <p:nvSpPr>
            <p:cNvPr id="384022" name="Text Box 22"/>
            <p:cNvSpPr txBox="1">
              <a:spLocks noChangeArrowheads="1"/>
            </p:cNvSpPr>
            <p:nvPr/>
          </p:nvSpPr>
          <p:spPr bwMode="auto">
            <a:xfrm>
              <a:off x="2964" y="2791"/>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D</a:t>
              </a:r>
            </a:p>
          </p:txBody>
        </p:sp>
        <p:sp>
          <p:nvSpPr>
            <p:cNvPr id="384023" name="Line 23"/>
            <p:cNvSpPr>
              <a:spLocks noChangeShapeType="1"/>
            </p:cNvSpPr>
            <p:nvPr/>
          </p:nvSpPr>
          <p:spPr bwMode="auto">
            <a:xfrm>
              <a:off x="3105" y="2853"/>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4069" name="Group 69"/>
          <p:cNvGrpSpPr>
            <a:grpSpLocks/>
          </p:cNvGrpSpPr>
          <p:nvPr/>
        </p:nvGrpSpPr>
        <p:grpSpPr bwMode="auto">
          <a:xfrm>
            <a:off x="3076575" y="4421188"/>
            <a:ext cx="654050" cy="519112"/>
            <a:chOff x="2748" y="2272"/>
            <a:chExt cx="412" cy="327"/>
          </a:xfrm>
        </p:grpSpPr>
        <p:sp>
          <p:nvSpPr>
            <p:cNvPr id="384027" name="Text Box 27"/>
            <p:cNvSpPr txBox="1">
              <a:spLocks noChangeArrowheads="1"/>
            </p:cNvSpPr>
            <p:nvPr/>
          </p:nvSpPr>
          <p:spPr bwMode="auto">
            <a:xfrm>
              <a:off x="2748" y="2272"/>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B</a:t>
              </a:r>
            </a:p>
          </p:txBody>
        </p:sp>
        <p:sp>
          <p:nvSpPr>
            <p:cNvPr id="384028" name="Line 28"/>
            <p:cNvSpPr>
              <a:spLocks noChangeShapeType="1"/>
            </p:cNvSpPr>
            <p:nvPr/>
          </p:nvSpPr>
          <p:spPr bwMode="auto">
            <a:xfrm flipV="1">
              <a:off x="2889" y="2335"/>
              <a:ext cx="132"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4071" name="Group 71"/>
          <p:cNvGrpSpPr>
            <a:grpSpLocks/>
          </p:cNvGrpSpPr>
          <p:nvPr/>
        </p:nvGrpSpPr>
        <p:grpSpPr bwMode="auto">
          <a:xfrm>
            <a:off x="4246563" y="4430713"/>
            <a:ext cx="654050" cy="519112"/>
            <a:chOff x="2531" y="2791"/>
            <a:chExt cx="412" cy="327"/>
          </a:xfrm>
        </p:grpSpPr>
        <p:sp>
          <p:nvSpPr>
            <p:cNvPr id="384033" name="Text Box 33"/>
            <p:cNvSpPr txBox="1">
              <a:spLocks noChangeArrowheads="1"/>
            </p:cNvSpPr>
            <p:nvPr/>
          </p:nvSpPr>
          <p:spPr bwMode="auto">
            <a:xfrm>
              <a:off x="2531" y="2791"/>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C</a:t>
              </a:r>
            </a:p>
          </p:txBody>
        </p:sp>
        <p:sp>
          <p:nvSpPr>
            <p:cNvPr id="384034" name="Line 34"/>
            <p:cNvSpPr>
              <a:spLocks noChangeShapeType="1"/>
            </p:cNvSpPr>
            <p:nvPr/>
          </p:nvSpPr>
          <p:spPr bwMode="auto">
            <a:xfrm>
              <a:off x="2672" y="2853"/>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4072" name="Group 72"/>
          <p:cNvGrpSpPr>
            <a:grpSpLocks/>
          </p:cNvGrpSpPr>
          <p:nvPr/>
        </p:nvGrpSpPr>
        <p:grpSpPr bwMode="auto">
          <a:xfrm>
            <a:off x="3087688" y="4935538"/>
            <a:ext cx="654050" cy="519112"/>
            <a:chOff x="1792" y="3109"/>
            <a:chExt cx="412" cy="327"/>
          </a:xfrm>
        </p:grpSpPr>
        <p:sp>
          <p:nvSpPr>
            <p:cNvPr id="384037" name="Text Box 37"/>
            <p:cNvSpPr txBox="1">
              <a:spLocks noChangeArrowheads="1"/>
            </p:cNvSpPr>
            <p:nvPr/>
          </p:nvSpPr>
          <p:spPr bwMode="auto">
            <a:xfrm>
              <a:off x="1792" y="3109"/>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B</a:t>
              </a:r>
            </a:p>
          </p:txBody>
        </p:sp>
        <p:sp>
          <p:nvSpPr>
            <p:cNvPr id="384038" name="Line 38"/>
            <p:cNvSpPr>
              <a:spLocks noChangeShapeType="1"/>
            </p:cNvSpPr>
            <p:nvPr/>
          </p:nvSpPr>
          <p:spPr bwMode="auto">
            <a:xfrm>
              <a:off x="1915" y="3171"/>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4074" name="Group 74"/>
          <p:cNvGrpSpPr>
            <a:grpSpLocks/>
          </p:cNvGrpSpPr>
          <p:nvPr/>
        </p:nvGrpSpPr>
        <p:grpSpPr bwMode="auto">
          <a:xfrm>
            <a:off x="4254500" y="4930775"/>
            <a:ext cx="654050" cy="519113"/>
            <a:chOff x="2527" y="3106"/>
            <a:chExt cx="412" cy="327"/>
          </a:xfrm>
        </p:grpSpPr>
        <p:sp>
          <p:nvSpPr>
            <p:cNvPr id="384040" name="Text Box 40"/>
            <p:cNvSpPr txBox="1">
              <a:spLocks noChangeArrowheads="1"/>
            </p:cNvSpPr>
            <p:nvPr/>
          </p:nvSpPr>
          <p:spPr bwMode="auto">
            <a:xfrm>
              <a:off x="2527" y="3106"/>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B</a:t>
              </a:r>
            </a:p>
          </p:txBody>
        </p:sp>
        <p:sp>
          <p:nvSpPr>
            <p:cNvPr id="384041" name="Line 41"/>
            <p:cNvSpPr>
              <a:spLocks noChangeShapeType="1"/>
            </p:cNvSpPr>
            <p:nvPr/>
          </p:nvSpPr>
          <p:spPr bwMode="auto">
            <a:xfrm>
              <a:off x="2650" y="3168"/>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4073" name="Group 73"/>
          <p:cNvGrpSpPr>
            <a:grpSpLocks/>
          </p:cNvGrpSpPr>
          <p:nvPr/>
        </p:nvGrpSpPr>
        <p:grpSpPr bwMode="auto">
          <a:xfrm>
            <a:off x="4557713" y="4926013"/>
            <a:ext cx="654050" cy="519112"/>
            <a:chOff x="2871" y="3103"/>
            <a:chExt cx="412" cy="327"/>
          </a:xfrm>
        </p:grpSpPr>
        <p:sp>
          <p:nvSpPr>
            <p:cNvPr id="384043" name="Text Box 43"/>
            <p:cNvSpPr txBox="1">
              <a:spLocks noChangeArrowheads="1"/>
            </p:cNvSpPr>
            <p:nvPr/>
          </p:nvSpPr>
          <p:spPr bwMode="auto">
            <a:xfrm>
              <a:off x="2871" y="3103"/>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D</a:t>
              </a:r>
            </a:p>
          </p:txBody>
        </p:sp>
        <p:sp>
          <p:nvSpPr>
            <p:cNvPr id="384044" name="Line 44"/>
            <p:cNvSpPr>
              <a:spLocks noChangeShapeType="1"/>
            </p:cNvSpPr>
            <p:nvPr/>
          </p:nvSpPr>
          <p:spPr bwMode="auto">
            <a:xfrm>
              <a:off x="3003" y="3174"/>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4075" name="Group 75"/>
          <p:cNvGrpSpPr>
            <a:grpSpLocks/>
          </p:cNvGrpSpPr>
          <p:nvPr/>
        </p:nvGrpSpPr>
        <p:grpSpPr bwMode="auto">
          <a:xfrm>
            <a:off x="5670550" y="4926013"/>
            <a:ext cx="654050" cy="519112"/>
            <a:chOff x="3419" y="3103"/>
            <a:chExt cx="412" cy="327"/>
          </a:xfrm>
        </p:grpSpPr>
        <p:sp>
          <p:nvSpPr>
            <p:cNvPr id="384046" name="Text Box 46"/>
            <p:cNvSpPr txBox="1">
              <a:spLocks noChangeArrowheads="1"/>
            </p:cNvSpPr>
            <p:nvPr/>
          </p:nvSpPr>
          <p:spPr bwMode="auto">
            <a:xfrm>
              <a:off x="3419" y="3103"/>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C</a:t>
              </a:r>
            </a:p>
          </p:txBody>
        </p:sp>
        <p:sp>
          <p:nvSpPr>
            <p:cNvPr id="384047" name="Line 47"/>
            <p:cNvSpPr>
              <a:spLocks noChangeShapeType="1"/>
            </p:cNvSpPr>
            <p:nvPr/>
          </p:nvSpPr>
          <p:spPr bwMode="auto">
            <a:xfrm>
              <a:off x="3560" y="3165"/>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4077" name="Group 77"/>
          <p:cNvGrpSpPr>
            <a:grpSpLocks/>
          </p:cNvGrpSpPr>
          <p:nvPr/>
        </p:nvGrpSpPr>
        <p:grpSpPr bwMode="auto">
          <a:xfrm>
            <a:off x="6045200" y="5464175"/>
            <a:ext cx="654050" cy="519113"/>
            <a:chOff x="3673" y="3442"/>
            <a:chExt cx="412" cy="327"/>
          </a:xfrm>
        </p:grpSpPr>
        <p:sp>
          <p:nvSpPr>
            <p:cNvPr id="384064" name="Text Box 64"/>
            <p:cNvSpPr txBox="1">
              <a:spLocks noChangeArrowheads="1"/>
            </p:cNvSpPr>
            <p:nvPr/>
          </p:nvSpPr>
          <p:spPr bwMode="auto">
            <a:xfrm>
              <a:off x="3673" y="3442"/>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B</a:t>
              </a:r>
            </a:p>
          </p:txBody>
        </p:sp>
        <p:sp>
          <p:nvSpPr>
            <p:cNvPr id="384065" name="Line 65"/>
            <p:cNvSpPr>
              <a:spLocks noChangeShapeType="1"/>
            </p:cNvSpPr>
            <p:nvPr/>
          </p:nvSpPr>
          <p:spPr bwMode="auto">
            <a:xfrm>
              <a:off x="3814" y="3504"/>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4078" name="Group 78"/>
          <p:cNvGrpSpPr>
            <a:grpSpLocks/>
          </p:cNvGrpSpPr>
          <p:nvPr/>
        </p:nvGrpSpPr>
        <p:grpSpPr bwMode="auto">
          <a:xfrm>
            <a:off x="6727825" y="5454650"/>
            <a:ext cx="654050" cy="519113"/>
            <a:chOff x="4103" y="3436"/>
            <a:chExt cx="412" cy="327"/>
          </a:xfrm>
        </p:grpSpPr>
        <p:sp>
          <p:nvSpPr>
            <p:cNvPr id="384067" name="Text Box 67"/>
            <p:cNvSpPr txBox="1">
              <a:spLocks noChangeArrowheads="1"/>
            </p:cNvSpPr>
            <p:nvPr/>
          </p:nvSpPr>
          <p:spPr bwMode="auto">
            <a:xfrm>
              <a:off x="4103" y="3436"/>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C</a:t>
              </a:r>
            </a:p>
          </p:txBody>
        </p:sp>
        <p:sp>
          <p:nvSpPr>
            <p:cNvPr id="384068" name="Line 68"/>
            <p:cNvSpPr>
              <a:spLocks noChangeShapeType="1"/>
            </p:cNvSpPr>
            <p:nvPr/>
          </p:nvSpPr>
          <p:spPr bwMode="auto">
            <a:xfrm>
              <a:off x="4244" y="3498"/>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3200" dirty="0"/>
              <a:t>Optimization of POS Representation with Karnaugh Map</a:t>
            </a:r>
          </a:p>
        </p:txBody>
      </p:sp>
      <p:sp>
        <p:nvSpPr>
          <p:cNvPr id="3" name="Content Placeholder 2"/>
          <p:cNvSpPr>
            <a:spLocks noGrp="1"/>
          </p:cNvSpPr>
          <p:nvPr>
            <p:ph idx="1"/>
          </p:nvPr>
        </p:nvSpPr>
        <p:spPr/>
        <p:txBody>
          <a:bodyPr/>
          <a:lstStyle/>
          <a:p>
            <a:r>
              <a:rPr lang="tr-TR" dirty="0">
                <a:solidFill>
                  <a:srgbClr val="FF0000"/>
                </a:solidFill>
              </a:rPr>
              <a:t>Example:</a:t>
            </a:r>
            <a:r>
              <a:rPr lang="tr-TR" dirty="0"/>
              <a:t> f(x,y,z,t)=</a:t>
            </a:r>
            <a:r>
              <a:rPr lang="tr-TR" dirty="0">
                <a:sym typeface="Symbol"/>
              </a:rPr>
              <a:t></a:t>
            </a:r>
            <a:r>
              <a:rPr lang="tr-TR" baseline="-25000" dirty="0">
                <a:sym typeface="Symbol"/>
              </a:rPr>
              <a:t>M</a:t>
            </a:r>
            <a:r>
              <a:rPr lang="tr-TR" dirty="0">
                <a:sym typeface="Symbol"/>
              </a:rPr>
              <a:t>(1,4,5,8,11,12,14)</a:t>
            </a:r>
          </a:p>
        </p:txBody>
      </p:sp>
      <p:sp>
        <p:nvSpPr>
          <p:cNvPr id="4" name="Rectangle 9"/>
          <p:cNvSpPr>
            <a:spLocks noChangeArrowheads="1"/>
          </p:cNvSpPr>
          <p:nvPr/>
        </p:nvSpPr>
        <p:spPr bwMode="auto">
          <a:xfrm>
            <a:off x="1975520" y="4741515"/>
            <a:ext cx="685800" cy="455613"/>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10</a:t>
            </a:r>
          </a:p>
        </p:txBody>
      </p:sp>
      <p:sp>
        <p:nvSpPr>
          <p:cNvPr id="5" name="Rectangle 14"/>
          <p:cNvSpPr>
            <a:spLocks noChangeArrowheads="1"/>
          </p:cNvSpPr>
          <p:nvPr/>
        </p:nvSpPr>
        <p:spPr bwMode="auto">
          <a:xfrm>
            <a:off x="1975520" y="4285903"/>
            <a:ext cx="685800" cy="455612"/>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11</a:t>
            </a:r>
          </a:p>
        </p:txBody>
      </p:sp>
      <p:sp>
        <p:nvSpPr>
          <p:cNvPr id="6" name="Rectangle 19"/>
          <p:cNvSpPr>
            <a:spLocks noChangeArrowheads="1"/>
          </p:cNvSpPr>
          <p:nvPr/>
        </p:nvSpPr>
        <p:spPr bwMode="auto">
          <a:xfrm>
            <a:off x="1975520" y="3830290"/>
            <a:ext cx="685800" cy="455613"/>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01</a:t>
            </a:r>
          </a:p>
        </p:txBody>
      </p:sp>
      <p:grpSp>
        <p:nvGrpSpPr>
          <p:cNvPr id="7" name="Group 82"/>
          <p:cNvGrpSpPr>
            <a:grpSpLocks/>
          </p:cNvGrpSpPr>
          <p:nvPr/>
        </p:nvGrpSpPr>
        <p:grpSpPr bwMode="auto">
          <a:xfrm>
            <a:off x="2661320" y="3374678"/>
            <a:ext cx="3124200" cy="1822450"/>
            <a:chOff x="960" y="1727"/>
            <a:chExt cx="1968" cy="1148"/>
          </a:xfrm>
        </p:grpSpPr>
        <p:sp>
          <p:nvSpPr>
            <p:cNvPr id="8" name="Rectangle 5"/>
            <p:cNvSpPr>
              <a:spLocks noChangeArrowheads="1"/>
            </p:cNvSpPr>
            <p:nvPr/>
          </p:nvSpPr>
          <p:spPr bwMode="auto">
            <a:xfrm>
              <a:off x="2448" y="2588"/>
              <a:ext cx="480" cy="287"/>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1</a:t>
              </a:r>
            </a:p>
          </p:txBody>
        </p:sp>
        <p:sp>
          <p:nvSpPr>
            <p:cNvPr id="9" name="Rectangle 6"/>
            <p:cNvSpPr>
              <a:spLocks noChangeArrowheads="1"/>
            </p:cNvSpPr>
            <p:nvPr/>
          </p:nvSpPr>
          <p:spPr bwMode="auto">
            <a:xfrm>
              <a:off x="1920" y="2588"/>
              <a:ext cx="528" cy="287"/>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0</a:t>
              </a:r>
            </a:p>
          </p:txBody>
        </p:sp>
        <p:sp>
          <p:nvSpPr>
            <p:cNvPr id="10" name="Rectangle 7"/>
            <p:cNvSpPr>
              <a:spLocks noChangeArrowheads="1"/>
            </p:cNvSpPr>
            <p:nvPr/>
          </p:nvSpPr>
          <p:spPr bwMode="auto">
            <a:xfrm>
              <a:off x="1440" y="2588"/>
              <a:ext cx="480" cy="287"/>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1</a:t>
              </a:r>
            </a:p>
          </p:txBody>
        </p:sp>
        <p:sp>
          <p:nvSpPr>
            <p:cNvPr id="11" name="Rectangle 8"/>
            <p:cNvSpPr>
              <a:spLocks noChangeArrowheads="1"/>
            </p:cNvSpPr>
            <p:nvPr/>
          </p:nvSpPr>
          <p:spPr bwMode="auto">
            <a:xfrm>
              <a:off x="960" y="2588"/>
              <a:ext cx="480" cy="287"/>
            </a:xfrm>
            <a:prstGeom prst="rect">
              <a:avLst/>
            </a:prstGeom>
            <a:noFill/>
            <a:ln w="9525">
              <a:noFill/>
              <a:miter lim="800000"/>
              <a:headEnd/>
              <a:tailEnd/>
            </a:ln>
          </p:spPr>
          <p:txBody>
            <a:bodyPr/>
            <a:lstStyle/>
            <a:p>
              <a:pPr algn="ctr" eaLnBrk="0" hangingPunct="0">
                <a:spcBef>
                  <a:spcPct val="20000"/>
                </a:spcBef>
              </a:pPr>
              <a:r>
                <a:rPr lang="tr-TR" sz="2400" dirty="0">
                  <a:latin typeface="Comic Sans MS" pitchFamily="66" charset="0"/>
                </a:rPr>
                <a:t>0</a:t>
              </a:r>
              <a:endParaRPr lang="en-US" sz="2400" dirty="0">
                <a:latin typeface="Comic Sans MS" pitchFamily="66" charset="0"/>
              </a:endParaRPr>
            </a:p>
          </p:txBody>
        </p:sp>
        <p:sp>
          <p:nvSpPr>
            <p:cNvPr id="12" name="Rectangle 10"/>
            <p:cNvSpPr>
              <a:spLocks noChangeArrowheads="1"/>
            </p:cNvSpPr>
            <p:nvPr/>
          </p:nvSpPr>
          <p:spPr bwMode="auto">
            <a:xfrm>
              <a:off x="2448" y="2301"/>
              <a:ext cx="480" cy="287"/>
            </a:xfrm>
            <a:prstGeom prst="rect">
              <a:avLst/>
            </a:prstGeom>
            <a:noFill/>
            <a:ln w="9525">
              <a:noFill/>
              <a:miter lim="800000"/>
              <a:headEnd/>
              <a:tailEnd/>
            </a:ln>
          </p:spPr>
          <p:txBody>
            <a:bodyPr/>
            <a:lstStyle/>
            <a:p>
              <a:pPr algn="ctr" eaLnBrk="0" hangingPunct="0">
                <a:spcBef>
                  <a:spcPct val="20000"/>
                </a:spcBef>
              </a:pPr>
              <a:r>
                <a:rPr lang="en-US" sz="2400">
                  <a:latin typeface="Comic Sans MS" pitchFamily="66" charset="0"/>
                </a:rPr>
                <a:t>0</a:t>
              </a:r>
            </a:p>
          </p:txBody>
        </p:sp>
        <p:sp>
          <p:nvSpPr>
            <p:cNvPr id="13" name="Rectangle 11"/>
            <p:cNvSpPr>
              <a:spLocks noChangeArrowheads="1"/>
            </p:cNvSpPr>
            <p:nvPr/>
          </p:nvSpPr>
          <p:spPr bwMode="auto">
            <a:xfrm>
              <a:off x="1920" y="2301"/>
              <a:ext cx="528" cy="287"/>
            </a:xfrm>
            <a:prstGeom prst="rect">
              <a:avLst/>
            </a:prstGeom>
            <a:noFill/>
            <a:ln w="9525">
              <a:noFill/>
              <a:miter lim="800000"/>
              <a:headEnd/>
              <a:tailEnd/>
            </a:ln>
          </p:spPr>
          <p:txBody>
            <a:bodyPr/>
            <a:lstStyle/>
            <a:p>
              <a:pPr algn="ctr" eaLnBrk="0" hangingPunct="0">
                <a:spcBef>
                  <a:spcPct val="20000"/>
                </a:spcBef>
              </a:pPr>
              <a:r>
                <a:rPr lang="tr-TR" sz="2400" dirty="0">
                  <a:latin typeface="Comic Sans MS" pitchFamily="66" charset="0"/>
                </a:rPr>
                <a:t>1</a:t>
              </a:r>
              <a:endParaRPr lang="en-US" sz="2400" dirty="0">
                <a:latin typeface="Comic Sans MS" pitchFamily="66" charset="0"/>
              </a:endParaRPr>
            </a:p>
          </p:txBody>
        </p:sp>
        <p:sp>
          <p:nvSpPr>
            <p:cNvPr id="14" name="Rectangle 12"/>
            <p:cNvSpPr>
              <a:spLocks noChangeArrowheads="1"/>
            </p:cNvSpPr>
            <p:nvPr/>
          </p:nvSpPr>
          <p:spPr bwMode="auto">
            <a:xfrm>
              <a:off x="1440" y="2301"/>
              <a:ext cx="480" cy="287"/>
            </a:xfrm>
            <a:prstGeom prst="rect">
              <a:avLst/>
            </a:prstGeom>
            <a:noFill/>
            <a:ln w="9525">
              <a:noFill/>
              <a:miter lim="800000"/>
              <a:headEnd/>
              <a:tailEnd/>
            </a:ln>
          </p:spPr>
          <p:txBody>
            <a:bodyPr/>
            <a:lstStyle/>
            <a:p>
              <a:pPr algn="ctr" eaLnBrk="0" hangingPunct="0">
                <a:spcBef>
                  <a:spcPct val="20000"/>
                </a:spcBef>
              </a:pPr>
              <a:r>
                <a:rPr lang="tr-TR" sz="2400" dirty="0">
                  <a:latin typeface="Comic Sans MS" pitchFamily="66" charset="0"/>
                </a:rPr>
                <a:t>1</a:t>
              </a:r>
              <a:endParaRPr lang="en-US" sz="2400" dirty="0">
                <a:latin typeface="Comic Sans MS" pitchFamily="66" charset="0"/>
              </a:endParaRPr>
            </a:p>
          </p:txBody>
        </p:sp>
        <p:sp>
          <p:nvSpPr>
            <p:cNvPr id="15" name="Rectangle 13"/>
            <p:cNvSpPr>
              <a:spLocks noChangeArrowheads="1"/>
            </p:cNvSpPr>
            <p:nvPr/>
          </p:nvSpPr>
          <p:spPr bwMode="auto">
            <a:xfrm>
              <a:off x="960" y="2301"/>
              <a:ext cx="480" cy="287"/>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0</a:t>
              </a:r>
            </a:p>
          </p:txBody>
        </p:sp>
        <p:sp>
          <p:nvSpPr>
            <p:cNvPr id="16" name="Rectangle 15"/>
            <p:cNvSpPr>
              <a:spLocks noChangeArrowheads="1"/>
            </p:cNvSpPr>
            <p:nvPr/>
          </p:nvSpPr>
          <p:spPr bwMode="auto">
            <a:xfrm>
              <a:off x="2448" y="2014"/>
              <a:ext cx="480" cy="287"/>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1</a:t>
              </a:r>
            </a:p>
          </p:txBody>
        </p:sp>
        <p:sp>
          <p:nvSpPr>
            <p:cNvPr id="17" name="Rectangle 16"/>
            <p:cNvSpPr>
              <a:spLocks noChangeArrowheads="1"/>
            </p:cNvSpPr>
            <p:nvPr/>
          </p:nvSpPr>
          <p:spPr bwMode="auto">
            <a:xfrm>
              <a:off x="1920" y="2014"/>
              <a:ext cx="528" cy="287"/>
            </a:xfrm>
            <a:prstGeom prst="rect">
              <a:avLst/>
            </a:prstGeom>
            <a:noFill/>
            <a:ln w="9525">
              <a:noFill/>
              <a:miter lim="800000"/>
              <a:headEnd/>
              <a:tailEnd/>
            </a:ln>
          </p:spPr>
          <p:txBody>
            <a:bodyPr/>
            <a:lstStyle/>
            <a:p>
              <a:pPr algn="ctr" eaLnBrk="0" hangingPunct="0">
                <a:spcBef>
                  <a:spcPct val="20000"/>
                </a:spcBef>
              </a:pPr>
              <a:r>
                <a:rPr lang="tr-TR" sz="2400" dirty="0">
                  <a:latin typeface="Comic Sans MS" pitchFamily="66" charset="0"/>
                </a:rPr>
                <a:t>1</a:t>
              </a:r>
              <a:endParaRPr lang="en-US" sz="2400" dirty="0">
                <a:latin typeface="Comic Sans MS" pitchFamily="66" charset="0"/>
              </a:endParaRPr>
            </a:p>
          </p:txBody>
        </p:sp>
        <p:sp>
          <p:nvSpPr>
            <p:cNvPr id="18" name="Rectangle 17"/>
            <p:cNvSpPr>
              <a:spLocks noChangeArrowheads="1"/>
            </p:cNvSpPr>
            <p:nvPr/>
          </p:nvSpPr>
          <p:spPr bwMode="auto">
            <a:xfrm>
              <a:off x="1440" y="2014"/>
              <a:ext cx="480" cy="287"/>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0</a:t>
              </a:r>
            </a:p>
          </p:txBody>
        </p:sp>
        <p:sp>
          <p:nvSpPr>
            <p:cNvPr id="19" name="Rectangle 18"/>
            <p:cNvSpPr>
              <a:spLocks noChangeArrowheads="1"/>
            </p:cNvSpPr>
            <p:nvPr/>
          </p:nvSpPr>
          <p:spPr bwMode="auto">
            <a:xfrm>
              <a:off x="960" y="2014"/>
              <a:ext cx="480" cy="287"/>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0</a:t>
              </a:r>
            </a:p>
          </p:txBody>
        </p:sp>
        <p:sp>
          <p:nvSpPr>
            <p:cNvPr id="20" name="Rectangle 20"/>
            <p:cNvSpPr>
              <a:spLocks noChangeArrowheads="1"/>
            </p:cNvSpPr>
            <p:nvPr/>
          </p:nvSpPr>
          <p:spPr bwMode="auto">
            <a:xfrm>
              <a:off x="2448" y="1727"/>
              <a:ext cx="480" cy="287"/>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1</a:t>
              </a:r>
            </a:p>
          </p:txBody>
        </p:sp>
        <p:sp>
          <p:nvSpPr>
            <p:cNvPr id="21" name="Rectangle 21"/>
            <p:cNvSpPr>
              <a:spLocks noChangeArrowheads="1"/>
            </p:cNvSpPr>
            <p:nvPr/>
          </p:nvSpPr>
          <p:spPr bwMode="auto">
            <a:xfrm>
              <a:off x="1920" y="1727"/>
              <a:ext cx="528" cy="287"/>
            </a:xfrm>
            <a:prstGeom prst="rect">
              <a:avLst/>
            </a:prstGeom>
            <a:noFill/>
            <a:ln w="9525">
              <a:noFill/>
              <a:miter lim="800000"/>
              <a:headEnd/>
              <a:tailEnd/>
            </a:ln>
          </p:spPr>
          <p:txBody>
            <a:bodyPr/>
            <a:lstStyle/>
            <a:p>
              <a:pPr algn="ctr" eaLnBrk="0" hangingPunct="0">
                <a:spcBef>
                  <a:spcPct val="20000"/>
                </a:spcBef>
              </a:pPr>
              <a:r>
                <a:rPr lang="tr-TR" sz="2400" dirty="0">
                  <a:latin typeface="Comic Sans MS" pitchFamily="66" charset="0"/>
                </a:rPr>
                <a:t>1</a:t>
              </a:r>
              <a:endParaRPr lang="en-US" sz="2400" dirty="0">
                <a:latin typeface="Comic Sans MS" pitchFamily="66" charset="0"/>
              </a:endParaRPr>
            </a:p>
          </p:txBody>
        </p:sp>
        <p:sp>
          <p:nvSpPr>
            <p:cNvPr id="22" name="Rectangle 22"/>
            <p:cNvSpPr>
              <a:spLocks noChangeArrowheads="1"/>
            </p:cNvSpPr>
            <p:nvPr/>
          </p:nvSpPr>
          <p:spPr bwMode="auto">
            <a:xfrm>
              <a:off x="1440" y="1727"/>
              <a:ext cx="480" cy="287"/>
            </a:xfrm>
            <a:prstGeom prst="rect">
              <a:avLst/>
            </a:prstGeom>
            <a:noFill/>
            <a:ln w="9525">
              <a:noFill/>
              <a:miter lim="800000"/>
              <a:headEnd/>
              <a:tailEnd/>
            </a:ln>
          </p:spPr>
          <p:txBody>
            <a:bodyPr/>
            <a:lstStyle/>
            <a:p>
              <a:pPr algn="ctr" eaLnBrk="0" hangingPunct="0">
                <a:spcBef>
                  <a:spcPct val="20000"/>
                </a:spcBef>
              </a:pPr>
              <a:r>
                <a:rPr lang="tr-TR" sz="2400" dirty="0">
                  <a:latin typeface="Comic Sans MS" pitchFamily="66" charset="0"/>
                </a:rPr>
                <a:t>0</a:t>
              </a:r>
              <a:endParaRPr lang="en-US" sz="2400" dirty="0">
                <a:latin typeface="Comic Sans MS" pitchFamily="66" charset="0"/>
              </a:endParaRPr>
            </a:p>
          </p:txBody>
        </p:sp>
        <p:sp>
          <p:nvSpPr>
            <p:cNvPr id="23" name="Rectangle 23"/>
            <p:cNvSpPr>
              <a:spLocks noChangeArrowheads="1"/>
            </p:cNvSpPr>
            <p:nvPr/>
          </p:nvSpPr>
          <p:spPr bwMode="auto">
            <a:xfrm>
              <a:off x="960" y="1727"/>
              <a:ext cx="480" cy="287"/>
            </a:xfrm>
            <a:prstGeom prst="rect">
              <a:avLst/>
            </a:prstGeom>
            <a:noFill/>
            <a:ln w="9525">
              <a:noFill/>
              <a:miter lim="800000"/>
              <a:headEnd/>
              <a:tailEnd/>
            </a:ln>
          </p:spPr>
          <p:txBody>
            <a:bodyPr/>
            <a:lstStyle/>
            <a:p>
              <a:pPr algn="ctr" eaLnBrk="0" hangingPunct="0">
                <a:spcBef>
                  <a:spcPct val="20000"/>
                </a:spcBef>
              </a:pPr>
              <a:r>
                <a:rPr lang="en-US" sz="2400" dirty="0">
                  <a:latin typeface="Comic Sans MS" pitchFamily="66" charset="0"/>
                </a:rPr>
                <a:t>1</a:t>
              </a:r>
            </a:p>
          </p:txBody>
        </p:sp>
      </p:grpSp>
      <p:sp>
        <p:nvSpPr>
          <p:cNvPr id="24" name="Rectangle 24"/>
          <p:cNvSpPr>
            <a:spLocks noChangeArrowheads="1"/>
          </p:cNvSpPr>
          <p:nvPr/>
        </p:nvSpPr>
        <p:spPr bwMode="auto">
          <a:xfrm>
            <a:off x="1975520" y="3374678"/>
            <a:ext cx="685800" cy="455612"/>
          </a:xfrm>
          <a:prstGeom prst="rect">
            <a:avLst/>
          </a:prstGeom>
          <a:noFill/>
          <a:ln w="9525">
            <a:noFill/>
            <a:miter lim="800000"/>
            <a:headEnd/>
            <a:tailEnd/>
          </a:ln>
        </p:spPr>
        <p:txBody>
          <a:bodyPr/>
          <a:lstStyle/>
          <a:p>
            <a:pPr algn="r" eaLnBrk="0" hangingPunct="0">
              <a:spcBef>
                <a:spcPct val="20000"/>
              </a:spcBef>
            </a:pPr>
            <a:r>
              <a:rPr lang="en-US" sz="2000">
                <a:latin typeface="Comic Sans MS" pitchFamily="66" charset="0"/>
              </a:rPr>
              <a:t>00</a:t>
            </a:r>
          </a:p>
        </p:txBody>
      </p:sp>
      <p:sp>
        <p:nvSpPr>
          <p:cNvPr id="25" name="Rectangle 25"/>
          <p:cNvSpPr>
            <a:spLocks noChangeArrowheads="1"/>
          </p:cNvSpPr>
          <p:nvPr/>
        </p:nvSpPr>
        <p:spPr bwMode="auto">
          <a:xfrm>
            <a:off x="5023520" y="2614265"/>
            <a:ext cx="762000" cy="760413"/>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10</a:t>
            </a:r>
          </a:p>
        </p:txBody>
      </p:sp>
      <p:sp>
        <p:nvSpPr>
          <p:cNvPr id="26" name="Rectangle 26"/>
          <p:cNvSpPr>
            <a:spLocks noChangeArrowheads="1"/>
          </p:cNvSpPr>
          <p:nvPr/>
        </p:nvSpPr>
        <p:spPr bwMode="auto">
          <a:xfrm>
            <a:off x="4185320" y="2614265"/>
            <a:ext cx="838200" cy="760413"/>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11</a:t>
            </a:r>
          </a:p>
        </p:txBody>
      </p:sp>
      <p:sp>
        <p:nvSpPr>
          <p:cNvPr id="27" name="Rectangle 27"/>
          <p:cNvSpPr>
            <a:spLocks noChangeArrowheads="1"/>
          </p:cNvSpPr>
          <p:nvPr/>
        </p:nvSpPr>
        <p:spPr bwMode="auto">
          <a:xfrm>
            <a:off x="3423320" y="2614265"/>
            <a:ext cx="762000" cy="760413"/>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01</a:t>
            </a:r>
          </a:p>
        </p:txBody>
      </p:sp>
      <p:sp>
        <p:nvSpPr>
          <p:cNvPr id="28" name="Rectangle 28"/>
          <p:cNvSpPr>
            <a:spLocks noChangeArrowheads="1"/>
          </p:cNvSpPr>
          <p:nvPr/>
        </p:nvSpPr>
        <p:spPr bwMode="auto">
          <a:xfrm>
            <a:off x="2661320" y="2614265"/>
            <a:ext cx="762000" cy="760413"/>
          </a:xfrm>
          <a:prstGeom prst="rect">
            <a:avLst/>
          </a:prstGeom>
          <a:noFill/>
          <a:ln w="9525">
            <a:noFill/>
            <a:miter lim="800000"/>
            <a:headEnd/>
            <a:tailEnd/>
          </a:ln>
        </p:spPr>
        <p:txBody>
          <a:bodyPr/>
          <a:lstStyle/>
          <a:p>
            <a:pPr algn="ctr" eaLnBrk="0" hangingPunct="0">
              <a:spcBef>
                <a:spcPct val="20000"/>
              </a:spcBef>
            </a:pPr>
            <a:endParaRPr lang="en-US" sz="2000">
              <a:latin typeface="Comic Sans MS" pitchFamily="66" charset="0"/>
            </a:endParaRPr>
          </a:p>
          <a:p>
            <a:pPr algn="ctr" eaLnBrk="0" hangingPunct="0">
              <a:spcBef>
                <a:spcPct val="20000"/>
              </a:spcBef>
            </a:pPr>
            <a:r>
              <a:rPr lang="en-US" sz="2000">
                <a:latin typeface="Comic Sans MS" pitchFamily="66" charset="0"/>
              </a:rPr>
              <a:t>00</a:t>
            </a:r>
          </a:p>
        </p:txBody>
      </p:sp>
      <p:sp>
        <p:nvSpPr>
          <p:cNvPr id="29" name="Rectangle 29"/>
          <p:cNvSpPr>
            <a:spLocks noChangeArrowheads="1"/>
          </p:cNvSpPr>
          <p:nvPr/>
        </p:nvSpPr>
        <p:spPr bwMode="auto">
          <a:xfrm>
            <a:off x="1975520" y="2614265"/>
            <a:ext cx="685800" cy="760413"/>
          </a:xfrm>
          <a:prstGeom prst="rect">
            <a:avLst/>
          </a:prstGeom>
          <a:noFill/>
          <a:ln w="9525">
            <a:noFill/>
            <a:miter lim="800000"/>
            <a:headEnd/>
            <a:tailEnd/>
          </a:ln>
        </p:spPr>
        <p:txBody>
          <a:bodyPr/>
          <a:lstStyle/>
          <a:p>
            <a:pPr algn="r" eaLnBrk="0" hangingPunct="0">
              <a:spcBef>
                <a:spcPct val="20000"/>
              </a:spcBef>
            </a:pPr>
            <a:r>
              <a:rPr lang="en-US" sz="2000" dirty="0" err="1">
                <a:latin typeface="Comic Sans MS" pitchFamily="66" charset="0"/>
              </a:rPr>
              <a:t>zt</a:t>
            </a:r>
            <a:endParaRPr lang="en-US" sz="2000" dirty="0">
              <a:latin typeface="Comic Sans MS" pitchFamily="66" charset="0"/>
            </a:endParaRPr>
          </a:p>
          <a:p>
            <a:pPr eaLnBrk="0" hangingPunct="0">
              <a:spcBef>
                <a:spcPct val="20000"/>
              </a:spcBef>
            </a:pPr>
            <a:r>
              <a:rPr lang="en-US" sz="2000" dirty="0" err="1">
                <a:latin typeface="Comic Sans MS" pitchFamily="66" charset="0"/>
              </a:rPr>
              <a:t>xy</a:t>
            </a:r>
            <a:endParaRPr lang="en-US" sz="2000" dirty="0">
              <a:latin typeface="Comic Sans MS" pitchFamily="66" charset="0"/>
            </a:endParaRPr>
          </a:p>
        </p:txBody>
      </p:sp>
      <p:sp>
        <p:nvSpPr>
          <p:cNvPr id="30" name="Line 30"/>
          <p:cNvSpPr>
            <a:spLocks noChangeShapeType="1"/>
          </p:cNvSpPr>
          <p:nvPr/>
        </p:nvSpPr>
        <p:spPr bwMode="auto">
          <a:xfrm>
            <a:off x="2706216" y="2896344"/>
            <a:ext cx="685800" cy="0"/>
          </a:xfrm>
          <a:prstGeom prst="line">
            <a:avLst/>
          </a:prstGeom>
          <a:noFill/>
          <a:ln w="28575">
            <a:noFill/>
            <a:round/>
            <a:headEnd/>
            <a:tailEnd/>
          </a:ln>
        </p:spPr>
        <p:txBody>
          <a:bodyPr/>
          <a:lstStyle/>
          <a:p>
            <a:endParaRPr lang="en-US"/>
          </a:p>
        </p:txBody>
      </p:sp>
      <p:sp>
        <p:nvSpPr>
          <p:cNvPr id="31" name="Line 31"/>
          <p:cNvSpPr>
            <a:spLocks noChangeShapeType="1"/>
          </p:cNvSpPr>
          <p:nvPr/>
        </p:nvSpPr>
        <p:spPr bwMode="auto">
          <a:xfrm>
            <a:off x="1975520" y="2614265"/>
            <a:ext cx="0" cy="760413"/>
          </a:xfrm>
          <a:prstGeom prst="line">
            <a:avLst/>
          </a:prstGeom>
          <a:noFill/>
          <a:ln w="28575">
            <a:noFill/>
            <a:round/>
            <a:headEnd/>
            <a:tailEnd/>
          </a:ln>
        </p:spPr>
        <p:txBody>
          <a:bodyPr/>
          <a:lstStyle/>
          <a:p>
            <a:endParaRPr lang="en-US"/>
          </a:p>
        </p:txBody>
      </p:sp>
      <p:sp>
        <p:nvSpPr>
          <p:cNvPr id="32" name="Line 32"/>
          <p:cNvSpPr>
            <a:spLocks noChangeShapeType="1"/>
          </p:cNvSpPr>
          <p:nvPr/>
        </p:nvSpPr>
        <p:spPr bwMode="auto">
          <a:xfrm>
            <a:off x="3392016" y="2896344"/>
            <a:ext cx="762000" cy="0"/>
          </a:xfrm>
          <a:prstGeom prst="line">
            <a:avLst/>
          </a:prstGeom>
          <a:noFill/>
          <a:ln w="28575" cap="sq">
            <a:noFill/>
            <a:round/>
            <a:headEnd/>
            <a:tailEnd/>
          </a:ln>
        </p:spPr>
        <p:txBody>
          <a:bodyPr/>
          <a:lstStyle/>
          <a:p>
            <a:endParaRPr lang="en-US"/>
          </a:p>
        </p:txBody>
      </p:sp>
      <p:sp>
        <p:nvSpPr>
          <p:cNvPr id="33" name="Line 33"/>
          <p:cNvSpPr>
            <a:spLocks noChangeShapeType="1"/>
          </p:cNvSpPr>
          <p:nvPr/>
        </p:nvSpPr>
        <p:spPr bwMode="auto">
          <a:xfrm>
            <a:off x="1975520" y="2614265"/>
            <a:ext cx="685800" cy="760413"/>
          </a:xfrm>
          <a:prstGeom prst="line">
            <a:avLst/>
          </a:prstGeom>
          <a:noFill/>
          <a:ln w="12700" cap="rnd">
            <a:solidFill>
              <a:schemeClr val="tx1"/>
            </a:solidFill>
            <a:round/>
            <a:headEnd/>
            <a:tailEnd/>
          </a:ln>
        </p:spPr>
        <p:txBody>
          <a:bodyPr/>
          <a:lstStyle/>
          <a:p>
            <a:endParaRPr lang="en-US"/>
          </a:p>
        </p:txBody>
      </p:sp>
      <p:sp>
        <p:nvSpPr>
          <p:cNvPr id="34" name="Line 34"/>
          <p:cNvSpPr>
            <a:spLocks noChangeShapeType="1"/>
          </p:cNvSpPr>
          <p:nvPr/>
        </p:nvSpPr>
        <p:spPr bwMode="auto">
          <a:xfrm>
            <a:off x="1975520" y="3374678"/>
            <a:ext cx="0" cy="455612"/>
          </a:xfrm>
          <a:prstGeom prst="line">
            <a:avLst/>
          </a:prstGeom>
          <a:noFill/>
          <a:ln w="28575" cap="sq">
            <a:noFill/>
            <a:round/>
            <a:headEnd/>
            <a:tailEnd/>
          </a:ln>
        </p:spPr>
        <p:txBody>
          <a:bodyPr/>
          <a:lstStyle/>
          <a:p>
            <a:endParaRPr lang="en-US"/>
          </a:p>
        </p:txBody>
      </p:sp>
      <p:sp>
        <p:nvSpPr>
          <p:cNvPr id="35" name="Line 35"/>
          <p:cNvSpPr>
            <a:spLocks noChangeShapeType="1"/>
          </p:cNvSpPr>
          <p:nvPr/>
        </p:nvSpPr>
        <p:spPr bwMode="auto">
          <a:xfrm>
            <a:off x="4154016" y="2896344"/>
            <a:ext cx="762000" cy="0"/>
          </a:xfrm>
          <a:prstGeom prst="line">
            <a:avLst/>
          </a:prstGeom>
          <a:noFill/>
          <a:ln w="28575" cap="sq">
            <a:noFill/>
            <a:round/>
            <a:headEnd/>
            <a:tailEnd/>
          </a:ln>
        </p:spPr>
        <p:txBody>
          <a:bodyPr/>
          <a:lstStyle/>
          <a:p>
            <a:endParaRPr lang="en-US"/>
          </a:p>
        </p:txBody>
      </p:sp>
      <p:sp>
        <p:nvSpPr>
          <p:cNvPr id="36" name="Line 36"/>
          <p:cNvSpPr>
            <a:spLocks noChangeShapeType="1"/>
          </p:cNvSpPr>
          <p:nvPr/>
        </p:nvSpPr>
        <p:spPr bwMode="auto">
          <a:xfrm>
            <a:off x="4916016" y="2896344"/>
            <a:ext cx="838200" cy="0"/>
          </a:xfrm>
          <a:prstGeom prst="line">
            <a:avLst/>
          </a:prstGeom>
          <a:noFill/>
          <a:ln w="28575" cap="sq">
            <a:noFill/>
            <a:round/>
            <a:headEnd/>
            <a:tailEnd/>
          </a:ln>
        </p:spPr>
        <p:txBody>
          <a:bodyPr/>
          <a:lstStyle/>
          <a:p>
            <a:endParaRPr lang="en-US"/>
          </a:p>
        </p:txBody>
      </p:sp>
      <p:sp>
        <p:nvSpPr>
          <p:cNvPr id="37" name="Line 37"/>
          <p:cNvSpPr>
            <a:spLocks noChangeShapeType="1"/>
          </p:cNvSpPr>
          <p:nvPr/>
        </p:nvSpPr>
        <p:spPr bwMode="auto">
          <a:xfrm>
            <a:off x="3423320" y="3374678"/>
            <a:ext cx="0" cy="1822450"/>
          </a:xfrm>
          <a:prstGeom prst="line">
            <a:avLst/>
          </a:prstGeom>
          <a:noFill/>
          <a:ln w="12700">
            <a:solidFill>
              <a:schemeClr val="tx1"/>
            </a:solidFill>
            <a:round/>
            <a:headEnd/>
            <a:tailEnd/>
          </a:ln>
        </p:spPr>
        <p:txBody>
          <a:bodyPr/>
          <a:lstStyle/>
          <a:p>
            <a:endParaRPr lang="en-US"/>
          </a:p>
        </p:txBody>
      </p:sp>
      <p:sp>
        <p:nvSpPr>
          <p:cNvPr id="38" name="Line 38"/>
          <p:cNvSpPr>
            <a:spLocks noChangeShapeType="1"/>
          </p:cNvSpPr>
          <p:nvPr/>
        </p:nvSpPr>
        <p:spPr bwMode="auto">
          <a:xfrm>
            <a:off x="5754216" y="2896344"/>
            <a:ext cx="762000" cy="0"/>
          </a:xfrm>
          <a:prstGeom prst="line">
            <a:avLst/>
          </a:prstGeom>
          <a:noFill/>
          <a:ln w="28575" cap="sq">
            <a:noFill/>
            <a:round/>
            <a:headEnd/>
            <a:tailEnd/>
          </a:ln>
        </p:spPr>
        <p:txBody>
          <a:bodyPr/>
          <a:lstStyle/>
          <a:p>
            <a:endParaRPr lang="en-US"/>
          </a:p>
        </p:txBody>
      </p:sp>
      <p:sp>
        <p:nvSpPr>
          <p:cNvPr id="39" name="Line 39"/>
          <p:cNvSpPr>
            <a:spLocks noChangeShapeType="1"/>
          </p:cNvSpPr>
          <p:nvPr/>
        </p:nvSpPr>
        <p:spPr bwMode="auto">
          <a:xfrm>
            <a:off x="4185320" y="3374678"/>
            <a:ext cx="0" cy="1822450"/>
          </a:xfrm>
          <a:prstGeom prst="line">
            <a:avLst/>
          </a:prstGeom>
          <a:noFill/>
          <a:ln w="12700">
            <a:solidFill>
              <a:schemeClr val="tx1"/>
            </a:solidFill>
            <a:round/>
            <a:headEnd/>
            <a:tailEnd/>
          </a:ln>
        </p:spPr>
        <p:txBody>
          <a:bodyPr/>
          <a:lstStyle/>
          <a:p>
            <a:endParaRPr lang="en-US"/>
          </a:p>
        </p:txBody>
      </p:sp>
      <p:sp>
        <p:nvSpPr>
          <p:cNvPr id="40" name="Line 40"/>
          <p:cNvSpPr>
            <a:spLocks noChangeShapeType="1"/>
          </p:cNvSpPr>
          <p:nvPr/>
        </p:nvSpPr>
        <p:spPr bwMode="auto">
          <a:xfrm>
            <a:off x="5023520" y="3374678"/>
            <a:ext cx="0" cy="1822450"/>
          </a:xfrm>
          <a:prstGeom prst="line">
            <a:avLst/>
          </a:prstGeom>
          <a:noFill/>
          <a:ln w="12700">
            <a:solidFill>
              <a:schemeClr val="tx1"/>
            </a:solidFill>
            <a:round/>
            <a:headEnd/>
            <a:tailEnd/>
          </a:ln>
        </p:spPr>
        <p:txBody>
          <a:bodyPr/>
          <a:lstStyle/>
          <a:p>
            <a:endParaRPr lang="en-US"/>
          </a:p>
        </p:txBody>
      </p:sp>
      <p:sp>
        <p:nvSpPr>
          <p:cNvPr id="41" name="Line 41"/>
          <p:cNvSpPr>
            <a:spLocks noChangeShapeType="1"/>
          </p:cNvSpPr>
          <p:nvPr/>
        </p:nvSpPr>
        <p:spPr bwMode="auto">
          <a:xfrm>
            <a:off x="5785520" y="3374678"/>
            <a:ext cx="0" cy="1822450"/>
          </a:xfrm>
          <a:prstGeom prst="line">
            <a:avLst/>
          </a:prstGeom>
          <a:noFill/>
          <a:ln w="12700" cap="sq">
            <a:solidFill>
              <a:schemeClr val="tx1"/>
            </a:solidFill>
            <a:round/>
            <a:headEnd/>
            <a:tailEnd/>
          </a:ln>
        </p:spPr>
        <p:txBody>
          <a:bodyPr/>
          <a:lstStyle/>
          <a:p>
            <a:endParaRPr lang="en-US"/>
          </a:p>
        </p:txBody>
      </p:sp>
      <p:sp>
        <p:nvSpPr>
          <p:cNvPr id="42" name="Line 42"/>
          <p:cNvSpPr>
            <a:spLocks noChangeShapeType="1"/>
          </p:cNvSpPr>
          <p:nvPr/>
        </p:nvSpPr>
        <p:spPr bwMode="auto">
          <a:xfrm>
            <a:off x="1975520" y="3830290"/>
            <a:ext cx="0" cy="455613"/>
          </a:xfrm>
          <a:prstGeom prst="line">
            <a:avLst/>
          </a:prstGeom>
          <a:noFill/>
          <a:ln w="28575" cap="sq">
            <a:noFill/>
            <a:round/>
            <a:headEnd/>
            <a:tailEnd/>
          </a:ln>
        </p:spPr>
        <p:txBody>
          <a:bodyPr/>
          <a:lstStyle/>
          <a:p>
            <a:endParaRPr lang="en-US"/>
          </a:p>
        </p:txBody>
      </p:sp>
      <p:sp>
        <p:nvSpPr>
          <p:cNvPr id="43" name="Line 43"/>
          <p:cNvSpPr>
            <a:spLocks noChangeShapeType="1"/>
          </p:cNvSpPr>
          <p:nvPr/>
        </p:nvSpPr>
        <p:spPr bwMode="auto">
          <a:xfrm>
            <a:off x="2661320" y="3830290"/>
            <a:ext cx="3124200" cy="0"/>
          </a:xfrm>
          <a:prstGeom prst="line">
            <a:avLst/>
          </a:prstGeom>
          <a:noFill/>
          <a:ln w="12700">
            <a:solidFill>
              <a:schemeClr val="tx1"/>
            </a:solidFill>
            <a:round/>
            <a:headEnd/>
            <a:tailEnd/>
          </a:ln>
        </p:spPr>
        <p:txBody>
          <a:bodyPr/>
          <a:lstStyle/>
          <a:p>
            <a:endParaRPr lang="en-US"/>
          </a:p>
        </p:txBody>
      </p:sp>
      <p:sp>
        <p:nvSpPr>
          <p:cNvPr id="44" name="Line 44"/>
          <p:cNvSpPr>
            <a:spLocks noChangeShapeType="1"/>
          </p:cNvSpPr>
          <p:nvPr/>
        </p:nvSpPr>
        <p:spPr bwMode="auto">
          <a:xfrm>
            <a:off x="1975520" y="4285903"/>
            <a:ext cx="0" cy="455612"/>
          </a:xfrm>
          <a:prstGeom prst="line">
            <a:avLst/>
          </a:prstGeom>
          <a:noFill/>
          <a:ln w="28575" cap="sq">
            <a:noFill/>
            <a:round/>
            <a:headEnd/>
            <a:tailEnd/>
          </a:ln>
        </p:spPr>
        <p:txBody>
          <a:bodyPr/>
          <a:lstStyle/>
          <a:p>
            <a:endParaRPr lang="en-US"/>
          </a:p>
        </p:txBody>
      </p:sp>
      <p:sp>
        <p:nvSpPr>
          <p:cNvPr id="45" name="Line 45"/>
          <p:cNvSpPr>
            <a:spLocks noChangeShapeType="1"/>
          </p:cNvSpPr>
          <p:nvPr/>
        </p:nvSpPr>
        <p:spPr bwMode="auto">
          <a:xfrm>
            <a:off x="2661320" y="4285903"/>
            <a:ext cx="3124200" cy="0"/>
          </a:xfrm>
          <a:prstGeom prst="line">
            <a:avLst/>
          </a:prstGeom>
          <a:noFill/>
          <a:ln w="12700">
            <a:solidFill>
              <a:schemeClr val="tx1"/>
            </a:solidFill>
            <a:round/>
            <a:headEnd/>
            <a:tailEnd/>
          </a:ln>
        </p:spPr>
        <p:txBody>
          <a:bodyPr/>
          <a:lstStyle/>
          <a:p>
            <a:endParaRPr lang="en-US"/>
          </a:p>
        </p:txBody>
      </p:sp>
      <p:sp>
        <p:nvSpPr>
          <p:cNvPr id="46" name="Line 46"/>
          <p:cNvSpPr>
            <a:spLocks noChangeShapeType="1"/>
          </p:cNvSpPr>
          <p:nvPr/>
        </p:nvSpPr>
        <p:spPr bwMode="auto">
          <a:xfrm>
            <a:off x="1975520" y="4741515"/>
            <a:ext cx="0" cy="455613"/>
          </a:xfrm>
          <a:prstGeom prst="line">
            <a:avLst/>
          </a:prstGeom>
          <a:noFill/>
          <a:ln w="28575" cap="sq">
            <a:noFill/>
            <a:round/>
            <a:headEnd/>
            <a:tailEnd/>
          </a:ln>
        </p:spPr>
        <p:txBody>
          <a:bodyPr/>
          <a:lstStyle/>
          <a:p>
            <a:endParaRPr lang="en-US"/>
          </a:p>
        </p:txBody>
      </p:sp>
      <p:sp>
        <p:nvSpPr>
          <p:cNvPr id="47" name="Line 47"/>
          <p:cNvSpPr>
            <a:spLocks noChangeShapeType="1"/>
          </p:cNvSpPr>
          <p:nvPr/>
        </p:nvSpPr>
        <p:spPr bwMode="auto">
          <a:xfrm>
            <a:off x="2661320" y="4741515"/>
            <a:ext cx="3124200" cy="0"/>
          </a:xfrm>
          <a:prstGeom prst="line">
            <a:avLst/>
          </a:prstGeom>
          <a:noFill/>
          <a:ln w="12700">
            <a:solidFill>
              <a:schemeClr val="tx1"/>
            </a:solidFill>
            <a:round/>
            <a:headEnd/>
            <a:tailEnd/>
          </a:ln>
        </p:spPr>
        <p:txBody>
          <a:bodyPr/>
          <a:lstStyle/>
          <a:p>
            <a:endParaRPr lang="en-US"/>
          </a:p>
        </p:txBody>
      </p:sp>
      <p:sp>
        <p:nvSpPr>
          <p:cNvPr id="48" name="Line 48"/>
          <p:cNvSpPr>
            <a:spLocks noChangeShapeType="1"/>
          </p:cNvSpPr>
          <p:nvPr/>
        </p:nvSpPr>
        <p:spPr bwMode="auto">
          <a:xfrm>
            <a:off x="2661320" y="5197128"/>
            <a:ext cx="3124200" cy="0"/>
          </a:xfrm>
          <a:prstGeom prst="line">
            <a:avLst/>
          </a:prstGeom>
          <a:noFill/>
          <a:ln w="12700" cap="sq">
            <a:solidFill>
              <a:schemeClr val="tx1"/>
            </a:solidFill>
            <a:round/>
            <a:headEnd/>
            <a:tailEnd/>
          </a:ln>
        </p:spPr>
        <p:txBody>
          <a:bodyPr/>
          <a:lstStyle/>
          <a:p>
            <a:endParaRPr lang="en-US"/>
          </a:p>
        </p:txBody>
      </p:sp>
      <p:sp>
        <p:nvSpPr>
          <p:cNvPr id="49" name="Line 49"/>
          <p:cNvSpPr>
            <a:spLocks noChangeShapeType="1"/>
          </p:cNvSpPr>
          <p:nvPr/>
        </p:nvSpPr>
        <p:spPr bwMode="auto">
          <a:xfrm>
            <a:off x="2661320" y="3374678"/>
            <a:ext cx="3124200" cy="0"/>
          </a:xfrm>
          <a:prstGeom prst="line">
            <a:avLst/>
          </a:prstGeom>
          <a:noFill/>
          <a:ln w="12700" cap="sq">
            <a:solidFill>
              <a:schemeClr val="tx1"/>
            </a:solidFill>
            <a:round/>
            <a:headEnd/>
            <a:tailEnd/>
          </a:ln>
        </p:spPr>
        <p:txBody>
          <a:bodyPr/>
          <a:lstStyle/>
          <a:p>
            <a:endParaRPr lang="en-US"/>
          </a:p>
        </p:txBody>
      </p:sp>
      <p:sp>
        <p:nvSpPr>
          <p:cNvPr id="50" name="Line 50"/>
          <p:cNvSpPr>
            <a:spLocks noChangeShapeType="1"/>
          </p:cNvSpPr>
          <p:nvPr/>
        </p:nvSpPr>
        <p:spPr bwMode="auto">
          <a:xfrm>
            <a:off x="5785520" y="2614265"/>
            <a:ext cx="0" cy="760413"/>
          </a:xfrm>
          <a:prstGeom prst="line">
            <a:avLst/>
          </a:prstGeom>
          <a:noFill/>
          <a:ln w="28575" cap="sq">
            <a:noFill/>
            <a:round/>
            <a:headEnd/>
            <a:tailEnd/>
          </a:ln>
        </p:spPr>
        <p:txBody>
          <a:bodyPr/>
          <a:lstStyle/>
          <a:p>
            <a:endParaRPr lang="en-US"/>
          </a:p>
        </p:txBody>
      </p:sp>
      <p:sp>
        <p:nvSpPr>
          <p:cNvPr id="51" name="Line 51"/>
          <p:cNvSpPr>
            <a:spLocks noChangeShapeType="1"/>
          </p:cNvSpPr>
          <p:nvPr/>
        </p:nvSpPr>
        <p:spPr bwMode="auto">
          <a:xfrm>
            <a:off x="2661320" y="3374678"/>
            <a:ext cx="0" cy="1822450"/>
          </a:xfrm>
          <a:prstGeom prst="line">
            <a:avLst/>
          </a:prstGeom>
          <a:noFill/>
          <a:ln w="12700" cap="sq">
            <a:solidFill>
              <a:schemeClr val="tx1"/>
            </a:solidFill>
            <a:round/>
            <a:headEnd/>
            <a:tailEnd/>
          </a:ln>
        </p:spPr>
        <p:txBody>
          <a:bodyPr/>
          <a:lstStyle/>
          <a:p>
            <a:endParaRPr lang="en-US"/>
          </a:p>
        </p:txBody>
      </p:sp>
      <p:sp>
        <p:nvSpPr>
          <p:cNvPr id="52" name="Line 52"/>
          <p:cNvSpPr>
            <a:spLocks noChangeShapeType="1"/>
          </p:cNvSpPr>
          <p:nvPr/>
        </p:nvSpPr>
        <p:spPr bwMode="auto">
          <a:xfrm>
            <a:off x="1975520" y="5197128"/>
            <a:ext cx="685800" cy="0"/>
          </a:xfrm>
          <a:prstGeom prst="line">
            <a:avLst/>
          </a:prstGeom>
          <a:noFill/>
          <a:ln w="28575" cap="sq">
            <a:noFill/>
            <a:round/>
            <a:headEnd/>
            <a:tailEnd/>
          </a:ln>
        </p:spPr>
        <p:txBody>
          <a:bodyPr/>
          <a:lstStyle/>
          <a:p>
            <a:endParaRPr lang="en-US"/>
          </a:p>
        </p:txBody>
      </p:sp>
      <p:sp>
        <p:nvSpPr>
          <p:cNvPr id="53" name="Rectangle 83"/>
          <p:cNvSpPr>
            <a:spLocks noChangeArrowheads="1"/>
          </p:cNvSpPr>
          <p:nvPr/>
        </p:nvSpPr>
        <p:spPr bwMode="auto">
          <a:xfrm>
            <a:off x="1835696" y="5373216"/>
            <a:ext cx="3096344" cy="609600"/>
          </a:xfrm>
          <a:prstGeom prst="rect">
            <a:avLst/>
          </a:prstGeom>
          <a:noFill/>
          <a:ln w="9525">
            <a:noFill/>
            <a:miter lim="800000"/>
            <a:headEnd/>
            <a:tailEnd/>
          </a:ln>
        </p:spPr>
        <p:txBody>
          <a:bodyPr/>
          <a:lstStyle/>
          <a:p>
            <a:pPr marL="342900" indent="-342900" eaLnBrk="0" hangingPunct="0">
              <a:spcBef>
                <a:spcPct val="20000"/>
              </a:spcBef>
              <a:buFontTx/>
              <a:buChar char="•"/>
            </a:pPr>
            <a:r>
              <a:rPr lang="tr-TR" sz="2800" dirty="0"/>
              <a:t>f(x</a:t>
            </a:r>
            <a:r>
              <a:rPr lang="tr-TR" sz="2800" baseline="-25000" dirty="0"/>
              <a:t>1</a:t>
            </a:r>
            <a:r>
              <a:rPr lang="tr-TR" sz="2800" dirty="0"/>
              <a:t>,x</a:t>
            </a:r>
            <a:r>
              <a:rPr lang="tr-TR" sz="2800" baseline="-25000" dirty="0"/>
              <a:t>2</a:t>
            </a:r>
            <a:r>
              <a:rPr lang="tr-TR" sz="2800" dirty="0"/>
              <a:t>,x</a:t>
            </a:r>
            <a:r>
              <a:rPr lang="tr-TR" sz="2800" baseline="-25000" dirty="0"/>
              <a:t>3</a:t>
            </a:r>
            <a:r>
              <a:rPr lang="tr-TR" sz="2800" dirty="0"/>
              <a:t>,x</a:t>
            </a:r>
            <a:r>
              <a:rPr lang="tr-TR" sz="2800" baseline="-25000" dirty="0"/>
              <a:t>4</a:t>
            </a:r>
            <a:r>
              <a:rPr lang="tr-TR" sz="2800" dirty="0"/>
              <a:t>)=</a:t>
            </a:r>
            <a:endParaRPr lang="en-US" sz="2800" dirty="0">
              <a:solidFill>
                <a:schemeClr val="accent2"/>
              </a:solidFill>
              <a:latin typeface="Comic Sans MS" pitchFamily="66" charset="0"/>
            </a:endParaRPr>
          </a:p>
        </p:txBody>
      </p:sp>
      <p:sp>
        <p:nvSpPr>
          <p:cNvPr id="72" name="Oval 71"/>
          <p:cNvSpPr/>
          <p:nvPr/>
        </p:nvSpPr>
        <p:spPr>
          <a:xfrm>
            <a:off x="3635896" y="3429000"/>
            <a:ext cx="360040" cy="360040"/>
          </a:xfrm>
          <a:prstGeom prst="ellipse">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3" name="Rectangle 72"/>
          <p:cNvSpPr/>
          <p:nvPr/>
        </p:nvSpPr>
        <p:spPr>
          <a:xfrm>
            <a:off x="3563888" y="3356992"/>
            <a:ext cx="504056" cy="93610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Rectangle 83"/>
          <p:cNvSpPr>
            <a:spLocks noChangeArrowheads="1"/>
          </p:cNvSpPr>
          <p:nvPr/>
        </p:nvSpPr>
        <p:spPr bwMode="auto">
          <a:xfrm>
            <a:off x="4644008" y="5373216"/>
            <a:ext cx="1800200" cy="609600"/>
          </a:xfrm>
          <a:prstGeom prst="rect">
            <a:avLst/>
          </a:prstGeom>
          <a:noFill/>
          <a:ln w="9525">
            <a:noFill/>
            <a:miter lim="800000"/>
            <a:headEnd/>
            <a:tailEnd/>
          </a:ln>
        </p:spPr>
        <p:txBody>
          <a:bodyPr/>
          <a:lstStyle/>
          <a:p>
            <a:pPr marL="342900" indent="-342900" eaLnBrk="0" hangingPunct="0">
              <a:spcBef>
                <a:spcPct val="20000"/>
              </a:spcBef>
            </a:pPr>
            <a:r>
              <a:rPr lang="tr-TR" sz="2800" dirty="0"/>
              <a:t>(x+z+t</a:t>
            </a:r>
            <a:r>
              <a:rPr lang="tr-TR" sz="2800" dirty="0">
                <a:sym typeface="Symbol"/>
              </a:rPr>
              <a:t></a:t>
            </a:r>
            <a:r>
              <a:rPr lang="tr-TR" sz="2800" dirty="0"/>
              <a:t>)</a:t>
            </a:r>
            <a:endParaRPr lang="en-US" sz="2800" dirty="0">
              <a:solidFill>
                <a:schemeClr val="accent2"/>
              </a:solidFill>
              <a:latin typeface="Comic Sans MS" pitchFamily="66" charset="0"/>
            </a:endParaRPr>
          </a:p>
        </p:txBody>
      </p:sp>
      <p:sp>
        <p:nvSpPr>
          <p:cNvPr id="75" name="Oval 74"/>
          <p:cNvSpPr/>
          <p:nvPr/>
        </p:nvSpPr>
        <p:spPr>
          <a:xfrm>
            <a:off x="5220072" y="4293096"/>
            <a:ext cx="360040" cy="360040"/>
          </a:xfrm>
          <a:prstGeom prst="ellipse">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54" name="Group 80"/>
          <p:cNvGrpSpPr/>
          <p:nvPr/>
        </p:nvGrpSpPr>
        <p:grpSpPr>
          <a:xfrm>
            <a:off x="1763688" y="4005064"/>
            <a:ext cx="4824536" cy="1080120"/>
            <a:chOff x="1763688" y="4005064"/>
            <a:chExt cx="4824536" cy="1080120"/>
          </a:xfrm>
        </p:grpSpPr>
        <p:sp>
          <p:nvSpPr>
            <p:cNvPr id="76" name="Rectangle 75"/>
            <p:cNvSpPr/>
            <p:nvPr/>
          </p:nvSpPr>
          <p:spPr>
            <a:xfrm>
              <a:off x="1979712" y="4365104"/>
              <a:ext cx="1296144" cy="360040"/>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7" name="Rectangle 76"/>
            <p:cNvSpPr/>
            <p:nvPr/>
          </p:nvSpPr>
          <p:spPr>
            <a:xfrm>
              <a:off x="1763688" y="4149080"/>
              <a:ext cx="432048"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55" name="Group 79"/>
            <p:cNvGrpSpPr/>
            <p:nvPr/>
          </p:nvGrpSpPr>
          <p:grpSpPr>
            <a:xfrm>
              <a:off x="5148064" y="4005064"/>
              <a:ext cx="1440160" cy="936104"/>
              <a:chOff x="5148064" y="4005064"/>
              <a:chExt cx="1440160" cy="936104"/>
            </a:xfrm>
          </p:grpSpPr>
          <p:sp>
            <p:nvSpPr>
              <p:cNvPr id="78" name="Rectangle 77"/>
              <p:cNvSpPr/>
              <p:nvPr/>
            </p:nvSpPr>
            <p:spPr>
              <a:xfrm>
                <a:off x="5148064" y="4293096"/>
                <a:ext cx="1296144" cy="360040"/>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9" name="Rectangle 78"/>
              <p:cNvSpPr/>
              <p:nvPr/>
            </p:nvSpPr>
            <p:spPr>
              <a:xfrm>
                <a:off x="6156176" y="4005064"/>
                <a:ext cx="432048"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sp>
        <p:nvSpPr>
          <p:cNvPr id="82" name="Rectangle 83"/>
          <p:cNvSpPr>
            <a:spLocks noChangeArrowheads="1"/>
          </p:cNvSpPr>
          <p:nvPr/>
        </p:nvSpPr>
        <p:spPr bwMode="auto">
          <a:xfrm>
            <a:off x="6084168" y="5373216"/>
            <a:ext cx="1800200" cy="609600"/>
          </a:xfrm>
          <a:prstGeom prst="rect">
            <a:avLst/>
          </a:prstGeom>
          <a:noFill/>
          <a:ln w="9525">
            <a:noFill/>
            <a:miter lim="800000"/>
            <a:headEnd/>
            <a:tailEnd/>
          </a:ln>
        </p:spPr>
        <p:txBody>
          <a:bodyPr/>
          <a:lstStyle/>
          <a:p>
            <a:pPr marL="342900" indent="-342900" eaLnBrk="0" hangingPunct="0">
              <a:spcBef>
                <a:spcPct val="20000"/>
              </a:spcBef>
            </a:pPr>
            <a:r>
              <a:rPr lang="tr-TR" sz="2800" dirty="0"/>
              <a:t>(x</a:t>
            </a:r>
            <a:r>
              <a:rPr lang="tr-TR" sz="2800" dirty="0">
                <a:sym typeface="Symbol"/>
              </a:rPr>
              <a:t>+y</a:t>
            </a:r>
            <a:r>
              <a:rPr lang="tr-TR" sz="2800" dirty="0"/>
              <a:t>+t)</a:t>
            </a:r>
            <a:endParaRPr lang="en-US" sz="2800" dirty="0">
              <a:solidFill>
                <a:schemeClr val="accent2"/>
              </a:solidFill>
              <a:latin typeface="Comic Sans MS" pitchFamily="66" charset="0"/>
            </a:endParaRPr>
          </a:p>
        </p:txBody>
      </p:sp>
      <p:sp>
        <p:nvSpPr>
          <p:cNvPr id="83" name="Oval 82"/>
          <p:cNvSpPr/>
          <p:nvPr/>
        </p:nvSpPr>
        <p:spPr>
          <a:xfrm>
            <a:off x="2843808" y="4797152"/>
            <a:ext cx="360040" cy="360040"/>
          </a:xfrm>
          <a:prstGeom prst="ellipse">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4" name="Rectangle 83"/>
          <p:cNvSpPr/>
          <p:nvPr/>
        </p:nvSpPr>
        <p:spPr>
          <a:xfrm>
            <a:off x="2771800" y="4221088"/>
            <a:ext cx="504056" cy="93610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5" name="Rectangle 83"/>
          <p:cNvSpPr>
            <a:spLocks noChangeArrowheads="1"/>
          </p:cNvSpPr>
          <p:nvPr/>
        </p:nvSpPr>
        <p:spPr bwMode="auto">
          <a:xfrm>
            <a:off x="4644008" y="5699720"/>
            <a:ext cx="1800200" cy="609600"/>
          </a:xfrm>
          <a:prstGeom prst="rect">
            <a:avLst/>
          </a:prstGeom>
          <a:noFill/>
          <a:ln w="9525">
            <a:noFill/>
            <a:miter lim="800000"/>
            <a:headEnd/>
            <a:tailEnd/>
          </a:ln>
        </p:spPr>
        <p:txBody>
          <a:bodyPr/>
          <a:lstStyle/>
          <a:p>
            <a:pPr marL="342900" indent="-342900" eaLnBrk="0" hangingPunct="0">
              <a:spcBef>
                <a:spcPct val="20000"/>
              </a:spcBef>
            </a:pPr>
            <a:r>
              <a:rPr lang="tr-TR" sz="2800" dirty="0"/>
              <a:t>(x</a:t>
            </a:r>
            <a:r>
              <a:rPr lang="tr-TR" sz="2800" dirty="0">
                <a:sym typeface="Symbol"/>
              </a:rPr>
              <a:t>+z</a:t>
            </a:r>
            <a:r>
              <a:rPr lang="tr-TR" sz="2800" dirty="0"/>
              <a:t>+t)</a:t>
            </a:r>
            <a:endParaRPr lang="en-US" sz="2800" dirty="0">
              <a:solidFill>
                <a:schemeClr val="accent2"/>
              </a:solidFill>
              <a:latin typeface="Comic Sans MS" pitchFamily="66" charset="0"/>
            </a:endParaRPr>
          </a:p>
        </p:txBody>
      </p:sp>
      <p:sp>
        <p:nvSpPr>
          <p:cNvPr id="86" name="Oval 85"/>
          <p:cNvSpPr/>
          <p:nvPr/>
        </p:nvSpPr>
        <p:spPr>
          <a:xfrm>
            <a:off x="4427984" y="4797152"/>
            <a:ext cx="360040" cy="360040"/>
          </a:xfrm>
          <a:prstGeom prst="ellipse">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Rectangle 83"/>
          <p:cNvSpPr>
            <a:spLocks noChangeArrowheads="1"/>
          </p:cNvSpPr>
          <p:nvPr/>
        </p:nvSpPr>
        <p:spPr bwMode="auto">
          <a:xfrm>
            <a:off x="6084168" y="5699720"/>
            <a:ext cx="2304256" cy="609600"/>
          </a:xfrm>
          <a:prstGeom prst="rect">
            <a:avLst/>
          </a:prstGeom>
          <a:noFill/>
          <a:ln w="9525">
            <a:noFill/>
            <a:miter lim="800000"/>
            <a:headEnd/>
            <a:tailEnd/>
          </a:ln>
        </p:spPr>
        <p:txBody>
          <a:bodyPr/>
          <a:lstStyle/>
          <a:p>
            <a:pPr marL="342900" indent="-342900" eaLnBrk="0" hangingPunct="0">
              <a:spcBef>
                <a:spcPct val="20000"/>
              </a:spcBef>
            </a:pPr>
            <a:r>
              <a:rPr lang="tr-TR" sz="2800" dirty="0"/>
              <a:t>(x</a:t>
            </a:r>
            <a:r>
              <a:rPr lang="tr-TR" sz="2800" dirty="0">
                <a:sym typeface="Symbol"/>
              </a:rPr>
              <a:t>+y+z</a:t>
            </a:r>
            <a:r>
              <a:rPr lang="tr-TR" sz="2800" dirty="0"/>
              <a:t>+t</a:t>
            </a:r>
            <a:r>
              <a:rPr lang="tr-TR" sz="2800" dirty="0">
                <a:sym typeface="Symbol"/>
              </a:rPr>
              <a:t></a:t>
            </a:r>
            <a:r>
              <a:rPr lang="tr-TR" sz="2800" dirty="0"/>
              <a:t>)</a:t>
            </a:r>
            <a:endParaRPr lang="en-US" sz="2800" dirty="0">
              <a:solidFill>
                <a:schemeClr val="accent2"/>
              </a:solidFill>
              <a:latin typeface="Comic Sans MS" pitchFamily="66" charset="0"/>
            </a:endParaRPr>
          </a:p>
        </p:txBody>
      </p:sp>
      <p:sp>
        <p:nvSpPr>
          <p:cNvPr id="88" name="Rectangle 83"/>
          <p:cNvSpPr>
            <a:spLocks noChangeArrowheads="1"/>
          </p:cNvSpPr>
          <p:nvPr/>
        </p:nvSpPr>
        <p:spPr bwMode="auto">
          <a:xfrm>
            <a:off x="4644008" y="6059760"/>
            <a:ext cx="4392488" cy="609600"/>
          </a:xfrm>
          <a:prstGeom prst="rect">
            <a:avLst/>
          </a:prstGeom>
          <a:noFill/>
          <a:ln w="9525">
            <a:noFill/>
            <a:miter lim="800000"/>
            <a:headEnd/>
            <a:tailEnd/>
          </a:ln>
        </p:spPr>
        <p:txBody>
          <a:bodyPr/>
          <a:lstStyle/>
          <a:p>
            <a:pPr marL="342900" indent="-342900" eaLnBrk="0" hangingPunct="0">
              <a:spcBef>
                <a:spcPct val="20000"/>
              </a:spcBef>
            </a:pPr>
            <a:r>
              <a:rPr lang="tr-TR" sz="2800" dirty="0"/>
              <a:t>(x</a:t>
            </a:r>
            <a:r>
              <a:rPr lang="tr-TR" sz="2800" dirty="0">
                <a:sym typeface="Symbol"/>
              </a:rPr>
              <a:t>+y+z</a:t>
            </a:r>
            <a:r>
              <a:rPr lang="tr-TR" sz="2800" dirty="0"/>
              <a:t>) </a:t>
            </a:r>
            <a:r>
              <a:rPr lang="tr-TR" dirty="0"/>
              <a:t>or</a:t>
            </a:r>
            <a:r>
              <a:rPr lang="tr-TR" sz="2800" dirty="0"/>
              <a:t> (</a:t>
            </a:r>
            <a:r>
              <a:rPr lang="tr-TR" sz="2800" dirty="0">
                <a:sym typeface="Symbol"/>
              </a:rPr>
              <a:t>y+z+t</a:t>
            </a:r>
            <a:r>
              <a:rPr lang="tr-TR" sz="2800" dirty="0"/>
              <a:t>) </a:t>
            </a:r>
            <a:endParaRPr lang="en-US" sz="2800" dirty="0">
              <a:solidFill>
                <a:schemeClr val="accent2"/>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20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20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dissolve">
                                      <p:cBhvr>
                                        <p:cTn id="27" dur="5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2000"/>
                                        <p:tgtEl>
                                          <p:spTgt spid="7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20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dissolve">
                                      <p:cBhvr>
                                        <p:cTn id="42" dur="5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2000"/>
                                        <p:tgtEl>
                                          <p:spTgt spid="8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fade">
                                      <p:cBhvr>
                                        <p:cTn id="52" dur="2000"/>
                                        <p:tgtEl>
                                          <p:spTgt spid="8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dissolve">
                                      <p:cBhvr>
                                        <p:cTn id="57" dur="500"/>
                                        <p:tgtEl>
                                          <p:spTgt spid="8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20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dissolve">
                                      <p:cBhvr>
                                        <p:cTn id="67" dur="500"/>
                                        <p:tgtEl>
                                          <p:spTgt spid="8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8"/>
                                        </p:tgtEl>
                                        <p:attrNameLst>
                                          <p:attrName>style.visibility</p:attrName>
                                        </p:attrNameLst>
                                      </p:cBhvr>
                                      <p:to>
                                        <p:strVal val="visible"/>
                                      </p:to>
                                    </p:set>
                                    <p:animEffect transition="in" filter="dissolve">
                                      <p:cBhvr>
                                        <p:cTn id="7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utoUpdateAnimBg="0"/>
      <p:bldP spid="72" grpId="0" animBg="1"/>
      <p:bldP spid="73" grpId="0" animBg="1"/>
      <p:bldP spid="74" grpId="0" autoUpdateAnimBg="0"/>
      <p:bldP spid="75" grpId="0" animBg="1"/>
      <p:bldP spid="82" grpId="0" autoUpdateAnimBg="0"/>
      <p:bldP spid="83" grpId="0" animBg="1"/>
      <p:bldP spid="84" grpId="0" animBg="1"/>
      <p:bldP spid="85" grpId="0" autoUpdateAnimBg="0"/>
      <p:bldP spid="86" grpId="0" animBg="1"/>
      <p:bldP spid="87" grpId="0" autoUpdateAnimBg="0"/>
      <p:bldP spid="8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Chapter 2 - Part 2         </a:t>
            </a:r>
            <a:fld id="{339EBC97-6A9F-C94D-BC65-481C7BF4F7D1}" type="slidenum">
              <a:rPr lang="en-US"/>
              <a:pPr/>
              <a:t>41</a:t>
            </a:fld>
            <a:endParaRPr lang="en-US"/>
          </a:p>
        </p:txBody>
      </p:sp>
      <p:sp>
        <p:nvSpPr>
          <p:cNvPr id="365570" name="Rectangle 2"/>
          <p:cNvSpPr>
            <a:spLocks noGrp="1" noChangeArrowheads="1"/>
          </p:cNvSpPr>
          <p:nvPr>
            <p:ph type="title"/>
          </p:nvPr>
        </p:nvSpPr>
        <p:spPr/>
        <p:txBody>
          <a:bodyPr/>
          <a:lstStyle/>
          <a:p>
            <a:r>
              <a:rPr lang="en-US" b="1">
                <a:solidFill>
                  <a:schemeClr val="tx1"/>
                </a:solidFill>
              </a:rPr>
              <a:t>Systematic Simplification</a:t>
            </a:r>
          </a:p>
        </p:txBody>
      </p:sp>
      <p:sp>
        <p:nvSpPr>
          <p:cNvPr id="365571" name="Text Box 3"/>
          <p:cNvSpPr txBox="1">
            <a:spLocks noChangeArrowheads="1"/>
          </p:cNvSpPr>
          <p:nvPr/>
        </p:nvSpPr>
        <p:spPr bwMode="auto">
          <a:xfrm>
            <a:off x="381000" y="1447800"/>
            <a:ext cx="8534400" cy="4656138"/>
          </a:xfrm>
          <a:prstGeom prst="rect">
            <a:avLst/>
          </a:prstGeom>
          <a:noFill/>
          <a:ln w="9525">
            <a:noFill/>
            <a:miter lim="800000"/>
            <a:headEnd/>
            <a:tailEnd/>
          </a:ln>
          <a:effectLst/>
        </p:spPr>
        <p:txBody>
          <a:bodyPr>
            <a:prstTxWarp prst="textNoShape">
              <a:avLst/>
            </a:prstTxWarp>
            <a:spAutoFit/>
          </a:bodyPr>
          <a:lstStyle/>
          <a:p>
            <a:pPr marL="228600" indent="-228600">
              <a:buClr>
                <a:schemeClr val="hlink"/>
              </a:buClr>
              <a:buSzPct val="125000"/>
              <a:buFont typeface="Wingdings" charset="2"/>
              <a:buChar char="§"/>
            </a:pPr>
            <a:r>
              <a:rPr lang="en-US" sz="2400" b="1">
                <a:ea typeface="Times New Roman" charset="0"/>
                <a:cs typeface="Times New Roman" charset="0"/>
              </a:rPr>
              <a:t>A </a:t>
            </a:r>
            <a:r>
              <a:rPr lang="en-US" sz="2400" b="1" i="1">
                <a:ea typeface="Times New Roman" charset="0"/>
                <a:cs typeface="Times New Roman" charset="0"/>
              </a:rPr>
              <a:t>Prime Implicant</a:t>
            </a:r>
            <a:r>
              <a:rPr lang="en-US" sz="2400" b="1">
                <a:ea typeface="Times New Roman" charset="0"/>
                <a:cs typeface="Times New Roman" charset="0"/>
              </a:rPr>
              <a:t> is a product term obtained by combining the maximum possible number of adjacent squares in the map into a rectangle with the number of squares a power of 2.</a:t>
            </a:r>
          </a:p>
          <a:p>
            <a:pPr marL="228600" indent="-228600">
              <a:buClr>
                <a:schemeClr val="hlink"/>
              </a:buClr>
              <a:buSzPct val="125000"/>
              <a:buFont typeface="Wingdings" charset="2"/>
              <a:buChar char="§"/>
            </a:pPr>
            <a:r>
              <a:rPr lang="en-US" sz="2400" b="1">
                <a:ea typeface="Times New Roman" charset="0"/>
                <a:cs typeface="Times New Roman" charset="0"/>
              </a:rPr>
              <a:t>A prime implicant is called an </a:t>
            </a:r>
            <a:r>
              <a:rPr lang="en-US" sz="2400" b="1" i="1">
                <a:ea typeface="Times New Roman" charset="0"/>
                <a:cs typeface="Times New Roman" charset="0"/>
              </a:rPr>
              <a:t>Essential Prime Implicant</a:t>
            </a:r>
            <a:r>
              <a:rPr lang="en-US" sz="2400" b="1">
                <a:ea typeface="Times New Roman" charset="0"/>
                <a:cs typeface="Times New Roman" charset="0"/>
              </a:rPr>
              <a:t> if it is the </a:t>
            </a:r>
            <a:r>
              <a:rPr lang="en-US" sz="2400" b="1" u="sng">
                <a:ea typeface="Times New Roman" charset="0"/>
                <a:cs typeface="Times New Roman" charset="0"/>
              </a:rPr>
              <a:t>only</a:t>
            </a:r>
            <a:r>
              <a:rPr lang="en-US" sz="2400" b="1">
                <a:ea typeface="Times New Roman" charset="0"/>
                <a:cs typeface="Times New Roman" charset="0"/>
              </a:rPr>
              <a:t> prime implicant that covers (includes) one or more minterms.</a:t>
            </a:r>
          </a:p>
          <a:p>
            <a:pPr marL="228600" indent="-228600">
              <a:buClr>
                <a:schemeClr val="hlink"/>
              </a:buClr>
              <a:buSzPct val="125000"/>
              <a:buFont typeface="Wingdings" charset="2"/>
              <a:buChar char="§"/>
            </a:pPr>
            <a:r>
              <a:rPr lang="en-US" sz="2400" b="1">
                <a:ea typeface="Times New Roman" charset="0"/>
                <a:cs typeface="Times New Roman" charset="0"/>
              </a:rPr>
              <a:t>Prime Implicants and Essential Prime Implicants can be determined by inspection of a K-Map.</a:t>
            </a:r>
          </a:p>
          <a:p>
            <a:pPr marL="228600" indent="-228600">
              <a:buClr>
                <a:schemeClr val="hlink"/>
              </a:buClr>
              <a:buSzPct val="125000"/>
              <a:buFont typeface="Wingdings" charset="2"/>
              <a:buChar char="§"/>
            </a:pPr>
            <a:r>
              <a:rPr lang="en-US" sz="2400" b="1">
                <a:ea typeface="Times New Roman" charset="0"/>
                <a:cs typeface="Times New Roman" charset="0"/>
              </a:rPr>
              <a:t>A set of prime implicants </a:t>
            </a:r>
            <a:r>
              <a:rPr lang="en-US" sz="2400" b="1" i="1">
                <a:ea typeface="Times New Roman" charset="0"/>
                <a:cs typeface="Times New Roman" charset="0"/>
              </a:rPr>
              <a:t>"covers all minterms"</a:t>
            </a:r>
            <a:r>
              <a:rPr lang="en-US" sz="2400" b="1">
                <a:ea typeface="Times New Roman" charset="0"/>
                <a:cs typeface="Times New Roman" charset="0"/>
              </a:rPr>
              <a:t> if, for each minterm of the function, at least one prime implicant in the set of prime implicants includes the minterm.</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4294967295"/>
          </p:nvPr>
        </p:nvSpPr>
        <p:spPr>
          <a:xfrm>
            <a:off x="8398933" y="6407944"/>
            <a:ext cx="614099" cy="450056"/>
          </a:xfrm>
          <a:prstGeom prst="rect">
            <a:avLst/>
          </a:prstGeom>
        </p:spPr>
        <p:txBody>
          <a:bodyPr/>
          <a:lstStyle/>
          <a:p>
            <a:fld id="{F9186A7C-9BFA-445C-95A1-2824EC044E2C}" type="slidenum">
              <a:rPr lang="tr-TR"/>
              <a:pPr/>
              <a:t>42</a:t>
            </a:fld>
            <a:endParaRPr lang="tr-TR" dirty="0"/>
          </a:p>
        </p:txBody>
      </p:sp>
      <p:sp>
        <p:nvSpPr>
          <p:cNvPr id="656387" name="Rectangle 2"/>
          <p:cNvSpPr>
            <a:spLocks noGrp="1" noChangeArrowheads="1"/>
          </p:cNvSpPr>
          <p:nvPr>
            <p:ph type="title" idx="4294967295"/>
          </p:nvPr>
        </p:nvSpPr>
        <p:spPr>
          <a:xfrm>
            <a:off x="0" y="0"/>
            <a:ext cx="8229600" cy="723900"/>
          </a:xfrm>
        </p:spPr>
        <p:txBody>
          <a:bodyPr>
            <a:normAutofit/>
          </a:bodyPr>
          <a:lstStyle/>
          <a:p>
            <a:r>
              <a:rPr lang="en-US" sz="4000" b="1" dirty="0"/>
              <a:t>Five Variable or More K-Maps</a:t>
            </a:r>
            <a:endParaRPr lang="en-US" sz="4000" dirty="0"/>
          </a:p>
        </p:txBody>
      </p:sp>
      <p:sp>
        <p:nvSpPr>
          <p:cNvPr id="64515" name="Rectangle 3"/>
          <p:cNvSpPr>
            <a:spLocks noGrp="1" noChangeArrowheads="1"/>
          </p:cNvSpPr>
          <p:nvPr>
            <p:ph type="body" idx="4294967295"/>
          </p:nvPr>
        </p:nvSpPr>
        <p:spPr>
          <a:xfrm>
            <a:off x="0" y="736611"/>
            <a:ext cx="8890000" cy="1787525"/>
          </a:xfrm>
        </p:spPr>
        <p:txBody>
          <a:bodyPr>
            <a:noAutofit/>
          </a:bodyPr>
          <a:lstStyle/>
          <a:p>
            <a:pPr>
              <a:lnSpc>
                <a:spcPct val="90000"/>
              </a:lnSpc>
            </a:pPr>
            <a:r>
              <a:rPr lang="en-US" sz="2600" dirty="0">
                <a:ea typeface="Times New Roman" charset="0"/>
                <a:cs typeface="Times New Roman" charset="0"/>
              </a:rPr>
              <a:t>For five variable problems, we use </a:t>
            </a:r>
            <a:r>
              <a:rPr lang="en-US" sz="2600" i="1" dirty="0">
                <a:ea typeface="Times New Roman" charset="0"/>
                <a:cs typeface="Times New Roman" charset="0"/>
              </a:rPr>
              <a:t>two adjacent K-maps</a:t>
            </a:r>
            <a:r>
              <a:rPr lang="en-US" sz="2600" dirty="0">
                <a:ea typeface="Times New Roman" charset="0"/>
                <a:cs typeface="Times New Roman" charset="0"/>
              </a:rPr>
              <a:t>.</a:t>
            </a:r>
          </a:p>
          <a:p>
            <a:pPr>
              <a:lnSpc>
                <a:spcPct val="90000"/>
              </a:lnSpc>
            </a:pPr>
            <a:r>
              <a:rPr lang="en-US" sz="2600" dirty="0">
                <a:ea typeface="Times New Roman" charset="0"/>
                <a:cs typeface="Times New Roman" charset="0"/>
              </a:rPr>
              <a:t>It becomes harder to visualize adjacent </a:t>
            </a:r>
            <a:r>
              <a:rPr lang="en-US" sz="2600" dirty="0" err="1">
                <a:ea typeface="Times New Roman" charset="0"/>
                <a:cs typeface="Times New Roman" charset="0"/>
              </a:rPr>
              <a:t>minterms</a:t>
            </a:r>
            <a:r>
              <a:rPr lang="en-US" sz="2600" dirty="0">
                <a:ea typeface="Times New Roman" charset="0"/>
                <a:cs typeface="Times New Roman" charset="0"/>
              </a:rPr>
              <a:t> for selecting PIs. </a:t>
            </a:r>
          </a:p>
          <a:p>
            <a:pPr>
              <a:lnSpc>
                <a:spcPct val="90000"/>
              </a:lnSpc>
            </a:pPr>
            <a:r>
              <a:rPr lang="en-US" sz="2600" dirty="0">
                <a:ea typeface="Times New Roman" charset="0"/>
                <a:cs typeface="Times New Roman" charset="0"/>
              </a:rPr>
              <a:t>You can extend the problem to six variables by using four K-Maps</a:t>
            </a:r>
          </a:p>
          <a:p>
            <a:pPr>
              <a:lnSpc>
                <a:spcPct val="90000"/>
              </a:lnSpc>
            </a:pPr>
            <a:r>
              <a:rPr lang="en-US" sz="2600" dirty="0"/>
              <a:t>5 variable </a:t>
            </a:r>
            <a:r>
              <a:rPr lang="en-US" sz="2600" dirty="0" err="1">
                <a:sym typeface="Wingdings" pitchFamily="2" charset="2"/>
              </a:rPr>
              <a:t></a:t>
            </a:r>
            <a:r>
              <a:rPr lang="en-US" sz="2600" dirty="0">
                <a:sym typeface="Wingdings" pitchFamily="2" charset="2"/>
              </a:rPr>
              <a:t> 32 cells</a:t>
            </a:r>
            <a:endParaRPr lang="en-US" sz="2600" dirty="0"/>
          </a:p>
        </p:txBody>
      </p:sp>
      <p:graphicFrame>
        <p:nvGraphicFramePr>
          <p:cNvPr id="656466" name="Group 82"/>
          <p:cNvGraphicFramePr>
            <a:graphicFrameLocks noGrp="1"/>
          </p:cNvGraphicFramePr>
          <p:nvPr>
            <p:extLst>
              <p:ext uri="{D42A27DB-BD31-4B8C-83A1-F6EECF244321}">
                <p14:modId xmlns:p14="http://schemas.microsoft.com/office/powerpoint/2010/main" val="1680816505"/>
              </p:ext>
            </p:extLst>
          </p:nvPr>
        </p:nvGraphicFramePr>
        <p:xfrm>
          <a:off x="395536" y="3343822"/>
          <a:ext cx="6552728" cy="2590800"/>
        </p:xfrm>
        <a:graphic>
          <a:graphicData uri="http://schemas.openxmlformats.org/drawingml/2006/table">
            <a:tbl>
              <a:tblPr/>
              <a:tblGrid>
                <a:gridCol w="1078296">
                  <a:extLst>
                    <a:ext uri="{9D8B030D-6E8A-4147-A177-3AD203B41FA5}">
                      <a16:colId xmlns:a16="http://schemas.microsoft.com/office/drawing/2014/main" val="20000"/>
                    </a:ext>
                  </a:extLst>
                </a:gridCol>
                <a:gridCol w="684304">
                  <a:extLst>
                    <a:ext uri="{9D8B030D-6E8A-4147-A177-3AD203B41FA5}">
                      <a16:colId xmlns:a16="http://schemas.microsoft.com/office/drawing/2014/main" val="20001"/>
                    </a:ext>
                  </a:extLst>
                </a:gridCol>
                <a:gridCol w="684304">
                  <a:extLst>
                    <a:ext uri="{9D8B030D-6E8A-4147-A177-3AD203B41FA5}">
                      <a16:colId xmlns:a16="http://schemas.microsoft.com/office/drawing/2014/main" val="20002"/>
                    </a:ext>
                  </a:extLst>
                </a:gridCol>
                <a:gridCol w="684304">
                  <a:extLst>
                    <a:ext uri="{9D8B030D-6E8A-4147-A177-3AD203B41FA5}">
                      <a16:colId xmlns:a16="http://schemas.microsoft.com/office/drawing/2014/main" val="20003"/>
                    </a:ext>
                  </a:extLst>
                </a:gridCol>
                <a:gridCol w="684304">
                  <a:extLst>
                    <a:ext uri="{9D8B030D-6E8A-4147-A177-3AD203B41FA5}">
                      <a16:colId xmlns:a16="http://schemas.microsoft.com/office/drawing/2014/main" val="20004"/>
                    </a:ext>
                  </a:extLst>
                </a:gridCol>
                <a:gridCol w="684304">
                  <a:extLst>
                    <a:ext uri="{9D8B030D-6E8A-4147-A177-3AD203B41FA5}">
                      <a16:colId xmlns:a16="http://schemas.microsoft.com/office/drawing/2014/main" val="20005"/>
                    </a:ext>
                  </a:extLst>
                </a:gridCol>
                <a:gridCol w="684304">
                  <a:extLst>
                    <a:ext uri="{9D8B030D-6E8A-4147-A177-3AD203B41FA5}">
                      <a16:colId xmlns:a16="http://schemas.microsoft.com/office/drawing/2014/main" val="20006"/>
                    </a:ext>
                  </a:extLst>
                </a:gridCol>
                <a:gridCol w="684304">
                  <a:extLst>
                    <a:ext uri="{9D8B030D-6E8A-4147-A177-3AD203B41FA5}">
                      <a16:colId xmlns:a16="http://schemas.microsoft.com/office/drawing/2014/main" val="20007"/>
                    </a:ext>
                  </a:extLst>
                </a:gridCol>
                <a:gridCol w="684304">
                  <a:extLst>
                    <a:ext uri="{9D8B030D-6E8A-4147-A177-3AD203B41FA5}">
                      <a16:colId xmlns:a16="http://schemas.microsoft.com/office/drawing/2014/main" val="20008"/>
                    </a:ext>
                  </a:extLst>
                </a:gridCol>
              </a:tblGrid>
              <a:tr h="5334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xyz</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err="1">
                          <a:ln>
                            <a:noFill/>
                          </a:ln>
                          <a:solidFill>
                            <a:schemeClr val="tx1"/>
                          </a:solidFill>
                          <a:effectLst/>
                          <a:latin typeface="Arial" pitchFamily="34" charset="0"/>
                        </a:rPr>
                        <a:t>tw</a:t>
                      </a:r>
                      <a:endParaRPr kumimoji="0" lang="en-US" sz="2000" b="0" i="0" u="none" strike="noStrike" cap="none" normalizeH="0" baseline="0" dirty="0">
                        <a:ln>
                          <a:noFill/>
                        </a:ln>
                        <a:solidFill>
                          <a:schemeClr val="tx1"/>
                        </a:solidFill>
                        <a:effectLst/>
                        <a:latin typeface="Arial" pitchFamily="34" charset="0"/>
                      </a:endParaRPr>
                    </a:p>
                  </a:txBody>
                  <a:tcPr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000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001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011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010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110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111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101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100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4</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12</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5</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13</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9</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25</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29</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21</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17</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7</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15</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11</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27</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31</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23</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19</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10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2</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12" dur="500"/>
                                        <p:tgtEl>
                                          <p:spTgt spid="64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7" dur="500"/>
                                        <p:tgtEl>
                                          <p:spTgt spid="64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22" dur="500"/>
                                        <p:tgtEl>
                                          <p:spTgt spid="645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6466"/>
                                        </p:tgtEl>
                                        <p:attrNameLst>
                                          <p:attrName>style.visibility</p:attrName>
                                        </p:attrNameLst>
                                      </p:cBhvr>
                                      <p:to>
                                        <p:strVal val="visible"/>
                                      </p:to>
                                    </p:set>
                                    <p:animEffect transition="in" filter="blinds(horizontal)">
                                      <p:cBhvr>
                                        <p:cTn id="27" dur="500"/>
                                        <p:tgtEl>
                                          <p:spTgt spid="656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4294967295"/>
          </p:nvPr>
        </p:nvSpPr>
        <p:spPr>
          <a:xfrm>
            <a:off x="8297333" y="6407944"/>
            <a:ext cx="715699" cy="450056"/>
          </a:xfrm>
          <a:prstGeom prst="rect">
            <a:avLst/>
          </a:prstGeom>
        </p:spPr>
        <p:txBody>
          <a:bodyPr/>
          <a:lstStyle/>
          <a:p>
            <a:fld id="{F9186A7C-9BFA-445C-95A1-2824EC044E2C}" type="slidenum">
              <a:rPr lang="tr-TR"/>
              <a:pPr/>
              <a:t>43</a:t>
            </a:fld>
            <a:endParaRPr lang="tr-TR" dirty="0"/>
          </a:p>
        </p:txBody>
      </p:sp>
      <p:sp>
        <p:nvSpPr>
          <p:cNvPr id="656387" name="Rectangle 2"/>
          <p:cNvSpPr>
            <a:spLocks noGrp="1" noChangeArrowheads="1"/>
          </p:cNvSpPr>
          <p:nvPr>
            <p:ph type="title" idx="4294967295"/>
          </p:nvPr>
        </p:nvSpPr>
        <p:spPr>
          <a:xfrm>
            <a:off x="0" y="0"/>
            <a:ext cx="8229600" cy="723900"/>
          </a:xfrm>
        </p:spPr>
        <p:txBody>
          <a:bodyPr>
            <a:normAutofit/>
          </a:bodyPr>
          <a:lstStyle/>
          <a:p>
            <a:r>
              <a:rPr lang="en-US" sz="4000" b="1" dirty="0"/>
              <a:t>Five Variable K-Maps</a:t>
            </a:r>
            <a:endParaRPr lang="en-US" sz="4000" dirty="0"/>
          </a:p>
        </p:txBody>
      </p:sp>
      <p:graphicFrame>
        <p:nvGraphicFramePr>
          <p:cNvPr id="656466" name="Group 82"/>
          <p:cNvGraphicFramePr>
            <a:graphicFrameLocks noGrp="1"/>
          </p:cNvGraphicFramePr>
          <p:nvPr>
            <p:extLst>
              <p:ext uri="{D42A27DB-BD31-4B8C-83A1-F6EECF244321}">
                <p14:modId xmlns:p14="http://schemas.microsoft.com/office/powerpoint/2010/main" val="2723495855"/>
              </p:ext>
            </p:extLst>
          </p:nvPr>
        </p:nvGraphicFramePr>
        <p:xfrm>
          <a:off x="533400" y="2780928"/>
          <a:ext cx="3810000" cy="2590800"/>
        </p:xfrm>
        <a:graphic>
          <a:graphicData uri="http://schemas.openxmlformats.org/drawingml/2006/table">
            <a:tbl>
              <a:tblPr/>
              <a:tblGrid>
                <a:gridCol w="685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5334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tw</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yz</a:t>
                      </a:r>
                    </a:p>
                  </a:txBody>
                  <a:tcPr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3</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5</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7</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13</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15</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9</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11</a:t>
                      </a:r>
                      <a:endParaRPr kumimoji="0" lang="en-US" sz="24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56465" name="Group 81"/>
          <p:cNvGraphicFramePr>
            <a:graphicFrameLocks noGrp="1"/>
          </p:cNvGraphicFramePr>
          <p:nvPr>
            <p:extLst>
              <p:ext uri="{D42A27DB-BD31-4B8C-83A1-F6EECF244321}">
                <p14:modId xmlns:p14="http://schemas.microsoft.com/office/powerpoint/2010/main" val="3555929164"/>
              </p:ext>
            </p:extLst>
          </p:nvPr>
        </p:nvGraphicFramePr>
        <p:xfrm>
          <a:off x="4629150" y="2780928"/>
          <a:ext cx="3810000" cy="2590800"/>
        </p:xfrm>
        <a:graphic>
          <a:graphicData uri="http://schemas.openxmlformats.org/drawingml/2006/table">
            <a:tbl>
              <a:tblPr/>
              <a:tblGrid>
                <a:gridCol w="685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88988">
                  <a:extLst>
                    <a:ext uri="{9D8B030D-6E8A-4147-A177-3AD203B41FA5}">
                      <a16:colId xmlns:a16="http://schemas.microsoft.com/office/drawing/2014/main" val="20002"/>
                    </a:ext>
                  </a:extLst>
                </a:gridCol>
                <a:gridCol w="811212">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5334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tw</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yz</a:t>
                      </a:r>
                    </a:p>
                  </a:txBody>
                  <a:tcPr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10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17</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19</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21</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23</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29</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31</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25</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m</a:t>
                      </a:r>
                      <a:r>
                        <a:rPr kumimoji="0" lang="en-US" sz="2400" b="0" i="0" u="none" strike="noStrike" cap="none" normalizeH="0" baseline="-25000">
                          <a:ln>
                            <a:noFill/>
                          </a:ln>
                          <a:solidFill>
                            <a:schemeClr val="tx1"/>
                          </a:solidFill>
                          <a:effectLst/>
                          <a:latin typeface="Arial" pitchFamily="34" charset="0"/>
                        </a:rPr>
                        <a:t>27</a:t>
                      </a: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rPr>
                        <a:t>m</a:t>
                      </a:r>
                      <a:r>
                        <a:rPr kumimoji="0" lang="en-US" sz="2400" b="0" i="0" u="none" strike="noStrike" cap="none" normalizeH="0" baseline="-25000" dirty="0">
                          <a:ln>
                            <a:noFill/>
                          </a:ln>
                          <a:solidFill>
                            <a:schemeClr val="tx1"/>
                          </a:solidFill>
                          <a:effectLst/>
                          <a:latin typeface="Arial" pitchFamily="34"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4630" name="Text Box 118"/>
          <p:cNvSpPr txBox="1">
            <a:spLocks noChangeArrowheads="1"/>
          </p:cNvSpPr>
          <p:nvPr/>
        </p:nvSpPr>
        <p:spPr bwMode="auto">
          <a:xfrm>
            <a:off x="2422525" y="5517232"/>
            <a:ext cx="1003300" cy="396875"/>
          </a:xfrm>
          <a:prstGeom prst="rect">
            <a:avLst/>
          </a:prstGeom>
          <a:noFill/>
          <a:ln w="9525">
            <a:noFill/>
            <a:miter lim="800000"/>
            <a:headEnd/>
            <a:tailEnd/>
          </a:ln>
        </p:spPr>
        <p:txBody>
          <a:bodyPr>
            <a:spAutoFit/>
          </a:bodyPr>
          <a:lstStyle/>
          <a:p>
            <a:pPr eaLnBrk="0" hangingPunct="0"/>
            <a:r>
              <a:rPr lang="en-US" sz="2000" dirty="0">
                <a:solidFill>
                  <a:srgbClr val="FF0000"/>
                </a:solidFill>
                <a:latin typeface="Comic Sans MS" pitchFamily="66" charset="0"/>
              </a:rPr>
              <a:t>x = 0</a:t>
            </a:r>
          </a:p>
        </p:txBody>
      </p:sp>
      <p:sp>
        <p:nvSpPr>
          <p:cNvPr id="64631" name="Rectangle 119"/>
          <p:cNvSpPr>
            <a:spLocks noChangeArrowheads="1"/>
          </p:cNvSpPr>
          <p:nvPr/>
        </p:nvSpPr>
        <p:spPr bwMode="auto">
          <a:xfrm>
            <a:off x="6434138" y="5445224"/>
            <a:ext cx="730250" cy="396875"/>
          </a:xfrm>
          <a:prstGeom prst="rect">
            <a:avLst/>
          </a:prstGeom>
          <a:noFill/>
          <a:ln w="9525">
            <a:noFill/>
            <a:miter lim="800000"/>
            <a:headEnd/>
            <a:tailEnd/>
          </a:ln>
        </p:spPr>
        <p:txBody>
          <a:bodyPr wrap="none">
            <a:spAutoFit/>
          </a:bodyPr>
          <a:lstStyle/>
          <a:p>
            <a:pPr eaLnBrk="0" hangingPunct="0"/>
            <a:r>
              <a:rPr lang="en-US" sz="2000" dirty="0">
                <a:solidFill>
                  <a:srgbClr val="FF0000"/>
                </a:solidFill>
                <a:latin typeface="Comic Sans MS" pitchFamily="66" charset="0"/>
              </a:rPr>
              <a:t>x = 1</a:t>
            </a:r>
          </a:p>
        </p:txBody>
      </p:sp>
      <p:sp>
        <p:nvSpPr>
          <p:cNvPr id="10" name="Rectangle 3"/>
          <p:cNvSpPr txBox="1">
            <a:spLocks noChangeArrowheads="1"/>
          </p:cNvSpPr>
          <p:nvPr/>
        </p:nvSpPr>
        <p:spPr bwMode="auto">
          <a:xfrm>
            <a:off x="381000" y="696409"/>
            <a:ext cx="8763000" cy="5467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3333FF"/>
              </a:buClr>
              <a:buSzTx/>
              <a:buFont typeface="Wingdings" charset="2"/>
              <a:buChar char="§"/>
              <a:tabLst/>
              <a:defRPr/>
            </a:pPr>
            <a:r>
              <a:rPr kumimoji="0" lang="tr-TR" sz="3200" b="0" i="0" u="none" strike="noStrike" kern="0" cap="none" spc="0" normalizeH="0" baseline="0" noProof="0" dirty="0">
                <a:ln>
                  <a:noFill/>
                </a:ln>
                <a:solidFill>
                  <a:schemeClr val="tx1"/>
                </a:solidFill>
                <a:effectLst/>
                <a:uLnTx/>
                <a:uFillTx/>
                <a:latin typeface="+mn-lt"/>
                <a:ea typeface="+mn-ea"/>
                <a:cs typeface="+mn-cs"/>
              </a:rPr>
              <a:t>Adjacent</a:t>
            </a:r>
            <a:r>
              <a:rPr kumimoji="0" lang="en-US" sz="3200" b="0" i="0" u="none" strike="noStrike" kern="0" cap="none" spc="0" normalizeH="0" baseline="0" noProof="0" dirty="0">
                <a:ln>
                  <a:noFill/>
                </a:ln>
                <a:solidFill>
                  <a:schemeClr val="tx1"/>
                </a:solidFill>
                <a:effectLst/>
                <a:uLnTx/>
                <a:uFillTx/>
                <a:latin typeface="+mn-lt"/>
                <a:ea typeface="+mn-ea"/>
                <a:cs typeface="+mn-cs"/>
              </a:rPr>
              <a:t>:</a:t>
            </a:r>
          </a:p>
          <a:p>
            <a:pPr marL="742950" marR="0" lvl="1" indent="-285750" algn="l" defTabSz="914400" rtl="0" eaLnBrk="0" fontAlgn="base" latinLnBrk="0" hangingPunct="0">
              <a:lnSpc>
                <a:spcPct val="100000"/>
              </a:lnSpc>
              <a:spcBef>
                <a:spcPct val="20000"/>
              </a:spcBef>
              <a:spcAft>
                <a:spcPct val="0"/>
              </a:spcAft>
              <a:buClr>
                <a:srgbClr val="3333FF"/>
              </a:buClr>
              <a:buSzTx/>
              <a:buFontTx/>
              <a:buChar char="•"/>
              <a:tabLst/>
              <a:defRPr/>
            </a:pPr>
            <a:r>
              <a:rPr kumimoji="0" lang="en-US" sz="2800" b="0" i="0" u="none" strike="noStrike" kern="0" cap="none" spc="0" normalizeH="0" baseline="0" noProof="0" dirty="0">
                <a:ln>
                  <a:noFill/>
                </a:ln>
                <a:solidFill>
                  <a:schemeClr val="tx1"/>
                </a:solidFill>
                <a:effectLst/>
                <a:uLnTx/>
                <a:uFillTx/>
                <a:latin typeface="+mn-lt"/>
                <a:ea typeface="ＭＳ Ｐゴシック" charset="-128"/>
              </a:rPr>
              <a:t>A cell in </a:t>
            </a:r>
            <a:r>
              <a:rPr kumimoji="0" lang="en-US" sz="2800" b="0" i="0" u="none" strike="noStrike" kern="0" cap="none" spc="0" normalizeH="0" baseline="0" noProof="0" dirty="0" err="1">
                <a:ln>
                  <a:noFill/>
                </a:ln>
                <a:solidFill>
                  <a:schemeClr val="tx1"/>
                </a:solidFill>
                <a:effectLst/>
                <a:uLnTx/>
                <a:uFillTx/>
                <a:latin typeface="+mn-lt"/>
                <a:ea typeface="ＭＳ Ｐゴシック" charset="-128"/>
              </a:rPr>
              <a:t>x</a:t>
            </a:r>
            <a:r>
              <a:rPr kumimoji="0" lang="en-US" sz="2800" b="0" i="0" u="none" strike="noStrike" kern="0" cap="none" spc="0" normalizeH="0" baseline="0" noProof="0" dirty="0">
                <a:ln>
                  <a:noFill/>
                </a:ln>
                <a:solidFill>
                  <a:schemeClr val="tx1"/>
                </a:solidFill>
                <a:effectLst/>
                <a:uLnTx/>
                <a:uFillTx/>
                <a:latin typeface="+mn-lt"/>
                <a:ea typeface="ＭＳ Ｐゴシック" charset="-128"/>
              </a:rPr>
              <a:t> = 0 map is adjacent to the same cell in </a:t>
            </a:r>
            <a:r>
              <a:rPr kumimoji="0" lang="en-US" sz="2800" b="0" i="0" u="none" strike="noStrike" kern="0" cap="none" spc="0" normalizeH="0" baseline="0" noProof="0" dirty="0" err="1">
                <a:ln>
                  <a:noFill/>
                </a:ln>
                <a:solidFill>
                  <a:schemeClr val="tx1"/>
                </a:solidFill>
                <a:effectLst/>
                <a:uLnTx/>
                <a:uFillTx/>
                <a:latin typeface="+mn-lt"/>
                <a:ea typeface="ＭＳ Ｐゴシック" charset="-128"/>
              </a:rPr>
              <a:t>x</a:t>
            </a:r>
            <a:r>
              <a:rPr kumimoji="0" lang="en-US" sz="2800" b="0" i="0" u="none" strike="noStrike" kern="0" cap="none" spc="0" normalizeH="0" baseline="0" noProof="0" dirty="0">
                <a:ln>
                  <a:noFill/>
                </a:ln>
                <a:solidFill>
                  <a:schemeClr val="tx1"/>
                </a:solidFill>
                <a:effectLst/>
                <a:uLnTx/>
                <a:uFillTx/>
                <a:latin typeface="+mn-lt"/>
                <a:ea typeface="ＭＳ Ｐゴシック" charset="-128"/>
              </a:rPr>
              <a:t> = 1 map.</a:t>
            </a:r>
          </a:p>
          <a:p>
            <a:pPr marL="742950" marR="0" lvl="1" indent="-285750" algn="l" defTabSz="914400" rtl="0" eaLnBrk="0" fontAlgn="base" latinLnBrk="0" hangingPunct="0">
              <a:lnSpc>
                <a:spcPct val="100000"/>
              </a:lnSpc>
              <a:spcBef>
                <a:spcPct val="20000"/>
              </a:spcBef>
              <a:spcAft>
                <a:spcPct val="0"/>
              </a:spcAft>
              <a:buClr>
                <a:srgbClr val="3333FF"/>
              </a:buClr>
              <a:buSzTx/>
              <a:buFontTx/>
              <a:buChar char="•"/>
              <a:tabLst/>
              <a:defRPr/>
            </a:pPr>
            <a:r>
              <a:rPr kumimoji="0" lang="tr-TR" sz="2800" b="0" i="0" u="none" strike="noStrike" kern="0" cap="none" spc="0" normalizeH="0" baseline="0" noProof="0" dirty="0">
                <a:ln>
                  <a:noFill/>
                </a:ln>
                <a:solidFill>
                  <a:schemeClr val="tx1"/>
                </a:solidFill>
                <a:effectLst/>
                <a:uLnTx/>
                <a:uFillTx/>
                <a:latin typeface="+mn-lt"/>
                <a:ea typeface="ＭＳ Ｐゴシック" charset="-128"/>
              </a:rPr>
              <a:t>Example</a:t>
            </a:r>
            <a:r>
              <a:rPr kumimoji="0" lang="en-US" sz="2800" b="0" i="0" u="none" strike="noStrike" kern="0" cap="none" spc="0" normalizeH="0" baseline="0" noProof="0" dirty="0">
                <a:ln>
                  <a:noFill/>
                </a:ln>
                <a:solidFill>
                  <a:schemeClr val="tx1"/>
                </a:solidFill>
                <a:effectLst/>
                <a:uLnTx/>
                <a:uFillTx/>
                <a:latin typeface="+mn-lt"/>
                <a:ea typeface="ＭＳ Ｐゴシック" charset="-128"/>
              </a:rPr>
              <a:t>, m</a:t>
            </a:r>
            <a:r>
              <a:rPr kumimoji="0" lang="en-US" sz="2800" b="0" i="0" u="none" strike="noStrike" kern="0" cap="none" spc="0" normalizeH="0" baseline="-25000" noProof="0" dirty="0">
                <a:ln>
                  <a:noFill/>
                </a:ln>
                <a:solidFill>
                  <a:schemeClr val="tx1"/>
                </a:solidFill>
                <a:effectLst/>
                <a:uLnTx/>
                <a:uFillTx/>
                <a:latin typeface="+mn-lt"/>
                <a:ea typeface="ＭＳ Ｐゴシック" charset="-128"/>
              </a:rPr>
              <a:t>4</a:t>
            </a:r>
            <a:r>
              <a:rPr kumimoji="0" lang="en-US" sz="2800" b="0" i="0" u="none" strike="noStrike" kern="0" cap="none" spc="0" normalizeH="0" baseline="0" noProof="0" dirty="0">
                <a:ln>
                  <a:noFill/>
                </a:ln>
                <a:solidFill>
                  <a:schemeClr val="tx1"/>
                </a:solidFill>
                <a:effectLst/>
                <a:uLnTx/>
                <a:uFillTx/>
                <a:latin typeface="+mn-lt"/>
                <a:ea typeface="ＭＳ Ｐゴシック" charset="-128"/>
              </a:rPr>
              <a:t> </a:t>
            </a:r>
            <a:r>
              <a:rPr kumimoji="0" lang="en-US" sz="2800" b="0" i="0" u="none" strike="noStrike" kern="0" cap="none" spc="0" normalizeH="0" baseline="0" noProof="0" dirty="0" err="1">
                <a:ln>
                  <a:noFill/>
                </a:ln>
                <a:solidFill>
                  <a:schemeClr val="tx1"/>
                </a:solidFill>
                <a:effectLst/>
                <a:uLnTx/>
                <a:uFillTx/>
                <a:latin typeface="+mn-lt"/>
                <a:ea typeface="ＭＳ Ｐゴシック" charset="-128"/>
                <a:sym typeface="Wingdings" pitchFamily="2" charset="2"/>
              </a:rPr>
              <a:t></a:t>
            </a:r>
            <a:r>
              <a:rPr kumimoji="0" lang="en-US" sz="2800" b="0" i="0" u="none" strike="noStrike" kern="0" cap="none" spc="0" normalizeH="0" baseline="0" noProof="0" dirty="0">
                <a:ln>
                  <a:noFill/>
                </a:ln>
                <a:solidFill>
                  <a:schemeClr val="tx1"/>
                </a:solidFill>
                <a:effectLst/>
                <a:uLnTx/>
                <a:uFillTx/>
                <a:latin typeface="+mn-lt"/>
                <a:ea typeface="ＭＳ Ｐゴシック" charset="-128"/>
                <a:sym typeface="Wingdings" pitchFamily="2" charset="2"/>
              </a:rPr>
              <a:t> m</a:t>
            </a:r>
            <a:r>
              <a:rPr kumimoji="0" lang="en-US" sz="2800" b="0" i="0" u="none" strike="noStrike" kern="0" cap="none" spc="0" normalizeH="0" baseline="-25000" noProof="0" dirty="0">
                <a:ln>
                  <a:noFill/>
                </a:ln>
                <a:solidFill>
                  <a:schemeClr val="tx1"/>
                </a:solidFill>
                <a:effectLst/>
                <a:uLnTx/>
                <a:uFillTx/>
                <a:latin typeface="+mn-lt"/>
                <a:ea typeface="ＭＳ Ｐゴシック" charset="-128"/>
                <a:sym typeface="Wingdings" pitchFamily="2" charset="2"/>
              </a:rPr>
              <a:t>20</a:t>
            </a:r>
            <a:r>
              <a:rPr kumimoji="0" lang="en-US" sz="2800" b="0" i="0" u="none" strike="noStrike" kern="0" cap="none" spc="0" normalizeH="0" baseline="0" noProof="0" dirty="0">
                <a:ln>
                  <a:noFill/>
                </a:ln>
                <a:solidFill>
                  <a:schemeClr val="tx1"/>
                </a:solidFill>
                <a:effectLst/>
                <a:uLnTx/>
                <a:uFillTx/>
                <a:latin typeface="+mn-lt"/>
                <a:ea typeface="ＭＳ Ｐゴシック" charset="-128"/>
                <a:sym typeface="Wingdings" pitchFamily="2" charset="2"/>
              </a:rPr>
              <a:t> </a:t>
            </a:r>
            <a:r>
              <a:rPr kumimoji="0" lang="tr-TR" sz="2800" b="0" i="0" u="none" strike="noStrike" kern="0" cap="none" spc="0" normalizeH="0" baseline="0" noProof="0" dirty="0">
                <a:ln>
                  <a:noFill/>
                </a:ln>
                <a:solidFill>
                  <a:schemeClr val="tx1"/>
                </a:solidFill>
                <a:effectLst/>
                <a:uLnTx/>
                <a:uFillTx/>
                <a:latin typeface="+mn-lt"/>
                <a:ea typeface="ＭＳ Ｐゴシック" charset="-128"/>
                <a:sym typeface="Wingdings" pitchFamily="2" charset="2"/>
              </a:rPr>
              <a:t>and</a:t>
            </a:r>
            <a:r>
              <a:rPr kumimoji="0" lang="en-US" sz="2800" b="0" i="0" u="none" strike="noStrike" kern="0" cap="none" spc="0" normalizeH="0" baseline="0" noProof="0" dirty="0">
                <a:ln>
                  <a:noFill/>
                </a:ln>
                <a:solidFill>
                  <a:schemeClr val="tx1"/>
                </a:solidFill>
                <a:effectLst/>
                <a:uLnTx/>
                <a:uFillTx/>
                <a:latin typeface="+mn-lt"/>
                <a:ea typeface="ＭＳ Ｐゴシック" charset="-128"/>
                <a:sym typeface="Wingdings" pitchFamily="2" charset="2"/>
              </a:rPr>
              <a:t> m</a:t>
            </a:r>
            <a:r>
              <a:rPr kumimoji="0" lang="en-US" sz="2800" b="0" i="0" u="none" strike="noStrike" kern="0" cap="none" spc="0" normalizeH="0" baseline="-25000" noProof="0" dirty="0">
                <a:ln>
                  <a:noFill/>
                </a:ln>
                <a:solidFill>
                  <a:schemeClr val="tx1"/>
                </a:solidFill>
                <a:effectLst/>
                <a:uLnTx/>
                <a:uFillTx/>
                <a:latin typeface="+mn-lt"/>
                <a:ea typeface="ＭＳ Ｐゴシック" charset="-128"/>
                <a:sym typeface="Wingdings" pitchFamily="2" charset="2"/>
              </a:rPr>
              <a:t>15</a:t>
            </a:r>
            <a:r>
              <a:rPr kumimoji="0" lang="en-US" sz="2800" b="0" i="0" u="none" strike="noStrike" kern="0" cap="none" spc="0" normalizeH="0" baseline="0" noProof="0" dirty="0">
                <a:ln>
                  <a:noFill/>
                </a:ln>
                <a:solidFill>
                  <a:schemeClr val="tx1"/>
                </a:solidFill>
                <a:effectLst/>
                <a:uLnTx/>
                <a:uFillTx/>
                <a:latin typeface="+mn-lt"/>
                <a:ea typeface="ＭＳ Ｐゴシック" charset="-128"/>
                <a:sym typeface="Wingdings" pitchFamily="2" charset="2"/>
              </a:rPr>
              <a:t> </a:t>
            </a:r>
            <a:r>
              <a:rPr kumimoji="0" lang="en-US" sz="2800" b="0" i="0" u="none" strike="noStrike" kern="0" cap="none" spc="0" normalizeH="0" baseline="0" noProof="0" dirty="0" err="1">
                <a:ln>
                  <a:noFill/>
                </a:ln>
                <a:solidFill>
                  <a:schemeClr val="tx1"/>
                </a:solidFill>
                <a:effectLst/>
                <a:uLnTx/>
                <a:uFillTx/>
                <a:latin typeface="+mn-lt"/>
                <a:ea typeface="ＭＳ Ｐゴシック" charset="-128"/>
                <a:sym typeface="Wingdings" pitchFamily="2" charset="2"/>
              </a:rPr>
              <a:t></a:t>
            </a:r>
            <a:r>
              <a:rPr kumimoji="0" lang="en-US" sz="2800" b="0" i="0" u="none" strike="noStrike" kern="0" cap="none" spc="0" normalizeH="0" baseline="0" noProof="0" dirty="0">
                <a:ln>
                  <a:noFill/>
                </a:ln>
                <a:solidFill>
                  <a:schemeClr val="tx1"/>
                </a:solidFill>
                <a:effectLst/>
                <a:uLnTx/>
                <a:uFillTx/>
                <a:latin typeface="+mn-lt"/>
                <a:ea typeface="ＭＳ Ｐゴシック" charset="-128"/>
                <a:sym typeface="Wingdings" pitchFamily="2" charset="2"/>
              </a:rPr>
              <a:t> m</a:t>
            </a:r>
            <a:r>
              <a:rPr kumimoji="0" lang="en-US" sz="2800" b="0" i="0" u="none" strike="noStrike" kern="0" cap="none" spc="0" normalizeH="0" baseline="-25000" noProof="0" dirty="0">
                <a:ln>
                  <a:noFill/>
                </a:ln>
                <a:solidFill>
                  <a:schemeClr val="tx1"/>
                </a:solidFill>
                <a:effectLst/>
                <a:uLnTx/>
                <a:uFillTx/>
                <a:latin typeface="+mn-lt"/>
                <a:ea typeface="ＭＳ Ｐゴシック" charset="-128"/>
                <a:sym typeface="Wingdings" pitchFamily="2" charset="2"/>
              </a:rPr>
              <a:t>31</a:t>
            </a:r>
            <a:r>
              <a:rPr kumimoji="0" lang="tr-TR" sz="2800" b="0" i="0" u="none" strike="noStrike" kern="0" cap="none" spc="0" normalizeH="0" baseline="0" noProof="0" dirty="0">
                <a:ln>
                  <a:noFill/>
                </a:ln>
                <a:solidFill>
                  <a:schemeClr val="tx1"/>
                </a:solidFill>
                <a:effectLst/>
                <a:uLnTx/>
                <a:uFillTx/>
                <a:latin typeface="+mn-lt"/>
                <a:ea typeface="ＭＳ Ｐゴシック" charset="-128"/>
                <a:sym typeface="Wingdings" pitchFamily="2" charset="2"/>
              </a:rPr>
              <a:t> are adjacent.</a:t>
            </a:r>
            <a:endParaRPr kumimoji="0" lang="en-US" sz="2800" b="0" i="0" u="none" strike="noStrike" kern="0" cap="none" spc="0" normalizeH="0" baseline="-25000" noProof="0" dirty="0">
              <a:ln>
                <a:noFill/>
              </a:ln>
              <a:solidFill>
                <a:schemeClr val="tx1"/>
              </a:solidFill>
              <a:effectLst/>
              <a:uLnTx/>
              <a:uFillTx/>
              <a:latin typeface="+mn-lt"/>
              <a:ea typeface="ＭＳ Ｐゴシック" charset="-128"/>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6466"/>
                                        </p:tgtEl>
                                        <p:attrNameLst>
                                          <p:attrName>style.visibility</p:attrName>
                                        </p:attrNameLst>
                                      </p:cBhvr>
                                      <p:to>
                                        <p:strVal val="visible"/>
                                      </p:to>
                                    </p:set>
                                    <p:animEffect transition="in" filter="blinds(horizontal)">
                                      <p:cBhvr>
                                        <p:cTn id="7" dur="500"/>
                                        <p:tgtEl>
                                          <p:spTgt spid="6564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6465"/>
                                        </p:tgtEl>
                                        <p:attrNameLst>
                                          <p:attrName>style.visibility</p:attrName>
                                        </p:attrNameLst>
                                      </p:cBhvr>
                                      <p:to>
                                        <p:strVal val="visible"/>
                                      </p:to>
                                    </p:set>
                                    <p:animEffect transition="in" filter="blinds(horizontal)">
                                      <p:cBhvr>
                                        <p:cTn id="12" dur="500"/>
                                        <p:tgtEl>
                                          <p:spTgt spid="6564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630"/>
                                        </p:tgtEl>
                                        <p:attrNameLst>
                                          <p:attrName>style.visibility</p:attrName>
                                        </p:attrNameLst>
                                      </p:cBhvr>
                                      <p:to>
                                        <p:strVal val="visible"/>
                                      </p:to>
                                    </p:set>
                                    <p:animEffect transition="in" filter="blinds(horizontal)">
                                      <p:cBhvr>
                                        <p:cTn id="17" dur="500"/>
                                        <p:tgtEl>
                                          <p:spTgt spid="646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631"/>
                                        </p:tgtEl>
                                        <p:attrNameLst>
                                          <p:attrName>style.visibility</p:attrName>
                                        </p:attrNameLst>
                                      </p:cBhvr>
                                      <p:to>
                                        <p:strVal val="visible"/>
                                      </p:to>
                                    </p:set>
                                    <p:animEffect transition="in" filter="blinds(horizontal)">
                                      <p:cBhvr>
                                        <p:cTn id="22" dur="500"/>
                                        <p:tgtEl>
                                          <p:spTgt spid="646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blinds(horizontal)">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blinds(horizontal)">
                                      <p:cBhvr>
                                        <p:cTn id="32" dur="500"/>
                                        <p:tgtEl>
                                          <p:spTgt spid="1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Effect transition="in" filter="blinds(horizontal)">
                                      <p:cBhvr>
                                        <p:cTn id="3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30" grpId="0"/>
      <p:bldP spid="64631" grpId="0"/>
      <p:bldP spid="10"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
          <p:cNvSpPr>
            <a:spLocks noGrp="1"/>
          </p:cNvSpPr>
          <p:nvPr>
            <p:ph type="sldNum" sz="quarter" idx="4294967295"/>
          </p:nvPr>
        </p:nvSpPr>
        <p:spPr>
          <a:xfrm>
            <a:off x="8263467" y="6407944"/>
            <a:ext cx="749565" cy="450056"/>
          </a:xfrm>
          <a:prstGeom prst="rect">
            <a:avLst/>
          </a:prstGeom>
        </p:spPr>
        <p:txBody>
          <a:bodyPr/>
          <a:lstStyle/>
          <a:p>
            <a:fld id="{2E58071F-AD96-4329-BDAA-0199CAFDE393}" type="slidenum">
              <a:rPr lang="tr-TR"/>
              <a:pPr/>
              <a:t>44</a:t>
            </a:fld>
            <a:endParaRPr lang="tr-TR" dirty="0"/>
          </a:p>
        </p:txBody>
      </p:sp>
      <p:sp>
        <p:nvSpPr>
          <p:cNvPr id="694275" name="Rectangle 2"/>
          <p:cNvSpPr>
            <a:spLocks noGrp="1" noChangeArrowheads="1"/>
          </p:cNvSpPr>
          <p:nvPr>
            <p:ph type="title" idx="4294967295"/>
          </p:nvPr>
        </p:nvSpPr>
        <p:spPr>
          <a:xfrm>
            <a:off x="0" y="25410"/>
            <a:ext cx="8229600" cy="1371600"/>
          </a:xfrm>
        </p:spPr>
        <p:txBody>
          <a:bodyPr/>
          <a:lstStyle/>
          <a:p>
            <a:r>
              <a:rPr lang="tr-TR" sz="4000" b="1" dirty="0"/>
              <a:t>Example</a:t>
            </a:r>
            <a:r>
              <a:rPr lang="en-US" sz="4000" b="1" dirty="0"/>
              <a:t>: Five Variable K-Maps</a:t>
            </a:r>
          </a:p>
        </p:txBody>
      </p:sp>
      <p:sp>
        <p:nvSpPr>
          <p:cNvPr id="67587" name="Rectangle 3"/>
          <p:cNvSpPr>
            <a:spLocks noGrp="1" noChangeArrowheads="1"/>
          </p:cNvSpPr>
          <p:nvPr>
            <p:ph type="body" idx="4294967295"/>
          </p:nvPr>
        </p:nvSpPr>
        <p:spPr>
          <a:xfrm>
            <a:off x="0" y="1676400"/>
            <a:ext cx="8229600" cy="760413"/>
          </a:xfrm>
        </p:spPr>
        <p:txBody>
          <a:bodyPr>
            <a:normAutofit/>
          </a:bodyPr>
          <a:lstStyle/>
          <a:p>
            <a:r>
              <a:rPr lang="en-US" sz="2400"/>
              <a:t>F(x, y, z, t, w) = </a:t>
            </a:r>
            <a:r>
              <a:rPr lang="en-US" sz="2800">
                <a:sym typeface="Symbol" pitchFamily="18" charset="2"/>
              </a:rPr>
              <a:t></a:t>
            </a:r>
            <a:r>
              <a:rPr lang="en-US" sz="2400">
                <a:sym typeface="Symbol" pitchFamily="18" charset="2"/>
              </a:rPr>
              <a:t> (0, 2, 4, 6, 9, 13, 21, 23, 25, 29, 31)</a:t>
            </a:r>
            <a:endParaRPr lang="en-US" sz="2400"/>
          </a:p>
        </p:txBody>
      </p:sp>
      <p:graphicFrame>
        <p:nvGraphicFramePr>
          <p:cNvPr id="694368" name="Group 96"/>
          <p:cNvGraphicFramePr>
            <a:graphicFrameLocks noGrp="1"/>
          </p:cNvGraphicFramePr>
          <p:nvPr/>
        </p:nvGraphicFramePr>
        <p:xfrm>
          <a:off x="514350" y="2876550"/>
          <a:ext cx="3810000" cy="2590800"/>
        </p:xfrm>
        <a:graphic>
          <a:graphicData uri="http://schemas.openxmlformats.org/drawingml/2006/table">
            <a:tbl>
              <a:tblPr/>
              <a:tblGrid>
                <a:gridCol w="685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5334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tw</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yz</a:t>
                      </a:r>
                    </a:p>
                  </a:txBody>
                  <a:tcPr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94367" name="Group 95"/>
          <p:cNvGraphicFramePr>
            <a:graphicFrameLocks noGrp="1"/>
          </p:cNvGraphicFramePr>
          <p:nvPr/>
        </p:nvGraphicFramePr>
        <p:xfrm>
          <a:off x="4610100" y="2876550"/>
          <a:ext cx="3810000" cy="2590800"/>
        </p:xfrm>
        <a:graphic>
          <a:graphicData uri="http://schemas.openxmlformats.org/drawingml/2006/table">
            <a:tbl>
              <a:tblPr/>
              <a:tblGrid>
                <a:gridCol w="685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5334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err="1">
                          <a:ln>
                            <a:noFill/>
                          </a:ln>
                          <a:solidFill>
                            <a:schemeClr val="tx1"/>
                          </a:solidFill>
                          <a:effectLst/>
                          <a:latin typeface="Arial" pitchFamily="34" charset="0"/>
                        </a:rPr>
                        <a:t>tw</a:t>
                      </a:r>
                      <a:endParaRPr kumimoji="0" lang="en-US" sz="2000" b="0" i="0" u="none" strike="noStrike" cap="none" normalizeH="0" baseline="0" dirty="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err="1">
                          <a:ln>
                            <a:noFill/>
                          </a:ln>
                          <a:solidFill>
                            <a:schemeClr val="tx1"/>
                          </a:solidFill>
                          <a:effectLst/>
                          <a:latin typeface="Arial" pitchFamily="34" charset="0"/>
                        </a:rPr>
                        <a:t>yz</a:t>
                      </a:r>
                      <a:endParaRPr kumimoji="0" lang="en-US" sz="2000" b="0" i="0" u="none" strike="noStrike" cap="none" normalizeH="0" baseline="0" dirty="0">
                        <a:ln>
                          <a:noFill/>
                        </a:ln>
                        <a:solidFill>
                          <a:schemeClr val="tx1"/>
                        </a:solidFill>
                        <a:effectLst/>
                        <a:latin typeface="Arial" pitchFamily="34" charset="0"/>
                      </a:endParaRPr>
                    </a:p>
                  </a:txBody>
                  <a:tcPr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01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01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7686" name="Text Box 102"/>
          <p:cNvSpPr txBox="1">
            <a:spLocks noChangeArrowheads="1"/>
          </p:cNvSpPr>
          <p:nvPr/>
        </p:nvSpPr>
        <p:spPr bwMode="auto">
          <a:xfrm>
            <a:off x="2403475" y="5622925"/>
            <a:ext cx="1003300" cy="396875"/>
          </a:xfrm>
          <a:prstGeom prst="rect">
            <a:avLst/>
          </a:prstGeom>
          <a:noFill/>
          <a:ln w="9525">
            <a:noFill/>
            <a:miter lim="800000"/>
            <a:headEnd/>
            <a:tailEnd/>
          </a:ln>
        </p:spPr>
        <p:txBody>
          <a:bodyPr>
            <a:spAutoFit/>
          </a:bodyPr>
          <a:lstStyle/>
          <a:p>
            <a:pPr eaLnBrk="0" hangingPunct="0"/>
            <a:r>
              <a:rPr lang="en-US" sz="2000">
                <a:solidFill>
                  <a:srgbClr val="FF0000"/>
                </a:solidFill>
                <a:latin typeface="Comic Sans MS" pitchFamily="66" charset="0"/>
              </a:rPr>
              <a:t>x = 0</a:t>
            </a:r>
          </a:p>
        </p:txBody>
      </p:sp>
      <p:sp>
        <p:nvSpPr>
          <p:cNvPr id="67687" name="Rectangle 103"/>
          <p:cNvSpPr>
            <a:spLocks noChangeArrowheads="1"/>
          </p:cNvSpPr>
          <p:nvPr/>
        </p:nvSpPr>
        <p:spPr bwMode="auto">
          <a:xfrm>
            <a:off x="6415088" y="5543550"/>
            <a:ext cx="730250" cy="396875"/>
          </a:xfrm>
          <a:prstGeom prst="rect">
            <a:avLst/>
          </a:prstGeom>
          <a:noFill/>
          <a:ln w="9525">
            <a:noFill/>
            <a:miter lim="800000"/>
            <a:headEnd/>
            <a:tailEnd/>
          </a:ln>
        </p:spPr>
        <p:txBody>
          <a:bodyPr wrap="none">
            <a:spAutoFit/>
          </a:bodyPr>
          <a:lstStyle/>
          <a:p>
            <a:pPr eaLnBrk="0" hangingPunct="0"/>
            <a:r>
              <a:rPr lang="en-US" sz="2000">
                <a:solidFill>
                  <a:srgbClr val="FF0000"/>
                </a:solidFill>
                <a:latin typeface="Comic Sans MS" pitchFamily="66" charset="0"/>
              </a:rPr>
              <a:t>x = 1</a:t>
            </a:r>
          </a:p>
        </p:txBody>
      </p:sp>
      <p:sp>
        <p:nvSpPr>
          <p:cNvPr id="67697" name="AutoShape 113"/>
          <p:cNvSpPr>
            <a:spLocks noChangeArrowheads="1"/>
          </p:cNvSpPr>
          <p:nvPr/>
        </p:nvSpPr>
        <p:spPr bwMode="auto">
          <a:xfrm>
            <a:off x="6296025" y="4135438"/>
            <a:ext cx="1052513" cy="804862"/>
          </a:xfrm>
          <a:prstGeom prst="roundRect">
            <a:avLst>
              <a:gd name="adj" fmla="val 16667"/>
            </a:avLst>
          </a:prstGeom>
          <a:noFill/>
          <a:ln w="38100">
            <a:solidFill>
              <a:schemeClr val="accent1"/>
            </a:solidFill>
            <a:round/>
            <a:headEnd/>
            <a:tailEnd/>
          </a:ln>
        </p:spPr>
        <p:txBody>
          <a:bodyPr wrap="none" anchor="ctr"/>
          <a:lstStyle/>
          <a:p>
            <a:pPr eaLnBrk="0" hangingPunct="0"/>
            <a:endParaRPr lang="en-US" sz="2000">
              <a:latin typeface="Times New Roman" pitchFamily="18" charset="0"/>
            </a:endParaRPr>
          </a:p>
        </p:txBody>
      </p:sp>
      <p:grpSp>
        <p:nvGrpSpPr>
          <p:cNvPr id="2" name="Group 121"/>
          <p:cNvGrpSpPr>
            <a:grpSpLocks/>
          </p:cNvGrpSpPr>
          <p:nvPr/>
        </p:nvGrpSpPr>
        <p:grpSpPr bwMode="auto">
          <a:xfrm>
            <a:off x="968375" y="3489325"/>
            <a:ext cx="3606800" cy="1174750"/>
            <a:chOff x="610" y="1922"/>
            <a:chExt cx="2272" cy="740"/>
          </a:xfrm>
        </p:grpSpPr>
        <p:grpSp>
          <p:nvGrpSpPr>
            <p:cNvPr id="3" name="Group 109"/>
            <p:cNvGrpSpPr>
              <a:grpSpLocks/>
            </p:cNvGrpSpPr>
            <p:nvPr/>
          </p:nvGrpSpPr>
          <p:grpSpPr bwMode="auto">
            <a:xfrm rot="5400000" flipV="1">
              <a:off x="512" y="2056"/>
              <a:ext cx="704" cy="508"/>
              <a:chOff x="1640" y="616"/>
              <a:chExt cx="1064" cy="700"/>
            </a:xfrm>
          </p:grpSpPr>
          <p:sp>
            <p:nvSpPr>
              <p:cNvPr id="694356" name="Line 110"/>
              <p:cNvSpPr>
                <a:spLocks noChangeShapeType="1"/>
              </p:cNvSpPr>
              <p:nvPr/>
            </p:nvSpPr>
            <p:spPr bwMode="auto">
              <a:xfrm>
                <a:off x="1640" y="616"/>
                <a:ext cx="200" cy="692"/>
              </a:xfrm>
              <a:prstGeom prst="line">
                <a:avLst/>
              </a:prstGeom>
              <a:noFill/>
              <a:ln w="38100">
                <a:solidFill>
                  <a:srgbClr val="663300"/>
                </a:solidFill>
                <a:round/>
                <a:headEnd/>
                <a:tailEnd/>
              </a:ln>
            </p:spPr>
            <p:txBody>
              <a:bodyPr/>
              <a:lstStyle/>
              <a:p>
                <a:endParaRPr lang="en-US"/>
              </a:p>
            </p:txBody>
          </p:sp>
          <p:sp>
            <p:nvSpPr>
              <p:cNvPr id="694357" name="Line 111"/>
              <p:cNvSpPr>
                <a:spLocks noChangeShapeType="1"/>
              </p:cNvSpPr>
              <p:nvPr/>
            </p:nvSpPr>
            <p:spPr bwMode="auto">
              <a:xfrm>
                <a:off x="1840" y="1316"/>
                <a:ext cx="700" cy="0"/>
              </a:xfrm>
              <a:prstGeom prst="line">
                <a:avLst/>
              </a:prstGeom>
              <a:noFill/>
              <a:ln w="38100">
                <a:solidFill>
                  <a:srgbClr val="663300"/>
                </a:solidFill>
                <a:round/>
                <a:headEnd/>
                <a:tailEnd/>
              </a:ln>
            </p:spPr>
            <p:txBody>
              <a:bodyPr/>
              <a:lstStyle/>
              <a:p>
                <a:endParaRPr lang="en-US"/>
              </a:p>
            </p:txBody>
          </p:sp>
          <p:sp>
            <p:nvSpPr>
              <p:cNvPr id="694358" name="Line 112"/>
              <p:cNvSpPr>
                <a:spLocks noChangeShapeType="1"/>
              </p:cNvSpPr>
              <p:nvPr/>
            </p:nvSpPr>
            <p:spPr bwMode="auto">
              <a:xfrm flipV="1">
                <a:off x="2548" y="628"/>
                <a:ext cx="156" cy="688"/>
              </a:xfrm>
              <a:prstGeom prst="line">
                <a:avLst/>
              </a:prstGeom>
              <a:noFill/>
              <a:ln w="38100">
                <a:solidFill>
                  <a:srgbClr val="663300"/>
                </a:solidFill>
                <a:round/>
                <a:headEnd/>
                <a:tailEnd/>
              </a:ln>
            </p:spPr>
            <p:txBody>
              <a:bodyPr/>
              <a:lstStyle/>
              <a:p>
                <a:endParaRPr lang="en-US"/>
              </a:p>
            </p:txBody>
          </p:sp>
        </p:grpSp>
        <p:grpSp>
          <p:nvGrpSpPr>
            <p:cNvPr id="4" name="Group 115"/>
            <p:cNvGrpSpPr>
              <a:grpSpLocks/>
            </p:cNvGrpSpPr>
            <p:nvPr/>
          </p:nvGrpSpPr>
          <p:grpSpPr bwMode="auto">
            <a:xfrm rot="-5400000" flipH="1" flipV="1">
              <a:off x="2276" y="2020"/>
              <a:ext cx="704" cy="508"/>
              <a:chOff x="1640" y="616"/>
              <a:chExt cx="1064" cy="700"/>
            </a:xfrm>
          </p:grpSpPr>
          <p:sp>
            <p:nvSpPr>
              <p:cNvPr id="694360" name="Line 116"/>
              <p:cNvSpPr>
                <a:spLocks noChangeShapeType="1"/>
              </p:cNvSpPr>
              <p:nvPr/>
            </p:nvSpPr>
            <p:spPr bwMode="auto">
              <a:xfrm>
                <a:off x="1640" y="616"/>
                <a:ext cx="200" cy="692"/>
              </a:xfrm>
              <a:prstGeom prst="line">
                <a:avLst/>
              </a:prstGeom>
              <a:noFill/>
              <a:ln w="38100">
                <a:solidFill>
                  <a:srgbClr val="663300"/>
                </a:solidFill>
                <a:round/>
                <a:headEnd/>
                <a:tailEnd/>
              </a:ln>
            </p:spPr>
            <p:txBody>
              <a:bodyPr/>
              <a:lstStyle/>
              <a:p>
                <a:endParaRPr lang="en-US"/>
              </a:p>
            </p:txBody>
          </p:sp>
          <p:sp>
            <p:nvSpPr>
              <p:cNvPr id="694361" name="Line 117"/>
              <p:cNvSpPr>
                <a:spLocks noChangeShapeType="1"/>
              </p:cNvSpPr>
              <p:nvPr/>
            </p:nvSpPr>
            <p:spPr bwMode="auto">
              <a:xfrm>
                <a:off x="1840" y="1316"/>
                <a:ext cx="700" cy="0"/>
              </a:xfrm>
              <a:prstGeom prst="line">
                <a:avLst/>
              </a:prstGeom>
              <a:noFill/>
              <a:ln w="38100">
                <a:solidFill>
                  <a:srgbClr val="663300"/>
                </a:solidFill>
                <a:round/>
                <a:headEnd/>
                <a:tailEnd/>
              </a:ln>
            </p:spPr>
            <p:txBody>
              <a:bodyPr/>
              <a:lstStyle/>
              <a:p>
                <a:endParaRPr lang="en-US"/>
              </a:p>
            </p:txBody>
          </p:sp>
          <p:sp>
            <p:nvSpPr>
              <p:cNvPr id="694362" name="Line 118"/>
              <p:cNvSpPr>
                <a:spLocks noChangeShapeType="1"/>
              </p:cNvSpPr>
              <p:nvPr/>
            </p:nvSpPr>
            <p:spPr bwMode="auto">
              <a:xfrm flipV="1">
                <a:off x="2548" y="628"/>
                <a:ext cx="156" cy="688"/>
              </a:xfrm>
              <a:prstGeom prst="line">
                <a:avLst/>
              </a:prstGeom>
              <a:noFill/>
              <a:ln w="38100">
                <a:solidFill>
                  <a:srgbClr val="663300"/>
                </a:solidFill>
                <a:round/>
                <a:headEnd/>
                <a:tailEnd/>
              </a:ln>
            </p:spPr>
            <p:txBody>
              <a:bodyPr/>
              <a:lstStyle/>
              <a:p>
                <a:endParaRPr lang="en-US"/>
              </a:p>
            </p:txBody>
          </p:sp>
        </p:grpSp>
      </p:grpSp>
      <p:grpSp>
        <p:nvGrpSpPr>
          <p:cNvPr id="5" name="Group 122"/>
          <p:cNvGrpSpPr>
            <a:grpSpLocks/>
          </p:cNvGrpSpPr>
          <p:nvPr/>
        </p:nvGrpSpPr>
        <p:grpSpPr bwMode="auto">
          <a:xfrm>
            <a:off x="2109788" y="4452938"/>
            <a:ext cx="4557712" cy="1058862"/>
            <a:chOff x="1329" y="2529"/>
            <a:chExt cx="2871" cy="667"/>
          </a:xfrm>
        </p:grpSpPr>
        <p:sp>
          <p:nvSpPr>
            <p:cNvPr id="694364" name="AutoShape 104"/>
            <p:cNvSpPr>
              <a:spLocks noChangeArrowheads="1"/>
            </p:cNvSpPr>
            <p:nvPr/>
          </p:nvSpPr>
          <p:spPr bwMode="auto">
            <a:xfrm>
              <a:off x="1329" y="2529"/>
              <a:ext cx="315" cy="631"/>
            </a:xfrm>
            <a:prstGeom prst="roundRect">
              <a:avLst>
                <a:gd name="adj" fmla="val 16667"/>
              </a:avLst>
            </a:prstGeom>
            <a:noFill/>
            <a:ln w="38100">
              <a:solidFill>
                <a:schemeClr val="accent2"/>
              </a:solidFill>
              <a:round/>
              <a:headEnd/>
              <a:tailEnd/>
            </a:ln>
          </p:spPr>
          <p:txBody>
            <a:bodyPr wrap="none" anchor="ctr"/>
            <a:lstStyle/>
            <a:p>
              <a:pPr algn="ctr" eaLnBrk="0" hangingPunct="0"/>
              <a:endParaRPr lang="en-US" sz="2000">
                <a:latin typeface="Times New Roman" pitchFamily="18" charset="0"/>
              </a:endParaRPr>
            </a:p>
          </p:txBody>
        </p:sp>
        <p:sp>
          <p:nvSpPr>
            <p:cNvPr id="694365" name="AutoShape 119"/>
            <p:cNvSpPr>
              <a:spLocks noChangeArrowheads="1"/>
            </p:cNvSpPr>
            <p:nvPr/>
          </p:nvSpPr>
          <p:spPr bwMode="auto">
            <a:xfrm>
              <a:off x="3885" y="2565"/>
              <a:ext cx="315" cy="631"/>
            </a:xfrm>
            <a:prstGeom prst="roundRect">
              <a:avLst>
                <a:gd name="adj" fmla="val 16667"/>
              </a:avLst>
            </a:prstGeom>
            <a:noFill/>
            <a:ln w="38100">
              <a:solidFill>
                <a:schemeClr val="accent2"/>
              </a:solidFill>
              <a:round/>
              <a:headEnd/>
              <a:tailEnd/>
            </a:ln>
          </p:spPr>
          <p:txBody>
            <a:bodyPr wrap="none" anchor="ctr"/>
            <a:lstStyle/>
            <a:p>
              <a:pPr algn="ctr" eaLnBrk="0" hangingPunct="0"/>
              <a:endParaRPr lang="en-US" sz="2000">
                <a:latin typeface="Times New Roman" pitchFamily="18" charset="0"/>
              </a:endParaRPr>
            </a:p>
          </p:txBody>
        </p:sp>
      </p:grpSp>
      <p:sp>
        <p:nvSpPr>
          <p:cNvPr id="67704" name="Rectangle 120"/>
          <p:cNvSpPr>
            <a:spLocks noChangeArrowheads="1"/>
          </p:cNvSpPr>
          <p:nvPr/>
        </p:nvSpPr>
        <p:spPr bwMode="auto">
          <a:xfrm>
            <a:off x="381000" y="6134100"/>
            <a:ext cx="8763000" cy="87630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pPr>
            <a:r>
              <a:rPr lang="en-US" sz="2400">
                <a:latin typeface="Comic Sans MS" pitchFamily="66" charset="0"/>
              </a:rPr>
              <a:t>F(x,y,z,t,w) =</a:t>
            </a:r>
            <a:endParaRPr lang="en-US" sz="2400">
              <a:solidFill>
                <a:schemeClr val="accent2"/>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blinds(horizontal)">
                                      <p:cBhvr>
                                        <p:cTn id="7" dur="500"/>
                                        <p:tgtEl>
                                          <p:spTgt spid="67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4368"/>
                                        </p:tgtEl>
                                        <p:attrNameLst>
                                          <p:attrName>style.visibility</p:attrName>
                                        </p:attrNameLst>
                                      </p:cBhvr>
                                      <p:to>
                                        <p:strVal val="visible"/>
                                      </p:to>
                                    </p:set>
                                    <p:animEffect transition="in" filter="blinds(horizontal)">
                                      <p:cBhvr>
                                        <p:cTn id="12" dur="500"/>
                                        <p:tgtEl>
                                          <p:spTgt spid="6943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686">
                                            <p:txEl>
                                              <p:pRg st="0" end="0"/>
                                            </p:txEl>
                                          </p:spTgt>
                                        </p:tgtEl>
                                        <p:attrNameLst>
                                          <p:attrName>style.visibility</p:attrName>
                                        </p:attrNameLst>
                                      </p:cBhvr>
                                      <p:to>
                                        <p:strVal val="visible"/>
                                      </p:to>
                                    </p:set>
                                    <p:animEffect transition="in" filter="blinds(horizontal)">
                                      <p:cBhvr>
                                        <p:cTn id="17" dur="500"/>
                                        <p:tgtEl>
                                          <p:spTgt spid="6768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4367"/>
                                        </p:tgtEl>
                                        <p:attrNameLst>
                                          <p:attrName>style.visibility</p:attrName>
                                        </p:attrNameLst>
                                      </p:cBhvr>
                                      <p:to>
                                        <p:strVal val="visible"/>
                                      </p:to>
                                    </p:set>
                                    <p:animEffect transition="in" filter="blinds(horizontal)">
                                      <p:cBhvr>
                                        <p:cTn id="22" dur="500"/>
                                        <p:tgtEl>
                                          <p:spTgt spid="6943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7687">
                                            <p:txEl>
                                              <p:pRg st="0" end="0"/>
                                            </p:txEl>
                                          </p:spTgt>
                                        </p:tgtEl>
                                        <p:attrNameLst>
                                          <p:attrName>style.visibility</p:attrName>
                                        </p:attrNameLst>
                                      </p:cBhvr>
                                      <p:to>
                                        <p:strVal val="visible"/>
                                      </p:to>
                                    </p:set>
                                    <p:animEffect transition="in" filter="blinds(horizontal)">
                                      <p:cBhvr>
                                        <p:cTn id="27" dur="500"/>
                                        <p:tgtEl>
                                          <p:spTgt spid="6768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7704"/>
                                        </p:tgtEl>
                                        <p:attrNameLst>
                                          <p:attrName>style.visibility</p:attrName>
                                        </p:attrNameLst>
                                      </p:cBhvr>
                                      <p:to>
                                        <p:strVal val="visible"/>
                                      </p:to>
                                    </p:set>
                                    <p:animEffect transition="in" filter="blinds(horizontal)">
                                      <p:cBhvr>
                                        <p:cTn id="37" dur="500"/>
                                        <p:tgtEl>
                                          <p:spTgt spid="6770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7697"/>
                                        </p:tgtEl>
                                        <p:attrNameLst>
                                          <p:attrName>style.visibility</p:attrName>
                                        </p:attrNameLst>
                                      </p:cBhvr>
                                      <p:to>
                                        <p:strVal val="visible"/>
                                      </p:to>
                                    </p:set>
                                    <p:animEffect transition="in" filter="blinds(horizontal)">
                                      <p:cBhvr>
                                        <p:cTn id="42" dur="500"/>
                                        <p:tgtEl>
                                          <p:spTgt spid="6769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P spid="67697" grpId="0" animBg="1"/>
      <p:bldP spid="6770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9FD9F1BD-28CD-5C45-8898-4FB6A63E7B0C}" type="slidenum">
              <a:rPr lang="en-US"/>
              <a:pPr/>
              <a:t>45</a:t>
            </a:fld>
            <a:endParaRPr lang="en-US"/>
          </a:p>
        </p:txBody>
      </p:sp>
      <p:sp>
        <p:nvSpPr>
          <p:cNvPr id="398340" name="Rectangle 4"/>
          <p:cNvSpPr>
            <a:spLocks noGrp="1" noChangeArrowheads="1"/>
          </p:cNvSpPr>
          <p:nvPr>
            <p:ph type="body" idx="1"/>
          </p:nvPr>
        </p:nvSpPr>
        <p:spPr/>
        <p:txBody>
          <a:bodyPr/>
          <a:lstStyle/>
          <a:p>
            <a:r>
              <a:rPr lang="en-US" sz="2200" b="1">
                <a:ea typeface="Times New Roman" charset="0"/>
                <a:cs typeface="Times New Roman" charset="0"/>
              </a:rPr>
              <a:t>Sometimes a function table or map contains entries for which it is known</a:t>
            </a:r>
            <a:r>
              <a:rPr lang="en-US" sz="2000" b="1">
                <a:ea typeface="Times New Roman" charset="0"/>
                <a:cs typeface="Times New Roman" charset="0"/>
              </a:rPr>
              <a:t>:</a:t>
            </a:r>
          </a:p>
          <a:p>
            <a:pPr lvl="1"/>
            <a:r>
              <a:rPr lang="en-US" sz="2000" b="1">
                <a:ea typeface="Times New Roman" charset="0"/>
                <a:cs typeface="Times New Roman" charset="0"/>
              </a:rPr>
              <a:t>the input values for the minterm will never occur, or</a:t>
            </a:r>
          </a:p>
          <a:p>
            <a:pPr lvl="1"/>
            <a:r>
              <a:rPr lang="en-US" sz="2000" b="1">
                <a:ea typeface="Times New Roman" charset="0"/>
                <a:cs typeface="Times New Roman" charset="0"/>
              </a:rPr>
              <a:t>The output value for the minterm is not used</a:t>
            </a:r>
          </a:p>
          <a:p>
            <a:r>
              <a:rPr lang="en-US" sz="2200" b="1">
                <a:ea typeface="Times New Roman" charset="0"/>
                <a:cs typeface="Times New Roman" charset="0"/>
              </a:rPr>
              <a:t>In these cases, the output value need not be defined</a:t>
            </a:r>
          </a:p>
          <a:p>
            <a:r>
              <a:rPr lang="en-US" sz="2200" b="1">
                <a:ea typeface="Times New Roman" charset="0"/>
                <a:cs typeface="Times New Roman" charset="0"/>
              </a:rPr>
              <a:t>Instead, the output value is defined as a “don't care”</a:t>
            </a:r>
          </a:p>
          <a:p>
            <a:r>
              <a:rPr lang="en-US" sz="2200" b="1">
                <a:ea typeface="Times New Roman" charset="0"/>
                <a:cs typeface="Times New Roman" charset="0"/>
              </a:rPr>
              <a:t>By placing “don't cares” ( an “x” entry) in the function table or map, the cost of the logic circuit may be lowered.</a:t>
            </a:r>
          </a:p>
          <a:p>
            <a:r>
              <a:rPr lang="en-US" sz="2200" b="1">
                <a:ea typeface="Times New Roman" charset="0"/>
                <a:cs typeface="Times New Roman" charset="0"/>
              </a:rPr>
              <a:t>Example  1:  A logic function having the binary codes for the BCD digits as its inputs. Only the codes for 0 through 9 are used.  The six codes, 1010 through 1111 </a:t>
            </a:r>
            <a:r>
              <a:rPr lang="en-US" sz="2200" b="1" u="sng">
                <a:ea typeface="Times New Roman" charset="0"/>
                <a:cs typeface="Times New Roman" charset="0"/>
              </a:rPr>
              <a:t>never occur</a:t>
            </a:r>
            <a:r>
              <a:rPr lang="en-US" sz="2200" b="1">
                <a:ea typeface="Times New Roman" charset="0"/>
                <a:cs typeface="Times New Roman" charset="0"/>
              </a:rPr>
              <a:t>, so the output values for these codes are “x” to represent “don’t cares.”</a:t>
            </a:r>
          </a:p>
          <a:p>
            <a:endParaRPr lang="en-US" sz="2200" b="1">
              <a:ea typeface="Times New Roman" charset="0"/>
              <a:cs typeface="Times New Roman" charset="0"/>
            </a:endParaRPr>
          </a:p>
          <a:p>
            <a:endParaRPr lang="en-US" sz="2200" b="1">
              <a:ea typeface="Times New Roman" charset="0"/>
              <a:cs typeface="Times New Roman" charset="0"/>
            </a:endParaRPr>
          </a:p>
        </p:txBody>
      </p:sp>
      <p:sp>
        <p:nvSpPr>
          <p:cNvPr id="398342" name="Rectangle 6"/>
          <p:cNvSpPr>
            <a:spLocks noGrp="1" noChangeArrowheads="1"/>
          </p:cNvSpPr>
          <p:nvPr>
            <p:ph type="title"/>
          </p:nvPr>
        </p:nvSpPr>
        <p:spPr>
          <a:noFill/>
          <a:ln/>
        </p:spPr>
        <p:txBody>
          <a:bodyPr/>
          <a:lstStyle/>
          <a:p>
            <a:r>
              <a:rPr lang="en-US" b="1">
                <a:solidFill>
                  <a:schemeClr val="tx1"/>
                </a:solidFill>
              </a:rPr>
              <a:t>Don't Cares in K-Maps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r>
              <a:rPr lang="en-US"/>
              <a:t>Chapter 2 - Part 2         </a:t>
            </a:r>
            <a:fld id="{C177D687-9F14-854C-9A5B-8F6D6AE75C35}" type="slidenum">
              <a:rPr lang="en-US"/>
              <a:pPr/>
              <a:t>46</a:t>
            </a:fld>
            <a:endParaRPr lang="en-US"/>
          </a:p>
        </p:txBody>
      </p:sp>
      <p:sp>
        <p:nvSpPr>
          <p:cNvPr id="400386" name="Rectangle 2"/>
          <p:cNvSpPr>
            <a:spLocks noGrp="1" noChangeArrowheads="1"/>
          </p:cNvSpPr>
          <p:nvPr>
            <p:ph type="body" idx="1"/>
          </p:nvPr>
        </p:nvSpPr>
        <p:spPr/>
        <p:txBody>
          <a:bodyPr/>
          <a:lstStyle/>
          <a:p>
            <a:pPr>
              <a:lnSpc>
                <a:spcPct val="80000"/>
              </a:lnSpc>
            </a:pPr>
            <a:r>
              <a:rPr lang="en-US" sz="2000" b="1" dirty="0">
                <a:ea typeface="Times New Roman" charset="0"/>
                <a:cs typeface="Times New Roman" charset="0"/>
              </a:rPr>
              <a:t>Example 2: A circuit that represents a very common situation that occurs in computer design has two distinct sets of input variables:</a:t>
            </a:r>
          </a:p>
          <a:p>
            <a:pPr lvl="1">
              <a:lnSpc>
                <a:spcPct val="80000"/>
              </a:lnSpc>
            </a:pPr>
            <a:r>
              <a:rPr lang="en-US" sz="1800" b="1" dirty="0">
                <a:ea typeface="Times New Roman" charset="0"/>
                <a:cs typeface="Times New Roman" charset="0"/>
              </a:rPr>
              <a:t>A, B, and C which take on all possible combinations, and</a:t>
            </a:r>
          </a:p>
          <a:p>
            <a:pPr lvl="1">
              <a:lnSpc>
                <a:spcPct val="80000"/>
              </a:lnSpc>
            </a:pPr>
            <a:r>
              <a:rPr lang="en-US" sz="1800" b="1" dirty="0">
                <a:ea typeface="Times New Roman" charset="0"/>
                <a:cs typeface="Times New Roman" charset="0"/>
              </a:rPr>
              <a:t>Y which takes on values 0 or 1.</a:t>
            </a:r>
          </a:p>
          <a:p>
            <a:pPr>
              <a:lnSpc>
                <a:spcPct val="80000"/>
              </a:lnSpc>
              <a:buFont typeface="Wingdings" charset="2"/>
              <a:buNone/>
            </a:pPr>
            <a:r>
              <a:rPr lang="en-US" sz="2000" b="1" dirty="0">
                <a:ea typeface="Times New Roman" charset="0"/>
                <a:cs typeface="Times New Roman" charset="0"/>
              </a:rPr>
              <a:t>	and a single output Z. The circuit that receives the output Z observes it only for combinations  of A, B, and C such that A = 1 and B = 1 or C = 0, otherwise ignoring it. Thus, Z is specified only for those combinations, and for all other combinations of A, B, and C, Z is a don’t care.  Specifically, Z must be specified for AB + C = 1, and is a don’t care for :</a:t>
            </a:r>
          </a:p>
          <a:p>
            <a:pPr>
              <a:lnSpc>
                <a:spcPct val="80000"/>
              </a:lnSpc>
              <a:buFont typeface="Wingdings" charset="2"/>
              <a:buNone/>
            </a:pPr>
            <a:r>
              <a:rPr lang="en-US" sz="2000" b="1" dirty="0">
                <a:ea typeface="Times New Roman" charset="0"/>
                <a:cs typeface="Times New Roman" charset="0"/>
              </a:rPr>
              <a:t>			AB + C = (A + B)C = AC + BC</a:t>
            </a:r>
          </a:p>
          <a:p>
            <a:pPr>
              <a:lnSpc>
                <a:spcPct val="80000"/>
              </a:lnSpc>
            </a:pPr>
            <a:r>
              <a:rPr lang="en-US" sz="2000" b="1" dirty="0">
                <a:ea typeface="Times New Roman" charset="0"/>
                <a:cs typeface="Times New Roman" charset="0"/>
              </a:rPr>
              <a:t>Ultimately, each don’t care “x” entry may  take on either a 0 or 1 value in resulting solutions</a:t>
            </a:r>
          </a:p>
          <a:p>
            <a:pPr>
              <a:lnSpc>
                <a:spcPct val="80000"/>
              </a:lnSpc>
            </a:pPr>
            <a:r>
              <a:rPr lang="en-US" sz="2000" b="1" dirty="0">
                <a:ea typeface="Times New Roman" charset="0"/>
                <a:cs typeface="Times New Roman" charset="0"/>
              </a:rPr>
              <a:t>For example, an “x” may take on value “0” in an SOP solution and value “1” in a POS solution, or vice-versa.</a:t>
            </a:r>
          </a:p>
          <a:p>
            <a:pPr>
              <a:lnSpc>
                <a:spcPct val="80000"/>
              </a:lnSpc>
            </a:pPr>
            <a:r>
              <a:rPr lang="en-US" sz="2000" b="1" dirty="0">
                <a:ea typeface="Times New Roman" charset="0"/>
                <a:cs typeface="Times New Roman" charset="0"/>
              </a:rPr>
              <a:t>Any </a:t>
            </a:r>
            <a:r>
              <a:rPr lang="en-US" sz="2000" b="1" dirty="0" err="1">
                <a:ea typeface="Times New Roman" charset="0"/>
                <a:cs typeface="Times New Roman" charset="0"/>
              </a:rPr>
              <a:t>minterm</a:t>
            </a:r>
            <a:r>
              <a:rPr lang="en-US" sz="2000" b="1" dirty="0">
                <a:ea typeface="Times New Roman" charset="0"/>
                <a:cs typeface="Times New Roman" charset="0"/>
              </a:rPr>
              <a:t> with value “x” need not be covered by a prime implicant.</a:t>
            </a:r>
          </a:p>
          <a:p>
            <a:pPr>
              <a:lnSpc>
                <a:spcPct val="80000"/>
              </a:lnSpc>
              <a:buFont typeface="Wingdings" charset="2"/>
              <a:buNone/>
            </a:pPr>
            <a:endParaRPr lang="en-US" sz="2000" b="1" dirty="0">
              <a:ea typeface="Times New Roman" charset="0"/>
              <a:cs typeface="Times New Roman" charset="0"/>
            </a:endParaRPr>
          </a:p>
          <a:p>
            <a:pPr>
              <a:lnSpc>
                <a:spcPct val="80000"/>
              </a:lnSpc>
            </a:pPr>
            <a:endParaRPr lang="en-US" sz="2200" b="1" dirty="0">
              <a:ea typeface="Times New Roman" charset="0"/>
              <a:cs typeface="Times New Roman" charset="0"/>
            </a:endParaRPr>
          </a:p>
          <a:p>
            <a:pPr>
              <a:lnSpc>
                <a:spcPct val="80000"/>
              </a:lnSpc>
            </a:pPr>
            <a:endParaRPr lang="en-US" sz="2200" b="1" dirty="0">
              <a:ea typeface="Times New Roman" charset="0"/>
              <a:cs typeface="Times New Roman" charset="0"/>
            </a:endParaRPr>
          </a:p>
          <a:p>
            <a:pPr>
              <a:lnSpc>
                <a:spcPct val="80000"/>
              </a:lnSpc>
            </a:pPr>
            <a:endParaRPr lang="en-US" sz="2200" b="1" dirty="0">
              <a:ea typeface="Times New Roman" charset="0"/>
              <a:cs typeface="Times New Roman" charset="0"/>
            </a:endParaRPr>
          </a:p>
        </p:txBody>
      </p:sp>
      <p:sp>
        <p:nvSpPr>
          <p:cNvPr id="400387" name="Rectangle 3"/>
          <p:cNvSpPr>
            <a:spLocks noGrp="1" noChangeArrowheads="1"/>
          </p:cNvSpPr>
          <p:nvPr>
            <p:ph type="title"/>
          </p:nvPr>
        </p:nvSpPr>
        <p:spPr>
          <a:noFill/>
          <a:ln/>
        </p:spPr>
        <p:txBody>
          <a:bodyPr/>
          <a:lstStyle/>
          <a:p>
            <a:r>
              <a:rPr lang="en-US" b="1">
                <a:solidFill>
                  <a:schemeClr val="tx1"/>
                </a:solidFill>
              </a:rPr>
              <a:t>Don't Cares in K-Maps</a:t>
            </a:r>
          </a:p>
        </p:txBody>
      </p:sp>
      <p:sp>
        <p:nvSpPr>
          <p:cNvPr id="400388" name="Line 4"/>
          <p:cNvSpPr>
            <a:spLocks noChangeShapeType="1"/>
          </p:cNvSpPr>
          <p:nvPr/>
        </p:nvSpPr>
        <p:spPr bwMode="auto">
          <a:xfrm>
            <a:off x="3238500" y="3949700"/>
            <a:ext cx="228600"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400389" name="Line 5"/>
          <p:cNvSpPr>
            <a:spLocks noChangeShapeType="1"/>
          </p:cNvSpPr>
          <p:nvPr/>
        </p:nvSpPr>
        <p:spPr bwMode="auto">
          <a:xfrm>
            <a:off x="2603500" y="3886200"/>
            <a:ext cx="876300"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400390" name="Line 6"/>
          <p:cNvSpPr>
            <a:spLocks noChangeShapeType="1"/>
          </p:cNvSpPr>
          <p:nvPr/>
        </p:nvSpPr>
        <p:spPr bwMode="auto">
          <a:xfrm>
            <a:off x="3797300" y="3949700"/>
            <a:ext cx="228600"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400391" name="Line 7"/>
          <p:cNvSpPr>
            <a:spLocks noChangeShapeType="1"/>
          </p:cNvSpPr>
          <p:nvPr/>
        </p:nvSpPr>
        <p:spPr bwMode="auto">
          <a:xfrm>
            <a:off x="4191000" y="3937000"/>
            <a:ext cx="228600"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400392" name="Line 8"/>
          <p:cNvSpPr>
            <a:spLocks noChangeShapeType="1"/>
          </p:cNvSpPr>
          <p:nvPr/>
        </p:nvSpPr>
        <p:spPr bwMode="auto">
          <a:xfrm>
            <a:off x="4914900" y="3949700"/>
            <a:ext cx="228600"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400393" name="Line 9"/>
          <p:cNvSpPr>
            <a:spLocks noChangeShapeType="1"/>
          </p:cNvSpPr>
          <p:nvPr/>
        </p:nvSpPr>
        <p:spPr bwMode="auto">
          <a:xfrm>
            <a:off x="5511800" y="3949700"/>
            <a:ext cx="228600"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400394" name="Line 10"/>
          <p:cNvSpPr>
            <a:spLocks noChangeShapeType="1"/>
          </p:cNvSpPr>
          <p:nvPr/>
        </p:nvSpPr>
        <p:spPr bwMode="auto">
          <a:xfrm>
            <a:off x="7922636" y="3387198"/>
            <a:ext cx="228600"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Slide Number Placeholder 3"/>
          <p:cNvSpPr>
            <a:spLocks noGrp="1"/>
          </p:cNvSpPr>
          <p:nvPr>
            <p:ph type="sldNum" sz="quarter" idx="10"/>
          </p:nvPr>
        </p:nvSpPr>
        <p:spPr/>
        <p:txBody>
          <a:bodyPr/>
          <a:lstStyle/>
          <a:p>
            <a:r>
              <a:rPr lang="en-US"/>
              <a:t>Chapter 2 - Part 2         </a:t>
            </a:r>
            <a:fld id="{E04E6E03-111F-FF47-AE9D-32C4FDEE731F}" type="slidenum">
              <a:rPr lang="en-US"/>
              <a:pPr/>
              <a:t>47</a:t>
            </a:fld>
            <a:endParaRPr lang="en-US"/>
          </a:p>
        </p:txBody>
      </p:sp>
      <p:sp>
        <p:nvSpPr>
          <p:cNvPr id="375810" name="Rectangle 2"/>
          <p:cNvSpPr>
            <a:spLocks noGrp="1" noChangeArrowheads="1"/>
          </p:cNvSpPr>
          <p:nvPr>
            <p:ph type="title"/>
          </p:nvPr>
        </p:nvSpPr>
        <p:spPr/>
        <p:txBody>
          <a:bodyPr/>
          <a:lstStyle/>
          <a:p>
            <a:r>
              <a:rPr lang="en-US" b="1"/>
              <a:t>Example: BCD “5 or More”</a:t>
            </a:r>
          </a:p>
        </p:txBody>
      </p:sp>
      <p:sp>
        <p:nvSpPr>
          <p:cNvPr id="375811" name="Rectangle 3"/>
          <p:cNvSpPr>
            <a:spLocks noGrp="1" noChangeArrowheads="1"/>
          </p:cNvSpPr>
          <p:nvPr>
            <p:ph type="body" idx="1"/>
          </p:nvPr>
        </p:nvSpPr>
        <p:spPr>
          <a:xfrm>
            <a:off x="858838" y="1214438"/>
            <a:ext cx="8285162" cy="5027612"/>
          </a:xfrm>
        </p:spPr>
        <p:txBody>
          <a:bodyPr/>
          <a:lstStyle/>
          <a:p>
            <a:pPr>
              <a:tabLst>
                <a:tab pos="2743200" algn="l"/>
              </a:tabLst>
            </a:pPr>
            <a:r>
              <a:rPr lang="en-US" sz="2800" b="1" dirty="0">
                <a:ea typeface="Times New Roman" charset="0"/>
                <a:cs typeface="Times New Roman" charset="0"/>
              </a:rPr>
              <a:t>The map below gives a function F1(</a:t>
            </a:r>
            <a:r>
              <a:rPr lang="en-US" sz="2800" b="1" dirty="0" err="1">
                <a:ea typeface="Times New Roman" charset="0"/>
                <a:cs typeface="Times New Roman" charset="0"/>
              </a:rPr>
              <a:t>w,x,y,z</a:t>
            </a:r>
            <a:r>
              <a:rPr lang="en-US" sz="2800" b="1" dirty="0">
                <a:ea typeface="Times New Roman" charset="0"/>
                <a:cs typeface="Times New Roman" charset="0"/>
              </a:rPr>
              <a:t>) which is defined as "5 or more" over BCD inputs.   With the don't cares used for the 6 non-BCD combinations:</a:t>
            </a:r>
          </a:p>
          <a:p>
            <a:pPr marL="2514600" lvl="4">
              <a:buFont typeface="Wingdings" charset="2"/>
              <a:buNone/>
              <a:tabLst>
                <a:tab pos="2743200" algn="l"/>
              </a:tabLst>
            </a:pPr>
            <a:r>
              <a:rPr lang="en-US" sz="2800" b="1" dirty="0">
                <a:ea typeface="Times New Roman" charset="0"/>
                <a:cs typeface="Times New Roman" charset="0"/>
              </a:rPr>
              <a:t>F1 (</a:t>
            </a:r>
            <a:r>
              <a:rPr lang="en-US" sz="2800" b="1" dirty="0" err="1">
                <a:ea typeface="Times New Roman" charset="0"/>
                <a:cs typeface="Times New Roman" charset="0"/>
              </a:rPr>
              <a:t>w,x,y,z</a:t>
            </a:r>
            <a:r>
              <a:rPr lang="en-US" sz="2800" b="1" dirty="0">
                <a:ea typeface="Times New Roman" charset="0"/>
                <a:cs typeface="Times New Roman" charset="0"/>
              </a:rPr>
              <a:t>) = w + x z + x y  </a:t>
            </a:r>
            <a:r>
              <a:rPr lang="en-US" sz="2400" b="1" dirty="0">
                <a:ea typeface="Times New Roman" charset="0"/>
                <a:cs typeface="Times New Roman" charset="0"/>
              </a:rPr>
              <a:t>G = 7</a:t>
            </a:r>
          </a:p>
          <a:p>
            <a:pPr marL="2514600" lvl="4">
              <a:tabLst>
                <a:tab pos="2743200" algn="l"/>
              </a:tabLst>
            </a:pPr>
            <a:r>
              <a:rPr lang="en-US" sz="2400" b="1" dirty="0">
                <a:ea typeface="Times New Roman" charset="0"/>
                <a:cs typeface="Times New Roman" charset="0"/>
              </a:rPr>
              <a:t>This is much lower in cost than F2 where the “don't cares” were treated as "0s."</a:t>
            </a:r>
            <a:endParaRPr lang="en-US" sz="2400" dirty="0">
              <a:ea typeface="Times New Roman" charset="0"/>
              <a:cs typeface="Times New Roman" charset="0"/>
            </a:endParaRPr>
          </a:p>
          <a:p>
            <a:pPr marL="2514600" lvl="4">
              <a:buFont typeface="Wingdings" charset="2"/>
              <a:buNone/>
              <a:tabLst>
                <a:tab pos="2743200" algn="l"/>
              </a:tabLst>
            </a:pPr>
            <a:r>
              <a:rPr lang="en-US" sz="2400" dirty="0">
                <a:ea typeface="Times New Roman" charset="0"/>
                <a:cs typeface="Times New Roman" charset="0"/>
              </a:rPr>
              <a:t>                                                                </a:t>
            </a:r>
            <a:r>
              <a:rPr lang="en-US" sz="2400" b="1" dirty="0">
                <a:ea typeface="Times New Roman" charset="0"/>
                <a:cs typeface="Times New Roman" charset="0"/>
              </a:rPr>
              <a:t>G = 12</a:t>
            </a:r>
          </a:p>
        </p:txBody>
      </p:sp>
      <p:sp>
        <p:nvSpPr>
          <p:cNvPr id="375812" name="Rectangle 4"/>
          <p:cNvSpPr>
            <a:spLocks noChangeArrowheads="1"/>
          </p:cNvSpPr>
          <p:nvPr/>
        </p:nvSpPr>
        <p:spPr bwMode="auto">
          <a:xfrm>
            <a:off x="511175" y="3322638"/>
            <a:ext cx="2101850" cy="2020887"/>
          </a:xfrm>
          <a:prstGeom prst="rect">
            <a:avLst/>
          </a:prstGeom>
          <a:noFill/>
          <a:ln w="22225">
            <a:solidFill>
              <a:srgbClr val="000000"/>
            </a:solidFill>
            <a:miter lim="800000"/>
            <a:headEnd/>
            <a:tailEnd/>
          </a:ln>
        </p:spPr>
        <p:txBody>
          <a:bodyPr>
            <a:prstTxWarp prst="textNoShape">
              <a:avLst/>
            </a:prstTxWarp>
          </a:bodyPr>
          <a:lstStyle/>
          <a:p>
            <a:endParaRPr lang="en-US"/>
          </a:p>
        </p:txBody>
      </p:sp>
      <p:sp>
        <p:nvSpPr>
          <p:cNvPr id="375813" name="Rectangle 5"/>
          <p:cNvSpPr>
            <a:spLocks noChangeArrowheads="1"/>
          </p:cNvSpPr>
          <p:nvPr/>
        </p:nvSpPr>
        <p:spPr bwMode="auto">
          <a:xfrm>
            <a:off x="1497013" y="5505450"/>
            <a:ext cx="130175"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latin typeface="SWISS" charset="0"/>
              </a:rPr>
              <a:t>z</a:t>
            </a:r>
            <a:endParaRPr lang="en-US" sz="3200"/>
          </a:p>
        </p:txBody>
      </p:sp>
      <p:sp>
        <p:nvSpPr>
          <p:cNvPr id="375814" name="Rectangle 6"/>
          <p:cNvSpPr>
            <a:spLocks noChangeArrowheads="1"/>
          </p:cNvSpPr>
          <p:nvPr/>
        </p:nvSpPr>
        <p:spPr bwMode="auto">
          <a:xfrm>
            <a:off x="182563" y="4741863"/>
            <a:ext cx="211137" cy="350837"/>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latin typeface="SWISS" charset="0"/>
              </a:rPr>
              <a:t>w</a:t>
            </a:r>
            <a:endParaRPr lang="en-US" sz="3200"/>
          </a:p>
        </p:txBody>
      </p:sp>
      <p:sp>
        <p:nvSpPr>
          <p:cNvPr id="375815" name="Line 7"/>
          <p:cNvSpPr>
            <a:spLocks noChangeShapeType="1"/>
          </p:cNvSpPr>
          <p:nvPr/>
        </p:nvSpPr>
        <p:spPr bwMode="auto">
          <a:xfrm>
            <a:off x="182563" y="4338638"/>
            <a:ext cx="2430462" cy="1587"/>
          </a:xfrm>
          <a:prstGeom prst="line">
            <a:avLst/>
          </a:prstGeom>
          <a:noFill/>
          <a:ln w="22225">
            <a:solidFill>
              <a:srgbClr val="000000"/>
            </a:solidFill>
            <a:round/>
            <a:headEnd/>
            <a:tailEnd/>
          </a:ln>
        </p:spPr>
        <p:txBody>
          <a:bodyPr>
            <a:prstTxWarp prst="textNoShape">
              <a:avLst/>
            </a:prstTxWarp>
          </a:bodyPr>
          <a:lstStyle/>
          <a:p>
            <a:endParaRPr lang="en-US"/>
          </a:p>
        </p:txBody>
      </p:sp>
      <p:sp>
        <p:nvSpPr>
          <p:cNvPr id="375816" name="Line 8"/>
          <p:cNvSpPr>
            <a:spLocks noChangeShapeType="1"/>
          </p:cNvSpPr>
          <p:nvPr/>
        </p:nvSpPr>
        <p:spPr bwMode="auto">
          <a:xfrm>
            <a:off x="1562100" y="3068638"/>
            <a:ext cx="1588" cy="2287587"/>
          </a:xfrm>
          <a:prstGeom prst="line">
            <a:avLst/>
          </a:prstGeom>
          <a:noFill/>
          <a:ln w="22225">
            <a:solidFill>
              <a:srgbClr val="000000"/>
            </a:solidFill>
            <a:round/>
            <a:headEnd/>
            <a:tailEnd/>
          </a:ln>
        </p:spPr>
        <p:txBody>
          <a:bodyPr>
            <a:prstTxWarp prst="textNoShape">
              <a:avLst/>
            </a:prstTxWarp>
          </a:bodyPr>
          <a:lstStyle/>
          <a:p>
            <a:endParaRPr lang="en-US"/>
          </a:p>
        </p:txBody>
      </p:sp>
      <p:sp>
        <p:nvSpPr>
          <p:cNvPr id="375817" name="Line 9"/>
          <p:cNvSpPr>
            <a:spLocks noChangeShapeType="1"/>
          </p:cNvSpPr>
          <p:nvPr/>
        </p:nvSpPr>
        <p:spPr bwMode="auto">
          <a:xfrm>
            <a:off x="1036638" y="3322638"/>
            <a:ext cx="1587" cy="2414587"/>
          </a:xfrm>
          <a:prstGeom prst="line">
            <a:avLst/>
          </a:prstGeom>
          <a:noFill/>
          <a:ln w="22225">
            <a:solidFill>
              <a:srgbClr val="000000"/>
            </a:solidFill>
            <a:round/>
            <a:headEnd/>
            <a:tailEnd/>
          </a:ln>
        </p:spPr>
        <p:txBody>
          <a:bodyPr>
            <a:prstTxWarp prst="textNoShape">
              <a:avLst/>
            </a:prstTxWarp>
          </a:bodyPr>
          <a:lstStyle/>
          <a:p>
            <a:endParaRPr lang="en-US"/>
          </a:p>
        </p:txBody>
      </p:sp>
      <p:sp>
        <p:nvSpPr>
          <p:cNvPr id="375818" name="Line 10"/>
          <p:cNvSpPr>
            <a:spLocks noChangeShapeType="1"/>
          </p:cNvSpPr>
          <p:nvPr/>
        </p:nvSpPr>
        <p:spPr bwMode="auto">
          <a:xfrm>
            <a:off x="2087563" y="3322638"/>
            <a:ext cx="1587" cy="2414587"/>
          </a:xfrm>
          <a:prstGeom prst="line">
            <a:avLst/>
          </a:prstGeom>
          <a:noFill/>
          <a:ln w="22225">
            <a:solidFill>
              <a:srgbClr val="000000"/>
            </a:solidFill>
            <a:round/>
            <a:headEnd/>
            <a:tailEnd/>
          </a:ln>
        </p:spPr>
        <p:txBody>
          <a:bodyPr>
            <a:prstTxWarp prst="textNoShape">
              <a:avLst/>
            </a:prstTxWarp>
          </a:bodyPr>
          <a:lstStyle/>
          <a:p>
            <a:endParaRPr lang="en-US"/>
          </a:p>
        </p:txBody>
      </p:sp>
      <p:sp>
        <p:nvSpPr>
          <p:cNvPr id="375819" name="Line 11"/>
          <p:cNvSpPr>
            <a:spLocks noChangeShapeType="1"/>
          </p:cNvSpPr>
          <p:nvPr/>
        </p:nvSpPr>
        <p:spPr bwMode="auto">
          <a:xfrm>
            <a:off x="511175" y="4848225"/>
            <a:ext cx="2430463" cy="1588"/>
          </a:xfrm>
          <a:prstGeom prst="line">
            <a:avLst/>
          </a:prstGeom>
          <a:noFill/>
          <a:ln w="22225">
            <a:solidFill>
              <a:srgbClr val="000000"/>
            </a:solidFill>
            <a:round/>
            <a:headEnd/>
            <a:tailEnd/>
          </a:ln>
        </p:spPr>
        <p:txBody>
          <a:bodyPr>
            <a:prstTxWarp prst="textNoShape">
              <a:avLst/>
            </a:prstTxWarp>
          </a:bodyPr>
          <a:lstStyle/>
          <a:p>
            <a:endParaRPr lang="en-US"/>
          </a:p>
        </p:txBody>
      </p:sp>
      <p:sp>
        <p:nvSpPr>
          <p:cNvPr id="375820" name="Line 12"/>
          <p:cNvSpPr>
            <a:spLocks noChangeShapeType="1"/>
          </p:cNvSpPr>
          <p:nvPr/>
        </p:nvSpPr>
        <p:spPr bwMode="auto">
          <a:xfrm>
            <a:off x="511175" y="3830638"/>
            <a:ext cx="2430463" cy="1587"/>
          </a:xfrm>
          <a:prstGeom prst="line">
            <a:avLst/>
          </a:prstGeom>
          <a:noFill/>
          <a:ln w="22225">
            <a:solidFill>
              <a:srgbClr val="000000"/>
            </a:solidFill>
            <a:round/>
            <a:headEnd/>
            <a:tailEnd/>
          </a:ln>
        </p:spPr>
        <p:txBody>
          <a:bodyPr>
            <a:prstTxWarp prst="textNoShape">
              <a:avLst/>
            </a:prstTxWarp>
          </a:bodyPr>
          <a:lstStyle/>
          <a:p>
            <a:endParaRPr lang="en-US"/>
          </a:p>
        </p:txBody>
      </p:sp>
      <p:sp>
        <p:nvSpPr>
          <p:cNvPr id="375821" name="Rectangle 13"/>
          <p:cNvSpPr>
            <a:spLocks noChangeArrowheads="1"/>
          </p:cNvSpPr>
          <p:nvPr/>
        </p:nvSpPr>
        <p:spPr bwMode="auto">
          <a:xfrm>
            <a:off x="904875" y="3630613"/>
            <a:ext cx="82550" cy="198437"/>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0</a:t>
            </a:r>
            <a:endParaRPr lang="en-US" sz="3200"/>
          </a:p>
        </p:txBody>
      </p:sp>
      <p:sp>
        <p:nvSpPr>
          <p:cNvPr id="375822" name="Rectangle 14"/>
          <p:cNvSpPr>
            <a:spLocks noChangeArrowheads="1"/>
          </p:cNvSpPr>
          <p:nvPr/>
        </p:nvSpPr>
        <p:spPr bwMode="auto">
          <a:xfrm>
            <a:off x="1430338" y="3630613"/>
            <a:ext cx="82550" cy="198437"/>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1</a:t>
            </a:r>
            <a:endParaRPr lang="en-US" sz="3200"/>
          </a:p>
        </p:txBody>
      </p:sp>
      <p:sp>
        <p:nvSpPr>
          <p:cNvPr id="375823" name="Rectangle 15"/>
          <p:cNvSpPr>
            <a:spLocks noChangeArrowheads="1"/>
          </p:cNvSpPr>
          <p:nvPr/>
        </p:nvSpPr>
        <p:spPr bwMode="auto">
          <a:xfrm>
            <a:off x="1955800" y="3630613"/>
            <a:ext cx="82550" cy="198437"/>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3</a:t>
            </a:r>
            <a:endParaRPr lang="en-US" sz="3200"/>
          </a:p>
        </p:txBody>
      </p:sp>
      <p:sp>
        <p:nvSpPr>
          <p:cNvPr id="375824" name="Rectangle 16"/>
          <p:cNvSpPr>
            <a:spLocks noChangeArrowheads="1"/>
          </p:cNvSpPr>
          <p:nvPr/>
        </p:nvSpPr>
        <p:spPr bwMode="auto">
          <a:xfrm>
            <a:off x="2481263" y="3630613"/>
            <a:ext cx="82550" cy="198437"/>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2</a:t>
            </a:r>
            <a:endParaRPr lang="en-US" sz="3200"/>
          </a:p>
        </p:txBody>
      </p:sp>
      <p:sp>
        <p:nvSpPr>
          <p:cNvPr id="375825" name="Rectangle 17"/>
          <p:cNvSpPr>
            <a:spLocks noChangeArrowheads="1"/>
          </p:cNvSpPr>
          <p:nvPr/>
        </p:nvSpPr>
        <p:spPr bwMode="auto">
          <a:xfrm>
            <a:off x="904875" y="4140200"/>
            <a:ext cx="82550" cy="1984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4</a:t>
            </a:r>
            <a:endParaRPr lang="en-US" sz="3200"/>
          </a:p>
        </p:txBody>
      </p:sp>
      <p:sp>
        <p:nvSpPr>
          <p:cNvPr id="375826" name="Rectangle 18"/>
          <p:cNvSpPr>
            <a:spLocks noChangeArrowheads="1"/>
          </p:cNvSpPr>
          <p:nvPr/>
        </p:nvSpPr>
        <p:spPr bwMode="auto">
          <a:xfrm>
            <a:off x="1430338" y="4140200"/>
            <a:ext cx="82550" cy="1984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5</a:t>
            </a:r>
            <a:endParaRPr lang="en-US" sz="3200"/>
          </a:p>
        </p:txBody>
      </p:sp>
      <p:sp>
        <p:nvSpPr>
          <p:cNvPr id="375827" name="Rectangle 19"/>
          <p:cNvSpPr>
            <a:spLocks noChangeArrowheads="1"/>
          </p:cNvSpPr>
          <p:nvPr/>
        </p:nvSpPr>
        <p:spPr bwMode="auto">
          <a:xfrm>
            <a:off x="1955800" y="4140200"/>
            <a:ext cx="82550" cy="1984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7</a:t>
            </a:r>
            <a:endParaRPr lang="en-US" sz="3200"/>
          </a:p>
        </p:txBody>
      </p:sp>
      <p:sp>
        <p:nvSpPr>
          <p:cNvPr id="375828" name="Rectangle 20"/>
          <p:cNvSpPr>
            <a:spLocks noChangeArrowheads="1"/>
          </p:cNvSpPr>
          <p:nvPr/>
        </p:nvSpPr>
        <p:spPr bwMode="auto">
          <a:xfrm>
            <a:off x="2481263" y="4140200"/>
            <a:ext cx="82550" cy="1984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6</a:t>
            </a:r>
            <a:endParaRPr lang="en-US" sz="3200"/>
          </a:p>
        </p:txBody>
      </p:sp>
      <p:sp>
        <p:nvSpPr>
          <p:cNvPr id="375829" name="Rectangle 21"/>
          <p:cNvSpPr>
            <a:spLocks noChangeArrowheads="1"/>
          </p:cNvSpPr>
          <p:nvPr/>
        </p:nvSpPr>
        <p:spPr bwMode="auto">
          <a:xfrm>
            <a:off x="839788" y="4648200"/>
            <a:ext cx="165100" cy="1984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12</a:t>
            </a:r>
            <a:endParaRPr lang="en-US" sz="3200"/>
          </a:p>
        </p:txBody>
      </p:sp>
      <p:sp>
        <p:nvSpPr>
          <p:cNvPr id="375830" name="Rectangle 22"/>
          <p:cNvSpPr>
            <a:spLocks noChangeArrowheads="1"/>
          </p:cNvSpPr>
          <p:nvPr/>
        </p:nvSpPr>
        <p:spPr bwMode="auto">
          <a:xfrm>
            <a:off x="1365250" y="4648200"/>
            <a:ext cx="165100" cy="1984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13</a:t>
            </a:r>
            <a:endParaRPr lang="en-US" sz="3200"/>
          </a:p>
        </p:txBody>
      </p:sp>
      <p:sp>
        <p:nvSpPr>
          <p:cNvPr id="375831" name="Rectangle 23"/>
          <p:cNvSpPr>
            <a:spLocks noChangeArrowheads="1"/>
          </p:cNvSpPr>
          <p:nvPr/>
        </p:nvSpPr>
        <p:spPr bwMode="auto">
          <a:xfrm>
            <a:off x="1890713" y="4648200"/>
            <a:ext cx="165100" cy="1984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15</a:t>
            </a:r>
            <a:endParaRPr lang="en-US" sz="3200"/>
          </a:p>
        </p:txBody>
      </p:sp>
      <p:sp>
        <p:nvSpPr>
          <p:cNvPr id="375832" name="Rectangle 24"/>
          <p:cNvSpPr>
            <a:spLocks noChangeArrowheads="1"/>
          </p:cNvSpPr>
          <p:nvPr/>
        </p:nvSpPr>
        <p:spPr bwMode="auto">
          <a:xfrm>
            <a:off x="2416175" y="4648200"/>
            <a:ext cx="165100" cy="1984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14</a:t>
            </a:r>
            <a:endParaRPr lang="en-US" sz="3200"/>
          </a:p>
        </p:txBody>
      </p:sp>
      <p:sp>
        <p:nvSpPr>
          <p:cNvPr id="375833" name="Rectangle 25"/>
          <p:cNvSpPr>
            <a:spLocks noChangeArrowheads="1"/>
          </p:cNvSpPr>
          <p:nvPr/>
        </p:nvSpPr>
        <p:spPr bwMode="auto">
          <a:xfrm>
            <a:off x="904875" y="5156200"/>
            <a:ext cx="82550" cy="1984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8</a:t>
            </a:r>
            <a:endParaRPr lang="en-US" sz="3200"/>
          </a:p>
        </p:txBody>
      </p:sp>
      <p:sp>
        <p:nvSpPr>
          <p:cNvPr id="375834" name="Rectangle 26"/>
          <p:cNvSpPr>
            <a:spLocks noChangeArrowheads="1"/>
          </p:cNvSpPr>
          <p:nvPr/>
        </p:nvSpPr>
        <p:spPr bwMode="auto">
          <a:xfrm>
            <a:off x="1430338" y="5156200"/>
            <a:ext cx="82550" cy="1984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9</a:t>
            </a:r>
            <a:endParaRPr lang="en-US" sz="3200"/>
          </a:p>
        </p:txBody>
      </p:sp>
      <p:sp>
        <p:nvSpPr>
          <p:cNvPr id="375835" name="Rectangle 27"/>
          <p:cNvSpPr>
            <a:spLocks noChangeArrowheads="1"/>
          </p:cNvSpPr>
          <p:nvPr/>
        </p:nvSpPr>
        <p:spPr bwMode="auto">
          <a:xfrm>
            <a:off x="1890713" y="5156200"/>
            <a:ext cx="165100" cy="1984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11</a:t>
            </a:r>
            <a:endParaRPr lang="en-US" sz="3200"/>
          </a:p>
        </p:txBody>
      </p:sp>
      <p:sp>
        <p:nvSpPr>
          <p:cNvPr id="375836" name="Rectangle 28"/>
          <p:cNvSpPr>
            <a:spLocks noChangeArrowheads="1"/>
          </p:cNvSpPr>
          <p:nvPr/>
        </p:nvSpPr>
        <p:spPr bwMode="auto">
          <a:xfrm>
            <a:off x="2416175" y="5156200"/>
            <a:ext cx="165100" cy="1984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300">
                <a:solidFill>
                  <a:srgbClr val="000000"/>
                </a:solidFill>
              </a:rPr>
              <a:t>10</a:t>
            </a:r>
            <a:endParaRPr lang="en-US" sz="3200"/>
          </a:p>
        </p:txBody>
      </p:sp>
      <p:sp>
        <p:nvSpPr>
          <p:cNvPr id="375837" name="Rectangle 29"/>
          <p:cNvSpPr>
            <a:spLocks noChangeArrowheads="1"/>
          </p:cNvSpPr>
          <p:nvPr/>
        </p:nvSpPr>
        <p:spPr bwMode="auto">
          <a:xfrm>
            <a:off x="1233488" y="3873500"/>
            <a:ext cx="146050"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1</a:t>
            </a:r>
            <a:endParaRPr lang="en-US" sz="3200"/>
          </a:p>
        </p:txBody>
      </p:sp>
      <p:sp>
        <p:nvSpPr>
          <p:cNvPr id="375838" name="Rectangle 30"/>
          <p:cNvSpPr>
            <a:spLocks noChangeArrowheads="1"/>
          </p:cNvSpPr>
          <p:nvPr/>
        </p:nvSpPr>
        <p:spPr bwMode="auto">
          <a:xfrm>
            <a:off x="1233488" y="4889500"/>
            <a:ext cx="146050"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1</a:t>
            </a:r>
            <a:endParaRPr lang="en-US" sz="3200"/>
          </a:p>
        </p:txBody>
      </p:sp>
      <p:sp>
        <p:nvSpPr>
          <p:cNvPr id="375839" name="Rectangle 31"/>
          <p:cNvSpPr>
            <a:spLocks noChangeArrowheads="1"/>
          </p:cNvSpPr>
          <p:nvPr/>
        </p:nvSpPr>
        <p:spPr bwMode="auto">
          <a:xfrm>
            <a:off x="2284413" y="3873500"/>
            <a:ext cx="146050"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1</a:t>
            </a:r>
            <a:endParaRPr lang="en-US" sz="3200"/>
          </a:p>
        </p:txBody>
      </p:sp>
      <p:sp>
        <p:nvSpPr>
          <p:cNvPr id="375840" name="Rectangle 32"/>
          <p:cNvSpPr>
            <a:spLocks noChangeArrowheads="1"/>
          </p:cNvSpPr>
          <p:nvPr/>
        </p:nvSpPr>
        <p:spPr bwMode="auto">
          <a:xfrm>
            <a:off x="1758950" y="3873500"/>
            <a:ext cx="146050"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1</a:t>
            </a:r>
            <a:endParaRPr lang="en-US" sz="3200"/>
          </a:p>
        </p:txBody>
      </p:sp>
      <p:sp>
        <p:nvSpPr>
          <p:cNvPr id="375841" name="Rectangle 33"/>
          <p:cNvSpPr>
            <a:spLocks noChangeArrowheads="1"/>
          </p:cNvSpPr>
          <p:nvPr/>
        </p:nvSpPr>
        <p:spPr bwMode="auto">
          <a:xfrm>
            <a:off x="708025" y="4889500"/>
            <a:ext cx="146050"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1</a:t>
            </a:r>
            <a:endParaRPr lang="en-US" sz="3200"/>
          </a:p>
        </p:txBody>
      </p:sp>
      <p:sp>
        <p:nvSpPr>
          <p:cNvPr id="375842" name="Rectangle 34"/>
          <p:cNvSpPr>
            <a:spLocks noChangeArrowheads="1"/>
          </p:cNvSpPr>
          <p:nvPr/>
        </p:nvSpPr>
        <p:spPr bwMode="auto">
          <a:xfrm>
            <a:off x="708025" y="4381500"/>
            <a:ext cx="211138"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X</a:t>
            </a:r>
            <a:endParaRPr lang="en-US" sz="3200"/>
          </a:p>
        </p:txBody>
      </p:sp>
      <p:sp>
        <p:nvSpPr>
          <p:cNvPr id="375843" name="Rectangle 35"/>
          <p:cNvSpPr>
            <a:spLocks noChangeArrowheads="1"/>
          </p:cNvSpPr>
          <p:nvPr/>
        </p:nvSpPr>
        <p:spPr bwMode="auto">
          <a:xfrm>
            <a:off x="1168400" y="4381500"/>
            <a:ext cx="211138"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X</a:t>
            </a:r>
            <a:endParaRPr lang="en-US" sz="3200"/>
          </a:p>
        </p:txBody>
      </p:sp>
      <p:sp>
        <p:nvSpPr>
          <p:cNvPr id="375844" name="Rectangle 36"/>
          <p:cNvSpPr>
            <a:spLocks noChangeArrowheads="1"/>
          </p:cNvSpPr>
          <p:nvPr/>
        </p:nvSpPr>
        <p:spPr bwMode="auto">
          <a:xfrm>
            <a:off x="1758950" y="4381500"/>
            <a:ext cx="211138"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X</a:t>
            </a:r>
            <a:endParaRPr lang="en-US" sz="3200"/>
          </a:p>
        </p:txBody>
      </p:sp>
      <p:sp>
        <p:nvSpPr>
          <p:cNvPr id="375845" name="Rectangle 37"/>
          <p:cNvSpPr>
            <a:spLocks noChangeArrowheads="1"/>
          </p:cNvSpPr>
          <p:nvPr/>
        </p:nvSpPr>
        <p:spPr bwMode="auto">
          <a:xfrm>
            <a:off x="1758950" y="4889500"/>
            <a:ext cx="211138"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X</a:t>
            </a:r>
            <a:endParaRPr lang="en-US" sz="3200"/>
          </a:p>
        </p:txBody>
      </p:sp>
      <p:sp>
        <p:nvSpPr>
          <p:cNvPr id="375846" name="Rectangle 38"/>
          <p:cNvSpPr>
            <a:spLocks noChangeArrowheads="1"/>
          </p:cNvSpPr>
          <p:nvPr/>
        </p:nvSpPr>
        <p:spPr bwMode="auto">
          <a:xfrm>
            <a:off x="2219325" y="4889500"/>
            <a:ext cx="211138"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X</a:t>
            </a:r>
            <a:endParaRPr lang="en-US" sz="3200"/>
          </a:p>
        </p:txBody>
      </p:sp>
      <p:sp>
        <p:nvSpPr>
          <p:cNvPr id="375847" name="Rectangle 39"/>
          <p:cNvSpPr>
            <a:spLocks noChangeArrowheads="1"/>
          </p:cNvSpPr>
          <p:nvPr/>
        </p:nvSpPr>
        <p:spPr bwMode="auto">
          <a:xfrm>
            <a:off x="2284413" y="4381500"/>
            <a:ext cx="211137"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X</a:t>
            </a:r>
            <a:endParaRPr lang="en-US" sz="3200"/>
          </a:p>
        </p:txBody>
      </p:sp>
      <p:sp>
        <p:nvSpPr>
          <p:cNvPr id="375848" name="Rectangle 40"/>
          <p:cNvSpPr>
            <a:spLocks noChangeArrowheads="1"/>
          </p:cNvSpPr>
          <p:nvPr/>
        </p:nvSpPr>
        <p:spPr bwMode="auto">
          <a:xfrm>
            <a:off x="708025" y="3365500"/>
            <a:ext cx="146050"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0</a:t>
            </a:r>
            <a:endParaRPr lang="en-US" sz="3200"/>
          </a:p>
        </p:txBody>
      </p:sp>
      <p:sp>
        <p:nvSpPr>
          <p:cNvPr id="375849" name="Rectangle 41"/>
          <p:cNvSpPr>
            <a:spLocks noChangeArrowheads="1"/>
          </p:cNvSpPr>
          <p:nvPr/>
        </p:nvSpPr>
        <p:spPr bwMode="auto">
          <a:xfrm>
            <a:off x="1233488" y="3365500"/>
            <a:ext cx="146050"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0</a:t>
            </a:r>
            <a:endParaRPr lang="en-US" sz="3200"/>
          </a:p>
        </p:txBody>
      </p:sp>
      <p:sp>
        <p:nvSpPr>
          <p:cNvPr id="375850" name="Rectangle 42"/>
          <p:cNvSpPr>
            <a:spLocks noChangeArrowheads="1"/>
          </p:cNvSpPr>
          <p:nvPr/>
        </p:nvSpPr>
        <p:spPr bwMode="auto">
          <a:xfrm>
            <a:off x="1758950" y="3365500"/>
            <a:ext cx="146050"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0</a:t>
            </a:r>
            <a:endParaRPr lang="en-US" sz="3200"/>
          </a:p>
        </p:txBody>
      </p:sp>
      <p:sp>
        <p:nvSpPr>
          <p:cNvPr id="375851" name="Rectangle 43"/>
          <p:cNvSpPr>
            <a:spLocks noChangeArrowheads="1"/>
          </p:cNvSpPr>
          <p:nvPr/>
        </p:nvSpPr>
        <p:spPr bwMode="auto">
          <a:xfrm>
            <a:off x="2284413" y="3365500"/>
            <a:ext cx="146050"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0</a:t>
            </a:r>
            <a:endParaRPr lang="en-US" sz="3200"/>
          </a:p>
        </p:txBody>
      </p:sp>
      <p:sp>
        <p:nvSpPr>
          <p:cNvPr id="375852" name="Rectangle 44"/>
          <p:cNvSpPr>
            <a:spLocks noChangeArrowheads="1"/>
          </p:cNvSpPr>
          <p:nvPr/>
        </p:nvSpPr>
        <p:spPr bwMode="auto">
          <a:xfrm>
            <a:off x="708025" y="3873500"/>
            <a:ext cx="146050" cy="350838"/>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rPr>
              <a:t>0</a:t>
            </a:r>
            <a:endParaRPr lang="en-US" sz="3200"/>
          </a:p>
        </p:txBody>
      </p:sp>
      <p:sp>
        <p:nvSpPr>
          <p:cNvPr id="375853" name="AutoShape 45"/>
          <p:cNvSpPr>
            <a:spLocks noChangeArrowheads="1"/>
          </p:cNvSpPr>
          <p:nvPr/>
        </p:nvSpPr>
        <p:spPr bwMode="auto">
          <a:xfrm>
            <a:off x="577850" y="4402138"/>
            <a:ext cx="1970088" cy="890587"/>
          </a:xfrm>
          <a:prstGeom prst="roundRect">
            <a:avLst>
              <a:gd name="adj" fmla="val 14287"/>
            </a:avLst>
          </a:prstGeom>
          <a:noFill/>
          <a:ln w="44450">
            <a:solidFill>
              <a:schemeClr val="accent2"/>
            </a:solidFill>
            <a:round/>
            <a:headEnd/>
            <a:tailEnd/>
          </a:ln>
        </p:spPr>
        <p:txBody>
          <a:bodyPr>
            <a:prstTxWarp prst="textNoShape">
              <a:avLst/>
            </a:prstTxWarp>
          </a:bodyPr>
          <a:lstStyle/>
          <a:p>
            <a:endParaRPr lang="en-US"/>
          </a:p>
        </p:txBody>
      </p:sp>
      <p:sp>
        <p:nvSpPr>
          <p:cNvPr id="375854" name="AutoShape 46"/>
          <p:cNvSpPr>
            <a:spLocks noChangeArrowheads="1"/>
          </p:cNvSpPr>
          <p:nvPr/>
        </p:nvSpPr>
        <p:spPr bwMode="auto">
          <a:xfrm>
            <a:off x="1104900" y="3894138"/>
            <a:ext cx="917575" cy="865187"/>
          </a:xfrm>
          <a:prstGeom prst="roundRect">
            <a:avLst>
              <a:gd name="adj" fmla="val 16667"/>
            </a:avLst>
          </a:prstGeom>
          <a:noFill/>
          <a:ln w="44450">
            <a:solidFill>
              <a:schemeClr val="accent2"/>
            </a:solidFill>
            <a:round/>
            <a:headEnd/>
            <a:tailEnd/>
          </a:ln>
        </p:spPr>
        <p:txBody>
          <a:bodyPr>
            <a:prstTxWarp prst="textNoShape">
              <a:avLst/>
            </a:prstTxWarp>
          </a:bodyPr>
          <a:lstStyle/>
          <a:p>
            <a:endParaRPr lang="en-US"/>
          </a:p>
        </p:txBody>
      </p:sp>
      <p:sp>
        <p:nvSpPr>
          <p:cNvPr id="375855" name="AutoShape 47"/>
          <p:cNvSpPr>
            <a:spLocks noChangeArrowheads="1"/>
          </p:cNvSpPr>
          <p:nvPr/>
        </p:nvSpPr>
        <p:spPr bwMode="auto">
          <a:xfrm>
            <a:off x="1630363" y="3957638"/>
            <a:ext cx="917575" cy="712787"/>
          </a:xfrm>
          <a:prstGeom prst="roundRect">
            <a:avLst>
              <a:gd name="adj" fmla="val 16667"/>
            </a:avLst>
          </a:prstGeom>
          <a:noFill/>
          <a:ln w="44450">
            <a:solidFill>
              <a:schemeClr val="accent2"/>
            </a:solidFill>
            <a:round/>
            <a:headEnd/>
            <a:tailEnd/>
          </a:ln>
        </p:spPr>
        <p:txBody>
          <a:bodyPr>
            <a:prstTxWarp prst="textNoShape">
              <a:avLst/>
            </a:prstTxWarp>
          </a:bodyPr>
          <a:lstStyle/>
          <a:p>
            <a:endParaRPr lang="en-US"/>
          </a:p>
        </p:txBody>
      </p:sp>
      <p:sp>
        <p:nvSpPr>
          <p:cNvPr id="375856" name="Rectangle 48"/>
          <p:cNvSpPr>
            <a:spLocks noChangeArrowheads="1"/>
          </p:cNvSpPr>
          <p:nvPr/>
        </p:nvSpPr>
        <p:spPr bwMode="auto">
          <a:xfrm>
            <a:off x="2757488" y="4122738"/>
            <a:ext cx="146050" cy="350837"/>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latin typeface="SWISS" charset="0"/>
              </a:rPr>
              <a:t>x</a:t>
            </a:r>
            <a:endParaRPr lang="en-US" sz="3200"/>
          </a:p>
        </p:txBody>
      </p:sp>
      <p:sp>
        <p:nvSpPr>
          <p:cNvPr id="375857" name="Rectangle 49"/>
          <p:cNvSpPr>
            <a:spLocks noChangeArrowheads="1"/>
          </p:cNvSpPr>
          <p:nvPr/>
        </p:nvSpPr>
        <p:spPr bwMode="auto">
          <a:xfrm>
            <a:off x="2025650" y="2852738"/>
            <a:ext cx="146050" cy="350837"/>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2300">
                <a:solidFill>
                  <a:srgbClr val="000000"/>
                </a:solidFill>
                <a:latin typeface="SWISS" charset="0"/>
              </a:rPr>
              <a:t>y</a:t>
            </a:r>
            <a:endParaRPr lang="en-US" sz="3200"/>
          </a:p>
        </p:txBody>
      </p:sp>
      <p:sp>
        <p:nvSpPr>
          <p:cNvPr id="375858" name="Rectangle 50"/>
          <p:cNvSpPr>
            <a:spLocks noChangeArrowheads="1"/>
          </p:cNvSpPr>
          <p:nvPr/>
        </p:nvSpPr>
        <p:spPr bwMode="auto">
          <a:xfrm>
            <a:off x="5116513" y="5748338"/>
            <a:ext cx="90487" cy="193675"/>
          </a:xfrm>
          <a:prstGeom prst="rect">
            <a:avLst/>
          </a:prstGeom>
          <a:noFill/>
          <a:ln w="9525">
            <a:noFill/>
            <a:miter lim="800000"/>
            <a:headEnd/>
            <a:tailEnd/>
          </a:ln>
        </p:spPr>
        <p:txBody>
          <a:bodyPr wrap="none" lIns="0" tIns="0" rIns="0" bIns="0">
            <a:prstTxWarp prst="textNoShape">
              <a:avLst/>
            </a:prstTxWarp>
            <a:spAutoFit/>
          </a:bodyPr>
          <a:lstStyle/>
          <a:p>
            <a:pPr>
              <a:buClrTx/>
            </a:pPr>
            <a:r>
              <a:rPr lang="en-US" sz="1100">
                <a:solidFill>
                  <a:srgbClr val="000000"/>
                </a:solidFill>
              </a:rPr>
              <a:t> </a:t>
            </a:r>
            <a:endParaRPr lang="en-US" sz="3200"/>
          </a:p>
        </p:txBody>
      </p:sp>
      <p:grpSp>
        <p:nvGrpSpPr>
          <p:cNvPr id="375889" name="Group 81"/>
          <p:cNvGrpSpPr>
            <a:grpSpLocks/>
          </p:cNvGrpSpPr>
          <p:nvPr/>
        </p:nvGrpSpPr>
        <p:grpSpPr bwMode="auto">
          <a:xfrm>
            <a:off x="2997200" y="4287838"/>
            <a:ext cx="5038725" cy="466725"/>
            <a:chOff x="2048" y="2885"/>
            <a:chExt cx="3174" cy="294"/>
          </a:xfrm>
        </p:grpSpPr>
        <p:sp>
          <p:nvSpPr>
            <p:cNvPr id="375860" name="Line 52"/>
            <p:cNvSpPr>
              <a:spLocks noChangeShapeType="1"/>
            </p:cNvSpPr>
            <p:nvPr/>
          </p:nvSpPr>
          <p:spPr bwMode="auto">
            <a:xfrm>
              <a:off x="3354" y="2967"/>
              <a:ext cx="160" cy="1"/>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75861" name="Line 53"/>
            <p:cNvSpPr>
              <a:spLocks noChangeShapeType="1"/>
            </p:cNvSpPr>
            <p:nvPr/>
          </p:nvSpPr>
          <p:spPr bwMode="auto">
            <a:xfrm>
              <a:off x="4054" y="2967"/>
              <a:ext cx="159" cy="1"/>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75862" name="Line 54"/>
            <p:cNvSpPr>
              <a:spLocks noChangeShapeType="1"/>
            </p:cNvSpPr>
            <p:nvPr/>
          </p:nvSpPr>
          <p:spPr bwMode="auto">
            <a:xfrm>
              <a:off x="4950" y="2967"/>
              <a:ext cx="104" cy="1"/>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75863" name="Line 55"/>
            <p:cNvSpPr>
              <a:spLocks noChangeShapeType="1"/>
            </p:cNvSpPr>
            <p:nvPr/>
          </p:nvSpPr>
          <p:spPr bwMode="auto">
            <a:xfrm>
              <a:off x="5110" y="2967"/>
              <a:ext cx="112" cy="1"/>
            </a:xfrm>
            <a:prstGeom prst="line">
              <a:avLst/>
            </a:prstGeom>
            <a:noFill/>
            <a:ln w="28575">
              <a:solidFill>
                <a:srgbClr val="000000"/>
              </a:solidFill>
              <a:round/>
              <a:headEnd/>
              <a:tailEnd/>
            </a:ln>
          </p:spPr>
          <p:txBody>
            <a:bodyPr>
              <a:prstTxWarp prst="textNoShape">
                <a:avLst/>
              </a:prstTxWarp>
            </a:bodyPr>
            <a:lstStyle/>
            <a:p>
              <a:endParaRPr lang="en-US"/>
            </a:p>
          </p:txBody>
        </p:sp>
        <p:sp>
          <p:nvSpPr>
            <p:cNvPr id="375864" name="Rectangle 56"/>
            <p:cNvSpPr>
              <a:spLocks noChangeArrowheads="1"/>
            </p:cNvSpPr>
            <p:nvPr/>
          </p:nvSpPr>
          <p:spPr bwMode="auto">
            <a:xfrm>
              <a:off x="5102" y="2910"/>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y</a:t>
              </a:r>
              <a:endParaRPr lang="en-US" sz="3200" b="1"/>
            </a:p>
          </p:txBody>
        </p:sp>
        <p:sp>
          <p:nvSpPr>
            <p:cNvPr id="375865" name="Rectangle 57"/>
            <p:cNvSpPr>
              <a:spLocks noChangeArrowheads="1"/>
            </p:cNvSpPr>
            <p:nvPr/>
          </p:nvSpPr>
          <p:spPr bwMode="auto">
            <a:xfrm>
              <a:off x="5046" y="2910"/>
              <a:ext cx="56"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 </a:t>
              </a:r>
              <a:endParaRPr lang="en-US" sz="3200" b="1"/>
            </a:p>
          </p:txBody>
        </p:sp>
        <p:sp>
          <p:nvSpPr>
            <p:cNvPr id="375866" name="Rectangle 58"/>
            <p:cNvSpPr>
              <a:spLocks noChangeArrowheads="1"/>
            </p:cNvSpPr>
            <p:nvPr/>
          </p:nvSpPr>
          <p:spPr bwMode="auto">
            <a:xfrm>
              <a:off x="4937" y="2910"/>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x</a:t>
              </a:r>
              <a:endParaRPr lang="en-US" sz="3200" b="1"/>
            </a:p>
          </p:txBody>
        </p:sp>
        <p:sp>
          <p:nvSpPr>
            <p:cNvPr id="375867" name="Rectangle 59"/>
            <p:cNvSpPr>
              <a:spLocks noChangeArrowheads="1"/>
            </p:cNvSpPr>
            <p:nvPr/>
          </p:nvSpPr>
          <p:spPr bwMode="auto">
            <a:xfrm>
              <a:off x="4709" y="2910"/>
              <a:ext cx="218"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 w</a:t>
              </a:r>
              <a:endParaRPr lang="en-US" sz="3200" b="1"/>
            </a:p>
          </p:txBody>
        </p:sp>
        <p:sp>
          <p:nvSpPr>
            <p:cNvPr id="375868" name="Rectangle 60"/>
            <p:cNvSpPr>
              <a:spLocks noChangeArrowheads="1"/>
            </p:cNvSpPr>
            <p:nvPr/>
          </p:nvSpPr>
          <p:spPr bwMode="auto">
            <a:xfrm>
              <a:off x="4533" y="2910"/>
              <a:ext cx="56"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 </a:t>
              </a:r>
              <a:endParaRPr lang="en-US" sz="3200" b="1"/>
            </a:p>
          </p:txBody>
        </p:sp>
        <p:sp>
          <p:nvSpPr>
            <p:cNvPr id="375869" name="Rectangle 61"/>
            <p:cNvSpPr>
              <a:spLocks noChangeArrowheads="1"/>
            </p:cNvSpPr>
            <p:nvPr/>
          </p:nvSpPr>
          <p:spPr bwMode="auto">
            <a:xfrm>
              <a:off x="4365" y="2910"/>
              <a:ext cx="168"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 y</a:t>
              </a:r>
              <a:endParaRPr lang="en-US" sz="3200" b="1"/>
            </a:p>
          </p:txBody>
        </p:sp>
        <p:sp>
          <p:nvSpPr>
            <p:cNvPr id="375870" name="Rectangle 62"/>
            <p:cNvSpPr>
              <a:spLocks noChangeArrowheads="1"/>
            </p:cNvSpPr>
            <p:nvPr/>
          </p:nvSpPr>
          <p:spPr bwMode="auto">
            <a:xfrm>
              <a:off x="4256" y="2910"/>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x</a:t>
              </a:r>
              <a:endParaRPr lang="en-US" sz="3200" b="1"/>
            </a:p>
          </p:txBody>
        </p:sp>
        <p:sp>
          <p:nvSpPr>
            <p:cNvPr id="375871" name="Rectangle 63"/>
            <p:cNvSpPr>
              <a:spLocks noChangeArrowheads="1"/>
            </p:cNvSpPr>
            <p:nvPr/>
          </p:nvSpPr>
          <p:spPr bwMode="auto">
            <a:xfrm>
              <a:off x="4205" y="2910"/>
              <a:ext cx="56"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 </a:t>
              </a:r>
              <a:endParaRPr lang="en-US" sz="3200" b="1"/>
            </a:p>
          </p:txBody>
        </p:sp>
        <p:sp>
          <p:nvSpPr>
            <p:cNvPr id="375872" name="Rectangle 64"/>
            <p:cNvSpPr>
              <a:spLocks noChangeArrowheads="1"/>
            </p:cNvSpPr>
            <p:nvPr/>
          </p:nvSpPr>
          <p:spPr bwMode="auto">
            <a:xfrm>
              <a:off x="4046" y="2910"/>
              <a:ext cx="16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w</a:t>
              </a:r>
              <a:endParaRPr lang="en-US" sz="3200" b="1"/>
            </a:p>
          </p:txBody>
        </p:sp>
        <p:sp>
          <p:nvSpPr>
            <p:cNvPr id="375873" name="Rectangle 65"/>
            <p:cNvSpPr>
              <a:spLocks noChangeArrowheads="1"/>
            </p:cNvSpPr>
            <p:nvPr/>
          </p:nvSpPr>
          <p:spPr bwMode="auto">
            <a:xfrm>
              <a:off x="3990" y="2910"/>
              <a:ext cx="56"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 </a:t>
              </a:r>
              <a:endParaRPr lang="en-US" sz="3200" b="1"/>
            </a:p>
          </p:txBody>
        </p:sp>
        <p:sp>
          <p:nvSpPr>
            <p:cNvPr id="375874" name="Rectangle 66"/>
            <p:cNvSpPr>
              <a:spLocks noChangeArrowheads="1"/>
            </p:cNvSpPr>
            <p:nvPr/>
          </p:nvSpPr>
          <p:spPr bwMode="auto">
            <a:xfrm>
              <a:off x="3813" y="2910"/>
              <a:ext cx="56"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 </a:t>
              </a:r>
              <a:endParaRPr lang="en-US" sz="3200" b="1"/>
            </a:p>
          </p:txBody>
        </p:sp>
        <p:sp>
          <p:nvSpPr>
            <p:cNvPr id="375875" name="Rectangle 67"/>
            <p:cNvSpPr>
              <a:spLocks noChangeArrowheads="1"/>
            </p:cNvSpPr>
            <p:nvPr/>
          </p:nvSpPr>
          <p:spPr bwMode="auto">
            <a:xfrm>
              <a:off x="3718" y="2910"/>
              <a:ext cx="99"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z</a:t>
              </a:r>
              <a:endParaRPr lang="en-US" sz="3200" b="1"/>
            </a:p>
          </p:txBody>
        </p:sp>
        <p:sp>
          <p:nvSpPr>
            <p:cNvPr id="375876" name="Rectangle 68"/>
            <p:cNvSpPr>
              <a:spLocks noChangeArrowheads="1"/>
            </p:cNvSpPr>
            <p:nvPr/>
          </p:nvSpPr>
          <p:spPr bwMode="auto">
            <a:xfrm>
              <a:off x="3665" y="2910"/>
              <a:ext cx="56"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 </a:t>
              </a:r>
              <a:endParaRPr lang="en-US" sz="3200" b="1"/>
            </a:p>
          </p:txBody>
        </p:sp>
        <p:sp>
          <p:nvSpPr>
            <p:cNvPr id="375877" name="Rectangle 69"/>
            <p:cNvSpPr>
              <a:spLocks noChangeArrowheads="1"/>
            </p:cNvSpPr>
            <p:nvPr/>
          </p:nvSpPr>
          <p:spPr bwMode="auto">
            <a:xfrm>
              <a:off x="3556" y="2910"/>
              <a:ext cx="11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x</a:t>
              </a:r>
              <a:endParaRPr lang="en-US" sz="3200" b="1"/>
            </a:p>
          </p:txBody>
        </p:sp>
        <p:sp>
          <p:nvSpPr>
            <p:cNvPr id="375878" name="Rectangle 70"/>
            <p:cNvSpPr>
              <a:spLocks noChangeArrowheads="1"/>
            </p:cNvSpPr>
            <p:nvPr/>
          </p:nvSpPr>
          <p:spPr bwMode="auto">
            <a:xfrm>
              <a:off x="3506" y="2910"/>
              <a:ext cx="56"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 </a:t>
              </a:r>
              <a:endParaRPr lang="en-US" sz="3200" b="1"/>
            </a:p>
          </p:txBody>
        </p:sp>
        <p:sp>
          <p:nvSpPr>
            <p:cNvPr id="375879" name="Rectangle 71"/>
            <p:cNvSpPr>
              <a:spLocks noChangeArrowheads="1"/>
            </p:cNvSpPr>
            <p:nvPr/>
          </p:nvSpPr>
          <p:spPr bwMode="auto">
            <a:xfrm>
              <a:off x="3346" y="2910"/>
              <a:ext cx="162"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w</a:t>
              </a:r>
              <a:endParaRPr lang="en-US" sz="3200" b="1"/>
            </a:p>
          </p:txBody>
        </p:sp>
        <p:sp>
          <p:nvSpPr>
            <p:cNvPr id="375880" name="Rectangle 72"/>
            <p:cNvSpPr>
              <a:spLocks noChangeArrowheads="1"/>
            </p:cNvSpPr>
            <p:nvPr/>
          </p:nvSpPr>
          <p:spPr bwMode="auto">
            <a:xfrm>
              <a:off x="3250" y="2910"/>
              <a:ext cx="56"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 </a:t>
              </a:r>
              <a:endParaRPr lang="en-US" sz="3200" b="1"/>
            </a:p>
          </p:txBody>
        </p:sp>
        <p:sp>
          <p:nvSpPr>
            <p:cNvPr id="375881" name="Rectangle 73"/>
            <p:cNvSpPr>
              <a:spLocks noChangeArrowheads="1"/>
            </p:cNvSpPr>
            <p:nvPr/>
          </p:nvSpPr>
          <p:spPr bwMode="auto">
            <a:xfrm>
              <a:off x="3077" y="2910"/>
              <a:ext cx="56"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 </a:t>
              </a:r>
              <a:endParaRPr lang="en-US" sz="3200" b="1"/>
            </a:p>
          </p:txBody>
        </p:sp>
        <p:sp>
          <p:nvSpPr>
            <p:cNvPr id="375882" name="Rectangle 74"/>
            <p:cNvSpPr>
              <a:spLocks noChangeArrowheads="1"/>
            </p:cNvSpPr>
            <p:nvPr/>
          </p:nvSpPr>
          <p:spPr bwMode="auto">
            <a:xfrm>
              <a:off x="2912" y="2910"/>
              <a:ext cx="286"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 z) </a:t>
              </a:r>
              <a:endParaRPr lang="en-US" sz="3200" b="1"/>
            </a:p>
          </p:txBody>
        </p:sp>
        <p:sp>
          <p:nvSpPr>
            <p:cNvPr id="375883" name="Rectangle 75"/>
            <p:cNvSpPr>
              <a:spLocks noChangeArrowheads="1"/>
            </p:cNvSpPr>
            <p:nvPr/>
          </p:nvSpPr>
          <p:spPr bwMode="auto">
            <a:xfrm>
              <a:off x="2709" y="2910"/>
              <a:ext cx="224"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 y,</a:t>
              </a:r>
              <a:endParaRPr lang="en-US" sz="3200" b="1"/>
            </a:p>
          </p:txBody>
        </p:sp>
        <p:sp>
          <p:nvSpPr>
            <p:cNvPr id="375884" name="Rectangle 76"/>
            <p:cNvSpPr>
              <a:spLocks noChangeArrowheads="1"/>
            </p:cNvSpPr>
            <p:nvPr/>
          </p:nvSpPr>
          <p:spPr bwMode="auto">
            <a:xfrm>
              <a:off x="2584" y="2910"/>
              <a:ext cx="168"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x,</a:t>
              </a:r>
              <a:endParaRPr lang="en-US" sz="3200" b="1"/>
            </a:p>
          </p:txBody>
        </p:sp>
        <p:sp>
          <p:nvSpPr>
            <p:cNvPr id="375885" name="Rectangle 77"/>
            <p:cNvSpPr>
              <a:spLocks noChangeArrowheads="1"/>
            </p:cNvSpPr>
            <p:nvPr/>
          </p:nvSpPr>
          <p:spPr bwMode="auto">
            <a:xfrm>
              <a:off x="2048" y="2910"/>
              <a:ext cx="506"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rPr>
                <a:t>F</a:t>
              </a:r>
              <a:r>
                <a:rPr lang="en-US" b="1" baseline="-25000">
                  <a:solidFill>
                    <a:srgbClr val="000000"/>
                  </a:solidFill>
                </a:rPr>
                <a:t>2</a:t>
              </a:r>
              <a:r>
                <a:rPr lang="en-US" b="1">
                  <a:solidFill>
                    <a:srgbClr val="000000"/>
                  </a:solidFill>
                </a:rPr>
                <a:t>(w,</a:t>
              </a:r>
              <a:endParaRPr lang="en-US" sz="3200" b="1"/>
            </a:p>
          </p:txBody>
        </p:sp>
        <p:sp>
          <p:nvSpPr>
            <p:cNvPr id="375886" name="Rectangle 78"/>
            <p:cNvSpPr>
              <a:spLocks noChangeArrowheads="1"/>
            </p:cNvSpPr>
            <p:nvPr/>
          </p:nvSpPr>
          <p:spPr bwMode="auto">
            <a:xfrm>
              <a:off x="4586" y="2885"/>
              <a:ext cx="123"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latin typeface="Symbol" charset="2"/>
                </a:rPr>
                <a:t>+</a:t>
              </a:r>
              <a:endParaRPr lang="en-US" sz="3200" b="1"/>
            </a:p>
          </p:txBody>
        </p:sp>
        <p:sp>
          <p:nvSpPr>
            <p:cNvPr id="375887" name="Rectangle 79"/>
            <p:cNvSpPr>
              <a:spLocks noChangeArrowheads="1"/>
            </p:cNvSpPr>
            <p:nvPr/>
          </p:nvSpPr>
          <p:spPr bwMode="auto">
            <a:xfrm>
              <a:off x="3867" y="2885"/>
              <a:ext cx="123"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latin typeface="Symbol" charset="2"/>
                </a:rPr>
                <a:t>+</a:t>
              </a:r>
              <a:endParaRPr lang="en-US" sz="3200" b="1"/>
            </a:p>
          </p:txBody>
        </p:sp>
        <p:sp>
          <p:nvSpPr>
            <p:cNvPr id="375888" name="Rectangle 80"/>
            <p:cNvSpPr>
              <a:spLocks noChangeArrowheads="1"/>
            </p:cNvSpPr>
            <p:nvPr/>
          </p:nvSpPr>
          <p:spPr bwMode="auto">
            <a:xfrm>
              <a:off x="3130" y="2885"/>
              <a:ext cx="179" cy="269"/>
            </a:xfrm>
            <a:prstGeom prst="rect">
              <a:avLst/>
            </a:prstGeom>
            <a:noFill/>
            <a:ln w="9525">
              <a:noFill/>
              <a:miter lim="800000"/>
              <a:headEnd/>
              <a:tailEnd/>
            </a:ln>
          </p:spPr>
          <p:txBody>
            <a:bodyPr wrap="none" lIns="0" tIns="0" rIns="0" bIns="0">
              <a:prstTxWarp prst="textNoShape">
                <a:avLst/>
              </a:prstTxWarp>
              <a:spAutoFit/>
            </a:bodyPr>
            <a:lstStyle/>
            <a:p>
              <a:pPr>
                <a:buClrTx/>
              </a:pPr>
              <a:r>
                <a:rPr lang="en-US" b="1">
                  <a:solidFill>
                    <a:srgbClr val="000000"/>
                  </a:solidFill>
                  <a:latin typeface="Symbol" charset="2"/>
                </a:rPr>
                <a:t> =</a:t>
              </a:r>
              <a:endParaRPr lang="en-US" sz="3200" b="1"/>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Chapter 2 - Part 2         </a:t>
            </a:r>
            <a:fld id="{30822E74-531D-564E-ACDA-609BC4C8C84F}" type="slidenum">
              <a:rPr lang="en-US"/>
              <a:pPr/>
              <a:t>48</a:t>
            </a:fld>
            <a:endParaRPr lang="en-US"/>
          </a:p>
        </p:txBody>
      </p:sp>
      <p:sp>
        <p:nvSpPr>
          <p:cNvPr id="376834" name="Rectangle 2"/>
          <p:cNvSpPr>
            <a:spLocks noGrp="1" noChangeArrowheads="1"/>
          </p:cNvSpPr>
          <p:nvPr>
            <p:ph type="title"/>
          </p:nvPr>
        </p:nvSpPr>
        <p:spPr/>
        <p:txBody>
          <a:bodyPr/>
          <a:lstStyle/>
          <a:p>
            <a:r>
              <a:rPr lang="en-US" b="1"/>
              <a:t>Product of Sums Example</a:t>
            </a:r>
          </a:p>
        </p:txBody>
      </p:sp>
      <p:sp>
        <p:nvSpPr>
          <p:cNvPr id="376835" name="Rectangle 3"/>
          <p:cNvSpPr>
            <a:spLocks noGrp="1" noChangeArrowheads="1"/>
          </p:cNvSpPr>
          <p:nvPr>
            <p:ph type="body" idx="1"/>
          </p:nvPr>
        </p:nvSpPr>
        <p:spPr>
          <a:xfrm>
            <a:off x="706438" y="1303338"/>
            <a:ext cx="7772400" cy="4572000"/>
          </a:xfrm>
        </p:spPr>
        <p:txBody>
          <a:bodyPr/>
          <a:lstStyle/>
          <a:p>
            <a:r>
              <a:rPr lang="en-US" b="1" dirty="0"/>
              <a:t> Find the optimum POS solution:</a:t>
            </a:r>
          </a:p>
          <a:p>
            <a:endParaRPr lang="en-US" b="1" dirty="0">
              <a:sym typeface="Symbol" charset="2"/>
            </a:endParaRPr>
          </a:p>
          <a:p>
            <a:endParaRPr lang="en-US" sz="2000" b="1" dirty="0">
              <a:sym typeface="Symbol" charset="2"/>
            </a:endParaRPr>
          </a:p>
          <a:p>
            <a:endParaRPr lang="en-US" b="1" dirty="0"/>
          </a:p>
        </p:txBody>
      </p:sp>
      <p:graphicFrame>
        <p:nvGraphicFramePr>
          <p:cNvPr id="376837" name="Object 5"/>
          <p:cNvGraphicFramePr>
            <a:graphicFrameLocks noChangeAspect="1"/>
          </p:cNvGraphicFramePr>
          <p:nvPr/>
        </p:nvGraphicFramePr>
        <p:xfrm>
          <a:off x="1038225" y="1962150"/>
          <a:ext cx="7815263" cy="460375"/>
        </p:xfrm>
        <a:graphic>
          <a:graphicData uri="http://schemas.openxmlformats.org/presentationml/2006/ole">
            <mc:AlternateContent xmlns:mc="http://schemas.openxmlformats.org/markup-compatibility/2006">
              <mc:Choice xmlns:v="urn:schemas-microsoft-com:vml" Requires="v">
                <p:oleObj spid="_x0000_s376875" name="Equation" r:id="rId4" imgW="6248160" imgH="368280" progId="Equation.3">
                  <p:embed/>
                </p:oleObj>
              </mc:Choice>
              <mc:Fallback>
                <p:oleObj name="Equation" r:id="rId4" imgW="6248160" imgH="36828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1962150"/>
                        <a:ext cx="781526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6838" name="Object 6"/>
          <p:cNvGraphicFramePr>
            <a:graphicFrameLocks noChangeAspect="1"/>
          </p:cNvGraphicFramePr>
          <p:nvPr/>
        </p:nvGraphicFramePr>
        <p:xfrm>
          <a:off x="1071563" y="2420938"/>
          <a:ext cx="1828800" cy="461962"/>
        </p:xfrm>
        <a:graphic>
          <a:graphicData uri="http://schemas.openxmlformats.org/presentationml/2006/ole">
            <mc:AlternateContent xmlns:mc="http://schemas.openxmlformats.org/markup-compatibility/2006">
              <mc:Choice xmlns:v="urn:schemas-microsoft-com:vml" Requires="v">
                <p:oleObj spid="_x0000_s376876" name="Equation" r:id="rId6" imgW="1460160" imgH="368280" progId="Equation.3">
                  <p:embed/>
                </p:oleObj>
              </mc:Choice>
              <mc:Fallback>
                <p:oleObj name="Equation" r:id="rId6" imgW="1460160" imgH="36828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1563" y="2420938"/>
                        <a:ext cx="182880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Rectangle 3"/>
          <p:cNvSpPr>
            <a:spLocks noGrp="1" noChangeArrowheads="1"/>
          </p:cNvSpPr>
          <p:nvPr>
            <p:ph idx="1"/>
          </p:nvPr>
        </p:nvSpPr>
        <p:spPr/>
        <p:txBody>
          <a:bodyPr/>
          <a:lstStyle/>
          <a:p>
            <a:r>
              <a:rPr lang="en-US" sz="2800"/>
              <a:t>Find </a:t>
            </a:r>
            <a:r>
              <a:rPr lang="en-US" sz="2800" u="sng"/>
              <a:t>all</a:t>
            </a:r>
            <a:r>
              <a:rPr lang="en-US" sz="2800"/>
              <a:t> prime implicants.</a:t>
            </a:r>
          </a:p>
          <a:p>
            <a:r>
              <a:rPr lang="en-US" sz="2800"/>
              <a:t>Include </a:t>
            </a:r>
            <a:r>
              <a:rPr lang="en-US" sz="2800" u="sng"/>
              <a:t>all</a:t>
            </a:r>
            <a:r>
              <a:rPr lang="en-US" sz="2800"/>
              <a:t> essential prime implicants in the solution</a:t>
            </a:r>
          </a:p>
          <a:p>
            <a:r>
              <a:rPr lang="en-US" sz="2800"/>
              <a:t>Select a minimum cost set of non-essential prime implicants to cover all minterms not yet covered:</a:t>
            </a:r>
          </a:p>
          <a:p>
            <a:pPr lvl="1"/>
            <a:r>
              <a:rPr lang="en-US" sz="2400"/>
              <a:t>Obtaining an optimum solution: See Reading Supplement - More on Optimization</a:t>
            </a:r>
          </a:p>
          <a:p>
            <a:pPr lvl="1"/>
            <a:r>
              <a:rPr lang="en-US" sz="2400"/>
              <a:t>Obtaining a good simplified solution: Use the Selection Rule</a:t>
            </a:r>
          </a:p>
        </p:txBody>
      </p:sp>
      <p:sp>
        <p:nvSpPr>
          <p:cNvPr id="5" name="Slide Number Placeholder 4"/>
          <p:cNvSpPr>
            <a:spLocks noGrp="1"/>
          </p:cNvSpPr>
          <p:nvPr>
            <p:ph type="sldNum" sz="quarter" idx="4294967295"/>
          </p:nvPr>
        </p:nvSpPr>
        <p:spPr>
          <a:xfrm>
            <a:off x="8545335" y="6407944"/>
            <a:ext cx="467697" cy="365125"/>
          </a:xfrm>
          <a:prstGeom prst="rect">
            <a:avLst/>
          </a:prstGeom>
        </p:spPr>
        <p:txBody>
          <a:bodyPr/>
          <a:lstStyle/>
          <a:p>
            <a:fld id="{6512D504-7E81-438C-ACA8-22CED646D2B9}" type="slidenum">
              <a:rPr lang="tr-TR"/>
              <a:pPr/>
              <a:t>49</a:t>
            </a:fld>
            <a:endParaRPr lang="tr-TR"/>
          </a:p>
        </p:txBody>
      </p:sp>
      <p:sp>
        <p:nvSpPr>
          <p:cNvPr id="587778" name="Rectangle 2"/>
          <p:cNvSpPr>
            <a:spLocks noGrp="1" noChangeArrowheads="1"/>
          </p:cNvSpPr>
          <p:nvPr>
            <p:ph type="title"/>
          </p:nvPr>
        </p:nvSpPr>
        <p:spPr/>
        <p:txBody>
          <a:bodyPr/>
          <a:lstStyle/>
          <a:p>
            <a:r>
              <a:rPr lang="en-US"/>
              <a:t>Optimization Algorithm</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r>
              <a:rPr lang="en-US"/>
              <a:t>Chapter 2 - Part 2         </a:t>
            </a:r>
            <a:fld id="{2F2AD0A6-58B5-1A44-A6B5-88BFA9547916}" type="slidenum">
              <a:rPr lang="en-US"/>
              <a:pPr/>
              <a:t>5</a:t>
            </a:fld>
            <a:endParaRPr lang="en-US"/>
          </a:p>
        </p:txBody>
      </p:sp>
      <p:sp>
        <p:nvSpPr>
          <p:cNvPr id="385026" name="Rectangle 2"/>
          <p:cNvSpPr>
            <a:spLocks noGrp="1" noChangeArrowheads="1"/>
          </p:cNvSpPr>
          <p:nvPr>
            <p:ph type="title"/>
          </p:nvPr>
        </p:nvSpPr>
        <p:spPr/>
        <p:txBody>
          <a:bodyPr/>
          <a:lstStyle/>
          <a:p>
            <a:r>
              <a:rPr lang="en-US"/>
              <a:t> </a:t>
            </a:r>
            <a:r>
              <a:rPr lang="en-US" b="1"/>
              <a:t>Gate Input Cost</a:t>
            </a:r>
          </a:p>
        </p:txBody>
      </p:sp>
      <p:sp>
        <p:nvSpPr>
          <p:cNvPr id="385028" name="Rectangle 4"/>
          <p:cNvSpPr>
            <a:spLocks noGrp="1" noChangeArrowheads="1"/>
          </p:cNvSpPr>
          <p:nvPr>
            <p:ph type="body" idx="1"/>
          </p:nvPr>
        </p:nvSpPr>
        <p:spPr>
          <a:xfrm>
            <a:off x="314325" y="1174750"/>
            <a:ext cx="8570913" cy="5027613"/>
          </a:xfrm>
          <a:noFill/>
          <a:ln/>
        </p:spPr>
        <p:txBody>
          <a:bodyPr/>
          <a:lstStyle/>
          <a:p>
            <a:r>
              <a:rPr lang="en-US" sz="2400" b="1" dirty="0"/>
              <a:t>Gate input costs  - the number of inputs to the gates in the implementation corresponding exactly to the given equation or equations. </a:t>
            </a:r>
            <a:r>
              <a:rPr lang="en-US" sz="2000" b="1" dirty="0"/>
              <a:t>(G - inverters not counted, GN - inverters counted) </a:t>
            </a:r>
          </a:p>
          <a:p>
            <a:r>
              <a:rPr lang="en-US" sz="2400" b="1" dirty="0"/>
              <a:t>For SOP and POS equations, it can be found from the </a:t>
            </a:r>
            <a:r>
              <a:rPr lang="en-US" sz="2400" b="1" dirty="0" err="1"/>
              <a:t>equation(s</a:t>
            </a:r>
            <a:r>
              <a:rPr lang="en-US" sz="2400" b="1" dirty="0"/>
              <a:t>) by finding the sum of:</a:t>
            </a:r>
          </a:p>
          <a:p>
            <a:pPr lvl="1"/>
            <a:r>
              <a:rPr lang="en-US" sz="2000" b="1" dirty="0"/>
              <a:t>all literal appearances</a:t>
            </a:r>
          </a:p>
          <a:p>
            <a:pPr lvl="1"/>
            <a:r>
              <a:rPr lang="en-US" sz="2000" b="1" dirty="0"/>
              <a:t>the number of terms excluding single literal </a:t>
            </a:r>
            <a:r>
              <a:rPr lang="en-US" sz="2000" b="1" dirty="0" err="1"/>
              <a:t>terms,(G</a:t>
            </a:r>
            <a:r>
              <a:rPr lang="en-US" sz="2000" b="1" dirty="0"/>
              <a:t>) and</a:t>
            </a:r>
          </a:p>
          <a:p>
            <a:pPr lvl="1"/>
            <a:r>
              <a:rPr lang="en-US" sz="2000" b="1" dirty="0"/>
              <a:t>optionally, the number of distinct complemented single literals (GN).</a:t>
            </a:r>
          </a:p>
          <a:p>
            <a:r>
              <a:rPr lang="en-US" sz="2400" b="1" dirty="0"/>
              <a:t>Example:</a:t>
            </a:r>
          </a:p>
          <a:p>
            <a:pPr lvl="1"/>
            <a:r>
              <a:rPr lang="en-US" sz="2400" b="1" dirty="0"/>
              <a:t>F = BD + A   C + A                                      G = </a:t>
            </a:r>
            <a:r>
              <a:rPr lang="tr-TR" sz="2400" b="1" dirty="0"/>
              <a:t>11</a:t>
            </a:r>
            <a:r>
              <a:rPr lang="en-US" sz="2400" b="1" dirty="0"/>
              <a:t>, GN = 1</a:t>
            </a:r>
            <a:r>
              <a:rPr lang="tr-TR" sz="2400" b="1"/>
              <a:t>4</a:t>
            </a:r>
            <a:endParaRPr lang="en-US" sz="2400" b="1" dirty="0"/>
          </a:p>
          <a:p>
            <a:pPr lvl="1"/>
            <a:r>
              <a:rPr lang="en-US" sz="2400" b="1" dirty="0"/>
              <a:t>F = BD + A   C + A       + AB                      G =   , GN = </a:t>
            </a:r>
          </a:p>
          <a:p>
            <a:pPr lvl="1"/>
            <a:r>
              <a:rPr lang="en-US" sz="2400" b="1" dirty="0"/>
              <a:t>F = (A +   )(A + D)(B + C +    )(    +    + D) G =  , GN =</a:t>
            </a:r>
          </a:p>
          <a:p>
            <a:pPr lvl="1"/>
            <a:r>
              <a:rPr lang="en-US" sz="2400" b="1" dirty="0"/>
              <a:t>Which solution is the best? </a:t>
            </a:r>
          </a:p>
        </p:txBody>
      </p:sp>
      <p:grpSp>
        <p:nvGrpSpPr>
          <p:cNvPr id="385101" name="Group 77"/>
          <p:cNvGrpSpPr>
            <a:grpSpLocks/>
          </p:cNvGrpSpPr>
          <p:nvPr/>
        </p:nvGrpSpPr>
        <p:grpSpPr bwMode="auto">
          <a:xfrm>
            <a:off x="3689350" y="4683125"/>
            <a:ext cx="654050" cy="457200"/>
            <a:chOff x="2442" y="3115"/>
            <a:chExt cx="412" cy="288"/>
          </a:xfrm>
        </p:grpSpPr>
        <p:sp>
          <p:nvSpPr>
            <p:cNvPr id="385041" name="Text Box 17"/>
            <p:cNvSpPr txBox="1">
              <a:spLocks noChangeArrowheads="1"/>
            </p:cNvSpPr>
            <p:nvPr/>
          </p:nvSpPr>
          <p:spPr bwMode="auto">
            <a:xfrm>
              <a:off x="2442" y="3115"/>
              <a:ext cx="412" cy="288"/>
            </a:xfrm>
            <a:prstGeom prst="rect">
              <a:avLst/>
            </a:prstGeom>
            <a:noFill/>
            <a:ln w="9525">
              <a:noFill/>
              <a:miter lim="800000"/>
              <a:headEnd/>
              <a:tailEnd/>
            </a:ln>
            <a:effectLst/>
          </p:spPr>
          <p:txBody>
            <a:bodyPr lIns="0" rIns="0" anchorCtr="1">
              <a:prstTxWarp prst="textNoShape">
                <a:avLst/>
              </a:prstTxWarp>
              <a:spAutoFit/>
            </a:bodyPr>
            <a:lstStyle/>
            <a:p>
              <a:r>
                <a:rPr lang="en-US" sz="2400" b="1"/>
                <a:t>D</a:t>
              </a:r>
            </a:p>
          </p:txBody>
        </p:sp>
        <p:sp>
          <p:nvSpPr>
            <p:cNvPr id="385042" name="Line 18"/>
            <p:cNvSpPr>
              <a:spLocks noChangeShapeType="1"/>
            </p:cNvSpPr>
            <p:nvPr/>
          </p:nvSpPr>
          <p:spPr bwMode="auto">
            <a:xfrm>
              <a:off x="2583" y="3168"/>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5099" name="Group 75"/>
          <p:cNvGrpSpPr>
            <a:grpSpLocks/>
          </p:cNvGrpSpPr>
          <p:nvPr/>
        </p:nvGrpSpPr>
        <p:grpSpPr bwMode="auto">
          <a:xfrm>
            <a:off x="2419350" y="4678363"/>
            <a:ext cx="654050" cy="457200"/>
            <a:chOff x="1615" y="2905"/>
            <a:chExt cx="412" cy="288"/>
          </a:xfrm>
        </p:grpSpPr>
        <p:sp>
          <p:nvSpPr>
            <p:cNvPr id="385044" name="Text Box 20"/>
            <p:cNvSpPr txBox="1">
              <a:spLocks noChangeArrowheads="1"/>
            </p:cNvSpPr>
            <p:nvPr/>
          </p:nvSpPr>
          <p:spPr bwMode="auto">
            <a:xfrm>
              <a:off x="1615" y="2905"/>
              <a:ext cx="412" cy="288"/>
            </a:xfrm>
            <a:prstGeom prst="rect">
              <a:avLst/>
            </a:prstGeom>
            <a:noFill/>
            <a:ln w="9525">
              <a:noFill/>
              <a:miter lim="800000"/>
              <a:headEnd/>
              <a:tailEnd/>
            </a:ln>
            <a:effectLst/>
          </p:spPr>
          <p:txBody>
            <a:bodyPr lIns="0" rIns="0" anchorCtr="1">
              <a:prstTxWarp prst="textNoShape">
                <a:avLst/>
              </a:prstTxWarp>
              <a:spAutoFit/>
            </a:bodyPr>
            <a:lstStyle/>
            <a:p>
              <a:r>
                <a:rPr lang="en-US" sz="2400" b="1"/>
                <a:t>B</a:t>
              </a:r>
            </a:p>
          </p:txBody>
        </p:sp>
        <p:sp>
          <p:nvSpPr>
            <p:cNvPr id="385045" name="Line 21"/>
            <p:cNvSpPr>
              <a:spLocks noChangeShapeType="1"/>
            </p:cNvSpPr>
            <p:nvPr/>
          </p:nvSpPr>
          <p:spPr bwMode="auto">
            <a:xfrm>
              <a:off x="1756" y="2967"/>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5100" name="Group 76"/>
          <p:cNvGrpSpPr>
            <a:grpSpLocks/>
          </p:cNvGrpSpPr>
          <p:nvPr/>
        </p:nvGrpSpPr>
        <p:grpSpPr bwMode="auto">
          <a:xfrm>
            <a:off x="3416300" y="4683125"/>
            <a:ext cx="654050" cy="457200"/>
            <a:chOff x="2261" y="3115"/>
            <a:chExt cx="412" cy="288"/>
          </a:xfrm>
        </p:grpSpPr>
        <p:sp>
          <p:nvSpPr>
            <p:cNvPr id="385047" name="Text Box 23"/>
            <p:cNvSpPr txBox="1">
              <a:spLocks noChangeArrowheads="1"/>
            </p:cNvSpPr>
            <p:nvPr/>
          </p:nvSpPr>
          <p:spPr bwMode="auto">
            <a:xfrm>
              <a:off x="2261" y="3115"/>
              <a:ext cx="412" cy="288"/>
            </a:xfrm>
            <a:prstGeom prst="rect">
              <a:avLst/>
            </a:prstGeom>
            <a:noFill/>
            <a:ln w="9525">
              <a:noFill/>
              <a:miter lim="800000"/>
              <a:headEnd/>
              <a:tailEnd/>
            </a:ln>
            <a:effectLst/>
          </p:spPr>
          <p:txBody>
            <a:bodyPr lIns="0" rIns="0" anchorCtr="1">
              <a:prstTxWarp prst="textNoShape">
                <a:avLst/>
              </a:prstTxWarp>
              <a:spAutoFit/>
            </a:bodyPr>
            <a:lstStyle/>
            <a:p>
              <a:r>
                <a:rPr lang="en-US" sz="2400" b="1"/>
                <a:t>C</a:t>
              </a:r>
            </a:p>
          </p:txBody>
        </p:sp>
        <p:sp>
          <p:nvSpPr>
            <p:cNvPr id="385048" name="Line 24"/>
            <p:cNvSpPr>
              <a:spLocks noChangeShapeType="1"/>
            </p:cNvSpPr>
            <p:nvPr/>
          </p:nvSpPr>
          <p:spPr bwMode="auto">
            <a:xfrm>
              <a:off x="2402" y="3168"/>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5102" name="Group 78"/>
          <p:cNvGrpSpPr>
            <a:grpSpLocks/>
          </p:cNvGrpSpPr>
          <p:nvPr/>
        </p:nvGrpSpPr>
        <p:grpSpPr bwMode="auto">
          <a:xfrm>
            <a:off x="2414588" y="5116513"/>
            <a:ext cx="654050" cy="457200"/>
            <a:chOff x="1621" y="3388"/>
            <a:chExt cx="412" cy="288"/>
          </a:xfrm>
        </p:grpSpPr>
        <p:sp>
          <p:nvSpPr>
            <p:cNvPr id="385050" name="Text Box 26"/>
            <p:cNvSpPr txBox="1">
              <a:spLocks noChangeArrowheads="1"/>
            </p:cNvSpPr>
            <p:nvPr/>
          </p:nvSpPr>
          <p:spPr bwMode="auto">
            <a:xfrm>
              <a:off x="1621" y="3388"/>
              <a:ext cx="412" cy="288"/>
            </a:xfrm>
            <a:prstGeom prst="rect">
              <a:avLst/>
            </a:prstGeom>
            <a:noFill/>
            <a:ln w="9525">
              <a:noFill/>
              <a:miter lim="800000"/>
              <a:headEnd/>
              <a:tailEnd/>
            </a:ln>
            <a:effectLst/>
          </p:spPr>
          <p:txBody>
            <a:bodyPr lIns="0" rIns="0" anchorCtr="1">
              <a:prstTxWarp prst="textNoShape">
                <a:avLst/>
              </a:prstTxWarp>
              <a:spAutoFit/>
            </a:bodyPr>
            <a:lstStyle/>
            <a:p>
              <a:r>
                <a:rPr lang="en-US" sz="2400" b="1"/>
                <a:t>B</a:t>
              </a:r>
            </a:p>
          </p:txBody>
        </p:sp>
        <p:sp>
          <p:nvSpPr>
            <p:cNvPr id="385051" name="Line 27"/>
            <p:cNvSpPr>
              <a:spLocks noChangeShapeType="1"/>
            </p:cNvSpPr>
            <p:nvPr/>
          </p:nvSpPr>
          <p:spPr bwMode="auto">
            <a:xfrm>
              <a:off x="1780" y="3450"/>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5103" name="Group 79"/>
          <p:cNvGrpSpPr>
            <a:grpSpLocks/>
          </p:cNvGrpSpPr>
          <p:nvPr/>
        </p:nvGrpSpPr>
        <p:grpSpPr bwMode="auto">
          <a:xfrm>
            <a:off x="3409950" y="5111750"/>
            <a:ext cx="654050" cy="457200"/>
            <a:chOff x="2248" y="3394"/>
            <a:chExt cx="412" cy="288"/>
          </a:xfrm>
        </p:grpSpPr>
        <p:sp>
          <p:nvSpPr>
            <p:cNvPr id="385053" name="Text Box 29"/>
            <p:cNvSpPr txBox="1">
              <a:spLocks noChangeArrowheads="1"/>
            </p:cNvSpPr>
            <p:nvPr/>
          </p:nvSpPr>
          <p:spPr bwMode="auto">
            <a:xfrm>
              <a:off x="2248" y="3394"/>
              <a:ext cx="412" cy="288"/>
            </a:xfrm>
            <a:prstGeom prst="rect">
              <a:avLst/>
            </a:prstGeom>
            <a:noFill/>
            <a:ln w="9525">
              <a:noFill/>
              <a:miter lim="800000"/>
              <a:headEnd/>
              <a:tailEnd/>
            </a:ln>
            <a:effectLst/>
          </p:spPr>
          <p:txBody>
            <a:bodyPr lIns="0" rIns="0" anchorCtr="1">
              <a:prstTxWarp prst="textNoShape">
                <a:avLst/>
              </a:prstTxWarp>
              <a:spAutoFit/>
            </a:bodyPr>
            <a:lstStyle/>
            <a:p>
              <a:r>
                <a:rPr lang="en-US" sz="2400" b="1"/>
                <a:t>B</a:t>
              </a:r>
            </a:p>
          </p:txBody>
        </p:sp>
        <p:sp>
          <p:nvSpPr>
            <p:cNvPr id="385054" name="Line 30"/>
            <p:cNvSpPr>
              <a:spLocks noChangeShapeType="1"/>
            </p:cNvSpPr>
            <p:nvPr/>
          </p:nvSpPr>
          <p:spPr bwMode="auto">
            <a:xfrm>
              <a:off x="2398" y="3456"/>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5104" name="Group 80"/>
          <p:cNvGrpSpPr>
            <a:grpSpLocks/>
          </p:cNvGrpSpPr>
          <p:nvPr/>
        </p:nvGrpSpPr>
        <p:grpSpPr bwMode="auto">
          <a:xfrm>
            <a:off x="3684588" y="5121275"/>
            <a:ext cx="654050" cy="457200"/>
            <a:chOff x="2403" y="3391"/>
            <a:chExt cx="412" cy="288"/>
          </a:xfrm>
        </p:grpSpPr>
        <p:sp>
          <p:nvSpPr>
            <p:cNvPr id="385056" name="Text Box 32"/>
            <p:cNvSpPr txBox="1">
              <a:spLocks noChangeArrowheads="1"/>
            </p:cNvSpPr>
            <p:nvPr/>
          </p:nvSpPr>
          <p:spPr bwMode="auto">
            <a:xfrm>
              <a:off x="2403" y="3391"/>
              <a:ext cx="412" cy="288"/>
            </a:xfrm>
            <a:prstGeom prst="rect">
              <a:avLst/>
            </a:prstGeom>
            <a:noFill/>
            <a:ln w="9525">
              <a:noFill/>
              <a:miter lim="800000"/>
              <a:headEnd/>
              <a:tailEnd/>
            </a:ln>
            <a:effectLst/>
          </p:spPr>
          <p:txBody>
            <a:bodyPr lIns="0" rIns="0" anchorCtr="1">
              <a:prstTxWarp prst="textNoShape">
                <a:avLst/>
              </a:prstTxWarp>
              <a:spAutoFit/>
            </a:bodyPr>
            <a:lstStyle/>
            <a:p>
              <a:r>
                <a:rPr lang="en-US" sz="2400" b="1"/>
                <a:t>D</a:t>
              </a:r>
            </a:p>
          </p:txBody>
        </p:sp>
        <p:sp>
          <p:nvSpPr>
            <p:cNvPr id="385057" name="Line 33"/>
            <p:cNvSpPr>
              <a:spLocks noChangeShapeType="1"/>
            </p:cNvSpPr>
            <p:nvPr/>
          </p:nvSpPr>
          <p:spPr bwMode="auto">
            <a:xfrm>
              <a:off x="2544" y="3453"/>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5105" name="Group 81"/>
          <p:cNvGrpSpPr>
            <a:grpSpLocks/>
          </p:cNvGrpSpPr>
          <p:nvPr/>
        </p:nvGrpSpPr>
        <p:grpSpPr bwMode="auto">
          <a:xfrm>
            <a:off x="4640263" y="5121275"/>
            <a:ext cx="654050" cy="457200"/>
            <a:chOff x="3005" y="3382"/>
            <a:chExt cx="412" cy="288"/>
          </a:xfrm>
        </p:grpSpPr>
        <p:sp>
          <p:nvSpPr>
            <p:cNvPr id="385071" name="Text Box 47"/>
            <p:cNvSpPr txBox="1">
              <a:spLocks noChangeArrowheads="1"/>
            </p:cNvSpPr>
            <p:nvPr/>
          </p:nvSpPr>
          <p:spPr bwMode="auto">
            <a:xfrm>
              <a:off x="3005" y="3382"/>
              <a:ext cx="412" cy="288"/>
            </a:xfrm>
            <a:prstGeom prst="rect">
              <a:avLst/>
            </a:prstGeom>
            <a:noFill/>
            <a:ln w="9525">
              <a:noFill/>
              <a:miter lim="800000"/>
              <a:headEnd/>
              <a:tailEnd/>
            </a:ln>
            <a:effectLst/>
          </p:spPr>
          <p:txBody>
            <a:bodyPr lIns="0" rIns="0" anchorCtr="1">
              <a:prstTxWarp prst="textNoShape">
                <a:avLst/>
              </a:prstTxWarp>
              <a:spAutoFit/>
            </a:bodyPr>
            <a:lstStyle/>
            <a:p>
              <a:r>
                <a:rPr lang="en-US" sz="2400" b="1"/>
                <a:t>C</a:t>
              </a:r>
            </a:p>
          </p:txBody>
        </p:sp>
        <p:sp>
          <p:nvSpPr>
            <p:cNvPr id="385072" name="Line 48"/>
            <p:cNvSpPr>
              <a:spLocks noChangeShapeType="1"/>
            </p:cNvSpPr>
            <p:nvPr/>
          </p:nvSpPr>
          <p:spPr bwMode="auto">
            <a:xfrm>
              <a:off x="3173" y="3444"/>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5109" name="Group 85"/>
          <p:cNvGrpSpPr>
            <a:grpSpLocks/>
          </p:cNvGrpSpPr>
          <p:nvPr/>
        </p:nvGrpSpPr>
        <p:grpSpPr bwMode="auto">
          <a:xfrm>
            <a:off x="2065338" y="5567363"/>
            <a:ext cx="654050" cy="457200"/>
            <a:chOff x="1375" y="3664"/>
            <a:chExt cx="412" cy="288"/>
          </a:xfrm>
        </p:grpSpPr>
        <p:sp>
          <p:nvSpPr>
            <p:cNvPr id="385079" name="Text Box 55"/>
            <p:cNvSpPr txBox="1">
              <a:spLocks noChangeArrowheads="1"/>
            </p:cNvSpPr>
            <p:nvPr/>
          </p:nvSpPr>
          <p:spPr bwMode="auto">
            <a:xfrm>
              <a:off x="1375" y="3664"/>
              <a:ext cx="412" cy="288"/>
            </a:xfrm>
            <a:prstGeom prst="rect">
              <a:avLst/>
            </a:prstGeom>
            <a:noFill/>
            <a:ln w="9525">
              <a:noFill/>
              <a:miter lim="800000"/>
              <a:headEnd/>
              <a:tailEnd/>
            </a:ln>
            <a:effectLst/>
          </p:spPr>
          <p:txBody>
            <a:bodyPr lIns="0" rIns="0" anchorCtr="1">
              <a:prstTxWarp prst="textNoShape">
                <a:avLst/>
              </a:prstTxWarp>
              <a:spAutoFit/>
            </a:bodyPr>
            <a:lstStyle/>
            <a:p>
              <a:r>
                <a:rPr lang="en-US" sz="2400" b="1"/>
                <a:t>B</a:t>
              </a:r>
            </a:p>
          </p:txBody>
        </p:sp>
        <p:sp>
          <p:nvSpPr>
            <p:cNvPr id="385080" name="Line 56"/>
            <p:cNvSpPr>
              <a:spLocks noChangeShapeType="1"/>
            </p:cNvSpPr>
            <p:nvPr/>
          </p:nvSpPr>
          <p:spPr bwMode="auto">
            <a:xfrm>
              <a:off x="1516" y="3726"/>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5108" name="Group 84"/>
          <p:cNvGrpSpPr>
            <a:grpSpLocks/>
          </p:cNvGrpSpPr>
          <p:nvPr/>
        </p:nvGrpSpPr>
        <p:grpSpPr bwMode="auto">
          <a:xfrm>
            <a:off x="4521200" y="5572125"/>
            <a:ext cx="654050" cy="457200"/>
            <a:chOff x="2949" y="3658"/>
            <a:chExt cx="412" cy="288"/>
          </a:xfrm>
        </p:grpSpPr>
        <p:sp>
          <p:nvSpPr>
            <p:cNvPr id="385090" name="Text Box 66"/>
            <p:cNvSpPr txBox="1">
              <a:spLocks noChangeArrowheads="1"/>
            </p:cNvSpPr>
            <p:nvPr/>
          </p:nvSpPr>
          <p:spPr bwMode="auto">
            <a:xfrm>
              <a:off x="2949" y="3658"/>
              <a:ext cx="412" cy="288"/>
            </a:xfrm>
            <a:prstGeom prst="rect">
              <a:avLst/>
            </a:prstGeom>
            <a:noFill/>
            <a:ln w="9525">
              <a:noFill/>
              <a:miter lim="800000"/>
              <a:headEnd/>
              <a:tailEnd/>
            </a:ln>
            <a:effectLst/>
          </p:spPr>
          <p:txBody>
            <a:bodyPr lIns="0" rIns="0" anchorCtr="1">
              <a:prstTxWarp prst="textNoShape">
                <a:avLst/>
              </a:prstTxWarp>
              <a:spAutoFit/>
            </a:bodyPr>
            <a:lstStyle/>
            <a:p>
              <a:r>
                <a:rPr lang="en-US" sz="2400" b="1"/>
                <a:t>D</a:t>
              </a:r>
            </a:p>
          </p:txBody>
        </p:sp>
        <p:sp>
          <p:nvSpPr>
            <p:cNvPr id="385091" name="Line 67"/>
            <p:cNvSpPr>
              <a:spLocks noChangeShapeType="1"/>
            </p:cNvSpPr>
            <p:nvPr/>
          </p:nvSpPr>
          <p:spPr bwMode="auto">
            <a:xfrm>
              <a:off x="3081" y="3720"/>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5107" name="Group 83"/>
          <p:cNvGrpSpPr>
            <a:grpSpLocks/>
          </p:cNvGrpSpPr>
          <p:nvPr/>
        </p:nvGrpSpPr>
        <p:grpSpPr bwMode="auto">
          <a:xfrm>
            <a:off x="4941888" y="5572125"/>
            <a:ext cx="654050" cy="457200"/>
            <a:chOff x="3214" y="3667"/>
            <a:chExt cx="412" cy="288"/>
          </a:xfrm>
        </p:grpSpPr>
        <p:sp>
          <p:nvSpPr>
            <p:cNvPr id="385093" name="Text Box 69"/>
            <p:cNvSpPr txBox="1">
              <a:spLocks noChangeArrowheads="1"/>
            </p:cNvSpPr>
            <p:nvPr/>
          </p:nvSpPr>
          <p:spPr bwMode="auto">
            <a:xfrm>
              <a:off x="3214" y="3667"/>
              <a:ext cx="412" cy="288"/>
            </a:xfrm>
            <a:prstGeom prst="rect">
              <a:avLst/>
            </a:prstGeom>
            <a:noFill/>
            <a:ln w="9525">
              <a:noFill/>
              <a:miter lim="800000"/>
              <a:headEnd/>
              <a:tailEnd/>
            </a:ln>
            <a:effectLst/>
          </p:spPr>
          <p:txBody>
            <a:bodyPr lIns="0" rIns="0" anchorCtr="1">
              <a:prstTxWarp prst="textNoShape">
                <a:avLst/>
              </a:prstTxWarp>
              <a:spAutoFit/>
            </a:bodyPr>
            <a:lstStyle/>
            <a:p>
              <a:r>
                <a:rPr lang="en-US" sz="2400" b="1"/>
                <a:t>B</a:t>
              </a:r>
            </a:p>
          </p:txBody>
        </p:sp>
        <p:sp>
          <p:nvSpPr>
            <p:cNvPr id="385094" name="Line 70"/>
            <p:cNvSpPr>
              <a:spLocks noChangeShapeType="1"/>
            </p:cNvSpPr>
            <p:nvPr/>
          </p:nvSpPr>
          <p:spPr bwMode="auto">
            <a:xfrm>
              <a:off x="3364" y="3729"/>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5106" name="Group 82"/>
          <p:cNvGrpSpPr>
            <a:grpSpLocks/>
          </p:cNvGrpSpPr>
          <p:nvPr/>
        </p:nvGrpSpPr>
        <p:grpSpPr bwMode="auto">
          <a:xfrm>
            <a:off x="5453063" y="5562600"/>
            <a:ext cx="654050" cy="457200"/>
            <a:chOff x="3536" y="3661"/>
            <a:chExt cx="412" cy="288"/>
          </a:xfrm>
        </p:grpSpPr>
        <p:sp>
          <p:nvSpPr>
            <p:cNvPr id="385096" name="Text Box 72"/>
            <p:cNvSpPr txBox="1">
              <a:spLocks noChangeArrowheads="1"/>
            </p:cNvSpPr>
            <p:nvPr/>
          </p:nvSpPr>
          <p:spPr bwMode="auto">
            <a:xfrm>
              <a:off x="3536" y="3661"/>
              <a:ext cx="412" cy="288"/>
            </a:xfrm>
            <a:prstGeom prst="rect">
              <a:avLst/>
            </a:prstGeom>
            <a:noFill/>
            <a:ln w="9525">
              <a:noFill/>
              <a:miter lim="800000"/>
              <a:headEnd/>
              <a:tailEnd/>
            </a:ln>
            <a:effectLst/>
          </p:spPr>
          <p:txBody>
            <a:bodyPr lIns="0" rIns="0" anchorCtr="1">
              <a:prstTxWarp prst="textNoShape">
                <a:avLst/>
              </a:prstTxWarp>
              <a:spAutoFit/>
            </a:bodyPr>
            <a:lstStyle/>
            <a:p>
              <a:r>
                <a:rPr lang="en-US" sz="2400" b="1"/>
                <a:t>C</a:t>
              </a:r>
            </a:p>
          </p:txBody>
        </p:sp>
        <p:sp>
          <p:nvSpPr>
            <p:cNvPr id="385097" name="Line 73"/>
            <p:cNvSpPr>
              <a:spLocks noChangeShapeType="1"/>
            </p:cNvSpPr>
            <p:nvPr/>
          </p:nvSpPr>
          <p:spPr bwMode="auto">
            <a:xfrm>
              <a:off x="3677" y="3723"/>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3" name="Rectangle 3"/>
          <p:cNvSpPr>
            <a:spLocks noGrp="1" noChangeArrowheads="1"/>
          </p:cNvSpPr>
          <p:nvPr>
            <p:ph idx="1"/>
          </p:nvPr>
        </p:nvSpPr>
        <p:spPr/>
        <p:txBody>
          <a:bodyPr/>
          <a:lstStyle/>
          <a:p>
            <a:r>
              <a:rPr lang="en-US"/>
              <a:t>Minimize the overlap among prime implicants as much as possible. In particular, in the final solution, make sure that each prime implicant selected includes at least one minterm not included in any other prime implicant selected.</a:t>
            </a:r>
          </a:p>
        </p:txBody>
      </p:sp>
      <p:sp>
        <p:nvSpPr>
          <p:cNvPr id="5" name="Slide Number Placeholder 4"/>
          <p:cNvSpPr>
            <a:spLocks noGrp="1"/>
          </p:cNvSpPr>
          <p:nvPr>
            <p:ph type="sldNum" sz="quarter" idx="4294967295"/>
          </p:nvPr>
        </p:nvSpPr>
        <p:spPr>
          <a:xfrm>
            <a:off x="8578138" y="6407944"/>
            <a:ext cx="434894" cy="365125"/>
          </a:xfrm>
          <a:prstGeom prst="rect">
            <a:avLst/>
          </a:prstGeom>
        </p:spPr>
        <p:txBody>
          <a:bodyPr/>
          <a:lstStyle/>
          <a:p>
            <a:fld id="{161A3FB6-9F5D-448E-8BCD-A2E4F2FBD151}" type="slidenum">
              <a:rPr lang="tr-TR"/>
              <a:pPr/>
              <a:t>50</a:t>
            </a:fld>
            <a:endParaRPr lang="tr-TR"/>
          </a:p>
        </p:txBody>
      </p:sp>
      <p:sp>
        <p:nvSpPr>
          <p:cNvPr id="588802" name="Rectangle 2"/>
          <p:cNvSpPr>
            <a:spLocks noGrp="1" noChangeArrowheads="1"/>
          </p:cNvSpPr>
          <p:nvPr>
            <p:ph type="title"/>
          </p:nvPr>
        </p:nvSpPr>
        <p:spPr/>
        <p:txBody>
          <a:bodyPr/>
          <a:lstStyle/>
          <a:p>
            <a:r>
              <a:rPr lang="en-US"/>
              <a:t>Prime Implicant Selection Rule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 name="Slide Number Placeholder 3"/>
          <p:cNvSpPr>
            <a:spLocks noGrp="1"/>
          </p:cNvSpPr>
          <p:nvPr>
            <p:ph type="sldNum" sz="quarter" idx="10"/>
          </p:nvPr>
        </p:nvSpPr>
        <p:spPr/>
        <p:txBody>
          <a:bodyPr/>
          <a:lstStyle/>
          <a:p>
            <a:r>
              <a:rPr lang="en-US"/>
              <a:t>Chapter 2 - Part 2         </a:t>
            </a:r>
            <a:fld id="{9E721E01-34C7-5D4F-8C61-97C168AB0A72}" type="slidenum">
              <a:rPr lang="en-US"/>
              <a:pPr/>
              <a:t>6</a:t>
            </a:fld>
            <a:endParaRPr lang="en-US"/>
          </a:p>
        </p:txBody>
      </p:sp>
      <p:sp>
        <p:nvSpPr>
          <p:cNvPr id="388099" name="Rectangle 3"/>
          <p:cNvSpPr>
            <a:spLocks noGrp="1" noChangeArrowheads="1"/>
          </p:cNvSpPr>
          <p:nvPr>
            <p:ph type="body" idx="1"/>
          </p:nvPr>
        </p:nvSpPr>
        <p:spPr>
          <a:xfrm>
            <a:off x="631825" y="1276350"/>
            <a:ext cx="8102600" cy="5027613"/>
          </a:xfrm>
          <a:noFill/>
          <a:ln/>
        </p:spPr>
        <p:txBody>
          <a:bodyPr/>
          <a:lstStyle/>
          <a:p>
            <a:r>
              <a:rPr lang="en-US" sz="2400" b="1"/>
              <a:t>Example 1: </a:t>
            </a:r>
          </a:p>
          <a:p>
            <a:r>
              <a:rPr lang="en-US" sz="2800" b="1"/>
              <a:t>F = A + B C +</a:t>
            </a:r>
          </a:p>
          <a:p>
            <a:endParaRPr lang="en-US" sz="2800" b="1"/>
          </a:p>
          <a:p>
            <a:endParaRPr lang="en-US" sz="2400" b="1"/>
          </a:p>
          <a:p>
            <a:endParaRPr lang="en-US" sz="2400" b="1"/>
          </a:p>
          <a:p>
            <a:endParaRPr lang="en-US" sz="2400" b="1"/>
          </a:p>
          <a:p>
            <a:endParaRPr lang="en-US" b="1"/>
          </a:p>
        </p:txBody>
      </p:sp>
      <p:sp>
        <p:nvSpPr>
          <p:cNvPr id="388098" name="Rectangle 2"/>
          <p:cNvSpPr>
            <a:spLocks noGrp="1" noChangeArrowheads="1"/>
          </p:cNvSpPr>
          <p:nvPr>
            <p:ph type="title"/>
          </p:nvPr>
        </p:nvSpPr>
        <p:spPr/>
        <p:txBody>
          <a:bodyPr/>
          <a:lstStyle/>
          <a:p>
            <a:r>
              <a:rPr lang="en-US"/>
              <a:t> </a:t>
            </a:r>
            <a:r>
              <a:rPr lang="en-US" b="1"/>
              <a:t>Cost Criteria </a:t>
            </a:r>
            <a:r>
              <a:rPr lang="en-US"/>
              <a:t>(continued)</a:t>
            </a:r>
          </a:p>
        </p:txBody>
      </p:sp>
      <p:sp>
        <p:nvSpPr>
          <p:cNvPr id="388166" name="Line 70"/>
          <p:cNvSpPr>
            <a:spLocks noChangeShapeType="1"/>
          </p:cNvSpPr>
          <p:nvPr/>
        </p:nvSpPr>
        <p:spPr bwMode="auto">
          <a:xfrm>
            <a:off x="1609725" y="5126038"/>
            <a:ext cx="644525" cy="0"/>
          </a:xfrm>
          <a:prstGeom prst="line">
            <a:avLst/>
          </a:prstGeom>
          <a:noFill/>
          <a:ln w="9525">
            <a:noFill/>
            <a:round/>
            <a:headEnd/>
            <a:tailEnd/>
          </a:ln>
          <a:effectLst/>
        </p:spPr>
        <p:txBody>
          <a:bodyPr lIns="0" rIns="0" anchorCtr="1">
            <a:prstTxWarp prst="textNoShape">
              <a:avLst/>
            </a:prstTxWarp>
            <a:spAutoFit/>
          </a:bodyPr>
          <a:lstStyle/>
          <a:p>
            <a:endParaRPr lang="en-US"/>
          </a:p>
        </p:txBody>
      </p:sp>
      <p:grpSp>
        <p:nvGrpSpPr>
          <p:cNvPr id="388213" name="Group 117"/>
          <p:cNvGrpSpPr>
            <a:grpSpLocks noChangeAspect="1"/>
          </p:cNvGrpSpPr>
          <p:nvPr/>
        </p:nvGrpSpPr>
        <p:grpSpPr bwMode="auto">
          <a:xfrm>
            <a:off x="2033588" y="2455863"/>
            <a:ext cx="4659312" cy="2100262"/>
            <a:chOff x="681" y="1283"/>
            <a:chExt cx="3453" cy="1556"/>
          </a:xfrm>
        </p:grpSpPr>
        <p:sp>
          <p:nvSpPr>
            <p:cNvPr id="388124" name="Text Box 28"/>
            <p:cNvSpPr txBox="1">
              <a:spLocks noChangeAspect="1" noChangeArrowheads="1"/>
            </p:cNvSpPr>
            <p:nvPr/>
          </p:nvSpPr>
          <p:spPr bwMode="auto">
            <a:xfrm>
              <a:off x="703" y="1828"/>
              <a:ext cx="440" cy="384"/>
            </a:xfrm>
            <a:prstGeom prst="rect">
              <a:avLst/>
            </a:prstGeom>
            <a:noFill/>
            <a:ln w="9525">
              <a:noFill/>
              <a:miter lim="800000"/>
              <a:headEnd/>
              <a:tailEnd/>
            </a:ln>
            <a:effectLst/>
          </p:spPr>
          <p:txBody>
            <a:bodyPr lIns="0" rIns="0" anchorCtr="1">
              <a:prstTxWarp prst="textNoShape">
                <a:avLst/>
              </a:prstTxWarp>
              <a:spAutoFit/>
            </a:bodyPr>
            <a:lstStyle/>
            <a:p>
              <a:r>
                <a:rPr lang="en-US"/>
                <a:t>A</a:t>
              </a:r>
            </a:p>
          </p:txBody>
        </p:sp>
        <p:sp>
          <p:nvSpPr>
            <p:cNvPr id="388126" name="Text Box 30"/>
            <p:cNvSpPr txBox="1">
              <a:spLocks noChangeAspect="1" noChangeArrowheads="1"/>
            </p:cNvSpPr>
            <p:nvPr/>
          </p:nvSpPr>
          <p:spPr bwMode="auto">
            <a:xfrm>
              <a:off x="703" y="1283"/>
              <a:ext cx="466" cy="385"/>
            </a:xfrm>
            <a:prstGeom prst="rect">
              <a:avLst/>
            </a:prstGeom>
            <a:noFill/>
            <a:ln w="9525">
              <a:noFill/>
              <a:miter lim="800000"/>
              <a:headEnd/>
              <a:tailEnd/>
            </a:ln>
            <a:effectLst/>
          </p:spPr>
          <p:txBody>
            <a:bodyPr lIns="0" rIns="0" anchorCtr="1">
              <a:prstTxWarp prst="textNoShape">
                <a:avLst/>
              </a:prstTxWarp>
              <a:spAutoFit/>
            </a:bodyPr>
            <a:lstStyle/>
            <a:p>
              <a:r>
                <a:rPr lang="en-US"/>
                <a:t>B</a:t>
              </a:r>
            </a:p>
          </p:txBody>
        </p:sp>
        <p:sp>
          <p:nvSpPr>
            <p:cNvPr id="388127" name="Text Box 31"/>
            <p:cNvSpPr txBox="1">
              <a:spLocks noChangeAspect="1" noChangeArrowheads="1"/>
            </p:cNvSpPr>
            <p:nvPr/>
          </p:nvSpPr>
          <p:spPr bwMode="auto">
            <a:xfrm>
              <a:off x="681" y="1476"/>
              <a:ext cx="484" cy="384"/>
            </a:xfrm>
            <a:prstGeom prst="rect">
              <a:avLst/>
            </a:prstGeom>
            <a:noFill/>
            <a:ln w="9525">
              <a:noFill/>
              <a:miter lim="800000"/>
              <a:headEnd/>
              <a:tailEnd/>
            </a:ln>
            <a:effectLst/>
          </p:spPr>
          <p:txBody>
            <a:bodyPr lIns="0" rIns="0" anchorCtr="1">
              <a:prstTxWarp prst="textNoShape">
                <a:avLst/>
              </a:prstTxWarp>
              <a:spAutoFit/>
            </a:bodyPr>
            <a:lstStyle/>
            <a:p>
              <a:r>
                <a:rPr lang="en-US"/>
                <a:t>C</a:t>
              </a:r>
            </a:p>
          </p:txBody>
        </p:sp>
        <p:sp>
          <p:nvSpPr>
            <p:cNvPr id="388106" name="AutoShape 10"/>
            <p:cNvSpPr>
              <a:spLocks noChangeAspect="1" noChangeArrowheads="1"/>
            </p:cNvSpPr>
            <p:nvPr/>
          </p:nvSpPr>
          <p:spPr bwMode="auto">
            <a:xfrm>
              <a:off x="2349" y="1345"/>
              <a:ext cx="467" cy="380"/>
            </a:xfrm>
            <a:prstGeom prst="flowChartDelay">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388107" name="Freeform 11"/>
            <p:cNvSpPr>
              <a:spLocks noChangeAspect="1"/>
            </p:cNvSpPr>
            <p:nvPr/>
          </p:nvSpPr>
          <p:spPr bwMode="auto">
            <a:xfrm>
              <a:off x="3178" y="1826"/>
              <a:ext cx="467" cy="380"/>
            </a:xfrm>
            <a:custGeom>
              <a:avLst/>
              <a:gdLst/>
              <a:ahLst/>
              <a:cxnLst>
                <a:cxn ang="0">
                  <a:pos x="0" y="0"/>
                </a:cxn>
                <a:cxn ang="0">
                  <a:pos x="17" y="40"/>
                </a:cxn>
                <a:cxn ang="0">
                  <a:pos x="39" y="95"/>
                </a:cxn>
                <a:cxn ang="0">
                  <a:pos x="54" y="157"/>
                </a:cxn>
                <a:cxn ang="0">
                  <a:pos x="66" y="227"/>
                </a:cxn>
                <a:cxn ang="0">
                  <a:pos x="74" y="284"/>
                </a:cxn>
                <a:cxn ang="0">
                  <a:pos x="69" y="338"/>
                </a:cxn>
                <a:cxn ang="0">
                  <a:pos x="58" y="399"/>
                </a:cxn>
                <a:cxn ang="0">
                  <a:pos x="45" y="458"/>
                </a:cxn>
                <a:cxn ang="0">
                  <a:pos x="28" y="512"/>
                </a:cxn>
                <a:cxn ang="0">
                  <a:pos x="0" y="572"/>
                </a:cxn>
                <a:cxn ang="0">
                  <a:pos x="210" y="576"/>
                </a:cxn>
                <a:cxn ang="0">
                  <a:pos x="297" y="570"/>
                </a:cxn>
                <a:cxn ang="0">
                  <a:pos x="342" y="567"/>
                </a:cxn>
                <a:cxn ang="0">
                  <a:pos x="375" y="559"/>
                </a:cxn>
                <a:cxn ang="0">
                  <a:pos x="409" y="549"/>
                </a:cxn>
                <a:cxn ang="0">
                  <a:pos x="445" y="533"/>
                </a:cxn>
                <a:cxn ang="0">
                  <a:pos x="486" y="515"/>
                </a:cxn>
                <a:cxn ang="0">
                  <a:pos x="526" y="490"/>
                </a:cxn>
                <a:cxn ang="0">
                  <a:pos x="552" y="470"/>
                </a:cxn>
                <a:cxn ang="0">
                  <a:pos x="577" y="447"/>
                </a:cxn>
                <a:cxn ang="0">
                  <a:pos x="604" y="420"/>
                </a:cxn>
                <a:cxn ang="0">
                  <a:pos x="628" y="398"/>
                </a:cxn>
                <a:cxn ang="0">
                  <a:pos x="651" y="370"/>
                </a:cxn>
                <a:cxn ang="0">
                  <a:pos x="680" y="333"/>
                </a:cxn>
                <a:cxn ang="0">
                  <a:pos x="708" y="286"/>
                </a:cxn>
                <a:cxn ang="0">
                  <a:pos x="682" y="245"/>
                </a:cxn>
                <a:cxn ang="0">
                  <a:pos x="658" y="210"/>
                </a:cxn>
                <a:cxn ang="0">
                  <a:pos x="638" y="185"/>
                </a:cxn>
                <a:cxn ang="0">
                  <a:pos x="616" y="161"/>
                </a:cxn>
                <a:cxn ang="0">
                  <a:pos x="592" y="138"/>
                </a:cxn>
                <a:cxn ang="0">
                  <a:pos x="572" y="120"/>
                </a:cxn>
                <a:cxn ang="0">
                  <a:pos x="552" y="103"/>
                </a:cxn>
                <a:cxn ang="0">
                  <a:pos x="528" y="85"/>
                </a:cxn>
                <a:cxn ang="0">
                  <a:pos x="506" y="72"/>
                </a:cxn>
                <a:cxn ang="0">
                  <a:pos x="480" y="58"/>
                </a:cxn>
                <a:cxn ang="0">
                  <a:pos x="451" y="43"/>
                </a:cxn>
                <a:cxn ang="0">
                  <a:pos x="415" y="29"/>
                </a:cxn>
                <a:cxn ang="0">
                  <a:pos x="385" y="20"/>
                </a:cxn>
                <a:cxn ang="0">
                  <a:pos x="350" y="11"/>
                </a:cxn>
                <a:cxn ang="0">
                  <a:pos x="313" y="5"/>
                </a:cxn>
                <a:cxn ang="0">
                  <a:pos x="278" y="1"/>
                </a:cxn>
                <a:cxn ang="0">
                  <a:pos x="253" y="1"/>
                </a:cxn>
                <a:cxn ang="0">
                  <a:pos x="227" y="0"/>
                </a:cxn>
                <a:cxn ang="0">
                  <a:pos x="0" y="0"/>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p:spPr>
          <p:txBody>
            <a:bodyPr>
              <a:prstTxWarp prst="textNoShape">
                <a:avLst/>
              </a:prstTxWarp>
            </a:bodyPr>
            <a:lstStyle/>
            <a:p>
              <a:endParaRPr lang="en-US"/>
            </a:p>
          </p:txBody>
        </p:sp>
        <p:grpSp>
          <p:nvGrpSpPr>
            <p:cNvPr id="388108" name="Group 12"/>
            <p:cNvGrpSpPr>
              <a:grpSpLocks noChangeAspect="1"/>
            </p:cNvGrpSpPr>
            <p:nvPr/>
          </p:nvGrpSpPr>
          <p:grpSpPr bwMode="auto">
            <a:xfrm>
              <a:off x="1317" y="2522"/>
              <a:ext cx="317" cy="317"/>
              <a:chOff x="1968" y="1507"/>
              <a:chExt cx="480" cy="480"/>
            </a:xfrm>
          </p:grpSpPr>
          <p:sp>
            <p:nvSpPr>
              <p:cNvPr id="388109" name="AutoShape 13"/>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388110" name="Oval 14"/>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grpSp>
        <p:sp>
          <p:nvSpPr>
            <p:cNvPr id="388113" name="AutoShape 17"/>
            <p:cNvSpPr>
              <a:spLocks noChangeAspect="1" noChangeArrowheads="1"/>
            </p:cNvSpPr>
            <p:nvPr/>
          </p:nvSpPr>
          <p:spPr bwMode="auto">
            <a:xfrm>
              <a:off x="2349" y="2212"/>
              <a:ext cx="467" cy="380"/>
            </a:xfrm>
            <a:prstGeom prst="flowChartDelay">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88114" name="Group 18"/>
            <p:cNvGrpSpPr>
              <a:grpSpLocks noChangeAspect="1"/>
            </p:cNvGrpSpPr>
            <p:nvPr/>
          </p:nvGrpSpPr>
          <p:grpSpPr bwMode="auto">
            <a:xfrm>
              <a:off x="1308" y="2134"/>
              <a:ext cx="317" cy="317"/>
              <a:chOff x="1968" y="1507"/>
              <a:chExt cx="480" cy="480"/>
            </a:xfrm>
          </p:grpSpPr>
          <p:sp>
            <p:nvSpPr>
              <p:cNvPr id="388115" name="AutoShape 19"/>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388116" name="Oval 20"/>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grpSp>
        <p:sp>
          <p:nvSpPr>
            <p:cNvPr id="388120" name="Line 24"/>
            <p:cNvSpPr>
              <a:spLocks noChangeAspect="1" noChangeShapeType="1"/>
            </p:cNvSpPr>
            <p:nvPr/>
          </p:nvSpPr>
          <p:spPr bwMode="auto">
            <a:xfrm flipH="1">
              <a:off x="1055" y="1428"/>
              <a:ext cx="1289"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88122" name="Line 26"/>
            <p:cNvSpPr>
              <a:spLocks noChangeAspect="1" noChangeShapeType="1"/>
            </p:cNvSpPr>
            <p:nvPr/>
          </p:nvSpPr>
          <p:spPr bwMode="auto">
            <a:xfrm flipH="1">
              <a:off x="1058" y="1646"/>
              <a:ext cx="1289"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88125" name="Text Box 29"/>
            <p:cNvSpPr txBox="1">
              <a:spLocks noChangeAspect="1" noChangeArrowheads="1"/>
            </p:cNvSpPr>
            <p:nvPr/>
          </p:nvSpPr>
          <p:spPr bwMode="auto">
            <a:xfrm>
              <a:off x="3694" y="1833"/>
              <a:ext cx="440" cy="385"/>
            </a:xfrm>
            <a:prstGeom prst="rect">
              <a:avLst/>
            </a:prstGeom>
            <a:noFill/>
            <a:ln w="9525">
              <a:noFill/>
              <a:miter lim="800000"/>
              <a:headEnd/>
              <a:tailEnd/>
            </a:ln>
            <a:effectLst/>
          </p:spPr>
          <p:txBody>
            <a:bodyPr lIns="0" rIns="0" anchorCtr="1">
              <a:prstTxWarp prst="textNoShape">
                <a:avLst/>
              </a:prstTxWarp>
              <a:spAutoFit/>
            </a:bodyPr>
            <a:lstStyle/>
            <a:p>
              <a:r>
                <a:rPr lang="en-US"/>
                <a:t>F</a:t>
              </a:r>
            </a:p>
          </p:txBody>
        </p:sp>
        <p:sp>
          <p:nvSpPr>
            <p:cNvPr id="388131" name="Line 35"/>
            <p:cNvSpPr>
              <a:spLocks noChangeAspect="1" noChangeShapeType="1"/>
            </p:cNvSpPr>
            <p:nvPr/>
          </p:nvSpPr>
          <p:spPr bwMode="auto">
            <a:xfrm flipH="1">
              <a:off x="1631" y="2297"/>
              <a:ext cx="713"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88137" name="Line 41"/>
            <p:cNvSpPr>
              <a:spLocks noChangeAspect="1" noChangeShapeType="1"/>
            </p:cNvSpPr>
            <p:nvPr/>
          </p:nvSpPr>
          <p:spPr bwMode="auto">
            <a:xfrm flipH="1">
              <a:off x="1218" y="2304"/>
              <a:ext cx="78"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88138" name="Line 42"/>
            <p:cNvSpPr>
              <a:spLocks noChangeAspect="1" noChangeShapeType="1"/>
            </p:cNvSpPr>
            <p:nvPr/>
          </p:nvSpPr>
          <p:spPr bwMode="auto">
            <a:xfrm>
              <a:off x="1223" y="1428"/>
              <a:ext cx="2" cy="876"/>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nvGrpSpPr>
            <p:cNvPr id="388143" name="Group 47"/>
            <p:cNvGrpSpPr>
              <a:grpSpLocks noChangeAspect="1"/>
            </p:cNvGrpSpPr>
            <p:nvPr/>
          </p:nvGrpSpPr>
          <p:grpSpPr bwMode="auto">
            <a:xfrm>
              <a:off x="2827" y="2102"/>
              <a:ext cx="387" cy="300"/>
              <a:chOff x="1006" y="2469"/>
              <a:chExt cx="731" cy="326"/>
            </a:xfrm>
          </p:grpSpPr>
          <p:sp>
            <p:nvSpPr>
              <p:cNvPr id="388144" name="Line 48"/>
              <p:cNvSpPr>
                <a:spLocks noChangeAspect="1" noChangeShapeType="1"/>
              </p:cNvSpPr>
              <p:nvPr/>
            </p:nvSpPr>
            <p:spPr bwMode="auto">
              <a:xfrm>
                <a:off x="1006" y="2794"/>
                <a:ext cx="20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88145" name="Line 49"/>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88146" name="Line 50"/>
              <p:cNvSpPr>
                <a:spLocks noChangeAspect="1" noChangeShapeType="1"/>
              </p:cNvSpPr>
              <p:nvPr/>
            </p:nvSpPr>
            <p:spPr bwMode="auto">
              <a:xfrm>
                <a:off x="1221" y="2476"/>
                <a:ext cx="51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sp>
          <p:nvSpPr>
            <p:cNvPr id="388147" name="Line 51"/>
            <p:cNvSpPr>
              <a:spLocks noChangeAspect="1" noChangeShapeType="1"/>
            </p:cNvSpPr>
            <p:nvPr/>
          </p:nvSpPr>
          <p:spPr bwMode="auto">
            <a:xfrm flipV="1">
              <a:off x="1029" y="2004"/>
              <a:ext cx="2183"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nvGrpSpPr>
            <p:cNvPr id="388148" name="Group 52"/>
            <p:cNvGrpSpPr>
              <a:grpSpLocks noChangeAspect="1"/>
            </p:cNvGrpSpPr>
            <p:nvPr/>
          </p:nvGrpSpPr>
          <p:grpSpPr bwMode="auto">
            <a:xfrm flipV="1">
              <a:off x="2824" y="1523"/>
              <a:ext cx="387" cy="403"/>
              <a:chOff x="1006" y="2469"/>
              <a:chExt cx="731" cy="326"/>
            </a:xfrm>
          </p:grpSpPr>
          <p:sp>
            <p:nvSpPr>
              <p:cNvPr id="388149" name="Line 53"/>
              <p:cNvSpPr>
                <a:spLocks noChangeAspect="1" noChangeShapeType="1"/>
              </p:cNvSpPr>
              <p:nvPr/>
            </p:nvSpPr>
            <p:spPr bwMode="auto">
              <a:xfrm>
                <a:off x="1006" y="2794"/>
                <a:ext cx="20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88150" name="Line 54"/>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88151" name="Line 55"/>
              <p:cNvSpPr>
                <a:spLocks noChangeAspect="1" noChangeShapeType="1"/>
              </p:cNvSpPr>
              <p:nvPr/>
            </p:nvSpPr>
            <p:spPr bwMode="auto">
              <a:xfrm>
                <a:off x="1221" y="2476"/>
                <a:ext cx="51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sp>
          <p:nvSpPr>
            <p:cNvPr id="388156" name="Line 60"/>
            <p:cNvSpPr>
              <a:spLocks noChangeAspect="1" noChangeShapeType="1"/>
            </p:cNvSpPr>
            <p:nvPr/>
          </p:nvSpPr>
          <p:spPr bwMode="auto">
            <a:xfrm>
              <a:off x="3669" y="2014"/>
              <a:ext cx="14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88157" name="Oval 61"/>
            <p:cNvSpPr>
              <a:spLocks noChangeAspect="1" noChangeArrowheads="1"/>
            </p:cNvSpPr>
            <p:nvPr/>
          </p:nvSpPr>
          <p:spPr bwMode="auto">
            <a:xfrm>
              <a:off x="1194" y="1402"/>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sp>
          <p:nvSpPr>
            <p:cNvPr id="388158" name="Line 62"/>
            <p:cNvSpPr>
              <a:spLocks noChangeAspect="1" noChangeShapeType="1"/>
            </p:cNvSpPr>
            <p:nvPr/>
          </p:nvSpPr>
          <p:spPr bwMode="auto">
            <a:xfrm>
              <a:off x="1158" y="1627"/>
              <a:ext cx="0" cy="104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88160" name="Oval 64"/>
            <p:cNvSpPr>
              <a:spLocks noChangeAspect="1" noChangeArrowheads="1"/>
            </p:cNvSpPr>
            <p:nvPr/>
          </p:nvSpPr>
          <p:spPr bwMode="auto">
            <a:xfrm>
              <a:off x="1128" y="1618"/>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sp>
          <p:nvSpPr>
            <p:cNvPr id="388165" name="Line 69"/>
            <p:cNvSpPr>
              <a:spLocks noChangeAspect="1" noChangeShapeType="1"/>
            </p:cNvSpPr>
            <p:nvPr/>
          </p:nvSpPr>
          <p:spPr bwMode="auto">
            <a:xfrm>
              <a:off x="1141" y="2667"/>
              <a:ext cx="180"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88168" name="Line 72"/>
            <p:cNvSpPr>
              <a:spLocks noChangeAspect="1" noChangeShapeType="1"/>
            </p:cNvSpPr>
            <p:nvPr/>
          </p:nvSpPr>
          <p:spPr bwMode="auto">
            <a:xfrm>
              <a:off x="1639" y="2680"/>
              <a:ext cx="471"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88169" name="Line 73"/>
            <p:cNvSpPr>
              <a:spLocks noChangeAspect="1" noChangeShapeType="1"/>
            </p:cNvSpPr>
            <p:nvPr/>
          </p:nvSpPr>
          <p:spPr bwMode="auto">
            <a:xfrm flipH="1" flipV="1">
              <a:off x="2101" y="2490"/>
              <a:ext cx="1" cy="183"/>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88171" name="Line 75"/>
            <p:cNvSpPr>
              <a:spLocks noChangeAspect="1" noChangeShapeType="1"/>
            </p:cNvSpPr>
            <p:nvPr/>
          </p:nvSpPr>
          <p:spPr bwMode="auto">
            <a:xfrm>
              <a:off x="2092" y="2495"/>
              <a:ext cx="261"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8214" name="Group 118"/>
          <p:cNvGrpSpPr>
            <a:grpSpLocks/>
          </p:cNvGrpSpPr>
          <p:nvPr/>
        </p:nvGrpSpPr>
        <p:grpSpPr bwMode="auto">
          <a:xfrm>
            <a:off x="3060700" y="1728788"/>
            <a:ext cx="654050" cy="519112"/>
            <a:chOff x="2248" y="3394"/>
            <a:chExt cx="412" cy="327"/>
          </a:xfrm>
        </p:grpSpPr>
        <p:sp>
          <p:nvSpPr>
            <p:cNvPr id="388215" name="Text Box 119"/>
            <p:cNvSpPr txBox="1">
              <a:spLocks noChangeArrowheads="1"/>
            </p:cNvSpPr>
            <p:nvPr/>
          </p:nvSpPr>
          <p:spPr bwMode="auto">
            <a:xfrm>
              <a:off x="2248" y="3394"/>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B</a:t>
              </a:r>
            </a:p>
          </p:txBody>
        </p:sp>
        <p:sp>
          <p:nvSpPr>
            <p:cNvPr id="388216" name="Line 120"/>
            <p:cNvSpPr>
              <a:spLocks noChangeShapeType="1"/>
            </p:cNvSpPr>
            <p:nvPr/>
          </p:nvSpPr>
          <p:spPr bwMode="auto">
            <a:xfrm>
              <a:off x="2398" y="3456"/>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8217" name="Group 121"/>
          <p:cNvGrpSpPr>
            <a:grpSpLocks/>
          </p:cNvGrpSpPr>
          <p:nvPr/>
        </p:nvGrpSpPr>
        <p:grpSpPr bwMode="auto">
          <a:xfrm>
            <a:off x="3376613" y="1724025"/>
            <a:ext cx="654050" cy="519113"/>
            <a:chOff x="3005" y="3382"/>
            <a:chExt cx="412" cy="327"/>
          </a:xfrm>
        </p:grpSpPr>
        <p:sp>
          <p:nvSpPr>
            <p:cNvPr id="388218" name="Text Box 122"/>
            <p:cNvSpPr txBox="1">
              <a:spLocks noChangeArrowheads="1"/>
            </p:cNvSpPr>
            <p:nvPr/>
          </p:nvSpPr>
          <p:spPr bwMode="auto">
            <a:xfrm>
              <a:off x="3005" y="3382"/>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C</a:t>
              </a:r>
            </a:p>
          </p:txBody>
        </p:sp>
        <p:sp>
          <p:nvSpPr>
            <p:cNvPr id="388219" name="Line 123"/>
            <p:cNvSpPr>
              <a:spLocks noChangeShapeType="1"/>
            </p:cNvSpPr>
            <p:nvPr/>
          </p:nvSpPr>
          <p:spPr bwMode="auto">
            <a:xfrm>
              <a:off x="3173" y="3444"/>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88259" name="Group 163"/>
          <p:cNvGrpSpPr>
            <a:grpSpLocks/>
          </p:cNvGrpSpPr>
          <p:nvPr/>
        </p:nvGrpSpPr>
        <p:grpSpPr bwMode="auto">
          <a:xfrm>
            <a:off x="725488" y="1527175"/>
            <a:ext cx="7262812" cy="3781425"/>
            <a:chOff x="457" y="962"/>
            <a:chExt cx="4575" cy="2382"/>
          </a:xfrm>
        </p:grpSpPr>
        <p:grpSp>
          <p:nvGrpSpPr>
            <p:cNvPr id="388226" name="Group 130"/>
            <p:cNvGrpSpPr>
              <a:grpSpLocks noChangeAspect="1"/>
            </p:cNvGrpSpPr>
            <p:nvPr/>
          </p:nvGrpSpPr>
          <p:grpSpPr bwMode="auto">
            <a:xfrm>
              <a:off x="2740" y="1647"/>
              <a:ext cx="818" cy="971"/>
              <a:chOff x="4396" y="919"/>
              <a:chExt cx="962" cy="1142"/>
            </a:xfrm>
          </p:grpSpPr>
          <p:sp>
            <p:nvSpPr>
              <p:cNvPr id="388195" name="Oval 99"/>
              <p:cNvSpPr>
                <a:spLocks noChangeAspect="1" noChangeArrowheads="1"/>
              </p:cNvSpPr>
              <p:nvPr/>
            </p:nvSpPr>
            <p:spPr bwMode="auto">
              <a:xfrm>
                <a:off x="5268" y="1479"/>
                <a:ext cx="90" cy="94"/>
              </a:xfrm>
              <a:prstGeom prst="ellipse">
                <a:avLst/>
              </a:prstGeom>
              <a:solidFill>
                <a:schemeClr val="hlink"/>
              </a:solidFill>
              <a:ln w="9525">
                <a:noFill/>
                <a:round/>
                <a:headEnd/>
                <a:tailEnd/>
              </a:ln>
              <a:effectLst/>
            </p:spPr>
            <p:txBody>
              <a:bodyPr lIns="0" rIns="0" anchor="ctr">
                <a:prstTxWarp prst="textNoShape">
                  <a:avLst/>
                </a:prstTxWarp>
                <a:spAutoFit/>
              </a:bodyPr>
              <a:lstStyle/>
              <a:p>
                <a:endParaRPr lang="en-US"/>
              </a:p>
            </p:txBody>
          </p:sp>
          <p:sp>
            <p:nvSpPr>
              <p:cNvPr id="388196" name="Oval 100"/>
              <p:cNvSpPr>
                <a:spLocks noChangeAspect="1" noChangeArrowheads="1"/>
              </p:cNvSpPr>
              <p:nvPr/>
            </p:nvSpPr>
            <p:spPr bwMode="auto">
              <a:xfrm>
                <a:off x="4396" y="919"/>
                <a:ext cx="90" cy="94"/>
              </a:xfrm>
              <a:prstGeom prst="ellipse">
                <a:avLst/>
              </a:prstGeom>
              <a:solidFill>
                <a:schemeClr val="hlink"/>
              </a:solidFill>
              <a:ln w="9525">
                <a:noFill/>
                <a:round/>
                <a:headEnd/>
                <a:tailEnd/>
              </a:ln>
              <a:effectLst/>
            </p:spPr>
            <p:txBody>
              <a:bodyPr lIns="0" rIns="0" anchor="ctr">
                <a:prstTxWarp prst="textNoShape">
                  <a:avLst/>
                </a:prstTxWarp>
                <a:spAutoFit/>
              </a:bodyPr>
              <a:lstStyle/>
              <a:p>
                <a:endParaRPr lang="en-US"/>
              </a:p>
            </p:txBody>
          </p:sp>
          <p:sp>
            <p:nvSpPr>
              <p:cNvPr id="388197" name="Oval 101"/>
              <p:cNvSpPr>
                <a:spLocks noChangeAspect="1" noChangeArrowheads="1"/>
              </p:cNvSpPr>
              <p:nvPr/>
            </p:nvSpPr>
            <p:spPr bwMode="auto">
              <a:xfrm>
                <a:off x="4404" y="1119"/>
                <a:ext cx="90" cy="94"/>
              </a:xfrm>
              <a:prstGeom prst="ellipse">
                <a:avLst/>
              </a:prstGeom>
              <a:solidFill>
                <a:schemeClr val="hlink"/>
              </a:solidFill>
              <a:ln w="9525">
                <a:noFill/>
                <a:round/>
                <a:headEnd/>
                <a:tailEnd/>
              </a:ln>
              <a:effectLst/>
            </p:spPr>
            <p:txBody>
              <a:bodyPr lIns="0" rIns="0" anchor="ctr">
                <a:prstTxWarp prst="textNoShape">
                  <a:avLst/>
                </a:prstTxWarp>
                <a:spAutoFit/>
              </a:bodyPr>
              <a:lstStyle/>
              <a:p>
                <a:endParaRPr lang="en-US"/>
              </a:p>
            </p:txBody>
          </p:sp>
          <p:sp>
            <p:nvSpPr>
              <p:cNvPr id="388198" name="Oval 102"/>
              <p:cNvSpPr>
                <a:spLocks noChangeAspect="1" noChangeArrowheads="1"/>
              </p:cNvSpPr>
              <p:nvPr/>
            </p:nvSpPr>
            <p:spPr bwMode="auto">
              <a:xfrm>
                <a:off x="4396" y="1775"/>
                <a:ext cx="90" cy="94"/>
              </a:xfrm>
              <a:prstGeom prst="ellipse">
                <a:avLst/>
              </a:prstGeom>
              <a:solidFill>
                <a:schemeClr val="hlink"/>
              </a:solidFill>
              <a:ln w="9525">
                <a:noFill/>
                <a:round/>
                <a:headEnd/>
                <a:tailEnd/>
              </a:ln>
              <a:effectLst/>
            </p:spPr>
            <p:txBody>
              <a:bodyPr lIns="0" rIns="0" anchor="ctr">
                <a:prstTxWarp prst="textNoShape">
                  <a:avLst/>
                </a:prstTxWarp>
                <a:spAutoFit/>
              </a:bodyPr>
              <a:lstStyle/>
              <a:p>
                <a:endParaRPr lang="en-US"/>
              </a:p>
            </p:txBody>
          </p:sp>
          <p:sp>
            <p:nvSpPr>
              <p:cNvPr id="388199" name="Oval 103"/>
              <p:cNvSpPr>
                <a:spLocks noChangeAspect="1" noChangeArrowheads="1"/>
              </p:cNvSpPr>
              <p:nvPr/>
            </p:nvSpPr>
            <p:spPr bwMode="auto">
              <a:xfrm>
                <a:off x="4396" y="1967"/>
                <a:ext cx="90" cy="94"/>
              </a:xfrm>
              <a:prstGeom prst="ellipse">
                <a:avLst/>
              </a:prstGeom>
              <a:solidFill>
                <a:schemeClr val="hlink"/>
              </a:solidFill>
              <a:ln w="9525">
                <a:noFill/>
                <a:round/>
                <a:headEnd/>
                <a:tailEnd/>
              </a:ln>
              <a:effectLst/>
            </p:spPr>
            <p:txBody>
              <a:bodyPr lIns="0" rIns="0" anchor="ctr">
                <a:prstTxWarp prst="textNoShape">
                  <a:avLst/>
                </a:prstTxWarp>
                <a:spAutoFit/>
              </a:bodyPr>
              <a:lstStyle/>
              <a:p>
                <a:endParaRPr lang="en-US"/>
              </a:p>
            </p:txBody>
          </p:sp>
        </p:grpSp>
        <p:grpSp>
          <p:nvGrpSpPr>
            <p:cNvPr id="388248" name="Group 152"/>
            <p:cNvGrpSpPr>
              <a:grpSpLocks/>
            </p:cNvGrpSpPr>
            <p:nvPr/>
          </p:nvGrpSpPr>
          <p:grpSpPr bwMode="auto">
            <a:xfrm>
              <a:off x="1084" y="962"/>
              <a:ext cx="2143" cy="327"/>
              <a:chOff x="1092" y="986"/>
              <a:chExt cx="2143" cy="327"/>
            </a:xfrm>
          </p:grpSpPr>
          <p:grpSp>
            <p:nvGrpSpPr>
              <p:cNvPr id="388240" name="Group 144"/>
              <p:cNvGrpSpPr>
                <a:grpSpLocks/>
              </p:cNvGrpSpPr>
              <p:nvPr/>
            </p:nvGrpSpPr>
            <p:grpSpPr bwMode="auto">
              <a:xfrm>
                <a:off x="1092" y="1063"/>
                <a:ext cx="1306" cy="102"/>
                <a:chOff x="1092" y="1063"/>
                <a:chExt cx="1306" cy="102"/>
              </a:xfrm>
            </p:grpSpPr>
            <p:sp>
              <p:nvSpPr>
                <p:cNvPr id="388225" name="Oval 129"/>
                <p:cNvSpPr>
                  <a:spLocks noChangeArrowheads="1"/>
                </p:cNvSpPr>
                <p:nvPr/>
              </p:nvSpPr>
              <p:spPr bwMode="auto">
                <a:xfrm>
                  <a:off x="1092" y="1071"/>
                  <a:ext cx="90" cy="94"/>
                </a:xfrm>
                <a:prstGeom prst="ellipse">
                  <a:avLst/>
                </a:prstGeom>
                <a:solidFill>
                  <a:schemeClr val="hlink"/>
                </a:solidFill>
                <a:ln w="9525">
                  <a:noFill/>
                  <a:round/>
                  <a:headEnd/>
                  <a:tailEnd/>
                </a:ln>
                <a:effectLst/>
              </p:spPr>
              <p:txBody>
                <a:bodyPr lIns="0" rIns="0" anchor="ctr">
                  <a:prstTxWarp prst="textNoShape">
                    <a:avLst/>
                  </a:prstTxWarp>
                  <a:spAutoFit/>
                </a:bodyPr>
                <a:lstStyle/>
                <a:p>
                  <a:endParaRPr lang="en-US"/>
                </a:p>
              </p:txBody>
            </p:sp>
            <p:sp>
              <p:nvSpPr>
                <p:cNvPr id="388231" name="Oval 135"/>
                <p:cNvSpPr>
                  <a:spLocks noChangeArrowheads="1"/>
                </p:cNvSpPr>
                <p:nvPr/>
              </p:nvSpPr>
              <p:spPr bwMode="auto">
                <a:xfrm>
                  <a:off x="1708" y="1071"/>
                  <a:ext cx="90" cy="94"/>
                </a:xfrm>
                <a:prstGeom prst="ellipse">
                  <a:avLst/>
                </a:prstGeom>
                <a:solidFill>
                  <a:schemeClr val="hlink"/>
                </a:solidFill>
                <a:ln w="9525">
                  <a:noFill/>
                  <a:round/>
                  <a:headEnd/>
                  <a:tailEnd/>
                </a:ln>
                <a:effectLst/>
              </p:spPr>
              <p:txBody>
                <a:bodyPr lIns="0" rIns="0" anchor="ctr">
                  <a:prstTxWarp prst="textNoShape">
                    <a:avLst/>
                  </a:prstTxWarp>
                  <a:spAutoFit/>
                </a:bodyPr>
                <a:lstStyle/>
                <a:p>
                  <a:endParaRPr lang="en-US"/>
                </a:p>
              </p:txBody>
            </p:sp>
            <p:sp>
              <p:nvSpPr>
                <p:cNvPr id="388232" name="Oval 136"/>
                <p:cNvSpPr>
                  <a:spLocks noChangeArrowheads="1"/>
                </p:cNvSpPr>
                <p:nvPr/>
              </p:nvSpPr>
              <p:spPr bwMode="auto">
                <a:xfrm>
                  <a:off x="1484" y="1071"/>
                  <a:ext cx="90" cy="94"/>
                </a:xfrm>
                <a:prstGeom prst="ellipse">
                  <a:avLst/>
                </a:prstGeom>
                <a:solidFill>
                  <a:schemeClr val="hlink"/>
                </a:solidFill>
                <a:ln w="9525">
                  <a:noFill/>
                  <a:round/>
                  <a:headEnd/>
                  <a:tailEnd/>
                </a:ln>
                <a:effectLst/>
              </p:spPr>
              <p:txBody>
                <a:bodyPr lIns="0" rIns="0" anchor="ctr">
                  <a:prstTxWarp prst="textNoShape">
                    <a:avLst/>
                  </a:prstTxWarp>
                  <a:spAutoFit/>
                </a:bodyPr>
                <a:lstStyle/>
                <a:p>
                  <a:endParaRPr lang="en-US"/>
                </a:p>
              </p:txBody>
            </p:sp>
            <p:sp>
              <p:nvSpPr>
                <p:cNvPr id="388233" name="Oval 137"/>
                <p:cNvSpPr>
                  <a:spLocks noChangeArrowheads="1"/>
                </p:cNvSpPr>
                <p:nvPr/>
              </p:nvSpPr>
              <p:spPr bwMode="auto">
                <a:xfrm>
                  <a:off x="2092" y="1063"/>
                  <a:ext cx="90" cy="94"/>
                </a:xfrm>
                <a:prstGeom prst="ellipse">
                  <a:avLst/>
                </a:prstGeom>
                <a:solidFill>
                  <a:schemeClr val="hlink"/>
                </a:solidFill>
                <a:ln w="9525">
                  <a:noFill/>
                  <a:round/>
                  <a:headEnd/>
                  <a:tailEnd/>
                </a:ln>
                <a:effectLst/>
              </p:spPr>
              <p:txBody>
                <a:bodyPr lIns="0" rIns="0" anchor="ctr">
                  <a:prstTxWarp prst="textNoShape">
                    <a:avLst/>
                  </a:prstTxWarp>
                  <a:spAutoFit/>
                </a:bodyPr>
                <a:lstStyle/>
                <a:p>
                  <a:endParaRPr lang="en-US"/>
                </a:p>
              </p:txBody>
            </p:sp>
            <p:sp>
              <p:nvSpPr>
                <p:cNvPr id="388234" name="Oval 138"/>
                <p:cNvSpPr>
                  <a:spLocks noChangeArrowheads="1"/>
                </p:cNvSpPr>
                <p:nvPr/>
              </p:nvSpPr>
              <p:spPr bwMode="auto">
                <a:xfrm>
                  <a:off x="2308" y="1063"/>
                  <a:ext cx="90" cy="94"/>
                </a:xfrm>
                <a:prstGeom prst="ellipse">
                  <a:avLst/>
                </a:prstGeom>
                <a:solidFill>
                  <a:schemeClr val="hlink"/>
                </a:solidFill>
                <a:ln w="9525">
                  <a:noFill/>
                  <a:round/>
                  <a:headEnd/>
                  <a:tailEnd/>
                </a:ln>
                <a:effectLst/>
              </p:spPr>
              <p:txBody>
                <a:bodyPr lIns="0" rIns="0" anchor="ctr">
                  <a:prstTxWarp prst="textNoShape">
                    <a:avLst/>
                  </a:prstTxWarp>
                  <a:spAutoFit/>
                </a:bodyPr>
                <a:lstStyle/>
                <a:p>
                  <a:endParaRPr lang="en-US"/>
                </a:p>
              </p:txBody>
            </p:sp>
          </p:grpSp>
          <p:sp>
            <p:nvSpPr>
              <p:cNvPr id="388243" name="Text Box 147"/>
              <p:cNvSpPr txBox="1">
                <a:spLocks noChangeArrowheads="1"/>
              </p:cNvSpPr>
              <p:nvPr/>
            </p:nvSpPr>
            <p:spPr bwMode="auto">
              <a:xfrm>
                <a:off x="2446" y="986"/>
                <a:ext cx="789" cy="327"/>
              </a:xfrm>
              <a:prstGeom prst="rect">
                <a:avLst/>
              </a:prstGeom>
              <a:noFill/>
              <a:ln w="9525">
                <a:noFill/>
                <a:miter lim="800000"/>
                <a:headEnd/>
                <a:tailEnd/>
              </a:ln>
              <a:effectLst/>
            </p:spPr>
            <p:txBody>
              <a:bodyPr wrap="none" lIns="0" rIns="0" anchorCtr="1">
                <a:prstTxWarp prst="textNoShape">
                  <a:avLst/>
                </a:prstTxWarp>
                <a:spAutoFit/>
              </a:bodyPr>
              <a:lstStyle/>
              <a:p>
                <a:r>
                  <a:rPr lang="en-US" b="1"/>
                  <a:t>L = </a:t>
                </a:r>
                <a:r>
                  <a:rPr lang="en-US" b="1">
                    <a:solidFill>
                      <a:schemeClr val="hlink"/>
                    </a:solidFill>
                  </a:rPr>
                  <a:t>5</a:t>
                </a:r>
              </a:p>
            </p:txBody>
          </p:sp>
        </p:grpSp>
        <p:sp>
          <p:nvSpPr>
            <p:cNvPr id="388250" name="Text Box 154"/>
            <p:cNvSpPr txBox="1">
              <a:spLocks noChangeArrowheads="1"/>
            </p:cNvSpPr>
            <p:nvPr/>
          </p:nvSpPr>
          <p:spPr bwMode="auto">
            <a:xfrm>
              <a:off x="457" y="2826"/>
              <a:ext cx="4575" cy="518"/>
            </a:xfrm>
            <a:prstGeom prst="rect">
              <a:avLst/>
            </a:prstGeom>
            <a:noFill/>
            <a:ln w="9525">
              <a:noFill/>
              <a:miter lim="800000"/>
              <a:headEnd/>
              <a:tailEnd/>
            </a:ln>
            <a:effectLst/>
          </p:spPr>
          <p:txBody>
            <a:bodyPr wrap="none" lIns="0" rIns="0" anchorCtr="1">
              <a:prstTxWarp prst="textNoShape">
                <a:avLst/>
              </a:prstTxWarp>
              <a:spAutoFit/>
            </a:bodyPr>
            <a:lstStyle/>
            <a:p>
              <a:pPr>
                <a:spcBef>
                  <a:spcPct val="20000"/>
                </a:spcBef>
                <a:buFont typeface="Wingdings" charset="2"/>
                <a:buChar char="§"/>
              </a:pPr>
              <a:r>
                <a:rPr lang="en-US" sz="2400" b="1"/>
                <a:t>  L (literal count) counts the AND inputs and the single</a:t>
              </a:r>
              <a:br>
                <a:rPr lang="en-US" sz="2400" b="1"/>
              </a:br>
              <a:r>
                <a:rPr lang="en-US" sz="2400" b="1"/>
                <a:t>    literal OR input.</a:t>
              </a:r>
              <a:endParaRPr lang="en-US"/>
            </a:p>
          </p:txBody>
        </p:sp>
      </p:grpSp>
      <p:grpSp>
        <p:nvGrpSpPr>
          <p:cNvPr id="388260" name="Group 164"/>
          <p:cNvGrpSpPr>
            <a:grpSpLocks/>
          </p:cNvGrpSpPr>
          <p:nvPr/>
        </p:nvGrpSpPr>
        <p:grpSpPr bwMode="auto">
          <a:xfrm>
            <a:off x="76200" y="1908175"/>
            <a:ext cx="8851900" cy="3767138"/>
            <a:chOff x="48" y="1202"/>
            <a:chExt cx="5576" cy="2373"/>
          </a:xfrm>
        </p:grpSpPr>
        <p:grpSp>
          <p:nvGrpSpPr>
            <p:cNvPr id="388228" name="Group 132"/>
            <p:cNvGrpSpPr>
              <a:grpSpLocks noChangeAspect="1"/>
            </p:cNvGrpSpPr>
            <p:nvPr/>
          </p:nvGrpSpPr>
          <p:grpSpPr bwMode="auto">
            <a:xfrm>
              <a:off x="3488" y="2048"/>
              <a:ext cx="64" cy="235"/>
              <a:chOff x="3456" y="3472"/>
              <a:chExt cx="75" cy="277"/>
            </a:xfrm>
          </p:grpSpPr>
          <p:sp>
            <p:nvSpPr>
              <p:cNvPr id="388200" name="Rectangle 104"/>
              <p:cNvSpPr>
                <a:spLocks noChangeAspect="1" noChangeArrowheads="1"/>
              </p:cNvSpPr>
              <p:nvPr/>
            </p:nvSpPr>
            <p:spPr bwMode="auto">
              <a:xfrm>
                <a:off x="3456" y="3472"/>
                <a:ext cx="75" cy="69"/>
              </a:xfrm>
              <a:prstGeom prst="rect">
                <a:avLst/>
              </a:prstGeom>
              <a:solidFill>
                <a:schemeClr val="accent2"/>
              </a:solidFill>
              <a:ln w="9525">
                <a:noFill/>
                <a:miter lim="800000"/>
                <a:headEnd/>
                <a:tailEnd/>
              </a:ln>
              <a:effectLst/>
            </p:spPr>
            <p:txBody>
              <a:bodyPr lIns="0" rIns="0" anchor="ctr">
                <a:prstTxWarp prst="textNoShape">
                  <a:avLst/>
                </a:prstTxWarp>
                <a:spAutoFit/>
              </a:bodyPr>
              <a:lstStyle/>
              <a:p>
                <a:endParaRPr lang="en-US"/>
              </a:p>
            </p:txBody>
          </p:sp>
          <p:sp>
            <p:nvSpPr>
              <p:cNvPr id="388201" name="Rectangle 105"/>
              <p:cNvSpPr>
                <a:spLocks noChangeAspect="1" noChangeArrowheads="1"/>
              </p:cNvSpPr>
              <p:nvPr/>
            </p:nvSpPr>
            <p:spPr bwMode="auto">
              <a:xfrm>
                <a:off x="3456" y="3680"/>
                <a:ext cx="75" cy="69"/>
              </a:xfrm>
              <a:prstGeom prst="rect">
                <a:avLst/>
              </a:prstGeom>
              <a:solidFill>
                <a:schemeClr val="accent2"/>
              </a:solidFill>
              <a:ln w="9525">
                <a:noFill/>
                <a:miter lim="800000"/>
                <a:headEnd/>
                <a:tailEnd/>
              </a:ln>
              <a:effectLst/>
            </p:spPr>
            <p:txBody>
              <a:bodyPr lIns="0" rIns="0" anchor="ctr">
                <a:prstTxWarp prst="textNoShape">
                  <a:avLst/>
                </a:prstTxWarp>
                <a:spAutoFit/>
              </a:bodyPr>
              <a:lstStyle/>
              <a:p>
                <a:endParaRPr lang="en-US"/>
              </a:p>
            </p:txBody>
          </p:sp>
        </p:grpSp>
        <p:grpSp>
          <p:nvGrpSpPr>
            <p:cNvPr id="388246" name="Group 150"/>
            <p:cNvGrpSpPr>
              <a:grpSpLocks/>
            </p:cNvGrpSpPr>
            <p:nvPr/>
          </p:nvGrpSpPr>
          <p:grpSpPr bwMode="auto">
            <a:xfrm>
              <a:off x="1616" y="1202"/>
              <a:ext cx="2446" cy="327"/>
              <a:chOff x="1616" y="1258"/>
              <a:chExt cx="2446" cy="327"/>
            </a:xfrm>
          </p:grpSpPr>
          <p:grpSp>
            <p:nvGrpSpPr>
              <p:cNvPr id="388241" name="Group 145"/>
              <p:cNvGrpSpPr>
                <a:grpSpLocks/>
              </p:cNvGrpSpPr>
              <p:nvPr/>
            </p:nvGrpSpPr>
            <p:grpSpPr bwMode="auto">
              <a:xfrm>
                <a:off x="1616" y="1408"/>
                <a:ext cx="651" cy="69"/>
                <a:chOff x="1616" y="1408"/>
                <a:chExt cx="651" cy="69"/>
              </a:xfrm>
            </p:grpSpPr>
            <p:sp>
              <p:nvSpPr>
                <p:cNvPr id="388227" name="Rectangle 131"/>
                <p:cNvSpPr>
                  <a:spLocks noChangeArrowheads="1"/>
                </p:cNvSpPr>
                <p:nvPr/>
              </p:nvSpPr>
              <p:spPr bwMode="auto">
                <a:xfrm>
                  <a:off x="1616" y="1408"/>
                  <a:ext cx="75" cy="69"/>
                </a:xfrm>
                <a:prstGeom prst="rect">
                  <a:avLst/>
                </a:prstGeom>
                <a:solidFill>
                  <a:schemeClr val="accent2"/>
                </a:solidFill>
                <a:ln w="9525">
                  <a:noFill/>
                  <a:miter lim="800000"/>
                  <a:headEnd/>
                  <a:tailEnd/>
                </a:ln>
                <a:effectLst/>
              </p:spPr>
              <p:txBody>
                <a:bodyPr lIns="0" rIns="0" anchor="ctr">
                  <a:prstTxWarp prst="textNoShape">
                    <a:avLst/>
                  </a:prstTxWarp>
                  <a:spAutoFit/>
                </a:bodyPr>
                <a:lstStyle/>
                <a:p>
                  <a:endParaRPr lang="en-US"/>
                </a:p>
              </p:txBody>
            </p:sp>
            <p:sp>
              <p:nvSpPr>
                <p:cNvPr id="388236" name="Rectangle 140"/>
                <p:cNvSpPr>
                  <a:spLocks noChangeArrowheads="1"/>
                </p:cNvSpPr>
                <p:nvPr/>
              </p:nvSpPr>
              <p:spPr bwMode="auto">
                <a:xfrm>
                  <a:off x="2192" y="1408"/>
                  <a:ext cx="75" cy="69"/>
                </a:xfrm>
                <a:prstGeom prst="rect">
                  <a:avLst/>
                </a:prstGeom>
                <a:solidFill>
                  <a:schemeClr val="accent2"/>
                </a:solidFill>
                <a:ln w="9525">
                  <a:noFill/>
                  <a:miter lim="800000"/>
                  <a:headEnd/>
                  <a:tailEnd/>
                </a:ln>
                <a:effectLst/>
              </p:spPr>
              <p:txBody>
                <a:bodyPr lIns="0" rIns="0" anchor="ctr">
                  <a:prstTxWarp prst="textNoShape">
                    <a:avLst/>
                  </a:prstTxWarp>
                  <a:spAutoFit/>
                </a:bodyPr>
                <a:lstStyle/>
                <a:p>
                  <a:endParaRPr lang="en-US"/>
                </a:p>
              </p:txBody>
            </p:sp>
          </p:grpSp>
          <p:sp>
            <p:nvSpPr>
              <p:cNvPr id="388245" name="Text Box 149"/>
              <p:cNvSpPr txBox="1">
                <a:spLocks noChangeArrowheads="1"/>
              </p:cNvSpPr>
              <p:nvPr/>
            </p:nvSpPr>
            <p:spPr bwMode="auto">
              <a:xfrm>
                <a:off x="2451" y="1258"/>
                <a:ext cx="1611" cy="327"/>
              </a:xfrm>
              <a:prstGeom prst="rect">
                <a:avLst/>
              </a:prstGeom>
              <a:noFill/>
              <a:ln w="9525">
                <a:noFill/>
                <a:miter lim="800000"/>
                <a:headEnd/>
                <a:tailEnd/>
              </a:ln>
              <a:effectLst/>
            </p:spPr>
            <p:txBody>
              <a:bodyPr wrap="none" lIns="0" rIns="0" anchorCtr="1">
                <a:prstTxWarp prst="textNoShape">
                  <a:avLst/>
                </a:prstTxWarp>
                <a:spAutoFit/>
              </a:bodyPr>
              <a:lstStyle/>
              <a:p>
                <a:r>
                  <a:rPr lang="en-US" b="1"/>
                  <a:t>G =</a:t>
                </a:r>
                <a:r>
                  <a:rPr lang="en-US" b="1">
                    <a:solidFill>
                      <a:schemeClr val="accent2"/>
                    </a:solidFill>
                  </a:rPr>
                  <a:t> </a:t>
                </a:r>
                <a:r>
                  <a:rPr lang="en-US" b="1">
                    <a:solidFill>
                      <a:schemeClr val="hlink"/>
                    </a:solidFill>
                  </a:rPr>
                  <a:t>L</a:t>
                </a:r>
                <a:r>
                  <a:rPr lang="en-US" b="1">
                    <a:solidFill>
                      <a:schemeClr val="accent2"/>
                    </a:solidFill>
                  </a:rPr>
                  <a:t> </a:t>
                </a:r>
                <a:r>
                  <a:rPr lang="en-US" b="1"/>
                  <a:t>+</a:t>
                </a:r>
                <a:r>
                  <a:rPr lang="en-US" b="1">
                    <a:solidFill>
                      <a:schemeClr val="accent2"/>
                    </a:solidFill>
                  </a:rPr>
                  <a:t> 2 </a:t>
                </a:r>
                <a:r>
                  <a:rPr lang="en-US" b="1"/>
                  <a:t>=  7</a:t>
                </a:r>
              </a:p>
            </p:txBody>
          </p:sp>
        </p:grpSp>
        <p:sp>
          <p:nvSpPr>
            <p:cNvPr id="388255" name="Text Box 159"/>
            <p:cNvSpPr txBox="1">
              <a:spLocks noChangeArrowheads="1"/>
            </p:cNvSpPr>
            <p:nvPr/>
          </p:nvSpPr>
          <p:spPr bwMode="auto">
            <a:xfrm>
              <a:off x="48" y="3248"/>
              <a:ext cx="5576" cy="327"/>
            </a:xfrm>
            <a:prstGeom prst="rect">
              <a:avLst/>
            </a:prstGeom>
            <a:noFill/>
            <a:ln w="9525">
              <a:noFill/>
              <a:miter lim="800000"/>
              <a:headEnd/>
              <a:tailEnd/>
            </a:ln>
            <a:effectLst/>
          </p:spPr>
          <p:txBody>
            <a:bodyPr lIns="0" rIns="0" anchorCtr="1">
              <a:prstTxWarp prst="textNoShape">
                <a:avLst/>
              </a:prstTxWarp>
              <a:spAutoFit/>
            </a:bodyPr>
            <a:lstStyle/>
            <a:p>
              <a:pPr>
                <a:spcBef>
                  <a:spcPct val="20000"/>
                </a:spcBef>
                <a:buFont typeface="Wingdings" charset="2"/>
                <a:buChar char="§"/>
              </a:pPr>
              <a:r>
                <a:rPr lang="en-US" sz="2400" b="1"/>
                <a:t>  G (gate input count) adds the remaining OR gate inputs</a:t>
              </a:r>
              <a:r>
                <a:rPr lang="en-US"/>
                <a:t> </a:t>
              </a:r>
            </a:p>
          </p:txBody>
        </p:sp>
      </p:grpSp>
      <p:grpSp>
        <p:nvGrpSpPr>
          <p:cNvPr id="388262" name="Group 166"/>
          <p:cNvGrpSpPr>
            <a:grpSpLocks/>
          </p:cNvGrpSpPr>
          <p:nvPr/>
        </p:nvGrpSpPr>
        <p:grpSpPr bwMode="auto">
          <a:xfrm>
            <a:off x="393700" y="1196975"/>
            <a:ext cx="8432800" cy="4911725"/>
            <a:chOff x="248" y="754"/>
            <a:chExt cx="5312" cy="3094"/>
          </a:xfrm>
        </p:grpSpPr>
        <p:grpSp>
          <p:nvGrpSpPr>
            <p:cNvPr id="388239" name="Group 143"/>
            <p:cNvGrpSpPr>
              <a:grpSpLocks noChangeAspect="1"/>
            </p:cNvGrpSpPr>
            <p:nvPr/>
          </p:nvGrpSpPr>
          <p:grpSpPr bwMode="auto">
            <a:xfrm>
              <a:off x="1852" y="2392"/>
              <a:ext cx="94" cy="394"/>
              <a:chOff x="1948" y="2608"/>
              <a:chExt cx="110" cy="464"/>
            </a:xfrm>
          </p:grpSpPr>
          <p:sp>
            <p:nvSpPr>
              <p:cNvPr id="388202" name="AutoShape 106"/>
              <p:cNvSpPr>
                <a:spLocks noChangeAspect="1" noChangeArrowheads="1"/>
              </p:cNvSpPr>
              <p:nvPr/>
            </p:nvSpPr>
            <p:spPr bwMode="auto">
              <a:xfrm flipV="1">
                <a:off x="1948" y="2976"/>
                <a:ext cx="110" cy="96"/>
              </a:xfrm>
              <a:prstGeom prst="triangle">
                <a:avLst>
                  <a:gd name="adj" fmla="val 50000"/>
                </a:avLst>
              </a:prstGeom>
              <a:solidFill>
                <a:schemeClr val="tx2"/>
              </a:solidFill>
              <a:ln w="9525">
                <a:noFill/>
                <a:miter lim="800000"/>
                <a:headEnd/>
                <a:tailEnd/>
              </a:ln>
              <a:effectLst/>
            </p:spPr>
            <p:txBody>
              <a:bodyPr lIns="0" rIns="0" anchor="ctr">
                <a:prstTxWarp prst="textNoShape">
                  <a:avLst/>
                </a:prstTxWarp>
                <a:spAutoFit/>
              </a:bodyPr>
              <a:lstStyle/>
              <a:p>
                <a:endParaRPr lang="en-US"/>
              </a:p>
            </p:txBody>
          </p:sp>
          <p:sp>
            <p:nvSpPr>
              <p:cNvPr id="388203" name="AutoShape 107"/>
              <p:cNvSpPr>
                <a:spLocks noChangeAspect="1" noChangeArrowheads="1"/>
              </p:cNvSpPr>
              <p:nvPr/>
            </p:nvSpPr>
            <p:spPr bwMode="auto">
              <a:xfrm flipV="1">
                <a:off x="1948" y="2608"/>
                <a:ext cx="110" cy="96"/>
              </a:xfrm>
              <a:prstGeom prst="triangle">
                <a:avLst>
                  <a:gd name="adj" fmla="val 50000"/>
                </a:avLst>
              </a:prstGeom>
              <a:solidFill>
                <a:schemeClr val="tx2"/>
              </a:solidFill>
              <a:ln w="9525">
                <a:noFill/>
                <a:miter lim="800000"/>
                <a:headEnd/>
                <a:tailEnd/>
              </a:ln>
              <a:effectLst/>
            </p:spPr>
            <p:txBody>
              <a:bodyPr lIns="0" rIns="0" anchor="ctr">
                <a:prstTxWarp prst="textNoShape">
                  <a:avLst/>
                </a:prstTxWarp>
                <a:spAutoFit/>
              </a:bodyPr>
              <a:lstStyle/>
              <a:p>
                <a:endParaRPr lang="en-US"/>
              </a:p>
            </p:txBody>
          </p:sp>
        </p:grpSp>
        <p:grpSp>
          <p:nvGrpSpPr>
            <p:cNvPr id="388249" name="Group 153"/>
            <p:cNvGrpSpPr>
              <a:grpSpLocks/>
            </p:cNvGrpSpPr>
            <p:nvPr/>
          </p:nvGrpSpPr>
          <p:grpSpPr bwMode="auto">
            <a:xfrm>
              <a:off x="2072" y="754"/>
              <a:ext cx="2103" cy="327"/>
              <a:chOff x="2080" y="786"/>
              <a:chExt cx="2103" cy="327"/>
            </a:xfrm>
          </p:grpSpPr>
          <p:grpSp>
            <p:nvGrpSpPr>
              <p:cNvPr id="388242" name="Group 146"/>
              <p:cNvGrpSpPr>
                <a:grpSpLocks/>
              </p:cNvGrpSpPr>
              <p:nvPr/>
            </p:nvGrpSpPr>
            <p:grpSpPr bwMode="auto">
              <a:xfrm>
                <a:off x="2080" y="936"/>
                <a:ext cx="326" cy="96"/>
                <a:chOff x="2080" y="936"/>
                <a:chExt cx="326" cy="96"/>
              </a:xfrm>
            </p:grpSpPr>
            <p:sp>
              <p:nvSpPr>
                <p:cNvPr id="388229" name="AutoShape 133"/>
                <p:cNvSpPr>
                  <a:spLocks noChangeArrowheads="1"/>
                </p:cNvSpPr>
                <p:nvPr/>
              </p:nvSpPr>
              <p:spPr bwMode="auto">
                <a:xfrm flipV="1">
                  <a:off x="2080" y="936"/>
                  <a:ext cx="110" cy="96"/>
                </a:xfrm>
                <a:prstGeom prst="triangle">
                  <a:avLst>
                    <a:gd name="adj" fmla="val 50000"/>
                  </a:avLst>
                </a:prstGeom>
                <a:solidFill>
                  <a:schemeClr val="tx2"/>
                </a:solidFill>
                <a:ln w="9525">
                  <a:noFill/>
                  <a:miter lim="800000"/>
                  <a:headEnd/>
                  <a:tailEnd/>
                </a:ln>
                <a:effectLst/>
              </p:spPr>
              <p:txBody>
                <a:bodyPr lIns="0" rIns="0" anchor="ctr">
                  <a:prstTxWarp prst="textNoShape">
                    <a:avLst/>
                  </a:prstTxWarp>
                  <a:spAutoFit/>
                </a:bodyPr>
                <a:lstStyle/>
                <a:p>
                  <a:endParaRPr lang="en-US"/>
                </a:p>
              </p:txBody>
            </p:sp>
            <p:sp>
              <p:nvSpPr>
                <p:cNvPr id="388238" name="AutoShape 142"/>
                <p:cNvSpPr>
                  <a:spLocks noChangeArrowheads="1"/>
                </p:cNvSpPr>
                <p:nvPr/>
              </p:nvSpPr>
              <p:spPr bwMode="auto">
                <a:xfrm flipV="1">
                  <a:off x="2296" y="936"/>
                  <a:ext cx="110" cy="96"/>
                </a:xfrm>
                <a:prstGeom prst="triangle">
                  <a:avLst>
                    <a:gd name="adj" fmla="val 50000"/>
                  </a:avLst>
                </a:prstGeom>
                <a:solidFill>
                  <a:schemeClr val="tx2"/>
                </a:solidFill>
                <a:ln w="9525">
                  <a:noFill/>
                  <a:miter lim="800000"/>
                  <a:headEnd/>
                  <a:tailEnd/>
                </a:ln>
                <a:effectLst/>
              </p:spPr>
              <p:txBody>
                <a:bodyPr lIns="0" rIns="0" anchor="ctr">
                  <a:prstTxWarp prst="textNoShape">
                    <a:avLst/>
                  </a:prstTxWarp>
                  <a:spAutoFit/>
                </a:bodyPr>
                <a:lstStyle/>
                <a:p>
                  <a:endParaRPr lang="en-US"/>
                </a:p>
              </p:txBody>
            </p:sp>
          </p:grpSp>
          <p:sp>
            <p:nvSpPr>
              <p:cNvPr id="388247" name="Text Box 151"/>
              <p:cNvSpPr txBox="1">
                <a:spLocks noChangeArrowheads="1"/>
              </p:cNvSpPr>
              <p:nvPr/>
            </p:nvSpPr>
            <p:spPr bwMode="auto">
              <a:xfrm>
                <a:off x="2441" y="786"/>
                <a:ext cx="1742" cy="327"/>
              </a:xfrm>
              <a:prstGeom prst="rect">
                <a:avLst/>
              </a:prstGeom>
              <a:noFill/>
              <a:ln w="9525">
                <a:noFill/>
                <a:miter lim="800000"/>
                <a:headEnd/>
                <a:tailEnd/>
              </a:ln>
              <a:effectLst/>
            </p:spPr>
            <p:txBody>
              <a:bodyPr wrap="none" lIns="0" rIns="0" anchorCtr="1">
                <a:prstTxWarp prst="textNoShape">
                  <a:avLst/>
                </a:prstTxWarp>
                <a:spAutoFit/>
              </a:bodyPr>
              <a:lstStyle/>
              <a:p>
                <a:r>
                  <a:rPr lang="en-US" b="1"/>
                  <a:t>GN = G + 2 = 9</a:t>
                </a:r>
              </a:p>
            </p:txBody>
          </p:sp>
        </p:grpSp>
        <p:sp>
          <p:nvSpPr>
            <p:cNvPr id="388257" name="Text Box 161"/>
            <p:cNvSpPr txBox="1">
              <a:spLocks noChangeArrowheads="1"/>
            </p:cNvSpPr>
            <p:nvPr/>
          </p:nvSpPr>
          <p:spPr bwMode="auto">
            <a:xfrm>
              <a:off x="248" y="3560"/>
              <a:ext cx="5312" cy="288"/>
            </a:xfrm>
            <a:prstGeom prst="rect">
              <a:avLst/>
            </a:prstGeom>
            <a:noFill/>
            <a:ln w="9525">
              <a:noFill/>
              <a:miter lim="800000"/>
              <a:headEnd/>
              <a:tailEnd/>
            </a:ln>
            <a:effectLst/>
          </p:spPr>
          <p:txBody>
            <a:bodyPr lIns="0" rIns="0" anchorCtr="1">
              <a:prstTxWarp prst="textNoShape">
                <a:avLst/>
              </a:prstTxWarp>
              <a:spAutoFit/>
            </a:bodyPr>
            <a:lstStyle/>
            <a:p>
              <a:pPr>
                <a:spcBef>
                  <a:spcPct val="20000"/>
                </a:spcBef>
                <a:buFont typeface="Wingdings" charset="2"/>
                <a:buChar char="§"/>
              </a:pPr>
              <a:r>
                <a:rPr lang="en-US" sz="2400" b="1"/>
                <a:t>  GN(gate input count with NOTs) adds the inverter inputs</a:t>
              </a: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88259"/>
                                        </p:tgtEl>
                                        <p:attrNameLst>
                                          <p:attrName>style.visibility</p:attrName>
                                        </p:attrNameLst>
                                      </p:cBhvr>
                                      <p:to>
                                        <p:strVal val="visible"/>
                                      </p:to>
                                    </p:set>
                                    <p:anim calcmode="lin" valueType="num">
                                      <p:cBhvr additive="base">
                                        <p:cTn id="7" dur="500" fill="hold"/>
                                        <p:tgtEl>
                                          <p:spTgt spid="388259"/>
                                        </p:tgtEl>
                                        <p:attrNameLst>
                                          <p:attrName>ppt_x</p:attrName>
                                        </p:attrNameLst>
                                      </p:cBhvr>
                                      <p:tavLst>
                                        <p:tav tm="0">
                                          <p:val>
                                            <p:strVal val="1+#ppt_w/2"/>
                                          </p:val>
                                        </p:tav>
                                        <p:tav tm="100000">
                                          <p:val>
                                            <p:strVal val="#ppt_x"/>
                                          </p:val>
                                        </p:tav>
                                      </p:tavLst>
                                    </p:anim>
                                    <p:anim calcmode="lin" valueType="num">
                                      <p:cBhvr additive="base">
                                        <p:cTn id="8" dur="500" fill="hold"/>
                                        <p:tgtEl>
                                          <p:spTgt spid="3882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88260"/>
                                        </p:tgtEl>
                                        <p:attrNameLst>
                                          <p:attrName>style.visibility</p:attrName>
                                        </p:attrNameLst>
                                      </p:cBhvr>
                                      <p:to>
                                        <p:strVal val="visible"/>
                                      </p:to>
                                    </p:set>
                                    <p:anim calcmode="lin" valueType="num">
                                      <p:cBhvr additive="base">
                                        <p:cTn id="13" dur="500" fill="hold"/>
                                        <p:tgtEl>
                                          <p:spTgt spid="388260"/>
                                        </p:tgtEl>
                                        <p:attrNameLst>
                                          <p:attrName>ppt_x</p:attrName>
                                        </p:attrNameLst>
                                      </p:cBhvr>
                                      <p:tavLst>
                                        <p:tav tm="0">
                                          <p:val>
                                            <p:strVal val="1+#ppt_w/2"/>
                                          </p:val>
                                        </p:tav>
                                        <p:tav tm="100000">
                                          <p:val>
                                            <p:strVal val="#ppt_x"/>
                                          </p:val>
                                        </p:tav>
                                      </p:tavLst>
                                    </p:anim>
                                    <p:anim calcmode="lin" valueType="num">
                                      <p:cBhvr additive="base">
                                        <p:cTn id="14" dur="500" fill="hold"/>
                                        <p:tgtEl>
                                          <p:spTgt spid="3882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88262"/>
                                        </p:tgtEl>
                                        <p:attrNameLst>
                                          <p:attrName>style.visibility</p:attrName>
                                        </p:attrNameLst>
                                      </p:cBhvr>
                                      <p:to>
                                        <p:strVal val="visible"/>
                                      </p:to>
                                    </p:set>
                                    <p:anim calcmode="lin" valueType="num">
                                      <p:cBhvr additive="base">
                                        <p:cTn id="19" dur="500" fill="hold"/>
                                        <p:tgtEl>
                                          <p:spTgt spid="388262"/>
                                        </p:tgtEl>
                                        <p:attrNameLst>
                                          <p:attrName>ppt_x</p:attrName>
                                        </p:attrNameLst>
                                      </p:cBhvr>
                                      <p:tavLst>
                                        <p:tav tm="0">
                                          <p:val>
                                            <p:strVal val="1+#ppt_w/2"/>
                                          </p:val>
                                        </p:tav>
                                        <p:tav tm="100000">
                                          <p:val>
                                            <p:strVal val="#ppt_x"/>
                                          </p:val>
                                        </p:tav>
                                      </p:tavLst>
                                    </p:anim>
                                    <p:anim calcmode="lin" valueType="num">
                                      <p:cBhvr additive="base">
                                        <p:cTn id="20" dur="500" fill="hold"/>
                                        <p:tgtEl>
                                          <p:spTgt spid="388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 name="Slide Number Placeholder 3"/>
          <p:cNvSpPr>
            <a:spLocks noGrp="1"/>
          </p:cNvSpPr>
          <p:nvPr>
            <p:ph type="sldNum" sz="quarter" idx="10"/>
          </p:nvPr>
        </p:nvSpPr>
        <p:spPr/>
        <p:txBody>
          <a:bodyPr/>
          <a:lstStyle/>
          <a:p>
            <a:r>
              <a:rPr lang="en-US"/>
              <a:t>Chapter 2 - Part 2         </a:t>
            </a:r>
            <a:fld id="{00C3EA0C-6A39-7944-9C2E-0924271B24A3}" type="slidenum">
              <a:rPr lang="en-US"/>
              <a:pPr/>
              <a:t>7</a:t>
            </a:fld>
            <a:endParaRPr lang="en-US"/>
          </a:p>
        </p:txBody>
      </p:sp>
      <p:sp>
        <p:nvSpPr>
          <p:cNvPr id="393218" name="Rectangle 2"/>
          <p:cNvSpPr>
            <a:spLocks noGrp="1" noChangeArrowheads="1"/>
          </p:cNvSpPr>
          <p:nvPr>
            <p:ph type="body" idx="1"/>
          </p:nvPr>
        </p:nvSpPr>
        <p:spPr>
          <a:xfrm>
            <a:off x="339725" y="1244600"/>
            <a:ext cx="8102600" cy="5027613"/>
          </a:xfrm>
          <a:noFill/>
          <a:ln/>
        </p:spPr>
        <p:txBody>
          <a:bodyPr/>
          <a:lstStyle/>
          <a:p>
            <a:r>
              <a:rPr lang="en-US" sz="2400" b="1"/>
              <a:t>Example 2: </a:t>
            </a:r>
          </a:p>
          <a:p>
            <a:r>
              <a:rPr lang="en-US" sz="2800" b="1"/>
              <a:t>F = A B C +</a:t>
            </a:r>
          </a:p>
          <a:p>
            <a:r>
              <a:rPr lang="en-US" sz="2800" b="1"/>
              <a:t>L =  6  G = 8 GN = 11</a:t>
            </a:r>
          </a:p>
          <a:p>
            <a:r>
              <a:rPr lang="en-US" sz="2800" b="1"/>
              <a:t>F = (A +    )(    + C)(    + B)</a:t>
            </a:r>
          </a:p>
          <a:p>
            <a:r>
              <a:rPr lang="en-US" sz="2800" b="1"/>
              <a:t>L = 6  G = 9 GN = 12</a:t>
            </a:r>
          </a:p>
          <a:p>
            <a:r>
              <a:rPr lang="en-US" sz="2400" b="1" u="sng"/>
              <a:t>Same</a:t>
            </a:r>
            <a:r>
              <a:rPr lang="en-US" sz="2400" b="1"/>
              <a:t> function and </a:t>
            </a:r>
            <a:r>
              <a:rPr lang="en-US" sz="2400" b="1" u="sng"/>
              <a:t>same</a:t>
            </a:r>
            <a:br>
              <a:rPr lang="en-US" sz="2400" b="1"/>
            </a:br>
            <a:r>
              <a:rPr lang="en-US" sz="2400" b="1"/>
              <a:t>literal cost</a:t>
            </a:r>
          </a:p>
          <a:p>
            <a:r>
              <a:rPr lang="en-US" sz="2400" b="1"/>
              <a:t>But first circuit has </a:t>
            </a:r>
            <a:r>
              <a:rPr lang="en-US" sz="2400" b="1" u="sng"/>
              <a:t>better</a:t>
            </a:r>
            <a:br>
              <a:rPr lang="en-US" sz="2400" b="1"/>
            </a:br>
            <a:r>
              <a:rPr lang="en-US" sz="2400" b="1"/>
              <a:t>gate input count and </a:t>
            </a:r>
            <a:r>
              <a:rPr lang="en-US" sz="2400" b="1" u="sng"/>
              <a:t>better</a:t>
            </a:r>
            <a:br>
              <a:rPr lang="en-US" sz="2400" b="1"/>
            </a:br>
            <a:r>
              <a:rPr lang="en-US" sz="2400" b="1"/>
              <a:t>gate input count with NOTs</a:t>
            </a:r>
          </a:p>
          <a:p>
            <a:r>
              <a:rPr lang="en-US" sz="2400" b="1"/>
              <a:t>Select it!</a:t>
            </a:r>
          </a:p>
          <a:p>
            <a:pPr>
              <a:buFont typeface="Wingdings" charset="2"/>
              <a:buNone/>
            </a:pPr>
            <a:endParaRPr lang="en-US" sz="2400" b="1"/>
          </a:p>
        </p:txBody>
      </p:sp>
      <p:sp>
        <p:nvSpPr>
          <p:cNvPr id="393219" name="Rectangle 3"/>
          <p:cNvSpPr>
            <a:spLocks noGrp="1" noChangeArrowheads="1"/>
          </p:cNvSpPr>
          <p:nvPr>
            <p:ph type="title"/>
          </p:nvPr>
        </p:nvSpPr>
        <p:spPr/>
        <p:txBody>
          <a:bodyPr/>
          <a:lstStyle/>
          <a:p>
            <a:r>
              <a:rPr lang="en-US"/>
              <a:t> </a:t>
            </a:r>
            <a:r>
              <a:rPr lang="en-US" b="1"/>
              <a:t>Cost Criteria </a:t>
            </a:r>
            <a:r>
              <a:rPr lang="en-US"/>
              <a:t>(continued)</a:t>
            </a:r>
          </a:p>
        </p:txBody>
      </p:sp>
      <p:sp>
        <p:nvSpPr>
          <p:cNvPr id="393220" name="Line 4"/>
          <p:cNvSpPr>
            <a:spLocks noChangeShapeType="1"/>
          </p:cNvSpPr>
          <p:nvPr/>
        </p:nvSpPr>
        <p:spPr bwMode="auto">
          <a:xfrm>
            <a:off x="1609725" y="5126038"/>
            <a:ext cx="644525" cy="0"/>
          </a:xfrm>
          <a:prstGeom prst="line">
            <a:avLst/>
          </a:prstGeom>
          <a:noFill/>
          <a:ln w="9525">
            <a:noFill/>
            <a:round/>
            <a:headEnd/>
            <a:tailEnd/>
          </a:ln>
          <a:effectLst/>
        </p:spPr>
        <p:txBody>
          <a:bodyPr lIns="0" rIns="0" anchorCtr="1">
            <a:prstTxWarp prst="textNoShape">
              <a:avLst/>
            </a:prstTxWarp>
            <a:spAutoFit/>
          </a:bodyPr>
          <a:lstStyle/>
          <a:p>
            <a:endParaRPr lang="en-US"/>
          </a:p>
        </p:txBody>
      </p:sp>
      <p:grpSp>
        <p:nvGrpSpPr>
          <p:cNvPr id="393396" name="Group 180"/>
          <p:cNvGrpSpPr>
            <a:grpSpLocks/>
          </p:cNvGrpSpPr>
          <p:nvPr/>
        </p:nvGrpSpPr>
        <p:grpSpPr bwMode="auto">
          <a:xfrm>
            <a:off x="2717800" y="1695450"/>
            <a:ext cx="654050" cy="519113"/>
            <a:chOff x="1712" y="1068"/>
            <a:chExt cx="412" cy="327"/>
          </a:xfrm>
        </p:grpSpPr>
        <p:sp>
          <p:nvSpPr>
            <p:cNvPr id="393259" name="Text Box 43"/>
            <p:cNvSpPr txBox="1">
              <a:spLocks noChangeArrowheads="1"/>
            </p:cNvSpPr>
            <p:nvPr/>
          </p:nvSpPr>
          <p:spPr bwMode="auto">
            <a:xfrm>
              <a:off x="1712" y="1068"/>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B</a:t>
              </a:r>
            </a:p>
          </p:txBody>
        </p:sp>
        <p:sp>
          <p:nvSpPr>
            <p:cNvPr id="393260" name="Line 44"/>
            <p:cNvSpPr>
              <a:spLocks noChangeShapeType="1"/>
            </p:cNvSpPr>
            <p:nvPr/>
          </p:nvSpPr>
          <p:spPr bwMode="auto">
            <a:xfrm>
              <a:off x="1862" y="1121"/>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93261" name="Group 45"/>
          <p:cNvGrpSpPr>
            <a:grpSpLocks/>
          </p:cNvGrpSpPr>
          <p:nvPr/>
        </p:nvGrpSpPr>
        <p:grpSpPr bwMode="auto">
          <a:xfrm>
            <a:off x="3009900" y="1690688"/>
            <a:ext cx="654050" cy="519112"/>
            <a:chOff x="3005" y="3382"/>
            <a:chExt cx="412" cy="327"/>
          </a:xfrm>
        </p:grpSpPr>
        <p:sp>
          <p:nvSpPr>
            <p:cNvPr id="393262" name="Text Box 46"/>
            <p:cNvSpPr txBox="1">
              <a:spLocks noChangeArrowheads="1"/>
            </p:cNvSpPr>
            <p:nvPr/>
          </p:nvSpPr>
          <p:spPr bwMode="auto">
            <a:xfrm>
              <a:off x="3005" y="3382"/>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C</a:t>
              </a:r>
            </a:p>
          </p:txBody>
        </p:sp>
        <p:sp>
          <p:nvSpPr>
            <p:cNvPr id="393263" name="Line 47"/>
            <p:cNvSpPr>
              <a:spLocks noChangeShapeType="1"/>
            </p:cNvSpPr>
            <p:nvPr/>
          </p:nvSpPr>
          <p:spPr bwMode="auto">
            <a:xfrm>
              <a:off x="3173" y="3444"/>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93300" name="Group 84"/>
          <p:cNvGrpSpPr>
            <a:grpSpLocks/>
          </p:cNvGrpSpPr>
          <p:nvPr/>
        </p:nvGrpSpPr>
        <p:grpSpPr bwMode="auto">
          <a:xfrm>
            <a:off x="3605213" y="2720975"/>
            <a:ext cx="654050" cy="519113"/>
            <a:chOff x="3005" y="3382"/>
            <a:chExt cx="412" cy="327"/>
          </a:xfrm>
        </p:grpSpPr>
        <p:sp>
          <p:nvSpPr>
            <p:cNvPr id="393301" name="Text Box 85"/>
            <p:cNvSpPr txBox="1">
              <a:spLocks noChangeArrowheads="1"/>
            </p:cNvSpPr>
            <p:nvPr/>
          </p:nvSpPr>
          <p:spPr bwMode="auto">
            <a:xfrm>
              <a:off x="3005" y="3382"/>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A</a:t>
              </a:r>
            </a:p>
          </p:txBody>
        </p:sp>
        <p:sp>
          <p:nvSpPr>
            <p:cNvPr id="393302" name="Line 86"/>
            <p:cNvSpPr>
              <a:spLocks noChangeShapeType="1"/>
            </p:cNvSpPr>
            <p:nvPr/>
          </p:nvSpPr>
          <p:spPr bwMode="auto">
            <a:xfrm>
              <a:off x="3173" y="3444"/>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93319" name="Group 103"/>
          <p:cNvGrpSpPr>
            <a:grpSpLocks/>
          </p:cNvGrpSpPr>
          <p:nvPr/>
        </p:nvGrpSpPr>
        <p:grpSpPr bwMode="auto">
          <a:xfrm>
            <a:off x="4306888" y="1158875"/>
            <a:ext cx="4646612" cy="2876550"/>
            <a:chOff x="873" y="1410"/>
            <a:chExt cx="2927" cy="1812"/>
          </a:xfrm>
        </p:grpSpPr>
        <p:sp>
          <p:nvSpPr>
            <p:cNvPr id="393223" name="Text Box 7"/>
            <p:cNvSpPr txBox="1">
              <a:spLocks noChangeAspect="1" noChangeArrowheads="1"/>
            </p:cNvSpPr>
            <p:nvPr/>
          </p:nvSpPr>
          <p:spPr bwMode="auto">
            <a:xfrm>
              <a:off x="908" y="1410"/>
              <a:ext cx="374" cy="327"/>
            </a:xfrm>
            <a:prstGeom prst="rect">
              <a:avLst/>
            </a:prstGeom>
            <a:noFill/>
            <a:ln w="9525">
              <a:noFill/>
              <a:miter lim="800000"/>
              <a:headEnd/>
              <a:tailEnd/>
            </a:ln>
            <a:effectLst/>
          </p:spPr>
          <p:txBody>
            <a:bodyPr lIns="0" rIns="0" anchorCtr="1">
              <a:prstTxWarp prst="textNoShape">
                <a:avLst/>
              </a:prstTxWarp>
              <a:spAutoFit/>
            </a:bodyPr>
            <a:lstStyle/>
            <a:p>
              <a:r>
                <a:rPr lang="en-US"/>
                <a:t>A</a:t>
              </a:r>
            </a:p>
          </p:txBody>
        </p:sp>
        <p:sp>
          <p:nvSpPr>
            <p:cNvPr id="393224" name="Text Box 8"/>
            <p:cNvSpPr txBox="1">
              <a:spLocks noChangeAspect="1" noChangeArrowheads="1"/>
            </p:cNvSpPr>
            <p:nvPr/>
          </p:nvSpPr>
          <p:spPr bwMode="auto">
            <a:xfrm>
              <a:off x="892" y="1595"/>
              <a:ext cx="396" cy="327"/>
            </a:xfrm>
            <a:prstGeom prst="rect">
              <a:avLst/>
            </a:prstGeom>
            <a:noFill/>
            <a:ln w="9525">
              <a:noFill/>
              <a:miter lim="800000"/>
              <a:headEnd/>
              <a:tailEnd/>
            </a:ln>
            <a:effectLst/>
          </p:spPr>
          <p:txBody>
            <a:bodyPr lIns="0" rIns="0" anchorCtr="1">
              <a:prstTxWarp prst="textNoShape">
                <a:avLst/>
              </a:prstTxWarp>
              <a:spAutoFit/>
            </a:bodyPr>
            <a:lstStyle/>
            <a:p>
              <a:r>
                <a:rPr lang="en-US"/>
                <a:t>B</a:t>
              </a:r>
            </a:p>
          </p:txBody>
        </p:sp>
        <p:sp>
          <p:nvSpPr>
            <p:cNvPr id="393225" name="Text Box 9"/>
            <p:cNvSpPr txBox="1">
              <a:spLocks noChangeAspect="1" noChangeArrowheads="1"/>
            </p:cNvSpPr>
            <p:nvPr/>
          </p:nvSpPr>
          <p:spPr bwMode="auto">
            <a:xfrm>
              <a:off x="873" y="1791"/>
              <a:ext cx="411" cy="327"/>
            </a:xfrm>
            <a:prstGeom prst="rect">
              <a:avLst/>
            </a:prstGeom>
            <a:noFill/>
            <a:ln w="9525">
              <a:noFill/>
              <a:miter lim="800000"/>
              <a:headEnd/>
              <a:tailEnd/>
            </a:ln>
            <a:effectLst/>
          </p:spPr>
          <p:txBody>
            <a:bodyPr lIns="0" rIns="0" anchorCtr="1">
              <a:prstTxWarp prst="textNoShape">
                <a:avLst/>
              </a:prstTxWarp>
              <a:spAutoFit/>
            </a:bodyPr>
            <a:lstStyle/>
            <a:p>
              <a:r>
                <a:rPr lang="en-US"/>
                <a:t>C</a:t>
              </a:r>
            </a:p>
          </p:txBody>
        </p:sp>
        <p:sp>
          <p:nvSpPr>
            <p:cNvPr id="393226" name="AutoShape 10"/>
            <p:cNvSpPr>
              <a:spLocks noChangeAspect="1" noChangeArrowheads="1"/>
            </p:cNvSpPr>
            <p:nvPr/>
          </p:nvSpPr>
          <p:spPr bwMode="auto">
            <a:xfrm>
              <a:off x="2283" y="1600"/>
              <a:ext cx="397" cy="323"/>
            </a:xfrm>
            <a:prstGeom prst="flowChartDelay">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393227" name="Freeform 11"/>
            <p:cNvSpPr>
              <a:spLocks noChangeAspect="1"/>
            </p:cNvSpPr>
            <p:nvPr/>
          </p:nvSpPr>
          <p:spPr bwMode="auto">
            <a:xfrm>
              <a:off x="2987" y="2009"/>
              <a:ext cx="397" cy="323"/>
            </a:xfrm>
            <a:custGeom>
              <a:avLst/>
              <a:gdLst/>
              <a:ahLst/>
              <a:cxnLst>
                <a:cxn ang="0">
                  <a:pos x="0" y="0"/>
                </a:cxn>
                <a:cxn ang="0">
                  <a:pos x="17" y="40"/>
                </a:cxn>
                <a:cxn ang="0">
                  <a:pos x="39" y="95"/>
                </a:cxn>
                <a:cxn ang="0">
                  <a:pos x="54" y="157"/>
                </a:cxn>
                <a:cxn ang="0">
                  <a:pos x="66" y="227"/>
                </a:cxn>
                <a:cxn ang="0">
                  <a:pos x="74" y="284"/>
                </a:cxn>
                <a:cxn ang="0">
                  <a:pos x="69" y="338"/>
                </a:cxn>
                <a:cxn ang="0">
                  <a:pos x="58" y="399"/>
                </a:cxn>
                <a:cxn ang="0">
                  <a:pos x="45" y="458"/>
                </a:cxn>
                <a:cxn ang="0">
                  <a:pos x="28" y="512"/>
                </a:cxn>
                <a:cxn ang="0">
                  <a:pos x="0" y="572"/>
                </a:cxn>
                <a:cxn ang="0">
                  <a:pos x="210" y="576"/>
                </a:cxn>
                <a:cxn ang="0">
                  <a:pos x="297" y="570"/>
                </a:cxn>
                <a:cxn ang="0">
                  <a:pos x="342" y="567"/>
                </a:cxn>
                <a:cxn ang="0">
                  <a:pos x="375" y="559"/>
                </a:cxn>
                <a:cxn ang="0">
                  <a:pos x="409" y="549"/>
                </a:cxn>
                <a:cxn ang="0">
                  <a:pos x="445" y="533"/>
                </a:cxn>
                <a:cxn ang="0">
                  <a:pos x="486" y="515"/>
                </a:cxn>
                <a:cxn ang="0">
                  <a:pos x="526" y="490"/>
                </a:cxn>
                <a:cxn ang="0">
                  <a:pos x="552" y="470"/>
                </a:cxn>
                <a:cxn ang="0">
                  <a:pos x="577" y="447"/>
                </a:cxn>
                <a:cxn ang="0">
                  <a:pos x="604" y="420"/>
                </a:cxn>
                <a:cxn ang="0">
                  <a:pos x="628" y="398"/>
                </a:cxn>
                <a:cxn ang="0">
                  <a:pos x="651" y="370"/>
                </a:cxn>
                <a:cxn ang="0">
                  <a:pos x="680" y="333"/>
                </a:cxn>
                <a:cxn ang="0">
                  <a:pos x="708" y="286"/>
                </a:cxn>
                <a:cxn ang="0">
                  <a:pos x="682" y="245"/>
                </a:cxn>
                <a:cxn ang="0">
                  <a:pos x="658" y="210"/>
                </a:cxn>
                <a:cxn ang="0">
                  <a:pos x="638" y="185"/>
                </a:cxn>
                <a:cxn ang="0">
                  <a:pos x="616" y="161"/>
                </a:cxn>
                <a:cxn ang="0">
                  <a:pos x="592" y="138"/>
                </a:cxn>
                <a:cxn ang="0">
                  <a:pos x="572" y="120"/>
                </a:cxn>
                <a:cxn ang="0">
                  <a:pos x="552" y="103"/>
                </a:cxn>
                <a:cxn ang="0">
                  <a:pos x="528" y="85"/>
                </a:cxn>
                <a:cxn ang="0">
                  <a:pos x="506" y="72"/>
                </a:cxn>
                <a:cxn ang="0">
                  <a:pos x="480" y="58"/>
                </a:cxn>
                <a:cxn ang="0">
                  <a:pos x="451" y="43"/>
                </a:cxn>
                <a:cxn ang="0">
                  <a:pos x="415" y="29"/>
                </a:cxn>
                <a:cxn ang="0">
                  <a:pos x="385" y="20"/>
                </a:cxn>
                <a:cxn ang="0">
                  <a:pos x="350" y="11"/>
                </a:cxn>
                <a:cxn ang="0">
                  <a:pos x="313" y="5"/>
                </a:cxn>
                <a:cxn ang="0">
                  <a:pos x="278" y="1"/>
                </a:cxn>
                <a:cxn ang="0">
                  <a:pos x="253" y="1"/>
                </a:cxn>
                <a:cxn ang="0">
                  <a:pos x="227" y="0"/>
                </a:cxn>
                <a:cxn ang="0">
                  <a:pos x="0" y="0"/>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p:spPr>
          <p:txBody>
            <a:bodyPr>
              <a:prstTxWarp prst="textNoShape">
                <a:avLst/>
              </a:prstTxWarp>
            </a:bodyPr>
            <a:lstStyle/>
            <a:p>
              <a:endParaRPr lang="en-US"/>
            </a:p>
          </p:txBody>
        </p:sp>
        <p:grpSp>
          <p:nvGrpSpPr>
            <p:cNvPr id="393228" name="Group 12"/>
            <p:cNvGrpSpPr>
              <a:grpSpLocks noChangeAspect="1"/>
            </p:cNvGrpSpPr>
            <p:nvPr/>
          </p:nvGrpSpPr>
          <p:grpSpPr bwMode="auto">
            <a:xfrm>
              <a:off x="1494" y="2600"/>
              <a:ext cx="269" cy="270"/>
              <a:chOff x="1968" y="1507"/>
              <a:chExt cx="480" cy="480"/>
            </a:xfrm>
          </p:grpSpPr>
          <p:sp>
            <p:nvSpPr>
              <p:cNvPr id="393229" name="AutoShape 13"/>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393230" name="Oval 14"/>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grpSp>
        <p:sp>
          <p:nvSpPr>
            <p:cNvPr id="393231" name="AutoShape 15"/>
            <p:cNvSpPr>
              <a:spLocks noChangeAspect="1" noChangeArrowheads="1"/>
            </p:cNvSpPr>
            <p:nvPr/>
          </p:nvSpPr>
          <p:spPr bwMode="auto">
            <a:xfrm>
              <a:off x="2283" y="2337"/>
              <a:ext cx="397" cy="323"/>
            </a:xfrm>
            <a:prstGeom prst="flowChartDelay">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93232" name="Group 16"/>
            <p:cNvGrpSpPr>
              <a:grpSpLocks noChangeAspect="1"/>
            </p:cNvGrpSpPr>
            <p:nvPr/>
          </p:nvGrpSpPr>
          <p:grpSpPr bwMode="auto">
            <a:xfrm>
              <a:off x="1486" y="2271"/>
              <a:ext cx="269" cy="269"/>
              <a:chOff x="1968" y="1507"/>
              <a:chExt cx="480" cy="480"/>
            </a:xfrm>
          </p:grpSpPr>
          <p:sp>
            <p:nvSpPr>
              <p:cNvPr id="393233" name="AutoShape 17"/>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393234" name="Oval 18"/>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grpSp>
        <p:sp>
          <p:nvSpPr>
            <p:cNvPr id="393235" name="Line 19"/>
            <p:cNvSpPr>
              <a:spLocks noChangeAspect="1" noChangeShapeType="1"/>
            </p:cNvSpPr>
            <p:nvPr/>
          </p:nvSpPr>
          <p:spPr bwMode="auto">
            <a:xfrm flipH="1">
              <a:off x="1183" y="1654"/>
              <a:ext cx="109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236" name="Line 20"/>
            <p:cNvSpPr>
              <a:spLocks noChangeAspect="1" noChangeShapeType="1"/>
            </p:cNvSpPr>
            <p:nvPr/>
          </p:nvSpPr>
          <p:spPr bwMode="auto">
            <a:xfrm flipH="1">
              <a:off x="1185" y="1872"/>
              <a:ext cx="109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237" name="Text Box 21"/>
            <p:cNvSpPr txBox="1">
              <a:spLocks noChangeAspect="1" noChangeArrowheads="1"/>
            </p:cNvSpPr>
            <p:nvPr/>
          </p:nvSpPr>
          <p:spPr bwMode="auto">
            <a:xfrm>
              <a:off x="3426" y="2015"/>
              <a:ext cx="374" cy="327"/>
            </a:xfrm>
            <a:prstGeom prst="rect">
              <a:avLst/>
            </a:prstGeom>
            <a:noFill/>
            <a:ln w="9525">
              <a:noFill/>
              <a:miter lim="800000"/>
              <a:headEnd/>
              <a:tailEnd/>
            </a:ln>
            <a:effectLst/>
          </p:spPr>
          <p:txBody>
            <a:bodyPr lIns="0" rIns="0" anchorCtr="1">
              <a:prstTxWarp prst="textNoShape">
                <a:avLst/>
              </a:prstTxWarp>
              <a:spAutoFit/>
            </a:bodyPr>
            <a:lstStyle/>
            <a:p>
              <a:r>
                <a:rPr lang="en-US"/>
                <a:t>F</a:t>
              </a:r>
            </a:p>
          </p:txBody>
        </p:sp>
        <p:sp>
          <p:nvSpPr>
            <p:cNvPr id="393238" name="Line 22"/>
            <p:cNvSpPr>
              <a:spLocks noChangeAspect="1" noChangeShapeType="1"/>
            </p:cNvSpPr>
            <p:nvPr/>
          </p:nvSpPr>
          <p:spPr bwMode="auto">
            <a:xfrm flipH="1">
              <a:off x="1752" y="2409"/>
              <a:ext cx="527"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239" name="Line 23"/>
            <p:cNvSpPr>
              <a:spLocks noChangeAspect="1" noChangeShapeType="1"/>
            </p:cNvSpPr>
            <p:nvPr/>
          </p:nvSpPr>
          <p:spPr bwMode="auto">
            <a:xfrm flipH="1">
              <a:off x="1409" y="2415"/>
              <a:ext cx="67"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240" name="Line 24"/>
            <p:cNvSpPr>
              <a:spLocks noChangeAspect="1" noChangeShapeType="1"/>
            </p:cNvSpPr>
            <p:nvPr/>
          </p:nvSpPr>
          <p:spPr bwMode="auto">
            <a:xfrm>
              <a:off x="1414" y="1670"/>
              <a:ext cx="1" cy="745"/>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nvGrpSpPr>
            <p:cNvPr id="393241" name="Group 25"/>
            <p:cNvGrpSpPr>
              <a:grpSpLocks noChangeAspect="1"/>
            </p:cNvGrpSpPr>
            <p:nvPr/>
          </p:nvGrpSpPr>
          <p:grpSpPr bwMode="auto">
            <a:xfrm>
              <a:off x="2689" y="2243"/>
              <a:ext cx="329" cy="255"/>
              <a:chOff x="1006" y="2469"/>
              <a:chExt cx="731" cy="326"/>
            </a:xfrm>
          </p:grpSpPr>
          <p:sp>
            <p:nvSpPr>
              <p:cNvPr id="393242" name="Line 26"/>
              <p:cNvSpPr>
                <a:spLocks noChangeAspect="1" noChangeShapeType="1"/>
              </p:cNvSpPr>
              <p:nvPr/>
            </p:nvSpPr>
            <p:spPr bwMode="auto">
              <a:xfrm>
                <a:off x="1006" y="2794"/>
                <a:ext cx="20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243" name="Line 27"/>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244" name="Line 28"/>
              <p:cNvSpPr>
                <a:spLocks noChangeAspect="1" noChangeShapeType="1"/>
              </p:cNvSpPr>
              <p:nvPr/>
            </p:nvSpPr>
            <p:spPr bwMode="auto">
              <a:xfrm>
                <a:off x="1221" y="2476"/>
                <a:ext cx="51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93246" name="Group 30"/>
            <p:cNvGrpSpPr>
              <a:grpSpLocks noChangeAspect="1"/>
            </p:cNvGrpSpPr>
            <p:nvPr/>
          </p:nvGrpSpPr>
          <p:grpSpPr bwMode="auto">
            <a:xfrm flipV="1">
              <a:off x="2687" y="1751"/>
              <a:ext cx="328" cy="343"/>
              <a:chOff x="1006" y="2469"/>
              <a:chExt cx="731" cy="326"/>
            </a:xfrm>
          </p:grpSpPr>
          <p:sp>
            <p:nvSpPr>
              <p:cNvPr id="393247" name="Line 31"/>
              <p:cNvSpPr>
                <a:spLocks noChangeAspect="1" noChangeShapeType="1"/>
              </p:cNvSpPr>
              <p:nvPr/>
            </p:nvSpPr>
            <p:spPr bwMode="auto">
              <a:xfrm>
                <a:off x="1006" y="2794"/>
                <a:ext cx="20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248" name="Line 32"/>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249" name="Line 33"/>
              <p:cNvSpPr>
                <a:spLocks noChangeAspect="1" noChangeShapeType="1"/>
              </p:cNvSpPr>
              <p:nvPr/>
            </p:nvSpPr>
            <p:spPr bwMode="auto">
              <a:xfrm>
                <a:off x="1221" y="2476"/>
                <a:ext cx="51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sp>
          <p:nvSpPr>
            <p:cNvPr id="393250" name="Line 34"/>
            <p:cNvSpPr>
              <a:spLocks noChangeAspect="1" noChangeShapeType="1"/>
            </p:cNvSpPr>
            <p:nvPr/>
          </p:nvSpPr>
          <p:spPr bwMode="auto">
            <a:xfrm>
              <a:off x="3405" y="2169"/>
              <a:ext cx="124"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251" name="Oval 35"/>
            <p:cNvSpPr>
              <a:spLocks noChangeAspect="1" noChangeArrowheads="1"/>
            </p:cNvSpPr>
            <p:nvPr/>
          </p:nvSpPr>
          <p:spPr bwMode="auto">
            <a:xfrm>
              <a:off x="1389" y="1632"/>
              <a:ext cx="41" cy="41"/>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sp>
          <p:nvSpPr>
            <p:cNvPr id="393252" name="Line 36"/>
            <p:cNvSpPr>
              <a:spLocks noChangeAspect="1" noChangeShapeType="1"/>
            </p:cNvSpPr>
            <p:nvPr/>
          </p:nvSpPr>
          <p:spPr bwMode="auto">
            <a:xfrm>
              <a:off x="1358" y="1751"/>
              <a:ext cx="0" cy="973"/>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253" name="Oval 37"/>
            <p:cNvSpPr>
              <a:spLocks noChangeAspect="1" noChangeArrowheads="1"/>
            </p:cNvSpPr>
            <p:nvPr/>
          </p:nvSpPr>
          <p:spPr bwMode="auto">
            <a:xfrm>
              <a:off x="1333" y="1736"/>
              <a:ext cx="41" cy="41"/>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sp>
          <p:nvSpPr>
            <p:cNvPr id="393254" name="Line 38"/>
            <p:cNvSpPr>
              <a:spLocks noChangeAspect="1" noChangeShapeType="1"/>
            </p:cNvSpPr>
            <p:nvPr/>
          </p:nvSpPr>
          <p:spPr bwMode="auto">
            <a:xfrm>
              <a:off x="1344" y="2724"/>
              <a:ext cx="153"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255" name="Line 39"/>
            <p:cNvSpPr>
              <a:spLocks noChangeAspect="1" noChangeShapeType="1"/>
            </p:cNvSpPr>
            <p:nvPr/>
          </p:nvSpPr>
          <p:spPr bwMode="auto">
            <a:xfrm>
              <a:off x="1751" y="2735"/>
              <a:ext cx="329"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256" name="Line 40"/>
            <p:cNvSpPr>
              <a:spLocks noChangeAspect="1" noChangeShapeType="1"/>
            </p:cNvSpPr>
            <p:nvPr/>
          </p:nvSpPr>
          <p:spPr bwMode="auto">
            <a:xfrm flipH="1" flipV="1">
              <a:off x="2072" y="2493"/>
              <a:ext cx="1" cy="236"/>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257" name="Line 41"/>
            <p:cNvSpPr>
              <a:spLocks noChangeAspect="1" noChangeShapeType="1"/>
            </p:cNvSpPr>
            <p:nvPr/>
          </p:nvSpPr>
          <p:spPr bwMode="auto">
            <a:xfrm>
              <a:off x="2064" y="2506"/>
              <a:ext cx="222"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03" name="Line 87"/>
            <p:cNvSpPr>
              <a:spLocks noChangeAspect="1" noChangeShapeType="1"/>
            </p:cNvSpPr>
            <p:nvPr/>
          </p:nvSpPr>
          <p:spPr bwMode="auto">
            <a:xfrm flipH="1">
              <a:off x="1183" y="1758"/>
              <a:ext cx="109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08" name="Line 92"/>
            <p:cNvSpPr>
              <a:spLocks noChangeAspect="1" noChangeShapeType="1"/>
            </p:cNvSpPr>
            <p:nvPr/>
          </p:nvSpPr>
          <p:spPr bwMode="auto">
            <a:xfrm>
              <a:off x="1743" y="3079"/>
              <a:ext cx="433"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09" name="Line 93"/>
            <p:cNvSpPr>
              <a:spLocks noChangeAspect="1" noChangeShapeType="1"/>
            </p:cNvSpPr>
            <p:nvPr/>
          </p:nvSpPr>
          <p:spPr bwMode="auto">
            <a:xfrm flipH="1" flipV="1">
              <a:off x="2168" y="2589"/>
              <a:ext cx="2" cy="484"/>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10" name="Line 94"/>
            <p:cNvSpPr>
              <a:spLocks noChangeAspect="1" noChangeShapeType="1"/>
            </p:cNvSpPr>
            <p:nvPr/>
          </p:nvSpPr>
          <p:spPr bwMode="auto">
            <a:xfrm>
              <a:off x="2160" y="2602"/>
              <a:ext cx="118"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nvGrpSpPr>
            <p:cNvPr id="393312" name="Group 96"/>
            <p:cNvGrpSpPr>
              <a:grpSpLocks noChangeAspect="1"/>
            </p:cNvGrpSpPr>
            <p:nvPr/>
          </p:nvGrpSpPr>
          <p:grpSpPr bwMode="auto">
            <a:xfrm>
              <a:off x="1494" y="2952"/>
              <a:ext cx="269" cy="270"/>
              <a:chOff x="1968" y="1507"/>
              <a:chExt cx="480" cy="480"/>
            </a:xfrm>
          </p:grpSpPr>
          <p:sp>
            <p:nvSpPr>
              <p:cNvPr id="393313" name="AutoShape 97"/>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393314" name="Oval 98"/>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grpSp>
        <p:sp>
          <p:nvSpPr>
            <p:cNvPr id="393315" name="Line 99"/>
            <p:cNvSpPr>
              <a:spLocks noChangeAspect="1" noChangeShapeType="1"/>
            </p:cNvSpPr>
            <p:nvPr/>
          </p:nvSpPr>
          <p:spPr bwMode="auto">
            <a:xfrm>
              <a:off x="1302" y="1855"/>
              <a:ext cx="0" cy="122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16" name="Line 100"/>
            <p:cNvSpPr>
              <a:spLocks noChangeAspect="1" noChangeShapeType="1"/>
            </p:cNvSpPr>
            <p:nvPr/>
          </p:nvSpPr>
          <p:spPr bwMode="auto">
            <a:xfrm>
              <a:off x="1288" y="3076"/>
              <a:ext cx="217"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17" name="Oval 101"/>
            <p:cNvSpPr>
              <a:spLocks noChangeAspect="1" noChangeArrowheads="1"/>
            </p:cNvSpPr>
            <p:nvPr/>
          </p:nvSpPr>
          <p:spPr bwMode="auto">
            <a:xfrm>
              <a:off x="1277" y="1848"/>
              <a:ext cx="41" cy="41"/>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393320" name="Group 104"/>
          <p:cNvGrpSpPr>
            <a:grpSpLocks/>
          </p:cNvGrpSpPr>
          <p:nvPr/>
        </p:nvGrpSpPr>
        <p:grpSpPr bwMode="auto">
          <a:xfrm>
            <a:off x="1966913" y="2720975"/>
            <a:ext cx="654050" cy="519113"/>
            <a:chOff x="3005" y="3382"/>
            <a:chExt cx="412" cy="327"/>
          </a:xfrm>
        </p:grpSpPr>
        <p:sp>
          <p:nvSpPr>
            <p:cNvPr id="393321" name="Text Box 105"/>
            <p:cNvSpPr txBox="1">
              <a:spLocks noChangeArrowheads="1"/>
            </p:cNvSpPr>
            <p:nvPr/>
          </p:nvSpPr>
          <p:spPr bwMode="auto">
            <a:xfrm>
              <a:off x="3005" y="3382"/>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C</a:t>
              </a:r>
            </a:p>
          </p:txBody>
        </p:sp>
        <p:sp>
          <p:nvSpPr>
            <p:cNvPr id="393322" name="Line 106"/>
            <p:cNvSpPr>
              <a:spLocks noChangeShapeType="1"/>
            </p:cNvSpPr>
            <p:nvPr/>
          </p:nvSpPr>
          <p:spPr bwMode="auto">
            <a:xfrm>
              <a:off x="3173" y="3444"/>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93323" name="Group 107"/>
          <p:cNvGrpSpPr>
            <a:grpSpLocks/>
          </p:cNvGrpSpPr>
          <p:nvPr/>
        </p:nvGrpSpPr>
        <p:grpSpPr bwMode="auto">
          <a:xfrm>
            <a:off x="2451100" y="2725738"/>
            <a:ext cx="654050" cy="519112"/>
            <a:chOff x="2248" y="3394"/>
            <a:chExt cx="412" cy="327"/>
          </a:xfrm>
        </p:grpSpPr>
        <p:sp>
          <p:nvSpPr>
            <p:cNvPr id="393324" name="Text Box 108"/>
            <p:cNvSpPr txBox="1">
              <a:spLocks noChangeArrowheads="1"/>
            </p:cNvSpPr>
            <p:nvPr/>
          </p:nvSpPr>
          <p:spPr bwMode="auto">
            <a:xfrm>
              <a:off x="2248" y="3394"/>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B</a:t>
              </a:r>
            </a:p>
          </p:txBody>
        </p:sp>
        <p:sp>
          <p:nvSpPr>
            <p:cNvPr id="393325" name="Line 109"/>
            <p:cNvSpPr>
              <a:spLocks noChangeShapeType="1"/>
            </p:cNvSpPr>
            <p:nvPr/>
          </p:nvSpPr>
          <p:spPr bwMode="auto">
            <a:xfrm>
              <a:off x="2398" y="3456"/>
              <a:ext cx="123" cy="1"/>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93388" name="Group 172"/>
          <p:cNvGrpSpPr>
            <a:grpSpLocks/>
          </p:cNvGrpSpPr>
          <p:nvPr/>
        </p:nvGrpSpPr>
        <p:grpSpPr bwMode="auto">
          <a:xfrm>
            <a:off x="4344988" y="3786188"/>
            <a:ext cx="4621212" cy="2876550"/>
            <a:chOff x="2705" y="2508"/>
            <a:chExt cx="2911" cy="1812"/>
          </a:xfrm>
        </p:grpSpPr>
        <p:sp>
          <p:nvSpPr>
            <p:cNvPr id="393341" name="Text Box 125"/>
            <p:cNvSpPr txBox="1">
              <a:spLocks noChangeAspect="1" noChangeArrowheads="1"/>
            </p:cNvSpPr>
            <p:nvPr/>
          </p:nvSpPr>
          <p:spPr bwMode="auto">
            <a:xfrm>
              <a:off x="5242" y="3097"/>
              <a:ext cx="374" cy="327"/>
            </a:xfrm>
            <a:prstGeom prst="rect">
              <a:avLst/>
            </a:prstGeom>
            <a:noFill/>
            <a:ln w="9525">
              <a:noFill/>
              <a:miter lim="800000"/>
              <a:headEnd/>
              <a:tailEnd/>
            </a:ln>
            <a:effectLst/>
          </p:spPr>
          <p:txBody>
            <a:bodyPr lIns="0" rIns="0" anchorCtr="1">
              <a:prstTxWarp prst="textNoShape">
                <a:avLst/>
              </a:prstTxWarp>
              <a:spAutoFit/>
            </a:bodyPr>
            <a:lstStyle/>
            <a:p>
              <a:r>
                <a:rPr lang="en-US"/>
                <a:t>F</a:t>
              </a:r>
            </a:p>
          </p:txBody>
        </p:sp>
        <p:sp>
          <p:nvSpPr>
            <p:cNvPr id="393361" name="Line 145"/>
            <p:cNvSpPr>
              <a:spLocks noChangeAspect="1" noChangeShapeType="1"/>
            </p:cNvSpPr>
            <p:nvPr/>
          </p:nvSpPr>
          <p:spPr bwMode="auto">
            <a:xfrm flipH="1">
              <a:off x="3015" y="2848"/>
              <a:ext cx="704"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27" name="Text Box 111"/>
            <p:cNvSpPr txBox="1">
              <a:spLocks noChangeAspect="1" noChangeArrowheads="1"/>
            </p:cNvSpPr>
            <p:nvPr/>
          </p:nvSpPr>
          <p:spPr bwMode="auto">
            <a:xfrm>
              <a:off x="2740" y="2508"/>
              <a:ext cx="374" cy="327"/>
            </a:xfrm>
            <a:prstGeom prst="rect">
              <a:avLst/>
            </a:prstGeom>
            <a:noFill/>
            <a:ln w="9525">
              <a:noFill/>
              <a:miter lim="800000"/>
              <a:headEnd/>
              <a:tailEnd/>
            </a:ln>
            <a:effectLst/>
          </p:spPr>
          <p:txBody>
            <a:bodyPr lIns="0" rIns="0" anchorCtr="1">
              <a:prstTxWarp prst="textNoShape">
                <a:avLst/>
              </a:prstTxWarp>
              <a:spAutoFit/>
            </a:bodyPr>
            <a:lstStyle/>
            <a:p>
              <a:r>
                <a:rPr lang="en-US"/>
                <a:t>A</a:t>
              </a:r>
            </a:p>
          </p:txBody>
        </p:sp>
        <p:sp>
          <p:nvSpPr>
            <p:cNvPr id="393328" name="Text Box 112"/>
            <p:cNvSpPr txBox="1">
              <a:spLocks noChangeAspect="1" noChangeArrowheads="1"/>
            </p:cNvSpPr>
            <p:nvPr/>
          </p:nvSpPr>
          <p:spPr bwMode="auto">
            <a:xfrm>
              <a:off x="2724" y="2693"/>
              <a:ext cx="396" cy="327"/>
            </a:xfrm>
            <a:prstGeom prst="rect">
              <a:avLst/>
            </a:prstGeom>
            <a:noFill/>
            <a:ln w="9525">
              <a:noFill/>
              <a:miter lim="800000"/>
              <a:headEnd/>
              <a:tailEnd/>
            </a:ln>
            <a:effectLst/>
          </p:spPr>
          <p:txBody>
            <a:bodyPr lIns="0" rIns="0" anchorCtr="1">
              <a:prstTxWarp prst="textNoShape">
                <a:avLst/>
              </a:prstTxWarp>
              <a:spAutoFit/>
            </a:bodyPr>
            <a:lstStyle/>
            <a:p>
              <a:r>
                <a:rPr lang="en-US"/>
                <a:t>B</a:t>
              </a:r>
            </a:p>
          </p:txBody>
        </p:sp>
        <p:sp>
          <p:nvSpPr>
            <p:cNvPr id="393329" name="Text Box 113"/>
            <p:cNvSpPr txBox="1">
              <a:spLocks noChangeAspect="1" noChangeArrowheads="1"/>
            </p:cNvSpPr>
            <p:nvPr/>
          </p:nvSpPr>
          <p:spPr bwMode="auto">
            <a:xfrm>
              <a:off x="2705" y="2889"/>
              <a:ext cx="411" cy="327"/>
            </a:xfrm>
            <a:prstGeom prst="rect">
              <a:avLst/>
            </a:prstGeom>
            <a:noFill/>
            <a:ln w="9525">
              <a:noFill/>
              <a:miter lim="800000"/>
              <a:headEnd/>
              <a:tailEnd/>
            </a:ln>
            <a:effectLst/>
          </p:spPr>
          <p:txBody>
            <a:bodyPr lIns="0" rIns="0" anchorCtr="1">
              <a:prstTxWarp prst="textNoShape">
                <a:avLst/>
              </a:prstTxWarp>
              <a:spAutoFit/>
            </a:bodyPr>
            <a:lstStyle/>
            <a:p>
              <a:r>
                <a:rPr lang="en-US"/>
                <a:t>C</a:t>
              </a:r>
            </a:p>
          </p:txBody>
        </p:sp>
        <p:sp>
          <p:nvSpPr>
            <p:cNvPr id="393331" name="Freeform 115"/>
            <p:cNvSpPr>
              <a:spLocks noChangeAspect="1"/>
            </p:cNvSpPr>
            <p:nvPr/>
          </p:nvSpPr>
          <p:spPr bwMode="auto">
            <a:xfrm>
              <a:off x="4135" y="3507"/>
              <a:ext cx="397" cy="323"/>
            </a:xfrm>
            <a:custGeom>
              <a:avLst/>
              <a:gdLst/>
              <a:ahLst/>
              <a:cxnLst>
                <a:cxn ang="0">
                  <a:pos x="0" y="0"/>
                </a:cxn>
                <a:cxn ang="0">
                  <a:pos x="17" y="40"/>
                </a:cxn>
                <a:cxn ang="0">
                  <a:pos x="39" y="95"/>
                </a:cxn>
                <a:cxn ang="0">
                  <a:pos x="54" y="157"/>
                </a:cxn>
                <a:cxn ang="0">
                  <a:pos x="66" y="227"/>
                </a:cxn>
                <a:cxn ang="0">
                  <a:pos x="74" y="284"/>
                </a:cxn>
                <a:cxn ang="0">
                  <a:pos x="69" y="338"/>
                </a:cxn>
                <a:cxn ang="0">
                  <a:pos x="58" y="399"/>
                </a:cxn>
                <a:cxn ang="0">
                  <a:pos x="45" y="458"/>
                </a:cxn>
                <a:cxn ang="0">
                  <a:pos x="28" y="512"/>
                </a:cxn>
                <a:cxn ang="0">
                  <a:pos x="0" y="572"/>
                </a:cxn>
                <a:cxn ang="0">
                  <a:pos x="210" y="576"/>
                </a:cxn>
                <a:cxn ang="0">
                  <a:pos x="297" y="570"/>
                </a:cxn>
                <a:cxn ang="0">
                  <a:pos x="342" y="567"/>
                </a:cxn>
                <a:cxn ang="0">
                  <a:pos x="375" y="559"/>
                </a:cxn>
                <a:cxn ang="0">
                  <a:pos x="409" y="549"/>
                </a:cxn>
                <a:cxn ang="0">
                  <a:pos x="445" y="533"/>
                </a:cxn>
                <a:cxn ang="0">
                  <a:pos x="486" y="515"/>
                </a:cxn>
                <a:cxn ang="0">
                  <a:pos x="526" y="490"/>
                </a:cxn>
                <a:cxn ang="0">
                  <a:pos x="552" y="470"/>
                </a:cxn>
                <a:cxn ang="0">
                  <a:pos x="577" y="447"/>
                </a:cxn>
                <a:cxn ang="0">
                  <a:pos x="604" y="420"/>
                </a:cxn>
                <a:cxn ang="0">
                  <a:pos x="628" y="398"/>
                </a:cxn>
                <a:cxn ang="0">
                  <a:pos x="651" y="370"/>
                </a:cxn>
                <a:cxn ang="0">
                  <a:pos x="680" y="333"/>
                </a:cxn>
                <a:cxn ang="0">
                  <a:pos x="708" y="286"/>
                </a:cxn>
                <a:cxn ang="0">
                  <a:pos x="682" y="245"/>
                </a:cxn>
                <a:cxn ang="0">
                  <a:pos x="658" y="210"/>
                </a:cxn>
                <a:cxn ang="0">
                  <a:pos x="638" y="185"/>
                </a:cxn>
                <a:cxn ang="0">
                  <a:pos x="616" y="161"/>
                </a:cxn>
                <a:cxn ang="0">
                  <a:pos x="592" y="138"/>
                </a:cxn>
                <a:cxn ang="0">
                  <a:pos x="572" y="120"/>
                </a:cxn>
                <a:cxn ang="0">
                  <a:pos x="552" y="103"/>
                </a:cxn>
                <a:cxn ang="0">
                  <a:pos x="528" y="85"/>
                </a:cxn>
                <a:cxn ang="0">
                  <a:pos x="506" y="72"/>
                </a:cxn>
                <a:cxn ang="0">
                  <a:pos x="480" y="58"/>
                </a:cxn>
                <a:cxn ang="0">
                  <a:pos x="451" y="43"/>
                </a:cxn>
                <a:cxn ang="0">
                  <a:pos x="415" y="29"/>
                </a:cxn>
                <a:cxn ang="0">
                  <a:pos x="385" y="20"/>
                </a:cxn>
                <a:cxn ang="0">
                  <a:pos x="350" y="11"/>
                </a:cxn>
                <a:cxn ang="0">
                  <a:pos x="313" y="5"/>
                </a:cxn>
                <a:cxn ang="0">
                  <a:pos x="278" y="1"/>
                </a:cxn>
                <a:cxn ang="0">
                  <a:pos x="253" y="1"/>
                </a:cxn>
                <a:cxn ang="0">
                  <a:pos x="227" y="0"/>
                </a:cxn>
                <a:cxn ang="0">
                  <a:pos x="0" y="0"/>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p:spPr>
          <p:txBody>
            <a:bodyPr>
              <a:prstTxWarp prst="textNoShape">
                <a:avLst/>
              </a:prstTxWarp>
            </a:bodyPr>
            <a:lstStyle/>
            <a:p>
              <a:endParaRPr lang="en-US"/>
            </a:p>
          </p:txBody>
        </p:sp>
        <p:grpSp>
          <p:nvGrpSpPr>
            <p:cNvPr id="393332" name="Group 116"/>
            <p:cNvGrpSpPr>
              <a:grpSpLocks noChangeAspect="1"/>
            </p:cNvGrpSpPr>
            <p:nvPr/>
          </p:nvGrpSpPr>
          <p:grpSpPr bwMode="auto">
            <a:xfrm>
              <a:off x="3326" y="3698"/>
              <a:ext cx="269" cy="270"/>
              <a:chOff x="1968" y="1507"/>
              <a:chExt cx="480" cy="480"/>
            </a:xfrm>
          </p:grpSpPr>
          <p:sp>
            <p:nvSpPr>
              <p:cNvPr id="393333" name="AutoShape 117"/>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393334" name="Oval 118"/>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grpSp>
        <p:sp>
          <p:nvSpPr>
            <p:cNvPr id="393335" name="AutoShape 119"/>
            <p:cNvSpPr>
              <a:spLocks noChangeAspect="1" noChangeArrowheads="1"/>
            </p:cNvSpPr>
            <p:nvPr/>
          </p:nvSpPr>
          <p:spPr bwMode="auto">
            <a:xfrm>
              <a:off x="4851" y="3099"/>
              <a:ext cx="397" cy="323"/>
            </a:xfrm>
            <a:prstGeom prst="flowChartDelay">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93336" name="Group 120"/>
            <p:cNvGrpSpPr>
              <a:grpSpLocks noChangeAspect="1"/>
            </p:cNvGrpSpPr>
            <p:nvPr/>
          </p:nvGrpSpPr>
          <p:grpSpPr bwMode="auto">
            <a:xfrm>
              <a:off x="3318" y="3369"/>
              <a:ext cx="269" cy="269"/>
              <a:chOff x="1968" y="1507"/>
              <a:chExt cx="480" cy="480"/>
            </a:xfrm>
          </p:grpSpPr>
          <p:sp>
            <p:nvSpPr>
              <p:cNvPr id="393337" name="AutoShape 121"/>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393338" name="Oval 122"/>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grpSp>
        <p:sp>
          <p:nvSpPr>
            <p:cNvPr id="393339" name="Line 123"/>
            <p:cNvSpPr>
              <a:spLocks noChangeAspect="1" noChangeShapeType="1"/>
            </p:cNvSpPr>
            <p:nvPr/>
          </p:nvSpPr>
          <p:spPr bwMode="auto">
            <a:xfrm flipH="1">
              <a:off x="3015" y="2752"/>
              <a:ext cx="1152"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40" name="Line 124"/>
            <p:cNvSpPr>
              <a:spLocks noChangeAspect="1" noChangeShapeType="1"/>
            </p:cNvSpPr>
            <p:nvPr/>
          </p:nvSpPr>
          <p:spPr bwMode="auto">
            <a:xfrm flipH="1">
              <a:off x="3017" y="2962"/>
              <a:ext cx="632"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42" name="Line 126"/>
            <p:cNvSpPr>
              <a:spLocks noChangeAspect="1" noChangeShapeType="1"/>
            </p:cNvSpPr>
            <p:nvPr/>
          </p:nvSpPr>
          <p:spPr bwMode="auto">
            <a:xfrm flipH="1">
              <a:off x="3632" y="3339"/>
              <a:ext cx="527"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43" name="Line 127"/>
            <p:cNvSpPr>
              <a:spLocks noChangeAspect="1" noChangeShapeType="1"/>
            </p:cNvSpPr>
            <p:nvPr/>
          </p:nvSpPr>
          <p:spPr bwMode="auto">
            <a:xfrm flipH="1">
              <a:off x="3241" y="3513"/>
              <a:ext cx="67"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44" name="Line 128"/>
            <p:cNvSpPr>
              <a:spLocks noChangeAspect="1" noChangeShapeType="1"/>
            </p:cNvSpPr>
            <p:nvPr/>
          </p:nvSpPr>
          <p:spPr bwMode="auto">
            <a:xfrm>
              <a:off x="3246" y="2768"/>
              <a:ext cx="1" cy="745"/>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nvGrpSpPr>
            <p:cNvPr id="393345" name="Group 129"/>
            <p:cNvGrpSpPr>
              <a:grpSpLocks noChangeAspect="1"/>
            </p:cNvGrpSpPr>
            <p:nvPr/>
          </p:nvGrpSpPr>
          <p:grpSpPr bwMode="auto">
            <a:xfrm>
              <a:off x="4521" y="3341"/>
              <a:ext cx="329" cy="335"/>
              <a:chOff x="1006" y="2469"/>
              <a:chExt cx="731" cy="326"/>
            </a:xfrm>
          </p:grpSpPr>
          <p:sp>
            <p:nvSpPr>
              <p:cNvPr id="393346" name="Line 130"/>
              <p:cNvSpPr>
                <a:spLocks noChangeAspect="1" noChangeShapeType="1"/>
              </p:cNvSpPr>
              <p:nvPr/>
            </p:nvSpPr>
            <p:spPr bwMode="auto">
              <a:xfrm>
                <a:off x="1006" y="2794"/>
                <a:ext cx="20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47" name="Line 131"/>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48" name="Line 132"/>
              <p:cNvSpPr>
                <a:spLocks noChangeAspect="1" noChangeShapeType="1"/>
              </p:cNvSpPr>
              <p:nvPr/>
            </p:nvSpPr>
            <p:spPr bwMode="auto">
              <a:xfrm>
                <a:off x="1221" y="2476"/>
                <a:ext cx="51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grpSp>
          <p:nvGrpSpPr>
            <p:cNvPr id="393349" name="Group 133"/>
            <p:cNvGrpSpPr>
              <a:grpSpLocks noChangeAspect="1"/>
            </p:cNvGrpSpPr>
            <p:nvPr/>
          </p:nvGrpSpPr>
          <p:grpSpPr bwMode="auto">
            <a:xfrm flipV="1">
              <a:off x="4519" y="2849"/>
              <a:ext cx="328" cy="343"/>
              <a:chOff x="1006" y="2469"/>
              <a:chExt cx="731" cy="326"/>
            </a:xfrm>
          </p:grpSpPr>
          <p:sp>
            <p:nvSpPr>
              <p:cNvPr id="393350" name="Line 134"/>
              <p:cNvSpPr>
                <a:spLocks noChangeAspect="1" noChangeShapeType="1"/>
              </p:cNvSpPr>
              <p:nvPr/>
            </p:nvSpPr>
            <p:spPr bwMode="auto">
              <a:xfrm>
                <a:off x="1006" y="2794"/>
                <a:ext cx="20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51" name="Line 135"/>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52" name="Line 136"/>
              <p:cNvSpPr>
                <a:spLocks noChangeAspect="1" noChangeShapeType="1"/>
              </p:cNvSpPr>
              <p:nvPr/>
            </p:nvSpPr>
            <p:spPr bwMode="auto">
              <a:xfrm>
                <a:off x="1221" y="2476"/>
                <a:ext cx="516"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sp>
          <p:nvSpPr>
            <p:cNvPr id="393353" name="Line 137"/>
            <p:cNvSpPr>
              <a:spLocks noChangeAspect="1" noChangeShapeType="1"/>
            </p:cNvSpPr>
            <p:nvPr/>
          </p:nvSpPr>
          <p:spPr bwMode="auto">
            <a:xfrm>
              <a:off x="5237" y="3267"/>
              <a:ext cx="124"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54" name="Oval 138"/>
            <p:cNvSpPr>
              <a:spLocks noChangeAspect="1" noChangeArrowheads="1"/>
            </p:cNvSpPr>
            <p:nvPr/>
          </p:nvSpPr>
          <p:spPr bwMode="auto">
            <a:xfrm>
              <a:off x="3221" y="2730"/>
              <a:ext cx="41" cy="41"/>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sp>
          <p:nvSpPr>
            <p:cNvPr id="393355" name="Line 139"/>
            <p:cNvSpPr>
              <a:spLocks noChangeAspect="1" noChangeShapeType="1"/>
            </p:cNvSpPr>
            <p:nvPr/>
          </p:nvSpPr>
          <p:spPr bwMode="auto">
            <a:xfrm>
              <a:off x="3190" y="2849"/>
              <a:ext cx="0" cy="973"/>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57" name="Line 141"/>
            <p:cNvSpPr>
              <a:spLocks noChangeAspect="1" noChangeShapeType="1"/>
            </p:cNvSpPr>
            <p:nvPr/>
          </p:nvSpPr>
          <p:spPr bwMode="auto">
            <a:xfrm>
              <a:off x="3176" y="3822"/>
              <a:ext cx="153"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58" name="Line 142"/>
            <p:cNvSpPr>
              <a:spLocks noChangeAspect="1" noChangeShapeType="1"/>
            </p:cNvSpPr>
            <p:nvPr/>
          </p:nvSpPr>
          <p:spPr bwMode="auto">
            <a:xfrm>
              <a:off x="3583" y="3833"/>
              <a:ext cx="329"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59" name="Line 143"/>
            <p:cNvSpPr>
              <a:spLocks noChangeAspect="1" noChangeShapeType="1"/>
            </p:cNvSpPr>
            <p:nvPr/>
          </p:nvSpPr>
          <p:spPr bwMode="auto">
            <a:xfrm flipH="1" flipV="1">
              <a:off x="3902" y="3167"/>
              <a:ext cx="3" cy="66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60" name="Line 144"/>
            <p:cNvSpPr>
              <a:spLocks noChangeAspect="1" noChangeShapeType="1"/>
            </p:cNvSpPr>
            <p:nvPr/>
          </p:nvSpPr>
          <p:spPr bwMode="auto">
            <a:xfrm>
              <a:off x="3904" y="3164"/>
              <a:ext cx="254"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62" name="Line 146"/>
            <p:cNvSpPr>
              <a:spLocks noChangeAspect="1" noChangeShapeType="1"/>
            </p:cNvSpPr>
            <p:nvPr/>
          </p:nvSpPr>
          <p:spPr bwMode="auto">
            <a:xfrm>
              <a:off x="3575" y="4177"/>
              <a:ext cx="433"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63" name="Line 147"/>
            <p:cNvSpPr>
              <a:spLocks noChangeAspect="1" noChangeShapeType="1"/>
            </p:cNvSpPr>
            <p:nvPr/>
          </p:nvSpPr>
          <p:spPr bwMode="auto">
            <a:xfrm flipH="1" flipV="1">
              <a:off x="3997" y="2927"/>
              <a:ext cx="5" cy="1244"/>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nvGrpSpPr>
            <p:cNvPr id="393365" name="Group 149"/>
            <p:cNvGrpSpPr>
              <a:grpSpLocks noChangeAspect="1"/>
            </p:cNvGrpSpPr>
            <p:nvPr/>
          </p:nvGrpSpPr>
          <p:grpSpPr bwMode="auto">
            <a:xfrm>
              <a:off x="3326" y="4050"/>
              <a:ext cx="269" cy="270"/>
              <a:chOff x="1968" y="1507"/>
              <a:chExt cx="480" cy="480"/>
            </a:xfrm>
          </p:grpSpPr>
          <p:sp>
            <p:nvSpPr>
              <p:cNvPr id="393366" name="AutoShape 150"/>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393367" name="Oval 151"/>
              <p:cNvSpPr>
                <a:spLocks noChangeAspect="1" noChangeArrowheads="1"/>
              </p:cNvSpPr>
              <p:nvPr/>
            </p:nvSpPr>
            <p:spPr bwMode="auto">
              <a:xfrm>
                <a:off x="2352" y="1699"/>
                <a:ext cx="96" cy="96"/>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grpSp>
        <p:sp>
          <p:nvSpPr>
            <p:cNvPr id="393368" name="Line 152"/>
            <p:cNvSpPr>
              <a:spLocks noChangeAspect="1" noChangeShapeType="1"/>
            </p:cNvSpPr>
            <p:nvPr/>
          </p:nvSpPr>
          <p:spPr bwMode="auto">
            <a:xfrm>
              <a:off x="3126" y="2961"/>
              <a:ext cx="0" cy="1213"/>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69" name="Line 153"/>
            <p:cNvSpPr>
              <a:spLocks noChangeAspect="1" noChangeShapeType="1"/>
            </p:cNvSpPr>
            <p:nvPr/>
          </p:nvSpPr>
          <p:spPr bwMode="auto">
            <a:xfrm>
              <a:off x="3120" y="4174"/>
              <a:ext cx="217"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71" name="Freeform 155"/>
            <p:cNvSpPr>
              <a:spLocks noChangeAspect="1"/>
            </p:cNvSpPr>
            <p:nvPr/>
          </p:nvSpPr>
          <p:spPr bwMode="auto">
            <a:xfrm>
              <a:off x="4135" y="2683"/>
              <a:ext cx="397" cy="323"/>
            </a:xfrm>
            <a:custGeom>
              <a:avLst/>
              <a:gdLst/>
              <a:ahLst/>
              <a:cxnLst>
                <a:cxn ang="0">
                  <a:pos x="0" y="0"/>
                </a:cxn>
                <a:cxn ang="0">
                  <a:pos x="17" y="40"/>
                </a:cxn>
                <a:cxn ang="0">
                  <a:pos x="39" y="95"/>
                </a:cxn>
                <a:cxn ang="0">
                  <a:pos x="54" y="157"/>
                </a:cxn>
                <a:cxn ang="0">
                  <a:pos x="66" y="227"/>
                </a:cxn>
                <a:cxn ang="0">
                  <a:pos x="74" y="284"/>
                </a:cxn>
                <a:cxn ang="0">
                  <a:pos x="69" y="338"/>
                </a:cxn>
                <a:cxn ang="0">
                  <a:pos x="58" y="399"/>
                </a:cxn>
                <a:cxn ang="0">
                  <a:pos x="45" y="458"/>
                </a:cxn>
                <a:cxn ang="0">
                  <a:pos x="28" y="512"/>
                </a:cxn>
                <a:cxn ang="0">
                  <a:pos x="0" y="572"/>
                </a:cxn>
                <a:cxn ang="0">
                  <a:pos x="210" y="576"/>
                </a:cxn>
                <a:cxn ang="0">
                  <a:pos x="297" y="570"/>
                </a:cxn>
                <a:cxn ang="0">
                  <a:pos x="342" y="567"/>
                </a:cxn>
                <a:cxn ang="0">
                  <a:pos x="375" y="559"/>
                </a:cxn>
                <a:cxn ang="0">
                  <a:pos x="409" y="549"/>
                </a:cxn>
                <a:cxn ang="0">
                  <a:pos x="445" y="533"/>
                </a:cxn>
                <a:cxn ang="0">
                  <a:pos x="486" y="515"/>
                </a:cxn>
                <a:cxn ang="0">
                  <a:pos x="526" y="490"/>
                </a:cxn>
                <a:cxn ang="0">
                  <a:pos x="552" y="470"/>
                </a:cxn>
                <a:cxn ang="0">
                  <a:pos x="577" y="447"/>
                </a:cxn>
                <a:cxn ang="0">
                  <a:pos x="604" y="420"/>
                </a:cxn>
                <a:cxn ang="0">
                  <a:pos x="628" y="398"/>
                </a:cxn>
                <a:cxn ang="0">
                  <a:pos x="651" y="370"/>
                </a:cxn>
                <a:cxn ang="0">
                  <a:pos x="680" y="333"/>
                </a:cxn>
                <a:cxn ang="0">
                  <a:pos x="708" y="286"/>
                </a:cxn>
                <a:cxn ang="0">
                  <a:pos x="682" y="245"/>
                </a:cxn>
                <a:cxn ang="0">
                  <a:pos x="658" y="210"/>
                </a:cxn>
                <a:cxn ang="0">
                  <a:pos x="638" y="185"/>
                </a:cxn>
                <a:cxn ang="0">
                  <a:pos x="616" y="161"/>
                </a:cxn>
                <a:cxn ang="0">
                  <a:pos x="592" y="138"/>
                </a:cxn>
                <a:cxn ang="0">
                  <a:pos x="572" y="120"/>
                </a:cxn>
                <a:cxn ang="0">
                  <a:pos x="552" y="103"/>
                </a:cxn>
                <a:cxn ang="0">
                  <a:pos x="528" y="85"/>
                </a:cxn>
                <a:cxn ang="0">
                  <a:pos x="506" y="72"/>
                </a:cxn>
                <a:cxn ang="0">
                  <a:pos x="480" y="58"/>
                </a:cxn>
                <a:cxn ang="0">
                  <a:pos x="451" y="43"/>
                </a:cxn>
                <a:cxn ang="0">
                  <a:pos x="415" y="29"/>
                </a:cxn>
                <a:cxn ang="0">
                  <a:pos x="385" y="20"/>
                </a:cxn>
                <a:cxn ang="0">
                  <a:pos x="350" y="11"/>
                </a:cxn>
                <a:cxn ang="0">
                  <a:pos x="313" y="5"/>
                </a:cxn>
                <a:cxn ang="0">
                  <a:pos x="278" y="1"/>
                </a:cxn>
                <a:cxn ang="0">
                  <a:pos x="253" y="1"/>
                </a:cxn>
                <a:cxn ang="0">
                  <a:pos x="227" y="0"/>
                </a:cxn>
                <a:cxn ang="0">
                  <a:pos x="0" y="0"/>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p:spPr>
          <p:txBody>
            <a:bodyPr>
              <a:prstTxWarp prst="textNoShape">
                <a:avLst/>
              </a:prstTxWarp>
            </a:bodyPr>
            <a:lstStyle/>
            <a:p>
              <a:endParaRPr lang="en-US"/>
            </a:p>
          </p:txBody>
        </p:sp>
        <p:sp>
          <p:nvSpPr>
            <p:cNvPr id="393373" name="Freeform 157"/>
            <p:cNvSpPr>
              <a:spLocks noChangeAspect="1"/>
            </p:cNvSpPr>
            <p:nvPr/>
          </p:nvSpPr>
          <p:spPr bwMode="auto">
            <a:xfrm>
              <a:off x="4135" y="3099"/>
              <a:ext cx="397" cy="323"/>
            </a:xfrm>
            <a:custGeom>
              <a:avLst/>
              <a:gdLst/>
              <a:ahLst/>
              <a:cxnLst>
                <a:cxn ang="0">
                  <a:pos x="0" y="0"/>
                </a:cxn>
                <a:cxn ang="0">
                  <a:pos x="17" y="40"/>
                </a:cxn>
                <a:cxn ang="0">
                  <a:pos x="39" y="95"/>
                </a:cxn>
                <a:cxn ang="0">
                  <a:pos x="54" y="157"/>
                </a:cxn>
                <a:cxn ang="0">
                  <a:pos x="66" y="227"/>
                </a:cxn>
                <a:cxn ang="0">
                  <a:pos x="74" y="284"/>
                </a:cxn>
                <a:cxn ang="0">
                  <a:pos x="69" y="338"/>
                </a:cxn>
                <a:cxn ang="0">
                  <a:pos x="58" y="399"/>
                </a:cxn>
                <a:cxn ang="0">
                  <a:pos x="45" y="458"/>
                </a:cxn>
                <a:cxn ang="0">
                  <a:pos x="28" y="512"/>
                </a:cxn>
                <a:cxn ang="0">
                  <a:pos x="0" y="572"/>
                </a:cxn>
                <a:cxn ang="0">
                  <a:pos x="210" y="576"/>
                </a:cxn>
                <a:cxn ang="0">
                  <a:pos x="297" y="570"/>
                </a:cxn>
                <a:cxn ang="0">
                  <a:pos x="342" y="567"/>
                </a:cxn>
                <a:cxn ang="0">
                  <a:pos x="375" y="559"/>
                </a:cxn>
                <a:cxn ang="0">
                  <a:pos x="409" y="549"/>
                </a:cxn>
                <a:cxn ang="0">
                  <a:pos x="445" y="533"/>
                </a:cxn>
                <a:cxn ang="0">
                  <a:pos x="486" y="515"/>
                </a:cxn>
                <a:cxn ang="0">
                  <a:pos x="526" y="490"/>
                </a:cxn>
                <a:cxn ang="0">
                  <a:pos x="552" y="470"/>
                </a:cxn>
                <a:cxn ang="0">
                  <a:pos x="577" y="447"/>
                </a:cxn>
                <a:cxn ang="0">
                  <a:pos x="604" y="420"/>
                </a:cxn>
                <a:cxn ang="0">
                  <a:pos x="628" y="398"/>
                </a:cxn>
                <a:cxn ang="0">
                  <a:pos x="651" y="370"/>
                </a:cxn>
                <a:cxn ang="0">
                  <a:pos x="680" y="333"/>
                </a:cxn>
                <a:cxn ang="0">
                  <a:pos x="708" y="286"/>
                </a:cxn>
                <a:cxn ang="0">
                  <a:pos x="682" y="245"/>
                </a:cxn>
                <a:cxn ang="0">
                  <a:pos x="658" y="210"/>
                </a:cxn>
                <a:cxn ang="0">
                  <a:pos x="638" y="185"/>
                </a:cxn>
                <a:cxn ang="0">
                  <a:pos x="616" y="161"/>
                </a:cxn>
                <a:cxn ang="0">
                  <a:pos x="592" y="138"/>
                </a:cxn>
                <a:cxn ang="0">
                  <a:pos x="572" y="120"/>
                </a:cxn>
                <a:cxn ang="0">
                  <a:pos x="552" y="103"/>
                </a:cxn>
                <a:cxn ang="0">
                  <a:pos x="528" y="85"/>
                </a:cxn>
                <a:cxn ang="0">
                  <a:pos x="506" y="72"/>
                </a:cxn>
                <a:cxn ang="0">
                  <a:pos x="480" y="58"/>
                </a:cxn>
                <a:cxn ang="0">
                  <a:pos x="451" y="43"/>
                </a:cxn>
                <a:cxn ang="0">
                  <a:pos x="415" y="29"/>
                </a:cxn>
                <a:cxn ang="0">
                  <a:pos x="385" y="20"/>
                </a:cxn>
                <a:cxn ang="0">
                  <a:pos x="350" y="11"/>
                </a:cxn>
                <a:cxn ang="0">
                  <a:pos x="313" y="5"/>
                </a:cxn>
                <a:cxn ang="0">
                  <a:pos x="278" y="1"/>
                </a:cxn>
                <a:cxn ang="0">
                  <a:pos x="253" y="1"/>
                </a:cxn>
                <a:cxn ang="0">
                  <a:pos x="227" y="0"/>
                </a:cxn>
                <a:cxn ang="0">
                  <a:pos x="0" y="0"/>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p:spPr>
          <p:txBody>
            <a:bodyPr>
              <a:prstTxWarp prst="textNoShape">
                <a:avLst/>
              </a:prstTxWarp>
            </a:bodyPr>
            <a:lstStyle/>
            <a:p>
              <a:endParaRPr lang="en-US"/>
            </a:p>
          </p:txBody>
        </p:sp>
        <p:sp>
          <p:nvSpPr>
            <p:cNvPr id="393374" name="Line 158"/>
            <p:cNvSpPr>
              <a:spLocks noChangeShapeType="1"/>
            </p:cNvSpPr>
            <p:nvPr/>
          </p:nvSpPr>
          <p:spPr bwMode="auto">
            <a:xfrm>
              <a:off x="4528" y="3264"/>
              <a:ext cx="320"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76" name="Line 160"/>
            <p:cNvSpPr>
              <a:spLocks noChangeShapeType="1"/>
            </p:cNvSpPr>
            <p:nvPr/>
          </p:nvSpPr>
          <p:spPr bwMode="auto">
            <a:xfrm>
              <a:off x="4000" y="2928"/>
              <a:ext cx="168"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77" name="Line 161"/>
            <p:cNvSpPr>
              <a:spLocks noChangeAspect="1" noChangeShapeType="1"/>
            </p:cNvSpPr>
            <p:nvPr/>
          </p:nvSpPr>
          <p:spPr bwMode="auto">
            <a:xfrm flipH="1" flipV="1">
              <a:off x="3638" y="2951"/>
              <a:ext cx="2" cy="396"/>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78" name="Line 162"/>
            <p:cNvSpPr>
              <a:spLocks noChangeAspect="1" noChangeShapeType="1"/>
            </p:cNvSpPr>
            <p:nvPr/>
          </p:nvSpPr>
          <p:spPr bwMode="auto">
            <a:xfrm flipH="1">
              <a:off x="3640" y="3579"/>
              <a:ext cx="527"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80" name="Line 164"/>
            <p:cNvSpPr>
              <a:spLocks noChangeAspect="1" noChangeShapeType="1"/>
            </p:cNvSpPr>
            <p:nvPr/>
          </p:nvSpPr>
          <p:spPr bwMode="auto">
            <a:xfrm flipH="1" flipV="1">
              <a:off x="3641" y="3495"/>
              <a:ext cx="0" cy="84"/>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81" name="Line 165"/>
            <p:cNvSpPr>
              <a:spLocks noChangeAspect="1" noChangeShapeType="1"/>
            </p:cNvSpPr>
            <p:nvPr/>
          </p:nvSpPr>
          <p:spPr bwMode="auto">
            <a:xfrm>
              <a:off x="3584" y="3500"/>
              <a:ext cx="62"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82" name="Oval 166"/>
            <p:cNvSpPr>
              <a:spLocks noChangeAspect="1" noChangeArrowheads="1"/>
            </p:cNvSpPr>
            <p:nvPr/>
          </p:nvSpPr>
          <p:spPr bwMode="auto">
            <a:xfrm>
              <a:off x="3165" y="2834"/>
              <a:ext cx="41" cy="41"/>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sp>
          <p:nvSpPr>
            <p:cNvPr id="393383" name="Oval 167"/>
            <p:cNvSpPr>
              <a:spLocks noChangeAspect="1" noChangeArrowheads="1"/>
            </p:cNvSpPr>
            <p:nvPr/>
          </p:nvSpPr>
          <p:spPr bwMode="auto">
            <a:xfrm>
              <a:off x="3101" y="2938"/>
              <a:ext cx="41" cy="41"/>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sp>
          <p:nvSpPr>
            <p:cNvPr id="393385" name="Line 169"/>
            <p:cNvSpPr>
              <a:spLocks noChangeAspect="1" noChangeShapeType="1"/>
            </p:cNvSpPr>
            <p:nvPr/>
          </p:nvSpPr>
          <p:spPr bwMode="auto">
            <a:xfrm flipH="1">
              <a:off x="3720" y="3747"/>
              <a:ext cx="431" cy="0"/>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sp>
          <p:nvSpPr>
            <p:cNvPr id="393386" name="Line 170"/>
            <p:cNvSpPr>
              <a:spLocks noChangeAspect="1" noChangeShapeType="1"/>
            </p:cNvSpPr>
            <p:nvPr/>
          </p:nvSpPr>
          <p:spPr bwMode="auto">
            <a:xfrm flipH="1" flipV="1">
              <a:off x="3726" y="2839"/>
              <a:ext cx="4" cy="916"/>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sp>
        <p:nvSpPr>
          <p:cNvPr id="393390" name="Line 174"/>
          <p:cNvSpPr>
            <a:spLocks noChangeShapeType="1"/>
          </p:cNvSpPr>
          <p:nvPr/>
        </p:nvSpPr>
        <p:spPr bwMode="auto">
          <a:xfrm>
            <a:off x="3511550" y="1931988"/>
            <a:ext cx="2627313" cy="463550"/>
          </a:xfrm>
          <a:prstGeom prst="line">
            <a:avLst/>
          </a:prstGeom>
          <a:noFill/>
          <a:ln w="38100">
            <a:solidFill>
              <a:schemeClr val="hlink"/>
            </a:solidFill>
            <a:round/>
            <a:headEnd/>
            <a:tailEnd type="triangle" w="med" len="med"/>
          </a:ln>
          <a:effectLst/>
        </p:spPr>
        <p:txBody>
          <a:bodyPr lIns="0" rIns="0" anchorCtr="1">
            <a:prstTxWarp prst="textNoShape">
              <a:avLst/>
            </a:prstTxWarp>
            <a:spAutoFit/>
          </a:bodyPr>
          <a:lstStyle/>
          <a:p>
            <a:endParaRPr lang="en-US"/>
          </a:p>
        </p:txBody>
      </p:sp>
      <p:sp>
        <p:nvSpPr>
          <p:cNvPr id="393392" name="Line 176"/>
          <p:cNvSpPr>
            <a:spLocks noChangeShapeType="1"/>
          </p:cNvSpPr>
          <p:nvPr/>
        </p:nvSpPr>
        <p:spPr bwMode="auto">
          <a:xfrm>
            <a:off x="4838700" y="2965450"/>
            <a:ext cx="1249363" cy="2005013"/>
          </a:xfrm>
          <a:prstGeom prst="line">
            <a:avLst/>
          </a:prstGeom>
          <a:noFill/>
          <a:ln w="38100">
            <a:solidFill>
              <a:schemeClr val="hlink"/>
            </a:solidFill>
            <a:round/>
            <a:headEnd/>
            <a:tailEnd type="triangle" w="med" len="med"/>
          </a:ln>
          <a:effectLst/>
        </p:spPr>
        <p:txBody>
          <a:bodyPr lIns="0" rIns="0" anchorCtr="1">
            <a:prstTxWarp prst="textNoShape">
              <a:avLst/>
            </a:prstTxWarp>
            <a:spAutoFit/>
          </a:bodyPr>
          <a:lstStyle/>
          <a:p>
            <a:endParaRPr lang="en-US"/>
          </a:p>
        </p:txBody>
      </p:sp>
      <p:grpSp>
        <p:nvGrpSpPr>
          <p:cNvPr id="393398" name="Group 182"/>
          <p:cNvGrpSpPr>
            <a:grpSpLocks/>
          </p:cNvGrpSpPr>
          <p:nvPr/>
        </p:nvGrpSpPr>
        <p:grpSpPr bwMode="auto">
          <a:xfrm>
            <a:off x="2443163" y="1697038"/>
            <a:ext cx="654050" cy="519112"/>
            <a:chOff x="1539" y="1069"/>
            <a:chExt cx="412" cy="327"/>
          </a:xfrm>
        </p:grpSpPr>
        <p:sp>
          <p:nvSpPr>
            <p:cNvPr id="393394" name="Text Box 178"/>
            <p:cNvSpPr txBox="1">
              <a:spLocks noChangeArrowheads="1"/>
            </p:cNvSpPr>
            <p:nvPr/>
          </p:nvSpPr>
          <p:spPr bwMode="auto">
            <a:xfrm>
              <a:off x="1539" y="1069"/>
              <a:ext cx="412" cy="327"/>
            </a:xfrm>
            <a:prstGeom prst="rect">
              <a:avLst/>
            </a:prstGeom>
            <a:noFill/>
            <a:ln w="9525">
              <a:noFill/>
              <a:miter lim="800000"/>
              <a:headEnd/>
              <a:tailEnd/>
            </a:ln>
            <a:effectLst/>
          </p:spPr>
          <p:txBody>
            <a:bodyPr lIns="0" rIns="0" anchorCtr="1">
              <a:prstTxWarp prst="textNoShape">
                <a:avLst/>
              </a:prstTxWarp>
              <a:spAutoFit/>
            </a:bodyPr>
            <a:lstStyle/>
            <a:p>
              <a:r>
                <a:rPr lang="en-US" b="1"/>
                <a:t>A</a:t>
              </a:r>
            </a:p>
          </p:txBody>
        </p:sp>
        <p:sp>
          <p:nvSpPr>
            <p:cNvPr id="393395" name="Line 179"/>
            <p:cNvSpPr>
              <a:spLocks noChangeShapeType="1"/>
            </p:cNvSpPr>
            <p:nvPr/>
          </p:nvSpPr>
          <p:spPr bwMode="auto">
            <a:xfrm flipV="1">
              <a:off x="1707" y="1126"/>
              <a:ext cx="123" cy="5"/>
            </a:xfrm>
            <a:prstGeom prst="line">
              <a:avLst/>
            </a:prstGeom>
            <a:noFill/>
            <a:ln w="28575">
              <a:solidFill>
                <a:schemeClr val="tx1"/>
              </a:solidFill>
              <a:round/>
              <a:headEnd/>
              <a:tailEnd/>
            </a:ln>
            <a:effectLst/>
          </p:spPr>
          <p:txBody>
            <a:bodyPr lIns="0" rIns="0" anchorCtr="1">
              <a:prstTxWarp prst="textNoShape">
                <a:avLst/>
              </a:prstTxWarp>
              <a:spAutoFit/>
            </a:bodyPr>
            <a:lstStyle/>
            <a:p>
              <a:endParaRPr lang="en-US"/>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2 - Part 2         </a:t>
            </a:r>
            <a:fld id="{29C8224F-7BEA-A34B-AD1D-347AED330ED4}" type="slidenum">
              <a:rPr lang="en-US"/>
              <a:pPr/>
              <a:t>8</a:t>
            </a:fld>
            <a:endParaRPr lang="en-US"/>
          </a:p>
        </p:txBody>
      </p:sp>
      <p:sp>
        <p:nvSpPr>
          <p:cNvPr id="386050" name="Rectangle 2"/>
          <p:cNvSpPr>
            <a:spLocks noGrp="1" noChangeArrowheads="1"/>
          </p:cNvSpPr>
          <p:nvPr>
            <p:ph type="title"/>
          </p:nvPr>
        </p:nvSpPr>
        <p:spPr>
          <a:xfrm>
            <a:off x="715963" y="0"/>
            <a:ext cx="8093075" cy="1020763"/>
          </a:xfrm>
        </p:spPr>
        <p:txBody>
          <a:bodyPr/>
          <a:lstStyle/>
          <a:p>
            <a:r>
              <a:rPr lang="en-US" b="1" dirty="0">
                <a:solidFill>
                  <a:schemeClr val="tx1"/>
                </a:solidFill>
              </a:rPr>
              <a:t>Boolean Function Optimization</a:t>
            </a:r>
          </a:p>
        </p:txBody>
      </p:sp>
      <p:sp>
        <p:nvSpPr>
          <p:cNvPr id="386051" name="Rectangle 3"/>
          <p:cNvSpPr>
            <a:spLocks noGrp="1" noChangeArrowheads="1"/>
          </p:cNvSpPr>
          <p:nvPr>
            <p:ph type="body" idx="1"/>
          </p:nvPr>
        </p:nvSpPr>
        <p:spPr>
          <a:xfrm>
            <a:off x="685800" y="1227138"/>
            <a:ext cx="7772400" cy="5195887"/>
          </a:xfrm>
          <a:ln/>
        </p:spPr>
        <p:txBody>
          <a:bodyPr/>
          <a:lstStyle/>
          <a:p>
            <a:r>
              <a:rPr lang="en-US" sz="2600" b="1" dirty="0"/>
              <a:t>Minimizing the gate input (or literal) cost of a (a set of) Boolean </a:t>
            </a:r>
            <a:r>
              <a:rPr lang="en-US" sz="2600" b="1" dirty="0" err="1"/>
              <a:t>equation(s</a:t>
            </a:r>
            <a:r>
              <a:rPr lang="en-US" sz="2600" b="1" dirty="0"/>
              <a:t>) reduces circuit cost.</a:t>
            </a:r>
          </a:p>
          <a:p>
            <a:r>
              <a:rPr lang="en-US" sz="2600" b="1" dirty="0"/>
              <a:t>We choose gate input cost.</a:t>
            </a:r>
          </a:p>
          <a:p>
            <a:r>
              <a:rPr lang="en-US" sz="2600" b="1" dirty="0"/>
              <a:t>Boolean Algebra and graphical techniques are tools to minimize cost criteria values.</a:t>
            </a:r>
          </a:p>
          <a:p>
            <a:r>
              <a:rPr lang="en-US" sz="2600" b="1" dirty="0"/>
              <a:t>Some important questions:</a:t>
            </a:r>
          </a:p>
          <a:p>
            <a:pPr lvl="1"/>
            <a:r>
              <a:rPr lang="en-US" sz="2200" b="1" dirty="0"/>
              <a:t>When do we stop trying to reduce the cost?</a:t>
            </a:r>
          </a:p>
          <a:p>
            <a:pPr lvl="1"/>
            <a:r>
              <a:rPr lang="en-US" sz="2200" b="1" dirty="0"/>
              <a:t>Do we know when we have a minimum cost?</a:t>
            </a:r>
          </a:p>
          <a:p>
            <a:r>
              <a:rPr lang="en-US" sz="2600" b="1" dirty="0"/>
              <a:t>Methods</a:t>
            </a:r>
          </a:p>
          <a:p>
            <a:pPr lvl="1">
              <a:lnSpc>
                <a:spcPct val="90000"/>
              </a:lnSpc>
            </a:pPr>
            <a:r>
              <a:rPr lang="en-US" sz="2200" dirty="0" err="1"/>
              <a:t>Quine-McCluskey</a:t>
            </a:r>
            <a:endParaRPr lang="tr-TR" sz="2200" dirty="0"/>
          </a:p>
          <a:p>
            <a:pPr lvl="1">
              <a:lnSpc>
                <a:spcPct val="90000"/>
              </a:lnSpc>
            </a:pPr>
            <a:r>
              <a:rPr lang="en-US" sz="2200" dirty="0"/>
              <a:t>Karnaugh (K-) map</a:t>
            </a:r>
            <a:endParaRPr lang="tr-TR" sz="2200" dirty="0"/>
          </a:p>
          <a:p>
            <a:pPr lvl="1">
              <a:lnSpc>
                <a:spcPct val="90000"/>
              </a:lnSpc>
            </a:pPr>
            <a:r>
              <a:rPr lang="en-US" sz="2200" dirty="0"/>
              <a:t>Espresso</a:t>
            </a:r>
          </a:p>
          <a:p>
            <a:endParaRPr lang="en-US" sz="2600" b="1"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6438" y="1167874"/>
            <a:ext cx="7772400" cy="5027612"/>
          </a:xfrm>
        </p:spPr>
        <p:txBody>
          <a:bodyPr>
            <a:noAutofit/>
          </a:bodyPr>
          <a:lstStyle/>
          <a:p>
            <a:pPr marL="109728" indent="0">
              <a:buNone/>
            </a:pPr>
            <a:r>
              <a:rPr lang="tr-TR" dirty="0"/>
              <a:t>f(x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r>
              <a:rPr lang="tr-TR" dirty="0"/>
              <a:t>)=</a:t>
            </a:r>
            <a:r>
              <a:rPr lang="tr-TR" dirty="0">
                <a:sym typeface="Symbol"/>
              </a:rPr>
              <a:t></a:t>
            </a:r>
            <a:r>
              <a:rPr lang="tr-TR" baseline="-25000" dirty="0">
                <a:sym typeface="Symbol"/>
              </a:rPr>
              <a:t>m</a:t>
            </a:r>
            <a:r>
              <a:rPr lang="tr-TR" dirty="0">
                <a:sym typeface="Symbol"/>
              </a:rPr>
              <a:t>(1,3,5,6,7,8,12,14,15)</a:t>
            </a:r>
          </a:p>
          <a:p>
            <a:pPr marL="109728" indent="0">
              <a:buNone/>
            </a:pPr>
            <a:r>
              <a:rPr lang="tr-TR" dirty="0"/>
              <a:t>f(x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r>
              <a:rPr lang="tr-TR" dirty="0"/>
              <a:t>)=x</a:t>
            </a:r>
            <a:r>
              <a:rPr lang="tr-TR" baseline="-25000" dirty="0"/>
              <a:t>1</a:t>
            </a:r>
            <a:r>
              <a:rPr lang="tr-TR" dirty="0">
                <a:sym typeface="Symbol"/>
              </a:rPr>
              <a:t></a:t>
            </a:r>
            <a:r>
              <a:rPr lang="tr-TR" dirty="0"/>
              <a:t>x</a:t>
            </a:r>
            <a:r>
              <a:rPr lang="tr-TR" baseline="-25000" dirty="0"/>
              <a:t>2</a:t>
            </a:r>
            <a:r>
              <a:rPr lang="tr-TR" dirty="0">
                <a:sym typeface="Symbol"/>
              </a:rPr>
              <a:t></a:t>
            </a:r>
            <a:r>
              <a:rPr lang="tr-TR" dirty="0"/>
              <a:t>x</a:t>
            </a:r>
            <a:r>
              <a:rPr lang="tr-TR" baseline="-25000" dirty="0"/>
              <a:t>3</a:t>
            </a:r>
            <a:r>
              <a:rPr lang="tr-TR" dirty="0">
                <a:sym typeface="Symbol"/>
              </a:rPr>
              <a:t></a:t>
            </a:r>
            <a:r>
              <a:rPr lang="tr-TR" dirty="0"/>
              <a:t>x</a:t>
            </a:r>
            <a:r>
              <a:rPr lang="tr-TR" baseline="-25000" dirty="0"/>
              <a:t>4</a:t>
            </a:r>
            <a:r>
              <a:rPr lang="tr-TR" dirty="0"/>
              <a:t>+x</a:t>
            </a:r>
            <a:r>
              <a:rPr lang="tr-TR" baseline="-25000" dirty="0"/>
              <a:t>1</a:t>
            </a:r>
            <a:r>
              <a:rPr lang="tr-TR" dirty="0">
                <a:sym typeface="Symbol"/>
              </a:rPr>
              <a:t></a:t>
            </a:r>
            <a:r>
              <a:rPr lang="tr-TR" dirty="0"/>
              <a:t>x</a:t>
            </a:r>
            <a:r>
              <a:rPr lang="tr-TR" baseline="-25000" dirty="0"/>
              <a:t>2</a:t>
            </a:r>
            <a:r>
              <a:rPr lang="tr-TR" dirty="0">
                <a:sym typeface="Symbol"/>
              </a:rPr>
              <a:t></a:t>
            </a:r>
            <a:r>
              <a:rPr lang="tr-TR" dirty="0"/>
              <a:t>x</a:t>
            </a:r>
            <a:r>
              <a:rPr lang="tr-TR" baseline="-25000" dirty="0"/>
              <a:t>3</a:t>
            </a:r>
            <a:r>
              <a:rPr lang="tr-TR" dirty="0"/>
              <a:t>x</a:t>
            </a:r>
            <a:r>
              <a:rPr lang="tr-TR" baseline="-25000" dirty="0"/>
              <a:t>4</a:t>
            </a:r>
            <a:r>
              <a:rPr lang="tr-TR" dirty="0"/>
              <a:t>+ x</a:t>
            </a:r>
            <a:r>
              <a:rPr lang="tr-TR" baseline="-25000" dirty="0"/>
              <a:t>1</a:t>
            </a:r>
            <a:r>
              <a:rPr lang="tr-TR" dirty="0">
                <a:sym typeface="Symbol"/>
              </a:rPr>
              <a:t></a:t>
            </a:r>
            <a:r>
              <a:rPr lang="tr-TR" dirty="0"/>
              <a:t>x</a:t>
            </a:r>
            <a:r>
              <a:rPr lang="tr-TR" baseline="-25000" dirty="0"/>
              <a:t>2</a:t>
            </a:r>
            <a:r>
              <a:rPr lang="tr-TR" dirty="0"/>
              <a:t>x</a:t>
            </a:r>
            <a:r>
              <a:rPr lang="tr-TR" baseline="-25000" dirty="0"/>
              <a:t>3</a:t>
            </a:r>
            <a:r>
              <a:rPr lang="tr-TR" dirty="0">
                <a:sym typeface="Symbol"/>
              </a:rPr>
              <a:t></a:t>
            </a:r>
            <a:r>
              <a:rPr lang="tr-TR" dirty="0"/>
              <a:t>x</a:t>
            </a:r>
            <a:r>
              <a:rPr lang="tr-TR" baseline="-25000" dirty="0"/>
              <a:t>4</a:t>
            </a:r>
            <a:r>
              <a:rPr lang="tr-TR" dirty="0"/>
              <a:t>+x</a:t>
            </a:r>
            <a:r>
              <a:rPr lang="tr-TR" baseline="-25000" dirty="0"/>
              <a:t>1</a:t>
            </a:r>
            <a:r>
              <a:rPr lang="tr-TR" dirty="0">
                <a:sym typeface="Symbol"/>
              </a:rPr>
              <a:t></a:t>
            </a:r>
            <a:r>
              <a:rPr lang="tr-TR" dirty="0"/>
              <a:t>x</a:t>
            </a:r>
            <a:r>
              <a:rPr lang="tr-TR" baseline="-25000" dirty="0"/>
              <a:t>2</a:t>
            </a:r>
            <a:r>
              <a:rPr lang="tr-TR" dirty="0"/>
              <a:t>x</a:t>
            </a:r>
            <a:r>
              <a:rPr lang="tr-TR" baseline="-25000" dirty="0"/>
              <a:t>3</a:t>
            </a:r>
            <a:r>
              <a:rPr lang="tr-TR" dirty="0"/>
              <a:t>x</a:t>
            </a:r>
            <a:r>
              <a:rPr lang="tr-TR" baseline="-25000" dirty="0"/>
              <a:t>4</a:t>
            </a:r>
            <a:r>
              <a:rPr lang="tr-TR" dirty="0">
                <a:sym typeface="Symbol"/>
              </a:rPr>
              <a:t></a:t>
            </a:r>
            <a:r>
              <a:rPr lang="tr-TR" dirty="0"/>
              <a:t>+x</a:t>
            </a:r>
            <a:r>
              <a:rPr lang="tr-TR" baseline="-25000" dirty="0"/>
              <a:t>1</a:t>
            </a:r>
            <a:r>
              <a:rPr lang="tr-TR" dirty="0">
                <a:sym typeface="Symbol"/>
              </a:rPr>
              <a:t></a:t>
            </a:r>
            <a:r>
              <a:rPr lang="tr-TR" dirty="0"/>
              <a:t>x</a:t>
            </a:r>
            <a:r>
              <a:rPr lang="tr-TR" baseline="-25000" dirty="0"/>
              <a:t>2</a:t>
            </a:r>
            <a:r>
              <a:rPr lang="tr-TR" dirty="0"/>
              <a:t>x</a:t>
            </a:r>
            <a:r>
              <a:rPr lang="tr-TR" baseline="-25000" dirty="0"/>
              <a:t>3</a:t>
            </a:r>
            <a:r>
              <a:rPr lang="tr-TR" dirty="0"/>
              <a:t>x</a:t>
            </a:r>
            <a:r>
              <a:rPr lang="tr-TR" baseline="-25000" dirty="0"/>
              <a:t>4</a:t>
            </a:r>
            <a:r>
              <a:rPr lang="tr-TR" dirty="0"/>
              <a:t>+x</a:t>
            </a:r>
            <a:r>
              <a:rPr lang="tr-TR" baseline="-25000" dirty="0"/>
              <a:t>1</a:t>
            </a:r>
            <a:r>
              <a:rPr lang="tr-TR" dirty="0"/>
              <a:t>x</a:t>
            </a:r>
            <a:r>
              <a:rPr lang="tr-TR" baseline="-25000" dirty="0"/>
              <a:t>2</a:t>
            </a:r>
            <a:r>
              <a:rPr lang="tr-TR" dirty="0">
                <a:sym typeface="Symbol"/>
              </a:rPr>
              <a:t></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p>
          <a:p>
            <a:pPr marL="109728" indent="0">
              <a:buNone/>
            </a:pPr>
            <a:r>
              <a:rPr lang="tr-TR" dirty="0"/>
              <a:t>+x</a:t>
            </a:r>
            <a:r>
              <a:rPr lang="tr-TR" baseline="-25000" dirty="0"/>
              <a:t>1</a:t>
            </a:r>
            <a:r>
              <a:rPr lang="tr-TR" dirty="0"/>
              <a:t>x</a:t>
            </a:r>
            <a:r>
              <a:rPr lang="tr-TR" baseline="-25000" dirty="0"/>
              <a:t>2</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r>
              <a:rPr lang="tr-TR" dirty="0"/>
              <a:t>+x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r>
              <a:rPr lang="tr-TR" dirty="0">
                <a:sym typeface="Symbol"/>
              </a:rPr>
              <a:t></a:t>
            </a:r>
            <a:r>
              <a:rPr lang="tr-TR" dirty="0"/>
              <a:t>+x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endParaRPr lang="tr-TR" dirty="0">
              <a:sym typeface="Symbol"/>
            </a:endParaRPr>
          </a:p>
          <a:p>
            <a:endParaRPr lang="tr-TR" dirty="0"/>
          </a:p>
        </p:txBody>
      </p:sp>
      <p:sp>
        <p:nvSpPr>
          <p:cNvPr id="3" name="Title 2"/>
          <p:cNvSpPr>
            <a:spLocks noGrp="1"/>
          </p:cNvSpPr>
          <p:nvPr>
            <p:ph type="title"/>
          </p:nvPr>
        </p:nvSpPr>
        <p:spPr/>
        <p:txBody>
          <a:bodyPr>
            <a:normAutofit/>
          </a:bodyPr>
          <a:lstStyle/>
          <a:p>
            <a:r>
              <a:rPr lang="tr-TR" dirty="0"/>
              <a:t>Optimization Example</a:t>
            </a:r>
          </a:p>
        </p:txBody>
      </p:sp>
      <p:sp>
        <p:nvSpPr>
          <p:cNvPr id="4" name="Rectangle 3"/>
          <p:cNvSpPr/>
          <p:nvPr/>
        </p:nvSpPr>
        <p:spPr>
          <a:xfrm>
            <a:off x="3106355" y="1870308"/>
            <a:ext cx="3600400" cy="500361"/>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7" name="Group 6"/>
          <p:cNvGrpSpPr/>
          <p:nvPr/>
        </p:nvGrpSpPr>
        <p:grpSpPr>
          <a:xfrm>
            <a:off x="662588" y="1846619"/>
            <a:ext cx="4320480" cy="1013073"/>
            <a:chOff x="755576" y="2348880"/>
            <a:chExt cx="4320480" cy="1013073"/>
          </a:xfrm>
        </p:grpSpPr>
        <p:sp>
          <p:nvSpPr>
            <p:cNvPr id="5" name="Oval 4"/>
            <p:cNvSpPr/>
            <p:nvPr/>
          </p:nvSpPr>
          <p:spPr>
            <a:xfrm>
              <a:off x="3203848" y="2348880"/>
              <a:ext cx="1872208" cy="576064"/>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755576" y="2785889"/>
              <a:ext cx="1872208" cy="576064"/>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8" name="TextBox 7"/>
          <p:cNvSpPr txBox="1"/>
          <p:nvPr/>
        </p:nvSpPr>
        <p:spPr>
          <a:xfrm>
            <a:off x="2097754" y="3852325"/>
            <a:ext cx="1885453" cy="369332"/>
          </a:xfrm>
          <a:prstGeom prst="rect">
            <a:avLst/>
          </a:prstGeom>
          <a:noFill/>
        </p:spPr>
        <p:txBody>
          <a:bodyPr wrap="none" rtlCol="0">
            <a:spAutoFit/>
          </a:bodyPr>
          <a:lstStyle/>
          <a:p>
            <a:r>
              <a:rPr lang="tr-TR" dirty="0"/>
              <a:t>x</a:t>
            </a:r>
            <a:r>
              <a:rPr lang="tr-TR" baseline="-25000" dirty="0"/>
              <a:t>1</a:t>
            </a:r>
            <a:r>
              <a:rPr lang="tr-TR" dirty="0">
                <a:sym typeface="Symbol"/>
              </a:rPr>
              <a:t></a:t>
            </a:r>
            <a:r>
              <a:rPr lang="tr-TR" dirty="0"/>
              <a:t>x</a:t>
            </a:r>
            <a:r>
              <a:rPr lang="tr-TR" baseline="-25000" dirty="0"/>
              <a:t>2</a:t>
            </a:r>
            <a:r>
              <a:rPr lang="tr-TR" dirty="0">
                <a:sym typeface="Symbol"/>
              </a:rPr>
              <a:t></a:t>
            </a:r>
            <a:r>
              <a:rPr lang="tr-TR" dirty="0"/>
              <a:t>x</a:t>
            </a:r>
            <a:r>
              <a:rPr lang="tr-TR" baseline="-25000" dirty="0"/>
              <a:t>4</a:t>
            </a:r>
            <a:r>
              <a:rPr lang="tr-TR" dirty="0"/>
              <a:t>(x</a:t>
            </a:r>
            <a:r>
              <a:rPr lang="tr-TR" baseline="-25000" dirty="0"/>
              <a:t>3</a:t>
            </a:r>
            <a:r>
              <a:rPr lang="tr-TR" dirty="0">
                <a:sym typeface="Symbol"/>
              </a:rPr>
              <a:t>+</a:t>
            </a:r>
            <a:r>
              <a:rPr lang="tr-TR" dirty="0"/>
              <a:t>x</a:t>
            </a:r>
            <a:r>
              <a:rPr lang="tr-TR" baseline="-25000" dirty="0"/>
              <a:t>3</a:t>
            </a:r>
            <a:r>
              <a:rPr lang="tr-TR" dirty="0"/>
              <a:t>)</a:t>
            </a:r>
          </a:p>
        </p:txBody>
      </p:sp>
      <p:sp>
        <p:nvSpPr>
          <p:cNvPr id="10" name="TextBox 9"/>
          <p:cNvSpPr txBox="1"/>
          <p:nvPr/>
        </p:nvSpPr>
        <p:spPr>
          <a:xfrm>
            <a:off x="10090" y="3835392"/>
            <a:ext cx="1779654" cy="369332"/>
          </a:xfrm>
          <a:prstGeom prst="rect">
            <a:avLst/>
          </a:prstGeom>
          <a:noFill/>
        </p:spPr>
        <p:txBody>
          <a:bodyPr wrap="none" rtlCol="0">
            <a:spAutoFit/>
          </a:bodyPr>
          <a:lstStyle/>
          <a:p>
            <a:r>
              <a:rPr lang="tr-TR" dirty="0"/>
              <a:t>f(x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r>
              <a:rPr lang="tr-TR" dirty="0"/>
              <a:t>)=</a:t>
            </a:r>
          </a:p>
        </p:txBody>
      </p:sp>
      <p:sp>
        <p:nvSpPr>
          <p:cNvPr id="11" name="TextBox 10"/>
          <p:cNvSpPr txBox="1"/>
          <p:nvPr/>
        </p:nvSpPr>
        <p:spPr>
          <a:xfrm>
            <a:off x="4308110" y="3898838"/>
            <a:ext cx="2068195" cy="369332"/>
          </a:xfrm>
          <a:prstGeom prst="rect">
            <a:avLst/>
          </a:prstGeom>
          <a:noFill/>
        </p:spPr>
        <p:txBody>
          <a:bodyPr wrap="none" rtlCol="0">
            <a:spAutoFit/>
          </a:bodyPr>
          <a:lstStyle/>
          <a:p>
            <a:r>
              <a:rPr lang="tr-TR" dirty="0"/>
              <a:t>+x</a:t>
            </a:r>
            <a:r>
              <a:rPr lang="tr-TR" baseline="-25000" dirty="0"/>
              <a:t>1</a:t>
            </a:r>
            <a:r>
              <a:rPr lang="tr-TR" dirty="0">
                <a:sym typeface="Symbol"/>
              </a:rPr>
              <a:t></a:t>
            </a:r>
            <a:r>
              <a:rPr lang="tr-TR" dirty="0"/>
              <a:t>x</a:t>
            </a:r>
            <a:r>
              <a:rPr lang="tr-TR" baseline="-25000" dirty="0"/>
              <a:t>3</a:t>
            </a:r>
            <a:r>
              <a:rPr lang="tr-TR" dirty="0">
                <a:sym typeface="Symbol"/>
              </a:rPr>
              <a:t></a:t>
            </a:r>
            <a:r>
              <a:rPr lang="tr-TR" dirty="0"/>
              <a:t>x</a:t>
            </a:r>
            <a:r>
              <a:rPr lang="tr-TR" baseline="-25000" dirty="0"/>
              <a:t>4</a:t>
            </a:r>
            <a:r>
              <a:rPr lang="tr-TR" dirty="0"/>
              <a:t>(x</a:t>
            </a:r>
            <a:r>
              <a:rPr lang="tr-TR" baseline="-25000" dirty="0"/>
              <a:t>2</a:t>
            </a:r>
            <a:r>
              <a:rPr lang="tr-TR" dirty="0">
                <a:sym typeface="Symbol"/>
              </a:rPr>
              <a:t>+</a:t>
            </a:r>
            <a:r>
              <a:rPr lang="tr-TR" dirty="0"/>
              <a:t>x</a:t>
            </a:r>
            <a:r>
              <a:rPr lang="tr-TR" baseline="-25000" dirty="0"/>
              <a:t>2</a:t>
            </a:r>
            <a:r>
              <a:rPr lang="tr-TR" dirty="0"/>
              <a:t>)</a:t>
            </a:r>
          </a:p>
        </p:txBody>
      </p:sp>
      <p:grpSp>
        <p:nvGrpSpPr>
          <p:cNvPr id="14" name="Group 13"/>
          <p:cNvGrpSpPr/>
          <p:nvPr/>
        </p:nvGrpSpPr>
        <p:grpSpPr>
          <a:xfrm>
            <a:off x="4321942" y="1846619"/>
            <a:ext cx="2439888" cy="1020217"/>
            <a:chOff x="4220344" y="1914351"/>
            <a:chExt cx="2439888" cy="1020217"/>
          </a:xfrm>
        </p:grpSpPr>
        <p:sp>
          <p:nvSpPr>
            <p:cNvPr id="12" name="Oval 11"/>
            <p:cNvSpPr/>
            <p:nvPr/>
          </p:nvSpPr>
          <p:spPr>
            <a:xfrm>
              <a:off x="4932040" y="1914351"/>
              <a:ext cx="1728192" cy="578545"/>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p:cNvSpPr/>
            <p:nvPr/>
          </p:nvSpPr>
          <p:spPr>
            <a:xfrm>
              <a:off x="4220344" y="2356023"/>
              <a:ext cx="1728192" cy="578545"/>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15" name="TextBox 14"/>
          <p:cNvSpPr txBox="1"/>
          <p:nvPr/>
        </p:nvSpPr>
        <p:spPr>
          <a:xfrm>
            <a:off x="6719070" y="3876899"/>
            <a:ext cx="2068195" cy="369332"/>
          </a:xfrm>
          <a:prstGeom prst="rect">
            <a:avLst/>
          </a:prstGeom>
          <a:noFill/>
        </p:spPr>
        <p:txBody>
          <a:bodyPr wrap="none" rtlCol="0">
            <a:spAutoFit/>
          </a:bodyPr>
          <a:lstStyle/>
          <a:p>
            <a:r>
              <a:rPr lang="tr-TR" dirty="0"/>
              <a:t>+x</a:t>
            </a:r>
            <a:r>
              <a:rPr lang="tr-TR" baseline="-25000" dirty="0"/>
              <a:t>1</a:t>
            </a:r>
            <a:r>
              <a:rPr lang="tr-TR" dirty="0">
                <a:sym typeface="Symbol"/>
              </a:rPr>
              <a:t></a:t>
            </a:r>
            <a:r>
              <a:rPr lang="tr-TR" dirty="0"/>
              <a:t>x</a:t>
            </a:r>
            <a:r>
              <a:rPr lang="tr-TR" baseline="-25000" dirty="0"/>
              <a:t>3</a:t>
            </a:r>
            <a:r>
              <a:rPr lang="tr-TR" dirty="0"/>
              <a:t>x</a:t>
            </a:r>
            <a:r>
              <a:rPr lang="tr-TR" baseline="-25000" dirty="0"/>
              <a:t>4</a:t>
            </a:r>
            <a:r>
              <a:rPr lang="tr-TR" dirty="0"/>
              <a:t>(x</a:t>
            </a:r>
            <a:r>
              <a:rPr lang="tr-TR" baseline="-25000" dirty="0"/>
              <a:t>2</a:t>
            </a:r>
            <a:r>
              <a:rPr lang="tr-TR" dirty="0">
                <a:sym typeface="Symbol"/>
              </a:rPr>
              <a:t>+</a:t>
            </a:r>
            <a:r>
              <a:rPr lang="tr-TR" dirty="0"/>
              <a:t>x</a:t>
            </a:r>
            <a:r>
              <a:rPr lang="tr-TR" baseline="-25000" dirty="0"/>
              <a:t>2</a:t>
            </a:r>
            <a:r>
              <a:rPr lang="tr-TR" dirty="0"/>
              <a:t>)</a:t>
            </a:r>
          </a:p>
        </p:txBody>
      </p:sp>
      <p:grpSp>
        <p:nvGrpSpPr>
          <p:cNvPr id="18" name="Group 18"/>
          <p:cNvGrpSpPr/>
          <p:nvPr/>
        </p:nvGrpSpPr>
        <p:grpSpPr>
          <a:xfrm>
            <a:off x="679521" y="2334427"/>
            <a:ext cx="5524199" cy="583207"/>
            <a:chOff x="527124" y="2351360"/>
            <a:chExt cx="5524199" cy="583207"/>
          </a:xfrm>
        </p:grpSpPr>
        <p:sp>
          <p:nvSpPr>
            <p:cNvPr id="16" name="Oval 15"/>
            <p:cNvSpPr/>
            <p:nvPr/>
          </p:nvSpPr>
          <p:spPr>
            <a:xfrm>
              <a:off x="527124" y="2351360"/>
              <a:ext cx="1858491" cy="583207"/>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4192832" y="2351360"/>
              <a:ext cx="1858491" cy="583207"/>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20" name="TextBox 19"/>
          <p:cNvSpPr txBox="1"/>
          <p:nvPr/>
        </p:nvSpPr>
        <p:spPr>
          <a:xfrm>
            <a:off x="1830347" y="4287634"/>
            <a:ext cx="2010487" cy="369332"/>
          </a:xfrm>
          <a:prstGeom prst="rect">
            <a:avLst/>
          </a:prstGeom>
          <a:noFill/>
        </p:spPr>
        <p:txBody>
          <a:bodyPr wrap="none" rtlCol="0">
            <a:spAutoFit/>
          </a:bodyPr>
          <a:lstStyle/>
          <a:p>
            <a:r>
              <a:rPr lang="tr-TR" dirty="0"/>
              <a:t>+x</a:t>
            </a:r>
            <a:r>
              <a:rPr lang="tr-TR" baseline="-25000" dirty="0"/>
              <a:t>1</a:t>
            </a:r>
            <a:r>
              <a:rPr lang="tr-TR" dirty="0">
                <a:sym typeface="Symbol"/>
              </a:rPr>
              <a:t></a:t>
            </a:r>
            <a:r>
              <a:rPr lang="tr-TR" dirty="0"/>
              <a:t>x</a:t>
            </a:r>
            <a:r>
              <a:rPr lang="tr-TR" baseline="-25000" dirty="0"/>
              <a:t>2</a:t>
            </a:r>
            <a:r>
              <a:rPr lang="tr-TR" dirty="0"/>
              <a:t>x</a:t>
            </a:r>
            <a:r>
              <a:rPr lang="tr-TR" baseline="-25000" dirty="0"/>
              <a:t>4</a:t>
            </a:r>
            <a:r>
              <a:rPr lang="tr-TR" dirty="0"/>
              <a:t>(x</a:t>
            </a:r>
            <a:r>
              <a:rPr lang="tr-TR" baseline="-25000" dirty="0"/>
              <a:t>3</a:t>
            </a:r>
            <a:r>
              <a:rPr lang="tr-TR" dirty="0">
                <a:sym typeface="Symbol"/>
              </a:rPr>
              <a:t>+</a:t>
            </a:r>
            <a:r>
              <a:rPr lang="tr-TR" dirty="0"/>
              <a:t>x</a:t>
            </a:r>
            <a:r>
              <a:rPr lang="tr-TR" baseline="-25000" dirty="0"/>
              <a:t>3</a:t>
            </a:r>
            <a:r>
              <a:rPr lang="tr-TR" dirty="0"/>
              <a:t>)</a:t>
            </a:r>
          </a:p>
        </p:txBody>
      </p:sp>
      <p:grpSp>
        <p:nvGrpSpPr>
          <p:cNvPr id="19" name="Group 22"/>
          <p:cNvGrpSpPr/>
          <p:nvPr/>
        </p:nvGrpSpPr>
        <p:grpSpPr>
          <a:xfrm>
            <a:off x="2513358" y="2365813"/>
            <a:ext cx="3667892" cy="550923"/>
            <a:chOff x="2411760" y="2348880"/>
            <a:chExt cx="3667892" cy="550923"/>
          </a:xfrm>
        </p:grpSpPr>
        <p:sp>
          <p:nvSpPr>
            <p:cNvPr id="21" name="Oval 20"/>
            <p:cNvSpPr/>
            <p:nvPr/>
          </p:nvSpPr>
          <p:spPr>
            <a:xfrm>
              <a:off x="2411760" y="2348880"/>
              <a:ext cx="1859308" cy="513680"/>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4220344" y="2386123"/>
              <a:ext cx="1859308" cy="513680"/>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24" name="TextBox 23"/>
          <p:cNvSpPr txBox="1"/>
          <p:nvPr/>
        </p:nvSpPr>
        <p:spPr>
          <a:xfrm>
            <a:off x="4131400" y="4308947"/>
            <a:ext cx="2010487" cy="369332"/>
          </a:xfrm>
          <a:prstGeom prst="rect">
            <a:avLst/>
          </a:prstGeom>
          <a:noFill/>
        </p:spPr>
        <p:txBody>
          <a:bodyPr wrap="none" rtlCol="0">
            <a:spAutoFit/>
          </a:bodyPr>
          <a:lstStyle/>
          <a:p>
            <a:r>
              <a:rPr lang="tr-TR" dirty="0"/>
              <a:t>+x</a:t>
            </a:r>
            <a:r>
              <a:rPr lang="tr-TR" baseline="-25000" dirty="0"/>
              <a:t>1</a:t>
            </a:r>
            <a:r>
              <a:rPr lang="tr-TR" dirty="0">
                <a:sym typeface="Symbol"/>
              </a:rPr>
              <a:t></a:t>
            </a:r>
            <a:r>
              <a:rPr lang="tr-TR" dirty="0"/>
              <a:t>x</a:t>
            </a:r>
            <a:r>
              <a:rPr lang="tr-TR" baseline="-25000" dirty="0"/>
              <a:t>2</a:t>
            </a:r>
            <a:r>
              <a:rPr lang="tr-TR" dirty="0"/>
              <a:t>x</a:t>
            </a:r>
            <a:r>
              <a:rPr lang="tr-TR" baseline="-25000" dirty="0"/>
              <a:t>3</a:t>
            </a:r>
            <a:r>
              <a:rPr lang="tr-TR" dirty="0"/>
              <a:t>(x</a:t>
            </a:r>
            <a:r>
              <a:rPr lang="tr-TR" baseline="-25000" dirty="0"/>
              <a:t>4</a:t>
            </a:r>
            <a:r>
              <a:rPr lang="tr-TR" dirty="0">
                <a:sym typeface="Symbol"/>
              </a:rPr>
              <a:t>+</a:t>
            </a:r>
            <a:r>
              <a:rPr lang="tr-TR" dirty="0"/>
              <a:t>x</a:t>
            </a:r>
            <a:r>
              <a:rPr lang="tr-TR" baseline="-25000" dirty="0"/>
              <a:t>4</a:t>
            </a:r>
            <a:r>
              <a:rPr lang="tr-TR" dirty="0"/>
              <a:t>)</a:t>
            </a:r>
          </a:p>
        </p:txBody>
      </p:sp>
      <p:grpSp>
        <p:nvGrpSpPr>
          <p:cNvPr id="23" name="Group 26"/>
          <p:cNvGrpSpPr/>
          <p:nvPr/>
        </p:nvGrpSpPr>
        <p:grpSpPr>
          <a:xfrm>
            <a:off x="2411760" y="2433546"/>
            <a:ext cx="2088232" cy="1008111"/>
            <a:chOff x="2411760" y="2348881"/>
            <a:chExt cx="2088232" cy="1008111"/>
          </a:xfrm>
        </p:grpSpPr>
        <p:sp>
          <p:nvSpPr>
            <p:cNvPr id="25" name="Oval 24"/>
            <p:cNvSpPr/>
            <p:nvPr/>
          </p:nvSpPr>
          <p:spPr>
            <a:xfrm>
              <a:off x="2411760" y="2348881"/>
              <a:ext cx="1872208" cy="513680"/>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2627784" y="2758988"/>
              <a:ext cx="1872208" cy="598004"/>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28" name="TextBox 27"/>
          <p:cNvSpPr txBox="1"/>
          <p:nvPr/>
        </p:nvSpPr>
        <p:spPr>
          <a:xfrm>
            <a:off x="6428394" y="4318239"/>
            <a:ext cx="2010487" cy="369332"/>
          </a:xfrm>
          <a:prstGeom prst="rect">
            <a:avLst/>
          </a:prstGeom>
          <a:noFill/>
        </p:spPr>
        <p:txBody>
          <a:bodyPr wrap="none" rtlCol="0">
            <a:spAutoFit/>
          </a:bodyPr>
          <a:lstStyle/>
          <a:p>
            <a:r>
              <a:rPr lang="tr-TR" dirty="0"/>
              <a:t>+x</a:t>
            </a:r>
            <a:r>
              <a:rPr lang="tr-TR" baseline="-25000" dirty="0"/>
              <a:t>2</a:t>
            </a:r>
            <a:r>
              <a:rPr lang="tr-TR" dirty="0"/>
              <a:t>x</a:t>
            </a:r>
            <a:r>
              <a:rPr lang="tr-TR" baseline="-25000" dirty="0"/>
              <a:t>3</a:t>
            </a:r>
            <a:r>
              <a:rPr lang="tr-TR" dirty="0"/>
              <a:t>x</a:t>
            </a:r>
            <a:r>
              <a:rPr lang="tr-TR" baseline="-25000" dirty="0"/>
              <a:t>4</a:t>
            </a:r>
            <a:r>
              <a:rPr lang="tr-TR" dirty="0">
                <a:sym typeface="Symbol"/>
              </a:rPr>
              <a:t></a:t>
            </a:r>
            <a:r>
              <a:rPr lang="tr-TR" dirty="0"/>
              <a:t>(x</a:t>
            </a:r>
            <a:r>
              <a:rPr lang="tr-TR" baseline="-25000" dirty="0"/>
              <a:t>1</a:t>
            </a:r>
            <a:r>
              <a:rPr lang="tr-TR" dirty="0">
                <a:sym typeface="Symbol"/>
              </a:rPr>
              <a:t>+</a:t>
            </a:r>
            <a:r>
              <a:rPr lang="tr-TR" dirty="0"/>
              <a:t>x</a:t>
            </a:r>
            <a:r>
              <a:rPr lang="tr-TR" baseline="-25000" dirty="0"/>
              <a:t>1</a:t>
            </a:r>
            <a:r>
              <a:rPr lang="tr-TR" dirty="0"/>
              <a:t>)</a:t>
            </a:r>
          </a:p>
        </p:txBody>
      </p:sp>
      <p:grpSp>
        <p:nvGrpSpPr>
          <p:cNvPr id="27" name="Group 30"/>
          <p:cNvGrpSpPr/>
          <p:nvPr/>
        </p:nvGrpSpPr>
        <p:grpSpPr>
          <a:xfrm>
            <a:off x="827584" y="2865593"/>
            <a:ext cx="3708412" cy="576064"/>
            <a:chOff x="827584" y="2780928"/>
            <a:chExt cx="3708412" cy="576064"/>
          </a:xfrm>
        </p:grpSpPr>
        <p:sp>
          <p:nvSpPr>
            <p:cNvPr id="29" name="Oval 28"/>
            <p:cNvSpPr/>
            <p:nvPr/>
          </p:nvSpPr>
          <p:spPr>
            <a:xfrm>
              <a:off x="827584" y="2780928"/>
              <a:ext cx="1944216" cy="566440"/>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2591780" y="2790552"/>
              <a:ext cx="1944216" cy="566440"/>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32" name="TextBox 31"/>
          <p:cNvSpPr txBox="1"/>
          <p:nvPr/>
        </p:nvSpPr>
        <p:spPr>
          <a:xfrm>
            <a:off x="4560462" y="4653705"/>
            <a:ext cx="2010487" cy="369332"/>
          </a:xfrm>
          <a:prstGeom prst="rect">
            <a:avLst/>
          </a:prstGeom>
          <a:noFill/>
        </p:spPr>
        <p:txBody>
          <a:bodyPr wrap="none" rtlCol="0">
            <a:spAutoFit/>
          </a:bodyPr>
          <a:lstStyle/>
          <a:p>
            <a:r>
              <a:rPr lang="tr-TR" dirty="0"/>
              <a:t>+x</a:t>
            </a:r>
            <a:r>
              <a:rPr lang="tr-TR" baseline="-25000" dirty="0"/>
              <a:t>1</a:t>
            </a:r>
            <a:r>
              <a:rPr lang="tr-TR" dirty="0"/>
              <a:t>x</a:t>
            </a:r>
            <a:r>
              <a:rPr lang="tr-TR" baseline="-25000" dirty="0"/>
              <a:t>2</a:t>
            </a:r>
            <a:r>
              <a:rPr lang="tr-TR" dirty="0"/>
              <a:t>x</a:t>
            </a:r>
            <a:r>
              <a:rPr lang="tr-TR" baseline="-25000" dirty="0"/>
              <a:t>4</a:t>
            </a:r>
            <a:r>
              <a:rPr lang="tr-TR" dirty="0">
                <a:sym typeface="Symbol"/>
              </a:rPr>
              <a:t></a:t>
            </a:r>
            <a:r>
              <a:rPr lang="tr-TR" dirty="0"/>
              <a:t>(x</a:t>
            </a:r>
            <a:r>
              <a:rPr lang="tr-TR" baseline="-25000" dirty="0"/>
              <a:t>3</a:t>
            </a:r>
            <a:r>
              <a:rPr lang="tr-TR" dirty="0">
                <a:sym typeface="Symbol"/>
              </a:rPr>
              <a:t>+</a:t>
            </a:r>
            <a:r>
              <a:rPr lang="tr-TR" dirty="0"/>
              <a:t>x</a:t>
            </a:r>
            <a:r>
              <a:rPr lang="tr-TR" baseline="-25000" dirty="0"/>
              <a:t>3</a:t>
            </a:r>
            <a:r>
              <a:rPr lang="tr-TR" dirty="0"/>
              <a:t>)</a:t>
            </a:r>
          </a:p>
        </p:txBody>
      </p:sp>
      <p:grpSp>
        <p:nvGrpSpPr>
          <p:cNvPr id="31" name="Group 34"/>
          <p:cNvGrpSpPr/>
          <p:nvPr/>
        </p:nvGrpSpPr>
        <p:grpSpPr>
          <a:xfrm>
            <a:off x="4283968" y="2436026"/>
            <a:ext cx="1919755" cy="1005631"/>
            <a:chOff x="4283968" y="2351361"/>
            <a:chExt cx="1919755" cy="1005631"/>
          </a:xfrm>
        </p:grpSpPr>
        <p:sp>
          <p:nvSpPr>
            <p:cNvPr id="33" name="Oval 32"/>
            <p:cNvSpPr/>
            <p:nvPr/>
          </p:nvSpPr>
          <p:spPr>
            <a:xfrm>
              <a:off x="4283968" y="2351361"/>
              <a:ext cx="1767355" cy="576064"/>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Oval 33"/>
            <p:cNvSpPr/>
            <p:nvPr/>
          </p:nvSpPr>
          <p:spPr>
            <a:xfrm>
              <a:off x="4436368" y="2780928"/>
              <a:ext cx="1767355" cy="576064"/>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36" name="TextBox 35"/>
          <p:cNvSpPr txBox="1"/>
          <p:nvPr/>
        </p:nvSpPr>
        <p:spPr>
          <a:xfrm>
            <a:off x="-32065" y="4627480"/>
            <a:ext cx="1952779" cy="369332"/>
          </a:xfrm>
          <a:prstGeom prst="rect">
            <a:avLst/>
          </a:prstGeom>
          <a:noFill/>
        </p:spPr>
        <p:txBody>
          <a:bodyPr wrap="none" rtlCol="0">
            <a:spAutoFit/>
          </a:bodyPr>
          <a:lstStyle/>
          <a:p>
            <a:r>
              <a:rPr lang="tr-TR" dirty="0"/>
              <a:t>+x</a:t>
            </a:r>
            <a:r>
              <a:rPr lang="tr-TR" baseline="-25000" dirty="0"/>
              <a:t>2</a:t>
            </a:r>
            <a:r>
              <a:rPr lang="tr-TR" dirty="0"/>
              <a:t>x</a:t>
            </a:r>
            <a:r>
              <a:rPr lang="tr-TR" baseline="-25000" dirty="0"/>
              <a:t>3</a:t>
            </a:r>
            <a:r>
              <a:rPr lang="tr-TR" dirty="0"/>
              <a:t>x</a:t>
            </a:r>
            <a:r>
              <a:rPr lang="tr-TR" baseline="-25000" dirty="0"/>
              <a:t>4</a:t>
            </a:r>
            <a:r>
              <a:rPr lang="tr-TR" dirty="0"/>
              <a:t>(x</a:t>
            </a:r>
            <a:r>
              <a:rPr lang="tr-TR" baseline="-25000" dirty="0"/>
              <a:t>1</a:t>
            </a:r>
            <a:r>
              <a:rPr lang="tr-TR" dirty="0">
                <a:sym typeface="Symbol"/>
              </a:rPr>
              <a:t>+</a:t>
            </a:r>
            <a:r>
              <a:rPr lang="tr-TR" dirty="0"/>
              <a:t>x</a:t>
            </a:r>
            <a:r>
              <a:rPr lang="tr-TR" baseline="-25000" dirty="0"/>
              <a:t>1</a:t>
            </a:r>
            <a:r>
              <a:rPr lang="tr-TR" dirty="0"/>
              <a:t>)</a:t>
            </a:r>
          </a:p>
        </p:txBody>
      </p:sp>
      <p:grpSp>
        <p:nvGrpSpPr>
          <p:cNvPr id="35" name="Group 38"/>
          <p:cNvGrpSpPr/>
          <p:nvPr/>
        </p:nvGrpSpPr>
        <p:grpSpPr>
          <a:xfrm>
            <a:off x="2627784" y="2826720"/>
            <a:ext cx="3680792" cy="598004"/>
            <a:chOff x="2627784" y="2758988"/>
            <a:chExt cx="3680792" cy="598004"/>
          </a:xfrm>
        </p:grpSpPr>
        <p:sp>
          <p:nvSpPr>
            <p:cNvPr id="37" name="Oval 36"/>
            <p:cNvSpPr/>
            <p:nvPr/>
          </p:nvSpPr>
          <p:spPr>
            <a:xfrm>
              <a:off x="2627784" y="2790553"/>
              <a:ext cx="1872208" cy="566439"/>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Oval 37"/>
            <p:cNvSpPr/>
            <p:nvPr/>
          </p:nvSpPr>
          <p:spPr>
            <a:xfrm>
              <a:off x="4436368" y="2758988"/>
              <a:ext cx="1872208" cy="566439"/>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40" name="TextBox 39"/>
          <p:cNvSpPr txBox="1"/>
          <p:nvPr/>
        </p:nvSpPr>
        <p:spPr>
          <a:xfrm>
            <a:off x="6854352" y="4661346"/>
            <a:ext cx="1952779" cy="369332"/>
          </a:xfrm>
          <a:prstGeom prst="rect">
            <a:avLst/>
          </a:prstGeom>
          <a:noFill/>
        </p:spPr>
        <p:txBody>
          <a:bodyPr wrap="none" rtlCol="0">
            <a:spAutoFit/>
          </a:bodyPr>
          <a:lstStyle/>
          <a:p>
            <a:r>
              <a:rPr lang="tr-TR" dirty="0"/>
              <a:t>+x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r>
              <a:rPr lang="tr-TR" dirty="0">
                <a:sym typeface="Symbol"/>
              </a:rPr>
              <a:t>+</a:t>
            </a:r>
            <a:r>
              <a:rPr lang="tr-TR" dirty="0"/>
              <a:t>x</a:t>
            </a:r>
            <a:r>
              <a:rPr lang="tr-TR" baseline="-25000" dirty="0"/>
              <a:t>4</a:t>
            </a:r>
            <a:r>
              <a:rPr lang="tr-TR" dirty="0"/>
              <a:t>)</a:t>
            </a:r>
          </a:p>
        </p:txBody>
      </p:sp>
      <p:sp>
        <p:nvSpPr>
          <p:cNvPr id="41" name="TextBox 40"/>
          <p:cNvSpPr txBox="1"/>
          <p:nvPr/>
        </p:nvSpPr>
        <p:spPr>
          <a:xfrm>
            <a:off x="22518" y="5059528"/>
            <a:ext cx="1779654" cy="369332"/>
          </a:xfrm>
          <a:prstGeom prst="rect">
            <a:avLst/>
          </a:prstGeom>
          <a:noFill/>
        </p:spPr>
        <p:txBody>
          <a:bodyPr wrap="none" rtlCol="0">
            <a:spAutoFit/>
          </a:bodyPr>
          <a:lstStyle/>
          <a:p>
            <a:r>
              <a:rPr lang="tr-TR" dirty="0"/>
              <a:t>f(x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r>
              <a:rPr lang="tr-TR" dirty="0"/>
              <a:t>)=</a:t>
            </a:r>
          </a:p>
        </p:txBody>
      </p:sp>
      <p:sp>
        <p:nvSpPr>
          <p:cNvPr id="42" name="TextBox 41"/>
          <p:cNvSpPr txBox="1"/>
          <p:nvPr/>
        </p:nvSpPr>
        <p:spPr>
          <a:xfrm>
            <a:off x="2059855" y="5050236"/>
            <a:ext cx="1016625" cy="369332"/>
          </a:xfrm>
          <a:prstGeom prst="rect">
            <a:avLst/>
          </a:prstGeom>
          <a:noFill/>
        </p:spPr>
        <p:txBody>
          <a:bodyPr wrap="none" rtlCol="0">
            <a:spAutoFit/>
          </a:bodyPr>
          <a:lstStyle/>
          <a:p>
            <a:r>
              <a:rPr lang="tr-TR" dirty="0"/>
              <a:t>x</a:t>
            </a:r>
            <a:r>
              <a:rPr lang="tr-TR" baseline="-25000" dirty="0"/>
              <a:t>1</a:t>
            </a:r>
            <a:r>
              <a:rPr lang="tr-TR" dirty="0">
                <a:sym typeface="Symbol"/>
              </a:rPr>
              <a:t></a:t>
            </a:r>
            <a:r>
              <a:rPr lang="tr-TR" dirty="0"/>
              <a:t>x</a:t>
            </a:r>
            <a:r>
              <a:rPr lang="tr-TR" baseline="-25000" dirty="0"/>
              <a:t>2</a:t>
            </a:r>
            <a:r>
              <a:rPr lang="tr-TR" dirty="0">
                <a:sym typeface="Symbol"/>
              </a:rPr>
              <a:t></a:t>
            </a:r>
            <a:r>
              <a:rPr lang="tr-TR" dirty="0"/>
              <a:t>x</a:t>
            </a:r>
            <a:r>
              <a:rPr lang="tr-TR" baseline="-25000" dirty="0"/>
              <a:t>4</a:t>
            </a:r>
            <a:endParaRPr lang="tr-TR" dirty="0"/>
          </a:p>
        </p:txBody>
      </p:sp>
      <p:sp>
        <p:nvSpPr>
          <p:cNvPr id="43" name="TextBox 42"/>
          <p:cNvSpPr txBox="1"/>
          <p:nvPr/>
        </p:nvSpPr>
        <p:spPr>
          <a:xfrm>
            <a:off x="3105354" y="5042595"/>
            <a:ext cx="1199367" cy="369332"/>
          </a:xfrm>
          <a:prstGeom prst="rect">
            <a:avLst/>
          </a:prstGeom>
          <a:noFill/>
        </p:spPr>
        <p:txBody>
          <a:bodyPr wrap="none" rtlCol="0">
            <a:spAutoFit/>
          </a:bodyPr>
          <a:lstStyle/>
          <a:p>
            <a:r>
              <a:rPr lang="tr-TR" dirty="0"/>
              <a:t>+x</a:t>
            </a:r>
            <a:r>
              <a:rPr lang="tr-TR" baseline="-25000" dirty="0"/>
              <a:t>1</a:t>
            </a:r>
            <a:r>
              <a:rPr lang="tr-TR" dirty="0">
                <a:sym typeface="Symbol"/>
              </a:rPr>
              <a:t></a:t>
            </a:r>
            <a:r>
              <a:rPr lang="tr-TR" dirty="0"/>
              <a:t>x</a:t>
            </a:r>
            <a:r>
              <a:rPr lang="tr-TR" baseline="-25000" dirty="0"/>
              <a:t>3</a:t>
            </a:r>
            <a:r>
              <a:rPr lang="tr-TR" dirty="0">
                <a:sym typeface="Symbol"/>
              </a:rPr>
              <a:t></a:t>
            </a:r>
            <a:r>
              <a:rPr lang="tr-TR" dirty="0"/>
              <a:t>x</a:t>
            </a:r>
            <a:r>
              <a:rPr lang="tr-TR" baseline="-25000" dirty="0"/>
              <a:t>4</a:t>
            </a:r>
            <a:endParaRPr lang="tr-TR" dirty="0"/>
          </a:p>
        </p:txBody>
      </p:sp>
      <p:sp>
        <p:nvSpPr>
          <p:cNvPr id="44" name="TextBox 43"/>
          <p:cNvSpPr txBox="1"/>
          <p:nvPr/>
        </p:nvSpPr>
        <p:spPr>
          <a:xfrm>
            <a:off x="4364357" y="5050236"/>
            <a:ext cx="1141659" cy="369332"/>
          </a:xfrm>
          <a:prstGeom prst="rect">
            <a:avLst/>
          </a:prstGeom>
          <a:noFill/>
        </p:spPr>
        <p:txBody>
          <a:bodyPr wrap="none" rtlCol="0">
            <a:spAutoFit/>
          </a:bodyPr>
          <a:lstStyle/>
          <a:p>
            <a:r>
              <a:rPr lang="tr-TR" dirty="0"/>
              <a:t>+x</a:t>
            </a:r>
            <a:r>
              <a:rPr lang="tr-TR" baseline="-25000" dirty="0"/>
              <a:t>1</a:t>
            </a:r>
            <a:r>
              <a:rPr lang="tr-TR" dirty="0">
                <a:sym typeface="Symbol"/>
              </a:rPr>
              <a:t></a:t>
            </a:r>
            <a:r>
              <a:rPr lang="tr-TR" dirty="0"/>
              <a:t>x</a:t>
            </a:r>
            <a:r>
              <a:rPr lang="tr-TR" baseline="-25000" dirty="0"/>
              <a:t>3</a:t>
            </a:r>
            <a:r>
              <a:rPr lang="tr-TR" dirty="0"/>
              <a:t>x</a:t>
            </a:r>
            <a:r>
              <a:rPr lang="tr-TR" baseline="-25000" dirty="0"/>
              <a:t>4</a:t>
            </a:r>
            <a:endParaRPr lang="tr-TR" dirty="0"/>
          </a:p>
        </p:txBody>
      </p:sp>
      <p:sp>
        <p:nvSpPr>
          <p:cNvPr id="45" name="TextBox 44"/>
          <p:cNvSpPr txBox="1"/>
          <p:nvPr/>
        </p:nvSpPr>
        <p:spPr>
          <a:xfrm>
            <a:off x="5537523" y="5059528"/>
            <a:ext cx="1141659" cy="369332"/>
          </a:xfrm>
          <a:prstGeom prst="rect">
            <a:avLst/>
          </a:prstGeom>
          <a:noFill/>
        </p:spPr>
        <p:txBody>
          <a:bodyPr wrap="none" rtlCol="0">
            <a:spAutoFit/>
          </a:bodyPr>
          <a:lstStyle/>
          <a:p>
            <a:r>
              <a:rPr lang="tr-TR" dirty="0"/>
              <a:t>+x</a:t>
            </a:r>
            <a:r>
              <a:rPr lang="tr-TR" baseline="-25000" dirty="0"/>
              <a:t>1</a:t>
            </a:r>
            <a:r>
              <a:rPr lang="tr-TR" dirty="0">
                <a:sym typeface="Symbol"/>
              </a:rPr>
              <a:t></a:t>
            </a:r>
            <a:r>
              <a:rPr lang="tr-TR" dirty="0"/>
              <a:t>x</a:t>
            </a:r>
            <a:r>
              <a:rPr lang="tr-TR" baseline="-25000" dirty="0"/>
              <a:t>2</a:t>
            </a:r>
            <a:r>
              <a:rPr lang="tr-TR" dirty="0"/>
              <a:t>x</a:t>
            </a:r>
            <a:r>
              <a:rPr lang="tr-TR" baseline="-25000" dirty="0"/>
              <a:t>4</a:t>
            </a:r>
            <a:endParaRPr lang="tr-TR" dirty="0"/>
          </a:p>
        </p:txBody>
      </p:sp>
      <p:sp>
        <p:nvSpPr>
          <p:cNvPr id="46" name="TextBox 45"/>
          <p:cNvSpPr txBox="1"/>
          <p:nvPr/>
        </p:nvSpPr>
        <p:spPr>
          <a:xfrm>
            <a:off x="6699493" y="5076461"/>
            <a:ext cx="1141659" cy="369332"/>
          </a:xfrm>
          <a:prstGeom prst="rect">
            <a:avLst/>
          </a:prstGeom>
          <a:noFill/>
        </p:spPr>
        <p:txBody>
          <a:bodyPr wrap="none" rtlCol="0">
            <a:spAutoFit/>
          </a:bodyPr>
          <a:lstStyle/>
          <a:p>
            <a:r>
              <a:rPr lang="tr-TR" dirty="0"/>
              <a:t>+x</a:t>
            </a:r>
            <a:r>
              <a:rPr lang="tr-TR" baseline="-25000" dirty="0"/>
              <a:t>1</a:t>
            </a:r>
            <a:r>
              <a:rPr lang="tr-TR" dirty="0">
                <a:sym typeface="Symbol"/>
              </a:rPr>
              <a:t></a:t>
            </a:r>
            <a:r>
              <a:rPr lang="tr-TR" dirty="0"/>
              <a:t>x</a:t>
            </a:r>
            <a:r>
              <a:rPr lang="tr-TR" baseline="-25000" dirty="0"/>
              <a:t>2</a:t>
            </a:r>
            <a:r>
              <a:rPr lang="tr-TR" dirty="0"/>
              <a:t>x</a:t>
            </a:r>
            <a:r>
              <a:rPr lang="tr-TR" baseline="-25000" dirty="0"/>
              <a:t>3</a:t>
            </a:r>
            <a:endParaRPr lang="tr-TR" dirty="0"/>
          </a:p>
        </p:txBody>
      </p:sp>
      <p:sp>
        <p:nvSpPr>
          <p:cNvPr id="47" name="TextBox 46"/>
          <p:cNvSpPr txBox="1"/>
          <p:nvPr/>
        </p:nvSpPr>
        <p:spPr>
          <a:xfrm>
            <a:off x="7868398" y="5101196"/>
            <a:ext cx="1141659" cy="369332"/>
          </a:xfrm>
          <a:prstGeom prst="rect">
            <a:avLst/>
          </a:prstGeom>
          <a:noFill/>
        </p:spPr>
        <p:txBody>
          <a:bodyPr wrap="none" rtlCol="0">
            <a:spAutoFit/>
          </a:bodyPr>
          <a:lstStyle/>
          <a:p>
            <a:r>
              <a:rPr lang="tr-TR" dirty="0"/>
              <a:t>+x</a:t>
            </a:r>
            <a:r>
              <a:rPr lang="tr-TR" baseline="-25000" dirty="0"/>
              <a:t>2</a:t>
            </a:r>
            <a:r>
              <a:rPr lang="tr-TR" dirty="0"/>
              <a:t>x</a:t>
            </a:r>
            <a:r>
              <a:rPr lang="tr-TR" baseline="-25000" dirty="0"/>
              <a:t>3</a:t>
            </a:r>
            <a:r>
              <a:rPr lang="tr-TR" dirty="0"/>
              <a:t>x</a:t>
            </a:r>
            <a:r>
              <a:rPr lang="tr-TR" baseline="-25000" dirty="0"/>
              <a:t>4</a:t>
            </a:r>
            <a:r>
              <a:rPr lang="tr-TR" dirty="0">
                <a:sym typeface="Symbol"/>
              </a:rPr>
              <a:t></a:t>
            </a:r>
            <a:endParaRPr lang="tr-TR" dirty="0"/>
          </a:p>
        </p:txBody>
      </p:sp>
      <p:sp>
        <p:nvSpPr>
          <p:cNvPr id="48" name="TextBox 47"/>
          <p:cNvSpPr txBox="1"/>
          <p:nvPr/>
        </p:nvSpPr>
        <p:spPr>
          <a:xfrm>
            <a:off x="5416804" y="5449158"/>
            <a:ext cx="1141659" cy="369332"/>
          </a:xfrm>
          <a:prstGeom prst="rect">
            <a:avLst/>
          </a:prstGeom>
          <a:noFill/>
        </p:spPr>
        <p:txBody>
          <a:bodyPr wrap="none" rtlCol="0">
            <a:spAutoFit/>
          </a:bodyPr>
          <a:lstStyle/>
          <a:p>
            <a:r>
              <a:rPr lang="tr-TR" dirty="0"/>
              <a:t>+x</a:t>
            </a:r>
            <a:r>
              <a:rPr lang="tr-TR" baseline="-25000" dirty="0"/>
              <a:t>1</a:t>
            </a:r>
            <a:r>
              <a:rPr lang="tr-TR" dirty="0"/>
              <a:t>x</a:t>
            </a:r>
            <a:r>
              <a:rPr lang="tr-TR" baseline="-25000" dirty="0"/>
              <a:t>2</a:t>
            </a:r>
            <a:r>
              <a:rPr lang="tr-TR" dirty="0"/>
              <a:t>x</a:t>
            </a:r>
            <a:r>
              <a:rPr lang="tr-TR" baseline="-25000" dirty="0"/>
              <a:t>4</a:t>
            </a:r>
            <a:r>
              <a:rPr lang="tr-TR" dirty="0">
                <a:sym typeface="Symbol"/>
              </a:rPr>
              <a:t></a:t>
            </a:r>
            <a:endParaRPr lang="tr-TR" dirty="0"/>
          </a:p>
        </p:txBody>
      </p:sp>
      <p:sp>
        <p:nvSpPr>
          <p:cNvPr id="49" name="TextBox 48"/>
          <p:cNvSpPr txBox="1"/>
          <p:nvPr/>
        </p:nvSpPr>
        <p:spPr>
          <a:xfrm>
            <a:off x="3034518" y="5389067"/>
            <a:ext cx="1083951" cy="369332"/>
          </a:xfrm>
          <a:prstGeom prst="rect">
            <a:avLst/>
          </a:prstGeom>
          <a:noFill/>
        </p:spPr>
        <p:txBody>
          <a:bodyPr wrap="none" rtlCol="0">
            <a:spAutoFit/>
          </a:bodyPr>
          <a:lstStyle/>
          <a:p>
            <a:r>
              <a:rPr lang="tr-TR" dirty="0"/>
              <a:t>+x</a:t>
            </a:r>
            <a:r>
              <a:rPr lang="tr-TR" baseline="-25000" dirty="0"/>
              <a:t>2</a:t>
            </a:r>
            <a:r>
              <a:rPr lang="tr-TR" dirty="0"/>
              <a:t>x</a:t>
            </a:r>
            <a:r>
              <a:rPr lang="tr-TR" baseline="-25000" dirty="0"/>
              <a:t>3</a:t>
            </a:r>
            <a:r>
              <a:rPr lang="tr-TR" dirty="0"/>
              <a:t>x</a:t>
            </a:r>
            <a:r>
              <a:rPr lang="tr-TR" baseline="-25000" dirty="0"/>
              <a:t>4</a:t>
            </a:r>
            <a:endParaRPr lang="tr-TR" dirty="0"/>
          </a:p>
        </p:txBody>
      </p:sp>
      <p:sp>
        <p:nvSpPr>
          <p:cNvPr id="50" name="TextBox 49"/>
          <p:cNvSpPr txBox="1"/>
          <p:nvPr/>
        </p:nvSpPr>
        <p:spPr>
          <a:xfrm>
            <a:off x="6689925" y="5456799"/>
            <a:ext cx="1083951" cy="369332"/>
          </a:xfrm>
          <a:prstGeom prst="rect">
            <a:avLst/>
          </a:prstGeom>
          <a:noFill/>
        </p:spPr>
        <p:txBody>
          <a:bodyPr wrap="none" rtlCol="0">
            <a:spAutoFit/>
          </a:bodyPr>
          <a:lstStyle/>
          <a:p>
            <a:r>
              <a:rPr lang="tr-TR" dirty="0"/>
              <a:t>+x</a:t>
            </a:r>
            <a:r>
              <a:rPr lang="tr-TR" baseline="-25000" dirty="0"/>
              <a:t>1</a:t>
            </a:r>
            <a:r>
              <a:rPr lang="tr-TR" dirty="0"/>
              <a:t>x</a:t>
            </a:r>
            <a:r>
              <a:rPr lang="tr-TR" baseline="-25000" dirty="0"/>
              <a:t>2</a:t>
            </a:r>
            <a:r>
              <a:rPr lang="tr-TR" dirty="0"/>
              <a:t>x</a:t>
            </a:r>
            <a:r>
              <a:rPr lang="tr-TR" baseline="-25000" dirty="0"/>
              <a:t>3</a:t>
            </a:r>
            <a:endParaRPr lang="tr-TR" dirty="0"/>
          </a:p>
        </p:txBody>
      </p:sp>
      <p:sp>
        <p:nvSpPr>
          <p:cNvPr id="51" name="TextBox 50"/>
          <p:cNvSpPr txBox="1"/>
          <p:nvPr/>
        </p:nvSpPr>
        <p:spPr>
          <a:xfrm>
            <a:off x="18905" y="5799906"/>
            <a:ext cx="1779654" cy="369332"/>
          </a:xfrm>
          <a:prstGeom prst="rect">
            <a:avLst/>
          </a:prstGeom>
          <a:noFill/>
        </p:spPr>
        <p:txBody>
          <a:bodyPr wrap="none" rtlCol="0">
            <a:spAutoFit/>
          </a:bodyPr>
          <a:lstStyle/>
          <a:p>
            <a:r>
              <a:rPr lang="tr-TR" dirty="0"/>
              <a:t>f(x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r>
              <a:rPr lang="tr-TR" dirty="0"/>
              <a:t>)=</a:t>
            </a:r>
          </a:p>
        </p:txBody>
      </p:sp>
      <p:grpSp>
        <p:nvGrpSpPr>
          <p:cNvPr id="39" name="Group 53"/>
          <p:cNvGrpSpPr/>
          <p:nvPr/>
        </p:nvGrpSpPr>
        <p:grpSpPr>
          <a:xfrm>
            <a:off x="2005368" y="5029199"/>
            <a:ext cx="4937300" cy="694266"/>
            <a:chOff x="2411760" y="4653136"/>
            <a:chExt cx="3883700" cy="369332"/>
          </a:xfrm>
        </p:grpSpPr>
        <p:sp>
          <p:nvSpPr>
            <p:cNvPr id="52" name="Oval 51"/>
            <p:cNvSpPr/>
            <p:nvPr/>
          </p:nvSpPr>
          <p:spPr>
            <a:xfrm>
              <a:off x="2411760" y="4653136"/>
              <a:ext cx="1003380" cy="369332"/>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Oval 52"/>
            <p:cNvSpPr/>
            <p:nvPr/>
          </p:nvSpPr>
          <p:spPr>
            <a:xfrm>
              <a:off x="5292080" y="4653136"/>
              <a:ext cx="1003380" cy="369332"/>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55" name="TextBox 54"/>
          <p:cNvSpPr txBox="1"/>
          <p:nvPr/>
        </p:nvSpPr>
        <p:spPr>
          <a:xfrm>
            <a:off x="2085757" y="5792265"/>
            <a:ext cx="720069" cy="369332"/>
          </a:xfrm>
          <a:prstGeom prst="rect">
            <a:avLst/>
          </a:prstGeom>
          <a:noFill/>
        </p:spPr>
        <p:txBody>
          <a:bodyPr wrap="none" rtlCol="0">
            <a:spAutoFit/>
          </a:bodyPr>
          <a:lstStyle/>
          <a:p>
            <a:r>
              <a:rPr lang="tr-TR" dirty="0"/>
              <a:t>x</a:t>
            </a:r>
            <a:r>
              <a:rPr lang="tr-TR" baseline="-25000" dirty="0"/>
              <a:t>1</a:t>
            </a:r>
            <a:r>
              <a:rPr lang="tr-TR" dirty="0">
                <a:sym typeface="Symbol"/>
              </a:rPr>
              <a:t></a:t>
            </a:r>
            <a:r>
              <a:rPr lang="tr-TR" dirty="0"/>
              <a:t>x</a:t>
            </a:r>
            <a:r>
              <a:rPr lang="tr-TR" baseline="-25000" dirty="0"/>
              <a:t>4</a:t>
            </a:r>
            <a:endParaRPr lang="tr-TR" dirty="0"/>
          </a:p>
        </p:txBody>
      </p:sp>
      <p:grpSp>
        <p:nvGrpSpPr>
          <p:cNvPr id="54" name="Group 57"/>
          <p:cNvGrpSpPr/>
          <p:nvPr/>
        </p:nvGrpSpPr>
        <p:grpSpPr>
          <a:xfrm>
            <a:off x="3347407" y="5012267"/>
            <a:ext cx="2325259" cy="761998"/>
            <a:chOff x="3415140" y="4643844"/>
            <a:chExt cx="2001366" cy="378624"/>
          </a:xfrm>
        </p:grpSpPr>
        <p:sp>
          <p:nvSpPr>
            <p:cNvPr id="56" name="Oval 55"/>
            <p:cNvSpPr/>
            <p:nvPr/>
          </p:nvSpPr>
          <p:spPr>
            <a:xfrm>
              <a:off x="3415140" y="4653136"/>
              <a:ext cx="1008112" cy="369332"/>
            </a:xfrm>
            <a:prstGeom prst="ellipse">
              <a:avLst/>
            </a:prstGeom>
            <a:noFill/>
            <a:ln w="381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7" name="Oval 56"/>
            <p:cNvSpPr/>
            <p:nvPr/>
          </p:nvSpPr>
          <p:spPr>
            <a:xfrm>
              <a:off x="4408394" y="4643844"/>
              <a:ext cx="1008112" cy="369332"/>
            </a:xfrm>
            <a:prstGeom prst="ellipse">
              <a:avLst/>
            </a:prstGeom>
            <a:noFill/>
            <a:ln w="381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59" name="TextBox 58"/>
          <p:cNvSpPr txBox="1"/>
          <p:nvPr/>
        </p:nvSpPr>
        <p:spPr>
          <a:xfrm>
            <a:off x="2766979" y="5816839"/>
            <a:ext cx="902811" cy="369332"/>
          </a:xfrm>
          <a:prstGeom prst="rect">
            <a:avLst/>
          </a:prstGeom>
          <a:noFill/>
        </p:spPr>
        <p:txBody>
          <a:bodyPr wrap="none" rtlCol="0">
            <a:spAutoFit/>
          </a:bodyPr>
          <a:lstStyle/>
          <a:p>
            <a:r>
              <a:rPr lang="tr-TR" dirty="0"/>
              <a:t>+x</a:t>
            </a:r>
            <a:r>
              <a:rPr lang="tr-TR" baseline="-25000" dirty="0"/>
              <a:t>1</a:t>
            </a:r>
            <a:r>
              <a:rPr lang="tr-TR" dirty="0">
                <a:sym typeface="Symbol"/>
              </a:rPr>
              <a:t></a:t>
            </a:r>
            <a:r>
              <a:rPr lang="tr-TR" dirty="0"/>
              <a:t>x</a:t>
            </a:r>
            <a:r>
              <a:rPr lang="tr-TR" baseline="-25000" dirty="0"/>
              <a:t>4</a:t>
            </a:r>
            <a:endParaRPr lang="tr-TR" dirty="0"/>
          </a:p>
        </p:txBody>
      </p:sp>
      <p:grpSp>
        <p:nvGrpSpPr>
          <p:cNvPr id="58" name="Group 66"/>
          <p:cNvGrpSpPr/>
          <p:nvPr/>
        </p:nvGrpSpPr>
        <p:grpSpPr>
          <a:xfrm>
            <a:off x="6620929" y="5079999"/>
            <a:ext cx="1483226" cy="1117600"/>
            <a:chOff x="6228184" y="4653136"/>
            <a:chExt cx="1080120" cy="648072"/>
          </a:xfrm>
        </p:grpSpPr>
        <p:sp>
          <p:nvSpPr>
            <p:cNvPr id="60" name="Oval 59"/>
            <p:cNvSpPr/>
            <p:nvPr/>
          </p:nvSpPr>
          <p:spPr>
            <a:xfrm>
              <a:off x="6308576" y="4653136"/>
              <a:ext cx="999728" cy="360040"/>
            </a:xfrm>
            <a:prstGeom prst="ellipse">
              <a:avLst/>
            </a:prstGeom>
            <a:noFill/>
            <a:ln w="38100"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1" name="Oval 60"/>
            <p:cNvSpPr/>
            <p:nvPr/>
          </p:nvSpPr>
          <p:spPr>
            <a:xfrm>
              <a:off x="6228184" y="4941168"/>
              <a:ext cx="999728" cy="360040"/>
            </a:xfrm>
            <a:prstGeom prst="ellipse">
              <a:avLst/>
            </a:prstGeom>
            <a:noFill/>
            <a:ln w="38100"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63" name="TextBox 62"/>
          <p:cNvSpPr txBox="1"/>
          <p:nvPr/>
        </p:nvSpPr>
        <p:spPr>
          <a:xfrm>
            <a:off x="3642089" y="5816839"/>
            <a:ext cx="845103" cy="369332"/>
          </a:xfrm>
          <a:prstGeom prst="rect">
            <a:avLst/>
          </a:prstGeom>
          <a:noFill/>
        </p:spPr>
        <p:txBody>
          <a:bodyPr wrap="none" rtlCol="0">
            <a:spAutoFit/>
          </a:bodyPr>
          <a:lstStyle/>
          <a:p>
            <a:r>
              <a:rPr lang="tr-TR" dirty="0"/>
              <a:t>+x</a:t>
            </a:r>
            <a:r>
              <a:rPr lang="tr-TR" baseline="-25000" dirty="0"/>
              <a:t>2</a:t>
            </a:r>
            <a:r>
              <a:rPr lang="tr-TR" dirty="0"/>
              <a:t>x</a:t>
            </a:r>
            <a:r>
              <a:rPr lang="tr-TR" baseline="-25000" dirty="0"/>
              <a:t>3</a:t>
            </a:r>
            <a:endParaRPr lang="tr-TR" dirty="0"/>
          </a:p>
        </p:txBody>
      </p:sp>
      <p:grpSp>
        <p:nvGrpSpPr>
          <p:cNvPr id="80" name="Group 79"/>
          <p:cNvGrpSpPr/>
          <p:nvPr/>
        </p:nvGrpSpPr>
        <p:grpSpPr>
          <a:xfrm>
            <a:off x="3166531" y="5063066"/>
            <a:ext cx="6008979" cy="1032934"/>
            <a:chOff x="3166531" y="5063066"/>
            <a:chExt cx="6008979" cy="1032934"/>
          </a:xfrm>
        </p:grpSpPr>
        <p:sp>
          <p:nvSpPr>
            <p:cNvPr id="64" name="Oval 63"/>
            <p:cNvSpPr/>
            <p:nvPr/>
          </p:nvSpPr>
          <p:spPr>
            <a:xfrm>
              <a:off x="3166531" y="5418666"/>
              <a:ext cx="1160582" cy="677334"/>
            </a:xfrm>
            <a:prstGeom prst="ellipse">
              <a:avLst/>
            </a:prstGeom>
            <a:noFill/>
            <a:ln w="38100"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Oval 64"/>
            <p:cNvSpPr/>
            <p:nvPr/>
          </p:nvSpPr>
          <p:spPr>
            <a:xfrm>
              <a:off x="8014928" y="5063066"/>
              <a:ext cx="1160582" cy="677334"/>
            </a:xfrm>
            <a:prstGeom prst="ellipse">
              <a:avLst/>
            </a:prstGeom>
            <a:noFill/>
            <a:ln w="38100"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68" name="TextBox 67"/>
          <p:cNvSpPr txBox="1"/>
          <p:nvPr/>
        </p:nvSpPr>
        <p:spPr>
          <a:xfrm>
            <a:off x="4425625" y="5816839"/>
            <a:ext cx="845103" cy="369332"/>
          </a:xfrm>
          <a:prstGeom prst="rect">
            <a:avLst/>
          </a:prstGeom>
          <a:noFill/>
        </p:spPr>
        <p:txBody>
          <a:bodyPr wrap="none" rtlCol="0">
            <a:spAutoFit/>
          </a:bodyPr>
          <a:lstStyle/>
          <a:p>
            <a:r>
              <a:rPr lang="tr-TR" dirty="0"/>
              <a:t>+x</a:t>
            </a:r>
            <a:r>
              <a:rPr lang="tr-TR" baseline="-25000" dirty="0"/>
              <a:t>2</a:t>
            </a:r>
            <a:r>
              <a:rPr lang="tr-TR" dirty="0"/>
              <a:t>x</a:t>
            </a:r>
            <a:r>
              <a:rPr lang="tr-TR" baseline="-25000" dirty="0"/>
              <a:t>3</a:t>
            </a:r>
            <a:endParaRPr lang="tr-TR" dirty="0"/>
          </a:p>
        </p:txBody>
      </p:sp>
      <p:sp>
        <p:nvSpPr>
          <p:cNvPr id="69" name="TextBox 68"/>
          <p:cNvSpPr txBox="1"/>
          <p:nvPr/>
        </p:nvSpPr>
        <p:spPr>
          <a:xfrm>
            <a:off x="18905" y="6244611"/>
            <a:ext cx="1779654" cy="369332"/>
          </a:xfrm>
          <a:prstGeom prst="rect">
            <a:avLst/>
          </a:prstGeom>
          <a:noFill/>
        </p:spPr>
        <p:txBody>
          <a:bodyPr wrap="none" rtlCol="0">
            <a:spAutoFit/>
          </a:bodyPr>
          <a:lstStyle/>
          <a:p>
            <a:r>
              <a:rPr lang="tr-TR" dirty="0"/>
              <a:t>f(x</a:t>
            </a:r>
            <a:r>
              <a:rPr lang="tr-TR" baseline="-25000" dirty="0"/>
              <a:t>1</a:t>
            </a:r>
            <a:r>
              <a:rPr lang="tr-TR" dirty="0"/>
              <a:t>,x</a:t>
            </a:r>
            <a:r>
              <a:rPr lang="tr-TR" baseline="-25000" dirty="0"/>
              <a:t>2</a:t>
            </a:r>
            <a:r>
              <a:rPr lang="tr-TR" dirty="0"/>
              <a:t>,x</a:t>
            </a:r>
            <a:r>
              <a:rPr lang="tr-TR" baseline="-25000" dirty="0"/>
              <a:t>3</a:t>
            </a:r>
            <a:r>
              <a:rPr lang="tr-TR" dirty="0"/>
              <a:t>,x</a:t>
            </a:r>
            <a:r>
              <a:rPr lang="tr-TR" baseline="-25000" dirty="0"/>
              <a:t>4</a:t>
            </a:r>
            <a:r>
              <a:rPr lang="tr-TR" dirty="0"/>
              <a:t>)=</a:t>
            </a:r>
          </a:p>
        </p:txBody>
      </p:sp>
      <p:sp>
        <p:nvSpPr>
          <p:cNvPr id="70" name="TextBox 69"/>
          <p:cNvSpPr txBox="1"/>
          <p:nvPr/>
        </p:nvSpPr>
        <p:spPr>
          <a:xfrm>
            <a:off x="2085757" y="6217740"/>
            <a:ext cx="720069" cy="369332"/>
          </a:xfrm>
          <a:prstGeom prst="rect">
            <a:avLst/>
          </a:prstGeom>
          <a:noFill/>
        </p:spPr>
        <p:txBody>
          <a:bodyPr wrap="none" rtlCol="0">
            <a:spAutoFit/>
          </a:bodyPr>
          <a:lstStyle/>
          <a:p>
            <a:r>
              <a:rPr lang="tr-TR" dirty="0"/>
              <a:t>x</a:t>
            </a:r>
            <a:r>
              <a:rPr lang="tr-TR" baseline="-25000" dirty="0"/>
              <a:t>1</a:t>
            </a:r>
            <a:r>
              <a:rPr lang="tr-TR" dirty="0">
                <a:sym typeface="Symbol"/>
              </a:rPr>
              <a:t></a:t>
            </a:r>
            <a:r>
              <a:rPr lang="tr-TR" dirty="0"/>
              <a:t>x</a:t>
            </a:r>
            <a:r>
              <a:rPr lang="tr-TR" baseline="-25000" dirty="0"/>
              <a:t>4</a:t>
            </a:r>
            <a:endParaRPr lang="tr-TR" dirty="0"/>
          </a:p>
        </p:txBody>
      </p:sp>
      <p:sp>
        <p:nvSpPr>
          <p:cNvPr id="71" name="TextBox 70"/>
          <p:cNvSpPr txBox="1"/>
          <p:nvPr/>
        </p:nvSpPr>
        <p:spPr>
          <a:xfrm>
            <a:off x="2778136" y="6244611"/>
            <a:ext cx="845103" cy="369332"/>
          </a:xfrm>
          <a:prstGeom prst="rect">
            <a:avLst/>
          </a:prstGeom>
          <a:noFill/>
        </p:spPr>
        <p:txBody>
          <a:bodyPr wrap="none" rtlCol="0">
            <a:spAutoFit/>
          </a:bodyPr>
          <a:lstStyle/>
          <a:p>
            <a:r>
              <a:rPr lang="tr-TR" dirty="0"/>
              <a:t>+x</a:t>
            </a:r>
            <a:r>
              <a:rPr lang="tr-TR" baseline="-25000" dirty="0"/>
              <a:t>2</a:t>
            </a:r>
            <a:r>
              <a:rPr lang="tr-TR" dirty="0"/>
              <a:t>x</a:t>
            </a:r>
            <a:r>
              <a:rPr lang="tr-TR" baseline="-25000" dirty="0"/>
              <a:t>3</a:t>
            </a:r>
            <a:endParaRPr lang="tr-TR" dirty="0"/>
          </a:p>
        </p:txBody>
      </p:sp>
      <p:grpSp>
        <p:nvGrpSpPr>
          <p:cNvPr id="66" name="Group 17"/>
          <p:cNvGrpSpPr/>
          <p:nvPr/>
        </p:nvGrpSpPr>
        <p:grpSpPr>
          <a:xfrm>
            <a:off x="875258" y="2310738"/>
            <a:ext cx="7131917" cy="1105154"/>
            <a:chOff x="824459" y="2276872"/>
            <a:chExt cx="7131917" cy="1105154"/>
          </a:xfrm>
        </p:grpSpPr>
        <p:sp>
          <p:nvSpPr>
            <p:cNvPr id="9" name="Oval 8"/>
            <p:cNvSpPr/>
            <p:nvPr/>
          </p:nvSpPr>
          <p:spPr>
            <a:xfrm>
              <a:off x="6037934" y="2276872"/>
              <a:ext cx="1918442" cy="648072"/>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3" name="Oval 72"/>
            <p:cNvSpPr/>
            <p:nvPr/>
          </p:nvSpPr>
          <p:spPr>
            <a:xfrm>
              <a:off x="824459" y="2733954"/>
              <a:ext cx="1918442" cy="648072"/>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74" name="TextBox 73"/>
          <p:cNvSpPr txBox="1"/>
          <p:nvPr/>
        </p:nvSpPr>
        <p:spPr>
          <a:xfrm>
            <a:off x="2190288" y="4661346"/>
            <a:ext cx="2068195" cy="369332"/>
          </a:xfrm>
          <a:prstGeom prst="rect">
            <a:avLst/>
          </a:prstGeom>
          <a:noFill/>
        </p:spPr>
        <p:txBody>
          <a:bodyPr wrap="none" rtlCol="0">
            <a:spAutoFit/>
          </a:bodyPr>
          <a:lstStyle/>
          <a:p>
            <a:r>
              <a:rPr lang="tr-TR" dirty="0"/>
              <a:t>+x</a:t>
            </a:r>
            <a:r>
              <a:rPr lang="tr-TR" baseline="-25000" dirty="0"/>
              <a:t>1</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r>
              <a:rPr lang="tr-TR" dirty="0"/>
              <a:t>(x</a:t>
            </a:r>
            <a:r>
              <a:rPr lang="tr-TR" baseline="-25000" dirty="0"/>
              <a:t>2</a:t>
            </a:r>
            <a:r>
              <a:rPr lang="tr-TR" dirty="0">
                <a:sym typeface="Symbol"/>
              </a:rPr>
              <a:t>+</a:t>
            </a:r>
            <a:r>
              <a:rPr lang="tr-TR" dirty="0"/>
              <a:t>x</a:t>
            </a:r>
            <a:r>
              <a:rPr lang="tr-TR" baseline="-25000" dirty="0"/>
              <a:t>2</a:t>
            </a:r>
            <a:r>
              <a:rPr lang="tr-TR" dirty="0"/>
              <a:t>)</a:t>
            </a:r>
          </a:p>
        </p:txBody>
      </p:sp>
      <p:sp>
        <p:nvSpPr>
          <p:cNvPr id="75" name="TextBox 74"/>
          <p:cNvSpPr txBox="1"/>
          <p:nvPr/>
        </p:nvSpPr>
        <p:spPr>
          <a:xfrm>
            <a:off x="4127274" y="5432217"/>
            <a:ext cx="1199367" cy="369332"/>
          </a:xfrm>
          <a:prstGeom prst="rect">
            <a:avLst/>
          </a:prstGeom>
          <a:noFill/>
        </p:spPr>
        <p:txBody>
          <a:bodyPr wrap="none" rtlCol="0">
            <a:spAutoFit/>
          </a:bodyPr>
          <a:lstStyle/>
          <a:p>
            <a:r>
              <a:rPr lang="tr-TR" dirty="0"/>
              <a:t>+x</a:t>
            </a:r>
            <a:r>
              <a:rPr lang="tr-TR" baseline="-25000" dirty="0"/>
              <a:t>1</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endParaRPr lang="tr-TR" dirty="0"/>
          </a:p>
        </p:txBody>
      </p:sp>
      <p:sp>
        <p:nvSpPr>
          <p:cNvPr id="77" name="TextBox 76"/>
          <p:cNvSpPr txBox="1"/>
          <p:nvPr/>
        </p:nvSpPr>
        <p:spPr>
          <a:xfrm>
            <a:off x="5223482" y="5826684"/>
            <a:ext cx="1199367" cy="369332"/>
          </a:xfrm>
          <a:prstGeom prst="rect">
            <a:avLst/>
          </a:prstGeom>
          <a:noFill/>
        </p:spPr>
        <p:txBody>
          <a:bodyPr wrap="none" rtlCol="0">
            <a:spAutoFit/>
          </a:bodyPr>
          <a:lstStyle/>
          <a:p>
            <a:r>
              <a:rPr lang="tr-TR" dirty="0"/>
              <a:t>+x</a:t>
            </a:r>
            <a:r>
              <a:rPr lang="tr-TR" baseline="-25000" dirty="0"/>
              <a:t>1</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endParaRPr lang="tr-TR" dirty="0"/>
          </a:p>
        </p:txBody>
      </p:sp>
      <p:sp>
        <p:nvSpPr>
          <p:cNvPr id="79" name="TextBox 78"/>
          <p:cNvSpPr txBox="1"/>
          <p:nvPr/>
        </p:nvSpPr>
        <p:spPr>
          <a:xfrm>
            <a:off x="3618295" y="6268539"/>
            <a:ext cx="1199367" cy="369332"/>
          </a:xfrm>
          <a:prstGeom prst="rect">
            <a:avLst/>
          </a:prstGeom>
          <a:noFill/>
        </p:spPr>
        <p:txBody>
          <a:bodyPr wrap="none" rtlCol="0">
            <a:spAutoFit/>
          </a:bodyPr>
          <a:lstStyle/>
          <a:p>
            <a:r>
              <a:rPr lang="tr-TR" dirty="0"/>
              <a:t>+x</a:t>
            </a:r>
            <a:r>
              <a:rPr lang="tr-TR" baseline="-25000" dirty="0"/>
              <a:t>1</a:t>
            </a:r>
            <a:r>
              <a:rPr lang="tr-TR" dirty="0"/>
              <a:t>x</a:t>
            </a:r>
            <a:r>
              <a:rPr lang="tr-TR" baseline="-25000" dirty="0"/>
              <a:t>3</a:t>
            </a:r>
            <a:r>
              <a:rPr lang="tr-TR" dirty="0">
                <a:sym typeface="Symbol"/>
              </a:rPr>
              <a:t></a:t>
            </a:r>
            <a:r>
              <a:rPr lang="tr-TR" dirty="0"/>
              <a:t>x</a:t>
            </a:r>
            <a:r>
              <a:rPr lang="tr-TR" baseline="-25000" dirty="0"/>
              <a:t>4</a:t>
            </a:r>
            <a:r>
              <a:rPr lang="tr-TR" dirty="0">
                <a:sym typeface="Symbol"/>
              </a:rPr>
              <a:t></a:t>
            </a:r>
            <a:endParaRPr lang="tr-TR" dirty="0"/>
          </a:p>
        </p:txBody>
      </p:sp>
      <p:sp>
        <p:nvSpPr>
          <p:cNvPr id="81" name="TextBox 80"/>
          <p:cNvSpPr txBox="1"/>
          <p:nvPr/>
        </p:nvSpPr>
        <p:spPr>
          <a:xfrm>
            <a:off x="6449738" y="5855559"/>
            <a:ext cx="1141659" cy="369332"/>
          </a:xfrm>
          <a:prstGeom prst="rect">
            <a:avLst/>
          </a:prstGeom>
          <a:noFill/>
        </p:spPr>
        <p:txBody>
          <a:bodyPr wrap="none" rtlCol="0">
            <a:spAutoFit/>
          </a:bodyPr>
          <a:lstStyle/>
          <a:p>
            <a:r>
              <a:rPr lang="tr-TR" dirty="0"/>
              <a:t>+x</a:t>
            </a:r>
            <a:r>
              <a:rPr lang="tr-TR" baseline="-25000" dirty="0"/>
              <a:t>1</a:t>
            </a:r>
            <a:r>
              <a:rPr lang="tr-TR" dirty="0"/>
              <a:t>x</a:t>
            </a:r>
            <a:r>
              <a:rPr lang="tr-TR" baseline="-25000" dirty="0"/>
              <a:t>2</a:t>
            </a:r>
            <a:r>
              <a:rPr lang="tr-TR" dirty="0"/>
              <a:t>x</a:t>
            </a:r>
            <a:r>
              <a:rPr lang="tr-TR" baseline="-25000" dirty="0"/>
              <a:t>4</a:t>
            </a:r>
            <a:r>
              <a:rPr lang="tr-TR" dirty="0">
                <a:sym typeface="Symbol"/>
              </a:rPr>
              <a:t></a:t>
            </a:r>
            <a:endParaRPr lang="tr-TR" dirty="0"/>
          </a:p>
        </p:txBody>
      </p:sp>
      <p:sp>
        <p:nvSpPr>
          <p:cNvPr id="83" name="TextBox 82"/>
          <p:cNvSpPr txBox="1"/>
          <p:nvPr/>
        </p:nvSpPr>
        <p:spPr>
          <a:xfrm>
            <a:off x="4891905" y="6261954"/>
            <a:ext cx="1141659" cy="369332"/>
          </a:xfrm>
          <a:prstGeom prst="rect">
            <a:avLst/>
          </a:prstGeom>
          <a:noFill/>
        </p:spPr>
        <p:txBody>
          <a:bodyPr wrap="none" rtlCol="0">
            <a:spAutoFit/>
          </a:bodyPr>
          <a:lstStyle/>
          <a:p>
            <a:r>
              <a:rPr lang="tr-TR" dirty="0"/>
              <a:t>+x</a:t>
            </a:r>
            <a:r>
              <a:rPr lang="tr-TR" baseline="-25000" dirty="0"/>
              <a:t>1</a:t>
            </a:r>
            <a:r>
              <a:rPr lang="tr-TR" dirty="0"/>
              <a:t>x</a:t>
            </a:r>
            <a:r>
              <a:rPr lang="tr-TR" baseline="-25000" dirty="0"/>
              <a:t>2</a:t>
            </a:r>
            <a:r>
              <a:rPr lang="tr-TR" dirty="0"/>
              <a:t>x</a:t>
            </a:r>
            <a:r>
              <a:rPr lang="tr-TR" baseline="-25000" dirty="0"/>
              <a:t>4</a:t>
            </a:r>
            <a:r>
              <a:rPr lang="tr-TR" dirty="0">
                <a:sym typeface="Symbol"/>
              </a:rPr>
              <a:t></a:t>
            </a:r>
            <a:endParaRPr lang="tr-TR" dirty="0"/>
          </a:p>
        </p:txBody>
      </p:sp>
    </p:spTree>
    <p:extLst>
      <p:ext uri="{BB962C8B-B14F-4D97-AF65-F5344CB8AC3E}">
        <p14:creationId xmlns:p14="http://schemas.microsoft.com/office/powerpoint/2010/main" val="97453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3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6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27"/>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3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4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75"/>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5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51"/>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3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54"/>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59"/>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63"/>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80"/>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68"/>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77"/>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1" nodeType="clickEffect">
                                  <p:stCondLst>
                                    <p:cond delay="0"/>
                                  </p:stCondLst>
                                  <p:childTnLst>
                                    <p:set>
                                      <p:cBhvr>
                                        <p:cTn id="210" dur="1" fill="hold">
                                          <p:stCondLst>
                                            <p:cond delay="0"/>
                                          </p:stCondLst>
                                        </p:cTn>
                                        <p:tgtEl>
                                          <p:spTgt spid="81"/>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69"/>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70"/>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71"/>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79"/>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1" nodeType="clickEffect">
                                  <p:stCondLst>
                                    <p:cond delay="0"/>
                                  </p:stCondLst>
                                  <p:childTnLst>
                                    <p:set>
                                      <p:cBhvr>
                                        <p:cTn id="234" dur="1" fill="hold">
                                          <p:stCondLst>
                                            <p:cond delay="0"/>
                                          </p:stCondLst>
                                        </p:cTn>
                                        <p:tgtEl>
                                          <p:spTgt spid="83"/>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83"/>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2" nodeType="clickEffect">
                                  <p:stCondLst>
                                    <p:cond delay="0"/>
                                  </p:stCondLst>
                                  <p:childTnLst>
                                    <p:set>
                                      <p:cBhvr>
                                        <p:cTn id="242"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8" grpId="0"/>
      <p:bldP spid="11" grpId="0"/>
      <p:bldP spid="15" grpId="0"/>
      <p:bldP spid="20" grpId="0"/>
      <p:bldP spid="24" grpId="0"/>
      <p:bldP spid="28" grpId="0"/>
      <p:bldP spid="32" grpId="0"/>
      <p:bldP spid="36" grpId="0"/>
      <p:bldP spid="40" grpId="0"/>
      <p:bldP spid="41" grpId="0"/>
      <p:bldP spid="42" grpId="0"/>
      <p:bldP spid="43" grpId="0"/>
      <p:bldP spid="44" grpId="0"/>
      <p:bldP spid="45" grpId="0"/>
      <p:bldP spid="46" grpId="0"/>
      <p:bldP spid="47" grpId="0"/>
      <p:bldP spid="48" grpId="0"/>
      <p:bldP spid="49" grpId="0"/>
      <p:bldP spid="50" grpId="0"/>
      <p:bldP spid="51" grpId="0"/>
      <p:bldP spid="55" grpId="0"/>
      <p:bldP spid="59" grpId="0"/>
      <p:bldP spid="63" grpId="0"/>
      <p:bldP spid="68" grpId="0"/>
      <p:bldP spid="69" grpId="0"/>
      <p:bldP spid="70" grpId="0"/>
      <p:bldP spid="71" grpId="0"/>
      <p:bldP spid="74" grpId="0"/>
      <p:bldP spid="75" grpId="0"/>
      <p:bldP spid="77" grpId="0"/>
      <p:bldP spid="79" grpId="0"/>
      <p:bldP spid="81" grpId="0"/>
      <p:bldP spid="81" grpId="1"/>
      <p:bldP spid="83" grpId="0"/>
      <p:bldP spid="83" grpId="1"/>
      <p:bldP spid="83" grpId="2"/>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5720" rIns="0" bIns="45720" numCol="1" anchor="t" anchorCtr="1" compatLnSpc="1">
        <a:prstTxWarp prst="textNoShape">
          <a:avLst/>
        </a:prstTxWarp>
        <a:spAutoFit/>
      </a:bodyPr>
      <a:lstStyle>
        <a:defPPr marL="742950" marR="0" indent="-285750" algn="l" defTabSz="914400" rtl="0" eaLnBrk="0" fontAlgn="base" latinLnBrk="0" hangingPunct="0">
          <a:lnSpc>
            <a:spcPct val="100000"/>
          </a:lnSpc>
          <a:spcBef>
            <a:spcPct val="50000"/>
          </a:spcBef>
          <a:spcAft>
            <a:spcPct val="0"/>
          </a:spcAft>
          <a:buClr>
            <a:srgbClr val="009999"/>
          </a:buClr>
          <a:buSzTx/>
          <a:buFontTx/>
          <a:buNone/>
          <a:tabLst/>
          <a:defRPr kumimoji="0" lang="en-US" sz="28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5720" rIns="0" bIns="45720" numCol="1" anchor="t" anchorCtr="1" compatLnSpc="1">
        <a:prstTxWarp prst="textNoShape">
          <a:avLst/>
        </a:prstTxWarp>
        <a:spAutoFit/>
      </a:bodyPr>
      <a:lstStyle>
        <a:defPPr marL="742950" marR="0" indent="-285750" algn="l" defTabSz="914400" rtl="0" eaLnBrk="0" fontAlgn="base" latinLnBrk="0" hangingPunct="0">
          <a:lnSpc>
            <a:spcPct val="100000"/>
          </a:lnSpc>
          <a:spcBef>
            <a:spcPct val="50000"/>
          </a:spcBef>
          <a:spcAft>
            <a:spcPct val="0"/>
          </a:spcAft>
          <a:buClr>
            <a:srgbClr val="009999"/>
          </a:buClr>
          <a:buSzTx/>
          <a:buFontTx/>
          <a:buNone/>
          <a:tabLst/>
          <a:defRPr kumimoji="0" lang="en-US" sz="2800" b="0" i="0" u="none" strike="noStrike" cap="none" normalizeH="0" baseline="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7097</TotalTime>
  <Words>5121</Words>
  <Application>Microsoft Office PowerPoint</Application>
  <PresentationFormat>On-screen Show (4:3)</PresentationFormat>
  <Paragraphs>1484</Paragraphs>
  <Slides>50</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1" baseType="lpstr">
      <vt:lpstr>ＭＳ Ｐゴシック</vt:lpstr>
      <vt:lpstr>Arial</vt:lpstr>
      <vt:lpstr>Comic Sans MS</vt:lpstr>
      <vt:lpstr>Helvetica</vt:lpstr>
      <vt:lpstr>Lucida Sans Unicode</vt:lpstr>
      <vt:lpstr>SWISS</vt:lpstr>
      <vt:lpstr>Symbol</vt:lpstr>
      <vt:lpstr>Times New Roman</vt:lpstr>
      <vt:lpstr>Wingdings</vt:lpstr>
      <vt:lpstr>Default Design</vt:lpstr>
      <vt:lpstr>Equation</vt:lpstr>
      <vt:lpstr>PowerPoint Presentation</vt:lpstr>
      <vt:lpstr>Overview</vt:lpstr>
      <vt:lpstr>Circuit Optimization</vt:lpstr>
      <vt:lpstr> Literal Cost</vt:lpstr>
      <vt:lpstr> Gate Input Cost</vt:lpstr>
      <vt:lpstr> Cost Criteria (continued)</vt:lpstr>
      <vt:lpstr> Cost Criteria (continued)</vt:lpstr>
      <vt:lpstr>Boolean Function Optimization</vt:lpstr>
      <vt:lpstr>Optimization Example</vt:lpstr>
      <vt:lpstr>Quine-McCluskey Method</vt:lpstr>
      <vt:lpstr>Optimization of SOP Representation By Quine-McCluskey Method – 1st Phase : Finding the prime implicants</vt:lpstr>
      <vt:lpstr>Optimization of SOP Representation By Quine-McCluskey Method – 2nd Phase : Finding optimal representation </vt:lpstr>
      <vt:lpstr>Optimization of SOP Representation By Quine-McCluskey Method – 2nd Phase : Finding optimal representation </vt:lpstr>
      <vt:lpstr>Example: f(x1,x2,x3,x4)=m(1,4,5,7,8,9,11,12,14,15)</vt:lpstr>
      <vt:lpstr>Example: f(x1,x2,x3,x4)=m(1,4,5,7,8,9,11,12,14,15)</vt:lpstr>
      <vt:lpstr>Example: f(x1,x2,x3,x4)=m(1,4,5,7,8,9,11,12,14,15)</vt:lpstr>
      <vt:lpstr>Optimization of POS Representation By Quine-McCluskey Method</vt:lpstr>
      <vt:lpstr>Optimization of SOP Representation By Quine-McCluskey Method with Don’t Care Conditions</vt:lpstr>
      <vt:lpstr>Karnaugh Maps (K-map)</vt:lpstr>
      <vt:lpstr>Some Uses of K-Maps</vt:lpstr>
      <vt:lpstr>Two Variable Karnaugh Map</vt:lpstr>
      <vt:lpstr>K-Map and Truth Tables</vt:lpstr>
      <vt:lpstr>K-Map Function Representation</vt:lpstr>
      <vt:lpstr>K-Map Function Representation</vt:lpstr>
      <vt:lpstr>Three Variable Karnaugh Map</vt:lpstr>
      <vt:lpstr>Three Variable Karnaugh Map</vt:lpstr>
      <vt:lpstr>Three Variable Karnaugh Map</vt:lpstr>
      <vt:lpstr>Example: F(x,y,z)=m(1,2,3,5,7) </vt:lpstr>
      <vt:lpstr>Example: Three Variable Karnaugh Map</vt:lpstr>
      <vt:lpstr>Example</vt:lpstr>
      <vt:lpstr>Combining Squares</vt:lpstr>
      <vt:lpstr>Three-Variable Maps</vt:lpstr>
      <vt:lpstr>Three-Variable Map Simplification</vt:lpstr>
      <vt:lpstr>Four Variable Karnaugh Map</vt:lpstr>
      <vt:lpstr>Four Variable Terms</vt:lpstr>
      <vt:lpstr>Four-Variable Maps</vt:lpstr>
      <vt:lpstr>Four-Variable Maps</vt:lpstr>
      <vt:lpstr>Example: F(x,y,z,t) =  (0, 1, 2, 4, 5, 6, 8, 9, 12, 13, 14)</vt:lpstr>
      <vt:lpstr>Example: F(x,y,z,t)=x’y’z’+y’zt’+x’yzt’+xy’z’</vt:lpstr>
      <vt:lpstr>Optimization of POS Representation with Karnaugh Map</vt:lpstr>
      <vt:lpstr>Systematic Simplification</vt:lpstr>
      <vt:lpstr>Five Variable or More K-Maps</vt:lpstr>
      <vt:lpstr>Five Variable K-Maps</vt:lpstr>
      <vt:lpstr>Example: Five Variable K-Maps</vt:lpstr>
      <vt:lpstr>Don't Cares in K-Maps</vt:lpstr>
      <vt:lpstr>Don't Cares in K-Maps</vt:lpstr>
      <vt:lpstr>Example: BCD “5 or More”</vt:lpstr>
      <vt:lpstr>Product of Sums Example</vt:lpstr>
      <vt:lpstr>Optimization Algorithm</vt:lpstr>
      <vt:lpstr>Prime Implicant Selection Rule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Part 1 - PPT - Mano &amp; Kime - 2nd Ed</dc:title>
  <dc:creator>Kaminski &amp; Kime</dc:creator>
  <dc:description>Fall 2001 Draft</dc:description>
  <cp:lastModifiedBy>akgult</cp:lastModifiedBy>
  <cp:revision>510</cp:revision>
  <cp:lastPrinted>2021-10-21T11:50:01Z</cp:lastPrinted>
  <dcterms:created xsi:type="dcterms:W3CDTF">2013-08-25T19:16:43Z</dcterms:created>
  <dcterms:modified xsi:type="dcterms:W3CDTF">2021-11-05T08:16:03Z</dcterms:modified>
  <cp:category/>
</cp:coreProperties>
</file>