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32" r:id="rId1"/>
  </p:sldMasterIdLst>
  <p:notesMasterIdLst>
    <p:notesMasterId r:id="rId73"/>
  </p:notesMasterIdLst>
  <p:handoutMasterIdLst>
    <p:handoutMasterId r:id="rId74"/>
  </p:handoutMasterIdLst>
  <p:sldIdLst>
    <p:sldId id="299" r:id="rId2"/>
    <p:sldId id="300" r:id="rId3"/>
    <p:sldId id="302" r:id="rId4"/>
    <p:sldId id="304" r:id="rId5"/>
    <p:sldId id="307" r:id="rId6"/>
    <p:sldId id="439" r:id="rId7"/>
    <p:sldId id="305" r:id="rId8"/>
    <p:sldId id="435" r:id="rId9"/>
    <p:sldId id="308" r:id="rId10"/>
    <p:sldId id="436" r:id="rId11"/>
    <p:sldId id="309" r:id="rId12"/>
    <p:sldId id="437" r:id="rId13"/>
    <p:sldId id="310" r:id="rId14"/>
    <p:sldId id="311" r:id="rId15"/>
    <p:sldId id="314" r:id="rId16"/>
    <p:sldId id="315" r:id="rId17"/>
    <p:sldId id="438" r:id="rId18"/>
    <p:sldId id="316" r:id="rId19"/>
    <p:sldId id="321" r:id="rId20"/>
    <p:sldId id="322" r:id="rId21"/>
    <p:sldId id="326" r:id="rId22"/>
    <p:sldId id="403" r:id="rId23"/>
    <p:sldId id="327" r:id="rId24"/>
    <p:sldId id="387" r:id="rId25"/>
    <p:sldId id="329" r:id="rId26"/>
    <p:sldId id="330" r:id="rId27"/>
    <p:sldId id="434" r:id="rId28"/>
    <p:sldId id="334" r:id="rId29"/>
    <p:sldId id="335" r:id="rId30"/>
    <p:sldId id="336" r:id="rId31"/>
    <p:sldId id="337" r:id="rId32"/>
    <p:sldId id="338" r:id="rId33"/>
    <p:sldId id="339" r:id="rId34"/>
    <p:sldId id="340" r:id="rId35"/>
    <p:sldId id="404" r:id="rId36"/>
    <p:sldId id="408" r:id="rId37"/>
    <p:sldId id="409" r:id="rId38"/>
    <p:sldId id="405" r:id="rId39"/>
    <p:sldId id="430" r:id="rId40"/>
    <p:sldId id="358" r:id="rId41"/>
    <p:sldId id="359" r:id="rId42"/>
    <p:sldId id="360" r:id="rId43"/>
    <p:sldId id="361" r:id="rId44"/>
    <p:sldId id="362" r:id="rId45"/>
    <p:sldId id="363" r:id="rId46"/>
    <p:sldId id="415" r:id="rId47"/>
    <p:sldId id="416" r:id="rId48"/>
    <p:sldId id="417" r:id="rId49"/>
    <p:sldId id="412" r:id="rId50"/>
    <p:sldId id="418" r:id="rId51"/>
    <p:sldId id="419" r:id="rId52"/>
    <p:sldId id="420" r:id="rId53"/>
    <p:sldId id="414" r:id="rId54"/>
    <p:sldId id="365" r:id="rId55"/>
    <p:sldId id="367" r:id="rId56"/>
    <p:sldId id="368" r:id="rId57"/>
    <p:sldId id="366" r:id="rId58"/>
    <p:sldId id="380" r:id="rId59"/>
    <p:sldId id="381" r:id="rId60"/>
    <p:sldId id="382" r:id="rId61"/>
    <p:sldId id="431" r:id="rId62"/>
    <p:sldId id="432" r:id="rId63"/>
    <p:sldId id="421" r:id="rId64"/>
    <p:sldId id="426" r:id="rId65"/>
    <p:sldId id="424" r:id="rId66"/>
    <p:sldId id="425" r:id="rId67"/>
    <p:sldId id="427" r:id="rId68"/>
    <p:sldId id="422" r:id="rId69"/>
    <p:sldId id="433" r:id="rId70"/>
    <p:sldId id="428" r:id="rId71"/>
    <p:sldId id="429" r:id="rId72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Comic Sans MS" pitchFamily="66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Comic Sans MS" pitchFamily="66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Comic Sans MS" pitchFamily="66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Comic Sans MS" pitchFamily="66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009900"/>
    <a:srgbClr val="FF0000"/>
    <a:srgbClr val="FFFFCC"/>
    <a:srgbClr val="CCFF33"/>
    <a:srgbClr val="CCFFFF"/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42" autoAdjust="0"/>
    <p:restoredTop sz="94660"/>
  </p:normalViewPr>
  <p:slideViewPr>
    <p:cSldViewPr snapToObjects="1">
      <p:cViewPr varScale="1">
        <p:scale>
          <a:sx n="98" d="100"/>
          <a:sy n="98" d="100"/>
        </p:scale>
        <p:origin x="1015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26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170030" cy="479569"/>
          </a:xfrm>
          <a:prstGeom prst="rect">
            <a:avLst/>
          </a:prstGeom>
        </p:spPr>
        <p:txBody>
          <a:bodyPr vert="horz" lIns="96656" tIns="48328" rIns="96656" bIns="48328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18" y="0"/>
            <a:ext cx="3170030" cy="479569"/>
          </a:xfrm>
          <a:prstGeom prst="rect">
            <a:avLst/>
          </a:prstGeom>
        </p:spPr>
        <p:txBody>
          <a:bodyPr vert="horz" lIns="96656" tIns="48328" rIns="96656" bIns="48328" rtlCol="0"/>
          <a:lstStyle>
            <a:lvl1pPr algn="r">
              <a:defRPr sz="1200"/>
            </a:lvl1pPr>
          </a:lstStyle>
          <a:p>
            <a:pPr>
              <a:defRPr/>
            </a:pPr>
            <a:fld id="{C5286673-FEB9-46D9-AE0E-BA3E5FFA8627}" type="datetimeFigureOut">
              <a:rPr lang="en-US"/>
              <a:pPr>
                <a:defRPr/>
              </a:pPr>
              <a:t>3/9/2022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119995"/>
            <a:ext cx="3170030" cy="479569"/>
          </a:xfrm>
          <a:prstGeom prst="rect">
            <a:avLst/>
          </a:prstGeom>
        </p:spPr>
        <p:txBody>
          <a:bodyPr vert="horz" lIns="96656" tIns="48328" rIns="96656" bIns="48328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18" y="9119995"/>
            <a:ext cx="3170030" cy="479569"/>
          </a:xfrm>
          <a:prstGeom prst="rect">
            <a:avLst/>
          </a:prstGeom>
        </p:spPr>
        <p:txBody>
          <a:bodyPr vert="horz" lIns="96656" tIns="48328" rIns="96656" bIns="48328" rtlCol="0" anchor="b"/>
          <a:lstStyle>
            <a:lvl1pPr algn="r">
              <a:defRPr sz="1200"/>
            </a:lvl1pPr>
          </a:lstStyle>
          <a:p>
            <a:pPr>
              <a:defRPr/>
            </a:pPr>
            <a:fld id="{4E53F81A-C5DA-4D46-8B28-A1A25EF187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6561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7T05:38:33.0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0 661 8 0 0,'0'0'0'0'0,"16"-56"0"0"0,-4-10 0 0 0,5-23 0 0 0,-1 13 0 0 0,-13 12 0 0 0,9 2 0 0 0,-12 2 0 0 0,4-4 0 0 0,-4 4 0 0 0,0-4 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7T05:43:49.9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733 1954 8464 0 0,'12'-25'1117'0'0,"46"7"-194"0"0,4-26-166 0 0,65-47 280 0 0,-68 66-725 0 0,-52 23-311 0 0,-1-1 0 0 0,-1-1-1 0 0,1 1 1 0 0,0-1 0 0 0,-1 0 0 0 0,0 0-1 0 0,0 0 1 0 0,0-1 0 0 0,0 0-1 0 0,-1 0 1 0 0,1 0 0 0 0,-1 0-1 0 0,-1-1 1 0 0,1 0 0 0 0,-1 1 0 0 0,0-1-1 0 0,0-1 0 0 0,49-153 50 0 0,-30 120-73 0 0,14-45 63 0 0,6-13 23 0 0,-14 46 122 0 0,-8-34-81 0 0,0-63 259 0 0,-13-32-250 0 0,-72 6 998 0 0,-16-29-570 0 0,5 90-244 0 0,67 101-244 0 0,-1 1-1 0 0,0 0 0 0 0,-1 0 1 0 0,0 1-1 0 0,-1 0 0 0 0,0 1 1 0 0,-1 0-1 0 0,0 1 0 0 0,-1 0 1 0 0,0 1-1 0 0,-11-4-52 0 0,14 7 53 0 0,1 0-1 0 0,-1-1 1 0 0,1 0-1 0 0,1 0 1 0 0,-1-1 0 0 0,1-1-1 0 0,0 1 1 0 0,1-2-1 0 0,0 1 1 0 0,0-1-1 0 0,1 0 1 0 0,0-1 0 0 0,1 1-1 0 0,-3-6-52 0 0,-48-50 696 0 0,51 63-679 0 0,0 0 0 0 0,0 0 0 0 0,-1 1 1 0 0,1-1-1 0 0,-1 2 0 0 0,1-1 0 0 0,-1 1 0 0 0,1-1 0 0 0,-1 2 0 0 0,1-1 0 0 0,-1 1 1 0 0,1 0-1 0 0,0 0 0 0 0,-1 1 0 0 0,1 0 0 0 0,0 0 0 0 0,0 1 0 0 0,0-1 0 0 0,0 1 1 0 0,0 0-1 0 0,-3 3-17 0 0,-92 24 203 0 0,28-30 38 0 0,35 47-340 0 0,-17 25 125 0 0,27-38-16 0 0,1 0-8 0 0,-38 35 43 0 0,-15 1 171 0 0,51 40-90 0 0,21-42-108 0 0,-33 67 150 0 0,54 143 16 0 0,3-84-108 0 0,0-123 23 0 0,-16-70-49 0 0,0-1 9 0 0,0 0 9 0 0,0 0-1 0 0,0 0 5 0 0,0 0 1 0 0,0 0-20 0 0,0-29 106 0 0,19-217-96 0 0,-5 70 5 0 0,13 90 26 0 0,-27 86-94 0 0,0-1-1 0 0,1 1 0 0 0,-1-1 1 0 0,0 1-1 0 0,1 0 1 0 0,-1-1-1 0 0,1 1 0 0 0,-1 0 1 0 0,0-1-1 0 0,1 1 0 0 0,-1 0 1 0 0,1 0-1 0 0,-1-1 1 0 0,1 1-1 0 0,-1 0 0 0 0,1 0 1 0 0,-1 0-1 0 0,1 0 0 0 0,-1-1 1 0 0,1 1-1 0 0,-1 0 0 0 0,1 0 1 0 0,-1 0-1 0 0,1 0 1 0 0,-1 0-1 0 0,1 0 0 0 0,-1 0 1 0 0,1 0-1 0 0,-1 1 0 0 0,1-1 1 0 0,-1 0-1 0 0,1 0 0 0 0,-1 0 1 0 0,1 1-1 0 0,-1-1 1 0 0,0 0-1 0 0,1 0 0 0 0,-1 1 1 0 0,1-1-1 0 0,-1 0 0 0 0,1 1 1 0 0,-1-1-1 0 0,0 0 0 0 0,1 1 1 0 0,-1-1-1 0 0,0 1 1 0 0,0-1-1 0 0,1 1 0 0 0,-1-1 1 0 0,0 0-1 0 0,0 1 0 0 0,0-1 1 0 0,1 1-1 0 0,-1-1 0 0 0,0 1 1 0 0,0-1-1 0 0,0 1 1 0 0,0-1-1 0 0,0 1 0 0 0,0-1 1 0 0,0 1-1 0 0,0-1 0 0 0,0 1 1 0 0,0 0-1 0 0,0-1 1 0 0,0 1 3 0 0,-9 96 118 0 0,-4-49-69 0 0,-28 83 121 0 0,2-6-91 0 0,38-124-76 0 0,0 1 0 0 0,0-1 0 0 0,0 1 0 0 0,0-1 1 0 0,0 1-1 0 0,0-1 0 0 0,0 0 0 0 0,0 1 0 0 0,0-1 0 0 0,-1 0 0 0 0,1 0 1 0 0,-1 0-1 0 0,1 0 0 0 0,-1 0 0 0 0,1 0 0 0 0,-1-1 0 0 0,1 1 1 0 0,-1 0-1 0 0,0-1 0 0 0,1 1 0 0 0,-1-1 0 0 0,0 0 0 0 0,1 1 1 0 0,-1-1-1 0 0,0 0 0 0 0,0 0 0 0 0,1 0 0 0 0,-1 0 0 0 0,0 0 1 0 0,0-1-1 0 0,1 1 0 0 0,-1-1 0 0 0,0 1 0 0 0,1-1 0 0 0,-1 1 0 0 0,0-1 1 0 0,1 0-1 0 0,-1 0 0 0 0,1 0 0 0 0,-1 0 0 0 0,1 0 0 0 0,0 0 1 0 0,-1 0-1 0 0,1 0 0 0 0,0 0 0 0 0,0-1 0 0 0,0 1 0 0 0,0-1 1 0 0,0 1-1 0 0,-1-2-6 0 0,-16-40 328 0 0,10 28-216 0 0,1-1 1 0 0,1 0-1 0 0,0 0 0 0 0,2-1 1 0 0,0 0-1 0 0,0 0 1 0 0,2 0-1 0 0,0 0 1 0 0,0-5-113 0 0,3 20-19 0 0,0-1 1 0 0,-1 1 0 0 0,1-1-1 0 0,0 1 1 0 0,0 0 0 0 0,0-1 0 0 0,0 1-1 0 0,1 0 1 0 0,-1 0 0 0 0,1 0-1 0 0,-1 0 1 0 0,1 0 0 0 0,0 0-1 0 0,0 0 1 0 0,0 1 0 0 0,0-1 0 0 0,0 1-1 0 0,0-1 1 0 0,0 1 0 0 0,0 0-1 0 0,1 0 1 0 0,-1 0 0 0 0,0 0-1 0 0,1 0 1 0 0,-1 0 0 0 0,1 1 0 0 0,0-1 18 0 0,41 14-7555 0 0,-38 3-425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170030" cy="4795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6" tIns="48328" rIns="96656" bIns="48328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5170" y="0"/>
            <a:ext cx="3170030" cy="4795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6" tIns="48328" rIns="96656" bIns="48328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93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5140" y="4559997"/>
            <a:ext cx="5364921" cy="43210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6" tIns="48328" rIns="96656" bIns="4832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01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121632"/>
            <a:ext cx="3170030" cy="479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6" tIns="48328" rIns="96656" bIns="48328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5170" y="9121632"/>
            <a:ext cx="3170030" cy="479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6" tIns="48328" rIns="96656" bIns="48328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fld id="{18B1F601-24AD-4929-84EF-12898C7E3C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75536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8B1F601-24AD-4929-84EF-12898C7E3C85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8B1F601-24AD-4929-84EF-12898C7E3C85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8B1F601-24AD-4929-84EF-12898C7E3C85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8B1F601-24AD-4929-84EF-12898C7E3C85}" type="slidenum">
              <a:rPr lang="en-US" smtClean="0"/>
              <a:pPr>
                <a:defRPr/>
              </a:pPr>
              <a:t>56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8B1F601-24AD-4929-84EF-12898C7E3C85}" type="slidenum">
              <a:rPr lang="en-US" smtClean="0"/>
              <a:pPr>
                <a:defRPr/>
              </a:pPr>
              <a:t>59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8B1F601-24AD-4929-84EF-12898C7E3C85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8B1F601-24AD-4929-84EF-12898C7E3C85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8B1F601-24AD-4929-84EF-12898C7E3C85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8B1F601-24AD-4929-84EF-12898C7E3C85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8B1F601-24AD-4929-84EF-12898C7E3C85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8B1F601-24AD-4929-84EF-12898C7E3C85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8B1F601-24AD-4929-84EF-12898C7E3C85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8B1F601-24AD-4929-84EF-12898C7E3C85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2B08F6-1930-468A-94B9-4C6A4BC9B32A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13139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0BF185-48FD-4F69-A266-9A9CBFC4A4A8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2526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64B01D-8FDF-4C02-AD44-E8B153E99A04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60534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B3BC0E-0274-4B47-92C7-B53DB0B4D7B1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28909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9D530E-A497-4173-A45A-3B45A536694A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61444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4D6199-AFCB-43D9-84AE-A74EEAA53589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23368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F32054-F2CF-471F-B287-9723676380CE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1162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8118C1-2E21-4155-9143-3B1DAAC16230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38714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DD8C96-FD69-49A3-85B8-3E50CDECD684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66582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7258BA-9EE3-413B-9384-720FB259B964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08346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8A1A68-46B9-40AF-9170-62520088AD09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34277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E85FB5F-B453-4166-96DD-769D10A4B849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55850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7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6.w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Sequential Circuit Model</a:t>
            </a:r>
            <a:endParaRPr lang="en-US" dirty="0"/>
          </a:p>
        </p:txBody>
      </p:sp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384FB51-763B-4281-81D7-D4BEC226AC3B}" type="slidenum">
              <a:rPr lang="en-US" altLang="en-US" smtClean="0"/>
              <a:pPr/>
              <a:t>1</a:t>
            </a:fld>
            <a:endParaRPr lang="en-US" altLang="en-US"/>
          </a:p>
        </p:txBody>
      </p:sp>
      <p:grpSp>
        <p:nvGrpSpPr>
          <p:cNvPr id="2" name="Group 21"/>
          <p:cNvGrpSpPr>
            <a:grpSpLocks/>
          </p:cNvGrpSpPr>
          <p:nvPr/>
        </p:nvGrpSpPr>
        <p:grpSpPr bwMode="auto">
          <a:xfrm>
            <a:off x="646113" y="1538288"/>
            <a:ext cx="7897817" cy="1727200"/>
            <a:chOff x="407" y="969"/>
            <a:chExt cx="4975" cy="1088"/>
          </a:xfrm>
        </p:grpSpPr>
        <p:sp>
          <p:nvSpPr>
            <p:cNvPr id="4113" name="Rectangle 4"/>
            <p:cNvSpPr>
              <a:spLocks noChangeArrowheads="1"/>
            </p:cNvSpPr>
            <p:nvPr/>
          </p:nvSpPr>
          <p:spPr bwMode="auto">
            <a:xfrm>
              <a:off x="1828" y="969"/>
              <a:ext cx="1527" cy="108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/>
            <a:lstStyle/>
            <a:p>
              <a:pPr algn="ctr"/>
              <a:r>
                <a:rPr lang="tr-TR" b="0" dirty="0">
                  <a:solidFill>
                    <a:schemeClr val="bg1"/>
                  </a:solidFill>
                </a:rPr>
                <a:t>Combinational Circuit</a:t>
              </a:r>
              <a:endParaRPr lang="en-US" b="0" dirty="0">
                <a:solidFill>
                  <a:schemeClr val="bg1"/>
                </a:solidFill>
              </a:endParaRPr>
            </a:p>
          </p:txBody>
        </p:sp>
        <p:sp>
          <p:nvSpPr>
            <p:cNvPr id="4114" name="Line 7"/>
            <p:cNvSpPr>
              <a:spLocks noChangeShapeType="1"/>
            </p:cNvSpPr>
            <p:nvPr/>
          </p:nvSpPr>
          <p:spPr bwMode="auto">
            <a:xfrm flipV="1">
              <a:off x="1125" y="1216"/>
              <a:ext cx="703" cy="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15" name="Text Box 8"/>
            <p:cNvSpPr txBox="1">
              <a:spLocks noChangeArrowheads="1"/>
            </p:cNvSpPr>
            <p:nvPr/>
          </p:nvSpPr>
          <p:spPr bwMode="auto">
            <a:xfrm>
              <a:off x="407" y="1068"/>
              <a:ext cx="662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tr-TR" b="0" dirty="0"/>
                <a:t>inputs</a:t>
              </a:r>
              <a:endParaRPr lang="en-US" b="0" dirty="0"/>
            </a:p>
          </p:txBody>
        </p:sp>
        <p:sp>
          <p:nvSpPr>
            <p:cNvPr id="4116" name="Line 9"/>
            <p:cNvSpPr>
              <a:spLocks noChangeShapeType="1"/>
            </p:cNvSpPr>
            <p:nvPr/>
          </p:nvSpPr>
          <p:spPr bwMode="auto">
            <a:xfrm>
              <a:off x="3355" y="1216"/>
              <a:ext cx="1226" cy="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17" name="Text Box 10"/>
            <p:cNvSpPr txBox="1">
              <a:spLocks noChangeArrowheads="1"/>
            </p:cNvSpPr>
            <p:nvPr/>
          </p:nvSpPr>
          <p:spPr bwMode="auto">
            <a:xfrm>
              <a:off x="4581" y="1072"/>
              <a:ext cx="801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tr-TR" b="0" dirty="0"/>
                <a:t>outputs</a:t>
              </a:r>
              <a:endParaRPr lang="en-US" b="0" dirty="0"/>
            </a:p>
          </p:txBody>
        </p:sp>
      </p:grpSp>
      <p:grpSp>
        <p:nvGrpSpPr>
          <p:cNvPr id="3" name="Group 22"/>
          <p:cNvGrpSpPr>
            <a:grpSpLocks/>
          </p:cNvGrpSpPr>
          <p:nvPr/>
        </p:nvGrpSpPr>
        <p:grpSpPr bwMode="auto">
          <a:xfrm>
            <a:off x="646113" y="2965450"/>
            <a:ext cx="4679950" cy="2759075"/>
            <a:chOff x="407" y="1868"/>
            <a:chExt cx="2948" cy="1738"/>
          </a:xfrm>
        </p:grpSpPr>
        <p:sp>
          <p:nvSpPr>
            <p:cNvPr id="4108" name="Rectangle 6"/>
            <p:cNvSpPr>
              <a:spLocks noChangeArrowheads="1"/>
            </p:cNvSpPr>
            <p:nvPr/>
          </p:nvSpPr>
          <p:spPr bwMode="auto">
            <a:xfrm>
              <a:off x="1828" y="2518"/>
              <a:ext cx="1527" cy="1088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/>
            <a:lstStyle/>
            <a:p>
              <a:pPr algn="ctr"/>
              <a:r>
                <a:rPr lang="tr-TR" b="0" dirty="0">
                  <a:solidFill>
                    <a:schemeClr val="bg1"/>
                  </a:solidFill>
                </a:rPr>
                <a:t>Storage Elements</a:t>
              </a:r>
              <a:endParaRPr lang="en-US" b="0" dirty="0">
                <a:solidFill>
                  <a:schemeClr val="bg1"/>
                </a:solidFill>
              </a:endParaRPr>
            </a:p>
          </p:txBody>
        </p:sp>
        <p:sp>
          <p:nvSpPr>
            <p:cNvPr id="4109" name="Line 15"/>
            <p:cNvSpPr>
              <a:spLocks noChangeShapeType="1"/>
            </p:cNvSpPr>
            <p:nvPr/>
          </p:nvSpPr>
          <p:spPr bwMode="auto">
            <a:xfrm>
              <a:off x="1389" y="1868"/>
              <a:ext cx="439" cy="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10" name="Line 16"/>
            <p:cNvSpPr>
              <a:spLocks noChangeShapeType="1"/>
            </p:cNvSpPr>
            <p:nvPr/>
          </p:nvSpPr>
          <p:spPr bwMode="auto">
            <a:xfrm>
              <a:off x="1398" y="1877"/>
              <a:ext cx="0" cy="120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11" name="Line 17"/>
            <p:cNvSpPr>
              <a:spLocks noChangeShapeType="1"/>
            </p:cNvSpPr>
            <p:nvPr/>
          </p:nvSpPr>
          <p:spPr bwMode="auto">
            <a:xfrm flipH="1">
              <a:off x="1389" y="3084"/>
              <a:ext cx="43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12" name="Text Box 18"/>
            <p:cNvSpPr txBox="1">
              <a:spLocks noChangeArrowheads="1"/>
            </p:cNvSpPr>
            <p:nvPr/>
          </p:nvSpPr>
          <p:spPr bwMode="auto">
            <a:xfrm>
              <a:off x="407" y="2374"/>
              <a:ext cx="982" cy="5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tr-TR" b="0" dirty="0"/>
                <a:t>Present state</a:t>
              </a:r>
              <a:endParaRPr lang="en-US" b="0" dirty="0"/>
            </a:p>
          </p:txBody>
        </p:sp>
      </p:grpSp>
      <p:grpSp>
        <p:nvGrpSpPr>
          <p:cNvPr id="4" name="Group 23"/>
          <p:cNvGrpSpPr>
            <a:grpSpLocks/>
          </p:cNvGrpSpPr>
          <p:nvPr/>
        </p:nvGrpSpPr>
        <p:grpSpPr bwMode="auto">
          <a:xfrm>
            <a:off x="5326073" y="2946400"/>
            <a:ext cx="2551117" cy="1930400"/>
            <a:chOff x="3355" y="1856"/>
            <a:chExt cx="1607" cy="1216"/>
          </a:xfrm>
        </p:grpSpPr>
        <p:sp>
          <p:nvSpPr>
            <p:cNvPr id="4104" name="Line 11"/>
            <p:cNvSpPr>
              <a:spLocks noChangeShapeType="1"/>
            </p:cNvSpPr>
            <p:nvPr/>
          </p:nvSpPr>
          <p:spPr bwMode="auto">
            <a:xfrm>
              <a:off x="3355" y="1856"/>
              <a:ext cx="439" cy="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05" name="Line 12"/>
            <p:cNvSpPr>
              <a:spLocks noChangeShapeType="1"/>
            </p:cNvSpPr>
            <p:nvPr/>
          </p:nvSpPr>
          <p:spPr bwMode="auto">
            <a:xfrm>
              <a:off x="3794" y="1865"/>
              <a:ext cx="0" cy="120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06" name="Line 13"/>
            <p:cNvSpPr>
              <a:spLocks noChangeShapeType="1"/>
            </p:cNvSpPr>
            <p:nvPr/>
          </p:nvSpPr>
          <p:spPr bwMode="auto">
            <a:xfrm flipH="1">
              <a:off x="3355" y="3072"/>
              <a:ext cx="43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07" name="Text Box 19"/>
            <p:cNvSpPr txBox="1">
              <a:spLocks noChangeArrowheads="1"/>
            </p:cNvSpPr>
            <p:nvPr/>
          </p:nvSpPr>
          <p:spPr bwMode="auto">
            <a:xfrm>
              <a:off x="3839" y="2374"/>
              <a:ext cx="1123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tr-TR" b="0" dirty="0"/>
                <a:t>Next state</a:t>
              </a:r>
              <a:endParaRPr lang="en-US" b="0" dirty="0"/>
            </a:p>
          </p:txBody>
        </p:sp>
      </p:grpSp>
      <p:sp>
        <p:nvSpPr>
          <p:cNvPr id="200724" name="Text Box 20"/>
          <p:cNvSpPr txBox="1">
            <a:spLocks noChangeArrowheads="1"/>
          </p:cNvSpPr>
          <p:nvPr/>
        </p:nvSpPr>
        <p:spPr bwMode="auto">
          <a:xfrm>
            <a:off x="523875" y="5881688"/>
            <a:ext cx="800735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tr-TR" b="0" dirty="0"/>
              <a:t>Present state depends on the inputs</a:t>
            </a:r>
            <a:r>
              <a:rPr lang="en-US" b="0" dirty="0"/>
              <a:t> and previous state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00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072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A7715BD-CB5A-D844-BC38-AF93F892D0E4}" type="slidenum">
              <a:rPr lang="ar-sa"/>
              <a:pPr/>
              <a:t>10</a:t>
            </a:fld>
            <a:endParaRPr lang="ar-sa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Verilog Digital System Design                              Z. Navabi, 2006</a:t>
            </a:r>
          </a:p>
        </p:txBody>
      </p:sp>
      <p:sp>
        <p:nvSpPr>
          <p:cNvPr id="805890" name="Rectangle 2"/>
          <p:cNvSpPr>
            <a:spLocks noGrp="1" noRot="1" noChangeArrowheads="1"/>
          </p:cNvSpPr>
          <p:nvPr>
            <p:ph type="title"/>
          </p:nvPr>
        </p:nvSpPr>
        <p:spPr>
          <a:noFill/>
          <a:ln/>
        </p:spPr>
        <p:txBody>
          <a:bodyPr anchor="t">
            <a:normAutofit fontScale="90000"/>
          </a:bodyPr>
          <a:lstStyle/>
          <a:p>
            <a:r>
              <a:rPr lang="tr-TR" dirty="0"/>
              <a:t>Simulation of S</a:t>
            </a:r>
            <a:r>
              <a:rPr lang="en-US" dirty="0"/>
              <a:t>R-Latch with Control Input</a:t>
            </a:r>
            <a:endParaRPr lang="en-US" dirty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pic>
        <p:nvPicPr>
          <p:cNvPr id="805894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286000"/>
            <a:ext cx="9164913" cy="2971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/>
              <a:t>D-Latch</a:t>
            </a:r>
          </a:p>
        </p:txBody>
      </p:sp>
      <p:sp>
        <p:nvSpPr>
          <p:cNvPr id="21094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763000" cy="1516063"/>
          </a:xfrm>
        </p:spPr>
        <p:txBody>
          <a:bodyPr>
            <a:normAutofit fontScale="92500" lnSpcReduction="10000"/>
          </a:bodyPr>
          <a:lstStyle/>
          <a:p>
            <a:r>
              <a:rPr lang="tr-TR" dirty="0"/>
              <a:t>Because the undefined situation can cause stability problems, SR latches are not used of</a:t>
            </a:r>
            <a:r>
              <a:rPr lang="en-US" dirty="0"/>
              <a:t>t</a:t>
            </a:r>
            <a:r>
              <a:rPr lang="tr-TR" dirty="0"/>
              <a:t>en.</a:t>
            </a:r>
            <a:endParaRPr lang="en-US" dirty="0"/>
          </a:p>
          <a:p>
            <a:r>
              <a:rPr lang="tr-TR" u="sng" dirty="0"/>
              <a:t>Solution</a:t>
            </a:r>
            <a:r>
              <a:rPr lang="en-US" dirty="0"/>
              <a:t>: D-latch</a:t>
            </a:r>
          </a:p>
        </p:txBody>
      </p:sp>
      <p:sp>
        <p:nvSpPr>
          <p:cNvPr id="143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B59D2F3-B779-4BAA-A835-CD8D3AFEC0D1}" type="slidenum">
              <a:rPr lang="en-US" altLang="en-US" smtClean="0"/>
              <a:pPr/>
              <a:t>11</a:t>
            </a:fld>
            <a:endParaRPr lang="en-US" altLang="en-US"/>
          </a:p>
        </p:txBody>
      </p:sp>
      <p:sp>
        <p:nvSpPr>
          <p:cNvPr id="210986" name="Rectangle 42"/>
          <p:cNvSpPr>
            <a:spLocks noChangeArrowheads="1"/>
          </p:cNvSpPr>
          <p:nvPr/>
        </p:nvSpPr>
        <p:spPr bwMode="auto">
          <a:xfrm>
            <a:off x="4572000" y="2587476"/>
            <a:ext cx="2540000" cy="2414588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43"/>
          <p:cNvGrpSpPr>
            <a:grpSpLocks/>
          </p:cNvGrpSpPr>
          <p:nvPr/>
        </p:nvGrpSpPr>
        <p:grpSpPr bwMode="auto">
          <a:xfrm>
            <a:off x="3727450" y="2587476"/>
            <a:ext cx="4089400" cy="2200275"/>
            <a:chOff x="2348" y="1856"/>
            <a:chExt cx="2576" cy="1386"/>
          </a:xfrm>
        </p:grpSpPr>
        <p:sp>
          <p:nvSpPr>
            <p:cNvPr id="14365" name="Text Box 4"/>
            <p:cNvSpPr txBox="1">
              <a:spLocks noChangeArrowheads="1"/>
            </p:cNvSpPr>
            <p:nvPr/>
          </p:nvSpPr>
          <p:spPr bwMode="auto">
            <a:xfrm>
              <a:off x="2588" y="2921"/>
              <a:ext cx="121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b="0"/>
                <a:t>R</a:t>
              </a:r>
            </a:p>
          </p:txBody>
        </p:sp>
        <p:sp>
          <p:nvSpPr>
            <p:cNvPr id="14366" name="Line 5"/>
            <p:cNvSpPr>
              <a:spLocks noChangeShapeType="1"/>
            </p:cNvSpPr>
            <p:nvPr/>
          </p:nvSpPr>
          <p:spPr bwMode="auto">
            <a:xfrm flipV="1">
              <a:off x="2365" y="2080"/>
              <a:ext cx="1010" cy="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67" name="Line 6"/>
            <p:cNvSpPr>
              <a:spLocks noChangeShapeType="1"/>
            </p:cNvSpPr>
            <p:nvPr/>
          </p:nvSpPr>
          <p:spPr bwMode="auto">
            <a:xfrm flipV="1">
              <a:off x="3784" y="2199"/>
              <a:ext cx="879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68" name="Line 7"/>
            <p:cNvSpPr>
              <a:spLocks noChangeShapeType="1"/>
            </p:cNvSpPr>
            <p:nvPr/>
          </p:nvSpPr>
          <p:spPr bwMode="auto">
            <a:xfrm flipV="1">
              <a:off x="3133" y="2322"/>
              <a:ext cx="22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69" name="Oval 8"/>
            <p:cNvSpPr>
              <a:spLocks noChangeArrowheads="1"/>
            </p:cNvSpPr>
            <p:nvPr/>
          </p:nvSpPr>
          <p:spPr bwMode="auto">
            <a:xfrm>
              <a:off x="3701" y="2156"/>
              <a:ext cx="83" cy="9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70" name="Text Box 9"/>
            <p:cNvSpPr txBox="1">
              <a:spLocks noChangeArrowheads="1"/>
            </p:cNvSpPr>
            <p:nvPr/>
          </p:nvSpPr>
          <p:spPr bwMode="auto">
            <a:xfrm>
              <a:off x="4720" y="2077"/>
              <a:ext cx="16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b="0"/>
                <a:t>Q</a:t>
              </a:r>
            </a:p>
          </p:txBody>
        </p:sp>
        <p:sp>
          <p:nvSpPr>
            <p:cNvPr id="14371" name="Line 10"/>
            <p:cNvSpPr>
              <a:spLocks noChangeShapeType="1"/>
            </p:cNvSpPr>
            <p:nvPr/>
          </p:nvSpPr>
          <p:spPr bwMode="auto">
            <a:xfrm>
              <a:off x="3133" y="2447"/>
              <a:ext cx="1136" cy="45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72" name="Text Box 11"/>
            <p:cNvSpPr txBox="1">
              <a:spLocks noChangeArrowheads="1"/>
            </p:cNvSpPr>
            <p:nvPr/>
          </p:nvSpPr>
          <p:spPr bwMode="auto">
            <a:xfrm>
              <a:off x="2540" y="1856"/>
              <a:ext cx="133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b="0"/>
                <a:t>S</a:t>
              </a:r>
            </a:p>
          </p:txBody>
        </p:sp>
        <p:sp>
          <p:nvSpPr>
            <p:cNvPr id="14373" name="Line 12"/>
            <p:cNvSpPr>
              <a:spLocks noChangeShapeType="1"/>
            </p:cNvSpPr>
            <p:nvPr/>
          </p:nvSpPr>
          <p:spPr bwMode="auto">
            <a:xfrm flipV="1">
              <a:off x="2348" y="3168"/>
              <a:ext cx="1010" cy="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74" name="Line 13"/>
            <p:cNvSpPr>
              <a:spLocks noChangeShapeType="1"/>
            </p:cNvSpPr>
            <p:nvPr/>
          </p:nvSpPr>
          <p:spPr bwMode="auto">
            <a:xfrm flipV="1">
              <a:off x="3785" y="3026"/>
              <a:ext cx="878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75" name="Line 14"/>
            <p:cNvSpPr>
              <a:spLocks noChangeShapeType="1"/>
            </p:cNvSpPr>
            <p:nvPr/>
          </p:nvSpPr>
          <p:spPr bwMode="auto">
            <a:xfrm flipV="1">
              <a:off x="3117" y="2902"/>
              <a:ext cx="22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76" name="Oval 15"/>
            <p:cNvSpPr>
              <a:spLocks noChangeArrowheads="1"/>
            </p:cNvSpPr>
            <p:nvPr/>
          </p:nvSpPr>
          <p:spPr bwMode="auto">
            <a:xfrm>
              <a:off x="3702" y="2983"/>
              <a:ext cx="83" cy="9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77" name="Text Box 16"/>
            <p:cNvSpPr txBox="1">
              <a:spLocks noChangeArrowheads="1"/>
            </p:cNvSpPr>
            <p:nvPr/>
          </p:nvSpPr>
          <p:spPr bwMode="auto">
            <a:xfrm>
              <a:off x="4721" y="2904"/>
              <a:ext cx="203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b="0"/>
                <a:t>Q’</a:t>
              </a:r>
            </a:p>
          </p:txBody>
        </p:sp>
        <p:sp>
          <p:nvSpPr>
            <p:cNvPr id="14378" name="Line 17"/>
            <p:cNvSpPr>
              <a:spLocks noChangeShapeType="1"/>
            </p:cNvSpPr>
            <p:nvPr/>
          </p:nvSpPr>
          <p:spPr bwMode="auto">
            <a:xfrm>
              <a:off x="4269" y="2902"/>
              <a:ext cx="1" cy="12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79" name="Line 18"/>
            <p:cNvSpPr>
              <a:spLocks noChangeShapeType="1"/>
            </p:cNvSpPr>
            <p:nvPr/>
          </p:nvSpPr>
          <p:spPr bwMode="auto">
            <a:xfrm>
              <a:off x="3133" y="2323"/>
              <a:ext cx="1" cy="12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80" name="Line 19"/>
            <p:cNvSpPr>
              <a:spLocks noChangeShapeType="1"/>
            </p:cNvSpPr>
            <p:nvPr/>
          </p:nvSpPr>
          <p:spPr bwMode="auto">
            <a:xfrm>
              <a:off x="3114" y="2780"/>
              <a:ext cx="1" cy="12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81" name="Line 20"/>
            <p:cNvSpPr>
              <a:spLocks noChangeShapeType="1"/>
            </p:cNvSpPr>
            <p:nvPr/>
          </p:nvSpPr>
          <p:spPr bwMode="auto">
            <a:xfrm>
              <a:off x="4268" y="2199"/>
              <a:ext cx="1" cy="12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82" name="Line 21"/>
            <p:cNvSpPr>
              <a:spLocks noChangeShapeType="1"/>
            </p:cNvSpPr>
            <p:nvPr/>
          </p:nvSpPr>
          <p:spPr bwMode="auto">
            <a:xfrm flipV="1">
              <a:off x="3114" y="2307"/>
              <a:ext cx="1156" cy="47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83" name="Oval 22"/>
            <p:cNvSpPr>
              <a:spLocks noChangeArrowheads="1"/>
            </p:cNvSpPr>
            <p:nvPr/>
          </p:nvSpPr>
          <p:spPr bwMode="auto">
            <a:xfrm>
              <a:off x="4242" y="2174"/>
              <a:ext cx="56" cy="5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84" name="Oval 23"/>
            <p:cNvSpPr>
              <a:spLocks noChangeArrowheads="1"/>
            </p:cNvSpPr>
            <p:nvPr/>
          </p:nvSpPr>
          <p:spPr bwMode="auto">
            <a:xfrm>
              <a:off x="4242" y="2998"/>
              <a:ext cx="56" cy="5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85" name="AutoShape 24"/>
            <p:cNvSpPr>
              <a:spLocks noChangeArrowheads="1"/>
            </p:cNvSpPr>
            <p:nvPr/>
          </p:nvSpPr>
          <p:spPr bwMode="auto">
            <a:xfrm>
              <a:off x="3358" y="1984"/>
              <a:ext cx="344" cy="418"/>
            </a:xfrm>
            <a:prstGeom prst="flowChartDelay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86" name="AutoShape 25"/>
            <p:cNvSpPr>
              <a:spLocks noChangeArrowheads="1"/>
            </p:cNvSpPr>
            <p:nvPr/>
          </p:nvSpPr>
          <p:spPr bwMode="auto">
            <a:xfrm>
              <a:off x="3339" y="2810"/>
              <a:ext cx="344" cy="432"/>
            </a:xfrm>
            <a:prstGeom prst="flowChartDelay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10985" name="Text Box 41"/>
          <p:cNvSpPr txBox="1">
            <a:spLocks noChangeArrowheads="1"/>
          </p:cNvSpPr>
          <p:nvPr/>
        </p:nvSpPr>
        <p:spPr bwMode="auto">
          <a:xfrm>
            <a:off x="839788" y="5265204"/>
            <a:ext cx="7847012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tr-TR" b="0" dirty="0"/>
              <a:t>This circuit garanties that S and R inputs are always each other’s complement.</a:t>
            </a:r>
            <a:endParaRPr lang="en-US" b="0" dirty="0"/>
          </a:p>
        </p:txBody>
      </p:sp>
      <p:grpSp>
        <p:nvGrpSpPr>
          <p:cNvPr id="3" name="Group 50"/>
          <p:cNvGrpSpPr>
            <a:grpSpLocks/>
          </p:cNvGrpSpPr>
          <p:nvPr/>
        </p:nvGrpSpPr>
        <p:grpSpPr bwMode="auto">
          <a:xfrm>
            <a:off x="757238" y="2606526"/>
            <a:ext cx="2997200" cy="2406650"/>
            <a:chOff x="477" y="1868"/>
            <a:chExt cx="1888" cy="1516"/>
          </a:xfrm>
        </p:grpSpPr>
        <p:sp>
          <p:nvSpPr>
            <p:cNvPr id="14345" name="Oval 26"/>
            <p:cNvSpPr>
              <a:spLocks noChangeArrowheads="1"/>
            </p:cNvSpPr>
            <p:nvPr/>
          </p:nvSpPr>
          <p:spPr bwMode="auto">
            <a:xfrm>
              <a:off x="2282" y="2040"/>
              <a:ext cx="83" cy="9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46" name="AutoShape 27"/>
            <p:cNvSpPr>
              <a:spLocks noChangeArrowheads="1"/>
            </p:cNvSpPr>
            <p:nvPr/>
          </p:nvSpPr>
          <p:spPr bwMode="auto">
            <a:xfrm>
              <a:off x="1939" y="1868"/>
              <a:ext cx="344" cy="418"/>
            </a:xfrm>
            <a:prstGeom prst="flowChartDelay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47" name="Oval 28"/>
            <p:cNvSpPr>
              <a:spLocks noChangeArrowheads="1"/>
            </p:cNvSpPr>
            <p:nvPr/>
          </p:nvSpPr>
          <p:spPr bwMode="auto">
            <a:xfrm>
              <a:off x="2265" y="3131"/>
              <a:ext cx="83" cy="9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48" name="AutoShape 29"/>
            <p:cNvSpPr>
              <a:spLocks noChangeArrowheads="1"/>
            </p:cNvSpPr>
            <p:nvPr/>
          </p:nvSpPr>
          <p:spPr bwMode="auto">
            <a:xfrm>
              <a:off x="1922" y="2959"/>
              <a:ext cx="344" cy="418"/>
            </a:xfrm>
            <a:prstGeom prst="flowChartDelay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49" name="Line 30"/>
            <p:cNvSpPr>
              <a:spLocks noChangeShapeType="1"/>
            </p:cNvSpPr>
            <p:nvPr/>
          </p:nvSpPr>
          <p:spPr bwMode="auto">
            <a:xfrm flipV="1">
              <a:off x="665" y="1975"/>
              <a:ext cx="127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50" name="Line 31"/>
            <p:cNvSpPr>
              <a:spLocks noChangeShapeType="1"/>
            </p:cNvSpPr>
            <p:nvPr/>
          </p:nvSpPr>
          <p:spPr bwMode="auto">
            <a:xfrm flipV="1">
              <a:off x="1470" y="3269"/>
              <a:ext cx="45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51" name="Line 32"/>
            <p:cNvSpPr>
              <a:spLocks noChangeShapeType="1"/>
            </p:cNvSpPr>
            <p:nvPr/>
          </p:nvSpPr>
          <p:spPr bwMode="auto">
            <a:xfrm flipV="1">
              <a:off x="1717" y="2155"/>
              <a:ext cx="22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52" name="Line 33"/>
            <p:cNvSpPr>
              <a:spLocks noChangeShapeType="1"/>
            </p:cNvSpPr>
            <p:nvPr/>
          </p:nvSpPr>
          <p:spPr bwMode="auto">
            <a:xfrm flipH="1">
              <a:off x="1717" y="2156"/>
              <a:ext cx="0" cy="89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53" name="Line 34"/>
            <p:cNvSpPr>
              <a:spLocks noChangeShapeType="1"/>
            </p:cNvSpPr>
            <p:nvPr/>
          </p:nvSpPr>
          <p:spPr bwMode="auto">
            <a:xfrm flipV="1">
              <a:off x="1727" y="3063"/>
              <a:ext cx="19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54" name="Line 35"/>
            <p:cNvSpPr>
              <a:spLocks noChangeShapeType="1"/>
            </p:cNvSpPr>
            <p:nvPr/>
          </p:nvSpPr>
          <p:spPr bwMode="auto">
            <a:xfrm flipV="1">
              <a:off x="665" y="2588"/>
              <a:ext cx="105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55" name="Oval 36"/>
            <p:cNvSpPr>
              <a:spLocks noChangeArrowheads="1"/>
            </p:cNvSpPr>
            <p:nvPr/>
          </p:nvSpPr>
          <p:spPr bwMode="auto">
            <a:xfrm>
              <a:off x="1689" y="2560"/>
              <a:ext cx="56" cy="5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56" name="Text Box 37"/>
            <p:cNvSpPr txBox="1">
              <a:spLocks noChangeArrowheads="1"/>
            </p:cNvSpPr>
            <p:nvPr/>
          </p:nvSpPr>
          <p:spPr bwMode="auto">
            <a:xfrm>
              <a:off x="480" y="2473"/>
              <a:ext cx="116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b="0"/>
                <a:t>C</a:t>
              </a:r>
            </a:p>
          </p:txBody>
        </p:sp>
        <p:sp>
          <p:nvSpPr>
            <p:cNvPr id="14357" name="Line 38"/>
            <p:cNvSpPr>
              <a:spLocks noChangeShapeType="1"/>
            </p:cNvSpPr>
            <p:nvPr/>
          </p:nvSpPr>
          <p:spPr bwMode="auto">
            <a:xfrm flipV="1">
              <a:off x="967" y="1975"/>
              <a:ext cx="0" cy="129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58" name="Oval 39"/>
            <p:cNvSpPr>
              <a:spLocks noChangeArrowheads="1"/>
            </p:cNvSpPr>
            <p:nvPr/>
          </p:nvSpPr>
          <p:spPr bwMode="auto">
            <a:xfrm>
              <a:off x="938" y="1948"/>
              <a:ext cx="56" cy="5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59" name="Text Box 40"/>
            <p:cNvSpPr txBox="1">
              <a:spLocks noChangeArrowheads="1"/>
            </p:cNvSpPr>
            <p:nvPr/>
          </p:nvSpPr>
          <p:spPr bwMode="auto">
            <a:xfrm>
              <a:off x="477" y="1868"/>
              <a:ext cx="139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b="0"/>
                <a:t>D</a:t>
              </a:r>
            </a:p>
          </p:txBody>
        </p:sp>
        <p:grpSp>
          <p:nvGrpSpPr>
            <p:cNvPr id="14360" name="Group 45"/>
            <p:cNvGrpSpPr>
              <a:grpSpLocks/>
            </p:cNvGrpSpPr>
            <p:nvPr/>
          </p:nvGrpSpPr>
          <p:grpSpPr bwMode="auto">
            <a:xfrm>
              <a:off x="980" y="3166"/>
              <a:ext cx="531" cy="218"/>
              <a:chOff x="960" y="1824"/>
              <a:chExt cx="1015" cy="457"/>
            </a:xfrm>
          </p:grpSpPr>
          <p:sp>
            <p:nvSpPr>
              <p:cNvPr id="14361" name="AutoShape 46"/>
              <p:cNvSpPr>
                <a:spLocks noChangeArrowheads="1"/>
              </p:cNvSpPr>
              <p:nvPr/>
            </p:nvSpPr>
            <p:spPr bwMode="auto">
              <a:xfrm rot="5400000">
                <a:off x="1186" y="1870"/>
                <a:ext cx="457" cy="366"/>
              </a:xfrm>
              <a:prstGeom prst="flowChartExtract">
                <a:avLst/>
              </a:prstGeom>
              <a:solidFill>
                <a:srgbClr val="FF3300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62" name="Oval 47"/>
              <p:cNvSpPr>
                <a:spLocks noChangeArrowheads="1"/>
              </p:cNvSpPr>
              <p:nvPr/>
            </p:nvSpPr>
            <p:spPr bwMode="auto">
              <a:xfrm>
                <a:off x="1584" y="1980"/>
                <a:ext cx="128" cy="143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63" name="Line 48"/>
              <p:cNvSpPr>
                <a:spLocks noChangeShapeType="1"/>
              </p:cNvSpPr>
              <p:nvPr/>
            </p:nvSpPr>
            <p:spPr bwMode="auto">
              <a:xfrm>
                <a:off x="960" y="2059"/>
                <a:ext cx="273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64" name="Line 49"/>
              <p:cNvSpPr>
                <a:spLocks noChangeShapeType="1"/>
              </p:cNvSpPr>
              <p:nvPr/>
            </p:nvSpPr>
            <p:spPr bwMode="auto">
              <a:xfrm>
                <a:off x="1702" y="2047"/>
                <a:ext cx="273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0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10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10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10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0947" grpId="0" build="p"/>
      <p:bldP spid="210986" grpId="0" animBg="1"/>
      <p:bldP spid="21098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D480767-B60B-4646-A327-DC15F7D3AC99}" type="slidenum">
              <a:rPr lang="ar-sa"/>
              <a:pPr/>
              <a:t>12</a:t>
            </a:fld>
            <a:endParaRPr lang="ar-sa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Verilog Digital System Design                              Z. Navabi, 2006</a:t>
            </a:r>
          </a:p>
        </p:txBody>
      </p:sp>
      <p:pic>
        <p:nvPicPr>
          <p:cNvPr id="807941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362200"/>
            <a:ext cx="915237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Simulation of D-Latch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D-Latch</a:t>
            </a:r>
          </a:p>
        </p:txBody>
      </p:sp>
      <p:sp>
        <p:nvSpPr>
          <p:cNvPr id="21197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3100388"/>
            <a:ext cx="8763000" cy="623887"/>
          </a:xfrm>
        </p:spPr>
        <p:txBody>
          <a:bodyPr>
            <a:normAutofit/>
          </a:bodyPr>
          <a:lstStyle/>
          <a:p>
            <a:r>
              <a:rPr lang="tr-TR" dirty="0"/>
              <a:t>D input is sampled when C</a:t>
            </a:r>
            <a:r>
              <a:rPr lang="tr-TR"/>
              <a:t>=1.</a:t>
            </a:r>
            <a:endParaRPr lang="en-US" dirty="0"/>
          </a:p>
        </p:txBody>
      </p:sp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5E29043-F21E-4BA7-A9E8-1CAC81275F4D}" type="slidenum">
              <a:rPr lang="en-US" altLang="en-US" smtClean="0"/>
              <a:pPr/>
              <a:t>13</a:t>
            </a:fld>
            <a:endParaRPr lang="en-US" altLang="en-US"/>
          </a:p>
        </p:txBody>
      </p:sp>
      <p:graphicFrame>
        <p:nvGraphicFramePr>
          <p:cNvPr id="212039" name="Group 71"/>
          <p:cNvGraphicFramePr>
            <a:graphicFrameLocks noGrp="1"/>
          </p:cNvGraphicFramePr>
          <p:nvPr/>
        </p:nvGraphicFramePr>
        <p:xfrm>
          <a:off x="1016000" y="1120775"/>
          <a:ext cx="6357938" cy="1828800"/>
        </p:xfrm>
        <a:graphic>
          <a:graphicData uri="http://schemas.openxmlformats.org/drawingml/2006/table">
            <a:tbl>
              <a:tblPr/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099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C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D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Next state of 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X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No change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62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Q = 0; reset </a:t>
                      </a:r>
                      <a:r>
                        <a:rPr kumimoji="0" lang="tr-TR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state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62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Q = 1; set </a:t>
                      </a:r>
                      <a:r>
                        <a:rPr kumimoji="0" lang="tr-TR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state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2" name="Group 110"/>
          <p:cNvGrpSpPr>
            <a:grpSpLocks/>
          </p:cNvGrpSpPr>
          <p:nvPr/>
        </p:nvGrpSpPr>
        <p:grpSpPr bwMode="auto">
          <a:xfrm>
            <a:off x="1015442" y="4191000"/>
            <a:ext cx="2584450" cy="2085975"/>
            <a:chOff x="162" y="2640"/>
            <a:chExt cx="1628" cy="1314"/>
          </a:xfrm>
        </p:grpSpPr>
        <p:sp>
          <p:nvSpPr>
            <p:cNvPr id="15407" name="Rectangle 72"/>
            <p:cNvSpPr>
              <a:spLocks noChangeArrowheads="1"/>
            </p:cNvSpPr>
            <p:nvPr/>
          </p:nvSpPr>
          <p:spPr bwMode="auto">
            <a:xfrm>
              <a:off x="590" y="2640"/>
              <a:ext cx="695" cy="859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08" name="Line 73"/>
            <p:cNvSpPr>
              <a:spLocks noChangeShapeType="1"/>
            </p:cNvSpPr>
            <p:nvPr/>
          </p:nvSpPr>
          <p:spPr bwMode="auto">
            <a:xfrm flipH="1">
              <a:off x="325" y="2795"/>
              <a:ext cx="26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09" name="Line 74"/>
            <p:cNvSpPr>
              <a:spLocks noChangeShapeType="1"/>
            </p:cNvSpPr>
            <p:nvPr/>
          </p:nvSpPr>
          <p:spPr bwMode="auto">
            <a:xfrm flipH="1">
              <a:off x="316" y="3328"/>
              <a:ext cx="26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10" name="Text Box 75"/>
            <p:cNvSpPr txBox="1">
              <a:spLocks noChangeArrowheads="1"/>
            </p:cNvSpPr>
            <p:nvPr/>
          </p:nvSpPr>
          <p:spPr bwMode="auto">
            <a:xfrm>
              <a:off x="162" y="2680"/>
              <a:ext cx="133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b="0"/>
                <a:t>S</a:t>
              </a:r>
            </a:p>
          </p:txBody>
        </p:sp>
        <p:sp>
          <p:nvSpPr>
            <p:cNvPr id="15411" name="Text Box 76"/>
            <p:cNvSpPr txBox="1">
              <a:spLocks noChangeArrowheads="1"/>
            </p:cNvSpPr>
            <p:nvPr/>
          </p:nvSpPr>
          <p:spPr bwMode="auto">
            <a:xfrm>
              <a:off x="177" y="3213"/>
              <a:ext cx="121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b="0"/>
                <a:t>R</a:t>
              </a:r>
            </a:p>
          </p:txBody>
        </p:sp>
        <p:sp>
          <p:nvSpPr>
            <p:cNvPr id="15412" name="Line 77"/>
            <p:cNvSpPr>
              <a:spLocks noChangeShapeType="1"/>
            </p:cNvSpPr>
            <p:nvPr/>
          </p:nvSpPr>
          <p:spPr bwMode="auto">
            <a:xfrm flipH="1">
              <a:off x="1285" y="2795"/>
              <a:ext cx="26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13" name="Line 78"/>
            <p:cNvSpPr>
              <a:spLocks noChangeShapeType="1"/>
            </p:cNvSpPr>
            <p:nvPr/>
          </p:nvSpPr>
          <p:spPr bwMode="auto">
            <a:xfrm flipH="1">
              <a:off x="1386" y="3328"/>
              <a:ext cx="15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14" name="Text Box 79"/>
            <p:cNvSpPr txBox="1">
              <a:spLocks noChangeArrowheads="1"/>
            </p:cNvSpPr>
            <p:nvPr/>
          </p:nvSpPr>
          <p:spPr bwMode="auto">
            <a:xfrm>
              <a:off x="1572" y="2680"/>
              <a:ext cx="16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b="0"/>
                <a:t>Q</a:t>
              </a:r>
            </a:p>
          </p:txBody>
        </p:sp>
        <p:sp>
          <p:nvSpPr>
            <p:cNvPr id="15415" name="Text Box 80"/>
            <p:cNvSpPr txBox="1">
              <a:spLocks noChangeArrowheads="1"/>
            </p:cNvSpPr>
            <p:nvPr/>
          </p:nvSpPr>
          <p:spPr bwMode="auto">
            <a:xfrm>
              <a:off x="1587" y="3213"/>
              <a:ext cx="203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b="0"/>
                <a:t>Q’</a:t>
              </a:r>
            </a:p>
          </p:txBody>
        </p:sp>
        <p:sp>
          <p:nvSpPr>
            <p:cNvPr id="15416" name="Oval 81"/>
            <p:cNvSpPr>
              <a:spLocks noChangeArrowheads="1"/>
            </p:cNvSpPr>
            <p:nvPr/>
          </p:nvSpPr>
          <p:spPr bwMode="auto">
            <a:xfrm>
              <a:off x="1303" y="3278"/>
              <a:ext cx="83" cy="9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17" name="Text Box 82"/>
            <p:cNvSpPr txBox="1">
              <a:spLocks noChangeArrowheads="1"/>
            </p:cNvSpPr>
            <p:nvPr/>
          </p:nvSpPr>
          <p:spPr bwMode="auto">
            <a:xfrm>
              <a:off x="454" y="3666"/>
              <a:ext cx="90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0"/>
                <a:t>SR-latch</a:t>
              </a:r>
            </a:p>
          </p:txBody>
        </p:sp>
      </p:grpSp>
      <p:grpSp>
        <p:nvGrpSpPr>
          <p:cNvPr id="4" name="Group 112"/>
          <p:cNvGrpSpPr>
            <a:grpSpLocks/>
          </p:cNvGrpSpPr>
          <p:nvPr/>
        </p:nvGrpSpPr>
        <p:grpSpPr bwMode="auto">
          <a:xfrm>
            <a:off x="4896036" y="4206875"/>
            <a:ext cx="2584450" cy="2085975"/>
            <a:chOff x="3869" y="2650"/>
            <a:chExt cx="1628" cy="1314"/>
          </a:xfrm>
        </p:grpSpPr>
        <p:sp>
          <p:nvSpPr>
            <p:cNvPr id="15383" name="Rectangle 97"/>
            <p:cNvSpPr>
              <a:spLocks noChangeArrowheads="1"/>
            </p:cNvSpPr>
            <p:nvPr/>
          </p:nvSpPr>
          <p:spPr bwMode="auto">
            <a:xfrm>
              <a:off x="4297" y="2650"/>
              <a:ext cx="695" cy="859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84" name="Line 98"/>
            <p:cNvSpPr>
              <a:spLocks noChangeShapeType="1"/>
            </p:cNvSpPr>
            <p:nvPr/>
          </p:nvSpPr>
          <p:spPr bwMode="auto">
            <a:xfrm flipH="1" flipV="1">
              <a:off x="4032" y="2805"/>
              <a:ext cx="26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85" name="Line 99"/>
            <p:cNvSpPr>
              <a:spLocks noChangeShapeType="1"/>
            </p:cNvSpPr>
            <p:nvPr/>
          </p:nvSpPr>
          <p:spPr bwMode="auto">
            <a:xfrm flipH="1">
              <a:off x="4023" y="3338"/>
              <a:ext cx="27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86" name="Text Box 100"/>
            <p:cNvSpPr txBox="1">
              <a:spLocks noChangeArrowheads="1"/>
            </p:cNvSpPr>
            <p:nvPr/>
          </p:nvSpPr>
          <p:spPr bwMode="auto">
            <a:xfrm>
              <a:off x="3869" y="2690"/>
              <a:ext cx="139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b="0"/>
                <a:t>D</a:t>
              </a:r>
            </a:p>
          </p:txBody>
        </p:sp>
        <p:sp>
          <p:nvSpPr>
            <p:cNvPr id="15387" name="Text Box 101"/>
            <p:cNvSpPr txBox="1">
              <a:spLocks noChangeArrowheads="1"/>
            </p:cNvSpPr>
            <p:nvPr/>
          </p:nvSpPr>
          <p:spPr bwMode="auto">
            <a:xfrm>
              <a:off x="3884" y="3223"/>
              <a:ext cx="116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b="0"/>
                <a:t>C</a:t>
              </a:r>
            </a:p>
          </p:txBody>
        </p:sp>
        <p:sp>
          <p:nvSpPr>
            <p:cNvPr id="15388" name="Line 102"/>
            <p:cNvSpPr>
              <a:spLocks noChangeShapeType="1"/>
            </p:cNvSpPr>
            <p:nvPr/>
          </p:nvSpPr>
          <p:spPr bwMode="auto">
            <a:xfrm flipH="1">
              <a:off x="4992" y="2805"/>
              <a:ext cx="26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89" name="Line 103"/>
            <p:cNvSpPr>
              <a:spLocks noChangeShapeType="1"/>
            </p:cNvSpPr>
            <p:nvPr/>
          </p:nvSpPr>
          <p:spPr bwMode="auto">
            <a:xfrm flipH="1">
              <a:off x="5093" y="3338"/>
              <a:ext cx="15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90" name="Text Box 104"/>
            <p:cNvSpPr txBox="1">
              <a:spLocks noChangeArrowheads="1"/>
            </p:cNvSpPr>
            <p:nvPr/>
          </p:nvSpPr>
          <p:spPr bwMode="auto">
            <a:xfrm>
              <a:off x="5279" y="2690"/>
              <a:ext cx="16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b="0"/>
                <a:t>Q</a:t>
              </a:r>
            </a:p>
          </p:txBody>
        </p:sp>
        <p:sp>
          <p:nvSpPr>
            <p:cNvPr id="15391" name="Text Box 105"/>
            <p:cNvSpPr txBox="1">
              <a:spLocks noChangeArrowheads="1"/>
            </p:cNvSpPr>
            <p:nvPr/>
          </p:nvSpPr>
          <p:spPr bwMode="auto">
            <a:xfrm>
              <a:off x="5294" y="3223"/>
              <a:ext cx="203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b="0"/>
                <a:t>Q’</a:t>
              </a:r>
            </a:p>
          </p:txBody>
        </p:sp>
        <p:sp>
          <p:nvSpPr>
            <p:cNvPr id="15392" name="Oval 106"/>
            <p:cNvSpPr>
              <a:spLocks noChangeArrowheads="1"/>
            </p:cNvSpPr>
            <p:nvPr/>
          </p:nvSpPr>
          <p:spPr bwMode="auto">
            <a:xfrm>
              <a:off x="5010" y="3288"/>
              <a:ext cx="83" cy="9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93" name="Text Box 107"/>
            <p:cNvSpPr txBox="1">
              <a:spLocks noChangeArrowheads="1"/>
            </p:cNvSpPr>
            <p:nvPr/>
          </p:nvSpPr>
          <p:spPr bwMode="auto">
            <a:xfrm>
              <a:off x="4161" y="3676"/>
              <a:ext cx="78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0"/>
                <a:t>D-latch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2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11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1971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8620"/>
            <a:ext cx="8229600" cy="1143000"/>
          </a:xfrm>
        </p:spPr>
        <p:txBody>
          <a:bodyPr>
            <a:normAutofit/>
          </a:bodyPr>
          <a:lstStyle/>
          <a:p>
            <a:r>
              <a:rPr lang="tr-TR" dirty="0"/>
              <a:t>D Latch as a Storage Element</a:t>
            </a:r>
            <a:endParaRPr lang="en-US" dirty="0"/>
          </a:p>
        </p:txBody>
      </p:sp>
      <p:sp>
        <p:nvSpPr>
          <p:cNvPr id="21299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763000" cy="5494338"/>
          </a:xfrm>
        </p:spPr>
        <p:txBody>
          <a:bodyPr>
            <a:normAutofit fontScale="92500" lnSpcReduction="10000"/>
          </a:bodyPr>
          <a:lstStyle/>
          <a:p>
            <a:r>
              <a:rPr lang="tr-TR" dirty="0"/>
              <a:t>When C = 1 D latch copies the input to the output.</a:t>
            </a:r>
            <a:endParaRPr lang="en-US" dirty="0"/>
          </a:p>
          <a:p>
            <a:r>
              <a:rPr lang="en-US" dirty="0"/>
              <a:t>When C = 0 the information is kept unchanged.</a:t>
            </a:r>
          </a:p>
          <a:p>
            <a:r>
              <a:rPr lang="tr-TR" dirty="0"/>
              <a:t>Latches are called </a:t>
            </a:r>
            <a:r>
              <a:rPr lang="tr-TR" dirty="0">
                <a:solidFill>
                  <a:srgbClr val="FF0000"/>
                </a:solidFill>
              </a:rPr>
              <a:t>level triggered</a:t>
            </a:r>
            <a:r>
              <a:rPr lang="tr-TR" dirty="0"/>
              <a:t>.</a:t>
            </a:r>
            <a:endParaRPr lang="en-US" dirty="0"/>
          </a:p>
          <a:p>
            <a:pPr lvl="1"/>
            <a:r>
              <a:rPr lang="tr-TR" dirty="0"/>
              <a:t>While C is in logic-1 level, the changes at the input cause changes at the output.</a:t>
            </a:r>
          </a:p>
          <a:p>
            <a:r>
              <a:rPr lang="tr-TR" dirty="0"/>
              <a:t>The states of the storage elements should change synchronously.</a:t>
            </a:r>
            <a:endParaRPr lang="en-US" dirty="0"/>
          </a:p>
          <a:p>
            <a:r>
              <a:rPr lang="tr-TR" dirty="0"/>
              <a:t>We need a storage element which changes the state in a very short time spot.</a:t>
            </a:r>
          </a:p>
          <a:p>
            <a:r>
              <a:rPr lang="tr-TR" dirty="0"/>
              <a:t>These storage elements are called </a:t>
            </a:r>
            <a:r>
              <a:rPr lang="tr-TR" dirty="0">
                <a:solidFill>
                  <a:srgbClr val="FF0000"/>
                </a:solidFill>
              </a:rPr>
              <a:t>edge triggered </a:t>
            </a:r>
            <a:r>
              <a:rPr lang="tr-TR" dirty="0"/>
              <a:t>and specially flip-flops.</a:t>
            </a:r>
            <a:endParaRPr lang="en-US" dirty="0"/>
          </a:p>
        </p:txBody>
      </p:sp>
      <p:sp>
        <p:nvSpPr>
          <p:cNvPr id="163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B9F3CE6-E3E0-40A2-B0C7-41D608A99BDA}" type="slidenum">
              <a:rPr lang="en-US" altLang="en-US" smtClean="0"/>
              <a:pPr/>
              <a:t>14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2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12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12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12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12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12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129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2995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8620"/>
            <a:ext cx="8229600" cy="1143000"/>
          </a:xfrm>
        </p:spPr>
        <p:txBody>
          <a:bodyPr>
            <a:normAutofit/>
          </a:bodyPr>
          <a:lstStyle/>
          <a:p>
            <a:r>
              <a:rPr lang="tr-TR" dirty="0"/>
              <a:t>Edge Triggered D </a:t>
            </a:r>
            <a:r>
              <a:rPr lang="en-US" dirty="0"/>
              <a:t>Flip-Flop</a:t>
            </a:r>
          </a:p>
        </p:txBody>
      </p:sp>
      <p:sp>
        <p:nvSpPr>
          <p:cNvPr id="21606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873125"/>
            <a:ext cx="8763000" cy="1052513"/>
          </a:xfrm>
        </p:spPr>
        <p:txBody>
          <a:bodyPr>
            <a:normAutofit lnSpcReduction="10000"/>
          </a:bodyPr>
          <a:lstStyle/>
          <a:p>
            <a:r>
              <a:rPr lang="tr-TR" dirty="0"/>
              <a:t>Edge triggered </a:t>
            </a:r>
            <a:r>
              <a:rPr lang="en-US" dirty="0"/>
              <a:t>D flip-flop can be constructed by using two D latches</a:t>
            </a:r>
            <a:r>
              <a:rPr lang="tr-TR" dirty="0"/>
              <a:t>.</a:t>
            </a:r>
            <a:endParaRPr lang="en-US" dirty="0"/>
          </a:p>
        </p:txBody>
      </p:sp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4919F93-E864-4085-8EBD-74CAFA2E86D3}" type="slidenum">
              <a:rPr lang="en-US" altLang="en-US" smtClean="0"/>
              <a:pPr/>
              <a:t>15</a:t>
            </a:fld>
            <a:endParaRPr lang="en-US" altLang="en-US"/>
          </a:p>
        </p:txBody>
      </p:sp>
      <p:sp>
        <p:nvSpPr>
          <p:cNvPr id="216068" name="Rectangle 4"/>
          <p:cNvSpPr>
            <a:spLocks noChangeArrowheads="1"/>
          </p:cNvSpPr>
          <p:nvPr/>
        </p:nvSpPr>
        <p:spPr bwMode="auto">
          <a:xfrm>
            <a:off x="1789113" y="2033588"/>
            <a:ext cx="1103312" cy="1363662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sz="1800" b="0" dirty="0">
                <a:solidFill>
                  <a:schemeClr val="bg1"/>
                </a:solidFill>
              </a:rPr>
              <a:t>D latch</a:t>
            </a:r>
          </a:p>
          <a:p>
            <a:pPr algn="ctr"/>
            <a:r>
              <a:rPr lang="en-US" sz="1800" b="0" dirty="0">
                <a:solidFill>
                  <a:schemeClr val="bg1"/>
                </a:solidFill>
              </a:rPr>
              <a:t>(master)</a:t>
            </a:r>
          </a:p>
        </p:txBody>
      </p:sp>
      <p:sp>
        <p:nvSpPr>
          <p:cNvPr id="19462" name="Text Box 7"/>
          <p:cNvSpPr txBox="1">
            <a:spLocks noChangeArrowheads="1"/>
          </p:cNvSpPr>
          <p:nvPr/>
        </p:nvSpPr>
        <p:spPr bwMode="auto">
          <a:xfrm>
            <a:off x="1831975" y="2154238"/>
            <a:ext cx="1651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 b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19463" name="Text Box 8"/>
          <p:cNvSpPr txBox="1">
            <a:spLocks noChangeArrowheads="1"/>
          </p:cNvSpPr>
          <p:nvPr/>
        </p:nvSpPr>
        <p:spPr bwMode="auto">
          <a:xfrm>
            <a:off x="1812925" y="3014663"/>
            <a:ext cx="1381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 b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19464" name="Text Box 11"/>
          <p:cNvSpPr txBox="1">
            <a:spLocks noChangeArrowheads="1"/>
          </p:cNvSpPr>
          <p:nvPr/>
        </p:nvSpPr>
        <p:spPr bwMode="auto">
          <a:xfrm>
            <a:off x="2597150" y="2135188"/>
            <a:ext cx="20002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 b="0">
                <a:solidFill>
                  <a:schemeClr val="bg1"/>
                </a:solidFill>
              </a:rPr>
              <a:t>Q</a:t>
            </a:r>
          </a:p>
        </p:txBody>
      </p:sp>
      <p:sp>
        <p:nvSpPr>
          <p:cNvPr id="216080" name="Rectangle 16"/>
          <p:cNvSpPr>
            <a:spLocks noChangeArrowheads="1"/>
          </p:cNvSpPr>
          <p:nvPr/>
        </p:nvSpPr>
        <p:spPr bwMode="auto">
          <a:xfrm>
            <a:off x="4421188" y="2027238"/>
            <a:ext cx="1103312" cy="1363662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sz="1800" b="0">
                <a:solidFill>
                  <a:schemeClr val="bg1"/>
                </a:solidFill>
              </a:rPr>
              <a:t>D latch</a:t>
            </a:r>
          </a:p>
          <a:p>
            <a:pPr algn="ctr"/>
            <a:r>
              <a:rPr lang="en-US" sz="1800" b="0">
                <a:solidFill>
                  <a:schemeClr val="bg1"/>
                </a:solidFill>
              </a:rPr>
              <a:t>(slave)</a:t>
            </a:r>
          </a:p>
        </p:txBody>
      </p:sp>
      <p:sp>
        <p:nvSpPr>
          <p:cNvPr id="19466" name="Text Box 18"/>
          <p:cNvSpPr txBox="1">
            <a:spLocks noChangeArrowheads="1"/>
          </p:cNvSpPr>
          <p:nvPr/>
        </p:nvSpPr>
        <p:spPr bwMode="auto">
          <a:xfrm>
            <a:off x="4464050" y="2147888"/>
            <a:ext cx="1651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 b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19467" name="Text Box 19"/>
          <p:cNvSpPr txBox="1">
            <a:spLocks noChangeArrowheads="1"/>
          </p:cNvSpPr>
          <p:nvPr/>
        </p:nvSpPr>
        <p:spPr bwMode="auto">
          <a:xfrm>
            <a:off x="4445000" y="3008313"/>
            <a:ext cx="1381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 b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19468" name="Text Box 21"/>
          <p:cNvSpPr txBox="1">
            <a:spLocks noChangeArrowheads="1"/>
          </p:cNvSpPr>
          <p:nvPr/>
        </p:nvSpPr>
        <p:spPr bwMode="auto">
          <a:xfrm>
            <a:off x="5229225" y="2128838"/>
            <a:ext cx="20002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 b="0">
                <a:solidFill>
                  <a:schemeClr val="bg1"/>
                </a:solidFill>
              </a:rPr>
              <a:t>Q</a:t>
            </a:r>
          </a:p>
        </p:txBody>
      </p:sp>
      <p:grpSp>
        <p:nvGrpSpPr>
          <p:cNvPr id="2" name="Group 65"/>
          <p:cNvGrpSpPr>
            <a:grpSpLocks/>
          </p:cNvGrpSpPr>
          <p:nvPr/>
        </p:nvGrpSpPr>
        <p:grpSpPr bwMode="auto">
          <a:xfrm>
            <a:off x="142875" y="3125788"/>
            <a:ext cx="1646238" cy="965200"/>
            <a:chOff x="240" y="2267"/>
            <a:chExt cx="1037" cy="608"/>
          </a:xfrm>
        </p:grpSpPr>
        <p:sp>
          <p:nvSpPr>
            <p:cNvPr id="19511" name="Line 6"/>
            <p:cNvSpPr>
              <a:spLocks noChangeShapeType="1"/>
            </p:cNvSpPr>
            <p:nvPr/>
          </p:nvSpPr>
          <p:spPr bwMode="auto">
            <a:xfrm flipH="1">
              <a:off x="1003" y="2267"/>
              <a:ext cx="27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512" name="Line 28"/>
            <p:cNvSpPr>
              <a:spLocks noChangeShapeType="1"/>
            </p:cNvSpPr>
            <p:nvPr/>
          </p:nvSpPr>
          <p:spPr bwMode="auto">
            <a:xfrm flipH="1">
              <a:off x="539" y="2803"/>
              <a:ext cx="46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513" name="Line 29"/>
            <p:cNvSpPr>
              <a:spLocks noChangeShapeType="1"/>
            </p:cNvSpPr>
            <p:nvPr/>
          </p:nvSpPr>
          <p:spPr bwMode="auto">
            <a:xfrm>
              <a:off x="1003" y="2267"/>
              <a:ext cx="0" cy="5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514" name="Text Box 34"/>
            <p:cNvSpPr txBox="1">
              <a:spLocks noChangeArrowheads="1"/>
            </p:cNvSpPr>
            <p:nvPr/>
          </p:nvSpPr>
          <p:spPr bwMode="auto">
            <a:xfrm>
              <a:off x="240" y="2683"/>
              <a:ext cx="21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 b="0" dirty="0" err="1"/>
                <a:t>clk</a:t>
              </a:r>
              <a:endParaRPr lang="en-US" sz="2000" b="0" dirty="0"/>
            </a:p>
          </p:txBody>
        </p:sp>
      </p:grpSp>
      <p:grpSp>
        <p:nvGrpSpPr>
          <p:cNvPr id="3" name="Group 62"/>
          <p:cNvGrpSpPr>
            <a:grpSpLocks/>
          </p:cNvGrpSpPr>
          <p:nvPr/>
        </p:nvGrpSpPr>
        <p:grpSpPr bwMode="auto">
          <a:xfrm>
            <a:off x="349250" y="2098675"/>
            <a:ext cx="6731000" cy="344488"/>
            <a:chOff x="370" y="1620"/>
            <a:chExt cx="4240" cy="217"/>
          </a:xfrm>
        </p:grpSpPr>
        <p:sp>
          <p:nvSpPr>
            <p:cNvPr id="19507" name="Line 5"/>
            <p:cNvSpPr>
              <a:spLocks noChangeShapeType="1"/>
            </p:cNvSpPr>
            <p:nvPr/>
          </p:nvSpPr>
          <p:spPr bwMode="auto">
            <a:xfrm flipH="1" flipV="1">
              <a:off x="539" y="1734"/>
              <a:ext cx="73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508" name="Line 20"/>
            <p:cNvSpPr>
              <a:spLocks noChangeShapeType="1"/>
            </p:cNvSpPr>
            <p:nvPr/>
          </p:nvSpPr>
          <p:spPr bwMode="auto">
            <a:xfrm flipH="1">
              <a:off x="3630" y="1730"/>
              <a:ext cx="78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509" name="Text Box 33"/>
            <p:cNvSpPr txBox="1">
              <a:spLocks noChangeArrowheads="1"/>
            </p:cNvSpPr>
            <p:nvPr/>
          </p:nvSpPr>
          <p:spPr bwMode="auto">
            <a:xfrm>
              <a:off x="370" y="1645"/>
              <a:ext cx="115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 b="0"/>
                <a:t>D</a:t>
              </a:r>
            </a:p>
          </p:txBody>
        </p:sp>
        <p:sp>
          <p:nvSpPr>
            <p:cNvPr id="19510" name="Text Box 35"/>
            <p:cNvSpPr txBox="1">
              <a:spLocks noChangeArrowheads="1"/>
            </p:cNvSpPr>
            <p:nvPr/>
          </p:nvSpPr>
          <p:spPr bwMode="auto">
            <a:xfrm>
              <a:off x="4470" y="1620"/>
              <a:ext cx="14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 b="0"/>
                <a:t>Q</a:t>
              </a:r>
            </a:p>
          </p:txBody>
        </p:sp>
      </p:grpSp>
      <p:grpSp>
        <p:nvGrpSpPr>
          <p:cNvPr id="4" name="Group 63"/>
          <p:cNvGrpSpPr>
            <a:grpSpLocks/>
          </p:cNvGrpSpPr>
          <p:nvPr/>
        </p:nvGrpSpPr>
        <p:grpSpPr bwMode="auto">
          <a:xfrm>
            <a:off x="2892425" y="1881188"/>
            <a:ext cx="1528763" cy="398462"/>
            <a:chOff x="1972" y="1483"/>
            <a:chExt cx="963" cy="251"/>
          </a:xfrm>
        </p:grpSpPr>
        <p:sp>
          <p:nvSpPr>
            <p:cNvPr id="19505" name="Line 9"/>
            <p:cNvSpPr>
              <a:spLocks noChangeShapeType="1"/>
            </p:cNvSpPr>
            <p:nvPr/>
          </p:nvSpPr>
          <p:spPr bwMode="auto">
            <a:xfrm flipH="1">
              <a:off x="1972" y="1734"/>
              <a:ext cx="96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506" name="Text Box 36"/>
            <p:cNvSpPr txBox="1">
              <a:spLocks noChangeArrowheads="1"/>
            </p:cNvSpPr>
            <p:nvPr/>
          </p:nvSpPr>
          <p:spPr bwMode="auto">
            <a:xfrm>
              <a:off x="2376" y="1483"/>
              <a:ext cx="10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 b="0"/>
                <a:t>Y</a:t>
              </a:r>
            </a:p>
          </p:txBody>
        </p:sp>
      </p:grpSp>
      <p:grpSp>
        <p:nvGrpSpPr>
          <p:cNvPr id="5" name="Group 69"/>
          <p:cNvGrpSpPr>
            <a:grpSpLocks/>
          </p:cNvGrpSpPr>
          <p:nvPr/>
        </p:nvGrpSpPr>
        <p:grpSpPr bwMode="auto">
          <a:xfrm>
            <a:off x="4795838" y="5054600"/>
            <a:ext cx="3270250" cy="565150"/>
            <a:chOff x="2754" y="3536"/>
            <a:chExt cx="2060" cy="356"/>
          </a:xfrm>
        </p:grpSpPr>
        <p:sp>
          <p:nvSpPr>
            <p:cNvPr id="19499" name="Line 49"/>
            <p:cNvSpPr>
              <a:spLocks noChangeShapeType="1"/>
            </p:cNvSpPr>
            <p:nvPr/>
          </p:nvSpPr>
          <p:spPr bwMode="auto">
            <a:xfrm>
              <a:off x="3117" y="3541"/>
              <a:ext cx="402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500" name="Line 50"/>
            <p:cNvSpPr>
              <a:spLocks noChangeShapeType="1"/>
            </p:cNvSpPr>
            <p:nvPr/>
          </p:nvSpPr>
          <p:spPr bwMode="auto">
            <a:xfrm flipV="1">
              <a:off x="3519" y="3536"/>
              <a:ext cx="0" cy="35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501" name="Line 51"/>
            <p:cNvSpPr>
              <a:spLocks noChangeShapeType="1"/>
            </p:cNvSpPr>
            <p:nvPr/>
          </p:nvSpPr>
          <p:spPr bwMode="auto">
            <a:xfrm>
              <a:off x="3519" y="3878"/>
              <a:ext cx="402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502" name="Line 52"/>
            <p:cNvSpPr>
              <a:spLocks noChangeShapeType="1"/>
            </p:cNvSpPr>
            <p:nvPr/>
          </p:nvSpPr>
          <p:spPr bwMode="auto">
            <a:xfrm flipV="1">
              <a:off x="3915" y="3536"/>
              <a:ext cx="0" cy="356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503" name="Line 55"/>
            <p:cNvSpPr>
              <a:spLocks noChangeShapeType="1"/>
            </p:cNvSpPr>
            <p:nvPr/>
          </p:nvSpPr>
          <p:spPr bwMode="auto">
            <a:xfrm>
              <a:off x="3915" y="3545"/>
              <a:ext cx="899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504" name="Text Box 58"/>
            <p:cNvSpPr txBox="1">
              <a:spLocks noChangeArrowheads="1"/>
            </p:cNvSpPr>
            <p:nvPr/>
          </p:nvSpPr>
          <p:spPr bwMode="auto">
            <a:xfrm>
              <a:off x="2754" y="3600"/>
              <a:ext cx="241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 b="0"/>
                <a:t>clk’</a:t>
              </a:r>
            </a:p>
          </p:txBody>
        </p:sp>
      </p:grpSp>
      <p:sp>
        <p:nvSpPr>
          <p:cNvPr id="216123" name="Text Box 59"/>
          <p:cNvSpPr txBox="1">
            <a:spLocks noChangeArrowheads="1"/>
          </p:cNvSpPr>
          <p:nvPr/>
        </p:nvSpPr>
        <p:spPr bwMode="auto">
          <a:xfrm>
            <a:off x="6624638" y="4638675"/>
            <a:ext cx="13160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0"/>
              <a:t>Q = Y = D</a:t>
            </a:r>
          </a:p>
        </p:txBody>
      </p:sp>
      <p:grpSp>
        <p:nvGrpSpPr>
          <p:cNvPr id="6" name="Group 68"/>
          <p:cNvGrpSpPr>
            <a:grpSpLocks/>
          </p:cNvGrpSpPr>
          <p:nvPr/>
        </p:nvGrpSpPr>
        <p:grpSpPr bwMode="auto">
          <a:xfrm>
            <a:off x="4787904" y="3517900"/>
            <a:ext cx="4425953" cy="996950"/>
            <a:chOff x="2749" y="2539"/>
            <a:chExt cx="2788" cy="628"/>
          </a:xfrm>
        </p:grpSpPr>
        <p:sp>
          <p:nvSpPr>
            <p:cNvPr id="19488" name="Text Box 46"/>
            <p:cNvSpPr txBox="1">
              <a:spLocks noChangeArrowheads="1"/>
            </p:cNvSpPr>
            <p:nvPr/>
          </p:nvSpPr>
          <p:spPr bwMode="auto">
            <a:xfrm>
              <a:off x="3474" y="2539"/>
              <a:ext cx="51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b="0"/>
                <a:t>Y = D</a:t>
              </a:r>
            </a:p>
          </p:txBody>
        </p:sp>
        <p:grpSp>
          <p:nvGrpSpPr>
            <p:cNvPr id="19489" name="Group 67"/>
            <p:cNvGrpSpPr>
              <a:grpSpLocks/>
            </p:cNvGrpSpPr>
            <p:nvPr/>
          </p:nvGrpSpPr>
          <p:grpSpPr bwMode="auto">
            <a:xfrm>
              <a:off x="2749" y="2811"/>
              <a:ext cx="2788" cy="356"/>
              <a:chOff x="2749" y="2811"/>
              <a:chExt cx="2788" cy="356"/>
            </a:xfrm>
          </p:grpSpPr>
          <p:sp>
            <p:nvSpPr>
              <p:cNvPr id="19490" name="Line 37"/>
              <p:cNvSpPr>
                <a:spLocks noChangeShapeType="1"/>
              </p:cNvSpPr>
              <p:nvPr/>
            </p:nvSpPr>
            <p:spPr bwMode="auto">
              <a:xfrm>
                <a:off x="3112" y="3167"/>
                <a:ext cx="402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491" name="Line 38"/>
              <p:cNvSpPr>
                <a:spLocks noChangeShapeType="1"/>
              </p:cNvSpPr>
              <p:nvPr/>
            </p:nvSpPr>
            <p:spPr bwMode="auto">
              <a:xfrm flipV="1">
                <a:off x="3514" y="2811"/>
                <a:ext cx="0" cy="356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492" name="Line 39"/>
              <p:cNvSpPr>
                <a:spLocks noChangeShapeType="1"/>
              </p:cNvSpPr>
              <p:nvPr/>
            </p:nvSpPr>
            <p:spPr bwMode="auto">
              <a:xfrm>
                <a:off x="3514" y="2811"/>
                <a:ext cx="402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493" name="Line 40"/>
              <p:cNvSpPr>
                <a:spLocks noChangeShapeType="1"/>
              </p:cNvSpPr>
              <p:nvPr/>
            </p:nvSpPr>
            <p:spPr bwMode="auto">
              <a:xfrm flipV="1">
                <a:off x="3910" y="2811"/>
                <a:ext cx="0" cy="356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494" name="Line 43"/>
              <p:cNvSpPr>
                <a:spLocks noChangeShapeType="1"/>
              </p:cNvSpPr>
              <p:nvPr/>
            </p:nvSpPr>
            <p:spPr bwMode="auto">
              <a:xfrm>
                <a:off x="3910" y="3162"/>
                <a:ext cx="904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495" name="Line 44"/>
              <p:cNvSpPr>
                <a:spLocks noChangeShapeType="1"/>
              </p:cNvSpPr>
              <p:nvPr/>
            </p:nvSpPr>
            <p:spPr bwMode="auto">
              <a:xfrm flipH="1" flipV="1">
                <a:off x="3844" y="2971"/>
                <a:ext cx="67" cy="64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496" name="Line 45"/>
              <p:cNvSpPr>
                <a:spLocks noChangeShapeType="1"/>
              </p:cNvSpPr>
              <p:nvPr/>
            </p:nvSpPr>
            <p:spPr bwMode="auto">
              <a:xfrm flipV="1">
                <a:off x="3911" y="2971"/>
                <a:ext cx="77" cy="64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497" name="Text Box 47"/>
              <p:cNvSpPr txBox="1">
                <a:spLocks noChangeArrowheads="1"/>
              </p:cNvSpPr>
              <p:nvPr/>
            </p:nvSpPr>
            <p:spPr bwMode="auto">
              <a:xfrm>
                <a:off x="2749" y="2875"/>
                <a:ext cx="21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000" b="0"/>
                  <a:t>clk</a:t>
                </a:r>
              </a:p>
            </p:txBody>
          </p:sp>
          <p:sp>
            <p:nvSpPr>
              <p:cNvPr id="19498" name="Text Box 60"/>
              <p:cNvSpPr txBox="1">
                <a:spLocks noChangeArrowheads="1"/>
              </p:cNvSpPr>
              <p:nvPr/>
            </p:nvSpPr>
            <p:spPr bwMode="auto">
              <a:xfrm>
                <a:off x="4063" y="2875"/>
                <a:ext cx="1474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2000" b="0" dirty="0">
                    <a:ln>
                      <a:solidFill>
                        <a:srgbClr val="FF0000"/>
                      </a:solidFill>
                    </a:ln>
                  </a:rPr>
                  <a:t>Y </a:t>
                </a:r>
                <a:r>
                  <a:rPr lang="tr-TR" sz="2000" b="0" dirty="0">
                    <a:ln>
                      <a:solidFill>
                        <a:srgbClr val="FF0000"/>
                      </a:solidFill>
                    </a:ln>
                  </a:rPr>
                  <a:t>does not change</a:t>
                </a:r>
                <a:endParaRPr lang="en-US" sz="2000" b="0" dirty="0">
                  <a:ln>
                    <a:solidFill>
                      <a:srgbClr val="FF0000"/>
                    </a:solidFill>
                  </a:ln>
                </a:endParaRPr>
              </a:p>
            </p:txBody>
          </p:sp>
        </p:grpSp>
      </p:grpSp>
      <p:sp>
        <p:nvSpPr>
          <p:cNvPr id="216125" name="Text Box 61"/>
          <p:cNvSpPr txBox="1">
            <a:spLocks noChangeArrowheads="1"/>
          </p:cNvSpPr>
          <p:nvPr/>
        </p:nvSpPr>
        <p:spPr bwMode="auto">
          <a:xfrm>
            <a:off x="228600" y="5156200"/>
            <a:ext cx="3345387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tr-TR" b="0" dirty="0"/>
              <a:t>Falling edge triggered</a:t>
            </a:r>
            <a:endParaRPr lang="en-US" b="0" dirty="0"/>
          </a:p>
          <a:p>
            <a:r>
              <a:rPr lang="en-US" b="0" dirty="0"/>
              <a:t>D flip-flop</a:t>
            </a:r>
          </a:p>
        </p:txBody>
      </p:sp>
      <p:grpSp>
        <p:nvGrpSpPr>
          <p:cNvPr id="8" name="Group 66"/>
          <p:cNvGrpSpPr>
            <a:grpSpLocks/>
          </p:cNvGrpSpPr>
          <p:nvPr/>
        </p:nvGrpSpPr>
        <p:grpSpPr bwMode="auto">
          <a:xfrm>
            <a:off x="1309688" y="3105150"/>
            <a:ext cx="3111500" cy="1039813"/>
            <a:chOff x="975" y="2254"/>
            <a:chExt cx="1960" cy="655"/>
          </a:xfrm>
        </p:grpSpPr>
        <p:sp>
          <p:nvSpPr>
            <p:cNvPr id="19477" name="Line 17"/>
            <p:cNvSpPr>
              <a:spLocks noChangeShapeType="1"/>
            </p:cNvSpPr>
            <p:nvPr/>
          </p:nvSpPr>
          <p:spPr bwMode="auto">
            <a:xfrm flipH="1">
              <a:off x="2661" y="2254"/>
              <a:ext cx="27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9478" name="Group 23"/>
            <p:cNvGrpSpPr>
              <a:grpSpLocks/>
            </p:cNvGrpSpPr>
            <p:nvPr/>
          </p:nvGrpSpPr>
          <p:grpSpPr bwMode="auto">
            <a:xfrm>
              <a:off x="1547" y="2691"/>
              <a:ext cx="531" cy="218"/>
              <a:chOff x="960" y="1824"/>
              <a:chExt cx="1015" cy="457"/>
            </a:xfrm>
          </p:grpSpPr>
          <p:sp>
            <p:nvSpPr>
              <p:cNvPr id="19484" name="AutoShape 24"/>
              <p:cNvSpPr>
                <a:spLocks noChangeArrowheads="1"/>
              </p:cNvSpPr>
              <p:nvPr/>
            </p:nvSpPr>
            <p:spPr bwMode="auto">
              <a:xfrm rot="5400000">
                <a:off x="1186" y="1870"/>
                <a:ext cx="457" cy="366"/>
              </a:xfrm>
              <a:prstGeom prst="flowChartExtract">
                <a:avLst/>
              </a:prstGeom>
              <a:solidFill>
                <a:srgbClr val="FF3300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485" name="Oval 25"/>
              <p:cNvSpPr>
                <a:spLocks noChangeArrowheads="1"/>
              </p:cNvSpPr>
              <p:nvPr/>
            </p:nvSpPr>
            <p:spPr bwMode="auto">
              <a:xfrm>
                <a:off x="1584" y="1980"/>
                <a:ext cx="128" cy="143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486" name="Line 26"/>
              <p:cNvSpPr>
                <a:spLocks noChangeShapeType="1"/>
              </p:cNvSpPr>
              <p:nvPr/>
            </p:nvSpPr>
            <p:spPr bwMode="auto">
              <a:xfrm>
                <a:off x="960" y="2059"/>
                <a:ext cx="273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487" name="Line 27"/>
              <p:cNvSpPr>
                <a:spLocks noChangeShapeType="1"/>
              </p:cNvSpPr>
              <p:nvPr/>
            </p:nvSpPr>
            <p:spPr bwMode="auto">
              <a:xfrm>
                <a:off x="1702" y="2047"/>
                <a:ext cx="273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9479" name="Line 30"/>
            <p:cNvSpPr>
              <a:spLocks noChangeShapeType="1"/>
            </p:cNvSpPr>
            <p:nvPr/>
          </p:nvSpPr>
          <p:spPr bwMode="auto">
            <a:xfrm>
              <a:off x="2661" y="2254"/>
              <a:ext cx="0" cy="54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80" name="Line 31"/>
            <p:cNvSpPr>
              <a:spLocks noChangeShapeType="1"/>
            </p:cNvSpPr>
            <p:nvPr/>
          </p:nvSpPr>
          <p:spPr bwMode="auto">
            <a:xfrm>
              <a:off x="2078" y="2797"/>
              <a:ext cx="58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81" name="Oval 32"/>
            <p:cNvSpPr>
              <a:spLocks noChangeArrowheads="1"/>
            </p:cNvSpPr>
            <p:nvPr/>
          </p:nvSpPr>
          <p:spPr bwMode="auto">
            <a:xfrm>
              <a:off x="975" y="2770"/>
              <a:ext cx="56" cy="5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82" name="Text Box 48"/>
            <p:cNvSpPr txBox="1">
              <a:spLocks noChangeArrowheads="1"/>
            </p:cNvSpPr>
            <p:nvPr/>
          </p:nvSpPr>
          <p:spPr bwMode="auto">
            <a:xfrm>
              <a:off x="2266" y="2595"/>
              <a:ext cx="241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 b="0"/>
                <a:t>clk’</a:t>
              </a:r>
            </a:p>
          </p:txBody>
        </p:sp>
        <p:sp>
          <p:nvSpPr>
            <p:cNvPr id="19483" name="Line 64"/>
            <p:cNvSpPr>
              <a:spLocks noChangeShapeType="1"/>
            </p:cNvSpPr>
            <p:nvPr/>
          </p:nvSpPr>
          <p:spPr bwMode="auto">
            <a:xfrm>
              <a:off x="1006" y="2798"/>
              <a:ext cx="55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6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16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16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16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216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6067" grpId="0" build="p"/>
      <p:bldP spid="216068" grpId="0" animBg="1"/>
      <p:bldP spid="216080" grpId="0" animBg="1"/>
      <p:bldP spid="216123" grpId="0"/>
      <p:bldP spid="21612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tr-TR" dirty="0"/>
              <a:t>Rising Edge Triggered D </a:t>
            </a:r>
            <a:r>
              <a:rPr lang="en-US" dirty="0"/>
              <a:t>Flip-Flop</a:t>
            </a:r>
          </a:p>
        </p:txBody>
      </p:sp>
      <p:sp>
        <p:nvSpPr>
          <p:cNvPr id="204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1710DD0-DF1F-4BAD-B0CE-C3CD2453CEF6}" type="slidenum">
              <a:rPr lang="en-US" altLang="en-US" smtClean="0"/>
              <a:pPr/>
              <a:t>16</a:t>
            </a:fld>
            <a:endParaRPr lang="en-US" altLang="en-US"/>
          </a:p>
        </p:txBody>
      </p:sp>
      <p:grpSp>
        <p:nvGrpSpPr>
          <p:cNvPr id="2" name="Group 54"/>
          <p:cNvGrpSpPr>
            <a:grpSpLocks/>
          </p:cNvGrpSpPr>
          <p:nvPr/>
        </p:nvGrpSpPr>
        <p:grpSpPr bwMode="auto">
          <a:xfrm>
            <a:off x="381000" y="1117600"/>
            <a:ext cx="6937375" cy="2209800"/>
            <a:chOff x="240" y="704"/>
            <a:chExt cx="4370" cy="1392"/>
          </a:xfrm>
        </p:grpSpPr>
        <p:sp>
          <p:nvSpPr>
            <p:cNvPr id="20504" name="Rectangle 4"/>
            <p:cNvSpPr>
              <a:spLocks noChangeArrowheads="1"/>
            </p:cNvSpPr>
            <p:nvPr/>
          </p:nvSpPr>
          <p:spPr bwMode="auto">
            <a:xfrm>
              <a:off x="1277" y="800"/>
              <a:ext cx="695" cy="859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algn="ctr"/>
              <a:r>
                <a:rPr lang="en-US" sz="1800" b="0" dirty="0">
                  <a:solidFill>
                    <a:schemeClr val="bg1"/>
                  </a:solidFill>
                </a:rPr>
                <a:t>D latch</a:t>
              </a:r>
            </a:p>
            <a:p>
              <a:pPr algn="ctr"/>
              <a:r>
                <a:rPr lang="en-US" sz="1800" b="0" dirty="0">
                  <a:solidFill>
                    <a:schemeClr val="bg1"/>
                  </a:solidFill>
                </a:rPr>
                <a:t>(master)</a:t>
              </a:r>
            </a:p>
          </p:txBody>
        </p:sp>
        <p:sp>
          <p:nvSpPr>
            <p:cNvPr id="20505" name="Line 5"/>
            <p:cNvSpPr>
              <a:spLocks noChangeShapeType="1"/>
            </p:cNvSpPr>
            <p:nvPr/>
          </p:nvSpPr>
          <p:spPr bwMode="auto">
            <a:xfrm flipH="1" flipV="1">
              <a:off x="539" y="955"/>
              <a:ext cx="73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06" name="Line 6"/>
            <p:cNvSpPr>
              <a:spLocks noChangeShapeType="1"/>
            </p:cNvSpPr>
            <p:nvPr/>
          </p:nvSpPr>
          <p:spPr bwMode="auto">
            <a:xfrm flipH="1">
              <a:off x="1003" y="1488"/>
              <a:ext cx="27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07" name="Text Box 7"/>
            <p:cNvSpPr txBox="1">
              <a:spLocks noChangeArrowheads="1"/>
            </p:cNvSpPr>
            <p:nvPr/>
          </p:nvSpPr>
          <p:spPr bwMode="auto">
            <a:xfrm>
              <a:off x="1304" y="876"/>
              <a:ext cx="10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 b="0">
                  <a:solidFill>
                    <a:schemeClr val="bg1"/>
                  </a:solidFill>
                </a:rPr>
                <a:t>D</a:t>
              </a:r>
            </a:p>
          </p:txBody>
        </p:sp>
        <p:sp>
          <p:nvSpPr>
            <p:cNvPr id="20508" name="Text Box 8"/>
            <p:cNvSpPr txBox="1">
              <a:spLocks noChangeArrowheads="1"/>
            </p:cNvSpPr>
            <p:nvPr/>
          </p:nvSpPr>
          <p:spPr bwMode="auto">
            <a:xfrm>
              <a:off x="1292" y="1418"/>
              <a:ext cx="87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 b="0">
                  <a:solidFill>
                    <a:schemeClr val="bg1"/>
                  </a:solidFill>
                </a:rPr>
                <a:t>C</a:t>
              </a:r>
            </a:p>
          </p:txBody>
        </p:sp>
        <p:sp>
          <p:nvSpPr>
            <p:cNvPr id="20509" name="Line 9"/>
            <p:cNvSpPr>
              <a:spLocks noChangeShapeType="1"/>
            </p:cNvSpPr>
            <p:nvPr/>
          </p:nvSpPr>
          <p:spPr bwMode="auto">
            <a:xfrm flipH="1">
              <a:off x="1972" y="955"/>
              <a:ext cx="96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10" name="Text Box 10"/>
            <p:cNvSpPr txBox="1">
              <a:spLocks noChangeArrowheads="1"/>
            </p:cNvSpPr>
            <p:nvPr/>
          </p:nvSpPr>
          <p:spPr bwMode="auto">
            <a:xfrm>
              <a:off x="1786" y="864"/>
              <a:ext cx="126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 b="0">
                  <a:solidFill>
                    <a:schemeClr val="bg1"/>
                  </a:solidFill>
                </a:rPr>
                <a:t>Q</a:t>
              </a:r>
            </a:p>
          </p:txBody>
        </p:sp>
        <p:sp>
          <p:nvSpPr>
            <p:cNvPr id="20511" name="Rectangle 11"/>
            <p:cNvSpPr>
              <a:spLocks noChangeArrowheads="1"/>
            </p:cNvSpPr>
            <p:nvPr/>
          </p:nvSpPr>
          <p:spPr bwMode="auto">
            <a:xfrm>
              <a:off x="2935" y="796"/>
              <a:ext cx="695" cy="859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algn="ctr"/>
              <a:r>
                <a:rPr lang="en-US" sz="1800" b="0">
                  <a:solidFill>
                    <a:schemeClr val="bg1"/>
                  </a:solidFill>
                </a:rPr>
                <a:t>D latch</a:t>
              </a:r>
            </a:p>
            <a:p>
              <a:pPr algn="ctr"/>
              <a:r>
                <a:rPr lang="en-US" sz="1800" b="0">
                  <a:solidFill>
                    <a:schemeClr val="bg1"/>
                  </a:solidFill>
                </a:rPr>
                <a:t>(slave)</a:t>
              </a:r>
            </a:p>
          </p:txBody>
        </p:sp>
        <p:sp>
          <p:nvSpPr>
            <p:cNvPr id="20512" name="Line 12"/>
            <p:cNvSpPr>
              <a:spLocks noChangeShapeType="1"/>
            </p:cNvSpPr>
            <p:nvPr/>
          </p:nvSpPr>
          <p:spPr bwMode="auto">
            <a:xfrm flipH="1">
              <a:off x="2661" y="1475"/>
              <a:ext cx="27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13" name="Text Box 13"/>
            <p:cNvSpPr txBox="1">
              <a:spLocks noChangeArrowheads="1"/>
            </p:cNvSpPr>
            <p:nvPr/>
          </p:nvSpPr>
          <p:spPr bwMode="auto">
            <a:xfrm>
              <a:off x="2962" y="872"/>
              <a:ext cx="10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 b="0">
                  <a:solidFill>
                    <a:schemeClr val="bg1"/>
                  </a:solidFill>
                </a:rPr>
                <a:t>D</a:t>
              </a:r>
            </a:p>
          </p:txBody>
        </p:sp>
        <p:sp>
          <p:nvSpPr>
            <p:cNvPr id="20514" name="Text Box 14"/>
            <p:cNvSpPr txBox="1">
              <a:spLocks noChangeArrowheads="1"/>
            </p:cNvSpPr>
            <p:nvPr/>
          </p:nvSpPr>
          <p:spPr bwMode="auto">
            <a:xfrm>
              <a:off x="2950" y="1414"/>
              <a:ext cx="87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 b="0">
                  <a:solidFill>
                    <a:schemeClr val="bg1"/>
                  </a:solidFill>
                </a:rPr>
                <a:t>C</a:t>
              </a:r>
            </a:p>
          </p:txBody>
        </p:sp>
        <p:sp>
          <p:nvSpPr>
            <p:cNvPr id="20515" name="Line 15"/>
            <p:cNvSpPr>
              <a:spLocks noChangeShapeType="1"/>
            </p:cNvSpPr>
            <p:nvPr/>
          </p:nvSpPr>
          <p:spPr bwMode="auto">
            <a:xfrm flipH="1">
              <a:off x="3630" y="951"/>
              <a:ext cx="78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16" name="Text Box 16"/>
            <p:cNvSpPr txBox="1">
              <a:spLocks noChangeArrowheads="1"/>
            </p:cNvSpPr>
            <p:nvPr/>
          </p:nvSpPr>
          <p:spPr bwMode="auto">
            <a:xfrm>
              <a:off x="3444" y="860"/>
              <a:ext cx="126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 b="0">
                  <a:solidFill>
                    <a:schemeClr val="bg1"/>
                  </a:solidFill>
                </a:rPr>
                <a:t>Q</a:t>
              </a:r>
            </a:p>
          </p:txBody>
        </p:sp>
        <p:grpSp>
          <p:nvGrpSpPr>
            <p:cNvPr id="20517" name="Group 17"/>
            <p:cNvGrpSpPr>
              <a:grpSpLocks/>
            </p:cNvGrpSpPr>
            <p:nvPr/>
          </p:nvGrpSpPr>
          <p:grpSpPr bwMode="auto">
            <a:xfrm rot="-5400000">
              <a:off x="736" y="1640"/>
              <a:ext cx="531" cy="218"/>
              <a:chOff x="960" y="1824"/>
              <a:chExt cx="1015" cy="457"/>
            </a:xfrm>
          </p:grpSpPr>
          <p:sp>
            <p:nvSpPr>
              <p:cNvPr id="20528" name="AutoShape 18"/>
              <p:cNvSpPr>
                <a:spLocks noChangeArrowheads="1"/>
              </p:cNvSpPr>
              <p:nvPr/>
            </p:nvSpPr>
            <p:spPr bwMode="auto">
              <a:xfrm rot="5400000">
                <a:off x="1186" y="1870"/>
                <a:ext cx="457" cy="366"/>
              </a:xfrm>
              <a:prstGeom prst="flowChartExtract">
                <a:avLst/>
              </a:prstGeom>
              <a:solidFill>
                <a:srgbClr val="FF3300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29" name="Oval 19"/>
              <p:cNvSpPr>
                <a:spLocks noChangeArrowheads="1"/>
              </p:cNvSpPr>
              <p:nvPr/>
            </p:nvSpPr>
            <p:spPr bwMode="auto">
              <a:xfrm>
                <a:off x="1584" y="1980"/>
                <a:ext cx="128" cy="143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30" name="Line 20"/>
              <p:cNvSpPr>
                <a:spLocks noChangeShapeType="1"/>
              </p:cNvSpPr>
              <p:nvPr/>
            </p:nvSpPr>
            <p:spPr bwMode="auto">
              <a:xfrm>
                <a:off x="960" y="2059"/>
                <a:ext cx="273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31" name="Line 21"/>
              <p:cNvSpPr>
                <a:spLocks noChangeShapeType="1"/>
              </p:cNvSpPr>
              <p:nvPr/>
            </p:nvSpPr>
            <p:spPr bwMode="auto">
              <a:xfrm>
                <a:off x="1702" y="2047"/>
                <a:ext cx="273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0518" name="Line 22"/>
            <p:cNvSpPr>
              <a:spLocks noChangeShapeType="1"/>
            </p:cNvSpPr>
            <p:nvPr/>
          </p:nvSpPr>
          <p:spPr bwMode="auto">
            <a:xfrm flipH="1">
              <a:off x="539" y="2024"/>
              <a:ext cx="153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19" name="Line 24"/>
            <p:cNvSpPr>
              <a:spLocks noChangeShapeType="1"/>
            </p:cNvSpPr>
            <p:nvPr/>
          </p:nvSpPr>
          <p:spPr bwMode="auto">
            <a:xfrm>
              <a:off x="2661" y="1475"/>
              <a:ext cx="0" cy="54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20" name="Line 25"/>
            <p:cNvSpPr>
              <a:spLocks noChangeShapeType="1"/>
            </p:cNvSpPr>
            <p:nvPr/>
          </p:nvSpPr>
          <p:spPr bwMode="auto">
            <a:xfrm flipV="1">
              <a:off x="2078" y="2018"/>
              <a:ext cx="583" cy="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21" name="Oval 26"/>
            <p:cNvSpPr>
              <a:spLocks noChangeArrowheads="1"/>
            </p:cNvSpPr>
            <p:nvPr/>
          </p:nvSpPr>
          <p:spPr bwMode="auto">
            <a:xfrm>
              <a:off x="975" y="1991"/>
              <a:ext cx="56" cy="5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22" name="Text Box 27"/>
            <p:cNvSpPr txBox="1">
              <a:spLocks noChangeArrowheads="1"/>
            </p:cNvSpPr>
            <p:nvPr/>
          </p:nvSpPr>
          <p:spPr bwMode="auto">
            <a:xfrm>
              <a:off x="370" y="866"/>
              <a:ext cx="115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 b="0"/>
                <a:t>D</a:t>
              </a:r>
            </a:p>
          </p:txBody>
        </p:sp>
        <p:sp>
          <p:nvSpPr>
            <p:cNvPr id="20523" name="Text Box 28"/>
            <p:cNvSpPr txBox="1">
              <a:spLocks noChangeArrowheads="1"/>
            </p:cNvSpPr>
            <p:nvPr/>
          </p:nvSpPr>
          <p:spPr bwMode="auto">
            <a:xfrm>
              <a:off x="240" y="1904"/>
              <a:ext cx="21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 b="0"/>
                <a:t>clk</a:t>
              </a:r>
            </a:p>
          </p:txBody>
        </p:sp>
        <p:sp>
          <p:nvSpPr>
            <p:cNvPr id="20524" name="Text Box 29"/>
            <p:cNvSpPr txBox="1">
              <a:spLocks noChangeArrowheads="1"/>
            </p:cNvSpPr>
            <p:nvPr/>
          </p:nvSpPr>
          <p:spPr bwMode="auto">
            <a:xfrm>
              <a:off x="4470" y="841"/>
              <a:ext cx="14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 b="0"/>
                <a:t>Q</a:t>
              </a:r>
            </a:p>
          </p:txBody>
        </p:sp>
        <p:sp>
          <p:nvSpPr>
            <p:cNvPr id="20525" name="Text Box 30"/>
            <p:cNvSpPr txBox="1">
              <a:spLocks noChangeArrowheads="1"/>
            </p:cNvSpPr>
            <p:nvPr/>
          </p:nvSpPr>
          <p:spPr bwMode="auto">
            <a:xfrm>
              <a:off x="2376" y="704"/>
              <a:ext cx="10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 b="0"/>
                <a:t>Y</a:t>
              </a:r>
            </a:p>
          </p:txBody>
        </p:sp>
        <p:sp>
          <p:nvSpPr>
            <p:cNvPr id="20526" name="Text Box 33"/>
            <p:cNvSpPr txBox="1">
              <a:spLocks noChangeArrowheads="1"/>
            </p:cNvSpPr>
            <p:nvPr/>
          </p:nvSpPr>
          <p:spPr bwMode="auto">
            <a:xfrm>
              <a:off x="2266" y="1816"/>
              <a:ext cx="21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 b="0"/>
                <a:t>clk</a:t>
              </a:r>
            </a:p>
          </p:txBody>
        </p:sp>
        <p:sp>
          <p:nvSpPr>
            <p:cNvPr id="20527" name="Text Box 34"/>
            <p:cNvSpPr txBox="1">
              <a:spLocks noChangeArrowheads="1"/>
            </p:cNvSpPr>
            <p:nvPr/>
          </p:nvSpPr>
          <p:spPr bwMode="auto">
            <a:xfrm>
              <a:off x="652" y="1418"/>
              <a:ext cx="241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 b="0"/>
                <a:t>clk’</a:t>
              </a:r>
            </a:p>
          </p:txBody>
        </p:sp>
      </p:grpSp>
      <p:grpSp>
        <p:nvGrpSpPr>
          <p:cNvPr id="4" name="Group 55"/>
          <p:cNvGrpSpPr>
            <a:grpSpLocks/>
          </p:cNvGrpSpPr>
          <p:nvPr/>
        </p:nvGrpSpPr>
        <p:grpSpPr bwMode="auto">
          <a:xfrm>
            <a:off x="4692650" y="3246438"/>
            <a:ext cx="4425953" cy="996950"/>
            <a:chOff x="370" y="2287"/>
            <a:chExt cx="2788" cy="628"/>
          </a:xfrm>
        </p:grpSpPr>
        <p:sp>
          <p:nvSpPr>
            <p:cNvPr id="20496" name="Line 35"/>
            <p:cNvSpPr>
              <a:spLocks noChangeShapeType="1"/>
            </p:cNvSpPr>
            <p:nvPr/>
          </p:nvSpPr>
          <p:spPr bwMode="auto">
            <a:xfrm>
              <a:off x="733" y="2915"/>
              <a:ext cx="40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497" name="Line 36"/>
            <p:cNvSpPr>
              <a:spLocks noChangeShapeType="1"/>
            </p:cNvSpPr>
            <p:nvPr/>
          </p:nvSpPr>
          <p:spPr bwMode="auto">
            <a:xfrm flipV="1">
              <a:off x="1135" y="2559"/>
              <a:ext cx="0" cy="356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498" name="Line 37"/>
            <p:cNvSpPr>
              <a:spLocks noChangeShapeType="1"/>
            </p:cNvSpPr>
            <p:nvPr/>
          </p:nvSpPr>
          <p:spPr bwMode="auto">
            <a:xfrm>
              <a:off x="1135" y="2559"/>
              <a:ext cx="40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499" name="Line 38"/>
            <p:cNvSpPr>
              <a:spLocks noChangeShapeType="1"/>
            </p:cNvSpPr>
            <p:nvPr/>
          </p:nvSpPr>
          <p:spPr bwMode="auto">
            <a:xfrm flipV="1">
              <a:off x="1531" y="2559"/>
              <a:ext cx="0" cy="356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00" name="Line 39"/>
            <p:cNvSpPr>
              <a:spLocks noChangeShapeType="1"/>
            </p:cNvSpPr>
            <p:nvPr/>
          </p:nvSpPr>
          <p:spPr bwMode="auto">
            <a:xfrm>
              <a:off x="1531" y="2910"/>
              <a:ext cx="904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01" name="Text Box 42"/>
            <p:cNvSpPr txBox="1">
              <a:spLocks noChangeArrowheads="1"/>
            </p:cNvSpPr>
            <p:nvPr/>
          </p:nvSpPr>
          <p:spPr bwMode="auto">
            <a:xfrm>
              <a:off x="1113" y="2287"/>
              <a:ext cx="46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b="0"/>
                <a:t>Y= D</a:t>
              </a:r>
            </a:p>
          </p:txBody>
        </p:sp>
        <p:sp>
          <p:nvSpPr>
            <p:cNvPr id="20502" name="Text Box 43"/>
            <p:cNvSpPr txBox="1">
              <a:spLocks noChangeArrowheads="1"/>
            </p:cNvSpPr>
            <p:nvPr/>
          </p:nvSpPr>
          <p:spPr bwMode="auto">
            <a:xfrm>
              <a:off x="370" y="2623"/>
              <a:ext cx="241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 b="0"/>
                <a:t>clk’</a:t>
              </a:r>
            </a:p>
          </p:txBody>
        </p:sp>
        <p:sp>
          <p:nvSpPr>
            <p:cNvPr id="20503" name="Text Box 51"/>
            <p:cNvSpPr txBox="1">
              <a:spLocks noChangeArrowheads="1"/>
            </p:cNvSpPr>
            <p:nvPr/>
          </p:nvSpPr>
          <p:spPr bwMode="auto">
            <a:xfrm>
              <a:off x="1684" y="2623"/>
              <a:ext cx="1474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b="0" dirty="0"/>
                <a:t>Y </a:t>
              </a:r>
              <a:r>
                <a:rPr lang="tr-TR" sz="2000" b="0" dirty="0"/>
                <a:t>does not change</a:t>
              </a:r>
              <a:endParaRPr lang="en-US" sz="2000" b="0" dirty="0"/>
            </a:p>
          </p:txBody>
        </p:sp>
      </p:grpSp>
      <p:grpSp>
        <p:nvGrpSpPr>
          <p:cNvPr id="5" name="Group 56"/>
          <p:cNvGrpSpPr>
            <a:grpSpLocks/>
          </p:cNvGrpSpPr>
          <p:nvPr/>
        </p:nvGrpSpPr>
        <p:grpSpPr bwMode="auto">
          <a:xfrm>
            <a:off x="4700588" y="4432300"/>
            <a:ext cx="3270250" cy="962025"/>
            <a:chOff x="375" y="3034"/>
            <a:chExt cx="2060" cy="606"/>
          </a:xfrm>
        </p:grpSpPr>
        <p:sp>
          <p:nvSpPr>
            <p:cNvPr id="20487" name="Line 44"/>
            <p:cNvSpPr>
              <a:spLocks noChangeShapeType="1"/>
            </p:cNvSpPr>
            <p:nvPr/>
          </p:nvSpPr>
          <p:spPr bwMode="auto">
            <a:xfrm>
              <a:off x="738" y="3289"/>
              <a:ext cx="40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488" name="Line 45"/>
            <p:cNvSpPr>
              <a:spLocks noChangeShapeType="1"/>
            </p:cNvSpPr>
            <p:nvPr/>
          </p:nvSpPr>
          <p:spPr bwMode="auto">
            <a:xfrm flipV="1">
              <a:off x="1140" y="3284"/>
              <a:ext cx="0" cy="356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489" name="Line 46"/>
            <p:cNvSpPr>
              <a:spLocks noChangeShapeType="1"/>
            </p:cNvSpPr>
            <p:nvPr/>
          </p:nvSpPr>
          <p:spPr bwMode="auto">
            <a:xfrm>
              <a:off x="1140" y="3626"/>
              <a:ext cx="40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490" name="Line 47"/>
            <p:cNvSpPr>
              <a:spLocks noChangeShapeType="1"/>
            </p:cNvSpPr>
            <p:nvPr/>
          </p:nvSpPr>
          <p:spPr bwMode="auto">
            <a:xfrm flipV="1">
              <a:off x="1536" y="3284"/>
              <a:ext cx="0" cy="356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491" name="Line 48"/>
            <p:cNvSpPr>
              <a:spLocks noChangeShapeType="1"/>
            </p:cNvSpPr>
            <p:nvPr/>
          </p:nvSpPr>
          <p:spPr bwMode="auto">
            <a:xfrm>
              <a:off x="1536" y="3293"/>
              <a:ext cx="899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492" name="Text Box 49"/>
            <p:cNvSpPr txBox="1">
              <a:spLocks noChangeArrowheads="1"/>
            </p:cNvSpPr>
            <p:nvPr/>
          </p:nvSpPr>
          <p:spPr bwMode="auto">
            <a:xfrm>
              <a:off x="375" y="3348"/>
              <a:ext cx="21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 b="0"/>
                <a:t>clk</a:t>
              </a:r>
            </a:p>
          </p:txBody>
        </p:sp>
        <p:sp>
          <p:nvSpPr>
            <p:cNvPr id="20493" name="Text Box 50"/>
            <p:cNvSpPr txBox="1">
              <a:spLocks noChangeArrowheads="1"/>
            </p:cNvSpPr>
            <p:nvPr/>
          </p:nvSpPr>
          <p:spPr bwMode="auto">
            <a:xfrm>
              <a:off x="1606" y="3034"/>
              <a:ext cx="82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b="0"/>
                <a:t>Q = Y = D</a:t>
              </a:r>
            </a:p>
          </p:txBody>
        </p:sp>
        <p:sp>
          <p:nvSpPr>
            <p:cNvPr id="20494" name="Line 52"/>
            <p:cNvSpPr>
              <a:spLocks noChangeShapeType="1"/>
            </p:cNvSpPr>
            <p:nvPr/>
          </p:nvSpPr>
          <p:spPr bwMode="auto">
            <a:xfrm flipH="1">
              <a:off x="1453" y="3437"/>
              <a:ext cx="83" cy="72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495" name="Line 53"/>
            <p:cNvSpPr>
              <a:spLocks noChangeShapeType="1"/>
            </p:cNvSpPr>
            <p:nvPr/>
          </p:nvSpPr>
          <p:spPr bwMode="auto">
            <a:xfrm>
              <a:off x="1536" y="3437"/>
              <a:ext cx="73" cy="72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003EF4-4194-1445-83F4-D64105857B10}" type="slidenum">
              <a:rPr lang="ar-sa"/>
              <a:pPr/>
              <a:t>17</a:t>
            </a:fld>
            <a:endParaRPr lang="ar-sa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Verilog Digital System Design                              Z. Navabi, 2006</a:t>
            </a:r>
          </a:p>
        </p:txBody>
      </p:sp>
      <p:pic>
        <p:nvPicPr>
          <p:cNvPr id="808965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362200"/>
            <a:ext cx="9124226" cy="2667000"/>
          </a:xfrm>
          <a:prstGeom prst="rect">
            <a:avLst/>
          </a:prstGeom>
          <a:noFill/>
        </p:spPr>
      </p:pic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tr-TR" dirty="0"/>
              <a:t>Simulation of Rising Edge Triggered D </a:t>
            </a:r>
            <a:r>
              <a:rPr lang="en-US" dirty="0"/>
              <a:t>Flip-Flop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/>
              <a:t>D Flip-Flop</a:t>
            </a:r>
            <a:r>
              <a:rPr lang="tr-TR" dirty="0"/>
              <a:t> Symbols</a:t>
            </a:r>
            <a:endParaRPr lang="en-US" dirty="0"/>
          </a:p>
        </p:txBody>
      </p:sp>
      <p:sp>
        <p:nvSpPr>
          <p:cNvPr id="215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2617A55-F96B-4CCA-A2C1-16260E4547EE}" type="slidenum">
              <a:rPr lang="en-US" altLang="en-US" smtClean="0"/>
              <a:pPr/>
              <a:t>18</a:t>
            </a:fld>
            <a:endParaRPr lang="en-US" altLang="en-US"/>
          </a:p>
        </p:txBody>
      </p:sp>
      <p:grpSp>
        <p:nvGrpSpPr>
          <p:cNvPr id="2" name="Group 32"/>
          <p:cNvGrpSpPr>
            <a:grpSpLocks/>
          </p:cNvGrpSpPr>
          <p:nvPr/>
        </p:nvGrpSpPr>
        <p:grpSpPr bwMode="auto">
          <a:xfrm>
            <a:off x="1371600" y="1384300"/>
            <a:ext cx="6546854" cy="1363663"/>
            <a:chOff x="864" y="872"/>
            <a:chExt cx="4124" cy="859"/>
          </a:xfrm>
        </p:grpSpPr>
        <p:sp>
          <p:nvSpPr>
            <p:cNvPr id="21523" name="Rectangle 4"/>
            <p:cNvSpPr>
              <a:spLocks noChangeArrowheads="1"/>
            </p:cNvSpPr>
            <p:nvPr/>
          </p:nvSpPr>
          <p:spPr bwMode="auto">
            <a:xfrm>
              <a:off x="1427" y="872"/>
              <a:ext cx="695" cy="859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algn="ctr"/>
              <a:r>
                <a:rPr lang="en-US" sz="1800" b="0">
                  <a:solidFill>
                    <a:schemeClr val="bg1"/>
                  </a:solidFill>
                </a:rPr>
                <a:t>D FF</a:t>
              </a:r>
            </a:p>
          </p:txBody>
        </p:sp>
        <p:sp>
          <p:nvSpPr>
            <p:cNvPr id="21524" name="Line 5"/>
            <p:cNvSpPr>
              <a:spLocks noChangeShapeType="1"/>
            </p:cNvSpPr>
            <p:nvPr/>
          </p:nvSpPr>
          <p:spPr bwMode="auto">
            <a:xfrm flipH="1">
              <a:off x="1153" y="1551"/>
              <a:ext cx="27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25" name="Text Box 6"/>
            <p:cNvSpPr txBox="1">
              <a:spLocks noChangeArrowheads="1"/>
            </p:cNvSpPr>
            <p:nvPr/>
          </p:nvSpPr>
          <p:spPr bwMode="auto">
            <a:xfrm>
              <a:off x="1454" y="948"/>
              <a:ext cx="10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 b="0">
                  <a:solidFill>
                    <a:schemeClr val="bg1"/>
                  </a:solidFill>
                </a:rPr>
                <a:t>D</a:t>
              </a:r>
            </a:p>
          </p:txBody>
        </p:sp>
        <p:sp>
          <p:nvSpPr>
            <p:cNvPr id="21526" name="Line 8"/>
            <p:cNvSpPr>
              <a:spLocks noChangeShapeType="1"/>
            </p:cNvSpPr>
            <p:nvPr/>
          </p:nvSpPr>
          <p:spPr bwMode="auto">
            <a:xfrm flipH="1">
              <a:off x="2122" y="1027"/>
              <a:ext cx="43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27" name="Text Box 9"/>
            <p:cNvSpPr txBox="1">
              <a:spLocks noChangeArrowheads="1"/>
            </p:cNvSpPr>
            <p:nvPr/>
          </p:nvSpPr>
          <p:spPr bwMode="auto">
            <a:xfrm>
              <a:off x="1936" y="936"/>
              <a:ext cx="126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 b="0">
                  <a:solidFill>
                    <a:schemeClr val="bg1"/>
                  </a:solidFill>
                </a:rPr>
                <a:t>Q</a:t>
              </a:r>
            </a:p>
          </p:txBody>
        </p:sp>
        <p:sp>
          <p:nvSpPr>
            <p:cNvPr id="21528" name="Text Box 12"/>
            <p:cNvSpPr txBox="1">
              <a:spLocks noChangeArrowheads="1"/>
            </p:cNvSpPr>
            <p:nvPr/>
          </p:nvSpPr>
          <p:spPr bwMode="auto">
            <a:xfrm>
              <a:off x="864" y="1455"/>
              <a:ext cx="21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 b="0"/>
                <a:t>clk</a:t>
              </a:r>
            </a:p>
          </p:txBody>
        </p:sp>
        <p:sp>
          <p:nvSpPr>
            <p:cNvPr id="21529" name="AutoShape 13"/>
            <p:cNvSpPr>
              <a:spLocks noChangeArrowheads="1"/>
            </p:cNvSpPr>
            <p:nvPr/>
          </p:nvSpPr>
          <p:spPr bwMode="auto">
            <a:xfrm rot="5400000">
              <a:off x="1427" y="1491"/>
              <a:ext cx="131" cy="119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30" name="Text Box 14"/>
            <p:cNvSpPr txBox="1">
              <a:spLocks noChangeArrowheads="1"/>
            </p:cNvSpPr>
            <p:nvPr/>
          </p:nvSpPr>
          <p:spPr bwMode="auto">
            <a:xfrm>
              <a:off x="1558" y="1464"/>
              <a:ext cx="87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 b="0">
                  <a:solidFill>
                    <a:schemeClr val="bg1"/>
                  </a:solidFill>
                </a:rPr>
                <a:t>C</a:t>
              </a:r>
            </a:p>
          </p:txBody>
        </p:sp>
        <p:sp>
          <p:nvSpPr>
            <p:cNvPr id="21531" name="Line 15"/>
            <p:cNvSpPr>
              <a:spLocks noChangeShapeType="1"/>
            </p:cNvSpPr>
            <p:nvPr/>
          </p:nvSpPr>
          <p:spPr bwMode="auto">
            <a:xfrm flipH="1">
              <a:off x="1156" y="1036"/>
              <a:ext cx="27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32" name="Oval 16"/>
            <p:cNvSpPr>
              <a:spLocks noChangeArrowheads="1"/>
            </p:cNvSpPr>
            <p:nvPr/>
          </p:nvSpPr>
          <p:spPr bwMode="auto">
            <a:xfrm>
              <a:off x="2131" y="1516"/>
              <a:ext cx="83" cy="9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33" name="Line 17"/>
            <p:cNvSpPr>
              <a:spLocks noChangeShapeType="1"/>
            </p:cNvSpPr>
            <p:nvPr/>
          </p:nvSpPr>
          <p:spPr bwMode="auto">
            <a:xfrm flipH="1">
              <a:off x="2223" y="1557"/>
              <a:ext cx="33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34" name="Text Box 18"/>
            <p:cNvSpPr txBox="1">
              <a:spLocks noChangeArrowheads="1"/>
            </p:cNvSpPr>
            <p:nvPr/>
          </p:nvSpPr>
          <p:spPr bwMode="auto">
            <a:xfrm>
              <a:off x="2933" y="998"/>
              <a:ext cx="2055" cy="5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tr-TR" b="0" dirty="0"/>
                <a:t>Rising edge triggered</a:t>
              </a:r>
            </a:p>
            <a:p>
              <a:r>
                <a:rPr lang="en-US" b="0" dirty="0"/>
                <a:t>D Flip-Flop</a:t>
              </a:r>
            </a:p>
          </p:txBody>
        </p:sp>
      </p:grpSp>
      <p:grpSp>
        <p:nvGrpSpPr>
          <p:cNvPr id="3" name="Group 33"/>
          <p:cNvGrpSpPr>
            <a:grpSpLocks/>
          </p:cNvGrpSpPr>
          <p:nvPr/>
        </p:nvGrpSpPr>
        <p:grpSpPr bwMode="auto">
          <a:xfrm>
            <a:off x="1385888" y="4083050"/>
            <a:ext cx="6716718" cy="1363663"/>
            <a:chOff x="873" y="2572"/>
            <a:chExt cx="4231" cy="859"/>
          </a:xfrm>
        </p:grpSpPr>
        <p:sp>
          <p:nvSpPr>
            <p:cNvPr id="21510" name="Rectangle 19"/>
            <p:cNvSpPr>
              <a:spLocks noChangeArrowheads="1"/>
            </p:cNvSpPr>
            <p:nvPr/>
          </p:nvSpPr>
          <p:spPr bwMode="auto">
            <a:xfrm>
              <a:off x="1436" y="2572"/>
              <a:ext cx="695" cy="859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algn="ctr"/>
              <a:r>
                <a:rPr lang="en-US" sz="1800" b="0">
                  <a:solidFill>
                    <a:schemeClr val="bg1"/>
                  </a:solidFill>
                </a:rPr>
                <a:t>D FF</a:t>
              </a:r>
            </a:p>
          </p:txBody>
        </p:sp>
        <p:sp>
          <p:nvSpPr>
            <p:cNvPr id="21511" name="Line 20"/>
            <p:cNvSpPr>
              <a:spLocks noChangeShapeType="1"/>
            </p:cNvSpPr>
            <p:nvPr/>
          </p:nvSpPr>
          <p:spPr bwMode="auto">
            <a:xfrm flipH="1">
              <a:off x="1162" y="3251"/>
              <a:ext cx="18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12" name="Text Box 21"/>
            <p:cNvSpPr txBox="1">
              <a:spLocks noChangeArrowheads="1"/>
            </p:cNvSpPr>
            <p:nvPr/>
          </p:nvSpPr>
          <p:spPr bwMode="auto">
            <a:xfrm>
              <a:off x="1463" y="2648"/>
              <a:ext cx="10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 b="0">
                  <a:solidFill>
                    <a:schemeClr val="bg1"/>
                  </a:solidFill>
                </a:rPr>
                <a:t>D</a:t>
              </a:r>
            </a:p>
          </p:txBody>
        </p:sp>
        <p:sp>
          <p:nvSpPr>
            <p:cNvPr id="21513" name="Line 22"/>
            <p:cNvSpPr>
              <a:spLocks noChangeShapeType="1"/>
            </p:cNvSpPr>
            <p:nvPr/>
          </p:nvSpPr>
          <p:spPr bwMode="auto">
            <a:xfrm flipH="1">
              <a:off x="2131" y="2727"/>
              <a:ext cx="43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14" name="Text Box 23"/>
            <p:cNvSpPr txBox="1">
              <a:spLocks noChangeArrowheads="1"/>
            </p:cNvSpPr>
            <p:nvPr/>
          </p:nvSpPr>
          <p:spPr bwMode="auto">
            <a:xfrm>
              <a:off x="1945" y="2636"/>
              <a:ext cx="126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 b="0">
                  <a:solidFill>
                    <a:schemeClr val="bg1"/>
                  </a:solidFill>
                </a:rPr>
                <a:t>Q</a:t>
              </a:r>
            </a:p>
          </p:txBody>
        </p:sp>
        <p:sp>
          <p:nvSpPr>
            <p:cNvPr id="21515" name="Text Box 24"/>
            <p:cNvSpPr txBox="1">
              <a:spLocks noChangeArrowheads="1"/>
            </p:cNvSpPr>
            <p:nvPr/>
          </p:nvSpPr>
          <p:spPr bwMode="auto">
            <a:xfrm>
              <a:off x="873" y="3155"/>
              <a:ext cx="21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 b="0"/>
                <a:t>clk</a:t>
              </a:r>
            </a:p>
          </p:txBody>
        </p:sp>
        <p:sp>
          <p:nvSpPr>
            <p:cNvPr id="21516" name="AutoShape 25"/>
            <p:cNvSpPr>
              <a:spLocks noChangeArrowheads="1"/>
            </p:cNvSpPr>
            <p:nvPr/>
          </p:nvSpPr>
          <p:spPr bwMode="auto">
            <a:xfrm rot="5400000">
              <a:off x="1436" y="3191"/>
              <a:ext cx="131" cy="119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7" name="Text Box 26"/>
            <p:cNvSpPr txBox="1">
              <a:spLocks noChangeArrowheads="1"/>
            </p:cNvSpPr>
            <p:nvPr/>
          </p:nvSpPr>
          <p:spPr bwMode="auto">
            <a:xfrm>
              <a:off x="1567" y="3164"/>
              <a:ext cx="87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 b="0">
                  <a:solidFill>
                    <a:schemeClr val="bg1"/>
                  </a:solidFill>
                </a:rPr>
                <a:t>C</a:t>
              </a:r>
            </a:p>
          </p:txBody>
        </p:sp>
        <p:sp>
          <p:nvSpPr>
            <p:cNvPr id="21518" name="Line 27"/>
            <p:cNvSpPr>
              <a:spLocks noChangeShapeType="1"/>
            </p:cNvSpPr>
            <p:nvPr/>
          </p:nvSpPr>
          <p:spPr bwMode="auto">
            <a:xfrm flipH="1">
              <a:off x="1165" y="2736"/>
              <a:ext cx="27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19" name="Oval 28"/>
            <p:cNvSpPr>
              <a:spLocks noChangeArrowheads="1"/>
            </p:cNvSpPr>
            <p:nvPr/>
          </p:nvSpPr>
          <p:spPr bwMode="auto">
            <a:xfrm>
              <a:off x="2140" y="3216"/>
              <a:ext cx="83" cy="9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20" name="Line 29"/>
            <p:cNvSpPr>
              <a:spLocks noChangeShapeType="1"/>
            </p:cNvSpPr>
            <p:nvPr/>
          </p:nvSpPr>
          <p:spPr bwMode="auto">
            <a:xfrm flipH="1">
              <a:off x="2232" y="3257"/>
              <a:ext cx="33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21" name="Text Box 30"/>
            <p:cNvSpPr txBox="1">
              <a:spLocks noChangeArrowheads="1"/>
            </p:cNvSpPr>
            <p:nvPr/>
          </p:nvSpPr>
          <p:spPr bwMode="auto">
            <a:xfrm>
              <a:off x="2942" y="2698"/>
              <a:ext cx="2162" cy="5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tr-TR" b="0" dirty="0"/>
                <a:t>Falling edge triggered</a:t>
              </a:r>
            </a:p>
            <a:p>
              <a:r>
                <a:rPr lang="en-US" b="0" dirty="0"/>
                <a:t>D Flip-Flop</a:t>
              </a:r>
            </a:p>
          </p:txBody>
        </p:sp>
        <p:sp>
          <p:nvSpPr>
            <p:cNvPr id="21522" name="Oval 31"/>
            <p:cNvSpPr>
              <a:spLocks noChangeArrowheads="1"/>
            </p:cNvSpPr>
            <p:nvPr/>
          </p:nvSpPr>
          <p:spPr bwMode="auto">
            <a:xfrm>
              <a:off x="1349" y="3202"/>
              <a:ext cx="83" cy="9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1" name="Rectangle 63"/>
          <p:cNvSpPr>
            <a:spLocks noChangeArrowheads="1"/>
          </p:cNvSpPr>
          <p:nvPr/>
        </p:nvSpPr>
        <p:spPr bwMode="auto">
          <a:xfrm>
            <a:off x="3753368" y="5334000"/>
            <a:ext cx="5162032" cy="97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tr-TR" sz="2800" b="0" dirty="0"/>
              <a:t>Characteristic Equation</a:t>
            </a:r>
          </a:p>
          <a:p>
            <a:pPr marL="800100" lvl="1" indent="-342900">
              <a:spcBef>
                <a:spcPct val="20000"/>
              </a:spcBef>
              <a:buFontTx/>
              <a:buChar char="•"/>
            </a:pPr>
            <a:r>
              <a:rPr lang="en-US" b="0" dirty="0"/>
              <a:t>Q(t+1) = </a:t>
            </a:r>
            <a:r>
              <a:rPr lang="tr-TR" b="0" dirty="0"/>
              <a:t>D</a:t>
            </a:r>
          </a:p>
          <a:p>
            <a:pPr marL="800100" lvl="1" indent="-342900">
              <a:spcBef>
                <a:spcPct val="20000"/>
              </a:spcBef>
              <a:buFontTx/>
              <a:buChar char="•"/>
            </a:pPr>
            <a:r>
              <a:rPr lang="tr-TR" b="0" dirty="0"/>
              <a:t>Y=D</a:t>
            </a:r>
            <a:endParaRPr lang="en-US" b="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/>
              <a:t>JK Flip-Flop</a:t>
            </a:r>
          </a:p>
        </p:txBody>
      </p:sp>
      <p:sp>
        <p:nvSpPr>
          <p:cNvPr id="223235" name="Rectangle 3"/>
          <p:cNvSpPr>
            <a:spLocks noGrp="1" noChangeArrowheads="1"/>
          </p:cNvSpPr>
          <p:nvPr>
            <p:ph idx="1"/>
          </p:nvPr>
        </p:nvSpPr>
        <p:spPr>
          <a:xfrm>
            <a:off x="0" y="3840163"/>
            <a:ext cx="9372600" cy="1646237"/>
          </a:xfrm>
        </p:spPr>
        <p:txBody>
          <a:bodyPr>
            <a:normAutofit/>
          </a:bodyPr>
          <a:lstStyle/>
          <a:p>
            <a:r>
              <a:rPr lang="tr-TR" dirty="0"/>
              <a:t>Characteristic Equation</a:t>
            </a:r>
            <a:endParaRPr lang="en-US" dirty="0"/>
          </a:p>
          <a:p>
            <a:pPr lvl="1"/>
            <a:r>
              <a:rPr lang="en-US" dirty="0"/>
              <a:t>Q(t+1) = </a:t>
            </a:r>
            <a:r>
              <a:rPr lang="en-US" dirty="0" err="1"/>
              <a:t>JQ</a:t>
            </a:r>
            <a:r>
              <a:rPr lang="en-US" dirty="0" err="1">
                <a:latin typeface="Comic Sans MS" pitchFamily="66" charset="0"/>
              </a:rPr>
              <a:t>’</a:t>
            </a:r>
            <a:r>
              <a:rPr lang="en-US" dirty="0" err="1"/>
              <a:t>(t</a:t>
            </a:r>
            <a:r>
              <a:rPr lang="en-US" dirty="0"/>
              <a:t>) + </a:t>
            </a:r>
            <a:r>
              <a:rPr lang="en-US" dirty="0" err="1"/>
              <a:t>K</a:t>
            </a:r>
            <a:r>
              <a:rPr lang="en-US" dirty="0" err="1">
                <a:latin typeface="Comic Sans MS" pitchFamily="66" charset="0"/>
              </a:rPr>
              <a:t>’</a:t>
            </a:r>
            <a:r>
              <a:rPr lang="en-US" dirty="0" err="1"/>
              <a:t>Q(t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Y = </a:t>
            </a:r>
            <a:r>
              <a:rPr lang="en-US" dirty="0" err="1"/>
              <a:t>Jy</a:t>
            </a:r>
            <a:r>
              <a:rPr lang="en-US" dirty="0">
                <a:latin typeface="Comic Sans MS" pitchFamily="66" charset="0"/>
              </a:rPr>
              <a:t>’</a:t>
            </a:r>
            <a:r>
              <a:rPr lang="en-US" dirty="0"/>
              <a:t> + </a:t>
            </a:r>
            <a:r>
              <a:rPr lang="en-US" dirty="0" err="1"/>
              <a:t>K</a:t>
            </a:r>
            <a:r>
              <a:rPr lang="en-US" dirty="0" err="1">
                <a:latin typeface="Comic Sans MS" pitchFamily="66" charset="0"/>
              </a:rPr>
              <a:t>’</a:t>
            </a:r>
            <a:r>
              <a:rPr lang="en-US" dirty="0" err="1"/>
              <a:t>y</a:t>
            </a:r>
            <a:endParaRPr lang="en-US" dirty="0"/>
          </a:p>
        </p:txBody>
      </p:sp>
      <p:sp>
        <p:nvSpPr>
          <p:cNvPr id="266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AD08C1D-739B-4DCE-8C2E-D242279E9587}" type="slidenum">
              <a:rPr lang="en-US" altLang="en-US" smtClean="0"/>
              <a:pPr/>
              <a:t>19</a:t>
            </a:fld>
            <a:endParaRPr lang="en-US" altLang="en-US"/>
          </a:p>
        </p:txBody>
      </p:sp>
      <p:grpSp>
        <p:nvGrpSpPr>
          <p:cNvPr id="2" name="Group 112"/>
          <p:cNvGrpSpPr>
            <a:grpSpLocks/>
          </p:cNvGrpSpPr>
          <p:nvPr/>
        </p:nvGrpSpPr>
        <p:grpSpPr bwMode="auto">
          <a:xfrm>
            <a:off x="892175" y="1223963"/>
            <a:ext cx="2233613" cy="1363662"/>
            <a:chOff x="562" y="771"/>
            <a:chExt cx="1407" cy="859"/>
          </a:xfrm>
        </p:grpSpPr>
        <p:sp>
          <p:nvSpPr>
            <p:cNvPr id="26654" name="Rectangle 5"/>
            <p:cNvSpPr>
              <a:spLocks noChangeArrowheads="1"/>
            </p:cNvSpPr>
            <p:nvPr/>
          </p:nvSpPr>
          <p:spPr bwMode="auto">
            <a:xfrm>
              <a:off x="836" y="771"/>
              <a:ext cx="695" cy="859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algn="ctr"/>
              <a:endParaRPr lang="en-US" sz="1800" b="0">
                <a:solidFill>
                  <a:schemeClr val="bg1"/>
                </a:solidFill>
              </a:endParaRPr>
            </a:p>
          </p:txBody>
        </p:sp>
        <p:sp>
          <p:nvSpPr>
            <p:cNvPr id="26655" name="Line 6"/>
            <p:cNvSpPr>
              <a:spLocks noChangeShapeType="1"/>
            </p:cNvSpPr>
            <p:nvPr/>
          </p:nvSpPr>
          <p:spPr bwMode="auto">
            <a:xfrm flipH="1">
              <a:off x="562" y="1225"/>
              <a:ext cx="27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56" name="Text Box 7"/>
            <p:cNvSpPr txBox="1">
              <a:spLocks noChangeArrowheads="1"/>
            </p:cNvSpPr>
            <p:nvPr/>
          </p:nvSpPr>
          <p:spPr bwMode="auto">
            <a:xfrm>
              <a:off x="863" y="847"/>
              <a:ext cx="96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 b="0">
                  <a:solidFill>
                    <a:schemeClr val="bg1"/>
                  </a:solidFill>
                </a:rPr>
                <a:t>J</a:t>
              </a:r>
            </a:p>
          </p:txBody>
        </p:sp>
        <p:sp>
          <p:nvSpPr>
            <p:cNvPr id="26657" name="Line 8"/>
            <p:cNvSpPr>
              <a:spLocks noChangeShapeType="1"/>
            </p:cNvSpPr>
            <p:nvPr/>
          </p:nvSpPr>
          <p:spPr bwMode="auto">
            <a:xfrm flipH="1">
              <a:off x="1531" y="926"/>
              <a:ext cx="43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58" name="Text Box 9"/>
            <p:cNvSpPr txBox="1">
              <a:spLocks noChangeArrowheads="1"/>
            </p:cNvSpPr>
            <p:nvPr/>
          </p:nvSpPr>
          <p:spPr bwMode="auto">
            <a:xfrm>
              <a:off x="1345" y="835"/>
              <a:ext cx="126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 b="0">
                  <a:solidFill>
                    <a:schemeClr val="bg1"/>
                  </a:solidFill>
                </a:rPr>
                <a:t>Q</a:t>
              </a:r>
            </a:p>
          </p:txBody>
        </p:sp>
        <p:sp>
          <p:nvSpPr>
            <p:cNvPr id="26659" name="AutoShape 11"/>
            <p:cNvSpPr>
              <a:spLocks noChangeArrowheads="1"/>
            </p:cNvSpPr>
            <p:nvPr/>
          </p:nvSpPr>
          <p:spPr bwMode="auto">
            <a:xfrm rot="5400000">
              <a:off x="836" y="1165"/>
              <a:ext cx="131" cy="119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60" name="Text Box 12"/>
            <p:cNvSpPr txBox="1">
              <a:spLocks noChangeArrowheads="1"/>
            </p:cNvSpPr>
            <p:nvPr/>
          </p:nvSpPr>
          <p:spPr bwMode="auto">
            <a:xfrm>
              <a:off x="967" y="1138"/>
              <a:ext cx="87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 b="0">
                  <a:solidFill>
                    <a:schemeClr val="bg1"/>
                  </a:solidFill>
                </a:rPr>
                <a:t>C</a:t>
              </a:r>
            </a:p>
          </p:txBody>
        </p:sp>
        <p:sp>
          <p:nvSpPr>
            <p:cNvPr id="26661" name="Line 13"/>
            <p:cNvSpPr>
              <a:spLocks noChangeShapeType="1"/>
            </p:cNvSpPr>
            <p:nvPr/>
          </p:nvSpPr>
          <p:spPr bwMode="auto">
            <a:xfrm flipH="1">
              <a:off x="565" y="935"/>
              <a:ext cx="27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62" name="Oval 14"/>
            <p:cNvSpPr>
              <a:spLocks noChangeArrowheads="1"/>
            </p:cNvSpPr>
            <p:nvPr/>
          </p:nvSpPr>
          <p:spPr bwMode="auto">
            <a:xfrm>
              <a:off x="1540" y="1415"/>
              <a:ext cx="83" cy="9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63" name="Line 15"/>
            <p:cNvSpPr>
              <a:spLocks noChangeShapeType="1"/>
            </p:cNvSpPr>
            <p:nvPr/>
          </p:nvSpPr>
          <p:spPr bwMode="auto">
            <a:xfrm flipH="1">
              <a:off x="1632" y="1456"/>
              <a:ext cx="33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64" name="Text Box 17"/>
            <p:cNvSpPr txBox="1">
              <a:spLocks noChangeArrowheads="1"/>
            </p:cNvSpPr>
            <p:nvPr/>
          </p:nvSpPr>
          <p:spPr bwMode="auto">
            <a:xfrm>
              <a:off x="868" y="1401"/>
              <a:ext cx="88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 b="0">
                  <a:solidFill>
                    <a:schemeClr val="bg1"/>
                  </a:solidFill>
                </a:rPr>
                <a:t>K</a:t>
              </a:r>
            </a:p>
          </p:txBody>
        </p:sp>
        <p:sp>
          <p:nvSpPr>
            <p:cNvPr id="26665" name="Line 18"/>
            <p:cNvSpPr>
              <a:spLocks noChangeShapeType="1"/>
            </p:cNvSpPr>
            <p:nvPr/>
          </p:nvSpPr>
          <p:spPr bwMode="auto">
            <a:xfrm flipH="1">
              <a:off x="570" y="1489"/>
              <a:ext cx="27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aphicFrame>
        <p:nvGraphicFramePr>
          <p:cNvPr id="223342" name="Group 110"/>
          <p:cNvGraphicFramePr>
            <a:graphicFrameLocks noGrp="1"/>
          </p:cNvGraphicFramePr>
          <p:nvPr/>
        </p:nvGraphicFramePr>
        <p:xfrm>
          <a:off x="4137025" y="1077913"/>
          <a:ext cx="4891088" cy="1981200"/>
        </p:xfrm>
        <a:graphic>
          <a:graphicData uri="http://schemas.openxmlformats.org/drawingml/2006/table">
            <a:tbl>
              <a:tblPr/>
              <a:tblGrid>
                <a:gridCol w="5953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54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00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0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89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J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K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Q(t+1)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Next State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89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Q(t)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No change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Reset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89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Set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89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Q’(t)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Complement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23331" name="Text Box 99"/>
          <p:cNvSpPr txBox="1">
            <a:spLocks noChangeArrowheads="1"/>
          </p:cNvSpPr>
          <p:nvPr/>
        </p:nvSpPr>
        <p:spPr bwMode="auto">
          <a:xfrm>
            <a:off x="4725988" y="5894685"/>
            <a:ext cx="315002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tr-TR" b="0" dirty="0">
                <a:solidFill>
                  <a:srgbClr val="FF0000"/>
                </a:solidFill>
              </a:rPr>
              <a:t>Characteristic Table</a:t>
            </a:r>
            <a:endParaRPr lang="en-US" b="0" dirty="0">
              <a:solidFill>
                <a:srgbClr val="FF0000"/>
              </a:solidFill>
            </a:endParaRPr>
          </a:p>
        </p:txBody>
      </p:sp>
      <p:graphicFrame>
        <p:nvGraphicFramePr>
          <p:cNvPr id="20" name="Group 110"/>
          <p:cNvGraphicFramePr>
            <a:graphicFrameLocks noGrp="1"/>
          </p:cNvGraphicFramePr>
          <p:nvPr/>
        </p:nvGraphicFramePr>
        <p:xfrm>
          <a:off x="4114800" y="3505200"/>
          <a:ext cx="4891088" cy="1981200"/>
        </p:xfrm>
        <a:graphic>
          <a:graphicData uri="http://schemas.openxmlformats.org/drawingml/2006/table">
            <a:tbl>
              <a:tblPr/>
              <a:tblGrid>
                <a:gridCol w="5953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54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00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0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89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J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K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Next State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89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y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No change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Reset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89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Set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89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y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Complement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23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23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23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23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23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3235" grpId="0" build="p"/>
      <p:bldP spid="22333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18256"/>
            <a:ext cx="8229600" cy="1143000"/>
          </a:xfrm>
        </p:spPr>
        <p:txBody>
          <a:bodyPr/>
          <a:lstStyle/>
          <a:p>
            <a:pPr marL="533400" indent="-533400"/>
            <a:r>
              <a:rPr lang="tr-TR" dirty="0"/>
              <a:t>Synchronous Sequential Circuits</a:t>
            </a:r>
            <a:endParaRPr lang="en-US" dirty="0"/>
          </a:p>
        </p:txBody>
      </p:sp>
      <p:sp>
        <p:nvSpPr>
          <p:cNvPr id="20173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881063"/>
            <a:ext cx="8763000" cy="3894137"/>
          </a:xfrm>
        </p:spPr>
        <p:txBody>
          <a:bodyPr>
            <a:normAutofit fontScale="92500" lnSpcReduction="20000"/>
          </a:bodyPr>
          <a:lstStyle/>
          <a:p>
            <a:pPr lvl="1">
              <a:lnSpc>
                <a:spcPct val="90000"/>
              </a:lnSpc>
            </a:pPr>
            <a:endParaRPr lang="en-US" sz="2000" dirty="0"/>
          </a:p>
          <a:p>
            <a:pPr marL="658368" indent="-457200"/>
            <a:r>
              <a:rPr lang="en-US" dirty="0"/>
              <a:t>Behavior defined  from knowledge of its signals at </a:t>
            </a:r>
            <a:r>
              <a:rPr lang="en-US" dirty="0">
                <a:solidFill>
                  <a:srgbClr val="FF0000"/>
                </a:solidFill>
              </a:rPr>
              <a:t>discrete</a:t>
            </a:r>
            <a:r>
              <a:rPr lang="en-US" dirty="0"/>
              <a:t> instances of time</a:t>
            </a:r>
            <a:r>
              <a:rPr lang="tr-TR" dirty="0"/>
              <a:t>.</a:t>
            </a:r>
            <a:endParaRPr lang="en-US" dirty="0"/>
          </a:p>
          <a:p>
            <a:pPr marL="658368" indent="-457200"/>
            <a:r>
              <a:rPr lang="en-US" dirty="0">
                <a:solidFill>
                  <a:srgbClr val="FF0000"/>
                </a:solidFill>
              </a:rPr>
              <a:t>Discrete</a:t>
            </a:r>
            <a:r>
              <a:rPr lang="en-US" dirty="0"/>
              <a:t> instances of time need synchronization.</a:t>
            </a:r>
          </a:p>
          <a:p>
            <a:pPr marL="658368" indent="-457200"/>
            <a:r>
              <a:rPr lang="en-US" dirty="0"/>
              <a:t>Synchronization is done by a common clock signal.</a:t>
            </a:r>
          </a:p>
          <a:p>
            <a:pPr marL="658368" indent="-457200"/>
            <a:r>
              <a:rPr lang="tr-TR" dirty="0"/>
              <a:t>Clock signal is a periodic square signal.</a:t>
            </a:r>
          </a:p>
          <a:p>
            <a:pPr marL="658368" lvl="1" indent="-457200">
              <a:buFont typeface="Arial" pitchFamily="34" charset="0"/>
              <a:buChar char="•"/>
            </a:pPr>
            <a:r>
              <a:rPr lang="en-US" sz="3243" dirty="0"/>
              <a:t>Storage elements observe inputs and can change state only in relation to a timing signal (</a:t>
            </a:r>
            <a:r>
              <a:rPr lang="en-US" sz="3243" dirty="0">
                <a:solidFill>
                  <a:srgbClr val="FF0000"/>
                </a:solidFill>
              </a:rPr>
              <a:t>clock pulses </a:t>
            </a:r>
            <a:r>
              <a:rPr lang="en-US" sz="3243" dirty="0"/>
              <a:t>from a </a:t>
            </a:r>
            <a:r>
              <a:rPr lang="en-US" sz="3243" dirty="0">
                <a:solidFill>
                  <a:srgbClr val="FF0000"/>
                </a:solidFill>
              </a:rPr>
              <a:t>clock</a:t>
            </a:r>
            <a:r>
              <a:rPr lang="en-US" sz="3243" dirty="0"/>
              <a:t>)</a:t>
            </a:r>
          </a:p>
        </p:txBody>
      </p:sp>
      <p:sp>
        <p:nvSpPr>
          <p:cNvPr id="51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100DC2F-08B5-4039-9DFB-60AFBEBFEBA1}" type="slidenum">
              <a:rPr lang="en-US" altLang="en-US" smtClean="0"/>
              <a:pPr/>
              <a:t>2</a:t>
            </a:fld>
            <a:endParaRPr lang="en-US" altLang="en-US"/>
          </a:p>
        </p:txBody>
      </p:sp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827088" y="5254625"/>
            <a:ext cx="7431087" cy="579438"/>
            <a:chOff x="521" y="3310"/>
            <a:chExt cx="4681" cy="365"/>
          </a:xfrm>
        </p:grpSpPr>
        <p:sp>
          <p:nvSpPr>
            <p:cNvPr id="5126" name="Line 5"/>
            <p:cNvSpPr>
              <a:spLocks noChangeShapeType="1"/>
            </p:cNvSpPr>
            <p:nvPr/>
          </p:nvSpPr>
          <p:spPr bwMode="auto">
            <a:xfrm>
              <a:off x="521" y="3675"/>
              <a:ext cx="40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27" name="Line 6"/>
            <p:cNvSpPr>
              <a:spLocks noChangeShapeType="1"/>
            </p:cNvSpPr>
            <p:nvPr/>
          </p:nvSpPr>
          <p:spPr bwMode="auto">
            <a:xfrm flipV="1">
              <a:off x="923" y="3319"/>
              <a:ext cx="0" cy="356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28" name="Line 7"/>
            <p:cNvSpPr>
              <a:spLocks noChangeShapeType="1"/>
            </p:cNvSpPr>
            <p:nvPr/>
          </p:nvSpPr>
          <p:spPr bwMode="auto">
            <a:xfrm>
              <a:off x="923" y="3319"/>
              <a:ext cx="40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29" name="Line 8"/>
            <p:cNvSpPr>
              <a:spLocks noChangeShapeType="1"/>
            </p:cNvSpPr>
            <p:nvPr/>
          </p:nvSpPr>
          <p:spPr bwMode="auto">
            <a:xfrm flipV="1">
              <a:off x="1319" y="3319"/>
              <a:ext cx="0" cy="356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30" name="Line 9"/>
            <p:cNvSpPr>
              <a:spLocks noChangeShapeType="1"/>
            </p:cNvSpPr>
            <p:nvPr/>
          </p:nvSpPr>
          <p:spPr bwMode="auto">
            <a:xfrm>
              <a:off x="1310" y="3666"/>
              <a:ext cx="866" cy="9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31" name="Line 10"/>
            <p:cNvSpPr>
              <a:spLocks noChangeShapeType="1"/>
            </p:cNvSpPr>
            <p:nvPr/>
          </p:nvSpPr>
          <p:spPr bwMode="auto">
            <a:xfrm flipV="1">
              <a:off x="2179" y="3310"/>
              <a:ext cx="0" cy="356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32" name="Line 11"/>
            <p:cNvSpPr>
              <a:spLocks noChangeShapeType="1"/>
            </p:cNvSpPr>
            <p:nvPr/>
          </p:nvSpPr>
          <p:spPr bwMode="auto">
            <a:xfrm>
              <a:off x="2179" y="3310"/>
              <a:ext cx="40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33" name="Line 12"/>
            <p:cNvSpPr>
              <a:spLocks noChangeShapeType="1"/>
            </p:cNvSpPr>
            <p:nvPr/>
          </p:nvSpPr>
          <p:spPr bwMode="auto">
            <a:xfrm flipV="1">
              <a:off x="2575" y="3310"/>
              <a:ext cx="0" cy="356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34" name="Line 13"/>
            <p:cNvSpPr>
              <a:spLocks noChangeShapeType="1"/>
            </p:cNvSpPr>
            <p:nvPr/>
          </p:nvSpPr>
          <p:spPr bwMode="auto">
            <a:xfrm>
              <a:off x="2566" y="3657"/>
              <a:ext cx="866" cy="9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35" name="Line 14"/>
            <p:cNvSpPr>
              <a:spLocks noChangeShapeType="1"/>
            </p:cNvSpPr>
            <p:nvPr/>
          </p:nvSpPr>
          <p:spPr bwMode="auto">
            <a:xfrm flipV="1">
              <a:off x="3432" y="3314"/>
              <a:ext cx="0" cy="356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36" name="Line 15"/>
            <p:cNvSpPr>
              <a:spLocks noChangeShapeType="1"/>
            </p:cNvSpPr>
            <p:nvPr/>
          </p:nvSpPr>
          <p:spPr bwMode="auto">
            <a:xfrm>
              <a:off x="3432" y="3314"/>
              <a:ext cx="40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37" name="Line 16"/>
            <p:cNvSpPr>
              <a:spLocks noChangeShapeType="1"/>
            </p:cNvSpPr>
            <p:nvPr/>
          </p:nvSpPr>
          <p:spPr bwMode="auto">
            <a:xfrm flipV="1">
              <a:off x="3828" y="3314"/>
              <a:ext cx="0" cy="356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38" name="Line 17"/>
            <p:cNvSpPr>
              <a:spLocks noChangeShapeType="1"/>
            </p:cNvSpPr>
            <p:nvPr/>
          </p:nvSpPr>
          <p:spPr bwMode="auto">
            <a:xfrm>
              <a:off x="3819" y="3661"/>
              <a:ext cx="866" cy="9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39" name="Line 18"/>
            <p:cNvSpPr>
              <a:spLocks noChangeShapeType="1"/>
            </p:cNvSpPr>
            <p:nvPr/>
          </p:nvSpPr>
          <p:spPr bwMode="auto">
            <a:xfrm flipV="1">
              <a:off x="4693" y="3314"/>
              <a:ext cx="0" cy="356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40" name="Line 19"/>
            <p:cNvSpPr>
              <a:spLocks noChangeShapeType="1"/>
            </p:cNvSpPr>
            <p:nvPr/>
          </p:nvSpPr>
          <p:spPr bwMode="auto">
            <a:xfrm>
              <a:off x="4693" y="3314"/>
              <a:ext cx="40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41" name="Line 20"/>
            <p:cNvSpPr>
              <a:spLocks noChangeShapeType="1"/>
            </p:cNvSpPr>
            <p:nvPr/>
          </p:nvSpPr>
          <p:spPr bwMode="auto">
            <a:xfrm flipV="1">
              <a:off x="5089" y="3314"/>
              <a:ext cx="0" cy="356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42" name="Line 21"/>
            <p:cNvSpPr>
              <a:spLocks noChangeShapeType="1"/>
            </p:cNvSpPr>
            <p:nvPr/>
          </p:nvSpPr>
          <p:spPr bwMode="auto">
            <a:xfrm flipV="1">
              <a:off x="5080" y="3657"/>
              <a:ext cx="122" cy="4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1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1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01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01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01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1731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8620"/>
            <a:ext cx="8229600" cy="1143000"/>
          </a:xfrm>
        </p:spPr>
        <p:txBody>
          <a:bodyPr/>
          <a:lstStyle/>
          <a:p>
            <a:r>
              <a:rPr lang="en-US" dirty="0"/>
              <a:t>T (Toggle) Flip-Flop</a:t>
            </a:r>
          </a:p>
        </p:txBody>
      </p:sp>
      <p:sp>
        <p:nvSpPr>
          <p:cNvPr id="276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62E1F09-072C-441B-A802-A55AA7DB4115}" type="slidenum">
              <a:rPr lang="en-US" altLang="en-US" smtClean="0"/>
              <a:pPr/>
              <a:t>20</a:t>
            </a:fld>
            <a:endParaRPr lang="en-US" altLang="en-US"/>
          </a:p>
        </p:txBody>
      </p:sp>
      <p:grpSp>
        <p:nvGrpSpPr>
          <p:cNvPr id="2" name="Group 100"/>
          <p:cNvGrpSpPr>
            <a:grpSpLocks/>
          </p:cNvGrpSpPr>
          <p:nvPr/>
        </p:nvGrpSpPr>
        <p:grpSpPr bwMode="auto">
          <a:xfrm>
            <a:off x="658813" y="1851025"/>
            <a:ext cx="2233612" cy="1363663"/>
            <a:chOff x="415" y="1166"/>
            <a:chExt cx="1407" cy="859"/>
          </a:xfrm>
        </p:grpSpPr>
        <p:sp>
          <p:nvSpPr>
            <p:cNvPr id="27704" name="Rectangle 4"/>
            <p:cNvSpPr>
              <a:spLocks noChangeArrowheads="1"/>
            </p:cNvSpPr>
            <p:nvPr/>
          </p:nvSpPr>
          <p:spPr bwMode="auto">
            <a:xfrm>
              <a:off x="689" y="1166"/>
              <a:ext cx="695" cy="859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algn="ctr"/>
              <a:endParaRPr lang="en-US" sz="1800" b="0">
                <a:solidFill>
                  <a:schemeClr val="bg1"/>
                </a:solidFill>
              </a:endParaRPr>
            </a:p>
          </p:txBody>
        </p:sp>
        <p:sp>
          <p:nvSpPr>
            <p:cNvPr id="27705" name="Line 5"/>
            <p:cNvSpPr>
              <a:spLocks noChangeShapeType="1"/>
            </p:cNvSpPr>
            <p:nvPr/>
          </p:nvSpPr>
          <p:spPr bwMode="auto">
            <a:xfrm flipH="1">
              <a:off x="415" y="1620"/>
              <a:ext cx="27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706" name="Text Box 6"/>
            <p:cNvSpPr txBox="1">
              <a:spLocks noChangeArrowheads="1"/>
            </p:cNvSpPr>
            <p:nvPr/>
          </p:nvSpPr>
          <p:spPr bwMode="auto">
            <a:xfrm>
              <a:off x="716" y="1242"/>
              <a:ext cx="98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 b="0">
                  <a:solidFill>
                    <a:schemeClr val="bg1"/>
                  </a:solidFill>
                </a:rPr>
                <a:t>T</a:t>
              </a:r>
            </a:p>
          </p:txBody>
        </p:sp>
        <p:sp>
          <p:nvSpPr>
            <p:cNvPr id="27707" name="Line 7"/>
            <p:cNvSpPr>
              <a:spLocks noChangeShapeType="1"/>
            </p:cNvSpPr>
            <p:nvPr/>
          </p:nvSpPr>
          <p:spPr bwMode="auto">
            <a:xfrm flipH="1">
              <a:off x="1384" y="1321"/>
              <a:ext cx="43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708" name="Text Box 8"/>
            <p:cNvSpPr txBox="1">
              <a:spLocks noChangeArrowheads="1"/>
            </p:cNvSpPr>
            <p:nvPr/>
          </p:nvSpPr>
          <p:spPr bwMode="auto">
            <a:xfrm>
              <a:off x="1198" y="1230"/>
              <a:ext cx="126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 b="0">
                  <a:solidFill>
                    <a:schemeClr val="bg1"/>
                  </a:solidFill>
                </a:rPr>
                <a:t>Q</a:t>
              </a:r>
            </a:p>
          </p:txBody>
        </p:sp>
        <p:sp>
          <p:nvSpPr>
            <p:cNvPr id="27709" name="AutoShape 9"/>
            <p:cNvSpPr>
              <a:spLocks noChangeArrowheads="1"/>
            </p:cNvSpPr>
            <p:nvPr/>
          </p:nvSpPr>
          <p:spPr bwMode="auto">
            <a:xfrm rot="5400000">
              <a:off x="689" y="1560"/>
              <a:ext cx="131" cy="119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710" name="Text Box 10"/>
            <p:cNvSpPr txBox="1">
              <a:spLocks noChangeArrowheads="1"/>
            </p:cNvSpPr>
            <p:nvPr/>
          </p:nvSpPr>
          <p:spPr bwMode="auto">
            <a:xfrm>
              <a:off x="820" y="1533"/>
              <a:ext cx="87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 b="0">
                  <a:solidFill>
                    <a:schemeClr val="bg1"/>
                  </a:solidFill>
                </a:rPr>
                <a:t>C</a:t>
              </a:r>
            </a:p>
          </p:txBody>
        </p:sp>
        <p:sp>
          <p:nvSpPr>
            <p:cNvPr id="27711" name="Line 11"/>
            <p:cNvSpPr>
              <a:spLocks noChangeShapeType="1"/>
            </p:cNvSpPr>
            <p:nvPr/>
          </p:nvSpPr>
          <p:spPr bwMode="auto">
            <a:xfrm flipH="1">
              <a:off x="418" y="1330"/>
              <a:ext cx="27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712" name="Oval 12"/>
            <p:cNvSpPr>
              <a:spLocks noChangeArrowheads="1"/>
            </p:cNvSpPr>
            <p:nvPr/>
          </p:nvSpPr>
          <p:spPr bwMode="auto">
            <a:xfrm>
              <a:off x="1393" y="1810"/>
              <a:ext cx="83" cy="9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713" name="Line 13"/>
            <p:cNvSpPr>
              <a:spLocks noChangeShapeType="1"/>
            </p:cNvSpPr>
            <p:nvPr/>
          </p:nvSpPr>
          <p:spPr bwMode="auto">
            <a:xfrm flipH="1">
              <a:off x="1485" y="1851"/>
              <a:ext cx="33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aphicFrame>
        <p:nvGraphicFramePr>
          <p:cNvPr id="224318" name="Group 62"/>
          <p:cNvGraphicFramePr>
            <a:graphicFrameLocks noGrp="1"/>
          </p:cNvGraphicFramePr>
          <p:nvPr/>
        </p:nvGraphicFramePr>
        <p:xfrm>
          <a:off x="4316413" y="1066800"/>
          <a:ext cx="4165600" cy="1188720"/>
        </p:xfrm>
        <a:graphic>
          <a:graphicData uri="http://schemas.openxmlformats.org/drawingml/2006/table">
            <a:tbl>
              <a:tblPr/>
              <a:tblGrid>
                <a:gridCol w="5953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700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0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89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T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Q(t+1)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next state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89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Q(t)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no change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89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Q’(t)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Complement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24319" name="Rectangle 63"/>
          <p:cNvSpPr>
            <a:spLocks noChangeArrowheads="1"/>
          </p:cNvSpPr>
          <p:nvPr/>
        </p:nvSpPr>
        <p:spPr bwMode="auto">
          <a:xfrm>
            <a:off x="142875" y="3468688"/>
            <a:ext cx="8763000" cy="97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tr-TR" sz="2800" dirty="0"/>
              <a:t>Characteristic Equation</a:t>
            </a:r>
            <a:endParaRPr lang="en-US" sz="2800" dirty="0"/>
          </a:p>
          <a:p>
            <a:pPr marL="800100" lvl="1" indent="-342900">
              <a:spcBef>
                <a:spcPct val="20000"/>
              </a:spcBef>
              <a:buFontTx/>
              <a:buChar char="•"/>
            </a:pPr>
            <a:r>
              <a:rPr lang="en-US" b="0" dirty="0"/>
              <a:t>Q(t+1) = T </a:t>
            </a:r>
            <a:r>
              <a:rPr lang="en-US" b="0" dirty="0" err="1">
                <a:sym typeface="Symbol" pitchFamily="18" charset="2"/>
              </a:rPr>
              <a:t></a:t>
            </a:r>
            <a:r>
              <a:rPr lang="en-US" b="0" dirty="0"/>
              <a:t> </a:t>
            </a:r>
            <a:r>
              <a:rPr lang="en-US" b="0" dirty="0" err="1"/>
              <a:t>Q(t</a:t>
            </a:r>
            <a:r>
              <a:rPr lang="en-US" b="0" dirty="0"/>
              <a:t>) = </a:t>
            </a:r>
            <a:r>
              <a:rPr lang="en-US" b="0" dirty="0" err="1"/>
              <a:t>TQ’(t</a:t>
            </a:r>
            <a:r>
              <a:rPr lang="en-US" b="0" dirty="0"/>
              <a:t>)  + </a:t>
            </a:r>
            <a:r>
              <a:rPr lang="en-US" b="0" dirty="0" err="1"/>
              <a:t>T’Q(t</a:t>
            </a:r>
            <a:r>
              <a:rPr lang="en-US" b="0" dirty="0"/>
              <a:t>)</a:t>
            </a:r>
          </a:p>
          <a:p>
            <a:pPr marL="800100" lvl="1" indent="-342900">
              <a:spcBef>
                <a:spcPct val="20000"/>
              </a:spcBef>
              <a:buFontTx/>
              <a:buChar char="•"/>
            </a:pPr>
            <a:r>
              <a:rPr lang="en-US" b="0" dirty="0"/>
              <a:t>Y = T </a:t>
            </a:r>
            <a:r>
              <a:rPr lang="en-US" b="0" dirty="0" err="1">
                <a:sym typeface="Symbol" pitchFamily="18" charset="2"/>
              </a:rPr>
              <a:t></a:t>
            </a:r>
            <a:r>
              <a:rPr lang="en-US" b="0" dirty="0"/>
              <a:t> </a:t>
            </a:r>
            <a:r>
              <a:rPr lang="en-US" b="0" dirty="0" err="1"/>
              <a:t>y</a:t>
            </a:r>
            <a:r>
              <a:rPr lang="en-US" b="0" dirty="0"/>
              <a:t> = Ty’ + </a:t>
            </a:r>
            <a:r>
              <a:rPr lang="en-US" b="0" dirty="0" err="1"/>
              <a:t>T’y</a:t>
            </a:r>
            <a:r>
              <a:rPr lang="en-US" b="0" dirty="0"/>
              <a:t> </a:t>
            </a:r>
          </a:p>
          <a:p>
            <a:pPr marL="800100" lvl="1" indent="-342900">
              <a:spcBef>
                <a:spcPct val="20000"/>
              </a:spcBef>
              <a:buFontTx/>
              <a:buChar char="•"/>
            </a:pPr>
            <a:r>
              <a:rPr lang="en-US" b="0" dirty="0"/>
              <a:t> </a:t>
            </a:r>
          </a:p>
        </p:txBody>
      </p:sp>
      <p:grpSp>
        <p:nvGrpSpPr>
          <p:cNvPr id="3" name="Group 101"/>
          <p:cNvGrpSpPr>
            <a:grpSpLocks/>
          </p:cNvGrpSpPr>
          <p:nvPr/>
        </p:nvGrpSpPr>
        <p:grpSpPr bwMode="auto">
          <a:xfrm>
            <a:off x="231775" y="5113338"/>
            <a:ext cx="3132138" cy="1363662"/>
            <a:chOff x="146" y="3221"/>
            <a:chExt cx="1973" cy="859"/>
          </a:xfrm>
        </p:grpSpPr>
        <p:sp>
          <p:nvSpPr>
            <p:cNvPr id="27689" name="Rectangle 64"/>
            <p:cNvSpPr>
              <a:spLocks noChangeArrowheads="1"/>
            </p:cNvSpPr>
            <p:nvPr/>
          </p:nvSpPr>
          <p:spPr bwMode="auto">
            <a:xfrm>
              <a:off x="986" y="3221"/>
              <a:ext cx="695" cy="859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algn="ctr"/>
              <a:endParaRPr lang="en-US" sz="1800" b="0">
                <a:solidFill>
                  <a:schemeClr val="bg1"/>
                </a:solidFill>
              </a:endParaRPr>
            </a:p>
          </p:txBody>
        </p:sp>
        <p:sp>
          <p:nvSpPr>
            <p:cNvPr id="27690" name="Line 65"/>
            <p:cNvSpPr>
              <a:spLocks noChangeShapeType="1"/>
            </p:cNvSpPr>
            <p:nvPr/>
          </p:nvSpPr>
          <p:spPr bwMode="auto">
            <a:xfrm flipH="1">
              <a:off x="712" y="3675"/>
              <a:ext cx="27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91" name="Text Box 66"/>
            <p:cNvSpPr txBox="1">
              <a:spLocks noChangeArrowheads="1"/>
            </p:cNvSpPr>
            <p:nvPr/>
          </p:nvSpPr>
          <p:spPr bwMode="auto">
            <a:xfrm>
              <a:off x="1013" y="3297"/>
              <a:ext cx="96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 b="0">
                  <a:solidFill>
                    <a:schemeClr val="bg1"/>
                  </a:solidFill>
                </a:rPr>
                <a:t>J</a:t>
              </a:r>
            </a:p>
          </p:txBody>
        </p:sp>
        <p:sp>
          <p:nvSpPr>
            <p:cNvPr id="27692" name="Line 67"/>
            <p:cNvSpPr>
              <a:spLocks noChangeShapeType="1"/>
            </p:cNvSpPr>
            <p:nvPr/>
          </p:nvSpPr>
          <p:spPr bwMode="auto">
            <a:xfrm flipH="1">
              <a:off x="1681" y="3376"/>
              <a:ext cx="43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93" name="Text Box 68"/>
            <p:cNvSpPr txBox="1">
              <a:spLocks noChangeArrowheads="1"/>
            </p:cNvSpPr>
            <p:nvPr/>
          </p:nvSpPr>
          <p:spPr bwMode="auto">
            <a:xfrm>
              <a:off x="1495" y="3285"/>
              <a:ext cx="126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 b="0">
                  <a:solidFill>
                    <a:schemeClr val="bg1"/>
                  </a:solidFill>
                </a:rPr>
                <a:t>Q</a:t>
              </a:r>
            </a:p>
          </p:txBody>
        </p:sp>
        <p:sp>
          <p:nvSpPr>
            <p:cNvPr id="27694" name="AutoShape 69"/>
            <p:cNvSpPr>
              <a:spLocks noChangeArrowheads="1"/>
            </p:cNvSpPr>
            <p:nvPr/>
          </p:nvSpPr>
          <p:spPr bwMode="auto">
            <a:xfrm rot="5400000">
              <a:off x="986" y="3615"/>
              <a:ext cx="131" cy="119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95" name="Text Box 70"/>
            <p:cNvSpPr txBox="1">
              <a:spLocks noChangeArrowheads="1"/>
            </p:cNvSpPr>
            <p:nvPr/>
          </p:nvSpPr>
          <p:spPr bwMode="auto">
            <a:xfrm>
              <a:off x="1117" y="3588"/>
              <a:ext cx="87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 b="0">
                  <a:solidFill>
                    <a:schemeClr val="bg1"/>
                  </a:solidFill>
                </a:rPr>
                <a:t>C</a:t>
              </a:r>
            </a:p>
          </p:txBody>
        </p:sp>
        <p:sp>
          <p:nvSpPr>
            <p:cNvPr id="27696" name="Line 71"/>
            <p:cNvSpPr>
              <a:spLocks noChangeShapeType="1"/>
            </p:cNvSpPr>
            <p:nvPr/>
          </p:nvSpPr>
          <p:spPr bwMode="auto">
            <a:xfrm flipH="1">
              <a:off x="431" y="3385"/>
              <a:ext cx="55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97" name="Oval 72"/>
            <p:cNvSpPr>
              <a:spLocks noChangeArrowheads="1"/>
            </p:cNvSpPr>
            <p:nvPr/>
          </p:nvSpPr>
          <p:spPr bwMode="auto">
            <a:xfrm>
              <a:off x="1690" y="3865"/>
              <a:ext cx="83" cy="9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98" name="Line 73"/>
            <p:cNvSpPr>
              <a:spLocks noChangeShapeType="1"/>
            </p:cNvSpPr>
            <p:nvPr/>
          </p:nvSpPr>
          <p:spPr bwMode="auto">
            <a:xfrm flipH="1">
              <a:off x="1782" y="3906"/>
              <a:ext cx="33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99" name="Text Box 74"/>
            <p:cNvSpPr txBox="1">
              <a:spLocks noChangeArrowheads="1"/>
            </p:cNvSpPr>
            <p:nvPr/>
          </p:nvSpPr>
          <p:spPr bwMode="auto">
            <a:xfrm>
              <a:off x="1018" y="3851"/>
              <a:ext cx="88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 b="0">
                  <a:solidFill>
                    <a:schemeClr val="bg1"/>
                  </a:solidFill>
                </a:rPr>
                <a:t>K</a:t>
              </a:r>
            </a:p>
          </p:txBody>
        </p:sp>
        <p:sp>
          <p:nvSpPr>
            <p:cNvPr id="27700" name="Line 75"/>
            <p:cNvSpPr>
              <a:spLocks noChangeShapeType="1"/>
            </p:cNvSpPr>
            <p:nvPr/>
          </p:nvSpPr>
          <p:spPr bwMode="auto">
            <a:xfrm flipH="1">
              <a:off x="533" y="3939"/>
              <a:ext cx="461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701" name="Line 76"/>
            <p:cNvSpPr>
              <a:spLocks noChangeShapeType="1"/>
            </p:cNvSpPr>
            <p:nvPr/>
          </p:nvSpPr>
          <p:spPr bwMode="auto">
            <a:xfrm>
              <a:off x="536" y="3382"/>
              <a:ext cx="0" cy="54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702" name="Oval 77"/>
            <p:cNvSpPr>
              <a:spLocks noChangeArrowheads="1"/>
            </p:cNvSpPr>
            <p:nvPr/>
          </p:nvSpPr>
          <p:spPr bwMode="auto">
            <a:xfrm>
              <a:off x="512" y="3357"/>
              <a:ext cx="56" cy="5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703" name="Text Box 78"/>
            <p:cNvSpPr txBox="1">
              <a:spLocks noChangeArrowheads="1"/>
            </p:cNvSpPr>
            <p:nvPr/>
          </p:nvSpPr>
          <p:spPr bwMode="auto">
            <a:xfrm>
              <a:off x="146" y="3238"/>
              <a:ext cx="24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0"/>
                <a:t>T</a:t>
              </a:r>
            </a:p>
          </p:txBody>
        </p:sp>
      </p:grpSp>
      <p:grpSp>
        <p:nvGrpSpPr>
          <p:cNvPr id="4" name="Group 103"/>
          <p:cNvGrpSpPr>
            <a:grpSpLocks/>
          </p:cNvGrpSpPr>
          <p:nvPr/>
        </p:nvGrpSpPr>
        <p:grpSpPr bwMode="auto">
          <a:xfrm>
            <a:off x="5195888" y="5341937"/>
            <a:ext cx="2233612" cy="1363663"/>
            <a:chOff x="3273" y="3216"/>
            <a:chExt cx="1407" cy="859"/>
          </a:xfrm>
        </p:grpSpPr>
        <p:sp>
          <p:nvSpPr>
            <p:cNvPr id="27680" name="Rectangle 79"/>
            <p:cNvSpPr>
              <a:spLocks noChangeArrowheads="1"/>
            </p:cNvSpPr>
            <p:nvPr/>
          </p:nvSpPr>
          <p:spPr bwMode="auto">
            <a:xfrm>
              <a:off x="3547" y="3216"/>
              <a:ext cx="695" cy="859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algn="ctr"/>
              <a:endParaRPr lang="en-US" sz="1800" b="0">
                <a:solidFill>
                  <a:schemeClr val="bg1"/>
                </a:solidFill>
              </a:endParaRPr>
            </a:p>
          </p:txBody>
        </p:sp>
        <p:sp>
          <p:nvSpPr>
            <p:cNvPr id="27681" name="Line 80"/>
            <p:cNvSpPr>
              <a:spLocks noChangeShapeType="1"/>
            </p:cNvSpPr>
            <p:nvPr/>
          </p:nvSpPr>
          <p:spPr bwMode="auto">
            <a:xfrm flipH="1">
              <a:off x="3273" y="3670"/>
              <a:ext cx="27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82" name="Text Box 81"/>
            <p:cNvSpPr txBox="1">
              <a:spLocks noChangeArrowheads="1"/>
            </p:cNvSpPr>
            <p:nvPr/>
          </p:nvSpPr>
          <p:spPr bwMode="auto">
            <a:xfrm>
              <a:off x="3574" y="3292"/>
              <a:ext cx="10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 b="0">
                  <a:solidFill>
                    <a:schemeClr val="bg1"/>
                  </a:solidFill>
                </a:rPr>
                <a:t>D</a:t>
              </a:r>
            </a:p>
          </p:txBody>
        </p:sp>
        <p:sp>
          <p:nvSpPr>
            <p:cNvPr id="27683" name="Line 82"/>
            <p:cNvSpPr>
              <a:spLocks noChangeShapeType="1"/>
            </p:cNvSpPr>
            <p:nvPr/>
          </p:nvSpPr>
          <p:spPr bwMode="auto">
            <a:xfrm flipH="1">
              <a:off x="4242" y="3371"/>
              <a:ext cx="43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84" name="Text Box 83"/>
            <p:cNvSpPr txBox="1">
              <a:spLocks noChangeArrowheads="1"/>
            </p:cNvSpPr>
            <p:nvPr/>
          </p:nvSpPr>
          <p:spPr bwMode="auto">
            <a:xfrm>
              <a:off x="4056" y="3280"/>
              <a:ext cx="126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 b="0">
                  <a:solidFill>
                    <a:schemeClr val="bg1"/>
                  </a:solidFill>
                </a:rPr>
                <a:t>Q</a:t>
              </a:r>
            </a:p>
          </p:txBody>
        </p:sp>
        <p:sp>
          <p:nvSpPr>
            <p:cNvPr id="27685" name="AutoShape 84"/>
            <p:cNvSpPr>
              <a:spLocks noChangeArrowheads="1"/>
            </p:cNvSpPr>
            <p:nvPr/>
          </p:nvSpPr>
          <p:spPr bwMode="auto">
            <a:xfrm rot="5400000">
              <a:off x="3547" y="3610"/>
              <a:ext cx="131" cy="119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86" name="Text Box 85"/>
            <p:cNvSpPr txBox="1">
              <a:spLocks noChangeArrowheads="1"/>
            </p:cNvSpPr>
            <p:nvPr/>
          </p:nvSpPr>
          <p:spPr bwMode="auto">
            <a:xfrm>
              <a:off x="3678" y="3583"/>
              <a:ext cx="87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 b="0">
                  <a:solidFill>
                    <a:schemeClr val="bg1"/>
                  </a:solidFill>
                </a:rPr>
                <a:t>C</a:t>
              </a:r>
            </a:p>
          </p:txBody>
        </p:sp>
        <p:sp>
          <p:nvSpPr>
            <p:cNvPr id="27687" name="Oval 87"/>
            <p:cNvSpPr>
              <a:spLocks noChangeArrowheads="1"/>
            </p:cNvSpPr>
            <p:nvPr/>
          </p:nvSpPr>
          <p:spPr bwMode="auto">
            <a:xfrm>
              <a:off x="4251" y="3860"/>
              <a:ext cx="83" cy="9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88" name="Line 88"/>
            <p:cNvSpPr>
              <a:spLocks noChangeShapeType="1"/>
            </p:cNvSpPr>
            <p:nvPr/>
          </p:nvSpPr>
          <p:spPr bwMode="auto">
            <a:xfrm flipH="1">
              <a:off x="4343" y="3901"/>
              <a:ext cx="33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104"/>
          <p:cNvGrpSpPr>
            <a:grpSpLocks/>
          </p:cNvGrpSpPr>
          <p:nvPr/>
        </p:nvGrpSpPr>
        <p:grpSpPr bwMode="auto">
          <a:xfrm>
            <a:off x="3794125" y="5018088"/>
            <a:ext cx="3309938" cy="933450"/>
            <a:chOff x="2390" y="3017"/>
            <a:chExt cx="2085" cy="588"/>
          </a:xfrm>
        </p:grpSpPr>
        <p:sp>
          <p:nvSpPr>
            <p:cNvPr id="27670" name="Line 86"/>
            <p:cNvSpPr>
              <a:spLocks noChangeShapeType="1"/>
            </p:cNvSpPr>
            <p:nvPr/>
          </p:nvSpPr>
          <p:spPr bwMode="auto">
            <a:xfrm flipH="1">
              <a:off x="2819" y="3023"/>
              <a:ext cx="162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27671" name="Group 90"/>
            <p:cNvGrpSpPr>
              <a:grpSpLocks/>
            </p:cNvGrpSpPr>
            <p:nvPr/>
          </p:nvGrpSpPr>
          <p:grpSpPr bwMode="auto">
            <a:xfrm>
              <a:off x="2830" y="3210"/>
              <a:ext cx="706" cy="333"/>
              <a:chOff x="3280" y="1859"/>
              <a:chExt cx="706" cy="333"/>
            </a:xfrm>
          </p:grpSpPr>
          <p:sp>
            <p:nvSpPr>
              <p:cNvPr id="27677" name="Freeform 91"/>
              <p:cNvSpPr>
                <a:spLocks noEditPoints="1"/>
              </p:cNvSpPr>
              <p:nvPr/>
            </p:nvSpPr>
            <p:spPr bwMode="auto">
              <a:xfrm>
                <a:off x="3280" y="1936"/>
                <a:ext cx="706" cy="178"/>
              </a:xfrm>
              <a:custGeom>
                <a:avLst/>
                <a:gdLst>
                  <a:gd name="T0" fmla="*/ 0 w 493"/>
                  <a:gd name="T1" fmla="*/ 0 h 130"/>
                  <a:gd name="T2" fmla="*/ 37508 w 493"/>
                  <a:gd name="T3" fmla="*/ 0 h 130"/>
                  <a:gd name="T4" fmla="*/ 0 w 493"/>
                  <a:gd name="T5" fmla="*/ 10583 h 130"/>
                  <a:gd name="T6" fmla="*/ 37508 w 493"/>
                  <a:gd name="T7" fmla="*/ 10583 h 130"/>
                  <a:gd name="T8" fmla="*/ 75234 w 493"/>
                  <a:gd name="T9" fmla="*/ 5313 h 130"/>
                  <a:gd name="T10" fmla="*/ 37508 w 493"/>
                  <a:gd name="T11" fmla="*/ 5313 h 13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93"/>
                  <a:gd name="T19" fmla="*/ 0 h 130"/>
                  <a:gd name="T20" fmla="*/ 493 w 493"/>
                  <a:gd name="T21" fmla="*/ 130 h 13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93" h="130">
                    <a:moveTo>
                      <a:pt x="0" y="0"/>
                    </a:moveTo>
                    <a:lnTo>
                      <a:pt x="246" y="0"/>
                    </a:lnTo>
                    <a:moveTo>
                      <a:pt x="0" y="130"/>
                    </a:moveTo>
                    <a:lnTo>
                      <a:pt x="246" y="130"/>
                    </a:lnTo>
                    <a:moveTo>
                      <a:pt x="493" y="65"/>
                    </a:moveTo>
                    <a:lnTo>
                      <a:pt x="246" y="65"/>
                    </a:lnTo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78" name="Freeform 92"/>
              <p:cNvSpPr>
                <a:spLocks/>
              </p:cNvSpPr>
              <p:nvPr/>
            </p:nvSpPr>
            <p:spPr bwMode="auto">
              <a:xfrm>
                <a:off x="3471" y="1859"/>
                <a:ext cx="349" cy="333"/>
              </a:xfrm>
              <a:custGeom>
                <a:avLst/>
                <a:gdLst>
                  <a:gd name="T0" fmla="*/ 2147483647 w 40"/>
                  <a:gd name="T1" fmla="*/ 2147483647 h 30"/>
                  <a:gd name="T2" fmla="*/ 2147483647 w 40"/>
                  <a:gd name="T3" fmla="*/ 2147483647 h 30"/>
                  <a:gd name="T4" fmla="*/ 2147483647 w 40"/>
                  <a:gd name="T5" fmla="*/ 2147483647 h 30"/>
                  <a:gd name="T6" fmla="*/ 0 w 40"/>
                  <a:gd name="T7" fmla="*/ 2147483647 h 30"/>
                  <a:gd name="T8" fmla="*/ 0 w 40"/>
                  <a:gd name="T9" fmla="*/ 0 h 30"/>
                  <a:gd name="T10" fmla="*/ 0 w 40"/>
                  <a:gd name="T11" fmla="*/ 0 h 30"/>
                  <a:gd name="T12" fmla="*/ 2147483647 w 40"/>
                  <a:gd name="T13" fmla="*/ 0 h 30"/>
                  <a:gd name="T14" fmla="*/ 2147483647 w 40"/>
                  <a:gd name="T15" fmla="*/ 2147483647 h 3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40"/>
                  <a:gd name="T25" fmla="*/ 0 h 30"/>
                  <a:gd name="T26" fmla="*/ 40 w 40"/>
                  <a:gd name="T27" fmla="*/ 30 h 3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40" h="30">
                    <a:moveTo>
                      <a:pt x="40" y="15"/>
                    </a:moveTo>
                    <a:cubicBezTo>
                      <a:pt x="35" y="23"/>
                      <a:pt x="25" y="28"/>
                      <a:pt x="12" y="30"/>
                    </a:cubicBezTo>
                    <a:lnTo>
                      <a:pt x="0" y="30"/>
                    </a:lnTo>
                    <a:cubicBezTo>
                      <a:pt x="8" y="21"/>
                      <a:pt x="8" y="10"/>
                      <a:pt x="0" y="0"/>
                    </a:cubicBezTo>
                    <a:lnTo>
                      <a:pt x="12" y="0"/>
                    </a:lnTo>
                    <a:cubicBezTo>
                      <a:pt x="25" y="2"/>
                      <a:pt x="35" y="8"/>
                      <a:pt x="40" y="15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79" name="Freeform 93"/>
              <p:cNvSpPr>
                <a:spLocks noEditPoints="1"/>
              </p:cNvSpPr>
              <p:nvPr/>
            </p:nvSpPr>
            <p:spPr bwMode="auto">
              <a:xfrm>
                <a:off x="3436" y="1859"/>
                <a:ext cx="384" cy="333"/>
              </a:xfrm>
              <a:custGeom>
                <a:avLst/>
                <a:gdLst>
                  <a:gd name="T0" fmla="*/ 2147483647 w 44"/>
                  <a:gd name="T1" fmla="*/ 2147483647 h 30"/>
                  <a:gd name="T2" fmla="*/ 2147483647 w 44"/>
                  <a:gd name="T3" fmla="*/ 2147483647 h 30"/>
                  <a:gd name="T4" fmla="*/ 2147483647 w 44"/>
                  <a:gd name="T5" fmla="*/ 2147483647 h 30"/>
                  <a:gd name="T6" fmla="*/ 2147483647 w 44"/>
                  <a:gd name="T7" fmla="*/ 2147483647 h 30"/>
                  <a:gd name="T8" fmla="*/ 2147483647 w 44"/>
                  <a:gd name="T9" fmla="*/ 0 h 30"/>
                  <a:gd name="T10" fmla="*/ 2147483647 w 44"/>
                  <a:gd name="T11" fmla="*/ 0 h 30"/>
                  <a:gd name="T12" fmla="*/ 2147483647 w 44"/>
                  <a:gd name="T13" fmla="*/ 0 h 30"/>
                  <a:gd name="T14" fmla="*/ 2147483647 w 44"/>
                  <a:gd name="T15" fmla="*/ 2147483647 h 30"/>
                  <a:gd name="T16" fmla="*/ 0 w 44"/>
                  <a:gd name="T17" fmla="*/ 2147483647 h 30"/>
                  <a:gd name="T18" fmla="*/ 0 w 44"/>
                  <a:gd name="T19" fmla="*/ 0 h 3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44"/>
                  <a:gd name="T31" fmla="*/ 0 h 30"/>
                  <a:gd name="T32" fmla="*/ 44 w 44"/>
                  <a:gd name="T33" fmla="*/ 30 h 30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44" h="30">
                    <a:moveTo>
                      <a:pt x="44" y="15"/>
                    </a:moveTo>
                    <a:cubicBezTo>
                      <a:pt x="39" y="23"/>
                      <a:pt x="29" y="28"/>
                      <a:pt x="16" y="30"/>
                    </a:cubicBezTo>
                    <a:lnTo>
                      <a:pt x="4" y="30"/>
                    </a:lnTo>
                    <a:cubicBezTo>
                      <a:pt x="12" y="21"/>
                      <a:pt x="12" y="10"/>
                      <a:pt x="4" y="0"/>
                    </a:cubicBezTo>
                    <a:lnTo>
                      <a:pt x="16" y="0"/>
                    </a:lnTo>
                    <a:cubicBezTo>
                      <a:pt x="29" y="2"/>
                      <a:pt x="39" y="8"/>
                      <a:pt x="44" y="15"/>
                    </a:cubicBezTo>
                    <a:moveTo>
                      <a:pt x="0" y="30"/>
                    </a:moveTo>
                    <a:cubicBezTo>
                      <a:pt x="8" y="21"/>
                      <a:pt x="8" y="10"/>
                      <a:pt x="0" y="0"/>
                    </a:cubicBezTo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7672" name="Line 95"/>
            <p:cNvSpPr>
              <a:spLocks noChangeShapeType="1"/>
            </p:cNvSpPr>
            <p:nvPr/>
          </p:nvSpPr>
          <p:spPr bwMode="auto">
            <a:xfrm>
              <a:off x="4443" y="3017"/>
              <a:ext cx="0" cy="3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73" name="Oval 96"/>
            <p:cNvSpPr>
              <a:spLocks noChangeArrowheads="1"/>
            </p:cNvSpPr>
            <p:nvPr/>
          </p:nvSpPr>
          <p:spPr bwMode="auto">
            <a:xfrm>
              <a:off x="4419" y="3333"/>
              <a:ext cx="56" cy="5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74" name="Line 97"/>
            <p:cNvSpPr>
              <a:spLocks noChangeShapeType="1"/>
            </p:cNvSpPr>
            <p:nvPr/>
          </p:nvSpPr>
          <p:spPr bwMode="auto">
            <a:xfrm>
              <a:off x="2830" y="3017"/>
              <a:ext cx="0" cy="26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75" name="Line 98"/>
            <p:cNvSpPr>
              <a:spLocks noChangeShapeType="1"/>
            </p:cNvSpPr>
            <p:nvPr/>
          </p:nvSpPr>
          <p:spPr bwMode="auto">
            <a:xfrm flipH="1">
              <a:off x="2624" y="3464"/>
              <a:ext cx="21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76" name="Text Box 99"/>
            <p:cNvSpPr txBox="1">
              <a:spLocks noChangeArrowheads="1"/>
            </p:cNvSpPr>
            <p:nvPr/>
          </p:nvSpPr>
          <p:spPr bwMode="auto">
            <a:xfrm>
              <a:off x="2390" y="3317"/>
              <a:ext cx="24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0"/>
                <a:t>T</a:t>
              </a:r>
            </a:p>
          </p:txBody>
        </p:sp>
      </p:grpSp>
      <p:sp>
        <p:nvSpPr>
          <p:cNvPr id="57" name="Text Box 99"/>
          <p:cNvSpPr txBox="1">
            <a:spLocks noChangeArrowheads="1"/>
          </p:cNvSpPr>
          <p:nvPr/>
        </p:nvSpPr>
        <p:spPr bwMode="auto">
          <a:xfrm>
            <a:off x="4800600" y="3505200"/>
            <a:ext cx="315002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tr-TR" b="0" dirty="0">
                <a:solidFill>
                  <a:srgbClr val="FF0000"/>
                </a:solidFill>
              </a:rPr>
              <a:t>Characteristic Table</a:t>
            </a:r>
            <a:endParaRPr lang="en-US" b="0" dirty="0">
              <a:solidFill>
                <a:srgbClr val="FF0000"/>
              </a:solidFill>
            </a:endParaRPr>
          </a:p>
        </p:txBody>
      </p:sp>
      <p:graphicFrame>
        <p:nvGraphicFramePr>
          <p:cNvPr id="55" name="Group 62"/>
          <p:cNvGraphicFramePr>
            <a:graphicFrameLocks noGrp="1"/>
          </p:cNvGraphicFramePr>
          <p:nvPr/>
        </p:nvGraphicFramePr>
        <p:xfrm>
          <a:off x="4292600" y="2286000"/>
          <a:ext cx="4165600" cy="1188720"/>
        </p:xfrm>
        <a:graphic>
          <a:graphicData uri="http://schemas.openxmlformats.org/drawingml/2006/table">
            <a:tbl>
              <a:tblPr/>
              <a:tblGrid>
                <a:gridCol w="5953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700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0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89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T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Y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next state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89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y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no change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89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y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’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Complement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24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24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4319" grpId="0"/>
      <p:bldP spid="5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600" dirty="0"/>
              <a:t>Analysis of Synchronous Sequential Circuits</a:t>
            </a:r>
            <a:endParaRPr lang="en-US" sz="3600" dirty="0"/>
          </a:p>
        </p:txBody>
      </p:sp>
      <p:sp>
        <p:nvSpPr>
          <p:cNvPr id="22835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tr-TR" dirty="0"/>
              <a:t>Aim</a:t>
            </a:r>
            <a:r>
              <a:rPr lang="en-US" dirty="0"/>
              <a:t>:</a:t>
            </a:r>
          </a:p>
          <a:p>
            <a:pPr lvl="1"/>
            <a:r>
              <a:rPr lang="tr-TR" dirty="0"/>
              <a:t>Finding the behaviour of the synchronous sequential circuits</a:t>
            </a:r>
            <a:endParaRPr lang="en-US" dirty="0"/>
          </a:p>
          <a:p>
            <a:pPr lvl="1"/>
            <a:r>
              <a:rPr lang="en-US" dirty="0"/>
              <a:t>“</a:t>
            </a:r>
            <a:r>
              <a:rPr lang="tr-TR" dirty="0"/>
              <a:t>Behaviour</a:t>
            </a:r>
            <a:r>
              <a:rPr lang="en-US" dirty="0"/>
              <a:t>”</a:t>
            </a:r>
          </a:p>
          <a:p>
            <a:pPr lvl="2"/>
            <a:r>
              <a:rPr lang="tr-TR" dirty="0"/>
              <a:t>Inputs</a:t>
            </a:r>
            <a:endParaRPr lang="en-US" dirty="0"/>
          </a:p>
          <a:p>
            <a:pPr lvl="2"/>
            <a:r>
              <a:rPr lang="tr-TR" dirty="0"/>
              <a:t>Outputs</a:t>
            </a:r>
            <a:endParaRPr lang="en-US" dirty="0"/>
          </a:p>
          <a:p>
            <a:pPr lvl="2"/>
            <a:r>
              <a:rPr lang="tr-TR" dirty="0"/>
              <a:t>States of the flip-flops</a:t>
            </a:r>
            <a:endParaRPr lang="en-US" dirty="0"/>
          </a:p>
          <a:p>
            <a:pPr lvl="1"/>
            <a:r>
              <a:rPr lang="tr-TR" dirty="0"/>
              <a:t>Finding the Boolean functions of the outputs and the inputs of the flip-flops</a:t>
            </a:r>
            <a:endParaRPr lang="en-US" dirty="0"/>
          </a:p>
          <a:p>
            <a:pPr lvl="3"/>
            <a:r>
              <a:rPr lang="tr-TR" dirty="0"/>
              <a:t>Output and state equations</a:t>
            </a:r>
            <a:endParaRPr lang="en-US" dirty="0"/>
          </a:p>
          <a:p>
            <a:pPr lvl="2"/>
            <a:r>
              <a:rPr lang="tr-TR" dirty="0"/>
              <a:t>state</a:t>
            </a:r>
            <a:r>
              <a:rPr lang="en-US" dirty="0"/>
              <a:t> </a:t>
            </a:r>
            <a:r>
              <a:rPr lang="en-US" dirty="0" err="1"/>
              <a:t>tabl</a:t>
            </a:r>
            <a:r>
              <a:rPr lang="tr-TR" dirty="0"/>
              <a:t>e</a:t>
            </a:r>
            <a:endParaRPr lang="en-US" dirty="0"/>
          </a:p>
          <a:p>
            <a:pPr lvl="2"/>
            <a:r>
              <a:rPr lang="en-US" dirty="0"/>
              <a:t>state diagram</a:t>
            </a:r>
          </a:p>
        </p:txBody>
      </p:sp>
      <p:sp>
        <p:nvSpPr>
          <p:cNvPr id="317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D06A7D6-A739-4942-AAC4-897C27878617}" type="slidenum">
              <a:rPr lang="en-US" altLang="en-US" smtClean="0"/>
              <a:pPr/>
              <a:t>21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8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28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28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28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28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28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28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283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2283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2283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8355" grpId="0" build="p" bldLvl="3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>
          <a:xfrm>
            <a:off x="622300" y="139985"/>
            <a:ext cx="7772400" cy="1020763"/>
          </a:xfrm>
        </p:spPr>
        <p:txBody>
          <a:bodyPr>
            <a:normAutofit fontScale="90000"/>
          </a:bodyPr>
          <a:lstStyle/>
          <a:p>
            <a:r>
              <a:rPr lang="tr-TR" dirty="0"/>
              <a:t>Analysis of Synchronous Sequential Circuits</a:t>
            </a:r>
            <a:endParaRPr lang="en-US" dirty="0"/>
          </a:p>
        </p:txBody>
      </p:sp>
      <p:sp>
        <p:nvSpPr>
          <p:cNvPr id="122883" name="Rectangle 3"/>
          <p:cNvSpPr>
            <a:spLocks noGrp="1" noChangeArrowheads="1"/>
          </p:cNvSpPr>
          <p:nvPr>
            <p:ph idx="1"/>
          </p:nvPr>
        </p:nvSpPr>
        <p:spPr>
          <a:xfrm>
            <a:off x="-28574" y="712787"/>
            <a:ext cx="3381374" cy="5078413"/>
          </a:xfrm>
        </p:spPr>
        <p:txBody>
          <a:bodyPr>
            <a:noAutofit/>
          </a:bodyPr>
          <a:lstStyle/>
          <a:p>
            <a:pPr algn="just">
              <a:lnSpc>
                <a:spcPct val="90000"/>
              </a:lnSpc>
            </a:pPr>
            <a:r>
              <a:rPr lang="en-US" sz="3000" dirty="0">
                <a:solidFill>
                  <a:srgbClr val="FF0000"/>
                </a:solidFill>
                <a:ea typeface="Times New Roman" charset="0"/>
                <a:cs typeface="Times New Roman" charset="0"/>
              </a:rPr>
              <a:t>Current State </a:t>
            </a:r>
            <a:r>
              <a:rPr lang="en-US" sz="3000" dirty="0">
                <a:ea typeface="Times New Roman" charset="0"/>
                <a:cs typeface="Times New Roman" charset="0"/>
              </a:rPr>
              <a:t>at time </a:t>
            </a:r>
            <a:r>
              <a:rPr lang="en-US" sz="3000" dirty="0" err="1">
                <a:solidFill>
                  <a:srgbClr val="FF0000"/>
                </a:solidFill>
                <a:ea typeface="Times New Roman" charset="0"/>
                <a:cs typeface="Times New Roman" charset="0"/>
              </a:rPr>
              <a:t>t</a:t>
            </a:r>
            <a:r>
              <a:rPr lang="en-US" sz="3000" dirty="0">
                <a:ea typeface="Times New Roman" charset="0"/>
                <a:cs typeface="Times New Roman" charset="0"/>
              </a:rPr>
              <a:t> is stored in an array of flip-flops. </a:t>
            </a:r>
          </a:p>
          <a:p>
            <a:pPr algn="just">
              <a:lnSpc>
                <a:spcPct val="90000"/>
              </a:lnSpc>
            </a:pPr>
            <a:r>
              <a:rPr lang="en-US" sz="3000" dirty="0">
                <a:solidFill>
                  <a:srgbClr val="FF0000"/>
                </a:solidFill>
                <a:ea typeface="Times New Roman" charset="0"/>
                <a:cs typeface="Times New Roman" charset="0"/>
              </a:rPr>
              <a:t>Next State </a:t>
            </a:r>
            <a:r>
              <a:rPr lang="en-US" sz="3000" dirty="0">
                <a:ea typeface="Times New Roman" charset="0"/>
                <a:cs typeface="Times New Roman" charset="0"/>
              </a:rPr>
              <a:t>at time </a:t>
            </a:r>
            <a:r>
              <a:rPr lang="en-US" sz="3000" dirty="0">
                <a:solidFill>
                  <a:srgbClr val="FF0000"/>
                </a:solidFill>
                <a:ea typeface="Times New Roman" charset="0"/>
                <a:cs typeface="Times New Roman" charset="0"/>
              </a:rPr>
              <a:t>t+1 </a:t>
            </a:r>
            <a:r>
              <a:rPr lang="en-US" sz="3000" dirty="0">
                <a:ea typeface="Times New Roman" charset="0"/>
                <a:cs typeface="Times New Roman" charset="0"/>
              </a:rPr>
              <a:t>is a Boolean function of Current State and Inputs.</a:t>
            </a:r>
          </a:p>
          <a:p>
            <a:pPr algn="just">
              <a:lnSpc>
                <a:spcPct val="90000"/>
              </a:lnSpc>
            </a:pPr>
            <a:r>
              <a:rPr lang="en-US" sz="3000" dirty="0">
                <a:solidFill>
                  <a:srgbClr val="FF0000"/>
                </a:solidFill>
                <a:ea typeface="Times New Roman" charset="0"/>
                <a:cs typeface="Times New Roman" charset="0"/>
              </a:rPr>
              <a:t>Outputs</a:t>
            </a:r>
            <a:r>
              <a:rPr lang="en-US" sz="3000" dirty="0">
                <a:ea typeface="Times New Roman" charset="0"/>
                <a:cs typeface="Times New Roman" charset="0"/>
              </a:rPr>
              <a:t> at time </a:t>
            </a:r>
            <a:r>
              <a:rPr lang="en-US" sz="3000" dirty="0" err="1">
                <a:solidFill>
                  <a:srgbClr val="FF0000"/>
                </a:solidFill>
                <a:ea typeface="Times New Roman" charset="0"/>
                <a:cs typeface="Times New Roman" charset="0"/>
              </a:rPr>
              <a:t>t</a:t>
            </a:r>
            <a:r>
              <a:rPr lang="en-US" sz="3000" dirty="0">
                <a:ea typeface="Times New Roman" charset="0"/>
                <a:cs typeface="Times New Roman" charset="0"/>
              </a:rPr>
              <a:t> are a Boolean function of Current State and sometimes Inputs.</a:t>
            </a:r>
            <a:endParaRPr lang="en-US" sz="3000" dirty="0"/>
          </a:p>
        </p:txBody>
      </p:sp>
      <p:grpSp>
        <p:nvGrpSpPr>
          <p:cNvPr id="58" name="Group 57"/>
          <p:cNvGrpSpPr/>
          <p:nvPr/>
        </p:nvGrpSpPr>
        <p:grpSpPr>
          <a:xfrm>
            <a:off x="3543300" y="1544638"/>
            <a:ext cx="5600700" cy="3179762"/>
            <a:chOff x="3543300" y="1544638"/>
            <a:chExt cx="5321300" cy="2971800"/>
          </a:xfrm>
        </p:grpSpPr>
        <p:grpSp>
          <p:nvGrpSpPr>
            <p:cNvPr id="31" name="Group 4"/>
            <p:cNvGrpSpPr>
              <a:grpSpLocks/>
            </p:cNvGrpSpPr>
            <p:nvPr/>
          </p:nvGrpSpPr>
          <p:grpSpPr bwMode="auto">
            <a:xfrm>
              <a:off x="5753100" y="1600200"/>
              <a:ext cx="1603375" cy="1568450"/>
              <a:chOff x="3698" y="882"/>
              <a:chExt cx="1010" cy="988"/>
            </a:xfrm>
          </p:grpSpPr>
          <p:sp>
            <p:nvSpPr>
              <p:cNvPr id="32" name="Rectangle 5"/>
              <p:cNvSpPr>
                <a:spLocks noChangeArrowheads="1"/>
              </p:cNvSpPr>
              <p:nvPr/>
            </p:nvSpPr>
            <p:spPr bwMode="auto">
              <a:xfrm>
                <a:off x="3698" y="882"/>
                <a:ext cx="1010" cy="9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2000"/>
              </a:p>
            </p:txBody>
          </p:sp>
          <p:sp>
            <p:nvSpPr>
              <p:cNvPr id="33" name="Text Box 6"/>
              <p:cNvSpPr txBox="1">
                <a:spLocks noChangeArrowheads="1"/>
              </p:cNvSpPr>
              <p:nvPr/>
            </p:nvSpPr>
            <p:spPr bwMode="auto">
              <a:xfrm>
                <a:off x="3742" y="1002"/>
                <a:ext cx="939" cy="5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2000" i="0" baseline="0"/>
                  <a:t>Combina-tional</a:t>
                </a:r>
              </a:p>
              <a:p>
                <a:r>
                  <a:rPr lang="en-US" sz="2000" i="0" baseline="0"/>
                  <a:t>Logic</a:t>
                </a:r>
              </a:p>
            </p:txBody>
          </p:sp>
        </p:grpSp>
        <p:grpSp>
          <p:nvGrpSpPr>
            <p:cNvPr id="34" name="Group 31"/>
            <p:cNvGrpSpPr>
              <a:grpSpLocks/>
            </p:cNvGrpSpPr>
            <p:nvPr/>
          </p:nvGrpSpPr>
          <p:grpSpPr bwMode="auto">
            <a:xfrm>
              <a:off x="4429125" y="1544638"/>
              <a:ext cx="1341438" cy="425450"/>
              <a:chOff x="2790" y="973"/>
              <a:chExt cx="845" cy="268"/>
            </a:xfrm>
          </p:grpSpPr>
          <p:sp>
            <p:nvSpPr>
              <p:cNvPr id="35" name="Line 12"/>
              <p:cNvSpPr>
                <a:spLocks noChangeShapeType="1"/>
              </p:cNvSpPr>
              <p:nvPr/>
            </p:nvSpPr>
            <p:spPr bwMode="auto">
              <a:xfrm flipH="1">
                <a:off x="3275" y="1241"/>
                <a:ext cx="360" cy="0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2000"/>
              </a:p>
            </p:txBody>
          </p:sp>
          <p:sp>
            <p:nvSpPr>
              <p:cNvPr id="36" name="Text Box 13"/>
              <p:cNvSpPr txBox="1">
                <a:spLocks noChangeArrowheads="1"/>
              </p:cNvSpPr>
              <p:nvPr/>
            </p:nvSpPr>
            <p:spPr bwMode="auto">
              <a:xfrm>
                <a:off x="2790" y="973"/>
                <a:ext cx="664" cy="2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i="0" baseline="0"/>
                  <a:t>Inputs</a:t>
                </a:r>
                <a:endParaRPr lang="en-US" sz="2000" b="0" i="0" baseline="0"/>
              </a:p>
            </p:txBody>
          </p:sp>
        </p:grpSp>
        <p:grpSp>
          <p:nvGrpSpPr>
            <p:cNvPr id="37" name="Group 34"/>
            <p:cNvGrpSpPr>
              <a:grpSpLocks/>
            </p:cNvGrpSpPr>
            <p:nvPr/>
          </p:nvGrpSpPr>
          <p:grpSpPr bwMode="auto">
            <a:xfrm>
              <a:off x="5267325" y="2773363"/>
              <a:ext cx="1022350" cy="1104900"/>
              <a:chOff x="3318" y="1747"/>
              <a:chExt cx="644" cy="696"/>
            </a:xfrm>
          </p:grpSpPr>
          <p:sp>
            <p:nvSpPr>
              <p:cNvPr id="38" name="Line 15"/>
              <p:cNvSpPr>
                <a:spLocks noChangeShapeType="1"/>
              </p:cNvSpPr>
              <p:nvPr/>
            </p:nvSpPr>
            <p:spPr bwMode="auto">
              <a:xfrm>
                <a:off x="3325" y="2416"/>
                <a:ext cx="637" cy="0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2000"/>
              </a:p>
            </p:txBody>
          </p:sp>
          <p:sp>
            <p:nvSpPr>
              <p:cNvPr id="39" name="Line 16"/>
              <p:cNvSpPr>
                <a:spLocks noChangeShapeType="1"/>
              </p:cNvSpPr>
              <p:nvPr/>
            </p:nvSpPr>
            <p:spPr bwMode="auto">
              <a:xfrm>
                <a:off x="3318" y="1769"/>
                <a:ext cx="304" cy="0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2000"/>
              </a:p>
            </p:txBody>
          </p:sp>
          <p:sp>
            <p:nvSpPr>
              <p:cNvPr id="40" name="Line 17"/>
              <p:cNvSpPr>
                <a:spLocks noChangeShapeType="1"/>
              </p:cNvSpPr>
              <p:nvPr/>
            </p:nvSpPr>
            <p:spPr bwMode="auto">
              <a:xfrm>
                <a:off x="3321" y="1747"/>
                <a:ext cx="0" cy="696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2000"/>
              </a:p>
            </p:txBody>
          </p:sp>
          <p:sp>
            <p:nvSpPr>
              <p:cNvPr id="41" name="Text Box 18"/>
              <p:cNvSpPr txBox="1">
                <a:spLocks noChangeArrowheads="1"/>
              </p:cNvSpPr>
              <p:nvPr/>
            </p:nvSpPr>
            <p:spPr bwMode="auto">
              <a:xfrm>
                <a:off x="3343" y="2152"/>
                <a:ext cx="543" cy="2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i="0" baseline="0">
                    <a:solidFill>
                      <a:schemeClr val="accent2"/>
                    </a:solidFill>
                  </a:rPr>
                  <a:t>State</a:t>
                </a:r>
                <a:endParaRPr lang="en-US" sz="2000" b="0" i="0" baseline="0"/>
              </a:p>
            </p:txBody>
          </p:sp>
        </p:grpSp>
        <p:grpSp>
          <p:nvGrpSpPr>
            <p:cNvPr id="42" name="Group 33"/>
            <p:cNvGrpSpPr>
              <a:grpSpLocks/>
            </p:cNvGrpSpPr>
            <p:nvPr/>
          </p:nvGrpSpPr>
          <p:grpSpPr bwMode="auto">
            <a:xfrm>
              <a:off x="6802438" y="2728913"/>
              <a:ext cx="1136650" cy="1143000"/>
              <a:chOff x="4285" y="1719"/>
              <a:chExt cx="716" cy="720"/>
            </a:xfrm>
          </p:grpSpPr>
          <p:sp>
            <p:nvSpPr>
              <p:cNvPr id="43" name="Line 21"/>
              <p:cNvSpPr>
                <a:spLocks noChangeShapeType="1"/>
              </p:cNvSpPr>
              <p:nvPr/>
            </p:nvSpPr>
            <p:spPr bwMode="auto">
              <a:xfrm>
                <a:off x="4634" y="1742"/>
                <a:ext cx="272" cy="0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2000"/>
              </a:p>
            </p:txBody>
          </p:sp>
          <p:sp>
            <p:nvSpPr>
              <p:cNvPr id="44" name="Line 22"/>
              <p:cNvSpPr>
                <a:spLocks noChangeShapeType="1"/>
              </p:cNvSpPr>
              <p:nvPr/>
            </p:nvSpPr>
            <p:spPr bwMode="auto">
              <a:xfrm>
                <a:off x="4285" y="2416"/>
                <a:ext cx="615" cy="0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2000"/>
              </a:p>
            </p:txBody>
          </p:sp>
          <p:sp>
            <p:nvSpPr>
              <p:cNvPr id="45" name="Line 23"/>
              <p:cNvSpPr>
                <a:spLocks noChangeShapeType="1"/>
              </p:cNvSpPr>
              <p:nvPr/>
            </p:nvSpPr>
            <p:spPr bwMode="auto">
              <a:xfrm>
                <a:off x="4906" y="1719"/>
                <a:ext cx="0" cy="720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2000"/>
              </a:p>
            </p:txBody>
          </p:sp>
          <p:sp>
            <p:nvSpPr>
              <p:cNvPr id="46" name="Text Box 24"/>
              <p:cNvSpPr txBox="1">
                <a:spLocks noChangeArrowheads="1"/>
              </p:cNvSpPr>
              <p:nvPr/>
            </p:nvSpPr>
            <p:spPr bwMode="auto">
              <a:xfrm>
                <a:off x="4380" y="1933"/>
                <a:ext cx="621" cy="4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2000" i="0" baseline="0">
                    <a:solidFill>
                      <a:schemeClr val="accent2"/>
                    </a:solidFill>
                  </a:rPr>
                  <a:t>Next</a:t>
                </a:r>
              </a:p>
              <a:p>
                <a:r>
                  <a:rPr lang="en-US" sz="2000" i="0" baseline="0">
                    <a:solidFill>
                      <a:schemeClr val="accent2"/>
                    </a:solidFill>
                  </a:rPr>
                  <a:t>State</a:t>
                </a:r>
              </a:p>
            </p:txBody>
          </p:sp>
        </p:grpSp>
        <p:grpSp>
          <p:nvGrpSpPr>
            <p:cNvPr id="47" name="Group 32"/>
            <p:cNvGrpSpPr>
              <a:grpSpLocks/>
            </p:cNvGrpSpPr>
            <p:nvPr/>
          </p:nvGrpSpPr>
          <p:grpSpPr bwMode="auto">
            <a:xfrm>
              <a:off x="7353300" y="1600202"/>
              <a:ext cx="1511300" cy="436563"/>
              <a:chOff x="4632" y="1008"/>
              <a:chExt cx="952" cy="275"/>
            </a:xfrm>
          </p:grpSpPr>
          <p:sp>
            <p:nvSpPr>
              <p:cNvPr id="48" name="Line 26"/>
              <p:cNvSpPr>
                <a:spLocks noChangeShapeType="1"/>
              </p:cNvSpPr>
              <p:nvPr/>
            </p:nvSpPr>
            <p:spPr bwMode="auto">
              <a:xfrm flipH="1">
                <a:off x="4632" y="1283"/>
                <a:ext cx="360" cy="0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2000"/>
              </a:p>
            </p:txBody>
          </p:sp>
          <p:sp>
            <p:nvSpPr>
              <p:cNvPr id="49" name="Text Box 27"/>
              <p:cNvSpPr txBox="1">
                <a:spLocks noChangeArrowheads="1"/>
              </p:cNvSpPr>
              <p:nvPr/>
            </p:nvSpPr>
            <p:spPr bwMode="auto">
              <a:xfrm>
                <a:off x="4786" y="1008"/>
                <a:ext cx="798" cy="2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i="0" baseline="0"/>
                  <a:t>Outputs</a:t>
                </a:r>
                <a:endParaRPr lang="en-US" sz="2000" b="0" i="0" baseline="0"/>
              </a:p>
            </p:txBody>
          </p:sp>
        </p:grpSp>
        <p:grpSp>
          <p:nvGrpSpPr>
            <p:cNvPr id="50" name="Group 35"/>
            <p:cNvGrpSpPr>
              <a:grpSpLocks/>
            </p:cNvGrpSpPr>
            <p:nvPr/>
          </p:nvGrpSpPr>
          <p:grpSpPr bwMode="auto">
            <a:xfrm>
              <a:off x="3543300" y="2400300"/>
              <a:ext cx="3265488" cy="2116138"/>
              <a:chOff x="2232" y="1512"/>
              <a:chExt cx="2057" cy="1333"/>
            </a:xfrm>
          </p:grpSpPr>
          <p:grpSp>
            <p:nvGrpSpPr>
              <p:cNvPr id="51" name="Group 7"/>
              <p:cNvGrpSpPr>
                <a:grpSpLocks/>
              </p:cNvGrpSpPr>
              <p:nvPr/>
            </p:nvGrpSpPr>
            <p:grpSpPr bwMode="auto">
              <a:xfrm>
                <a:off x="2232" y="1512"/>
                <a:ext cx="2057" cy="1333"/>
                <a:chOff x="2337" y="1356"/>
                <a:chExt cx="2025" cy="1333"/>
              </a:xfrm>
            </p:grpSpPr>
            <p:sp>
              <p:nvSpPr>
                <p:cNvPr id="55" name="Rectangle 8"/>
                <p:cNvSpPr>
                  <a:spLocks noChangeArrowheads="1"/>
                </p:cNvSpPr>
                <p:nvPr/>
              </p:nvSpPr>
              <p:spPr bwMode="auto">
                <a:xfrm>
                  <a:off x="4044" y="1934"/>
                  <a:ext cx="318" cy="755"/>
                </a:xfrm>
                <a:prstGeom prst="rect">
                  <a:avLst/>
                </a:prstGeom>
                <a:noFill/>
                <a:ln w="38100">
                  <a:solidFill>
                    <a:schemeClr val="hlink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 sz="2000"/>
                </a:p>
              </p:txBody>
            </p:sp>
            <p:sp>
              <p:nvSpPr>
                <p:cNvPr id="56" name="Text Box 9"/>
                <p:cNvSpPr txBox="1">
                  <a:spLocks noChangeArrowheads="1"/>
                </p:cNvSpPr>
                <p:nvPr/>
              </p:nvSpPr>
              <p:spPr bwMode="auto">
                <a:xfrm>
                  <a:off x="2337" y="1356"/>
                  <a:ext cx="918" cy="417"/>
                </a:xfrm>
                <a:prstGeom prst="rect">
                  <a:avLst/>
                </a:prstGeom>
                <a:noFill/>
                <a:ln w="38100">
                  <a:solidFill>
                    <a:schemeClr val="hlink"/>
                  </a:solidFill>
                  <a:miter lim="800000"/>
                  <a:headEnd/>
                  <a:tailEnd/>
                </a:ln>
                <a:effectLst/>
              </p:spPr>
              <p:txBody>
                <a:bodyPr wrap="square">
                  <a:prstTxWarp prst="textNoShape">
                    <a:avLst/>
                  </a:prstTxWarp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sz="2000" i="0" baseline="0">
                      <a:solidFill>
                        <a:schemeClr val="hlink"/>
                      </a:solidFill>
                    </a:rPr>
                    <a:t>Storage Elements</a:t>
                  </a:r>
                  <a:endParaRPr lang="en-US" sz="2000" b="0" i="0" baseline="0">
                    <a:solidFill>
                      <a:schemeClr val="hlink"/>
                    </a:solidFill>
                  </a:endParaRPr>
                </a:p>
              </p:txBody>
            </p:sp>
            <p:sp>
              <p:nvSpPr>
                <p:cNvPr id="57" name="Line 10"/>
                <p:cNvSpPr>
                  <a:spLocks noChangeShapeType="1"/>
                </p:cNvSpPr>
                <p:nvPr/>
              </p:nvSpPr>
              <p:spPr bwMode="auto">
                <a:xfrm>
                  <a:off x="3163" y="1758"/>
                  <a:ext cx="1058" cy="543"/>
                </a:xfrm>
                <a:prstGeom prst="line">
                  <a:avLst/>
                </a:prstGeom>
                <a:noFill/>
                <a:ln w="38100">
                  <a:solidFill>
                    <a:schemeClr val="hlink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 sz="2000"/>
                </a:p>
              </p:txBody>
            </p:sp>
          </p:grpSp>
          <p:sp>
            <p:nvSpPr>
              <p:cNvPr id="52" name="AutoShape 28"/>
              <p:cNvSpPr>
                <a:spLocks noChangeArrowheads="1"/>
              </p:cNvSpPr>
              <p:nvPr/>
            </p:nvSpPr>
            <p:spPr bwMode="auto">
              <a:xfrm rot="5400000">
                <a:off x="3920" y="2672"/>
                <a:ext cx="192" cy="96"/>
              </a:xfrm>
              <a:prstGeom prst="triangle">
                <a:avLst>
                  <a:gd name="adj" fmla="val 50000"/>
                </a:avLst>
              </a:prstGeom>
              <a:noFill/>
              <a:ln w="38100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2000"/>
              </a:p>
            </p:txBody>
          </p:sp>
          <p:sp>
            <p:nvSpPr>
              <p:cNvPr id="53" name="Line 29"/>
              <p:cNvSpPr>
                <a:spLocks noChangeShapeType="1"/>
              </p:cNvSpPr>
              <p:nvPr/>
            </p:nvSpPr>
            <p:spPr bwMode="auto">
              <a:xfrm flipH="1">
                <a:off x="3584" y="2736"/>
                <a:ext cx="3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sz="2000"/>
              </a:p>
            </p:txBody>
          </p:sp>
          <p:sp>
            <p:nvSpPr>
              <p:cNvPr id="54" name="Text Box 30"/>
              <p:cNvSpPr txBox="1">
                <a:spLocks noChangeArrowheads="1"/>
              </p:cNvSpPr>
              <p:nvPr/>
            </p:nvSpPr>
            <p:spPr bwMode="auto">
              <a:xfrm>
                <a:off x="3192" y="2592"/>
                <a:ext cx="544" cy="2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i="0" baseline="0"/>
                  <a:t>CLK</a:t>
                </a:r>
              </a:p>
            </p:txBody>
          </p:sp>
        </p:grp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3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763000" cy="739775"/>
          </a:xfrm>
        </p:spPr>
        <p:txBody>
          <a:bodyPr>
            <a:normAutofit fontScale="90000"/>
          </a:bodyPr>
          <a:lstStyle/>
          <a:p>
            <a:r>
              <a:rPr lang="tr-TR" dirty="0"/>
              <a:t>State and Output Equations</a:t>
            </a:r>
            <a:endParaRPr lang="en-US" dirty="0"/>
          </a:p>
        </p:txBody>
      </p:sp>
      <p:sp>
        <p:nvSpPr>
          <p:cNvPr id="22937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723900"/>
            <a:ext cx="8763000" cy="175895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tr-TR" dirty="0"/>
              <a:t>They are also called transition equations.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tr-TR" dirty="0"/>
              <a:t>They show the next state as a function of the present state and the inputs.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tr-TR" dirty="0"/>
              <a:t>Example</a:t>
            </a:r>
            <a:endParaRPr lang="en-US" dirty="0"/>
          </a:p>
        </p:txBody>
      </p:sp>
      <p:sp>
        <p:nvSpPr>
          <p:cNvPr id="327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740863B-30A9-48A9-97BA-92CD20D7B968}" type="slidenum">
              <a:rPr lang="en-US" altLang="en-US" smtClean="0"/>
              <a:pPr/>
              <a:t>23</a:t>
            </a:fld>
            <a:endParaRPr lang="en-US" altLang="en-US"/>
          </a:p>
        </p:txBody>
      </p:sp>
      <p:sp>
        <p:nvSpPr>
          <p:cNvPr id="229656" name="Rectangle 280"/>
          <p:cNvSpPr>
            <a:spLocks noChangeArrowheads="1"/>
          </p:cNvSpPr>
          <p:nvPr/>
        </p:nvSpPr>
        <p:spPr bwMode="auto">
          <a:xfrm>
            <a:off x="2705100" y="1989138"/>
            <a:ext cx="3213100" cy="4630737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9655" name="Rectangle 279"/>
          <p:cNvSpPr>
            <a:spLocks noChangeArrowheads="1"/>
          </p:cNvSpPr>
          <p:nvPr/>
        </p:nvSpPr>
        <p:spPr bwMode="auto">
          <a:xfrm>
            <a:off x="6510338" y="2311400"/>
            <a:ext cx="1416050" cy="3671888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9650" name="Text Box 274"/>
          <p:cNvSpPr txBox="1">
            <a:spLocks noChangeArrowheads="1"/>
          </p:cNvSpPr>
          <p:nvPr/>
        </p:nvSpPr>
        <p:spPr bwMode="auto">
          <a:xfrm>
            <a:off x="4427538" y="2387600"/>
            <a:ext cx="49915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tr-TR" b="0" dirty="0">
                <a:solidFill>
                  <a:srgbClr val="FFFF00"/>
                </a:solidFill>
              </a:rPr>
              <a:t>D</a:t>
            </a:r>
            <a:r>
              <a:rPr lang="tr-TR" b="0" baseline="-25000" dirty="0">
                <a:solidFill>
                  <a:srgbClr val="FFFF00"/>
                </a:solidFill>
              </a:rPr>
              <a:t>1</a:t>
            </a:r>
            <a:endParaRPr lang="en-US" b="0" dirty="0">
              <a:solidFill>
                <a:srgbClr val="FFFF00"/>
              </a:solidFill>
            </a:endParaRPr>
          </a:p>
        </p:txBody>
      </p:sp>
      <p:sp>
        <p:nvSpPr>
          <p:cNvPr id="229651" name="Text Box 275"/>
          <p:cNvSpPr txBox="1">
            <a:spLocks noChangeArrowheads="1"/>
          </p:cNvSpPr>
          <p:nvPr/>
        </p:nvSpPr>
        <p:spPr bwMode="auto">
          <a:xfrm>
            <a:off x="4608513" y="4368800"/>
            <a:ext cx="34735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tr-TR" b="0" dirty="0">
                <a:solidFill>
                  <a:srgbClr val="FFFF00"/>
                </a:solidFill>
              </a:rPr>
              <a:t>D</a:t>
            </a:r>
            <a:r>
              <a:rPr lang="tr-TR" b="0" baseline="-25000" dirty="0">
                <a:solidFill>
                  <a:srgbClr val="FFFF00"/>
                </a:solidFill>
              </a:rPr>
              <a:t>2</a:t>
            </a:r>
            <a:endParaRPr lang="en-US" b="0" dirty="0">
              <a:solidFill>
                <a:srgbClr val="FFFF00"/>
              </a:solidFill>
            </a:endParaRPr>
          </a:p>
        </p:txBody>
      </p:sp>
      <p:grpSp>
        <p:nvGrpSpPr>
          <p:cNvPr id="2" name="Group 281"/>
          <p:cNvGrpSpPr>
            <a:grpSpLocks/>
          </p:cNvGrpSpPr>
          <p:nvPr/>
        </p:nvGrpSpPr>
        <p:grpSpPr bwMode="auto">
          <a:xfrm>
            <a:off x="454025" y="2141538"/>
            <a:ext cx="8399463" cy="4632325"/>
            <a:chOff x="286" y="1349"/>
            <a:chExt cx="5291" cy="2918"/>
          </a:xfrm>
        </p:grpSpPr>
        <p:grpSp>
          <p:nvGrpSpPr>
            <p:cNvPr id="32778" name="Group 208"/>
            <p:cNvGrpSpPr>
              <a:grpSpLocks/>
            </p:cNvGrpSpPr>
            <p:nvPr/>
          </p:nvGrpSpPr>
          <p:grpSpPr bwMode="auto">
            <a:xfrm>
              <a:off x="1593" y="1538"/>
              <a:ext cx="706" cy="333"/>
              <a:chOff x="3280" y="1859"/>
              <a:chExt cx="706" cy="333"/>
            </a:xfrm>
          </p:grpSpPr>
          <p:sp>
            <p:nvSpPr>
              <p:cNvPr id="32841" name="Freeform 209"/>
              <p:cNvSpPr>
                <a:spLocks noEditPoints="1"/>
              </p:cNvSpPr>
              <p:nvPr/>
            </p:nvSpPr>
            <p:spPr bwMode="auto">
              <a:xfrm>
                <a:off x="3280" y="1936"/>
                <a:ext cx="706" cy="178"/>
              </a:xfrm>
              <a:custGeom>
                <a:avLst/>
                <a:gdLst>
                  <a:gd name="T0" fmla="*/ 0 w 493"/>
                  <a:gd name="T1" fmla="*/ 0 h 130"/>
                  <a:gd name="T2" fmla="*/ 37508 w 493"/>
                  <a:gd name="T3" fmla="*/ 0 h 130"/>
                  <a:gd name="T4" fmla="*/ 0 w 493"/>
                  <a:gd name="T5" fmla="*/ 10583 h 130"/>
                  <a:gd name="T6" fmla="*/ 37508 w 493"/>
                  <a:gd name="T7" fmla="*/ 10583 h 130"/>
                  <a:gd name="T8" fmla="*/ 75234 w 493"/>
                  <a:gd name="T9" fmla="*/ 5313 h 130"/>
                  <a:gd name="T10" fmla="*/ 37508 w 493"/>
                  <a:gd name="T11" fmla="*/ 5313 h 13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93"/>
                  <a:gd name="T19" fmla="*/ 0 h 130"/>
                  <a:gd name="T20" fmla="*/ 493 w 493"/>
                  <a:gd name="T21" fmla="*/ 130 h 13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93" h="130">
                    <a:moveTo>
                      <a:pt x="0" y="0"/>
                    </a:moveTo>
                    <a:lnTo>
                      <a:pt x="246" y="0"/>
                    </a:lnTo>
                    <a:moveTo>
                      <a:pt x="0" y="130"/>
                    </a:moveTo>
                    <a:lnTo>
                      <a:pt x="246" y="130"/>
                    </a:lnTo>
                    <a:moveTo>
                      <a:pt x="493" y="65"/>
                    </a:moveTo>
                    <a:lnTo>
                      <a:pt x="246" y="65"/>
                    </a:lnTo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842" name="Freeform 210"/>
              <p:cNvSpPr>
                <a:spLocks/>
              </p:cNvSpPr>
              <p:nvPr/>
            </p:nvSpPr>
            <p:spPr bwMode="auto">
              <a:xfrm>
                <a:off x="3471" y="1859"/>
                <a:ext cx="349" cy="333"/>
              </a:xfrm>
              <a:custGeom>
                <a:avLst/>
                <a:gdLst>
                  <a:gd name="T0" fmla="*/ 2147483647 w 40"/>
                  <a:gd name="T1" fmla="*/ 2147483647 h 30"/>
                  <a:gd name="T2" fmla="*/ 2147483647 w 40"/>
                  <a:gd name="T3" fmla="*/ 2147483647 h 30"/>
                  <a:gd name="T4" fmla="*/ 2147483647 w 40"/>
                  <a:gd name="T5" fmla="*/ 2147483647 h 30"/>
                  <a:gd name="T6" fmla="*/ 0 w 40"/>
                  <a:gd name="T7" fmla="*/ 2147483647 h 30"/>
                  <a:gd name="T8" fmla="*/ 0 w 40"/>
                  <a:gd name="T9" fmla="*/ 0 h 30"/>
                  <a:gd name="T10" fmla="*/ 0 w 40"/>
                  <a:gd name="T11" fmla="*/ 0 h 30"/>
                  <a:gd name="T12" fmla="*/ 2147483647 w 40"/>
                  <a:gd name="T13" fmla="*/ 0 h 30"/>
                  <a:gd name="T14" fmla="*/ 2147483647 w 40"/>
                  <a:gd name="T15" fmla="*/ 2147483647 h 3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40"/>
                  <a:gd name="T25" fmla="*/ 0 h 30"/>
                  <a:gd name="T26" fmla="*/ 40 w 40"/>
                  <a:gd name="T27" fmla="*/ 30 h 3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40" h="30">
                    <a:moveTo>
                      <a:pt x="40" y="15"/>
                    </a:moveTo>
                    <a:cubicBezTo>
                      <a:pt x="35" y="23"/>
                      <a:pt x="25" y="28"/>
                      <a:pt x="12" y="30"/>
                    </a:cubicBezTo>
                    <a:lnTo>
                      <a:pt x="0" y="30"/>
                    </a:lnTo>
                    <a:cubicBezTo>
                      <a:pt x="8" y="21"/>
                      <a:pt x="8" y="10"/>
                      <a:pt x="0" y="0"/>
                    </a:cubicBezTo>
                    <a:lnTo>
                      <a:pt x="12" y="0"/>
                    </a:lnTo>
                    <a:cubicBezTo>
                      <a:pt x="25" y="2"/>
                      <a:pt x="35" y="8"/>
                      <a:pt x="40" y="15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843" name="Freeform 211"/>
              <p:cNvSpPr>
                <a:spLocks noEditPoints="1"/>
              </p:cNvSpPr>
              <p:nvPr/>
            </p:nvSpPr>
            <p:spPr bwMode="auto">
              <a:xfrm>
                <a:off x="3436" y="1859"/>
                <a:ext cx="384" cy="333"/>
              </a:xfrm>
              <a:custGeom>
                <a:avLst/>
                <a:gdLst>
                  <a:gd name="T0" fmla="*/ 2147483647 w 44"/>
                  <a:gd name="T1" fmla="*/ 2147483647 h 30"/>
                  <a:gd name="T2" fmla="*/ 2147483647 w 44"/>
                  <a:gd name="T3" fmla="*/ 2147483647 h 30"/>
                  <a:gd name="T4" fmla="*/ 2147483647 w 44"/>
                  <a:gd name="T5" fmla="*/ 2147483647 h 30"/>
                  <a:gd name="T6" fmla="*/ 2147483647 w 44"/>
                  <a:gd name="T7" fmla="*/ 2147483647 h 30"/>
                  <a:gd name="T8" fmla="*/ 2147483647 w 44"/>
                  <a:gd name="T9" fmla="*/ 0 h 30"/>
                  <a:gd name="T10" fmla="*/ 2147483647 w 44"/>
                  <a:gd name="T11" fmla="*/ 0 h 30"/>
                  <a:gd name="T12" fmla="*/ 2147483647 w 44"/>
                  <a:gd name="T13" fmla="*/ 0 h 30"/>
                  <a:gd name="T14" fmla="*/ 2147483647 w 44"/>
                  <a:gd name="T15" fmla="*/ 2147483647 h 30"/>
                  <a:gd name="T16" fmla="*/ 0 w 44"/>
                  <a:gd name="T17" fmla="*/ 2147483647 h 30"/>
                  <a:gd name="T18" fmla="*/ 0 w 44"/>
                  <a:gd name="T19" fmla="*/ 0 h 3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44"/>
                  <a:gd name="T31" fmla="*/ 0 h 30"/>
                  <a:gd name="T32" fmla="*/ 44 w 44"/>
                  <a:gd name="T33" fmla="*/ 30 h 30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44" h="30">
                    <a:moveTo>
                      <a:pt x="44" y="15"/>
                    </a:moveTo>
                    <a:cubicBezTo>
                      <a:pt x="39" y="23"/>
                      <a:pt x="29" y="28"/>
                      <a:pt x="16" y="30"/>
                    </a:cubicBezTo>
                    <a:lnTo>
                      <a:pt x="4" y="30"/>
                    </a:lnTo>
                    <a:cubicBezTo>
                      <a:pt x="12" y="21"/>
                      <a:pt x="12" y="10"/>
                      <a:pt x="4" y="0"/>
                    </a:cubicBezTo>
                    <a:lnTo>
                      <a:pt x="16" y="0"/>
                    </a:lnTo>
                    <a:cubicBezTo>
                      <a:pt x="29" y="2"/>
                      <a:pt x="39" y="8"/>
                      <a:pt x="44" y="15"/>
                    </a:cubicBezTo>
                    <a:moveTo>
                      <a:pt x="0" y="30"/>
                    </a:moveTo>
                    <a:cubicBezTo>
                      <a:pt x="8" y="21"/>
                      <a:pt x="8" y="10"/>
                      <a:pt x="0" y="0"/>
                    </a:cubicBezTo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2779" name="Rectangle 212"/>
            <p:cNvSpPr>
              <a:spLocks noChangeArrowheads="1"/>
            </p:cNvSpPr>
            <p:nvPr/>
          </p:nvSpPr>
          <p:spPr bwMode="auto">
            <a:xfrm>
              <a:off x="4203" y="1642"/>
              <a:ext cx="695" cy="777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algn="ctr"/>
              <a:endParaRPr lang="en-US" sz="1800" b="0">
                <a:solidFill>
                  <a:schemeClr val="bg1"/>
                </a:solidFill>
              </a:endParaRPr>
            </a:p>
          </p:txBody>
        </p:sp>
        <p:sp>
          <p:nvSpPr>
            <p:cNvPr id="32780" name="Line 213"/>
            <p:cNvSpPr>
              <a:spLocks noChangeShapeType="1"/>
            </p:cNvSpPr>
            <p:nvPr/>
          </p:nvSpPr>
          <p:spPr bwMode="auto">
            <a:xfrm flipH="1" flipV="1">
              <a:off x="3821" y="2096"/>
              <a:ext cx="384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781" name="Text Box 214"/>
            <p:cNvSpPr txBox="1">
              <a:spLocks noChangeArrowheads="1"/>
            </p:cNvSpPr>
            <p:nvPr/>
          </p:nvSpPr>
          <p:spPr bwMode="auto">
            <a:xfrm>
              <a:off x="4221" y="1718"/>
              <a:ext cx="10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 b="0">
                  <a:solidFill>
                    <a:schemeClr val="bg1"/>
                  </a:solidFill>
                </a:rPr>
                <a:t>D</a:t>
              </a:r>
            </a:p>
          </p:txBody>
        </p:sp>
        <p:sp>
          <p:nvSpPr>
            <p:cNvPr id="32782" name="Line 215"/>
            <p:cNvSpPr>
              <a:spLocks noChangeShapeType="1"/>
            </p:cNvSpPr>
            <p:nvPr/>
          </p:nvSpPr>
          <p:spPr bwMode="auto">
            <a:xfrm flipH="1">
              <a:off x="4898" y="1797"/>
              <a:ext cx="43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783" name="Text Box 216"/>
            <p:cNvSpPr txBox="1">
              <a:spLocks noChangeArrowheads="1"/>
            </p:cNvSpPr>
            <p:nvPr/>
          </p:nvSpPr>
          <p:spPr bwMode="auto">
            <a:xfrm>
              <a:off x="4712" y="1706"/>
              <a:ext cx="126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 b="0">
                  <a:solidFill>
                    <a:schemeClr val="bg1"/>
                  </a:solidFill>
                </a:rPr>
                <a:t>Q</a:t>
              </a:r>
            </a:p>
          </p:txBody>
        </p:sp>
        <p:sp>
          <p:nvSpPr>
            <p:cNvPr id="32784" name="AutoShape 217"/>
            <p:cNvSpPr>
              <a:spLocks noChangeArrowheads="1"/>
            </p:cNvSpPr>
            <p:nvPr/>
          </p:nvSpPr>
          <p:spPr bwMode="auto">
            <a:xfrm rot="5400000">
              <a:off x="4194" y="2036"/>
              <a:ext cx="131" cy="119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85" name="Text Box 218"/>
            <p:cNvSpPr txBox="1">
              <a:spLocks noChangeArrowheads="1"/>
            </p:cNvSpPr>
            <p:nvPr/>
          </p:nvSpPr>
          <p:spPr bwMode="auto">
            <a:xfrm>
              <a:off x="4325" y="2009"/>
              <a:ext cx="87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 b="0">
                  <a:solidFill>
                    <a:schemeClr val="bg1"/>
                  </a:solidFill>
                </a:rPr>
                <a:t>C</a:t>
              </a:r>
            </a:p>
          </p:txBody>
        </p:sp>
        <p:sp>
          <p:nvSpPr>
            <p:cNvPr id="32786" name="Oval 219"/>
            <p:cNvSpPr>
              <a:spLocks noChangeArrowheads="1"/>
            </p:cNvSpPr>
            <p:nvPr/>
          </p:nvSpPr>
          <p:spPr bwMode="auto">
            <a:xfrm>
              <a:off x="4907" y="2232"/>
              <a:ext cx="83" cy="9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87" name="Line 220"/>
            <p:cNvSpPr>
              <a:spLocks noChangeShapeType="1"/>
            </p:cNvSpPr>
            <p:nvPr/>
          </p:nvSpPr>
          <p:spPr bwMode="auto">
            <a:xfrm flipH="1">
              <a:off x="4999" y="2273"/>
              <a:ext cx="33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788" name="Line 221"/>
            <p:cNvSpPr>
              <a:spLocks noChangeShapeType="1"/>
            </p:cNvSpPr>
            <p:nvPr/>
          </p:nvSpPr>
          <p:spPr bwMode="auto">
            <a:xfrm flipH="1">
              <a:off x="2804" y="1785"/>
              <a:ext cx="1393" cy="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789" name="Rectangle 222"/>
            <p:cNvSpPr>
              <a:spLocks noChangeArrowheads="1"/>
            </p:cNvSpPr>
            <p:nvPr/>
          </p:nvSpPr>
          <p:spPr bwMode="auto">
            <a:xfrm>
              <a:off x="4197" y="2820"/>
              <a:ext cx="695" cy="777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algn="ctr"/>
              <a:endParaRPr lang="en-US" sz="1800" b="0">
                <a:solidFill>
                  <a:schemeClr val="bg1"/>
                </a:solidFill>
              </a:endParaRPr>
            </a:p>
          </p:txBody>
        </p:sp>
        <p:sp>
          <p:nvSpPr>
            <p:cNvPr id="32790" name="Text Box 224"/>
            <p:cNvSpPr txBox="1">
              <a:spLocks noChangeArrowheads="1"/>
            </p:cNvSpPr>
            <p:nvPr/>
          </p:nvSpPr>
          <p:spPr bwMode="auto">
            <a:xfrm>
              <a:off x="4224" y="2896"/>
              <a:ext cx="10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 b="0">
                  <a:solidFill>
                    <a:schemeClr val="bg1"/>
                  </a:solidFill>
                </a:rPr>
                <a:t>D</a:t>
              </a:r>
            </a:p>
          </p:txBody>
        </p:sp>
        <p:sp>
          <p:nvSpPr>
            <p:cNvPr id="32791" name="Line 225"/>
            <p:cNvSpPr>
              <a:spLocks noChangeShapeType="1"/>
            </p:cNvSpPr>
            <p:nvPr/>
          </p:nvSpPr>
          <p:spPr bwMode="auto">
            <a:xfrm flipH="1">
              <a:off x="4892" y="2975"/>
              <a:ext cx="43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792" name="Text Box 226"/>
            <p:cNvSpPr txBox="1">
              <a:spLocks noChangeArrowheads="1"/>
            </p:cNvSpPr>
            <p:nvPr/>
          </p:nvSpPr>
          <p:spPr bwMode="auto">
            <a:xfrm>
              <a:off x="4706" y="2884"/>
              <a:ext cx="126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 b="0">
                  <a:solidFill>
                    <a:schemeClr val="bg1"/>
                  </a:solidFill>
                </a:rPr>
                <a:t>Q</a:t>
              </a:r>
            </a:p>
          </p:txBody>
        </p:sp>
        <p:sp>
          <p:nvSpPr>
            <p:cNvPr id="32793" name="AutoShape 227"/>
            <p:cNvSpPr>
              <a:spLocks noChangeArrowheads="1"/>
            </p:cNvSpPr>
            <p:nvPr/>
          </p:nvSpPr>
          <p:spPr bwMode="auto">
            <a:xfrm rot="5400000">
              <a:off x="4197" y="3214"/>
              <a:ext cx="131" cy="119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94" name="Text Box 228"/>
            <p:cNvSpPr txBox="1">
              <a:spLocks noChangeArrowheads="1"/>
            </p:cNvSpPr>
            <p:nvPr/>
          </p:nvSpPr>
          <p:spPr bwMode="auto">
            <a:xfrm>
              <a:off x="4328" y="3187"/>
              <a:ext cx="87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 b="0">
                  <a:solidFill>
                    <a:schemeClr val="bg1"/>
                  </a:solidFill>
                </a:rPr>
                <a:t>C</a:t>
              </a:r>
            </a:p>
          </p:txBody>
        </p:sp>
        <p:sp>
          <p:nvSpPr>
            <p:cNvPr id="32795" name="Oval 229"/>
            <p:cNvSpPr>
              <a:spLocks noChangeArrowheads="1"/>
            </p:cNvSpPr>
            <p:nvPr/>
          </p:nvSpPr>
          <p:spPr bwMode="auto">
            <a:xfrm>
              <a:off x="4901" y="3410"/>
              <a:ext cx="83" cy="9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96" name="Line 230"/>
            <p:cNvSpPr>
              <a:spLocks noChangeShapeType="1"/>
            </p:cNvSpPr>
            <p:nvPr/>
          </p:nvSpPr>
          <p:spPr bwMode="auto">
            <a:xfrm flipH="1">
              <a:off x="4993" y="3451"/>
              <a:ext cx="33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797" name="Line 231"/>
            <p:cNvSpPr>
              <a:spLocks noChangeShapeType="1"/>
            </p:cNvSpPr>
            <p:nvPr/>
          </p:nvSpPr>
          <p:spPr bwMode="auto">
            <a:xfrm flipH="1" flipV="1">
              <a:off x="2814" y="2977"/>
              <a:ext cx="1391" cy="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798" name="Text Box 232"/>
            <p:cNvSpPr txBox="1">
              <a:spLocks noChangeArrowheads="1"/>
            </p:cNvSpPr>
            <p:nvPr/>
          </p:nvSpPr>
          <p:spPr bwMode="auto">
            <a:xfrm>
              <a:off x="5407" y="1673"/>
              <a:ext cx="16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tr-TR" b="0" dirty="0"/>
                <a:t>y</a:t>
              </a:r>
              <a:r>
                <a:rPr lang="tr-TR" b="0" baseline="-25000" dirty="0"/>
                <a:t>1</a:t>
              </a:r>
              <a:endParaRPr lang="en-US" b="0" dirty="0"/>
            </a:p>
          </p:txBody>
        </p:sp>
        <p:sp>
          <p:nvSpPr>
            <p:cNvPr id="32799" name="Text Box 233"/>
            <p:cNvSpPr txBox="1">
              <a:spLocks noChangeArrowheads="1"/>
            </p:cNvSpPr>
            <p:nvPr/>
          </p:nvSpPr>
          <p:spPr bwMode="auto">
            <a:xfrm>
              <a:off x="5382" y="2143"/>
              <a:ext cx="195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tr-TR" b="0" dirty="0"/>
                <a:t>y</a:t>
              </a:r>
              <a:r>
                <a:rPr lang="tr-TR" b="0" baseline="-25000" dirty="0"/>
                <a:t>1</a:t>
              </a:r>
              <a:r>
                <a:rPr lang="en-US" b="0" dirty="0"/>
                <a:t>’</a:t>
              </a:r>
            </a:p>
          </p:txBody>
        </p:sp>
        <p:sp>
          <p:nvSpPr>
            <p:cNvPr id="32800" name="Text Box 234"/>
            <p:cNvSpPr txBox="1">
              <a:spLocks noChangeArrowheads="1"/>
            </p:cNvSpPr>
            <p:nvPr/>
          </p:nvSpPr>
          <p:spPr bwMode="auto">
            <a:xfrm>
              <a:off x="5392" y="2851"/>
              <a:ext cx="18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tr-TR" b="0" dirty="0"/>
                <a:t>y</a:t>
              </a:r>
              <a:r>
                <a:rPr lang="tr-TR" b="0" baseline="-25000" dirty="0"/>
                <a:t>2</a:t>
              </a:r>
              <a:endParaRPr lang="en-US" b="0" dirty="0"/>
            </a:p>
          </p:txBody>
        </p:sp>
        <p:sp>
          <p:nvSpPr>
            <p:cNvPr id="32801" name="Text Box 235"/>
            <p:cNvSpPr txBox="1">
              <a:spLocks noChangeArrowheads="1"/>
            </p:cNvSpPr>
            <p:nvPr/>
          </p:nvSpPr>
          <p:spPr bwMode="auto">
            <a:xfrm>
              <a:off x="5344" y="3309"/>
              <a:ext cx="215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tr-TR" b="0" dirty="0"/>
                <a:t>y</a:t>
              </a:r>
              <a:r>
                <a:rPr lang="tr-TR" b="0" baseline="-25000" dirty="0"/>
                <a:t>2</a:t>
              </a:r>
              <a:r>
                <a:rPr lang="en-US" b="0" dirty="0"/>
                <a:t>’</a:t>
              </a:r>
            </a:p>
          </p:txBody>
        </p:sp>
        <p:sp>
          <p:nvSpPr>
            <p:cNvPr id="32802" name="AutoShape 236"/>
            <p:cNvSpPr>
              <a:spLocks noChangeArrowheads="1"/>
            </p:cNvSpPr>
            <p:nvPr/>
          </p:nvSpPr>
          <p:spPr bwMode="auto">
            <a:xfrm>
              <a:off x="2470" y="1622"/>
              <a:ext cx="344" cy="336"/>
            </a:xfrm>
            <a:prstGeom prst="flowChartDelay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03" name="Line 237"/>
            <p:cNvSpPr>
              <a:spLocks noChangeShapeType="1"/>
            </p:cNvSpPr>
            <p:nvPr/>
          </p:nvSpPr>
          <p:spPr bwMode="auto">
            <a:xfrm flipV="1">
              <a:off x="5062" y="1358"/>
              <a:ext cx="0" cy="43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804" name="Line 238"/>
            <p:cNvSpPr>
              <a:spLocks noChangeShapeType="1"/>
            </p:cNvSpPr>
            <p:nvPr/>
          </p:nvSpPr>
          <p:spPr bwMode="auto">
            <a:xfrm flipH="1" flipV="1">
              <a:off x="1404" y="1358"/>
              <a:ext cx="365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805" name="Oval 239"/>
            <p:cNvSpPr>
              <a:spLocks noChangeArrowheads="1"/>
            </p:cNvSpPr>
            <p:nvPr/>
          </p:nvSpPr>
          <p:spPr bwMode="auto">
            <a:xfrm>
              <a:off x="5027" y="1763"/>
              <a:ext cx="56" cy="5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06" name="Line 240"/>
            <p:cNvSpPr>
              <a:spLocks noChangeShapeType="1"/>
            </p:cNvSpPr>
            <p:nvPr/>
          </p:nvSpPr>
          <p:spPr bwMode="auto">
            <a:xfrm flipH="1">
              <a:off x="1396" y="1349"/>
              <a:ext cx="8" cy="241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807" name="Line 241"/>
            <p:cNvSpPr>
              <a:spLocks noChangeShapeType="1"/>
            </p:cNvSpPr>
            <p:nvPr/>
          </p:nvSpPr>
          <p:spPr bwMode="auto">
            <a:xfrm flipV="1">
              <a:off x="1404" y="1612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808" name="Line 242"/>
            <p:cNvSpPr>
              <a:spLocks noChangeShapeType="1"/>
            </p:cNvSpPr>
            <p:nvPr/>
          </p:nvSpPr>
          <p:spPr bwMode="auto">
            <a:xfrm flipH="1">
              <a:off x="660" y="2106"/>
              <a:ext cx="0" cy="190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809" name="Oval 243"/>
            <p:cNvSpPr>
              <a:spLocks noChangeArrowheads="1"/>
            </p:cNvSpPr>
            <p:nvPr/>
          </p:nvSpPr>
          <p:spPr bwMode="auto">
            <a:xfrm>
              <a:off x="1376" y="1584"/>
              <a:ext cx="56" cy="5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10" name="Line 244"/>
            <p:cNvSpPr>
              <a:spLocks noChangeShapeType="1"/>
            </p:cNvSpPr>
            <p:nvPr/>
          </p:nvSpPr>
          <p:spPr bwMode="auto">
            <a:xfrm flipH="1">
              <a:off x="436" y="2078"/>
              <a:ext cx="1863" cy="1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811" name="Oval 245"/>
            <p:cNvSpPr>
              <a:spLocks noChangeArrowheads="1"/>
            </p:cNvSpPr>
            <p:nvPr/>
          </p:nvSpPr>
          <p:spPr bwMode="auto">
            <a:xfrm>
              <a:off x="632" y="2058"/>
              <a:ext cx="56" cy="5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12" name="Text Box 246"/>
            <p:cNvSpPr txBox="1">
              <a:spLocks noChangeArrowheads="1"/>
            </p:cNvSpPr>
            <p:nvPr/>
          </p:nvSpPr>
          <p:spPr bwMode="auto">
            <a:xfrm>
              <a:off x="286" y="1959"/>
              <a:ext cx="113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b="0"/>
                <a:t>x</a:t>
              </a:r>
            </a:p>
          </p:txBody>
        </p:sp>
        <p:sp>
          <p:nvSpPr>
            <p:cNvPr id="32813" name="Oval 247"/>
            <p:cNvSpPr>
              <a:spLocks noChangeArrowheads="1"/>
            </p:cNvSpPr>
            <p:nvPr/>
          </p:nvSpPr>
          <p:spPr bwMode="auto">
            <a:xfrm>
              <a:off x="4991" y="2949"/>
              <a:ext cx="56" cy="5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14" name="Line 248"/>
            <p:cNvSpPr>
              <a:spLocks noChangeShapeType="1"/>
            </p:cNvSpPr>
            <p:nvPr/>
          </p:nvSpPr>
          <p:spPr bwMode="auto">
            <a:xfrm flipV="1">
              <a:off x="5013" y="2721"/>
              <a:ext cx="0" cy="25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815" name="Line 249"/>
            <p:cNvSpPr>
              <a:spLocks noChangeShapeType="1"/>
            </p:cNvSpPr>
            <p:nvPr/>
          </p:nvSpPr>
          <p:spPr bwMode="auto">
            <a:xfrm flipH="1">
              <a:off x="1184" y="2721"/>
              <a:ext cx="382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816" name="Line 250"/>
            <p:cNvSpPr>
              <a:spLocks noChangeShapeType="1"/>
            </p:cNvSpPr>
            <p:nvPr/>
          </p:nvSpPr>
          <p:spPr bwMode="auto">
            <a:xfrm flipV="1">
              <a:off x="1184" y="1785"/>
              <a:ext cx="0" cy="88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817" name="Line 251"/>
            <p:cNvSpPr>
              <a:spLocks noChangeShapeType="1"/>
            </p:cNvSpPr>
            <p:nvPr/>
          </p:nvSpPr>
          <p:spPr bwMode="auto">
            <a:xfrm flipV="1">
              <a:off x="1184" y="1789"/>
              <a:ext cx="409" cy="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818" name="Line 252"/>
            <p:cNvSpPr>
              <a:spLocks noChangeShapeType="1"/>
            </p:cNvSpPr>
            <p:nvPr/>
          </p:nvSpPr>
          <p:spPr bwMode="auto">
            <a:xfrm flipH="1">
              <a:off x="671" y="4010"/>
              <a:ext cx="2397" cy="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819" name="Line 253"/>
            <p:cNvSpPr>
              <a:spLocks noChangeShapeType="1"/>
            </p:cNvSpPr>
            <p:nvPr/>
          </p:nvSpPr>
          <p:spPr bwMode="auto">
            <a:xfrm>
              <a:off x="3556" y="3879"/>
              <a:ext cx="1369" cy="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820" name="Text Box 254"/>
            <p:cNvSpPr txBox="1">
              <a:spLocks noChangeArrowheads="1"/>
            </p:cNvSpPr>
            <p:nvPr/>
          </p:nvSpPr>
          <p:spPr bwMode="auto">
            <a:xfrm>
              <a:off x="4934" y="3762"/>
              <a:ext cx="10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tr-TR" b="0" dirty="0"/>
                <a:t>z</a:t>
              </a:r>
              <a:endParaRPr lang="en-US" b="0" dirty="0"/>
            </a:p>
          </p:txBody>
        </p:sp>
        <p:sp>
          <p:nvSpPr>
            <p:cNvPr id="32821" name="Oval 255"/>
            <p:cNvSpPr>
              <a:spLocks noChangeArrowheads="1"/>
            </p:cNvSpPr>
            <p:nvPr/>
          </p:nvSpPr>
          <p:spPr bwMode="auto">
            <a:xfrm>
              <a:off x="635" y="2870"/>
              <a:ext cx="56" cy="5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22" name="Line 256"/>
            <p:cNvSpPr>
              <a:spLocks noChangeShapeType="1"/>
            </p:cNvSpPr>
            <p:nvPr/>
          </p:nvSpPr>
          <p:spPr bwMode="auto">
            <a:xfrm flipH="1">
              <a:off x="1184" y="2667"/>
              <a:ext cx="0" cy="122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823" name="Line 257"/>
            <p:cNvSpPr>
              <a:spLocks noChangeShapeType="1"/>
            </p:cNvSpPr>
            <p:nvPr/>
          </p:nvSpPr>
          <p:spPr bwMode="auto">
            <a:xfrm>
              <a:off x="1175" y="3888"/>
              <a:ext cx="189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824" name="Oval 258"/>
            <p:cNvSpPr>
              <a:spLocks noChangeArrowheads="1"/>
            </p:cNvSpPr>
            <p:nvPr/>
          </p:nvSpPr>
          <p:spPr bwMode="auto">
            <a:xfrm>
              <a:off x="1156" y="2690"/>
              <a:ext cx="56" cy="5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25" name="Line 259"/>
            <p:cNvSpPr>
              <a:spLocks noChangeShapeType="1"/>
            </p:cNvSpPr>
            <p:nvPr/>
          </p:nvSpPr>
          <p:spPr bwMode="auto">
            <a:xfrm>
              <a:off x="1396" y="3769"/>
              <a:ext cx="16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826" name="Line 260"/>
            <p:cNvSpPr>
              <a:spLocks noChangeShapeType="1"/>
            </p:cNvSpPr>
            <p:nvPr/>
          </p:nvSpPr>
          <p:spPr bwMode="auto">
            <a:xfrm>
              <a:off x="3821" y="2096"/>
              <a:ext cx="0" cy="205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827" name="Oval 261"/>
            <p:cNvSpPr>
              <a:spLocks noChangeArrowheads="1"/>
            </p:cNvSpPr>
            <p:nvPr/>
          </p:nvSpPr>
          <p:spPr bwMode="auto">
            <a:xfrm>
              <a:off x="3789" y="3246"/>
              <a:ext cx="56" cy="5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28" name="Text Box 262"/>
            <p:cNvSpPr txBox="1">
              <a:spLocks noChangeArrowheads="1"/>
            </p:cNvSpPr>
            <p:nvPr/>
          </p:nvSpPr>
          <p:spPr bwMode="auto">
            <a:xfrm>
              <a:off x="3845" y="4037"/>
              <a:ext cx="256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b="0"/>
                <a:t>clk</a:t>
              </a:r>
            </a:p>
          </p:txBody>
        </p:sp>
        <p:sp>
          <p:nvSpPr>
            <p:cNvPr id="32829" name="AutoShape 263"/>
            <p:cNvSpPr>
              <a:spLocks noChangeArrowheads="1"/>
            </p:cNvSpPr>
            <p:nvPr/>
          </p:nvSpPr>
          <p:spPr bwMode="auto">
            <a:xfrm>
              <a:off x="3068" y="3648"/>
              <a:ext cx="488" cy="480"/>
            </a:xfrm>
            <a:prstGeom prst="flowChartDelay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30" name="Line 264"/>
            <p:cNvSpPr>
              <a:spLocks noChangeShapeType="1"/>
            </p:cNvSpPr>
            <p:nvPr/>
          </p:nvSpPr>
          <p:spPr bwMode="auto">
            <a:xfrm>
              <a:off x="2299" y="1706"/>
              <a:ext cx="17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831" name="Line 265"/>
            <p:cNvSpPr>
              <a:spLocks noChangeShapeType="1"/>
            </p:cNvSpPr>
            <p:nvPr/>
          </p:nvSpPr>
          <p:spPr bwMode="auto">
            <a:xfrm flipV="1">
              <a:off x="2299" y="1879"/>
              <a:ext cx="0" cy="19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832" name="Line 266"/>
            <p:cNvSpPr>
              <a:spLocks noChangeShapeType="1"/>
            </p:cNvSpPr>
            <p:nvPr/>
          </p:nvSpPr>
          <p:spPr bwMode="auto">
            <a:xfrm>
              <a:off x="2299" y="1891"/>
              <a:ext cx="17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833" name="AutoShape 267"/>
            <p:cNvSpPr>
              <a:spLocks noChangeArrowheads="1"/>
            </p:cNvSpPr>
            <p:nvPr/>
          </p:nvSpPr>
          <p:spPr bwMode="auto">
            <a:xfrm>
              <a:off x="2470" y="2807"/>
              <a:ext cx="344" cy="336"/>
            </a:xfrm>
            <a:prstGeom prst="flowChartDelay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34" name="Line 268"/>
            <p:cNvSpPr>
              <a:spLocks noChangeShapeType="1"/>
            </p:cNvSpPr>
            <p:nvPr/>
          </p:nvSpPr>
          <p:spPr bwMode="auto">
            <a:xfrm>
              <a:off x="671" y="2896"/>
              <a:ext cx="179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835" name="Oval 269"/>
            <p:cNvSpPr>
              <a:spLocks noChangeArrowheads="1"/>
            </p:cNvSpPr>
            <p:nvPr/>
          </p:nvSpPr>
          <p:spPr bwMode="auto">
            <a:xfrm>
              <a:off x="5160" y="3415"/>
              <a:ext cx="56" cy="5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36" name="Line 270"/>
            <p:cNvSpPr>
              <a:spLocks noChangeShapeType="1"/>
            </p:cNvSpPr>
            <p:nvPr/>
          </p:nvSpPr>
          <p:spPr bwMode="auto">
            <a:xfrm flipV="1">
              <a:off x="5182" y="2564"/>
              <a:ext cx="0" cy="87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837" name="Line 271"/>
            <p:cNvSpPr>
              <a:spLocks noChangeShapeType="1"/>
            </p:cNvSpPr>
            <p:nvPr/>
          </p:nvSpPr>
          <p:spPr bwMode="auto">
            <a:xfrm flipH="1">
              <a:off x="2299" y="2565"/>
              <a:ext cx="286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838" name="Line 272"/>
            <p:cNvSpPr>
              <a:spLocks noChangeShapeType="1"/>
            </p:cNvSpPr>
            <p:nvPr/>
          </p:nvSpPr>
          <p:spPr bwMode="auto">
            <a:xfrm>
              <a:off x="2299" y="2565"/>
              <a:ext cx="0" cy="4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839" name="Line 273"/>
            <p:cNvSpPr>
              <a:spLocks noChangeShapeType="1"/>
            </p:cNvSpPr>
            <p:nvPr/>
          </p:nvSpPr>
          <p:spPr bwMode="auto">
            <a:xfrm>
              <a:off x="2299" y="3057"/>
              <a:ext cx="17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840" name="Line 278"/>
            <p:cNvSpPr>
              <a:spLocks noChangeShapeType="1"/>
            </p:cNvSpPr>
            <p:nvPr/>
          </p:nvSpPr>
          <p:spPr bwMode="auto">
            <a:xfrm>
              <a:off x="3840" y="3273"/>
              <a:ext cx="35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9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29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29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29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29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29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29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9379" grpId="0" build="p"/>
      <p:bldP spid="229656" grpId="0" animBg="1"/>
      <p:bldP spid="229655" grpId="0" animBg="1"/>
      <p:bldP spid="229650" grpId="0"/>
      <p:bldP spid="22965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-152400"/>
            <a:ext cx="8763000" cy="727075"/>
          </a:xfrm>
        </p:spPr>
        <p:txBody>
          <a:bodyPr>
            <a:normAutofit fontScale="90000"/>
          </a:bodyPr>
          <a:lstStyle/>
          <a:p>
            <a:r>
              <a:rPr lang="tr-TR" dirty="0"/>
              <a:t>State and Output Equations</a:t>
            </a:r>
            <a:endParaRPr lang="en-US" dirty="0"/>
          </a:p>
        </p:txBody>
      </p:sp>
      <p:sp>
        <p:nvSpPr>
          <p:cNvPr id="33796" name="Rectangle 3"/>
          <p:cNvSpPr>
            <a:spLocks noGrp="1" noChangeArrowheads="1"/>
          </p:cNvSpPr>
          <p:nvPr>
            <p:ph idx="1"/>
          </p:nvPr>
        </p:nvSpPr>
        <p:spPr>
          <a:xfrm>
            <a:off x="142875" y="457200"/>
            <a:ext cx="8763000" cy="144145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tr-TR" dirty="0"/>
              <a:t>D</a:t>
            </a:r>
            <a:r>
              <a:rPr lang="tr-TR" baseline="-25000" dirty="0"/>
              <a:t>1</a:t>
            </a:r>
            <a:r>
              <a:rPr lang="en-US" dirty="0"/>
              <a:t> = </a:t>
            </a:r>
            <a:r>
              <a:rPr lang="tr-TR" dirty="0"/>
              <a:t>( y</a:t>
            </a:r>
            <a:r>
              <a:rPr lang="tr-TR" baseline="-25000" dirty="0"/>
              <a:t>1</a:t>
            </a:r>
            <a:r>
              <a:rPr lang="tr-TR" dirty="0"/>
              <a:t> </a:t>
            </a:r>
            <a:r>
              <a:rPr lang="tr-TR" dirty="0">
                <a:sym typeface="Symbol"/>
              </a:rPr>
              <a:t> </a:t>
            </a:r>
            <a:r>
              <a:rPr lang="tr-TR" dirty="0"/>
              <a:t>y</a:t>
            </a:r>
            <a:r>
              <a:rPr lang="tr-TR" baseline="-25000" dirty="0"/>
              <a:t>2</a:t>
            </a:r>
            <a:r>
              <a:rPr lang="tr-TR" dirty="0"/>
              <a:t> </a:t>
            </a:r>
            <a:r>
              <a:rPr lang="tr-TR" dirty="0">
                <a:sym typeface="Symbol"/>
              </a:rPr>
              <a:t>) x = Y</a:t>
            </a:r>
            <a:r>
              <a:rPr lang="tr-TR" baseline="-25000" dirty="0"/>
              <a:t>1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tr-TR" dirty="0"/>
              <a:t>D</a:t>
            </a:r>
            <a:r>
              <a:rPr lang="tr-TR" baseline="-25000" dirty="0"/>
              <a:t>2</a:t>
            </a:r>
            <a:r>
              <a:rPr lang="en-US" dirty="0"/>
              <a:t> = </a:t>
            </a:r>
            <a:r>
              <a:rPr lang="tr-TR" dirty="0"/>
              <a:t>x y</a:t>
            </a:r>
            <a:r>
              <a:rPr lang="tr-TR" baseline="-25000" dirty="0"/>
              <a:t>2</a:t>
            </a:r>
            <a:r>
              <a:rPr lang="en-US" dirty="0"/>
              <a:t>’ = </a:t>
            </a:r>
            <a:r>
              <a:rPr lang="tr-TR" dirty="0">
                <a:sym typeface="Symbol"/>
              </a:rPr>
              <a:t>Y</a:t>
            </a:r>
            <a:r>
              <a:rPr lang="tr-TR" baseline="-25000" dirty="0">
                <a:sym typeface="Symbol"/>
              </a:rPr>
              <a:t>2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tr-TR" dirty="0"/>
              <a:t>z</a:t>
            </a:r>
            <a:r>
              <a:rPr lang="en-US" dirty="0"/>
              <a:t> = </a:t>
            </a:r>
            <a:r>
              <a:rPr lang="tr-TR" dirty="0"/>
              <a:t>y</a:t>
            </a:r>
            <a:r>
              <a:rPr lang="tr-TR" baseline="-25000" dirty="0"/>
              <a:t>1</a:t>
            </a:r>
            <a:r>
              <a:rPr lang="en-US" dirty="0"/>
              <a:t> </a:t>
            </a:r>
            <a:r>
              <a:rPr lang="tr-TR" dirty="0"/>
              <a:t>y</a:t>
            </a:r>
            <a:r>
              <a:rPr lang="tr-TR" baseline="-25000" dirty="0"/>
              <a:t>2</a:t>
            </a:r>
            <a:r>
              <a:rPr lang="en-US" dirty="0"/>
              <a:t> </a:t>
            </a:r>
            <a:r>
              <a:rPr lang="tr-TR" dirty="0"/>
              <a:t>x</a:t>
            </a:r>
            <a:endParaRPr lang="en-US" dirty="0"/>
          </a:p>
        </p:txBody>
      </p:sp>
      <p:sp>
        <p:nvSpPr>
          <p:cNvPr id="337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1101E09-D3BB-4FC5-8B13-C3B8B9D5A967}" type="slidenum">
              <a:rPr lang="en-US" altLang="en-US" smtClean="0"/>
              <a:pPr/>
              <a:t>24</a:t>
            </a:fld>
            <a:endParaRPr lang="en-US" altLang="en-US"/>
          </a:p>
        </p:txBody>
      </p:sp>
      <p:sp>
        <p:nvSpPr>
          <p:cNvPr id="33797" name="Rectangle 4"/>
          <p:cNvSpPr>
            <a:spLocks noChangeArrowheads="1"/>
          </p:cNvSpPr>
          <p:nvPr/>
        </p:nvSpPr>
        <p:spPr bwMode="auto">
          <a:xfrm>
            <a:off x="2705100" y="2100263"/>
            <a:ext cx="3213100" cy="4630737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798" name="Rectangle 5"/>
          <p:cNvSpPr>
            <a:spLocks noChangeArrowheads="1"/>
          </p:cNvSpPr>
          <p:nvPr/>
        </p:nvSpPr>
        <p:spPr bwMode="auto">
          <a:xfrm>
            <a:off x="6510338" y="2422525"/>
            <a:ext cx="1416050" cy="3671888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799" name="Text Box 6"/>
          <p:cNvSpPr txBox="1">
            <a:spLocks noChangeArrowheads="1"/>
          </p:cNvSpPr>
          <p:nvPr/>
        </p:nvSpPr>
        <p:spPr bwMode="auto">
          <a:xfrm>
            <a:off x="4895850" y="2096852"/>
            <a:ext cx="47255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tr-TR" b="0" dirty="0">
                <a:solidFill>
                  <a:srgbClr val="FFFF00"/>
                </a:solidFill>
              </a:rPr>
              <a:t>Y</a:t>
            </a:r>
            <a:r>
              <a:rPr lang="tr-TR" b="0" baseline="-25000" dirty="0">
                <a:solidFill>
                  <a:srgbClr val="FFFF00"/>
                </a:solidFill>
              </a:rPr>
              <a:t>1</a:t>
            </a:r>
            <a:endParaRPr lang="en-US" b="0" dirty="0">
              <a:solidFill>
                <a:srgbClr val="FFFF00"/>
              </a:solidFill>
            </a:endParaRPr>
          </a:p>
        </p:txBody>
      </p:sp>
      <p:sp>
        <p:nvSpPr>
          <p:cNvPr id="33800" name="Text Box 7"/>
          <p:cNvSpPr txBox="1">
            <a:spLocks noChangeArrowheads="1"/>
          </p:cNvSpPr>
          <p:nvPr/>
        </p:nvSpPr>
        <p:spPr bwMode="auto">
          <a:xfrm>
            <a:off x="4968044" y="4103784"/>
            <a:ext cx="32075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tr-TR" b="0" dirty="0">
                <a:solidFill>
                  <a:srgbClr val="FFFF00"/>
                </a:solidFill>
              </a:rPr>
              <a:t>Y</a:t>
            </a:r>
            <a:r>
              <a:rPr lang="tr-TR" b="0" baseline="-25000" dirty="0">
                <a:solidFill>
                  <a:srgbClr val="FFFF00"/>
                </a:solidFill>
              </a:rPr>
              <a:t>2</a:t>
            </a:r>
            <a:endParaRPr lang="en-US" b="0" dirty="0">
              <a:solidFill>
                <a:srgbClr val="FFFF00"/>
              </a:solidFill>
            </a:endParaRPr>
          </a:p>
        </p:txBody>
      </p:sp>
      <p:grpSp>
        <p:nvGrpSpPr>
          <p:cNvPr id="33801" name="Group 8"/>
          <p:cNvGrpSpPr>
            <a:grpSpLocks/>
          </p:cNvGrpSpPr>
          <p:nvPr/>
        </p:nvGrpSpPr>
        <p:grpSpPr bwMode="auto">
          <a:xfrm>
            <a:off x="454025" y="1916832"/>
            <a:ext cx="8399463" cy="4632325"/>
            <a:chOff x="286" y="1349"/>
            <a:chExt cx="5291" cy="2918"/>
          </a:xfrm>
        </p:grpSpPr>
        <p:grpSp>
          <p:nvGrpSpPr>
            <p:cNvPr id="33802" name="Group 9"/>
            <p:cNvGrpSpPr>
              <a:grpSpLocks/>
            </p:cNvGrpSpPr>
            <p:nvPr/>
          </p:nvGrpSpPr>
          <p:grpSpPr bwMode="auto">
            <a:xfrm>
              <a:off x="1593" y="1538"/>
              <a:ext cx="706" cy="333"/>
              <a:chOff x="3280" y="1859"/>
              <a:chExt cx="706" cy="333"/>
            </a:xfrm>
          </p:grpSpPr>
          <p:sp>
            <p:nvSpPr>
              <p:cNvPr id="33865" name="Freeform 10"/>
              <p:cNvSpPr>
                <a:spLocks noEditPoints="1"/>
              </p:cNvSpPr>
              <p:nvPr/>
            </p:nvSpPr>
            <p:spPr bwMode="auto">
              <a:xfrm>
                <a:off x="3280" y="1936"/>
                <a:ext cx="706" cy="178"/>
              </a:xfrm>
              <a:custGeom>
                <a:avLst/>
                <a:gdLst>
                  <a:gd name="T0" fmla="*/ 0 w 493"/>
                  <a:gd name="T1" fmla="*/ 0 h 130"/>
                  <a:gd name="T2" fmla="*/ 37508 w 493"/>
                  <a:gd name="T3" fmla="*/ 0 h 130"/>
                  <a:gd name="T4" fmla="*/ 0 w 493"/>
                  <a:gd name="T5" fmla="*/ 10583 h 130"/>
                  <a:gd name="T6" fmla="*/ 37508 w 493"/>
                  <a:gd name="T7" fmla="*/ 10583 h 130"/>
                  <a:gd name="T8" fmla="*/ 75234 w 493"/>
                  <a:gd name="T9" fmla="*/ 5313 h 130"/>
                  <a:gd name="T10" fmla="*/ 37508 w 493"/>
                  <a:gd name="T11" fmla="*/ 5313 h 13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93"/>
                  <a:gd name="T19" fmla="*/ 0 h 130"/>
                  <a:gd name="T20" fmla="*/ 493 w 493"/>
                  <a:gd name="T21" fmla="*/ 130 h 13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93" h="130">
                    <a:moveTo>
                      <a:pt x="0" y="0"/>
                    </a:moveTo>
                    <a:lnTo>
                      <a:pt x="246" y="0"/>
                    </a:lnTo>
                    <a:moveTo>
                      <a:pt x="0" y="130"/>
                    </a:moveTo>
                    <a:lnTo>
                      <a:pt x="246" y="130"/>
                    </a:lnTo>
                    <a:moveTo>
                      <a:pt x="493" y="65"/>
                    </a:moveTo>
                    <a:lnTo>
                      <a:pt x="246" y="65"/>
                    </a:lnTo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866" name="Freeform 11"/>
              <p:cNvSpPr>
                <a:spLocks/>
              </p:cNvSpPr>
              <p:nvPr/>
            </p:nvSpPr>
            <p:spPr bwMode="auto">
              <a:xfrm>
                <a:off x="3471" y="1859"/>
                <a:ext cx="349" cy="333"/>
              </a:xfrm>
              <a:custGeom>
                <a:avLst/>
                <a:gdLst>
                  <a:gd name="T0" fmla="*/ 2147483647 w 40"/>
                  <a:gd name="T1" fmla="*/ 2147483647 h 30"/>
                  <a:gd name="T2" fmla="*/ 2147483647 w 40"/>
                  <a:gd name="T3" fmla="*/ 2147483647 h 30"/>
                  <a:gd name="T4" fmla="*/ 2147483647 w 40"/>
                  <a:gd name="T5" fmla="*/ 2147483647 h 30"/>
                  <a:gd name="T6" fmla="*/ 0 w 40"/>
                  <a:gd name="T7" fmla="*/ 2147483647 h 30"/>
                  <a:gd name="T8" fmla="*/ 0 w 40"/>
                  <a:gd name="T9" fmla="*/ 0 h 30"/>
                  <a:gd name="T10" fmla="*/ 0 w 40"/>
                  <a:gd name="T11" fmla="*/ 0 h 30"/>
                  <a:gd name="T12" fmla="*/ 2147483647 w 40"/>
                  <a:gd name="T13" fmla="*/ 0 h 30"/>
                  <a:gd name="T14" fmla="*/ 2147483647 w 40"/>
                  <a:gd name="T15" fmla="*/ 2147483647 h 3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40"/>
                  <a:gd name="T25" fmla="*/ 0 h 30"/>
                  <a:gd name="T26" fmla="*/ 40 w 40"/>
                  <a:gd name="T27" fmla="*/ 30 h 3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40" h="30">
                    <a:moveTo>
                      <a:pt x="40" y="15"/>
                    </a:moveTo>
                    <a:cubicBezTo>
                      <a:pt x="35" y="23"/>
                      <a:pt x="25" y="28"/>
                      <a:pt x="12" y="30"/>
                    </a:cubicBezTo>
                    <a:lnTo>
                      <a:pt x="0" y="30"/>
                    </a:lnTo>
                    <a:cubicBezTo>
                      <a:pt x="8" y="21"/>
                      <a:pt x="8" y="10"/>
                      <a:pt x="0" y="0"/>
                    </a:cubicBezTo>
                    <a:lnTo>
                      <a:pt x="12" y="0"/>
                    </a:lnTo>
                    <a:cubicBezTo>
                      <a:pt x="25" y="2"/>
                      <a:pt x="35" y="8"/>
                      <a:pt x="40" y="15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867" name="Freeform 12"/>
              <p:cNvSpPr>
                <a:spLocks noEditPoints="1"/>
              </p:cNvSpPr>
              <p:nvPr/>
            </p:nvSpPr>
            <p:spPr bwMode="auto">
              <a:xfrm>
                <a:off x="3436" y="1859"/>
                <a:ext cx="384" cy="333"/>
              </a:xfrm>
              <a:custGeom>
                <a:avLst/>
                <a:gdLst>
                  <a:gd name="T0" fmla="*/ 2147483647 w 44"/>
                  <a:gd name="T1" fmla="*/ 2147483647 h 30"/>
                  <a:gd name="T2" fmla="*/ 2147483647 w 44"/>
                  <a:gd name="T3" fmla="*/ 2147483647 h 30"/>
                  <a:gd name="T4" fmla="*/ 2147483647 w 44"/>
                  <a:gd name="T5" fmla="*/ 2147483647 h 30"/>
                  <a:gd name="T6" fmla="*/ 2147483647 w 44"/>
                  <a:gd name="T7" fmla="*/ 2147483647 h 30"/>
                  <a:gd name="T8" fmla="*/ 2147483647 w 44"/>
                  <a:gd name="T9" fmla="*/ 0 h 30"/>
                  <a:gd name="T10" fmla="*/ 2147483647 w 44"/>
                  <a:gd name="T11" fmla="*/ 0 h 30"/>
                  <a:gd name="T12" fmla="*/ 2147483647 w 44"/>
                  <a:gd name="T13" fmla="*/ 0 h 30"/>
                  <a:gd name="T14" fmla="*/ 2147483647 w 44"/>
                  <a:gd name="T15" fmla="*/ 2147483647 h 30"/>
                  <a:gd name="T16" fmla="*/ 0 w 44"/>
                  <a:gd name="T17" fmla="*/ 2147483647 h 30"/>
                  <a:gd name="T18" fmla="*/ 0 w 44"/>
                  <a:gd name="T19" fmla="*/ 0 h 3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44"/>
                  <a:gd name="T31" fmla="*/ 0 h 30"/>
                  <a:gd name="T32" fmla="*/ 44 w 44"/>
                  <a:gd name="T33" fmla="*/ 30 h 30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44" h="30">
                    <a:moveTo>
                      <a:pt x="44" y="15"/>
                    </a:moveTo>
                    <a:cubicBezTo>
                      <a:pt x="39" y="23"/>
                      <a:pt x="29" y="28"/>
                      <a:pt x="16" y="30"/>
                    </a:cubicBezTo>
                    <a:lnTo>
                      <a:pt x="4" y="30"/>
                    </a:lnTo>
                    <a:cubicBezTo>
                      <a:pt x="12" y="21"/>
                      <a:pt x="12" y="10"/>
                      <a:pt x="4" y="0"/>
                    </a:cubicBezTo>
                    <a:lnTo>
                      <a:pt x="16" y="0"/>
                    </a:lnTo>
                    <a:cubicBezTo>
                      <a:pt x="29" y="2"/>
                      <a:pt x="39" y="8"/>
                      <a:pt x="44" y="15"/>
                    </a:cubicBezTo>
                    <a:moveTo>
                      <a:pt x="0" y="30"/>
                    </a:moveTo>
                    <a:cubicBezTo>
                      <a:pt x="8" y="21"/>
                      <a:pt x="8" y="10"/>
                      <a:pt x="0" y="0"/>
                    </a:cubicBezTo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3803" name="Rectangle 13"/>
            <p:cNvSpPr>
              <a:spLocks noChangeArrowheads="1"/>
            </p:cNvSpPr>
            <p:nvPr/>
          </p:nvSpPr>
          <p:spPr bwMode="auto">
            <a:xfrm>
              <a:off x="4203" y="1642"/>
              <a:ext cx="695" cy="777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algn="ctr"/>
              <a:endParaRPr lang="en-US" sz="1800" b="0">
                <a:solidFill>
                  <a:schemeClr val="bg1"/>
                </a:solidFill>
              </a:endParaRPr>
            </a:p>
          </p:txBody>
        </p:sp>
        <p:sp>
          <p:nvSpPr>
            <p:cNvPr id="33804" name="Line 14"/>
            <p:cNvSpPr>
              <a:spLocks noChangeShapeType="1"/>
            </p:cNvSpPr>
            <p:nvPr/>
          </p:nvSpPr>
          <p:spPr bwMode="auto">
            <a:xfrm flipH="1" flipV="1">
              <a:off x="3821" y="2096"/>
              <a:ext cx="384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05" name="Text Box 15"/>
            <p:cNvSpPr txBox="1">
              <a:spLocks noChangeArrowheads="1"/>
            </p:cNvSpPr>
            <p:nvPr/>
          </p:nvSpPr>
          <p:spPr bwMode="auto">
            <a:xfrm>
              <a:off x="4221" y="1718"/>
              <a:ext cx="10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 b="0">
                  <a:solidFill>
                    <a:schemeClr val="bg1"/>
                  </a:solidFill>
                </a:rPr>
                <a:t>D</a:t>
              </a:r>
            </a:p>
          </p:txBody>
        </p:sp>
        <p:sp>
          <p:nvSpPr>
            <p:cNvPr id="33806" name="Line 16"/>
            <p:cNvSpPr>
              <a:spLocks noChangeShapeType="1"/>
            </p:cNvSpPr>
            <p:nvPr/>
          </p:nvSpPr>
          <p:spPr bwMode="auto">
            <a:xfrm flipH="1">
              <a:off x="4898" y="1797"/>
              <a:ext cx="43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07" name="Text Box 17"/>
            <p:cNvSpPr txBox="1">
              <a:spLocks noChangeArrowheads="1"/>
            </p:cNvSpPr>
            <p:nvPr/>
          </p:nvSpPr>
          <p:spPr bwMode="auto">
            <a:xfrm>
              <a:off x="4712" y="1706"/>
              <a:ext cx="126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 b="0">
                  <a:solidFill>
                    <a:schemeClr val="bg1"/>
                  </a:solidFill>
                </a:rPr>
                <a:t>Q</a:t>
              </a:r>
            </a:p>
          </p:txBody>
        </p:sp>
        <p:sp>
          <p:nvSpPr>
            <p:cNvPr id="33808" name="AutoShape 18"/>
            <p:cNvSpPr>
              <a:spLocks noChangeArrowheads="1"/>
            </p:cNvSpPr>
            <p:nvPr/>
          </p:nvSpPr>
          <p:spPr bwMode="auto">
            <a:xfrm rot="5400000">
              <a:off x="4194" y="2036"/>
              <a:ext cx="131" cy="119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09" name="Text Box 19"/>
            <p:cNvSpPr txBox="1">
              <a:spLocks noChangeArrowheads="1"/>
            </p:cNvSpPr>
            <p:nvPr/>
          </p:nvSpPr>
          <p:spPr bwMode="auto">
            <a:xfrm>
              <a:off x="4325" y="2009"/>
              <a:ext cx="87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 b="0">
                  <a:solidFill>
                    <a:schemeClr val="bg1"/>
                  </a:solidFill>
                </a:rPr>
                <a:t>C</a:t>
              </a:r>
            </a:p>
          </p:txBody>
        </p:sp>
        <p:sp>
          <p:nvSpPr>
            <p:cNvPr id="33810" name="Oval 20"/>
            <p:cNvSpPr>
              <a:spLocks noChangeArrowheads="1"/>
            </p:cNvSpPr>
            <p:nvPr/>
          </p:nvSpPr>
          <p:spPr bwMode="auto">
            <a:xfrm>
              <a:off x="4907" y="2232"/>
              <a:ext cx="83" cy="9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11" name="Line 21"/>
            <p:cNvSpPr>
              <a:spLocks noChangeShapeType="1"/>
            </p:cNvSpPr>
            <p:nvPr/>
          </p:nvSpPr>
          <p:spPr bwMode="auto">
            <a:xfrm flipH="1">
              <a:off x="4999" y="2273"/>
              <a:ext cx="33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12" name="Line 22"/>
            <p:cNvSpPr>
              <a:spLocks noChangeShapeType="1"/>
            </p:cNvSpPr>
            <p:nvPr/>
          </p:nvSpPr>
          <p:spPr bwMode="auto">
            <a:xfrm flipH="1">
              <a:off x="2804" y="1785"/>
              <a:ext cx="1393" cy="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13" name="Rectangle 23"/>
            <p:cNvSpPr>
              <a:spLocks noChangeArrowheads="1"/>
            </p:cNvSpPr>
            <p:nvPr/>
          </p:nvSpPr>
          <p:spPr bwMode="auto">
            <a:xfrm>
              <a:off x="4197" y="2820"/>
              <a:ext cx="695" cy="777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algn="ctr"/>
              <a:endParaRPr lang="en-US" sz="1800" b="0">
                <a:solidFill>
                  <a:schemeClr val="bg1"/>
                </a:solidFill>
              </a:endParaRPr>
            </a:p>
          </p:txBody>
        </p:sp>
        <p:sp>
          <p:nvSpPr>
            <p:cNvPr id="33814" name="Text Box 24"/>
            <p:cNvSpPr txBox="1">
              <a:spLocks noChangeArrowheads="1"/>
            </p:cNvSpPr>
            <p:nvPr/>
          </p:nvSpPr>
          <p:spPr bwMode="auto">
            <a:xfrm>
              <a:off x="4224" y="2896"/>
              <a:ext cx="10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 b="0">
                  <a:solidFill>
                    <a:schemeClr val="bg1"/>
                  </a:solidFill>
                </a:rPr>
                <a:t>D</a:t>
              </a:r>
            </a:p>
          </p:txBody>
        </p:sp>
        <p:sp>
          <p:nvSpPr>
            <p:cNvPr id="33815" name="Line 25"/>
            <p:cNvSpPr>
              <a:spLocks noChangeShapeType="1"/>
            </p:cNvSpPr>
            <p:nvPr/>
          </p:nvSpPr>
          <p:spPr bwMode="auto">
            <a:xfrm flipH="1">
              <a:off x="4892" y="2975"/>
              <a:ext cx="43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16" name="Text Box 26"/>
            <p:cNvSpPr txBox="1">
              <a:spLocks noChangeArrowheads="1"/>
            </p:cNvSpPr>
            <p:nvPr/>
          </p:nvSpPr>
          <p:spPr bwMode="auto">
            <a:xfrm>
              <a:off x="4706" y="2884"/>
              <a:ext cx="126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 b="0">
                  <a:solidFill>
                    <a:schemeClr val="bg1"/>
                  </a:solidFill>
                </a:rPr>
                <a:t>Q</a:t>
              </a:r>
            </a:p>
          </p:txBody>
        </p:sp>
        <p:sp>
          <p:nvSpPr>
            <p:cNvPr id="33817" name="AutoShape 27"/>
            <p:cNvSpPr>
              <a:spLocks noChangeArrowheads="1"/>
            </p:cNvSpPr>
            <p:nvPr/>
          </p:nvSpPr>
          <p:spPr bwMode="auto">
            <a:xfrm rot="5400000">
              <a:off x="4197" y="3214"/>
              <a:ext cx="131" cy="119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18" name="Text Box 28"/>
            <p:cNvSpPr txBox="1">
              <a:spLocks noChangeArrowheads="1"/>
            </p:cNvSpPr>
            <p:nvPr/>
          </p:nvSpPr>
          <p:spPr bwMode="auto">
            <a:xfrm>
              <a:off x="4328" y="3187"/>
              <a:ext cx="87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 b="0">
                  <a:solidFill>
                    <a:schemeClr val="bg1"/>
                  </a:solidFill>
                </a:rPr>
                <a:t>C</a:t>
              </a:r>
            </a:p>
          </p:txBody>
        </p:sp>
        <p:sp>
          <p:nvSpPr>
            <p:cNvPr id="33819" name="Oval 29"/>
            <p:cNvSpPr>
              <a:spLocks noChangeArrowheads="1"/>
            </p:cNvSpPr>
            <p:nvPr/>
          </p:nvSpPr>
          <p:spPr bwMode="auto">
            <a:xfrm>
              <a:off x="4901" y="3410"/>
              <a:ext cx="83" cy="9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20" name="Line 30"/>
            <p:cNvSpPr>
              <a:spLocks noChangeShapeType="1"/>
            </p:cNvSpPr>
            <p:nvPr/>
          </p:nvSpPr>
          <p:spPr bwMode="auto">
            <a:xfrm flipH="1">
              <a:off x="4993" y="3451"/>
              <a:ext cx="33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21" name="Line 31"/>
            <p:cNvSpPr>
              <a:spLocks noChangeShapeType="1"/>
            </p:cNvSpPr>
            <p:nvPr/>
          </p:nvSpPr>
          <p:spPr bwMode="auto">
            <a:xfrm flipH="1" flipV="1">
              <a:off x="2814" y="2977"/>
              <a:ext cx="1391" cy="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22" name="Text Box 32"/>
            <p:cNvSpPr txBox="1">
              <a:spLocks noChangeArrowheads="1"/>
            </p:cNvSpPr>
            <p:nvPr/>
          </p:nvSpPr>
          <p:spPr bwMode="auto">
            <a:xfrm>
              <a:off x="5407" y="1673"/>
              <a:ext cx="160" cy="4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tr-TR" b="0" dirty="0"/>
                <a:t>y</a:t>
              </a:r>
              <a:r>
                <a:rPr lang="tr-TR" b="0" baseline="-25000" dirty="0"/>
                <a:t>1</a:t>
              </a:r>
              <a:endParaRPr lang="en-US" b="0" dirty="0"/>
            </a:p>
            <a:p>
              <a:endParaRPr lang="en-US" b="0" dirty="0"/>
            </a:p>
          </p:txBody>
        </p:sp>
        <p:sp>
          <p:nvSpPr>
            <p:cNvPr id="33823" name="Text Box 33"/>
            <p:cNvSpPr txBox="1">
              <a:spLocks noChangeArrowheads="1"/>
            </p:cNvSpPr>
            <p:nvPr/>
          </p:nvSpPr>
          <p:spPr bwMode="auto">
            <a:xfrm>
              <a:off x="5382" y="2143"/>
              <a:ext cx="195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tr-TR" b="0" dirty="0"/>
                <a:t>y</a:t>
              </a:r>
              <a:r>
                <a:rPr lang="tr-TR" b="0" baseline="-25000" dirty="0"/>
                <a:t>1</a:t>
              </a:r>
              <a:r>
                <a:rPr lang="en-US" b="0" dirty="0"/>
                <a:t>’</a:t>
              </a:r>
            </a:p>
          </p:txBody>
        </p:sp>
        <p:sp>
          <p:nvSpPr>
            <p:cNvPr id="33824" name="Text Box 34"/>
            <p:cNvSpPr txBox="1">
              <a:spLocks noChangeArrowheads="1"/>
            </p:cNvSpPr>
            <p:nvPr/>
          </p:nvSpPr>
          <p:spPr bwMode="auto">
            <a:xfrm>
              <a:off x="5392" y="2851"/>
              <a:ext cx="18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tr-TR" b="0" dirty="0"/>
                <a:t>y</a:t>
              </a:r>
              <a:r>
                <a:rPr lang="tr-TR" b="0" baseline="-25000" dirty="0"/>
                <a:t>2</a:t>
              </a:r>
              <a:endParaRPr lang="en-US" b="0" dirty="0"/>
            </a:p>
          </p:txBody>
        </p:sp>
        <p:sp>
          <p:nvSpPr>
            <p:cNvPr id="33825" name="Text Box 35"/>
            <p:cNvSpPr txBox="1">
              <a:spLocks noChangeArrowheads="1"/>
            </p:cNvSpPr>
            <p:nvPr/>
          </p:nvSpPr>
          <p:spPr bwMode="auto">
            <a:xfrm>
              <a:off x="5344" y="3309"/>
              <a:ext cx="215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tr-TR" b="0" dirty="0"/>
                <a:t>y</a:t>
              </a:r>
              <a:r>
                <a:rPr lang="tr-TR" b="0" baseline="-25000" dirty="0"/>
                <a:t>2</a:t>
              </a:r>
              <a:r>
                <a:rPr lang="en-US" b="0" dirty="0"/>
                <a:t>’</a:t>
              </a:r>
            </a:p>
          </p:txBody>
        </p:sp>
        <p:sp>
          <p:nvSpPr>
            <p:cNvPr id="33826" name="AutoShape 36"/>
            <p:cNvSpPr>
              <a:spLocks noChangeArrowheads="1"/>
            </p:cNvSpPr>
            <p:nvPr/>
          </p:nvSpPr>
          <p:spPr bwMode="auto">
            <a:xfrm>
              <a:off x="2470" y="1622"/>
              <a:ext cx="344" cy="336"/>
            </a:xfrm>
            <a:prstGeom prst="flowChartDelay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27" name="Line 37"/>
            <p:cNvSpPr>
              <a:spLocks noChangeShapeType="1"/>
            </p:cNvSpPr>
            <p:nvPr/>
          </p:nvSpPr>
          <p:spPr bwMode="auto">
            <a:xfrm flipV="1">
              <a:off x="5062" y="1358"/>
              <a:ext cx="0" cy="43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28" name="Line 38"/>
            <p:cNvSpPr>
              <a:spLocks noChangeShapeType="1"/>
            </p:cNvSpPr>
            <p:nvPr/>
          </p:nvSpPr>
          <p:spPr bwMode="auto">
            <a:xfrm flipH="1" flipV="1">
              <a:off x="1404" y="1358"/>
              <a:ext cx="365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29" name="Oval 39"/>
            <p:cNvSpPr>
              <a:spLocks noChangeArrowheads="1"/>
            </p:cNvSpPr>
            <p:nvPr/>
          </p:nvSpPr>
          <p:spPr bwMode="auto">
            <a:xfrm>
              <a:off x="5027" y="1763"/>
              <a:ext cx="56" cy="5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30" name="Line 40"/>
            <p:cNvSpPr>
              <a:spLocks noChangeShapeType="1"/>
            </p:cNvSpPr>
            <p:nvPr/>
          </p:nvSpPr>
          <p:spPr bwMode="auto">
            <a:xfrm flipH="1">
              <a:off x="1396" y="1349"/>
              <a:ext cx="8" cy="241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31" name="Line 41"/>
            <p:cNvSpPr>
              <a:spLocks noChangeShapeType="1"/>
            </p:cNvSpPr>
            <p:nvPr/>
          </p:nvSpPr>
          <p:spPr bwMode="auto">
            <a:xfrm flipV="1">
              <a:off x="1404" y="1612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32" name="Line 42"/>
            <p:cNvSpPr>
              <a:spLocks noChangeShapeType="1"/>
            </p:cNvSpPr>
            <p:nvPr/>
          </p:nvSpPr>
          <p:spPr bwMode="auto">
            <a:xfrm flipH="1">
              <a:off x="660" y="2106"/>
              <a:ext cx="0" cy="190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33" name="Oval 43"/>
            <p:cNvSpPr>
              <a:spLocks noChangeArrowheads="1"/>
            </p:cNvSpPr>
            <p:nvPr/>
          </p:nvSpPr>
          <p:spPr bwMode="auto">
            <a:xfrm>
              <a:off x="1376" y="1584"/>
              <a:ext cx="56" cy="5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34" name="Line 44"/>
            <p:cNvSpPr>
              <a:spLocks noChangeShapeType="1"/>
            </p:cNvSpPr>
            <p:nvPr/>
          </p:nvSpPr>
          <p:spPr bwMode="auto">
            <a:xfrm flipH="1">
              <a:off x="436" y="2078"/>
              <a:ext cx="1863" cy="1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35" name="Oval 45"/>
            <p:cNvSpPr>
              <a:spLocks noChangeArrowheads="1"/>
            </p:cNvSpPr>
            <p:nvPr/>
          </p:nvSpPr>
          <p:spPr bwMode="auto">
            <a:xfrm>
              <a:off x="632" y="2058"/>
              <a:ext cx="56" cy="5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36" name="Text Box 46"/>
            <p:cNvSpPr txBox="1">
              <a:spLocks noChangeArrowheads="1"/>
            </p:cNvSpPr>
            <p:nvPr/>
          </p:nvSpPr>
          <p:spPr bwMode="auto">
            <a:xfrm>
              <a:off x="286" y="1959"/>
              <a:ext cx="113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b="0"/>
                <a:t>x</a:t>
              </a:r>
            </a:p>
          </p:txBody>
        </p:sp>
        <p:sp>
          <p:nvSpPr>
            <p:cNvPr id="33837" name="Oval 47"/>
            <p:cNvSpPr>
              <a:spLocks noChangeArrowheads="1"/>
            </p:cNvSpPr>
            <p:nvPr/>
          </p:nvSpPr>
          <p:spPr bwMode="auto">
            <a:xfrm>
              <a:off x="4991" y="2949"/>
              <a:ext cx="56" cy="5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38" name="Line 48"/>
            <p:cNvSpPr>
              <a:spLocks noChangeShapeType="1"/>
            </p:cNvSpPr>
            <p:nvPr/>
          </p:nvSpPr>
          <p:spPr bwMode="auto">
            <a:xfrm flipV="1">
              <a:off x="5013" y="2721"/>
              <a:ext cx="0" cy="25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39" name="Line 49"/>
            <p:cNvSpPr>
              <a:spLocks noChangeShapeType="1"/>
            </p:cNvSpPr>
            <p:nvPr/>
          </p:nvSpPr>
          <p:spPr bwMode="auto">
            <a:xfrm flipH="1">
              <a:off x="1184" y="2721"/>
              <a:ext cx="382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40" name="Line 50"/>
            <p:cNvSpPr>
              <a:spLocks noChangeShapeType="1"/>
            </p:cNvSpPr>
            <p:nvPr/>
          </p:nvSpPr>
          <p:spPr bwMode="auto">
            <a:xfrm flipV="1">
              <a:off x="1184" y="1785"/>
              <a:ext cx="0" cy="88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41" name="Line 51"/>
            <p:cNvSpPr>
              <a:spLocks noChangeShapeType="1"/>
            </p:cNvSpPr>
            <p:nvPr/>
          </p:nvSpPr>
          <p:spPr bwMode="auto">
            <a:xfrm flipV="1">
              <a:off x="1184" y="1789"/>
              <a:ext cx="409" cy="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42" name="Line 52"/>
            <p:cNvSpPr>
              <a:spLocks noChangeShapeType="1"/>
            </p:cNvSpPr>
            <p:nvPr/>
          </p:nvSpPr>
          <p:spPr bwMode="auto">
            <a:xfrm flipH="1">
              <a:off x="671" y="4010"/>
              <a:ext cx="2397" cy="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43" name="Line 53"/>
            <p:cNvSpPr>
              <a:spLocks noChangeShapeType="1"/>
            </p:cNvSpPr>
            <p:nvPr/>
          </p:nvSpPr>
          <p:spPr bwMode="auto">
            <a:xfrm>
              <a:off x="3556" y="3879"/>
              <a:ext cx="1369" cy="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44" name="Text Box 54"/>
            <p:cNvSpPr txBox="1">
              <a:spLocks noChangeArrowheads="1"/>
            </p:cNvSpPr>
            <p:nvPr/>
          </p:nvSpPr>
          <p:spPr bwMode="auto">
            <a:xfrm>
              <a:off x="4934" y="3762"/>
              <a:ext cx="10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tr-TR" b="0" dirty="0"/>
                <a:t>z</a:t>
              </a:r>
              <a:endParaRPr lang="en-US" b="0" dirty="0"/>
            </a:p>
          </p:txBody>
        </p:sp>
        <p:sp>
          <p:nvSpPr>
            <p:cNvPr id="33845" name="Oval 55"/>
            <p:cNvSpPr>
              <a:spLocks noChangeArrowheads="1"/>
            </p:cNvSpPr>
            <p:nvPr/>
          </p:nvSpPr>
          <p:spPr bwMode="auto">
            <a:xfrm>
              <a:off x="635" y="2870"/>
              <a:ext cx="56" cy="5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46" name="Line 56"/>
            <p:cNvSpPr>
              <a:spLocks noChangeShapeType="1"/>
            </p:cNvSpPr>
            <p:nvPr/>
          </p:nvSpPr>
          <p:spPr bwMode="auto">
            <a:xfrm flipH="1">
              <a:off x="1184" y="2667"/>
              <a:ext cx="0" cy="122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47" name="Line 57"/>
            <p:cNvSpPr>
              <a:spLocks noChangeShapeType="1"/>
            </p:cNvSpPr>
            <p:nvPr/>
          </p:nvSpPr>
          <p:spPr bwMode="auto">
            <a:xfrm>
              <a:off x="1175" y="3888"/>
              <a:ext cx="189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48" name="Oval 58"/>
            <p:cNvSpPr>
              <a:spLocks noChangeArrowheads="1"/>
            </p:cNvSpPr>
            <p:nvPr/>
          </p:nvSpPr>
          <p:spPr bwMode="auto">
            <a:xfrm>
              <a:off x="1156" y="2690"/>
              <a:ext cx="56" cy="5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49" name="Line 59"/>
            <p:cNvSpPr>
              <a:spLocks noChangeShapeType="1"/>
            </p:cNvSpPr>
            <p:nvPr/>
          </p:nvSpPr>
          <p:spPr bwMode="auto">
            <a:xfrm>
              <a:off x="1396" y="3769"/>
              <a:ext cx="16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50" name="Line 60"/>
            <p:cNvSpPr>
              <a:spLocks noChangeShapeType="1"/>
            </p:cNvSpPr>
            <p:nvPr/>
          </p:nvSpPr>
          <p:spPr bwMode="auto">
            <a:xfrm>
              <a:off x="3821" y="2096"/>
              <a:ext cx="0" cy="205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51" name="Oval 61"/>
            <p:cNvSpPr>
              <a:spLocks noChangeArrowheads="1"/>
            </p:cNvSpPr>
            <p:nvPr/>
          </p:nvSpPr>
          <p:spPr bwMode="auto">
            <a:xfrm>
              <a:off x="3789" y="3246"/>
              <a:ext cx="56" cy="5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52" name="Text Box 62"/>
            <p:cNvSpPr txBox="1">
              <a:spLocks noChangeArrowheads="1"/>
            </p:cNvSpPr>
            <p:nvPr/>
          </p:nvSpPr>
          <p:spPr bwMode="auto">
            <a:xfrm>
              <a:off x="3845" y="4037"/>
              <a:ext cx="256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b="0"/>
                <a:t>clk</a:t>
              </a:r>
            </a:p>
          </p:txBody>
        </p:sp>
        <p:sp>
          <p:nvSpPr>
            <p:cNvPr id="33853" name="AutoShape 63"/>
            <p:cNvSpPr>
              <a:spLocks noChangeArrowheads="1"/>
            </p:cNvSpPr>
            <p:nvPr/>
          </p:nvSpPr>
          <p:spPr bwMode="auto">
            <a:xfrm>
              <a:off x="3068" y="3648"/>
              <a:ext cx="488" cy="480"/>
            </a:xfrm>
            <a:prstGeom prst="flowChartDelay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54" name="Line 64"/>
            <p:cNvSpPr>
              <a:spLocks noChangeShapeType="1"/>
            </p:cNvSpPr>
            <p:nvPr/>
          </p:nvSpPr>
          <p:spPr bwMode="auto">
            <a:xfrm>
              <a:off x="2299" y="1706"/>
              <a:ext cx="17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55" name="Line 65"/>
            <p:cNvSpPr>
              <a:spLocks noChangeShapeType="1"/>
            </p:cNvSpPr>
            <p:nvPr/>
          </p:nvSpPr>
          <p:spPr bwMode="auto">
            <a:xfrm flipV="1">
              <a:off x="2299" y="1879"/>
              <a:ext cx="0" cy="19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56" name="Line 66"/>
            <p:cNvSpPr>
              <a:spLocks noChangeShapeType="1"/>
            </p:cNvSpPr>
            <p:nvPr/>
          </p:nvSpPr>
          <p:spPr bwMode="auto">
            <a:xfrm>
              <a:off x="2299" y="1891"/>
              <a:ext cx="17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57" name="AutoShape 67"/>
            <p:cNvSpPr>
              <a:spLocks noChangeArrowheads="1"/>
            </p:cNvSpPr>
            <p:nvPr/>
          </p:nvSpPr>
          <p:spPr bwMode="auto">
            <a:xfrm>
              <a:off x="2470" y="2807"/>
              <a:ext cx="344" cy="336"/>
            </a:xfrm>
            <a:prstGeom prst="flowChartDelay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58" name="Line 68"/>
            <p:cNvSpPr>
              <a:spLocks noChangeShapeType="1"/>
            </p:cNvSpPr>
            <p:nvPr/>
          </p:nvSpPr>
          <p:spPr bwMode="auto">
            <a:xfrm>
              <a:off x="671" y="2896"/>
              <a:ext cx="179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59" name="Oval 69"/>
            <p:cNvSpPr>
              <a:spLocks noChangeArrowheads="1"/>
            </p:cNvSpPr>
            <p:nvPr/>
          </p:nvSpPr>
          <p:spPr bwMode="auto">
            <a:xfrm>
              <a:off x="5160" y="3415"/>
              <a:ext cx="56" cy="5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60" name="Line 70"/>
            <p:cNvSpPr>
              <a:spLocks noChangeShapeType="1"/>
            </p:cNvSpPr>
            <p:nvPr/>
          </p:nvSpPr>
          <p:spPr bwMode="auto">
            <a:xfrm flipV="1">
              <a:off x="5182" y="2564"/>
              <a:ext cx="0" cy="87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61" name="Line 71"/>
            <p:cNvSpPr>
              <a:spLocks noChangeShapeType="1"/>
            </p:cNvSpPr>
            <p:nvPr/>
          </p:nvSpPr>
          <p:spPr bwMode="auto">
            <a:xfrm flipH="1">
              <a:off x="2299" y="2565"/>
              <a:ext cx="286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62" name="Line 72"/>
            <p:cNvSpPr>
              <a:spLocks noChangeShapeType="1"/>
            </p:cNvSpPr>
            <p:nvPr/>
          </p:nvSpPr>
          <p:spPr bwMode="auto">
            <a:xfrm>
              <a:off x="2299" y="2565"/>
              <a:ext cx="0" cy="4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63" name="Line 73"/>
            <p:cNvSpPr>
              <a:spLocks noChangeShapeType="1"/>
            </p:cNvSpPr>
            <p:nvPr/>
          </p:nvSpPr>
          <p:spPr bwMode="auto">
            <a:xfrm>
              <a:off x="2299" y="3057"/>
              <a:ext cx="17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64" name="Line 74"/>
            <p:cNvSpPr>
              <a:spLocks noChangeShapeType="1"/>
            </p:cNvSpPr>
            <p:nvPr/>
          </p:nvSpPr>
          <p:spPr bwMode="auto">
            <a:xfrm>
              <a:off x="3840" y="3273"/>
              <a:ext cx="35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>
            <a:normAutofit/>
          </a:bodyPr>
          <a:lstStyle/>
          <a:p>
            <a:r>
              <a:rPr lang="tr-TR" dirty="0"/>
              <a:t>Example</a:t>
            </a:r>
            <a:r>
              <a:rPr lang="en-US" dirty="0"/>
              <a:t>: </a:t>
            </a:r>
            <a:r>
              <a:rPr lang="tr-TR" dirty="0"/>
              <a:t>State (Transition) Table</a:t>
            </a:r>
            <a:endParaRPr lang="en-US" dirty="0"/>
          </a:p>
        </p:txBody>
      </p:sp>
      <p:sp>
        <p:nvSpPr>
          <p:cNvPr id="358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50CAF4D-0BCE-4871-B9D1-D2783C16F70C}" type="slidenum">
              <a:rPr lang="en-US" altLang="en-US" smtClean="0"/>
              <a:pPr/>
              <a:t>25</a:t>
            </a:fld>
            <a:endParaRPr lang="en-US" altLang="en-US"/>
          </a:p>
        </p:txBody>
      </p:sp>
      <p:grpSp>
        <p:nvGrpSpPr>
          <p:cNvPr id="2" name="Group 376"/>
          <p:cNvGrpSpPr>
            <a:grpSpLocks/>
          </p:cNvGrpSpPr>
          <p:nvPr/>
        </p:nvGrpSpPr>
        <p:grpSpPr bwMode="auto">
          <a:xfrm>
            <a:off x="4564063" y="4037013"/>
            <a:ext cx="3500437" cy="1701800"/>
            <a:chOff x="2875" y="2543"/>
            <a:chExt cx="2205" cy="1072"/>
          </a:xfrm>
        </p:grpSpPr>
        <p:sp>
          <p:nvSpPr>
            <p:cNvPr id="35909" name="Rectangle 73"/>
            <p:cNvSpPr>
              <a:spLocks noChangeArrowheads="1"/>
            </p:cNvSpPr>
            <p:nvPr/>
          </p:nvSpPr>
          <p:spPr bwMode="auto">
            <a:xfrm>
              <a:off x="4345" y="3347"/>
              <a:ext cx="735" cy="2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200" b="0"/>
                <a:t>1</a:t>
              </a:r>
            </a:p>
          </p:txBody>
        </p:sp>
        <p:sp>
          <p:nvSpPr>
            <p:cNvPr id="35910" name="Rectangle 72"/>
            <p:cNvSpPr>
              <a:spLocks noChangeArrowheads="1"/>
            </p:cNvSpPr>
            <p:nvPr/>
          </p:nvSpPr>
          <p:spPr bwMode="auto">
            <a:xfrm>
              <a:off x="3609" y="3347"/>
              <a:ext cx="736" cy="2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200" b="0"/>
                <a:t>0</a:t>
              </a:r>
            </a:p>
          </p:txBody>
        </p:sp>
        <p:sp>
          <p:nvSpPr>
            <p:cNvPr id="35911" name="Rectangle 71"/>
            <p:cNvSpPr>
              <a:spLocks noChangeArrowheads="1"/>
            </p:cNvSpPr>
            <p:nvPr/>
          </p:nvSpPr>
          <p:spPr bwMode="auto">
            <a:xfrm>
              <a:off x="2875" y="3347"/>
              <a:ext cx="734" cy="2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200" b="0"/>
                <a:t>0</a:t>
              </a:r>
            </a:p>
          </p:txBody>
        </p:sp>
        <p:sp>
          <p:nvSpPr>
            <p:cNvPr id="35912" name="Rectangle 66"/>
            <p:cNvSpPr>
              <a:spLocks noChangeArrowheads="1"/>
            </p:cNvSpPr>
            <p:nvPr/>
          </p:nvSpPr>
          <p:spPr bwMode="auto">
            <a:xfrm>
              <a:off x="4345" y="3079"/>
              <a:ext cx="735" cy="2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200" b="0"/>
                <a:t>0</a:t>
              </a:r>
            </a:p>
          </p:txBody>
        </p:sp>
        <p:sp>
          <p:nvSpPr>
            <p:cNvPr id="35913" name="Rectangle 65"/>
            <p:cNvSpPr>
              <a:spLocks noChangeArrowheads="1"/>
            </p:cNvSpPr>
            <p:nvPr/>
          </p:nvSpPr>
          <p:spPr bwMode="auto">
            <a:xfrm>
              <a:off x="3609" y="3079"/>
              <a:ext cx="736" cy="2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200" b="0"/>
                <a:t>0</a:t>
              </a:r>
            </a:p>
          </p:txBody>
        </p:sp>
        <p:sp>
          <p:nvSpPr>
            <p:cNvPr id="35914" name="Rectangle 64"/>
            <p:cNvSpPr>
              <a:spLocks noChangeArrowheads="1"/>
            </p:cNvSpPr>
            <p:nvPr/>
          </p:nvSpPr>
          <p:spPr bwMode="auto">
            <a:xfrm>
              <a:off x="2875" y="3079"/>
              <a:ext cx="734" cy="2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200" b="0"/>
                <a:t>0</a:t>
              </a:r>
            </a:p>
          </p:txBody>
        </p:sp>
        <p:sp>
          <p:nvSpPr>
            <p:cNvPr id="35915" name="Rectangle 59"/>
            <p:cNvSpPr>
              <a:spLocks noChangeArrowheads="1"/>
            </p:cNvSpPr>
            <p:nvPr/>
          </p:nvSpPr>
          <p:spPr bwMode="auto">
            <a:xfrm>
              <a:off x="4345" y="2811"/>
              <a:ext cx="735" cy="2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200" b="0"/>
                <a:t>0</a:t>
              </a:r>
            </a:p>
          </p:txBody>
        </p:sp>
        <p:sp>
          <p:nvSpPr>
            <p:cNvPr id="35916" name="Rectangle 58"/>
            <p:cNvSpPr>
              <a:spLocks noChangeArrowheads="1"/>
            </p:cNvSpPr>
            <p:nvPr/>
          </p:nvSpPr>
          <p:spPr bwMode="auto">
            <a:xfrm>
              <a:off x="3609" y="2811"/>
              <a:ext cx="736" cy="2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200" b="0"/>
                <a:t>1</a:t>
              </a:r>
            </a:p>
          </p:txBody>
        </p:sp>
        <p:sp>
          <p:nvSpPr>
            <p:cNvPr id="35917" name="Rectangle 57"/>
            <p:cNvSpPr>
              <a:spLocks noChangeArrowheads="1"/>
            </p:cNvSpPr>
            <p:nvPr/>
          </p:nvSpPr>
          <p:spPr bwMode="auto">
            <a:xfrm>
              <a:off x="2875" y="2811"/>
              <a:ext cx="734" cy="2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200" b="0"/>
                <a:t>1</a:t>
              </a:r>
            </a:p>
          </p:txBody>
        </p:sp>
        <p:sp>
          <p:nvSpPr>
            <p:cNvPr id="35918" name="Rectangle 52"/>
            <p:cNvSpPr>
              <a:spLocks noChangeArrowheads="1"/>
            </p:cNvSpPr>
            <p:nvPr/>
          </p:nvSpPr>
          <p:spPr bwMode="auto">
            <a:xfrm>
              <a:off x="4345" y="2543"/>
              <a:ext cx="735" cy="2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200" b="0"/>
                <a:t>0</a:t>
              </a:r>
            </a:p>
          </p:txBody>
        </p:sp>
        <p:sp>
          <p:nvSpPr>
            <p:cNvPr id="35919" name="Rectangle 51"/>
            <p:cNvSpPr>
              <a:spLocks noChangeArrowheads="1"/>
            </p:cNvSpPr>
            <p:nvPr/>
          </p:nvSpPr>
          <p:spPr bwMode="auto">
            <a:xfrm>
              <a:off x="3609" y="2543"/>
              <a:ext cx="736" cy="2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200" b="0"/>
                <a:t>0</a:t>
              </a:r>
            </a:p>
          </p:txBody>
        </p:sp>
        <p:sp>
          <p:nvSpPr>
            <p:cNvPr id="35920" name="Rectangle 50"/>
            <p:cNvSpPr>
              <a:spLocks noChangeArrowheads="1"/>
            </p:cNvSpPr>
            <p:nvPr/>
          </p:nvSpPr>
          <p:spPr bwMode="auto">
            <a:xfrm>
              <a:off x="2875" y="2543"/>
              <a:ext cx="734" cy="2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200" b="0"/>
                <a:t>0</a:t>
              </a:r>
            </a:p>
          </p:txBody>
        </p:sp>
      </p:grpSp>
      <p:sp>
        <p:nvSpPr>
          <p:cNvPr id="231469" name="Rectangle 45"/>
          <p:cNvSpPr>
            <a:spLocks noChangeArrowheads="1"/>
          </p:cNvSpPr>
          <p:nvPr/>
        </p:nvSpPr>
        <p:spPr bwMode="auto">
          <a:xfrm>
            <a:off x="6897688" y="3611563"/>
            <a:ext cx="1166812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</a:pPr>
            <a:r>
              <a:rPr lang="en-US" sz="2200" b="0"/>
              <a:t>0</a:t>
            </a:r>
          </a:p>
        </p:txBody>
      </p:sp>
      <p:sp>
        <p:nvSpPr>
          <p:cNvPr id="231468" name="Rectangle 44"/>
          <p:cNvSpPr>
            <a:spLocks noChangeArrowheads="1"/>
          </p:cNvSpPr>
          <p:nvPr/>
        </p:nvSpPr>
        <p:spPr bwMode="auto">
          <a:xfrm>
            <a:off x="5729288" y="3611563"/>
            <a:ext cx="1168400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</a:pPr>
            <a:r>
              <a:rPr lang="en-US" sz="2200" b="0"/>
              <a:t>0</a:t>
            </a:r>
          </a:p>
        </p:txBody>
      </p:sp>
      <p:sp>
        <p:nvSpPr>
          <p:cNvPr id="231467" name="Rectangle 43"/>
          <p:cNvSpPr>
            <a:spLocks noChangeArrowheads="1"/>
          </p:cNvSpPr>
          <p:nvPr/>
        </p:nvSpPr>
        <p:spPr bwMode="auto">
          <a:xfrm>
            <a:off x="4564063" y="3611563"/>
            <a:ext cx="1165225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</a:pPr>
            <a:r>
              <a:rPr lang="en-US" sz="2200" b="0"/>
              <a:t>1</a:t>
            </a:r>
          </a:p>
        </p:txBody>
      </p:sp>
      <p:sp>
        <p:nvSpPr>
          <p:cNvPr id="231462" name="Rectangle 38"/>
          <p:cNvSpPr>
            <a:spLocks noChangeArrowheads="1"/>
          </p:cNvSpPr>
          <p:nvPr/>
        </p:nvSpPr>
        <p:spPr bwMode="auto">
          <a:xfrm>
            <a:off x="6897688" y="3186113"/>
            <a:ext cx="1166812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</a:pPr>
            <a:r>
              <a:rPr lang="en-US" sz="2200" b="0"/>
              <a:t>0</a:t>
            </a:r>
          </a:p>
        </p:txBody>
      </p:sp>
      <p:sp>
        <p:nvSpPr>
          <p:cNvPr id="231461" name="Rectangle 37"/>
          <p:cNvSpPr>
            <a:spLocks noChangeArrowheads="1"/>
          </p:cNvSpPr>
          <p:nvPr/>
        </p:nvSpPr>
        <p:spPr bwMode="auto">
          <a:xfrm>
            <a:off x="5729288" y="3186113"/>
            <a:ext cx="1168400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</a:pPr>
            <a:r>
              <a:rPr lang="en-US" sz="2200" b="0"/>
              <a:t>0</a:t>
            </a:r>
          </a:p>
        </p:txBody>
      </p:sp>
      <p:sp>
        <p:nvSpPr>
          <p:cNvPr id="231460" name="Rectangle 36"/>
          <p:cNvSpPr>
            <a:spLocks noChangeArrowheads="1"/>
          </p:cNvSpPr>
          <p:nvPr/>
        </p:nvSpPr>
        <p:spPr bwMode="auto">
          <a:xfrm>
            <a:off x="4564063" y="3186113"/>
            <a:ext cx="1165225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</a:pPr>
            <a:r>
              <a:rPr lang="en-US" sz="2200" b="0"/>
              <a:t>0</a:t>
            </a:r>
          </a:p>
        </p:txBody>
      </p:sp>
      <p:grpSp>
        <p:nvGrpSpPr>
          <p:cNvPr id="3" name="Group 375"/>
          <p:cNvGrpSpPr>
            <a:grpSpLocks/>
          </p:cNvGrpSpPr>
          <p:nvPr/>
        </p:nvGrpSpPr>
        <p:grpSpPr bwMode="auto">
          <a:xfrm>
            <a:off x="1060450" y="3186113"/>
            <a:ext cx="3503613" cy="2552700"/>
            <a:chOff x="668" y="2007"/>
            <a:chExt cx="2207" cy="1608"/>
          </a:xfrm>
        </p:grpSpPr>
        <p:sp>
          <p:nvSpPr>
            <p:cNvPr id="35891" name="Rectangle 70"/>
            <p:cNvSpPr>
              <a:spLocks noChangeArrowheads="1"/>
            </p:cNvSpPr>
            <p:nvPr/>
          </p:nvSpPr>
          <p:spPr bwMode="auto">
            <a:xfrm>
              <a:off x="2139" y="3347"/>
              <a:ext cx="736" cy="2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200" b="0"/>
                <a:t>1</a:t>
              </a:r>
            </a:p>
          </p:txBody>
        </p:sp>
        <p:sp>
          <p:nvSpPr>
            <p:cNvPr id="35892" name="Rectangle 69"/>
            <p:cNvSpPr>
              <a:spLocks noChangeArrowheads="1"/>
            </p:cNvSpPr>
            <p:nvPr/>
          </p:nvSpPr>
          <p:spPr bwMode="auto">
            <a:xfrm>
              <a:off x="1404" y="3347"/>
              <a:ext cx="735" cy="2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200" b="0"/>
                <a:t>1</a:t>
              </a:r>
            </a:p>
          </p:txBody>
        </p:sp>
        <p:sp>
          <p:nvSpPr>
            <p:cNvPr id="35893" name="Rectangle 68"/>
            <p:cNvSpPr>
              <a:spLocks noChangeArrowheads="1"/>
            </p:cNvSpPr>
            <p:nvPr/>
          </p:nvSpPr>
          <p:spPr bwMode="auto">
            <a:xfrm>
              <a:off x="668" y="3347"/>
              <a:ext cx="736" cy="2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200" b="0"/>
                <a:t>1</a:t>
              </a:r>
            </a:p>
          </p:txBody>
        </p:sp>
        <p:sp>
          <p:nvSpPr>
            <p:cNvPr id="35894" name="Rectangle 63"/>
            <p:cNvSpPr>
              <a:spLocks noChangeArrowheads="1"/>
            </p:cNvSpPr>
            <p:nvPr/>
          </p:nvSpPr>
          <p:spPr bwMode="auto">
            <a:xfrm>
              <a:off x="2139" y="3079"/>
              <a:ext cx="736" cy="2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200" b="0"/>
                <a:t>0</a:t>
              </a:r>
            </a:p>
          </p:txBody>
        </p:sp>
        <p:sp>
          <p:nvSpPr>
            <p:cNvPr id="35895" name="Rectangle 62"/>
            <p:cNvSpPr>
              <a:spLocks noChangeArrowheads="1"/>
            </p:cNvSpPr>
            <p:nvPr/>
          </p:nvSpPr>
          <p:spPr bwMode="auto">
            <a:xfrm>
              <a:off x="1404" y="3079"/>
              <a:ext cx="735" cy="2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200" b="0"/>
                <a:t>1</a:t>
              </a:r>
            </a:p>
          </p:txBody>
        </p:sp>
        <p:sp>
          <p:nvSpPr>
            <p:cNvPr id="35896" name="Rectangle 61"/>
            <p:cNvSpPr>
              <a:spLocks noChangeArrowheads="1"/>
            </p:cNvSpPr>
            <p:nvPr/>
          </p:nvSpPr>
          <p:spPr bwMode="auto">
            <a:xfrm>
              <a:off x="668" y="3079"/>
              <a:ext cx="736" cy="2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200" b="0"/>
                <a:t>1</a:t>
              </a:r>
            </a:p>
          </p:txBody>
        </p:sp>
        <p:sp>
          <p:nvSpPr>
            <p:cNvPr id="35897" name="Rectangle 56"/>
            <p:cNvSpPr>
              <a:spLocks noChangeArrowheads="1"/>
            </p:cNvSpPr>
            <p:nvPr/>
          </p:nvSpPr>
          <p:spPr bwMode="auto">
            <a:xfrm>
              <a:off x="2139" y="2811"/>
              <a:ext cx="736" cy="2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200" b="0"/>
                <a:t>1</a:t>
              </a:r>
            </a:p>
          </p:txBody>
        </p:sp>
        <p:sp>
          <p:nvSpPr>
            <p:cNvPr id="35898" name="Rectangle 55"/>
            <p:cNvSpPr>
              <a:spLocks noChangeArrowheads="1"/>
            </p:cNvSpPr>
            <p:nvPr/>
          </p:nvSpPr>
          <p:spPr bwMode="auto">
            <a:xfrm>
              <a:off x="1404" y="2811"/>
              <a:ext cx="735" cy="2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200" b="0"/>
                <a:t>0</a:t>
              </a:r>
            </a:p>
          </p:txBody>
        </p:sp>
        <p:sp>
          <p:nvSpPr>
            <p:cNvPr id="35899" name="Rectangle 54"/>
            <p:cNvSpPr>
              <a:spLocks noChangeArrowheads="1"/>
            </p:cNvSpPr>
            <p:nvPr/>
          </p:nvSpPr>
          <p:spPr bwMode="auto">
            <a:xfrm>
              <a:off x="668" y="2811"/>
              <a:ext cx="736" cy="2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200" b="0"/>
                <a:t>1</a:t>
              </a:r>
            </a:p>
          </p:txBody>
        </p:sp>
        <p:sp>
          <p:nvSpPr>
            <p:cNvPr id="35900" name="Rectangle 49"/>
            <p:cNvSpPr>
              <a:spLocks noChangeArrowheads="1"/>
            </p:cNvSpPr>
            <p:nvPr/>
          </p:nvSpPr>
          <p:spPr bwMode="auto">
            <a:xfrm>
              <a:off x="2139" y="2543"/>
              <a:ext cx="736" cy="2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200" b="0"/>
                <a:t>0</a:t>
              </a:r>
            </a:p>
          </p:txBody>
        </p:sp>
        <p:sp>
          <p:nvSpPr>
            <p:cNvPr id="35901" name="Rectangle 48"/>
            <p:cNvSpPr>
              <a:spLocks noChangeArrowheads="1"/>
            </p:cNvSpPr>
            <p:nvPr/>
          </p:nvSpPr>
          <p:spPr bwMode="auto">
            <a:xfrm>
              <a:off x="1404" y="2543"/>
              <a:ext cx="735" cy="2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200" b="0"/>
                <a:t>0</a:t>
              </a:r>
            </a:p>
          </p:txBody>
        </p:sp>
        <p:sp>
          <p:nvSpPr>
            <p:cNvPr id="35902" name="Rectangle 47"/>
            <p:cNvSpPr>
              <a:spLocks noChangeArrowheads="1"/>
            </p:cNvSpPr>
            <p:nvPr/>
          </p:nvSpPr>
          <p:spPr bwMode="auto">
            <a:xfrm>
              <a:off x="668" y="2543"/>
              <a:ext cx="736" cy="2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200" b="0"/>
                <a:t>1</a:t>
              </a:r>
            </a:p>
          </p:txBody>
        </p:sp>
        <p:sp>
          <p:nvSpPr>
            <p:cNvPr id="35903" name="Rectangle 42"/>
            <p:cNvSpPr>
              <a:spLocks noChangeArrowheads="1"/>
            </p:cNvSpPr>
            <p:nvPr/>
          </p:nvSpPr>
          <p:spPr bwMode="auto">
            <a:xfrm>
              <a:off x="2139" y="2275"/>
              <a:ext cx="736" cy="2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200" b="0"/>
                <a:t>1</a:t>
              </a:r>
            </a:p>
          </p:txBody>
        </p:sp>
        <p:sp>
          <p:nvSpPr>
            <p:cNvPr id="35904" name="Rectangle 41"/>
            <p:cNvSpPr>
              <a:spLocks noChangeArrowheads="1"/>
            </p:cNvSpPr>
            <p:nvPr/>
          </p:nvSpPr>
          <p:spPr bwMode="auto">
            <a:xfrm>
              <a:off x="1404" y="2275"/>
              <a:ext cx="735" cy="2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200" b="0"/>
                <a:t>1</a:t>
              </a:r>
            </a:p>
          </p:txBody>
        </p:sp>
        <p:sp>
          <p:nvSpPr>
            <p:cNvPr id="35905" name="Rectangle 40"/>
            <p:cNvSpPr>
              <a:spLocks noChangeArrowheads="1"/>
            </p:cNvSpPr>
            <p:nvPr/>
          </p:nvSpPr>
          <p:spPr bwMode="auto">
            <a:xfrm>
              <a:off x="668" y="2275"/>
              <a:ext cx="736" cy="2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200" b="0"/>
                <a:t>0</a:t>
              </a:r>
            </a:p>
          </p:txBody>
        </p:sp>
        <p:sp>
          <p:nvSpPr>
            <p:cNvPr id="35906" name="Rectangle 35"/>
            <p:cNvSpPr>
              <a:spLocks noChangeArrowheads="1"/>
            </p:cNvSpPr>
            <p:nvPr/>
          </p:nvSpPr>
          <p:spPr bwMode="auto">
            <a:xfrm>
              <a:off x="2139" y="2007"/>
              <a:ext cx="736" cy="2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200" b="0"/>
                <a:t>0</a:t>
              </a:r>
            </a:p>
          </p:txBody>
        </p:sp>
        <p:sp>
          <p:nvSpPr>
            <p:cNvPr id="35907" name="Rectangle 34"/>
            <p:cNvSpPr>
              <a:spLocks noChangeArrowheads="1"/>
            </p:cNvSpPr>
            <p:nvPr/>
          </p:nvSpPr>
          <p:spPr bwMode="auto">
            <a:xfrm>
              <a:off x="1404" y="2007"/>
              <a:ext cx="735" cy="2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200" b="0"/>
                <a:t>1</a:t>
              </a:r>
            </a:p>
          </p:txBody>
        </p:sp>
        <p:sp>
          <p:nvSpPr>
            <p:cNvPr id="35908" name="Rectangle 33"/>
            <p:cNvSpPr>
              <a:spLocks noChangeArrowheads="1"/>
            </p:cNvSpPr>
            <p:nvPr/>
          </p:nvSpPr>
          <p:spPr bwMode="auto">
            <a:xfrm>
              <a:off x="668" y="2007"/>
              <a:ext cx="736" cy="2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200" b="0"/>
                <a:t>0</a:t>
              </a:r>
            </a:p>
          </p:txBody>
        </p:sp>
      </p:grpSp>
      <p:grpSp>
        <p:nvGrpSpPr>
          <p:cNvPr id="4" name="Group 374"/>
          <p:cNvGrpSpPr>
            <a:grpSpLocks/>
          </p:cNvGrpSpPr>
          <p:nvPr/>
        </p:nvGrpSpPr>
        <p:grpSpPr bwMode="auto">
          <a:xfrm>
            <a:off x="1060450" y="2760663"/>
            <a:ext cx="7004050" cy="425450"/>
            <a:chOff x="668" y="1739"/>
            <a:chExt cx="4412" cy="268"/>
          </a:xfrm>
        </p:grpSpPr>
        <p:sp>
          <p:nvSpPr>
            <p:cNvPr id="35885" name="Rectangle 31"/>
            <p:cNvSpPr>
              <a:spLocks noChangeArrowheads="1"/>
            </p:cNvSpPr>
            <p:nvPr/>
          </p:nvSpPr>
          <p:spPr bwMode="auto">
            <a:xfrm>
              <a:off x="4345" y="1739"/>
              <a:ext cx="735" cy="2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200" b="0"/>
                <a:t>0</a:t>
              </a:r>
            </a:p>
          </p:txBody>
        </p:sp>
        <p:sp>
          <p:nvSpPr>
            <p:cNvPr id="35886" name="Rectangle 30"/>
            <p:cNvSpPr>
              <a:spLocks noChangeArrowheads="1"/>
            </p:cNvSpPr>
            <p:nvPr/>
          </p:nvSpPr>
          <p:spPr bwMode="auto">
            <a:xfrm>
              <a:off x="3609" y="1739"/>
              <a:ext cx="736" cy="2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200" b="0"/>
                <a:t>1</a:t>
              </a:r>
            </a:p>
          </p:txBody>
        </p:sp>
        <p:sp>
          <p:nvSpPr>
            <p:cNvPr id="35887" name="Rectangle 29"/>
            <p:cNvSpPr>
              <a:spLocks noChangeArrowheads="1"/>
            </p:cNvSpPr>
            <p:nvPr/>
          </p:nvSpPr>
          <p:spPr bwMode="auto">
            <a:xfrm>
              <a:off x="2875" y="1739"/>
              <a:ext cx="734" cy="2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200" b="0"/>
                <a:t>0</a:t>
              </a:r>
            </a:p>
          </p:txBody>
        </p:sp>
        <p:sp>
          <p:nvSpPr>
            <p:cNvPr id="35888" name="Rectangle 28"/>
            <p:cNvSpPr>
              <a:spLocks noChangeArrowheads="1"/>
            </p:cNvSpPr>
            <p:nvPr/>
          </p:nvSpPr>
          <p:spPr bwMode="auto">
            <a:xfrm>
              <a:off x="2139" y="1739"/>
              <a:ext cx="736" cy="2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200" b="0"/>
                <a:t>1</a:t>
              </a:r>
            </a:p>
          </p:txBody>
        </p:sp>
        <p:sp>
          <p:nvSpPr>
            <p:cNvPr id="35889" name="Rectangle 27"/>
            <p:cNvSpPr>
              <a:spLocks noChangeArrowheads="1"/>
            </p:cNvSpPr>
            <p:nvPr/>
          </p:nvSpPr>
          <p:spPr bwMode="auto">
            <a:xfrm>
              <a:off x="1404" y="1739"/>
              <a:ext cx="735" cy="2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200" b="0"/>
                <a:t>0</a:t>
              </a:r>
            </a:p>
          </p:txBody>
        </p:sp>
        <p:sp>
          <p:nvSpPr>
            <p:cNvPr id="35890" name="Rectangle 26"/>
            <p:cNvSpPr>
              <a:spLocks noChangeArrowheads="1"/>
            </p:cNvSpPr>
            <p:nvPr/>
          </p:nvSpPr>
          <p:spPr bwMode="auto">
            <a:xfrm>
              <a:off x="668" y="1739"/>
              <a:ext cx="736" cy="2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200" b="0"/>
                <a:t>0</a:t>
              </a:r>
            </a:p>
          </p:txBody>
        </p:sp>
      </p:grpSp>
      <p:grpSp>
        <p:nvGrpSpPr>
          <p:cNvPr id="5" name="Group 373"/>
          <p:cNvGrpSpPr>
            <a:grpSpLocks/>
          </p:cNvGrpSpPr>
          <p:nvPr/>
        </p:nvGrpSpPr>
        <p:grpSpPr bwMode="auto">
          <a:xfrm>
            <a:off x="4564063" y="2335213"/>
            <a:ext cx="3500437" cy="425450"/>
            <a:chOff x="2875" y="1471"/>
            <a:chExt cx="2205" cy="268"/>
          </a:xfrm>
        </p:grpSpPr>
        <p:sp>
          <p:nvSpPr>
            <p:cNvPr id="35882" name="Rectangle 24"/>
            <p:cNvSpPr>
              <a:spLocks noChangeArrowheads="1"/>
            </p:cNvSpPr>
            <p:nvPr/>
          </p:nvSpPr>
          <p:spPr bwMode="auto">
            <a:xfrm>
              <a:off x="4345" y="1471"/>
              <a:ext cx="735" cy="2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200" b="0"/>
                <a:t>0</a:t>
              </a:r>
            </a:p>
          </p:txBody>
        </p:sp>
        <p:sp>
          <p:nvSpPr>
            <p:cNvPr id="35883" name="Rectangle 23"/>
            <p:cNvSpPr>
              <a:spLocks noChangeArrowheads="1"/>
            </p:cNvSpPr>
            <p:nvPr/>
          </p:nvSpPr>
          <p:spPr bwMode="auto">
            <a:xfrm>
              <a:off x="3609" y="1471"/>
              <a:ext cx="736" cy="2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200" b="0"/>
                <a:t>0</a:t>
              </a:r>
            </a:p>
          </p:txBody>
        </p:sp>
        <p:sp>
          <p:nvSpPr>
            <p:cNvPr id="35884" name="Rectangle 22"/>
            <p:cNvSpPr>
              <a:spLocks noChangeArrowheads="1"/>
            </p:cNvSpPr>
            <p:nvPr/>
          </p:nvSpPr>
          <p:spPr bwMode="auto">
            <a:xfrm>
              <a:off x="2875" y="1471"/>
              <a:ext cx="734" cy="2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200" b="0"/>
                <a:t>0</a:t>
              </a:r>
            </a:p>
          </p:txBody>
        </p:sp>
      </p:grpSp>
      <p:grpSp>
        <p:nvGrpSpPr>
          <p:cNvPr id="6" name="Group 372"/>
          <p:cNvGrpSpPr>
            <a:grpSpLocks/>
          </p:cNvGrpSpPr>
          <p:nvPr/>
        </p:nvGrpSpPr>
        <p:grpSpPr bwMode="auto">
          <a:xfrm>
            <a:off x="1060450" y="2335213"/>
            <a:ext cx="3503613" cy="425450"/>
            <a:chOff x="668" y="1471"/>
            <a:chExt cx="2207" cy="268"/>
          </a:xfrm>
        </p:grpSpPr>
        <p:sp>
          <p:nvSpPr>
            <p:cNvPr id="35879" name="Rectangle 21"/>
            <p:cNvSpPr>
              <a:spLocks noChangeArrowheads="1"/>
            </p:cNvSpPr>
            <p:nvPr/>
          </p:nvSpPr>
          <p:spPr bwMode="auto">
            <a:xfrm>
              <a:off x="2139" y="1471"/>
              <a:ext cx="736" cy="2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200" b="0"/>
                <a:t>0</a:t>
              </a:r>
            </a:p>
          </p:txBody>
        </p:sp>
        <p:sp>
          <p:nvSpPr>
            <p:cNvPr id="35880" name="Rectangle 20"/>
            <p:cNvSpPr>
              <a:spLocks noChangeArrowheads="1"/>
            </p:cNvSpPr>
            <p:nvPr/>
          </p:nvSpPr>
          <p:spPr bwMode="auto">
            <a:xfrm>
              <a:off x="1404" y="1471"/>
              <a:ext cx="735" cy="2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200" b="0"/>
                <a:t>0</a:t>
              </a:r>
            </a:p>
          </p:txBody>
        </p:sp>
        <p:sp>
          <p:nvSpPr>
            <p:cNvPr id="35881" name="Rectangle 19"/>
            <p:cNvSpPr>
              <a:spLocks noChangeArrowheads="1"/>
            </p:cNvSpPr>
            <p:nvPr/>
          </p:nvSpPr>
          <p:spPr bwMode="auto">
            <a:xfrm>
              <a:off x="668" y="1471"/>
              <a:ext cx="736" cy="2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200" b="0"/>
                <a:t>0</a:t>
              </a:r>
            </a:p>
          </p:txBody>
        </p:sp>
      </p:grpSp>
      <p:grpSp>
        <p:nvGrpSpPr>
          <p:cNvPr id="7" name="Group 371"/>
          <p:cNvGrpSpPr>
            <a:grpSpLocks/>
          </p:cNvGrpSpPr>
          <p:nvPr/>
        </p:nvGrpSpPr>
        <p:grpSpPr bwMode="auto">
          <a:xfrm>
            <a:off x="1060450" y="1484313"/>
            <a:ext cx="7004050" cy="4254500"/>
            <a:chOff x="668" y="935"/>
            <a:chExt cx="4412" cy="2680"/>
          </a:xfrm>
        </p:grpSpPr>
        <p:sp>
          <p:nvSpPr>
            <p:cNvPr id="35861" name="Rectangle 17"/>
            <p:cNvSpPr>
              <a:spLocks noChangeArrowheads="1"/>
            </p:cNvSpPr>
            <p:nvPr/>
          </p:nvSpPr>
          <p:spPr bwMode="auto">
            <a:xfrm>
              <a:off x="4345" y="1203"/>
              <a:ext cx="735" cy="2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tr-TR" sz="2200" b="0" dirty="0"/>
                <a:t>z</a:t>
              </a:r>
              <a:endParaRPr lang="en-US" sz="2200" b="0" dirty="0"/>
            </a:p>
          </p:txBody>
        </p:sp>
        <p:sp>
          <p:nvSpPr>
            <p:cNvPr id="35862" name="Rectangle 16"/>
            <p:cNvSpPr>
              <a:spLocks noChangeArrowheads="1"/>
            </p:cNvSpPr>
            <p:nvPr/>
          </p:nvSpPr>
          <p:spPr bwMode="auto">
            <a:xfrm>
              <a:off x="3609" y="1203"/>
              <a:ext cx="736" cy="2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tr-TR" sz="2000" b="0" dirty="0"/>
                <a:t>Y</a:t>
              </a:r>
              <a:r>
                <a:rPr lang="tr-TR" sz="2000" b="0" baseline="-25000" dirty="0"/>
                <a:t>2</a:t>
              </a:r>
              <a:endParaRPr lang="en-US" sz="2000" b="0" dirty="0"/>
            </a:p>
          </p:txBody>
        </p:sp>
        <p:sp>
          <p:nvSpPr>
            <p:cNvPr id="35863" name="Rectangle 15"/>
            <p:cNvSpPr>
              <a:spLocks noChangeArrowheads="1"/>
            </p:cNvSpPr>
            <p:nvPr/>
          </p:nvSpPr>
          <p:spPr bwMode="auto">
            <a:xfrm>
              <a:off x="2875" y="1203"/>
              <a:ext cx="734" cy="2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tr-TR" sz="2000" b="0" dirty="0"/>
                <a:t>Y</a:t>
              </a:r>
              <a:r>
                <a:rPr lang="tr-TR" sz="2000" b="0" baseline="-25000" dirty="0"/>
                <a:t>1</a:t>
              </a:r>
              <a:endParaRPr lang="en-US" sz="2000" b="0" dirty="0"/>
            </a:p>
            <a:p>
              <a:pPr algn="ctr">
                <a:spcBef>
                  <a:spcPct val="20000"/>
                </a:spcBef>
              </a:pPr>
              <a:endParaRPr lang="en-US" sz="2200" b="0" dirty="0"/>
            </a:p>
          </p:txBody>
        </p:sp>
        <p:sp>
          <p:nvSpPr>
            <p:cNvPr id="35864" name="Rectangle 14"/>
            <p:cNvSpPr>
              <a:spLocks noChangeArrowheads="1"/>
            </p:cNvSpPr>
            <p:nvPr/>
          </p:nvSpPr>
          <p:spPr bwMode="auto">
            <a:xfrm>
              <a:off x="2139" y="1203"/>
              <a:ext cx="736" cy="2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200" b="0"/>
                <a:t>x</a:t>
              </a:r>
            </a:p>
          </p:txBody>
        </p:sp>
        <p:sp>
          <p:nvSpPr>
            <p:cNvPr id="35865" name="Rectangle 13"/>
            <p:cNvSpPr>
              <a:spLocks noChangeArrowheads="1"/>
            </p:cNvSpPr>
            <p:nvPr/>
          </p:nvSpPr>
          <p:spPr bwMode="auto">
            <a:xfrm>
              <a:off x="1404" y="1203"/>
              <a:ext cx="735" cy="2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tr-TR" sz="2000" b="0" dirty="0"/>
                <a:t>y</a:t>
              </a:r>
              <a:r>
                <a:rPr lang="tr-TR" sz="2000" b="0" baseline="-25000" dirty="0"/>
                <a:t>2</a:t>
              </a:r>
              <a:endParaRPr lang="en-US" sz="2000" b="0" dirty="0"/>
            </a:p>
          </p:txBody>
        </p:sp>
        <p:sp>
          <p:nvSpPr>
            <p:cNvPr id="35866" name="Rectangle 12"/>
            <p:cNvSpPr>
              <a:spLocks noChangeArrowheads="1"/>
            </p:cNvSpPr>
            <p:nvPr/>
          </p:nvSpPr>
          <p:spPr bwMode="auto">
            <a:xfrm>
              <a:off x="668" y="1203"/>
              <a:ext cx="736" cy="2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tr-TR" sz="2000" b="0" dirty="0"/>
                <a:t>y</a:t>
              </a:r>
              <a:r>
                <a:rPr lang="tr-TR" sz="2000" b="0" baseline="-25000" dirty="0"/>
                <a:t>1</a:t>
              </a:r>
              <a:endParaRPr lang="en-US" sz="2000" b="0" dirty="0"/>
            </a:p>
            <a:p>
              <a:pPr algn="ctr">
                <a:spcBef>
                  <a:spcPct val="20000"/>
                </a:spcBef>
              </a:pPr>
              <a:endParaRPr lang="en-US" sz="2200" b="0" dirty="0"/>
            </a:p>
          </p:txBody>
        </p:sp>
        <p:sp>
          <p:nvSpPr>
            <p:cNvPr id="35867" name="Rectangle 10"/>
            <p:cNvSpPr>
              <a:spLocks noChangeArrowheads="1"/>
            </p:cNvSpPr>
            <p:nvPr/>
          </p:nvSpPr>
          <p:spPr bwMode="auto">
            <a:xfrm>
              <a:off x="4345" y="935"/>
              <a:ext cx="735" cy="2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tr-TR" sz="2200" b="0" dirty="0"/>
                <a:t>Output</a:t>
              </a:r>
              <a:endParaRPr lang="en-US" sz="2200" b="0" dirty="0"/>
            </a:p>
          </p:txBody>
        </p:sp>
        <p:sp>
          <p:nvSpPr>
            <p:cNvPr id="35868" name="Rectangle 8"/>
            <p:cNvSpPr>
              <a:spLocks noChangeArrowheads="1"/>
            </p:cNvSpPr>
            <p:nvPr/>
          </p:nvSpPr>
          <p:spPr bwMode="auto">
            <a:xfrm>
              <a:off x="2875" y="935"/>
              <a:ext cx="1470" cy="2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tr-TR" sz="2200" b="0" dirty="0"/>
                <a:t>Next State</a:t>
              </a:r>
              <a:endParaRPr lang="en-US" sz="2200" b="0" dirty="0"/>
            </a:p>
          </p:txBody>
        </p:sp>
        <p:sp>
          <p:nvSpPr>
            <p:cNvPr id="35869" name="Rectangle 7"/>
            <p:cNvSpPr>
              <a:spLocks noChangeArrowheads="1"/>
            </p:cNvSpPr>
            <p:nvPr/>
          </p:nvSpPr>
          <p:spPr bwMode="auto">
            <a:xfrm>
              <a:off x="2139" y="935"/>
              <a:ext cx="736" cy="2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tr-TR" sz="2200" b="0" dirty="0"/>
                <a:t>Input</a:t>
              </a:r>
              <a:endParaRPr lang="en-US" sz="2200" b="0" dirty="0"/>
            </a:p>
          </p:txBody>
        </p:sp>
        <p:sp>
          <p:nvSpPr>
            <p:cNvPr id="35870" name="Rectangle 5"/>
            <p:cNvSpPr>
              <a:spLocks noChangeArrowheads="1"/>
            </p:cNvSpPr>
            <p:nvPr/>
          </p:nvSpPr>
          <p:spPr bwMode="auto">
            <a:xfrm>
              <a:off x="668" y="935"/>
              <a:ext cx="1471" cy="2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tr-TR" sz="2200" b="0" dirty="0"/>
                <a:t>Present State</a:t>
              </a:r>
              <a:endParaRPr lang="en-US" sz="2200" b="0" dirty="0"/>
            </a:p>
          </p:txBody>
        </p:sp>
        <p:sp>
          <p:nvSpPr>
            <p:cNvPr id="35871" name="Line 85"/>
            <p:cNvSpPr>
              <a:spLocks noChangeShapeType="1"/>
            </p:cNvSpPr>
            <p:nvPr/>
          </p:nvSpPr>
          <p:spPr bwMode="auto">
            <a:xfrm>
              <a:off x="668" y="3615"/>
              <a:ext cx="441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72" name="Line 88"/>
            <p:cNvSpPr>
              <a:spLocks noChangeShapeType="1"/>
            </p:cNvSpPr>
            <p:nvPr/>
          </p:nvSpPr>
          <p:spPr bwMode="auto">
            <a:xfrm>
              <a:off x="2139" y="935"/>
              <a:ext cx="0" cy="2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73" name="Line 89"/>
            <p:cNvSpPr>
              <a:spLocks noChangeShapeType="1"/>
            </p:cNvSpPr>
            <p:nvPr/>
          </p:nvSpPr>
          <p:spPr bwMode="auto">
            <a:xfrm>
              <a:off x="2875" y="935"/>
              <a:ext cx="0" cy="26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74" name="Line 91"/>
            <p:cNvSpPr>
              <a:spLocks noChangeShapeType="1"/>
            </p:cNvSpPr>
            <p:nvPr/>
          </p:nvSpPr>
          <p:spPr bwMode="auto">
            <a:xfrm>
              <a:off x="4345" y="935"/>
              <a:ext cx="0" cy="2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75" name="Line 93"/>
            <p:cNvSpPr>
              <a:spLocks noChangeShapeType="1"/>
            </p:cNvSpPr>
            <p:nvPr/>
          </p:nvSpPr>
          <p:spPr bwMode="auto">
            <a:xfrm>
              <a:off x="5080" y="935"/>
              <a:ext cx="0" cy="26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76" name="Line 86"/>
            <p:cNvSpPr>
              <a:spLocks noChangeShapeType="1"/>
            </p:cNvSpPr>
            <p:nvPr/>
          </p:nvSpPr>
          <p:spPr bwMode="auto">
            <a:xfrm>
              <a:off x="668" y="935"/>
              <a:ext cx="0" cy="26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77" name="Line 161"/>
            <p:cNvSpPr>
              <a:spLocks noChangeShapeType="1"/>
            </p:cNvSpPr>
            <p:nvPr/>
          </p:nvSpPr>
          <p:spPr bwMode="auto">
            <a:xfrm>
              <a:off x="668" y="1471"/>
              <a:ext cx="441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78" name="Line 75"/>
            <p:cNvSpPr>
              <a:spLocks noChangeShapeType="1"/>
            </p:cNvSpPr>
            <p:nvPr/>
          </p:nvSpPr>
          <p:spPr bwMode="auto">
            <a:xfrm>
              <a:off x="668" y="935"/>
              <a:ext cx="441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31753" name="Text Box 329"/>
          <p:cNvSpPr txBox="1">
            <a:spLocks noChangeArrowheads="1"/>
          </p:cNvSpPr>
          <p:nvPr/>
        </p:nvSpPr>
        <p:spPr bwMode="auto">
          <a:xfrm>
            <a:off x="630238" y="5868988"/>
            <a:ext cx="8056562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b="0" dirty="0"/>
              <a:t>There are 2</a:t>
            </a:r>
            <a:r>
              <a:rPr lang="en-US" b="0" baseline="30000" dirty="0"/>
              <a:t>m+n </a:t>
            </a:r>
            <a:r>
              <a:rPr lang="en-US" b="0" dirty="0"/>
              <a:t>rows in the state table of a synchronous sequential circuit with </a:t>
            </a:r>
            <a:r>
              <a:rPr lang="en-US" b="0" dirty="0" err="1"/>
              <a:t>m</a:t>
            </a:r>
            <a:r>
              <a:rPr lang="en-US" b="0" dirty="0"/>
              <a:t> </a:t>
            </a:r>
            <a:r>
              <a:rPr lang="en-US" b="0" dirty="0" err="1"/>
              <a:t>FFs</a:t>
            </a:r>
            <a:r>
              <a:rPr lang="en-US" b="0" dirty="0"/>
              <a:t> </a:t>
            </a:r>
            <a:r>
              <a:rPr lang="tr-TR" b="0" dirty="0"/>
              <a:t>and </a:t>
            </a:r>
            <a:r>
              <a:rPr lang="en-US" b="0" dirty="0" err="1"/>
              <a:t>n</a:t>
            </a:r>
            <a:r>
              <a:rPr lang="en-US" b="0"/>
              <a:t> inputs</a:t>
            </a:r>
            <a:r>
              <a:rPr lang="tr-TR" b="0"/>
              <a:t>.</a:t>
            </a:r>
            <a:r>
              <a:rPr lang="en-US" b="0" dirty="0"/>
              <a:t> </a:t>
            </a:r>
          </a:p>
        </p:txBody>
      </p:sp>
      <p:grpSp>
        <p:nvGrpSpPr>
          <p:cNvPr id="8" name="Group 370"/>
          <p:cNvGrpSpPr>
            <a:grpSpLocks/>
          </p:cNvGrpSpPr>
          <p:nvPr/>
        </p:nvGrpSpPr>
        <p:grpSpPr bwMode="auto">
          <a:xfrm>
            <a:off x="228600" y="811212"/>
            <a:ext cx="8415338" cy="406399"/>
            <a:chOff x="144" y="511"/>
            <a:chExt cx="5301" cy="256"/>
          </a:xfrm>
        </p:grpSpPr>
        <p:sp>
          <p:nvSpPr>
            <p:cNvPr id="35858" name="Rectangle 332"/>
            <p:cNvSpPr>
              <a:spLocks noChangeArrowheads="1"/>
            </p:cNvSpPr>
            <p:nvPr/>
          </p:nvSpPr>
          <p:spPr bwMode="auto">
            <a:xfrm>
              <a:off x="144" y="534"/>
              <a:ext cx="184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lvl="1"/>
              <a:r>
                <a:rPr lang="tr-TR" dirty="0"/>
                <a:t>Y</a:t>
              </a:r>
              <a:r>
                <a:rPr lang="tr-TR" baseline="-25000" dirty="0"/>
                <a:t>1</a:t>
              </a:r>
              <a:r>
                <a:rPr lang="en-US" b="0" dirty="0"/>
                <a:t> = </a:t>
              </a:r>
              <a:r>
                <a:rPr lang="en-US" b="0" dirty="0">
                  <a:solidFill>
                    <a:srgbClr val="FF0000"/>
                  </a:solidFill>
                </a:rPr>
                <a:t>?</a:t>
              </a:r>
            </a:p>
          </p:txBody>
        </p:sp>
        <p:sp>
          <p:nvSpPr>
            <p:cNvPr id="35859" name="Rectangle 333"/>
            <p:cNvSpPr>
              <a:spLocks noChangeArrowheads="1"/>
            </p:cNvSpPr>
            <p:nvPr/>
          </p:nvSpPr>
          <p:spPr bwMode="auto">
            <a:xfrm>
              <a:off x="2274" y="534"/>
              <a:ext cx="134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lvl="1"/>
              <a:r>
                <a:rPr lang="tr-TR" dirty="0"/>
                <a:t>Y</a:t>
              </a:r>
              <a:r>
                <a:rPr lang="tr-TR" baseline="-25000" dirty="0"/>
                <a:t>2</a:t>
              </a:r>
              <a:r>
                <a:rPr lang="en-US" b="0" dirty="0"/>
                <a:t> = </a:t>
              </a:r>
              <a:r>
                <a:rPr lang="en-US" b="0" dirty="0">
                  <a:solidFill>
                    <a:srgbClr val="FF0000"/>
                  </a:solidFill>
                </a:rPr>
                <a:t>?</a:t>
              </a:r>
            </a:p>
          </p:txBody>
        </p:sp>
        <p:sp>
          <p:nvSpPr>
            <p:cNvPr id="35860" name="Rectangle 334"/>
            <p:cNvSpPr>
              <a:spLocks noChangeArrowheads="1"/>
            </p:cNvSpPr>
            <p:nvPr/>
          </p:nvSpPr>
          <p:spPr bwMode="auto">
            <a:xfrm>
              <a:off x="4027" y="511"/>
              <a:ext cx="141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lvl="1"/>
              <a:r>
                <a:rPr lang="tr-TR" b="0" dirty="0"/>
                <a:t>z</a:t>
              </a:r>
              <a:r>
                <a:rPr lang="en-US" b="0" dirty="0"/>
                <a:t> = </a:t>
              </a:r>
              <a:r>
                <a:rPr lang="en-US" b="0" dirty="0">
                  <a:solidFill>
                    <a:srgbClr val="FF0000"/>
                  </a:solidFill>
                </a:rPr>
                <a:t>?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31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31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31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31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231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231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231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1469" grpId="0"/>
      <p:bldP spid="231468" grpId="0"/>
      <p:bldP spid="231467" grpId="0"/>
      <p:bldP spid="231462" grpId="0"/>
      <p:bldP spid="231461" grpId="0"/>
      <p:bldP spid="231460" grpId="0"/>
      <p:bldP spid="231753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88640"/>
            <a:ext cx="8229600" cy="639762"/>
          </a:xfrm>
        </p:spPr>
        <p:txBody>
          <a:bodyPr>
            <a:normAutofit fontScale="90000"/>
          </a:bodyPr>
          <a:lstStyle/>
          <a:p>
            <a:pPr algn="l"/>
            <a:r>
              <a:rPr lang="tr-TR" dirty="0"/>
              <a:t>Example</a:t>
            </a:r>
            <a:r>
              <a:rPr lang="en-US" dirty="0"/>
              <a:t>: State (Transition) Di</a:t>
            </a:r>
            <a:r>
              <a:rPr lang="tr-TR" dirty="0"/>
              <a:t>agram</a:t>
            </a:r>
            <a:endParaRPr lang="en-US" dirty="0"/>
          </a:p>
        </p:txBody>
      </p:sp>
      <p:sp>
        <p:nvSpPr>
          <p:cNvPr id="368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5BC1D73-30ED-4E1E-AFB6-030976075AAA}" type="slidenum">
              <a:rPr lang="en-US" altLang="en-US" smtClean="0"/>
              <a:pPr/>
              <a:t>26</a:t>
            </a:fld>
            <a:endParaRPr lang="en-US" altLang="en-US"/>
          </a:p>
        </p:txBody>
      </p:sp>
      <p:sp>
        <p:nvSpPr>
          <p:cNvPr id="232452" name="Oval 4"/>
          <p:cNvSpPr>
            <a:spLocks noChangeArrowheads="1"/>
          </p:cNvSpPr>
          <p:nvPr/>
        </p:nvSpPr>
        <p:spPr bwMode="auto">
          <a:xfrm>
            <a:off x="801688" y="1649413"/>
            <a:ext cx="1008062" cy="97155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2454" name="Text Box 6"/>
          <p:cNvSpPr txBox="1">
            <a:spLocks noChangeArrowheads="1"/>
          </p:cNvSpPr>
          <p:nvPr/>
        </p:nvSpPr>
        <p:spPr bwMode="auto">
          <a:xfrm>
            <a:off x="1003300" y="1893888"/>
            <a:ext cx="5556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>
                <a:solidFill>
                  <a:schemeClr val="bg1"/>
                </a:solidFill>
              </a:rPr>
              <a:t>00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801688" y="4078288"/>
            <a:ext cx="1008062" cy="971550"/>
            <a:chOff x="1020" y="2341"/>
            <a:chExt cx="635" cy="612"/>
          </a:xfrm>
        </p:grpSpPr>
        <p:sp>
          <p:nvSpPr>
            <p:cNvPr id="36979" name="Oval 7"/>
            <p:cNvSpPr>
              <a:spLocks noChangeArrowheads="1"/>
            </p:cNvSpPr>
            <p:nvPr/>
          </p:nvSpPr>
          <p:spPr bwMode="auto">
            <a:xfrm>
              <a:off x="1020" y="2341"/>
              <a:ext cx="635" cy="612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80" name="Text Box 8"/>
            <p:cNvSpPr txBox="1">
              <a:spLocks noChangeArrowheads="1"/>
            </p:cNvSpPr>
            <p:nvPr/>
          </p:nvSpPr>
          <p:spPr bwMode="auto">
            <a:xfrm>
              <a:off x="1147" y="2500"/>
              <a:ext cx="31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0">
                  <a:solidFill>
                    <a:schemeClr val="bg1"/>
                  </a:solidFill>
                </a:rPr>
                <a:t>01</a:t>
              </a:r>
            </a:p>
          </p:txBody>
        </p:sp>
      </p:grp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4186238" y="4078288"/>
            <a:ext cx="1008062" cy="971550"/>
            <a:chOff x="1020" y="2341"/>
            <a:chExt cx="635" cy="612"/>
          </a:xfrm>
        </p:grpSpPr>
        <p:sp>
          <p:nvSpPr>
            <p:cNvPr id="36977" name="Oval 11"/>
            <p:cNvSpPr>
              <a:spLocks noChangeArrowheads="1"/>
            </p:cNvSpPr>
            <p:nvPr/>
          </p:nvSpPr>
          <p:spPr bwMode="auto">
            <a:xfrm>
              <a:off x="1020" y="2341"/>
              <a:ext cx="635" cy="612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78" name="Text Box 12"/>
            <p:cNvSpPr txBox="1">
              <a:spLocks noChangeArrowheads="1"/>
            </p:cNvSpPr>
            <p:nvPr/>
          </p:nvSpPr>
          <p:spPr bwMode="auto">
            <a:xfrm>
              <a:off x="1147" y="2500"/>
              <a:ext cx="31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0">
                  <a:solidFill>
                    <a:schemeClr val="bg1"/>
                  </a:solidFill>
                </a:rPr>
                <a:t>10</a:t>
              </a:r>
            </a:p>
          </p:txBody>
        </p:sp>
      </p:grpSp>
      <p:sp>
        <p:nvSpPr>
          <p:cNvPr id="232467" name="Freeform 19"/>
          <p:cNvSpPr>
            <a:spLocks/>
          </p:cNvSpPr>
          <p:nvPr/>
        </p:nvSpPr>
        <p:spPr bwMode="auto">
          <a:xfrm>
            <a:off x="777875" y="1196975"/>
            <a:ext cx="930275" cy="576263"/>
          </a:xfrm>
          <a:custGeom>
            <a:avLst/>
            <a:gdLst>
              <a:gd name="T0" fmla="*/ 2147483647 w 586"/>
              <a:gd name="T1" fmla="*/ 2147483647 h 510"/>
              <a:gd name="T2" fmla="*/ 2147483647 w 586"/>
              <a:gd name="T3" fmla="*/ 2147483647 h 510"/>
              <a:gd name="T4" fmla="*/ 2147483647 w 586"/>
              <a:gd name="T5" fmla="*/ 2147483647 h 510"/>
              <a:gd name="T6" fmla="*/ 2147483647 w 586"/>
              <a:gd name="T7" fmla="*/ 2147483647 h 510"/>
              <a:gd name="T8" fmla="*/ 2147483647 w 586"/>
              <a:gd name="T9" fmla="*/ 2147483647 h 51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86"/>
              <a:gd name="T16" fmla="*/ 0 h 510"/>
              <a:gd name="T17" fmla="*/ 586 w 586"/>
              <a:gd name="T18" fmla="*/ 510 h 51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86" h="510">
                <a:moveTo>
                  <a:pt x="129" y="510"/>
                </a:moveTo>
                <a:cubicBezTo>
                  <a:pt x="64" y="381"/>
                  <a:pt x="0" y="253"/>
                  <a:pt x="38" y="170"/>
                </a:cubicBezTo>
                <a:cubicBezTo>
                  <a:pt x="76" y="87"/>
                  <a:pt x="268" y="0"/>
                  <a:pt x="355" y="11"/>
                </a:cubicBezTo>
                <a:cubicBezTo>
                  <a:pt x="442" y="22"/>
                  <a:pt x="534" y="159"/>
                  <a:pt x="560" y="238"/>
                </a:cubicBezTo>
                <a:cubicBezTo>
                  <a:pt x="586" y="317"/>
                  <a:pt x="550" y="402"/>
                  <a:pt x="514" y="487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32468" name="Text Box 20"/>
          <p:cNvSpPr txBox="1">
            <a:spLocks noChangeArrowheads="1"/>
          </p:cNvSpPr>
          <p:nvPr/>
        </p:nvSpPr>
        <p:spPr bwMode="auto">
          <a:xfrm>
            <a:off x="190500" y="1162050"/>
            <a:ext cx="4413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000" b="0"/>
              <a:t>0</a:t>
            </a:r>
            <a:r>
              <a:rPr lang="en-US" sz="2000" b="0">
                <a:solidFill>
                  <a:schemeClr val="accent2"/>
                </a:solidFill>
              </a:rPr>
              <a:t>/</a:t>
            </a:r>
            <a:r>
              <a:rPr lang="en-US" sz="2000" b="0">
                <a:solidFill>
                  <a:srgbClr val="FF0000"/>
                </a:solidFill>
              </a:rPr>
              <a:t>0</a:t>
            </a:r>
          </a:p>
        </p:txBody>
      </p:sp>
      <p:grpSp>
        <p:nvGrpSpPr>
          <p:cNvPr id="4" name="Group 23"/>
          <p:cNvGrpSpPr>
            <a:grpSpLocks/>
          </p:cNvGrpSpPr>
          <p:nvPr/>
        </p:nvGrpSpPr>
        <p:grpSpPr bwMode="auto">
          <a:xfrm>
            <a:off x="298450" y="2600325"/>
            <a:ext cx="755650" cy="1549400"/>
            <a:chOff x="703" y="1638"/>
            <a:chExt cx="476" cy="976"/>
          </a:xfrm>
        </p:grpSpPr>
        <p:sp>
          <p:nvSpPr>
            <p:cNvPr id="36975" name="Freeform 21"/>
            <p:cNvSpPr>
              <a:spLocks/>
            </p:cNvSpPr>
            <p:nvPr/>
          </p:nvSpPr>
          <p:spPr bwMode="auto">
            <a:xfrm>
              <a:off x="1039" y="1638"/>
              <a:ext cx="140" cy="976"/>
            </a:xfrm>
            <a:custGeom>
              <a:avLst/>
              <a:gdLst>
                <a:gd name="T0" fmla="*/ 140 w 140"/>
                <a:gd name="T1" fmla="*/ 0 h 976"/>
                <a:gd name="T2" fmla="*/ 4 w 140"/>
                <a:gd name="T3" fmla="*/ 454 h 976"/>
                <a:gd name="T4" fmla="*/ 117 w 140"/>
                <a:gd name="T5" fmla="*/ 976 h 976"/>
                <a:gd name="T6" fmla="*/ 0 60000 65536"/>
                <a:gd name="T7" fmla="*/ 0 60000 65536"/>
                <a:gd name="T8" fmla="*/ 0 60000 65536"/>
                <a:gd name="T9" fmla="*/ 0 w 140"/>
                <a:gd name="T10" fmla="*/ 0 h 976"/>
                <a:gd name="T11" fmla="*/ 140 w 140"/>
                <a:gd name="T12" fmla="*/ 976 h 97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0" h="976">
                  <a:moveTo>
                    <a:pt x="140" y="0"/>
                  </a:moveTo>
                  <a:cubicBezTo>
                    <a:pt x="74" y="145"/>
                    <a:pt x="8" y="291"/>
                    <a:pt x="4" y="454"/>
                  </a:cubicBezTo>
                  <a:cubicBezTo>
                    <a:pt x="0" y="617"/>
                    <a:pt x="58" y="796"/>
                    <a:pt x="117" y="976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76" name="Text Box 22"/>
            <p:cNvSpPr txBox="1">
              <a:spLocks noChangeArrowheads="1"/>
            </p:cNvSpPr>
            <p:nvPr/>
          </p:nvSpPr>
          <p:spPr bwMode="auto">
            <a:xfrm>
              <a:off x="703" y="1933"/>
              <a:ext cx="25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 b="0"/>
                <a:t>1</a:t>
              </a:r>
              <a:r>
                <a:rPr lang="en-US" sz="2000" b="0">
                  <a:solidFill>
                    <a:schemeClr val="accent2"/>
                  </a:solidFill>
                </a:rPr>
                <a:t>/</a:t>
              </a:r>
              <a:r>
                <a:rPr lang="en-US" sz="2000" b="0">
                  <a:solidFill>
                    <a:srgbClr val="FF0000"/>
                  </a:solidFill>
                </a:rPr>
                <a:t>0</a:t>
              </a:r>
            </a:p>
          </p:txBody>
        </p:sp>
      </p:grpSp>
      <p:grpSp>
        <p:nvGrpSpPr>
          <p:cNvPr id="5" name="Group 26"/>
          <p:cNvGrpSpPr>
            <a:grpSpLocks/>
          </p:cNvGrpSpPr>
          <p:nvPr/>
        </p:nvGrpSpPr>
        <p:grpSpPr bwMode="auto">
          <a:xfrm>
            <a:off x="1414463" y="2565400"/>
            <a:ext cx="479425" cy="1547813"/>
            <a:chOff x="1406" y="1616"/>
            <a:chExt cx="302" cy="975"/>
          </a:xfrm>
        </p:grpSpPr>
        <p:sp>
          <p:nvSpPr>
            <p:cNvPr id="36973" name="Freeform 24"/>
            <p:cNvSpPr>
              <a:spLocks/>
            </p:cNvSpPr>
            <p:nvPr/>
          </p:nvSpPr>
          <p:spPr bwMode="auto">
            <a:xfrm>
              <a:off x="1474" y="1616"/>
              <a:ext cx="234" cy="975"/>
            </a:xfrm>
            <a:custGeom>
              <a:avLst/>
              <a:gdLst>
                <a:gd name="T0" fmla="*/ 45 w 234"/>
                <a:gd name="T1" fmla="*/ 975 h 975"/>
                <a:gd name="T2" fmla="*/ 227 w 234"/>
                <a:gd name="T3" fmla="*/ 476 h 975"/>
                <a:gd name="T4" fmla="*/ 0 w 234"/>
                <a:gd name="T5" fmla="*/ 0 h 975"/>
                <a:gd name="T6" fmla="*/ 0 60000 65536"/>
                <a:gd name="T7" fmla="*/ 0 60000 65536"/>
                <a:gd name="T8" fmla="*/ 0 60000 65536"/>
                <a:gd name="T9" fmla="*/ 0 w 234"/>
                <a:gd name="T10" fmla="*/ 0 h 975"/>
                <a:gd name="T11" fmla="*/ 234 w 234"/>
                <a:gd name="T12" fmla="*/ 975 h 97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34" h="975">
                  <a:moveTo>
                    <a:pt x="45" y="975"/>
                  </a:moveTo>
                  <a:cubicBezTo>
                    <a:pt x="139" y="806"/>
                    <a:pt x="234" y="638"/>
                    <a:pt x="227" y="476"/>
                  </a:cubicBezTo>
                  <a:cubicBezTo>
                    <a:pt x="220" y="314"/>
                    <a:pt x="110" y="157"/>
                    <a:pt x="0" y="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74" name="Text Box 25"/>
            <p:cNvSpPr txBox="1">
              <a:spLocks noChangeArrowheads="1"/>
            </p:cNvSpPr>
            <p:nvPr/>
          </p:nvSpPr>
          <p:spPr bwMode="auto">
            <a:xfrm>
              <a:off x="1406" y="1979"/>
              <a:ext cx="27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 b="0">
                  <a:solidFill>
                    <a:schemeClr val="accent2"/>
                  </a:solidFill>
                </a:rPr>
                <a:t>0/</a:t>
              </a:r>
              <a:r>
                <a:rPr lang="en-US" sz="2000" b="0">
                  <a:solidFill>
                    <a:srgbClr val="FF0000"/>
                  </a:solidFill>
                </a:rPr>
                <a:t>0</a:t>
              </a:r>
            </a:p>
          </p:txBody>
        </p:sp>
      </p:grpSp>
      <p:grpSp>
        <p:nvGrpSpPr>
          <p:cNvPr id="6" name="Group 29"/>
          <p:cNvGrpSpPr>
            <a:grpSpLocks/>
          </p:cNvGrpSpPr>
          <p:nvPr/>
        </p:nvGrpSpPr>
        <p:grpSpPr bwMode="auto">
          <a:xfrm>
            <a:off x="1701800" y="4868863"/>
            <a:ext cx="2592388" cy="665162"/>
            <a:chOff x="1587" y="3067"/>
            <a:chExt cx="1633" cy="419"/>
          </a:xfrm>
        </p:grpSpPr>
        <p:sp>
          <p:nvSpPr>
            <p:cNvPr id="36971" name="Freeform 27"/>
            <p:cNvSpPr>
              <a:spLocks/>
            </p:cNvSpPr>
            <p:nvPr/>
          </p:nvSpPr>
          <p:spPr bwMode="auto">
            <a:xfrm>
              <a:off x="1587" y="3067"/>
              <a:ext cx="1633" cy="204"/>
            </a:xfrm>
            <a:custGeom>
              <a:avLst/>
              <a:gdLst>
                <a:gd name="T0" fmla="*/ 0 w 1633"/>
                <a:gd name="T1" fmla="*/ 0 h 204"/>
                <a:gd name="T2" fmla="*/ 862 w 1633"/>
                <a:gd name="T3" fmla="*/ 204 h 204"/>
                <a:gd name="T4" fmla="*/ 1633 w 1633"/>
                <a:gd name="T5" fmla="*/ 0 h 204"/>
                <a:gd name="T6" fmla="*/ 0 60000 65536"/>
                <a:gd name="T7" fmla="*/ 0 60000 65536"/>
                <a:gd name="T8" fmla="*/ 0 60000 65536"/>
                <a:gd name="T9" fmla="*/ 0 w 1633"/>
                <a:gd name="T10" fmla="*/ 0 h 204"/>
                <a:gd name="T11" fmla="*/ 1633 w 1633"/>
                <a:gd name="T12" fmla="*/ 204 h 20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33" h="204">
                  <a:moveTo>
                    <a:pt x="0" y="0"/>
                  </a:moveTo>
                  <a:cubicBezTo>
                    <a:pt x="295" y="102"/>
                    <a:pt x="590" y="204"/>
                    <a:pt x="862" y="204"/>
                  </a:cubicBezTo>
                  <a:cubicBezTo>
                    <a:pt x="1134" y="204"/>
                    <a:pt x="1383" y="102"/>
                    <a:pt x="1633" y="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72" name="Text Box 28"/>
            <p:cNvSpPr txBox="1">
              <a:spLocks noChangeArrowheads="1"/>
            </p:cNvSpPr>
            <p:nvPr/>
          </p:nvSpPr>
          <p:spPr bwMode="auto">
            <a:xfrm>
              <a:off x="2268" y="3294"/>
              <a:ext cx="25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 b="0"/>
                <a:t>1</a:t>
              </a:r>
              <a:r>
                <a:rPr lang="en-US" sz="2000" b="0">
                  <a:solidFill>
                    <a:schemeClr val="accent2"/>
                  </a:solidFill>
                </a:rPr>
                <a:t>/</a:t>
              </a:r>
              <a:r>
                <a:rPr lang="en-US" sz="2000" b="0">
                  <a:solidFill>
                    <a:srgbClr val="FF0000"/>
                  </a:solidFill>
                </a:rPr>
                <a:t>0</a:t>
              </a:r>
            </a:p>
          </p:txBody>
        </p:sp>
      </p:grpSp>
      <p:grpSp>
        <p:nvGrpSpPr>
          <p:cNvPr id="7" name="Group 46"/>
          <p:cNvGrpSpPr>
            <a:grpSpLocks/>
          </p:cNvGrpSpPr>
          <p:nvPr/>
        </p:nvGrpSpPr>
        <p:grpSpPr bwMode="auto">
          <a:xfrm>
            <a:off x="1830388" y="1073150"/>
            <a:ext cx="2413000" cy="879475"/>
            <a:chOff x="1655" y="676"/>
            <a:chExt cx="1520" cy="554"/>
          </a:xfrm>
        </p:grpSpPr>
        <p:sp>
          <p:nvSpPr>
            <p:cNvPr id="36969" name="Text Box 32"/>
            <p:cNvSpPr txBox="1">
              <a:spLocks noChangeArrowheads="1"/>
            </p:cNvSpPr>
            <p:nvPr/>
          </p:nvSpPr>
          <p:spPr bwMode="auto">
            <a:xfrm>
              <a:off x="2320" y="676"/>
              <a:ext cx="22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 b="0"/>
                <a:t>1</a:t>
              </a:r>
              <a:r>
                <a:rPr lang="en-US" sz="2000" b="0">
                  <a:solidFill>
                    <a:schemeClr val="accent2"/>
                  </a:solidFill>
                </a:rPr>
                <a:t>/</a:t>
              </a:r>
              <a:r>
                <a:rPr lang="en-US" sz="2000" b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36970" name="Freeform 33"/>
            <p:cNvSpPr>
              <a:spLocks/>
            </p:cNvSpPr>
            <p:nvPr/>
          </p:nvSpPr>
          <p:spPr bwMode="auto">
            <a:xfrm>
              <a:off x="1655" y="924"/>
              <a:ext cx="1520" cy="306"/>
            </a:xfrm>
            <a:custGeom>
              <a:avLst/>
              <a:gdLst>
                <a:gd name="T0" fmla="*/ 1520 w 1520"/>
                <a:gd name="T1" fmla="*/ 946062 h 163"/>
                <a:gd name="T2" fmla="*/ 794 w 1520"/>
                <a:gd name="T3" fmla="*/ 28680 h 163"/>
                <a:gd name="T4" fmla="*/ 0 w 1520"/>
                <a:gd name="T5" fmla="*/ 1100573 h 163"/>
                <a:gd name="T6" fmla="*/ 0 60000 65536"/>
                <a:gd name="T7" fmla="*/ 0 60000 65536"/>
                <a:gd name="T8" fmla="*/ 0 60000 65536"/>
                <a:gd name="T9" fmla="*/ 0 w 1520"/>
                <a:gd name="T10" fmla="*/ 0 h 163"/>
                <a:gd name="T11" fmla="*/ 1520 w 1520"/>
                <a:gd name="T12" fmla="*/ 163 h 16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20" h="163">
                  <a:moveTo>
                    <a:pt x="1520" y="140"/>
                  </a:moveTo>
                  <a:cubicBezTo>
                    <a:pt x="1283" y="70"/>
                    <a:pt x="1047" y="0"/>
                    <a:pt x="794" y="4"/>
                  </a:cubicBezTo>
                  <a:cubicBezTo>
                    <a:pt x="541" y="8"/>
                    <a:pt x="270" y="85"/>
                    <a:pt x="0" y="163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" name="Group 43"/>
          <p:cNvGrpSpPr>
            <a:grpSpLocks/>
          </p:cNvGrpSpPr>
          <p:nvPr/>
        </p:nvGrpSpPr>
        <p:grpSpPr bwMode="auto">
          <a:xfrm>
            <a:off x="1708150" y="2359025"/>
            <a:ext cx="2679700" cy="1790700"/>
            <a:chOff x="1591" y="1486"/>
            <a:chExt cx="1688" cy="1128"/>
          </a:xfrm>
        </p:grpSpPr>
        <p:sp>
          <p:nvSpPr>
            <p:cNvPr id="36967" name="Line 35"/>
            <p:cNvSpPr>
              <a:spLocks noChangeShapeType="1"/>
            </p:cNvSpPr>
            <p:nvPr/>
          </p:nvSpPr>
          <p:spPr bwMode="auto">
            <a:xfrm flipH="1" flipV="1">
              <a:off x="1591" y="1486"/>
              <a:ext cx="1688" cy="112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68" name="Text Box 36"/>
            <p:cNvSpPr txBox="1">
              <a:spLocks noChangeArrowheads="1"/>
            </p:cNvSpPr>
            <p:nvPr/>
          </p:nvSpPr>
          <p:spPr bwMode="auto">
            <a:xfrm>
              <a:off x="2142" y="2029"/>
              <a:ext cx="27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 b="0"/>
                <a:t>0</a:t>
              </a:r>
              <a:r>
                <a:rPr lang="en-US" sz="2000" b="0">
                  <a:solidFill>
                    <a:schemeClr val="accent2"/>
                  </a:solidFill>
                </a:rPr>
                <a:t>/</a:t>
              </a:r>
              <a:r>
                <a:rPr lang="en-US" sz="2000" b="0">
                  <a:solidFill>
                    <a:srgbClr val="FF0000"/>
                  </a:solidFill>
                </a:rPr>
                <a:t>0</a:t>
              </a:r>
            </a:p>
          </p:txBody>
        </p:sp>
      </p:grpSp>
      <p:grpSp>
        <p:nvGrpSpPr>
          <p:cNvPr id="9" name="Group 41"/>
          <p:cNvGrpSpPr>
            <a:grpSpLocks/>
          </p:cNvGrpSpPr>
          <p:nvPr/>
        </p:nvGrpSpPr>
        <p:grpSpPr bwMode="auto">
          <a:xfrm>
            <a:off x="4186238" y="1649413"/>
            <a:ext cx="1008062" cy="971550"/>
            <a:chOff x="3152" y="1039"/>
            <a:chExt cx="635" cy="612"/>
          </a:xfrm>
        </p:grpSpPr>
        <p:sp>
          <p:nvSpPr>
            <p:cNvPr id="36965" name="Oval 15"/>
            <p:cNvSpPr>
              <a:spLocks noChangeArrowheads="1"/>
            </p:cNvSpPr>
            <p:nvPr/>
          </p:nvSpPr>
          <p:spPr bwMode="auto">
            <a:xfrm>
              <a:off x="3152" y="1039"/>
              <a:ext cx="635" cy="612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66" name="Text Box 16"/>
            <p:cNvSpPr txBox="1">
              <a:spLocks noChangeArrowheads="1"/>
            </p:cNvSpPr>
            <p:nvPr/>
          </p:nvSpPr>
          <p:spPr bwMode="auto">
            <a:xfrm>
              <a:off x="3279" y="1198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0">
                  <a:solidFill>
                    <a:schemeClr val="bg1"/>
                  </a:solidFill>
                </a:rPr>
                <a:t>11</a:t>
              </a:r>
            </a:p>
          </p:txBody>
        </p:sp>
      </p:grpSp>
      <p:grpSp>
        <p:nvGrpSpPr>
          <p:cNvPr id="10" name="Group 47"/>
          <p:cNvGrpSpPr>
            <a:grpSpLocks/>
          </p:cNvGrpSpPr>
          <p:nvPr/>
        </p:nvGrpSpPr>
        <p:grpSpPr bwMode="auto">
          <a:xfrm>
            <a:off x="4114800" y="2620963"/>
            <a:ext cx="539750" cy="1457325"/>
            <a:chOff x="3107" y="1651"/>
            <a:chExt cx="340" cy="918"/>
          </a:xfrm>
        </p:grpSpPr>
        <p:sp>
          <p:nvSpPr>
            <p:cNvPr id="36963" name="Line 37"/>
            <p:cNvSpPr>
              <a:spLocks noChangeShapeType="1"/>
            </p:cNvSpPr>
            <p:nvPr/>
          </p:nvSpPr>
          <p:spPr bwMode="auto">
            <a:xfrm flipV="1">
              <a:off x="3447" y="1651"/>
              <a:ext cx="0" cy="91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64" name="Text Box 38"/>
            <p:cNvSpPr txBox="1">
              <a:spLocks noChangeArrowheads="1"/>
            </p:cNvSpPr>
            <p:nvPr/>
          </p:nvSpPr>
          <p:spPr bwMode="auto">
            <a:xfrm>
              <a:off x="3107" y="2029"/>
              <a:ext cx="25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 b="0"/>
                <a:t>1</a:t>
              </a:r>
              <a:r>
                <a:rPr lang="en-US" sz="2000" b="0">
                  <a:solidFill>
                    <a:schemeClr val="accent2"/>
                  </a:solidFill>
                </a:rPr>
                <a:t>/</a:t>
              </a:r>
              <a:r>
                <a:rPr lang="en-US" sz="2000" b="0">
                  <a:solidFill>
                    <a:srgbClr val="FF0000"/>
                  </a:solidFill>
                </a:rPr>
                <a:t>0</a:t>
              </a:r>
            </a:p>
          </p:txBody>
        </p:sp>
      </p:grpSp>
      <p:sp>
        <p:nvSpPr>
          <p:cNvPr id="232488" name="Text Box 40"/>
          <p:cNvSpPr txBox="1">
            <a:spLocks noChangeArrowheads="1"/>
          </p:cNvSpPr>
          <p:nvPr/>
        </p:nvSpPr>
        <p:spPr bwMode="auto">
          <a:xfrm>
            <a:off x="864849" y="5830888"/>
            <a:ext cx="805055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tr-TR" b="0" dirty="0"/>
              <a:t>The state diagram and table give the same information</a:t>
            </a:r>
            <a:endParaRPr lang="en-US" b="0" dirty="0"/>
          </a:p>
        </p:txBody>
      </p:sp>
      <p:grpSp>
        <p:nvGrpSpPr>
          <p:cNvPr id="11" name="Group 45"/>
          <p:cNvGrpSpPr>
            <a:grpSpLocks/>
          </p:cNvGrpSpPr>
          <p:nvPr/>
        </p:nvGrpSpPr>
        <p:grpSpPr bwMode="auto">
          <a:xfrm>
            <a:off x="1855788" y="1893888"/>
            <a:ext cx="2330450" cy="312737"/>
            <a:chOff x="1684" y="1193"/>
            <a:chExt cx="1468" cy="197"/>
          </a:xfrm>
        </p:grpSpPr>
        <p:sp>
          <p:nvSpPr>
            <p:cNvPr id="36961" name="Text Box 34"/>
            <p:cNvSpPr txBox="1">
              <a:spLocks noChangeArrowheads="1"/>
            </p:cNvSpPr>
            <p:nvPr/>
          </p:nvSpPr>
          <p:spPr bwMode="auto">
            <a:xfrm>
              <a:off x="2294" y="1193"/>
              <a:ext cx="27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 b="0"/>
                <a:t>0</a:t>
              </a:r>
              <a:r>
                <a:rPr lang="en-US" sz="2000" b="0">
                  <a:solidFill>
                    <a:schemeClr val="accent2"/>
                  </a:solidFill>
                </a:rPr>
                <a:t>/</a:t>
              </a:r>
              <a:r>
                <a:rPr lang="en-US" sz="2000" b="0">
                  <a:solidFill>
                    <a:srgbClr val="FF0000"/>
                  </a:solidFill>
                </a:rPr>
                <a:t>0</a:t>
              </a:r>
            </a:p>
          </p:txBody>
        </p:sp>
        <p:sp>
          <p:nvSpPr>
            <p:cNvPr id="36962" name="Line 42"/>
            <p:cNvSpPr>
              <a:spLocks noChangeShapeType="1"/>
            </p:cNvSpPr>
            <p:nvPr/>
          </p:nvSpPr>
          <p:spPr bwMode="auto">
            <a:xfrm flipH="1">
              <a:off x="1684" y="1390"/>
              <a:ext cx="146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aphicFrame>
        <p:nvGraphicFramePr>
          <p:cNvPr id="40" name="Table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6477330"/>
              </p:ext>
            </p:extLst>
          </p:nvPr>
        </p:nvGraphicFramePr>
        <p:xfrm>
          <a:off x="5448300" y="914400"/>
          <a:ext cx="3543288" cy="3596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05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12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97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21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46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48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23838">
                <a:tc gridSpan="2">
                  <a:txBody>
                    <a:bodyPr/>
                    <a:lstStyle/>
                    <a:p>
                      <a:r>
                        <a:rPr lang="tr-TR" sz="1600" b="0" dirty="0"/>
                        <a:t>Current State</a:t>
                      </a:r>
                      <a:endParaRPr lang="en-US" sz="1600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600" b="0" dirty="0"/>
                        <a:t>Input</a:t>
                      </a:r>
                      <a:endParaRPr lang="en-US" sz="1600" b="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tr-TR" sz="1600" b="0" dirty="0"/>
                        <a:t>Next State</a:t>
                      </a:r>
                      <a:endParaRPr lang="en-US" sz="1600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600" b="0" dirty="0"/>
                        <a:t>Output</a:t>
                      </a:r>
                      <a:endParaRPr lang="en-U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383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600" b="0" dirty="0"/>
                        <a:t>y</a:t>
                      </a:r>
                      <a:r>
                        <a:rPr lang="tr-TR" sz="1600" b="0" baseline="-25000" dirty="0"/>
                        <a:t>1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600" b="0" dirty="0"/>
                        <a:t>y</a:t>
                      </a:r>
                      <a:r>
                        <a:rPr lang="tr-TR" sz="1600" b="0" baseline="-25000" dirty="0"/>
                        <a:t>2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x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600" b="0" baseline="0" dirty="0"/>
                        <a:t>Y</a:t>
                      </a:r>
                      <a:r>
                        <a:rPr lang="tr-TR" sz="1600" b="0" baseline="-25000" dirty="0"/>
                        <a:t>1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600" b="0" baseline="0" dirty="0"/>
                        <a:t>Y</a:t>
                      </a:r>
                      <a:r>
                        <a:rPr lang="tr-TR" sz="1600" b="0" baseline="-25000" dirty="0"/>
                        <a:t>2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z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3838"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0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3838"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0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3838"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0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3838"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0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3838"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0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3838"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0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3838"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0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3838"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1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2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32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32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32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232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2452" grpId="0" animBg="1"/>
      <p:bldP spid="232454" grpId="0"/>
      <p:bldP spid="232467" grpId="0" animBg="1"/>
      <p:bldP spid="232468" grpId="0"/>
      <p:bldP spid="23248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B3BC0E-0274-4B47-92C7-B53DB0B4D7B1}" type="slidenum">
              <a:rPr lang="en-US" altLang="en-US" smtClean="0"/>
              <a:pPr>
                <a:defRPr/>
              </a:pPr>
              <a:t>27</a:t>
            </a:fld>
            <a:endParaRPr lang="en-US" altLang="en-US"/>
          </a:p>
        </p:txBody>
      </p:sp>
      <p:pic>
        <p:nvPicPr>
          <p:cNvPr id="972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" y="976313"/>
            <a:ext cx="9067800" cy="4905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89965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862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Analysis of a Synchronous Sequential Circuit with JK</a:t>
            </a:r>
            <a:r>
              <a:rPr lang="tr-TR" dirty="0"/>
              <a:t> </a:t>
            </a:r>
            <a:r>
              <a:rPr lang="en-US" dirty="0"/>
              <a:t>Flip-Flops</a:t>
            </a:r>
          </a:p>
        </p:txBody>
      </p:sp>
      <p:sp>
        <p:nvSpPr>
          <p:cNvPr id="23654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763000" cy="5580063"/>
          </a:xfrm>
        </p:spPr>
        <p:txBody>
          <a:bodyPr>
            <a:normAutofit/>
          </a:bodyPr>
          <a:lstStyle/>
          <a:p>
            <a:pPr marL="533400" indent="-533400">
              <a:lnSpc>
                <a:spcPct val="110000"/>
              </a:lnSpc>
            </a:pPr>
            <a:r>
              <a:rPr lang="en-US" dirty="0"/>
              <a:t>For a D flip-flop, the state equation is the same as the flip-flop input equation</a:t>
            </a:r>
          </a:p>
          <a:p>
            <a:pPr marL="914400" lvl="1" indent="-457200">
              <a:lnSpc>
                <a:spcPct val="110000"/>
              </a:lnSpc>
            </a:pPr>
            <a:r>
              <a:rPr lang="en-US" dirty="0"/>
              <a:t>Q(t+1) = D</a:t>
            </a:r>
            <a:endParaRPr lang="en-US" baseline="-25000" dirty="0"/>
          </a:p>
          <a:p>
            <a:pPr marL="533400" indent="-533400">
              <a:lnSpc>
                <a:spcPct val="110000"/>
              </a:lnSpc>
            </a:pPr>
            <a:r>
              <a:rPr lang="en-US" dirty="0"/>
              <a:t>For JK flip-flops, situation is different</a:t>
            </a:r>
          </a:p>
          <a:p>
            <a:pPr marL="914400" lvl="1" indent="-457200">
              <a:lnSpc>
                <a:spcPct val="110000"/>
              </a:lnSpc>
            </a:pPr>
            <a:r>
              <a:rPr lang="en-US" dirty="0"/>
              <a:t>Goal is to find state equations</a:t>
            </a:r>
          </a:p>
          <a:p>
            <a:pPr marL="914400" lvl="1" indent="-457200">
              <a:lnSpc>
                <a:spcPct val="110000"/>
              </a:lnSpc>
            </a:pPr>
            <a:r>
              <a:rPr lang="en-US" dirty="0"/>
              <a:t>Method</a:t>
            </a:r>
          </a:p>
          <a:p>
            <a:pPr marL="1371600" lvl="2" indent="-457200">
              <a:lnSpc>
                <a:spcPct val="110000"/>
              </a:lnSpc>
              <a:buFontTx/>
              <a:buAutoNum type="arabicPeriod"/>
            </a:pPr>
            <a:r>
              <a:rPr lang="en-US" dirty="0"/>
              <a:t>determine flip-flop input equations</a:t>
            </a:r>
          </a:p>
          <a:p>
            <a:pPr marL="1371600" lvl="2" indent="-457200">
              <a:lnSpc>
                <a:spcPct val="110000"/>
              </a:lnSpc>
              <a:buFontTx/>
              <a:buAutoNum type="arabicPeriod"/>
            </a:pPr>
            <a:r>
              <a:rPr lang="en-US" dirty="0"/>
              <a:t>List the binary values of each input equation</a:t>
            </a:r>
          </a:p>
          <a:p>
            <a:pPr marL="1371600" lvl="2" indent="-457200">
              <a:lnSpc>
                <a:spcPct val="110000"/>
              </a:lnSpc>
              <a:buFontTx/>
              <a:buAutoNum type="arabicPeriod"/>
            </a:pPr>
            <a:r>
              <a:rPr lang="en-US" dirty="0"/>
              <a:t>Use the corresponding flip-flop characteristic table to determine the next state values in the state table</a:t>
            </a:r>
          </a:p>
        </p:txBody>
      </p:sp>
      <p:sp>
        <p:nvSpPr>
          <p:cNvPr id="378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58657FB-744D-47F0-985D-41E709DB5365}" type="slidenum">
              <a:rPr lang="en-US" altLang="en-US" smtClean="0"/>
              <a:pPr/>
              <a:t>28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6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36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36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36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36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36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365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365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547" grpId="0" build="p" bldLvl="2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8620"/>
            <a:ext cx="8229600" cy="905780"/>
          </a:xfrm>
        </p:spPr>
        <p:txBody>
          <a:bodyPr/>
          <a:lstStyle/>
          <a:p>
            <a:r>
              <a:rPr lang="en-US" dirty="0"/>
              <a:t>Example: Analysis with JK </a:t>
            </a:r>
            <a:r>
              <a:rPr lang="en-US" dirty="0" err="1"/>
              <a:t>FFs</a:t>
            </a:r>
            <a:endParaRPr lang="en-US" dirty="0"/>
          </a:p>
        </p:txBody>
      </p:sp>
      <p:sp>
        <p:nvSpPr>
          <p:cNvPr id="237686" name="Rectangle 118"/>
          <p:cNvSpPr>
            <a:spLocks noGrp="1" noChangeArrowheads="1"/>
          </p:cNvSpPr>
          <p:nvPr>
            <p:ph idx="1"/>
          </p:nvPr>
        </p:nvSpPr>
        <p:spPr>
          <a:xfrm>
            <a:off x="128588" y="5287963"/>
            <a:ext cx="8763000" cy="1530350"/>
          </a:xfrm>
          <a:noFill/>
        </p:spPr>
        <p:txBody>
          <a:bodyPr>
            <a:normAutofit lnSpcReduction="10000"/>
          </a:bodyPr>
          <a:lstStyle/>
          <a:p>
            <a:r>
              <a:rPr lang="en-US" dirty="0"/>
              <a:t>Flip-flop input equations</a:t>
            </a:r>
          </a:p>
          <a:p>
            <a:pPr lvl="1"/>
            <a:r>
              <a:rPr lang="en-US" dirty="0"/>
              <a:t>J</a:t>
            </a:r>
            <a:r>
              <a:rPr lang="tr-TR" baseline="-25000" dirty="0"/>
              <a:t>1</a:t>
            </a:r>
            <a:r>
              <a:rPr lang="en-US" dirty="0"/>
              <a:t> =</a:t>
            </a:r>
            <a:r>
              <a:rPr lang="tr-TR" dirty="0"/>
              <a:t>x</a:t>
            </a:r>
            <a:r>
              <a:rPr lang="tr-TR" b="0" dirty="0"/>
              <a:t>y</a:t>
            </a:r>
            <a:r>
              <a:rPr lang="tr-TR" baseline="-25000" dirty="0"/>
              <a:t>2</a:t>
            </a:r>
            <a:r>
              <a:rPr lang="tr-TR" dirty="0"/>
              <a:t>		and	</a:t>
            </a:r>
            <a:r>
              <a:rPr lang="en-US" dirty="0"/>
              <a:t>K</a:t>
            </a:r>
            <a:r>
              <a:rPr lang="tr-TR" baseline="-25000" dirty="0"/>
              <a:t>1</a:t>
            </a:r>
            <a:r>
              <a:rPr lang="en-US" dirty="0"/>
              <a:t> =</a:t>
            </a:r>
            <a:r>
              <a:rPr lang="tr-TR" dirty="0"/>
              <a:t>x’+</a:t>
            </a:r>
            <a:r>
              <a:rPr lang="tr-TR" b="0" dirty="0"/>
              <a:t> y</a:t>
            </a:r>
            <a:r>
              <a:rPr lang="tr-TR" baseline="-25000" dirty="0"/>
              <a:t>2</a:t>
            </a:r>
            <a:endParaRPr lang="en-US" dirty="0"/>
          </a:p>
          <a:p>
            <a:pPr lvl="1"/>
            <a:r>
              <a:rPr lang="en-US" dirty="0"/>
              <a:t>J</a:t>
            </a:r>
            <a:r>
              <a:rPr lang="tr-TR" baseline="-25000" dirty="0"/>
              <a:t>2</a:t>
            </a:r>
            <a:r>
              <a:rPr lang="en-US" dirty="0"/>
              <a:t> = </a:t>
            </a:r>
            <a:r>
              <a:rPr lang="tr-TR" dirty="0"/>
              <a:t>x		and	</a:t>
            </a:r>
            <a:r>
              <a:rPr lang="en-US" dirty="0"/>
              <a:t>K</a:t>
            </a:r>
            <a:r>
              <a:rPr lang="tr-TR" baseline="-25000" dirty="0"/>
              <a:t>2</a:t>
            </a:r>
            <a:r>
              <a:rPr lang="en-US" dirty="0"/>
              <a:t> =</a:t>
            </a:r>
            <a:r>
              <a:rPr lang="tr-TR" dirty="0"/>
              <a:t> 1</a:t>
            </a:r>
            <a:endParaRPr lang="en-US" dirty="0"/>
          </a:p>
        </p:txBody>
      </p:sp>
      <p:sp>
        <p:nvSpPr>
          <p:cNvPr id="389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7DEA9D2-3710-4532-A765-723C9E2033CD}" type="slidenum">
              <a:rPr lang="en-US" altLang="en-US" smtClean="0"/>
              <a:pPr/>
              <a:t>29</a:t>
            </a:fld>
            <a:endParaRPr lang="en-US" altLang="en-US"/>
          </a:p>
        </p:txBody>
      </p:sp>
      <p:grpSp>
        <p:nvGrpSpPr>
          <p:cNvPr id="2" name="Group 184"/>
          <p:cNvGrpSpPr>
            <a:grpSpLocks/>
          </p:cNvGrpSpPr>
          <p:nvPr/>
        </p:nvGrpSpPr>
        <p:grpSpPr bwMode="auto">
          <a:xfrm>
            <a:off x="4751393" y="946150"/>
            <a:ext cx="503238" cy="3554413"/>
            <a:chOff x="2993" y="785"/>
            <a:chExt cx="317" cy="2239"/>
          </a:xfrm>
        </p:grpSpPr>
        <p:sp>
          <p:nvSpPr>
            <p:cNvPr id="38983" name="Rectangle 119"/>
            <p:cNvSpPr>
              <a:spLocks noChangeArrowheads="1"/>
            </p:cNvSpPr>
            <p:nvPr/>
          </p:nvSpPr>
          <p:spPr bwMode="auto">
            <a:xfrm>
              <a:off x="3007" y="785"/>
              <a:ext cx="272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b="0" dirty="0">
                  <a:solidFill>
                    <a:srgbClr val="FF0000"/>
                  </a:solidFill>
                </a:rPr>
                <a:t>J</a:t>
              </a:r>
              <a:r>
                <a:rPr lang="tr-TR" sz="2000" b="0" baseline="-25000" dirty="0">
                  <a:solidFill>
                    <a:srgbClr val="FF0000"/>
                  </a:solidFill>
                </a:rPr>
                <a:t>1</a:t>
              </a:r>
              <a:endParaRPr lang="en-US" sz="2000" b="0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38984" name="Rectangle 120"/>
            <p:cNvSpPr>
              <a:spLocks noChangeArrowheads="1"/>
            </p:cNvSpPr>
            <p:nvPr/>
          </p:nvSpPr>
          <p:spPr bwMode="auto">
            <a:xfrm>
              <a:off x="3016" y="1275"/>
              <a:ext cx="264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b="0" dirty="0">
                  <a:solidFill>
                    <a:srgbClr val="FF0000"/>
                  </a:solidFill>
                </a:rPr>
                <a:t>K</a:t>
              </a:r>
              <a:r>
                <a:rPr lang="tr-TR" sz="2000" b="0" baseline="-25000" dirty="0">
                  <a:solidFill>
                    <a:srgbClr val="FF0000"/>
                  </a:solidFill>
                </a:rPr>
                <a:t>1</a:t>
              </a:r>
              <a:endParaRPr lang="en-US" sz="2000" b="0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38985" name="Rectangle 121"/>
            <p:cNvSpPr>
              <a:spLocks noChangeArrowheads="1"/>
            </p:cNvSpPr>
            <p:nvPr/>
          </p:nvSpPr>
          <p:spPr bwMode="auto">
            <a:xfrm>
              <a:off x="3021" y="1971"/>
              <a:ext cx="289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b="0" dirty="0">
                  <a:solidFill>
                    <a:srgbClr val="FF0000"/>
                  </a:solidFill>
                </a:rPr>
                <a:t>J</a:t>
              </a:r>
              <a:r>
                <a:rPr lang="tr-TR" sz="2000" b="0" baseline="-25000" dirty="0">
                  <a:solidFill>
                    <a:srgbClr val="FF0000"/>
                  </a:solidFill>
                </a:rPr>
                <a:t>2</a:t>
              </a:r>
              <a:endParaRPr lang="en-US" sz="2000" b="0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38986" name="Rectangle 122"/>
            <p:cNvSpPr>
              <a:spLocks noChangeArrowheads="1"/>
            </p:cNvSpPr>
            <p:nvPr/>
          </p:nvSpPr>
          <p:spPr bwMode="auto">
            <a:xfrm>
              <a:off x="2993" y="2772"/>
              <a:ext cx="281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b="0" dirty="0">
                  <a:solidFill>
                    <a:srgbClr val="FF0000"/>
                  </a:solidFill>
                </a:rPr>
                <a:t>K</a:t>
              </a:r>
              <a:r>
                <a:rPr lang="tr-TR" sz="2000" b="0" baseline="-25000" dirty="0">
                  <a:solidFill>
                    <a:srgbClr val="FF0000"/>
                  </a:solidFill>
                </a:rPr>
                <a:t>2</a:t>
              </a:r>
              <a:endParaRPr lang="en-US" sz="2000" b="0" baseline="-25000" dirty="0">
                <a:solidFill>
                  <a:srgbClr val="FF0000"/>
                </a:solidFill>
              </a:endParaRPr>
            </a:p>
          </p:txBody>
        </p:sp>
      </p:grpSp>
      <p:sp>
        <p:nvSpPr>
          <p:cNvPr id="38918" name="Rectangle 127"/>
          <p:cNvSpPr>
            <a:spLocks noChangeArrowheads="1"/>
          </p:cNvSpPr>
          <p:nvPr/>
        </p:nvSpPr>
        <p:spPr bwMode="auto">
          <a:xfrm>
            <a:off x="5741988" y="1109663"/>
            <a:ext cx="1103312" cy="1233487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algn="ctr"/>
            <a:endParaRPr lang="en-US" sz="1800" b="0">
              <a:solidFill>
                <a:schemeClr val="bg1"/>
              </a:solidFill>
            </a:endParaRPr>
          </a:p>
        </p:txBody>
      </p:sp>
      <p:sp>
        <p:nvSpPr>
          <p:cNvPr id="38919" name="Line 128"/>
          <p:cNvSpPr>
            <a:spLocks noChangeShapeType="1"/>
          </p:cNvSpPr>
          <p:nvPr/>
        </p:nvSpPr>
        <p:spPr bwMode="auto">
          <a:xfrm flipH="1">
            <a:off x="5307013" y="1744663"/>
            <a:ext cx="4349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920" name="Text Box 129"/>
          <p:cNvSpPr txBox="1">
            <a:spLocks noChangeArrowheads="1"/>
          </p:cNvSpPr>
          <p:nvPr/>
        </p:nvSpPr>
        <p:spPr bwMode="auto">
          <a:xfrm>
            <a:off x="5784850" y="1230313"/>
            <a:ext cx="1524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 b="0">
                <a:solidFill>
                  <a:schemeClr val="bg1"/>
                </a:solidFill>
              </a:rPr>
              <a:t>J</a:t>
            </a:r>
          </a:p>
        </p:txBody>
      </p:sp>
      <p:sp>
        <p:nvSpPr>
          <p:cNvPr id="38921" name="Line 130"/>
          <p:cNvSpPr>
            <a:spLocks noChangeShapeType="1"/>
          </p:cNvSpPr>
          <p:nvPr/>
        </p:nvSpPr>
        <p:spPr bwMode="auto">
          <a:xfrm flipH="1">
            <a:off x="6845300" y="1355725"/>
            <a:ext cx="6953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922" name="Text Box 131"/>
          <p:cNvSpPr txBox="1">
            <a:spLocks noChangeArrowheads="1"/>
          </p:cNvSpPr>
          <p:nvPr/>
        </p:nvSpPr>
        <p:spPr bwMode="auto">
          <a:xfrm>
            <a:off x="6550025" y="1211263"/>
            <a:ext cx="20002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 b="0">
                <a:solidFill>
                  <a:schemeClr val="bg1"/>
                </a:solidFill>
              </a:rPr>
              <a:t>Q</a:t>
            </a:r>
          </a:p>
        </p:txBody>
      </p:sp>
      <p:sp>
        <p:nvSpPr>
          <p:cNvPr id="38923" name="AutoShape 132"/>
          <p:cNvSpPr>
            <a:spLocks noChangeArrowheads="1"/>
          </p:cNvSpPr>
          <p:nvPr/>
        </p:nvSpPr>
        <p:spPr bwMode="auto">
          <a:xfrm rot="5400000">
            <a:off x="5741988" y="1646238"/>
            <a:ext cx="207962" cy="188912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24" name="Text Box 133"/>
          <p:cNvSpPr txBox="1">
            <a:spLocks noChangeArrowheads="1"/>
          </p:cNvSpPr>
          <p:nvPr/>
        </p:nvSpPr>
        <p:spPr bwMode="auto">
          <a:xfrm>
            <a:off x="5949950" y="1600200"/>
            <a:ext cx="1381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 b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38925" name="Line 134"/>
          <p:cNvSpPr>
            <a:spLocks noChangeShapeType="1"/>
          </p:cNvSpPr>
          <p:nvPr/>
        </p:nvSpPr>
        <p:spPr bwMode="auto">
          <a:xfrm flipH="1" flipV="1">
            <a:off x="4773613" y="1341438"/>
            <a:ext cx="973137" cy="174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926" name="Line 135"/>
          <p:cNvSpPr>
            <a:spLocks noChangeShapeType="1"/>
          </p:cNvSpPr>
          <p:nvPr/>
        </p:nvSpPr>
        <p:spPr bwMode="auto">
          <a:xfrm flipH="1">
            <a:off x="4984750" y="3581400"/>
            <a:ext cx="74771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927" name="Text Box 136"/>
          <p:cNvSpPr txBox="1">
            <a:spLocks noChangeArrowheads="1"/>
          </p:cNvSpPr>
          <p:nvPr/>
        </p:nvSpPr>
        <p:spPr bwMode="auto">
          <a:xfrm>
            <a:off x="5775325" y="3100388"/>
            <a:ext cx="1651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 b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38928" name="Line 137"/>
          <p:cNvSpPr>
            <a:spLocks noChangeShapeType="1"/>
          </p:cNvSpPr>
          <p:nvPr/>
        </p:nvSpPr>
        <p:spPr bwMode="auto">
          <a:xfrm flipH="1">
            <a:off x="6835775" y="3225800"/>
            <a:ext cx="6953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929" name="Text Box 138"/>
          <p:cNvSpPr txBox="1">
            <a:spLocks noChangeArrowheads="1"/>
          </p:cNvSpPr>
          <p:nvPr/>
        </p:nvSpPr>
        <p:spPr bwMode="auto">
          <a:xfrm>
            <a:off x="6540500" y="3081338"/>
            <a:ext cx="20002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 b="0">
                <a:solidFill>
                  <a:schemeClr val="bg1"/>
                </a:solidFill>
              </a:rPr>
              <a:t>Q</a:t>
            </a:r>
          </a:p>
        </p:txBody>
      </p:sp>
      <p:sp>
        <p:nvSpPr>
          <p:cNvPr id="38930" name="AutoShape 139"/>
          <p:cNvSpPr>
            <a:spLocks noChangeArrowheads="1"/>
          </p:cNvSpPr>
          <p:nvPr/>
        </p:nvSpPr>
        <p:spPr bwMode="auto">
          <a:xfrm rot="5400000">
            <a:off x="5732463" y="3605213"/>
            <a:ext cx="207962" cy="188912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31" name="Text Box 140"/>
          <p:cNvSpPr txBox="1">
            <a:spLocks noChangeArrowheads="1"/>
          </p:cNvSpPr>
          <p:nvPr/>
        </p:nvSpPr>
        <p:spPr bwMode="auto">
          <a:xfrm>
            <a:off x="5940425" y="3562350"/>
            <a:ext cx="1381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 b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38932" name="Line 141"/>
          <p:cNvSpPr>
            <a:spLocks noChangeShapeType="1"/>
          </p:cNvSpPr>
          <p:nvPr/>
        </p:nvSpPr>
        <p:spPr bwMode="auto">
          <a:xfrm flipH="1">
            <a:off x="1857375" y="3228975"/>
            <a:ext cx="38798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933" name="Text Box 142"/>
          <p:cNvSpPr txBox="1">
            <a:spLocks noChangeArrowheads="1"/>
          </p:cNvSpPr>
          <p:nvPr/>
        </p:nvSpPr>
        <p:spPr bwMode="auto">
          <a:xfrm>
            <a:off x="7653338" y="1158875"/>
            <a:ext cx="25327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tr-TR" b="0" dirty="0"/>
              <a:t>y</a:t>
            </a:r>
            <a:r>
              <a:rPr lang="tr-TR" b="0" baseline="-25000" dirty="0"/>
              <a:t>1</a:t>
            </a:r>
            <a:endParaRPr lang="en-US" b="0" dirty="0"/>
          </a:p>
        </p:txBody>
      </p:sp>
      <p:sp>
        <p:nvSpPr>
          <p:cNvPr id="38934" name="Text Box 143"/>
          <p:cNvSpPr txBox="1">
            <a:spLocks noChangeArrowheads="1"/>
          </p:cNvSpPr>
          <p:nvPr/>
        </p:nvSpPr>
        <p:spPr bwMode="auto">
          <a:xfrm>
            <a:off x="7629525" y="3028950"/>
            <a:ext cx="28533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tr-TR" b="0" dirty="0"/>
              <a:t>y</a:t>
            </a:r>
            <a:r>
              <a:rPr lang="tr-TR" b="0" baseline="-25000" dirty="0"/>
              <a:t>2</a:t>
            </a:r>
            <a:endParaRPr lang="en-US" b="0" dirty="0"/>
          </a:p>
        </p:txBody>
      </p:sp>
      <p:grpSp>
        <p:nvGrpSpPr>
          <p:cNvPr id="38935" name="Group 144"/>
          <p:cNvGrpSpPr>
            <a:grpSpLocks/>
          </p:cNvGrpSpPr>
          <p:nvPr/>
        </p:nvGrpSpPr>
        <p:grpSpPr bwMode="auto">
          <a:xfrm>
            <a:off x="1857375" y="1866900"/>
            <a:ext cx="842963" cy="346075"/>
            <a:chOff x="960" y="1824"/>
            <a:chExt cx="1015" cy="457"/>
          </a:xfrm>
        </p:grpSpPr>
        <p:sp>
          <p:nvSpPr>
            <p:cNvPr id="38979" name="AutoShape 145"/>
            <p:cNvSpPr>
              <a:spLocks noChangeArrowheads="1"/>
            </p:cNvSpPr>
            <p:nvPr/>
          </p:nvSpPr>
          <p:spPr bwMode="auto">
            <a:xfrm rot="5400000">
              <a:off x="1186" y="1870"/>
              <a:ext cx="457" cy="366"/>
            </a:xfrm>
            <a:prstGeom prst="flowChartExtract">
              <a:avLst/>
            </a:prstGeom>
            <a:solidFill>
              <a:srgbClr val="FF33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80" name="Oval 146"/>
            <p:cNvSpPr>
              <a:spLocks noChangeArrowheads="1"/>
            </p:cNvSpPr>
            <p:nvPr/>
          </p:nvSpPr>
          <p:spPr bwMode="auto">
            <a:xfrm>
              <a:off x="1584" y="1980"/>
              <a:ext cx="128" cy="143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81" name="Line 147"/>
            <p:cNvSpPr>
              <a:spLocks noChangeShapeType="1"/>
            </p:cNvSpPr>
            <p:nvPr/>
          </p:nvSpPr>
          <p:spPr bwMode="auto">
            <a:xfrm>
              <a:off x="960" y="2059"/>
              <a:ext cx="27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982" name="Line 148"/>
            <p:cNvSpPr>
              <a:spLocks noChangeShapeType="1"/>
            </p:cNvSpPr>
            <p:nvPr/>
          </p:nvSpPr>
          <p:spPr bwMode="auto">
            <a:xfrm>
              <a:off x="1702" y="2047"/>
              <a:ext cx="27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8936" name="Line 154"/>
          <p:cNvSpPr>
            <a:spLocks noChangeShapeType="1"/>
          </p:cNvSpPr>
          <p:nvPr/>
        </p:nvSpPr>
        <p:spPr bwMode="auto">
          <a:xfrm flipH="1" flipV="1">
            <a:off x="2663825" y="2032000"/>
            <a:ext cx="1577975" cy="127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937" name="Text Box 155"/>
          <p:cNvSpPr txBox="1">
            <a:spLocks noChangeArrowheads="1"/>
          </p:cNvSpPr>
          <p:nvPr/>
        </p:nvSpPr>
        <p:spPr bwMode="auto">
          <a:xfrm>
            <a:off x="584200" y="1028700"/>
            <a:ext cx="17938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b="0"/>
              <a:t>x</a:t>
            </a:r>
          </a:p>
        </p:txBody>
      </p:sp>
      <p:sp>
        <p:nvSpPr>
          <p:cNvPr id="38938" name="Oval 156"/>
          <p:cNvSpPr>
            <a:spLocks noChangeArrowheads="1"/>
          </p:cNvSpPr>
          <p:nvPr/>
        </p:nvSpPr>
        <p:spPr bwMode="auto">
          <a:xfrm>
            <a:off x="7092950" y="3184525"/>
            <a:ext cx="88900" cy="889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39" name="Line 157"/>
          <p:cNvSpPr>
            <a:spLocks noChangeShapeType="1"/>
          </p:cNvSpPr>
          <p:nvPr/>
        </p:nvSpPr>
        <p:spPr bwMode="auto">
          <a:xfrm flipV="1">
            <a:off x="7127875" y="2736850"/>
            <a:ext cx="0" cy="492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940" name="Line 158"/>
          <p:cNvSpPr>
            <a:spLocks noChangeShapeType="1"/>
          </p:cNvSpPr>
          <p:nvPr/>
        </p:nvSpPr>
        <p:spPr bwMode="auto">
          <a:xfrm flipH="1">
            <a:off x="3600450" y="2736850"/>
            <a:ext cx="3505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941" name="Line 160"/>
          <p:cNvSpPr>
            <a:spLocks noChangeShapeType="1"/>
          </p:cNvSpPr>
          <p:nvPr/>
        </p:nvSpPr>
        <p:spPr bwMode="auto">
          <a:xfrm>
            <a:off x="5292725" y="1744663"/>
            <a:ext cx="0" cy="18367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942" name="Oval 161"/>
          <p:cNvSpPr>
            <a:spLocks noChangeArrowheads="1"/>
          </p:cNvSpPr>
          <p:nvPr/>
        </p:nvSpPr>
        <p:spPr bwMode="auto">
          <a:xfrm>
            <a:off x="5256213" y="3527425"/>
            <a:ext cx="88900" cy="889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43" name="Text Box 162"/>
          <p:cNvSpPr txBox="1">
            <a:spLocks noChangeArrowheads="1"/>
          </p:cNvSpPr>
          <p:nvPr/>
        </p:nvSpPr>
        <p:spPr bwMode="auto">
          <a:xfrm>
            <a:off x="4525963" y="3436938"/>
            <a:ext cx="4064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b="0"/>
              <a:t>clk</a:t>
            </a:r>
          </a:p>
        </p:txBody>
      </p:sp>
      <p:sp>
        <p:nvSpPr>
          <p:cNvPr id="38944" name="Text Box 163"/>
          <p:cNvSpPr txBox="1">
            <a:spLocks noChangeArrowheads="1"/>
          </p:cNvSpPr>
          <p:nvPr/>
        </p:nvSpPr>
        <p:spPr bwMode="auto">
          <a:xfrm>
            <a:off x="5759450" y="1973263"/>
            <a:ext cx="1397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 b="0">
                <a:solidFill>
                  <a:schemeClr val="bg1"/>
                </a:solidFill>
              </a:rPr>
              <a:t>K</a:t>
            </a:r>
          </a:p>
        </p:txBody>
      </p:sp>
      <p:sp>
        <p:nvSpPr>
          <p:cNvPr id="38945" name="Rectangle 164"/>
          <p:cNvSpPr>
            <a:spLocks noChangeArrowheads="1"/>
          </p:cNvSpPr>
          <p:nvPr/>
        </p:nvSpPr>
        <p:spPr bwMode="auto">
          <a:xfrm>
            <a:off x="5724525" y="2968625"/>
            <a:ext cx="1103313" cy="1233488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algn="ctr"/>
            <a:endParaRPr lang="en-US" sz="1800" b="0">
              <a:solidFill>
                <a:schemeClr val="bg1"/>
              </a:solidFill>
            </a:endParaRPr>
          </a:p>
        </p:txBody>
      </p:sp>
      <p:sp>
        <p:nvSpPr>
          <p:cNvPr id="38946" name="Text Box 165"/>
          <p:cNvSpPr txBox="1">
            <a:spLocks noChangeArrowheads="1"/>
          </p:cNvSpPr>
          <p:nvPr/>
        </p:nvSpPr>
        <p:spPr bwMode="auto">
          <a:xfrm>
            <a:off x="5767388" y="3089275"/>
            <a:ext cx="1524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 b="0">
                <a:solidFill>
                  <a:schemeClr val="bg1"/>
                </a:solidFill>
              </a:rPr>
              <a:t>J</a:t>
            </a:r>
          </a:p>
        </p:txBody>
      </p:sp>
      <p:sp>
        <p:nvSpPr>
          <p:cNvPr id="38947" name="Text Box 166"/>
          <p:cNvSpPr txBox="1">
            <a:spLocks noChangeArrowheads="1"/>
          </p:cNvSpPr>
          <p:nvPr/>
        </p:nvSpPr>
        <p:spPr bwMode="auto">
          <a:xfrm>
            <a:off x="6532563" y="3070225"/>
            <a:ext cx="2000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 b="0">
                <a:solidFill>
                  <a:schemeClr val="bg1"/>
                </a:solidFill>
              </a:rPr>
              <a:t>Q</a:t>
            </a:r>
          </a:p>
        </p:txBody>
      </p:sp>
      <p:sp>
        <p:nvSpPr>
          <p:cNvPr id="38948" name="AutoShape 167"/>
          <p:cNvSpPr>
            <a:spLocks noChangeArrowheads="1"/>
          </p:cNvSpPr>
          <p:nvPr/>
        </p:nvSpPr>
        <p:spPr bwMode="auto">
          <a:xfrm rot="5400000">
            <a:off x="5724525" y="3505200"/>
            <a:ext cx="207963" cy="188913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49" name="Text Box 168"/>
          <p:cNvSpPr txBox="1">
            <a:spLocks noChangeArrowheads="1"/>
          </p:cNvSpPr>
          <p:nvPr/>
        </p:nvSpPr>
        <p:spPr bwMode="auto">
          <a:xfrm>
            <a:off x="5932488" y="3459163"/>
            <a:ext cx="1381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 b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38950" name="Text Box 169"/>
          <p:cNvSpPr txBox="1">
            <a:spLocks noChangeArrowheads="1"/>
          </p:cNvSpPr>
          <p:nvPr/>
        </p:nvSpPr>
        <p:spPr bwMode="auto">
          <a:xfrm>
            <a:off x="5741988" y="3832225"/>
            <a:ext cx="1397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 b="0">
                <a:solidFill>
                  <a:schemeClr val="bg1"/>
                </a:solidFill>
              </a:rPr>
              <a:t>K</a:t>
            </a:r>
          </a:p>
        </p:txBody>
      </p:sp>
      <p:sp>
        <p:nvSpPr>
          <p:cNvPr id="38951" name="Line 170"/>
          <p:cNvSpPr>
            <a:spLocks noChangeShapeType="1"/>
          </p:cNvSpPr>
          <p:nvPr/>
        </p:nvSpPr>
        <p:spPr bwMode="auto">
          <a:xfrm>
            <a:off x="4722813" y="2141538"/>
            <a:ext cx="100171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952" name="Line 175"/>
          <p:cNvSpPr>
            <a:spLocks noChangeShapeType="1"/>
          </p:cNvSpPr>
          <p:nvPr/>
        </p:nvSpPr>
        <p:spPr bwMode="auto">
          <a:xfrm flipV="1">
            <a:off x="3600450" y="1485900"/>
            <a:ext cx="0" cy="12509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953" name="Line 176"/>
          <p:cNvSpPr>
            <a:spLocks noChangeShapeType="1"/>
          </p:cNvSpPr>
          <p:nvPr/>
        </p:nvSpPr>
        <p:spPr bwMode="auto">
          <a:xfrm>
            <a:off x="3600450" y="2284413"/>
            <a:ext cx="6413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954" name="Line 177"/>
          <p:cNvSpPr>
            <a:spLocks noChangeShapeType="1"/>
          </p:cNvSpPr>
          <p:nvPr/>
        </p:nvSpPr>
        <p:spPr bwMode="auto">
          <a:xfrm>
            <a:off x="863600" y="4013200"/>
            <a:ext cx="48831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955" name="Line 180"/>
          <p:cNvSpPr>
            <a:spLocks noChangeShapeType="1"/>
          </p:cNvSpPr>
          <p:nvPr/>
        </p:nvSpPr>
        <p:spPr bwMode="auto">
          <a:xfrm>
            <a:off x="1857375" y="2032000"/>
            <a:ext cx="0" cy="1193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956" name="Freeform 197"/>
          <p:cNvSpPr>
            <a:spLocks/>
          </p:cNvSpPr>
          <p:nvPr/>
        </p:nvSpPr>
        <p:spPr bwMode="auto">
          <a:xfrm>
            <a:off x="4176713" y="1882775"/>
            <a:ext cx="539750" cy="515938"/>
          </a:xfrm>
          <a:custGeom>
            <a:avLst/>
            <a:gdLst>
              <a:gd name="T0" fmla="*/ 2147483647 w 40"/>
              <a:gd name="T1" fmla="*/ 2147483647 h 30"/>
              <a:gd name="T2" fmla="*/ 2147483647 w 40"/>
              <a:gd name="T3" fmla="*/ 2147483647 h 30"/>
              <a:gd name="T4" fmla="*/ 2147483647 w 40"/>
              <a:gd name="T5" fmla="*/ 2147483647 h 30"/>
              <a:gd name="T6" fmla="*/ 0 w 40"/>
              <a:gd name="T7" fmla="*/ 2147483647 h 30"/>
              <a:gd name="T8" fmla="*/ 0 w 40"/>
              <a:gd name="T9" fmla="*/ 0 h 30"/>
              <a:gd name="T10" fmla="*/ 0 w 40"/>
              <a:gd name="T11" fmla="*/ 0 h 30"/>
              <a:gd name="T12" fmla="*/ 2147483647 w 40"/>
              <a:gd name="T13" fmla="*/ 0 h 30"/>
              <a:gd name="T14" fmla="*/ 2147483647 w 40"/>
              <a:gd name="T15" fmla="*/ 2147483647 h 3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40"/>
              <a:gd name="T25" fmla="*/ 0 h 30"/>
              <a:gd name="T26" fmla="*/ 40 w 40"/>
              <a:gd name="T27" fmla="*/ 30 h 3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40" h="30">
                <a:moveTo>
                  <a:pt x="40" y="15"/>
                </a:moveTo>
                <a:cubicBezTo>
                  <a:pt x="35" y="23"/>
                  <a:pt x="25" y="28"/>
                  <a:pt x="12" y="30"/>
                </a:cubicBezTo>
                <a:lnTo>
                  <a:pt x="0" y="30"/>
                </a:lnTo>
                <a:cubicBezTo>
                  <a:pt x="8" y="21"/>
                  <a:pt x="8" y="10"/>
                  <a:pt x="0" y="0"/>
                </a:cubicBezTo>
                <a:lnTo>
                  <a:pt x="12" y="0"/>
                </a:lnTo>
                <a:cubicBezTo>
                  <a:pt x="25" y="2"/>
                  <a:pt x="35" y="8"/>
                  <a:pt x="40" y="15"/>
                </a:cubicBezTo>
                <a:close/>
              </a:path>
            </a:pathLst>
          </a:custGeom>
          <a:solidFill>
            <a:schemeClr val="accent2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957" name="AutoShape 208"/>
          <p:cNvSpPr>
            <a:spLocks noChangeArrowheads="1"/>
          </p:cNvSpPr>
          <p:nvPr/>
        </p:nvSpPr>
        <p:spPr bwMode="auto">
          <a:xfrm>
            <a:off x="4241800" y="1076325"/>
            <a:ext cx="546100" cy="533400"/>
          </a:xfrm>
          <a:prstGeom prst="flowChartDelay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58" name="Line 210"/>
          <p:cNvSpPr>
            <a:spLocks noChangeShapeType="1"/>
          </p:cNvSpPr>
          <p:nvPr/>
        </p:nvSpPr>
        <p:spPr bwMode="auto">
          <a:xfrm flipV="1">
            <a:off x="863600" y="1223963"/>
            <a:ext cx="3378200" cy="63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959" name="Line 211"/>
          <p:cNvSpPr>
            <a:spLocks noChangeShapeType="1"/>
          </p:cNvSpPr>
          <p:nvPr/>
        </p:nvSpPr>
        <p:spPr bwMode="auto">
          <a:xfrm>
            <a:off x="3600450" y="1485900"/>
            <a:ext cx="6413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960" name="Line 212"/>
          <p:cNvSpPr>
            <a:spLocks noChangeShapeType="1"/>
          </p:cNvSpPr>
          <p:nvPr/>
        </p:nvSpPr>
        <p:spPr bwMode="auto">
          <a:xfrm>
            <a:off x="1857375" y="1211263"/>
            <a:ext cx="0" cy="8239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961" name="Oval 213"/>
          <p:cNvSpPr>
            <a:spLocks noChangeArrowheads="1"/>
          </p:cNvSpPr>
          <p:nvPr/>
        </p:nvSpPr>
        <p:spPr bwMode="auto">
          <a:xfrm>
            <a:off x="1811338" y="1187450"/>
            <a:ext cx="88900" cy="889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62" name="Text Box 214"/>
          <p:cNvSpPr txBox="1">
            <a:spLocks noChangeArrowheads="1"/>
          </p:cNvSpPr>
          <p:nvPr/>
        </p:nvSpPr>
        <p:spPr bwMode="auto">
          <a:xfrm>
            <a:off x="630238" y="3802063"/>
            <a:ext cx="13652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b="0"/>
              <a:t>1</a:t>
            </a:r>
          </a:p>
        </p:txBody>
      </p:sp>
      <p:sp>
        <p:nvSpPr>
          <p:cNvPr id="38963" name="Oval 215"/>
          <p:cNvSpPr>
            <a:spLocks noChangeArrowheads="1"/>
          </p:cNvSpPr>
          <p:nvPr/>
        </p:nvSpPr>
        <p:spPr bwMode="auto">
          <a:xfrm>
            <a:off x="1828800" y="2003425"/>
            <a:ext cx="88900" cy="889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64" name="AutoShape 216"/>
          <p:cNvSpPr>
            <a:spLocks noChangeArrowheads="1"/>
          </p:cNvSpPr>
          <p:nvPr/>
        </p:nvSpPr>
        <p:spPr bwMode="auto">
          <a:xfrm>
            <a:off x="5732463" y="4497388"/>
            <a:ext cx="742950" cy="790575"/>
          </a:xfrm>
          <a:prstGeom prst="flowChartDelay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65" name="Line 217"/>
          <p:cNvSpPr>
            <a:spLocks noChangeShapeType="1"/>
          </p:cNvSpPr>
          <p:nvPr/>
        </p:nvSpPr>
        <p:spPr bwMode="auto">
          <a:xfrm>
            <a:off x="1857375" y="3225800"/>
            <a:ext cx="0" cy="14287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966" name="Line 218"/>
          <p:cNvSpPr>
            <a:spLocks noChangeShapeType="1"/>
          </p:cNvSpPr>
          <p:nvPr/>
        </p:nvSpPr>
        <p:spPr bwMode="auto">
          <a:xfrm>
            <a:off x="1857375" y="4654550"/>
            <a:ext cx="38671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967" name="Oval 219"/>
          <p:cNvSpPr>
            <a:spLocks noChangeArrowheads="1"/>
          </p:cNvSpPr>
          <p:nvPr/>
        </p:nvSpPr>
        <p:spPr bwMode="auto">
          <a:xfrm>
            <a:off x="1814513" y="3184525"/>
            <a:ext cx="88900" cy="889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68" name="Line 220"/>
          <p:cNvSpPr>
            <a:spLocks noChangeShapeType="1"/>
          </p:cNvSpPr>
          <p:nvPr/>
        </p:nvSpPr>
        <p:spPr bwMode="auto">
          <a:xfrm flipH="1">
            <a:off x="6475413" y="4899025"/>
            <a:ext cx="11080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969" name="Text Box 221"/>
          <p:cNvSpPr txBox="1">
            <a:spLocks noChangeArrowheads="1"/>
          </p:cNvSpPr>
          <p:nvPr/>
        </p:nvSpPr>
        <p:spPr bwMode="auto">
          <a:xfrm>
            <a:off x="7683500" y="4654550"/>
            <a:ext cx="16511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tr-TR" b="0" dirty="0"/>
              <a:t>z</a:t>
            </a:r>
            <a:endParaRPr lang="en-US" b="0" dirty="0"/>
          </a:p>
        </p:txBody>
      </p:sp>
      <p:sp>
        <p:nvSpPr>
          <p:cNvPr id="38970" name="Line 222"/>
          <p:cNvSpPr>
            <a:spLocks noChangeShapeType="1"/>
          </p:cNvSpPr>
          <p:nvPr/>
        </p:nvSpPr>
        <p:spPr bwMode="auto">
          <a:xfrm>
            <a:off x="3600450" y="2736850"/>
            <a:ext cx="0" cy="23542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971" name="Line 223"/>
          <p:cNvSpPr>
            <a:spLocks noChangeShapeType="1"/>
          </p:cNvSpPr>
          <p:nvPr/>
        </p:nvSpPr>
        <p:spPr bwMode="auto">
          <a:xfrm>
            <a:off x="3600450" y="5091113"/>
            <a:ext cx="21463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972" name="Line 224"/>
          <p:cNvSpPr>
            <a:spLocks noChangeShapeType="1"/>
          </p:cNvSpPr>
          <p:nvPr/>
        </p:nvSpPr>
        <p:spPr bwMode="auto">
          <a:xfrm flipV="1">
            <a:off x="7127875" y="914400"/>
            <a:ext cx="0" cy="4413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973" name="Line 225"/>
          <p:cNvSpPr>
            <a:spLocks noChangeShapeType="1"/>
          </p:cNvSpPr>
          <p:nvPr/>
        </p:nvSpPr>
        <p:spPr bwMode="auto">
          <a:xfrm flipH="1">
            <a:off x="2700338" y="914400"/>
            <a:ext cx="442753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974" name="Line 226"/>
          <p:cNvSpPr>
            <a:spLocks noChangeShapeType="1"/>
          </p:cNvSpPr>
          <p:nvPr/>
        </p:nvSpPr>
        <p:spPr bwMode="auto">
          <a:xfrm>
            <a:off x="2700338" y="914400"/>
            <a:ext cx="0" cy="39846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975" name="Line 227"/>
          <p:cNvSpPr>
            <a:spLocks noChangeShapeType="1"/>
          </p:cNvSpPr>
          <p:nvPr/>
        </p:nvSpPr>
        <p:spPr bwMode="auto">
          <a:xfrm>
            <a:off x="2700338" y="4899025"/>
            <a:ext cx="30241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976" name="Oval 228"/>
          <p:cNvSpPr>
            <a:spLocks noChangeArrowheads="1"/>
          </p:cNvSpPr>
          <p:nvPr/>
        </p:nvSpPr>
        <p:spPr bwMode="auto">
          <a:xfrm>
            <a:off x="7089775" y="1314450"/>
            <a:ext cx="88900" cy="889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77" name="Oval 229"/>
          <p:cNvSpPr>
            <a:spLocks noChangeArrowheads="1"/>
          </p:cNvSpPr>
          <p:nvPr/>
        </p:nvSpPr>
        <p:spPr bwMode="auto">
          <a:xfrm>
            <a:off x="3563938" y="2232025"/>
            <a:ext cx="88900" cy="889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78" name="Oval 230"/>
          <p:cNvSpPr>
            <a:spLocks noChangeArrowheads="1"/>
          </p:cNvSpPr>
          <p:nvPr/>
        </p:nvSpPr>
        <p:spPr bwMode="auto">
          <a:xfrm>
            <a:off x="3546475" y="2692400"/>
            <a:ext cx="88900" cy="889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376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376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376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7686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tr-TR" dirty="0"/>
              <a:t>Synchronous Sequential Circuits</a:t>
            </a:r>
            <a:endParaRPr lang="en-US" dirty="0"/>
          </a:p>
        </p:txBody>
      </p:sp>
      <p:sp>
        <p:nvSpPr>
          <p:cNvPr id="20377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763000" cy="1430338"/>
          </a:xfrm>
        </p:spPr>
        <p:txBody>
          <a:bodyPr>
            <a:normAutofit/>
          </a:bodyPr>
          <a:lstStyle/>
          <a:p>
            <a:r>
              <a:rPr lang="tr-TR" dirty="0"/>
              <a:t>The storage elements are flip-flops that can store one bit of information.</a:t>
            </a:r>
            <a:endParaRPr lang="en-US" dirty="0"/>
          </a:p>
        </p:txBody>
      </p:sp>
      <p:sp>
        <p:nvSpPr>
          <p:cNvPr id="71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C7F7353-B484-4436-A0E5-592925118473}" type="slidenum">
              <a:rPr lang="en-US" altLang="en-US" smtClean="0"/>
              <a:pPr/>
              <a:t>3</a:t>
            </a:fld>
            <a:endParaRPr lang="en-US" altLang="en-US"/>
          </a:p>
        </p:txBody>
      </p:sp>
      <p:grpSp>
        <p:nvGrpSpPr>
          <p:cNvPr id="24" name="Group 23"/>
          <p:cNvGrpSpPr/>
          <p:nvPr/>
        </p:nvGrpSpPr>
        <p:grpSpPr>
          <a:xfrm>
            <a:off x="646113" y="2132856"/>
            <a:ext cx="7897815" cy="4000506"/>
            <a:chOff x="646113" y="2132856"/>
            <a:chExt cx="7897815" cy="4000506"/>
          </a:xfrm>
        </p:grpSpPr>
        <p:grpSp>
          <p:nvGrpSpPr>
            <p:cNvPr id="2" name="Group 21"/>
            <p:cNvGrpSpPr>
              <a:grpSpLocks/>
            </p:cNvGrpSpPr>
            <p:nvPr/>
          </p:nvGrpSpPr>
          <p:grpSpPr bwMode="auto">
            <a:xfrm>
              <a:off x="646113" y="2132856"/>
              <a:ext cx="7897815" cy="3870325"/>
              <a:chOff x="407" y="1513"/>
              <a:chExt cx="4975" cy="2438"/>
            </a:xfrm>
          </p:grpSpPr>
          <p:sp>
            <p:nvSpPr>
              <p:cNvPr id="7178" name="Rectangle 4"/>
              <p:cNvSpPr>
                <a:spLocks noChangeArrowheads="1"/>
              </p:cNvSpPr>
              <p:nvPr/>
            </p:nvSpPr>
            <p:spPr bwMode="auto">
              <a:xfrm>
                <a:off x="1828" y="1513"/>
                <a:ext cx="1527" cy="1088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 anchor="ctr"/>
              <a:lstStyle/>
              <a:p>
                <a:pPr algn="ctr"/>
                <a:r>
                  <a:rPr lang="tr-TR" b="0" dirty="0">
                    <a:solidFill>
                      <a:schemeClr val="bg1"/>
                    </a:solidFill>
                  </a:rPr>
                  <a:t>Combinational Circuit</a:t>
                </a:r>
                <a:endParaRPr lang="en-US" b="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179" name="Rectangle 5"/>
              <p:cNvSpPr>
                <a:spLocks noChangeArrowheads="1"/>
              </p:cNvSpPr>
              <p:nvPr/>
            </p:nvSpPr>
            <p:spPr bwMode="auto">
              <a:xfrm>
                <a:off x="1825" y="3136"/>
                <a:ext cx="1527" cy="815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tr-TR" b="0" dirty="0">
                    <a:solidFill>
                      <a:schemeClr val="bg1"/>
                    </a:solidFill>
                  </a:rPr>
                  <a:t>Flip-Flops</a:t>
                </a:r>
                <a:endParaRPr lang="en-US" b="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180" name="Line 6"/>
              <p:cNvSpPr>
                <a:spLocks noChangeShapeType="1"/>
              </p:cNvSpPr>
              <p:nvPr/>
            </p:nvSpPr>
            <p:spPr bwMode="auto">
              <a:xfrm flipV="1">
                <a:off x="1125" y="1760"/>
                <a:ext cx="703" cy="9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81" name="Text Box 7"/>
              <p:cNvSpPr txBox="1">
                <a:spLocks noChangeArrowheads="1"/>
              </p:cNvSpPr>
              <p:nvPr/>
            </p:nvSpPr>
            <p:spPr bwMode="auto">
              <a:xfrm>
                <a:off x="407" y="1612"/>
                <a:ext cx="662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tr-TR" b="0" dirty="0"/>
                  <a:t>inputs</a:t>
                </a:r>
                <a:endParaRPr lang="en-US" b="0" dirty="0"/>
              </a:p>
            </p:txBody>
          </p:sp>
          <p:sp>
            <p:nvSpPr>
              <p:cNvPr id="7182" name="Line 8"/>
              <p:cNvSpPr>
                <a:spLocks noChangeShapeType="1"/>
              </p:cNvSpPr>
              <p:nvPr/>
            </p:nvSpPr>
            <p:spPr bwMode="auto">
              <a:xfrm>
                <a:off x="3355" y="1760"/>
                <a:ext cx="1226" cy="9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83" name="Text Box 9"/>
              <p:cNvSpPr txBox="1">
                <a:spLocks noChangeArrowheads="1"/>
              </p:cNvSpPr>
              <p:nvPr/>
            </p:nvSpPr>
            <p:spPr bwMode="auto">
              <a:xfrm>
                <a:off x="4581" y="1616"/>
                <a:ext cx="801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tr-TR" b="0" dirty="0"/>
                  <a:t>outputs</a:t>
                </a:r>
                <a:endParaRPr lang="en-US" b="0" dirty="0"/>
              </a:p>
            </p:txBody>
          </p:sp>
          <p:sp>
            <p:nvSpPr>
              <p:cNvPr id="7184" name="Line 10"/>
              <p:cNvSpPr>
                <a:spLocks noChangeShapeType="1"/>
              </p:cNvSpPr>
              <p:nvPr/>
            </p:nvSpPr>
            <p:spPr bwMode="auto">
              <a:xfrm>
                <a:off x="3355" y="2400"/>
                <a:ext cx="439" cy="9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85" name="Line 11"/>
              <p:cNvSpPr>
                <a:spLocks noChangeShapeType="1"/>
              </p:cNvSpPr>
              <p:nvPr/>
            </p:nvSpPr>
            <p:spPr bwMode="auto">
              <a:xfrm>
                <a:off x="3794" y="2409"/>
                <a:ext cx="0" cy="1207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86" name="Line 12"/>
              <p:cNvSpPr>
                <a:spLocks noChangeShapeType="1"/>
              </p:cNvSpPr>
              <p:nvPr/>
            </p:nvSpPr>
            <p:spPr bwMode="auto">
              <a:xfrm flipH="1">
                <a:off x="3355" y="3616"/>
                <a:ext cx="439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87" name="Line 13"/>
              <p:cNvSpPr>
                <a:spLocks noChangeShapeType="1"/>
              </p:cNvSpPr>
              <p:nvPr/>
            </p:nvSpPr>
            <p:spPr bwMode="auto">
              <a:xfrm>
                <a:off x="1389" y="2412"/>
                <a:ext cx="439" cy="9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88" name="Line 14"/>
              <p:cNvSpPr>
                <a:spLocks noChangeShapeType="1"/>
              </p:cNvSpPr>
              <p:nvPr/>
            </p:nvSpPr>
            <p:spPr bwMode="auto">
              <a:xfrm>
                <a:off x="1398" y="2421"/>
                <a:ext cx="0" cy="1207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89" name="Line 15"/>
              <p:cNvSpPr>
                <a:spLocks noChangeShapeType="1"/>
              </p:cNvSpPr>
              <p:nvPr/>
            </p:nvSpPr>
            <p:spPr bwMode="auto">
              <a:xfrm flipH="1">
                <a:off x="1389" y="3628"/>
                <a:ext cx="439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90" name="Text Box 16"/>
              <p:cNvSpPr txBox="1">
                <a:spLocks noChangeArrowheads="1"/>
              </p:cNvSpPr>
              <p:nvPr/>
            </p:nvSpPr>
            <p:spPr bwMode="auto">
              <a:xfrm>
                <a:off x="407" y="2918"/>
                <a:ext cx="982" cy="52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tr-TR" b="0" dirty="0"/>
                  <a:t>Present state</a:t>
                </a:r>
                <a:endParaRPr lang="en-US" b="0" dirty="0"/>
              </a:p>
            </p:txBody>
          </p:sp>
          <p:sp>
            <p:nvSpPr>
              <p:cNvPr id="7191" name="Text Box 17"/>
              <p:cNvSpPr txBox="1">
                <a:spLocks noChangeArrowheads="1"/>
              </p:cNvSpPr>
              <p:nvPr/>
            </p:nvSpPr>
            <p:spPr bwMode="auto">
              <a:xfrm>
                <a:off x="3839" y="2918"/>
                <a:ext cx="1123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tr-TR" b="0" dirty="0"/>
                  <a:t>Next state</a:t>
                </a:r>
                <a:endParaRPr lang="en-US" b="0" dirty="0"/>
              </a:p>
            </p:txBody>
          </p:sp>
        </p:grpSp>
        <p:grpSp>
          <p:nvGrpSpPr>
            <p:cNvPr id="3" name="Group 22"/>
            <p:cNvGrpSpPr>
              <a:grpSpLocks/>
            </p:cNvGrpSpPr>
            <p:nvPr/>
          </p:nvGrpSpPr>
          <p:grpSpPr bwMode="auto">
            <a:xfrm>
              <a:off x="865188" y="5671399"/>
              <a:ext cx="2192337" cy="461963"/>
              <a:chOff x="545" y="3742"/>
              <a:chExt cx="1381" cy="291"/>
            </a:xfrm>
          </p:grpSpPr>
          <p:sp>
            <p:nvSpPr>
              <p:cNvPr id="7175" name="AutoShape 18"/>
              <p:cNvSpPr>
                <a:spLocks noChangeArrowheads="1"/>
              </p:cNvSpPr>
              <p:nvPr/>
            </p:nvSpPr>
            <p:spPr bwMode="auto">
              <a:xfrm rot="5400000">
                <a:off x="1819" y="3844"/>
                <a:ext cx="113" cy="101"/>
              </a:xfrm>
              <a:prstGeom prst="triangle">
                <a:avLst>
                  <a:gd name="adj" fmla="val 50000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76" name="Line 19"/>
              <p:cNvSpPr>
                <a:spLocks noChangeShapeType="1"/>
              </p:cNvSpPr>
              <p:nvPr/>
            </p:nvSpPr>
            <p:spPr bwMode="auto">
              <a:xfrm>
                <a:off x="1389" y="3906"/>
                <a:ext cx="4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77" name="Text Box 20"/>
              <p:cNvSpPr txBox="1">
                <a:spLocks noChangeArrowheads="1"/>
              </p:cNvSpPr>
              <p:nvPr/>
            </p:nvSpPr>
            <p:spPr bwMode="auto">
              <a:xfrm>
                <a:off x="545" y="3742"/>
                <a:ext cx="577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tr-TR" b="0" dirty="0"/>
                  <a:t>clock</a:t>
                </a:r>
                <a:endParaRPr lang="en-US" b="0" dirty="0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3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3779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243408"/>
            <a:ext cx="8229600" cy="1143000"/>
          </a:xfrm>
        </p:spPr>
        <p:txBody>
          <a:bodyPr/>
          <a:lstStyle/>
          <a:p>
            <a:r>
              <a:rPr lang="en-US" dirty="0"/>
              <a:t>Example: Analysis with JK </a:t>
            </a:r>
            <a:r>
              <a:rPr lang="en-US" dirty="0" err="1"/>
              <a:t>FFs</a:t>
            </a:r>
            <a:endParaRPr lang="en-US" dirty="0"/>
          </a:p>
        </p:txBody>
      </p:sp>
      <p:sp>
        <p:nvSpPr>
          <p:cNvPr id="23859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08050"/>
            <a:ext cx="6971692" cy="849313"/>
          </a:xfrm>
        </p:spPr>
        <p:txBody>
          <a:bodyPr>
            <a:normAutofit fontScale="92500" lnSpcReduction="20000"/>
          </a:bodyPr>
          <a:lstStyle/>
          <a:p>
            <a:pPr lvl="1"/>
            <a:r>
              <a:rPr lang="en-US" dirty="0"/>
              <a:t>J</a:t>
            </a:r>
            <a:r>
              <a:rPr lang="tr-TR" baseline="-25000" dirty="0"/>
              <a:t>1</a:t>
            </a:r>
            <a:r>
              <a:rPr lang="en-US" dirty="0"/>
              <a:t> =</a:t>
            </a:r>
            <a:r>
              <a:rPr lang="tr-TR" dirty="0"/>
              <a:t>x</a:t>
            </a:r>
            <a:r>
              <a:rPr lang="tr-TR" b="0" dirty="0"/>
              <a:t>y</a:t>
            </a:r>
            <a:r>
              <a:rPr lang="tr-TR" baseline="-25000" dirty="0"/>
              <a:t>2</a:t>
            </a:r>
            <a:r>
              <a:rPr lang="tr-TR" dirty="0"/>
              <a:t>		and	</a:t>
            </a:r>
            <a:r>
              <a:rPr lang="en-US" dirty="0"/>
              <a:t>K</a:t>
            </a:r>
            <a:r>
              <a:rPr lang="tr-TR" baseline="-25000" dirty="0"/>
              <a:t>1</a:t>
            </a:r>
            <a:r>
              <a:rPr lang="en-US" dirty="0"/>
              <a:t> =</a:t>
            </a:r>
            <a:r>
              <a:rPr lang="tr-TR" dirty="0"/>
              <a:t>x’+</a:t>
            </a:r>
            <a:r>
              <a:rPr lang="tr-TR" b="0" dirty="0"/>
              <a:t> y</a:t>
            </a:r>
            <a:r>
              <a:rPr lang="tr-TR" baseline="-25000" dirty="0"/>
              <a:t>2</a:t>
            </a:r>
            <a:endParaRPr lang="en-US" dirty="0"/>
          </a:p>
          <a:p>
            <a:pPr lvl="1"/>
            <a:r>
              <a:rPr lang="en-US" dirty="0"/>
              <a:t>J</a:t>
            </a:r>
            <a:r>
              <a:rPr lang="tr-TR" baseline="-25000" dirty="0"/>
              <a:t>2</a:t>
            </a:r>
            <a:r>
              <a:rPr lang="en-US" dirty="0"/>
              <a:t> = </a:t>
            </a:r>
            <a:r>
              <a:rPr lang="tr-TR" dirty="0"/>
              <a:t>x		and	</a:t>
            </a:r>
            <a:r>
              <a:rPr lang="en-US" dirty="0"/>
              <a:t>K</a:t>
            </a:r>
            <a:r>
              <a:rPr lang="tr-TR" baseline="-25000" dirty="0"/>
              <a:t>2</a:t>
            </a:r>
            <a:r>
              <a:rPr lang="en-US" dirty="0"/>
              <a:t> =</a:t>
            </a:r>
            <a:r>
              <a:rPr lang="tr-TR" dirty="0"/>
              <a:t> 1</a:t>
            </a:r>
            <a:endParaRPr lang="en-US" dirty="0"/>
          </a:p>
        </p:txBody>
      </p:sp>
      <p:sp>
        <p:nvSpPr>
          <p:cNvPr id="399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8F9A942-5C91-4F1D-AFBA-5D2B462480CC}" type="slidenum">
              <a:rPr lang="en-US" altLang="en-US" smtClean="0"/>
              <a:pPr/>
              <a:t>30</a:t>
            </a:fld>
            <a:endParaRPr lang="en-US" altLang="en-US"/>
          </a:p>
        </p:txBody>
      </p:sp>
      <p:sp>
        <p:nvSpPr>
          <p:cNvPr id="142" name="Rectangle 158"/>
          <p:cNvSpPr>
            <a:spLocks noChangeArrowheads="1"/>
          </p:cNvSpPr>
          <p:nvPr/>
        </p:nvSpPr>
        <p:spPr bwMode="auto">
          <a:xfrm>
            <a:off x="3695700" y="6213475"/>
            <a:ext cx="935038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ctr">
              <a:spcBef>
                <a:spcPct val="20000"/>
              </a:spcBef>
            </a:pPr>
            <a:r>
              <a:rPr lang="en-US" b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43" name="Rectangle 148"/>
          <p:cNvSpPr>
            <a:spLocks noChangeArrowheads="1"/>
          </p:cNvSpPr>
          <p:nvPr/>
        </p:nvSpPr>
        <p:spPr bwMode="auto">
          <a:xfrm>
            <a:off x="3695700" y="5757863"/>
            <a:ext cx="935038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ctr">
              <a:spcBef>
                <a:spcPct val="20000"/>
              </a:spcBef>
            </a:pPr>
            <a:r>
              <a:rPr lang="en-US" b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44" name="Rectangle 138"/>
          <p:cNvSpPr>
            <a:spLocks noChangeArrowheads="1"/>
          </p:cNvSpPr>
          <p:nvPr/>
        </p:nvSpPr>
        <p:spPr bwMode="auto">
          <a:xfrm>
            <a:off x="3695700" y="5302250"/>
            <a:ext cx="935038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ctr">
              <a:spcBef>
                <a:spcPct val="20000"/>
              </a:spcBef>
            </a:pPr>
            <a:r>
              <a:rPr lang="en-US" b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45" name="Rectangle 128"/>
          <p:cNvSpPr>
            <a:spLocks noChangeArrowheads="1"/>
          </p:cNvSpPr>
          <p:nvPr/>
        </p:nvSpPr>
        <p:spPr bwMode="auto">
          <a:xfrm>
            <a:off x="3695700" y="4846638"/>
            <a:ext cx="935038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ctr">
              <a:spcBef>
                <a:spcPct val="20000"/>
              </a:spcBef>
            </a:pPr>
            <a:r>
              <a:rPr lang="en-US" b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46" name="Rectangle 118"/>
          <p:cNvSpPr>
            <a:spLocks noChangeArrowheads="1"/>
          </p:cNvSpPr>
          <p:nvPr/>
        </p:nvSpPr>
        <p:spPr bwMode="auto">
          <a:xfrm>
            <a:off x="3695700" y="4391025"/>
            <a:ext cx="935038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ctr">
              <a:spcBef>
                <a:spcPct val="20000"/>
              </a:spcBef>
            </a:pPr>
            <a:r>
              <a:rPr lang="en-US" b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47" name="Rectangle 108"/>
          <p:cNvSpPr>
            <a:spLocks noChangeArrowheads="1"/>
          </p:cNvSpPr>
          <p:nvPr/>
        </p:nvSpPr>
        <p:spPr bwMode="auto">
          <a:xfrm>
            <a:off x="3695700" y="3935413"/>
            <a:ext cx="935038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ctr">
              <a:spcBef>
                <a:spcPct val="20000"/>
              </a:spcBef>
            </a:pPr>
            <a:r>
              <a:rPr lang="en-US" b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48" name="Rectangle 98"/>
          <p:cNvSpPr>
            <a:spLocks noChangeArrowheads="1"/>
          </p:cNvSpPr>
          <p:nvPr/>
        </p:nvSpPr>
        <p:spPr bwMode="auto">
          <a:xfrm>
            <a:off x="3695700" y="3479800"/>
            <a:ext cx="935038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ctr">
              <a:spcBef>
                <a:spcPct val="20000"/>
              </a:spcBef>
            </a:pPr>
            <a:r>
              <a:rPr lang="en-US" b="0">
                <a:solidFill>
                  <a:srgbClr val="FF0000"/>
                </a:solidFill>
              </a:rPr>
              <a:t>0</a:t>
            </a:r>
          </a:p>
        </p:txBody>
      </p:sp>
      <p:grpSp>
        <p:nvGrpSpPr>
          <p:cNvPr id="149" name="Group 600"/>
          <p:cNvGrpSpPr>
            <a:grpSpLocks/>
          </p:cNvGrpSpPr>
          <p:nvPr/>
        </p:nvGrpSpPr>
        <p:grpSpPr bwMode="auto">
          <a:xfrm>
            <a:off x="4630738" y="3024188"/>
            <a:ext cx="936625" cy="3644900"/>
            <a:chOff x="2971" y="1759"/>
            <a:chExt cx="590" cy="2296"/>
          </a:xfrm>
        </p:grpSpPr>
        <p:sp>
          <p:nvSpPr>
            <p:cNvPr id="150" name="Rectangle 159"/>
            <p:cNvSpPr>
              <a:spLocks noChangeArrowheads="1"/>
            </p:cNvSpPr>
            <p:nvPr/>
          </p:nvSpPr>
          <p:spPr bwMode="auto">
            <a:xfrm>
              <a:off x="2971" y="3768"/>
              <a:ext cx="590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>
                <a:spcBef>
                  <a:spcPct val="20000"/>
                </a:spcBef>
              </a:pPr>
              <a:r>
                <a:rPr lang="en-US" b="0">
                  <a:solidFill>
                    <a:srgbClr val="FF0000"/>
                  </a:solidFill>
                </a:rPr>
                <a:t>0</a:t>
              </a:r>
            </a:p>
          </p:txBody>
        </p:sp>
        <p:sp>
          <p:nvSpPr>
            <p:cNvPr id="151" name="Rectangle 149"/>
            <p:cNvSpPr>
              <a:spLocks noChangeArrowheads="1"/>
            </p:cNvSpPr>
            <p:nvPr/>
          </p:nvSpPr>
          <p:spPr bwMode="auto">
            <a:xfrm>
              <a:off x="2971" y="3481"/>
              <a:ext cx="590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>
                <a:spcBef>
                  <a:spcPct val="20000"/>
                </a:spcBef>
              </a:pPr>
              <a:r>
                <a:rPr lang="en-US" b="0">
                  <a:solidFill>
                    <a:srgbClr val="FF0000"/>
                  </a:solidFill>
                </a:rPr>
                <a:t>0</a:t>
              </a:r>
            </a:p>
          </p:txBody>
        </p:sp>
        <p:sp>
          <p:nvSpPr>
            <p:cNvPr id="152" name="Rectangle 139"/>
            <p:cNvSpPr>
              <a:spLocks noChangeArrowheads="1"/>
            </p:cNvSpPr>
            <p:nvPr/>
          </p:nvSpPr>
          <p:spPr bwMode="auto">
            <a:xfrm>
              <a:off x="2971" y="3194"/>
              <a:ext cx="590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>
                <a:spcBef>
                  <a:spcPct val="20000"/>
                </a:spcBef>
              </a:pPr>
              <a:r>
                <a:rPr lang="en-US" b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153" name="Rectangle 129"/>
            <p:cNvSpPr>
              <a:spLocks noChangeArrowheads="1"/>
            </p:cNvSpPr>
            <p:nvPr/>
          </p:nvSpPr>
          <p:spPr bwMode="auto">
            <a:xfrm>
              <a:off x="2971" y="2907"/>
              <a:ext cx="590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>
                <a:spcBef>
                  <a:spcPct val="20000"/>
                </a:spcBef>
              </a:pPr>
              <a:r>
                <a:rPr lang="en-US" b="0">
                  <a:solidFill>
                    <a:srgbClr val="FF0000"/>
                  </a:solidFill>
                </a:rPr>
                <a:t>0</a:t>
              </a:r>
            </a:p>
          </p:txBody>
        </p:sp>
        <p:sp>
          <p:nvSpPr>
            <p:cNvPr id="154" name="Rectangle 119"/>
            <p:cNvSpPr>
              <a:spLocks noChangeArrowheads="1"/>
            </p:cNvSpPr>
            <p:nvPr/>
          </p:nvSpPr>
          <p:spPr bwMode="auto">
            <a:xfrm>
              <a:off x="2971" y="2620"/>
              <a:ext cx="590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>
                <a:spcBef>
                  <a:spcPct val="20000"/>
                </a:spcBef>
              </a:pPr>
              <a:r>
                <a:rPr lang="en-US" b="0">
                  <a:solidFill>
                    <a:srgbClr val="FF0000"/>
                  </a:solidFill>
                </a:rPr>
                <a:t>0</a:t>
              </a:r>
            </a:p>
          </p:txBody>
        </p:sp>
        <p:sp>
          <p:nvSpPr>
            <p:cNvPr id="155" name="Rectangle 109"/>
            <p:cNvSpPr>
              <a:spLocks noChangeArrowheads="1"/>
            </p:cNvSpPr>
            <p:nvPr/>
          </p:nvSpPr>
          <p:spPr bwMode="auto">
            <a:xfrm>
              <a:off x="2971" y="2333"/>
              <a:ext cx="590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>
                <a:spcBef>
                  <a:spcPct val="20000"/>
                </a:spcBef>
              </a:pPr>
              <a:r>
                <a:rPr lang="en-US" b="0">
                  <a:solidFill>
                    <a:srgbClr val="FF0000"/>
                  </a:solidFill>
                </a:rPr>
                <a:t>0</a:t>
              </a:r>
            </a:p>
          </p:txBody>
        </p:sp>
        <p:sp>
          <p:nvSpPr>
            <p:cNvPr id="156" name="Rectangle 99"/>
            <p:cNvSpPr>
              <a:spLocks noChangeArrowheads="1"/>
            </p:cNvSpPr>
            <p:nvPr/>
          </p:nvSpPr>
          <p:spPr bwMode="auto">
            <a:xfrm>
              <a:off x="2971" y="2046"/>
              <a:ext cx="590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>
                <a:spcBef>
                  <a:spcPct val="20000"/>
                </a:spcBef>
              </a:pPr>
              <a:r>
                <a:rPr lang="en-US" b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157" name="Rectangle 89"/>
            <p:cNvSpPr>
              <a:spLocks noChangeArrowheads="1"/>
            </p:cNvSpPr>
            <p:nvPr/>
          </p:nvSpPr>
          <p:spPr bwMode="auto">
            <a:xfrm>
              <a:off x="2971" y="1759"/>
              <a:ext cx="590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>
                <a:spcBef>
                  <a:spcPct val="20000"/>
                </a:spcBef>
              </a:pPr>
              <a:r>
                <a:rPr lang="en-US" b="0">
                  <a:solidFill>
                    <a:srgbClr val="FF0000"/>
                  </a:solidFill>
                </a:rPr>
                <a:t>0</a:t>
              </a:r>
            </a:p>
          </p:txBody>
        </p:sp>
      </p:grpSp>
      <p:sp>
        <p:nvSpPr>
          <p:cNvPr id="158" name="Rectangle 88"/>
          <p:cNvSpPr>
            <a:spLocks noChangeArrowheads="1"/>
          </p:cNvSpPr>
          <p:nvPr/>
        </p:nvSpPr>
        <p:spPr bwMode="auto">
          <a:xfrm>
            <a:off x="3695700" y="3024188"/>
            <a:ext cx="935038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ctr">
              <a:spcBef>
                <a:spcPct val="20000"/>
              </a:spcBef>
            </a:pPr>
            <a:r>
              <a:rPr lang="en-US" b="0">
                <a:solidFill>
                  <a:srgbClr val="FF0000"/>
                </a:solidFill>
              </a:rPr>
              <a:t>0</a:t>
            </a:r>
          </a:p>
        </p:txBody>
      </p:sp>
      <p:grpSp>
        <p:nvGrpSpPr>
          <p:cNvPr id="159" name="Group 599"/>
          <p:cNvGrpSpPr>
            <a:grpSpLocks/>
          </p:cNvGrpSpPr>
          <p:nvPr/>
        </p:nvGrpSpPr>
        <p:grpSpPr bwMode="auto">
          <a:xfrm>
            <a:off x="5567363" y="3024188"/>
            <a:ext cx="2555875" cy="3644900"/>
            <a:chOff x="3561" y="1759"/>
            <a:chExt cx="1610" cy="2296"/>
          </a:xfrm>
        </p:grpSpPr>
        <p:sp>
          <p:nvSpPr>
            <p:cNvPr id="160" name="Rectangle 163"/>
            <p:cNvSpPr>
              <a:spLocks noChangeArrowheads="1"/>
            </p:cNvSpPr>
            <p:nvPr/>
          </p:nvSpPr>
          <p:spPr bwMode="auto">
            <a:xfrm>
              <a:off x="4786" y="3768"/>
              <a:ext cx="385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>
                <a:spcBef>
                  <a:spcPct val="20000"/>
                </a:spcBef>
              </a:pPr>
              <a:r>
                <a:rPr lang="en-US" b="0"/>
                <a:t>1</a:t>
              </a:r>
            </a:p>
          </p:txBody>
        </p:sp>
        <p:sp>
          <p:nvSpPr>
            <p:cNvPr id="161" name="Rectangle 162"/>
            <p:cNvSpPr>
              <a:spLocks noChangeArrowheads="1"/>
            </p:cNvSpPr>
            <p:nvPr/>
          </p:nvSpPr>
          <p:spPr bwMode="auto">
            <a:xfrm>
              <a:off x="4378" y="3768"/>
              <a:ext cx="408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>
                <a:spcBef>
                  <a:spcPct val="20000"/>
                </a:spcBef>
              </a:pPr>
              <a:r>
                <a:rPr lang="en-US" b="0"/>
                <a:t>1</a:t>
              </a:r>
            </a:p>
          </p:txBody>
        </p:sp>
        <p:sp>
          <p:nvSpPr>
            <p:cNvPr id="162" name="Rectangle 161"/>
            <p:cNvSpPr>
              <a:spLocks noChangeArrowheads="1"/>
            </p:cNvSpPr>
            <p:nvPr/>
          </p:nvSpPr>
          <p:spPr bwMode="auto">
            <a:xfrm>
              <a:off x="3969" y="3768"/>
              <a:ext cx="409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>
                <a:spcBef>
                  <a:spcPct val="20000"/>
                </a:spcBef>
              </a:pPr>
              <a:r>
                <a:rPr lang="en-US" b="0"/>
                <a:t>1</a:t>
              </a:r>
            </a:p>
          </p:txBody>
        </p:sp>
        <p:sp>
          <p:nvSpPr>
            <p:cNvPr id="163" name="Rectangle 153"/>
            <p:cNvSpPr>
              <a:spLocks noChangeArrowheads="1"/>
            </p:cNvSpPr>
            <p:nvPr/>
          </p:nvSpPr>
          <p:spPr bwMode="auto">
            <a:xfrm>
              <a:off x="4786" y="3481"/>
              <a:ext cx="385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>
                <a:spcBef>
                  <a:spcPct val="20000"/>
                </a:spcBef>
              </a:pPr>
              <a:r>
                <a:rPr lang="en-US" b="0"/>
                <a:t>1</a:t>
              </a:r>
            </a:p>
          </p:txBody>
        </p:sp>
        <p:sp>
          <p:nvSpPr>
            <p:cNvPr id="164" name="Rectangle 152"/>
            <p:cNvSpPr>
              <a:spLocks noChangeArrowheads="1"/>
            </p:cNvSpPr>
            <p:nvPr/>
          </p:nvSpPr>
          <p:spPr bwMode="auto">
            <a:xfrm>
              <a:off x="4378" y="3481"/>
              <a:ext cx="408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>
                <a:spcBef>
                  <a:spcPct val="20000"/>
                </a:spcBef>
              </a:pPr>
              <a:r>
                <a:rPr lang="en-US" b="0"/>
                <a:t>0</a:t>
              </a:r>
            </a:p>
          </p:txBody>
        </p:sp>
        <p:sp>
          <p:nvSpPr>
            <p:cNvPr id="165" name="Rectangle 151"/>
            <p:cNvSpPr>
              <a:spLocks noChangeArrowheads="1"/>
            </p:cNvSpPr>
            <p:nvPr/>
          </p:nvSpPr>
          <p:spPr bwMode="auto">
            <a:xfrm>
              <a:off x="3969" y="3481"/>
              <a:ext cx="409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>
                <a:spcBef>
                  <a:spcPct val="20000"/>
                </a:spcBef>
              </a:pPr>
              <a:r>
                <a:rPr lang="en-US" b="0"/>
                <a:t>1</a:t>
              </a:r>
            </a:p>
          </p:txBody>
        </p:sp>
        <p:sp>
          <p:nvSpPr>
            <p:cNvPr id="166" name="Rectangle 143"/>
            <p:cNvSpPr>
              <a:spLocks noChangeArrowheads="1"/>
            </p:cNvSpPr>
            <p:nvPr/>
          </p:nvSpPr>
          <p:spPr bwMode="auto">
            <a:xfrm>
              <a:off x="4786" y="3194"/>
              <a:ext cx="385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>
                <a:spcBef>
                  <a:spcPct val="20000"/>
                </a:spcBef>
              </a:pPr>
              <a:r>
                <a:rPr lang="en-US" b="0"/>
                <a:t>1</a:t>
              </a:r>
            </a:p>
          </p:txBody>
        </p:sp>
        <p:sp>
          <p:nvSpPr>
            <p:cNvPr id="167" name="Rectangle 142"/>
            <p:cNvSpPr>
              <a:spLocks noChangeArrowheads="1"/>
            </p:cNvSpPr>
            <p:nvPr/>
          </p:nvSpPr>
          <p:spPr bwMode="auto">
            <a:xfrm>
              <a:off x="4378" y="3194"/>
              <a:ext cx="408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>
                <a:spcBef>
                  <a:spcPct val="20000"/>
                </a:spcBef>
              </a:pPr>
              <a:r>
                <a:rPr lang="en-US" b="0"/>
                <a:t>1</a:t>
              </a:r>
            </a:p>
          </p:txBody>
        </p:sp>
        <p:sp>
          <p:nvSpPr>
            <p:cNvPr id="168" name="Rectangle 141"/>
            <p:cNvSpPr>
              <a:spLocks noChangeArrowheads="1"/>
            </p:cNvSpPr>
            <p:nvPr/>
          </p:nvSpPr>
          <p:spPr bwMode="auto">
            <a:xfrm>
              <a:off x="3969" y="3194"/>
              <a:ext cx="409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>
                <a:spcBef>
                  <a:spcPct val="20000"/>
                </a:spcBef>
              </a:pPr>
              <a:r>
                <a:rPr lang="en-US" b="0"/>
                <a:t>0</a:t>
              </a:r>
            </a:p>
          </p:txBody>
        </p:sp>
        <p:sp>
          <p:nvSpPr>
            <p:cNvPr id="169" name="Rectangle 133"/>
            <p:cNvSpPr>
              <a:spLocks noChangeArrowheads="1"/>
            </p:cNvSpPr>
            <p:nvPr/>
          </p:nvSpPr>
          <p:spPr bwMode="auto">
            <a:xfrm>
              <a:off x="4786" y="2907"/>
              <a:ext cx="385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>
                <a:spcBef>
                  <a:spcPct val="20000"/>
                </a:spcBef>
              </a:pPr>
              <a:r>
                <a:rPr lang="en-US" b="0"/>
                <a:t>1</a:t>
              </a:r>
            </a:p>
          </p:txBody>
        </p:sp>
        <p:sp>
          <p:nvSpPr>
            <p:cNvPr id="170" name="Rectangle 132"/>
            <p:cNvSpPr>
              <a:spLocks noChangeArrowheads="1"/>
            </p:cNvSpPr>
            <p:nvPr/>
          </p:nvSpPr>
          <p:spPr bwMode="auto">
            <a:xfrm>
              <a:off x="4378" y="2907"/>
              <a:ext cx="408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>
                <a:spcBef>
                  <a:spcPct val="20000"/>
                </a:spcBef>
              </a:pPr>
              <a:r>
                <a:rPr lang="en-US" b="0"/>
                <a:t>0</a:t>
              </a:r>
            </a:p>
          </p:txBody>
        </p:sp>
        <p:sp>
          <p:nvSpPr>
            <p:cNvPr id="171" name="Rectangle 131"/>
            <p:cNvSpPr>
              <a:spLocks noChangeArrowheads="1"/>
            </p:cNvSpPr>
            <p:nvPr/>
          </p:nvSpPr>
          <p:spPr bwMode="auto">
            <a:xfrm>
              <a:off x="3969" y="2907"/>
              <a:ext cx="409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>
                <a:spcBef>
                  <a:spcPct val="20000"/>
                </a:spcBef>
              </a:pPr>
              <a:r>
                <a:rPr lang="en-US" b="0"/>
                <a:t>1</a:t>
              </a:r>
            </a:p>
          </p:txBody>
        </p:sp>
        <p:sp>
          <p:nvSpPr>
            <p:cNvPr id="172" name="Rectangle 123"/>
            <p:cNvSpPr>
              <a:spLocks noChangeArrowheads="1"/>
            </p:cNvSpPr>
            <p:nvPr/>
          </p:nvSpPr>
          <p:spPr bwMode="auto">
            <a:xfrm>
              <a:off x="4786" y="2620"/>
              <a:ext cx="385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>
                <a:spcBef>
                  <a:spcPct val="20000"/>
                </a:spcBef>
              </a:pPr>
              <a:r>
                <a:rPr lang="en-US" b="0"/>
                <a:t>1</a:t>
              </a:r>
            </a:p>
          </p:txBody>
        </p:sp>
        <p:sp>
          <p:nvSpPr>
            <p:cNvPr id="173" name="Rectangle 122"/>
            <p:cNvSpPr>
              <a:spLocks noChangeArrowheads="1"/>
            </p:cNvSpPr>
            <p:nvPr/>
          </p:nvSpPr>
          <p:spPr bwMode="auto">
            <a:xfrm>
              <a:off x="4378" y="2620"/>
              <a:ext cx="408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>
                <a:spcBef>
                  <a:spcPct val="20000"/>
                </a:spcBef>
              </a:pPr>
              <a:r>
                <a:rPr lang="en-US" b="0"/>
                <a:t>1</a:t>
              </a:r>
            </a:p>
          </p:txBody>
        </p:sp>
        <p:sp>
          <p:nvSpPr>
            <p:cNvPr id="174" name="Rectangle 121"/>
            <p:cNvSpPr>
              <a:spLocks noChangeArrowheads="1"/>
            </p:cNvSpPr>
            <p:nvPr/>
          </p:nvSpPr>
          <p:spPr bwMode="auto">
            <a:xfrm>
              <a:off x="3969" y="2620"/>
              <a:ext cx="409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>
                <a:spcBef>
                  <a:spcPct val="20000"/>
                </a:spcBef>
              </a:pPr>
              <a:r>
                <a:rPr lang="en-US" b="0"/>
                <a:t>1</a:t>
              </a:r>
            </a:p>
          </p:txBody>
        </p:sp>
        <p:sp>
          <p:nvSpPr>
            <p:cNvPr id="175" name="Rectangle 113"/>
            <p:cNvSpPr>
              <a:spLocks noChangeArrowheads="1"/>
            </p:cNvSpPr>
            <p:nvPr/>
          </p:nvSpPr>
          <p:spPr bwMode="auto">
            <a:xfrm>
              <a:off x="4786" y="2333"/>
              <a:ext cx="385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>
                <a:spcBef>
                  <a:spcPct val="20000"/>
                </a:spcBef>
              </a:pPr>
              <a:r>
                <a:rPr lang="en-US" b="0"/>
                <a:t>1</a:t>
              </a:r>
            </a:p>
          </p:txBody>
        </p:sp>
        <p:sp>
          <p:nvSpPr>
            <p:cNvPr id="176" name="Rectangle 112"/>
            <p:cNvSpPr>
              <a:spLocks noChangeArrowheads="1"/>
            </p:cNvSpPr>
            <p:nvPr/>
          </p:nvSpPr>
          <p:spPr bwMode="auto">
            <a:xfrm>
              <a:off x="4378" y="2333"/>
              <a:ext cx="408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>
                <a:spcBef>
                  <a:spcPct val="20000"/>
                </a:spcBef>
              </a:pPr>
              <a:r>
                <a:rPr lang="en-US" b="0"/>
                <a:t>0</a:t>
              </a:r>
            </a:p>
          </p:txBody>
        </p:sp>
        <p:sp>
          <p:nvSpPr>
            <p:cNvPr id="177" name="Rectangle 111"/>
            <p:cNvSpPr>
              <a:spLocks noChangeArrowheads="1"/>
            </p:cNvSpPr>
            <p:nvPr/>
          </p:nvSpPr>
          <p:spPr bwMode="auto">
            <a:xfrm>
              <a:off x="3969" y="2333"/>
              <a:ext cx="409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>
                <a:spcBef>
                  <a:spcPct val="20000"/>
                </a:spcBef>
              </a:pPr>
              <a:r>
                <a:rPr lang="en-US" b="0"/>
                <a:t>1</a:t>
              </a:r>
            </a:p>
          </p:txBody>
        </p:sp>
        <p:sp>
          <p:nvSpPr>
            <p:cNvPr id="178" name="Rectangle 103"/>
            <p:cNvSpPr>
              <a:spLocks noChangeArrowheads="1"/>
            </p:cNvSpPr>
            <p:nvPr/>
          </p:nvSpPr>
          <p:spPr bwMode="auto">
            <a:xfrm>
              <a:off x="4786" y="2046"/>
              <a:ext cx="385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>
                <a:spcBef>
                  <a:spcPct val="20000"/>
                </a:spcBef>
              </a:pPr>
              <a:r>
                <a:rPr lang="en-US" b="0"/>
                <a:t>1</a:t>
              </a:r>
            </a:p>
          </p:txBody>
        </p:sp>
        <p:sp>
          <p:nvSpPr>
            <p:cNvPr id="179" name="Rectangle 102"/>
            <p:cNvSpPr>
              <a:spLocks noChangeArrowheads="1"/>
            </p:cNvSpPr>
            <p:nvPr/>
          </p:nvSpPr>
          <p:spPr bwMode="auto">
            <a:xfrm>
              <a:off x="4378" y="2046"/>
              <a:ext cx="408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>
                <a:spcBef>
                  <a:spcPct val="20000"/>
                </a:spcBef>
              </a:pPr>
              <a:r>
                <a:rPr lang="en-US" b="0"/>
                <a:t>1</a:t>
              </a:r>
            </a:p>
          </p:txBody>
        </p:sp>
        <p:sp>
          <p:nvSpPr>
            <p:cNvPr id="180" name="Rectangle 101"/>
            <p:cNvSpPr>
              <a:spLocks noChangeArrowheads="1"/>
            </p:cNvSpPr>
            <p:nvPr/>
          </p:nvSpPr>
          <p:spPr bwMode="auto">
            <a:xfrm>
              <a:off x="3969" y="2046"/>
              <a:ext cx="409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>
                <a:spcBef>
                  <a:spcPct val="20000"/>
                </a:spcBef>
              </a:pPr>
              <a:r>
                <a:rPr lang="en-US" b="0"/>
                <a:t>0</a:t>
              </a:r>
            </a:p>
          </p:txBody>
        </p:sp>
        <p:sp>
          <p:nvSpPr>
            <p:cNvPr id="181" name="Rectangle 93"/>
            <p:cNvSpPr>
              <a:spLocks noChangeArrowheads="1"/>
            </p:cNvSpPr>
            <p:nvPr/>
          </p:nvSpPr>
          <p:spPr bwMode="auto">
            <a:xfrm>
              <a:off x="4786" y="1759"/>
              <a:ext cx="385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>
                <a:spcBef>
                  <a:spcPct val="20000"/>
                </a:spcBef>
              </a:pPr>
              <a:r>
                <a:rPr lang="en-US" b="0"/>
                <a:t>1</a:t>
              </a:r>
            </a:p>
          </p:txBody>
        </p:sp>
        <p:sp>
          <p:nvSpPr>
            <p:cNvPr id="182" name="Rectangle 92"/>
            <p:cNvSpPr>
              <a:spLocks noChangeArrowheads="1"/>
            </p:cNvSpPr>
            <p:nvPr/>
          </p:nvSpPr>
          <p:spPr bwMode="auto">
            <a:xfrm>
              <a:off x="4378" y="1759"/>
              <a:ext cx="408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>
                <a:spcBef>
                  <a:spcPct val="20000"/>
                </a:spcBef>
              </a:pPr>
              <a:r>
                <a:rPr lang="en-US" b="0"/>
                <a:t>0</a:t>
              </a:r>
            </a:p>
          </p:txBody>
        </p:sp>
        <p:sp>
          <p:nvSpPr>
            <p:cNvPr id="183" name="Rectangle 91"/>
            <p:cNvSpPr>
              <a:spLocks noChangeArrowheads="1"/>
            </p:cNvSpPr>
            <p:nvPr/>
          </p:nvSpPr>
          <p:spPr bwMode="auto">
            <a:xfrm>
              <a:off x="3969" y="1759"/>
              <a:ext cx="409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>
                <a:spcBef>
                  <a:spcPct val="20000"/>
                </a:spcBef>
              </a:pPr>
              <a:r>
                <a:rPr lang="en-US" b="0"/>
                <a:t>1</a:t>
              </a:r>
            </a:p>
          </p:txBody>
        </p:sp>
        <p:grpSp>
          <p:nvGrpSpPr>
            <p:cNvPr id="184" name="Group 598"/>
            <p:cNvGrpSpPr>
              <a:grpSpLocks/>
            </p:cNvGrpSpPr>
            <p:nvPr/>
          </p:nvGrpSpPr>
          <p:grpSpPr bwMode="auto">
            <a:xfrm>
              <a:off x="3561" y="1759"/>
              <a:ext cx="408" cy="2296"/>
              <a:chOff x="3561" y="1759"/>
              <a:chExt cx="408" cy="2296"/>
            </a:xfrm>
          </p:grpSpPr>
          <p:sp>
            <p:nvSpPr>
              <p:cNvPr id="185" name="Rectangle 160"/>
              <p:cNvSpPr>
                <a:spLocks noChangeArrowheads="1"/>
              </p:cNvSpPr>
              <p:nvPr/>
            </p:nvSpPr>
            <p:spPr bwMode="auto">
              <a:xfrm>
                <a:off x="3561" y="3768"/>
                <a:ext cx="408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>
                  <a:spcBef>
                    <a:spcPct val="20000"/>
                  </a:spcBef>
                </a:pPr>
                <a:r>
                  <a:rPr lang="en-US" b="0"/>
                  <a:t>1</a:t>
                </a:r>
              </a:p>
            </p:txBody>
          </p:sp>
          <p:sp>
            <p:nvSpPr>
              <p:cNvPr id="186" name="Rectangle 150"/>
              <p:cNvSpPr>
                <a:spLocks noChangeArrowheads="1"/>
              </p:cNvSpPr>
              <p:nvPr/>
            </p:nvSpPr>
            <p:spPr bwMode="auto">
              <a:xfrm>
                <a:off x="3561" y="3481"/>
                <a:ext cx="408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>
                  <a:spcBef>
                    <a:spcPct val="20000"/>
                  </a:spcBef>
                </a:pPr>
                <a:r>
                  <a:rPr lang="en-US" b="0"/>
                  <a:t>0</a:t>
                </a:r>
              </a:p>
            </p:txBody>
          </p:sp>
          <p:sp>
            <p:nvSpPr>
              <p:cNvPr id="187" name="Rectangle 140"/>
              <p:cNvSpPr>
                <a:spLocks noChangeArrowheads="1"/>
              </p:cNvSpPr>
              <p:nvPr/>
            </p:nvSpPr>
            <p:spPr bwMode="auto">
              <a:xfrm>
                <a:off x="3561" y="3194"/>
                <a:ext cx="408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>
                  <a:spcBef>
                    <a:spcPct val="20000"/>
                  </a:spcBef>
                </a:pPr>
                <a:r>
                  <a:rPr lang="en-US" b="0"/>
                  <a:t>0</a:t>
                </a:r>
              </a:p>
            </p:txBody>
          </p:sp>
          <p:sp>
            <p:nvSpPr>
              <p:cNvPr id="188" name="Rectangle 130"/>
              <p:cNvSpPr>
                <a:spLocks noChangeArrowheads="1"/>
              </p:cNvSpPr>
              <p:nvPr/>
            </p:nvSpPr>
            <p:spPr bwMode="auto">
              <a:xfrm>
                <a:off x="3561" y="2907"/>
                <a:ext cx="408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>
                  <a:spcBef>
                    <a:spcPct val="20000"/>
                  </a:spcBef>
                </a:pPr>
                <a:r>
                  <a:rPr lang="en-US" b="0"/>
                  <a:t>0</a:t>
                </a:r>
              </a:p>
            </p:txBody>
          </p:sp>
          <p:sp>
            <p:nvSpPr>
              <p:cNvPr id="189" name="Rectangle 120"/>
              <p:cNvSpPr>
                <a:spLocks noChangeArrowheads="1"/>
              </p:cNvSpPr>
              <p:nvPr/>
            </p:nvSpPr>
            <p:spPr bwMode="auto">
              <a:xfrm>
                <a:off x="3561" y="2620"/>
                <a:ext cx="408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>
                  <a:spcBef>
                    <a:spcPct val="20000"/>
                  </a:spcBef>
                </a:pPr>
                <a:r>
                  <a:rPr lang="en-US" b="0"/>
                  <a:t>1</a:t>
                </a:r>
              </a:p>
            </p:txBody>
          </p:sp>
          <p:sp>
            <p:nvSpPr>
              <p:cNvPr id="190" name="Rectangle 110"/>
              <p:cNvSpPr>
                <a:spLocks noChangeArrowheads="1"/>
              </p:cNvSpPr>
              <p:nvPr/>
            </p:nvSpPr>
            <p:spPr bwMode="auto">
              <a:xfrm>
                <a:off x="3561" y="2333"/>
                <a:ext cx="408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>
                  <a:spcBef>
                    <a:spcPct val="20000"/>
                  </a:spcBef>
                </a:pPr>
                <a:r>
                  <a:rPr lang="en-US" b="0"/>
                  <a:t>0</a:t>
                </a:r>
              </a:p>
            </p:txBody>
          </p:sp>
          <p:sp>
            <p:nvSpPr>
              <p:cNvPr id="191" name="Rectangle 100"/>
              <p:cNvSpPr>
                <a:spLocks noChangeArrowheads="1"/>
              </p:cNvSpPr>
              <p:nvPr/>
            </p:nvSpPr>
            <p:spPr bwMode="auto">
              <a:xfrm>
                <a:off x="3561" y="2046"/>
                <a:ext cx="408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>
                  <a:spcBef>
                    <a:spcPct val="20000"/>
                  </a:spcBef>
                </a:pPr>
                <a:r>
                  <a:rPr lang="en-US" b="0"/>
                  <a:t>0</a:t>
                </a:r>
              </a:p>
            </p:txBody>
          </p:sp>
          <p:sp>
            <p:nvSpPr>
              <p:cNvPr id="192" name="Rectangle 90"/>
              <p:cNvSpPr>
                <a:spLocks noChangeArrowheads="1"/>
              </p:cNvSpPr>
              <p:nvPr/>
            </p:nvSpPr>
            <p:spPr bwMode="auto">
              <a:xfrm>
                <a:off x="3561" y="1759"/>
                <a:ext cx="408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>
                  <a:spcBef>
                    <a:spcPct val="20000"/>
                  </a:spcBef>
                </a:pPr>
                <a:r>
                  <a:rPr lang="en-US" b="0"/>
                  <a:t>0</a:t>
                </a:r>
              </a:p>
            </p:txBody>
          </p:sp>
        </p:grpSp>
      </p:grpSp>
      <p:grpSp>
        <p:nvGrpSpPr>
          <p:cNvPr id="193" name="Group 596"/>
          <p:cNvGrpSpPr>
            <a:grpSpLocks/>
          </p:cNvGrpSpPr>
          <p:nvPr/>
        </p:nvGrpSpPr>
        <p:grpSpPr bwMode="auto">
          <a:xfrm>
            <a:off x="215900" y="3024188"/>
            <a:ext cx="3479800" cy="3644900"/>
            <a:chOff x="190" y="1759"/>
            <a:chExt cx="2192" cy="2296"/>
          </a:xfrm>
        </p:grpSpPr>
        <p:sp>
          <p:nvSpPr>
            <p:cNvPr id="194" name="Rectangle 157"/>
            <p:cNvSpPr>
              <a:spLocks noChangeArrowheads="1"/>
            </p:cNvSpPr>
            <p:nvPr/>
          </p:nvSpPr>
          <p:spPr bwMode="auto">
            <a:xfrm>
              <a:off x="1769" y="3768"/>
              <a:ext cx="613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>
                <a:spcBef>
                  <a:spcPct val="20000"/>
                </a:spcBef>
              </a:pPr>
              <a:r>
                <a:rPr lang="en-US" b="0"/>
                <a:t>1</a:t>
              </a:r>
            </a:p>
          </p:txBody>
        </p:sp>
        <p:sp>
          <p:nvSpPr>
            <p:cNvPr id="195" name="Rectangle 156"/>
            <p:cNvSpPr>
              <a:spLocks noChangeArrowheads="1"/>
            </p:cNvSpPr>
            <p:nvPr/>
          </p:nvSpPr>
          <p:spPr bwMode="auto">
            <a:xfrm>
              <a:off x="998" y="3768"/>
              <a:ext cx="771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>
                <a:spcBef>
                  <a:spcPct val="20000"/>
                </a:spcBef>
              </a:pPr>
              <a:r>
                <a:rPr lang="en-US" b="0"/>
                <a:t>1</a:t>
              </a:r>
            </a:p>
          </p:txBody>
        </p:sp>
        <p:sp>
          <p:nvSpPr>
            <p:cNvPr id="196" name="Rectangle 155"/>
            <p:cNvSpPr>
              <a:spLocks noChangeArrowheads="1"/>
            </p:cNvSpPr>
            <p:nvPr/>
          </p:nvSpPr>
          <p:spPr bwMode="auto">
            <a:xfrm>
              <a:off x="190" y="3768"/>
              <a:ext cx="808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>
                <a:spcBef>
                  <a:spcPct val="20000"/>
                </a:spcBef>
              </a:pPr>
              <a:r>
                <a:rPr lang="en-US" b="0"/>
                <a:t>1</a:t>
              </a:r>
            </a:p>
          </p:txBody>
        </p:sp>
        <p:sp>
          <p:nvSpPr>
            <p:cNvPr id="197" name="Rectangle 147"/>
            <p:cNvSpPr>
              <a:spLocks noChangeArrowheads="1"/>
            </p:cNvSpPr>
            <p:nvPr/>
          </p:nvSpPr>
          <p:spPr bwMode="auto">
            <a:xfrm>
              <a:off x="1769" y="3481"/>
              <a:ext cx="613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>
                <a:spcBef>
                  <a:spcPct val="20000"/>
                </a:spcBef>
              </a:pPr>
              <a:r>
                <a:rPr lang="en-US" b="0"/>
                <a:t>0</a:t>
              </a:r>
            </a:p>
          </p:txBody>
        </p:sp>
        <p:sp>
          <p:nvSpPr>
            <p:cNvPr id="198" name="Rectangle 146"/>
            <p:cNvSpPr>
              <a:spLocks noChangeArrowheads="1"/>
            </p:cNvSpPr>
            <p:nvPr/>
          </p:nvSpPr>
          <p:spPr bwMode="auto">
            <a:xfrm>
              <a:off x="998" y="3481"/>
              <a:ext cx="771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>
                <a:spcBef>
                  <a:spcPct val="20000"/>
                </a:spcBef>
              </a:pPr>
              <a:r>
                <a:rPr lang="en-US" b="0"/>
                <a:t>1</a:t>
              </a:r>
            </a:p>
          </p:txBody>
        </p:sp>
        <p:sp>
          <p:nvSpPr>
            <p:cNvPr id="199" name="Rectangle 145"/>
            <p:cNvSpPr>
              <a:spLocks noChangeArrowheads="1"/>
            </p:cNvSpPr>
            <p:nvPr/>
          </p:nvSpPr>
          <p:spPr bwMode="auto">
            <a:xfrm>
              <a:off x="190" y="3481"/>
              <a:ext cx="808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>
                <a:spcBef>
                  <a:spcPct val="20000"/>
                </a:spcBef>
              </a:pPr>
              <a:r>
                <a:rPr lang="en-US" b="0"/>
                <a:t>1</a:t>
              </a:r>
            </a:p>
          </p:txBody>
        </p:sp>
        <p:sp>
          <p:nvSpPr>
            <p:cNvPr id="200" name="Rectangle 137"/>
            <p:cNvSpPr>
              <a:spLocks noChangeArrowheads="1"/>
            </p:cNvSpPr>
            <p:nvPr/>
          </p:nvSpPr>
          <p:spPr bwMode="auto">
            <a:xfrm>
              <a:off x="1769" y="3194"/>
              <a:ext cx="613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>
                <a:spcBef>
                  <a:spcPct val="20000"/>
                </a:spcBef>
              </a:pPr>
              <a:r>
                <a:rPr lang="en-US" b="0"/>
                <a:t>1</a:t>
              </a:r>
            </a:p>
          </p:txBody>
        </p:sp>
        <p:sp>
          <p:nvSpPr>
            <p:cNvPr id="201" name="Rectangle 136"/>
            <p:cNvSpPr>
              <a:spLocks noChangeArrowheads="1"/>
            </p:cNvSpPr>
            <p:nvPr/>
          </p:nvSpPr>
          <p:spPr bwMode="auto">
            <a:xfrm>
              <a:off x="998" y="3194"/>
              <a:ext cx="771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>
                <a:spcBef>
                  <a:spcPct val="20000"/>
                </a:spcBef>
              </a:pPr>
              <a:r>
                <a:rPr lang="en-US" b="0"/>
                <a:t>0</a:t>
              </a:r>
            </a:p>
          </p:txBody>
        </p:sp>
        <p:sp>
          <p:nvSpPr>
            <p:cNvPr id="202" name="Rectangle 135"/>
            <p:cNvSpPr>
              <a:spLocks noChangeArrowheads="1"/>
            </p:cNvSpPr>
            <p:nvPr/>
          </p:nvSpPr>
          <p:spPr bwMode="auto">
            <a:xfrm>
              <a:off x="190" y="3194"/>
              <a:ext cx="808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>
                <a:spcBef>
                  <a:spcPct val="20000"/>
                </a:spcBef>
              </a:pPr>
              <a:r>
                <a:rPr lang="en-US" b="0"/>
                <a:t>1</a:t>
              </a:r>
            </a:p>
          </p:txBody>
        </p:sp>
        <p:sp>
          <p:nvSpPr>
            <p:cNvPr id="203" name="Rectangle 127"/>
            <p:cNvSpPr>
              <a:spLocks noChangeArrowheads="1"/>
            </p:cNvSpPr>
            <p:nvPr/>
          </p:nvSpPr>
          <p:spPr bwMode="auto">
            <a:xfrm>
              <a:off x="1769" y="2907"/>
              <a:ext cx="613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>
                <a:spcBef>
                  <a:spcPct val="20000"/>
                </a:spcBef>
              </a:pPr>
              <a:r>
                <a:rPr lang="en-US" b="0"/>
                <a:t>0</a:t>
              </a:r>
            </a:p>
          </p:txBody>
        </p:sp>
        <p:sp>
          <p:nvSpPr>
            <p:cNvPr id="204" name="Rectangle 126"/>
            <p:cNvSpPr>
              <a:spLocks noChangeArrowheads="1"/>
            </p:cNvSpPr>
            <p:nvPr/>
          </p:nvSpPr>
          <p:spPr bwMode="auto">
            <a:xfrm>
              <a:off x="998" y="2907"/>
              <a:ext cx="771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>
                <a:spcBef>
                  <a:spcPct val="20000"/>
                </a:spcBef>
              </a:pPr>
              <a:r>
                <a:rPr lang="en-US" b="0"/>
                <a:t>0</a:t>
              </a:r>
            </a:p>
          </p:txBody>
        </p:sp>
        <p:sp>
          <p:nvSpPr>
            <p:cNvPr id="205" name="Rectangle 125"/>
            <p:cNvSpPr>
              <a:spLocks noChangeArrowheads="1"/>
            </p:cNvSpPr>
            <p:nvPr/>
          </p:nvSpPr>
          <p:spPr bwMode="auto">
            <a:xfrm>
              <a:off x="190" y="2907"/>
              <a:ext cx="808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>
                <a:spcBef>
                  <a:spcPct val="20000"/>
                </a:spcBef>
              </a:pPr>
              <a:r>
                <a:rPr lang="en-US" b="0"/>
                <a:t>1</a:t>
              </a:r>
            </a:p>
          </p:txBody>
        </p:sp>
        <p:sp>
          <p:nvSpPr>
            <p:cNvPr id="206" name="Rectangle 117"/>
            <p:cNvSpPr>
              <a:spLocks noChangeArrowheads="1"/>
            </p:cNvSpPr>
            <p:nvPr/>
          </p:nvSpPr>
          <p:spPr bwMode="auto">
            <a:xfrm>
              <a:off x="1769" y="2620"/>
              <a:ext cx="613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>
                <a:spcBef>
                  <a:spcPct val="20000"/>
                </a:spcBef>
              </a:pPr>
              <a:r>
                <a:rPr lang="en-US" b="0"/>
                <a:t>1</a:t>
              </a:r>
            </a:p>
          </p:txBody>
        </p:sp>
        <p:sp>
          <p:nvSpPr>
            <p:cNvPr id="207" name="Rectangle 116"/>
            <p:cNvSpPr>
              <a:spLocks noChangeArrowheads="1"/>
            </p:cNvSpPr>
            <p:nvPr/>
          </p:nvSpPr>
          <p:spPr bwMode="auto">
            <a:xfrm>
              <a:off x="998" y="2620"/>
              <a:ext cx="771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>
                <a:spcBef>
                  <a:spcPct val="20000"/>
                </a:spcBef>
              </a:pPr>
              <a:r>
                <a:rPr lang="en-US" b="0"/>
                <a:t>1</a:t>
              </a:r>
            </a:p>
          </p:txBody>
        </p:sp>
        <p:sp>
          <p:nvSpPr>
            <p:cNvPr id="208" name="Rectangle 115"/>
            <p:cNvSpPr>
              <a:spLocks noChangeArrowheads="1"/>
            </p:cNvSpPr>
            <p:nvPr/>
          </p:nvSpPr>
          <p:spPr bwMode="auto">
            <a:xfrm>
              <a:off x="190" y="2620"/>
              <a:ext cx="808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>
                <a:spcBef>
                  <a:spcPct val="20000"/>
                </a:spcBef>
              </a:pPr>
              <a:r>
                <a:rPr lang="en-US" b="0"/>
                <a:t>0</a:t>
              </a:r>
            </a:p>
          </p:txBody>
        </p:sp>
        <p:sp>
          <p:nvSpPr>
            <p:cNvPr id="209" name="Rectangle 107"/>
            <p:cNvSpPr>
              <a:spLocks noChangeArrowheads="1"/>
            </p:cNvSpPr>
            <p:nvPr/>
          </p:nvSpPr>
          <p:spPr bwMode="auto">
            <a:xfrm>
              <a:off x="1769" y="2333"/>
              <a:ext cx="613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>
                <a:spcBef>
                  <a:spcPct val="20000"/>
                </a:spcBef>
              </a:pPr>
              <a:r>
                <a:rPr lang="en-US" b="0"/>
                <a:t>0</a:t>
              </a:r>
            </a:p>
          </p:txBody>
        </p:sp>
        <p:sp>
          <p:nvSpPr>
            <p:cNvPr id="210" name="Rectangle 106"/>
            <p:cNvSpPr>
              <a:spLocks noChangeArrowheads="1"/>
            </p:cNvSpPr>
            <p:nvPr/>
          </p:nvSpPr>
          <p:spPr bwMode="auto">
            <a:xfrm>
              <a:off x="998" y="2333"/>
              <a:ext cx="771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>
                <a:spcBef>
                  <a:spcPct val="20000"/>
                </a:spcBef>
              </a:pPr>
              <a:r>
                <a:rPr lang="en-US" b="0"/>
                <a:t>1</a:t>
              </a:r>
            </a:p>
          </p:txBody>
        </p:sp>
        <p:sp>
          <p:nvSpPr>
            <p:cNvPr id="211" name="Rectangle 105"/>
            <p:cNvSpPr>
              <a:spLocks noChangeArrowheads="1"/>
            </p:cNvSpPr>
            <p:nvPr/>
          </p:nvSpPr>
          <p:spPr bwMode="auto">
            <a:xfrm>
              <a:off x="190" y="2333"/>
              <a:ext cx="808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>
                <a:spcBef>
                  <a:spcPct val="20000"/>
                </a:spcBef>
              </a:pPr>
              <a:r>
                <a:rPr lang="en-US" b="0"/>
                <a:t>0</a:t>
              </a:r>
            </a:p>
          </p:txBody>
        </p:sp>
        <p:sp>
          <p:nvSpPr>
            <p:cNvPr id="212" name="Rectangle 97"/>
            <p:cNvSpPr>
              <a:spLocks noChangeArrowheads="1"/>
            </p:cNvSpPr>
            <p:nvPr/>
          </p:nvSpPr>
          <p:spPr bwMode="auto">
            <a:xfrm>
              <a:off x="1769" y="2046"/>
              <a:ext cx="613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>
                <a:spcBef>
                  <a:spcPct val="20000"/>
                </a:spcBef>
              </a:pPr>
              <a:r>
                <a:rPr lang="en-US" b="0"/>
                <a:t>1</a:t>
              </a:r>
            </a:p>
          </p:txBody>
        </p:sp>
        <p:sp>
          <p:nvSpPr>
            <p:cNvPr id="213" name="Rectangle 96"/>
            <p:cNvSpPr>
              <a:spLocks noChangeArrowheads="1"/>
            </p:cNvSpPr>
            <p:nvPr/>
          </p:nvSpPr>
          <p:spPr bwMode="auto">
            <a:xfrm>
              <a:off x="998" y="2046"/>
              <a:ext cx="771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>
                <a:spcBef>
                  <a:spcPct val="20000"/>
                </a:spcBef>
              </a:pPr>
              <a:r>
                <a:rPr lang="en-US" b="0"/>
                <a:t>0</a:t>
              </a:r>
            </a:p>
          </p:txBody>
        </p:sp>
        <p:sp>
          <p:nvSpPr>
            <p:cNvPr id="214" name="Rectangle 95"/>
            <p:cNvSpPr>
              <a:spLocks noChangeArrowheads="1"/>
            </p:cNvSpPr>
            <p:nvPr/>
          </p:nvSpPr>
          <p:spPr bwMode="auto">
            <a:xfrm>
              <a:off x="190" y="2046"/>
              <a:ext cx="808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>
                <a:spcBef>
                  <a:spcPct val="20000"/>
                </a:spcBef>
              </a:pPr>
              <a:r>
                <a:rPr lang="en-US" b="0"/>
                <a:t>0</a:t>
              </a:r>
            </a:p>
          </p:txBody>
        </p:sp>
        <p:sp>
          <p:nvSpPr>
            <p:cNvPr id="215" name="Rectangle 87"/>
            <p:cNvSpPr>
              <a:spLocks noChangeArrowheads="1"/>
            </p:cNvSpPr>
            <p:nvPr/>
          </p:nvSpPr>
          <p:spPr bwMode="auto">
            <a:xfrm>
              <a:off x="1769" y="1759"/>
              <a:ext cx="613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>
                <a:spcBef>
                  <a:spcPct val="20000"/>
                </a:spcBef>
              </a:pPr>
              <a:r>
                <a:rPr lang="en-US" b="0"/>
                <a:t>0</a:t>
              </a:r>
            </a:p>
          </p:txBody>
        </p:sp>
        <p:sp>
          <p:nvSpPr>
            <p:cNvPr id="216" name="Rectangle 86"/>
            <p:cNvSpPr>
              <a:spLocks noChangeArrowheads="1"/>
            </p:cNvSpPr>
            <p:nvPr/>
          </p:nvSpPr>
          <p:spPr bwMode="auto">
            <a:xfrm>
              <a:off x="998" y="1759"/>
              <a:ext cx="771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>
                <a:spcBef>
                  <a:spcPct val="20000"/>
                </a:spcBef>
              </a:pPr>
              <a:r>
                <a:rPr lang="en-US" b="0"/>
                <a:t>0</a:t>
              </a:r>
            </a:p>
          </p:txBody>
        </p:sp>
        <p:sp>
          <p:nvSpPr>
            <p:cNvPr id="217" name="Rectangle 85"/>
            <p:cNvSpPr>
              <a:spLocks noChangeArrowheads="1"/>
            </p:cNvSpPr>
            <p:nvPr/>
          </p:nvSpPr>
          <p:spPr bwMode="auto">
            <a:xfrm>
              <a:off x="190" y="1759"/>
              <a:ext cx="808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>
                <a:spcBef>
                  <a:spcPct val="20000"/>
                </a:spcBef>
              </a:pPr>
              <a:r>
                <a:rPr lang="en-US" b="0"/>
                <a:t>0</a:t>
              </a:r>
            </a:p>
          </p:txBody>
        </p:sp>
      </p:grpSp>
      <p:grpSp>
        <p:nvGrpSpPr>
          <p:cNvPr id="218" name="Group 595"/>
          <p:cNvGrpSpPr>
            <a:grpSpLocks/>
          </p:cNvGrpSpPr>
          <p:nvPr/>
        </p:nvGrpSpPr>
        <p:grpSpPr bwMode="auto">
          <a:xfrm>
            <a:off x="215900" y="2112963"/>
            <a:ext cx="7907338" cy="4556125"/>
            <a:chOff x="190" y="1185"/>
            <a:chExt cx="4981" cy="2870"/>
          </a:xfrm>
        </p:grpSpPr>
        <p:sp>
          <p:nvSpPr>
            <p:cNvPr id="219" name="Rectangle 83"/>
            <p:cNvSpPr>
              <a:spLocks noChangeArrowheads="1"/>
            </p:cNvSpPr>
            <p:nvPr/>
          </p:nvSpPr>
          <p:spPr bwMode="auto">
            <a:xfrm>
              <a:off x="4786" y="1472"/>
              <a:ext cx="385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>
                <a:spcBef>
                  <a:spcPct val="20000"/>
                </a:spcBef>
              </a:pPr>
              <a:r>
                <a:rPr lang="en-US" b="0" dirty="0"/>
                <a:t>K</a:t>
              </a:r>
              <a:r>
                <a:rPr lang="en-US" b="0" baseline="-25000" dirty="0"/>
                <a:t>2</a:t>
              </a:r>
              <a:endParaRPr lang="en-US" b="0" dirty="0"/>
            </a:p>
          </p:txBody>
        </p:sp>
        <p:sp>
          <p:nvSpPr>
            <p:cNvPr id="220" name="Rectangle 82"/>
            <p:cNvSpPr>
              <a:spLocks noChangeArrowheads="1"/>
            </p:cNvSpPr>
            <p:nvPr/>
          </p:nvSpPr>
          <p:spPr bwMode="auto">
            <a:xfrm>
              <a:off x="4378" y="1472"/>
              <a:ext cx="408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>
                <a:spcBef>
                  <a:spcPct val="20000"/>
                </a:spcBef>
              </a:pPr>
              <a:r>
                <a:rPr lang="en-US" b="0" dirty="0"/>
                <a:t>J</a:t>
              </a:r>
              <a:r>
                <a:rPr lang="en-US" b="0" baseline="-25000" dirty="0"/>
                <a:t>2</a:t>
              </a:r>
              <a:endParaRPr lang="en-US" b="0" dirty="0"/>
            </a:p>
          </p:txBody>
        </p:sp>
        <p:sp>
          <p:nvSpPr>
            <p:cNvPr id="221" name="Rectangle 81"/>
            <p:cNvSpPr>
              <a:spLocks noChangeArrowheads="1"/>
            </p:cNvSpPr>
            <p:nvPr/>
          </p:nvSpPr>
          <p:spPr bwMode="auto">
            <a:xfrm>
              <a:off x="3969" y="1472"/>
              <a:ext cx="409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>
                <a:spcBef>
                  <a:spcPct val="20000"/>
                </a:spcBef>
              </a:pPr>
              <a:r>
                <a:rPr lang="en-US" b="0" dirty="0"/>
                <a:t>K</a:t>
              </a:r>
              <a:r>
                <a:rPr lang="en-US" b="0" baseline="-25000" dirty="0"/>
                <a:t>1</a:t>
              </a:r>
              <a:endParaRPr lang="en-US" b="0" dirty="0"/>
            </a:p>
          </p:txBody>
        </p:sp>
        <p:sp>
          <p:nvSpPr>
            <p:cNvPr id="222" name="Rectangle 80"/>
            <p:cNvSpPr>
              <a:spLocks noChangeArrowheads="1"/>
            </p:cNvSpPr>
            <p:nvPr/>
          </p:nvSpPr>
          <p:spPr bwMode="auto">
            <a:xfrm>
              <a:off x="3561" y="1472"/>
              <a:ext cx="408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>
                <a:spcBef>
                  <a:spcPct val="20000"/>
                </a:spcBef>
              </a:pPr>
              <a:r>
                <a:rPr lang="en-US" b="0" dirty="0"/>
                <a:t>J</a:t>
              </a:r>
              <a:r>
                <a:rPr lang="en-US" b="0" baseline="-25000" dirty="0"/>
                <a:t>1</a:t>
              </a:r>
            </a:p>
          </p:txBody>
        </p:sp>
        <p:sp>
          <p:nvSpPr>
            <p:cNvPr id="223" name="Rectangle 79"/>
            <p:cNvSpPr>
              <a:spLocks noChangeArrowheads="1"/>
            </p:cNvSpPr>
            <p:nvPr/>
          </p:nvSpPr>
          <p:spPr bwMode="auto">
            <a:xfrm>
              <a:off x="2971" y="1472"/>
              <a:ext cx="590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>
                <a:spcBef>
                  <a:spcPct val="20000"/>
                </a:spcBef>
              </a:pPr>
              <a:r>
                <a:rPr lang="en-US" b="0" dirty="0" err="1"/>
                <a:t>Y</a:t>
              </a:r>
              <a:r>
                <a:rPr lang="tr-TR" b="0" baseline="-25000" dirty="0"/>
                <a:t>2</a:t>
              </a:r>
              <a:endParaRPr lang="en-US" b="0" baseline="-25000" dirty="0"/>
            </a:p>
            <a:p>
              <a:pPr algn="ctr">
                <a:spcBef>
                  <a:spcPct val="20000"/>
                </a:spcBef>
              </a:pPr>
              <a:endParaRPr lang="en-US" b="0" dirty="0"/>
            </a:p>
            <a:p>
              <a:pPr algn="ctr">
                <a:spcBef>
                  <a:spcPct val="20000"/>
                </a:spcBef>
              </a:pPr>
              <a:endParaRPr lang="en-US" b="0" dirty="0"/>
            </a:p>
          </p:txBody>
        </p:sp>
        <p:sp>
          <p:nvSpPr>
            <p:cNvPr id="224" name="Rectangle 78"/>
            <p:cNvSpPr>
              <a:spLocks noChangeArrowheads="1"/>
            </p:cNvSpPr>
            <p:nvPr/>
          </p:nvSpPr>
          <p:spPr bwMode="auto">
            <a:xfrm>
              <a:off x="2382" y="1472"/>
              <a:ext cx="589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>
                <a:spcBef>
                  <a:spcPct val="20000"/>
                </a:spcBef>
              </a:pPr>
              <a:r>
                <a:rPr lang="en-US" b="0" dirty="0" err="1"/>
                <a:t>Y</a:t>
              </a:r>
              <a:r>
                <a:rPr lang="tr-TR" b="0" baseline="-25000" dirty="0"/>
                <a:t>1</a:t>
              </a:r>
              <a:endParaRPr lang="en-US" b="0" baseline="-25000" dirty="0"/>
            </a:p>
            <a:p>
              <a:pPr algn="ctr">
                <a:spcBef>
                  <a:spcPct val="20000"/>
                </a:spcBef>
              </a:pPr>
              <a:endParaRPr lang="en-US" b="0" dirty="0"/>
            </a:p>
            <a:p>
              <a:pPr algn="ctr">
                <a:spcBef>
                  <a:spcPct val="20000"/>
                </a:spcBef>
              </a:pPr>
              <a:endParaRPr lang="en-US" b="0" dirty="0"/>
            </a:p>
          </p:txBody>
        </p:sp>
        <p:sp>
          <p:nvSpPr>
            <p:cNvPr id="225" name="Rectangle 77"/>
            <p:cNvSpPr>
              <a:spLocks noChangeArrowheads="1"/>
            </p:cNvSpPr>
            <p:nvPr/>
          </p:nvSpPr>
          <p:spPr bwMode="auto">
            <a:xfrm>
              <a:off x="1769" y="1472"/>
              <a:ext cx="613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>
                <a:spcBef>
                  <a:spcPct val="20000"/>
                </a:spcBef>
              </a:pPr>
              <a:r>
                <a:rPr lang="en-US" b="0"/>
                <a:t>x</a:t>
              </a:r>
            </a:p>
          </p:txBody>
        </p:sp>
        <p:sp>
          <p:nvSpPr>
            <p:cNvPr id="226" name="Rectangle 76"/>
            <p:cNvSpPr>
              <a:spLocks noChangeArrowheads="1"/>
            </p:cNvSpPr>
            <p:nvPr/>
          </p:nvSpPr>
          <p:spPr bwMode="auto">
            <a:xfrm>
              <a:off x="998" y="1472"/>
              <a:ext cx="771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>
                <a:spcBef>
                  <a:spcPct val="20000"/>
                </a:spcBef>
              </a:pPr>
              <a:r>
                <a:rPr lang="en-US" b="0" dirty="0" err="1"/>
                <a:t>y</a:t>
              </a:r>
              <a:r>
                <a:rPr lang="tr-TR" b="0" baseline="-25000" dirty="0"/>
                <a:t>2</a:t>
              </a:r>
              <a:endParaRPr lang="en-US" b="0" baseline="-25000" dirty="0"/>
            </a:p>
            <a:p>
              <a:pPr algn="ctr">
                <a:spcBef>
                  <a:spcPct val="20000"/>
                </a:spcBef>
              </a:pPr>
              <a:endParaRPr lang="en-US" b="0" dirty="0"/>
            </a:p>
          </p:txBody>
        </p:sp>
        <p:sp>
          <p:nvSpPr>
            <p:cNvPr id="227" name="Rectangle 75"/>
            <p:cNvSpPr>
              <a:spLocks noChangeArrowheads="1"/>
            </p:cNvSpPr>
            <p:nvPr/>
          </p:nvSpPr>
          <p:spPr bwMode="auto">
            <a:xfrm>
              <a:off x="190" y="1472"/>
              <a:ext cx="808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>
                <a:spcBef>
                  <a:spcPct val="20000"/>
                </a:spcBef>
              </a:pPr>
              <a:r>
                <a:rPr lang="en-US" b="0" dirty="0"/>
                <a:t>y</a:t>
              </a:r>
              <a:r>
                <a:rPr lang="tr-TR" b="0" baseline="-25000" dirty="0"/>
                <a:t>1</a:t>
              </a:r>
              <a:endParaRPr lang="en-US" b="0" baseline="-25000" dirty="0"/>
            </a:p>
            <a:p>
              <a:pPr algn="ctr">
                <a:spcBef>
                  <a:spcPct val="20000"/>
                </a:spcBef>
              </a:pPr>
              <a:endParaRPr lang="en-US" b="0" dirty="0"/>
            </a:p>
          </p:txBody>
        </p:sp>
        <p:grpSp>
          <p:nvGrpSpPr>
            <p:cNvPr id="228" name="Group 594"/>
            <p:cNvGrpSpPr>
              <a:grpSpLocks/>
            </p:cNvGrpSpPr>
            <p:nvPr/>
          </p:nvGrpSpPr>
          <p:grpSpPr bwMode="auto">
            <a:xfrm>
              <a:off x="190" y="1185"/>
              <a:ext cx="4981" cy="2870"/>
              <a:chOff x="190" y="1185"/>
              <a:chExt cx="4981" cy="2870"/>
            </a:xfrm>
          </p:grpSpPr>
          <p:sp>
            <p:nvSpPr>
              <p:cNvPr id="229" name="Rectangle 70"/>
              <p:cNvSpPr>
                <a:spLocks noChangeArrowheads="1"/>
              </p:cNvSpPr>
              <p:nvPr/>
            </p:nvSpPr>
            <p:spPr bwMode="auto">
              <a:xfrm>
                <a:off x="3561" y="1185"/>
                <a:ext cx="1610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>
                  <a:spcBef>
                    <a:spcPct val="20000"/>
                  </a:spcBef>
                </a:pPr>
                <a:r>
                  <a:rPr lang="en-US" b="0" dirty="0"/>
                  <a:t>FF inputs</a:t>
                </a:r>
              </a:p>
            </p:txBody>
          </p:sp>
          <p:sp>
            <p:nvSpPr>
              <p:cNvPr id="230" name="Rectangle 68"/>
              <p:cNvSpPr>
                <a:spLocks noChangeArrowheads="1"/>
              </p:cNvSpPr>
              <p:nvPr/>
            </p:nvSpPr>
            <p:spPr bwMode="auto">
              <a:xfrm>
                <a:off x="2382" y="1185"/>
                <a:ext cx="1179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>
                  <a:spcBef>
                    <a:spcPct val="20000"/>
                  </a:spcBef>
                </a:pPr>
                <a:r>
                  <a:rPr lang="en-US" b="0"/>
                  <a:t>next state</a:t>
                </a:r>
              </a:p>
            </p:txBody>
          </p:sp>
          <p:sp>
            <p:nvSpPr>
              <p:cNvPr id="231" name="Rectangle 67"/>
              <p:cNvSpPr>
                <a:spLocks noChangeArrowheads="1"/>
              </p:cNvSpPr>
              <p:nvPr/>
            </p:nvSpPr>
            <p:spPr bwMode="auto">
              <a:xfrm>
                <a:off x="1769" y="1185"/>
                <a:ext cx="613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>
                  <a:spcBef>
                    <a:spcPct val="20000"/>
                  </a:spcBef>
                </a:pPr>
                <a:r>
                  <a:rPr lang="en-US" b="0"/>
                  <a:t>input</a:t>
                </a:r>
              </a:p>
            </p:txBody>
          </p:sp>
          <p:sp>
            <p:nvSpPr>
              <p:cNvPr id="232" name="Rectangle 65"/>
              <p:cNvSpPr>
                <a:spLocks noChangeArrowheads="1"/>
              </p:cNvSpPr>
              <p:nvPr/>
            </p:nvSpPr>
            <p:spPr bwMode="auto">
              <a:xfrm>
                <a:off x="190" y="1185"/>
                <a:ext cx="1579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>
                  <a:spcBef>
                    <a:spcPct val="20000"/>
                  </a:spcBef>
                </a:pPr>
                <a:r>
                  <a:rPr lang="en-US" b="0"/>
                  <a:t>present State</a:t>
                </a:r>
              </a:p>
            </p:txBody>
          </p:sp>
          <p:sp>
            <p:nvSpPr>
              <p:cNvPr id="233" name="Line 165"/>
              <p:cNvSpPr>
                <a:spLocks noChangeShapeType="1"/>
              </p:cNvSpPr>
              <p:nvPr/>
            </p:nvSpPr>
            <p:spPr bwMode="auto">
              <a:xfrm>
                <a:off x="190" y="1185"/>
                <a:ext cx="4981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4" name="Line 167"/>
              <p:cNvSpPr>
                <a:spLocks noChangeShapeType="1"/>
              </p:cNvSpPr>
              <p:nvPr/>
            </p:nvSpPr>
            <p:spPr bwMode="auto">
              <a:xfrm>
                <a:off x="190" y="1759"/>
                <a:ext cx="498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5" name="Line 168"/>
              <p:cNvSpPr>
                <a:spLocks noChangeShapeType="1"/>
              </p:cNvSpPr>
              <p:nvPr/>
            </p:nvSpPr>
            <p:spPr bwMode="auto">
              <a:xfrm>
                <a:off x="190" y="2046"/>
                <a:ext cx="498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6" name="Line 169"/>
              <p:cNvSpPr>
                <a:spLocks noChangeShapeType="1"/>
              </p:cNvSpPr>
              <p:nvPr/>
            </p:nvSpPr>
            <p:spPr bwMode="auto">
              <a:xfrm>
                <a:off x="190" y="2333"/>
                <a:ext cx="498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7" name="Line 170"/>
              <p:cNvSpPr>
                <a:spLocks noChangeShapeType="1"/>
              </p:cNvSpPr>
              <p:nvPr/>
            </p:nvSpPr>
            <p:spPr bwMode="auto">
              <a:xfrm>
                <a:off x="190" y="2620"/>
                <a:ext cx="498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8" name="Line 171"/>
              <p:cNvSpPr>
                <a:spLocks noChangeShapeType="1"/>
              </p:cNvSpPr>
              <p:nvPr/>
            </p:nvSpPr>
            <p:spPr bwMode="auto">
              <a:xfrm>
                <a:off x="190" y="2907"/>
                <a:ext cx="498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9" name="Line 172"/>
              <p:cNvSpPr>
                <a:spLocks noChangeShapeType="1"/>
              </p:cNvSpPr>
              <p:nvPr/>
            </p:nvSpPr>
            <p:spPr bwMode="auto">
              <a:xfrm>
                <a:off x="190" y="3194"/>
                <a:ext cx="498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0" name="Line 173"/>
              <p:cNvSpPr>
                <a:spLocks noChangeShapeType="1"/>
              </p:cNvSpPr>
              <p:nvPr/>
            </p:nvSpPr>
            <p:spPr bwMode="auto">
              <a:xfrm>
                <a:off x="190" y="3481"/>
                <a:ext cx="498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1" name="Line 174"/>
              <p:cNvSpPr>
                <a:spLocks noChangeShapeType="1"/>
              </p:cNvSpPr>
              <p:nvPr/>
            </p:nvSpPr>
            <p:spPr bwMode="auto">
              <a:xfrm>
                <a:off x="190" y="3768"/>
                <a:ext cx="498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2" name="Line 176"/>
              <p:cNvSpPr>
                <a:spLocks noChangeShapeType="1"/>
              </p:cNvSpPr>
              <p:nvPr/>
            </p:nvSpPr>
            <p:spPr bwMode="auto">
              <a:xfrm>
                <a:off x="190" y="1185"/>
                <a:ext cx="0" cy="287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3" name="Line 179"/>
              <p:cNvSpPr>
                <a:spLocks noChangeShapeType="1"/>
              </p:cNvSpPr>
              <p:nvPr/>
            </p:nvSpPr>
            <p:spPr bwMode="auto">
              <a:xfrm>
                <a:off x="2382" y="1185"/>
                <a:ext cx="0" cy="2870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4" name="Line 181"/>
              <p:cNvSpPr>
                <a:spLocks noChangeShapeType="1"/>
              </p:cNvSpPr>
              <p:nvPr/>
            </p:nvSpPr>
            <p:spPr bwMode="auto">
              <a:xfrm>
                <a:off x="3561" y="1185"/>
                <a:ext cx="0" cy="28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5" name="Line 186"/>
              <p:cNvSpPr>
                <a:spLocks noChangeShapeType="1"/>
              </p:cNvSpPr>
              <p:nvPr/>
            </p:nvSpPr>
            <p:spPr bwMode="auto">
              <a:xfrm>
                <a:off x="5171" y="1185"/>
                <a:ext cx="0" cy="287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6" name="Line 257"/>
              <p:cNvSpPr>
                <a:spLocks noChangeShapeType="1"/>
              </p:cNvSpPr>
              <p:nvPr/>
            </p:nvSpPr>
            <p:spPr bwMode="auto">
              <a:xfrm>
                <a:off x="1769" y="1185"/>
                <a:ext cx="0" cy="28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7" name="Line 175"/>
              <p:cNvSpPr>
                <a:spLocks noChangeShapeType="1"/>
              </p:cNvSpPr>
              <p:nvPr/>
            </p:nvSpPr>
            <p:spPr bwMode="auto">
              <a:xfrm>
                <a:off x="190" y="4055"/>
                <a:ext cx="4981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8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38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8595" grpId="0" build="p"/>
      <p:bldP spid="142" grpId="0"/>
      <p:bldP spid="143" grpId="0"/>
      <p:bldP spid="144" grpId="0"/>
      <p:bldP spid="145" grpId="0"/>
      <p:bldP spid="146" grpId="0"/>
      <p:bldP spid="147" grpId="0"/>
      <p:bldP spid="148" grpId="0"/>
      <p:bldP spid="15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Analysis with JK </a:t>
            </a:r>
            <a:r>
              <a:rPr lang="en-US" dirty="0" err="1"/>
              <a:t>FFs</a:t>
            </a:r>
            <a:endParaRPr lang="en-US" dirty="0"/>
          </a:p>
        </p:txBody>
      </p:sp>
      <p:sp>
        <p:nvSpPr>
          <p:cNvPr id="23961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Characteristic equations</a:t>
            </a:r>
          </a:p>
          <a:p>
            <a:pPr lvl="1"/>
            <a:r>
              <a:rPr lang="tr-TR" dirty="0"/>
              <a:t>Y</a:t>
            </a:r>
            <a:r>
              <a:rPr lang="tr-TR" b="0" baseline="-25000" dirty="0"/>
              <a:t>1</a:t>
            </a:r>
            <a:r>
              <a:rPr lang="en-US" dirty="0"/>
              <a:t> = J</a:t>
            </a:r>
            <a:r>
              <a:rPr lang="tr-TR" baseline="-25000" dirty="0"/>
              <a:t>1</a:t>
            </a:r>
            <a:r>
              <a:rPr lang="tr-TR" b="0" dirty="0"/>
              <a:t>y</a:t>
            </a:r>
            <a:r>
              <a:rPr lang="tr-TR" b="0" baseline="-25000" dirty="0"/>
              <a:t>1</a:t>
            </a:r>
            <a:r>
              <a:rPr lang="tr-TR" dirty="0">
                <a:sym typeface="Symbol"/>
              </a:rPr>
              <a:t></a:t>
            </a:r>
            <a:r>
              <a:rPr lang="en-US" dirty="0"/>
              <a:t> + K</a:t>
            </a:r>
            <a:r>
              <a:rPr lang="tr-TR" baseline="-25000" dirty="0"/>
              <a:t>1</a:t>
            </a:r>
            <a:r>
              <a:rPr lang="tr-TR" dirty="0">
                <a:sym typeface="Symbol"/>
              </a:rPr>
              <a:t></a:t>
            </a:r>
            <a:r>
              <a:rPr lang="tr-TR" b="0" dirty="0"/>
              <a:t>y</a:t>
            </a:r>
            <a:r>
              <a:rPr lang="tr-TR" b="0" baseline="-25000" dirty="0"/>
              <a:t>1</a:t>
            </a:r>
            <a:endParaRPr lang="en-US" dirty="0"/>
          </a:p>
          <a:p>
            <a:pPr lvl="1"/>
            <a:r>
              <a:rPr lang="tr-TR" dirty="0"/>
              <a:t>Y</a:t>
            </a:r>
            <a:r>
              <a:rPr lang="tr-TR" baseline="-25000" dirty="0"/>
              <a:t>2</a:t>
            </a:r>
            <a:r>
              <a:rPr lang="en-US" dirty="0"/>
              <a:t> = J</a:t>
            </a:r>
            <a:r>
              <a:rPr lang="tr-TR" baseline="-25000" dirty="0"/>
              <a:t>2</a:t>
            </a:r>
            <a:r>
              <a:rPr lang="tr-TR" dirty="0"/>
              <a:t>y</a:t>
            </a:r>
            <a:r>
              <a:rPr lang="tr-TR" baseline="-25000" dirty="0"/>
              <a:t>2</a:t>
            </a:r>
            <a:r>
              <a:rPr lang="en-US" dirty="0"/>
              <a:t>’ + K</a:t>
            </a:r>
            <a:r>
              <a:rPr lang="tr-TR" baseline="-25000" dirty="0"/>
              <a:t>2</a:t>
            </a:r>
            <a:r>
              <a:rPr lang="tr-TR" dirty="0">
                <a:sym typeface="Symbol"/>
              </a:rPr>
              <a:t></a:t>
            </a:r>
            <a:r>
              <a:rPr lang="tr-TR" b="0" dirty="0"/>
              <a:t>y</a:t>
            </a:r>
            <a:r>
              <a:rPr lang="tr-TR" baseline="-25000" dirty="0"/>
              <a:t>2</a:t>
            </a:r>
            <a:endParaRPr lang="en-US" dirty="0"/>
          </a:p>
          <a:p>
            <a:r>
              <a:rPr lang="tr-TR" dirty="0"/>
              <a:t>Flip-flop </a:t>
            </a:r>
            <a:r>
              <a:rPr lang="en-US" dirty="0"/>
              <a:t>Input equations</a:t>
            </a:r>
          </a:p>
          <a:p>
            <a:pPr lvl="1"/>
            <a:r>
              <a:rPr lang="en-US" dirty="0"/>
              <a:t>J</a:t>
            </a:r>
            <a:r>
              <a:rPr lang="tr-TR" baseline="-25000" dirty="0"/>
              <a:t>1</a:t>
            </a:r>
            <a:r>
              <a:rPr lang="en-US" dirty="0"/>
              <a:t> =</a:t>
            </a:r>
            <a:r>
              <a:rPr lang="tr-TR" dirty="0"/>
              <a:t>x</a:t>
            </a:r>
            <a:r>
              <a:rPr lang="tr-TR" b="0" dirty="0"/>
              <a:t>y</a:t>
            </a:r>
            <a:r>
              <a:rPr lang="tr-TR" baseline="-25000" dirty="0"/>
              <a:t>2</a:t>
            </a:r>
            <a:r>
              <a:rPr lang="tr-TR" dirty="0"/>
              <a:t>		ve	</a:t>
            </a:r>
            <a:r>
              <a:rPr lang="en-US" dirty="0"/>
              <a:t>K</a:t>
            </a:r>
            <a:r>
              <a:rPr lang="tr-TR" baseline="-25000" dirty="0"/>
              <a:t>1</a:t>
            </a:r>
            <a:r>
              <a:rPr lang="en-US" dirty="0"/>
              <a:t> =</a:t>
            </a:r>
            <a:r>
              <a:rPr lang="tr-TR" dirty="0"/>
              <a:t>x’+</a:t>
            </a:r>
            <a:r>
              <a:rPr lang="tr-TR" b="0" dirty="0"/>
              <a:t> y</a:t>
            </a:r>
            <a:r>
              <a:rPr lang="tr-TR" baseline="-25000" dirty="0"/>
              <a:t>2</a:t>
            </a:r>
            <a:endParaRPr lang="en-US" dirty="0"/>
          </a:p>
          <a:p>
            <a:pPr lvl="1"/>
            <a:r>
              <a:rPr lang="en-US" dirty="0"/>
              <a:t>J</a:t>
            </a:r>
            <a:r>
              <a:rPr lang="tr-TR" baseline="-25000" dirty="0"/>
              <a:t>2</a:t>
            </a:r>
            <a:r>
              <a:rPr lang="en-US" dirty="0"/>
              <a:t> = </a:t>
            </a:r>
            <a:r>
              <a:rPr lang="tr-TR" dirty="0"/>
              <a:t>x		ve	</a:t>
            </a:r>
            <a:r>
              <a:rPr lang="en-US" dirty="0"/>
              <a:t>K</a:t>
            </a:r>
            <a:r>
              <a:rPr lang="tr-TR" baseline="-25000" dirty="0"/>
              <a:t>2</a:t>
            </a:r>
            <a:r>
              <a:rPr lang="en-US" dirty="0"/>
              <a:t> =</a:t>
            </a:r>
            <a:r>
              <a:rPr lang="tr-TR" dirty="0"/>
              <a:t> 1</a:t>
            </a:r>
            <a:endParaRPr lang="en-US" dirty="0"/>
          </a:p>
          <a:p>
            <a:r>
              <a:rPr lang="en-US" dirty="0"/>
              <a:t>State equations</a:t>
            </a:r>
          </a:p>
          <a:p>
            <a:pPr lvl="1"/>
            <a:r>
              <a:rPr lang="tr-TR" dirty="0"/>
              <a:t>Y</a:t>
            </a:r>
            <a:r>
              <a:rPr lang="tr-TR" b="0" baseline="-25000" dirty="0"/>
              <a:t>1</a:t>
            </a:r>
            <a:r>
              <a:rPr lang="en-US" dirty="0"/>
              <a:t> = </a:t>
            </a:r>
            <a:r>
              <a:rPr lang="tr-TR" dirty="0"/>
              <a:t>x</a:t>
            </a:r>
            <a:r>
              <a:rPr lang="tr-TR" b="0" dirty="0"/>
              <a:t>y</a:t>
            </a:r>
            <a:r>
              <a:rPr lang="tr-TR" baseline="-25000" dirty="0"/>
              <a:t>2</a:t>
            </a:r>
            <a:r>
              <a:rPr lang="tr-TR" b="0" dirty="0"/>
              <a:t>y</a:t>
            </a:r>
            <a:r>
              <a:rPr lang="tr-TR" b="0" baseline="-25000" dirty="0"/>
              <a:t>1</a:t>
            </a:r>
            <a:r>
              <a:rPr lang="tr-TR" dirty="0">
                <a:sym typeface="Symbol"/>
              </a:rPr>
              <a:t></a:t>
            </a:r>
            <a:r>
              <a:rPr lang="en-US" dirty="0"/>
              <a:t> + </a:t>
            </a:r>
            <a:r>
              <a:rPr lang="tr-TR" dirty="0"/>
              <a:t>(x’+</a:t>
            </a:r>
            <a:r>
              <a:rPr lang="tr-TR" b="0" dirty="0"/>
              <a:t> y</a:t>
            </a:r>
            <a:r>
              <a:rPr lang="tr-TR" baseline="-25000" dirty="0"/>
              <a:t>2</a:t>
            </a:r>
            <a:r>
              <a:rPr lang="tr-TR" dirty="0"/>
              <a:t>)</a:t>
            </a:r>
            <a:r>
              <a:rPr lang="tr-TR" dirty="0">
                <a:sym typeface="Symbol"/>
              </a:rPr>
              <a:t></a:t>
            </a:r>
            <a:r>
              <a:rPr lang="tr-TR" b="0" dirty="0"/>
              <a:t>y</a:t>
            </a:r>
            <a:r>
              <a:rPr lang="tr-TR" b="0" baseline="-25000" dirty="0"/>
              <a:t>1 </a:t>
            </a:r>
            <a:r>
              <a:rPr lang="tr-TR" b="0" dirty="0"/>
              <a:t>=</a:t>
            </a:r>
            <a:r>
              <a:rPr lang="tr-TR" dirty="0"/>
              <a:t> x</a:t>
            </a:r>
            <a:r>
              <a:rPr lang="tr-TR" b="0" dirty="0"/>
              <a:t>y</a:t>
            </a:r>
            <a:r>
              <a:rPr lang="tr-TR" baseline="-25000" dirty="0"/>
              <a:t>2</a:t>
            </a:r>
            <a:r>
              <a:rPr lang="tr-TR" b="0" dirty="0"/>
              <a:t>y</a:t>
            </a:r>
            <a:r>
              <a:rPr lang="tr-TR" b="0" baseline="-25000" dirty="0"/>
              <a:t>1</a:t>
            </a:r>
            <a:r>
              <a:rPr lang="tr-TR" dirty="0">
                <a:sym typeface="Symbol"/>
              </a:rPr>
              <a:t></a:t>
            </a:r>
            <a:r>
              <a:rPr lang="en-US" dirty="0"/>
              <a:t> + </a:t>
            </a:r>
            <a:r>
              <a:rPr lang="tr-TR" dirty="0"/>
              <a:t>x</a:t>
            </a:r>
            <a:r>
              <a:rPr lang="tr-TR" b="0" dirty="0"/>
              <a:t>y</a:t>
            </a:r>
            <a:r>
              <a:rPr lang="tr-TR" baseline="-25000" dirty="0"/>
              <a:t>2</a:t>
            </a:r>
            <a:r>
              <a:rPr lang="tr-TR" dirty="0">
                <a:sym typeface="Symbol"/>
              </a:rPr>
              <a:t></a:t>
            </a:r>
            <a:r>
              <a:rPr lang="tr-TR" b="0" dirty="0"/>
              <a:t>y</a:t>
            </a:r>
            <a:r>
              <a:rPr lang="tr-TR" b="0" baseline="-25000" dirty="0"/>
              <a:t>1 </a:t>
            </a:r>
            <a:r>
              <a:rPr lang="tr-TR" b="0" dirty="0"/>
              <a:t>= x(y</a:t>
            </a:r>
            <a:r>
              <a:rPr lang="tr-TR" baseline="-25000" dirty="0"/>
              <a:t>2</a:t>
            </a:r>
            <a:r>
              <a:rPr lang="tr-TR" dirty="0">
                <a:sym typeface="Symbol"/>
              </a:rPr>
              <a:t>  </a:t>
            </a:r>
            <a:r>
              <a:rPr lang="tr-TR" b="0" dirty="0"/>
              <a:t>y</a:t>
            </a:r>
            <a:r>
              <a:rPr lang="tr-TR" b="0" baseline="-25000" dirty="0"/>
              <a:t>1</a:t>
            </a:r>
            <a:r>
              <a:rPr lang="tr-TR" b="0" dirty="0"/>
              <a:t>)</a:t>
            </a:r>
            <a:endParaRPr lang="en-US" dirty="0"/>
          </a:p>
          <a:p>
            <a:pPr lvl="1"/>
            <a:r>
              <a:rPr lang="tr-TR" dirty="0"/>
              <a:t>Y</a:t>
            </a:r>
            <a:r>
              <a:rPr lang="tr-TR" baseline="-25000" dirty="0"/>
              <a:t>2</a:t>
            </a:r>
            <a:r>
              <a:rPr lang="en-US" dirty="0"/>
              <a:t> = </a:t>
            </a:r>
            <a:r>
              <a:rPr lang="tr-TR" dirty="0"/>
              <a:t>xy</a:t>
            </a:r>
            <a:r>
              <a:rPr lang="tr-TR" baseline="-25000" dirty="0"/>
              <a:t>2</a:t>
            </a:r>
            <a:r>
              <a:rPr lang="en-US" dirty="0"/>
              <a:t>’ + </a:t>
            </a:r>
            <a:r>
              <a:rPr lang="tr-TR" dirty="0"/>
              <a:t>1</a:t>
            </a:r>
            <a:r>
              <a:rPr lang="tr-TR" dirty="0">
                <a:sym typeface="Symbol"/>
              </a:rPr>
              <a:t></a:t>
            </a:r>
            <a:r>
              <a:rPr lang="tr-TR" b="0" dirty="0"/>
              <a:t>y</a:t>
            </a:r>
            <a:r>
              <a:rPr lang="tr-TR" baseline="-25000" dirty="0"/>
              <a:t>2</a:t>
            </a:r>
            <a:r>
              <a:rPr lang="tr-TR" dirty="0"/>
              <a:t> = xy</a:t>
            </a:r>
            <a:r>
              <a:rPr lang="tr-TR" baseline="-25000" dirty="0"/>
              <a:t>2</a:t>
            </a:r>
            <a:r>
              <a:rPr lang="en-US" dirty="0"/>
              <a:t>’</a:t>
            </a:r>
          </a:p>
        </p:txBody>
      </p:sp>
      <p:sp>
        <p:nvSpPr>
          <p:cNvPr id="409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64AB583-13E0-43CA-9E38-65C971DF62B4}" type="slidenum">
              <a:rPr lang="en-US" altLang="en-US" smtClean="0"/>
              <a:pPr/>
              <a:t>31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9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39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39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39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396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396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9619" grpId="0" build="p" bldLvl="2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8620"/>
            <a:ext cx="8229600" cy="1143000"/>
          </a:xfrm>
        </p:spPr>
        <p:txBody>
          <a:bodyPr/>
          <a:lstStyle/>
          <a:p>
            <a:r>
              <a:rPr lang="en-US" dirty="0"/>
              <a:t>State Diagram</a:t>
            </a:r>
          </a:p>
        </p:txBody>
      </p:sp>
      <p:sp>
        <p:nvSpPr>
          <p:cNvPr id="419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E40F367-D5ED-467F-8A8D-A34A7EB671C8}" type="slidenum">
              <a:rPr lang="en-US" altLang="en-US" smtClean="0"/>
              <a:pPr/>
              <a:t>32</a:t>
            </a:fld>
            <a:endParaRPr lang="en-US" altLang="en-US"/>
          </a:p>
        </p:txBody>
      </p:sp>
      <p:sp>
        <p:nvSpPr>
          <p:cNvPr id="41988" name="Oval 41"/>
          <p:cNvSpPr>
            <a:spLocks noChangeArrowheads="1"/>
          </p:cNvSpPr>
          <p:nvPr/>
        </p:nvSpPr>
        <p:spPr bwMode="auto">
          <a:xfrm>
            <a:off x="801688" y="1649413"/>
            <a:ext cx="1008062" cy="97155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989" name="Text Box 42"/>
          <p:cNvSpPr txBox="1">
            <a:spLocks noChangeArrowheads="1"/>
          </p:cNvSpPr>
          <p:nvPr/>
        </p:nvSpPr>
        <p:spPr bwMode="auto">
          <a:xfrm>
            <a:off x="1003300" y="1893888"/>
            <a:ext cx="5556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>
                <a:solidFill>
                  <a:schemeClr val="bg1"/>
                </a:solidFill>
              </a:rPr>
              <a:t>00</a:t>
            </a:r>
          </a:p>
        </p:txBody>
      </p:sp>
      <p:grpSp>
        <p:nvGrpSpPr>
          <p:cNvPr id="41990" name="Group 43"/>
          <p:cNvGrpSpPr>
            <a:grpSpLocks/>
          </p:cNvGrpSpPr>
          <p:nvPr/>
        </p:nvGrpSpPr>
        <p:grpSpPr bwMode="auto">
          <a:xfrm>
            <a:off x="801688" y="4078288"/>
            <a:ext cx="1008062" cy="971550"/>
            <a:chOff x="1020" y="2341"/>
            <a:chExt cx="635" cy="612"/>
          </a:xfrm>
        </p:grpSpPr>
        <p:sp>
          <p:nvSpPr>
            <p:cNvPr id="42098" name="Oval 44"/>
            <p:cNvSpPr>
              <a:spLocks noChangeArrowheads="1"/>
            </p:cNvSpPr>
            <p:nvPr/>
          </p:nvSpPr>
          <p:spPr bwMode="auto">
            <a:xfrm>
              <a:off x="1020" y="2341"/>
              <a:ext cx="635" cy="612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99" name="Text Box 45"/>
            <p:cNvSpPr txBox="1">
              <a:spLocks noChangeArrowheads="1"/>
            </p:cNvSpPr>
            <p:nvPr/>
          </p:nvSpPr>
          <p:spPr bwMode="auto">
            <a:xfrm>
              <a:off x="1147" y="2500"/>
              <a:ext cx="31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0">
                  <a:solidFill>
                    <a:schemeClr val="bg1"/>
                  </a:solidFill>
                </a:rPr>
                <a:t>01</a:t>
              </a:r>
            </a:p>
          </p:txBody>
        </p:sp>
      </p:grpSp>
      <p:grpSp>
        <p:nvGrpSpPr>
          <p:cNvPr id="41991" name="Group 46"/>
          <p:cNvGrpSpPr>
            <a:grpSpLocks/>
          </p:cNvGrpSpPr>
          <p:nvPr/>
        </p:nvGrpSpPr>
        <p:grpSpPr bwMode="auto">
          <a:xfrm>
            <a:off x="4186238" y="4078288"/>
            <a:ext cx="1008062" cy="971550"/>
            <a:chOff x="1020" y="2341"/>
            <a:chExt cx="635" cy="612"/>
          </a:xfrm>
        </p:grpSpPr>
        <p:sp>
          <p:nvSpPr>
            <p:cNvPr id="42096" name="Oval 47"/>
            <p:cNvSpPr>
              <a:spLocks noChangeArrowheads="1"/>
            </p:cNvSpPr>
            <p:nvPr/>
          </p:nvSpPr>
          <p:spPr bwMode="auto">
            <a:xfrm>
              <a:off x="1020" y="2341"/>
              <a:ext cx="635" cy="612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97" name="Text Box 48"/>
            <p:cNvSpPr txBox="1">
              <a:spLocks noChangeArrowheads="1"/>
            </p:cNvSpPr>
            <p:nvPr/>
          </p:nvSpPr>
          <p:spPr bwMode="auto">
            <a:xfrm>
              <a:off x="1147" y="2500"/>
              <a:ext cx="31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0">
                  <a:solidFill>
                    <a:schemeClr val="bg1"/>
                  </a:solidFill>
                </a:rPr>
                <a:t>10</a:t>
              </a:r>
            </a:p>
          </p:txBody>
        </p:sp>
      </p:grpSp>
      <p:sp>
        <p:nvSpPr>
          <p:cNvPr id="41992" name="Freeform 49"/>
          <p:cNvSpPr>
            <a:spLocks/>
          </p:cNvSpPr>
          <p:nvPr/>
        </p:nvSpPr>
        <p:spPr bwMode="auto">
          <a:xfrm>
            <a:off x="777875" y="1196975"/>
            <a:ext cx="930275" cy="576263"/>
          </a:xfrm>
          <a:custGeom>
            <a:avLst/>
            <a:gdLst>
              <a:gd name="T0" fmla="*/ 2147483647 w 586"/>
              <a:gd name="T1" fmla="*/ 2147483647 h 510"/>
              <a:gd name="T2" fmla="*/ 2147483647 w 586"/>
              <a:gd name="T3" fmla="*/ 2147483647 h 510"/>
              <a:gd name="T4" fmla="*/ 2147483647 w 586"/>
              <a:gd name="T5" fmla="*/ 2147483647 h 510"/>
              <a:gd name="T6" fmla="*/ 2147483647 w 586"/>
              <a:gd name="T7" fmla="*/ 2147483647 h 510"/>
              <a:gd name="T8" fmla="*/ 2147483647 w 586"/>
              <a:gd name="T9" fmla="*/ 2147483647 h 51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86"/>
              <a:gd name="T16" fmla="*/ 0 h 510"/>
              <a:gd name="T17" fmla="*/ 586 w 586"/>
              <a:gd name="T18" fmla="*/ 510 h 51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86" h="510">
                <a:moveTo>
                  <a:pt x="129" y="510"/>
                </a:moveTo>
                <a:cubicBezTo>
                  <a:pt x="64" y="381"/>
                  <a:pt x="0" y="253"/>
                  <a:pt x="38" y="170"/>
                </a:cubicBezTo>
                <a:cubicBezTo>
                  <a:pt x="76" y="87"/>
                  <a:pt x="268" y="0"/>
                  <a:pt x="355" y="11"/>
                </a:cubicBezTo>
                <a:cubicBezTo>
                  <a:pt x="442" y="22"/>
                  <a:pt x="534" y="159"/>
                  <a:pt x="560" y="238"/>
                </a:cubicBezTo>
                <a:cubicBezTo>
                  <a:pt x="586" y="317"/>
                  <a:pt x="550" y="402"/>
                  <a:pt x="514" y="487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1993" name="Text Box 50"/>
          <p:cNvSpPr txBox="1">
            <a:spLocks noChangeArrowheads="1"/>
          </p:cNvSpPr>
          <p:nvPr/>
        </p:nvSpPr>
        <p:spPr bwMode="auto">
          <a:xfrm>
            <a:off x="190500" y="1162050"/>
            <a:ext cx="4413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000" b="0">
                <a:solidFill>
                  <a:schemeClr val="accent2"/>
                </a:solidFill>
              </a:rPr>
              <a:t>0/0</a:t>
            </a:r>
          </a:p>
        </p:txBody>
      </p:sp>
      <p:grpSp>
        <p:nvGrpSpPr>
          <p:cNvPr id="41994" name="Group 51"/>
          <p:cNvGrpSpPr>
            <a:grpSpLocks/>
          </p:cNvGrpSpPr>
          <p:nvPr/>
        </p:nvGrpSpPr>
        <p:grpSpPr bwMode="auto">
          <a:xfrm>
            <a:off x="298450" y="2600325"/>
            <a:ext cx="755650" cy="1549400"/>
            <a:chOff x="703" y="1638"/>
            <a:chExt cx="476" cy="976"/>
          </a:xfrm>
        </p:grpSpPr>
        <p:sp>
          <p:nvSpPr>
            <p:cNvPr id="42094" name="Freeform 52"/>
            <p:cNvSpPr>
              <a:spLocks/>
            </p:cNvSpPr>
            <p:nvPr/>
          </p:nvSpPr>
          <p:spPr bwMode="auto">
            <a:xfrm>
              <a:off x="1039" y="1638"/>
              <a:ext cx="140" cy="976"/>
            </a:xfrm>
            <a:custGeom>
              <a:avLst/>
              <a:gdLst>
                <a:gd name="T0" fmla="*/ 140 w 140"/>
                <a:gd name="T1" fmla="*/ 0 h 976"/>
                <a:gd name="T2" fmla="*/ 4 w 140"/>
                <a:gd name="T3" fmla="*/ 454 h 976"/>
                <a:gd name="T4" fmla="*/ 117 w 140"/>
                <a:gd name="T5" fmla="*/ 976 h 976"/>
                <a:gd name="T6" fmla="*/ 0 60000 65536"/>
                <a:gd name="T7" fmla="*/ 0 60000 65536"/>
                <a:gd name="T8" fmla="*/ 0 60000 65536"/>
                <a:gd name="T9" fmla="*/ 0 w 140"/>
                <a:gd name="T10" fmla="*/ 0 h 976"/>
                <a:gd name="T11" fmla="*/ 140 w 140"/>
                <a:gd name="T12" fmla="*/ 976 h 97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0" h="976">
                  <a:moveTo>
                    <a:pt x="140" y="0"/>
                  </a:moveTo>
                  <a:cubicBezTo>
                    <a:pt x="74" y="145"/>
                    <a:pt x="8" y="291"/>
                    <a:pt x="4" y="454"/>
                  </a:cubicBezTo>
                  <a:cubicBezTo>
                    <a:pt x="0" y="617"/>
                    <a:pt x="58" y="796"/>
                    <a:pt x="117" y="976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95" name="Text Box 53"/>
            <p:cNvSpPr txBox="1">
              <a:spLocks noChangeArrowheads="1"/>
            </p:cNvSpPr>
            <p:nvPr/>
          </p:nvSpPr>
          <p:spPr bwMode="auto">
            <a:xfrm>
              <a:off x="703" y="1933"/>
              <a:ext cx="25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 b="0">
                  <a:solidFill>
                    <a:schemeClr val="accent2"/>
                  </a:solidFill>
                </a:rPr>
                <a:t>1/0</a:t>
              </a:r>
            </a:p>
          </p:txBody>
        </p:sp>
      </p:grpSp>
      <p:grpSp>
        <p:nvGrpSpPr>
          <p:cNvPr id="41995" name="Group 54"/>
          <p:cNvGrpSpPr>
            <a:grpSpLocks/>
          </p:cNvGrpSpPr>
          <p:nvPr/>
        </p:nvGrpSpPr>
        <p:grpSpPr bwMode="auto">
          <a:xfrm>
            <a:off x="1414463" y="2565400"/>
            <a:ext cx="479425" cy="1547813"/>
            <a:chOff x="1406" y="1616"/>
            <a:chExt cx="302" cy="975"/>
          </a:xfrm>
        </p:grpSpPr>
        <p:sp>
          <p:nvSpPr>
            <p:cNvPr id="42092" name="Freeform 55"/>
            <p:cNvSpPr>
              <a:spLocks/>
            </p:cNvSpPr>
            <p:nvPr/>
          </p:nvSpPr>
          <p:spPr bwMode="auto">
            <a:xfrm>
              <a:off x="1474" y="1616"/>
              <a:ext cx="234" cy="975"/>
            </a:xfrm>
            <a:custGeom>
              <a:avLst/>
              <a:gdLst>
                <a:gd name="T0" fmla="*/ 45 w 234"/>
                <a:gd name="T1" fmla="*/ 975 h 975"/>
                <a:gd name="T2" fmla="*/ 227 w 234"/>
                <a:gd name="T3" fmla="*/ 476 h 975"/>
                <a:gd name="T4" fmla="*/ 0 w 234"/>
                <a:gd name="T5" fmla="*/ 0 h 975"/>
                <a:gd name="T6" fmla="*/ 0 60000 65536"/>
                <a:gd name="T7" fmla="*/ 0 60000 65536"/>
                <a:gd name="T8" fmla="*/ 0 60000 65536"/>
                <a:gd name="T9" fmla="*/ 0 w 234"/>
                <a:gd name="T10" fmla="*/ 0 h 975"/>
                <a:gd name="T11" fmla="*/ 234 w 234"/>
                <a:gd name="T12" fmla="*/ 975 h 97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34" h="975">
                  <a:moveTo>
                    <a:pt x="45" y="975"/>
                  </a:moveTo>
                  <a:cubicBezTo>
                    <a:pt x="139" y="806"/>
                    <a:pt x="234" y="638"/>
                    <a:pt x="227" y="476"/>
                  </a:cubicBezTo>
                  <a:cubicBezTo>
                    <a:pt x="220" y="314"/>
                    <a:pt x="110" y="157"/>
                    <a:pt x="0" y="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93" name="Text Box 56"/>
            <p:cNvSpPr txBox="1">
              <a:spLocks noChangeArrowheads="1"/>
            </p:cNvSpPr>
            <p:nvPr/>
          </p:nvSpPr>
          <p:spPr bwMode="auto">
            <a:xfrm>
              <a:off x="1406" y="1979"/>
              <a:ext cx="27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 b="0">
                  <a:solidFill>
                    <a:schemeClr val="accent2"/>
                  </a:solidFill>
                </a:rPr>
                <a:t>0/0</a:t>
              </a:r>
            </a:p>
          </p:txBody>
        </p:sp>
      </p:grpSp>
      <p:grpSp>
        <p:nvGrpSpPr>
          <p:cNvPr id="41996" name="Group 57"/>
          <p:cNvGrpSpPr>
            <a:grpSpLocks/>
          </p:cNvGrpSpPr>
          <p:nvPr/>
        </p:nvGrpSpPr>
        <p:grpSpPr bwMode="auto">
          <a:xfrm>
            <a:off x="1701800" y="4868863"/>
            <a:ext cx="2592388" cy="665162"/>
            <a:chOff x="1587" y="3067"/>
            <a:chExt cx="1633" cy="419"/>
          </a:xfrm>
        </p:grpSpPr>
        <p:sp>
          <p:nvSpPr>
            <p:cNvPr id="42090" name="Freeform 58"/>
            <p:cNvSpPr>
              <a:spLocks/>
            </p:cNvSpPr>
            <p:nvPr/>
          </p:nvSpPr>
          <p:spPr bwMode="auto">
            <a:xfrm>
              <a:off x="1587" y="3067"/>
              <a:ext cx="1633" cy="204"/>
            </a:xfrm>
            <a:custGeom>
              <a:avLst/>
              <a:gdLst>
                <a:gd name="T0" fmla="*/ 0 w 1633"/>
                <a:gd name="T1" fmla="*/ 0 h 204"/>
                <a:gd name="T2" fmla="*/ 862 w 1633"/>
                <a:gd name="T3" fmla="*/ 204 h 204"/>
                <a:gd name="T4" fmla="*/ 1633 w 1633"/>
                <a:gd name="T5" fmla="*/ 0 h 204"/>
                <a:gd name="T6" fmla="*/ 0 60000 65536"/>
                <a:gd name="T7" fmla="*/ 0 60000 65536"/>
                <a:gd name="T8" fmla="*/ 0 60000 65536"/>
                <a:gd name="T9" fmla="*/ 0 w 1633"/>
                <a:gd name="T10" fmla="*/ 0 h 204"/>
                <a:gd name="T11" fmla="*/ 1633 w 1633"/>
                <a:gd name="T12" fmla="*/ 204 h 20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33" h="204">
                  <a:moveTo>
                    <a:pt x="0" y="0"/>
                  </a:moveTo>
                  <a:cubicBezTo>
                    <a:pt x="295" y="102"/>
                    <a:pt x="590" y="204"/>
                    <a:pt x="862" y="204"/>
                  </a:cubicBezTo>
                  <a:cubicBezTo>
                    <a:pt x="1134" y="204"/>
                    <a:pt x="1383" y="102"/>
                    <a:pt x="1633" y="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91" name="Text Box 59"/>
            <p:cNvSpPr txBox="1">
              <a:spLocks noChangeArrowheads="1"/>
            </p:cNvSpPr>
            <p:nvPr/>
          </p:nvSpPr>
          <p:spPr bwMode="auto">
            <a:xfrm>
              <a:off x="2268" y="3294"/>
              <a:ext cx="25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 b="0">
                  <a:solidFill>
                    <a:schemeClr val="accent2"/>
                  </a:solidFill>
                </a:rPr>
                <a:t>1/0</a:t>
              </a:r>
            </a:p>
          </p:txBody>
        </p:sp>
      </p:grpSp>
      <p:grpSp>
        <p:nvGrpSpPr>
          <p:cNvPr id="41997" name="Group 60"/>
          <p:cNvGrpSpPr>
            <a:grpSpLocks/>
          </p:cNvGrpSpPr>
          <p:nvPr/>
        </p:nvGrpSpPr>
        <p:grpSpPr bwMode="auto">
          <a:xfrm>
            <a:off x="1809750" y="1073150"/>
            <a:ext cx="2413000" cy="879475"/>
            <a:chOff x="1655" y="676"/>
            <a:chExt cx="1520" cy="554"/>
          </a:xfrm>
        </p:grpSpPr>
        <p:sp>
          <p:nvSpPr>
            <p:cNvPr id="42088" name="Text Box 61"/>
            <p:cNvSpPr txBox="1">
              <a:spLocks noChangeArrowheads="1"/>
            </p:cNvSpPr>
            <p:nvPr/>
          </p:nvSpPr>
          <p:spPr bwMode="auto">
            <a:xfrm>
              <a:off x="2320" y="676"/>
              <a:ext cx="22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 b="0">
                  <a:solidFill>
                    <a:schemeClr val="accent2"/>
                  </a:solidFill>
                </a:rPr>
                <a:t>1/1</a:t>
              </a:r>
            </a:p>
          </p:txBody>
        </p:sp>
        <p:sp>
          <p:nvSpPr>
            <p:cNvPr id="42089" name="Freeform 62"/>
            <p:cNvSpPr>
              <a:spLocks/>
            </p:cNvSpPr>
            <p:nvPr/>
          </p:nvSpPr>
          <p:spPr bwMode="auto">
            <a:xfrm>
              <a:off x="1655" y="924"/>
              <a:ext cx="1520" cy="306"/>
            </a:xfrm>
            <a:custGeom>
              <a:avLst/>
              <a:gdLst>
                <a:gd name="T0" fmla="*/ 1520 w 1520"/>
                <a:gd name="T1" fmla="*/ 946062 h 163"/>
                <a:gd name="T2" fmla="*/ 794 w 1520"/>
                <a:gd name="T3" fmla="*/ 28680 h 163"/>
                <a:gd name="T4" fmla="*/ 0 w 1520"/>
                <a:gd name="T5" fmla="*/ 1100573 h 163"/>
                <a:gd name="T6" fmla="*/ 0 60000 65536"/>
                <a:gd name="T7" fmla="*/ 0 60000 65536"/>
                <a:gd name="T8" fmla="*/ 0 60000 65536"/>
                <a:gd name="T9" fmla="*/ 0 w 1520"/>
                <a:gd name="T10" fmla="*/ 0 h 163"/>
                <a:gd name="T11" fmla="*/ 1520 w 1520"/>
                <a:gd name="T12" fmla="*/ 163 h 16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20" h="163">
                  <a:moveTo>
                    <a:pt x="1520" y="140"/>
                  </a:moveTo>
                  <a:cubicBezTo>
                    <a:pt x="1283" y="70"/>
                    <a:pt x="1047" y="0"/>
                    <a:pt x="794" y="4"/>
                  </a:cubicBezTo>
                  <a:cubicBezTo>
                    <a:pt x="541" y="8"/>
                    <a:pt x="270" y="85"/>
                    <a:pt x="0" y="163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998" name="Group 63"/>
          <p:cNvGrpSpPr>
            <a:grpSpLocks/>
          </p:cNvGrpSpPr>
          <p:nvPr/>
        </p:nvGrpSpPr>
        <p:grpSpPr bwMode="auto">
          <a:xfrm>
            <a:off x="1708150" y="2359025"/>
            <a:ext cx="2679700" cy="1790700"/>
            <a:chOff x="1591" y="1486"/>
            <a:chExt cx="1688" cy="1128"/>
          </a:xfrm>
        </p:grpSpPr>
        <p:sp>
          <p:nvSpPr>
            <p:cNvPr id="42086" name="Line 64"/>
            <p:cNvSpPr>
              <a:spLocks noChangeShapeType="1"/>
            </p:cNvSpPr>
            <p:nvPr/>
          </p:nvSpPr>
          <p:spPr bwMode="auto">
            <a:xfrm flipH="1" flipV="1">
              <a:off x="1591" y="1486"/>
              <a:ext cx="1688" cy="112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87" name="Text Box 65"/>
            <p:cNvSpPr txBox="1">
              <a:spLocks noChangeArrowheads="1"/>
            </p:cNvSpPr>
            <p:nvPr/>
          </p:nvSpPr>
          <p:spPr bwMode="auto">
            <a:xfrm>
              <a:off x="2142" y="2029"/>
              <a:ext cx="27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 b="0">
                  <a:solidFill>
                    <a:schemeClr val="accent2"/>
                  </a:solidFill>
                </a:rPr>
                <a:t>0/0</a:t>
              </a:r>
            </a:p>
          </p:txBody>
        </p:sp>
      </p:grpSp>
      <p:grpSp>
        <p:nvGrpSpPr>
          <p:cNvPr id="41999" name="Group 66"/>
          <p:cNvGrpSpPr>
            <a:grpSpLocks/>
          </p:cNvGrpSpPr>
          <p:nvPr/>
        </p:nvGrpSpPr>
        <p:grpSpPr bwMode="auto">
          <a:xfrm>
            <a:off x="4186238" y="1649413"/>
            <a:ext cx="1008062" cy="971550"/>
            <a:chOff x="3152" y="1039"/>
            <a:chExt cx="635" cy="612"/>
          </a:xfrm>
        </p:grpSpPr>
        <p:sp>
          <p:nvSpPr>
            <p:cNvPr id="42084" name="Oval 67"/>
            <p:cNvSpPr>
              <a:spLocks noChangeArrowheads="1"/>
            </p:cNvSpPr>
            <p:nvPr/>
          </p:nvSpPr>
          <p:spPr bwMode="auto">
            <a:xfrm>
              <a:off x="3152" y="1039"/>
              <a:ext cx="635" cy="612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85" name="Text Box 68"/>
            <p:cNvSpPr txBox="1">
              <a:spLocks noChangeArrowheads="1"/>
            </p:cNvSpPr>
            <p:nvPr/>
          </p:nvSpPr>
          <p:spPr bwMode="auto">
            <a:xfrm>
              <a:off x="3279" y="1198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0">
                  <a:solidFill>
                    <a:schemeClr val="bg1"/>
                  </a:solidFill>
                </a:rPr>
                <a:t>11</a:t>
              </a:r>
            </a:p>
          </p:txBody>
        </p:sp>
      </p:grpSp>
      <p:grpSp>
        <p:nvGrpSpPr>
          <p:cNvPr id="42000" name="Group 69"/>
          <p:cNvGrpSpPr>
            <a:grpSpLocks/>
          </p:cNvGrpSpPr>
          <p:nvPr/>
        </p:nvGrpSpPr>
        <p:grpSpPr bwMode="auto">
          <a:xfrm>
            <a:off x="4114800" y="2620963"/>
            <a:ext cx="539750" cy="1457325"/>
            <a:chOff x="3107" y="1651"/>
            <a:chExt cx="340" cy="918"/>
          </a:xfrm>
        </p:grpSpPr>
        <p:sp>
          <p:nvSpPr>
            <p:cNvPr id="42082" name="Line 70"/>
            <p:cNvSpPr>
              <a:spLocks noChangeShapeType="1"/>
            </p:cNvSpPr>
            <p:nvPr/>
          </p:nvSpPr>
          <p:spPr bwMode="auto">
            <a:xfrm flipV="1">
              <a:off x="3447" y="1651"/>
              <a:ext cx="0" cy="91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83" name="Text Box 71"/>
            <p:cNvSpPr txBox="1">
              <a:spLocks noChangeArrowheads="1"/>
            </p:cNvSpPr>
            <p:nvPr/>
          </p:nvSpPr>
          <p:spPr bwMode="auto">
            <a:xfrm>
              <a:off x="3107" y="2029"/>
              <a:ext cx="25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 b="0">
                  <a:solidFill>
                    <a:schemeClr val="accent2"/>
                  </a:solidFill>
                </a:rPr>
                <a:t>1/0</a:t>
              </a:r>
            </a:p>
          </p:txBody>
        </p:sp>
      </p:grpSp>
      <p:grpSp>
        <p:nvGrpSpPr>
          <p:cNvPr id="42001" name="Group 72"/>
          <p:cNvGrpSpPr>
            <a:grpSpLocks/>
          </p:cNvGrpSpPr>
          <p:nvPr/>
        </p:nvGrpSpPr>
        <p:grpSpPr bwMode="auto">
          <a:xfrm>
            <a:off x="1855788" y="1893888"/>
            <a:ext cx="2330450" cy="312737"/>
            <a:chOff x="1684" y="1193"/>
            <a:chExt cx="1468" cy="197"/>
          </a:xfrm>
        </p:grpSpPr>
        <p:sp>
          <p:nvSpPr>
            <p:cNvPr id="42080" name="Text Box 73"/>
            <p:cNvSpPr txBox="1">
              <a:spLocks noChangeArrowheads="1"/>
            </p:cNvSpPr>
            <p:nvPr/>
          </p:nvSpPr>
          <p:spPr bwMode="auto">
            <a:xfrm>
              <a:off x="2294" y="1193"/>
              <a:ext cx="27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 b="0">
                  <a:solidFill>
                    <a:schemeClr val="accent2"/>
                  </a:solidFill>
                </a:rPr>
                <a:t>0/0</a:t>
              </a:r>
            </a:p>
          </p:txBody>
        </p:sp>
        <p:sp>
          <p:nvSpPr>
            <p:cNvPr id="42081" name="Line 74"/>
            <p:cNvSpPr>
              <a:spLocks noChangeShapeType="1"/>
            </p:cNvSpPr>
            <p:nvPr/>
          </p:nvSpPr>
          <p:spPr bwMode="auto">
            <a:xfrm flipH="1">
              <a:off x="1684" y="1390"/>
              <a:ext cx="146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40715" name="Text Box 75"/>
          <p:cNvSpPr txBox="1">
            <a:spLocks noChangeArrowheads="1"/>
          </p:cNvSpPr>
          <p:nvPr/>
        </p:nvSpPr>
        <p:spPr bwMode="auto">
          <a:xfrm>
            <a:off x="2120900" y="5837238"/>
            <a:ext cx="2930009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 dirty="0">
                <a:solidFill>
                  <a:srgbClr val="FF0000"/>
                </a:solidFill>
              </a:rPr>
              <a:t>What is the circuit </a:t>
            </a:r>
            <a:br>
              <a:rPr lang="en-US" b="0" dirty="0">
                <a:solidFill>
                  <a:srgbClr val="FF0000"/>
                </a:solidFill>
              </a:rPr>
            </a:br>
            <a:r>
              <a:rPr lang="en-US" b="0" dirty="0">
                <a:solidFill>
                  <a:srgbClr val="FF0000"/>
                </a:solidFill>
              </a:rPr>
              <a:t>doing?</a:t>
            </a:r>
          </a:p>
        </p:txBody>
      </p:sp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3217818"/>
              </p:ext>
            </p:extLst>
          </p:nvPr>
        </p:nvGraphicFramePr>
        <p:xfrm>
          <a:off x="5448300" y="1727200"/>
          <a:ext cx="3543288" cy="3596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05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12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97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21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46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48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23838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mic Sans MS" charset="0"/>
                        </a:rPr>
                        <a:t>Present state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omic Sans MS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600" b="0" dirty="0"/>
                        <a:t>Input</a:t>
                      </a:r>
                      <a:endParaRPr lang="en-US" sz="1600" b="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tr-TR" sz="1600" b="0" dirty="0"/>
                        <a:t>Next State</a:t>
                      </a:r>
                      <a:endParaRPr lang="en-US" sz="1600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600" b="0" dirty="0"/>
                        <a:t>Output</a:t>
                      </a:r>
                      <a:endParaRPr lang="en-U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383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600" b="0" dirty="0"/>
                        <a:t>y</a:t>
                      </a:r>
                      <a:r>
                        <a:rPr lang="tr-TR" sz="1600" b="0" baseline="-25000" dirty="0"/>
                        <a:t>1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600" b="0" dirty="0"/>
                        <a:t>y</a:t>
                      </a:r>
                      <a:r>
                        <a:rPr lang="tr-TR" sz="1600" b="0" baseline="-25000" dirty="0"/>
                        <a:t>2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x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600" b="0" baseline="0" dirty="0"/>
                        <a:t>Y</a:t>
                      </a:r>
                      <a:r>
                        <a:rPr lang="tr-TR" sz="1600" b="0" baseline="-25000" dirty="0"/>
                        <a:t>1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600" b="0" baseline="0" dirty="0"/>
                        <a:t>Y</a:t>
                      </a:r>
                      <a:r>
                        <a:rPr lang="tr-TR" sz="1600" b="0" baseline="-25000" dirty="0"/>
                        <a:t>2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z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3838"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0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3838"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0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3838"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0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3838"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0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3838"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0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3838"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0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3838"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0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3838"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1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0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071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8620"/>
            <a:ext cx="8229600" cy="1143000"/>
          </a:xfrm>
        </p:spPr>
        <p:txBody>
          <a:bodyPr/>
          <a:lstStyle/>
          <a:p>
            <a:r>
              <a:rPr lang="en-US" dirty="0"/>
              <a:t>Analysis with T Flip-Flops</a:t>
            </a:r>
          </a:p>
        </p:txBody>
      </p:sp>
      <p:sp>
        <p:nvSpPr>
          <p:cNvPr id="24166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763000" cy="1030288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dirty="0"/>
              <a:t>Method is the same</a:t>
            </a:r>
          </a:p>
          <a:p>
            <a:pPr>
              <a:lnSpc>
                <a:spcPct val="90000"/>
              </a:lnSpc>
            </a:pPr>
            <a:r>
              <a:rPr lang="tr-TR" dirty="0"/>
              <a:t>Example</a:t>
            </a:r>
            <a:endParaRPr lang="en-US" dirty="0"/>
          </a:p>
        </p:txBody>
      </p:sp>
      <p:sp>
        <p:nvSpPr>
          <p:cNvPr id="430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CB31F15-50B6-45B6-97C2-5AFC31EA9254}" type="slidenum">
              <a:rPr lang="en-US" altLang="en-US" smtClean="0"/>
              <a:pPr/>
              <a:t>33</a:t>
            </a:fld>
            <a:endParaRPr lang="en-US" altLang="en-US"/>
          </a:p>
        </p:txBody>
      </p:sp>
      <p:sp>
        <p:nvSpPr>
          <p:cNvPr id="241745" name="Text Box 81"/>
          <p:cNvSpPr txBox="1">
            <a:spLocks noChangeArrowheads="1"/>
          </p:cNvSpPr>
          <p:nvPr/>
        </p:nvSpPr>
        <p:spPr bwMode="auto">
          <a:xfrm>
            <a:off x="6032500" y="1066800"/>
            <a:ext cx="129434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 dirty="0"/>
              <a:t>T</a:t>
            </a:r>
            <a:r>
              <a:rPr lang="tr-TR" b="0" baseline="-25000" dirty="0"/>
              <a:t>1</a:t>
            </a:r>
            <a:r>
              <a:rPr lang="en-US" b="0" dirty="0"/>
              <a:t> =</a:t>
            </a:r>
            <a:r>
              <a:rPr lang="tr-TR" b="0" dirty="0"/>
              <a:t> x</a:t>
            </a:r>
            <a:r>
              <a:rPr lang="en-US" b="0" dirty="0"/>
              <a:t>y</a:t>
            </a:r>
            <a:r>
              <a:rPr lang="en-US" b="0" baseline="-25000" dirty="0"/>
              <a:t>0</a:t>
            </a:r>
            <a:r>
              <a:rPr lang="en-US" b="0" dirty="0"/>
              <a:t> </a:t>
            </a:r>
          </a:p>
          <a:p>
            <a:r>
              <a:rPr lang="en-US" b="0" dirty="0"/>
              <a:t>T</a:t>
            </a:r>
            <a:r>
              <a:rPr lang="tr-TR" b="0" baseline="-25000" dirty="0"/>
              <a:t>0</a:t>
            </a:r>
            <a:r>
              <a:rPr lang="en-US" b="0" dirty="0"/>
              <a:t> =</a:t>
            </a:r>
            <a:r>
              <a:rPr lang="tr-TR" b="0" dirty="0"/>
              <a:t> x</a:t>
            </a:r>
            <a:endParaRPr lang="en-US" b="0" dirty="0"/>
          </a:p>
        </p:txBody>
      </p:sp>
      <p:grpSp>
        <p:nvGrpSpPr>
          <p:cNvPr id="2" name="Group 93"/>
          <p:cNvGrpSpPr>
            <a:grpSpLocks/>
          </p:cNvGrpSpPr>
          <p:nvPr/>
        </p:nvGrpSpPr>
        <p:grpSpPr bwMode="auto">
          <a:xfrm>
            <a:off x="358775" y="2060575"/>
            <a:ext cx="7959725" cy="3854450"/>
            <a:chOff x="226" y="1298"/>
            <a:chExt cx="5014" cy="2428"/>
          </a:xfrm>
        </p:grpSpPr>
        <p:grpSp>
          <p:nvGrpSpPr>
            <p:cNvPr id="43017" name="Group 89"/>
            <p:cNvGrpSpPr>
              <a:grpSpLocks/>
            </p:cNvGrpSpPr>
            <p:nvPr/>
          </p:nvGrpSpPr>
          <p:grpSpPr bwMode="auto">
            <a:xfrm>
              <a:off x="226" y="1298"/>
              <a:ext cx="5014" cy="2428"/>
              <a:chOff x="226" y="1298"/>
              <a:chExt cx="5014" cy="2428"/>
            </a:xfrm>
          </p:grpSpPr>
          <p:grpSp>
            <p:nvGrpSpPr>
              <p:cNvPr id="43020" name="Group 80"/>
              <p:cNvGrpSpPr>
                <a:grpSpLocks/>
              </p:cNvGrpSpPr>
              <p:nvPr/>
            </p:nvGrpSpPr>
            <p:grpSpPr bwMode="auto">
              <a:xfrm>
                <a:off x="2267" y="1298"/>
                <a:ext cx="381" cy="1492"/>
                <a:chOff x="2517" y="1548"/>
                <a:chExt cx="381" cy="1492"/>
              </a:xfrm>
            </p:grpSpPr>
            <p:sp>
              <p:nvSpPr>
                <p:cNvPr id="43066" name="Text Box 78"/>
                <p:cNvSpPr txBox="1">
                  <a:spLocks noChangeArrowheads="1"/>
                </p:cNvSpPr>
                <p:nvPr/>
              </p:nvSpPr>
              <p:spPr bwMode="auto">
                <a:xfrm>
                  <a:off x="2517" y="1548"/>
                  <a:ext cx="307" cy="2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b="0" dirty="0">
                      <a:solidFill>
                        <a:srgbClr val="FF0000"/>
                      </a:solidFill>
                    </a:rPr>
                    <a:t>T</a:t>
                  </a:r>
                  <a:r>
                    <a:rPr lang="tr-TR" b="0" baseline="-25000" dirty="0">
                      <a:solidFill>
                        <a:srgbClr val="FF0000"/>
                      </a:solidFill>
                    </a:rPr>
                    <a:t>1</a:t>
                  </a:r>
                  <a:endParaRPr lang="en-US" b="0" baseline="-250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43067" name="Text Box 79"/>
                <p:cNvSpPr txBox="1">
                  <a:spLocks noChangeArrowheads="1"/>
                </p:cNvSpPr>
                <p:nvPr/>
              </p:nvSpPr>
              <p:spPr bwMode="auto">
                <a:xfrm>
                  <a:off x="2571" y="2749"/>
                  <a:ext cx="327" cy="2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b="0" dirty="0">
                      <a:solidFill>
                        <a:srgbClr val="FF0000"/>
                      </a:solidFill>
                    </a:rPr>
                    <a:t>T</a:t>
                  </a:r>
                  <a:r>
                    <a:rPr lang="tr-TR" b="0" baseline="-25000" dirty="0">
                      <a:solidFill>
                        <a:srgbClr val="FF0000"/>
                      </a:solidFill>
                    </a:rPr>
                    <a:t>0</a:t>
                  </a:r>
                  <a:endParaRPr lang="en-US" b="0" baseline="-25000" dirty="0">
                    <a:solidFill>
                      <a:srgbClr val="FF0000"/>
                    </a:solidFill>
                  </a:endParaRPr>
                </a:p>
              </p:txBody>
            </p:sp>
          </p:grpSp>
          <p:sp>
            <p:nvSpPr>
              <p:cNvPr id="43021" name="Rectangle 10"/>
              <p:cNvSpPr>
                <a:spLocks noChangeArrowheads="1"/>
              </p:cNvSpPr>
              <p:nvPr/>
            </p:nvSpPr>
            <p:spPr bwMode="auto">
              <a:xfrm>
                <a:off x="2673" y="1472"/>
                <a:ext cx="695" cy="777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ctr"/>
                <a:endParaRPr lang="en-US" sz="1800" b="0">
                  <a:solidFill>
                    <a:schemeClr val="bg1"/>
                  </a:solidFill>
                </a:endParaRPr>
              </a:p>
            </p:txBody>
          </p:sp>
          <p:sp>
            <p:nvSpPr>
              <p:cNvPr id="43022" name="Line 11"/>
              <p:cNvSpPr>
                <a:spLocks noChangeShapeType="1"/>
              </p:cNvSpPr>
              <p:nvPr/>
            </p:nvSpPr>
            <p:spPr bwMode="auto">
              <a:xfrm flipH="1">
                <a:off x="1972" y="1872"/>
                <a:ext cx="701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23" name="Text Box 12"/>
              <p:cNvSpPr txBox="1">
                <a:spLocks noChangeArrowheads="1"/>
              </p:cNvSpPr>
              <p:nvPr/>
            </p:nvSpPr>
            <p:spPr bwMode="auto">
              <a:xfrm>
                <a:off x="2700" y="1548"/>
                <a:ext cx="98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800" b="0">
                    <a:solidFill>
                      <a:schemeClr val="bg1"/>
                    </a:solidFill>
                  </a:rPr>
                  <a:t>T</a:t>
                </a:r>
              </a:p>
            </p:txBody>
          </p:sp>
          <p:sp>
            <p:nvSpPr>
              <p:cNvPr id="43024" name="Line 13"/>
              <p:cNvSpPr>
                <a:spLocks noChangeShapeType="1"/>
              </p:cNvSpPr>
              <p:nvPr/>
            </p:nvSpPr>
            <p:spPr bwMode="auto">
              <a:xfrm flipH="1">
                <a:off x="3368" y="1627"/>
                <a:ext cx="591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25" name="Text Box 14"/>
              <p:cNvSpPr txBox="1">
                <a:spLocks noChangeArrowheads="1"/>
              </p:cNvSpPr>
              <p:nvPr/>
            </p:nvSpPr>
            <p:spPr bwMode="auto">
              <a:xfrm>
                <a:off x="3182" y="1536"/>
                <a:ext cx="126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800" b="0">
                    <a:solidFill>
                      <a:schemeClr val="bg1"/>
                    </a:solidFill>
                  </a:rPr>
                  <a:t>Q</a:t>
                </a:r>
              </a:p>
            </p:txBody>
          </p:sp>
          <p:sp>
            <p:nvSpPr>
              <p:cNvPr id="43026" name="AutoShape 15"/>
              <p:cNvSpPr>
                <a:spLocks noChangeArrowheads="1"/>
              </p:cNvSpPr>
              <p:nvPr/>
            </p:nvSpPr>
            <p:spPr bwMode="auto">
              <a:xfrm rot="5400000">
                <a:off x="2673" y="1810"/>
                <a:ext cx="131" cy="119"/>
              </a:xfrm>
              <a:prstGeom prst="triangle">
                <a:avLst>
                  <a:gd name="adj" fmla="val 50000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027" name="Text Box 16"/>
              <p:cNvSpPr txBox="1">
                <a:spLocks noChangeArrowheads="1"/>
              </p:cNvSpPr>
              <p:nvPr/>
            </p:nvSpPr>
            <p:spPr bwMode="auto">
              <a:xfrm>
                <a:off x="2804" y="1781"/>
                <a:ext cx="87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800" b="0">
                    <a:solidFill>
                      <a:schemeClr val="bg1"/>
                    </a:solidFill>
                  </a:rPr>
                  <a:t>C</a:t>
                </a:r>
              </a:p>
            </p:txBody>
          </p:sp>
          <p:sp>
            <p:nvSpPr>
              <p:cNvPr id="43028" name="Line 17"/>
              <p:cNvSpPr>
                <a:spLocks noChangeShapeType="1"/>
              </p:cNvSpPr>
              <p:nvPr/>
            </p:nvSpPr>
            <p:spPr bwMode="auto">
              <a:xfrm flipH="1">
                <a:off x="2053" y="1629"/>
                <a:ext cx="623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29" name="Line 18"/>
              <p:cNvSpPr>
                <a:spLocks noChangeShapeType="1"/>
              </p:cNvSpPr>
              <p:nvPr/>
            </p:nvSpPr>
            <p:spPr bwMode="auto">
              <a:xfrm flipH="1">
                <a:off x="1719" y="3029"/>
                <a:ext cx="9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30" name="Text Box 19"/>
              <p:cNvSpPr txBox="1">
                <a:spLocks noChangeArrowheads="1"/>
              </p:cNvSpPr>
              <p:nvPr/>
            </p:nvSpPr>
            <p:spPr bwMode="auto">
              <a:xfrm>
                <a:off x="2694" y="2726"/>
                <a:ext cx="104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800" b="0">
                    <a:solidFill>
                      <a:schemeClr val="bg1"/>
                    </a:solidFill>
                  </a:rPr>
                  <a:t>D</a:t>
                </a:r>
              </a:p>
            </p:txBody>
          </p:sp>
          <p:sp>
            <p:nvSpPr>
              <p:cNvPr id="43031" name="Line 20"/>
              <p:cNvSpPr>
                <a:spLocks noChangeShapeType="1"/>
              </p:cNvSpPr>
              <p:nvPr/>
            </p:nvSpPr>
            <p:spPr bwMode="auto">
              <a:xfrm flipH="1">
                <a:off x="3362" y="2805"/>
                <a:ext cx="165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32" name="Text Box 21"/>
              <p:cNvSpPr txBox="1">
                <a:spLocks noChangeArrowheads="1"/>
              </p:cNvSpPr>
              <p:nvPr/>
            </p:nvSpPr>
            <p:spPr bwMode="auto">
              <a:xfrm>
                <a:off x="3176" y="2714"/>
                <a:ext cx="126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800" b="0">
                    <a:solidFill>
                      <a:schemeClr val="bg1"/>
                    </a:solidFill>
                  </a:rPr>
                  <a:t>Q</a:t>
                </a:r>
              </a:p>
            </p:txBody>
          </p:sp>
          <p:sp>
            <p:nvSpPr>
              <p:cNvPr id="43033" name="AutoShape 22"/>
              <p:cNvSpPr>
                <a:spLocks noChangeArrowheads="1"/>
              </p:cNvSpPr>
              <p:nvPr/>
            </p:nvSpPr>
            <p:spPr bwMode="auto">
              <a:xfrm rot="5400000">
                <a:off x="2667" y="3044"/>
                <a:ext cx="131" cy="119"/>
              </a:xfrm>
              <a:prstGeom prst="triangle">
                <a:avLst>
                  <a:gd name="adj" fmla="val 50000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034" name="Text Box 23"/>
              <p:cNvSpPr txBox="1">
                <a:spLocks noChangeArrowheads="1"/>
              </p:cNvSpPr>
              <p:nvPr/>
            </p:nvSpPr>
            <p:spPr bwMode="auto">
              <a:xfrm>
                <a:off x="2798" y="3017"/>
                <a:ext cx="87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800" b="0">
                    <a:solidFill>
                      <a:schemeClr val="bg1"/>
                    </a:solidFill>
                  </a:rPr>
                  <a:t>C</a:t>
                </a:r>
              </a:p>
            </p:txBody>
          </p:sp>
          <p:sp>
            <p:nvSpPr>
              <p:cNvPr id="43035" name="Line 24"/>
              <p:cNvSpPr>
                <a:spLocks noChangeShapeType="1"/>
              </p:cNvSpPr>
              <p:nvPr/>
            </p:nvSpPr>
            <p:spPr bwMode="auto">
              <a:xfrm flipH="1">
                <a:off x="1051" y="2807"/>
                <a:ext cx="161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38" name="AutoShape 32"/>
              <p:cNvSpPr>
                <a:spLocks noChangeArrowheads="1"/>
              </p:cNvSpPr>
              <p:nvPr/>
            </p:nvSpPr>
            <p:spPr bwMode="auto">
              <a:xfrm>
                <a:off x="1719" y="1468"/>
                <a:ext cx="344" cy="336"/>
              </a:xfrm>
              <a:prstGeom prst="flowChartDelay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039" name="Text Box 38"/>
              <p:cNvSpPr txBox="1">
                <a:spLocks noChangeArrowheads="1"/>
              </p:cNvSpPr>
              <p:nvPr/>
            </p:nvSpPr>
            <p:spPr bwMode="auto">
              <a:xfrm>
                <a:off x="226" y="1433"/>
                <a:ext cx="113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b="0"/>
                  <a:t>x</a:t>
                </a:r>
              </a:p>
            </p:txBody>
          </p:sp>
          <p:sp>
            <p:nvSpPr>
              <p:cNvPr id="43040" name="Oval 39"/>
              <p:cNvSpPr>
                <a:spLocks noChangeArrowheads="1"/>
              </p:cNvSpPr>
              <p:nvPr/>
            </p:nvSpPr>
            <p:spPr bwMode="auto">
              <a:xfrm>
                <a:off x="3524" y="2779"/>
                <a:ext cx="56" cy="56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041" name="Line 40"/>
              <p:cNvSpPr>
                <a:spLocks noChangeShapeType="1"/>
              </p:cNvSpPr>
              <p:nvPr/>
            </p:nvSpPr>
            <p:spPr bwMode="auto">
              <a:xfrm flipV="1">
                <a:off x="3546" y="2497"/>
                <a:ext cx="0" cy="31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42" name="Line 41"/>
              <p:cNvSpPr>
                <a:spLocks noChangeShapeType="1"/>
              </p:cNvSpPr>
              <p:nvPr/>
            </p:nvSpPr>
            <p:spPr bwMode="auto">
              <a:xfrm flipH="1">
                <a:off x="1324" y="2497"/>
                <a:ext cx="220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43" name="Line 43"/>
              <p:cNvSpPr>
                <a:spLocks noChangeShapeType="1"/>
              </p:cNvSpPr>
              <p:nvPr/>
            </p:nvSpPr>
            <p:spPr bwMode="auto">
              <a:xfrm>
                <a:off x="1972" y="1872"/>
                <a:ext cx="0" cy="115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44" name="Oval 44"/>
              <p:cNvSpPr>
                <a:spLocks noChangeArrowheads="1"/>
              </p:cNvSpPr>
              <p:nvPr/>
            </p:nvSpPr>
            <p:spPr bwMode="auto">
              <a:xfrm>
                <a:off x="1939" y="2995"/>
                <a:ext cx="56" cy="56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045" name="Text Box 45"/>
              <p:cNvSpPr txBox="1">
                <a:spLocks noChangeArrowheads="1"/>
              </p:cNvSpPr>
              <p:nvPr/>
            </p:nvSpPr>
            <p:spPr bwMode="auto">
              <a:xfrm>
                <a:off x="1360" y="2905"/>
                <a:ext cx="256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b="0"/>
                  <a:t>clk</a:t>
                </a:r>
              </a:p>
            </p:txBody>
          </p:sp>
          <p:sp>
            <p:nvSpPr>
              <p:cNvPr id="43046" name="Rectangle 47"/>
              <p:cNvSpPr>
                <a:spLocks noChangeArrowheads="1"/>
              </p:cNvSpPr>
              <p:nvPr/>
            </p:nvSpPr>
            <p:spPr bwMode="auto">
              <a:xfrm>
                <a:off x="2662" y="2643"/>
                <a:ext cx="695" cy="777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ctr"/>
                <a:endParaRPr lang="en-US" sz="1800" b="0">
                  <a:solidFill>
                    <a:schemeClr val="bg1"/>
                  </a:solidFill>
                </a:endParaRPr>
              </a:p>
            </p:txBody>
          </p:sp>
          <p:sp>
            <p:nvSpPr>
              <p:cNvPr id="43047" name="Text Box 48"/>
              <p:cNvSpPr txBox="1">
                <a:spLocks noChangeArrowheads="1"/>
              </p:cNvSpPr>
              <p:nvPr/>
            </p:nvSpPr>
            <p:spPr bwMode="auto">
              <a:xfrm>
                <a:off x="2689" y="2719"/>
                <a:ext cx="98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800" b="0">
                    <a:solidFill>
                      <a:schemeClr val="bg1"/>
                    </a:solidFill>
                  </a:rPr>
                  <a:t>T</a:t>
                </a:r>
              </a:p>
            </p:txBody>
          </p:sp>
          <p:sp>
            <p:nvSpPr>
              <p:cNvPr id="43048" name="Text Box 49"/>
              <p:cNvSpPr txBox="1">
                <a:spLocks noChangeArrowheads="1"/>
              </p:cNvSpPr>
              <p:nvPr/>
            </p:nvSpPr>
            <p:spPr bwMode="auto">
              <a:xfrm>
                <a:off x="3171" y="2707"/>
                <a:ext cx="126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800" b="0">
                    <a:solidFill>
                      <a:schemeClr val="bg1"/>
                    </a:solidFill>
                  </a:rPr>
                  <a:t>Q</a:t>
                </a:r>
              </a:p>
            </p:txBody>
          </p:sp>
          <p:sp>
            <p:nvSpPr>
              <p:cNvPr id="43049" name="AutoShape 50"/>
              <p:cNvSpPr>
                <a:spLocks noChangeArrowheads="1"/>
              </p:cNvSpPr>
              <p:nvPr/>
            </p:nvSpPr>
            <p:spPr bwMode="auto">
              <a:xfrm rot="5400000">
                <a:off x="2662" y="2981"/>
                <a:ext cx="131" cy="119"/>
              </a:xfrm>
              <a:prstGeom prst="triangle">
                <a:avLst>
                  <a:gd name="adj" fmla="val 50000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050" name="Text Box 51"/>
              <p:cNvSpPr txBox="1">
                <a:spLocks noChangeArrowheads="1"/>
              </p:cNvSpPr>
              <p:nvPr/>
            </p:nvSpPr>
            <p:spPr bwMode="auto">
              <a:xfrm>
                <a:off x="2793" y="2952"/>
                <a:ext cx="87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800" b="0">
                    <a:solidFill>
                      <a:schemeClr val="bg1"/>
                    </a:solidFill>
                  </a:rPr>
                  <a:t>C</a:t>
                </a:r>
              </a:p>
            </p:txBody>
          </p:sp>
          <p:sp>
            <p:nvSpPr>
              <p:cNvPr id="43051" name="Line 58"/>
              <p:cNvSpPr>
                <a:spLocks noChangeShapeType="1"/>
              </p:cNvSpPr>
              <p:nvPr/>
            </p:nvSpPr>
            <p:spPr bwMode="auto">
              <a:xfrm flipV="1">
                <a:off x="1324" y="1721"/>
                <a:ext cx="0" cy="77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52" name="Line 59"/>
              <p:cNvSpPr>
                <a:spLocks noChangeShapeType="1"/>
              </p:cNvSpPr>
              <p:nvPr/>
            </p:nvSpPr>
            <p:spPr bwMode="auto">
              <a:xfrm>
                <a:off x="1331" y="1736"/>
                <a:ext cx="38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53" name="Line 61"/>
              <p:cNvSpPr>
                <a:spLocks noChangeShapeType="1"/>
              </p:cNvSpPr>
              <p:nvPr/>
            </p:nvSpPr>
            <p:spPr bwMode="auto">
              <a:xfrm flipH="1">
                <a:off x="369" y="1548"/>
                <a:ext cx="135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54" name="Line 65"/>
              <p:cNvSpPr>
                <a:spLocks noChangeShapeType="1"/>
              </p:cNvSpPr>
              <p:nvPr/>
            </p:nvSpPr>
            <p:spPr bwMode="auto">
              <a:xfrm>
                <a:off x="1051" y="1548"/>
                <a:ext cx="0" cy="125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55" name="Oval 67"/>
              <p:cNvSpPr>
                <a:spLocks noChangeArrowheads="1"/>
              </p:cNvSpPr>
              <p:nvPr/>
            </p:nvSpPr>
            <p:spPr bwMode="auto">
              <a:xfrm>
                <a:off x="1023" y="1514"/>
                <a:ext cx="56" cy="56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056" name="Oval 68"/>
              <p:cNvSpPr>
                <a:spLocks noChangeArrowheads="1"/>
              </p:cNvSpPr>
              <p:nvPr/>
            </p:nvSpPr>
            <p:spPr bwMode="auto">
              <a:xfrm>
                <a:off x="2993" y="3420"/>
                <a:ext cx="83" cy="92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057" name="Line 69"/>
              <p:cNvSpPr>
                <a:spLocks noChangeShapeType="1"/>
              </p:cNvSpPr>
              <p:nvPr/>
            </p:nvSpPr>
            <p:spPr bwMode="auto">
              <a:xfrm>
                <a:off x="3032" y="3514"/>
                <a:ext cx="0" cy="11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58" name="Line 70"/>
              <p:cNvSpPr>
                <a:spLocks noChangeShapeType="1"/>
              </p:cNvSpPr>
              <p:nvPr/>
            </p:nvSpPr>
            <p:spPr bwMode="auto">
              <a:xfrm flipH="1">
                <a:off x="1719" y="3626"/>
                <a:ext cx="1313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59" name="Text Box 71"/>
              <p:cNvSpPr txBox="1">
                <a:spLocks noChangeArrowheads="1"/>
              </p:cNvSpPr>
              <p:nvPr/>
            </p:nvSpPr>
            <p:spPr bwMode="auto">
              <a:xfrm>
                <a:off x="1088" y="3438"/>
                <a:ext cx="601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b="0"/>
                  <a:t>reset</a:t>
                </a:r>
              </a:p>
            </p:txBody>
          </p:sp>
          <p:sp>
            <p:nvSpPr>
              <p:cNvPr id="43060" name="Line 72"/>
              <p:cNvSpPr>
                <a:spLocks noChangeShapeType="1"/>
              </p:cNvSpPr>
              <p:nvPr/>
            </p:nvSpPr>
            <p:spPr bwMode="auto">
              <a:xfrm flipV="1">
                <a:off x="2244" y="2409"/>
                <a:ext cx="0" cy="121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61" name="Oval 73"/>
              <p:cNvSpPr>
                <a:spLocks noChangeArrowheads="1"/>
              </p:cNvSpPr>
              <p:nvPr/>
            </p:nvSpPr>
            <p:spPr bwMode="auto">
              <a:xfrm>
                <a:off x="2993" y="2249"/>
                <a:ext cx="83" cy="92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062" name="Line 74"/>
              <p:cNvSpPr>
                <a:spLocks noChangeShapeType="1"/>
              </p:cNvSpPr>
              <p:nvPr/>
            </p:nvSpPr>
            <p:spPr bwMode="auto">
              <a:xfrm>
                <a:off x="3032" y="2343"/>
                <a:ext cx="0" cy="6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63" name="Line 75"/>
              <p:cNvSpPr>
                <a:spLocks noChangeShapeType="1"/>
              </p:cNvSpPr>
              <p:nvPr/>
            </p:nvSpPr>
            <p:spPr bwMode="auto">
              <a:xfrm flipH="1">
                <a:off x="2244" y="2409"/>
                <a:ext cx="78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64" name="Oval 76"/>
              <p:cNvSpPr>
                <a:spLocks noChangeArrowheads="1"/>
              </p:cNvSpPr>
              <p:nvPr/>
            </p:nvSpPr>
            <p:spPr bwMode="auto">
              <a:xfrm>
                <a:off x="2216" y="3598"/>
                <a:ext cx="56" cy="56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065" name="Text Box 86"/>
              <p:cNvSpPr txBox="1">
                <a:spLocks noChangeArrowheads="1"/>
              </p:cNvSpPr>
              <p:nvPr/>
            </p:nvSpPr>
            <p:spPr bwMode="auto">
              <a:xfrm>
                <a:off x="5062" y="2643"/>
                <a:ext cx="178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b="0" dirty="0"/>
                  <a:t>y</a:t>
                </a:r>
                <a:r>
                  <a:rPr lang="en-US" b="0" baseline="-25000" dirty="0"/>
                  <a:t>0</a:t>
                </a:r>
              </a:p>
            </p:txBody>
          </p:sp>
        </p:grpSp>
        <p:sp>
          <p:nvSpPr>
            <p:cNvPr id="43018" name="Line 90"/>
            <p:cNvSpPr>
              <a:spLocks noChangeShapeType="1"/>
            </p:cNvSpPr>
            <p:nvPr/>
          </p:nvSpPr>
          <p:spPr bwMode="auto">
            <a:xfrm>
              <a:off x="3959" y="1629"/>
              <a:ext cx="105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19" name="Text Box 92"/>
            <p:cNvSpPr txBox="1">
              <a:spLocks noChangeArrowheads="1"/>
            </p:cNvSpPr>
            <p:nvPr/>
          </p:nvSpPr>
          <p:spPr bwMode="auto">
            <a:xfrm>
              <a:off x="5062" y="1491"/>
              <a:ext cx="15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b="0"/>
                <a:t>y</a:t>
              </a:r>
              <a:r>
                <a:rPr lang="en-US" b="0" baseline="-25000"/>
                <a:t>1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1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41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417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417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1667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8620"/>
            <a:ext cx="8229600" cy="1143000"/>
          </a:xfrm>
        </p:spPr>
        <p:txBody>
          <a:bodyPr/>
          <a:lstStyle/>
          <a:p>
            <a:r>
              <a:rPr lang="en-US" dirty="0"/>
              <a:t>Example: Analysis with T Flip-Flops</a:t>
            </a:r>
          </a:p>
        </p:txBody>
      </p:sp>
      <p:sp>
        <p:nvSpPr>
          <p:cNvPr id="2426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Characteristic equation</a:t>
            </a:r>
          </a:p>
          <a:p>
            <a:pPr lvl="1"/>
            <a:r>
              <a:rPr lang="tr-TR" dirty="0"/>
              <a:t>Y</a:t>
            </a:r>
            <a:r>
              <a:rPr lang="tr-TR" baseline="-25000" dirty="0"/>
              <a:t>0</a:t>
            </a:r>
            <a:r>
              <a:rPr lang="en-US" dirty="0"/>
              <a:t> = </a:t>
            </a:r>
            <a:r>
              <a:rPr lang="tr-TR" dirty="0"/>
              <a:t>T</a:t>
            </a:r>
            <a:r>
              <a:rPr lang="tr-TR" baseline="-25000" dirty="0"/>
              <a:t>0 </a:t>
            </a:r>
            <a:r>
              <a:rPr lang="tr-TR" dirty="0"/>
              <a:t> </a:t>
            </a:r>
            <a:r>
              <a:rPr lang="tr-TR" dirty="0">
                <a:sym typeface="Symbol"/>
              </a:rPr>
              <a:t> </a:t>
            </a:r>
            <a:r>
              <a:rPr lang="tr-TR" b="0" dirty="0"/>
              <a:t>y</a:t>
            </a:r>
            <a:r>
              <a:rPr lang="tr-TR" baseline="-25000" dirty="0"/>
              <a:t>0</a:t>
            </a:r>
            <a:endParaRPr lang="en-US" dirty="0"/>
          </a:p>
          <a:p>
            <a:pPr lvl="1"/>
            <a:r>
              <a:rPr lang="tr-TR" dirty="0"/>
              <a:t>Y</a:t>
            </a:r>
            <a:r>
              <a:rPr lang="tr-TR" baseline="-25000" dirty="0"/>
              <a:t>1</a:t>
            </a:r>
            <a:r>
              <a:rPr lang="en-US" dirty="0"/>
              <a:t> = </a:t>
            </a:r>
            <a:r>
              <a:rPr lang="tr-TR" dirty="0"/>
              <a:t>T</a:t>
            </a:r>
            <a:r>
              <a:rPr lang="tr-TR" baseline="-25000" dirty="0"/>
              <a:t>1 </a:t>
            </a:r>
            <a:r>
              <a:rPr lang="tr-TR" dirty="0"/>
              <a:t> </a:t>
            </a:r>
            <a:r>
              <a:rPr lang="tr-TR" dirty="0">
                <a:sym typeface="Symbol"/>
              </a:rPr>
              <a:t> </a:t>
            </a:r>
            <a:r>
              <a:rPr lang="tr-TR" b="0" dirty="0"/>
              <a:t>y</a:t>
            </a:r>
            <a:r>
              <a:rPr lang="tr-TR" baseline="-25000" dirty="0"/>
              <a:t>1</a:t>
            </a:r>
            <a:endParaRPr lang="en-US" dirty="0"/>
          </a:p>
          <a:p>
            <a:r>
              <a:rPr lang="tr-TR" dirty="0"/>
              <a:t>Flip-flop </a:t>
            </a:r>
            <a:r>
              <a:rPr lang="en-US" dirty="0"/>
              <a:t>Input equations</a:t>
            </a:r>
          </a:p>
          <a:p>
            <a:pPr lvl="1"/>
            <a:r>
              <a:rPr lang="en-US" dirty="0"/>
              <a:t>T</a:t>
            </a:r>
            <a:r>
              <a:rPr lang="tr-TR" baseline="-25000" dirty="0"/>
              <a:t>1</a:t>
            </a:r>
            <a:r>
              <a:rPr lang="en-US" dirty="0"/>
              <a:t> = x</a:t>
            </a:r>
            <a:r>
              <a:rPr lang="tr-TR" b="0" dirty="0"/>
              <a:t> y</a:t>
            </a:r>
            <a:r>
              <a:rPr lang="tr-TR" baseline="-25000" dirty="0"/>
              <a:t>0</a:t>
            </a:r>
            <a:endParaRPr lang="en-US" dirty="0"/>
          </a:p>
          <a:p>
            <a:pPr lvl="1"/>
            <a:r>
              <a:rPr lang="en-US" dirty="0"/>
              <a:t>T</a:t>
            </a:r>
            <a:r>
              <a:rPr lang="tr-TR" baseline="-25000" dirty="0"/>
              <a:t>0</a:t>
            </a:r>
            <a:r>
              <a:rPr lang="en-US" dirty="0"/>
              <a:t> = </a:t>
            </a:r>
            <a:r>
              <a:rPr lang="en-US" dirty="0" err="1"/>
              <a:t>x</a:t>
            </a:r>
            <a:endParaRPr lang="en-US" dirty="0"/>
          </a:p>
          <a:p>
            <a:r>
              <a:rPr lang="en-US" dirty="0"/>
              <a:t>State equations</a:t>
            </a:r>
          </a:p>
          <a:p>
            <a:pPr lvl="1"/>
            <a:r>
              <a:rPr lang="tr-TR" dirty="0"/>
              <a:t>Y</a:t>
            </a:r>
            <a:r>
              <a:rPr lang="tr-TR" baseline="-25000" dirty="0"/>
              <a:t>0</a:t>
            </a:r>
            <a:r>
              <a:rPr lang="en-US" dirty="0"/>
              <a:t> = x</a:t>
            </a:r>
            <a:r>
              <a:rPr lang="tr-TR" baseline="-25000" dirty="0"/>
              <a:t> </a:t>
            </a:r>
            <a:r>
              <a:rPr lang="tr-TR" dirty="0"/>
              <a:t> </a:t>
            </a:r>
            <a:r>
              <a:rPr lang="tr-TR" dirty="0">
                <a:sym typeface="Symbol"/>
              </a:rPr>
              <a:t> </a:t>
            </a:r>
            <a:r>
              <a:rPr lang="tr-TR" b="0" dirty="0"/>
              <a:t>y</a:t>
            </a:r>
            <a:r>
              <a:rPr lang="tr-TR" baseline="-25000" dirty="0"/>
              <a:t>0</a:t>
            </a:r>
            <a:endParaRPr lang="en-US" dirty="0"/>
          </a:p>
          <a:p>
            <a:pPr lvl="1"/>
            <a:r>
              <a:rPr lang="tr-TR" dirty="0"/>
              <a:t>Y</a:t>
            </a:r>
            <a:r>
              <a:rPr lang="tr-TR" baseline="-25000" dirty="0"/>
              <a:t>1</a:t>
            </a:r>
            <a:r>
              <a:rPr lang="en-US" dirty="0"/>
              <a:t> = x</a:t>
            </a:r>
            <a:r>
              <a:rPr lang="tr-TR" b="0" dirty="0"/>
              <a:t> y</a:t>
            </a:r>
            <a:r>
              <a:rPr lang="tr-TR" baseline="-25000" dirty="0"/>
              <a:t>0 </a:t>
            </a:r>
            <a:r>
              <a:rPr lang="tr-TR" dirty="0"/>
              <a:t> </a:t>
            </a:r>
            <a:r>
              <a:rPr lang="tr-TR" dirty="0">
                <a:sym typeface="Symbol"/>
              </a:rPr>
              <a:t> </a:t>
            </a:r>
            <a:r>
              <a:rPr lang="tr-TR" b="0" dirty="0"/>
              <a:t>y</a:t>
            </a:r>
            <a:r>
              <a:rPr lang="tr-TR" baseline="-25000" dirty="0"/>
              <a:t>1</a:t>
            </a:r>
            <a:endParaRPr lang="en-US" dirty="0"/>
          </a:p>
        </p:txBody>
      </p:sp>
      <p:sp>
        <p:nvSpPr>
          <p:cNvPr id="440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C340F37-B8CA-4684-BC9D-EE71A431455D}" type="slidenum">
              <a:rPr lang="en-US" altLang="en-US" smtClean="0"/>
              <a:pPr/>
              <a:t>34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2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42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42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42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42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426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2691" grpId="0" build="p" bldLvl="2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8620"/>
            <a:ext cx="8229600" cy="1143000"/>
          </a:xfrm>
        </p:spPr>
        <p:txBody>
          <a:bodyPr/>
          <a:lstStyle/>
          <a:p>
            <a:r>
              <a:rPr lang="en-US" dirty="0"/>
              <a:t>Mealy and Moore Models</a:t>
            </a:r>
          </a:p>
        </p:txBody>
      </p:sp>
      <p:sp>
        <p:nvSpPr>
          <p:cNvPr id="12390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980728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There are two models for sequential circuits</a:t>
            </a:r>
          </a:p>
          <a:p>
            <a:pPr lvl="1"/>
            <a:r>
              <a:rPr lang="en-US" dirty="0"/>
              <a:t>Mealy </a:t>
            </a:r>
          </a:p>
          <a:p>
            <a:pPr lvl="1"/>
            <a:r>
              <a:rPr lang="en-US" dirty="0"/>
              <a:t>Moore</a:t>
            </a:r>
          </a:p>
          <a:p>
            <a:r>
              <a:rPr lang="en-US" dirty="0"/>
              <a:t>They differ in the way the outputs are generated</a:t>
            </a:r>
          </a:p>
          <a:p>
            <a:pPr lvl="1"/>
            <a:r>
              <a:rPr lang="en-US" dirty="0"/>
              <a:t>Mealy:</a:t>
            </a:r>
          </a:p>
          <a:p>
            <a:pPr lvl="2"/>
            <a:r>
              <a:rPr lang="en-US" dirty="0"/>
              <a:t>output is a function of both present states and inputs</a:t>
            </a:r>
          </a:p>
          <a:p>
            <a:pPr lvl="1"/>
            <a:r>
              <a:rPr lang="en-US" dirty="0"/>
              <a:t>Moore</a:t>
            </a:r>
          </a:p>
          <a:p>
            <a:pPr lvl="2"/>
            <a:r>
              <a:rPr lang="en-US" dirty="0"/>
              <a:t>output is a function of present state only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Slide Number Placeholder 5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BA29254E-D897-4CC8-BCF5-9770736DF25C}" type="slidenum">
              <a:rPr lang="en-US" altLang="en-US" sz="1400" b="0">
                <a:latin typeface="Times New Roman" pitchFamily="18" charset="0"/>
              </a:rPr>
              <a:pPr algn="r"/>
              <a:t>36</a:t>
            </a:fld>
            <a:endParaRPr lang="en-US" altLang="en-US" sz="1400" b="0">
              <a:latin typeface="Times New Roman" pitchFamily="18" charset="0"/>
            </a:endParaRPr>
          </a:p>
        </p:txBody>
      </p:sp>
      <p:sp>
        <p:nvSpPr>
          <p:cNvPr id="12800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0"/>
            <a:ext cx="8763000" cy="914400"/>
          </a:xfrm>
        </p:spPr>
        <p:txBody>
          <a:bodyPr/>
          <a:lstStyle/>
          <a:p>
            <a:r>
              <a:rPr lang="en-US" sz="3600" dirty="0"/>
              <a:t>Example: Mealy and Moore Machines</a:t>
            </a:r>
          </a:p>
        </p:txBody>
      </p:sp>
      <p:grpSp>
        <p:nvGrpSpPr>
          <p:cNvPr id="2" name="Group 66"/>
          <p:cNvGrpSpPr>
            <a:grpSpLocks/>
          </p:cNvGrpSpPr>
          <p:nvPr/>
        </p:nvGrpSpPr>
        <p:grpSpPr bwMode="auto">
          <a:xfrm>
            <a:off x="606425" y="922338"/>
            <a:ext cx="7696200" cy="2870200"/>
            <a:chOff x="382" y="581"/>
            <a:chExt cx="4848" cy="1808"/>
          </a:xfrm>
        </p:grpSpPr>
        <p:sp>
          <p:nvSpPr>
            <p:cNvPr id="128005" name="Rectangle 5"/>
            <p:cNvSpPr>
              <a:spLocks noChangeArrowheads="1"/>
            </p:cNvSpPr>
            <p:nvPr/>
          </p:nvSpPr>
          <p:spPr bwMode="auto">
            <a:xfrm>
              <a:off x="3505" y="779"/>
              <a:ext cx="695" cy="691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algn="ctr"/>
              <a:endParaRPr lang="en-US" sz="1800" b="0">
                <a:solidFill>
                  <a:schemeClr val="bg1"/>
                </a:solidFill>
              </a:endParaRPr>
            </a:p>
          </p:txBody>
        </p:sp>
        <p:sp>
          <p:nvSpPr>
            <p:cNvPr id="128006" name="Line 6"/>
            <p:cNvSpPr>
              <a:spLocks noChangeShapeType="1"/>
            </p:cNvSpPr>
            <p:nvPr/>
          </p:nvSpPr>
          <p:spPr bwMode="auto">
            <a:xfrm flipH="1">
              <a:off x="3231" y="1233"/>
              <a:ext cx="27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8007" name="Text Box 7"/>
            <p:cNvSpPr txBox="1">
              <a:spLocks noChangeArrowheads="1"/>
            </p:cNvSpPr>
            <p:nvPr/>
          </p:nvSpPr>
          <p:spPr bwMode="auto">
            <a:xfrm>
              <a:off x="3532" y="855"/>
              <a:ext cx="10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 b="0">
                  <a:solidFill>
                    <a:schemeClr val="bg1"/>
                  </a:solidFill>
                </a:rPr>
                <a:t>D</a:t>
              </a:r>
            </a:p>
          </p:txBody>
        </p:sp>
        <p:sp>
          <p:nvSpPr>
            <p:cNvPr id="128008" name="Line 8"/>
            <p:cNvSpPr>
              <a:spLocks noChangeShapeType="1"/>
            </p:cNvSpPr>
            <p:nvPr/>
          </p:nvSpPr>
          <p:spPr bwMode="auto">
            <a:xfrm flipH="1">
              <a:off x="4200" y="934"/>
              <a:ext cx="43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8009" name="Text Box 9"/>
            <p:cNvSpPr txBox="1">
              <a:spLocks noChangeArrowheads="1"/>
            </p:cNvSpPr>
            <p:nvPr/>
          </p:nvSpPr>
          <p:spPr bwMode="auto">
            <a:xfrm>
              <a:off x="4014" y="843"/>
              <a:ext cx="126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 b="0">
                  <a:solidFill>
                    <a:schemeClr val="bg1"/>
                  </a:solidFill>
                </a:rPr>
                <a:t>Q</a:t>
              </a:r>
            </a:p>
          </p:txBody>
        </p:sp>
        <p:sp>
          <p:nvSpPr>
            <p:cNvPr id="128010" name="AutoShape 10"/>
            <p:cNvSpPr>
              <a:spLocks noChangeArrowheads="1"/>
            </p:cNvSpPr>
            <p:nvPr/>
          </p:nvSpPr>
          <p:spPr bwMode="auto">
            <a:xfrm rot="5400000">
              <a:off x="3505" y="1173"/>
              <a:ext cx="131" cy="119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11" name="Text Box 11"/>
            <p:cNvSpPr txBox="1">
              <a:spLocks noChangeArrowheads="1"/>
            </p:cNvSpPr>
            <p:nvPr/>
          </p:nvSpPr>
          <p:spPr bwMode="auto">
            <a:xfrm>
              <a:off x="3636" y="1146"/>
              <a:ext cx="87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 b="0">
                  <a:solidFill>
                    <a:schemeClr val="bg1"/>
                  </a:solidFill>
                </a:rPr>
                <a:t>C</a:t>
              </a:r>
            </a:p>
          </p:txBody>
        </p:sp>
        <p:sp>
          <p:nvSpPr>
            <p:cNvPr id="128012" name="Line 12"/>
            <p:cNvSpPr>
              <a:spLocks noChangeShapeType="1"/>
            </p:cNvSpPr>
            <p:nvPr/>
          </p:nvSpPr>
          <p:spPr bwMode="auto">
            <a:xfrm flipH="1">
              <a:off x="2745" y="921"/>
              <a:ext cx="76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8013" name="Freeform 13"/>
            <p:cNvSpPr>
              <a:spLocks/>
            </p:cNvSpPr>
            <p:nvPr/>
          </p:nvSpPr>
          <p:spPr bwMode="auto">
            <a:xfrm>
              <a:off x="2344" y="717"/>
              <a:ext cx="397" cy="398"/>
            </a:xfrm>
            <a:custGeom>
              <a:avLst/>
              <a:gdLst>
                <a:gd name="T0" fmla="*/ 2147483647 w 40"/>
                <a:gd name="T1" fmla="*/ 2147483647 h 30"/>
                <a:gd name="T2" fmla="*/ 2147483647 w 40"/>
                <a:gd name="T3" fmla="*/ 2147483647 h 30"/>
                <a:gd name="T4" fmla="*/ 2147483647 w 40"/>
                <a:gd name="T5" fmla="*/ 2147483647 h 30"/>
                <a:gd name="T6" fmla="*/ 0 w 40"/>
                <a:gd name="T7" fmla="*/ 2147483647 h 30"/>
                <a:gd name="T8" fmla="*/ 0 w 40"/>
                <a:gd name="T9" fmla="*/ 0 h 30"/>
                <a:gd name="T10" fmla="*/ 0 w 40"/>
                <a:gd name="T11" fmla="*/ 0 h 30"/>
                <a:gd name="T12" fmla="*/ 2147483647 w 40"/>
                <a:gd name="T13" fmla="*/ 0 h 30"/>
                <a:gd name="T14" fmla="*/ 2147483647 w 40"/>
                <a:gd name="T15" fmla="*/ 2147483647 h 3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40"/>
                <a:gd name="T25" fmla="*/ 0 h 30"/>
                <a:gd name="T26" fmla="*/ 40 w 40"/>
                <a:gd name="T27" fmla="*/ 30 h 3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40" h="30">
                  <a:moveTo>
                    <a:pt x="40" y="15"/>
                  </a:moveTo>
                  <a:cubicBezTo>
                    <a:pt x="35" y="23"/>
                    <a:pt x="25" y="28"/>
                    <a:pt x="12" y="30"/>
                  </a:cubicBezTo>
                  <a:lnTo>
                    <a:pt x="0" y="30"/>
                  </a:lnTo>
                  <a:cubicBezTo>
                    <a:pt x="8" y="21"/>
                    <a:pt x="8" y="10"/>
                    <a:pt x="0" y="0"/>
                  </a:cubicBezTo>
                  <a:lnTo>
                    <a:pt x="12" y="0"/>
                  </a:lnTo>
                  <a:cubicBezTo>
                    <a:pt x="25" y="2"/>
                    <a:pt x="35" y="8"/>
                    <a:pt x="40" y="15"/>
                  </a:cubicBezTo>
                  <a:close/>
                </a:path>
              </a:pathLst>
            </a:custGeom>
            <a:solidFill>
              <a:schemeClr val="accent2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8014" name="AutoShape 14"/>
            <p:cNvSpPr>
              <a:spLocks noChangeArrowheads="1"/>
            </p:cNvSpPr>
            <p:nvPr/>
          </p:nvSpPr>
          <p:spPr bwMode="auto">
            <a:xfrm>
              <a:off x="1520" y="649"/>
              <a:ext cx="344" cy="336"/>
            </a:xfrm>
            <a:prstGeom prst="flowChartDelay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15" name="AutoShape 15"/>
            <p:cNvSpPr>
              <a:spLocks noChangeArrowheads="1"/>
            </p:cNvSpPr>
            <p:nvPr/>
          </p:nvSpPr>
          <p:spPr bwMode="auto">
            <a:xfrm>
              <a:off x="1523" y="1134"/>
              <a:ext cx="344" cy="336"/>
            </a:xfrm>
            <a:prstGeom prst="flowChartDelay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16" name="Line 16"/>
            <p:cNvSpPr>
              <a:spLocks noChangeShapeType="1"/>
            </p:cNvSpPr>
            <p:nvPr/>
          </p:nvSpPr>
          <p:spPr bwMode="auto">
            <a:xfrm>
              <a:off x="1870" y="830"/>
              <a:ext cx="53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8017" name="Line 17"/>
            <p:cNvSpPr>
              <a:spLocks noChangeShapeType="1"/>
            </p:cNvSpPr>
            <p:nvPr/>
          </p:nvSpPr>
          <p:spPr bwMode="auto">
            <a:xfrm flipV="1">
              <a:off x="1870" y="1309"/>
              <a:ext cx="123" cy="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8018" name="Line 18"/>
            <p:cNvSpPr>
              <a:spLocks noChangeShapeType="1"/>
            </p:cNvSpPr>
            <p:nvPr/>
          </p:nvSpPr>
          <p:spPr bwMode="auto">
            <a:xfrm flipV="1">
              <a:off x="1993" y="934"/>
              <a:ext cx="0" cy="37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8019" name="Line 19"/>
            <p:cNvSpPr>
              <a:spLocks noChangeShapeType="1"/>
            </p:cNvSpPr>
            <p:nvPr/>
          </p:nvSpPr>
          <p:spPr bwMode="auto">
            <a:xfrm>
              <a:off x="1993" y="921"/>
              <a:ext cx="40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8020" name="AutoShape 20"/>
            <p:cNvSpPr>
              <a:spLocks noChangeArrowheads="1"/>
            </p:cNvSpPr>
            <p:nvPr/>
          </p:nvSpPr>
          <p:spPr bwMode="auto">
            <a:xfrm>
              <a:off x="1526" y="1556"/>
              <a:ext cx="344" cy="336"/>
            </a:xfrm>
            <a:prstGeom prst="flowChartDelay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21" name="Line 21"/>
            <p:cNvSpPr>
              <a:spLocks noChangeShapeType="1"/>
            </p:cNvSpPr>
            <p:nvPr/>
          </p:nvSpPr>
          <p:spPr bwMode="auto">
            <a:xfrm>
              <a:off x="1870" y="1715"/>
              <a:ext cx="25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8022" name="Line 22"/>
            <p:cNvSpPr>
              <a:spLocks noChangeShapeType="1"/>
            </p:cNvSpPr>
            <p:nvPr/>
          </p:nvSpPr>
          <p:spPr bwMode="auto">
            <a:xfrm flipV="1">
              <a:off x="2129" y="1028"/>
              <a:ext cx="0" cy="68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8023" name="Line 23"/>
            <p:cNvSpPr>
              <a:spLocks noChangeShapeType="1"/>
            </p:cNvSpPr>
            <p:nvPr/>
          </p:nvSpPr>
          <p:spPr bwMode="auto">
            <a:xfrm>
              <a:off x="2129" y="1028"/>
              <a:ext cx="2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8024" name="Line 24"/>
            <p:cNvSpPr>
              <a:spLocks noChangeShapeType="1"/>
            </p:cNvSpPr>
            <p:nvPr/>
          </p:nvSpPr>
          <p:spPr bwMode="auto">
            <a:xfrm flipH="1">
              <a:off x="600" y="717"/>
              <a:ext cx="92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8025" name="Line 25"/>
            <p:cNvSpPr>
              <a:spLocks noChangeShapeType="1"/>
            </p:cNvSpPr>
            <p:nvPr/>
          </p:nvSpPr>
          <p:spPr bwMode="auto">
            <a:xfrm flipH="1">
              <a:off x="600" y="876"/>
              <a:ext cx="92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8026" name="Text Box 26"/>
            <p:cNvSpPr txBox="1">
              <a:spLocks noChangeArrowheads="1"/>
            </p:cNvSpPr>
            <p:nvPr/>
          </p:nvSpPr>
          <p:spPr bwMode="auto">
            <a:xfrm>
              <a:off x="382" y="581"/>
              <a:ext cx="9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 b="0"/>
                <a:t>x</a:t>
              </a:r>
            </a:p>
          </p:txBody>
        </p:sp>
        <p:sp>
          <p:nvSpPr>
            <p:cNvPr id="128027" name="Text Box 27"/>
            <p:cNvSpPr txBox="1">
              <a:spLocks noChangeArrowheads="1"/>
            </p:cNvSpPr>
            <p:nvPr/>
          </p:nvSpPr>
          <p:spPr bwMode="auto">
            <a:xfrm>
              <a:off x="403" y="752"/>
              <a:ext cx="83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 b="0"/>
                <a:t>y</a:t>
              </a:r>
            </a:p>
          </p:txBody>
        </p:sp>
        <p:sp>
          <p:nvSpPr>
            <p:cNvPr id="128028" name="Line 28"/>
            <p:cNvSpPr>
              <a:spLocks noChangeShapeType="1"/>
            </p:cNvSpPr>
            <p:nvPr/>
          </p:nvSpPr>
          <p:spPr bwMode="auto">
            <a:xfrm flipV="1">
              <a:off x="4638" y="581"/>
              <a:ext cx="0" cy="3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8029" name="Line 29"/>
            <p:cNvSpPr>
              <a:spLocks noChangeShapeType="1"/>
            </p:cNvSpPr>
            <p:nvPr/>
          </p:nvSpPr>
          <p:spPr bwMode="auto">
            <a:xfrm flipH="1">
              <a:off x="1335" y="581"/>
              <a:ext cx="330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8030" name="Line 30"/>
            <p:cNvSpPr>
              <a:spLocks noChangeShapeType="1"/>
            </p:cNvSpPr>
            <p:nvPr/>
          </p:nvSpPr>
          <p:spPr bwMode="auto">
            <a:xfrm>
              <a:off x="1335" y="581"/>
              <a:ext cx="0" cy="180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8031" name="Line 31"/>
            <p:cNvSpPr>
              <a:spLocks noChangeShapeType="1"/>
            </p:cNvSpPr>
            <p:nvPr/>
          </p:nvSpPr>
          <p:spPr bwMode="auto">
            <a:xfrm>
              <a:off x="1335" y="1666"/>
              <a:ext cx="19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8032" name="Line 32"/>
            <p:cNvSpPr>
              <a:spLocks noChangeShapeType="1"/>
            </p:cNvSpPr>
            <p:nvPr/>
          </p:nvSpPr>
          <p:spPr bwMode="auto">
            <a:xfrm>
              <a:off x="1335" y="1233"/>
              <a:ext cx="18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8033" name="Line 33"/>
            <p:cNvSpPr>
              <a:spLocks noChangeShapeType="1"/>
            </p:cNvSpPr>
            <p:nvPr/>
          </p:nvSpPr>
          <p:spPr bwMode="auto">
            <a:xfrm>
              <a:off x="1053" y="717"/>
              <a:ext cx="0" cy="132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8034" name="Line 34"/>
            <p:cNvSpPr>
              <a:spLocks noChangeShapeType="1"/>
            </p:cNvSpPr>
            <p:nvPr/>
          </p:nvSpPr>
          <p:spPr bwMode="auto">
            <a:xfrm>
              <a:off x="781" y="876"/>
              <a:ext cx="0" cy="13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8035" name="Line 35"/>
            <p:cNvSpPr>
              <a:spLocks noChangeShapeType="1"/>
            </p:cNvSpPr>
            <p:nvPr/>
          </p:nvSpPr>
          <p:spPr bwMode="auto">
            <a:xfrm>
              <a:off x="1053" y="1371"/>
              <a:ext cx="46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8036" name="Line 36"/>
            <p:cNvSpPr>
              <a:spLocks noChangeShapeType="1"/>
            </p:cNvSpPr>
            <p:nvPr/>
          </p:nvSpPr>
          <p:spPr bwMode="auto">
            <a:xfrm>
              <a:off x="781" y="1802"/>
              <a:ext cx="74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8037" name="Oval 37"/>
            <p:cNvSpPr>
              <a:spLocks noChangeArrowheads="1"/>
            </p:cNvSpPr>
            <p:nvPr/>
          </p:nvSpPr>
          <p:spPr bwMode="auto">
            <a:xfrm>
              <a:off x="758" y="1779"/>
              <a:ext cx="46" cy="4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38" name="Oval 38"/>
            <p:cNvSpPr>
              <a:spLocks noChangeArrowheads="1"/>
            </p:cNvSpPr>
            <p:nvPr/>
          </p:nvSpPr>
          <p:spPr bwMode="auto">
            <a:xfrm>
              <a:off x="1030" y="1348"/>
              <a:ext cx="46" cy="4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39" name="Oval 39"/>
            <p:cNvSpPr>
              <a:spLocks noChangeArrowheads="1"/>
            </p:cNvSpPr>
            <p:nvPr/>
          </p:nvSpPr>
          <p:spPr bwMode="auto">
            <a:xfrm>
              <a:off x="1312" y="1643"/>
              <a:ext cx="46" cy="4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40" name="Oval 40"/>
            <p:cNvSpPr>
              <a:spLocks noChangeArrowheads="1"/>
            </p:cNvSpPr>
            <p:nvPr/>
          </p:nvSpPr>
          <p:spPr bwMode="auto">
            <a:xfrm>
              <a:off x="1312" y="1210"/>
              <a:ext cx="46" cy="4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41" name="Oval 41"/>
            <p:cNvSpPr>
              <a:spLocks noChangeArrowheads="1"/>
            </p:cNvSpPr>
            <p:nvPr/>
          </p:nvSpPr>
          <p:spPr bwMode="auto">
            <a:xfrm>
              <a:off x="758" y="849"/>
              <a:ext cx="46" cy="4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42" name="Oval 42"/>
            <p:cNvSpPr>
              <a:spLocks noChangeArrowheads="1"/>
            </p:cNvSpPr>
            <p:nvPr/>
          </p:nvSpPr>
          <p:spPr bwMode="auto">
            <a:xfrm>
              <a:off x="1030" y="694"/>
              <a:ext cx="46" cy="4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28043" name="Group 43"/>
            <p:cNvGrpSpPr>
              <a:grpSpLocks/>
            </p:cNvGrpSpPr>
            <p:nvPr/>
          </p:nvGrpSpPr>
          <p:grpSpPr bwMode="auto">
            <a:xfrm>
              <a:off x="2381" y="1968"/>
              <a:ext cx="706" cy="333"/>
              <a:chOff x="3280" y="1859"/>
              <a:chExt cx="706" cy="333"/>
            </a:xfrm>
          </p:grpSpPr>
          <p:sp>
            <p:nvSpPr>
              <p:cNvPr id="128044" name="Freeform 44"/>
              <p:cNvSpPr>
                <a:spLocks noEditPoints="1"/>
              </p:cNvSpPr>
              <p:nvPr/>
            </p:nvSpPr>
            <p:spPr bwMode="auto">
              <a:xfrm>
                <a:off x="3280" y="1936"/>
                <a:ext cx="706" cy="178"/>
              </a:xfrm>
              <a:custGeom>
                <a:avLst/>
                <a:gdLst>
                  <a:gd name="T0" fmla="*/ 0 w 493"/>
                  <a:gd name="T1" fmla="*/ 0 h 130"/>
                  <a:gd name="T2" fmla="*/ 37508 w 493"/>
                  <a:gd name="T3" fmla="*/ 0 h 130"/>
                  <a:gd name="T4" fmla="*/ 0 w 493"/>
                  <a:gd name="T5" fmla="*/ 10583 h 130"/>
                  <a:gd name="T6" fmla="*/ 37508 w 493"/>
                  <a:gd name="T7" fmla="*/ 10583 h 130"/>
                  <a:gd name="T8" fmla="*/ 75234 w 493"/>
                  <a:gd name="T9" fmla="*/ 5313 h 130"/>
                  <a:gd name="T10" fmla="*/ 37508 w 493"/>
                  <a:gd name="T11" fmla="*/ 5313 h 13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93"/>
                  <a:gd name="T19" fmla="*/ 0 h 130"/>
                  <a:gd name="T20" fmla="*/ 493 w 493"/>
                  <a:gd name="T21" fmla="*/ 130 h 13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93" h="130">
                    <a:moveTo>
                      <a:pt x="0" y="0"/>
                    </a:moveTo>
                    <a:lnTo>
                      <a:pt x="246" y="0"/>
                    </a:lnTo>
                    <a:moveTo>
                      <a:pt x="0" y="130"/>
                    </a:moveTo>
                    <a:lnTo>
                      <a:pt x="246" y="130"/>
                    </a:lnTo>
                    <a:moveTo>
                      <a:pt x="493" y="65"/>
                    </a:moveTo>
                    <a:lnTo>
                      <a:pt x="246" y="65"/>
                    </a:lnTo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8045" name="Freeform 45"/>
              <p:cNvSpPr>
                <a:spLocks/>
              </p:cNvSpPr>
              <p:nvPr/>
            </p:nvSpPr>
            <p:spPr bwMode="auto">
              <a:xfrm>
                <a:off x="3471" y="1859"/>
                <a:ext cx="349" cy="333"/>
              </a:xfrm>
              <a:custGeom>
                <a:avLst/>
                <a:gdLst>
                  <a:gd name="T0" fmla="*/ 2147483647 w 40"/>
                  <a:gd name="T1" fmla="*/ 2147483647 h 30"/>
                  <a:gd name="T2" fmla="*/ 2147483647 w 40"/>
                  <a:gd name="T3" fmla="*/ 2147483647 h 30"/>
                  <a:gd name="T4" fmla="*/ 2147483647 w 40"/>
                  <a:gd name="T5" fmla="*/ 2147483647 h 30"/>
                  <a:gd name="T6" fmla="*/ 0 w 40"/>
                  <a:gd name="T7" fmla="*/ 2147483647 h 30"/>
                  <a:gd name="T8" fmla="*/ 0 w 40"/>
                  <a:gd name="T9" fmla="*/ 0 h 30"/>
                  <a:gd name="T10" fmla="*/ 0 w 40"/>
                  <a:gd name="T11" fmla="*/ 0 h 30"/>
                  <a:gd name="T12" fmla="*/ 2147483647 w 40"/>
                  <a:gd name="T13" fmla="*/ 0 h 30"/>
                  <a:gd name="T14" fmla="*/ 2147483647 w 40"/>
                  <a:gd name="T15" fmla="*/ 2147483647 h 3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40"/>
                  <a:gd name="T25" fmla="*/ 0 h 30"/>
                  <a:gd name="T26" fmla="*/ 40 w 40"/>
                  <a:gd name="T27" fmla="*/ 30 h 3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40" h="30">
                    <a:moveTo>
                      <a:pt x="40" y="15"/>
                    </a:moveTo>
                    <a:cubicBezTo>
                      <a:pt x="35" y="23"/>
                      <a:pt x="25" y="28"/>
                      <a:pt x="12" y="30"/>
                    </a:cubicBezTo>
                    <a:lnTo>
                      <a:pt x="0" y="30"/>
                    </a:lnTo>
                    <a:cubicBezTo>
                      <a:pt x="8" y="21"/>
                      <a:pt x="8" y="10"/>
                      <a:pt x="0" y="0"/>
                    </a:cubicBezTo>
                    <a:lnTo>
                      <a:pt x="12" y="0"/>
                    </a:lnTo>
                    <a:cubicBezTo>
                      <a:pt x="25" y="2"/>
                      <a:pt x="35" y="8"/>
                      <a:pt x="40" y="15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8046" name="Freeform 46"/>
              <p:cNvSpPr>
                <a:spLocks noEditPoints="1"/>
              </p:cNvSpPr>
              <p:nvPr/>
            </p:nvSpPr>
            <p:spPr bwMode="auto">
              <a:xfrm>
                <a:off x="3436" y="1859"/>
                <a:ext cx="384" cy="333"/>
              </a:xfrm>
              <a:custGeom>
                <a:avLst/>
                <a:gdLst>
                  <a:gd name="T0" fmla="*/ 2147483647 w 44"/>
                  <a:gd name="T1" fmla="*/ 2147483647 h 30"/>
                  <a:gd name="T2" fmla="*/ 2147483647 w 44"/>
                  <a:gd name="T3" fmla="*/ 2147483647 h 30"/>
                  <a:gd name="T4" fmla="*/ 2147483647 w 44"/>
                  <a:gd name="T5" fmla="*/ 2147483647 h 30"/>
                  <a:gd name="T6" fmla="*/ 2147483647 w 44"/>
                  <a:gd name="T7" fmla="*/ 2147483647 h 30"/>
                  <a:gd name="T8" fmla="*/ 2147483647 w 44"/>
                  <a:gd name="T9" fmla="*/ 0 h 30"/>
                  <a:gd name="T10" fmla="*/ 2147483647 w 44"/>
                  <a:gd name="T11" fmla="*/ 0 h 30"/>
                  <a:gd name="T12" fmla="*/ 2147483647 w 44"/>
                  <a:gd name="T13" fmla="*/ 0 h 30"/>
                  <a:gd name="T14" fmla="*/ 2147483647 w 44"/>
                  <a:gd name="T15" fmla="*/ 2147483647 h 30"/>
                  <a:gd name="T16" fmla="*/ 0 w 44"/>
                  <a:gd name="T17" fmla="*/ 2147483647 h 30"/>
                  <a:gd name="T18" fmla="*/ 0 w 44"/>
                  <a:gd name="T19" fmla="*/ 0 h 3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44"/>
                  <a:gd name="T31" fmla="*/ 0 h 30"/>
                  <a:gd name="T32" fmla="*/ 44 w 44"/>
                  <a:gd name="T33" fmla="*/ 30 h 30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44" h="30">
                    <a:moveTo>
                      <a:pt x="44" y="15"/>
                    </a:moveTo>
                    <a:cubicBezTo>
                      <a:pt x="39" y="23"/>
                      <a:pt x="29" y="28"/>
                      <a:pt x="16" y="30"/>
                    </a:cubicBezTo>
                    <a:lnTo>
                      <a:pt x="4" y="30"/>
                    </a:lnTo>
                    <a:cubicBezTo>
                      <a:pt x="12" y="21"/>
                      <a:pt x="12" y="10"/>
                      <a:pt x="4" y="0"/>
                    </a:cubicBezTo>
                    <a:lnTo>
                      <a:pt x="16" y="0"/>
                    </a:lnTo>
                    <a:cubicBezTo>
                      <a:pt x="29" y="2"/>
                      <a:pt x="39" y="8"/>
                      <a:pt x="44" y="15"/>
                    </a:cubicBezTo>
                    <a:moveTo>
                      <a:pt x="0" y="30"/>
                    </a:moveTo>
                    <a:cubicBezTo>
                      <a:pt x="8" y="21"/>
                      <a:pt x="8" y="10"/>
                      <a:pt x="0" y="0"/>
                    </a:cubicBezTo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28047" name="Line 47"/>
            <p:cNvSpPr>
              <a:spLocks noChangeShapeType="1"/>
            </p:cNvSpPr>
            <p:nvPr/>
          </p:nvSpPr>
          <p:spPr bwMode="auto">
            <a:xfrm>
              <a:off x="1053" y="2045"/>
              <a:ext cx="13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8048" name="Line 48"/>
            <p:cNvSpPr>
              <a:spLocks noChangeShapeType="1"/>
            </p:cNvSpPr>
            <p:nvPr/>
          </p:nvSpPr>
          <p:spPr bwMode="auto">
            <a:xfrm flipH="1">
              <a:off x="781" y="2223"/>
              <a:ext cx="162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28049" name="Group 49"/>
            <p:cNvGrpSpPr>
              <a:grpSpLocks/>
            </p:cNvGrpSpPr>
            <p:nvPr/>
          </p:nvGrpSpPr>
          <p:grpSpPr bwMode="auto">
            <a:xfrm>
              <a:off x="3370" y="2056"/>
              <a:ext cx="706" cy="333"/>
              <a:chOff x="3280" y="1859"/>
              <a:chExt cx="706" cy="333"/>
            </a:xfrm>
          </p:grpSpPr>
          <p:sp>
            <p:nvSpPr>
              <p:cNvPr id="128050" name="Freeform 50"/>
              <p:cNvSpPr>
                <a:spLocks noEditPoints="1"/>
              </p:cNvSpPr>
              <p:nvPr/>
            </p:nvSpPr>
            <p:spPr bwMode="auto">
              <a:xfrm>
                <a:off x="3280" y="1936"/>
                <a:ext cx="706" cy="178"/>
              </a:xfrm>
              <a:custGeom>
                <a:avLst/>
                <a:gdLst>
                  <a:gd name="T0" fmla="*/ 0 w 493"/>
                  <a:gd name="T1" fmla="*/ 0 h 130"/>
                  <a:gd name="T2" fmla="*/ 37508 w 493"/>
                  <a:gd name="T3" fmla="*/ 0 h 130"/>
                  <a:gd name="T4" fmla="*/ 0 w 493"/>
                  <a:gd name="T5" fmla="*/ 10583 h 130"/>
                  <a:gd name="T6" fmla="*/ 37508 w 493"/>
                  <a:gd name="T7" fmla="*/ 10583 h 130"/>
                  <a:gd name="T8" fmla="*/ 75234 w 493"/>
                  <a:gd name="T9" fmla="*/ 5313 h 130"/>
                  <a:gd name="T10" fmla="*/ 37508 w 493"/>
                  <a:gd name="T11" fmla="*/ 5313 h 13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93"/>
                  <a:gd name="T19" fmla="*/ 0 h 130"/>
                  <a:gd name="T20" fmla="*/ 493 w 493"/>
                  <a:gd name="T21" fmla="*/ 130 h 13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93" h="130">
                    <a:moveTo>
                      <a:pt x="0" y="0"/>
                    </a:moveTo>
                    <a:lnTo>
                      <a:pt x="246" y="0"/>
                    </a:lnTo>
                    <a:moveTo>
                      <a:pt x="0" y="130"/>
                    </a:moveTo>
                    <a:lnTo>
                      <a:pt x="246" y="130"/>
                    </a:lnTo>
                    <a:moveTo>
                      <a:pt x="493" y="65"/>
                    </a:moveTo>
                    <a:lnTo>
                      <a:pt x="246" y="65"/>
                    </a:lnTo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8051" name="Freeform 51"/>
              <p:cNvSpPr>
                <a:spLocks/>
              </p:cNvSpPr>
              <p:nvPr/>
            </p:nvSpPr>
            <p:spPr bwMode="auto">
              <a:xfrm>
                <a:off x="3471" y="1859"/>
                <a:ext cx="349" cy="333"/>
              </a:xfrm>
              <a:custGeom>
                <a:avLst/>
                <a:gdLst>
                  <a:gd name="T0" fmla="*/ 2147483647 w 40"/>
                  <a:gd name="T1" fmla="*/ 2147483647 h 30"/>
                  <a:gd name="T2" fmla="*/ 2147483647 w 40"/>
                  <a:gd name="T3" fmla="*/ 2147483647 h 30"/>
                  <a:gd name="T4" fmla="*/ 2147483647 w 40"/>
                  <a:gd name="T5" fmla="*/ 2147483647 h 30"/>
                  <a:gd name="T6" fmla="*/ 0 w 40"/>
                  <a:gd name="T7" fmla="*/ 2147483647 h 30"/>
                  <a:gd name="T8" fmla="*/ 0 w 40"/>
                  <a:gd name="T9" fmla="*/ 0 h 30"/>
                  <a:gd name="T10" fmla="*/ 0 w 40"/>
                  <a:gd name="T11" fmla="*/ 0 h 30"/>
                  <a:gd name="T12" fmla="*/ 2147483647 w 40"/>
                  <a:gd name="T13" fmla="*/ 0 h 30"/>
                  <a:gd name="T14" fmla="*/ 2147483647 w 40"/>
                  <a:gd name="T15" fmla="*/ 2147483647 h 3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40"/>
                  <a:gd name="T25" fmla="*/ 0 h 30"/>
                  <a:gd name="T26" fmla="*/ 40 w 40"/>
                  <a:gd name="T27" fmla="*/ 30 h 3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40" h="30">
                    <a:moveTo>
                      <a:pt x="40" y="15"/>
                    </a:moveTo>
                    <a:cubicBezTo>
                      <a:pt x="35" y="23"/>
                      <a:pt x="25" y="28"/>
                      <a:pt x="12" y="30"/>
                    </a:cubicBezTo>
                    <a:lnTo>
                      <a:pt x="0" y="30"/>
                    </a:lnTo>
                    <a:cubicBezTo>
                      <a:pt x="8" y="21"/>
                      <a:pt x="8" y="10"/>
                      <a:pt x="0" y="0"/>
                    </a:cubicBezTo>
                    <a:lnTo>
                      <a:pt x="12" y="0"/>
                    </a:lnTo>
                    <a:cubicBezTo>
                      <a:pt x="25" y="2"/>
                      <a:pt x="35" y="8"/>
                      <a:pt x="40" y="15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8052" name="Freeform 52"/>
              <p:cNvSpPr>
                <a:spLocks noEditPoints="1"/>
              </p:cNvSpPr>
              <p:nvPr/>
            </p:nvSpPr>
            <p:spPr bwMode="auto">
              <a:xfrm>
                <a:off x="3436" y="1859"/>
                <a:ext cx="384" cy="333"/>
              </a:xfrm>
              <a:custGeom>
                <a:avLst/>
                <a:gdLst>
                  <a:gd name="T0" fmla="*/ 2147483647 w 44"/>
                  <a:gd name="T1" fmla="*/ 2147483647 h 30"/>
                  <a:gd name="T2" fmla="*/ 2147483647 w 44"/>
                  <a:gd name="T3" fmla="*/ 2147483647 h 30"/>
                  <a:gd name="T4" fmla="*/ 2147483647 w 44"/>
                  <a:gd name="T5" fmla="*/ 2147483647 h 30"/>
                  <a:gd name="T6" fmla="*/ 2147483647 w 44"/>
                  <a:gd name="T7" fmla="*/ 2147483647 h 30"/>
                  <a:gd name="T8" fmla="*/ 2147483647 w 44"/>
                  <a:gd name="T9" fmla="*/ 0 h 30"/>
                  <a:gd name="T10" fmla="*/ 2147483647 w 44"/>
                  <a:gd name="T11" fmla="*/ 0 h 30"/>
                  <a:gd name="T12" fmla="*/ 2147483647 w 44"/>
                  <a:gd name="T13" fmla="*/ 0 h 30"/>
                  <a:gd name="T14" fmla="*/ 2147483647 w 44"/>
                  <a:gd name="T15" fmla="*/ 2147483647 h 30"/>
                  <a:gd name="T16" fmla="*/ 0 w 44"/>
                  <a:gd name="T17" fmla="*/ 2147483647 h 30"/>
                  <a:gd name="T18" fmla="*/ 0 w 44"/>
                  <a:gd name="T19" fmla="*/ 0 h 3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44"/>
                  <a:gd name="T31" fmla="*/ 0 h 30"/>
                  <a:gd name="T32" fmla="*/ 44 w 44"/>
                  <a:gd name="T33" fmla="*/ 30 h 30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44" h="30">
                    <a:moveTo>
                      <a:pt x="44" y="15"/>
                    </a:moveTo>
                    <a:cubicBezTo>
                      <a:pt x="39" y="23"/>
                      <a:pt x="29" y="28"/>
                      <a:pt x="16" y="30"/>
                    </a:cubicBezTo>
                    <a:lnTo>
                      <a:pt x="4" y="30"/>
                    </a:lnTo>
                    <a:cubicBezTo>
                      <a:pt x="12" y="21"/>
                      <a:pt x="12" y="10"/>
                      <a:pt x="4" y="0"/>
                    </a:cubicBezTo>
                    <a:lnTo>
                      <a:pt x="16" y="0"/>
                    </a:lnTo>
                    <a:cubicBezTo>
                      <a:pt x="29" y="2"/>
                      <a:pt x="39" y="8"/>
                      <a:pt x="44" y="15"/>
                    </a:cubicBezTo>
                    <a:moveTo>
                      <a:pt x="0" y="30"/>
                    </a:moveTo>
                    <a:cubicBezTo>
                      <a:pt x="8" y="21"/>
                      <a:pt x="8" y="10"/>
                      <a:pt x="0" y="0"/>
                    </a:cubicBezTo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28053" name="Line 53"/>
            <p:cNvSpPr>
              <a:spLocks noChangeShapeType="1"/>
            </p:cNvSpPr>
            <p:nvPr/>
          </p:nvSpPr>
          <p:spPr bwMode="auto">
            <a:xfrm>
              <a:off x="3087" y="2133"/>
              <a:ext cx="28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8054" name="Line 54"/>
            <p:cNvSpPr>
              <a:spLocks noChangeShapeType="1"/>
            </p:cNvSpPr>
            <p:nvPr/>
          </p:nvSpPr>
          <p:spPr bwMode="auto">
            <a:xfrm>
              <a:off x="3370" y="2301"/>
              <a:ext cx="0" cy="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8055" name="Line 55"/>
            <p:cNvSpPr>
              <a:spLocks noChangeShapeType="1"/>
            </p:cNvSpPr>
            <p:nvPr/>
          </p:nvSpPr>
          <p:spPr bwMode="auto">
            <a:xfrm flipH="1">
              <a:off x="1335" y="2389"/>
              <a:ext cx="203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8056" name="Line 56"/>
            <p:cNvSpPr>
              <a:spLocks noChangeShapeType="1"/>
            </p:cNvSpPr>
            <p:nvPr/>
          </p:nvSpPr>
          <p:spPr bwMode="auto">
            <a:xfrm>
              <a:off x="4076" y="2223"/>
              <a:ext cx="96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8057" name="Text Box 57"/>
            <p:cNvSpPr txBox="1">
              <a:spLocks noChangeArrowheads="1"/>
            </p:cNvSpPr>
            <p:nvPr/>
          </p:nvSpPr>
          <p:spPr bwMode="auto">
            <a:xfrm>
              <a:off x="5118" y="2109"/>
              <a:ext cx="112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tr-TR" sz="2000" b="0"/>
                <a:t>S</a:t>
              </a:r>
              <a:endParaRPr lang="en-US" sz="2000" b="0"/>
            </a:p>
          </p:txBody>
        </p:sp>
        <p:sp>
          <p:nvSpPr>
            <p:cNvPr id="128058" name="Line 59"/>
            <p:cNvSpPr>
              <a:spLocks noChangeShapeType="1"/>
            </p:cNvSpPr>
            <p:nvPr/>
          </p:nvSpPr>
          <p:spPr bwMode="auto">
            <a:xfrm>
              <a:off x="3866" y="1457"/>
              <a:ext cx="0" cy="11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8059" name="Line 60"/>
            <p:cNvSpPr>
              <a:spLocks noChangeShapeType="1"/>
            </p:cNvSpPr>
            <p:nvPr/>
          </p:nvSpPr>
          <p:spPr bwMode="auto">
            <a:xfrm flipH="1">
              <a:off x="3231" y="1569"/>
              <a:ext cx="635" cy="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8060" name="Text Box 61"/>
            <p:cNvSpPr txBox="1">
              <a:spLocks noChangeArrowheads="1"/>
            </p:cNvSpPr>
            <p:nvPr/>
          </p:nvSpPr>
          <p:spPr bwMode="auto">
            <a:xfrm>
              <a:off x="2800" y="1121"/>
              <a:ext cx="37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 b="0"/>
                <a:t>clock</a:t>
              </a:r>
            </a:p>
          </p:txBody>
        </p:sp>
        <p:sp>
          <p:nvSpPr>
            <p:cNvPr id="128061" name="Text Box 62"/>
            <p:cNvSpPr txBox="1">
              <a:spLocks noChangeArrowheads="1"/>
            </p:cNvSpPr>
            <p:nvPr/>
          </p:nvSpPr>
          <p:spPr bwMode="auto">
            <a:xfrm>
              <a:off x="2779" y="1457"/>
              <a:ext cx="40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 b="0"/>
                <a:t>reset</a:t>
              </a:r>
            </a:p>
          </p:txBody>
        </p:sp>
        <p:sp>
          <p:nvSpPr>
            <p:cNvPr id="128062" name="Text Box 63"/>
            <p:cNvSpPr txBox="1">
              <a:spLocks noChangeArrowheads="1"/>
            </p:cNvSpPr>
            <p:nvPr/>
          </p:nvSpPr>
          <p:spPr bwMode="auto">
            <a:xfrm>
              <a:off x="4433" y="975"/>
              <a:ext cx="97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tr-TR" sz="2000" b="0"/>
                <a:t>C</a:t>
              </a:r>
              <a:endParaRPr lang="en-US" sz="2000" b="0"/>
            </a:p>
          </p:txBody>
        </p:sp>
      </p:grpSp>
      <p:sp>
        <p:nvSpPr>
          <p:cNvPr id="245824" name="Text Box 64"/>
          <p:cNvSpPr txBox="1">
            <a:spLocks noChangeArrowheads="1"/>
          </p:cNvSpPr>
          <p:nvPr/>
        </p:nvSpPr>
        <p:spPr bwMode="auto">
          <a:xfrm>
            <a:off x="2870200" y="3908425"/>
            <a:ext cx="230002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 dirty="0"/>
              <a:t>Mealy </a:t>
            </a:r>
            <a:r>
              <a:rPr lang="tr-TR" b="0" dirty="0"/>
              <a:t>Machine</a:t>
            </a:r>
            <a:endParaRPr lang="en-US" b="0" dirty="0"/>
          </a:p>
        </p:txBody>
      </p:sp>
      <p:sp>
        <p:nvSpPr>
          <p:cNvPr id="245825" name="Text Box 65"/>
          <p:cNvSpPr txBox="1">
            <a:spLocks noChangeArrowheads="1"/>
          </p:cNvSpPr>
          <p:nvPr/>
        </p:nvSpPr>
        <p:spPr bwMode="auto">
          <a:xfrm>
            <a:off x="179388" y="4464050"/>
            <a:ext cx="8591550" cy="1711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31775" indent="-231775">
              <a:lnSpc>
                <a:spcPct val="110000"/>
              </a:lnSpc>
              <a:buFontTx/>
              <a:buChar char="•"/>
            </a:pPr>
            <a:r>
              <a:rPr lang="en-US" b="0" dirty="0"/>
              <a:t>External inputs, </a:t>
            </a:r>
            <a:r>
              <a:rPr lang="en-US" b="0" dirty="0" err="1"/>
              <a:t>x</a:t>
            </a:r>
            <a:r>
              <a:rPr lang="en-US" b="0" dirty="0"/>
              <a:t> and </a:t>
            </a:r>
            <a:r>
              <a:rPr lang="en-US" b="0" dirty="0" err="1"/>
              <a:t>y</a:t>
            </a:r>
            <a:r>
              <a:rPr lang="en-US" b="0" dirty="0"/>
              <a:t>,  are asynchronous </a:t>
            </a:r>
          </a:p>
          <a:p>
            <a:pPr marL="231775" indent="-231775">
              <a:lnSpc>
                <a:spcPct val="110000"/>
              </a:lnSpc>
              <a:buFontTx/>
              <a:buChar char="•"/>
            </a:pPr>
            <a:r>
              <a:rPr lang="en-US" b="0" dirty="0"/>
              <a:t>Thus, outputs may have momentary </a:t>
            </a:r>
            <a:r>
              <a:rPr lang="tr-TR" b="0" dirty="0"/>
              <a:t>(</a:t>
            </a:r>
            <a:r>
              <a:rPr lang="en-US" b="0" dirty="0"/>
              <a:t>incorrect</a:t>
            </a:r>
            <a:r>
              <a:rPr lang="tr-TR" b="0" dirty="0"/>
              <a:t>)</a:t>
            </a:r>
            <a:r>
              <a:rPr lang="en-US" b="0" dirty="0"/>
              <a:t> values</a:t>
            </a:r>
          </a:p>
          <a:p>
            <a:pPr marL="231775" indent="-231775">
              <a:lnSpc>
                <a:spcPct val="110000"/>
              </a:lnSpc>
              <a:buFontTx/>
              <a:buChar char="•"/>
            </a:pPr>
            <a:r>
              <a:rPr lang="en-US" b="0" dirty="0"/>
              <a:t>Inputs must be synchronized with clocks</a:t>
            </a:r>
          </a:p>
          <a:p>
            <a:pPr marL="231775" indent="-231775">
              <a:lnSpc>
                <a:spcPct val="110000"/>
              </a:lnSpc>
              <a:buFontTx/>
              <a:buChar char="•"/>
            </a:pPr>
            <a:r>
              <a:rPr lang="en-US" b="0" dirty="0"/>
              <a:t>Outputs must be sampled only during clock edges.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6CC84EEB-9F14-49B9-9C22-767BB146533F}"/>
                  </a:ext>
                </a:extLst>
              </p14:cNvPr>
              <p14:cNvContentPartPr/>
              <p14:nvPr/>
            </p14:nvContentPartPr>
            <p14:xfrm>
              <a:off x="1235115" y="1349550"/>
              <a:ext cx="29160" cy="23832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6CC84EEB-9F14-49B9-9C22-767BB146533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26115" y="1340550"/>
                <a:ext cx="46800" cy="2559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45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458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458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458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458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24" grpId="0"/>
      <p:bldP spid="245825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Slide Number Placeholder 5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4CDFF2A0-023D-4E07-99DA-6097FA21E16A}" type="slidenum">
              <a:rPr lang="en-US" altLang="en-US" sz="1400" b="0">
                <a:latin typeface="Times New Roman" pitchFamily="18" charset="0"/>
              </a:rPr>
              <a:pPr algn="r"/>
              <a:t>37</a:t>
            </a:fld>
            <a:endParaRPr lang="en-US" altLang="en-US" sz="1400" b="0">
              <a:latin typeface="Times New Roman" pitchFamily="18" charset="0"/>
            </a:endParaRPr>
          </a:p>
        </p:txBody>
      </p:sp>
      <p:sp>
        <p:nvSpPr>
          <p:cNvPr id="12902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0"/>
            <a:ext cx="8763000" cy="914400"/>
          </a:xfrm>
        </p:spPr>
        <p:txBody>
          <a:bodyPr/>
          <a:lstStyle/>
          <a:p>
            <a:r>
              <a:rPr lang="en-US" dirty="0"/>
              <a:t>Example: Moore Machines</a:t>
            </a:r>
          </a:p>
        </p:txBody>
      </p:sp>
      <p:sp>
        <p:nvSpPr>
          <p:cNvPr id="24678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5157788"/>
            <a:ext cx="8763000" cy="1116012"/>
          </a:xfrm>
        </p:spPr>
        <p:txBody>
          <a:bodyPr/>
          <a:lstStyle/>
          <a:p>
            <a:r>
              <a:rPr lang="en-US" sz="2400" dirty="0"/>
              <a:t>Outputs are already synchronized with clock.</a:t>
            </a:r>
          </a:p>
          <a:p>
            <a:r>
              <a:rPr lang="en-US" sz="2400" dirty="0"/>
              <a:t>They change synchronously with the clock edge.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538163" y="838200"/>
            <a:ext cx="7920038" cy="3814763"/>
            <a:chOff x="226" y="1323"/>
            <a:chExt cx="4989" cy="2403"/>
          </a:xfrm>
        </p:grpSpPr>
        <p:sp>
          <p:nvSpPr>
            <p:cNvPr id="129030" name="Rectangle 8"/>
            <p:cNvSpPr>
              <a:spLocks noChangeArrowheads="1"/>
            </p:cNvSpPr>
            <p:nvPr/>
          </p:nvSpPr>
          <p:spPr bwMode="auto">
            <a:xfrm>
              <a:off x="2673" y="1472"/>
              <a:ext cx="695" cy="777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algn="ctr"/>
              <a:endParaRPr lang="en-US" sz="1800" b="0">
                <a:solidFill>
                  <a:schemeClr val="bg1"/>
                </a:solidFill>
              </a:endParaRPr>
            </a:p>
          </p:txBody>
        </p:sp>
        <p:sp>
          <p:nvSpPr>
            <p:cNvPr id="129031" name="Line 9"/>
            <p:cNvSpPr>
              <a:spLocks noChangeShapeType="1"/>
            </p:cNvSpPr>
            <p:nvPr/>
          </p:nvSpPr>
          <p:spPr bwMode="auto">
            <a:xfrm flipH="1">
              <a:off x="1972" y="1872"/>
              <a:ext cx="70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9032" name="Text Box 10"/>
            <p:cNvSpPr txBox="1">
              <a:spLocks noChangeArrowheads="1"/>
            </p:cNvSpPr>
            <p:nvPr/>
          </p:nvSpPr>
          <p:spPr bwMode="auto">
            <a:xfrm>
              <a:off x="2700" y="1548"/>
              <a:ext cx="98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 b="0">
                  <a:solidFill>
                    <a:schemeClr val="bg1"/>
                  </a:solidFill>
                </a:rPr>
                <a:t>T</a:t>
              </a:r>
            </a:p>
          </p:txBody>
        </p:sp>
        <p:sp>
          <p:nvSpPr>
            <p:cNvPr id="129033" name="Line 11"/>
            <p:cNvSpPr>
              <a:spLocks noChangeShapeType="1"/>
            </p:cNvSpPr>
            <p:nvPr/>
          </p:nvSpPr>
          <p:spPr bwMode="auto">
            <a:xfrm flipH="1">
              <a:off x="3368" y="1627"/>
              <a:ext cx="98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9034" name="Text Box 12"/>
            <p:cNvSpPr txBox="1">
              <a:spLocks noChangeArrowheads="1"/>
            </p:cNvSpPr>
            <p:nvPr/>
          </p:nvSpPr>
          <p:spPr bwMode="auto">
            <a:xfrm>
              <a:off x="3182" y="1536"/>
              <a:ext cx="126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 b="0">
                  <a:solidFill>
                    <a:schemeClr val="bg1"/>
                  </a:solidFill>
                </a:rPr>
                <a:t>Q</a:t>
              </a:r>
            </a:p>
          </p:txBody>
        </p:sp>
        <p:sp>
          <p:nvSpPr>
            <p:cNvPr id="129035" name="AutoShape 13"/>
            <p:cNvSpPr>
              <a:spLocks noChangeArrowheads="1"/>
            </p:cNvSpPr>
            <p:nvPr/>
          </p:nvSpPr>
          <p:spPr bwMode="auto">
            <a:xfrm rot="5400000">
              <a:off x="2673" y="1810"/>
              <a:ext cx="131" cy="119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036" name="Text Box 14"/>
            <p:cNvSpPr txBox="1">
              <a:spLocks noChangeArrowheads="1"/>
            </p:cNvSpPr>
            <p:nvPr/>
          </p:nvSpPr>
          <p:spPr bwMode="auto">
            <a:xfrm>
              <a:off x="2804" y="1781"/>
              <a:ext cx="87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 b="0">
                  <a:solidFill>
                    <a:schemeClr val="bg1"/>
                  </a:solidFill>
                </a:rPr>
                <a:t>C</a:t>
              </a:r>
            </a:p>
          </p:txBody>
        </p:sp>
        <p:sp>
          <p:nvSpPr>
            <p:cNvPr id="129037" name="Line 15"/>
            <p:cNvSpPr>
              <a:spLocks noChangeShapeType="1"/>
            </p:cNvSpPr>
            <p:nvPr/>
          </p:nvSpPr>
          <p:spPr bwMode="auto">
            <a:xfrm flipH="1">
              <a:off x="2053" y="1629"/>
              <a:ext cx="62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9038" name="Line 16"/>
            <p:cNvSpPr>
              <a:spLocks noChangeShapeType="1"/>
            </p:cNvSpPr>
            <p:nvPr/>
          </p:nvSpPr>
          <p:spPr bwMode="auto">
            <a:xfrm flipH="1">
              <a:off x="1719" y="3029"/>
              <a:ext cx="9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9039" name="Text Box 17"/>
            <p:cNvSpPr txBox="1">
              <a:spLocks noChangeArrowheads="1"/>
            </p:cNvSpPr>
            <p:nvPr/>
          </p:nvSpPr>
          <p:spPr bwMode="auto">
            <a:xfrm>
              <a:off x="2694" y="2726"/>
              <a:ext cx="10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 b="0">
                  <a:solidFill>
                    <a:schemeClr val="bg1"/>
                  </a:solidFill>
                </a:rPr>
                <a:t>D</a:t>
              </a:r>
            </a:p>
          </p:txBody>
        </p:sp>
        <p:sp>
          <p:nvSpPr>
            <p:cNvPr id="129040" name="Line 18"/>
            <p:cNvSpPr>
              <a:spLocks noChangeShapeType="1"/>
            </p:cNvSpPr>
            <p:nvPr/>
          </p:nvSpPr>
          <p:spPr bwMode="auto">
            <a:xfrm flipH="1">
              <a:off x="3362" y="2805"/>
              <a:ext cx="67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9041" name="Text Box 19"/>
            <p:cNvSpPr txBox="1">
              <a:spLocks noChangeArrowheads="1"/>
            </p:cNvSpPr>
            <p:nvPr/>
          </p:nvSpPr>
          <p:spPr bwMode="auto">
            <a:xfrm>
              <a:off x="3176" y="2714"/>
              <a:ext cx="126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 b="0">
                  <a:solidFill>
                    <a:schemeClr val="bg1"/>
                  </a:solidFill>
                </a:rPr>
                <a:t>Q</a:t>
              </a:r>
            </a:p>
          </p:txBody>
        </p:sp>
        <p:sp>
          <p:nvSpPr>
            <p:cNvPr id="129042" name="AutoShape 20"/>
            <p:cNvSpPr>
              <a:spLocks noChangeArrowheads="1"/>
            </p:cNvSpPr>
            <p:nvPr/>
          </p:nvSpPr>
          <p:spPr bwMode="auto">
            <a:xfrm rot="5400000">
              <a:off x="2667" y="3044"/>
              <a:ext cx="131" cy="119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043" name="Text Box 21"/>
            <p:cNvSpPr txBox="1">
              <a:spLocks noChangeArrowheads="1"/>
            </p:cNvSpPr>
            <p:nvPr/>
          </p:nvSpPr>
          <p:spPr bwMode="auto">
            <a:xfrm>
              <a:off x="2798" y="3017"/>
              <a:ext cx="87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 b="0">
                  <a:solidFill>
                    <a:schemeClr val="bg1"/>
                  </a:solidFill>
                </a:rPr>
                <a:t>C</a:t>
              </a:r>
            </a:p>
          </p:txBody>
        </p:sp>
        <p:sp>
          <p:nvSpPr>
            <p:cNvPr id="129044" name="Line 22"/>
            <p:cNvSpPr>
              <a:spLocks noChangeShapeType="1"/>
            </p:cNvSpPr>
            <p:nvPr/>
          </p:nvSpPr>
          <p:spPr bwMode="auto">
            <a:xfrm flipH="1">
              <a:off x="1051" y="2807"/>
              <a:ext cx="161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9045" name="Text Box 23"/>
            <p:cNvSpPr txBox="1">
              <a:spLocks noChangeArrowheads="1"/>
            </p:cNvSpPr>
            <p:nvPr/>
          </p:nvSpPr>
          <p:spPr bwMode="auto">
            <a:xfrm>
              <a:off x="3660" y="1323"/>
              <a:ext cx="159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b="0" dirty="0"/>
                <a:t>y</a:t>
              </a:r>
              <a:r>
                <a:rPr lang="en-US" b="0" baseline="-25000" dirty="0"/>
                <a:t>1</a:t>
              </a:r>
              <a:endParaRPr lang="en-US" b="0" dirty="0"/>
            </a:p>
          </p:txBody>
        </p:sp>
        <p:sp>
          <p:nvSpPr>
            <p:cNvPr id="129046" name="Text Box 24"/>
            <p:cNvSpPr txBox="1">
              <a:spLocks noChangeArrowheads="1"/>
            </p:cNvSpPr>
            <p:nvPr/>
          </p:nvSpPr>
          <p:spPr bwMode="auto">
            <a:xfrm>
              <a:off x="3685" y="2808"/>
              <a:ext cx="18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b="0" dirty="0"/>
                <a:t>y</a:t>
              </a:r>
              <a:r>
                <a:rPr lang="en-US" b="0" baseline="-25000" dirty="0"/>
                <a:t>2</a:t>
              </a:r>
              <a:endParaRPr lang="en-US" b="0" dirty="0"/>
            </a:p>
          </p:txBody>
        </p:sp>
        <p:sp>
          <p:nvSpPr>
            <p:cNvPr id="129047" name="AutoShape 25"/>
            <p:cNvSpPr>
              <a:spLocks noChangeArrowheads="1"/>
            </p:cNvSpPr>
            <p:nvPr/>
          </p:nvSpPr>
          <p:spPr bwMode="auto">
            <a:xfrm>
              <a:off x="1719" y="1468"/>
              <a:ext cx="344" cy="336"/>
            </a:xfrm>
            <a:prstGeom prst="flowChartDelay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048" name="Text Box 26"/>
            <p:cNvSpPr txBox="1">
              <a:spLocks noChangeArrowheads="1"/>
            </p:cNvSpPr>
            <p:nvPr/>
          </p:nvSpPr>
          <p:spPr bwMode="auto">
            <a:xfrm>
              <a:off x="226" y="1433"/>
              <a:ext cx="113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b="0"/>
                <a:t>x</a:t>
              </a:r>
            </a:p>
          </p:txBody>
        </p:sp>
        <p:sp>
          <p:nvSpPr>
            <p:cNvPr id="129049" name="Oval 27"/>
            <p:cNvSpPr>
              <a:spLocks noChangeArrowheads="1"/>
            </p:cNvSpPr>
            <p:nvPr/>
          </p:nvSpPr>
          <p:spPr bwMode="auto">
            <a:xfrm>
              <a:off x="3524" y="2779"/>
              <a:ext cx="56" cy="5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050" name="Line 28"/>
            <p:cNvSpPr>
              <a:spLocks noChangeShapeType="1"/>
            </p:cNvSpPr>
            <p:nvPr/>
          </p:nvSpPr>
          <p:spPr bwMode="auto">
            <a:xfrm flipV="1">
              <a:off x="3546" y="2497"/>
              <a:ext cx="0" cy="31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9051" name="Line 29"/>
            <p:cNvSpPr>
              <a:spLocks noChangeShapeType="1"/>
            </p:cNvSpPr>
            <p:nvPr/>
          </p:nvSpPr>
          <p:spPr bwMode="auto">
            <a:xfrm flipH="1">
              <a:off x="1324" y="2497"/>
              <a:ext cx="220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9052" name="Line 30"/>
            <p:cNvSpPr>
              <a:spLocks noChangeShapeType="1"/>
            </p:cNvSpPr>
            <p:nvPr/>
          </p:nvSpPr>
          <p:spPr bwMode="auto">
            <a:xfrm>
              <a:off x="1972" y="1872"/>
              <a:ext cx="0" cy="115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9053" name="Oval 31"/>
            <p:cNvSpPr>
              <a:spLocks noChangeArrowheads="1"/>
            </p:cNvSpPr>
            <p:nvPr/>
          </p:nvSpPr>
          <p:spPr bwMode="auto">
            <a:xfrm>
              <a:off x="1939" y="2995"/>
              <a:ext cx="56" cy="5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054" name="Text Box 32"/>
            <p:cNvSpPr txBox="1">
              <a:spLocks noChangeArrowheads="1"/>
            </p:cNvSpPr>
            <p:nvPr/>
          </p:nvSpPr>
          <p:spPr bwMode="auto">
            <a:xfrm>
              <a:off x="1360" y="2905"/>
              <a:ext cx="256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b="0"/>
                <a:t>clk</a:t>
              </a:r>
            </a:p>
          </p:txBody>
        </p:sp>
        <p:sp>
          <p:nvSpPr>
            <p:cNvPr id="129055" name="Rectangle 33"/>
            <p:cNvSpPr>
              <a:spLocks noChangeArrowheads="1"/>
            </p:cNvSpPr>
            <p:nvPr/>
          </p:nvSpPr>
          <p:spPr bwMode="auto">
            <a:xfrm>
              <a:off x="2662" y="2643"/>
              <a:ext cx="695" cy="777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algn="ctr"/>
              <a:endParaRPr lang="en-US" sz="1800" b="0">
                <a:solidFill>
                  <a:schemeClr val="bg1"/>
                </a:solidFill>
              </a:endParaRPr>
            </a:p>
          </p:txBody>
        </p:sp>
        <p:sp>
          <p:nvSpPr>
            <p:cNvPr id="129056" name="Text Box 34"/>
            <p:cNvSpPr txBox="1">
              <a:spLocks noChangeArrowheads="1"/>
            </p:cNvSpPr>
            <p:nvPr/>
          </p:nvSpPr>
          <p:spPr bwMode="auto">
            <a:xfrm>
              <a:off x="2689" y="2719"/>
              <a:ext cx="98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 b="0">
                  <a:solidFill>
                    <a:schemeClr val="bg1"/>
                  </a:solidFill>
                </a:rPr>
                <a:t>T</a:t>
              </a:r>
            </a:p>
          </p:txBody>
        </p:sp>
        <p:sp>
          <p:nvSpPr>
            <p:cNvPr id="129057" name="Text Box 35"/>
            <p:cNvSpPr txBox="1">
              <a:spLocks noChangeArrowheads="1"/>
            </p:cNvSpPr>
            <p:nvPr/>
          </p:nvSpPr>
          <p:spPr bwMode="auto">
            <a:xfrm>
              <a:off x="3171" y="2707"/>
              <a:ext cx="126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 b="0">
                  <a:solidFill>
                    <a:schemeClr val="bg1"/>
                  </a:solidFill>
                </a:rPr>
                <a:t>Q</a:t>
              </a:r>
            </a:p>
          </p:txBody>
        </p:sp>
        <p:sp>
          <p:nvSpPr>
            <p:cNvPr id="129058" name="AutoShape 36"/>
            <p:cNvSpPr>
              <a:spLocks noChangeArrowheads="1"/>
            </p:cNvSpPr>
            <p:nvPr/>
          </p:nvSpPr>
          <p:spPr bwMode="auto">
            <a:xfrm rot="5400000">
              <a:off x="2662" y="2981"/>
              <a:ext cx="131" cy="119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059" name="Text Box 37"/>
            <p:cNvSpPr txBox="1">
              <a:spLocks noChangeArrowheads="1"/>
            </p:cNvSpPr>
            <p:nvPr/>
          </p:nvSpPr>
          <p:spPr bwMode="auto">
            <a:xfrm>
              <a:off x="2793" y="2952"/>
              <a:ext cx="87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 b="0">
                  <a:solidFill>
                    <a:schemeClr val="bg1"/>
                  </a:solidFill>
                </a:rPr>
                <a:t>C</a:t>
              </a:r>
            </a:p>
          </p:txBody>
        </p:sp>
        <p:sp>
          <p:nvSpPr>
            <p:cNvPr id="129060" name="Line 38"/>
            <p:cNvSpPr>
              <a:spLocks noChangeShapeType="1"/>
            </p:cNvSpPr>
            <p:nvPr/>
          </p:nvSpPr>
          <p:spPr bwMode="auto">
            <a:xfrm flipV="1">
              <a:off x="1324" y="1721"/>
              <a:ext cx="0" cy="7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9061" name="Line 39"/>
            <p:cNvSpPr>
              <a:spLocks noChangeShapeType="1"/>
            </p:cNvSpPr>
            <p:nvPr/>
          </p:nvSpPr>
          <p:spPr bwMode="auto">
            <a:xfrm>
              <a:off x="1331" y="1736"/>
              <a:ext cx="3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9062" name="Line 40"/>
            <p:cNvSpPr>
              <a:spLocks noChangeShapeType="1"/>
            </p:cNvSpPr>
            <p:nvPr/>
          </p:nvSpPr>
          <p:spPr bwMode="auto">
            <a:xfrm flipH="1">
              <a:off x="369" y="1548"/>
              <a:ext cx="135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9063" name="Line 41"/>
            <p:cNvSpPr>
              <a:spLocks noChangeShapeType="1"/>
            </p:cNvSpPr>
            <p:nvPr/>
          </p:nvSpPr>
          <p:spPr bwMode="auto">
            <a:xfrm>
              <a:off x="1051" y="1548"/>
              <a:ext cx="0" cy="125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9064" name="Oval 42"/>
            <p:cNvSpPr>
              <a:spLocks noChangeArrowheads="1"/>
            </p:cNvSpPr>
            <p:nvPr/>
          </p:nvSpPr>
          <p:spPr bwMode="auto">
            <a:xfrm>
              <a:off x="1023" y="1514"/>
              <a:ext cx="56" cy="5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065" name="Oval 43"/>
            <p:cNvSpPr>
              <a:spLocks noChangeArrowheads="1"/>
            </p:cNvSpPr>
            <p:nvPr/>
          </p:nvSpPr>
          <p:spPr bwMode="auto">
            <a:xfrm>
              <a:off x="2993" y="3420"/>
              <a:ext cx="83" cy="9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066" name="Line 44"/>
            <p:cNvSpPr>
              <a:spLocks noChangeShapeType="1"/>
            </p:cNvSpPr>
            <p:nvPr/>
          </p:nvSpPr>
          <p:spPr bwMode="auto">
            <a:xfrm>
              <a:off x="3032" y="3514"/>
              <a:ext cx="0" cy="11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9067" name="Line 45"/>
            <p:cNvSpPr>
              <a:spLocks noChangeShapeType="1"/>
            </p:cNvSpPr>
            <p:nvPr/>
          </p:nvSpPr>
          <p:spPr bwMode="auto">
            <a:xfrm flipH="1">
              <a:off x="1719" y="3626"/>
              <a:ext cx="131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9068" name="Text Box 46"/>
            <p:cNvSpPr txBox="1">
              <a:spLocks noChangeArrowheads="1"/>
            </p:cNvSpPr>
            <p:nvPr/>
          </p:nvSpPr>
          <p:spPr bwMode="auto">
            <a:xfrm>
              <a:off x="1088" y="3438"/>
              <a:ext cx="60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0"/>
                <a:t>reset</a:t>
              </a:r>
            </a:p>
          </p:txBody>
        </p:sp>
        <p:sp>
          <p:nvSpPr>
            <p:cNvPr id="129069" name="Line 47"/>
            <p:cNvSpPr>
              <a:spLocks noChangeShapeType="1"/>
            </p:cNvSpPr>
            <p:nvPr/>
          </p:nvSpPr>
          <p:spPr bwMode="auto">
            <a:xfrm flipV="1">
              <a:off x="2244" y="2409"/>
              <a:ext cx="0" cy="121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9070" name="Oval 48"/>
            <p:cNvSpPr>
              <a:spLocks noChangeArrowheads="1"/>
            </p:cNvSpPr>
            <p:nvPr/>
          </p:nvSpPr>
          <p:spPr bwMode="auto">
            <a:xfrm>
              <a:off x="2993" y="2249"/>
              <a:ext cx="83" cy="9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071" name="Line 49"/>
            <p:cNvSpPr>
              <a:spLocks noChangeShapeType="1"/>
            </p:cNvSpPr>
            <p:nvPr/>
          </p:nvSpPr>
          <p:spPr bwMode="auto">
            <a:xfrm>
              <a:off x="3032" y="2343"/>
              <a:ext cx="0" cy="6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9072" name="Line 50"/>
            <p:cNvSpPr>
              <a:spLocks noChangeShapeType="1"/>
            </p:cNvSpPr>
            <p:nvPr/>
          </p:nvSpPr>
          <p:spPr bwMode="auto">
            <a:xfrm flipH="1">
              <a:off x="2244" y="2409"/>
              <a:ext cx="7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9073" name="Oval 51"/>
            <p:cNvSpPr>
              <a:spLocks noChangeArrowheads="1"/>
            </p:cNvSpPr>
            <p:nvPr/>
          </p:nvSpPr>
          <p:spPr bwMode="auto">
            <a:xfrm>
              <a:off x="2216" y="3598"/>
              <a:ext cx="56" cy="5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074" name="AutoShape 52"/>
            <p:cNvSpPr>
              <a:spLocks noChangeArrowheads="1"/>
            </p:cNvSpPr>
            <p:nvPr/>
          </p:nvSpPr>
          <p:spPr bwMode="auto">
            <a:xfrm>
              <a:off x="4354" y="1525"/>
              <a:ext cx="344" cy="336"/>
            </a:xfrm>
            <a:prstGeom prst="flowChartDelay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075" name="Line 53"/>
            <p:cNvSpPr>
              <a:spLocks noChangeShapeType="1"/>
            </p:cNvSpPr>
            <p:nvPr/>
          </p:nvSpPr>
          <p:spPr bwMode="auto">
            <a:xfrm flipV="1">
              <a:off x="4037" y="1804"/>
              <a:ext cx="0" cy="100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9076" name="Line 54"/>
            <p:cNvSpPr>
              <a:spLocks noChangeShapeType="1"/>
            </p:cNvSpPr>
            <p:nvPr/>
          </p:nvSpPr>
          <p:spPr bwMode="auto">
            <a:xfrm>
              <a:off x="4037" y="1804"/>
              <a:ext cx="31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9077" name="Line 55"/>
            <p:cNvSpPr>
              <a:spLocks noChangeShapeType="1"/>
            </p:cNvSpPr>
            <p:nvPr/>
          </p:nvSpPr>
          <p:spPr bwMode="auto">
            <a:xfrm>
              <a:off x="4698" y="1709"/>
              <a:ext cx="31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9078" name="Text Box 56"/>
            <p:cNvSpPr txBox="1">
              <a:spLocks noChangeArrowheads="1"/>
            </p:cNvSpPr>
            <p:nvPr/>
          </p:nvSpPr>
          <p:spPr bwMode="auto">
            <a:xfrm>
              <a:off x="5111" y="1594"/>
              <a:ext cx="10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b="0" dirty="0" err="1"/>
                <a:t>z</a:t>
              </a:r>
              <a:endParaRPr lang="en-US" b="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46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46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787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>
          <a:xfrm>
            <a:off x="525463" y="228600"/>
            <a:ext cx="8385175" cy="83820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Example State Diagrams for Moore </a:t>
            </a:r>
            <a:r>
              <a:rPr lang="tr-TR" sz="3600" dirty="0"/>
              <a:t>and </a:t>
            </a:r>
            <a:r>
              <a:rPr lang="en-US" sz="3600" dirty="0"/>
              <a:t>Mealy </a:t>
            </a:r>
            <a:r>
              <a:rPr lang="tr-TR" sz="3600" dirty="0"/>
              <a:t>Machines</a:t>
            </a:r>
            <a:endParaRPr lang="en-US" sz="3600" dirty="0"/>
          </a:p>
        </p:txBody>
      </p:sp>
      <p:sp>
        <p:nvSpPr>
          <p:cNvPr id="124931" name="Rectangle 3"/>
          <p:cNvSpPr>
            <a:spLocks noGrp="1" noChangeArrowheads="1"/>
          </p:cNvSpPr>
          <p:nvPr>
            <p:ph idx="1"/>
          </p:nvPr>
        </p:nvSpPr>
        <p:spPr>
          <a:xfrm>
            <a:off x="431540" y="1088740"/>
            <a:ext cx="7772400" cy="4724400"/>
          </a:xfrm>
        </p:spPr>
        <p:txBody>
          <a:bodyPr/>
          <a:lstStyle/>
          <a:p>
            <a:r>
              <a:rPr lang="en-US" sz="2000" dirty="0">
                <a:cs typeface="Times New Roman" pitchFamily="18" charset="0"/>
              </a:rPr>
              <a:t>State Diagram for Mealy Model</a:t>
            </a:r>
            <a:endParaRPr lang="en-US" sz="2000" u="sng" dirty="0">
              <a:cs typeface="Times New Roman" pitchFamily="18" charset="0"/>
            </a:endParaRPr>
          </a:p>
          <a:p>
            <a:endParaRPr lang="en-US" sz="2000" dirty="0">
              <a:cs typeface="Times New Roman" pitchFamily="18" charset="0"/>
            </a:endParaRPr>
          </a:p>
          <a:p>
            <a:endParaRPr lang="en-US" sz="2000" dirty="0">
              <a:cs typeface="Times New Roman" pitchFamily="18" charset="0"/>
            </a:endParaRPr>
          </a:p>
          <a:p>
            <a:endParaRPr lang="tr-TR" sz="2000" dirty="0">
              <a:cs typeface="Times New Roman" pitchFamily="18" charset="0"/>
            </a:endParaRPr>
          </a:p>
          <a:p>
            <a:endParaRPr lang="tr-TR" sz="2000" dirty="0">
              <a:cs typeface="Times New Roman" pitchFamily="18" charset="0"/>
            </a:endParaRPr>
          </a:p>
          <a:p>
            <a:endParaRPr lang="tr-TR" sz="2000" dirty="0">
              <a:cs typeface="Times New Roman" pitchFamily="18" charset="0"/>
            </a:endParaRPr>
          </a:p>
          <a:p>
            <a:endParaRPr lang="tr-TR" sz="2000" dirty="0">
              <a:cs typeface="Times New Roman" pitchFamily="18" charset="0"/>
            </a:endParaRPr>
          </a:p>
          <a:p>
            <a:r>
              <a:rPr lang="en-US" sz="2000" dirty="0">
                <a:cs typeface="Times New Roman" pitchFamily="18" charset="0"/>
              </a:rPr>
              <a:t>State Diagram for Moore Model</a:t>
            </a:r>
            <a:endParaRPr lang="en-US" sz="2000" dirty="0"/>
          </a:p>
        </p:txBody>
      </p:sp>
      <p:grpSp>
        <p:nvGrpSpPr>
          <p:cNvPr id="124932" name="Group 4"/>
          <p:cNvGrpSpPr>
            <a:grpSpLocks/>
          </p:cNvGrpSpPr>
          <p:nvPr/>
        </p:nvGrpSpPr>
        <p:grpSpPr bwMode="auto">
          <a:xfrm>
            <a:off x="2015716" y="1553021"/>
            <a:ext cx="4868863" cy="1735138"/>
            <a:chOff x="2688" y="816"/>
            <a:chExt cx="3067" cy="1093"/>
          </a:xfrm>
        </p:grpSpPr>
        <p:sp>
          <p:nvSpPr>
            <p:cNvPr id="124933" name="Freeform 5"/>
            <p:cNvSpPr>
              <a:spLocks/>
            </p:cNvSpPr>
            <p:nvPr/>
          </p:nvSpPr>
          <p:spPr bwMode="auto">
            <a:xfrm>
              <a:off x="3387" y="1126"/>
              <a:ext cx="392" cy="392"/>
            </a:xfrm>
            <a:custGeom>
              <a:avLst/>
              <a:gdLst/>
              <a:ahLst/>
              <a:cxnLst>
                <a:cxn ang="0">
                  <a:pos x="227" y="389"/>
                </a:cxn>
                <a:cxn ang="0">
                  <a:pos x="263" y="380"/>
                </a:cxn>
                <a:cxn ang="0">
                  <a:pos x="298" y="362"/>
                </a:cxn>
                <a:cxn ang="0">
                  <a:pos x="348" y="321"/>
                </a:cxn>
                <a:cxn ang="0">
                  <a:pos x="371" y="281"/>
                </a:cxn>
                <a:cxn ang="0">
                  <a:pos x="386" y="246"/>
                </a:cxn>
                <a:cxn ang="0">
                  <a:pos x="391" y="207"/>
                </a:cxn>
                <a:cxn ang="0">
                  <a:pos x="391" y="177"/>
                </a:cxn>
                <a:cxn ang="0">
                  <a:pos x="382" y="137"/>
                </a:cxn>
                <a:cxn ang="0">
                  <a:pos x="368" y="102"/>
                </a:cxn>
                <a:cxn ang="0">
                  <a:pos x="341" y="64"/>
                </a:cxn>
                <a:cxn ang="0">
                  <a:pos x="298" y="28"/>
                </a:cxn>
                <a:cxn ang="0">
                  <a:pos x="263" y="10"/>
                </a:cxn>
                <a:cxn ang="0">
                  <a:pos x="227" y="1"/>
                </a:cxn>
                <a:cxn ang="0">
                  <a:pos x="157" y="3"/>
                </a:cxn>
                <a:cxn ang="0">
                  <a:pos x="119" y="15"/>
                </a:cxn>
                <a:cxn ang="0">
                  <a:pos x="88" y="33"/>
                </a:cxn>
                <a:cxn ang="0">
                  <a:pos x="28" y="94"/>
                </a:cxn>
                <a:cxn ang="0">
                  <a:pos x="10" y="129"/>
                </a:cxn>
                <a:cxn ang="0">
                  <a:pos x="2" y="165"/>
                </a:cxn>
                <a:cxn ang="0">
                  <a:pos x="3" y="235"/>
                </a:cxn>
                <a:cxn ang="0">
                  <a:pos x="15" y="273"/>
                </a:cxn>
                <a:cxn ang="0">
                  <a:pos x="33" y="304"/>
                </a:cxn>
                <a:cxn ang="0">
                  <a:pos x="71" y="347"/>
                </a:cxn>
                <a:cxn ang="0">
                  <a:pos x="111" y="370"/>
                </a:cxn>
                <a:cxn ang="0">
                  <a:pos x="146" y="385"/>
                </a:cxn>
                <a:cxn ang="0">
                  <a:pos x="185" y="390"/>
                </a:cxn>
                <a:cxn ang="0">
                  <a:pos x="199" y="372"/>
                </a:cxn>
                <a:cxn ang="0">
                  <a:pos x="161" y="367"/>
                </a:cxn>
                <a:cxn ang="0">
                  <a:pos x="129" y="359"/>
                </a:cxn>
                <a:cxn ang="0">
                  <a:pos x="98" y="341"/>
                </a:cxn>
                <a:cxn ang="0">
                  <a:pos x="71" y="319"/>
                </a:cxn>
                <a:cxn ang="0">
                  <a:pos x="45" y="288"/>
                </a:cxn>
                <a:cxn ang="0">
                  <a:pos x="30" y="256"/>
                </a:cxn>
                <a:cxn ang="0">
                  <a:pos x="21" y="223"/>
                </a:cxn>
                <a:cxn ang="0">
                  <a:pos x="21" y="168"/>
                </a:cxn>
                <a:cxn ang="0">
                  <a:pos x="30" y="135"/>
                </a:cxn>
                <a:cxn ang="0">
                  <a:pos x="45" y="104"/>
                </a:cxn>
                <a:cxn ang="0">
                  <a:pos x="84" y="59"/>
                </a:cxn>
                <a:cxn ang="0">
                  <a:pos x="112" y="39"/>
                </a:cxn>
                <a:cxn ang="0">
                  <a:pos x="144" y="28"/>
                </a:cxn>
                <a:cxn ang="0">
                  <a:pos x="177" y="19"/>
                </a:cxn>
                <a:cxn ang="0">
                  <a:pos x="232" y="23"/>
                </a:cxn>
                <a:cxn ang="0">
                  <a:pos x="263" y="31"/>
                </a:cxn>
                <a:cxn ang="0">
                  <a:pos x="295" y="49"/>
                </a:cxn>
                <a:cxn ang="0">
                  <a:pos x="324" y="77"/>
                </a:cxn>
                <a:cxn ang="0">
                  <a:pos x="346" y="104"/>
                </a:cxn>
                <a:cxn ang="0">
                  <a:pos x="361" y="135"/>
                </a:cxn>
                <a:cxn ang="0">
                  <a:pos x="369" y="168"/>
                </a:cxn>
                <a:cxn ang="0">
                  <a:pos x="373" y="195"/>
                </a:cxn>
                <a:cxn ang="0">
                  <a:pos x="368" y="231"/>
                </a:cxn>
                <a:cxn ang="0">
                  <a:pos x="359" y="263"/>
                </a:cxn>
                <a:cxn ang="0">
                  <a:pos x="341" y="294"/>
                </a:cxn>
                <a:cxn ang="0">
                  <a:pos x="321" y="321"/>
                </a:cxn>
                <a:cxn ang="0">
                  <a:pos x="295" y="341"/>
                </a:cxn>
                <a:cxn ang="0">
                  <a:pos x="263" y="359"/>
                </a:cxn>
                <a:cxn ang="0">
                  <a:pos x="232" y="367"/>
                </a:cxn>
                <a:cxn ang="0">
                  <a:pos x="195" y="372"/>
                </a:cxn>
              </a:cxnLst>
              <a:rect l="0" t="0" r="r" b="b"/>
              <a:pathLst>
                <a:path w="392" h="392">
                  <a:moveTo>
                    <a:pt x="199" y="392"/>
                  </a:moveTo>
                  <a:lnTo>
                    <a:pt x="207" y="390"/>
                  </a:lnTo>
                  <a:lnTo>
                    <a:pt x="215" y="390"/>
                  </a:lnTo>
                  <a:lnTo>
                    <a:pt x="227" y="389"/>
                  </a:lnTo>
                  <a:lnTo>
                    <a:pt x="235" y="387"/>
                  </a:lnTo>
                  <a:lnTo>
                    <a:pt x="247" y="385"/>
                  </a:lnTo>
                  <a:lnTo>
                    <a:pt x="255" y="382"/>
                  </a:lnTo>
                  <a:lnTo>
                    <a:pt x="263" y="380"/>
                  </a:lnTo>
                  <a:lnTo>
                    <a:pt x="273" y="375"/>
                  </a:lnTo>
                  <a:lnTo>
                    <a:pt x="281" y="370"/>
                  </a:lnTo>
                  <a:lnTo>
                    <a:pt x="290" y="367"/>
                  </a:lnTo>
                  <a:lnTo>
                    <a:pt x="298" y="362"/>
                  </a:lnTo>
                  <a:lnTo>
                    <a:pt x="305" y="357"/>
                  </a:lnTo>
                  <a:lnTo>
                    <a:pt x="321" y="347"/>
                  </a:lnTo>
                  <a:lnTo>
                    <a:pt x="334" y="334"/>
                  </a:lnTo>
                  <a:lnTo>
                    <a:pt x="348" y="321"/>
                  </a:lnTo>
                  <a:lnTo>
                    <a:pt x="358" y="304"/>
                  </a:lnTo>
                  <a:lnTo>
                    <a:pt x="363" y="298"/>
                  </a:lnTo>
                  <a:lnTo>
                    <a:pt x="368" y="289"/>
                  </a:lnTo>
                  <a:lnTo>
                    <a:pt x="371" y="281"/>
                  </a:lnTo>
                  <a:lnTo>
                    <a:pt x="376" y="273"/>
                  </a:lnTo>
                  <a:lnTo>
                    <a:pt x="381" y="263"/>
                  </a:lnTo>
                  <a:lnTo>
                    <a:pt x="382" y="255"/>
                  </a:lnTo>
                  <a:lnTo>
                    <a:pt x="386" y="246"/>
                  </a:lnTo>
                  <a:lnTo>
                    <a:pt x="387" y="235"/>
                  </a:lnTo>
                  <a:lnTo>
                    <a:pt x="389" y="226"/>
                  </a:lnTo>
                  <a:lnTo>
                    <a:pt x="391" y="217"/>
                  </a:lnTo>
                  <a:lnTo>
                    <a:pt x="391" y="207"/>
                  </a:lnTo>
                  <a:lnTo>
                    <a:pt x="392" y="198"/>
                  </a:lnTo>
                  <a:lnTo>
                    <a:pt x="392" y="195"/>
                  </a:lnTo>
                  <a:lnTo>
                    <a:pt x="391" y="187"/>
                  </a:lnTo>
                  <a:lnTo>
                    <a:pt x="391" y="177"/>
                  </a:lnTo>
                  <a:lnTo>
                    <a:pt x="389" y="165"/>
                  </a:lnTo>
                  <a:lnTo>
                    <a:pt x="387" y="157"/>
                  </a:lnTo>
                  <a:lnTo>
                    <a:pt x="386" y="145"/>
                  </a:lnTo>
                  <a:lnTo>
                    <a:pt x="382" y="137"/>
                  </a:lnTo>
                  <a:lnTo>
                    <a:pt x="381" y="129"/>
                  </a:lnTo>
                  <a:lnTo>
                    <a:pt x="376" y="119"/>
                  </a:lnTo>
                  <a:lnTo>
                    <a:pt x="371" y="111"/>
                  </a:lnTo>
                  <a:lnTo>
                    <a:pt x="368" y="102"/>
                  </a:lnTo>
                  <a:lnTo>
                    <a:pt x="363" y="94"/>
                  </a:lnTo>
                  <a:lnTo>
                    <a:pt x="358" y="87"/>
                  </a:lnTo>
                  <a:lnTo>
                    <a:pt x="348" y="71"/>
                  </a:lnTo>
                  <a:lnTo>
                    <a:pt x="341" y="64"/>
                  </a:lnTo>
                  <a:lnTo>
                    <a:pt x="336" y="58"/>
                  </a:lnTo>
                  <a:lnTo>
                    <a:pt x="321" y="43"/>
                  </a:lnTo>
                  <a:lnTo>
                    <a:pt x="305" y="33"/>
                  </a:lnTo>
                  <a:lnTo>
                    <a:pt x="298" y="28"/>
                  </a:lnTo>
                  <a:lnTo>
                    <a:pt x="290" y="23"/>
                  </a:lnTo>
                  <a:lnTo>
                    <a:pt x="281" y="19"/>
                  </a:lnTo>
                  <a:lnTo>
                    <a:pt x="273" y="15"/>
                  </a:lnTo>
                  <a:lnTo>
                    <a:pt x="263" y="10"/>
                  </a:lnTo>
                  <a:lnTo>
                    <a:pt x="255" y="8"/>
                  </a:lnTo>
                  <a:lnTo>
                    <a:pt x="247" y="5"/>
                  </a:lnTo>
                  <a:lnTo>
                    <a:pt x="235" y="3"/>
                  </a:lnTo>
                  <a:lnTo>
                    <a:pt x="227" y="1"/>
                  </a:lnTo>
                  <a:lnTo>
                    <a:pt x="217" y="0"/>
                  </a:lnTo>
                  <a:lnTo>
                    <a:pt x="177" y="0"/>
                  </a:lnTo>
                  <a:lnTo>
                    <a:pt x="165" y="1"/>
                  </a:lnTo>
                  <a:lnTo>
                    <a:pt x="157" y="3"/>
                  </a:lnTo>
                  <a:lnTo>
                    <a:pt x="146" y="5"/>
                  </a:lnTo>
                  <a:lnTo>
                    <a:pt x="137" y="8"/>
                  </a:lnTo>
                  <a:lnTo>
                    <a:pt x="129" y="10"/>
                  </a:lnTo>
                  <a:lnTo>
                    <a:pt x="119" y="15"/>
                  </a:lnTo>
                  <a:lnTo>
                    <a:pt x="111" y="19"/>
                  </a:lnTo>
                  <a:lnTo>
                    <a:pt x="103" y="23"/>
                  </a:lnTo>
                  <a:lnTo>
                    <a:pt x="94" y="28"/>
                  </a:lnTo>
                  <a:lnTo>
                    <a:pt x="88" y="33"/>
                  </a:lnTo>
                  <a:lnTo>
                    <a:pt x="71" y="43"/>
                  </a:lnTo>
                  <a:lnTo>
                    <a:pt x="43" y="71"/>
                  </a:lnTo>
                  <a:lnTo>
                    <a:pt x="33" y="87"/>
                  </a:lnTo>
                  <a:lnTo>
                    <a:pt x="28" y="94"/>
                  </a:lnTo>
                  <a:lnTo>
                    <a:pt x="23" y="102"/>
                  </a:lnTo>
                  <a:lnTo>
                    <a:pt x="20" y="111"/>
                  </a:lnTo>
                  <a:lnTo>
                    <a:pt x="15" y="119"/>
                  </a:lnTo>
                  <a:lnTo>
                    <a:pt x="10" y="129"/>
                  </a:lnTo>
                  <a:lnTo>
                    <a:pt x="8" y="137"/>
                  </a:lnTo>
                  <a:lnTo>
                    <a:pt x="5" y="145"/>
                  </a:lnTo>
                  <a:lnTo>
                    <a:pt x="3" y="157"/>
                  </a:lnTo>
                  <a:lnTo>
                    <a:pt x="2" y="165"/>
                  </a:lnTo>
                  <a:lnTo>
                    <a:pt x="0" y="175"/>
                  </a:lnTo>
                  <a:lnTo>
                    <a:pt x="0" y="215"/>
                  </a:lnTo>
                  <a:lnTo>
                    <a:pt x="2" y="226"/>
                  </a:lnTo>
                  <a:lnTo>
                    <a:pt x="3" y="235"/>
                  </a:lnTo>
                  <a:lnTo>
                    <a:pt x="5" y="246"/>
                  </a:lnTo>
                  <a:lnTo>
                    <a:pt x="8" y="255"/>
                  </a:lnTo>
                  <a:lnTo>
                    <a:pt x="10" y="263"/>
                  </a:lnTo>
                  <a:lnTo>
                    <a:pt x="15" y="273"/>
                  </a:lnTo>
                  <a:lnTo>
                    <a:pt x="20" y="281"/>
                  </a:lnTo>
                  <a:lnTo>
                    <a:pt x="23" y="289"/>
                  </a:lnTo>
                  <a:lnTo>
                    <a:pt x="28" y="298"/>
                  </a:lnTo>
                  <a:lnTo>
                    <a:pt x="33" y="304"/>
                  </a:lnTo>
                  <a:lnTo>
                    <a:pt x="43" y="321"/>
                  </a:lnTo>
                  <a:lnTo>
                    <a:pt x="58" y="336"/>
                  </a:lnTo>
                  <a:lnTo>
                    <a:pt x="64" y="341"/>
                  </a:lnTo>
                  <a:lnTo>
                    <a:pt x="71" y="347"/>
                  </a:lnTo>
                  <a:lnTo>
                    <a:pt x="88" y="357"/>
                  </a:lnTo>
                  <a:lnTo>
                    <a:pt x="94" y="362"/>
                  </a:lnTo>
                  <a:lnTo>
                    <a:pt x="103" y="367"/>
                  </a:lnTo>
                  <a:lnTo>
                    <a:pt x="111" y="370"/>
                  </a:lnTo>
                  <a:lnTo>
                    <a:pt x="119" y="375"/>
                  </a:lnTo>
                  <a:lnTo>
                    <a:pt x="129" y="380"/>
                  </a:lnTo>
                  <a:lnTo>
                    <a:pt x="137" y="382"/>
                  </a:lnTo>
                  <a:lnTo>
                    <a:pt x="146" y="385"/>
                  </a:lnTo>
                  <a:lnTo>
                    <a:pt x="157" y="387"/>
                  </a:lnTo>
                  <a:lnTo>
                    <a:pt x="165" y="389"/>
                  </a:lnTo>
                  <a:lnTo>
                    <a:pt x="175" y="390"/>
                  </a:lnTo>
                  <a:lnTo>
                    <a:pt x="185" y="390"/>
                  </a:lnTo>
                  <a:lnTo>
                    <a:pt x="195" y="392"/>
                  </a:lnTo>
                  <a:lnTo>
                    <a:pt x="199" y="392"/>
                  </a:lnTo>
                  <a:lnTo>
                    <a:pt x="195" y="372"/>
                  </a:lnTo>
                  <a:lnTo>
                    <a:pt x="199" y="372"/>
                  </a:lnTo>
                  <a:lnTo>
                    <a:pt x="189" y="370"/>
                  </a:lnTo>
                  <a:lnTo>
                    <a:pt x="179" y="370"/>
                  </a:lnTo>
                  <a:lnTo>
                    <a:pt x="169" y="369"/>
                  </a:lnTo>
                  <a:lnTo>
                    <a:pt x="161" y="367"/>
                  </a:lnTo>
                  <a:lnTo>
                    <a:pt x="152" y="366"/>
                  </a:lnTo>
                  <a:lnTo>
                    <a:pt x="144" y="362"/>
                  </a:lnTo>
                  <a:lnTo>
                    <a:pt x="136" y="361"/>
                  </a:lnTo>
                  <a:lnTo>
                    <a:pt x="129" y="359"/>
                  </a:lnTo>
                  <a:lnTo>
                    <a:pt x="121" y="354"/>
                  </a:lnTo>
                  <a:lnTo>
                    <a:pt x="112" y="351"/>
                  </a:lnTo>
                  <a:lnTo>
                    <a:pt x="104" y="346"/>
                  </a:lnTo>
                  <a:lnTo>
                    <a:pt x="98" y="341"/>
                  </a:lnTo>
                  <a:lnTo>
                    <a:pt x="89" y="336"/>
                  </a:lnTo>
                  <a:lnTo>
                    <a:pt x="84" y="331"/>
                  </a:lnTo>
                  <a:lnTo>
                    <a:pt x="78" y="324"/>
                  </a:lnTo>
                  <a:lnTo>
                    <a:pt x="71" y="319"/>
                  </a:lnTo>
                  <a:lnTo>
                    <a:pt x="59" y="308"/>
                  </a:lnTo>
                  <a:lnTo>
                    <a:pt x="55" y="303"/>
                  </a:lnTo>
                  <a:lnTo>
                    <a:pt x="50" y="294"/>
                  </a:lnTo>
                  <a:lnTo>
                    <a:pt x="45" y="288"/>
                  </a:lnTo>
                  <a:lnTo>
                    <a:pt x="40" y="279"/>
                  </a:lnTo>
                  <a:lnTo>
                    <a:pt x="36" y="271"/>
                  </a:lnTo>
                  <a:lnTo>
                    <a:pt x="31" y="263"/>
                  </a:lnTo>
                  <a:lnTo>
                    <a:pt x="30" y="256"/>
                  </a:lnTo>
                  <a:lnTo>
                    <a:pt x="28" y="248"/>
                  </a:lnTo>
                  <a:lnTo>
                    <a:pt x="25" y="240"/>
                  </a:lnTo>
                  <a:lnTo>
                    <a:pt x="23" y="231"/>
                  </a:lnTo>
                  <a:lnTo>
                    <a:pt x="21" y="223"/>
                  </a:lnTo>
                  <a:lnTo>
                    <a:pt x="20" y="215"/>
                  </a:lnTo>
                  <a:lnTo>
                    <a:pt x="20" y="197"/>
                  </a:lnTo>
                  <a:lnTo>
                    <a:pt x="20" y="178"/>
                  </a:lnTo>
                  <a:lnTo>
                    <a:pt x="21" y="168"/>
                  </a:lnTo>
                  <a:lnTo>
                    <a:pt x="23" y="160"/>
                  </a:lnTo>
                  <a:lnTo>
                    <a:pt x="25" y="152"/>
                  </a:lnTo>
                  <a:lnTo>
                    <a:pt x="28" y="144"/>
                  </a:lnTo>
                  <a:lnTo>
                    <a:pt x="30" y="135"/>
                  </a:lnTo>
                  <a:lnTo>
                    <a:pt x="31" y="129"/>
                  </a:lnTo>
                  <a:lnTo>
                    <a:pt x="36" y="120"/>
                  </a:lnTo>
                  <a:lnTo>
                    <a:pt x="40" y="112"/>
                  </a:lnTo>
                  <a:lnTo>
                    <a:pt x="45" y="104"/>
                  </a:lnTo>
                  <a:lnTo>
                    <a:pt x="50" y="97"/>
                  </a:lnTo>
                  <a:lnTo>
                    <a:pt x="55" y="89"/>
                  </a:lnTo>
                  <a:lnTo>
                    <a:pt x="59" y="84"/>
                  </a:lnTo>
                  <a:lnTo>
                    <a:pt x="84" y="59"/>
                  </a:lnTo>
                  <a:lnTo>
                    <a:pt x="89" y="54"/>
                  </a:lnTo>
                  <a:lnTo>
                    <a:pt x="98" y="49"/>
                  </a:lnTo>
                  <a:lnTo>
                    <a:pt x="104" y="44"/>
                  </a:lnTo>
                  <a:lnTo>
                    <a:pt x="112" y="39"/>
                  </a:lnTo>
                  <a:lnTo>
                    <a:pt x="121" y="36"/>
                  </a:lnTo>
                  <a:lnTo>
                    <a:pt x="129" y="31"/>
                  </a:lnTo>
                  <a:lnTo>
                    <a:pt x="136" y="29"/>
                  </a:lnTo>
                  <a:lnTo>
                    <a:pt x="144" y="28"/>
                  </a:lnTo>
                  <a:lnTo>
                    <a:pt x="152" y="24"/>
                  </a:lnTo>
                  <a:lnTo>
                    <a:pt x="161" y="23"/>
                  </a:lnTo>
                  <a:lnTo>
                    <a:pt x="169" y="21"/>
                  </a:lnTo>
                  <a:lnTo>
                    <a:pt x="177" y="19"/>
                  </a:lnTo>
                  <a:lnTo>
                    <a:pt x="197" y="19"/>
                  </a:lnTo>
                  <a:lnTo>
                    <a:pt x="214" y="19"/>
                  </a:lnTo>
                  <a:lnTo>
                    <a:pt x="223" y="21"/>
                  </a:lnTo>
                  <a:lnTo>
                    <a:pt x="232" y="23"/>
                  </a:lnTo>
                  <a:lnTo>
                    <a:pt x="240" y="24"/>
                  </a:lnTo>
                  <a:lnTo>
                    <a:pt x="248" y="28"/>
                  </a:lnTo>
                  <a:lnTo>
                    <a:pt x="257" y="29"/>
                  </a:lnTo>
                  <a:lnTo>
                    <a:pt x="263" y="31"/>
                  </a:lnTo>
                  <a:lnTo>
                    <a:pt x="271" y="36"/>
                  </a:lnTo>
                  <a:lnTo>
                    <a:pt x="280" y="39"/>
                  </a:lnTo>
                  <a:lnTo>
                    <a:pt x="288" y="44"/>
                  </a:lnTo>
                  <a:lnTo>
                    <a:pt x="295" y="49"/>
                  </a:lnTo>
                  <a:lnTo>
                    <a:pt x="303" y="54"/>
                  </a:lnTo>
                  <a:lnTo>
                    <a:pt x="308" y="59"/>
                  </a:lnTo>
                  <a:lnTo>
                    <a:pt x="320" y="71"/>
                  </a:lnTo>
                  <a:lnTo>
                    <a:pt x="324" y="77"/>
                  </a:lnTo>
                  <a:lnTo>
                    <a:pt x="331" y="84"/>
                  </a:lnTo>
                  <a:lnTo>
                    <a:pt x="336" y="89"/>
                  </a:lnTo>
                  <a:lnTo>
                    <a:pt x="341" y="97"/>
                  </a:lnTo>
                  <a:lnTo>
                    <a:pt x="346" y="104"/>
                  </a:lnTo>
                  <a:lnTo>
                    <a:pt x="351" y="112"/>
                  </a:lnTo>
                  <a:lnTo>
                    <a:pt x="354" y="120"/>
                  </a:lnTo>
                  <a:lnTo>
                    <a:pt x="359" y="129"/>
                  </a:lnTo>
                  <a:lnTo>
                    <a:pt x="361" y="135"/>
                  </a:lnTo>
                  <a:lnTo>
                    <a:pt x="363" y="144"/>
                  </a:lnTo>
                  <a:lnTo>
                    <a:pt x="366" y="152"/>
                  </a:lnTo>
                  <a:lnTo>
                    <a:pt x="368" y="160"/>
                  </a:lnTo>
                  <a:lnTo>
                    <a:pt x="369" y="168"/>
                  </a:lnTo>
                  <a:lnTo>
                    <a:pt x="371" y="177"/>
                  </a:lnTo>
                  <a:lnTo>
                    <a:pt x="371" y="187"/>
                  </a:lnTo>
                  <a:lnTo>
                    <a:pt x="373" y="198"/>
                  </a:lnTo>
                  <a:lnTo>
                    <a:pt x="373" y="195"/>
                  </a:lnTo>
                  <a:lnTo>
                    <a:pt x="371" y="203"/>
                  </a:lnTo>
                  <a:lnTo>
                    <a:pt x="371" y="213"/>
                  </a:lnTo>
                  <a:lnTo>
                    <a:pt x="369" y="223"/>
                  </a:lnTo>
                  <a:lnTo>
                    <a:pt x="368" y="231"/>
                  </a:lnTo>
                  <a:lnTo>
                    <a:pt x="366" y="240"/>
                  </a:lnTo>
                  <a:lnTo>
                    <a:pt x="363" y="248"/>
                  </a:lnTo>
                  <a:lnTo>
                    <a:pt x="361" y="256"/>
                  </a:lnTo>
                  <a:lnTo>
                    <a:pt x="359" y="263"/>
                  </a:lnTo>
                  <a:lnTo>
                    <a:pt x="354" y="271"/>
                  </a:lnTo>
                  <a:lnTo>
                    <a:pt x="351" y="279"/>
                  </a:lnTo>
                  <a:lnTo>
                    <a:pt x="346" y="288"/>
                  </a:lnTo>
                  <a:lnTo>
                    <a:pt x="341" y="294"/>
                  </a:lnTo>
                  <a:lnTo>
                    <a:pt x="336" y="303"/>
                  </a:lnTo>
                  <a:lnTo>
                    <a:pt x="331" y="308"/>
                  </a:lnTo>
                  <a:lnTo>
                    <a:pt x="324" y="314"/>
                  </a:lnTo>
                  <a:lnTo>
                    <a:pt x="321" y="321"/>
                  </a:lnTo>
                  <a:lnTo>
                    <a:pt x="315" y="324"/>
                  </a:lnTo>
                  <a:lnTo>
                    <a:pt x="308" y="331"/>
                  </a:lnTo>
                  <a:lnTo>
                    <a:pt x="303" y="336"/>
                  </a:lnTo>
                  <a:lnTo>
                    <a:pt x="295" y="341"/>
                  </a:lnTo>
                  <a:lnTo>
                    <a:pt x="288" y="346"/>
                  </a:lnTo>
                  <a:lnTo>
                    <a:pt x="280" y="351"/>
                  </a:lnTo>
                  <a:lnTo>
                    <a:pt x="271" y="354"/>
                  </a:lnTo>
                  <a:lnTo>
                    <a:pt x="263" y="359"/>
                  </a:lnTo>
                  <a:lnTo>
                    <a:pt x="257" y="361"/>
                  </a:lnTo>
                  <a:lnTo>
                    <a:pt x="248" y="362"/>
                  </a:lnTo>
                  <a:lnTo>
                    <a:pt x="240" y="366"/>
                  </a:lnTo>
                  <a:lnTo>
                    <a:pt x="232" y="367"/>
                  </a:lnTo>
                  <a:lnTo>
                    <a:pt x="223" y="369"/>
                  </a:lnTo>
                  <a:lnTo>
                    <a:pt x="215" y="370"/>
                  </a:lnTo>
                  <a:lnTo>
                    <a:pt x="204" y="370"/>
                  </a:lnTo>
                  <a:lnTo>
                    <a:pt x="195" y="372"/>
                  </a:lnTo>
                  <a:lnTo>
                    <a:pt x="199" y="39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4934" name="Freeform 6"/>
            <p:cNvSpPr>
              <a:spLocks/>
            </p:cNvSpPr>
            <p:nvPr/>
          </p:nvSpPr>
          <p:spPr bwMode="auto">
            <a:xfrm>
              <a:off x="4670" y="1116"/>
              <a:ext cx="393" cy="392"/>
            </a:xfrm>
            <a:custGeom>
              <a:avLst/>
              <a:gdLst/>
              <a:ahLst/>
              <a:cxnLst>
                <a:cxn ang="0">
                  <a:pos x="227" y="389"/>
                </a:cxn>
                <a:cxn ang="0">
                  <a:pos x="264" y="380"/>
                </a:cxn>
                <a:cxn ang="0">
                  <a:pos x="298" y="362"/>
                </a:cxn>
                <a:cxn ang="0">
                  <a:pos x="348" y="321"/>
                </a:cxn>
                <a:cxn ang="0">
                  <a:pos x="371" y="281"/>
                </a:cxn>
                <a:cxn ang="0">
                  <a:pos x="386" y="246"/>
                </a:cxn>
                <a:cxn ang="0">
                  <a:pos x="391" y="207"/>
                </a:cxn>
                <a:cxn ang="0">
                  <a:pos x="391" y="177"/>
                </a:cxn>
                <a:cxn ang="0">
                  <a:pos x="383" y="137"/>
                </a:cxn>
                <a:cxn ang="0">
                  <a:pos x="368" y="102"/>
                </a:cxn>
                <a:cxn ang="0">
                  <a:pos x="342" y="64"/>
                </a:cxn>
                <a:cxn ang="0">
                  <a:pos x="298" y="28"/>
                </a:cxn>
                <a:cxn ang="0">
                  <a:pos x="264" y="10"/>
                </a:cxn>
                <a:cxn ang="0">
                  <a:pos x="227" y="1"/>
                </a:cxn>
                <a:cxn ang="0">
                  <a:pos x="158" y="3"/>
                </a:cxn>
                <a:cxn ang="0">
                  <a:pos x="120" y="15"/>
                </a:cxn>
                <a:cxn ang="0">
                  <a:pos x="88" y="33"/>
                </a:cxn>
                <a:cxn ang="0">
                  <a:pos x="29" y="94"/>
                </a:cxn>
                <a:cxn ang="0">
                  <a:pos x="10" y="129"/>
                </a:cxn>
                <a:cxn ang="0">
                  <a:pos x="2" y="165"/>
                </a:cxn>
                <a:cxn ang="0">
                  <a:pos x="4" y="235"/>
                </a:cxn>
                <a:cxn ang="0">
                  <a:pos x="15" y="273"/>
                </a:cxn>
                <a:cxn ang="0">
                  <a:pos x="33" y="304"/>
                </a:cxn>
                <a:cxn ang="0">
                  <a:pos x="72" y="347"/>
                </a:cxn>
                <a:cxn ang="0">
                  <a:pos x="111" y="371"/>
                </a:cxn>
                <a:cxn ang="0">
                  <a:pos x="146" y="385"/>
                </a:cxn>
                <a:cxn ang="0">
                  <a:pos x="186" y="390"/>
                </a:cxn>
                <a:cxn ang="0">
                  <a:pos x="199" y="372"/>
                </a:cxn>
                <a:cxn ang="0">
                  <a:pos x="161" y="367"/>
                </a:cxn>
                <a:cxn ang="0">
                  <a:pos x="130" y="359"/>
                </a:cxn>
                <a:cxn ang="0">
                  <a:pos x="98" y="341"/>
                </a:cxn>
                <a:cxn ang="0">
                  <a:pos x="72" y="319"/>
                </a:cxn>
                <a:cxn ang="0">
                  <a:pos x="45" y="288"/>
                </a:cxn>
                <a:cxn ang="0">
                  <a:pos x="30" y="256"/>
                </a:cxn>
                <a:cxn ang="0">
                  <a:pos x="22" y="223"/>
                </a:cxn>
                <a:cxn ang="0">
                  <a:pos x="22" y="169"/>
                </a:cxn>
                <a:cxn ang="0">
                  <a:pos x="30" y="135"/>
                </a:cxn>
                <a:cxn ang="0">
                  <a:pos x="45" y="104"/>
                </a:cxn>
                <a:cxn ang="0">
                  <a:pos x="85" y="59"/>
                </a:cxn>
                <a:cxn ang="0">
                  <a:pos x="113" y="39"/>
                </a:cxn>
                <a:cxn ang="0">
                  <a:pos x="144" y="28"/>
                </a:cxn>
                <a:cxn ang="0">
                  <a:pos x="178" y="20"/>
                </a:cxn>
                <a:cxn ang="0">
                  <a:pos x="232" y="23"/>
                </a:cxn>
                <a:cxn ang="0">
                  <a:pos x="264" y="31"/>
                </a:cxn>
                <a:cxn ang="0">
                  <a:pos x="295" y="49"/>
                </a:cxn>
                <a:cxn ang="0">
                  <a:pos x="325" y="77"/>
                </a:cxn>
                <a:cxn ang="0">
                  <a:pos x="346" y="104"/>
                </a:cxn>
                <a:cxn ang="0">
                  <a:pos x="361" y="135"/>
                </a:cxn>
                <a:cxn ang="0">
                  <a:pos x="370" y="169"/>
                </a:cxn>
                <a:cxn ang="0">
                  <a:pos x="373" y="195"/>
                </a:cxn>
                <a:cxn ang="0">
                  <a:pos x="368" y="231"/>
                </a:cxn>
                <a:cxn ang="0">
                  <a:pos x="360" y="263"/>
                </a:cxn>
                <a:cxn ang="0">
                  <a:pos x="342" y="294"/>
                </a:cxn>
                <a:cxn ang="0">
                  <a:pos x="322" y="321"/>
                </a:cxn>
                <a:cxn ang="0">
                  <a:pos x="295" y="341"/>
                </a:cxn>
                <a:cxn ang="0">
                  <a:pos x="264" y="359"/>
                </a:cxn>
                <a:cxn ang="0">
                  <a:pos x="232" y="367"/>
                </a:cxn>
                <a:cxn ang="0">
                  <a:pos x="196" y="372"/>
                </a:cxn>
              </a:cxnLst>
              <a:rect l="0" t="0" r="r" b="b"/>
              <a:pathLst>
                <a:path w="393" h="392">
                  <a:moveTo>
                    <a:pt x="199" y="392"/>
                  </a:moveTo>
                  <a:lnTo>
                    <a:pt x="207" y="390"/>
                  </a:lnTo>
                  <a:lnTo>
                    <a:pt x="216" y="390"/>
                  </a:lnTo>
                  <a:lnTo>
                    <a:pt x="227" y="389"/>
                  </a:lnTo>
                  <a:lnTo>
                    <a:pt x="236" y="387"/>
                  </a:lnTo>
                  <a:lnTo>
                    <a:pt x="247" y="385"/>
                  </a:lnTo>
                  <a:lnTo>
                    <a:pt x="255" y="382"/>
                  </a:lnTo>
                  <a:lnTo>
                    <a:pt x="264" y="380"/>
                  </a:lnTo>
                  <a:lnTo>
                    <a:pt x="274" y="376"/>
                  </a:lnTo>
                  <a:lnTo>
                    <a:pt x="282" y="371"/>
                  </a:lnTo>
                  <a:lnTo>
                    <a:pt x="290" y="367"/>
                  </a:lnTo>
                  <a:lnTo>
                    <a:pt x="298" y="362"/>
                  </a:lnTo>
                  <a:lnTo>
                    <a:pt x="305" y="357"/>
                  </a:lnTo>
                  <a:lnTo>
                    <a:pt x="322" y="347"/>
                  </a:lnTo>
                  <a:lnTo>
                    <a:pt x="335" y="334"/>
                  </a:lnTo>
                  <a:lnTo>
                    <a:pt x="348" y="321"/>
                  </a:lnTo>
                  <a:lnTo>
                    <a:pt x="358" y="304"/>
                  </a:lnTo>
                  <a:lnTo>
                    <a:pt x="363" y="298"/>
                  </a:lnTo>
                  <a:lnTo>
                    <a:pt x="368" y="289"/>
                  </a:lnTo>
                  <a:lnTo>
                    <a:pt x="371" y="281"/>
                  </a:lnTo>
                  <a:lnTo>
                    <a:pt x="376" y="273"/>
                  </a:lnTo>
                  <a:lnTo>
                    <a:pt x="381" y="263"/>
                  </a:lnTo>
                  <a:lnTo>
                    <a:pt x="383" y="255"/>
                  </a:lnTo>
                  <a:lnTo>
                    <a:pt x="386" y="246"/>
                  </a:lnTo>
                  <a:lnTo>
                    <a:pt x="388" y="235"/>
                  </a:lnTo>
                  <a:lnTo>
                    <a:pt x="390" y="227"/>
                  </a:lnTo>
                  <a:lnTo>
                    <a:pt x="391" y="217"/>
                  </a:lnTo>
                  <a:lnTo>
                    <a:pt x="391" y="207"/>
                  </a:lnTo>
                  <a:lnTo>
                    <a:pt x="393" y="198"/>
                  </a:lnTo>
                  <a:lnTo>
                    <a:pt x="393" y="195"/>
                  </a:lnTo>
                  <a:lnTo>
                    <a:pt x="391" y="187"/>
                  </a:lnTo>
                  <a:lnTo>
                    <a:pt x="391" y="177"/>
                  </a:lnTo>
                  <a:lnTo>
                    <a:pt x="390" y="165"/>
                  </a:lnTo>
                  <a:lnTo>
                    <a:pt x="388" y="157"/>
                  </a:lnTo>
                  <a:lnTo>
                    <a:pt x="386" y="145"/>
                  </a:lnTo>
                  <a:lnTo>
                    <a:pt x="383" y="137"/>
                  </a:lnTo>
                  <a:lnTo>
                    <a:pt x="381" y="129"/>
                  </a:lnTo>
                  <a:lnTo>
                    <a:pt x="376" y="119"/>
                  </a:lnTo>
                  <a:lnTo>
                    <a:pt x="371" y="111"/>
                  </a:lnTo>
                  <a:lnTo>
                    <a:pt x="368" y="102"/>
                  </a:lnTo>
                  <a:lnTo>
                    <a:pt x="363" y="94"/>
                  </a:lnTo>
                  <a:lnTo>
                    <a:pt x="358" y="87"/>
                  </a:lnTo>
                  <a:lnTo>
                    <a:pt x="348" y="71"/>
                  </a:lnTo>
                  <a:lnTo>
                    <a:pt x="342" y="64"/>
                  </a:lnTo>
                  <a:lnTo>
                    <a:pt x="337" y="58"/>
                  </a:lnTo>
                  <a:lnTo>
                    <a:pt x="322" y="43"/>
                  </a:lnTo>
                  <a:lnTo>
                    <a:pt x="305" y="33"/>
                  </a:lnTo>
                  <a:lnTo>
                    <a:pt x="298" y="28"/>
                  </a:lnTo>
                  <a:lnTo>
                    <a:pt x="290" y="23"/>
                  </a:lnTo>
                  <a:lnTo>
                    <a:pt x="282" y="20"/>
                  </a:lnTo>
                  <a:lnTo>
                    <a:pt x="274" y="15"/>
                  </a:lnTo>
                  <a:lnTo>
                    <a:pt x="264" y="10"/>
                  </a:lnTo>
                  <a:lnTo>
                    <a:pt x="255" y="8"/>
                  </a:lnTo>
                  <a:lnTo>
                    <a:pt x="247" y="5"/>
                  </a:lnTo>
                  <a:lnTo>
                    <a:pt x="236" y="3"/>
                  </a:lnTo>
                  <a:lnTo>
                    <a:pt x="227" y="1"/>
                  </a:lnTo>
                  <a:lnTo>
                    <a:pt x="217" y="0"/>
                  </a:lnTo>
                  <a:lnTo>
                    <a:pt x="178" y="0"/>
                  </a:lnTo>
                  <a:lnTo>
                    <a:pt x="166" y="1"/>
                  </a:lnTo>
                  <a:lnTo>
                    <a:pt x="158" y="3"/>
                  </a:lnTo>
                  <a:lnTo>
                    <a:pt x="146" y="5"/>
                  </a:lnTo>
                  <a:lnTo>
                    <a:pt x="138" y="8"/>
                  </a:lnTo>
                  <a:lnTo>
                    <a:pt x="130" y="10"/>
                  </a:lnTo>
                  <a:lnTo>
                    <a:pt x="120" y="15"/>
                  </a:lnTo>
                  <a:lnTo>
                    <a:pt x="111" y="20"/>
                  </a:lnTo>
                  <a:lnTo>
                    <a:pt x="103" y="23"/>
                  </a:lnTo>
                  <a:lnTo>
                    <a:pt x="95" y="28"/>
                  </a:lnTo>
                  <a:lnTo>
                    <a:pt x="88" y="33"/>
                  </a:lnTo>
                  <a:lnTo>
                    <a:pt x="72" y="43"/>
                  </a:lnTo>
                  <a:lnTo>
                    <a:pt x="43" y="71"/>
                  </a:lnTo>
                  <a:lnTo>
                    <a:pt x="33" y="87"/>
                  </a:lnTo>
                  <a:lnTo>
                    <a:pt x="29" y="94"/>
                  </a:lnTo>
                  <a:lnTo>
                    <a:pt x="24" y="102"/>
                  </a:lnTo>
                  <a:lnTo>
                    <a:pt x="20" y="111"/>
                  </a:lnTo>
                  <a:lnTo>
                    <a:pt x="15" y="119"/>
                  </a:lnTo>
                  <a:lnTo>
                    <a:pt x="10" y="129"/>
                  </a:lnTo>
                  <a:lnTo>
                    <a:pt x="9" y="137"/>
                  </a:lnTo>
                  <a:lnTo>
                    <a:pt x="5" y="145"/>
                  </a:lnTo>
                  <a:lnTo>
                    <a:pt x="4" y="157"/>
                  </a:lnTo>
                  <a:lnTo>
                    <a:pt x="2" y="165"/>
                  </a:lnTo>
                  <a:lnTo>
                    <a:pt x="0" y="175"/>
                  </a:lnTo>
                  <a:lnTo>
                    <a:pt x="0" y="215"/>
                  </a:lnTo>
                  <a:lnTo>
                    <a:pt x="2" y="227"/>
                  </a:lnTo>
                  <a:lnTo>
                    <a:pt x="4" y="235"/>
                  </a:lnTo>
                  <a:lnTo>
                    <a:pt x="5" y="246"/>
                  </a:lnTo>
                  <a:lnTo>
                    <a:pt x="9" y="255"/>
                  </a:lnTo>
                  <a:lnTo>
                    <a:pt x="10" y="263"/>
                  </a:lnTo>
                  <a:lnTo>
                    <a:pt x="15" y="273"/>
                  </a:lnTo>
                  <a:lnTo>
                    <a:pt x="20" y="281"/>
                  </a:lnTo>
                  <a:lnTo>
                    <a:pt x="24" y="289"/>
                  </a:lnTo>
                  <a:lnTo>
                    <a:pt x="29" y="298"/>
                  </a:lnTo>
                  <a:lnTo>
                    <a:pt x="33" y="304"/>
                  </a:lnTo>
                  <a:lnTo>
                    <a:pt x="43" y="321"/>
                  </a:lnTo>
                  <a:lnTo>
                    <a:pt x="58" y="336"/>
                  </a:lnTo>
                  <a:lnTo>
                    <a:pt x="65" y="341"/>
                  </a:lnTo>
                  <a:lnTo>
                    <a:pt x="72" y="347"/>
                  </a:lnTo>
                  <a:lnTo>
                    <a:pt x="88" y="357"/>
                  </a:lnTo>
                  <a:lnTo>
                    <a:pt x="95" y="362"/>
                  </a:lnTo>
                  <a:lnTo>
                    <a:pt x="103" y="367"/>
                  </a:lnTo>
                  <a:lnTo>
                    <a:pt x="111" y="371"/>
                  </a:lnTo>
                  <a:lnTo>
                    <a:pt x="120" y="376"/>
                  </a:lnTo>
                  <a:lnTo>
                    <a:pt x="130" y="380"/>
                  </a:lnTo>
                  <a:lnTo>
                    <a:pt x="138" y="382"/>
                  </a:lnTo>
                  <a:lnTo>
                    <a:pt x="146" y="385"/>
                  </a:lnTo>
                  <a:lnTo>
                    <a:pt x="158" y="387"/>
                  </a:lnTo>
                  <a:lnTo>
                    <a:pt x="166" y="389"/>
                  </a:lnTo>
                  <a:lnTo>
                    <a:pt x="176" y="390"/>
                  </a:lnTo>
                  <a:lnTo>
                    <a:pt x="186" y="390"/>
                  </a:lnTo>
                  <a:lnTo>
                    <a:pt x="196" y="392"/>
                  </a:lnTo>
                  <a:lnTo>
                    <a:pt x="199" y="392"/>
                  </a:lnTo>
                  <a:lnTo>
                    <a:pt x="196" y="372"/>
                  </a:lnTo>
                  <a:lnTo>
                    <a:pt x="199" y="372"/>
                  </a:lnTo>
                  <a:lnTo>
                    <a:pt x="189" y="371"/>
                  </a:lnTo>
                  <a:lnTo>
                    <a:pt x="179" y="371"/>
                  </a:lnTo>
                  <a:lnTo>
                    <a:pt x="169" y="369"/>
                  </a:lnTo>
                  <a:lnTo>
                    <a:pt x="161" y="367"/>
                  </a:lnTo>
                  <a:lnTo>
                    <a:pt x="153" y="366"/>
                  </a:lnTo>
                  <a:lnTo>
                    <a:pt x="144" y="362"/>
                  </a:lnTo>
                  <a:lnTo>
                    <a:pt x="136" y="361"/>
                  </a:lnTo>
                  <a:lnTo>
                    <a:pt x="130" y="359"/>
                  </a:lnTo>
                  <a:lnTo>
                    <a:pt x="121" y="354"/>
                  </a:lnTo>
                  <a:lnTo>
                    <a:pt x="113" y="351"/>
                  </a:lnTo>
                  <a:lnTo>
                    <a:pt x="105" y="346"/>
                  </a:lnTo>
                  <a:lnTo>
                    <a:pt x="98" y="341"/>
                  </a:lnTo>
                  <a:lnTo>
                    <a:pt x="90" y="336"/>
                  </a:lnTo>
                  <a:lnTo>
                    <a:pt x="85" y="331"/>
                  </a:lnTo>
                  <a:lnTo>
                    <a:pt x="78" y="324"/>
                  </a:lnTo>
                  <a:lnTo>
                    <a:pt x="72" y="319"/>
                  </a:lnTo>
                  <a:lnTo>
                    <a:pt x="60" y="308"/>
                  </a:lnTo>
                  <a:lnTo>
                    <a:pt x="55" y="303"/>
                  </a:lnTo>
                  <a:lnTo>
                    <a:pt x="50" y="294"/>
                  </a:lnTo>
                  <a:lnTo>
                    <a:pt x="45" y="288"/>
                  </a:lnTo>
                  <a:lnTo>
                    <a:pt x="40" y="279"/>
                  </a:lnTo>
                  <a:lnTo>
                    <a:pt x="37" y="271"/>
                  </a:lnTo>
                  <a:lnTo>
                    <a:pt x="32" y="263"/>
                  </a:lnTo>
                  <a:lnTo>
                    <a:pt x="30" y="256"/>
                  </a:lnTo>
                  <a:lnTo>
                    <a:pt x="29" y="248"/>
                  </a:lnTo>
                  <a:lnTo>
                    <a:pt x="25" y="240"/>
                  </a:lnTo>
                  <a:lnTo>
                    <a:pt x="24" y="231"/>
                  </a:lnTo>
                  <a:lnTo>
                    <a:pt x="22" y="223"/>
                  </a:lnTo>
                  <a:lnTo>
                    <a:pt x="20" y="215"/>
                  </a:lnTo>
                  <a:lnTo>
                    <a:pt x="20" y="197"/>
                  </a:lnTo>
                  <a:lnTo>
                    <a:pt x="20" y="178"/>
                  </a:lnTo>
                  <a:lnTo>
                    <a:pt x="22" y="169"/>
                  </a:lnTo>
                  <a:lnTo>
                    <a:pt x="24" y="160"/>
                  </a:lnTo>
                  <a:lnTo>
                    <a:pt x="25" y="152"/>
                  </a:lnTo>
                  <a:lnTo>
                    <a:pt x="29" y="144"/>
                  </a:lnTo>
                  <a:lnTo>
                    <a:pt x="30" y="135"/>
                  </a:lnTo>
                  <a:lnTo>
                    <a:pt x="32" y="129"/>
                  </a:lnTo>
                  <a:lnTo>
                    <a:pt x="37" y="121"/>
                  </a:lnTo>
                  <a:lnTo>
                    <a:pt x="40" y="112"/>
                  </a:lnTo>
                  <a:lnTo>
                    <a:pt x="45" y="104"/>
                  </a:lnTo>
                  <a:lnTo>
                    <a:pt x="50" y="97"/>
                  </a:lnTo>
                  <a:lnTo>
                    <a:pt x="55" y="89"/>
                  </a:lnTo>
                  <a:lnTo>
                    <a:pt x="60" y="84"/>
                  </a:lnTo>
                  <a:lnTo>
                    <a:pt x="85" y="59"/>
                  </a:lnTo>
                  <a:lnTo>
                    <a:pt x="90" y="54"/>
                  </a:lnTo>
                  <a:lnTo>
                    <a:pt x="98" y="49"/>
                  </a:lnTo>
                  <a:lnTo>
                    <a:pt x="105" y="44"/>
                  </a:lnTo>
                  <a:lnTo>
                    <a:pt x="113" y="39"/>
                  </a:lnTo>
                  <a:lnTo>
                    <a:pt x="121" y="36"/>
                  </a:lnTo>
                  <a:lnTo>
                    <a:pt x="130" y="31"/>
                  </a:lnTo>
                  <a:lnTo>
                    <a:pt x="136" y="29"/>
                  </a:lnTo>
                  <a:lnTo>
                    <a:pt x="144" y="28"/>
                  </a:lnTo>
                  <a:lnTo>
                    <a:pt x="153" y="25"/>
                  </a:lnTo>
                  <a:lnTo>
                    <a:pt x="161" y="23"/>
                  </a:lnTo>
                  <a:lnTo>
                    <a:pt x="169" y="21"/>
                  </a:lnTo>
                  <a:lnTo>
                    <a:pt x="178" y="20"/>
                  </a:lnTo>
                  <a:lnTo>
                    <a:pt x="197" y="20"/>
                  </a:lnTo>
                  <a:lnTo>
                    <a:pt x="214" y="20"/>
                  </a:lnTo>
                  <a:lnTo>
                    <a:pt x="224" y="21"/>
                  </a:lnTo>
                  <a:lnTo>
                    <a:pt x="232" y="23"/>
                  </a:lnTo>
                  <a:lnTo>
                    <a:pt x="240" y="25"/>
                  </a:lnTo>
                  <a:lnTo>
                    <a:pt x="249" y="28"/>
                  </a:lnTo>
                  <a:lnTo>
                    <a:pt x="257" y="29"/>
                  </a:lnTo>
                  <a:lnTo>
                    <a:pt x="264" y="31"/>
                  </a:lnTo>
                  <a:lnTo>
                    <a:pt x="272" y="36"/>
                  </a:lnTo>
                  <a:lnTo>
                    <a:pt x="280" y="39"/>
                  </a:lnTo>
                  <a:lnTo>
                    <a:pt x="289" y="44"/>
                  </a:lnTo>
                  <a:lnTo>
                    <a:pt x="295" y="49"/>
                  </a:lnTo>
                  <a:lnTo>
                    <a:pt x="303" y="54"/>
                  </a:lnTo>
                  <a:lnTo>
                    <a:pt x="308" y="59"/>
                  </a:lnTo>
                  <a:lnTo>
                    <a:pt x="320" y="71"/>
                  </a:lnTo>
                  <a:lnTo>
                    <a:pt x="325" y="77"/>
                  </a:lnTo>
                  <a:lnTo>
                    <a:pt x="332" y="84"/>
                  </a:lnTo>
                  <a:lnTo>
                    <a:pt x="337" y="89"/>
                  </a:lnTo>
                  <a:lnTo>
                    <a:pt x="342" y="97"/>
                  </a:lnTo>
                  <a:lnTo>
                    <a:pt x="346" y="104"/>
                  </a:lnTo>
                  <a:lnTo>
                    <a:pt x="351" y="112"/>
                  </a:lnTo>
                  <a:lnTo>
                    <a:pt x="355" y="121"/>
                  </a:lnTo>
                  <a:lnTo>
                    <a:pt x="360" y="129"/>
                  </a:lnTo>
                  <a:lnTo>
                    <a:pt x="361" y="135"/>
                  </a:lnTo>
                  <a:lnTo>
                    <a:pt x="363" y="144"/>
                  </a:lnTo>
                  <a:lnTo>
                    <a:pt x="366" y="152"/>
                  </a:lnTo>
                  <a:lnTo>
                    <a:pt x="368" y="160"/>
                  </a:lnTo>
                  <a:lnTo>
                    <a:pt x="370" y="169"/>
                  </a:lnTo>
                  <a:lnTo>
                    <a:pt x="371" y="177"/>
                  </a:lnTo>
                  <a:lnTo>
                    <a:pt x="371" y="187"/>
                  </a:lnTo>
                  <a:lnTo>
                    <a:pt x="373" y="198"/>
                  </a:lnTo>
                  <a:lnTo>
                    <a:pt x="373" y="195"/>
                  </a:lnTo>
                  <a:lnTo>
                    <a:pt x="371" y="203"/>
                  </a:lnTo>
                  <a:lnTo>
                    <a:pt x="371" y="213"/>
                  </a:lnTo>
                  <a:lnTo>
                    <a:pt x="370" y="223"/>
                  </a:lnTo>
                  <a:lnTo>
                    <a:pt x="368" y="231"/>
                  </a:lnTo>
                  <a:lnTo>
                    <a:pt x="366" y="240"/>
                  </a:lnTo>
                  <a:lnTo>
                    <a:pt x="363" y="248"/>
                  </a:lnTo>
                  <a:lnTo>
                    <a:pt x="361" y="256"/>
                  </a:lnTo>
                  <a:lnTo>
                    <a:pt x="360" y="263"/>
                  </a:lnTo>
                  <a:lnTo>
                    <a:pt x="355" y="271"/>
                  </a:lnTo>
                  <a:lnTo>
                    <a:pt x="351" y="279"/>
                  </a:lnTo>
                  <a:lnTo>
                    <a:pt x="346" y="288"/>
                  </a:lnTo>
                  <a:lnTo>
                    <a:pt x="342" y="294"/>
                  </a:lnTo>
                  <a:lnTo>
                    <a:pt x="337" y="303"/>
                  </a:lnTo>
                  <a:lnTo>
                    <a:pt x="332" y="308"/>
                  </a:lnTo>
                  <a:lnTo>
                    <a:pt x="325" y="314"/>
                  </a:lnTo>
                  <a:lnTo>
                    <a:pt x="322" y="321"/>
                  </a:lnTo>
                  <a:lnTo>
                    <a:pt x="315" y="324"/>
                  </a:lnTo>
                  <a:lnTo>
                    <a:pt x="308" y="331"/>
                  </a:lnTo>
                  <a:lnTo>
                    <a:pt x="303" y="336"/>
                  </a:lnTo>
                  <a:lnTo>
                    <a:pt x="295" y="341"/>
                  </a:lnTo>
                  <a:lnTo>
                    <a:pt x="289" y="346"/>
                  </a:lnTo>
                  <a:lnTo>
                    <a:pt x="280" y="351"/>
                  </a:lnTo>
                  <a:lnTo>
                    <a:pt x="272" y="354"/>
                  </a:lnTo>
                  <a:lnTo>
                    <a:pt x="264" y="359"/>
                  </a:lnTo>
                  <a:lnTo>
                    <a:pt x="257" y="361"/>
                  </a:lnTo>
                  <a:lnTo>
                    <a:pt x="249" y="362"/>
                  </a:lnTo>
                  <a:lnTo>
                    <a:pt x="240" y="366"/>
                  </a:lnTo>
                  <a:lnTo>
                    <a:pt x="232" y="367"/>
                  </a:lnTo>
                  <a:lnTo>
                    <a:pt x="224" y="369"/>
                  </a:lnTo>
                  <a:lnTo>
                    <a:pt x="216" y="371"/>
                  </a:lnTo>
                  <a:lnTo>
                    <a:pt x="204" y="371"/>
                  </a:lnTo>
                  <a:lnTo>
                    <a:pt x="196" y="372"/>
                  </a:lnTo>
                  <a:lnTo>
                    <a:pt x="199" y="39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4935" name="Freeform 7"/>
            <p:cNvSpPr>
              <a:spLocks/>
            </p:cNvSpPr>
            <p:nvPr/>
          </p:nvSpPr>
          <p:spPr bwMode="auto">
            <a:xfrm>
              <a:off x="3080" y="1326"/>
              <a:ext cx="468" cy="313"/>
            </a:xfrm>
            <a:custGeom>
              <a:avLst/>
              <a:gdLst/>
              <a:ahLst/>
              <a:cxnLst>
                <a:cxn ang="0">
                  <a:pos x="466" y="167"/>
                </a:cxn>
                <a:cxn ang="0">
                  <a:pos x="454" y="156"/>
                </a:cxn>
                <a:cxn ang="0">
                  <a:pos x="441" y="159"/>
                </a:cxn>
                <a:cxn ang="0">
                  <a:pos x="436" y="167"/>
                </a:cxn>
                <a:cxn ang="0">
                  <a:pos x="429" y="185"/>
                </a:cxn>
                <a:cxn ang="0">
                  <a:pos x="418" y="205"/>
                </a:cxn>
                <a:cxn ang="0">
                  <a:pos x="400" y="223"/>
                </a:cxn>
                <a:cxn ang="0">
                  <a:pos x="370" y="245"/>
                </a:cxn>
                <a:cxn ang="0">
                  <a:pos x="317" y="267"/>
                </a:cxn>
                <a:cxn ang="0">
                  <a:pos x="262" y="278"/>
                </a:cxn>
                <a:cxn ang="0">
                  <a:pos x="236" y="280"/>
                </a:cxn>
                <a:cxn ang="0">
                  <a:pos x="193" y="276"/>
                </a:cxn>
                <a:cxn ang="0">
                  <a:pos x="153" y="268"/>
                </a:cxn>
                <a:cxn ang="0">
                  <a:pos x="116" y="257"/>
                </a:cxn>
                <a:cxn ang="0">
                  <a:pos x="90" y="242"/>
                </a:cxn>
                <a:cxn ang="0">
                  <a:pos x="49" y="202"/>
                </a:cxn>
                <a:cxn ang="0">
                  <a:pos x="39" y="185"/>
                </a:cxn>
                <a:cxn ang="0">
                  <a:pos x="34" y="144"/>
                </a:cxn>
                <a:cxn ang="0">
                  <a:pos x="39" y="126"/>
                </a:cxn>
                <a:cxn ang="0">
                  <a:pos x="47" y="111"/>
                </a:cxn>
                <a:cxn ang="0">
                  <a:pos x="65" y="91"/>
                </a:cxn>
                <a:cxn ang="0">
                  <a:pos x="88" y="71"/>
                </a:cxn>
                <a:cxn ang="0">
                  <a:pos x="110" y="58"/>
                </a:cxn>
                <a:cxn ang="0">
                  <a:pos x="135" y="48"/>
                </a:cxn>
                <a:cxn ang="0">
                  <a:pos x="173" y="38"/>
                </a:cxn>
                <a:cxn ang="0">
                  <a:pos x="234" y="33"/>
                </a:cxn>
                <a:cxn ang="0">
                  <a:pos x="270" y="33"/>
                </a:cxn>
                <a:cxn ang="0">
                  <a:pos x="280" y="36"/>
                </a:cxn>
                <a:cxn ang="0">
                  <a:pos x="299" y="40"/>
                </a:cxn>
                <a:cxn ang="0">
                  <a:pos x="309" y="31"/>
                </a:cxn>
                <a:cxn ang="0">
                  <a:pos x="307" y="15"/>
                </a:cxn>
                <a:cxn ang="0">
                  <a:pos x="297" y="7"/>
                </a:cxn>
                <a:cxn ang="0">
                  <a:pos x="294" y="7"/>
                </a:cxn>
                <a:cxn ang="0">
                  <a:pos x="284" y="3"/>
                </a:cxn>
                <a:cxn ang="0">
                  <a:pos x="234" y="0"/>
                </a:cxn>
                <a:cxn ang="0">
                  <a:pos x="166" y="5"/>
                </a:cxn>
                <a:cxn ang="0">
                  <a:pos x="125" y="18"/>
                </a:cxn>
                <a:cxn ang="0">
                  <a:pos x="97" y="28"/>
                </a:cxn>
                <a:cxn ang="0">
                  <a:pos x="72" y="41"/>
                </a:cxn>
                <a:cxn ang="0">
                  <a:pos x="42" y="65"/>
                </a:cxn>
                <a:cxn ang="0">
                  <a:pos x="20" y="91"/>
                </a:cxn>
                <a:cxn ang="0">
                  <a:pos x="9" y="116"/>
                </a:cxn>
                <a:cxn ang="0">
                  <a:pos x="0" y="141"/>
                </a:cxn>
                <a:cxn ang="0">
                  <a:pos x="5" y="189"/>
                </a:cxn>
                <a:cxn ang="0">
                  <a:pos x="14" y="212"/>
                </a:cxn>
                <a:cxn ang="0">
                  <a:pos x="49" y="253"/>
                </a:cxn>
                <a:cxn ang="0">
                  <a:pos x="87" y="278"/>
                </a:cxn>
                <a:cxn ang="0">
                  <a:pos x="116" y="290"/>
                </a:cxn>
                <a:cxn ang="0">
                  <a:pos x="156" y="303"/>
                </a:cxn>
                <a:cxn ang="0">
                  <a:pos x="199" y="311"/>
                </a:cxn>
                <a:cxn ang="0">
                  <a:pos x="237" y="313"/>
                </a:cxn>
                <a:cxn ang="0">
                  <a:pos x="307" y="305"/>
                </a:cxn>
                <a:cxn ang="0">
                  <a:pos x="335" y="298"/>
                </a:cxn>
                <a:cxn ang="0">
                  <a:pos x="393" y="271"/>
                </a:cxn>
                <a:cxn ang="0">
                  <a:pos x="423" y="250"/>
                </a:cxn>
                <a:cxn ang="0">
                  <a:pos x="444" y="225"/>
                </a:cxn>
                <a:cxn ang="0">
                  <a:pos x="459" y="195"/>
                </a:cxn>
                <a:cxn ang="0">
                  <a:pos x="466" y="177"/>
                </a:cxn>
              </a:cxnLst>
              <a:rect l="0" t="0" r="r" b="b"/>
              <a:pathLst>
                <a:path w="468" h="313">
                  <a:moveTo>
                    <a:pt x="468" y="175"/>
                  </a:moveTo>
                  <a:lnTo>
                    <a:pt x="468" y="170"/>
                  </a:lnTo>
                  <a:lnTo>
                    <a:pt x="466" y="167"/>
                  </a:lnTo>
                  <a:lnTo>
                    <a:pt x="464" y="162"/>
                  </a:lnTo>
                  <a:lnTo>
                    <a:pt x="461" y="159"/>
                  </a:lnTo>
                  <a:lnTo>
                    <a:pt x="454" y="156"/>
                  </a:lnTo>
                  <a:lnTo>
                    <a:pt x="449" y="156"/>
                  </a:lnTo>
                  <a:lnTo>
                    <a:pt x="446" y="157"/>
                  </a:lnTo>
                  <a:lnTo>
                    <a:pt x="441" y="159"/>
                  </a:lnTo>
                  <a:lnTo>
                    <a:pt x="438" y="162"/>
                  </a:lnTo>
                  <a:lnTo>
                    <a:pt x="434" y="169"/>
                  </a:lnTo>
                  <a:lnTo>
                    <a:pt x="436" y="167"/>
                  </a:lnTo>
                  <a:lnTo>
                    <a:pt x="434" y="170"/>
                  </a:lnTo>
                  <a:lnTo>
                    <a:pt x="431" y="179"/>
                  </a:lnTo>
                  <a:lnTo>
                    <a:pt x="429" y="185"/>
                  </a:lnTo>
                  <a:lnTo>
                    <a:pt x="423" y="195"/>
                  </a:lnTo>
                  <a:lnTo>
                    <a:pt x="419" y="200"/>
                  </a:lnTo>
                  <a:lnTo>
                    <a:pt x="418" y="205"/>
                  </a:lnTo>
                  <a:lnTo>
                    <a:pt x="413" y="209"/>
                  </a:lnTo>
                  <a:lnTo>
                    <a:pt x="408" y="215"/>
                  </a:lnTo>
                  <a:lnTo>
                    <a:pt x="400" y="223"/>
                  </a:lnTo>
                  <a:lnTo>
                    <a:pt x="386" y="233"/>
                  </a:lnTo>
                  <a:lnTo>
                    <a:pt x="383" y="238"/>
                  </a:lnTo>
                  <a:lnTo>
                    <a:pt x="370" y="245"/>
                  </a:lnTo>
                  <a:lnTo>
                    <a:pt x="363" y="250"/>
                  </a:lnTo>
                  <a:lnTo>
                    <a:pt x="325" y="265"/>
                  </a:lnTo>
                  <a:lnTo>
                    <a:pt x="317" y="267"/>
                  </a:lnTo>
                  <a:lnTo>
                    <a:pt x="307" y="270"/>
                  </a:lnTo>
                  <a:lnTo>
                    <a:pt x="300" y="271"/>
                  </a:lnTo>
                  <a:lnTo>
                    <a:pt x="262" y="278"/>
                  </a:lnTo>
                  <a:lnTo>
                    <a:pt x="242" y="278"/>
                  </a:lnTo>
                  <a:lnTo>
                    <a:pt x="231" y="280"/>
                  </a:lnTo>
                  <a:lnTo>
                    <a:pt x="236" y="280"/>
                  </a:lnTo>
                  <a:lnTo>
                    <a:pt x="224" y="278"/>
                  </a:lnTo>
                  <a:lnTo>
                    <a:pt x="203" y="278"/>
                  </a:lnTo>
                  <a:lnTo>
                    <a:pt x="193" y="276"/>
                  </a:lnTo>
                  <a:lnTo>
                    <a:pt x="173" y="273"/>
                  </a:lnTo>
                  <a:lnTo>
                    <a:pt x="163" y="270"/>
                  </a:lnTo>
                  <a:lnTo>
                    <a:pt x="153" y="268"/>
                  </a:lnTo>
                  <a:lnTo>
                    <a:pt x="135" y="263"/>
                  </a:lnTo>
                  <a:lnTo>
                    <a:pt x="126" y="260"/>
                  </a:lnTo>
                  <a:lnTo>
                    <a:pt x="116" y="257"/>
                  </a:lnTo>
                  <a:lnTo>
                    <a:pt x="110" y="253"/>
                  </a:lnTo>
                  <a:lnTo>
                    <a:pt x="103" y="248"/>
                  </a:lnTo>
                  <a:lnTo>
                    <a:pt x="90" y="242"/>
                  </a:lnTo>
                  <a:lnTo>
                    <a:pt x="72" y="227"/>
                  </a:lnTo>
                  <a:lnTo>
                    <a:pt x="50" y="207"/>
                  </a:lnTo>
                  <a:lnTo>
                    <a:pt x="49" y="202"/>
                  </a:lnTo>
                  <a:lnTo>
                    <a:pt x="44" y="195"/>
                  </a:lnTo>
                  <a:lnTo>
                    <a:pt x="40" y="192"/>
                  </a:lnTo>
                  <a:lnTo>
                    <a:pt x="39" y="185"/>
                  </a:lnTo>
                  <a:lnTo>
                    <a:pt x="35" y="179"/>
                  </a:lnTo>
                  <a:lnTo>
                    <a:pt x="34" y="169"/>
                  </a:lnTo>
                  <a:lnTo>
                    <a:pt x="34" y="144"/>
                  </a:lnTo>
                  <a:lnTo>
                    <a:pt x="35" y="139"/>
                  </a:lnTo>
                  <a:lnTo>
                    <a:pt x="35" y="132"/>
                  </a:lnTo>
                  <a:lnTo>
                    <a:pt x="39" y="126"/>
                  </a:lnTo>
                  <a:lnTo>
                    <a:pt x="40" y="119"/>
                  </a:lnTo>
                  <a:lnTo>
                    <a:pt x="42" y="116"/>
                  </a:lnTo>
                  <a:lnTo>
                    <a:pt x="47" y="111"/>
                  </a:lnTo>
                  <a:lnTo>
                    <a:pt x="50" y="106"/>
                  </a:lnTo>
                  <a:lnTo>
                    <a:pt x="55" y="101"/>
                  </a:lnTo>
                  <a:lnTo>
                    <a:pt x="65" y="91"/>
                  </a:lnTo>
                  <a:lnTo>
                    <a:pt x="72" y="86"/>
                  </a:lnTo>
                  <a:lnTo>
                    <a:pt x="78" y="79"/>
                  </a:lnTo>
                  <a:lnTo>
                    <a:pt x="88" y="71"/>
                  </a:lnTo>
                  <a:lnTo>
                    <a:pt x="97" y="68"/>
                  </a:lnTo>
                  <a:lnTo>
                    <a:pt x="105" y="61"/>
                  </a:lnTo>
                  <a:lnTo>
                    <a:pt x="110" y="58"/>
                  </a:lnTo>
                  <a:lnTo>
                    <a:pt x="116" y="55"/>
                  </a:lnTo>
                  <a:lnTo>
                    <a:pt x="126" y="51"/>
                  </a:lnTo>
                  <a:lnTo>
                    <a:pt x="135" y="48"/>
                  </a:lnTo>
                  <a:lnTo>
                    <a:pt x="153" y="43"/>
                  </a:lnTo>
                  <a:lnTo>
                    <a:pt x="163" y="41"/>
                  </a:lnTo>
                  <a:lnTo>
                    <a:pt x="173" y="38"/>
                  </a:lnTo>
                  <a:lnTo>
                    <a:pt x="193" y="35"/>
                  </a:lnTo>
                  <a:lnTo>
                    <a:pt x="203" y="33"/>
                  </a:lnTo>
                  <a:lnTo>
                    <a:pt x="234" y="33"/>
                  </a:lnTo>
                  <a:lnTo>
                    <a:pt x="262" y="31"/>
                  </a:lnTo>
                  <a:lnTo>
                    <a:pt x="264" y="33"/>
                  </a:lnTo>
                  <a:lnTo>
                    <a:pt x="270" y="33"/>
                  </a:lnTo>
                  <a:lnTo>
                    <a:pt x="272" y="35"/>
                  </a:lnTo>
                  <a:lnTo>
                    <a:pt x="279" y="35"/>
                  </a:lnTo>
                  <a:lnTo>
                    <a:pt x="280" y="36"/>
                  </a:lnTo>
                  <a:lnTo>
                    <a:pt x="287" y="38"/>
                  </a:lnTo>
                  <a:lnTo>
                    <a:pt x="290" y="40"/>
                  </a:lnTo>
                  <a:lnTo>
                    <a:pt x="299" y="40"/>
                  </a:lnTo>
                  <a:lnTo>
                    <a:pt x="302" y="36"/>
                  </a:lnTo>
                  <a:lnTo>
                    <a:pt x="305" y="35"/>
                  </a:lnTo>
                  <a:lnTo>
                    <a:pt x="309" y="31"/>
                  </a:lnTo>
                  <a:lnTo>
                    <a:pt x="310" y="26"/>
                  </a:lnTo>
                  <a:lnTo>
                    <a:pt x="310" y="18"/>
                  </a:lnTo>
                  <a:lnTo>
                    <a:pt x="307" y="15"/>
                  </a:lnTo>
                  <a:lnTo>
                    <a:pt x="305" y="12"/>
                  </a:lnTo>
                  <a:lnTo>
                    <a:pt x="302" y="8"/>
                  </a:lnTo>
                  <a:lnTo>
                    <a:pt x="297" y="7"/>
                  </a:lnTo>
                  <a:lnTo>
                    <a:pt x="300" y="8"/>
                  </a:lnTo>
                  <a:lnTo>
                    <a:pt x="294" y="5"/>
                  </a:lnTo>
                  <a:lnTo>
                    <a:pt x="294" y="7"/>
                  </a:lnTo>
                  <a:lnTo>
                    <a:pt x="292" y="5"/>
                  </a:lnTo>
                  <a:lnTo>
                    <a:pt x="285" y="5"/>
                  </a:lnTo>
                  <a:lnTo>
                    <a:pt x="284" y="3"/>
                  </a:lnTo>
                  <a:lnTo>
                    <a:pt x="277" y="3"/>
                  </a:lnTo>
                  <a:lnTo>
                    <a:pt x="275" y="2"/>
                  </a:lnTo>
                  <a:lnTo>
                    <a:pt x="234" y="0"/>
                  </a:lnTo>
                  <a:lnTo>
                    <a:pt x="199" y="0"/>
                  </a:lnTo>
                  <a:lnTo>
                    <a:pt x="186" y="2"/>
                  </a:lnTo>
                  <a:lnTo>
                    <a:pt x="166" y="5"/>
                  </a:lnTo>
                  <a:lnTo>
                    <a:pt x="156" y="8"/>
                  </a:lnTo>
                  <a:lnTo>
                    <a:pt x="146" y="10"/>
                  </a:lnTo>
                  <a:lnTo>
                    <a:pt x="125" y="18"/>
                  </a:lnTo>
                  <a:lnTo>
                    <a:pt x="116" y="21"/>
                  </a:lnTo>
                  <a:lnTo>
                    <a:pt x="106" y="25"/>
                  </a:lnTo>
                  <a:lnTo>
                    <a:pt x="97" y="28"/>
                  </a:lnTo>
                  <a:lnTo>
                    <a:pt x="85" y="35"/>
                  </a:lnTo>
                  <a:lnTo>
                    <a:pt x="80" y="38"/>
                  </a:lnTo>
                  <a:lnTo>
                    <a:pt x="72" y="41"/>
                  </a:lnTo>
                  <a:lnTo>
                    <a:pt x="55" y="53"/>
                  </a:lnTo>
                  <a:lnTo>
                    <a:pt x="49" y="60"/>
                  </a:lnTo>
                  <a:lnTo>
                    <a:pt x="42" y="65"/>
                  </a:lnTo>
                  <a:lnTo>
                    <a:pt x="29" y="78"/>
                  </a:lnTo>
                  <a:lnTo>
                    <a:pt x="24" y="86"/>
                  </a:lnTo>
                  <a:lnTo>
                    <a:pt x="20" y="91"/>
                  </a:lnTo>
                  <a:lnTo>
                    <a:pt x="15" y="99"/>
                  </a:lnTo>
                  <a:lnTo>
                    <a:pt x="10" y="109"/>
                  </a:lnTo>
                  <a:lnTo>
                    <a:pt x="9" y="116"/>
                  </a:lnTo>
                  <a:lnTo>
                    <a:pt x="5" y="122"/>
                  </a:lnTo>
                  <a:lnTo>
                    <a:pt x="2" y="132"/>
                  </a:lnTo>
                  <a:lnTo>
                    <a:pt x="0" y="141"/>
                  </a:lnTo>
                  <a:lnTo>
                    <a:pt x="0" y="157"/>
                  </a:lnTo>
                  <a:lnTo>
                    <a:pt x="0" y="172"/>
                  </a:lnTo>
                  <a:lnTo>
                    <a:pt x="5" y="189"/>
                  </a:lnTo>
                  <a:lnTo>
                    <a:pt x="9" y="195"/>
                  </a:lnTo>
                  <a:lnTo>
                    <a:pt x="10" y="202"/>
                  </a:lnTo>
                  <a:lnTo>
                    <a:pt x="14" y="212"/>
                  </a:lnTo>
                  <a:lnTo>
                    <a:pt x="19" y="218"/>
                  </a:lnTo>
                  <a:lnTo>
                    <a:pt x="24" y="227"/>
                  </a:lnTo>
                  <a:lnTo>
                    <a:pt x="49" y="253"/>
                  </a:lnTo>
                  <a:lnTo>
                    <a:pt x="70" y="268"/>
                  </a:lnTo>
                  <a:lnTo>
                    <a:pt x="80" y="275"/>
                  </a:lnTo>
                  <a:lnTo>
                    <a:pt x="87" y="278"/>
                  </a:lnTo>
                  <a:lnTo>
                    <a:pt x="97" y="283"/>
                  </a:lnTo>
                  <a:lnTo>
                    <a:pt x="106" y="286"/>
                  </a:lnTo>
                  <a:lnTo>
                    <a:pt x="116" y="290"/>
                  </a:lnTo>
                  <a:lnTo>
                    <a:pt x="125" y="293"/>
                  </a:lnTo>
                  <a:lnTo>
                    <a:pt x="146" y="301"/>
                  </a:lnTo>
                  <a:lnTo>
                    <a:pt x="156" y="303"/>
                  </a:lnTo>
                  <a:lnTo>
                    <a:pt x="166" y="306"/>
                  </a:lnTo>
                  <a:lnTo>
                    <a:pt x="186" y="310"/>
                  </a:lnTo>
                  <a:lnTo>
                    <a:pt x="199" y="311"/>
                  </a:lnTo>
                  <a:lnTo>
                    <a:pt x="221" y="311"/>
                  </a:lnTo>
                  <a:lnTo>
                    <a:pt x="232" y="313"/>
                  </a:lnTo>
                  <a:lnTo>
                    <a:pt x="237" y="313"/>
                  </a:lnTo>
                  <a:lnTo>
                    <a:pt x="246" y="311"/>
                  </a:lnTo>
                  <a:lnTo>
                    <a:pt x="265" y="311"/>
                  </a:lnTo>
                  <a:lnTo>
                    <a:pt x="307" y="305"/>
                  </a:lnTo>
                  <a:lnTo>
                    <a:pt x="317" y="303"/>
                  </a:lnTo>
                  <a:lnTo>
                    <a:pt x="327" y="300"/>
                  </a:lnTo>
                  <a:lnTo>
                    <a:pt x="335" y="298"/>
                  </a:lnTo>
                  <a:lnTo>
                    <a:pt x="380" y="280"/>
                  </a:lnTo>
                  <a:lnTo>
                    <a:pt x="386" y="275"/>
                  </a:lnTo>
                  <a:lnTo>
                    <a:pt x="393" y="271"/>
                  </a:lnTo>
                  <a:lnTo>
                    <a:pt x="403" y="265"/>
                  </a:lnTo>
                  <a:lnTo>
                    <a:pt x="410" y="260"/>
                  </a:lnTo>
                  <a:lnTo>
                    <a:pt x="423" y="250"/>
                  </a:lnTo>
                  <a:lnTo>
                    <a:pt x="434" y="238"/>
                  </a:lnTo>
                  <a:lnTo>
                    <a:pt x="439" y="232"/>
                  </a:lnTo>
                  <a:lnTo>
                    <a:pt x="444" y="225"/>
                  </a:lnTo>
                  <a:lnTo>
                    <a:pt x="449" y="217"/>
                  </a:lnTo>
                  <a:lnTo>
                    <a:pt x="453" y="212"/>
                  </a:lnTo>
                  <a:lnTo>
                    <a:pt x="459" y="195"/>
                  </a:lnTo>
                  <a:lnTo>
                    <a:pt x="461" y="189"/>
                  </a:lnTo>
                  <a:lnTo>
                    <a:pt x="464" y="184"/>
                  </a:lnTo>
                  <a:lnTo>
                    <a:pt x="466" y="177"/>
                  </a:lnTo>
                  <a:lnTo>
                    <a:pt x="468" y="1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4936" name="Freeform 8"/>
            <p:cNvSpPr>
              <a:spLocks/>
            </p:cNvSpPr>
            <p:nvPr/>
          </p:nvSpPr>
          <p:spPr bwMode="auto">
            <a:xfrm>
              <a:off x="3721" y="1430"/>
              <a:ext cx="1027" cy="189"/>
            </a:xfrm>
            <a:custGeom>
              <a:avLst/>
              <a:gdLst/>
              <a:ahLst/>
              <a:cxnLst>
                <a:cxn ang="0">
                  <a:pos x="19" y="0"/>
                </a:cxn>
                <a:cxn ang="0">
                  <a:pos x="7" y="4"/>
                </a:cxn>
                <a:cxn ang="0">
                  <a:pos x="2" y="10"/>
                </a:cxn>
                <a:cxn ang="0">
                  <a:pos x="0" y="20"/>
                </a:cxn>
                <a:cxn ang="0">
                  <a:pos x="7" y="30"/>
                </a:cxn>
                <a:cxn ang="0">
                  <a:pos x="12" y="32"/>
                </a:cxn>
                <a:cxn ang="0">
                  <a:pos x="80" y="57"/>
                </a:cxn>
                <a:cxn ang="0">
                  <a:pos x="125" y="73"/>
                </a:cxn>
                <a:cxn ang="0">
                  <a:pos x="191" y="96"/>
                </a:cxn>
                <a:cxn ang="0">
                  <a:pos x="254" y="116"/>
                </a:cxn>
                <a:cxn ang="0">
                  <a:pos x="294" y="128"/>
                </a:cxn>
                <a:cxn ang="0">
                  <a:pos x="333" y="139"/>
                </a:cxn>
                <a:cxn ang="0">
                  <a:pos x="373" y="149"/>
                </a:cxn>
                <a:cxn ang="0">
                  <a:pos x="411" y="158"/>
                </a:cxn>
                <a:cxn ang="0">
                  <a:pos x="464" y="167"/>
                </a:cxn>
                <a:cxn ang="0">
                  <a:pos x="519" y="177"/>
                </a:cxn>
                <a:cxn ang="0">
                  <a:pos x="636" y="189"/>
                </a:cxn>
                <a:cxn ang="0">
                  <a:pos x="699" y="187"/>
                </a:cxn>
                <a:cxn ang="0">
                  <a:pos x="727" y="186"/>
                </a:cxn>
                <a:cxn ang="0">
                  <a:pos x="756" y="184"/>
                </a:cxn>
                <a:cxn ang="0">
                  <a:pos x="797" y="177"/>
                </a:cxn>
                <a:cxn ang="0">
                  <a:pos x="835" y="167"/>
                </a:cxn>
                <a:cxn ang="0">
                  <a:pos x="872" y="156"/>
                </a:cxn>
                <a:cxn ang="0">
                  <a:pos x="895" y="146"/>
                </a:cxn>
                <a:cxn ang="0">
                  <a:pos x="938" y="126"/>
                </a:cxn>
                <a:cxn ang="0">
                  <a:pos x="978" y="98"/>
                </a:cxn>
                <a:cxn ang="0">
                  <a:pos x="997" y="83"/>
                </a:cxn>
                <a:cxn ang="0">
                  <a:pos x="1021" y="62"/>
                </a:cxn>
                <a:cxn ang="0">
                  <a:pos x="1026" y="57"/>
                </a:cxn>
                <a:cxn ang="0">
                  <a:pos x="1027" y="43"/>
                </a:cxn>
                <a:cxn ang="0">
                  <a:pos x="1019" y="33"/>
                </a:cxn>
                <a:cxn ang="0">
                  <a:pos x="1006" y="32"/>
                </a:cxn>
                <a:cxn ang="0">
                  <a:pos x="999" y="37"/>
                </a:cxn>
                <a:cxn ang="0">
                  <a:pos x="991" y="43"/>
                </a:cxn>
                <a:cxn ang="0">
                  <a:pos x="968" y="65"/>
                </a:cxn>
                <a:cxn ang="0">
                  <a:pos x="949" y="78"/>
                </a:cxn>
                <a:cxn ang="0">
                  <a:pos x="893" y="111"/>
                </a:cxn>
                <a:cxn ang="0">
                  <a:pos x="872" y="121"/>
                </a:cxn>
                <a:cxn ang="0">
                  <a:pos x="838" y="131"/>
                </a:cxn>
                <a:cxn ang="0">
                  <a:pos x="814" y="138"/>
                </a:cxn>
                <a:cxn ang="0">
                  <a:pos x="790" y="144"/>
                </a:cxn>
                <a:cxn ang="0">
                  <a:pos x="752" y="151"/>
                </a:cxn>
                <a:cxn ang="0">
                  <a:pos x="724" y="153"/>
                </a:cxn>
                <a:cxn ang="0">
                  <a:pos x="696" y="154"/>
                </a:cxn>
                <a:cxn ang="0">
                  <a:pos x="638" y="156"/>
                </a:cxn>
                <a:cxn ang="0">
                  <a:pos x="540" y="146"/>
                </a:cxn>
                <a:cxn ang="0">
                  <a:pos x="507" y="141"/>
                </a:cxn>
                <a:cxn ang="0">
                  <a:pos x="454" y="131"/>
                </a:cxn>
                <a:cxn ang="0">
                  <a:pos x="398" y="119"/>
                </a:cxn>
                <a:cxn ang="0">
                  <a:pos x="361" y="111"/>
                </a:cxn>
                <a:cxn ang="0">
                  <a:pos x="323" y="101"/>
                </a:cxn>
                <a:cxn ang="0">
                  <a:pos x="284" y="90"/>
                </a:cxn>
                <a:cxn ang="0">
                  <a:pos x="221" y="70"/>
                </a:cxn>
                <a:cxn ang="0">
                  <a:pos x="158" y="52"/>
                </a:cxn>
                <a:cxn ang="0">
                  <a:pos x="113" y="35"/>
                </a:cxn>
                <a:cxn ang="0">
                  <a:pos x="68" y="18"/>
                </a:cxn>
                <a:cxn ang="0">
                  <a:pos x="24" y="2"/>
                </a:cxn>
              </a:cxnLst>
              <a:rect l="0" t="0" r="r" b="b"/>
              <a:pathLst>
                <a:path w="1027" h="189">
                  <a:moveTo>
                    <a:pt x="24" y="2"/>
                  </a:moveTo>
                  <a:lnTo>
                    <a:pt x="19" y="0"/>
                  </a:lnTo>
                  <a:lnTo>
                    <a:pt x="14" y="0"/>
                  </a:lnTo>
                  <a:lnTo>
                    <a:pt x="7" y="4"/>
                  </a:lnTo>
                  <a:lnTo>
                    <a:pt x="4" y="7"/>
                  </a:lnTo>
                  <a:lnTo>
                    <a:pt x="2" y="10"/>
                  </a:lnTo>
                  <a:lnTo>
                    <a:pt x="0" y="15"/>
                  </a:lnTo>
                  <a:lnTo>
                    <a:pt x="0" y="20"/>
                  </a:lnTo>
                  <a:lnTo>
                    <a:pt x="4" y="27"/>
                  </a:lnTo>
                  <a:lnTo>
                    <a:pt x="7" y="30"/>
                  </a:lnTo>
                  <a:lnTo>
                    <a:pt x="10" y="32"/>
                  </a:lnTo>
                  <a:lnTo>
                    <a:pt x="12" y="32"/>
                  </a:lnTo>
                  <a:lnTo>
                    <a:pt x="58" y="48"/>
                  </a:lnTo>
                  <a:lnTo>
                    <a:pt x="80" y="57"/>
                  </a:lnTo>
                  <a:lnTo>
                    <a:pt x="103" y="65"/>
                  </a:lnTo>
                  <a:lnTo>
                    <a:pt x="125" y="73"/>
                  </a:lnTo>
                  <a:lnTo>
                    <a:pt x="148" y="81"/>
                  </a:lnTo>
                  <a:lnTo>
                    <a:pt x="191" y="96"/>
                  </a:lnTo>
                  <a:lnTo>
                    <a:pt x="211" y="103"/>
                  </a:lnTo>
                  <a:lnTo>
                    <a:pt x="254" y="116"/>
                  </a:lnTo>
                  <a:lnTo>
                    <a:pt x="274" y="123"/>
                  </a:lnTo>
                  <a:lnTo>
                    <a:pt x="294" y="128"/>
                  </a:lnTo>
                  <a:lnTo>
                    <a:pt x="313" y="134"/>
                  </a:lnTo>
                  <a:lnTo>
                    <a:pt x="333" y="139"/>
                  </a:lnTo>
                  <a:lnTo>
                    <a:pt x="352" y="144"/>
                  </a:lnTo>
                  <a:lnTo>
                    <a:pt x="373" y="149"/>
                  </a:lnTo>
                  <a:lnTo>
                    <a:pt x="391" y="153"/>
                  </a:lnTo>
                  <a:lnTo>
                    <a:pt x="411" y="158"/>
                  </a:lnTo>
                  <a:lnTo>
                    <a:pt x="448" y="164"/>
                  </a:lnTo>
                  <a:lnTo>
                    <a:pt x="464" y="167"/>
                  </a:lnTo>
                  <a:lnTo>
                    <a:pt x="501" y="174"/>
                  </a:lnTo>
                  <a:lnTo>
                    <a:pt x="519" y="177"/>
                  </a:lnTo>
                  <a:lnTo>
                    <a:pt x="537" y="179"/>
                  </a:lnTo>
                  <a:lnTo>
                    <a:pt x="636" y="189"/>
                  </a:lnTo>
                  <a:lnTo>
                    <a:pt x="684" y="189"/>
                  </a:lnTo>
                  <a:lnTo>
                    <a:pt x="699" y="187"/>
                  </a:lnTo>
                  <a:lnTo>
                    <a:pt x="714" y="187"/>
                  </a:lnTo>
                  <a:lnTo>
                    <a:pt x="727" y="186"/>
                  </a:lnTo>
                  <a:lnTo>
                    <a:pt x="742" y="184"/>
                  </a:lnTo>
                  <a:lnTo>
                    <a:pt x="756" y="184"/>
                  </a:lnTo>
                  <a:lnTo>
                    <a:pt x="771" y="181"/>
                  </a:lnTo>
                  <a:lnTo>
                    <a:pt x="797" y="177"/>
                  </a:lnTo>
                  <a:lnTo>
                    <a:pt x="823" y="171"/>
                  </a:lnTo>
                  <a:lnTo>
                    <a:pt x="835" y="167"/>
                  </a:lnTo>
                  <a:lnTo>
                    <a:pt x="848" y="164"/>
                  </a:lnTo>
                  <a:lnTo>
                    <a:pt x="872" y="156"/>
                  </a:lnTo>
                  <a:lnTo>
                    <a:pt x="885" y="151"/>
                  </a:lnTo>
                  <a:lnTo>
                    <a:pt x="895" y="146"/>
                  </a:lnTo>
                  <a:lnTo>
                    <a:pt x="906" y="141"/>
                  </a:lnTo>
                  <a:lnTo>
                    <a:pt x="938" y="126"/>
                  </a:lnTo>
                  <a:lnTo>
                    <a:pt x="969" y="105"/>
                  </a:lnTo>
                  <a:lnTo>
                    <a:pt x="978" y="98"/>
                  </a:lnTo>
                  <a:lnTo>
                    <a:pt x="987" y="91"/>
                  </a:lnTo>
                  <a:lnTo>
                    <a:pt x="997" y="83"/>
                  </a:lnTo>
                  <a:lnTo>
                    <a:pt x="1014" y="66"/>
                  </a:lnTo>
                  <a:lnTo>
                    <a:pt x="1021" y="62"/>
                  </a:lnTo>
                  <a:lnTo>
                    <a:pt x="1022" y="60"/>
                  </a:lnTo>
                  <a:lnTo>
                    <a:pt x="1026" y="57"/>
                  </a:lnTo>
                  <a:lnTo>
                    <a:pt x="1027" y="52"/>
                  </a:lnTo>
                  <a:lnTo>
                    <a:pt x="1027" y="43"/>
                  </a:lnTo>
                  <a:lnTo>
                    <a:pt x="1026" y="40"/>
                  </a:lnTo>
                  <a:lnTo>
                    <a:pt x="1019" y="33"/>
                  </a:lnTo>
                  <a:lnTo>
                    <a:pt x="1014" y="32"/>
                  </a:lnTo>
                  <a:lnTo>
                    <a:pt x="1006" y="32"/>
                  </a:lnTo>
                  <a:lnTo>
                    <a:pt x="1002" y="33"/>
                  </a:lnTo>
                  <a:lnTo>
                    <a:pt x="999" y="37"/>
                  </a:lnTo>
                  <a:lnTo>
                    <a:pt x="1001" y="35"/>
                  </a:lnTo>
                  <a:lnTo>
                    <a:pt x="991" y="43"/>
                  </a:lnTo>
                  <a:lnTo>
                    <a:pt x="974" y="60"/>
                  </a:lnTo>
                  <a:lnTo>
                    <a:pt x="968" y="65"/>
                  </a:lnTo>
                  <a:lnTo>
                    <a:pt x="958" y="71"/>
                  </a:lnTo>
                  <a:lnTo>
                    <a:pt x="949" y="78"/>
                  </a:lnTo>
                  <a:lnTo>
                    <a:pt x="921" y="96"/>
                  </a:lnTo>
                  <a:lnTo>
                    <a:pt x="893" y="111"/>
                  </a:lnTo>
                  <a:lnTo>
                    <a:pt x="881" y="116"/>
                  </a:lnTo>
                  <a:lnTo>
                    <a:pt x="872" y="121"/>
                  </a:lnTo>
                  <a:lnTo>
                    <a:pt x="862" y="126"/>
                  </a:lnTo>
                  <a:lnTo>
                    <a:pt x="838" y="131"/>
                  </a:lnTo>
                  <a:lnTo>
                    <a:pt x="825" y="134"/>
                  </a:lnTo>
                  <a:lnTo>
                    <a:pt x="814" y="138"/>
                  </a:lnTo>
                  <a:lnTo>
                    <a:pt x="800" y="141"/>
                  </a:lnTo>
                  <a:lnTo>
                    <a:pt x="790" y="144"/>
                  </a:lnTo>
                  <a:lnTo>
                    <a:pt x="764" y="148"/>
                  </a:lnTo>
                  <a:lnTo>
                    <a:pt x="752" y="151"/>
                  </a:lnTo>
                  <a:lnTo>
                    <a:pt x="739" y="151"/>
                  </a:lnTo>
                  <a:lnTo>
                    <a:pt x="724" y="153"/>
                  </a:lnTo>
                  <a:lnTo>
                    <a:pt x="711" y="154"/>
                  </a:lnTo>
                  <a:lnTo>
                    <a:pt x="696" y="154"/>
                  </a:lnTo>
                  <a:lnTo>
                    <a:pt x="681" y="156"/>
                  </a:lnTo>
                  <a:lnTo>
                    <a:pt x="638" y="156"/>
                  </a:lnTo>
                  <a:lnTo>
                    <a:pt x="640" y="156"/>
                  </a:lnTo>
                  <a:lnTo>
                    <a:pt x="540" y="146"/>
                  </a:lnTo>
                  <a:lnTo>
                    <a:pt x="522" y="144"/>
                  </a:lnTo>
                  <a:lnTo>
                    <a:pt x="507" y="141"/>
                  </a:lnTo>
                  <a:lnTo>
                    <a:pt x="471" y="134"/>
                  </a:lnTo>
                  <a:lnTo>
                    <a:pt x="454" y="131"/>
                  </a:lnTo>
                  <a:lnTo>
                    <a:pt x="418" y="124"/>
                  </a:lnTo>
                  <a:lnTo>
                    <a:pt x="398" y="119"/>
                  </a:lnTo>
                  <a:lnTo>
                    <a:pt x="380" y="116"/>
                  </a:lnTo>
                  <a:lnTo>
                    <a:pt x="361" y="111"/>
                  </a:lnTo>
                  <a:lnTo>
                    <a:pt x="343" y="106"/>
                  </a:lnTo>
                  <a:lnTo>
                    <a:pt x="323" y="101"/>
                  </a:lnTo>
                  <a:lnTo>
                    <a:pt x="303" y="95"/>
                  </a:lnTo>
                  <a:lnTo>
                    <a:pt x="284" y="90"/>
                  </a:lnTo>
                  <a:lnTo>
                    <a:pt x="264" y="83"/>
                  </a:lnTo>
                  <a:lnTo>
                    <a:pt x="221" y="70"/>
                  </a:lnTo>
                  <a:lnTo>
                    <a:pt x="201" y="63"/>
                  </a:lnTo>
                  <a:lnTo>
                    <a:pt x="158" y="52"/>
                  </a:lnTo>
                  <a:lnTo>
                    <a:pt x="135" y="43"/>
                  </a:lnTo>
                  <a:lnTo>
                    <a:pt x="113" y="35"/>
                  </a:lnTo>
                  <a:lnTo>
                    <a:pt x="90" y="27"/>
                  </a:lnTo>
                  <a:lnTo>
                    <a:pt x="68" y="18"/>
                  </a:lnTo>
                  <a:lnTo>
                    <a:pt x="22" y="2"/>
                  </a:lnTo>
                  <a:lnTo>
                    <a:pt x="24" y="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4937" name="Freeform 9"/>
            <p:cNvSpPr>
              <a:spLocks/>
            </p:cNvSpPr>
            <p:nvPr/>
          </p:nvSpPr>
          <p:spPr bwMode="auto">
            <a:xfrm>
              <a:off x="3740" y="1025"/>
              <a:ext cx="957" cy="210"/>
            </a:xfrm>
            <a:custGeom>
              <a:avLst/>
              <a:gdLst/>
              <a:ahLst/>
              <a:cxnLst>
                <a:cxn ang="0">
                  <a:pos x="937" y="210"/>
                </a:cxn>
                <a:cxn ang="0">
                  <a:pos x="945" y="208"/>
                </a:cxn>
                <a:cxn ang="0">
                  <a:pos x="954" y="203"/>
                </a:cxn>
                <a:cxn ang="0">
                  <a:pos x="957" y="192"/>
                </a:cxn>
                <a:cxn ang="0">
                  <a:pos x="954" y="183"/>
                </a:cxn>
                <a:cxn ang="0">
                  <a:pos x="952" y="180"/>
                </a:cxn>
                <a:cxn ang="0">
                  <a:pos x="897" y="139"/>
                </a:cxn>
                <a:cxn ang="0">
                  <a:pos x="871" y="120"/>
                </a:cxn>
                <a:cxn ang="0">
                  <a:pos x="831" y="94"/>
                </a:cxn>
                <a:cxn ang="0">
                  <a:pos x="791" y="72"/>
                </a:cxn>
                <a:cxn ang="0">
                  <a:pos x="763" y="61"/>
                </a:cxn>
                <a:cxn ang="0">
                  <a:pos x="694" y="34"/>
                </a:cxn>
                <a:cxn ang="0">
                  <a:pos x="652" y="21"/>
                </a:cxn>
                <a:cxn ang="0">
                  <a:pos x="622" y="15"/>
                </a:cxn>
                <a:cxn ang="0">
                  <a:pos x="594" y="8"/>
                </a:cxn>
                <a:cxn ang="0">
                  <a:pos x="549" y="3"/>
                </a:cxn>
                <a:cxn ang="0">
                  <a:pos x="506" y="1"/>
                </a:cxn>
                <a:cxn ang="0">
                  <a:pos x="493" y="0"/>
                </a:cxn>
                <a:cxn ang="0">
                  <a:pos x="445" y="1"/>
                </a:cxn>
                <a:cxn ang="0">
                  <a:pos x="369" y="8"/>
                </a:cxn>
                <a:cxn ang="0">
                  <a:pos x="278" y="29"/>
                </a:cxn>
                <a:cxn ang="0">
                  <a:pos x="246" y="38"/>
                </a:cxn>
                <a:cxn ang="0">
                  <a:pos x="215" y="51"/>
                </a:cxn>
                <a:cxn ang="0">
                  <a:pos x="183" y="63"/>
                </a:cxn>
                <a:cxn ang="0">
                  <a:pos x="137" y="82"/>
                </a:cxn>
                <a:cxn ang="0">
                  <a:pos x="87" y="106"/>
                </a:cxn>
                <a:cxn ang="0">
                  <a:pos x="39" y="130"/>
                </a:cxn>
                <a:cxn ang="0">
                  <a:pos x="6" y="152"/>
                </a:cxn>
                <a:cxn ang="0">
                  <a:pos x="1" y="157"/>
                </a:cxn>
                <a:cxn ang="0">
                  <a:pos x="0" y="170"/>
                </a:cxn>
                <a:cxn ang="0">
                  <a:pos x="8" y="180"/>
                </a:cxn>
                <a:cxn ang="0">
                  <a:pos x="21" y="182"/>
                </a:cxn>
                <a:cxn ang="0">
                  <a:pos x="26" y="178"/>
                </a:cxn>
                <a:cxn ang="0">
                  <a:pos x="56" y="160"/>
                </a:cxn>
                <a:cxn ang="0">
                  <a:pos x="104" y="135"/>
                </a:cxn>
                <a:cxn ang="0">
                  <a:pos x="150" y="112"/>
                </a:cxn>
                <a:cxn ang="0">
                  <a:pos x="197" y="92"/>
                </a:cxn>
                <a:cxn ang="0">
                  <a:pos x="228" y="81"/>
                </a:cxn>
                <a:cxn ang="0">
                  <a:pos x="256" y="71"/>
                </a:cxn>
                <a:cxn ang="0">
                  <a:pos x="288" y="63"/>
                </a:cxn>
                <a:cxn ang="0">
                  <a:pos x="376" y="41"/>
                </a:cxn>
                <a:cxn ang="0">
                  <a:pos x="448" y="34"/>
                </a:cxn>
                <a:cxn ang="0">
                  <a:pos x="490" y="33"/>
                </a:cxn>
                <a:cxn ang="0">
                  <a:pos x="506" y="34"/>
                </a:cxn>
                <a:cxn ang="0">
                  <a:pos x="546" y="36"/>
                </a:cxn>
                <a:cxn ang="0">
                  <a:pos x="588" y="41"/>
                </a:cxn>
                <a:cxn ang="0">
                  <a:pos x="616" y="48"/>
                </a:cxn>
                <a:cxn ang="0">
                  <a:pos x="642" y="54"/>
                </a:cxn>
                <a:cxn ang="0">
                  <a:pos x="684" y="64"/>
                </a:cxn>
                <a:cxn ang="0">
                  <a:pos x="750" y="91"/>
                </a:cxn>
                <a:cxn ang="0">
                  <a:pos x="775" y="102"/>
                </a:cxn>
                <a:cxn ang="0">
                  <a:pos x="814" y="124"/>
                </a:cxn>
                <a:cxn ang="0">
                  <a:pos x="851" y="147"/>
                </a:cxn>
                <a:cxn ang="0">
                  <a:pos x="877" y="165"/>
                </a:cxn>
                <a:cxn ang="0">
                  <a:pos x="929" y="207"/>
                </a:cxn>
              </a:cxnLst>
              <a:rect l="0" t="0" r="r" b="b"/>
              <a:pathLst>
                <a:path w="957" h="210">
                  <a:moveTo>
                    <a:pt x="930" y="207"/>
                  </a:moveTo>
                  <a:lnTo>
                    <a:pt x="937" y="210"/>
                  </a:lnTo>
                  <a:lnTo>
                    <a:pt x="942" y="210"/>
                  </a:lnTo>
                  <a:lnTo>
                    <a:pt x="945" y="208"/>
                  </a:lnTo>
                  <a:lnTo>
                    <a:pt x="950" y="207"/>
                  </a:lnTo>
                  <a:lnTo>
                    <a:pt x="954" y="203"/>
                  </a:lnTo>
                  <a:lnTo>
                    <a:pt x="957" y="197"/>
                  </a:lnTo>
                  <a:lnTo>
                    <a:pt x="957" y="192"/>
                  </a:lnTo>
                  <a:lnTo>
                    <a:pt x="955" y="188"/>
                  </a:lnTo>
                  <a:lnTo>
                    <a:pt x="954" y="183"/>
                  </a:lnTo>
                  <a:lnTo>
                    <a:pt x="950" y="180"/>
                  </a:lnTo>
                  <a:lnTo>
                    <a:pt x="952" y="180"/>
                  </a:lnTo>
                  <a:lnTo>
                    <a:pt x="937" y="168"/>
                  </a:lnTo>
                  <a:lnTo>
                    <a:pt x="897" y="139"/>
                  </a:lnTo>
                  <a:lnTo>
                    <a:pt x="884" y="130"/>
                  </a:lnTo>
                  <a:lnTo>
                    <a:pt x="871" y="120"/>
                  </a:lnTo>
                  <a:lnTo>
                    <a:pt x="859" y="112"/>
                  </a:lnTo>
                  <a:lnTo>
                    <a:pt x="831" y="94"/>
                  </a:lnTo>
                  <a:lnTo>
                    <a:pt x="804" y="81"/>
                  </a:lnTo>
                  <a:lnTo>
                    <a:pt x="791" y="72"/>
                  </a:lnTo>
                  <a:lnTo>
                    <a:pt x="776" y="66"/>
                  </a:lnTo>
                  <a:lnTo>
                    <a:pt x="763" y="61"/>
                  </a:lnTo>
                  <a:lnTo>
                    <a:pt x="748" y="54"/>
                  </a:lnTo>
                  <a:lnTo>
                    <a:pt x="694" y="34"/>
                  </a:lnTo>
                  <a:lnTo>
                    <a:pt x="679" y="28"/>
                  </a:lnTo>
                  <a:lnTo>
                    <a:pt x="652" y="21"/>
                  </a:lnTo>
                  <a:lnTo>
                    <a:pt x="636" y="16"/>
                  </a:lnTo>
                  <a:lnTo>
                    <a:pt x="622" y="15"/>
                  </a:lnTo>
                  <a:lnTo>
                    <a:pt x="609" y="11"/>
                  </a:lnTo>
                  <a:lnTo>
                    <a:pt x="594" y="8"/>
                  </a:lnTo>
                  <a:lnTo>
                    <a:pt x="579" y="6"/>
                  </a:lnTo>
                  <a:lnTo>
                    <a:pt x="549" y="3"/>
                  </a:lnTo>
                  <a:lnTo>
                    <a:pt x="536" y="1"/>
                  </a:lnTo>
                  <a:lnTo>
                    <a:pt x="506" y="1"/>
                  </a:lnTo>
                  <a:lnTo>
                    <a:pt x="508" y="1"/>
                  </a:lnTo>
                  <a:lnTo>
                    <a:pt x="493" y="0"/>
                  </a:lnTo>
                  <a:lnTo>
                    <a:pt x="460" y="0"/>
                  </a:lnTo>
                  <a:lnTo>
                    <a:pt x="445" y="1"/>
                  </a:lnTo>
                  <a:lnTo>
                    <a:pt x="430" y="1"/>
                  </a:lnTo>
                  <a:lnTo>
                    <a:pt x="369" y="8"/>
                  </a:lnTo>
                  <a:lnTo>
                    <a:pt x="293" y="24"/>
                  </a:lnTo>
                  <a:lnTo>
                    <a:pt x="278" y="29"/>
                  </a:lnTo>
                  <a:lnTo>
                    <a:pt x="263" y="33"/>
                  </a:lnTo>
                  <a:lnTo>
                    <a:pt x="246" y="38"/>
                  </a:lnTo>
                  <a:lnTo>
                    <a:pt x="230" y="44"/>
                  </a:lnTo>
                  <a:lnTo>
                    <a:pt x="215" y="51"/>
                  </a:lnTo>
                  <a:lnTo>
                    <a:pt x="202" y="56"/>
                  </a:lnTo>
                  <a:lnTo>
                    <a:pt x="183" y="63"/>
                  </a:lnTo>
                  <a:lnTo>
                    <a:pt x="154" y="76"/>
                  </a:lnTo>
                  <a:lnTo>
                    <a:pt x="137" y="82"/>
                  </a:lnTo>
                  <a:lnTo>
                    <a:pt x="122" y="89"/>
                  </a:lnTo>
                  <a:lnTo>
                    <a:pt x="87" y="106"/>
                  </a:lnTo>
                  <a:lnTo>
                    <a:pt x="72" y="114"/>
                  </a:lnTo>
                  <a:lnTo>
                    <a:pt x="39" y="130"/>
                  </a:lnTo>
                  <a:lnTo>
                    <a:pt x="23" y="142"/>
                  </a:lnTo>
                  <a:lnTo>
                    <a:pt x="6" y="152"/>
                  </a:lnTo>
                  <a:lnTo>
                    <a:pt x="8" y="150"/>
                  </a:lnTo>
                  <a:lnTo>
                    <a:pt x="1" y="157"/>
                  </a:lnTo>
                  <a:lnTo>
                    <a:pt x="0" y="160"/>
                  </a:lnTo>
                  <a:lnTo>
                    <a:pt x="0" y="170"/>
                  </a:lnTo>
                  <a:lnTo>
                    <a:pt x="1" y="173"/>
                  </a:lnTo>
                  <a:lnTo>
                    <a:pt x="8" y="180"/>
                  </a:lnTo>
                  <a:lnTo>
                    <a:pt x="11" y="182"/>
                  </a:lnTo>
                  <a:lnTo>
                    <a:pt x="21" y="182"/>
                  </a:lnTo>
                  <a:lnTo>
                    <a:pt x="24" y="180"/>
                  </a:lnTo>
                  <a:lnTo>
                    <a:pt x="26" y="178"/>
                  </a:lnTo>
                  <a:lnTo>
                    <a:pt x="39" y="168"/>
                  </a:lnTo>
                  <a:lnTo>
                    <a:pt x="56" y="160"/>
                  </a:lnTo>
                  <a:lnTo>
                    <a:pt x="89" y="144"/>
                  </a:lnTo>
                  <a:lnTo>
                    <a:pt x="104" y="135"/>
                  </a:lnTo>
                  <a:lnTo>
                    <a:pt x="135" y="119"/>
                  </a:lnTo>
                  <a:lnTo>
                    <a:pt x="150" y="112"/>
                  </a:lnTo>
                  <a:lnTo>
                    <a:pt x="167" y="106"/>
                  </a:lnTo>
                  <a:lnTo>
                    <a:pt x="197" y="92"/>
                  </a:lnTo>
                  <a:lnTo>
                    <a:pt x="212" y="86"/>
                  </a:lnTo>
                  <a:lnTo>
                    <a:pt x="228" y="81"/>
                  </a:lnTo>
                  <a:lnTo>
                    <a:pt x="243" y="74"/>
                  </a:lnTo>
                  <a:lnTo>
                    <a:pt x="256" y="71"/>
                  </a:lnTo>
                  <a:lnTo>
                    <a:pt x="273" y="66"/>
                  </a:lnTo>
                  <a:lnTo>
                    <a:pt x="288" y="63"/>
                  </a:lnTo>
                  <a:lnTo>
                    <a:pt x="303" y="58"/>
                  </a:lnTo>
                  <a:lnTo>
                    <a:pt x="376" y="41"/>
                  </a:lnTo>
                  <a:lnTo>
                    <a:pt x="434" y="34"/>
                  </a:lnTo>
                  <a:lnTo>
                    <a:pt x="448" y="34"/>
                  </a:lnTo>
                  <a:lnTo>
                    <a:pt x="463" y="33"/>
                  </a:lnTo>
                  <a:lnTo>
                    <a:pt x="490" y="33"/>
                  </a:lnTo>
                  <a:lnTo>
                    <a:pt x="505" y="34"/>
                  </a:lnTo>
                  <a:lnTo>
                    <a:pt x="506" y="34"/>
                  </a:lnTo>
                  <a:lnTo>
                    <a:pt x="533" y="34"/>
                  </a:lnTo>
                  <a:lnTo>
                    <a:pt x="546" y="36"/>
                  </a:lnTo>
                  <a:lnTo>
                    <a:pt x="576" y="39"/>
                  </a:lnTo>
                  <a:lnTo>
                    <a:pt x="588" y="41"/>
                  </a:lnTo>
                  <a:lnTo>
                    <a:pt x="602" y="44"/>
                  </a:lnTo>
                  <a:lnTo>
                    <a:pt x="616" y="48"/>
                  </a:lnTo>
                  <a:lnTo>
                    <a:pt x="629" y="49"/>
                  </a:lnTo>
                  <a:lnTo>
                    <a:pt x="642" y="54"/>
                  </a:lnTo>
                  <a:lnTo>
                    <a:pt x="669" y="61"/>
                  </a:lnTo>
                  <a:lnTo>
                    <a:pt x="684" y="64"/>
                  </a:lnTo>
                  <a:lnTo>
                    <a:pt x="735" y="84"/>
                  </a:lnTo>
                  <a:lnTo>
                    <a:pt x="750" y="91"/>
                  </a:lnTo>
                  <a:lnTo>
                    <a:pt x="763" y="96"/>
                  </a:lnTo>
                  <a:lnTo>
                    <a:pt x="775" y="102"/>
                  </a:lnTo>
                  <a:lnTo>
                    <a:pt x="788" y="111"/>
                  </a:lnTo>
                  <a:lnTo>
                    <a:pt x="814" y="124"/>
                  </a:lnTo>
                  <a:lnTo>
                    <a:pt x="839" y="139"/>
                  </a:lnTo>
                  <a:lnTo>
                    <a:pt x="851" y="147"/>
                  </a:lnTo>
                  <a:lnTo>
                    <a:pt x="864" y="157"/>
                  </a:lnTo>
                  <a:lnTo>
                    <a:pt x="877" y="165"/>
                  </a:lnTo>
                  <a:lnTo>
                    <a:pt x="917" y="195"/>
                  </a:lnTo>
                  <a:lnTo>
                    <a:pt x="929" y="207"/>
                  </a:lnTo>
                  <a:lnTo>
                    <a:pt x="930" y="20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4938" name="Rectangle 10"/>
            <p:cNvSpPr>
              <a:spLocks noChangeArrowheads="1"/>
            </p:cNvSpPr>
            <p:nvPr/>
          </p:nvSpPr>
          <p:spPr bwMode="auto">
            <a:xfrm>
              <a:off x="3521" y="1233"/>
              <a:ext cx="12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  <a:latin typeface="Swiss 721 SWA" charset="0"/>
                </a:rPr>
                <a:t>0 </a:t>
              </a:r>
              <a:endParaRPr lang="en-US" sz="3200">
                <a:solidFill>
                  <a:srgbClr val="00FF00"/>
                </a:solidFill>
                <a:latin typeface="Times New Roman" pitchFamily="18" charset="0"/>
              </a:endParaRPr>
            </a:p>
          </p:txBody>
        </p:sp>
        <p:sp>
          <p:nvSpPr>
            <p:cNvPr id="124939" name="Rectangle 11"/>
            <p:cNvSpPr>
              <a:spLocks noChangeArrowheads="1"/>
            </p:cNvSpPr>
            <p:nvPr/>
          </p:nvSpPr>
          <p:spPr bwMode="auto">
            <a:xfrm>
              <a:off x="4776" y="1217"/>
              <a:ext cx="12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  <a:latin typeface="Swiss 721 SWA" charset="0"/>
                </a:rPr>
                <a:t> 1</a:t>
              </a:r>
              <a:endParaRPr lang="en-US" sz="3200">
                <a:solidFill>
                  <a:srgbClr val="00FF00"/>
                </a:solidFill>
                <a:latin typeface="Times New Roman" pitchFamily="18" charset="0"/>
              </a:endParaRPr>
            </a:p>
          </p:txBody>
        </p:sp>
        <p:sp>
          <p:nvSpPr>
            <p:cNvPr id="124940" name="Rectangle 12"/>
            <p:cNvSpPr>
              <a:spLocks noChangeArrowheads="1"/>
            </p:cNvSpPr>
            <p:nvPr/>
          </p:nvSpPr>
          <p:spPr bwMode="auto">
            <a:xfrm>
              <a:off x="5172" y="1715"/>
              <a:ext cx="583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 dirty="0">
                  <a:solidFill>
                    <a:srgbClr val="000000"/>
                  </a:solidFill>
                  <a:latin typeface="Swiss 721 SWA" charset="0"/>
                </a:rPr>
                <a:t>x=1/</a:t>
              </a:r>
              <a:r>
                <a:rPr lang="tr-TR" sz="2000" dirty="0">
                  <a:solidFill>
                    <a:srgbClr val="000000"/>
                  </a:solidFill>
                  <a:latin typeface="Swiss 721 SWA" charset="0"/>
                </a:rPr>
                <a:t>z</a:t>
              </a:r>
              <a:r>
                <a:rPr lang="en-US" sz="2000" dirty="0">
                  <a:solidFill>
                    <a:srgbClr val="000000"/>
                  </a:solidFill>
                  <a:latin typeface="Swiss 721 SWA" charset="0"/>
                </a:rPr>
                <a:t>=1</a:t>
              </a:r>
              <a:endParaRPr lang="en-US" sz="3200" dirty="0">
                <a:solidFill>
                  <a:srgbClr val="00FF00"/>
                </a:solidFill>
                <a:latin typeface="Times New Roman" pitchFamily="18" charset="0"/>
              </a:endParaRPr>
            </a:p>
          </p:txBody>
        </p:sp>
        <p:sp>
          <p:nvSpPr>
            <p:cNvPr id="124941" name="Rectangle 13"/>
            <p:cNvSpPr>
              <a:spLocks noChangeArrowheads="1"/>
            </p:cNvSpPr>
            <p:nvPr/>
          </p:nvSpPr>
          <p:spPr bwMode="auto">
            <a:xfrm>
              <a:off x="4010" y="816"/>
              <a:ext cx="583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 dirty="0">
                  <a:solidFill>
                    <a:srgbClr val="000000"/>
                  </a:solidFill>
                  <a:latin typeface="Swiss 721 SWA" charset="0"/>
                </a:rPr>
                <a:t>x=1/</a:t>
              </a:r>
              <a:r>
                <a:rPr lang="tr-TR" sz="2000" dirty="0">
                  <a:solidFill>
                    <a:srgbClr val="000000"/>
                  </a:solidFill>
                  <a:latin typeface="Swiss 721 SWA" charset="0"/>
                </a:rPr>
                <a:t>z</a:t>
              </a:r>
              <a:r>
                <a:rPr lang="en-US" sz="2000" dirty="0">
                  <a:solidFill>
                    <a:srgbClr val="000000"/>
                  </a:solidFill>
                  <a:latin typeface="Swiss 721 SWA" charset="0"/>
                </a:rPr>
                <a:t>=0</a:t>
              </a:r>
              <a:endParaRPr lang="en-US" sz="3200" dirty="0">
                <a:solidFill>
                  <a:srgbClr val="00FF00"/>
                </a:solidFill>
                <a:latin typeface="Times New Roman" pitchFamily="18" charset="0"/>
              </a:endParaRPr>
            </a:p>
          </p:txBody>
        </p:sp>
        <p:sp>
          <p:nvSpPr>
            <p:cNvPr id="124942" name="Rectangle 14"/>
            <p:cNvSpPr>
              <a:spLocks noChangeArrowheads="1"/>
            </p:cNvSpPr>
            <p:nvPr/>
          </p:nvSpPr>
          <p:spPr bwMode="auto">
            <a:xfrm>
              <a:off x="4054" y="1685"/>
              <a:ext cx="583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 dirty="0">
                  <a:solidFill>
                    <a:srgbClr val="000000"/>
                  </a:solidFill>
                  <a:latin typeface="Swiss 721 SWA" charset="0"/>
                </a:rPr>
                <a:t>x=0/</a:t>
              </a:r>
              <a:r>
                <a:rPr lang="tr-TR" sz="2000" dirty="0">
                  <a:solidFill>
                    <a:srgbClr val="000000"/>
                  </a:solidFill>
                  <a:latin typeface="Swiss 721 SWA" charset="0"/>
                </a:rPr>
                <a:t>z</a:t>
              </a:r>
              <a:r>
                <a:rPr lang="en-US" sz="2000" dirty="0">
                  <a:solidFill>
                    <a:srgbClr val="000000"/>
                  </a:solidFill>
                  <a:latin typeface="Swiss 721 SWA" charset="0"/>
                </a:rPr>
                <a:t>=0</a:t>
              </a:r>
              <a:endParaRPr lang="en-US" sz="3200" dirty="0">
                <a:solidFill>
                  <a:srgbClr val="00FF00"/>
                </a:solidFill>
                <a:latin typeface="Times New Roman" pitchFamily="18" charset="0"/>
              </a:endParaRPr>
            </a:p>
          </p:txBody>
        </p:sp>
        <p:sp>
          <p:nvSpPr>
            <p:cNvPr id="124943" name="Rectangle 15"/>
            <p:cNvSpPr>
              <a:spLocks noChangeArrowheads="1"/>
            </p:cNvSpPr>
            <p:nvPr/>
          </p:nvSpPr>
          <p:spPr bwMode="auto">
            <a:xfrm>
              <a:off x="2688" y="1126"/>
              <a:ext cx="583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 dirty="0">
                  <a:solidFill>
                    <a:srgbClr val="000000"/>
                  </a:solidFill>
                  <a:latin typeface="Swiss 721 SWA" charset="0"/>
                </a:rPr>
                <a:t>x=0/</a:t>
              </a:r>
              <a:r>
                <a:rPr lang="tr-TR" sz="2000" dirty="0">
                  <a:solidFill>
                    <a:srgbClr val="000000"/>
                  </a:solidFill>
                  <a:latin typeface="Swiss 721 SWA" charset="0"/>
                </a:rPr>
                <a:t>z</a:t>
              </a:r>
              <a:r>
                <a:rPr lang="en-US" sz="2000" dirty="0">
                  <a:solidFill>
                    <a:srgbClr val="000000"/>
                  </a:solidFill>
                  <a:latin typeface="Swiss 721 SWA" charset="0"/>
                </a:rPr>
                <a:t>=0</a:t>
              </a:r>
              <a:endParaRPr lang="en-US" sz="3200" dirty="0">
                <a:solidFill>
                  <a:srgbClr val="00FF00"/>
                </a:solidFill>
                <a:latin typeface="Times New Roman" pitchFamily="18" charset="0"/>
              </a:endParaRPr>
            </a:p>
          </p:txBody>
        </p:sp>
        <p:sp>
          <p:nvSpPr>
            <p:cNvPr id="124944" name="Freeform 16"/>
            <p:cNvSpPr>
              <a:spLocks/>
            </p:cNvSpPr>
            <p:nvPr/>
          </p:nvSpPr>
          <p:spPr bwMode="auto">
            <a:xfrm>
              <a:off x="4887" y="1351"/>
              <a:ext cx="466" cy="313"/>
            </a:xfrm>
            <a:custGeom>
              <a:avLst/>
              <a:gdLst/>
              <a:ahLst/>
              <a:cxnLst>
                <a:cxn ang="0">
                  <a:pos x="23" y="157"/>
                </a:cxn>
                <a:cxn ang="0">
                  <a:pos x="4" y="162"/>
                </a:cxn>
                <a:cxn ang="0">
                  <a:pos x="0" y="172"/>
                </a:cxn>
                <a:cxn ang="0">
                  <a:pos x="9" y="202"/>
                </a:cxn>
                <a:cxn ang="0">
                  <a:pos x="30" y="238"/>
                </a:cxn>
                <a:cxn ang="0">
                  <a:pos x="72" y="270"/>
                </a:cxn>
                <a:cxn ang="0">
                  <a:pos x="138" y="299"/>
                </a:cxn>
                <a:cxn ang="0">
                  <a:pos x="199" y="311"/>
                </a:cxn>
                <a:cxn ang="0">
                  <a:pos x="244" y="311"/>
                </a:cxn>
                <a:cxn ang="0">
                  <a:pos x="310" y="303"/>
                </a:cxn>
                <a:cxn ang="0">
                  <a:pos x="350" y="290"/>
                </a:cxn>
                <a:cxn ang="0">
                  <a:pos x="394" y="268"/>
                </a:cxn>
                <a:cxn ang="0">
                  <a:pos x="429" y="240"/>
                </a:cxn>
                <a:cxn ang="0">
                  <a:pos x="449" y="212"/>
                </a:cxn>
                <a:cxn ang="0">
                  <a:pos x="464" y="172"/>
                </a:cxn>
                <a:cxn ang="0">
                  <a:pos x="464" y="147"/>
                </a:cxn>
                <a:cxn ang="0">
                  <a:pos x="456" y="116"/>
                </a:cxn>
                <a:cxn ang="0">
                  <a:pos x="441" y="86"/>
                </a:cxn>
                <a:cxn ang="0">
                  <a:pos x="403" y="48"/>
                </a:cxn>
                <a:cxn ang="0">
                  <a:pos x="350" y="21"/>
                </a:cxn>
                <a:cxn ang="0">
                  <a:pos x="310" y="8"/>
                </a:cxn>
                <a:cxn ang="0">
                  <a:pos x="232" y="0"/>
                </a:cxn>
                <a:cxn ang="0">
                  <a:pos x="181" y="5"/>
                </a:cxn>
                <a:cxn ang="0">
                  <a:pos x="161" y="11"/>
                </a:cxn>
                <a:cxn ang="0">
                  <a:pos x="159" y="13"/>
                </a:cxn>
                <a:cxn ang="0">
                  <a:pos x="158" y="30"/>
                </a:cxn>
                <a:cxn ang="0">
                  <a:pos x="171" y="40"/>
                </a:cxn>
                <a:cxn ang="0">
                  <a:pos x="181" y="38"/>
                </a:cxn>
                <a:cxn ang="0">
                  <a:pos x="207" y="30"/>
                </a:cxn>
                <a:cxn ang="0">
                  <a:pos x="282" y="36"/>
                </a:cxn>
                <a:cxn ang="0">
                  <a:pos x="322" y="44"/>
                </a:cxn>
                <a:cxn ang="0">
                  <a:pos x="370" y="68"/>
                </a:cxn>
                <a:cxn ang="0">
                  <a:pos x="399" y="91"/>
                </a:cxn>
                <a:cxn ang="0">
                  <a:pos x="421" y="116"/>
                </a:cxn>
                <a:cxn ang="0">
                  <a:pos x="429" y="139"/>
                </a:cxn>
                <a:cxn ang="0">
                  <a:pos x="433" y="154"/>
                </a:cxn>
                <a:cxn ang="0">
                  <a:pos x="426" y="185"/>
                </a:cxn>
                <a:cxn ang="0">
                  <a:pos x="414" y="207"/>
                </a:cxn>
                <a:cxn ang="0">
                  <a:pos x="394" y="228"/>
                </a:cxn>
                <a:cxn ang="0">
                  <a:pos x="363" y="248"/>
                </a:cxn>
                <a:cxn ang="0">
                  <a:pos x="322" y="266"/>
                </a:cxn>
                <a:cxn ang="0">
                  <a:pos x="282" y="275"/>
                </a:cxn>
                <a:cxn ang="0">
                  <a:pos x="234" y="280"/>
                </a:cxn>
                <a:cxn ang="0">
                  <a:pos x="166" y="271"/>
                </a:cxn>
                <a:cxn ang="0">
                  <a:pos x="101" y="250"/>
                </a:cxn>
                <a:cxn ang="0">
                  <a:pos x="67" y="223"/>
                </a:cxn>
                <a:cxn ang="0">
                  <a:pos x="48" y="205"/>
                </a:cxn>
                <a:cxn ang="0">
                  <a:pos x="37" y="185"/>
                </a:cxn>
                <a:cxn ang="0">
                  <a:pos x="33" y="169"/>
                </a:cxn>
              </a:cxnLst>
              <a:rect l="0" t="0" r="r" b="b"/>
              <a:pathLst>
                <a:path w="466" h="313">
                  <a:moveTo>
                    <a:pt x="33" y="169"/>
                  </a:moveTo>
                  <a:lnTo>
                    <a:pt x="30" y="162"/>
                  </a:lnTo>
                  <a:lnTo>
                    <a:pt x="27" y="159"/>
                  </a:lnTo>
                  <a:lnTo>
                    <a:pt x="23" y="157"/>
                  </a:lnTo>
                  <a:lnTo>
                    <a:pt x="19" y="155"/>
                  </a:lnTo>
                  <a:lnTo>
                    <a:pt x="14" y="155"/>
                  </a:lnTo>
                  <a:lnTo>
                    <a:pt x="7" y="159"/>
                  </a:lnTo>
                  <a:lnTo>
                    <a:pt x="4" y="162"/>
                  </a:lnTo>
                  <a:lnTo>
                    <a:pt x="2" y="165"/>
                  </a:lnTo>
                  <a:lnTo>
                    <a:pt x="0" y="170"/>
                  </a:lnTo>
                  <a:lnTo>
                    <a:pt x="0" y="175"/>
                  </a:lnTo>
                  <a:lnTo>
                    <a:pt x="0" y="172"/>
                  </a:lnTo>
                  <a:lnTo>
                    <a:pt x="0" y="179"/>
                  </a:lnTo>
                  <a:lnTo>
                    <a:pt x="4" y="189"/>
                  </a:lnTo>
                  <a:lnTo>
                    <a:pt x="7" y="195"/>
                  </a:lnTo>
                  <a:lnTo>
                    <a:pt x="9" y="202"/>
                  </a:lnTo>
                  <a:lnTo>
                    <a:pt x="12" y="212"/>
                  </a:lnTo>
                  <a:lnTo>
                    <a:pt x="22" y="225"/>
                  </a:lnTo>
                  <a:lnTo>
                    <a:pt x="25" y="230"/>
                  </a:lnTo>
                  <a:lnTo>
                    <a:pt x="30" y="238"/>
                  </a:lnTo>
                  <a:lnTo>
                    <a:pt x="37" y="245"/>
                  </a:lnTo>
                  <a:lnTo>
                    <a:pt x="43" y="250"/>
                  </a:lnTo>
                  <a:lnTo>
                    <a:pt x="48" y="255"/>
                  </a:lnTo>
                  <a:lnTo>
                    <a:pt x="72" y="270"/>
                  </a:lnTo>
                  <a:lnTo>
                    <a:pt x="78" y="273"/>
                  </a:lnTo>
                  <a:lnTo>
                    <a:pt x="85" y="280"/>
                  </a:lnTo>
                  <a:lnTo>
                    <a:pt x="129" y="298"/>
                  </a:lnTo>
                  <a:lnTo>
                    <a:pt x="138" y="299"/>
                  </a:lnTo>
                  <a:lnTo>
                    <a:pt x="149" y="303"/>
                  </a:lnTo>
                  <a:lnTo>
                    <a:pt x="159" y="304"/>
                  </a:lnTo>
                  <a:lnTo>
                    <a:pt x="168" y="306"/>
                  </a:lnTo>
                  <a:lnTo>
                    <a:pt x="199" y="311"/>
                  </a:lnTo>
                  <a:lnTo>
                    <a:pt x="219" y="311"/>
                  </a:lnTo>
                  <a:lnTo>
                    <a:pt x="231" y="313"/>
                  </a:lnTo>
                  <a:lnTo>
                    <a:pt x="235" y="313"/>
                  </a:lnTo>
                  <a:lnTo>
                    <a:pt x="244" y="311"/>
                  </a:lnTo>
                  <a:lnTo>
                    <a:pt x="267" y="311"/>
                  </a:lnTo>
                  <a:lnTo>
                    <a:pt x="288" y="308"/>
                  </a:lnTo>
                  <a:lnTo>
                    <a:pt x="300" y="306"/>
                  </a:lnTo>
                  <a:lnTo>
                    <a:pt x="310" y="303"/>
                  </a:lnTo>
                  <a:lnTo>
                    <a:pt x="320" y="301"/>
                  </a:lnTo>
                  <a:lnTo>
                    <a:pt x="332" y="296"/>
                  </a:lnTo>
                  <a:lnTo>
                    <a:pt x="340" y="293"/>
                  </a:lnTo>
                  <a:lnTo>
                    <a:pt x="350" y="290"/>
                  </a:lnTo>
                  <a:lnTo>
                    <a:pt x="368" y="283"/>
                  </a:lnTo>
                  <a:lnTo>
                    <a:pt x="376" y="278"/>
                  </a:lnTo>
                  <a:lnTo>
                    <a:pt x="386" y="275"/>
                  </a:lnTo>
                  <a:lnTo>
                    <a:pt x="394" y="268"/>
                  </a:lnTo>
                  <a:lnTo>
                    <a:pt x="403" y="263"/>
                  </a:lnTo>
                  <a:lnTo>
                    <a:pt x="418" y="251"/>
                  </a:lnTo>
                  <a:lnTo>
                    <a:pt x="423" y="245"/>
                  </a:lnTo>
                  <a:lnTo>
                    <a:pt x="429" y="240"/>
                  </a:lnTo>
                  <a:lnTo>
                    <a:pt x="436" y="233"/>
                  </a:lnTo>
                  <a:lnTo>
                    <a:pt x="441" y="227"/>
                  </a:lnTo>
                  <a:lnTo>
                    <a:pt x="444" y="218"/>
                  </a:lnTo>
                  <a:lnTo>
                    <a:pt x="449" y="212"/>
                  </a:lnTo>
                  <a:lnTo>
                    <a:pt x="454" y="202"/>
                  </a:lnTo>
                  <a:lnTo>
                    <a:pt x="456" y="195"/>
                  </a:lnTo>
                  <a:lnTo>
                    <a:pt x="459" y="189"/>
                  </a:lnTo>
                  <a:lnTo>
                    <a:pt x="464" y="172"/>
                  </a:lnTo>
                  <a:lnTo>
                    <a:pt x="464" y="165"/>
                  </a:lnTo>
                  <a:lnTo>
                    <a:pt x="466" y="160"/>
                  </a:lnTo>
                  <a:lnTo>
                    <a:pt x="466" y="154"/>
                  </a:lnTo>
                  <a:lnTo>
                    <a:pt x="464" y="147"/>
                  </a:lnTo>
                  <a:lnTo>
                    <a:pt x="464" y="141"/>
                  </a:lnTo>
                  <a:lnTo>
                    <a:pt x="462" y="132"/>
                  </a:lnTo>
                  <a:lnTo>
                    <a:pt x="459" y="122"/>
                  </a:lnTo>
                  <a:lnTo>
                    <a:pt x="456" y="116"/>
                  </a:lnTo>
                  <a:lnTo>
                    <a:pt x="454" y="109"/>
                  </a:lnTo>
                  <a:lnTo>
                    <a:pt x="451" y="99"/>
                  </a:lnTo>
                  <a:lnTo>
                    <a:pt x="444" y="91"/>
                  </a:lnTo>
                  <a:lnTo>
                    <a:pt x="441" y="86"/>
                  </a:lnTo>
                  <a:lnTo>
                    <a:pt x="429" y="71"/>
                  </a:lnTo>
                  <a:lnTo>
                    <a:pt x="423" y="64"/>
                  </a:lnTo>
                  <a:lnTo>
                    <a:pt x="411" y="53"/>
                  </a:lnTo>
                  <a:lnTo>
                    <a:pt x="403" y="48"/>
                  </a:lnTo>
                  <a:lnTo>
                    <a:pt x="393" y="41"/>
                  </a:lnTo>
                  <a:lnTo>
                    <a:pt x="386" y="38"/>
                  </a:lnTo>
                  <a:lnTo>
                    <a:pt x="368" y="28"/>
                  </a:lnTo>
                  <a:lnTo>
                    <a:pt x="350" y="21"/>
                  </a:lnTo>
                  <a:lnTo>
                    <a:pt x="340" y="18"/>
                  </a:lnTo>
                  <a:lnTo>
                    <a:pt x="332" y="15"/>
                  </a:lnTo>
                  <a:lnTo>
                    <a:pt x="320" y="10"/>
                  </a:lnTo>
                  <a:lnTo>
                    <a:pt x="310" y="8"/>
                  </a:lnTo>
                  <a:lnTo>
                    <a:pt x="300" y="5"/>
                  </a:lnTo>
                  <a:lnTo>
                    <a:pt x="288" y="3"/>
                  </a:lnTo>
                  <a:lnTo>
                    <a:pt x="267" y="0"/>
                  </a:lnTo>
                  <a:lnTo>
                    <a:pt x="232" y="0"/>
                  </a:lnTo>
                  <a:lnTo>
                    <a:pt x="184" y="5"/>
                  </a:lnTo>
                  <a:lnTo>
                    <a:pt x="184" y="6"/>
                  </a:lnTo>
                  <a:lnTo>
                    <a:pt x="182" y="3"/>
                  </a:lnTo>
                  <a:lnTo>
                    <a:pt x="181" y="5"/>
                  </a:lnTo>
                  <a:lnTo>
                    <a:pt x="178" y="3"/>
                  </a:lnTo>
                  <a:lnTo>
                    <a:pt x="174" y="5"/>
                  </a:lnTo>
                  <a:lnTo>
                    <a:pt x="168" y="6"/>
                  </a:lnTo>
                  <a:lnTo>
                    <a:pt x="161" y="11"/>
                  </a:lnTo>
                  <a:lnTo>
                    <a:pt x="169" y="6"/>
                  </a:lnTo>
                  <a:lnTo>
                    <a:pt x="166" y="8"/>
                  </a:lnTo>
                  <a:lnTo>
                    <a:pt x="161" y="10"/>
                  </a:lnTo>
                  <a:lnTo>
                    <a:pt x="159" y="13"/>
                  </a:lnTo>
                  <a:lnTo>
                    <a:pt x="158" y="18"/>
                  </a:lnTo>
                  <a:lnTo>
                    <a:pt x="156" y="21"/>
                  </a:lnTo>
                  <a:lnTo>
                    <a:pt x="156" y="26"/>
                  </a:lnTo>
                  <a:lnTo>
                    <a:pt x="158" y="30"/>
                  </a:lnTo>
                  <a:lnTo>
                    <a:pt x="159" y="35"/>
                  </a:lnTo>
                  <a:lnTo>
                    <a:pt x="163" y="36"/>
                  </a:lnTo>
                  <a:lnTo>
                    <a:pt x="168" y="38"/>
                  </a:lnTo>
                  <a:lnTo>
                    <a:pt x="171" y="40"/>
                  </a:lnTo>
                  <a:lnTo>
                    <a:pt x="176" y="40"/>
                  </a:lnTo>
                  <a:lnTo>
                    <a:pt x="184" y="35"/>
                  </a:lnTo>
                  <a:lnTo>
                    <a:pt x="181" y="36"/>
                  </a:lnTo>
                  <a:lnTo>
                    <a:pt x="181" y="38"/>
                  </a:lnTo>
                  <a:lnTo>
                    <a:pt x="184" y="36"/>
                  </a:lnTo>
                  <a:lnTo>
                    <a:pt x="194" y="35"/>
                  </a:lnTo>
                  <a:lnTo>
                    <a:pt x="196" y="33"/>
                  </a:lnTo>
                  <a:lnTo>
                    <a:pt x="207" y="30"/>
                  </a:lnTo>
                  <a:lnTo>
                    <a:pt x="207" y="28"/>
                  </a:lnTo>
                  <a:lnTo>
                    <a:pt x="232" y="33"/>
                  </a:lnTo>
                  <a:lnTo>
                    <a:pt x="264" y="33"/>
                  </a:lnTo>
                  <a:lnTo>
                    <a:pt x="282" y="36"/>
                  </a:lnTo>
                  <a:lnTo>
                    <a:pt x="293" y="38"/>
                  </a:lnTo>
                  <a:lnTo>
                    <a:pt x="303" y="41"/>
                  </a:lnTo>
                  <a:lnTo>
                    <a:pt x="313" y="43"/>
                  </a:lnTo>
                  <a:lnTo>
                    <a:pt x="322" y="44"/>
                  </a:lnTo>
                  <a:lnTo>
                    <a:pt x="330" y="48"/>
                  </a:lnTo>
                  <a:lnTo>
                    <a:pt x="340" y="51"/>
                  </a:lnTo>
                  <a:lnTo>
                    <a:pt x="355" y="58"/>
                  </a:lnTo>
                  <a:lnTo>
                    <a:pt x="370" y="68"/>
                  </a:lnTo>
                  <a:lnTo>
                    <a:pt x="376" y="71"/>
                  </a:lnTo>
                  <a:lnTo>
                    <a:pt x="383" y="74"/>
                  </a:lnTo>
                  <a:lnTo>
                    <a:pt x="388" y="79"/>
                  </a:lnTo>
                  <a:lnTo>
                    <a:pt x="399" y="91"/>
                  </a:lnTo>
                  <a:lnTo>
                    <a:pt x="406" y="94"/>
                  </a:lnTo>
                  <a:lnTo>
                    <a:pt x="414" y="106"/>
                  </a:lnTo>
                  <a:lnTo>
                    <a:pt x="418" y="111"/>
                  </a:lnTo>
                  <a:lnTo>
                    <a:pt x="421" y="116"/>
                  </a:lnTo>
                  <a:lnTo>
                    <a:pt x="424" y="119"/>
                  </a:lnTo>
                  <a:lnTo>
                    <a:pt x="426" y="126"/>
                  </a:lnTo>
                  <a:lnTo>
                    <a:pt x="429" y="132"/>
                  </a:lnTo>
                  <a:lnTo>
                    <a:pt x="429" y="139"/>
                  </a:lnTo>
                  <a:lnTo>
                    <a:pt x="431" y="144"/>
                  </a:lnTo>
                  <a:lnTo>
                    <a:pt x="431" y="150"/>
                  </a:lnTo>
                  <a:lnTo>
                    <a:pt x="433" y="160"/>
                  </a:lnTo>
                  <a:lnTo>
                    <a:pt x="433" y="154"/>
                  </a:lnTo>
                  <a:lnTo>
                    <a:pt x="431" y="162"/>
                  </a:lnTo>
                  <a:lnTo>
                    <a:pt x="431" y="169"/>
                  </a:lnTo>
                  <a:lnTo>
                    <a:pt x="429" y="179"/>
                  </a:lnTo>
                  <a:lnTo>
                    <a:pt x="426" y="185"/>
                  </a:lnTo>
                  <a:lnTo>
                    <a:pt x="424" y="192"/>
                  </a:lnTo>
                  <a:lnTo>
                    <a:pt x="423" y="195"/>
                  </a:lnTo>
                  <a:lnTo>
                    <a:pt x="418" y="202"/>
                  </a:lnTo>
                  <a:lnTo>
                    <a:pt x="414" y="207"/>
                  </a:lnTo>
                  <a:lnTo>
                    <a:pt x="409" y="210"/>
                  </a:lnTo>
                  <a:lnTo>
                    <a:pt x="406" y="217"/>
                  </a:lnTo>
                  <a:lnTo>
                    <a:pt x="399" y="222"/>
                  </a:lnTo>
                  <a:lnTo>
                    <a:pt x="394" y="228"/>
                  </a:lnTo>
                  <a:lnTo>
                    <a:pt x="383" y="237"/>
                  </a:lnTo>
                  <a:lnTo>
                    <a:pt x="375" y="242"/>
                  </a:lnTo>
                  <a:lnTo>
                    <a:pt x="370" y="245"/>
                  </a:lnTo>
                  <a:lnTo>
                    <a:pt x="363" y="248"/>
                  </a:lnTo>
                  <a:lnTo>
                    <a:pt x="355" y="253"/>
                  </a:lnTo>
                  <a:lnTo>
                    <a:pt x="340" y="260"/>
                  </a:lnTo>
                  <a:lnTo>
                    <a:pt x="330" y="263"/>
                  </a:lnTo>
                  <a:lnTo>
                    <a:pt x="322" y="266"/>
                  </a:lnTo>
                  <a:lnTo>
                    <a:pt x="313" y="268"/>
                  </a:lnTo>
                  <a:lnTo>
                    <a:pt x="303" y="270"/>
                  </a:lnTo>
                  <a:lnTo>
                    <a:pt x="293" y="273"/>
                  </a:lnTo>
                  <a:lnTo>
                    <a:pt x="282" y="275"/>
                  </a:lnTo>
                  <a:lnTo>
                    <a:pt x="264" y="278"/>
                  </a:lnTo>
                  <a:lnTo>
                    <a:pt x="240" y="278"/>
                  </a:lnTo>
                  <a:lnTo>
                    <a:pt x="229" y="280"/>
                  </a:lnTo>
                  <a:lnTo>
                    <a:pt x="234" y="280"/>
                  </a:lnTo>
                  <a:lnTo>
                    <a:pt x="222" y="278"/>
                  </a:lnTo>
                  <a:lnTo>
                    <a:pt x="202" y="278"/>
                  </a:lnTo>
                  <a:lnTo>
                    <a:pt x="174" y="273"/>
                  </a:lnTo>
                  <a:lnTo>
                    <a:pt x="166" y="271"/>
                  </a:lnTo>
                  <a:lnTo>
                    <a:pt x="156" y="270"/>
                  </a:lnTo>
                  <a:lnTo>
                    <a:pt x="148" y="266"/>
                  </a:lnTo>
                  <a:lnTo>
                    <a:pt x="139" y="265"/>
                  </a:lnTo>
                  <a:lnTo>
                    <a:pt x="101" y="250"/>
                  </a:lnTo>
                  <a:lnTo>
                    <a:pt x="95" y="246"/>
                  </a:lnTo>
                  <a:lnTo>
                    <a:pt x="88" y="243"/>
                  </a:lnTo>
                  <a:lnTo>
                    <a:pt x="72" y="228"/>
                  </a:lnTo>
                  <a:lnTo>
                    <a:pt x="67" y="223"/>
                  </a:lnTo>
                  <a:lnTo>
                    <a:pt x="60" y="218"/>
                  </a:lnTo>
                  <a:lnTo>
                    <a:pt x="57" y="215"/>
                  </a:lnTo>
                  <a:lnTo>
                    <a:pt x="52" y="210"/>
                  </a:lnTo>
                  <a:lnTo>
                    <a:pt x="48" y="205"/>
                  </a:lnTo>
                  <a:lnTo>
                    <a:pt x="43" y="198"/>
                  </a:lnTo>
                  <a:lnTo>
                    <a:pt x="42" y="195"/>
                  </a:lnTo>
                  <a:lnTo>
                    <a:pt x="38" y="192"/>
                  </a:lnTo>
                  <a:lnTo>
                    <a:pt x="37" y="185"/>
                  </a:lnTo>
                  <a:lnTo>
                    <a:pt x="33" y="179"/>
                  </a:lnTo>
                  <a:lnTo>
                    <a:pt x="33" y="175"/>
                  </a:lnTo>
                  <a:lnTo>
                    <a:pt x="33" y="172"/>
                  </a:lnTo>
                  <a:lnTo>
                    <a:pt x="33" y="16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4945" name="Freeform 17"/>
            <p:cNvSpPr>
              <a:spLocks/>
            </p:cNvSpPr>
            <p:nvPr/>
          </p:nvSpPr>
          <p:spPr bwMode="auto">
            <a:xfrm>
              <a:off x="3264" y="1280"/>
              <a:ext cx="125" cy="71"/>
            </a:xfrm>
            <a:custGeom>
              <a:avLst/>
              <a:gdLst/>
              <a:ahLst/>
              <a:cxnLst>
                <a:cxn ang="0">
                  <a:pos x="101" y="69"/>
                </a:cxn>
                <a:cxn ang="0">
                  <a:pos x="106" y="71"/>
                </a:cxn>
                <a:cxn ang="0">
                  <a:pos x="110" y="71"/>
                </a:cxn>
                <a:cxn ang="0">
                  <a:pos x="115" y="69"/>
                </a:cxn>
                <a:cxn ang="0">
                  <a:pos x="118" y="67"/>
                </a:cxn>
                <a:cxn ang="0">
                  <a:pos x="121" y="64"/>
                </a:cxn>
                <a:cxn ang="0">
                  <a:pos x="123" y="61"/>
                </a:cxn>
                <a:cxn ang="0">
                  <a:pos x="125" y="56"/>
                </a:cxn>
                <a:cxn ang="0">
                  <a:pos x="125" y="53"/>
                </a:cxn>
                <a:cxn ang="0">
                  <a:pos x="123" y="48"/>
                </a:cxn>
                <a:cxn ang="0">
                  <a:pos x="121" y="44"/>
                </a:cxn>
                <a:cxn ang="0">
                  <a:pos x="118" y="41"/>
                </a:cxn>
                <a:cxn ang="0">
                  <a:pos x="115" y="39"/>
                </a:cxn>
                <a:cxn ang="0">
                  <a:pos x="24" y="1"/>
                </a:cxn>
                <a:cxn ang="0">
                  <a:pos x="19" y="0"/>
                </a:cxn>
                <a:cxn ang="0">
                  <a:pos x="15" y="0"/>
                </a:cxn>
                <a:cxn ang="0">
                  <a:pos x="10" y="1"/>
                </a:cxn>
                <a:cxn ang="0">
                  <a:pos x="7" y="3"/>
                </a:cxn>
                <a:cxn ang="0">
                  <a:pos x="4" y="6"/>
                </a:cxn>
                <a:cxn ang="0">
                  <a:pos x="2" y="10"/>
                </a:cxn>
                <a:cxn ang="0">
                  <a:pos x="0" y="14"/>
                </a:cxn>
                <a:cxn ang="0">
                  <a:pos x="0" y="18"/>
                </a:cxn>
                <a:cxn ang="0">
                  <a:pos x="2" y="23"/>
                </a:cxn>
                <a:cxn ang="0">
                  <a:pos x="4" y="26"/>
                </a:cxn>
                <a:cxn ang="0">
                  <a:pos x="7" y="29"/>
                </a:cxn>
                <a:cxn ang="0">
                  <a:pos x="10" y="31"/>
                </a:cxn>
                <a:cxn ang="0">
                  <a:pos x="101" y="69"/>
                </a:cxn>
              </a:cxnLst>
              <a:rect l="0" t="0" r="r" b="b"/>
              <a:pathLst>
                <a:path w="125" h="71">
                  <a:moveTo>
                    <a:pt x="101" y="69"/>
                  </a:moveTo>
                  <a:lnTo>
                    <a:pt x="106" y="71"/>
                  </a:lnTo>
                  <a:lnTo>
                    <a:pt x="110" y="71"/>
                  </a:lnTo>
                  <a:lnTo>
                    <a:pt x="115" y="69"/>
                  </a:lnTo>
                  <a:lnTo>
                    <a:pt x="118" y="67"/>
                  </a:lnTo>
                  <a:lnTo>
                    <a:pt x="121" y="64"/>
                  </a:lnTo>
                  <a:lnTo>
                    <a:pt x="123" y="61"/>
                  </a:lnTo>
                  <a:lnTo>
                    <a:pt x="125" y="56"/>
                  </a:lnTo>
                  <a:lnTo>
                    <a:pt x="125" y="53"/>
                  </a:lnTo>
                  <a:lnTo>
                    <a:pt x="123" y="48"/>
                  </a:lnTo>
                  <a:lnTo>
                    <a:pt x="121" y="44"/>
                  </a:lnTo>
                  <a:lnTo>
                    <a:pt x="118" y="41"/>
                  </a:lnTo>
                  <a:lnTo>
                    <a:pt x="115" y="39"/>
                  </a:lnTo>
                  <a:lnTo>
                    <a:pt x="24" y="1"/>
                  </a:lnTo>
                  <a:lnTo>
                    <a:pt x="19" y="0"/>
                  </a:lnTo>
                  <a:lnTo>
                    <a:pt x="15" y="0"/>
                  </a:lnTo>
                  <a:lnTo>
                    <a:pt x="10" y="1"/>
                  </a:lnTo>
                  <a:lnTo>
                    <a:pt x="7" y="3"/>
                  </a:lnTo>
                  <a:lnTo>
                    <a:pt x="4" y="6"/>
                  </a:lnTo>
                  <a:lnTo>
                    <a:pt x="2" y="10"/>
                  </a:lnTo>
                  <a:lnTo>
                    <a:pt x="0" y="14"/>
                  </a:lnTo>
                  <a:lnTo>
                    <a:pt x="0" y="18"/>
                  </a:lnTo>
                  <a:lnTo>
                    <a:pt x="2" y="23"/>
                  </a:lnTo>
                  <a:lnTo>
                    <a:pt x="4" y="26"/>
                  </a:lnTo>
                  <a:lnTo>
                    <a:pt x="7" y="29"/>
                  </a:lnTo>
                  <a:lnTo>
                    <a:pt x="10" y="31"/>
                  </a:lnTo>
                  <a:lnTo>
                    <a:pt x="101" y="6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4946" name="Freeform 18"/>
            <p:cNvSpPr>
              <a:spLocks/>
            </p:cNvSpPr>
            <p:nvPr/>
          </p:nvSpPr>
          <p:spPr bwMode="auto">
            <a:xfrm>
              <a:off x="3264" y="1336"/>
              <a:ext cx="126" cy="69"/>
            </a:xfrm>
            <a:custGeom>
              <a:avLst/>
              <a:gdLst/>
              <a:ahLst/>
              <a:cxnLst>
                <a:cxn ang="0">
                  <a:pos x="116" y="31"/>
                </a:cxn>
                <a:cxn ang="0">
                  <a:pos x="120" y="30"/>
                </a:cxn>
                <a:cxn ang="0">
                  <a:pos x="123" y="26"/>
                </a:cxn>
                <a:cxn ang="0">
                  <a:pos x="125" y="23"/>
                </a:cxn>
                <a:cxn ang="0">
                  <a:pos x="126" y="18"/>
                </a:cxn>
                <a:cxn ang="0">
                  <a:pos x="126" y="15"/>
                </a:cxn>
                <a:cxn ang="0">
                  <a:pos x="125" y="10"/>
                </a:cxn>
                <a:cxn ang="0">
                  <a:pos x="123" y="7"/>
                </a:cxn>
                <a:cxn ang="0">
                  <a:pos x="120" y="3"/>
                </a:cxn>
                <a:cxn ang="0">
                  <a:pos x="116" y="2"/>
                </a:cxn>
                <a:cxn ang="0">
                  <a:pos x="111" y="0"/>
                </a:cxn>
                <a:cxn ang="0">
                  <a:pos x="108" y="0"/>
                </a:cxn>
                <a:cxn ang="0">
                  <a:pos x="103" y="2"/>
                </a:cxn>
                <a:cxn ang="0">
                  <a:pos x="10" y="38"/>
                </a:cxn>
                <a:cxn ang="0">
                  <a:pos x="7" y="40"/>
                </a:cxn>
                <a:cxn ang="0">
                  <a:pos x="4" y="43"/>
                </a:cxn>
                <a:cxn ang="0">
                  <a:pos x="2" y="46"/>
                </a:cxn>
                <a:cxn ang="0">
                  <a:pos x="0" y="51"/>
                </a:cxn>
                <a:cxn ang="0">
                  <a:pos x="0" y="55"/>
                </a:cxn>
                <a:cxn ang="0">
                  <a:pos x="2" y="59"/>
                </a:cxn>
                <a:cxn ang="0">
                  <a:pos x="4" y="63"/>
                </a:cxn>
                <a:cxn ang="0">
                  <a:pos x="7" y="66"/>
                </a:cxn>
                <a:cxn ang="0">
                  <a:pos x="10" y="68"/>
                </a:cxn>
                <a:cxn ang="0">
                  <a:pos x="15" y="69"/>
                </a:cxn>
                <a:cxn ang="0">
                  <a:pos x="19" y="69"/>
                </a:cxn>
                <a:cxn ang="0">
                  <a:pos x="24" y="68"/>
                </a:cxn>
                <a:cxn ang="0">
                  <a:pos x="116" y="31"/>
                </a:cxn>
              </a:cxnLst>
              <a:rect l="0" t="0" r="r" b="b"/>
              <a:pathLst>
                <a:path w="126" h="69">
                  <a:moveTo>
                    <a:pt x="116" y="31"/>
                  </a:moveTo>
                  <a:lnTo>
                    <a:pt x="120" y="30"/>
                  </a:lnTo>
                  <a:lnTo>
                    <a:pt x="123" y="26"/>
                  </a:lnTo>
                  <a:lnTo>
                    <a:pt x="125" y="23"/>
                  </a:lnTo>
                  <a:lnTo>
                    <a:pt x="126" y="18"/>
                  </a:lnTo>
                  <a:lnTo>
                    <a:pt x="126" y="15"/>
                  </a:lnTo>
                  <a:lnTo>
                    <a:pt x="125" y="10"/>
                  </a:lnTo>
                  <a:lnTo>
                    <a:pt x="123" y="7"/>
                  </a:lnTo>
                  <a:lnTo>
                    <a:pt x="120" y="3"/>
                  </a:lnTo>
                  <a:lnTo>
                    <a:pt x="116" y="2"/>
                  </a:lnTo>
                  <a:lnTo>
                    <a:pt x="111" y="0"/>
                  </a:lnTo>
                  <a:lnTo>
                    <a:pt x="108" y="0"/>
                  </a:lnTo>
                  <a:lnTo>
                    <a:pt x="103" y="2"/>
                  </a:lnTo>
                  <a:lnTo>
                    <a:pt x="10" y="38"/>
                  </a:lnTo>
                  <a:lnTo>
                    <a:pt x="7" y="40"/>
                  </a:lnTo>
                  <a:lnTo>
                    <a:pt x="4" y="43"/>
                  </a:lnTo>
                  <a:lnTo>
                    <a:pt x="2" y="46"/>
                  </a:lnTo>
                  <a:lnTo>
                    <a:pt x="0" y="51"/>
                  </a:lnTo>
                  <a:lnTo>
                    <a:pt x="0" y="55"/>
                  </a:lnTo>
                  <a:lnTo>
                    <a:pt x="2" y="59"/>
                  </a:lnTo>
                  <a:lnTo>
                    <a:pt x="4" y="63"/>
                  </a:lnTo>
                  <a:lnTo>
                    <a:pt x="7" y="66"/>
                  </a:lnTo>
                  <a:lnTo>
                    <a:pt x="10" y="68"/>
                  </a:lnTo>
                  <a:lnTo>
                    <a:pt x="15" y="69"/>
                  </a:lnTo>
                  <a:lnTo>
                    <a:pt x="19" y="69"/>
                  </a:lnTo>
                  <a:lnTo>
                    <a:pt x="24" y="68"/>
                  </a:lnTo>
                  <a:lnTo>
                    <a:pt x="116" y="3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4947" name="Freeform 19"/>
            <p:cNvSpPr>
              <a:spLocks/>
            </p:cNvSpPr>
            <p:nvPr/>
          </p:nvSpPr>
          <p:spPr bwMode="auto">
            <a:xfrm>
              <a:off x="4624" y="1117"/>
              <a:ext cx="83" cy="110"/>
            </a:xfrm>
            <a:custGeom>
              <a:avLst/>
              <a:gdLst/>
              <a:ahLst/>
              <a:cxnLst>
                <a:cxn ang="0">
                  <a:pos x="53" y="101"/>
                </a:cxn>
                <a:cxn ang="0">
                  <a:pos x="55" y="105"/>
                </a:cxn>
                <a:cxn ang="0">
                  <a:pos x="58" y="108"/>
                </a:cxn>
                <a:cxn ang="0">
                  <a:pos x="63" y="110"/>
                </a:cxn>
                <a:cxn ang="0">
                  <a:pos x="71" y="110"/>
                </a:cxn>
                <a:cxn ang="0">
                  <a:pos x="75" y="106"/>
                </a:cxn>
                <a:cxn ang="0">
                  <a:pos x="78" y="105"/>
                </a:cxn>
                <a:cxn ang="0">
                  <a:pos x="81" y="101"/>
                </a:cxn>
                <a:cxn ang="0">
                  <a:pos x="83" y="96"/>
                </a:cxn>
                <a:cxn ang="0">
                  <a:pos x="83" y="88"/>
                </a:cxn>
                <a:cxn ang="0">
                  <a:pos x="79" y="85"/>
                </a:cxn>
                <a:cxn ang="0">
                  <a:pos x="30" y="9"/>
                </a:cxn>
                <a:cxn ang="0">
                  <a:pos x="28" y="5"/>
                </a:cxn>
                <a:cxn ang="0">
                  <a:pos x="25" y="2"/>
                </a:cxn>
                <a:cxn ang="0">
                  <a:pos x="20" y="0"/>
                </a:cxn>
                <a:cxn ang="0">
                  <a:pos x="12" y="0"/>
                </a:cxn>
                <a:cxn ang="0">
                  <a:pos x="8" y="4"/>
                </a:cxn>
                <a:cxn ang="0">
                  <a:pos x="5" y="5"/>
                </a:cxn>
                <a:cxn ang="0">
                  <a:pos x="2" y="9"/>
                </a:cxn>
                <a:cxn ang="0">
                  <a:pos x="0" y="14"/>
                </a:cxn>
                <a:cxn ang="0">
                  <a:pos x="0" y="22"/>
                </a:cxn>
                <a:cxn ang="0">
                  <a:pos x="3" y="25"/>
                </a:cxn>
                <a:cxn ang="0">
                  <a:pos x="53" y="101"/>
                </a:cxn>
              </a:cxnLst>
              <a:rect l="0" t="0" r="r" b="b"/>
              <a:pathLst>
                <a:path w="83" h="110">
                  <a:moveTo>
                    <a:pt x="53" y="101"/>
                  </a:moveTo>
                  <a:lnTo>
                    <a:pt x="55" y="105"/>
                  </a:lnTo>
                  <a:lnTo>
                    <a:pt x="58" y="108"/>
                  </a:lnTo>
                  <a:lnTo>
                    <a:pt x="63" y="110"/>
                  </a:lnTo>
                  <a:lnTo>
                    <a:pt x="71" y="110"/>
                  </a:lnTo>
                  <a:lnTo>
                    <a:pt x="75" y="106"/>
                  </a:lnTo>
                  <a:lnTo>
                    <a:pt x="78" y="105"/>
                  </a:lnTo>
                  <a:lnTo>
                    <a:pt x="81" y="101"/>
                  </a:lnTo>
                  <a:lnTo>
                    <a:pt x="83" y="96"/>
                  </a:lnTo>
                  <a:lnTo>
                    <a:pt x="83" y="88"/>
                  </a:lnTo>
                  <a:lnTo>
                    <a:pt x="79" y="85"/>
                  </a:lnTo>
                  <a:lnTo>
                    <a:pt x="30" y="9"/>
                  </a:lnTo>
                  <a:lnTo>
                    <a:pt x="28" y="5"/>
                  </a:lnTo>
                  <a:lnTo>
                    <a:pt x="25" y="2"/>
                  </a:lnTo>
                  <a:lnTo>
                    <a:pt x="20" y="0"/>
                  </a:lnTo>
                  <a:lnTo>
                    <a:pt x="12" y="0"/>
                  </a:lnTo>
                  <a:lnTo>
                    <a:pt x="8" y="4"/>
                  </a:lnTo>
                  <a:lnTo>
                    <a:pt x="5" y="5"/>
                  </a:lnTo>
                  <a:lnTo>
                    <a:pt x="2" y="9"/>
                  </a:lnTo>
                  <a:lnTo>
                    <a:pt x="0" y="14"/>
                  </a:lnTo>
                  <a:lnTo>
                    <a:pt x="0" y="22"/>
                  </a:lnTo>
                  <a:lnTo>
                    <a:pt x="3" y="25"/>
                  </a:lnTo>
                  <a:lnTo>
                    <a:pt x="53" y="10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4948" name="Freeform 20"/>
            <p:cNvSpPr>
              <a:spLocks/>
            </p:cNvSpPr>
            <p:nvPr/>
          </p:nvSpPr>
          <p:spPr bwMode="auto">
            <a:xfrm>
              <a:off x="4568" y="1189"/>
              <a:ext cx="139" cy="61"/>
            </a:xfrm>
            <a:custGeom>
              <a:avLst/>
              <a:gdLst/>
              <a:ahLst/>
              <a:cxnLst>
                <a:cxn ang="0">
                  <a:pos x="117" y="61"/>
                </a:cxn>
                <a:cxn ang="0">
                  <a:pos x="127" y="61"/>
                </a:cxn>
                <a:cxn ang="0">
                  <a:pos x="131" y="59"/>
                </a:cxn>
                <a:cxn ang="0">
                  <a:pos x="137" y="53"/>
                </a:cxn>
                <a:cxn ang="0">
                  <a:pos x="139" y="49"/>
                </a:cxn>
                <a:cxn ang="0">
                  <a:pos x="139" y="39"/>
                </a:cxn>
                <a:cxn ang="0">
                  <a:pos x="137" y="36"/>
                </a:cxn>
                <a:cxn ang="0">
                  <a:pos x="131" y="29"/>
                </a:cxn>
                <a:cxn ang="0">
                  <a:pos x="127" y="28"/>
                </a:cxn>
                <a:cxn ang="0">
                  <a:pos x="21" y="0"/>
                </a:cxn>
                <a:cxn ang="0">
                  <a:pos x="11" y="0"/>
                </a:cxn>
                <a:cxn ang="0">
                  <a:pos x="8" y="1"/>
                </a:cxn>
                <a:cxn ang="0">
                  <a:pos x="1" y="8"/>
                </a:cxn>
                <a:cxn ang="0">
                  <a:pos x="0" y="11"/>
                </a:cxn>
                <a:cxn ang="0">
                  <a:pos x="0" y="21"/>
                </a:cxn>
                <a:cxn ang="0">
                  <a:pos x="1" y="24"/>
                </a:cxn>
                <a:cxn ang="0">
                  <a:pos x="8" y="31"/>
                </a:cxn>
                <a:cxn ang="0">
                  <a:pos x="11" y="33"/>
                </a:cxn>
                <a:cxn ang="0">
                  <a:pos x="117" y="61"/>
                </a:cxn>
              </a:cxnLst>
              <a:rect l="0" t="0" r="r" b="b"/>
              <a:pathLst>
                <a:path w="139" h="61">
                  <a:moveTo>
                    <a:pt x="117" y="61"/>
                  </a:moveTo>
                  <a:lnTo>
                    <a:pt x="127" y="61"/>
                  </a:lnTo>
                  <a:lnTo>
                    <a:pt x="131" y="59"/>
                  </a:lnTo>
                  <a:lnTo>
                    <a:pt x="137" y="53"/>
                  </a:lnTo>
                  <a:lnTo>
                    <a:pt x="139" y="49"/>
                  </a:lnTo>
                  <a:lnTo>
                    <a:pt x="139" y="39"/>
                  </a:lnTo>
                  <a:lnTo>
                    <a:pt x="137" y="36"/>
                  </a:lnTo>
                  <a:lnTo>
                    <a:pt x="131" y="29"/>
                  </a:lnTo>
                  <a:lnTo>
                    <a:pt x="127" y="28"/>
                  </a:lnTo>
                  <a:lnTo>
                    <a:pt x="21" y="0"/>
                  </a:lnTo>
                  <a:lnTo>
                    <a:pt x="11" y="0"/>
                  </a:lnTo>
                  <a:lnTo>
                    <a:pt x="8" y="1"/>
                  </a:lnTo>
                  <a:lnTo>
                    <a:pt x="1" y="8"/>
                  </a:lnTo>
                  <a:lnTo>
                    <a:pt x="0" y="11"/>
                  </a:lnTo>
                  <a:lnTo>
                    <a:pt x="0" y="21"/>
                  </a:lnTo>
                  <a:lnTo>
                    <a:pt x="1" y="24"/>
                  </a:lnTo>
                  <a:lnTo>
                    <a:pt x="8" y="31"/>
                  </a:lnTo>
                  <a:lnTo>
                    <a:pt x="11" y="33"/>
                  </a:lnTo>
                  <a:lnTo>
                    <a:pt x="117" y="6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4949" name="Freeform 21"/>
            <p:cNvSpPr>
              <a:spLocks/>
            </p:cNvSpPr>
            <p:nvPr/>
          </p:nvSpPr>
          <p:spPr bwMode="auto">
            <a:xfrm>
              <a:off x="5035" y="1316"/>
              <a:ext cx="132" cy="60"/>
            </a:xfrm>
            <a:custGeom>
              <a:avLst/>
              <a:gdLst/>
              <a:ahLst/>
              <a:cxnLst>
                <a:cxn ang="0">
                  <a:pos x="121" y="33"/>
                </a:cxn>
                <a:cxn ang="0">
                  <a:pos x="124" y="31"/>
                </a:cxn>
                <a:cxn ang="0">
                  <a:pos x="131" y="25"/>
                </a:cxn>
                <a:cxn ang="0">
                  <a:pos x="132" y="22"/>
                </a:cxn>
                <a:cxn ang="0">
                  <a:pos x="132" y="12"/>
                </a:cxn>
                <a:cxn ang="0">
                  <a:pos x="131" y="8"/>
                </a:cxn>
                <a:cxn ang="0">
                  <a:pos x="124" y="2"/>
                </a:cxn>
                <a:cxn ang="0">
                  <a:pos x="121" y="0"/>
                </a:cxn>
                <a:cxn ang="0">
                  <a:pos x="111" y="0"/>
                </a:cxn>
                <a:cxn ang="0">
                  <a:pos x="11" y="27"/>
                </a:cxn>
                <a:cxn ang="0">
                  <a:pos x="8" y="28"/>
                </a:cxn>
                <a:cxn ang="0">
                  <a:pos x="1" y="35"/>
                </a:cxn>
                <a:cxn ang="0">
                  <a:pos x="0" y="38"/>
                </a:cxn>
                <a:cxn ang="0">
                  <a:pos x="0" y="48"/>
                </a:cxn>
                <a:cxn ang="0">
                  <a:pos x="1" y="51"/>
                </a:cxn>
                <a:cxn ang="0">
                  <a:pos x="8" y="58"/>
                </a:cxn>
                <a:cxn ang="0">
                  <a:pos x="11" y="60"/>
                </a:cxn>
                <a:cxn ang="0">
                  <a:pos x="21" y="60"/>
                </a:cxn>
                <a:cxn ang="0">
                  <a:pos x="121" y="33"/>
                </a:cxn>
              </a:cxnLst>
              <a:rect l="0" t="0" r="r" b="b"/>
              <a:pathLst>
                <a:path w="132" h="60">
                  <a:moveTo>
                    <a:pt x="121" y="33"/>
                  </a:moveTo>
                  <a:lnTo>
                    <a:pt x="124" y="31"/>
                  </a:lnTo>
                  <a:lnTo>
                    <a:pt x="131" y="25"/>
                  </a:lnTo>
                  <a:lnTo>
                    <a:pt x="132" y="22"/>
                  </a:lnTo>
                  <a:lnTo>
                    <a:pt x="132" y="12"/>
                  </a:lnTo>
                  <a:lnTo>
                    <a:pt x="131" y="8"/>
                  </a:lnTo>
                  <a:lnTo>
                    <a:pt x="124" y="2"/>
                  </a:lnTo>
                  <a:lnTo>
                    <a:pt x="121" y="0"/>
                  </a:lnTo>
                  <a:lnTo>
                    <a:pt x="111" y="0"/>
                  </a:lnTo>
                  <a:lnTo>
                    <a:pt x="11" y="27"/>
                  </a:lnTo>
                  <a:lnTo>
                    <a:pt x="8" y="28"/>
                  </a:lnTo>
                  <a:lnTo>
                    <a:pt x="1" y="35"/>
                  </a:lnTo>
                  <a:lnTo>
                    <a:pt x="0" y="38"/>
                  </a:lnTo>
                  <a:lnTo>
                    <a:pt x="0" y="48"/>
                  </a:lnTo>
                  <a:lnTo>
                    <a:pt x="1" y="51"/>
                  </a:lnTo>
                  <a:lnTo>
                    <a:pt x="8" y="58"/>
                  </a:lnTo>
                  <a:lnTo>
                    <a:pt x="11" y="60"/>
                  </a:lnTo>
                  <a:lnTo>
                    <a:pt x="21" y="60"/>
                  </a:lnTo>
                  <a:lnTo>
                    <a:pt x="121" y="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4950" name="Freeform 22"/>
            <p:cNvSpPr>
              <a:spLocks/>
            </p:cNvSpPr>
            <p:nvPr/>
          </p:nvSpPr>
          <p:spPr bwMode="auto">
            <a:xfrm>
              <a:off x="5028" y="1351"/>
              <a:ext cx="146" cy="68"/>
            </a:xfrm>
            <a:custGeom>
              <a:avLst/>
              <a:gdLst/>
              <a:ahLst/>
              <a:cxnLst>
                <a:cxn ang="0">
                  <a:pos x="124" y="68"/>
                </a:cxn>
                <a:cxn ang="0">
                  <a:pos x="133" y="68"/>
                </a:cxn>
                <a:cxn ang="0">
                  <a:pos x="138" y="66"/>
                </a:cxn>
                <a:cxn ang="0">
                  <a:pos x="141" y="63"/>
                </a:cxn>
                <a:cxn ang="0">
                  <a:pos x="143" y="59"/>
                </a:cxn>
                <a:cxn ang="0">
                  <a:pos x="146" y="56"/>
                </a:cxn>
                <a:cxn ang="0">
                  <a:pos x="146" y="48"/>
                </a:cxn>
                <a:cxn ang="0">
                  <a:pos x="144" y="43"/>
                </a:cxn>
                <a:cxn ang="0">
                  <a:pos x="141" y="40"/>
                </a:cxn>
                <a:cxn ang="0">
                  <a:pos x="138" y="38"/>
                </a:cxn>
                <a:cxn ang="0">
                  <a:pos x="134" y="35"/>
                </a:cxn>
                <a:cxn ang="0">
                  <a:pos x="22" y="0"/>
                </a:cxn>
                <a:cxn ang="0">
                  <a:pos x="13" y="0"/>
                </a:cxn>
                <a:cxn ang="0">
                  <a:pos x="8" y="1"/>
                </a:cxn>
                <a:cxn ang="0">
                  <a:pos x="5" y="5"/>
                </a:cxn>
                <a:cxn ang="0">
                  <a:pos x="3" y="8"/>
                </a:cxn>
                <a:cxn ang="0">
                  <a:pos x="0" y="11"/>
                </a:cxn>
                <a:cxn ang="0">
                  <a:pos x="0" y="20"/>
                </a:cxn>
                <a:cxn ang="0">
                  <a:pos x="2" y="25"/>
                </a:cxn>
                <a:cxn ang="0">
                  <a:pos x="5" y="28"/>
                </a:cxn>
                <a:cxn ang="0">
                  <a:pos x="8" y="30"/>
                </a:cxn>
                <a:cxn ang="0">
                  <a:pos x="12" y="33"/>
                </a:cxn>
                <a:cxn ang="0">
                  <a:pos x="124" y="68"/>
                </a:cxn>
              </a:cxnLst>
              <a:rect l="0" t="0" r="r" b="b"/>
              <a:pathLst>
                <a:path w="146" h="68">
                  <a:moveTo>
                    <a:pt x="124" y="68"/>
                  </a:moveTo>
                  <a:lnTo>
                    <a:pt x="133" y="68"/>
                  </a:lnTo>
                  <a:lnTo>
                    <a:pt x="138" y="66"/>
                  </a:lnTo>
                  <a:lnTo>
                    <a:pt x="141" y="63"/>
                  </a:lnTo>
                  <a:lnTo>
                    <a:pt x="143" y="59"/>
                  </a:lnTo>
                  <a:lnTo>
                    <a:pt x="146" y="56"/>
                  </a:lnTo>
                  <a:lnTo>
                    <a:pt x="146" y="48"/>
                  </a:lnTo>
                  <a:lnTo>
                    <a:pt x="144" y="43"/>
                  </a:lnTo>
                  <a:lnTo>
                    <a:pt x="141" y="40"/>
                  </a:lnTo>
                  <a:lnTo>
                    <a:pt x="138" y="38"/>
                  </a:lnTo>
                  <a:lnTo>
                    <a:pt x="134" y="35"/>
                  </a:lnTo>
                  <a:lnTo>
                    <a:pt x="22" y="0"/>
                  </a:lnTo>
                  <a:lnTo>
                    <a:pt x="13" y="0"/>
                  </a:lnTo>
                  <a:lnTo>
                    <a:pt x="8" y="1"/>
                  </a:lnTo>
                  <a:lnTo>
                    <a:pt x="5" y="5"/>
                  </a:lnTo>
                  <a:lnTo>
                    <a:pt x="3" y="8"/>
                  </a:lnTo>
                  <a:lnTo>
                    <a:pt x="0" y="11"/>
                  </a:lnTo>
                  <a:lnTo>
                    <a:pt x="0" y="20"/>
                  </a:lnTo>
                  <a:lnTo>
                    <a:pt x="2" y="25"/>
                  </a:lnTo>
                  <a:lnTo>
                    <a:pt x="5" y="28"/>
                  </a:lnTo>
                  <a:lnTo>
                    <a:pt x="8" y="30"/>
                  </a:lnTo>
                  <a:lnTo>
                    <a:pt x="12" y="33"/>
                  </a:lnTo>
                  <a:lnTo>
                    <a:pt x="124" y="6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4951" name="Freeform 23"/>
            <p:cNvSpPr>
              <a:spLocks/>
            </p:cNvSpPr>
            <p:nvPr/>
          </p:nvSpPr>
          <p:spPr bwMode="auto">
            <a:xfrm>
              <a:off x="3718" y="1422"/>
              <a:ext cx="147" cy="40"/>
            </a:xfrm>
            <a:custGeom>
              <a:avLst/>
              <a:gdLst/>
              <a:ahLst/>
              <a:cxnLst>
                <a:cxn ang="0">
                  <a:pos x="18" y="0"/>
                </a:cxn>
                <a:cxn ang="0">
                  <a:pos x="13" y="0"/>
                </a:cxn>
                <a:cxn ang="0">
                  <a:pos x="10" y="2"/>
                </a:cxn>
                <a:cxn ang="0">
                  <a:pos x="5" y="5"/>
                </a:cxn>
                <a:cxn ang="0">
                  <a:pos x="2" y="12"/>
                </a:cxn>
                <a:cxn ang="0">
                  <a:pos x="0" y="15"/>
                </a:cxn>
                <a:cxn ang="0">
                  <a:pos x="0" y="20"/>
                </a:cxn>
                <a:cxn ang="0">
                  <a:pos x="2" y="23"/>
                </a:cxn>
                <a:cxn ang="0">
                  <a:pos x="5" y="28"/>
                </a:cxn>
                <a:cxn ang="0">
                  <a:pos x="12" y="31"/>
                </a:cxn>
                <a:cxn ang="0">
                  <a:pos x="15" y="33"/>
                </a:cxn>
                <a:cxn ang="0">
                  <a:pos x="129" y="40"/>
                </a:cxn>
                <a:cxn ang="0">
                  <a:pos x="134" y="40"/>
                </a:cxn>
                <a:cxn ang="0">
                  <a:pos x="138" y="38"/>
                </a:cxn>
                <a:cxn ang="0">
                  <a:pos x="143" y="35"/>
                </a:cxn>
                <a:cxn ang="0">
                  <a:pos x="146" y="28"/>
                </a:cxn>
                <a:cxn ang="0">
                  <a:pos x="147" y="25"/>
                </a:cxn>
                <a:cxn ang="0">
                  <a:pos x="147" y="20"/>
                </a:cxn>
                <a:cxn ang="0">
                  <a:pos x="146" y="17"/>
                </a:cxn>
                <a:cxn ang="0">
                  <a:pos x="143" y="12"/>
                </a:cxn>
                <a:cxn ang="0">
                  <a:pos x="136" y="8"/>
                </a:cxn>
                <a:cxn ang="0">
                  <a:pos x="133" y="7"/>
                </a:cxn>
                <a:cxn ang="0">
                  <a:pos x="18" y="0"/>
                </a:cxn>
              </a:cxnLst>
              <a:rect l="0" t="0" r="r" b="b"/>
              <a:pathLst>
                <a:path w="147" h="40">
                  <a:moveTo>
                    <a:pt x="18" y="0"/>
                  </a:moveTo>
                  <a:lnTo>
                    <a:pt x="13" y="0"/>
                  </a:lnTo>
                  <a:lnTo>
                    <a:pt x="10" y="2"/>
                  </a:lnTo>
                  <a:lnTo>
                    <a:pt x="5" y="5"/>
                  </a:lnTo>
                  <a:lnTo>
                    <a:pt x="2" y="12"/>
                  </a:lnTo>
                  <a:lnTo>
                    <a:pt x="0" y="15"/>
                  </a:lnTo>
                  <a:lnTo>
                    <a:pt x="0" y="20"/>
                  </a:lnTo>
                  <a:lnTo>
                    <a:pt x="2" y="23"/>
                  </a:lnTo>
                  <a:lnTo>
                    <a:pt x="5" y="28"/>
                  </a:lnTo>
                  <a:lnTo>
                    <a:pt x="12" y="31"/>
                  </a:lnTo>
                  <a:lnTo>
                    <a:pt x="15" y="33"/>
                  </a:lnTo>
                  <a:lnTo>
                    <a:pt x="129" y="40"/>
                  </a:lnTo>
                  <a:lnTo>
                    <a:pt x="134" y="40"/>
                  </a:lnTo>
                  <a:lnTo>
                    <a:pt x="138" y="38"/>
                  </a:lnTo>
                  <a:lnTo>
                    <a:pt x="143" y="35"/>
                  </a:lnTo>
                  <a:lnTo>
                    <a:pt x="146" y="28"/>
                  </a:lnTo>
                  <a:lnTo>
                    <a:pt x="147" y="25"/>
                  </a:lnTo>
                  <a:lnTo>
                    <a:pt x="147" y="20"/>
                  </a:lnTo>
                  <a:lnTo>
                    <a:pt x="146" y="17"/>
                  </a:lnTo>
                  <a:lnTo>
                    <a:pt x="143" y="12"/>
                  </a:lnTo>
                  <a:lnTo>
                    <a:pt x="136" y="8"/>
                  </a:lnTo>
                  <a:lnTo>
                    <a:pt x="133" y="7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4952" name="Freeform 24"/>
            <p:cNvSpPr>
              <a:spLocks/>
            </p:cNvSpPr>
            <p:nvPr/>
          </p:nvSpPr>
          <p:spPr bwMode="auto">
            <a:xfrm>
              <a:off x="3718" y="1429"/>
              <a:ext cx="118" cy="104"/>
            </a:xfrm>
            <a:custGeom>
              <a:avLst/>
              <a:gdLst/>
              <a:ahLst/>
              <a:cxnLst>
                <a:cxn ang="0">
                  <a:pos x="27" y="3"/>
                </a:cxn>
                <a:cxn ang="0">
                  <a:pos x="20" y="0"/>
                </a:cxn>
                <a:cxn ang="0">
                  <a:pos x="15" y="0"/>
                </a:cxn>
                <a:cxn ang="0">
                  <a:pos x="12" y="1"/>
                </a:cxn>
                <a:cxn ang="0">
                  <a:pos x="7" y="3"/>
                </a:cxn>
                <a:cxn ang="0">
                  <a:pos x="3" y="6"/>
                </a:cxn>
                <a:cxn ang="0">
                  <a:pos x="0" y="13"/>
                </a:cxn>
                <a:cxn ang="0">
                  <a:pos x="0" y="18"/>
                </a:cxn>
                <a:cxn ang="0">
                  <a:pos x="2" y="21"/>
                </a:cxn>
                <a:cxn ang="0">
                  <a:pos x="3" y="26"/>
                </a:cxn>
                <a:cxn ang="0">
                  <a:pos x="7" y="29"/>
                </a:cxn>
                <a:cxn ang="0">
                  <a:pos x="91" y="101"/>
                </a:cxn>
                <a:cxn ang="0">
                  <a:pos x="98" y="104"/>
                </a:cxn>
                <a:cxn ang="0">
                  <a:pos x="103" y="104"/>
                </a:cxn>
                <a:cxn ang="0">
                  <a:pos x="106" y="102"/>
                </a:cxn>
                <a:cxn ang="0">
                  <a:pos x="111" y="101"/>
                </a:cxn>
                <a:cxn ang="0">
                  <a:pos x="114" y="97"/>
                </a:cxn>
                <a:cxn ang="0">
                  <a:pos x="118" y="91"/>
                </a:cxn>
                <a:cxn ang="0">
                  <a:pos x="118" y="86"/>
                </a:cxn>
                <a:cxn ang="0">
                  <a:pos x="116" y="82"/>
                </a:cxn>
                <a:cxn ang="0">
                  <a:pos x="114" y="77"/>
                </a:cxn>
                <a:cxn ang="0">
                  <a:pos x="111" y="74"/>
                </a:cxn>
                <a:cxn ang="0">
                  <a:pos x="27" y="3"/>
                </a:cxn>
              </a:cxnLst>
              <a:rect l="0" t="0" r="r" b="b"/>
              <a:pathLst>
                <a:path w="118" h="104">
                  <a:moveTo>
                    <a:pt x="27" y="3"/>
                  </a:moveTo>
                  <a:lnTo>
                    <a:pt x="20" y="0"/>
                  </a:lnTo>
                  <a:lnTo>
                    <a:pt x="15" y="0"/>
                  </a:lnTo>
                  <a:lnTo>
                    <a:pt x="12" y="1"/>
                  </a:lnTo>
                  <a:lnTo>
                    <a:pt x="7" y="3"/>
                  </a:lnTo>
                  <a:lnTo>
                    <a:pt x="3" y="6"/>
                  </a:lnTo>
                  <a:lnTo>
                    <a:pt x="0" y="13"/>
                  </a:lnTo>
                  <a:lnTo>
                    <a:pt x="0" y="18"/>
                  </a:lnTo>
                  <a:lnTo>
                    <a:pt x="2" y="21"/>
                  </a:lnTo>
                  <a:lnTo>
                    <a:pt x="3" y="26"/>
                  </a:lnTo>
                  <a:lnTo>
                    <a:pt x="7" y="29"/>
                  </a:lnTo>
                  <a:lnTo>
                    <a:pt x="91" y="101"/>
                  </a:lnTo>
                  <a:lnTo>
                    <a:pt x="98" y="104"/>
                  </a:lnTo>
                  <a:lnTo>
                    <a:pt x="103" y="104"/>
                  </a:lnTo>
                  <a:lnTo>
                    <a:pt x="106" y="102"/>
                  </a:lnTo>
                  <a:lnTo>
                    <a:pt x="111" y="101"/>
                  </a:lnTo>
                  <a:lnTo>
                    <a:pt x="114" y="97"/>
                  </a:lnTo>
                  <a:lnTo>
                    <a:pt x="118" y="91"/>
                  </a:lnTo>
                  <a:lnTo>
                    <a:pt x="118" y="86"/>
                  </a:lnTo>
                  <a:lnTo>
                    <a:pt x="116" y="82"/>
                  </a:lnTo>
                  <a:lnTo>
                    <a:pt x="114" y="77"/>
                  </a:lnTo>
                  <a:lnTo>
                    <a:pt x="111" y="74"/>
                  </a:lnTo>
                  <a:lnTo>
                    <a:pt x="27" y="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4953" name="Group 25"/>
          <p:cNvGrpSpPr>
            <a:grpSpLocks/>
          </p:cNvGrpSpPr>
          <p:nvPr/>
        </p:nvGrpSpPr>
        <p:grpSpPr bwMode="auto">
          <a:xfrm>
            <a:off x="4463988" y="3508710"/>
            <a:ext cx="3692525" cy="3268662"/>
            <a:chOff x="3264" y="1968"/>
            <a:chExt cx="2326" cy="2059"/>
          </a:xfrm>
        </p:grpSpPr>
        <p:sp>
          <p:nvSpPr>
            <p:cNvPr id="124954" name="Freeform 26"/>
            <p:cNvSpPr>
              <a:spLocks/>
            </p:cNvSpPr>
            <p:nvPr/>
          </p:nvSpPr>
          <p:spPr bwMode="auto">
            <a:xfrm>
              <a:off x="3662" y="2354"/>
              <a:ext cx="367" cy="367"/>
            </a:xfrm>
            <a:custGeom>
              <a:avLst/>
              <a:gdLst/>
              <a:ahLst/>
              <a:cxnLst>
                <a:cxn ang="0">
                  <a:pos x="3" y="219"/>
                </a:cxn>
                <a:cxn ang="0">
                  <a:pos x="14" y="254"/>
                </a:cxn>
                <a:cxn ang="0">
                  <a:pos x="40" y="299"/>
                </a:cxn>
                <a:cxn ang="0">
                  <a:pos x="81" y="335"/>
                </a:cxn>
                <a:cxn ang="0">
                  <a:pos x="110" y="352"/>
                </a:cxn>
                <a:cxn ang="0">
                  <a:pos x="146" y="363"/>
                </a:cxn>
                <a:cxn ang="0">
                  <a:pos x="181" y="367"/>
                </a:cxn>
                <a:cxn ang="0">
                  <a:pos x="211" y="364"/>
                </a:cxn>
                <a:cxn ang="0">
                  <a:pos x="245" y="357"/>
                </a:cxn>
                <a:cxn ang="0">
                  <a:pos x="285" y="335"/>
                </a:cxn>
                <a:cxn ang="0">
                  <a:pos x="344" y="270"/>
                </a:cxn>
                <a:cxn ang="0">
                  <a:pos x="358" y="237"/>
                </a:cxn>
                <a:cxn ang="0">
                  <a:pos x="366" y="202"/>
                </a:cxn>
                <a:cxn ang="0">
                  <a:pos x="366" y="174"/>
                </a:cxn>
                <a:cxn ang="0">
                  <a:pos x="361" y="135"/>
                </a:cxn>
                <a:cxn ang="0">
                  <a:pos x="347" y="102"/>
                </a:cxn>
                <a:cxn ang="0">
                  <a:pos x="326" y="65"/>
                </a:cxn>
                <a:cxn ang="0">
                  <a:pos x="285" y="31"/>
                </a:cxn>
                <a:cxn ang="0">
                  <a:pos x="245" y="9"/>
                </a:cxn>
                <a:cxn ang="0">
                  <a:pos x="211" y="2"/>
                </a:cxn>
                <a:cxn ang="0">
                  <a:pos x="146" y="3"/>
                </a:cxn>
                <a:cxn ang="0">
                  <a:pos x="110" y="14"/>
                </a:cxn>
                <a:cxn ang="0">
                  <a:pos x="81" y="31"/>
                </a:cxn>
                <a:cxn ang="0">
                  <a:pos x="31" y="81"/>
                </a:cxn>
                <a:cxn ang="0">
                  <a:pos x="14" y="110"/>
                </a:cxn>
                <a:cxn ang="0">
                  <a:pos x="3" y="146"/>
                </a:cxn>
                <a:cxn ang="0">
                  <a:pos x="19" y="183"/>
                </a:cxn>
                <a:cxn ang="0">
                  <a:pos x="23" y="141"/>
                </a:cxn>
                <a:cxn ang="0">
                  <a:pos x="34" y="112"/>
                </a:cxn>
                <a:cxn ang="0">
                  <a:pos x="51" y="82"/>
                </a:cxn>
                <a:cxn ang="0">
                  <a:pos x="71" y="62"/>
                </a:cxn>
                <a:cxn ang="0">
                  <a:pos x="96" y="42"/>
                </a:cxn>
                <a:cxn ang="0">
                  <a:pos x="126" y="28"/>
                </a:cxn>
                <a:cxn ang="0">
                  <a:pos x="157" y="20"/>
                </a:cxn>
                <a:cxn ang="0">
                  <a:pos x="208" y="20"/>
                </a:cxn>
                <a:cxn ang="0">
                  <a:pos x="239" y="28"/>
                </a:cxn>
                <a:cxn ang="0">
                  <a:pos x="276" y="47"/>
                </a:cxn>
                <a:cxn ang="0">
                  <a:pos x="310" y="78"/>
                </a:cxn>
                <a:cxn ang="0">
                  <a:pos x="329" y="104"/>
                </a:cxn>
                <a:cxn ang="0">
                  <a:pos x="340" y="133"/>
                </a:cxn>
                <a:cxn ang="0">
                  <a:pos x="347" y="164"/>
                </a:cxn>
                <a:cxn ang="0">
                  <a:pos x="347" y="189"/>
                </a:cxn>
                <a:cxn ang="0">
                  <a:pos x="343" y="223"/>
                </a:cxn>
                <a:cxn ang="0">
                  <a:pos x="332" y="253"/>
                </a:cxn>
                <a:cxn ang="0">
                  <a:pos x="287" y="310"/>
                </a:cxn>
                <a:cxn ang="0">
                  <a:pos x="245" y="336"/>
                </a:cxn>
                <a:cxn ang="0">
                  <a:pos x="216" y="344"/>
                </a:cxn>
                <a:cxn ang="0">
                  <a:pos x="181" y="349"/>
                </a:cxn>
                <a:cxn ang="0">
                  <a:pos x="157" y="346"/>
                </a:cxn>
                <a:cxn ang="0">
                  <a:pos x="126" y="338"/>
                </a:cxn>
                <a:cxn ang="0">
                  <a:pos x="96" y="324"/>
                </a:cxn>
                <a:cxn ang="0">
                  <a:pos x="67" y="299"/>
                </a:cxn>
                <a:cxn ang="0">
                  <a:pos x="37" y="261"/>
                </a:cxn>
                <a:cxn ang="0">
                  <a:pos x="27" y="231"/>
                </a:cxn>
                <a:cxn ang="0">
                  <a:pos x="19" y="200"/>
                </a:cxn>
              </a:cxnLst>
              <a:rect l="0" t="0" r="r" b="b"/>
              <a:pathLst>
                <a:path w="367" h="367">
                  <a:moveTo>
                    <a:pt x="0" y="183"/>
                  </a:moveTo>
                  <a:lnTo>
                    <a:pt x="0" y="200"/>
                  </a:lnTo>
                  <a:lnTo>
                    <a:pt x="2" y="211"/>
                  </a:lnTo>
                  <a:lnTo>
                    <a:pt x="3" y="219"/>
                  </a:lnTo>
                  <a:lnTo>
                    <a:pt x="5" y="230"/>
                  </a:lnTo>
                  <a:lnTo>
                    <a:pt x="8" y="237"/>
                  </a:lnTo>
                  <a:lnTo>
                    <a:pt x="10" y="245"/>
                  </a:lnTo>
                  <a:lnTo>
                    <a:pt x="14" y="254"/>
                  </a:lnTo>
                  <a:lnTo>
                    <a:pt x="19" y="262"/>
                  </a:lnTo>
                  <a:lnTo>
                    <a:pt x="22" y="270"/>
                  </a:lnTo>
                  <a:lnTo>
                    <a:pt x="31" y="285"/>
                  </a:lnTo>
                  <a:lnTo>
                    <a:pt x="40" y="299"/>
                  </a:lnTo>
                  <a:lnTo>
                    <a:pt x="47" y="305"/>
                  </a:lnTo>
                  <a:lnTo>
                    <a:pt x="51" y="312"/>
                  </a:lnTo>
                  <a:lnTo>
                    <a:pt x="65" y="326"/>
                  </a:lnTo>
                  <a:lnTo>
                    <a:pt x="81" y="335"/>
                  </a:lnTo>
                  <a:lnTo>
                    <a:pt x="87" y="340"/>
                  </a:lnTo>
                  <a:lnTo>
                    <a:pt x="95" y="344"/>
                  </a:lnTo>
                  <a:lnTo>
                    <a:pt x="102" y="347"/>
                  </a:lnTo>
                  <a:lnTo>
                    <a:pt x="110" y="352"/>
                  </a:lnTo>
                  <a:lnTo>
                    <a:pt x="120" y="357"/>
                  </a:lnTo>
                  <a:lnTo>
                    <a:pt x="127" y="358"/>
                  </a:lnTo>
                  <a:lnTo>
                    <a:pt x="135" y="361"/>
                  </a:lnTo>
                  <a:lnTo>
                    <a:pt x="146" y="363"/>
                  </a:lnTo>
                  <a:lnTo>
                    <a:pt x="154" y="364"/>
                  </a:lnTo>
                  <a:lnTo>
                    <a:pt x="163" y="366"/>
                  </a:lnTo>
                  <a:lnTo>
                    <a:pt x="172" y="366"/>
                  </a:lnTo>
                  <a:lnTo>
                    <a:pt x="181" y="367"/>
                  </a:lnTo>
                  <a:lnTo>
                    <a:pt x="185" y="367"/>
                  </a:lnTo>
                  <a:lnTo>
                    <a:pt x="192" y="366"/>
                  </a:lnTo>
                  <a:lnTo>
                    <a:pt x="200" y="366"/>
                  </a:lnTo>
                  <a:lnTo>
                    <a:pt x="211" y="364"/>
                  </a:lnTo>
                  <a:lnTo>
                    <a:pt x="219" y="363"/>
                  </a:lnTo>
                  <a:lnTo>
                    <a:pt x="230" y="361"/>
                  </a:lnTo>
                  <a:lnTo>
                    <a:pt x="237" y="358"/>
                  </a:lnTo>
                  <a:lnTo>
                    <a:pt x="245" y="357"/>
                  </a:lnTo>
                  <a:lnTo>
                    <a:pt x="254" y="352"/>
                  </a:lnTo>
                  <a:lnTo>
                    <a:pt x="262" y="347"/>
                  </a:lnTo>
                  <a:lnTo>
                    <a:pt x="270" y="344"/>
                  </a:lnTo>
                  <a:lnTo>
                    <a:pt x="285" y="335"/>
                  </a:lnTo>
                  <a:lnTo>
                    <a:pt x="299" y="326"/>
                  </a:lnTo>
                  <a:lnTo>
                    <a:pt x="326" y="299"/>
                  </a:lnTo>
                  <a:lnTo>
                    <a:pt x="335" y="285"/>
                  </a:lnTo>
                  <a:lnTo>
                    <a:pt x="344" y="270"/>
                  </a:lnTo>
                  <a:lnTo>
                    <a:pt x="347" y="262"/>
                  </a:lnTo>
                  <a:lnTo>
                    <a:pt x="352" y="254"/>
                  </a:lnTo>
                  <a:lnTo>
                    <a:pt x="357" y="245"/>
                  </a:lnTo>
                  <a:lnTo>
                    <a:pt x="358" y="237"/>
                  </a:lnTo>
                  <a:lnTo>
                    <a:pt x="361" y="230"/>
                  </a:lnTo>
                  <a:lnTo>
                    <a:pt x="363" y="219"/>
                  </a:lnTo>
                  <a:lnTo>
                    <a:pt x="364" y="211"/>
                  </a:lnTo>
                  <a:lnTo>
                    <a:pt x="366" y="202"/>
                  </a:lnTo>
                  <a:lnTo>
                    <a:pt x="366" y="192"/>
                  </a:lnTo>
                  <a:lnTo>
                    <a:pt x="367" y="185"/>
                  </a:lnTo>
                  <a:lnTo>
                    <a:pt x="367" y="181"/>
                  </a:lnTo>
                  <a:lnTo>
                    <a:pt x="366" y="174"/>
                  </a:lnTo>
                  <a:lnTo>
                    <a:pt x="366" y="164"/>
                  </a:lnTo>
                  <a:lnTo>
                    <a:pt x="364" y="154"/>
                  </a:lnTo>
                  <a:lnTo>
                    <a:pt x="363" y="146"/>
                  </a:lnTo>
                  <a:lnTo>
                    <a:pt x="361" y="135"/>
                  </a:lnTo>
                  <a:lnTo>
                    <a:pt x="358" y="127"/>
                  </a:lnTo>
                  <a:lnTo>
                    <a:pt x="357" y="119"/>
                  </a:lnTo>
                  <a:lnTo>
                    <a:pt x="352" y="110"/>
                  </a:lnTo>
                  <a:lnTo>
                    <a:pt x="347" y="102"/>
                  </a:lnTo>
                  <a:lnTo>
                    <a:pt x="344" y="95"/>
                  </a:lnTo>
                  <a:lnTo>
                    <a:pt x="340" y="87"/>
                  </a:lnTo>
                  <a:lnTo>
                    <a:pt x="335" y="81"/>
                  </a:lnTo>
                  <a:lnTo>
                    <a:pt x="326" y="65"/>
                  </a:lnTo>
                  <a:lnTo>
                    <a:pt x="312" y="51"/>
                  </a:lnTo>
                  <a:lnTo>
                    <a:pt x="305" y="47"/>
                  </a:lnTo>
                  <a:lnTo>
                    <a:pt x="299" y="40"/>
                  </a:lnTo>
                  <a:lnTo>
                    <a:pt x="285" y="31"/>
                  </a:lnTo>
                  <a:lnTo>
                    <a:pt x="270" y="22"/>
                  </a:lnTo>
                  <a:lnTo>
                    <a:pt x="262" y="19"/>
                  </a:lnTo>
                  <a:lnTo>
                    <a:pt x="254" y="14"/>
                  </a:lnTo>
                  <a:lnTo>
                    <a:pt x="245" y="9"/>
                  </a:lnTo>
                  <a:lnTo>
                    <a:pt x="237" y="8"/>
                  </a:lnTo>
                  <a:lnTo>
                    <a:pt x="230" y="5"/>
                  </a:lnTo>
                  <a:lnTo>
                    <a:pt x="219" y="3"/>
                  </a:lnTo>
                  <a:lnTo>
                    <a:pt x="211" y="2"/>
                  </a:lnTo>
                  <a:lnTo>
                    <a:pt x="202" y="0"/>
                  </a:lnTo>
                  <a:lnTo>
                    <a:pt x="164" y="0"/>
                  </a:lnTo>
                  <a:lnTo>
                    <a:pt x="154" y="2"/>
                  </a:lnTo>
                  <a:lnTo>
                    <a:pt x="146" y="3"/>
                  </a:lnTo>
                  <a:lnTo>
                    <a:pt x="135" y="5"/>
                  </a:lnTo>
                  <a:lnTo>
                    <a:pt x="127" y="8"/>
                  </a:lnTo>
                  <a:lnTo>
                    <a:pt x="120" y="9"/>
                  </a:lnTo>
                  <a:lnTo>
                    <a:pt x="110" y="14"/>
                  </a:lnTo>
                  <a:lnTo>
                    <a:pt x="102" y="19"/>
                  </a:lnTo>
                  <a:lnTo>
                    <a:pt x="95" y="22"/>
                  </a:lnTo>
                  <a:lnTo>
                    <a:pt x="87" y="26"/>
                  </a:lnTo>
                  <a:lnTo>
                    <a:pt x="81" y="31"/>
                  </a:lnTo>
                  <a:lnTo>
                    <a:pt x="65" y="40"/>
                  </a:lnTo>
                  <a:lnTo>
                    <a:pt x="53" y="53"/>
                  </a:lnTo>
                  <a:lnTo>
                    <a:pt x="40" y="65"/>
                  </a:lnTo>
                  <a:lnTo>
                    <a:pt x="31" y="81"/>
                  </a:lnTo>
                  <a:lnTo>
                    <a:pt x="27" y="87"/>
                  </a:lnTo>
                  <a:lnTo>
                    <a:pt x="22" y="95"/>
                  </a:lnTo>
                  <a:lnTo>
                    <a:pt x="19" y="102"/>
                  </a:lnTo>
                  <a:lnTo>
                    <a:pt x="14" y="110"/>
                  </a:lnTo>
                  <a:lnTo>
                    <a:pt x="10" y="119"/>
                  </a:lnTo>
                  <a:lnTo>
                    <a:pt x="8" y="127"/>
                  </a:lnTo>
                  <a:lnTo>
                    <a:pt x="5" y="135"/>
                  </a:lnTo>
                  <a:lnTo>
                    <a:pt x="3" y="146"/>
                  </a:lnTo>
                  <a:lnTo>
                    <a:pt x="2" y="154"/>
                  </a:lnTo>
                  <a:lnTo>
                    <a:pt x="0" y="163"/>
                  </a:lnTo>
                  <a:lnTo>
                    <a:pt x="0" y="183"/>
                  </a:lnTo>
                  <a:lnTo>
                    <a:pt x="19" y="183"/>
                  </a:lnTo>
                  <a:lnTo>
                    <a:pt x="19" y="166"/>
                  </a:lnTo>
                  <a:lnTo>
                    <a:pt x="20" y="157"/>
                  </a:lnTo>
                  <a:lnTo>
                    <a:pt x="22" y="149"/>
                  </a:lnTo>
                  <a:lnTo>
                    <a:pt x="23" y="141"/>
                  </a:lnTo>
                  <a:lnTo>
                    <a:pt x="27" y="133"/>
                  </a:lnTo>
                  <a:lnTo>
                    <a:pt x="28" y="126"/>
                  </a:lnTo>
                  <a:lnTo>
                    <a:pt x="30" y="119"/>
                  </a:lnTo>
                  <a:lnTo>
                    <a:pt x="34" y="112"/>
                  </a:lnTo>
                  <a:lnTo>
                    <a:pt x="37" y="104"/>
                  </a:lnTo>
                  <a:lnTo>
                    <a:pt x="42" y="96"/>
                  </a:lnTo>
                  <a:lnTo>
                    <a:pt x="47" y="90"/>
                  </a:lnTo>
                  <a:lnTo>
                    <a:pt x="51" y="82"/>
                  </a:lnTo>
                  <a:lnTo>
                    <a:pt x="56" y="78"/>
                  </a:lnTo>
                  <a:lnTo>
                    <a:pt x="62" y="71"/>
                  </a:lnTo>
                  <a:lnTo>
                    <a:pt x="65" y="65"/>
                  </a:lnTo>
                  <a:lnTo>
                    <a:pt x="71" y="62"/>
                  </a:lnTo>
                  <a:lnTo>
                    <a:pt x="78" y="56"/>
                  </a:lnTo>
                  <a:lnTo>
                    <a:pt x="82" y="51"/>
                  </a:lnTo>
                  <a:lnTo>
                    <a:pt x="90" y="47"/>
                  </a:lnTo>
                  <a:lnTo>
                    <a:pt x="96" y="42"/>
                  </a:lnTo>
                  <a:lnTo>
                    <a:pt x="104" y="37"/>
                  </a:lnTo>
                  <a:lnTo>
                    <a:pt x="112" y="34"/>
                  </a:lnTo>
                  <a:lnTo>
                    <a:pt x="120" y="30"/>
                  </a:lnTo>
                  <a:lnTo>
                    <a:pt x="126" y="28"/>
                  </a:lnTo>
                  <a:lnTo>
                    <a:pt x="133" y="26"/>
                  </a:lnTo>
                  <a:lnTo>
                    <a:pt x="141" y="23"/>
                  </a:lnTo>
                  <a:lnTo>
                    <a:pt x="149" y="22"/>
                  </a:lnTo>
                  <a:lnTo>
                    <a:pt x="157" y="20"/>
                  </a:lnTo>
                  <a:lnTo>
                    <a:pt x="164" y="19"/>
                  </a:lnTo>
                  <a:lnTo>
                    <a:pt x="183" y="19"/>
                  </a:lnTo>
                  <a:lnTo>
                    <a:pt x="199" y="19"/>
                  </a:lnTo>
                  <a:lnTo>
                    <a:pt x="208" y="20"/>
                  </a:lnTo>
                  <a:lnTo>
                    <a:pt x="216" y="22"/>
                  </a:lnTo>
                  <a:lnTo>
                    <a:pt x="223" y="23"/>
                  </a:lnTo>
                  <a:lnTo>
                    <a:pt x="231" y="26"/>
                  </a:lnTo>
                  <a:lnTo>
                    <a:pt x="239" y="28"/>
                  </a:lnTo>
                  <a:lnTo>
                    <a:pt x="245" y="30"/>
                  </a:lnTo>
                  <a:lnTo>
                    <a:pt x="253" y="34"/>
                  </a:lnTo>
                  <a:lnTo>
                    <a:pt x="261" y="37"/>
                  </a:lnTo>
                  <a:lnTo>
                    <a:pt x="276" y="47"/>
                  </a:lnTo>
                  <a:lnTo>
                    <a:pt x="287" y="56"/>
                  </a:lnTo>
                  <a:lnTo>
                    <a:pt x="293" y="62"/>
                  </a:lnTo>
                  <a:lnTo>
                    <a:pt x="299" y="67"/>
                  </a:lnTo>
                  <a:lnTo>
                    <a:pt x="310" y="78"/>
                  </a:lnTo>
                  <a:lnTo>
                    <a:pt x="315" y="82"/>
                  </a:lnTo>
                  <a:lnTo>
                    <a:pt x="319" y="90"/>
                  </a:lnTo>
                  <a:lnTo>
                    <a:pt x="324" y="96"/>
                  </a:lnTo>
                  <a:lnTo>
                    <a:pt x="329" y="104"/>
                  </a:lnTo>
                  <a:lnTo>
                    <a:pt x="332" y="112"/>
                  </a:lnTo>
                  <a:lnTo>
                    <a:pt x="336" y="119"/>
                  </a:lnTo>
                  <a:lnTo>
                    <a:pt x="338" y="126"/>
                  </a:lnTo>
                  <a:lnTo>
                    <a:pt x="340" y="133"/>
                  </a:lnTo>
                  <a:lnTo>
                    <a:pt x="343" y="141"/>
                  </a:lnTo>
                  <a:lnTo>
                    <a:pt x="344" y="149"/>
                  </a:lnTo>
                  <a:lnTo>
                    <a:pt x="346" y="157"/>
                  </a:lnTo>
                  <a:lnTo>
                    <a:pt x="347" y="164"/>
                  </a:lnTo>
                  <a:lnTo>
                    <a:pt x="347" y="174"/>
                  </a:lnTo>
                  <a:lnTo>
                    <a:pt x="349" y="185"/>
                  </a:lnTo>
                  <a:lnTo>
                    <a:pt x="349" y="181"/>
                  </a:lnTo>
                  <a:lnTo>
                    <a:pt x="347" y="189"/>
                  </a:lnTo>
                  <a:lnTo>
                    <a:pt x="347" y="198"/>
                  </a:lnTo>
                  <a:lnTo>
                    <a:pt x="346" y="208"/>
                  </a:lnTo>
                  <a:lnTo>
                    <a:pt x="344" y="216"/>
                  </a:lnTo>
                  <a:lnTo>
                    <a:pt x="343" y="223"/>
                  </a:lnTo>
                  <a:lnTo>
                    <a:pt x="340" y="231"/>
                  </a:lnTo>
                  <a:lnTo>
                    <a:pt x="338" y="239"/>
                  </a:lnTo>
                  <a:lnTo>
                    <a:pt x="336" y="245"/>
                  </a:lnTo>
                  <a:lnTo>
                    <a:pt x="332" y="253"/>
                  </a:lnTo>
                  <a:lnTo>
                    <a:pt x="329" y="261"/>
                  </a:lnTo>
                  <a:lnTo>
                    <a:pt x="319" y="276"/>
                  </a:lnTo>
                  <a:lnTo>
                    <a:pt x="310" y="287"/>
                  </a:lnTo>
                  <a:lnTo>
                    <a:pt x="287" y="310"/>
                  </a:lnTo>
                  <a:lnTo>
                    <a:pt x="276" y="319"/>
                  </a:lnTo>
                  <a:lnTo>
                    <a:pt x="261" y="329"/>
                  </a:lnTo>
                  <a:lnTo>
                    <a:pt x="253" y="332"/>
                  </a:lnTo>
                  <a:lnTo>
                    <a:pt x="245" y="336"/>
                  </a:lnTo>
                  <a:lnTo>
                    <a:pt x="239" y="338"/>
                  </a:lnTo>
                  <a:lnTo>
                    <a:pt x="231" y="340"/>
                  </a:lnTo>
                  <a:lnTo>
                    <a:pt x="223" y="343"/>
                  </a:lnTo>
                  <a:lnTo>
                    <a:pt x="216" y="344"/>
                  </a:lnTo>
                  <a:lnTo>
                    <a:pt x="208" y="346"/>
                  </a:lnTo>
                  <a:lnTo>
                    <a:pt x="200" y="347"/>
                  </a:lnTo>
                  <a:lnTo>
                    <a:pt x="189" y="347"/>
                  </a:lnTo>
                  <a:lnTo>
                    <a:pt x="181" y="349"/>
                  </a:lnTo>
                  <a:lnTo>
                    <a:pt x="185" y="349"/>
                  </a:lnTo>
                  <a:lnTo>
                    <a:pt x="175" y="347"/>
                  </a:lnTo>
                  <a:lnTo>
                    <a:pt x="166" y="347"/>
                  </a:lnTo>
                  <a:lnTo>
                    <a:pt x="157" y="346"/>
                  </a:lnTo>
                  <a:lnTo>
                    <a:pt x="149" y="344"/>
                  </a:lnTo>
                  <a:lnTo>
                    <a:pt x="141" y="343"/>
                  </a:lnTo>
                  <a:lnTo>
                    <a:pt x="133" y="340"/>
                  </a:lnTo>
                  <a:lnTo>
                    <a:pt x="126" y="338"/>
                  </a:lnTo>
                  <a:lnTo>
                    <a:pt x="120" y="336"/>
                  </a:lnTo>
                  <a:lnTo>
                    <a:pt x="112" y="332"/>
                  </a:lnTo>
                  <a:lnTo>
                    <a:pt x="104" y="329"/>
                  </a:lnTo>
                  <a:lnTo>
                    <a:pt x="96" y="324"/>
                  </a:lnTo>
                  <a:lnTo>
                    <a:pt x="90" y="319"/>
                  </a:lnTo>
                  <a:lnTo>
                    <a:pt x="82" y="315"/>
                  </a:lnTo>
                  <a:lnTo>
                    <a:pt x="78" y="310"/>
                  </a:lnTo>
                  <a:lnTo>
                    <a:pt x="67" y="299"/>
                  </a:lnTo>
                  <a:lnTo>
                    <a:pt x="62" y="293"/>
                  </a:lnTo>
                  <a:lnTo>
                    <a:pt x="56" y="287"/>
                  </a:lnTo>
                  <a:lnTo>
                    <a:pt x="47" y="276"/>
                  </a:lnTo>
                  <a:lnTo>
                    <a:pt x="37" y="261"/>
                  </a:lnTo>
                  <a:lnTo>
                    <a:pt x="34" y="253"/>
                  </a:lnTo>
                  <a:lnTo>
                    <a:pt x="30" y="245"/>
                  </a:lnTo>
                  <a:lnTo>
                    <a:pt x="28" y="239"/>
                  </a:lnTo>
                  <a:lnTo>
                    <a:pt x="27" y="231"/>
                  </a:lnTo>
                  <a:lnTo>
                    <a:pt x="23" y="223"/>
                  </a:lnTo>
                  <a:lnTo>
                    <a:pt x="22" y="216"/>
                  </a:lnTo>
                  <a:lnTo>
                    <a:pt x="20" y="208"/>
                  </a:lnTo>
                  <a:lnTo>
                    <a:pt x="19" y="200"/>
                  </a:lnTo>
                  <a:lnTo>
                    <a:pt x="19" y="183"/>
                  </a:lnTo>
                  <a:lnTo>
                    <a:pt x="0" y="18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4955" name="Freeform 27"/>
            <p:cNvSpPr>
              <a:spLocks/>
            </p:cNvSpPr>
            <p:nvPr/>
          </p:nvSpPr>
          <p:spPr bwMode="auto">
            <a:xfrm>
              <a:off x="3672" y="3556"/>
              <a:ext cx="367" cy="367"/>
            </a:xfrm>
            <a:custGeom>
              <a:avLst/>
              <a:gdLst/>
              <a:ahLst/>
              <a:cxnLst>
                <a:cxn ang="0">
                  <a:pos x="3" y="218"/>
                </a:cxn>
                <a:cxn ang="0">
                  <a:pos x="13" y="254"/>
                </a:cxn>
                <a:cxn ang="0">
                  <a:pos x="40" y="299"/>
                </a:cxn>
                <a:cxn ang="0">
                  <a:pos x="80" y="334"/>
                </a:cxn>
                <a:cxn ang="0">
                  <a:pos x="110" y="352"/>
                </a:cxn>
                <a:cxn ang="0">
                  <a:pos x="145" y="362"/>
                </a:cxn>
                <a:cxn ang="0">
                  <a:pos x="181" y="367"/>
                </a:cxn>
                <a:cxn ang="0">
                  <a:pos x="210" y="364"/>
                </a:cxn>
                <a:cxn ang="0">
                  <a:pos x="244" y="356"/>
                </a:cxn>
                <a:cxn ang="0">
                  <a:pos x="285" y="334"/>
                </a:cxn>
                <a:cxn ang="0">
                  <a:pos x="343" y="269"/>
                </a:cxn>
                <a:cxn ang="0">
                  <a:pos x="357" y="237"/>
                </a:cxn>
                <a:cxn ang="0">
                  <a:pos x="365" y="201"/>
                </a:cxn>
                <a:cxn ang="0">
                  <a:pos x="365" y="173"/>
                </a:cxn>
                <a:cxn ang="0">
                  <a:pos x="361" y="134"/>
                </a:cxn>
                <a:cxn ang="0">
                  <a:pos x="347" y="102"/>
                </a:cxn>
                <a:cxn ang="0">
                  <a:pos x="325" y="65"/>
                </a:cxn>
                <a:cxn ang="0">
                  <a:pos x="285" y="31"/>
                </a:cxn>
                <a:cxn ang="0">
                  <a:pos x="244" y="9"/>
                </a:cxn>
                <a:cxn ang="0">
                  <a:pos x="210" y="1"/>
                </a:cxn>
                <a:cxn ang="0">
                  <a:pos x="145" y="3"/>
                </a:cxn>
                <a:cxn ang="0">
                  <a:pos x="110" y="14"/>
                </a:cxn>
                <a:cxn ang="0">
                  <a:pos x="80" y="31"/>
                </a:cxn>
                <a:cxn ang="0">
                  <a:pos x="30" y="80"/>
                </a:cxn>
                <a:cxn ang="0">
                  <a:pos x="13" y="110"/>
                </a:cxn>
                <a:cxn ang="0">
                  <a:pos x="3" y="145"/>
                </a:cxn>
                <a:cxn ang="0">
                  <a:pos x="18" y="183"/>
                </a:cxn>
                <a:cxn ang="0">
                  <a:pos x="23" y="141"/>
                </a:cxn>
                <a:cxn ang="0">
                  <a:pos x="34" y="111"/>
                </a:cxn>
                <a:cxn ang="0">
                  <a:pos x="51" y="82"/>
                </a:cxn>
                <a:cxn ang="0">
                  <a:pos x="71" y="62"/>
                </a:cxn>
                <a:cxn ang="0">
                  <a:pos x="96" y="41"/>
                </a:cxn>
                <a:cxn ang="0">
                  <a:pos x="125" y="28"/>
                </a:cxn>
                <a:cxn ang="0">
                  <a:pos x="156" y="20"/>
                </a:cxn>
                <a:cxn ang="0">
                  <a:pos x="207" y="20"/>
                </a:cxn>
                <a:cxn ang="0">
                  <a:pos x="238" y="28"/>
                </a:cxn>
                <a:cxn ang="0">
                  <a:pos x="275" y="46"/>
                </a:cxn>
                <a:cxn ang="0">
                  <a:pos x="309" y="77"/>
                </a:cxn>
                <a:cxn ang="0">
                  <a:pos x="328" y="103"/>
                </a:cxn>
                <a:cxn ang="0">
                  <a:pos x="339" y="133"/>
                </a:cxn>
                <a:cxn ang="0">
                  <a:pos x="347" y="164"/>
                </a:cxn>
                <a:cxn ang="0">
                  <a:pos x="347" y="189"/>
                </a:cxn>
                <a:cxn ang="0">
                  <a:pos x="342" y="223"/>
                </a:cxn>
                <a:cxn ang="0">
                  <a:pos x="331" y="252"/>
                </a:cxn>
                <a:cxn ang="0">
                  <a:pos x="286" y="310"/>
                </a:cxn>
                <a:cxn ang="0">
                  <a:pos x="244" y="336"/>
                </a:cxn>
                <a:cxn ang="0">
                  <a:pos x="215" y="344"/>
                </a:cxn>
                <a:cxn ang="0">
                  <a:pos x="181" y="348"/>
                </a:cxn>
                <a:cxn ang="0">
                  <a:pos x="156" y="345"/>
                </a:cxn>
                <a:cxn ang="0">
                  <a:pos x="125" y="338"/>
                </a:cxn>
                <a:cxn ang="0">
                  <a:pos x="96" y="324"/>
                </a:cxn>
                <a:cxn ang="0">
                  <a:pos x="66" y="299"/>
                </a:cxn>
                <a:cxn ang="0">
                  <a:pos x="37" y="260"/>
                </a:cxn>
                <a:cxn ang="0">
                  <a:pos x="26" y="231"/>
                </a:cxn>
                <a:cxn ang="0">
                  <a:pos x="18" y="200"/>
                </a:cxn>
              </a:cxnLst>
              <a:rect l="0" t="0" r="r" b="b"/>
              <a:pathLst>
                <a:path w="367" h="367">
                  <a:moveTo>
                    <a:pt x="0" y="183"/>
                  </a:moveTo>
                  <a:lnTo>
                    <a:pt x="0" y="200"/>
                  </a:lnTo>
                  <a:lnTo>
                    <a:pt x="1" y="210"/>
                  </a:lnTo>
                  <a:lnTo>
                    <a:pt x="3" y="218"/>
                  </a:lnTo>
                  <a:lnTo>
                    <a:pt x="4" y="229"/>
                  </a:lnTo>
                  <a:lnTo>
                    <a:pt x="7" y="237"/>
                  </a:lnTo>
                  <a:lnTo>
                    <a:pt x="9" y="245"/>
                  </a:lnTo>
                  <a:lnTo>
                    <a:pt x="13" y="254"/>
                  </a:lnTo>
                  <a:lnTo>
                    <a:pt x="18" y="262"/>
                  </a:lnTo>
                  <a:lnTo>
                    <a:pt x="21" y="269"/>
                  </a:lnTo>
                  <a:lnTo>
                    <a:pt x="30" y="285"/>
                  </a:lnTo>
                  <a:lnTo>
                    <a:pt x="40" y="299"/>
                  </a:lnTo>
                  <a:lnTo>
                    <a:pt x="46" y="305"/>
                  </a:lnTo>
                  <a:lnTo>
                    <a:pt x="51" y="311"/>
                  </a:lnTo>
                  <a:lnTo>
                    <a:pt x="65" y="325"/>
                  </a:lnTo>
                  <a:lnTo>
                    <a:pt x="80" y="334"/>
                  </a:lnTo>
                  <a:lnTo>
                    <a:pt x="86" y="339"/>
                  </a:lnTo>
                  <a:lnTo>
                    <a:pt x="94" y="344"/>
                  </a:lnTo>
                  <a:lnTo>
                    <a:pt x="102" y="347"/>
                  </a:lnTo>
                  <a:lnTo>
                    <a:pt x="110" y="352"/>
                  </a:lnTo>
                  <a:lnTo>
                    <a:pt x="119" y="356"/>
                  </a:lnTo>
                  <a:lnTo>
                    <a:pt x="127" y="358"/>
                  </a:lnTo>
                  <a:lnTo>
                    <a:pt x="134" y="361"/>
                  </a:lnTo>
                  <a:lnTo>
                    <a:pt x="145" y="362"/>
                  </a:lnTo>
                  <a:lnTo>
                    <a:pt x="153" y="364"/>
                  </a:lnTo>
                  <a:lnTo>
                    <a:pt x="162" y="365"/>
                  </a:lnTo>
                  <a:lnTo>
                    <a:pt x="171" y="365"/>
                  </a:lnTo>
                  <a:lnTo>
                    <a:pt x="181" y="367"/>
                  </a:lnTo>
                  <a:lnTo>
                    <a:pt x="184" y="367"/>
                  </a:lnTo>
                  <a:lnTo>
                    <a:pt x="192" y="365"/>
                  </a:lnTo>
                  <a:lnTo>
                    <a:pt x="199" y="365"/>
                  </a:lnTo>
                  <a:lnTo>
                    <a:pt x="210" y="364"/>
                  </a:lnTo>
                  <a:lnTo>
                    <a:pt x="218" y="362"/>
                  </a:lnTo>
                  <a:lnTo>
                    <a:pt x="229" y="361"/>
                  </a:lnTo>
                  <a:lnTo>
                    <a:pt x="237" y="358"/>
                  </a:lnTo>
                  <a:lnTo>
                    <a:pt x="244" y="356"/>
                  </a:lnTo>
                  <a:lnTo>
                    <a:pt x="254" y="352"/>
                  </a:lnTo>
                  <a:lnTo>
                    <a:pt x="261" y="347"/>
                  </a:lnTo>
                  <a:lnTo>
                    <a:pt x="269" y="344"/>
                  </a:lnTo>
                  <a:lnTo>
                    <a:pt x="285" y="334"/>
                  </a:lnTo>
                  <a:lnTo>
                    <a:pt x="299" y="325"/>
                  </a:lnTo>
                  <a:lnTo>
                    <a:pt x="325" y="299"/>
                  </a:lnTo>
                  <a:lnTo>
                    <a:pt x="334" y="285"/>
                  </a:lnTo>
                  <a:lnTo>
                    <a:pt x="343" y="269"/>
                  </a:lnTo>
                  <a:lnTo>
                    <a:pt x="347" y="262"/>
                  </a:lnTo>
                  <a:lnTo>
                    <a:pt x="351" y="254"/>
                  </a:lnTo>
                  <a:lnTo>
                    <a:pt x="356" y="245"/>
                  </a:lnTo>
                  <a:lnTo>
                    <a:pt x="357" y="237"/>
                  </a:lnTo>
                  <a:lnTo>
                    <a:pt x="361" y="229"/>
                  </a:lnTo>
                  <a:lnTo>
                    <a:pt x="362" y="218"/>
                  </a:lnTo>
                  <a:lnTo>
                    <a:pt x="364" y="210"/>
                  </a:lnTo>
                  <a:lnTo>
                    <a:pt x="365" y="201"/>
                  </a:lnTo>
                  <a:lnTo>
                    <a:pt x="365" y="192"/>
                  </a:lnTo>
                  <a:lnTo>
                    <a:pt x="367" y="184"/>
                  </a:lnTo>
                  <a:lnTo>
                    <a:pt x="367" y="181"/>
                  </a:lnTo>
                  <a:lnTo>
                    <a:pt x="365" y="173"/>
                  </a:lnTo>
                  <a:lnTo>
                    <a:pt x="365" y="164"/>
                  </a:lnTo>
                  <a:lnTo>
                    <a:pt x="364" y="153"/>
                  </a:lnTo>
                  <a:lnTo>
                    <a:pt x="362" y="145"/>
                  </a:lnTo>
                  <a:lnTo>
                    <a:pt x="361" y="134"/>
                  </a:lnTo>
                  <a:lnTo>
                    <a:pt x="357" y="127"/>
                  </a:lnTo>
                  <a:lnTo>
                    <a:pt x="356" y="119"/>
                  </a:lnTo>
                  <a:lnTo>
                    <a:pt x="351" y="110"/>
                  </a:lnTo>
                  <a:lnTo>
                    <a:pt x="347" y="102"/>
                  </a:lnTo>
                  <a:lnTo>
                    <a:pt x="343" y="94"/>
                  </a:lnTo>
                  <a:lnTo>
                    <a:pt x="339" y="86"/>
                  </a:lnTo>
                  <a:lnTo>
                    <a:pt x="334" y="80"/>
                  </a:lnTo>
                  <a:lnTo>
                    <a:pt x="325" y="65"/>
                  </a:lnTo>
                  <a:lnTo>
                    <a:pt x="311" y="51"/>
                  </a:lnTo>
                  <a:lnTo>
                    <a:pt x="305" y="46"/>
                  </a:lnTo>
                  <a:lnTo>
                    <a:pt x="299" y="40"/>
                  </a:lnTo>
                  <a:lnTo>
                    <a:pt x="285" y="31"/>
                  </a:lnTo>
                  <a:lnTo>
                    <a:pt x="269" y="21"/>
                  </a:lnTo>
                  <a:lnTo>
                    <a:pt x="261" y="18"/>
                  </a:lnTo>
                  <a:lnTo>
                    <a:pt x="254" y="14"/>
                  </a:lnTo>
                  <a:lnTo>
                    <a:pt x="244" y="9"/>
                  </a:lnTo>
                  <a:lnTo>
                    <a:pt x="237" y="7"/>
                  </a:lnTo>
                  <a:lnTo>
                    <a:pt x="229" y="4"/>
                  </a:lnTo>
                  <a:lnTo>
                    <a:pt x="218" y="3"/>
                  </a:lnTo>
                  <a:lnTo>
                    <a:pt x="210" y="1"/>
                  </a:lnTo>
                  <a:lnTo>
                    <a:pt x="201" y="0"/>
                  </a:lnTo>
                  <a:lnTo>
                    <a:pt x="164" y="0"/>
                  </a:lnTo>
                  <a:lnTo>
                    <a:pt x="153" y="1"/>
                  </a:lnTo>
                  <a:lnTo>
                    <a:pt x="145" y="3"/>
                  </a:lnTo>
                  <a:lnTo>
                    <a:pt x="134" y="4"/>
                  </a:lnTo>
                  <a:lnTo>
                    <a:pt x="127" y="7"/>
                  </a:lnTo>
                  <a:lnTo>
                    <a:pt x="119" y="9"/>
                  </a:lnTo>
                  <a:lnTo>
                    <a:pt x="110" y="14"/>
                  </a:lnTo>
                  <a:lnTo>
                    <a:pt x="102" y="18"/>
                  </a:lnTo>
                  <a:lnTo>
                    <a:pt x="94" y="21"/>
                  </a:lnTo>
                  <a:lnTo>
                    <a:pt x="86" y="26"/>
                  </a:lnTo>
                  <a:lnTo>
                    <a:pt x="80" y="31"/>
                  </a:lnTo>
                  <a:lnTo>
                    <a:pt x="65" y="40"/>
                  </a:lnTo>
                  <a:lnTo>
                    <a:pt x="52" y="52"/>
                  </a:lnTo>
                  <a:lnTo>
                    <a:pt x="40" y="65"/>
                  </a:lnTo>
                  <a:lnTo>
                    <a:pt x="30" y="80"/>
                  </a:lnTo>
                  <a:lnTo>
                    <a:pt x="26" y="86"/>
                  </a:lnTo>
                  <a:lnTo>
                    <a:pt x="21" y="94"/>
                  </a:lnTo>
                  <a:lnTo>
                    <a:pt x="18" y="102"/>
                  </a:lnTo>
                  <a:lnTo>
                    <a:pt x="13" y="110"/>
                  </a:lnTo>
                  <a:lnTo>
                    <a:pt x="9" y="119"/>
                  </a:lnTo>
                  <a:lnTo>
                    <a:pt x="7" y="127"/>
                  </a:lnTo>
                  <a:lnTo>
                    <a:pt x="4" y="134"/>
                  </a:lnTo>
                  <a:lnTo>
                    <a:pt x="3" y="145"/>
                  </a:lnTo>
                  <a:lnTo>
                    <a:pt x="1" y="153"/>
                  </a:lnTo>
                  <a:lnTo>
                    <a:pt x="0" y="162"/>
                  </a:lnTo>
                  <a:lnTo>
                    <a:pt x="0" y="183"/>
                  </a:lnTo>
                  <a:lnTo>
                    <a:pt x="18" y="183"/>
                  </a:lnTo>
                  <a:lnTo>
                    <a:pt x="18" y="165"/>
                  </a:lnTo>
                  <a:lnTo>
                    <a:pt x="20" y="156"/>
                  </a:lnTo>
                  <a:lnTo>
                    <a:pt x="21" y="148"/>
                  </a:lnTo>
                  <a:lnTo>
                    <a:pt x="23" y="141"/>
                  </a:lnTo>
                  <a:lnTo>
                    <a:pt x="26" y="133"/>
                  </a:lnTo>
                  <a:lnTo>
                    <a:pt x="27" y="125"/>
                  </a:lnTo>
                  <a:lnTo>
                    <a:pt x="29" y="119"/>
                  </a:lnTo>
                  <a:lnTo>
                    <a:pt x="34" y="111"/>
                  </a:lnTo>
                  <a:lnTo>
                    <a:pt x="37" y="103"/>
                  </a:lnTo>
                  <a:lnTo>
                    <a:pt x="41" y="96"/>
                  </a:lnTo>
                  <a:lnTo>
                    <a:pt x="46" y="90"/>
                  </a:lnTo>
                  <a:lnTo>
                    <a:pt x="51" y="82"/>
                  </a:lnTo>
                  <a:lnTo>
                    <a:pt x="55" y="77"/>
                  </a:lnTo>
                  <a:lnTo>
                    <a:pt x="61" y="71"/>
                  </a:lnTo>
                  <a:lnTo>
                    <a:pt x="65" y="65"/>
                  </a:lnTo>
                  <a:lnTo>
                    <a:pt x="71" y="62"/>
                  </a:lnTo>
                  <a:lnTo>
                    <a:pt x="77" y="55"/>
                  </a:lnTo>
                  <a:lnTo>
                    <a:pt x="82" y="51"/>
                  </a:lnTo>
                  <a:lnTo>
                    <a:pt x="89" y="46"/>
                  </a:lnTo>
                  <a:lnTo>
                    <a:pt x="96" y="41"/>
                  </a:lnTo>
                  <a:lnTo>
                    <a:pt x="103" y="37"/>
                  </a:lnTo>
                  <a:lnTo>
                    <a:pt x="111" y="34"/>
                  </a:lnTo>
                  <a:lnTo>
                    <a:pt x="119" y="29"/>
                  </a:lnTo>
                  <a:lnTo>
                    <a:pt x="125" y="28"/>
                  </a:lnTo>
                  <a:lnTo>
                    <a:pt x="133" y="26"/>
                  </a:lnTo>
                  <a:lnTo>
                    <a:pt x="141" y="23"/>
                  </a:lnTo>
                  <a:lnTo>
                    <a:pt x="148" y="21"/>
                  </a:lnTo>
                  <a:lnTo>
                    <a:pt x="156" y="20"/>
                  </a:lnTo>
                  <a:lnTo>
                    <a:pt x="164" y="18"/>
                  </a:lnTo>
                  <a:lnTo>
                    <a:pt x="182" y="18"/>
                  </a:lnTo>
                  <a:lnTo>
                    <a:pt x="198" y="18"/>
                  </a:lnTo>
                  <a:lnTo>
                    <a:pt x="207" y="20"/>
                  </a:lnTo>
                  <a:lnTo>
                    <a:pt x="215" y="21"/>
                  </a:lnTo>
                  <a:lnTo>
                    <a:pt x="223" y="23"/>
                  </a:lnTo>
                  <a:lnTo>
                    <a:pt x="230" y="26"/>
                  </a:lnTo>
                  <a:lnTo>
                    <a:pt x="238" y="28"/>
                  </a:lnTo>
                  <a:lnTo>
                    <a:pt x="244" y="29"/>
                  </a:lnTo>
                  <a:lnTo>
                    <a:pt x="252" y="34"/>
                  </a:lnTo>
                  <a:lnTo>
                    <a:pt x="260" y="37"/>
                  </a:lnTo>
                  <a:lnTo>
                    <a:pt x="275" y="46"/>
                  </a:lnTo>
                  <a:lnTo>
                    <a:pt x="286" y="55"/>
                  </a:lnTo>
                  <a:lnTo>
                    <a:pt x="292" y="62"/>
                  </a:lnTo>
                  <a:lnTo>
                    <a:pt x="299" y="66"/>
                  </a:lnTo>
                  <a:lnTo>
                    <a:pt x="309" y="77"/>
                  </a:lnTo>
                  <a:lnTo>
                    <a:pt x="314" y="82"/>
                  </a:lnTo>
                  <a:lnTo>
                    <a:pt x="319" y="90"/>
                  </a:lnTo>
                  <a:lnTo>
                    <a:pt x="323" y="96"/>
                  </a:lnTo>
                  <a:lnTo>
                    <a:pt x="328" y="103"/>
                  </a:lnTo>
                  <a:lnTo>
                    <a:pt x="331" y="111"/>
                  </a:lnTo>
                  <a:lnTo>
                    <a:pt x="336" y="119"/>
                  </a:lnTo>
                  <a:lnTo>
                    <a:pt x="337" y="125"/>
                  </a:lnTo>
                  <a:lnTo>
                    <a:pt x="339" y="133"/>
                  </a:lnTo>
                  <a:lnTo>
                    <a:pt x="342" y="141"/>
                  </a:lnTo>
                  <a:lnTo>
                    <a:pt x="343" y="148"/>
                  </a:lnTo>
                  <a:lnTo>
                    <a:pt x="345" y="156"/>
                  </a:lnTo>
                  <a:lnTo>
                    <a:pt x="347" y="164"/>
                  </a:lnTo>
                  <a:lnTo>
                    <a:pt x="347" y="173"/>
                  </a:lnTo>
                  <a:lnTo>
                    <a:pt x="348" y="184"/>
                  </a:lnTo>
                  <a:lnTo>
                    <a:pt x="348" y="181"/>
                  </a:lnTo>
                  <a:lnTo>
                    <a:pt x="347" y="189"/>
                  </a:lnTo>
                  <a:lnTo>
                    <a:pt x="347" y="198"/>
                  </a:lnTo>
                  <a:lnTo>
                    <a:pt x="345" y="207"/>
                  </a:lnTo>
                  <a:lnTo>
                    <a:pt x="343" y="215"/>
                  </a:lnTo>
                  <a:lnTo>
                    <a:pt x="342" y="223"/>
                  </a:lnTo>
                  <a:lnTo>
                    <a:pt x="339" y="231"/>
                  </a:lnTo>
                  <a:lnTo>
                    <a:pt x="337" y="238"/>
                  </a:lnTo>
                  <a:lnTo>
                    <a:pt x="336" y="245"/>
                  </a:lnTo>
                  <a:lnTo>
                    <a:pt x="331" y="252"/>
                  </a:lnTo>
                  <a:lnTo>
                    <a:pt x="328" y="260"/>
                  </a:lnTo>
                  <a:lnTo>
                    <a:pt x="319" y="276"/>
                  </a:lnTo>
                  <a:lnTo>
                    <a:pt x="309" y="286"/>
                  </a:lnTo>
                  <a:lnTo>
                    <a:pt x="286" y="310"/>
                  </a:lnTo>
                  <a:lnTo>
                    <a:pt x="275" y="319"/>
                  </a:lnTo>
                  <a:lnTo>
                    <a:pt x="260" y="328"/>
                  </a:lnTo>
                  <a:lnTo>
                    <a:pt x="252" y="331"/>
                  </a:lnTo>
                  <a:lnTo>
                    <a:pt x="244" y="336"/>
                  </a:lnTo>
                  <a:lnTo>
                    <a:pt x="238" y="338"/>
                  </a:lnTo>
                  <a:lnTo>
                    <a:pt x="230" y="339"/>
                  </a:lnTo>
                  <a:lnTo>
                    <a:pt x="223" y="342"/>
                  </a:lnTo>
                  <a:lnTo>
                    <a:pt x="215" y="344"/>
                  </a:lnTo>
                  <a:lnTo>
                    <a:pt x="207" y="345"/>
                  </a:lnTo>
                  <a:lnTo>
                    <a:pt x="199" y="347"/>
                  </a:lnTo>
                  <a:lnTo>
                    <a:pt x="189" y="347"/>
                  </a:lnTo>
                  <a:lnTo>
                    <a:pt x="181" y="348"/>
                  </a:lnTo>
                  <a:lnTo>
                    <a:pt x="184" y="348"/>
                  </a:lnTo>
                  <a:lnTo>
                    <a:pt x="175" y="347"/>
                  </a:lnTo>
                  <a:lnTo>
                    <a:pt x="165" y="347"/>
                  </a:lnTo>
                  <a:lnTo>
                    <a:pt x="156" y="345"/>
                  </a:lnTo>
                  <a:lnTo>
                    <a:pt x="148" y="344"/>
                  </a:lnTo>
                  <a:lnTo>
                    <a:pt x="141" y="342"/>
                  </a:lnTo>
                  <a:lnTo>
                    <a:pt x="133" y="339"/>
                  </a:lnTo>
                  <a:lnTo>
                    <a:pt x="125" y="338"/>
                  </a:lnTo>
                  <a:lnTo>
                    <a:pt x="119" y="336"/>
                  </a:lnTo>
                  <a:lnTo>
                    <a:pt x="111" y="331"/>
                  </a:lnTo>
                  <a:lnTo>
                    <a:pt x="103" y="328"/>
                  </a:lnTo>
                  <a:lnTo>
                    <a:pt x="96" y="324"/>
                  </a:lnTo>
                  <a:lnTo>
                    <a:pt x="89" y="319"/>
                  </a:lnTo>
                  <a:lnTo>
                    <a:pt x="82" y="314"/>
                  </a:lnTo>
                  <a:lnTo>
                    <a:pt x="77" y="310"/>
                  </a:lnTo>
                  <a:lnTo>
                    <a:pt x="66" y="299"/>
                  </a:lnTo>
                  <a:lnTo>
                    <a:pt x="61" y="293"/>
                  </a:lnTo>
                  <a:lnTo>
                    <a:pt x="55" y="286"/>
                  </a:lnTo>
                  <a:lnTo>
                    <a:pt x="46" y="276"/>
                  </a:lnTo>
                  <a:lnTo>
                    <a:pt x="37" y="260"/>
                  </a:lnTo>
                  <a:lnTo>
                    <a:pt x="34" y="252"/>
                  </a:lnTo>
                  <a:lnTo>
                    <a:pt x="29" y="245"/>
                  </a:lnTo>
                  <a:lnTo>
                    <a:pt x="27" y="238"/>
                  </a:lnTo>
                  <a:lnTo>
                    <a:pt x="26" y="231"/>
                  </a:lnTo>
                  <a:lnTo>
                    <a:pt x="23" y="223"/>
                  </a:lnTo>
                  <a:lnTo>
                    <a:pt x="21" y="215"/>
                  </a:lnTo>
                  <a:lnTo>
                    <a:pt x="20" y="207"/>
                  </a:lnTo>
                  <a:lnTo>
                    <a:pt x="18" y="200"/>
                  </a:lnTo>
                  <a:lnTo>
                    <a:pt x="18" y="183"/>
                  </a:lnTo>
                  <a:lnTo>
                    <a:pt x="0" y="18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4956" name="Freeform 28"/>
            <p:cNvSpPr>
              <a:spLocks/>
            </p:cNvSpPr>
            <p:nvPr/>
          </p:nvSpPr>
          <p:spPr bwMode="auto">
            <a:xfrm>
              <a:off x="4979" y="3526"/>
              <a:ext cx="367" cy="368"/>
            </a:xfrm>
            <a:custGeom>
              <a:avLst/>
              <a:gdLst/>
              <a:ahLst/>
              <a:cxnLst>
                <a:cxn ang="0">
                  <a:pos x="3" y="219"/>
                </a:cxn>
                <a:cxn ang="0">
                  <a:pos x="14" y="254"/>
                </a:cxn>
                <a:cxn ang="0">
                  <a:pos x="41" y="299"/>
                </a:cxn>
                <a:cxn ang="0">
                  <a:pos x="81" y="335"/>
                </a:cxn>
                <a:cxn ang="0">
                  <a:pos x="110" y="352"/>
                </a:cxn>
                <a:cxn ang="0">
                  <a:pos x="146" y="363"/>
                </a:cxn>
                <a:cxn ang="0">
                  <a:pos x="182" y="368"/>
                </a:cxn>
                <a:cxn ang="0">
                  <a:pos x="211" y="364"/>
                </a:cxn>
                <a:cxn ang="0">
                  <a:pos x="245" y="357"/>
                </a:cxn>
                <a:cxn ang="0">
                  <a:pos x="285" y="335"/>
                </a:cxn>
                <a:cxn ang="0">
                  <a:pos x="344" y="270"/>
                </a:cxn>
                <a:cxn ang="0">
                  <a:pos x="358" y="237"/>
                </a:cxn>
                <a:cxn ang="0">
                  <a:pos x="366" y="202"/>
                </a:cxn>
                <a:cxn ang="0">
                  <a:pos x="366" y="174"/>
                </a:cxn>
                <a:cxn ang="0">
                  <a:pos x="361" y="135"/>
                </a:cxn>
                <a:cxn ang="0">
                  <a:pos x="347" y="102"/>
                </a:cxn>
                <a:cxn ang="0">
                  <a:pos x="326" y="65"/>
                </a:cxn>
                <a:cxn ang="0">
                  <a:pos x="285" y="31"/>
                </a:cxn>
                <a:cxn ang="0">
                  <a:pos x="245" y="9"/>
                </a:cxn>
                <a:cxn ang="0">
                  <a:pos x="211" y="2"/>
                </a:cxn>
                <a:cxn ang="0">
                  <a:pos x="146" y="3"/>
                </a:cxn>
                <a:cxn ang="0">
                  <a:pos x="110" y="14"/>
                </a:cxn>
                <a:cxn ang="0">
                  <a:pos x="81" y="31"/>
                </a:cxn>
                <a:cxn ang="0">
                  <a:pos x="31" y="81"/>
                </a:cxn>
                <a:cxn ang="0">
                  <a:pos x="14" y="110"/>
                </a:cxn>
                <a:cxn ang="0">
                  <a:pos x="3" y="146"/>
                </a:cxn>
                <a:cxn ang="0">
                  <a:pos x="19" y="183"/>
                </a:cxn>
                <a:cxn ang="0">
                  <a:pos x="23" y="141"/>
                </a:cxn>
                <a:cxn ang="0">
                  <a:pos x="34" y="112"/>
                </a:cxn>
                <a:cxn ang="0">
                  <a:pos x="51" y="82"/>
                </a:cxn>
                <a:cxn ang="0">
                  <a:pos x="72" y="62"/>
                </a:cxn>
                <a:cxn ang="0">
                  <a:pos x="96" y="42"/>
                </a:cxn>
                <a:cxn ang="0">
                  <a:pos x="126" y="28"/>
                </a:cxn>
                <a:cxn ang="0">
                  <a:pos x="157" y="20"/>
                </a:cxn>
                <a:cxn ang="0">
                  <a:pos x="208" y="20"/>
                </a:cxn>
                <a:cxn ang="0">
                  <a:pos x="239" y="28"/>
                </a:cxn>
                <a:cxn ang="0">
                  <a:pos x="276" y="47"/>
                </a:cxn>
                <a:cxn ang="0">
                  <a:pos x="310" y="78"/>
                </a:cxn>
                <a:cxn ang="0">
                  <a:pos x="329" y="104"/>
                </a:cxn>
                <a:cxn ang="0">
                  <a:pos x="340" y="133"/>
                </a:cxn>
                <a:cxn ang="0">
                  <a:pos x="347" y="164"/>
                </a:cxn>
                <a:cxn ang="0">
                  <a:pos x="347" y="189"/>
                </a:cxn>
                <a:cxn ang="0">
                  <a:pos x="343" y="223"/>
                </a:cxn>
                <a:cxn ang="0">
                  <a:pos x="332" y="253"/>
                </a:cxn>
                <a:cxn ang="0">
                  <a:pos x="287" y="310"/>
                </a:cxn>
                <a:cxn ang="0">
                  <a:pos x="245" y="337"/>
                </a:cxn>
                <a:cxn ang="0">
                  <a:pos x="216" y="344"/>
                </a:cxn>
                <a:cxn ang="0">
                  <a:pos x="182" y="349"/>
                </a:cxn>
                <a:cxn ang="0">
                  <a:pos x="157" y="346"/>
                </a:cxn>
                <a:cxn ang="0">
                  <a:pos x="126" y="338"/>
                </a:cxn>
                <a:cxn ang="0">
                  <a:pos x="96" y="324"/>
                </a:cxn>
                <a:cxn ang="0">
                  <a:pos x="67" y="299"/>
                </a:cxn>
                <a:cxn ang="0">
                  <a:pos x="37" y="261"/>
                </a:cxn>
                <a:cxn ang="0">
                  <a:pos x="27" y="231"/>
                </a:cxn>
                <a:cxn ang="0">
                  <a:pos x="19" y="200"/>
                </a:cxn>
              </a:cxnLst>
              <a:rect l="0" t="0" r="r" b="b"/>
              <a:pathLst>
                <a:path w="367" h="368">
                  <a:moveTo>
                    <a:pt x="0" y="183"/>
                  </a:moveTo>
                  <a:lnTo>
                    <a:pt x="0" y="200"/>
                  </a:lnTo>
                  <a:lnTo>
                    <a:pt x="2" y="211"/>
                  </a:lnTo>
                  <a:lnTo>
                    <a:pt x="3" y="219"/>
                  </a:lnTo>
                  <a:lnTo>
                    <a:pt x="5" y="230"/>
                  </a:lnTo>
                  <a:lnTo>
                    <a:pt x="8" y="237"/>
                  </a:lnTo>
                  <a:lnTo>
                    <a:pt x="10" y="245"/>
                  </a:lnTo>
                  <a:lnTo>
                    <a:pt x="14" y="254"/>
                  </a:lnTo>
                  <a:lnTo>
                    <a:pt x="19" y="262"/>
                  </a:lnTo>
                  <a:lnTo>
                    <a:pt x="22" y="270"/>
                  </a:lnTo>
                  <a:lnTo>
                    <a:pt x="31" y="285"/>
                  </a:lnTo>
                  <a:lnTo>
                    <a:pt x="41" y="299"/>
                  </a:lnTo>
                  <a:lnTo>
                    <a:pt x="47" y="306"/>
                  </a:lnTo>
                  <a:lnTo>
                    <a:pt x="51" y="312"/>
                  </a:lnTo>
                  <a:lnTo>
                    <a:pt x="65" y="326"/>
                  </a:lnTo>
                  <a:lnTo>
                    <a:pt x="81" y="335"/>
                  </a:lnTo>
                  <a:lnTo>
                    <a:pt x="87" y="340"/>
                  </a:lnTo>
                  <a:lnTo>
                    <a:pt x="95" y="344"/>
                  </a:lnTo>
                  <a:lnTo>
                    <a:pt x="103" y="347"/>
                  </a:lnTo>
                  <a:lnTo>
                    <a:pt x="110" y="352"/>
                  </a:lnTo>
                  <a:lnTo>
                    <a:pt x="120" y="357"/>
                  </a:lnTo>
                  <a:lnTo>
                    <a:pt x="127" y="358"/>
                  </a:lnTo>
                  <a:lnTo>
                    <a:pt x="135" y="361"/>
                  </a:lnTo>
                  <a:lnTo>
                    <a:pt x="146" y="363"/>
                  </a:lnTo>
                  <a:lnTo>
                    <a:pt x="154" y="364"/>
                  </a:lnTo>
                  <a:lnTo>
                    <a:pt x="163" y="366"/>
                  </a:lnTo>
                  <a:lnTo>
                    <a:pt x="172" y="366"/>
                  </a:lnTo>
                  <a:lnTo>
                    <a:pt x="182" y="368"/>
                  </a:lnTo>
                  <a:lnTo>
                    <a:pt x="185" y="368"/>
                  </a:lnTo>
                  <a:lnTo>
                    <a:pt x="192" y="366"/>
                  </a:lnTo>
                  <a:lnTo>
                    <a:pt x="200" y="366"/>
                  </a:lnTo>
                  <a:lnTo>
                    <a:pt x="211" y="364"/>
                  </a:lnTo>
                  <a:lnTo>
                    <a:pt x="219" y="363"/>
                  </a:lnTo>
                  <a:lnTo>
                    <a:pt x="230" y="361"/>
                  </a:lnTo>
                  <a:lnTo>
                    <a:pt x="237" y="358"/>
                  </a:lnTo>
                  <a:lnTo>
                    <a:pt x="245" y="357"/>
                  </a:lnTo>
                  <a:lnTo>
                    <a:pt x="254" y="352"/>
                  </a:lnTo>
                  <a:lnTo>
                    <a:pt x="262" y="347"/>
                  </a:lnTo>
                  <a:lnTo>
                    <a:pt x="270" y="344"/>
                  </a:lnTo>
                  <a:lnTo>
                    <a:pt x="285" y="335"/>
                  </a:lnTo>
                  <a:lnTo>
                    <a:pt x="299" y="326"/>
                  </a:lnTo>
                  <a:lnTo>
                    <a:pt x="326" y="299"/>
                  </a:lnTo>
                  <a:lnTo>
                    <a:pt x="335" y="285"/>
                  </a:lnTo>
                  <a:lnTo>
                    <a:pt x="344" y="270"/>
                  </a:lnTo>
                  <a:lnTo>
                    <a:pt x="347" y="262"/>
                  </a:lnTo>
                  <a:lnTo>
                    <a:pt x="352" y="254"/>
                  </a:lnTo>
                  <a:lnTo>
                    <a:pt x="357" y="245"/>
                  </a:lnTo>
                  <a:lnTo>
                    <a:pt x="358" y="237"/>
                  </a:lnTo>
                  <a:lnTo>
                    <a:pt x="361" y="230"/>
                  </a:lnTo>
                  <a:lnTo>
                    <a:pt x="363" y="219"/>
                  </a:lnTo>
                  <a:lnTo>
                    <a:pt x="364" y="211"/>
                  </a:lnTo>
                  <a:lnTo>
                    <a:pt x="366" y="202"/>
                  </a:lnTo>
                  <a:lnTo>
                    <a:pt x="366" y="192"/>
                  </a:lnTo>
                  <a:lnTo>
                    <a:pt x="367" y="185"/>
                  </a:lnTo>
                  <a:lnTo>
                    <a:pt x="367" y="182"/>
                  </a:lnTo>
                  <a:lnTo>
                    <a:pt x="366" y="174"/>
                  </a:lnTo>
                  <a:lnTo>
                    <a:pt x="366" y="164"/>
                  </a:lnTo>
                  <a:lnTo>
                    <a:pt x="364" y="154"/>
                  </a:lnTo>
                  <a:lnTo>
                    <a:pt x="363" y="146"/>
                  </a:lnTo>
                  <a:lnTo>
                    <a:pt x="361" y="135"/>
                  </a:lnTo>
                  <a:lnTo>
                    <a:pt x="358" y="127"/>
                  </a:lnTo>
                  <a:lnTo>
                    <a:pt x="357" y="120"/>
                  </a:lnTo>
                  <a:lnTo>
                    <a:pt x="352" y="110"/>
                  </a:lnTo>
                  <a:lnTo>
                    <a:pt x="347" y="102"/>
                  </a:lnTo>
                  <a:lnTo>
                    <a:pt x="344" y="95"/>
                  </a:lnTo>
                  <a:lnTo>
                    <a:pt x="340" y="87"/>
                  </a:lnTo>
                  <a:lnTo>
                    <a:pt x="335" y="81"/>
                  </a:lnTo>
                  <a:lnTo>
                    <a:pt x="326" y="65"/>
                  </a:lnTo>
                  <a:lnTo>
                    <a:pt x="312" y="51"/>
                  </a:lnTo>
                  <a:lnTo>
                    <a:pt x="305" y="47"/>
                  </a:lnTo>
                  <a:lnTo>
                    <a:pt x="299" y="40"/>
                  </a:lnTo>
                  <a:lnTo>
                    <a:pt x="285" y="31"/>
                  </a:lnTo>
                  <a:lnTo>
                    <a:pt x="270" y="22"/>
                  </a:lnTo>
                  <a:lnTo>
                    <a:pt x="262" y="19"/>
                  </a:lnTo>
                  <a:lnTo>
                    <a:pt x="254" y="14"/>
                  </a:lnTo>
                  <a:lnTo>
                    <a:pt x="245" y="9"/>
                  </a:lnTo>
                  <a:lnTo>
                    <a:pt x="237" y="8"/>
                  </a:lnTo>
                  <a:lnTo>
                    <a:pt x="230" y="5"/>
                  </a:lnTo>
                  <a:lnTo>
                    <a:pt x="219" y="3"/>
                  </a:lnTo>
                  <a:lnTo>
                    <a:pt x="211" y="2"/>
                  </a:lnTo>
                  <a:lnTo>
                    <a:pt x="202" y="0"/>
                  </a:lnTo>
                  <a:lnTo>
                    <a:pt x="164" y="0"/>
                  </a:lnTo>
                  <a:lnTo>
                    <a:pt x="154" y="2"/>
                  </a:lnTo>
                  <a:lnTo>
                    <a:pt x="146" y="3"/>
                  </a:lnTo>
                  <a:lnTo>
                    <a:pt x="135" y="5"/>
                  </a:lnTo>
                  <a:lnTo>
                    <a:pt x="127" y="8"/>
                  </a:lnTo>
                  <a:lnTo>
                    <a:pt x="120" y="9"/>
                  </a:lnTo>
                  <a:lnTo>
                    <a:pt x="110" y="14"/>
                  </a:lnTo>
                  <a:lnTo>
                    <a:pt x="103" y="19"/>
                  </a:lnTo>
                  <a:lnTo>
                    <a:pt x="95" y="22"/>
                  </a:lnTo>
                  <a:lnTo>
                    <a:pt x="87" y="26"/>
                  </a:lnTo>
                  <a:lnTo>
                    <a:pt x="81" y="31"/>
                  </a:lnTo>
                  <a:lnTo>
                    <a:pt x="65" y="40"/>
                  </a:lnTo>
                  <a:lnTo>
                    <a:pt x="53" y="53"/>
                  </a:lnTo>
                  <a:lnTo>
                    <a:pt x="41" y="65"/>
                  </a:lnTo>
                  <a:lnTo>
                    <a:pt x="31" y="81"/>
                  </a:lnTo>
                  <a:lnTo>
                    <a:pt x="27" y="87"/>
                  </a:lnTo>
                  <a:lnTo>
                    <a:pt x="22" y="95"/>
                  </a:lnTo>
                  <a:lnTo>
                    <a:pt x="19" y="102"/>
                  </a:lnTo>
                  <a:lnTo>
                    <a:pt x="14" y="110"/>
                  </a:lnTo>
                  <a:lnTo>
                    <a:pt x="10" y="120"/>
                  </a:lnTo>
                  <a:lnTo>
                    <a:pt x="8" y="127"/>
                  </a:lnTo>
                  <a:lnTo>
                    <a:pt x="5" y="135"/>
                  </a:lnTo>
                  <a:lnTo>
                    <a:pt x="3" y="146"/>
                  </a:lnTo>
                  <a:lnTo>
                    <a:pt x="2" y="154"/>
                  </a:lnTo>
                  <a:lnTo>
                    <a:pt x="0" y="163"/>
                  </a:lnTo>
                  <a:lnTo>
                    <a:pt x="0" y="183"/>
                  </a:lnTo>
                  <a:lnTo>
                    <a:pt x="19" y="183"/>
                  </a:lnTo>
                  <a:lnTo>
                    <a:pt x="19" y="166"/>
                  </a:lnTo>
                  <a:lnTo>
                    <a:pt x="20" y="157"/>
                  </a:lnTo>
                  <a:lnTo>
                    <a:pt x="22" y="149"/>
                  </a:lnTo>
                  <a:lnTo>
                    <a:pt x="23" y="141"/>
                  </a:lnTo>
                  <a:lnTo>
                    <a:pt x="27" y="133"/>
                  </a:lnTo>
                  <a:lnTo>
                    <a:pt x="28" y="126"/>
                  </a:lnTo>
                  <a:lnTo>
                    <a:pt x="30" y="120"/>
                  </a:lnTo>
                  <a:lnTo>
                    <a:pt x="34" y="112"/>
                  </a:lnTo>
                  <a:lnTo>
                    <a:pt x="37" y="104"/>
                  </a:lnTo>
                  <a:lnTo>
                    <a:pt x="42" y="96"/>
                  </a:lnTo>
                  <a:lnTo>
                    <a:pt x="47" y="90"/>
                  </a:lnTo>
                  <a:lnTo>
                    <a:pt x="51" y="82"/>
                  </a:lnTo>
                  <a:lnTo>
                    <a:pt x="56" y="78"/>
                  </a:lnTo>
                  <a:lnTo>
                    <a:pt x="62" y="71"/>
                  </a:lnTo>
                  <a:lnTo>
                    <a:pt x="65" y="65"/>
                  </a:lnTo>
                  <a:lnTo>
                    <a:pt x="72" y="62"/>
                  </a:lnTo>
                  <a:lnTo>
                    <a:pt x="78" y="56"/>
                  </a:lnTo>
                  <a:lnTo>
                    <a:pt x="82" y="51"/>
                  </a:lnTo>
                  <a:lnTo>
                    <a:pt x="90" y="47"/>
                  </a:lnTo>
                  <a:lnTo>
                    <a:pt x="96" y="42"/>
                  </a:lnTo>
                  <a:lnTo>
                    <a:pt x="104" y="37"/>
                  </a:lnTo>
                  <a:lnTo>
                    <a:pt x="112" y="34"/>
                  </a:lnTo>
                  <a:lnTo>
                    <a:pt x="120" y="30"/>
                  </a:lnTo>
                  <a:lnTo>
                    <a:pt x="126" y="28"/>
                  </a:lnTo>
                  <a:lnTo>
                    <a:pt x="133" y="26"/>
                  </a:lnTo>
                  <a:lnTo>
                    <a:pt x="141" y="23"/>
                  </a:lnTo>
                  <a:lnTo>
                    <a:pt x="149" y="22"/>
                  </a:lnTo>
                  <a:lnTo>
                    <a:pt x="157" y="20"/>
                  </a:lnTo>
                  <a:lnTo>
                    <a:pt x="164" y="19"/>
                  </a:lnTo>
                  <a:lnTo>
                    <a:pt x="183" y="19"/>
                  </a:lnTo>
                  <a:lnTo>
                    <a:pt x="199" y="19"/>
                  </a:lnTo>
                  <a:lnTo>
                    <a:pt x="208" y="20"/>
                  </a:lnTo>
                  <a:lnTo>
                    <a:pt x="216" y="22"/>
                  </a:lnTo>
                  <a:lnTo>
                    <a:pt x="223" y="23"/>
                  </a:lnTo>
                  <a:lnTo>
                    <a:pt x="231" y="26"/>
                  </a:lnTo>
                  <a:lnTo>
                    <a:pt x="239" y="28"/>
                  </a:lnTo>
                  <a:lnTo>
                    <a:pt x="245" y="30"/>
                  </a:lnTo>
                  <a:lnTo>
                    <a:pt x="253" y="34"/>
                  </a:lnTo>
                  <a:lnTo>
                    <a:pt x="261" y="37"/>
                  </a:lnTo>
                  <a:lnTo>
                    <a:pt x="276" y="47"/>
                  </a:lnTo>
                  <a:lnTo>
                    <a:pt x="287" y="56"/>
                  </a:lnTo>
                  <a:lnTo>
                    <a:pt x="293" y="62"/>
                  </a:lnTo>
                  <a:lnTo>
                    <a:pt x="299" y="67"/>
                  </a:lnTo>
                  <a:lnTo>
                    <a:pt x="310" y="78"/>
                  </a:lnTo>
                  <a:lnTo>
                    <a:pt x="315" y="82"/>
                  </a:lnTo>
                  <a:lnTo>
                    <a:pt x="319" y="90"/>
                  </a:lnTo>
                  <a:lnTo>
                    <a:pt x="324" y="96"/>
                  </a:lnTo>
                  <a:lnTo>
                    <a:pt x="329" y="104"/>
                  </a:lnTo>
                  <a:lnTo>
                    <a:pt x="332" y="112"/>
                  </a:lnTo>
                  <a:lnTo>
                    <a:pt x="336" y="120"/>
                  </a:lnTo>
                  <a:lnTo>
                    <a:pt x="338" y="126"/>
                  </a:lnTo>
                  <a:lnTo>
                    <a:pt x="340" y="133"/>
                  </a:lnTo>
                  <a:lnTo>
                    <a:pt x="343" y="141"/>
                  </a:lnTo>
                  <a:lnTo>
                    <a:pt x="344" y="149"/>
                  </a:lnTo>
                  <a:lnTo>
                    <a:pt x="346" y="157"/>
                  </a:lnTo>
                  <a:lnTo>
                    <a:pt x="347" y="164"/>
                  </a:lnTo>
                  <a:lnTo>
                    <a:pt x="347" y="174"/>
                  </a:lnTo>
                  <a:lnTo>
                    <a:pt x="349" y="185"/>
                  </a:lnTo>
                  <a:lnTo>
                    <a:pt x="349" y="182"/>
                  </a:lnTo>
                  <a:lnTo>
                    <a:pt x="347" y="189"/>
                  </a:lnTo>
                  <a:lnTo>
                    <a:pt x="347" y="199"/>
                  </a:lnTo>
                  <a:lnTo>
                    <a:pt x="346" y="208"/>
                  </a:lnTo>
                  <a:lnTo>
                    <a:pt x="344" y="216"/>
                  </a:lnTo>
                  <a:lnTo>
                    <a:pt x="343" y="223"/>
                  </a:lnTo>
                  <a:lnTo>
                    <a:pt x="340" y="231"/>
                  </a:lnTo>
                  <a:lnTo>
                    <a:pt x="338" y="239"/>
                  </a:lnTo>
                  <a:lnTo>
                    <a:pt x="336" y="245"/>
                  </a:lnTo>
                  <a:lnTo>
                    <a:pt x="332" y="253"/>
                  </a:lnTo>
                  <a:lnTo>
                    <a:pt x="329" y="261"/>
                  </a:lnTo>
                  <a:lnTo>
                    <a:pt x="319" y="276"/>
                  </a:lnTo>
                  <a:lnTo>
                    <a:pt x="310" y="287"/>
                  </a:lnTo>
                  <a:lnTo>
                    <a:pt x="287" y="310"/>
                  </a:lnTo>
                  <a:lnTo>
                    <a:pt x="276" y="320"/>
                  </a:lnTo>
                  <a:lnTo>
                    <a:pt x="261" y="329"/>
                  </a:lnTo>
                  <a:lnTo>
                    <a:pt x="253" y="332"/>
                  </a:lnTo>
                  <a:lnTo>
                    <a:pt x="245" y="337"/>
                  </a:lnTo>
                  <a:lnTo>
                    <a:pt x="239" y="338"/>
                  </a:lnTo>
                  <a:lnTo>
                    <a:pt x="231" y="340"/>
                  </a:lnTo>
                  <a:lnTo>
                    <a:pt x="223" y="343"/>
                  </a:lnTo>
                  <a:lnTo>
                    <a:pt x="216" y="344"/>
                  </a:lnTo>
                  <a:lnTo>
                    <a:pt x="208" y="346"/>
                  </a:lnTo>
                  <a:lnTo>
                    <a:pt x="200" y="347"/>
                  </a:lnTo>
                  <a:lnTo>
                    <a:pt x="189" y="347"/>
                  </a:lnTo>
                  <a:lnTo>
                    <a:pt x="182" y="349"/>
                  </a:lnTo>
                  <a:lnTo>
                    <a:pt x="185" y="349"/>
                  </a:lnTo>
                  <a:lnTo>
                    <a:pt x="175" y="347"/>
                  </a:lnTo>
                  <a:lnTo>
                    <a:pt x="166" y="347"/>
                  </a:lnTo>
                  <a:lnTo>
                    <a:pt x="157" y="346"/>
                  </a:lnTo>
                  <a:lnTo>
                    <a:pt x="149" y="344"/>
                  </a:lnTo>
                  <a:lnTo>
                    <a:pt x="141" y="343"/>
                  </a:lnTo>
                  <a:lnTo>
                    <a:pt x="133" y="340"/>
                  </a:lnTo>
                  <a:lnTo>
                    <a:pt x="126" y="338"/>
                  </a:lnTo>
                  <a:lnTo>
                    <a:pt x="120" y="337"/>
                  </a:lnTo>
                  <a:lnTo>
                    <a:pt x="112" y="332"/>
                  </a:lnTo>
                  <a:lnTo>
                    <a:pt x="104" y="329"/>
                  </a:lnTo>
                  <a:lnTo>
                    <a:pt x="96" y="324"/>
                  </a:lnTo>
                  <a:lnTo>
                    <a:pt x="90" y="320"/>
                  </a:lnTo>
                  <a:lnTo>
                    <a:pt x="82" y="315"/>
                  </a:lnTo>
                  <a:lnTo>
                    <a:pt x="78" y="310"/>
                  </a:lnTo>
                  <a:lnTo>
                    <a:pt x="67" y="299"/>
                  </a:lnTo>
                  <a:lnTo>
                    <a:pt x="62" y="293"/>
                  </a:lnTo>
                  <a:lnTo>
                    <a:pt x="56" y="287"/>
                  </a:lnTo>
                  <a:lnTo>
                    <a:pt x="47" y="276"/>
                  </a:lnTo>
                  <a:lnTo>
                    <a:pt x="37" y="261"/>
                  </a:lnTo>
                  <a:lnTo>
                    <a:pt x="34" y="253"/>
                  </a:lnTo>
                  <a:lnTo>
                    <a:pt x="30" y="245"/>
                  </a:lnTo>
                  <a:lnTo>
                    <a:pt x="28" y="239"/>
                  </a:lnTo>
                  <a:lnTo>
                    <a:pt x="27" y="231"/>
                  </a:lnTo>
                  <a:lnTo>
                    <a:pt x="23" y="223"/>
                  </a:lnTo>
                  <a:lnTo>
                    <a:pt x="22" y="216"/>
                  </a:lnTo>
                  <a:lnTo>
                    <a:pt x="20" y="208"/>
                  </a:lnTo>
                  <a:lnTo>
                    <a:pt x="19" y="200"/>
                  </a:lnTo>
                  <a:lnTo>
                    <a:pt x="19" y="183"/>
                  </a:lnTo>
                  <a:lnTo>
                    <a:pt x="0" y="18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4957" name="Freeform 29"/>
            <p:cNvSpPr>
              <a:spLocks/>
            </p:cNvSpPr>
            <p:nvPr/>
          </p:nvSpPr>
          <p:spPr bwMode="auto">
            <a:xfrm>
              <a:off x="5179" y="3233"/>
              <a:ext cx="291" cy="436"/>
            </a:xfrm>
            <a:custGeom>
              <a:avLst/>
              <a:gdLst/>
              <a:ahLst/>
              <a:cxnLst>
                <a:cxn ang="0">
                  <a:pos x="147" y="411"/>
                </a:cxn>
                <a:cxn ang="0">
                  <a:pos x="144" y="423"/>
                </a:cxn>
                <a:cxn ang="0">
                  <a:pos x="154" y="434"/>
                </a:cxn>
                <a:cxn ang="0">
                  <a:pos x="164" y="434"/>
                </a:cxn>
                <a:cxn ang="0">
                  <a:pos x="188" y="426"/>
                </a:cxn>
                <a:cxn ang="0">
                  <a:pos x="214" y="411"/>
                </a:cxn>
                <a:cxn ang="0">
                  <a:pos x="233" y="394"/>
                </a:cxn>
                <a:cxn ang="0">
                  <a:pos x="254" y="361"/>
                </a:cxn>
                <a:cxn ang="0">
                  <a:pos x="279" y="306"/>
                </a:cxn>
                <a:cxn ang="0">
                  <a:pos x="285" y="278"/>
                </a:cxn>
                <a:cxn ang="0">
                  <a:pos x="291" y="222"/>
                </a:cxn>
                <a:cxn ang="0">
                  <a:pos x="290" y="186"/>
                </a:cxn>
                <a:cxn ang="0">
                  <a:pos x="282" y="146"/>
                </a:cxn>
                <a:cxn ang="0">
                  <a:pos x="270" y="109"/>
                </a:cxn>
                <a:cxn ang="0">
                  <a:pos x="256" y="75"/>
                </a:cxn>
                <a:cxn ang="0">
                  <a:pos x="211" y="22"/>
                </a:cxn>
                <a:cxn ang="0">
                  <a:pos x="188" y="9"/>
                </a:cxn>
                <a:cxn ang="0">
                  <a:pos x="160" y="0"/>
                </a:cxn>
                <a:cxn ang="0">
                  <a:pos x="109" y="8"/>
                </a:cxn>
                <a:cxn ang="0">
                  <a:pos x="87" y="17"/>
                </a:cxn>
                <a:cxn ang="0">
                  <a:pos x="40" y="65"/>
                </a:cxn>
                <a:cxn ang="0">
                  <a:pos x="26" y="90"/>
                </a:cxn>
                <a:cxn ang="0">
                  <a:pos x="9" y="137"/>
                </a:cxn>
                <a:cxn ang="0">
                  <a:pos x="2" y="174"/>
                </a:cxn>
                <a:cxn ang="0">
                  <a:pos x="2" y="261"/>
                </a:cxn>
                <a:cxn ang="0">
                  <a:pos x="5" y="271"/>
                </a:cxn>
                <a:cxn ang="0">
                  <a:pos x="5" y="278"/>
                </a:cxn>
                <a:cxn ang="0">
                  <a:pos x="11" y="288"/>
                </a:cxn>
                <a:cxn ang="0">
                  <a:pos x="22" y="292"/>
                </a:cxn>
                <a:cxn ang="0">
                  <a:pos x="33" y="285"/>
                </a:cxn>
                <a:cxn ang="0">
                  <a:pos x="36" y="275"/>
                </a:cxn>
                <a:cxn ang="0">
                  <a:pos x="31" y="257"/>
                </a:cxn>
                <a:cxn ang="0">
                  <a:pos x="31" y="219"/>
                </a:cxn>
                <a:cxn ang="0">
                  <a:pos x="36" y="161"/>
                </a:cxn>
                <a:cxn ang="0">
                  <a:pos x="45" y="126"/>
                </a:cxn>
                <a:cxn ang="0">
                  <a:pos x="54" y="102"/>
                </a:cxn>
                <a:cxn ang="0">
                  <a:pos x="65" y="84"/>
                </a:cxn>
                <a:cxn ang="0">
                  <a:pos x="102" y="45"/>
                </a:cxn>
                <a:cxn ang="0">
                  <a:pos x="118" y="36"/>
                </a:cxn>
                <a:cxn ang="0">
                  <a:pos x="146" y="31"/>
                </a:cxn>
                <a:cxn ang="0">
                  <a:pos x="172" y="36"/>
                </a:cxn>
                <a:cxn ang="0">
                  <a:pos x="188" y="44"/>
                </a:cxn>
                <a:cxn ang="0">
                  <a:pos x="225" y="84"/>
                </a:cxn>
                <a:cxn ang="0">
                  <a:pos x="236" y="102"/>
                </a:cxn>
                <a:cxn ang="0">
                  <a:pos x="245" y="126"/>
                </a:cxn>
                <a:cxn ang="0">
                  <a:pos x="254" y="161"/>
                </a:cxn>
                <a:cxn ang="0">
                  <a:pos x="259" y="209"/>
                </a:cxn>
                <a:cxn ang="0">
                  <a:pos x="259" y="226"/>
                </a:cxn>
                <a:cxn ang="0">
                  <a:pos x="253" y="279"/>
                </a:cxn>
                <a:cxn ang="0">
                  <a:pos x="246" y="304"/>
                </a:cxn>
                <a:cxn ang="0">
                  <a:pos x="226" y="352"/>
                </a:cxn>
                <a:cxn ang="0">
                  <a:pos x="203" y="378"/>
                </a:cxn>
                <a:cxn ang="0">
                  <a:pos x="191" y="389"/>
                </a:cxn>
                <a:cxn ang="0">
                  <a:pos x="178" y="399"/>
                </a:cxn>
                <a:cxn ang="0">
                  <a:pos x="160" y="403"/>
                </a:cxn>
              </a:cxnLst>
              <a:rect l="0" t="0" r="r" b="b"/>
              <a:pathLst>
                <a:path w="291" h="436">
                  <a:moveTo>
                    <a:pt x="157" y="405"/>
                  </a:moveTo>
                  <a:lnTo>
                    <a:pt x="150" y="408"/>
                  </a:lnTo>
                  <a:lnTo>
                    <a:pt x="147" y="411"/>
                  </a:lnTo>
                  <a:lnTo>
                    <a:pt x="146" y="414"/>
                  </a:lnTo>
                  <a:lnTo>
                    <a:pt x="144" y="419"/>
                  </a:lnTo>
                  <a:lnTo>
                    <a:pt x="144" y="423"/>
                  </a:lnTo>
                  <a:lnTo>
                    <a:pt x="147" y="430"/>
                  </a:lnTo>
                  <a:lnTo>
                    <a:pt x="150" y="433"/>
                  </a:lnTo>
                  <a:lnTo>
                    <a:pt x="154" y="434"/>
                  </a:lnTo>
                  <a:lnTo>
                    <a:pt x="158" y="436"/>
                  </a:lnTo>
                  <a:lnTo>
                    <a:pt x="163" y="436"/>
                  </a:lnTo>
                  <a:lnTo>
                    <a:pt x="164" y="434"/>
                  </a:lnTo>
                  <a:lnTo>
                    <a:pt x="169" y="434"/>
                  </a:lnTo>
                  <a:lnTo>
                    <a:pt x="181" y="428"/>
                  </a:lnTo>
                  <a:lnTo>
                    <a:pt x="188" y="426"/>
                  </a:lnTo>
                  <a:lnTo>
                    <a:pt x="197" y="423"/>
                  </a:lnTo>
                  <a:lnTo>
                    <a:pt x="209" y="414"/>
                  </a:lnTo>
                  <a:lnTo>
                    <a:pt x="214" y="411"/>
                  </a:lnTo>
                  <a:lnTo>
                    <a:pt x="222" y="406"/>
                  </a:lnTo>
                  <a:lnTo>
                    <a:pt x="228" y="400"/>
                  </a:lnTo>
                  <a:lnTo>
                    <a:pt x="233" y="394"/>
                  </a:lnTo>
                  <a:lnTo>
                    <a:pt x="237" y="389"/>
                  </a:lnTo>
                  <a:lnTo>
                    <a:pt x="251" y="368"/>
                  </a:lnTo>
                  <a:lnTo>
                    <a:pt x="254" y="361"/>
                  </a:lnTo>
                  <a:lnTo>
                    <a:pt x="260" y="355"/>
                  </a:lnTo>
                  <a:lnTo>
                    <a:pt x="277" y="313"/>
                  </a:lnTo>
                  <a:lnTo>
                    <a:pt x="279" y="306"/>
                  </a:lnTo>
                  <a:lnTo>
                    <a:pt x="282" y="295"/>
                  </a:lnTo>
                  <a:lnTo>
                    <a:pt x="284" y="285"/>
                  </a:lnTo>
                  <a:lnTo>
                    <a:pt x="285" y="278"/>
                  </a:lnTo>
                  <a:lnTo>
                    <a:pt x="290" y="248"/>
                  </a:lnTo>
                  <a:lnTo>
                    <a:pt x="290" y="230"/>
                  </a:lnTo>
                  <a:lnTo>
                    <a:pt x="291" y="222"/>
                  </a:lnTo>
                  <a:lnTo>
                    <a:pt x="291" y="217"/>
                  </a:lnTo>
                  <a:lnTo>
                    <a:pt x="290" y="206"/>
                  </a:lnTo>
                  <a:lnTo>
                    <a:pt x="290" y="186"/>
                  </a:lnTo>
                  <a:lnTo>
                    <a:pt x="288" y="174"/>
                  </a:lnTo>
                  <a:lnTo>
                    <a:pt x="285" y="155"/>
                  </a:lnTo>
                  <a:lnTo>
                    <a:pt x="282" y="146"/>
                  </a:lnTo>
                  <a:lnTo>
                    <a:pt x="281" y="137"/>
                  </a:lnTo>
                  <a:lnTo>
                    <a:pt x="273" y="116"/>
                  </a:lnTo>
                  <a:lnTo>
                    <a:pt x="270" y="109"/>
                  </a:lnTo>
                  <a:lnTo>
                    <a:pt x="264" y="90"/>
                  </a:lnTo>
                  <a:lnTo>
                    <a:pt x="259" y="81"/>
                  </a:lnTo>
                  <a:lnTo>
                    <a:pt x="256" y="75"/>
                  </a:lnTo>
                  <a:lnTo>
                    <a:pt x="250" y="65"/>
                  </a:lnTo>
                  <a:lnTo>
                    <a:pt x="236" y="45"/>
                  </a:lnTo>
                  <a:lnTo>
                    <a:pt x="211" y="22"/>
                  </a:lnTo>
                  <a:lnTo>
                    <a:pt x="203" y="19"/>
                  </a:lnTo>
                  <a:lnTo>
                    <a:pt x="197" y="14"/>
                  </a:lnTo>
                  <a:lnTo>
                    <a:pt x="188" y="9"/>
                  </a:lnTo>
                  <a:lnTo>
                    <a:pt x="181" y="8"/>
                  </a:lnTo>
                  <a:lnTo>
                    <a:pt x="175" y="5"/>
                  </a:lnTo>
                  <a:lnTo>
                    <a:pt x="160" y="0"/>
                  </a:lnTo>
                  <a:lnTo>
                    <a:pt x="130" y="0"/>
                  </a:lnTo>
                  <a:lnTo>
                    <a:pt x="115" y="5"/>
                  </a:lnTo>
                  <a:lnTo>
                    <a:pt x="109" y="8"/>
                  </a:lnTo>
                  <a:lnTo>
                    <a:pt x="102" y="9"/>
                  </a:lnTo>
                  <a:lnTo>
                    <a:pt x="93" y="13"/>
                  </a:lnTo>
                  <a:lnTo>
                    <a:pt x="87" y="17"/>
                  </a:lnTo>
                  <a:lnTo>
                    <a:pt x="79" y="22"/>
                  </a:lnTo>
                  <a:lnTo>
                    <a:pt x="54" y="45"/>
                  </a:lnTo>
                  <a:lnTo>
                    <a:pt x="40" y="65"/>
                  </a:lnTo>
                  <a:lnTo>
                    <a:pt x="34" y="75"/>
                  </a:lnTo>
                  <a:lnTo>
                    <a:pt x="31" y="81"/>
                  </a:lnTo>
                  <a:lnTo>
                    <a:pt x="26" y="90"/>
                  </a:lnTo>
                  <a:lnTo>
                    <a:pt x="20" y="109"/>
                  </a:lnTo>
                  <a:lnTo>
                    <a:pt x="17" y="116"/>
                  </a:lnTo>
                  <a:lnTo>
                    <a:pt x="9" y="137"/>
                  </a:lnTo>
                  <a:lnTo>
                    <a:pt x="8" y="146"/>
                  </a:lnTo>
                  <a:lnTo>
                    <a:pt x="5" y="155"/>
                  </a:lnTo>
                  <a:lnTo>
                    <a:pt x="2" y="174"/>
                  </a:lnTo>
                  <a:lnTo>
                    <a:pt x="0" y="186"/>
                  </a:lnTo>
                  <a:lnTo>
                    <a:pt x="0" y="219"/>
                  </a:lnTo>
                  <a:lnTo>
                    <a:pt x="2" y="261"/>
                  </a:lnTo>
                  <a:lnTo>
                    <a:pt x="3" y="262"/>
                  </a:lnTo>
                  <a:lnTo>
                    <a:pt x="3" y="270"/>
                  </a:lnTo>
                  <a:lnTo>
                    <a:pt x="5" y="271"/>
                  </a:lnTo>
                  <a:lnTo>
                    <a:pt x="3" y="276"/>
                  </a:lnTo>
                  <a:lnTo>
                    <a:pt x="6" y="282"/>
                  </a:lnTo>
                  <a:lnTo>
                    <a:pt x="5" y="278"/>
                  </a:lnTo>
                  <a:lnTo>
                    <a:pt x="6" y="282"/>
                  </a:lnTo>
                  <a:lnTo>
                    <a:pt x="8" y="285"/>
                  </a:lnTo>
                  <a:lnTo>
                    <a:pt x="11" y="288"/>
                  </a:lnTo>
                  <a:lnTo>
                    <a:pt x="14" y="290"/>
                  </a:lnTo>
                  <a:lnTo>
                    <a:pt x="19" y="292"/>
                  </a:lnTo>
                  <a:lnTo>
                    <a:pt x="22" y="292"/>
                  </a:lnTo>
                  <a:lnTo>
                    <a:pt x="26" y="290"/>
                  </a:lnTo>
                  <a:lnTo>
                    <a:pt x="30" y="288"/>
                  </a:lnTo>
                  <a:lnTo>
                    <a:pt x="33" y="285"/>
                  </a:lnTo>
                  <a:lnTo>
                    <a:pt x="34" y="282"/>
                  </a:lnTo>
                  <a:lnTo>
                    <a:pt x="36" y="278"/>
                  </a:lnTo>
                  <a:lnTo>
                    <a:pt x="36" y="275"/>
                  </a:lnTo>
                  <a:lnTo>
                    <a:pt x="34" y="270"/>
                  </a:lnTo>
                  <a:lnTo>
                    <a:pt x="33" y="259"/>
                  </a:lnTo>
                  <a:lnTo>
                    <a:pt x="31" y="257"/>
                  </a:lnTo>
                  <a:lnTo>
                    <a:pt x="31" y="250"/>
                  </a:lnTo>
                  <a:lnTo>
                    <a:pt x="30" y="248"/>
                  </a:lnTo>
                  <a:lnTo>
                    <a:pt x="31" y="219"/>
                  </a:lnTo>
                  <a:lnTo>
                    <a:pt x="31" y="189"/>
                  </a:lnTo>
                  <a:lnTo>
                    <a:pt x="33" y="180"/>
                  </a:lnTo>
                  <a:lnTo>
                    <a:pt x="36" y="161"/>
                  </a:lnTo>
                  <a:lnTo>
                    <a:pt x="39" y="152"/>
                  </a:lnTo>
                  <a:lnTo>
                    <a:pt x="40" y="143"/>
                  </a:lnTo>
                  <a:lnTo>
                    <a:pt x="45" y="126"/>
                  </a:lnTo>
                  <a:lnTo>
                    <a:pt x="48" y="118"/>
                  </a:lnTo>
                  <a:lnTo>
                    <a:pt x="51" y="109"/>
                  </a:lnTo>
                  <a:lnTo>
                    <a:pt x="54" y="102"/>
                  </a:lnTo>
                  <a:lnTo>
                    <a:pt x="59" y="96"/>
                  </a:lnTo>
                  <a:lnTo>
                    <a:pt x="62" y="90"/>
                  </a:lnTo>
                  <a:lnTo>
                    <a:pt x="65" y="84"/>
                  </a:lnTo>
                  <a:lnTo>
                    <a:pt x="79" y="67"/>
                  </a:lnTo>
                  <a:lnTo>
                    <a:pt x="98" y="47"/>
                  </a:lnTo>
                  <a:lnTo>
                    <a:pt x="102" y="45"/>
                  </a:lnTo>
                  <a:lnTo>
                    <a:pt x="109" y="40"/>
                  </a:lnTo>
                  <a:lnTo>
                    <a:pt x="112" y="37"/>
                  </a:lnTo>
                  <a:lnTo>
                    <a:pt x="118" y="36"/>
                  </a:lnTo>
                  <a:lnTo>
                    <a:pt x="124" y="33"/>
                  </a:lnTo>
                  <a:lnTo>
                    <a:pt x="133" y="31"/>
                  </a:lnTo>
                  <a:lnTo>
                    <a:pt x="146" y="31"/>
                  </a:lnTo>
                  <a:lnTo>
                    <a:pt x="157" y="31"/>
                  </a:lnTo>
                  <a:lnTo>
                    <a:pt x="166" y="33"/>
                  </a:lnTo>
                  <a:lnTo>
                    <a:pt x="172" y="36"/>
                  </a:lnTo>
                  <a:lnTo>
                    <a:pt x="178" y="37"/>
                  </a:lnTo>
                  <a:lnTo>
                    <a:pt x="181" y="39"/>
                  </a:lnTo>
                  <a:lnTo>
                    <a:pt x="188" y="44"/>
                  </a:lnTo>
                  <a:lnTo>
                    <a:pt x="192" y="47"/>
                  </a:lnTo>
                  <a:lnTo>
                    <a:pt x="211" y="67"/>
                  </a:lnTo>
                  <a:lnTo>
                    <a:pt x="225" y="84"/>
                  </a:lnTo>
                  <a:lnTo>
                    <a:pt x="228" y="90"/>
                  </a:lnTo>
                  <a:lnTo>
                    <a:pt x="231" y="96"/>
                  </a:lnTo>
                  <a:lnTo>
                    <a:pt x="236" y="102"/>
                  </a:lnTo>
                  <a:lnTo>
                    <a:pt x="239" y="109"/>
                  </a:lnTo>
                  <a:lnTo>
                    <a:pt x="242" y="118"/>
                  </a:lnTo>
                  <a:lnTo>
                    <a:pt x="245" y="126"/>
                  </a:lnTo>
                  <a:lnTo>
                    <a:pt x="250" y="143"/>
                  </a:lnTo>
                  <a:lnTo>
                    <a:pt x="251" y="152"/>
                  </a:lnTo>
                  <a:lnTo>
                    <a:pt x="254" y="161"/>
                  </a:lnTo>
                  <a:lnTo>
                    <a:pt x="257" y="180"/>
                  </a:lnTo>
                  <a:lnTo>
                    <a:pt x="259" y="189"/>
                  </a:lnTo>
                  <a:lnTo>
                    <a:pt x="259" y="209"/>
                  </a:lnTo>
                  <a:lnTo>
                    <a:pt x="260" y="220"/>
                  </a:lnTo>
                  <a:lnTo>
                    <a:pt x="260" y="216"/>
                  </a:lnTo>
                  <a:lnTo>
                    <a:pt x="259" y="226"/>
                  </a:lnTo>
                  <a:lnTo>
                    <a:pt x="259" y="245"/>
                  </a:lnTo>
                  <a:lnTo>
                    <a:pt x="254" y="271"/>
                  </a:lnTo>
                  <a:lnTo>
                    <a:pt x="253" y="279"/>
                  </a:lnTo>
                  <a:lnTo>
                    <a:pt x="251" y="288"/>
                  </a:lnTo>
                  <a:lnTo>
                    <a:pt x="248" y="296"/>
                  </a:lnTo>
                  <a:lnTo>
                    <a:pt x="246" y="304"/>
                  </a:lnTo>
                  <a:lnTo>
                    <a:pt x="233" y="340"/>
                  </a:lnTo>
                  <a:lnTo>
                    <a:pt x="229" y="346"/>
                  </a:lnTo>
                  <a:lnTo>
                    <a:pt x="226" y="352"/>
                  </a:lnTo>
                  <a:lnTo>
                    <a:pt x="212" y="368"/>
                  </a:lnTo>
                  <a:lnTo>
                    <a:pt x="208" y="372"/>
                  </a:lnTo>
                  <a:lnTo>
                    <a:pt x="203" y="378"/>
                  </a:lnTo>
                  <a:lnTo>
                    <a:pt x="200" y="382"/>
                  </a:lnTo>
                  <a:lnTo>
                    <a:pt x="195" y="386"/>
                  </a:lnTo>
                  <a:lnTo>
                    <a:pt x="191" y="389"/>
                  </a:lnTo>
                  <a:lnTo>
                    <a:pt x="185" y="394"/>
                  </a:lnTo>
                  <a:lnTo>
                    <a:pt x="181" y="395"/>
                  </a:lnTo>
                  <a:lnTo>
                    <a:pt x="178" y="399"/>
                  </a:lnTo>
                  <a:lnTo>
                    <a:pt x="172" y="400"/>
                  </a:lnTo>
                  <a:lnTo>
                    <a:pt x="166" y="403"/>
                  </a:lnTo>
                  <a:lnTo>
                    <a:pt x="160" y="403"/>
                  </a:lnTo>
                  <a:lnTo>
                    <a:pt x="155" y="406"/>
                  </a:lnTo>
                  <a:lnTo>
                    <a:pt x="157" y="40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4958" name="Freeform 30"/>
            <p:cNvSpPr>
              <a:spLocks/>
            </p:cNvSpPr>
            <p:nvPr/>
          </p:nvSpPr>
          <p:spPr bwMode="auto">
            <a:xfrm>
              <a:off x="3541" y="2069"/>
              <a:ext cx="295" cy="435"/>
            </a:xfrm>
            <a:custGeom>
              <a:avLst/>
              <a:gdLst/>
              <a:ahLst/>
              <a:cxnLst>
                <a:cxn ang="0">
                  <a:pos x="140" y="434"/>
                </a:cxn>
                <a:cxn ang="0">
                  <a:pos x="149" y="423"/>
                </a:cxn>
                <a:cxn ang="0">
                  <a:pos x="146" y="411"/>
                </a:cxn>
                <a:cxn ang="0">
                  <a:pos x="131" y="403"/>
                </a:cxn>
                <a:cxn ang="0">
                  <a:pos x="113" y="398"/>
                </a:cxn>
                <a:cxn ang="0">
                  <a:pos x="100" y="389"/>
                </a:cxn>
                <a:cxn ang="0">
                  <a:pos x="84" y="372"/>
                </a:cxn>
                <a:cxn ang="0">
                  <a:pos x="59" y="341"/>
                </a:cxn>
                <a:cxn ang="0">
                  <a:pos x="44" y="304"/>
                </a:cxn>
                <a:cxn ang="0">
                  <a:pos x="38" y="279"/>
                </a:cxn>
                <a:cxn ang="0">
                  <a:pos x="31" y="189"/>
                </a:cxn>
                <a:cxn ang="0">
                  <a:pos x="39" y="152"/>
                </a:cxn>
                <a:cxn ang="0">
                  <a:pos x="48" y="118"/>
                </a:cxn>
                <a:cxn ang="0">
                  <a:pos x="58" y="97"/>
                </a:cxn>
                <a:cxn ang="0">
                  <a:pos x="75" y="73"/>
                </a:cxn>
                <a:cxn ang="0">
                  <a:pos x="95" y="51"/>
                </a:cxn>
                <a:cxn ang="0">
                  <a:pos x="112" y="37"/>
                </a:cxn>
                <a:cxn ang="0">
                  <a:pos x="131" y="32"/>
                </a:cxn>
                <a:cxn ang="0">
                  <a:pos x="163" y="32"/>
                </a:cxn>
                <a:cxn ang="0">
                  <a:pos x="182" y="37"/>
                </a:cxn>
                <a:cxn ang="0">
                  <a:pos x="194" y="46"/>
                </a:cxn>
                <a:cxn ang="0">
                  <a:pos x="213" y="66"/>
                </a:cxn>
                <a:cxn ang="0">
                  <a:pos x="230" y="90"/>
                </a:cxn>
                <a:cxn ang="0">
                  <a:pos x="242" y="108"/>
                </a:cxn>
                <a:cxn ang="0">
                  <a:pos x="253" y="142"/>
                </a:cxn>
                <a:cxn ang="0">
                  <a:pos x="261" y="180"/>
                </a:cxn>
                <a:cxn ang="0">
                  <a:pos x="264" y="220"/>
                </a:cxn>
                <a:cxn ang="0">
                  <a:pos x="264" y="246"/>
                </a:cxn>
                <a:cxn ang="0">
                  <a:pos x="261" y="256"/>
                </a:cxn>
                <a:cxn ang="0">
                  <a:pos x="259" y="274"/>
                </a:cxn>
                <a:cxn ang="0">
                  <a:pos x="265" y="285"/>
                </a:cxn>
                <a:cxn ang="0">
                  <a:pos x="281" y="287"/>
                </a:cxn>
                <a:cxn ang="0">
                  <a:pos x="290" y="276"/>
                </a:cxn>
                <a:cxn ang="0">
                  <a:pos x="290" y="266"/>
                </a:cxn>
                <a:cxn ang="0">
                  <a:pos x="292" y="226"/>
                </a:cxn>
                <a:cxn ang="0">
                  <a:pos x="293" y="206"/>
                </a:cxn>
                <a:cxn ang="0">
                  <a:pos x="289" y="155"/>
                </a:cxn>
                <a:cxn ang="0">
                  <a:pos x="276" y="116"/>
                </a:cxn>
                <a:cxn ang="0">
                  <a:pos x="267" y="90"/>
                </a:cxn>
                <a:cxn ang="0">
                  <a:pos x="254" y="66"/>
                </a:cxn>
                <a:cxn ang="0">
                  <a:pos x="233" y="39"/>
                </a:cxn>
                <a:cxn ang="0">
                  <a:pos x="208" y="18"/>
                </a:cxn>
                <a:cxn ang="0">
                  <a:pos x="185" y="8"/>
                </a:cxn>
                <a:cxn ang="0">
                  <a:pos x="161" y="0"/>
                </a:cxn>
                <a:cxn ang="0">
                  <a:pos x="124" y="1"/>
                </a:cxn>
                <a:cxn ang="0">
                  <a:pos x="103" y="9"/>
                </a:cxn>
                <a:cxn ang="0">
                  <a:pos x="81" y="21"/>
                </a:cxn>
                <a:cxn ang="0">
                  <a:pos x="56" y="45"/>
                </a:cxn>
                <a:cxn ang="0">
                  <a:pos x="36" y="74"/>
                </a:cxn>
                <a:cxn ang="0">
                  <a:pos x="24" y="99"/>
                </a:cxn>
                <a:cxn ang="0">
                  <a:pos x="10" y="136"/>
                </a:cxn>
                <a:cxn ang="0">
                  <a:pos x="2" y="173"/>
                </a:cxn>
                <a:cxn ang="0">
                  <a:pos x="0" y="248"/>
                </a:cxn>
                <a:cxn ang="0">
                  <a:pos x="8" y="294"/>
                </a:cxn>
                <a:cxn ang="0">
                  <a:pos x="24" y="338"/>
                </a:cxn>
                <a:cxn ang="0">
                  <a:pos x="34" y="361"/>
                </a:cxn>
                <a:cxn ang="0">
                  <a:pos x="64" y="400"/>
                </a:cxn>
                <a:cxn ang="0">
                  <a:pos x="89" y="418"/>
                </a:cxn>
                <a:cxn ang="0">
                  <a:pos x="110" y="428"/>
                </a:cxn>
                <a:cxn ang="0">
                  <a:pos x="131" y="435"/>
                </a:cxn>
              </a:cxnLst>
              <a:rect l="0" t="0" r="r" b="b"/>
              <a:pathLst>
                <a:path w="295" h="435">
                  <a:moveTo>
                    <a:pt x="131" y="435"/>
                  </a:moveTo>
                  <a:lnTo>
                    <a:pt x="135" y="435"/>
                  </a:lnTo>
                  <a:lnTo>
                    <a:pt x="140" y="434"/>
                  </a:lnTo>
                  <a:lnTo>
                    <a:pt x="143" y="432"/>
                  </a:lnTo>
                  <a:lnTo>
                    <a:pt x="146" y="429"/>
                  </a:lnTo>
                  <a:lnTo>
                    <a:pt x="149" y="423"/>
                  </a:lnTo>
                  <a:lnTo>
                    <a:pt x="149" y="418"/>
                  </a:lnTo>
                  <a:lnTo>
                    <a:pt x="148" y="414"/>
                  </a:lnTo>
                  <a:lnTo>
                    <a:pt x="146" y="411"/>
                  </a:lnTo>
                  <a:lnTo>
                    <a:pt x="143" y="408"/>
                  </a:lnTo>
                  <a:lnTo>
                    <a:pt x="137" y="404"/>
                  </a:lnTo>
                  <a:lnTo>
                    <a:pt x="131" y="403"/>
                  </a:lnTo>
                  <a:lnTo>
                    <a:pt x="127" y="403"/>
                  </a:lnTo>
                  <a:lnTo>
                    <a:pt x="120" y="400"/>
                  </a:lnTo>
                  <a:lnTo>
                    <a:pt x="113" y="398"/>
                  </a:lnTo>
                  <a:lnTo>
                    <a:pt x="110" y="395"/>
                  </a:lnTo>
                  <a:lnTo>
                    <a:pt x="107" y="394"/>
                  </a:lnTo>
                  <a:lnTo>
                    <a:pt x="100" y="389"/>
                  </a:lnTo>
                  <a:lnTo>
                    <a:pt x="95" y="386"/>
                  </a:lnTo>
                  <a:lnTo>
                    <a:pt x="89" y="378"/>
                  </a:lnTo>
                  <a:lnTo>
                    <a:pt x="84" y="372"/>
                  </a:lnTo>
                  <a:lnTo>
                    <a:pt x="79" y="367"/>
                  </a:lnTo>
                  <a:lnTo>
                    <a:pt x="62" y="346"/>
                  </a:lnTo>
                  <a:lnTo>
                    <a:pt x="59" y="341"/>
                  </a:lnTo>
                  <a:lnTo>
                    <a:pt x="56" y="333"/>
                  </a:lnTo>
                  <a:lnTo>
                    <a:pt x="51" y="325"/>
                  </a:lnTo>
                  <a:lnTo>
                    <a:pt x="44" y="304"/>
                  </a:lnTo>
                  <a:lnTo>
                    <a:pt x="42" y="296"/>
                  </a:lnTo>
                  <a:lnTo>
                    <a:pt x="39" y="288"/>
                  </a:lnTo>
                  <a:lnTo>
                    <a:pt x="38" y="279"/>
                  </a:lnTo>
                  <a:lnTo>
                    <a:pt x="36" y="271"/>
                  </a:lnTo>
                  <a:lnTo>
                    <a:pt x="31" y="245"/>
                  </a:lnTo>
                  <a:lnTo>
                    <a:pt x="31" y="189"/>
                  </a:lnTo>
                  <a:lnTo>
                    <a:pt x="33" y="180"/>
                  </a:lnTo>
                  <a:lnTo>
                    <a:pt x="36" y="161"/>
                  </a:lnTo>
                  <a:lnTo>
                    <a:pt x="39" y="152"/>
                  </a:lnTo>
                  <a:lnTo>
                    <a:pt x="41" y="142"/>
                  </a:lnTo>
                  <a:lnTo>
                    <a:pt x="45" y="125"/>
                  </a:lnTo>
                  <a:lnTo>
                    <a:pt x="48" y="118"/>
                  </a:lnTo>
                  <a:lnTo>
                    <a:pt x="51" y="108"/>
                  </a:lnTo>
                  <a:lnTo>
                    <a:pt x="55" y="102"/>
                  </a:lnTo>
                  <a:lnTo>
                    <a:pt x="58" y="97"/>
                  </a:lnTo>
                  <a:lnTo>
                    <a:pt x="64" y="90"/>
                  </a:lnTo>
                  <a:lnTo>
                    <a:pt x="67" y="82"/>
                  </a:lnTo>
                  <a:lnTo>
                    <a:pt x="75" y="73"/>
                  </a:lnTo>
                  <a:lnTo>
                    <a:pt x="81" y="66"/>
                  </a:lnTo>
                  <a:lnTo>
                    <a:pt x="86" y="60"/>
                  </a:lnTo>
                  <a:lnTo>
                    <a:pt x="95" y="51"/>
                  </a:lnTo>
                  <a:lnTo>
                    <a:pt x="100" y="46"/>
                  </a:lnTo>
                  <a:lnTo>
                    <a:pt x="109" y="40"/>
                  </a:lnTo>
                  <a:lnTo>
                    <a:pt x="112" y="37"/>
                  </a:lnTo>
                  <a:lnTo>
                    <a:pt x="118" y="35"/>
                  </a:lnTo>
                  <a:lnTo>
                    <a:pt x="124" y="32"/>
                  </a:lnTo>
                  <a:lnTo>
                    <a:pt x="131" y="32"/>
                  </a:lnTo>
                  <a:lnTo>
                    <a:pt x="135" y="31"/>
                  </a:lnTo>
                  <a:lnTo>
                    <a:pt x="158" y="31"/>
                  </a:lnTo>
                  <a:lnTo>
                    <a:pt x="163" y="32"/>
                  </a:lnTo>
                  <a:lnTo>
                    <a:pt x="169" y="32"/>
                  </a:lnTo>
                  <a:lnTo>
                    <a:pt x="175" y="35"/>
                  </a:lnTo>
                  <a:lnTo>
                    <a:pt x="182" y="37"/>
                  </a:lnTo>
                  <a:lnTo>
                    <a:pt x="185" y="39"/>
                  </a:lnTo>
                  <a:lnTo>
                    <a:pt x="189" y="43"/>
                  </a:lnTo>
                  <a:lnTo>
                    <a:pt x="194" y="46"/>
                  </a:lnTo>
                  <a:lnTo>
                    <a:pt x="199" y="51"/>
                  </a:lnTo>
                  <a:lnTo>
                    <a:pt x="208" y="60"/>
                  </a:lnTo>
                  <a:lnTo>
                    <a:pt x="213" y="66"/>
                  </a:lnTo>
                  <a:lnTo>
                    <a:pt x="219" y="73"/>
                  </a:lnTo>
                  <a:lnTo>
                    <a:pt x="227" y="82"/>
                  </a:lnTo>
                  <a:lnTo>
                    <a:pt x="230" y="90"/>
                  </a:lnTo>
                  <a:lnTo>
                    <a:pt x="236" y="97"/>
                  </a:lnTo>
                  <a:lnTo>
                    <a:pt x="239" y="102"/>
                  </a:lnTo>
                  <a:lnTo>
                    <a:pt x="242" y="108"/>
                  </a:lnTo>
                  <a:lnTo>
                    <a:pt x="245" y="118"/>
                  </a:lnTo>
                  <a:lnTo>
                    <a:pt x="248" y="125"/>
                  </a:lnTo>
                  <a:lnTo>
                    <a:pt x="253" y="142"/>
                  </a:lnTo>
                  <a:lnTo>
                    <a:pt x="254" y="152"/>
                  </a:lnTo>
                  <a:lnTo>
                    <a:pt x="258" y="161"/>
                  </a:lnTo>
                  <a:lnTo>
                    <a:pt x="261" y="180"/>
                  </a:lnTo>
                  <a:lnTo>
                    <a:pt x="262" y="189"/>
                  </a:lnTo>
                  <a:lnTo>
                    <a:pt x="262" y="209"/>
                  </a:lnTo>
                  <a:lnTo>
                    <a:pt x="264" y="220"/>
                  </a:lnTo>
                  <a:lnTo>
                    <a:pt x="268" y="208"/>
                  </a:lnTo>
                  <a:lnTo>
                    <a:pt x="264" y="214"/>
                  </a:lnTo>
                  <a:lnTo>
                    <a:pt x="264" y="246"/>
                  </a:lnTo>
                  <a:lnTo>
                    <a:pt x="262" y="248"/>
                  </a:lnTo>
                  <a:lnTo>
                    <a:pt x="262" y="254"/>
                  </a:lnTo>
                  <a:lnTo>
                    <a:pt x="261" y="256"/>
                  </a:lnTo>
                  <a:lnTo>
                    <a:pt x="259" y="273"/>
                  </a:lnTo>
                  <a:lnTo>
                    <a:pt x="259" y="270"/>
                  </a:lnTo>
                  <a:lnTo>
                    <a:pt x="259" y="274"/>
                  </a:lnTo>
                  <a:lnTo>
                    <a:pt x="261" y="279"/>
                  </a:lnTo>
                  <a:lnTo>
                    <a:pt x="262" y="282"/>
                  </a:lnTo>
                  <a:lnTo>
                    <a:pt x="265" y="285"/>
                  </a:lnTo>
                  <a:lnTo>
                    <a:pt x="272" y="288"/>
                  </a:lnTo>
                  <a:lnTo>
                    <a:pt x="276" y="288"/>
                  </a:lnTo>
                  <a:lnTo>
                    <a:pt x="281" y="287"/>
                  </a:lnTo>
                  <a:lnTo>
                    <a:pt x="284" y="285"/>
                  </a:lnTo>
                  <a:lnTo>
                    <a:pt x="287" y="282"/>
                  </a:lnTo>
                  <a:lnTo>
                    <a:pt x="290" y="276"/>
                  </a:lnTo>
                  <a:lnTo>
                    <a:pt x="290" y="273"/>
                  </a:lnTo>
                  <a:lnTo>
                    <a:pt x="289" y="268"/>
                  </a:lnTo>
                  <a:lnTo>
                    <a:pt x="290" y="266"/>
                  </a:lnTo>
                  <a:lnTo>
                    <a:pt x="290" y="260"/>
                  </a:lnTo>
                  <a:lnTo>
                    <a:pt x="292" y="259"/>
                  </a:lnTo>
                  <a:lnTo>
                    <a:pt x="292" y="226"/>
                  </a:lnTo>
                  <a:lnTo>
                    <a:pt x="290" y="229"/>
                  </a:lnTo>
                  <a:lnTo>
                    <a:pt x="295" y="217"/>
                  </a:lnTo>
                  <a:lnTo>
                    <a:pt x="293" y="206"/>
                  </a:lnTo>
                  <a:lnTo>
                    <a:pt x="293" y="186"/>
                  </a:lnTo>
                  <a:lnTo>
                    <a:pt x="292" y="173"/>
                  </a:lnTo>
                  <a:lnTo>
                    <a:pt x="289" y="155"/>
                  </a:lnTo>
                  <a:lnTo>
                    <a:pt x="285" y="146"/>
                  </a:lnTo>
                  <a:lnTo>
                    <a:pt x="284" y="136"/>
                  </a:lnTo>
                  <a:lnTo>
                    <a:pt x="276" y="116"/>
                  </a:lnTo>
                  <a:lnTo>
                    <a:pt x="273" y="108"/>
                  </a:lnTo>
                  <a:lnTo>
                    <a:pt x="270" y="99"/>
                  </a:lnTo>
                  <a:lnTo>
                    <a:pt x="267" y="90"/>
                  </a:lnTo>
                  <a:lnTo>
                    <a:pt x="261" y="79"/>
                  </a:lnTo>
                  <a:lnTo>
                    <a:pt x="258" y="74"/>
                  </a:lnTo>
                  <a:lnTo>
                    <a:pt x="254" y="66"/>
                  </a:lnTo>
                  <a:lnTo>
                    <a:pt x="244" y="51"/>
                  </a:lnTo>
                  <a:lnTo>
                    <a:pt x="237" y="45"/>
                  </a:lnTo>
                  <a:lnTo>
                    <a:pt x="233" y="39"/>
                  </a:lnTo>
                  <a:lnTo>
                    <a:pt x="220" y="26"/>
                  </a:lnTo>
                  <a:lnTo>
                    <a:pt x="213" y="21"/>
                  </a:lnTo>
                  <a:lnTo>
                    <a:pt x="208" y="18"/>
                  </a:lnTo>
                  <a:lnTo>
                    <a:pt x="200" y="14"/>
                  </a:lnTo>
                  <a:lnTo>
                    <a:pt x="191" y="9"/>
                  </a:lnTo>
                  <a:lnTo>
                    <a:pt x="185" y="8"/>
                  </a:lnTo>
                  <a:lnTo>
                    <a:pt x="179" y="4"/>
                  </a:lnTo>
                  <a:lnTo>
                    <a:pt x="169" y="1"/>
                  </a:lnTo>
                  <a:lnTo>
                    <a:pt x="161" y="0"/>
                  </a:lnTo>
                  <a:lnTo>
                    <a:pt x="148" y="0"/>
                  </a:lnTo>
                  <a:lnTo>
                    <a:pt x="132" y="0"/>
                  </a:lnTo>
                  <a:lnTo>
                    <a:pt x="124" y="1"/>
                  </a:lnTo>
                  <a:lnTo>
                    <a:pt x="115" y="4"/>
                  </a:lnTo>
                  <a:lnTo>
                    <a:pt x="109" y="8"/>
                  </a:lnTo>
                  <a:lnTo>
                    <a:pt x="103" y="9"/>
                  </a:lnTo>
                  <a:lnTo>
                    <a:pt x="93" y="12"/>
                  </a:lnTo>
                  <a:lnTo>
                    <a:pt x="86" y="18"/>
                  </a:lnTo>
                  <a:lnTo>
                    <a:pt x="81" y="21"/>
                  </a:lnTo>
                  <a:lnTo>
                    <a:pt x="73" y="26"/>
                  </a:lnTo>
                  <a:lnTo>
                    <a:pt x="61" y="39"/>
                  </a:lnTo>
                  <a:lnTo>
                    <a:pt x="56" y="45"/>
                  </a:lnTo>
                  <a:lnTo>
                    <a:pt x="50" y="51"/>
                  </a:lnTo>
                  <a:lnTo>
                    <a:pt x="39" y="66"/>
                  </a:lnTo>
                  <a:lnTo>
                    <a:pt x="36" y="74"/>
                  </a:lnTo>
                  <a:lnTo>
                    <a:pt x="33" y="79"/>
                  </a:lnTo>
                  <a:lnTo>
                    <a:pt x="27" y="90"/>
                  </a:lnTo>
                  <a:lnTo>
                    <a:pt x="24" y="99"/>
                  </a:lnTo>
                  <a:lnTo>
                    <a:pt x="20" y="108"/>
                  </a:lnTo>
                  <a:lnTo>
                    <a:pt x="17" y="116"/>
                  </a:lnTo>
                  <a:lnTo>
                    <a:pt x="10" y="136"/>
                  </a:lnTo>
                  <a:lnTo>
                    <a:pt x="8" y="146"/>
                  </a:lnTo>
                  <a:lnTo>
                    <a:pt x="5" y="155"/>
                  </a:lnTo>
                  <a:lnTo>
                    <a:pt x="2" y="173"/>
                  </a:lnTo>
                  <a:lnTo>
                    <a:pt x="0" y="186"/>
                  </a:lnTo>
                  <a:lnTo>
                    <a:pt x="0" y="218"/>
                  </a:lnTo>
                  <a:lnTo>
                    <a:pt x="0" y="248"/>
                  </a:lnTo>
                  <a:lnTo>
                    <a:pt x="5" y="277"/>
                  </a:lnTo>
                  <a:lnTo>
                    <a:pt x="7" y="285"/>
                  </a:lnTo>
                  <a:lnTo>
                    <a:pt x="8" y="294"/>
                  </a:lnTo>
                  <a:lnTo>
                    <a:pt x="11" y="305"/>
                  </a:lnTo>
                  <a:lnTo>
                    <a:pt x="13" y="313"/>
                  </a:lnTo>
                  <a:lnTo>
                    <a:pt x="24" y="338"/>
                  </a:lnTo>
                  <a:lnTo>
                    <a:pt x="28" y="346"/>
                  </a:lnTo>
                  <a:lnTo>
                    <a:pt x="31" y="353"/>
                  </a:lnTo>
                  <a:lnTo>
                    <a:pt x="34" y="361"/>
                  </a:lnTo>
                  <a:lnTo>
                    <a:pt x="55" y="389"/>
                  </a:lnTo>
                  <a:lnTo>
                    <a:pt x="59" y="394"/>
                  </a:lnTo>
                  <a:lnTo>
                    <a:pt x="64" y="400"/>
                  </a:lnTo>
                  <a:lnTo>
                    <a:pt x="76" y="411"/>
                  </a:lnTo>
                  <a:lnTo>
                    <a:pt x="84" y="414"/>
                  </a:lnTo>
                  <a:lnTo>
                    <a:pt x="89" y="418"/>
                  </a:lnTo>
                  <a:lnTo>
                    <a:pt x="95" y="423"/>
                  </a:lnTo>
                  <a:lnTo>
                    <a:pt x="104" y="426"/>
                  </a:lnTo>
                  <a:lnTo>
                    <a:pt x="110" y="428"/>
                  </a:lnTo>
                  <a:lnTo>
                    <a:pt x="115" y="431"/>
                  </a:lnTo>
                  <a:lnTo>
                    <a:pt x="121" y="434"/>
                  </a:lnTo>
                  <a:lnTo>
                    <a:pt x="131" y="43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4959" name="Freeform 31"/>
            <p:cNvSpPr>
              <a:spLocks/>
            </p:cNvSpPr>
            <p:nvPr/>
          </p:nvSpPr>
          <p:spPr bwMode="auto">
            <a:xfrm>
              <a:off x="3566" y="2667"/>
              <a:ext cx="178" cy="961"/>
            </a:xfrm>
            <a:custGeom>
              <a:avLst/>
              <a:gdLst/>
              <a:ahLst/>
              <a:cxnLst>
                <a:cxn ang="0">
                  <a:pos x="178" y="17"/>
                </a:cxn>
                <a:cxn ang="0">
                  <a:pos x="177" y="10"/>
                </a:cxn>
                <a:cxn ang="0">
                  <a:pos x="172" y="3"/>
                </a:cxn>
                <a:cxn ang="0">
                  <a:pos x="164" y="0"/>
                </a:cxn>
                <a:cxn ang="0">
                  <a:pos x="157" y="2"/>
                </a:cxn>
                <a:cxn ang="0">
                  <a:pos x="150" y="6"/>
                </a:cxn>
                <a:cxn ang="0">
                  <a:pos x="140" y="31"/>
                </a:cxn>
                <a:cxn ang="0">
                  <a:pos x="123" y="73"/>
                </a:cxn>
                <a:cxn ang="0">
                  <a:pos x="109" y="117"/>
                </a:cxn>
                <a:cxn ang="0">
                  <a:pos x="85" y="179"/>
                </a:cxn>
                <a:cxn ang="0">
                  <a:pos x="67" y="237"/>
                </a:cxn>
                <a:cxn ang="0">
                  <a:pos x="51" y="293"/>
                </a:cxn>
                <a:cxn ang="0">
                  <a:pos x="42" y="330"/>
                </a:cxn>
                <a:cxn ang="0">
                  <a:pos x="33" y="366"/>
                </a:cxn>
                <a:cxn ang="0">
                  <a:pos x="25" y="402"/>
                </a:cxn>
                <a:cxn ang="0">
                  <a:pos x="19" y="434"/>
                </a:cxn>
                <a:cxn ang="0">
                  <a:pos x="11" y="485"/>
                </a:cxn>
                <a:cxn ang="0">
                  <a:pos x="6" y="518"/>
                </a:cxn>
                <a:cxn ang="0">
                  <a:pos x="3" y="565"/>
                </a:cxn>
                <a:cxn ang="0">
                  <a:pos x="2" y="597"/>
                </a:cxn>
                <a:cxn ang="0">
                  <a:pos x="0" y="610"/>
                </a:cxn>
                <a:cxn ang="0">
                  <a:pos x="2" y="668"/>
                </a:cxn>
                <a:cxn ang="0">
                  <a:pos x="3" y="695"/>
                </a:cxn>
                <a:cxn ang="0">
                  <a:pos x="11" y="746"/>
                </a:cxn>
                <a:cxn ang="0">
                  <a:pos x="16" y="771"/>
                </a:cxn>
                <a:cxn ang="0">
                  <a:pos x="22" y="794"/>
                </a:cxn>
                <a:cxn ang="0">
                  <a:pos x="34" y="828"/>
                </a:cxn>
                <a:cxn ang="0">
                  <a:pos x="44" y="848"/>
                </a:cxn>
                <a:cxn ang="0">
                  <a:pos x="59" y="878"/>
                </a:cxn>
                <a:cxn ang="0">
                  <a:pos x="78" y="907"/>
                </a:cxn>
                <a:cxn ang="0">
                  <a:pos x="99" y="934"/>
                </a:cxn>
                <a:cxn ang="0">
                  <a:pos x="126" y="960"/>
                </a:cxn>
                <a:cxn ang="0">
                  <a:pos x="138" y="961"/>
                </a:cxn>
                <a:cxn ang="0">
                  <a:pos x="144" y="957"/>
                </a:cxn>
                <a:cxn ang="0">
                  <a:pos x="149" y="949"/>
                </a:cxn>
                <a:cxn ang="0">
                  <a:pos x="146" y="938"/>
                </a:cxn>
                <a:cxn ang="0">
                  <a:pos x="121" y="912"/>
                </a:cxn>
                <a:cxn ang="0">
                  <a:pos x="109" y="896"/>
                </a:cxn>
                <a:cxn ang="0">
                  <a:pos x="92" y="872"/>
                </a:cxn>
                <a:cxn ang="0">
                  <a:pos x="81" y="853"/>
                </a:cxn>
                <a:cxn ang="0">
                  <a:pos x="67" y="825"/>
                </a:cxn>
                <a:cxn ang="0">
                  <a:pos x="59" y="806"/>
                </a:cxn>
                <a:cxn ang="0">
                  <a:pos x="53" y="785"/>
                </a:cxn>
                <a:cxn ang="0">
                  <a:pos x="47" y="761"/>
                </a:cxn>
                <a:cxn ang="0">
                  <a:pos x="42" y="740"/>
                </a:cxn>
                <a:cxn ang="0">
                  <a:pos x="34" y="692"/>
                </a:cxn>
                <a:cxn ang="0">
                  <a:pos x="33" y="665"/>
                </a:cxn>
                <a:cxn ang="0">
                  <a:pos x="31" y="613"/>
                </a:cxn>
                <a:cxn ang="0">
                  <a:pos x="33" y="597"/>
                </a:cxn>
                <a:cxn ang="0">
                  <a:pos x="34" y="568"/>
                </a:cxn>
                <a:cxn ang="0">
                  <a:pos x="37" y="521"/>
                </a:cxn>
                <a:cxn ang="0">
                  <a:pos x="42" y="489"/>
                </a:cxn>
                <a:cxn ang="0">
                  <a:pos x="50" y="441"/>
                </a:cxn>
                <a:cxn ang="0">
                  <a:pos x="56" y="408"/>
                </a:cxn>
                <a:cxn ang="0">
                  <a:pos x="64" y="372"/>
                </a:cxn>
                <a:cxn ang="0">
                  <a:pos x="73" y="337"/>
                </a:cxn>
                <a:cxn ang="0">
                  <a:pos x="82" y="303"/>
                </a:cxn>
                <a:cxn ang="0">
                  <a:pos x="98" y="247"/>
                </a:cxn>
                <a:cxn ang="0">
                  <a:pos x="116" y="188"/>
                </a:cxn>
                <a:cxn ang="0">
                  <a:pos x="129" y="148"/>
                </a:cxn>
                <a:cxn ang="0">
                  <a:pos x="143" y="106"/>
                </a:cxn>
                <a:cxn ang="0">
                  <a:pos x="160" y="65"/>
                </a:cxn>
                <a:cxn ang="0">
                  <a:pos x="177" y="22"/>
                </a:cxn>
              </a:cxnLst>
              <a:rect l="0" t="0" r="r" b="b"/>
              <a:pathLst>
                <a:path w="178" h="961">
                  <a:moveTo>
                    <a:pt x="177" y="22"/>
                  </a:moveTo>
                  <a:lnTo>
                    <a:pt x="178" y="17"/>
                  </a:lnTo>
                  <a:lnTo>
                    <a:pt x="178" y="14"/>
                  </a:lnTo>
                  <a:lnTo>
                    <a:pt x="177" y="10"/>
                  </a:lnTo>
                  <a:lnTo>
                    <a:pt x="175" y="6"/>
                  </a:lnTo>
                  <a:lnTo>
                    <a:pt x="172" y="3"/>
                  </a:lnTo>
                  <a:lnTo>
                    <a:pt x="169" y="2"/>
                  </a:lnTo>
                  <a:lnTo>
                    <a:pt x="164" y="0"/>
                  </a:lnTo>
                  <a:lnTo>
                    <a:pt x="161" y="0"/>
                  </a:lnTo>
                  <a:lnTo>
                    <a:pt x="157" y="2"/>
                  </a:lnTo>
                  <a:lnTo>
                    <a:pt x="154" y="3"/>
                  </a:lnTo>
                  <a:lnTo>
                    <a:pt x="150" y="6"/>
                  </a:lnTo>
                  <a:lnTo>
                    <a:pt x="149" y="10"/>
                  </a:lnTo>
                  <a:lnTo>
                    <a:pt x="140" y="31"/>
                  </a:lnTo>
                  <a:lnTo>
                    <a:pt x="132" y="53"/>
                  </a:lnTo>
                  <a:lnTo>
                    <a:pt x="123" y="73"/>
                  </a:lnTo>
                  <a:lnTo>
                    <a:pt x="115" y="96"/>
                  </a:lnTo>
                  <a:lnTo>
                    <a:pt x="109" y="117"/>
                  </a:lnTo>
                  <a:lnTo>
                    <a:pt x="101" y="138"/>
                  </a:lnTo>
                  <a:lnTo>
                    <a:pt x="85" y="179"/>
                  </a:lnTo>
                  <a:lnTo>
                    <a:pt x="79" y="197"/>
                  </a:lnTo>
                  <a:lnTo>
                    <a:pt x="67" y="237"/>
                  </a:lnTo>
                  <a:lnTo>
                    <a:pt x="61" y="256"/>
                  </a:lnTo>
                  <a:lnTo>
                    <a:pt x="51" y="293"/>
                  </a:lnTo>
                  <a:lnTo>
                    <a:pt x="45" y="313"/>
                  </a:lnTo>
                  <a:lnTo>
                    <a:pt x="42" y="330"/>
                  </a:lnTo>
                  <a:lnTo>
                    <a:pt x="37" y="348"/>
                  </a:lnTo>
                  <a:lnTo>
                    <a:pt x="33" y="366"/>
                  </a:lnTo>
                  <a:lnTo>
                    <a:pt x="30" y="385"/>
                  </a:lnTo>
                  <a:lnTo>
                    <a:pt x="25" y="402"/>
                  </a:lnTo>
                  <a:lnTo>
                    <a:pt x="22" y="419"/>
                  </a:lnTo>
                  <a:lnTo>
                    <a:pt x="19" y="434"/>
                  </a:lnTo>
                  <a:lnTo>
                    <a:pt x="13" y="470"/>
                  </a:lnTo>
                  <a:lnTo>
                    <a:pt x="11" y="485"/>
                  </a:lnTo>
                  <a:lnTo>
                    <a:pt x="9" y="503"/>
                  </a:lnTo>
                  <a:lnTo>
                    <a:pt x="6" y="518"/>
                  </a:lnTo>
                  <a:lnTo>
                    <a:pt x="3" y="549"/>
                  </a:lnTo>
                  <a:lnTo>
                    <a:pt x="3" y="565"/>
                  </a:lnTo>
                  <a:lnTo>
                    <a:pt x="2" y="580"/>
                  </a:lnTo>
                  <a:lnTo>
                    <a:pt x="2" y="597"/>
                  </a:lnTo>
                  <a:lnTo>
                    <a:pt x="2" y="596"/>
                  </a:lnTo>
                  <a:lnTo>
                    <a:pt x="0" y="610"/>
                  </a:lnTo>
                  <a:lnTo>
                    <a:pt x="0" y="654"/>
                  </a:lnTo>
                  <a:lnTo>
                    <a:pt x="2" y="668"/>
                  </a:lnTo>
                  <a:lnTo>
                    <a:pt x="2" y="681"/>
                  </a:lnTo>
                  <a:lnTo>
                    <a:pt x="3" y="695"/>
                  </a:lnTo>
                  <a:lnTo>
                    <a:pt x="8" y="734"/>
                  </a:lnTo>
                  <a:lnTo>
                    <a:pt x="11" y="746"/>
                  </a:lnTo>
                  <a:lnTo>
                    <a:pt x="13" y="757"/>
                  </a:lnTo>
                  <a:lnTo>
                    <a:pt x="16" y="771"/>
                  </a:lnTo>
                  <a:lnTo>
                    <a:pt x="19" y="782"/>
                  </a:lnTo>
                  <a:lnTo>
                    <a:pt x="22" y="794"/>
                  </a:lnTo>
                  <a:lnTo>
                    <a:pt x="31" y="816"/>
                  </a:lnTo>
                  <a:lnTo>
                    <a:pt x="34" y="828"/>
                  </a:lnTo>
                  <a:lnTo>
                    <a:pt x="39" y="837"/>
                  </a:lnTo>
                  <a:lnTo>
                    <a:pt x="44" y="848"/>
                  </a:lnTo>
                  <a:lnTo>
                    <a:pt x="53" y="868"/>
                  </a:lnTo>
                  <a:lnTo>
                    <a:pt x="59" y="878"/>
                  </a:lnTo>
                  <a:lnTo>
                    <a:pt x="64" y="887"/>
                  </a:lnTo>
                  <a:lnTo>
                    <a:pt x="78" y="907"/>
                  </a:lnTo>
                  <a:lnTo>
                    <a:pt x="84" y="915"/>
                  </a:lnTo>
                  <a:lnTo>
                    <a:pt x="99" y="934"/>
                  </a:lnTo>
                  <a:lnTo>
                    <a:pt x="123" y="957"/>
                  </a:lnTo>
                  <a:lnTo>
                    <a:pt x="126" y="960"/>
                  </a:lnTo>
                  <a:lnTo>
                    <a:pt x="130" y="961"/>
                  </a:lnTo>
                  <a:lnTo>
                    <a:pt x="138" y="961"/>
                  </a:lnTo>
                  <a:lnTo>
                    <a:pt x="141" y="958"/>
                  </a:lnTo>
                  <a:lnTo>
                    <a:pt x="144" y="957"/>
                  </a:lnTo>
                  <a:lnTo>
                    <a:pt x="147" y="954"/>
                  </a:lnTo>
                  <a:lnTo>
                    <a:pt x="149" y="949"/>
                  </a:lnTo>
                  <a:lnTo>
                    <a:pt x="149" y="941"/>
                  </a:lnTo>
                  <a:lnTo>
                    <a:pt x="146" y="938"/>
                  </a:lnTo>
                  <a:lnTo>
                    <a:pt x="144" y="935"/>
                  </a:lnTo>
                  <a:lnTo>
                    <a:pt x="121" y="912"/>
                  </a:lnTo>
                  <a:lnTo>
                    <a:pt x="116" y="906"/>
                  </a:lnTo>
                  <a:lnTo>
                    <a:pt x="109" y="896"/>
                  </a:lnTo>
                  <a:lnTo>
                    <a:pt x="102" y="889"/>
                  </a:lnTo>
                  <a:lnTo>
                    <a:pt x="92" y="872"/>
                  </a:lnTo>
                  <a:lnTo>
                    <a:pt x="87" y="862"/>
                  </a:lnTo>
                  <a:lnTo>
                    <a:pt x="81" y="853"/>
                  </a:lnTo>
                  <a:lnTo>
                    <a:pt x="71" y="836"/>
                  </a:lnTo>
                  <a:lnTo>
                    <a:pt x="67" y="825"/>
                  </a:lnTo>
                  <a:lnTo>
                    <a:pt x="62" y="816"/>
                  </a:lnTo>
                  <a:lnTo>
                    <a:pt x="59" y="806"/>
                  </a:lnTo>
                  <a:lnTo>
                    <a:pt x="54" y="796"/>
                  </a:lnTo>
                  <a:lnTo>
                    <a:pt x="53" y="785"/>
                  </a:lnTo>
                  <a:lnTo>
                    <a:pt x="50" y="772"/>
                  </a:lnTo>
                  <a:lnTo>
                    <a:pt x="47" y="761"/>
                  </a:lnTo>
                  <a:lnTo>
                    <a:pt x="44" y="751"/>
                  </a:lnTo>
                  <a:lnTo>
                    <a:pt x="42" y="740"/>
                  </a:lnTo>
                  <a:lnTo>
                    <a:pt x="39" y="727"/>
                  </a:lnTo>
                  <a:lnTo>
                    <a:pt x="34" y="692"/>
                  </a:lnTo>
                  <a:lnTo>
                    <a:pt x="33" y="678"/>
                  </a:lnTo>
                  <a:lnTo>
                    <a:pt x="33" y="665"/>
                  </a:lnTo>
                  <a:lnTo>
                    <a:pt x="31" y="651"/>
                  </a:lnTo>
                  <a:lnTo>
                    <a:pt x="31" y="613"/>
                  </a:lnTo>
                  <a:lnTo>
                    <a:pt x="33" y="599"/>
                  </a:lnTo>
                  <a:lnTo>
                    <a:pt x="33" y="597"/>
                  </a:lnTo>
                  <a:lnTo>
                    <a:pt x="33" y="583"/>
                  </a:lnTo>
                  <a:lnTo>
                    <a:pt x="34" y="568"/>
                  </a:lnTo>
                  <a:lnTo>
                    <a:pt x="34" y="552"/>
                  </a:lnTo>
                  <a:lnTo>
                    <a:pt x="37" y="521"/>
                  </a:lnTo>
                  <a:lnTo>
                    <a:pt x="40" y="506"/>
                  </a:lnTo>
                  <a:lnTo>
                    <a:pt x="42" y="489"/>
                  </a:lnTo>
                  <a:lnTo>
                    <a:pt x="44" y="473"/>
                  </a:lnTo>
                  <a:lnTo>
                    <a:pt x="50" y="441"/>
                  </a:lnTo>
                  <a:lnTo>
                    <a:pt x="53" y="425"/>
                  </a:lnTo>
                  <a:lnTo>
                    <a:pt x="56" y="408"/>
                  </a:lnTo>
                  <a:lnTo>
                    <a:pt x="61" y="391"/>
                  </a:lnTo>
                  <a:lnTo>
                    <a:pt x="64" y="372"/>
                  </a:lnTo>
                  <a:lnTo>
                    <a:pt x="68" y="357"/>
                  </a:lnTo>
                  <a:lnTo>
                    <a:pt x="73" y="337"/>
                  </a:lnTo>
                  <a:lnTo>
                    <a:pt x="76" y="320"/>
                  </a:lnTo>
                  <a:lnTo>
                    <a:pt x="82" y="303"/>
                  </a:lnTo>
                  <a:lnTo>
                    <a:pt x="92" y="265"/>
                  </a:lnTo>
                  <a:lnTo>
                    <a:pt x="98" y="247"/>
                  </a:lnTo>
                  <a:lnTo>
                    <a:pt x="110" y="206"/>
                  </a:lnTo>
                  <a:lnTo>
                    <a:pt x="116" y="188"/>
                  </a:lnTo>
                  <a:lnTo>
                    <a:pt x="121" y="168"/>
                  </a:lnTo>
                  <a:lnTo>
                    <a:pt x="129" y="148"/>
                  </a:lnTo>
                  <a:lnTo>
                    <a:pt x="136" y="126"/>
                  </a:lnTo>
                  <a:lnTo>
                    <a:pt x="143" y="106"/>
                  </a:lnTo>
                  <a:lnTo>
                    <a:pt x="150" y="85"/>
                  </a:lnTo>
                  <a:lnTo>
                    <a:pt x="160" y="65"/>
                  </a:lnTo>
                  <a:lnTo>
                    <a:pt x="167" y="44"/>
                  </a:lnTo>
                  <a:lnTo>
                    <a:pt x="177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4960" name="Freeform 32"/>
            <p:cNvSpPr>
              <a:spLocks/>
            </p:cNvSpPr>
            <p:nvPr/>
          </p:nvSpPr>
          <p:spPr bwMode="auto">
            <a:xfrm>
              <a:off x="3905" y="2694"/>
              <a:ext cx="197" cy="896"/>
            </a:xfrm>
            <a:custGeom>
              <a:avLst/>
              <a:gdLst/>
              <a:ahLst/>
              <a:cxnLst>
                <a:cxn ang="0">
                  <a:pos x="0" y="877"/>
                </a:cxn>
                <a:cxn ang="0">
                  <a:pos x="2" y="885"/>
                </a:cxn>
                <a:cxn ang="0">
                  <a:pos x="7" y="893"/>
                </a:cxn>
                <a:cxn ang="0">
                  <a:pos x="18" y="896"/>
                </a:cxn>
                <a:cxn ang="0">
                  <a:pos x="25" y="893"/>
                </a:cxn>
                <a:cxn ang="0">
                  <a:pos x="66" y="840"/>
                </a:cxn>
                <a:cxn ang="0">
                  <a:pos x="107" y="778"/>
                </a:cxn>
                <a:cxn ang="0">
                  <a:pos x="121" y="753"/>
                </a:cxn>
                <a:cxn ang="0">
                  <a:pos x="138" y="713"/>
                </a:cxn>
                <a:cxn ang="0">
                  <a:pos x="149" y="688"/>
                </a:cxn>
                <a:cxn ang="0">
                  <a:pos x="165" y="648"/>
                </a:cxn>
                <a:cxn ang="0">
                  <a:pos x="172" y="621"/>
                </a:cxn>
                <a:cxn ang="0">
                  <a:pos x="180" y="593"/>
                </a:cxn>
                <a:cxn ang="0">
                  <a:pos x="185" y="567"/>
                </a:cxn>
                <a:cxn ang="0">
                  <a:pos x="190" y="539"/>
                </a:cxn>
                <a:cxn ang="0">
                  <a:pos x="193" y="513"/>
                </a:cxn>
                <a:cxn ang="0">
                  <a:pos x="196" y="486"/>
                </a:cxn>
                <a:cxn ang="0">
                  <a:pos x="197" y="457"/>
                </a:cxn>
                <a:cxn ang="0">
                  <a:pos x="196" y="415"/>
                </a:cxn>
                <a:cxn ang="0">
                  <a:pos x="185" y="330"/>
                </a:cxn>
                <a:cxn ang="0">
                  <a:pos x="177" y="286"/>
                </a:cxn>
                <a:cxn ang="0">
                  <a:pos x="169" y="258"/>
                </a:cxn>
                <a:cxn ang="0">
                  <a:pos x="162" y="231"/>
                </a:cxn>
                <a:cxn ang="0">
                  <a:pos x="145" y="187"/>
                </a:cxn>
                <a:cxn ang="0">
                  <a:pos x="134" y="156"/>
                </a:cxn>
                <a:cxn ang="0">
                  <a:pos x="121" y="127"/>
                </a:cxn>
                <a:cxn ang="0">
                  <a:pos x="107" y="97"/>
                </a:cxn>
                <a:cxn ang="0">
                  <a:pos x="84" y="52"/>
                </a:cxn>
                <a:cxn ang="0">
                  <a:pos x="58" y="7"/>
                </a:cxn>
                <a:cxn ang="0">
                  <a:pos x="47" y="0"/>
                </a:cxn>
                <a:cxn ang="0">
                  <a:pos x="36" y="1"/>
                </a:cxn>
                <a:cxn ang="0">
                  <a:pos x="28" y="12"/>
                </a:cxn>
                <a:cxn ang="0">
                  <a:pos x="30" y="23"/>
                </a:cxn>
                <a:cxn ang="0">
                  <a:pos x="56" y="68"/>
                </a:cxn>
                <a:cxn ang="0">
                  <a:pos x="72" y="97"/>
                </a:cxn>
                <a:cxn ang="0">
                  <a:pos x="86" y="125"/>
                </a:cxn>
                <a:cxn ang="0">
                  <a:pos x="100" y="155"/>
                </a:cxn>
                <a:cxn ang="0">
                  <a:pos x="110" y="181"/>
                </a:cxn>
                <a:cxn ang="0">
                  <a:pos x="121" y="212"/>
                </a:cxn>
                <a:cxn ang="0">
                  <a:pos x="131" y="240"/>
                </a:cxn>
                <a:cxn ang="0">
                  <a:pos x="138" y="268"/>
                </a:cxn>
                <a:cxn ang="0">
                  <a:pos x="146" y="296"/>
                </a:cxn>
                <a:cxn ang="0">
                  <a:pos x="154" y="336"/>
                </a:cxn>
                <a:cxn ang="0">
                  <a:pos x="165" y="418"/>
                </a:cxn>
                <a:cxn ang="0">
                  <a:pos x="166" y="460"/>
                </a:cxn>
                <a:cxn ang="0">
                  <a:pos x="166" y="471"/>
                </a:cxn>
                <a:cxn ang="0">
                  <a:pos x="163" y="497"/>
                </a:cxn>
                <a:cxn ang="0">
                  <a:pos x="160" y="524"/>
                </a:cxn>
                <a:cxn ang="0">
                  <a:pos x="157" y="548"/>
                </a:cxn>
                <a:cxn ang="0">
                  <a:pos x="152" y="575"/>
                </a:cxn>
                <a:cxn ang="0">
                  <a:pos x="146" y="600"/>
                </a:cxn>
                <a:cxn ang="0">
                  <a:pos x="138" y="626"/>
                </a:cxn>
                <a:cxn ang="0">
                  <a:pos x="131" y="651"/>
                </a:cxn>
                <a:cxn ang="0">
                  <a:pos x="121" y="676"/>
                </a:cxn>
                <a:cxn ang="0">
                  <a:pos x="110" y="700"/>
                </a:cxn>
                <a:cxn ang="0">
                  <a:pos x="100" y="727"/>
                </a:cxn>
                <a:cxn ang="0">
                  <a:pos x="86" y="750"/>
                </a:cxn>
                <a:cxn ang="0">
                  <a:pos x="50" y="810"/>
                </a:cxn>
                <a:cxn ang="0">
                  <a:pos x="4" y="871"/>
                </a:cxn>
              </a:cxnLst>
              <a:rect l="0" t="0" r="r" b="b"/>
              <a:pathLst>
                <a:path w="197" h="896">
                  <a:moveTo>
                    <a:pt x="4" y="871"/>
                  </a:moveTo>
                  <a:lnTo>
                    <a:pt x="0" y="877"/>
                  </a:lnTo>
                  <a:lnTo>
                    <a:pt x="0" y="882"/>
                  </a:lnTo>
                  <a:lnTo>
                    <a:pt x="2" y="885"/>
                  </a:lnTo>
                  <a:lnTo>
                    <a:pt x="4" y="890"/>
                  </a:lnTo>
                  <a:lnTo>
                    <a:pt x="7" y="893"/>
                  </a:lnTo>
                  <a:lnTo>
                    <a:pt x="13" y="896"/>
                  </a:lnTo>
                  <a:lnTo>
                    <a:pt x="18" y="896"/>
                  </a:lnTo>
                  <a:lnTo>
                    <a:pt x="21" y="894"/>
                  </a:lnTo>
                  <a:lnTo>
                    <a:pt x="25" y="893"/>
                  </a:lnTo>
                  <a:lnTo>
                    <a:pt x="28" y="890"/>
                  </a:lnTo>
                  <a:lnTo>
                    <a:pt x="66" y="840"/>
                  </a:lnTo>
                  <a:lnTo>
                    <a:pt x="75" y="829"/>
                  </a:lnTo>
                  <a:lnTo>
                    <a:pt x="107" y="778"/>
                  </a:lnTo>
                  <a:lnTo>
                    <a:pt x="114" y="765"/>
                  </a:lnTo>
                  <a:lnTo>
                    <a:pt x="121" y="753"/>
                  </a:lnTo>
                  <a:lnTo>
                    <a:pt x="134" y="725"/>
                  </a:lnTo>
                  <a:lnTo>
                    <a:pt x="138" y="713"/>
                  </a:lnTo>
                  <a:lnTo>
                    <a:pt x="145" y="700"/>
                  </a:lnTo>
                  <a:lnTo>
                    <a:pt x="149" y="688"/>
                  </a:lnTo>
                  <a:lnTo>
                    <a:pt x="162" y="660"/>
                  </a:lnTo>
                  <a:lnTo>
                    <a:pt x="165" y="648"/>
                  </a:lnTo>
                  <a:lnTo>
                    <a:pt x="169" y="635"/>
                  </a:lnTo>
                  <a:lnTo>
                    <a:pt x="172" y="621"/>
                  </a:lnTo>
                  <a:lnTo>
                    <a:pt x="177" y="609"/>
                  </a:lnTo>
                  <a:lnTo>
                    <a:pt x="180" y="593"/>
                  </a:lnTo>
                  <a:lnTo>
                    <a:pt x="183" y="581"/>
                  </a:lnTo>
                  <a:lnTo>
                    <a:pt x="185" y="567"/>
                  </a:lnTo>
                  <a:lnTo>
                    <a:pt x="188" y="555"/>
                  </a:lnTo>
                  <a:lnTo>
                    <a:pt x="190" y="539"/>
                  </a:lnTo>
                  <a:lnTo>
                    <a:pt x="191" y="527"/>
                  </a:lnTo>
                  <a:lnTo>
                    <a:pt x="193" y="513"/>
                  </a:lnTo>
                  <a:lnTo>
                    <a:pt x="194" y="500"/>
                  </a:lnTo>
                  <a:lnTo>
                    <a:pt x="196" y="486"/>
                  </a:lnTo>
                  <a:lnTo>
                    <a:pt x="197" y="474"/>
                  </a:lnTo>
                  <a:lnTo>
                    <a:pt x="197" y="457"/>
                  </a:lnTo>
                  <a:lnTo>
                    <a:pt x="196" y="443"/>
                  </a:lnTo>
                  <a:lnTo>
                    <a:pt x="196" y="415"/>
                  </a:lnTo>
                  <a:lnTo>
                    <a:pt x="188" y="344"/>
                  </a:lnTo>
                  <a:lnTo>
                    <a:pt x="185" y="330"/>
                  </a:lnTo>
                  <a:lnTo>
                    <a:pt x="183" y="316"/>
                  </a:lnTo>
                  <a:lnTo>
                    <a:pt x="177" y="286"/>
                  </a:lnTo>
                  <a:lnTo>
                    <a:pt x="172" y="272"/>
                  </a:lnTo>
                  <a:lnTo>
                    <a:pt x="169" y="258"/>
                  </a:lnTo>
                  <a:lnTo>
                    <a:pt x="165" y="245"/>
                  </a:lnTo>
                  <a:lnTo>
                    <a:pt x="162" y="231"/>
                  </a:lnTo>
                  <a:lnTo>
                    <a:pt x="149" y="200"/>
                  </a:lnTo>
                  <a:lnTo>
                    <a:pt x="145" y="187"/>
                  </a:lnTo>
                  <a:lnTo>
                    <a:pt x="138" y="172"/>
                  </a:lnTo>
                  <a:lnTo>
                    <a:pt x="134" y="156"/>
                  </a:lnTo>
                  <a:lnTo>
                    <a:pt x="128" y="142"/>
                  </a:lnTo>
                  <a:lnTo>
                    <a:pt x="121" y="127"/>
                  </a:lnTo>
                  <a:lnTo>
                    <a:pt x="114" y="113"/>
                  </a:lnTo>
                  <a:lnTo>
                    <a:pt x="107" y="97"/>
                  </a:lnTo>
                  <a:lnTo>
                    <a:pt x="92" y="66"/>
                  </a:lnTo>
                  <a:lnTo>
                    <a:pt x="84" y="52"/>
                  </a:lnTo>
                  <a:lnTo>
                    <a:pt x="66" y="21"/>
                  </a:lnTo>
                  <a:lnTo>
                    <a:pt x="58" y="7"/>
                  </a:lnTo>
                  <a:lnTo>
                    <a:pt x="52" y="1"/>
                  </a:lnTo>
                  <a:lnTo>
                    <a:pt x="47" y="0"/>
                  </a:lnTo>
                  <a:lnTo>
                    <a:pt x="39" y="0"/>
                  </a:lnTo>
                  <a:lnTo>
                    <a:pt x="36" y="1"/>
                  </a:lnTo>
                  <a:lnTo>
                    <a:pt x="30" y="7"/>
                  </a:lnTo>
                  <a:lnTo>
                    <a:pt x="28" y="12"/>
                  </a:lnTo>
                  <a:lnTo>
                    <a:pt x="28" y="20"/>
                  </a:lnTo>
                  <a:lnTo>
                    <a:pt x="30" y="23"/>
                  </a:lnTo>
                  <a:lnTo>
                    <a:pt x="38" y="37"/>
                  </a:lnTo>
                  <a:lnTo>
                    <a:pt x="56" y="68"/>
                  </a:lnTo>
                  <a:lnTo>
                    <a:pt x="64" y="82"/>
                  </a:lnTo>
                  <a:lnTo>
                    <a:pt x="72" y="97"/>
                  </a:lnTo>
                  <a:lnTo>
                    <a:pt x="79" y="110"/>
                  </a:lnTo>
                  <a:lnTo>
                    <a:pt x="86" y="125"/>
                  </a:lnTo>
                  <a:lnTo>
                    <a:pt x="93" y="139"/>
                  </a:lnTo>
                  <a:lnTo>
                    <a:pt x="100" y="155"/>
                  </a:lnTo>
                  <a:lnTo>
                    <a:pt x="106" y="169"/>
                  </a:lnTo>
                  <a:lnTo>
                    <a:pt x="110" y="181"/>
                  </a:lnTo>
                  <a:lnTo>
                    <a:pt x="117" y="196"/>
                  </a:lnTo>
                  <a:lnTo>
                    <a:pt x="121" y="212"/>
                  </a:lnTo>
                  <a:lnTo>
                    <a:pt x="128" y="224"/>
                  </a:lnTo>
                  <a:lnTo>
                    <a:pt x="131" y="240"/>
                  </a:lnTo>
                  <a:lnTo>
                    <a:pt x="134" y="254"/>
                  </a:lnTo>
                  <a:lnTo>
                    <a:pt x="138" y="268"/>
                  </a:lnTo>
                  <a:lnTo>
                    <a:pt x="141" y="282"/>
                  </a:lnTo>
                  <a:lnTo>
                    <a:pt x="146" y="296"/>
                  </a:lnTo>
                  <a:lnTo>
                    <a:pt x="152" y="322"/>
                  </a:lnTo>
                  <a:lnTo>
                    <a:pt x="154" y="336"/>
                  </a:lnTo>
                  <a:lnTo>
                    <a:pt x="157" y="350"/>
                  </a:lnTo>
                  <a:lnTo>
                    <a:pt x="165" y="418"/>
                  </a:lnTo>
                  <a:lnTo>
                    <a:pt x="165" y="446"/>
                  </a:lnTo>
                  <a:lnTo>
                    <a:pt x="166" y="460"/>
                  </a:lnTo>
                  <a:lnTo>
                    <a:pt x="166" y="472"/>
                  </a:lnTo>
                  <a:lnTo>
                    <a:pt x="166" y="471"/>
                  </a:lnTo>
                  <a:lnTo>
                    <a:pt x="165" y="483"/>
                  </a:lnTo>
                  <a:lnTo>
                    <a:pt x="163" y="497"/>
                  </a:lnTo>
                  <a:lnTo>
                    <a:pt x="162" y="510"/>
                  </a:lnTo>
                  <a:lnTo>
                    <a:pt x="160" y="524"/>
                  </a:lnTo>
                  <a:lnTo>
                    <a:pt x="159" y="536"/>
                  </a:lnTo>
                  <a:lnTo>
                    <a:pt x="157" y="548"/>
                  </a:lnTo>
                  <a:lnTo>
                    <a:pt x="154" y="561"/>
                  </a:lnTo>
                  <a:lnTo>
                    <a:pt x="152" y="575"/>
                  </a:lnTo>
                  <a:lnTo>
                    <a:pt x="149" y="587"/>
                  </a:lnTo>
                  <a:lnTo>
                    <a:pt x="146" y="600"/>
                  </a:lnTo>
                  <a:lnTo>
                    <a:pt x="141" y="612"/>
                  </a:lnTo>
                  <a:lnTo>
                    <a:pt x="138" y="626"/>
                  </a:lnTo>
                  <a:lnTo>
                    <a:pt x="134" y="638"/>
                  </a:lnTo>
                  <a:lnTo>
                    <a:pt x="131" y="651"/>
                  </a:lnTo>
                  <a:lnTo>
                    <a:pt x="128" y="662"/>
                  </a:lnTo>
                  <a:lnTo>
                    <a:pt x="121" y="676"/>
                  </a:lnTo>
                  <a:lnTo>
                    <a:pt x="117" y="688"/>
                  </a:lnTo>
                  <a:lnTo>
                    <a:pt x="110" y="700"/>
                  </a:lnTo>
                  <a:lnTo>
                    <a:pt x="106" y="713"/>
                  </a:lnTo>
                  <a:lnTo>
                    <a:pt x="100" y="727"/>
                  </a:lnTo>
                  <a:lnTo>
                    <a:pt x="93" y="738"/>
                  </a:lnTo>
                  <a:lnTo>
                    <a:pt x="86" y="750"/>
                  </a:lnTo>
                  <a:lnTo>
                    <a:pt x="79" y="762"/>
                  </a:lnTo>
                  <a:lnTo>
                    <a:pt x="50" y="810"/>
                  </a:lnTo>
                  <a:lnTo>
                    <a:pt x="41" y="821"/>
                  </a:lnTo>
                  <a:lnTo>
                    <a:pt x="4" y="87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4961" name="Freeform 33"/>
            <p:cNvSpPr>
              <a:spLocks/>
            </p:cNvSpPr>
            <p:nvPr/>
          </p:nvSpPr>
          <p:spPr bwMode="auto">
            <a:xfrm>
              <a:off x="4028" y="2521"/>
              <a:ext cx="1043" cy="1069"/>
            </a:xfrm>
            <a:custGeom>
              <a:avLst/>
              <a:gdLst/>
              <a:ahLst/>
              <a:cxnLst>
                <a:cxn ang="0">
                  <a:pos x="1019" y="1067"/>
                </a:cxn>
                <a:cxn ang="0">
                  <a:pos x="1032" y="1069"/>
                </a:cxn>
                <a:cxn ang="0">
                  <a:pos x="1041" y="1061"/>
                </a:cxn>
                <a:cxn ang="0">
                  <a:pos x="1043" y="1049"/>
                </a:cxn>
                <a:cxn ang="0">
                  <a:pos x="1005" y="990"/>
                </a:cxn>
                <a:cxn ang="0">
                  <a:pos x="973" y="935"/>
                </a:cxn>
                <a:cxn ang="0">
                  <a:pos x="940" y="884"/>
                </a:cxn>
                <a:cxn ang="0">
                  <a:pos x="906" y="833"/>
                </a:cxn>
                <a:cxn ang="0">
                  <a:pos x="874" y="783"/>
                </a:cxn>
                <a:cxn ang="0">
                  <a:pos x="841" y="735"/>
                </a:cxn>
                <a:cxn ang="0">
                  <a:pos x="793" y="667"/>
                </a:cxn>
                <a:cxn ang="0">
                  <a:pos x="762" y="622"/>
                </a:cxn>
                <a:cxn ang="0">
                  <a:pos x="730" y="580"/>
                </a:cxn>
                <a:cxn ang="0">
                  <a:pos x="666" y="500"/>
                </a:cxn>
                <a:cxn ang="0">
                  <a:pos x="635" y="461"/>
                </a:cxn>
                <a:cxn ang="0">
                  <a:pos x="587" y="405"/>
                </a:cxn>
                <a:cxn ang="0">
                  <a:pos x="538" y="354"/>
                </a:cxn>
                <a:cxn ang="0">
                  <a:pos x="474" y="290"/>
                </a:cxn>
                <a:cxn ang="0">
                  <a:pos x="441" y="261"/>
                </a:cxn>
                <a:cxn ang="0">
                  <a:pos x="331" y="168"/>
                </a:cxn>
                <a:cxn ang="0">
                  <a:pos x="251" y="112"/>
                </a:cxn>
                <a:cxn ang="0">
                  <a:pos x="173" y="66"/>
                </a:cxn>
                <a:cxn ang="0">
                  <a:pos x="111" y="35"/>
                </a:cxn>
                <a:cxn ang="0">
                  <a:pos x="65" y="16"/>
                </a:cxn>
                <a:cxn ang="0">
                  <a:pos x="20" y="2"/>
                </a:cxn>
                <a:cxn ang="0">
                  <a:pos x="12" y="0"/>
                </a:cxn>
                <a:cxn ang="0">
                  <a:pos x="5" y="5"/>
                </a:cxn>
                <a:cxn ang="0">
                  <a:pos x="0" y="11"/>
                </a:cxn>
                <a:cxn ang="0">
                  <a:pos x="1" y="24"/>
                </a:cxn>
                <a:cxn ang="0">
                  <a:pos x="8" y="28"/>
                </a:cxn>
                <a:cxn ang="0">
                  <a:pos x="11" y="30"/>
                </a:cxn>
                <a:cxn ang="0">
                  <a:pos x="56" y="44"/>
                </a:cxn>
                <a:cxn ang="0">
                  <a:pos x="99" y="63"/>
                </a:cxn>
                <a:cxn ang="0">
                  <a:pos x="158" y="94"/>
                </a:cxn>
                <a:cxn ang="0">
                  <a:pos x="235" y="137"/>
                </a:cxn>
                <a:cxn ang="0">
                  <a:pos x="313" y="193"/>
                </a:cxn>
                <a:cxn ang="0">
                  <a:pos x="420" y="283"/>
                </a:cxn>
                <a:cxn ang="0">
                  <a:pos x="452" y="312"/>
                </a:cxn>
                <a:cxn ang="0">
                  <a:pos x="516" y="376"/>
                </a:cxn>
                <a:cxn ang="0">
                  <a:pos x="548" y="410"/>
                </a:cxn>
                <a:cxn ang="0">
                  <a:pos x="578" y="445"/>
                </a:cxn>
                <a:cxn ang="0">
                  <a:pos x="610" y="480"/>
                </a:cxn>
                <a:cxn ang="0">
                  <a:pos x="641" y="518"/>
                </a:cxn>
                <a:cxn ang="0">
                  <a:pos x="705" y="599"/>
                </a:cxn>
                <a:cxn ang="0">
                  <a:pos x="737" y="641"/>
                </a:cxn>
                <a:cxn ang="0">
                  <a:pos x="768" y="686"/>
                </a:cxn>
                <a:cxn ang="0">
                  <a:pos x="816" y="754"/>
                </a:cxn>
                <a:cxn ang="0">
                  <a:pos x="849" y="802"/>
                </a:cxn>
                <a:cxn ang="0">
                  <a:pos x="882" y="849"/>
                </a:cxn>
                <a:cxn ang="0">
                  <a:pos x="913" y="900"/>
                </a:cxn>
                <a:cxn ang="0">
                  <a:pos x="945" y="951"/>
                </a:cxn>
                <a:cxn ang="0">
                  <a:pos x="981" y="1005"/>
                </a:cxn>
              </a:cxnLst>
              <a:rect l="0" t="0" r="r" b="b"/>
              <a:pathLst>
                <a:path w="1043" h="1069">
                  <a:moveTo>
                    <a:pt x="1013" y="1061"/>
                  </a:moveTo>
                  <a:lnTo>
                    <a:pt x="1019" y="1067"/>
                  </a:lnTo>
                  <a:lnTo>
                    <a:pt x="1024" y="1069"/>
                  </a:lnTo>
                  <a:lnTo>
                    <a:pt x="1032" y="1069"/>
                  </a:lnTo>
                  <a:lnTo>
                    <a:pt x="1035" y="1067"/>
                  </a:lnTo>
                  <a:lnTo>
                    <a:pt x="1041" y="1061"/>
                  </a:lnTo>
                  <a:lnTo>
                    <a:pt x="1043" y="1056"/>
                  </a:lnTo>
                  <a:lnTo>
                    <a:pt x="1043" y="1049"/>
                  </a:lnTo>
                  <a:lnTo>
                    <a:pt x="1041" y="1045"/>
                  </a:lnTo>
                  <a:lnTo>
                    <a:pt x="1005" y="990"/>
                  </a:lnTo>
                  <a:lnTo>
                    <a:pt x="988" y="963"/>
                  </a:lnTo>
                  <a:lnTo>
                    <a:pt x="973" y="935"/>
                  </a:lnTo>
                  <a:lnTo>
                    <a:pt x="956" y="911"/>
                  </a:lnTo>
                  <a:lnTo>
                    <a:pt x="940" y="884"/>
                  </a:lnTo>
                  <a:lnTo>
                    <a:pt x="923" y="858"/>
                  </a:lnTo>
                  <a:lnTo>
                    <a:pt x="906" y="833"/>
                  </a:lnTo>
                  <a:lnTo>
                    <a:pt x="891" y="807"/>
                  </a:lnTo>
                  <a:lnTo>
                    <a:pt x="874" y="783"/>
                  </a:lnTo>
                  <a:lnTo>
                    <a:pt x="858" y="759"/>
                  </a:lnTo>
                  <a:lnTo>
                    <a:pt x="841" y="735"/>
                  </a:lnTo>
                  <a:lnTo>
                    <a:pt x="810" y="689"/>
                  </a:lnTo>
                  <a:lnTo>
                    <a:pt x="793" y="667"/>
                  </a:lnTo>
                  <a:lnTo>
                    <a:pt x="778" y="645"/>
                  </a:lnTo>
                  <a:lnTo>
                    <a:pt x="762" y="622"/>
                  </a:lnTo>
                  <a:lnTo>
                    <a:pt x="747" y="602"/>
                  </a:lnTo>
                  <a:lnTo>
                    <a:pt x="730" y="580"/>
                  </a:lnTo>
                  <a:lnTo>
                    <a:pt x="683" y="520"/>
                  </a:lnTo>
                  <a:lnTo>
                    <a:pt x="666" y="500"/>
                  </a:lnTo>
                  <a:lnTo>
                    <a:pt x="651" y="481"/>
                  </a:lnTo>
                  <a:lnTo>
                    <a:pt x="635" y="461"/>
                  </a:lnTo>
                  <a:lnTo>
                    <a:pt x="618" y="442"/>
                  </a:lnTo>
                  <a:lnTo>
                    <a:pt x="587" y="405"/>
                  </a:lnTo>
                  <a:lnTo>
                    <a:pt x="553" y="371"/>
                  </a:lnTo>
                  <a:lnTo>
                    <a:pt x="538" y="354"/>
                  </a:lnTo>
                  <a:lnTo>
                    <a:pt x="522" y="338"/>
                  </a:lnTo>
                  <a:lnTo>
                    <a:pt x="474" y="290"/>
                  </a:lnTo>
                  <a:lnTo>
                    <a:pt x="459" y="276"/>
                  </a:lnTo>
                  <a:lnTo>
                    <a:pt x="441" y="261"/>
                  </a:lnTo>
                  <a:lnTo>
                    <a:pt x="393" y="218"/>
                  </a:lnTo>
                  <a:lnTo>
                    <a:pt x="331" y="168"/>
                  </a:lnTo>
                  <a:lnTo>
                    <a:pt x="314" y="156"/>
                  </a:lnTo>
                  <a:lnTo>
                    <a:pt x="251" y="112"/>
                  </a:lnTo>
                  <a:lnTo>
                    <a:pt x="189" y="73"/>
                  </a:lnTo>
                  <a:lnTo>
                    <a:pt x="173" y="66"/>
                  </a:lnTo>
                  <a:lnTo>
                    <a:pt x="159" y="58"/>
                  </a:lnTo>
                  <a:lnTo>
                    <a:pt x="111" y="35"/>
                  </a:lnTo>
                  <a:lnTo>
                    <a:pt x="80" y="22"/>
                  </a:lnTo>
                  <a:lnTo>
                    <a:pt x="65" y="16"/>
                  </a:lnTo>
                  <a:lnTo>
                    <a:pt x="34" y="5"/>
                  </a:lnTo>
                  <a:lnTo>
                    <a:pt x="20" y="2"/>
                  </a:lnTo>
                  <a:lnTo>
                    <a:pt x="20" y="0"/>
                  </a:lnTo>
                  <a:lnTo>
                    <a:pt x="12" y="0"/>
                  </a:lnTo>
                  <a:lnTo>
                    <a:pt x="8" y="2"/>
                  </a:lnTo>
                  <a:lnTo>
                    <a:pt x="5" y="5"/>
                  </a:lnTo>
                  <a:lnTo>
                    <a:pt x="3" y="8"/>
                  </a:lnTo>
                  <a:lnTo>
                    <a:pt x="0" y="11"/>
                  </a:lnTo>
                  <a:lnTo>
                    <a:pt x="0" y="19"/>
                  </a:lnTo>
                  <a:lnTo>
                    <a:pt x="1" y="24"/>
                  </a:lnTo>
                  <a:lnTo>
                    <a:pt x="5" y="27"/>
                  </a:lnTo>
                  <a:lnTo>
                    <a:pt x="8" y="28"/>
                  </a:lnTo>
                  <a:lnTo>
                    <a:pt x="11" y="31"/>
                  </a:lnTo>
                  <a:lnTo>
                    <a:pt x="11" y="30"/>
                  </a:lnTo>
                  <a:lnTo>
                    <a:pt x="25" y="36"/>
                  </a:lnTo>
                  <a:lnTo>
                    <a:pt x="56" y="44"/>
                  </a:lnTo>
                  <a:lnTo>
                    <a:pt x="68" y="50"/>
                  </a:lnTo>
                  <a:lnTo>
                    <a:pt x="99" y="63"/>
                  </a:lnTo>
                  <a:lnTo>
                    <a:pt x="144" y="86"/>
                  </a:lnTo>
                  <a:lnTo>
                    <a:pt x="158" y="94"/>
                  </a:lnTo>
                  <a:lnTo>
                    <a:pt x="173" y="101"/>
                  </a:lnTo>
                  <a:lnTo>
                    <a:pt x="235" y="137"/>
                  </a:lnTo>
                  <a:lnTo>
                    <a:pt x="296" y="180"/>
                  </a:lnTo>
                  <a:lnTo>
                    <a:pt x="313" y="193"/>
                  </a:lnTo>
                  <a:lnTo>
                    <a:pt x="375" y="242"/>
                  </a:lnTo>
                  <a:lnTo>
                    <a:pt x="420" y="283"/>
                  </a:lnTo>
                  <a:lnTo>
                    <a:pt x="437" y="298"/>
                  </a:lnTo>
                  <a:lnTo>
                    <a:pt x="452" y="312"/>
                  </a:lnTo>
                  <a:lnTo>
                    <a:pt x="500" y="360"/>
                  </a:lnTo>
                  <a:lnTo>
                    <a:pt x="516" y="376"/>
                  </a:lnTo>
                  <a:lnTo>
                    <a:pt x="531" y="393"/>
                  </a:lnTo>
                  <a:lnTo>
                    <a:pt x="548" y="410"/>
                  </a:lnTo>
                  <a:lnTo>
                    <a:pt x="562" y="427"/>
                  </a:lnTo>
                  <a:lnTo>
                    <a:pt x="578" y="445"/>
                  </a:lnTo>
                  <a:lnTo>
                    <a:pt x="596" y="464"/>
                  </a:lnTo>
                  <a:lnTo>
                    <a:pt x="610" y="480"/>
                  </a:lnTo>
                  <a:lnTo>
                    <a:pt x="626" y="500"/>
                  </a:lnTo>
                  <a:lnTo>
                    <a:pt x="641" y="518"/>
                  </a:lnTo>
                  <a:lnTo>
                    <a:pt x="658" y="538"/>
                  </a:lnTo>
                  <a:lnTo>
                    <a:pt x="705" y="599"/>
                  </a:lnTo>
                  <a:lnTo>
                    <a:pt x="722" y="621"/>
                  </a:lnTo>
                  <a:lnTo>
                    <a:pt x="737" y="641"/>
                  </a:lnTo>
                  <a:lnTo>
                    <a:pt x="753" y="664"/>
                  </a:lnTo>
                  <a:lnTo>
                    <a:pt x="768" y="686"/>
                  </a:lnTo>
                  <a:lnTo>
                    <a:pt x="785" y="707"/>
                  </a:lnTo>
                  <a:lnTo>
                    <a:pt x="816" y="754"/>
                  </a:lnTo>
                  <a:lnTo>
                    <a:pt x="833" y="777"/>
                  </a:lnTo>
                  <a:lnTo>
                    <a:pt x="849" y="802"/>
                  </a:lnTo>
                  <a:lnTo>
                    <a:pt x="866" y="825"/>
                  </a:lnTo>
                  <a:lnTo>
                    <a:pt x="882" y="849"/>
                  </a:lnTo>
                  <a:lnTo>
                    <a:pt x="899" y="873"/>
                  </a:lnTo>
                  <a:lnTo>
                    <a:pt x="913" y="900"/>
                  </a:lnTo>
                  <a:lnTo>
                    <a:pt x="931" y="926"/>
                  </a:lnTo>
                  <a:lnTo>
                    <a:pt x="945" y="951"/>
                  </a:lnTo>
                  <a:lnTo>
                    <a:pt x="964" y="979"/>
                  </a:lnTo>
                  <a:lnTo>
                    <a:pt x="981" y="1005"/>
                  </a:lnTo>
                  <a:lnTo>
                    <a:pt x="1013" y="106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4962" name="Freeform 34"/>
            <p:cNvSpPr>
              <a:spLocks/>
            </p:cNvSpPr>
            <p:nvPr/>
          </p:nvSpPr>
          <p:spPr bwMode="auto">
            <a:xfrm>
              <a:off x="4005" y="3720"/>
              <a:ext cx="979" cy="54"/>
            </a:xfrm>
            <a:custGeom>
              <a:avLst/>
              <a:gdLst/>
              <a:ahLst/>
              <a:cxnLst>
                <a:cxn ang="0">
                  <a:pos x="15" y="23"/>
                </a:cxn>
                <a:cxn ang="0">
                  <a:pos x="10" y="23"/>
                </a:cxn>
                <a:cxn ang="0">
                  <a:pos x="7" y="25"/>
                </a:cxn>
                <a:cxn ang="0">
                  <a:pos x="1" y="31"/>
                </a:cxn>
                <a:cxn ang="0">
                  <a:pos x="0" y="36"/>
                </a:cxn>
                <a:cxn ang="0">
                  <a:pos x="0" y="43"/>
                </a:cxn>
                <a:cxn ang="0">
                  <a:pos x="1" y="46"/>
                </a:cxn>
                <a:cxn ang="0">
                  <a:pos x="7" y="53"/>
                </a:cxn>
                <a:cxn ang="0">
                  <a:pos x="12" y="54"/>
                </a:cxn>
                <a:cxn ang="0">
                  <a:pos x="15" y="54"/>
                </a:cxn>
                <a:cxn ang="0">
                  <a:pos x="963" y="31"/>
                </a:cxn>
                <a:cxn ang="0">
                  <a:pos x="968" y="31"/>
                </a:cxn>
                <a:cxn ang="0">
                  <a:pos x="971" y="29"/>
                </a:cxn>
                <a:cxn ang="0">
                  <a:pos x="977" y="23"/>
                </a:cxn>
                <a:cxn ang="0">
                  <a:pos x="979" y="19"/>
                </a:cxn>
                <a:cxn ang="0">
                  <a:pos x="979" y="11"/>
                </a:cxn>
                <a:cxn ang="0">
                  <a:pos x="977" y="8"/>
                </a:cxn>
                <a:cxn ang="0">
                  <a:pos x="971" y="1"/>
                </a:cxn>
                <a:cxn ang="0">
                  <a:pos x="966" y="0"/>
                </a:cxn>
                <a:cxn ang="0">
                  <a:pos x="963" y="0"/>
                </a:cxn>
                <a:cxn ang="0">
                  <a:pos x="15" y="23"/>
                </a:cxn>
              </a:cxnLst>
              <a:rect l="0" t="0" r="r" b="b"/>
              <a:pathLst>
                <a:path w="979" h="54">
                  <a:moveTo>
                    <a:pt x="15" y="23"/>
                  </a:moveTo>
                  <a:lnTo>
                    <a:pt x="10" y="23"/>
                  </a:lnTo>
                  <a:lnTo>
                    <a:pt x="7" y="25"/>
                  </a:lnTo>
                  <a:lnTo>
                    <a:pt x="1" y="31"/>
                  </a:lnTo>
                  <a:lnTo>
                    <a:pt x="0" y="36"/>
                  </a:lnTo>
                  <a:lnTo>
                    <a:pt x="0" y="43"/>
                  </a:lnTo>
                  <a:lnTo>
                    <a:pt x="1" y="46"/>
                  </a:lnTo>
                  <a:lnTo>
                    <a:pt x="7" y="53"/>
                  </a:lnTo>
                  <a:lnTo>
                    <a:pt x="12" y="54"/>
                  </a:lnTo>
                  <a:lnTo>
                    <a:pt x="15" y="54"/>
                  </a:lnTo>
                  <a:lnTo>
                    <a:pt x="963" y="31"/>
                  </a:lnTo>
                  <a:lnTo>
                    <a:pt x="968" y="31"/>
                  </a:lnTo>
                  <a:lnTo>
                    <a:pt x="971" y="29"/>
                  </a:lnTo>
                  <a:lnTo>
                    <a:pt x="977" y="23"/>
                  </a:lnTo>
                  <a:lnTo>
                    <a:pt x="979" y="19"/>
                  </a:lnTo>
                  <a:lnTo>
                    <a:pt x="979" y="11"/>
                  </a:lnTo>
                  <a:lnTo>
                    <a:pt x="977" y="8"/>
                  </a:lnTo>
                  <a:lnTo>
                    <a:pt x="971" y="1"/>
                  </a:lnTo>
                  <a:lnTo>
                    <a:pt x="966" y="0"/>
                  </a:lnTo>
                  <a:lnTo>
                    <a:pt x="963" y="0"/>
                  </a:lnTo>
                  <a:lnTo>
                    <a:pt x="15" y="2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4963" name="Rectangle 35"/>
            <p:cNvSpPr>
              <a:spLocks noChangeArrowheads="1"/>
            </p:cNvSpPr>
            <p:nvPr/>
          </p:nvSpPr>
          <p:spPr bwMode="auto">
            <a:xfrm>
              <a:off x="3729" y="3680"/>
              <a:ext cx="257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>
                  <a:solidFill>
                    <a:srgbClr val="000000"/>
                  </a:solidFill>
                  <a:latin typeface="Swiss 721 SWA" charset="0"/>
                </a:rPr>
                <a:t> 1/0</a:t>
              </a:r>
              <a:endParaRPr lang="en-US" sz="3600">
                <a:solidFill>
                  <a:srgbClr val="00FF00"/>
                </a:solidFill>
                <a:latin typeface="Times New Roman" pitchFamily="18" charset="0"/>
              </a:endParaRPr>
            </a:p>
          </p:txBody>
        </p:sp>
        <p:sp>
          <p:nvSpPr>
            <p:cNvPr id="124964" name="Rectangle 36"/>
            <p:cNvSpPr>
              <a:spLocks noChangeArrowheads="1"/>
            </p:cNvSpPr>
            <p:nvPr/>
          </p:nvSpPr>
          <p:spPr bwMode="auto">
            <a:xfrm>
              <a:off x="5066" y="3622"/>
              <a:ext cx="215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>
                  <a:solidFill>
                    <a:srgbClr val="000000"/>
                  </a:solidFill>
                  <a:latin typeface="Swiss 721 SWA" charset="0"/>
                </a:rPr>
                <a:t>2/1</a:t>
              </a:r>
              <a:endParaRPr lang="en-US" sz="3600">
                <a:solidFill>
                  <a:srgbClr val="00FF00"/>
                </a:solidFill>
                <a:latin typeface="Times New Roman" pitchFamily="18" charset="0"/>
              </a:endParaRPr>
            </a:p>
          </p:txBody>
        </p:sp>
        <p:sp>
          <p:nvSpPr>
            <p:cNvPr id="124965" name="Rectangle 37"/>
            <p:cNvSpPr>
              <a:spLocks noChangeArrowheads="1"/>
            </p:cNvSpPr>
            <p:nvPr/>
          </p:nvSpPr>
          <p:spPr bwMode="auto">
            <a:xfrm>
              <a:off x="5326" y="3069"/>
              <a:ext cx="264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>
                  <a:solidFill>
                    <a:srgbClr val="000000"/>
                  </a:solidFill>
                  <a:latin typeface="Swiss 721 SWA" charset="0"/>
                </a:rPr>
                <a:t>x=1</a:t>
              </a:r>
              <a:endParaRPr lang="en-US" sz="3600">
                <a:solidFill>
                  <a:srgbClr val="00FF00"/>
                </a:solidFill>
                <a:latin typeface="Times New Roman" pitchFamily="18" charset="0"/>
              </a:endParaRPr>
            </a:p>
          </p:txBody>
        </p:sp>
        <p:sp>
          <p:nvSpPr>
            <p:cNvPr id="124966" name="Rectangle 38"/>
            <p:cNvSpPr>
              <a:spLocks noChangeArrowheads="1"/>
            </p:cNvSpPr>
            <p:nvPr/>
          </p:nvSpPr>
          <p:spPr bwMode="auto">
            <a:xfrm>
              <a:off x="3264" y="3004"/>
              <a:ext cx="264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>
                  <a:solidFill>
                    <a:srgbClr val="000000"/>
                  </a:solidFill>
                  <a:latin typeface="Swiss 721 SWA" charset="0"/>
                </a:rPr>
                <a:t>x=1</a:t>
              </a:r>
              <a:endParaRPr lang="en-US" sz="3600">
                <a:solidFill>
                  <a:srgbClr val="00FF00"/>
                </a:solidFill>
                <a:latin typeface="Times New Roman" pitchFamily="18" charset="0"/>
              </a:endParaRPr>
            </a:p>
          </p:txBody>
        </p:sp>
        <p:sp>
          <p:nvSpPr>
            <p:cNvPr id="124967" name="Rectangle 39"/>
            <p:cNvSpPr>
              <a:spLocks noChangeArrowheads="1"/>
            </p:cNvSpPr>
            <p:nvPr/>
          </p:nvSpPr>
          <p:spPr bwMode="auto">
            <a:xfrm>
              <a:off x="4397" y="2576"/>
              <a:ext cx="264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>
                  <a:solidFill>
                    <a:srgbClr val="000000"/>
                  </a:solidFill>
                  <a:latin typeface="Swiss 721 SWA" charset="0"/>
                </a:rPr>
                <a:t>x=0</a:t>
              </a:r>
              <a:endParaRPr lang="en-US" sz="3600">
                <a:solidFill>
                  <a:srgbClr val="00FF00"/>
                </a:solidFill>
                <a:latin typeface="Times New Roman" pitchFamily="18" charset="0"/>
              </a:endParaRPr>
            </a:p>
          </p:txBody>
        </p:sp>
        <p:sp>
          <p:nvSpPr>
            <p:cNvPr id="124968" name="Rectangle 40"/>
            <p:cNvSpPr>
              <a:spLocks noChangeArrowheads="1"/>
            </p:cNvSpPr>
            <p:nvPr/>
          </p:nvSpPr>
          <p:spPr bwMode="auto">
            <a:xfrm>
              <a:off x="4136" y="3215"/>
              <a:ext cx="264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>
                  <a:solidFill>
                    <a:srgbClr val="000000"/>
                  </a:solidFill>
                  <a:latin typeface="Swiss 721 SWA" charset="0"/>
                </a:rPr>
                <a:t>x=0</a:t>
              </a:r>
              <a:endParaRPr lang="en-US" sz="3600">
                <a:solidFill>
                  <a:srgbClr val="00FF00"/>
                </a:solidFill>
                <a:latin typeface="Times New Roman" pitchFamily="18" charset="0"/>
              </a:endParaRPr>
            </a:p>
          </p:txBody>
        </p:sp>
        <p:sp>
          <p:nvSpPr>
            <p:cNvPr id="124969" name="Rectangle 41"/>
            <p:cNvSpPr>
              <a:spLocks noChangeArrowheads="1"/>
            </p:cNvSpPr>
            <p:nvPr/>
          </p:nvSpPr>
          <p:spPr bwMode="auto">
            <a:xfrm>
              <a:off x="4253" y="3825"/>
              <a:ext cx="264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>
                  <a:solidFill>
                    <a:srgbClr val="000000"/>
                  </a:solidFill>
                  <a:latin typeface="Swiss 721 SWA" charset="0"/>
                </a:rPr>
                <a:t>x=1</a:t>
              </a:r>
              <a:endParaRPr lang="en-US" sz="3600">
                <a:solidFill>
                  <a:srgbClr val="00FF00"/>
                </a:solidFill>
                <a:latin typeface="Times New Roman" pitchFamily="18" charset="0"/>
              </a:endParaRPr>
            </a:p>
          </p:txBody>
        </p:sp>
        <p:sp>
          <p:nvSpPr>
            <p:cNvPr id="124970" name="Rectangle 42"/>
            <p:cNvSpPr>
              <a:spLocks noChangeArrowheads="1"/>
            </p:cNvSpPr>
            <p:nvPr/>
          </p:nvSpPr>
          <p:spPr bwMode="auto">
            <a:xfrm>
              <a:off x="3300" y="1968"/>
              <a:ext cx="264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>
                  <a:solidFill>
                    <a:srgbClr val="000000"/>
                  </a:solidFill>
                  <a:latin typeface="Swiss 721 SWA" charset="0"/>
                </a:rPr>
                <a:t>x=0</a:t>
              </a:r>
              <a:endParaRPr lang="en-US" sz="3600">
                <a:solidFill>
                  <a:srgbClr val="00FF00"/>
                </a:solidFill>
                <a:latin typeface="Times New Roman" pitchFamily="18" charset="0"/>
              </a:endParaRPr>
            </a:p>
          </p:txBody>
        </p:sp>
        <p:sp>
          <p:nvSpPr>
            <p:cNvPr id="124971" name="Rectangle 43"/>
            <p:cNvSpPr>
              <a:spLocks noChangeArrowheads="1"/>
            </p:cNvSpPr>
            <p:nvPr/>
          </p:nvSpPr>
          <p:spPr bwMode="auto">
            <a:xfrm>
              <a:off x="3763" y="2459"/>
              <a:ext cx="215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>
                  <a:solidFill>
                    <a:srgbClr val="000000"/>
                  </a:solidFill>
                  <a:latin typeface="Swiss 721 SWA" charset="0"/>
                </a:rPr>
                <a:t>0/0</a:t>
              </a:r>
              <a:endParaRPr lang="en-US" sz="3600">
                <a:solidFill>
                  <a:srgbClr val="00FF00"/>
                </a:solidFill>
                <a:latin typeface="Times New Roman" pitchFamily="18" charset="0"/>
              </a:endParaRPr>
            </a:p>
          </p:txBody>
        </p:sp>
        <p:sp>
          <p:nvSpPr>
            <p:cNvPr id="124972" name="Freeform 44"/>
            <p:cNvSpPr>
              <a:spLocks/>
            </p:cNvSpPr>
            <p:nvPr/>
          </p:nvSpPr>
          <p:spPr bwMode="auto">
            <a:xfrm>
              <a:off x="3768" y="2228"/>
              <a:ext cx="63" cy="137"/>
            </a:xfrm>
            <a:custGeom>
              <a:avLst/>
              <a:gdLst/>
              <a:ahLst/>
              <a:cxnLst>
                <a:cxn ang="0">
                  <a:pos x="32" y="126"/>
                </a:cxn>
                <a:cxn ang="0">
                  <a:pos x="35" y="129"/>
                </a:cxn>
                <a:cxn ang="0">
                  <a:pos x="37" y="132"/>
                </a:cxn>
                <a:cxn ang="0">
                  <a:pos x="40" y="135"/>
                </a:cxn>
                <a:cxn ang="0">
                  <a:pos x="45" y="137"/>
                </a:cxn>
                <a:cxn ang="0">
                  <a:pos x="52" y="137"/>
                </a:cxn>
                <a:cxn ang="0">
                  <a:pos x="55" y="134"/>
                </a:cxn>
                <a:cxn ang="0">
                  <a:pos x="58" y="132"/>
                </a:cxn>
                <a:cxn ang="0">
                  <a:pos x="62" y="129"/>
                </a:cxn>
                <a:cxn ang="0">
                  <a:pos x="63" y="124"/>
                </a:cxn>
                <a:cxn ang="0">
                  <a:pos x="63" y="117"/>
                </a:cxn>
                <a:cxn ang="0">
                  <a:pos x="31" y="11"/>
                </a:cxn>
                <a:cxn ang="0">
                  <a:pos x="27" y="8"/>
                </a:cxn>
                <a:cxn ang="0">
                  <a:pos x="26" y="5"/>
                </a:cxn>
                <a:cxn ang="0">
                  <a:pos x="23" y="2"/>
                </a:cxn>
                <a:cxn ang="0">
                  <a:pos x="18" y="0"/>
                </a:cxn>
                <a:cxn ang="0">
                  <a:pos x="10" y="0"/>
                </a:cxn>
                <a:cxn ang="0">
                  <a:pos x="7" y="4"/>
                </a:cxn>
                <a:cxn ang="0">
                  <a:pos x="4" y="5"/>
                </a:cxn>
                <a:cxn ang="0">
                  <a:pos x="1" y="8"/>
                </a:cxn>
                <a:cxn ang="0">
                  <a:pos x="0" y="13"/>
                </a:cxn>
                <a:cxn ang="0">
                  <a:pos x="0" y="21"/>
                </a:cxn>
                <a:cxn ang="0">
                  <a:pos x="32" y="126"/>
                </a:cxn>
              </a:cxnLst>
              <a:rect l="0" t="0" r="r" b="b"/>
              <a:pathLst>
                <a:path w="63" h="137">
                  <a:moveTo>
                    <a:pt x="32" y="126"/>
                  </a:moveTo>
                  <a:lnTo>
                    <a:pt x="35" y="129"/>
                  </a:lnTo>
                  <a:lnTo>
                    <a:pt x="37" y="132"/>
                  </a:lnTo>
                  <a:lnTo>
                    <a:pt x="40" y="135"/>
                  </a:lnTo>
                  <a:lnTo>
                    <a:pt x="45" y="137"/>
                  </a:lnTo>
                  <a:lnTo>
                    <a:pt x="52" y="137"/>
                  </a:lnTo>
                  <a:lnTo>
                    <a:pt x="55" y="134"/>
                  </a:lnTo>
                  <a:lnTo>
                    <a:pt x="58" y="132"/>
                  </a:lnTo>
                  <a:lnTo>
                    <a:pt x="62" y="129"/>
                  </a:lnTo>
                  <a:lnTo>
                    <a:pt x="63" y="124"/>
                  </a:lnTo>
                  <a:lnTo>
                    <a:pt x="63" y="117"/>
                  </a:lnTo>
                  <a:lnTo>
                    <a:pt x="31" y="11"/>
                  </a:lnTo>
                  <a:lnTo>
                    <a:pt x="27" y="8"/>
                  </a:lnTo>
                  <a:lnTo>
                    <a:pt x="26" y="5"/>
                  </a:lnTo>
                  <a:lnTo>
                    <a:pt x="23" y="2"/>
                  </a:lnTo>
                  <a:lnTo>
                    <a:pt x="18" y="0"/>
                  </a:lnTo>
                  <a:lnTo>
                    <a:pt x="10" y="0"/>
                  </a:lnTo>
                  <a:lnTo>
                    <a:pt x="7" y="4"/>
                  </a:lnTo>
                  <a:lnTo>
                    <a:pt x="4" y="5"/>
                  </a:lnTo>
                  <a:lnTo>
                    <a:pt x="1" y="8"/>
                  </a:lnTo>
                  <a:lnTo>
                    <a:pt x="0" y="13"/>
                  </a:lnTo>
                  <a:lnTo>
                    <a:pt x="0" y="21"/>
                  </a:lnTo>
                  <a:lnTo>
                    <a:pt x="32" y="12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4973" name="Freeform 45"/>
            <p:cNvSpPr>
              <a:spLocks/>
            </p:cNvSpPr>
            <p:nvPr/>
          </p:nvSpPr>
          <p:spPr bwMode="auto">
            <a:xfrm>
              <a:off x="3800" y="2228"/>
              <a:ext cx="65" cy="157"/>
            </a:xfrm>
            <a:custGeom>
              <a:avLst/>
              <a:gdLst/>
              <a:ahLst/>
              <a:cxnLst>
                <a:cxn ang="0">
                  <a:pos x="0" y="137"/>
                </a:cxn>
                <a:cxn ang="0">
                  <a:pos x="0" y="146"/>
                </a:cxn>
                <a:cxn ang="0">
                  <a:pos x="2" y="149"/>
                </a:cxn>
                <a:cxn ang="0">
                  <a:pos x="8" y="156"/>
                </a:cxn>
                <a:cxn ang="0">
                  <a:pos x="11" y="157"/>
                </a:cxn>
                <a:cxn ang="0">
                  <a:pos x="20" y="157"/>
                </a:cxn>
                <a:cxn ang="0">
                  <a:pos x="23" y="156"/>
                </a:cxn>
                <a:cxn ang="0">
                  <a:pos x="30" y="149"/>
                </a:cxn>
                <a:cxn ang="0">
                  <a:pos x="31" y="146"/>
                </a:cxn>
                <a:cxn ang="0">
                  <a:pos x="65" y="21"/>
                </a:cxn>
                <a:cxn ang="0">
                  <a:pos x="65" y="11"/>
                </a:cxn>
                <a:cxn ang="0">
                  <a:pos x="64" y="8"/>
                </a:cxn>
                <a:cxn ang="0">
                  <a:pos x="57" y="2"/>
                </a:cxn>
                <a:cxn ang="0">
                  <a:pos x="54" y="0"/>
                </a:cxn>
                <a:cxn ang="0">
                  <a:pos x="45" y="0"/>
                </a:cxn>
                <a:cxn ang="0">
                  <a:pos x="42" y="2"/>
                </a:cxn>
                <a:cxn ang="0">
                  <a:pos x="36" y="8"/>
                </a:cxn>
                <a:cxn ang="0">
                  <a:pos x="34" y="11"/>
                </a:cxn>
                <a:cxn ang="0">
                  <a:pos x="0" y="137"/>
                </a:cxn>
              </a:cxnLst>
              <a:rect l="0" t="0" r="r" b="b"/>
              <a:pathLst>
                <a:path w="65" h="157">
                  <a:moveTo>
                    <a:pt x="0" y="137"/>
                  </a:moveTo>
                  <a:lnTo>
                    <a:pt x="0" y="146"/>
                  </a:lnTo>
                  <a:lnTo>
                    <a:pt x="2" y="149"/>
                  </a:lnTo>
                  <a:lnTo>
                    <a:pt x="8" y="156"/>
                  </a:lnTo>
                  <a:lnTo>
                    <a:pt x="11" y="157"/>
                  </a:lnTo>
                  <a:lnTo>
                    <a:pt x="20" y="157"/>
                  </a:lnTo>
                  <a:lnTo>
                    <a:pt x="23" y="156"/>
                  </a:lnTo>
                  <a:lnTo>
                    <a:pt x="30" y="149"/>
                  </a:lnTo>
                  <a:lnTo>
                    <a:pt x="31" y="146"/>
                  </a:lnTo>
                  <a:lnTo>
                    <a:pt x="65" y="21"/>
                  </a:lnTo>
                  <a:lnTo>
                    <a:pt x="65" y="11"/>
                  </a:lnTo>
                  <a:lnTo>
                    <a:pt x="64" y="8"/>
                  </a:lnTo>
                  <a:lnTo>
                    <a:pt x="57" y="2"/>
                  </a:lnTo>
                  <a:lnTo>
                    <a:pt x="54" y="0"/>
                  </a:lnTo>
                  <a:lnTo>
                    <a:pt x="45" y="0"/>
                  </a:lnTo>
                  <a:lnTo>
                    <a:pt x="42" y="2"/>
                  </a:lnTo>
                  <a:lnTo>
                    <a:pt x="36" y="8"/>
                  </a:lnTo>
                  <a:lnTo>
                    <a:pt x="34" y="11"/>
                  </a:lnTo>
                  <a:lnTo>
                    <a:pt x="0" y="1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4974" name="Freeform 46"/>
            <p:cNvSpPr>
              <a:spLocks/>
            </p:cNvSpPr>
            <p:nvPr/>
          </p:nvSpPr>
          <p:spPr bwMode="auto">
            <a:xfrm>
              <a:off x="3602" y="3560"/>
              <a:ext cx="116" cy="84"/>
            </a:xfrm>
            <a:custGeom>
              <a:avLst/>
              <a:gdLst/>
              <a:ahLst/>
              <a:cxnLst>
                <a:cxn ang="0">
                  <a:pos x="93" y="82"/>
                </a:cxn>
                <a:cxn ang="0">
                  <a:pos x="96" y="84"/>
                </a:cxn>
                <a:cxn ang="0">
                  <a:pos x="104" y="84"/>
                </a:cxn>
                <a:cxn ang="0">
                  <a:pos x="108" y="82"/>
                </a:cxn>
                <a:cxn ang="0">
                  <a:pos x="114" y="76"/>
                </a:cxn>
                <a:cxn ang="0">
                  <a:pos x="116" y="73"/>
                </a:cxn>
                <a:cxn ang="0">
                  <a:pos x="116" y="65"/>
                </a:cxn>
                <a:cxn ang="0">
                  <a:pos x="114" y="61"/>
                </a:cxn>
                <a:cxn ang="0">
                  <a:pos x="108" y="55"/>
                </a:cxn>
                <a:cxn ang="0">
                  <a:pos x="23" y="2"/>
                </a:cxn>
                <a:cxn ang="0">
                  <a:pos x="20" y="0"/>
                </a:cxn>
                <a:cxn ang="0">
                  <a:pos x="12" y="0"/>
                </a:cxn>
                <a:cxn ang="0">
                  <a:pos x="8" y="2"/>
                </a:cxn>
                <a:cxn ang="0">
                  <a:pos x="1" y="8"/>
                </a:cxn>
                <a:cxn ang="0">
                  <a:pos x="0" y="11"/>
                </a:cxn>
                <a:cxn ang="0">
                  <a:pos x="0" y="19"/>
                </a:cxn>
                <a:cxn ang="0">
                  <a:pos x="1" y="24"/>
                </a:cxn>
                <a:cxn ang="0">
                  <a:pos x="8" y="30"/>
                </a:cxn>
                <a:cxn ang="0">
                  <a:pos x="93" y="82"/>
                </a:cxn>
              </a:cxnLst>
              <a:rect l="0" t="0" r="r" b="b"/>
              <a:pathLst>
                <a:path w="116" h="84">
                  <a:moveTo>
                    <a:pt x="93" y="82"/>
                  </a:moveTo>
                  <a:lnTo>
                    <a:pt x="96" y="84"/>
                  </a:lnTo>
                  <a:lnTo>
                    <a:pt x="104" y="84"/>
                  </a:lnTo>
                  <a:lnTo>
                    <a:pt x="108" y="82"/>
                  </a:lnTo>
                  <a:lnTo>
                    <a:pt x="114" y="76"/>
                  </a:lnTo>
                  <a:lnTo>
                    <a:pt x="116" y="73"/>
                  </a:lnTo>
                  <a:lnTo>
                    <a:pt x="116" y="65"/>
                  </a:lnTo>
                  <a:lnTo>
                    <a:pt x="114" y="61"/>
                  </a:lnTo>
                  <a:lnTo>
                    <a:pt x="108" y="55"/>
                  </a:lnTo>
                  <a:lnTo>
                    <a:pt x="23" y="2"/>
                  </a:lnTo>
                  <a:lnTo>
                    <a:pt x="20" y="0"/>
                  </a:lnTo>
                  <a:lnTo>
                    <a:pt x="12" y="0"/>
                  </a:lnTo>
                  <a:lnTo>
                    <a:pt x="8" y="2"/>
                  </a:lnTo>
                  <a:lnTo>
                    <a:pt x="1" y="8"/>
                  </a:lnTo>
                  <a:lnTo>
                    <a:pt x="0" y="11"/>
                  </a:lnTo>
                  <a:lnTo>
                    <a:pt x="0" y="19"/>
                  </a:lnTo>
                  <a:lnTo>
                    <a:pt x="1" y="24"/>
                  </a:lnTo>
                  <a:lnTo>
                    <a:pt x="8" y="30"/>
                  </a:lnTo>
                  <a:lnTo>
                    <a:pt x="93" y="8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4975" name="Freeform 47"/>
            <p:cNvSpPr>
              <a:spLocks/>
            </p:cNvSpPr>
            <p:nvPr/>
          </p:nvSpPr>
          <p:spPr bwMode="auto">
            <a:xfrm>
              <a:off x="3648" y="3514"/>
              <a:ext cx="78" cy="136"/>
            </a:xfrm>
            <a:custGeom>
              <a:avLst/>
              <a:gdLst/>
              <a:ahLst/>
              <a:cxnLst>
                <a:cxn ang="0">
                  <a:pos x="48" y="127"/>
                </a:cxn>
                <a:cxn ang="0">
                  <a:pos x="50" y="130"/>
                </a:cxn>
                <a:cxn ang="0">
                  <a:pos x="53" y="133"/>
                </a:cxn>
                <a:cxn ang="0">
                  <a:pos x="56" y="135"/>
                </a:cxn>
                <a:cxn ang="0">
                  <a:pos x="61" y="136"/>
                </a:cxn>
                <a:cxn ang="0">
                  <a:pos x="65" y="136"/>
                </a:cxn>
                <a:cxn ang="0">
                  <a:pos x="72" y="133"/>
                </a:cxn>
                <a:cxn ang="0">
                  <a:pos x="75" y="130"/>
                </a:cxn>
                <a:cxn ang="0">
                  <a:pos x="76" y="127"/>
                </a:cxn>
                <a:cxn ang="0">
                  <a:pos x="78" y="122"/>
                </a:cxn>
                <a:cxn ang="0">
                  <a:pos x="78" y="118"/>
                </a:cxn>
                <a:cxn ang="0">
                  <a:pos x="76" y="114"/>
                </a:cxn>
                <a:cxn ang="0">
                  <a:pos x="30" y="9"/>
                </a:cxn>
                <a:cxn ang="0">
                  <a:pos x="28" y="6"/>
                </a:cxn>
                <a:cxn ang="0">
                  <a:pos x="25" y="3"/>
                </a:cxn>
                <a:cxn ang="0">
                  <a:pos x="22" y="1"/>
                </a:cxn>
                <a:cxn ang="0">
                  <a:pos x="17" y="0"/>
                </a:cxn>
                <a:cxn ang="0">
                  <a:pos x="13" y="0"/>
                </a:cxn>
                <a:cxn ang="0">
                  <a:pos x="6" y="3"/>
                </a:cxn>
                <a:cxn ang="0">
                  <a:pos x="3" y="6"/>
                </a:cxn>
                <a:cxn ang="0">
                  <a:pos x="2" y="9"/>
                </a:cxn>
                <a:cxn ang="0">
                  <a:pos x="0" y="14"/>
                </a:cxn>
                <a:cxn ang="0">
                  <a:pos x="0" y="18"/>
                </a:cxn>
                <a:cxn ang="0">
                  <a:pos x="2" y="21"/>
                </a:cxn>
                <a:cxn ang="0">
                  <a:pos x="48" y="127"/>
                </a:cxn>
              </a:cxnLst>
              <a:rect l="0" t="0" r="r" b="b"/>
              <a:pathLst>
                <a:path w="78" h="136">
                  <a:moveTo>
                    <a:pt x="48" y="127"/>
                  </a:moveTo>
                  <a:lnTo>
                    <a:pt x="50" y="130"/>
                  </a:lnTo>
                  <a:lnTo>
                    <a:pt x="53" y="133"/>
                  </a:lnTo>
                  <a:lnTo>
                    <a:pt x="56" y="135"/>
                  </a:lnTo>
                  <a:lnTo>
                    <a:pt x="61" y="136"/>
                  </a:lnTo>
                  <a:lnTo>
                    <a:pt x="65" y="136"/>
                  </a:lnTo>
                  <a:lnTo>
                    <a:pt x="72" y="133"/>
                  </a:lnTo>
                  <a:lnTo>
                    <a:pt x="75" y="130"/>
                  </a:lnTo>
                  <a:lnTo>
                    <a:pt x="76" y="127"/>
                  </a:lnTo>
                  <a:lnTo>
                    <a:pt x="78" y="122"/>
                  </a:lnTo>
                  <a:lnTo>
                    <a:pt x="78" y="118"/>
                  </a:lnTo>
                  <a:lnTo>
                    <a:pt x="76" y="114"/>
                  </a:lnTo>
                  <a:lnTo>
                    <a:pt x="30" y="9"/>
                  </a:lnTo>
                  <a:lnTo>
                    <a:pt x="28" y="6"/>
                  </a:lnTo>
                  <a:lnTo>
                    <a:pt x="25" y="3"/>
                  </a:lnTo>
                  <a:lnTo>
                    <a:pt x="22" y="1"/>
                  </a:lnTo>
                  <a:lnTo>
                    <a:pt x="17" y="0"/>
                  </a:lnTo>
                  <a:lnTo>
                    <a:pt x="13" y="0"/>
                  </a:lnTo>
                  <a:lnTo>
                    <a:pt x="6" y="3"/>
                  </a:lnTo>
                  <a:lnTo>
                    <a:pt x="3" y="6"/>
                  </a:lnTo>
                  <a:lnTo>
                    <a:pt x="2" y="9"/>
                  </a:lnTo>
                  <a:lnTo>
                    <a:pt x="0" y="14"/>
                  </a:lnTo>
                  <a:lnTo>
                    <a:pt x="0" y="18"/>
                  </a:lnTo>
                  <a:lnTo>
                    <a:pt x="2" y="21"/>
                  </a:lnTo>
                  <a:lnTo>
                    <a:pt x="48" y="1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4976" name="Freeform 48"/>
            <p:cNvSpPr>
              <a:spLocks/>
            </p:cNvSpPr>
            <p:nvPr/>
          </p:nvSpPr>
          <p:spPr bwMode="auto">
            <a:xfrm>
              <a:off x="3927" y="2672"/>
              <a:ext cx="56" cy="156"/>
            </a:xfrm>
            <a:custGeom>
              <a:avLst/>
              <a:gdLst/>
              <a:ahLst/>
              <a:cxnLst>
                <a:cxn ang="0">
                  <a:pos x="31" y="12"/>
                </a:cxn>
                <a:cxn ang="0">
                  <a:pos x="30" y="9"/>
                </a:cxn>
                <a:cxn ang="0">
                  <a:pos x="28" y="5"/>
                </a:cxn>
                <a:cxn ang="0">
                  <a:pos x="25" y="3"/>
                </a:cxn>
                <a:cxn ang="0">
                  <a:pos x="20" y="1"/>
                </a:cxn>
                <a:cxn ang="0">
                  <a:pos x="17" y="0"/>
                </a:cxn>
                <a:cxn ang="0">
                  <a:pos x="13" y="0"/>
                </a:cxn>
                <a:cxn ang="0">
                  <a:pos x="9" y="1"/>
                </a:cxn>
                <a:cxn ang="0">
                  <a:pos x="5" y="3"/>
                </a:cxn>
                <a:cxn ang="0">
                  <a:pos x="3" y="6"/>
                </a:cxn>
                <a:cxn ang="0">
                  <a:pos x="2" y="11"/>
                </a:cxn>
                <a:cxn ang="0">
                  <a:pos x="0" y="14"/>
                </a:cxn>
                <a:cxn ang="0">
                  <a:pos x="0" y="18"/>
                </a:cxn>
                <a:cxn ang="0">
                  <a:pos x="25" y="144"/>
                </a:cxn>
                <a:cxn ang="0">
                  <a:pos x="27" y="147"/>
                </a:cxn>
                <a:cxn ang="0">
                  <a:pos x="28" y="152"/>
                </a:cxn>
                <a:cxn ang="0">
                  <a:pos x="31" y="153"/>
                </a:cxn>
                <a:cxn ang="0">
                  <a:pos x="36" y="155"/>
                </a:cxn>
                <a:cxn ang="0">
                  <a:pos x="39" y="156"/>
                </a:cxn>
                <a:cxn ang="0">
                  <a:pos x="44" y="156"/>
                </a:cxn>
                <a:cxn ang="0">
                  <a:pos x="47" y="155"/>
                </a:cxn>
                <a:cxn ang="0">
                  <a:pos x="51" y="153"/>
                </a:cxn>
                <a:cxn ang="0">
                  <a:pos x="53" y="150"/>
                </a:cxn>
                <a:cxn ang="0">
                  <a:pos x="54" y="146"/>
                </a:cxn>
                <a:cxn ang="0">
                  <a:pos x="56" y="143"/>
                </a:cxn>
                <a:cxn ang="0">
                  <a:pos x="56" y="138"/>
                </a:cxn>
                <a:cxn ang="0">
                  <a:pos x="31" y="12"/>
                </a:cxn>
              </a:cxnLst>
              <a:rect l="0" t="0" r="r" b="b"/>
              <a:pathLst>
                <a:path w="56" h="156">
                  <a:moveTo>
                    <a:pt x="31" y="12"/>
                  </a:moveTo>
                  <a:lnTo>
                    <a:pt x="30" y="9"/>
                  </a:lnTo>
                  <a:lnTo>
                    <a:pt x="28" y="5"/>
                  </a:lnTo>
                  <a:lnTo>
                    <a:pt x="25" y="3"/>
                  </a:lnTo>
                  <a:lnTo>
                    <a:pt x="20" y="1"/>
                  </a:lnTo>
                  <a:lnTo>
                    <a:pt x="17" y="0"/>
                  </a:lnTo>
                  <a:lnTo>
                    <a:pt x="13" y="0"/>
                  </a:lnTo>
                  <a:lnTo>
                    <a:pt x="9" y="1"/>
                  </a:lnTo>
                  <a:lnTo>
                    <a:pt x="5" y="3"/>
                  </a:lnTo>
                  <a:lnTo>
                    <a:pt x="3" y="6"/>
                  </a:lnTo>
                  <a:lnTo>
                    <a:pt x="2" y="11"/>
                  </a:lnTo>
                  <a:lnTo>
                    <a:pt x="0" y="14"/>
                  </a:lnTo>
                  <a:lnTo>
                    <a:pt x="0" y="18"/>
                  </a:lnTo>
                  <a:lnTo>
                    <a:pt x="25" y="144"/>
                  </a:lnTo>
                  <a:lnTo>
                    <a:pt x="27" y="147"/>
                  </a:lnTo>
                  <a:lnTo>
                    <a:pt x="28" y="152"/>
                  </a:lnTo>
                  <a:lnTo>
                    <a:pt x="31" y="153"/>
                  </a:lnTo>
                  <a:lnTo>
                    <a:pt x="36" y="155"/>
                  </a:lnTo>
                  <a:lnTo>
                    <a:pt x="39" y="156"/>
                  </a:lnTo>
                  <a:lnTo>
                    <a:pt x="44" y="156"/>
                  </a:lnTo>
                  <a:lnTo>
                    <a:pt x="47" y="155"/>
                  </a:lnTo>
                  <a:lnTo>
                    <a:pt x="51" y="153"/>
                  </a:lnTo>
                  <a:lnTo>
                    <a:pt x="53" y="150"/>
                  </a:lnTo>
                  <a:lnTo>
                    <a:pt x="54" y="146"/>
                  </a:lnTo>
                  <a:lnTo>
                    <a:pt x="56" y="143"/>
                  </a:lnTo>
                  <a:lnTo>
                    <a:pt x="56" y="138"/>
                  </a:lnTo>
                  <a:lnTo>
                    <a:pt x="31" y="1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4977" name="Freeform 49"/>
            <p:cNvSpPr>
              <a:spLocks/>
            </p:cNvSpPr>
            <p:nvPr/>
          </p:nvSpPr>
          <p:spPr bwMode="auto">
            <a:xfrm>
              <a:off x="3919" y="2666"/>
              <a:ext cx="118" cy="124"/>
            </a:xfrm>
            <a:custGeom>
              <a:avLst/>
              <a:gdLst/>
              <a:ahLst/>
              <a:cxnLst>
                <a:cxn ang="0">
                  <a:pos x="27" y="4"/>
                </a:cxn>
                <a:cxn ang="0">
                  <a:pos x="24" y="3"/>
                </a:cxn>
                <a:cxn ang="0">
                  <a:pos x="21" y="0"/>
                </a:cxn>
                <a:cxn ang="0">
                  <a:pos x="13" y="0"/>
                </a:cxn>
                <a:cxn ang="0">
                  <a:pos x="8" y="1"/>
                </a:cxn>
                <a:cxn ang="0">
                  <a:pos x="5" y="4"/>
                </a:cxn>
                <a:cxn ang="0">
                  <a:pos x="4" y="7"/>
                </a:cxn>
                <a:cxn ang="0">
                  <a:pos x="0" y="11"/>
                </a:cxn>
                <a:cxn ang="0">
                  <a:pos x="0" y="18"/>
                </a:cxn>
                <a:cxn ang="0">
                  <a:pos x="2" y="23"/>
                </a:cxn>
                <a:cxn ang="0">
                  <a:pos x="5" y="26"/>
                </a:cxn>
                <a:cxn ang="0">
                  <a:pos x="92" y="119"/>
                </a:cxn>
                <a:cxn ang="0">
                  <a:pos x="95" y="121"/>
                </a:cxn>
                <a:cxn ang="0">
                  <a:pos x="98" y="124"/>
                </a:cxn>
                <a:cxn ang="0">
                  <a:pos x="106" y="124"/>
                </a:cxn>
                <a:cxn ang="0">
                  <a:pos x="110" y="122"/>
                </a:cxn>
                <a:cxn ang="0">
                  <a:pos x="114" y="119"/>
                </a:cxn>
                <a:cxn ang="0">
                  <a:pos x="115" y="116"/>
                </a:cxn>
                <a:cxn ang="0">
                  <a:pos x="118" y="113"/>
                </a:cxn>
                <a:cxn ang="0">
                  <a:pos x="118" y="105"/>
                </a:cxn>
                <a:cxn ang="0">
                  <a:pos x="117" y="100"/>
                </a:cxn>
                <a:cxn ang="0">
                  <a:pos x="114" y="97"/>
                </a:cxn>
                <a:cxn ang="0">
                  <a:pos x="27" y="4"/>
                </a:cxn>
              </a:cxnLst>
              <a:rect l="0" t="0" r="r" b="b"/>
              <a:pathLst>
                <a:path w="118" h="124">
                  <a:moveTo>
                    <a:pt x="27" y="4"/>
                  </a:moveTo>
                  <a:lnTo>
                    <a:pt x="24" y="3"/>
                  </a:lnTo>
                  <a:lnTo>
                    <a:pt x="21" y="0"/>
                  </a:lnTo>
                  <a:lnTo>
                    <a:pt x="13" y="0"/>
                  </a:lnTo>
                  <a:lnTo>
                    <a:pt x="8" y="1"/>
                  </a:lnTo>
                  <a:lnTo>
                    <a:pt x="5" y="4"/>
                  </a:lnTo>
                  <a:lnTo>
                    <a:pt x="4" y="7"/>
                  </a:lnTo>
                  <a:lnTo>
                    <a:pt x="0" y="11"/>
                  </a:lnTo>
                  <a:lnTo>
                    <a:pt x="0" y="18"/>
                  </a:lnTo>
                  <a:lnTo>
                    <a:pt x="2" y="23"/>
                  </a:lnTo>
                  <a:lnTo>
                    <a:pt x="5" y="26"/>
                  </a:lnTo>
                  <a:lnTo>
                    <a:pt x="92" y="119"/>
                  </a:lnTo>
                  <a:lnTo>
                    <a:pt x="95" y="121"/>
                  </a:lnTo>
                  <a:lnTo>
                    <a:pt x="98" y="124"/>
                  </a:lnTo>
                  <a:lnTo>
                    <a:pt x="106" y="124"/>
                  </a:lnTo>
                  <a:lnTo>
                    <a:pt x="110" y="122"/>
                  </a:lnTo>
                  <a:lnTo>
                    <a:pt x="114" y="119"/>
                  </a:lnTo>
                  <a:lnTo>
                    <a:pt x="115" y="116"/>
                  </a:lnTo>
                  <a:lnTo>
                    <a:pt x="118" y="113"/>
                  </a:lnTo>
                  <a:lnTo>
                    <a:pt x="118" y="105"/>
                  </a:lnTo>
                  <a:lnTo>
                    <a:pt x="117" y="100"/>
                  </a:lnTo>
                  <a:lnTo>
                    <a:pt x="114" y="97"/>
                  </a:lnTo>
                  <a:lnTo>
                    <a:pt x="27" y="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4978" name="Freeform 50"/>
            <p:cNvSpPr>
              <a:spLocks/>
            </p:cNvSpPr>
            <p:nvPr/>
          </p:nvSpPr>
          <p:spPr bwMode="auto">
            <a:xfrm>
              <a:off x="4854" y="3720"/>
              <a:ext cx="142" cy="56"/>
            </a:xfrm>
            <a:custGeom>
              <a:avLst/>
              <a:gdLst/>
              <a:ahLst/>
              <a:cxnLst>
                <a:cxn ang="0">
                  <a:pos x="130" y="31"/>
                </a:cxn>
                <a:cxn ang="0">
                  <a:pos x="135" y="29"/>
                </a:cxn>
                <a:cxn ang="0">
                  <a:pos x="138" y="26"/>
                </a:cxn>
                <a:cxn ang="0">
                  <a:pos x="139" y="23"/>
                </a:cxn>
                <a:cxn ang="0">
                  <a:pos x="142" y="20"/>
                </a:cxn>
                <a:cxn ang="0">
                  <a:pos x="142" y="12"/>
                </a:cxn>
                <a:cxn ang="0">
                  <a:pos x="141" y="8"/>
                </a:cxn>
                <a:cxn ang="0">
                  <a:pos x="138" y="5"/>
                </a:cxn>
                <a:cxn ang="0">
                  <a:pos x="135" y="3"/>
                </a:cxn>
                <a:cxn ang="0">
                  <a:pos x="131" y="0"/>
                </a:cxn>
                <a:cxn ang="0">
                  <a:pos x="124" y="0"/>
                </a:cxn>
                <a:cxn ang="0">
                  <a:pos x="12" y="25"/>
                </a:cxn>
                <a:cxn ang="0">
                  <a:pos x="7" y="26"/>
                </a:cxn>
                <a:cxn ang="0">
                  <a:pos x="4" y="29"/>
                </a:cxn>
                <a:cxn ang="0">
                  <a:pos x="3" y="32"/>
                </a:cxn>
                <a:cxn ang="0">
                  <a:pos x="0" y="36"/>
                </a:cxn>
                <a:cxn ang="0">
                  <a:pos x="0" y="43"/>
                </a:cxn>
                <a:cxn ang="0">
                  <a:pos x="1" y="48"/>
                </a:cxn>
                <a:cxn ang="0">
                  <a:pos x="4" y="51"/>
                </a:cxn>
                <a:cxn ang="0">
                  <a:pos x="7" y="53"/>
                </a:cxn>
                <a:cxn ang="0">
                  <a:pos x="11" y="56"/>
                </a:cxn>
                <a:cxn ang="0">
                  <a:pos x="18" y="56"/>
                </a:cxn>
                <a:cxn ang="0">
                  <a:pos x="130" y="31"/>
                </a:cxn>
              </a:cxnLst>
              <a:rect l="0" t="0" r="r" b="b"/>
              <a:pathLst>
                <a:path w="142" h="56">
                  <a:moveTo>
                    <a:pt x="130" y="31"/>
                  </a:moveTo>
                  <a:lnTo>
                    <a:pt x="135" y="29"/>
                  </a:lnTo>
                  <a:lnTo>
                    <a:pt x="138" y="26"/>
                  </a:lnTo>
                  <a:lnTo>
                    <a:pt x="139" y="23"/>
                  </a:lnTo>
                  <a:lnTo>
                    <a:pt x="142" y="20"/>
                  </a:lnTo>
                  <a:lnTo>
                    <a:pt x="142" y="12"/>
                  </a:lnTo>
                  <a:lnTo>
                    <a:pt x="141" y="8"/>
                  </a:lnTo>
                  <a:lnTo>
                    <a:pt x="138" y="5"/>
                  </a:lnTo>
                  <a:lnTo>
                    <a:pt x="135" y="3"/>
                  </a:lnTo>
                  <a:lnTo>
                    <a:pt x="131" y="0"/>
                  </a:lnTo>
                  <a:lnTo>
                    <a:pt x="124" y="0"/>
                  </a:lnTo>
                  <a:lnTo>
                    <a:pt x="12" y="25"/>
                  </a:lnTo>
                  <a:lnTo>
                    <a:pt x="7" y="26"/>
                  </a:lnTo>
                  <a:lnTo>
                    <a:pt x="4" y="29"/>
                  </a:lnTo>
                  <a:lnTo>
                    <a:pt x="3" y="32"/>
                  </a:lnTo>
                  <a:lnTo>
                    <a:pt x="0" y="36"/>
                  </a:lnTo>
                  <a:lnTo>
                    <a:pt x="0" y="43"/>
                  </a:lnTo>
                  <a:lnTo>
                    <a:pt x="1" y="48"/>
                  </a:lnTo>
                  <a:lnTo>
                    <a:pt x="4" y="51"/>
                  </a:lnTo>
                  <a:lnTo>
                    <a:pt x="7" y="53"/>
                  </a:lnTo>
                  <a:lnTo>
                    <a:pt x="11" y="56"/>
                  </a:lnTo>
                  <a:lnTo>
                    <a:pt x="18" y="56"/>
                  </a:lnTo>
                  <a:lnTo>
                    <a:pt x="130" y="3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4979" name="Freeform 51"/>
            <p:cNvSpPr>
              <a:spLocks/>
            </p:cNvSpPr>
            <p:nvPr/>
          </p:nvSpPr>
          <p:spPr bwMode="auto">
            <a:xfrm>
              <a:off x="4846" y="3692"/>
              <a:ext cx="158" cy="64"/>
            </a:xfrm>
            <a:custGeom>
              <a:avLst/>
              <a:gdLst/>
              <a:ahLst/>
              <a:cxnLst>
                <a:cxn ang="0">
                  <a:pos x="139" y="64"/>
                </a:cxn>
                <a:cxn ang="0">
                  <a:pos x="147" y="64"/>
                </a:cxn>
                <a:cxn ang="0">
                  <a:pos x="150" y="62"/>
                </a:cxn>
                <a:cxn ang="0">
                  <a:pos x="156" y="56"/>
                </a:cxn>
                <a:cxn ang="0">
                  <a:pos x="158" y="51"/>
                </a:cxn>
                <a:cxn ang="0">
                  <a:pos x="158" y="43"/>
                </a:cxn>
                <a:cxn ang="0">
                  <a:pos x="156" y="40"/>
                </a:cxn>
                <a:cxn ang="0">
                  <a:pos x="150" y="34"/>
                </a:cxn>
                <a:cxn ang="0">
                  <a:pos x="146" y="33"/>
                </a:cxn>
                <a:cxn ang="0">
                  <a:pos x="19" y="0"/>
                </a:cxn>
                <a:cxn ang="0">
                  <a:pos x="11" y="0"/>
                </a:cxn>
                <a:cxn ang="0">
                  <a:pos x="8" y="2"/>
                </a:cxn>
                <a:cxn ang="0">
                  <a:pos x="2" y="8"/>
                </a:cxn>
                <a:cxn ang="0">
                  <a:pos x="0" y="12"/>
                </a:cxn>
                <a:cxn ang="0">
                  <a:pos x="0" y="20"/>
                </a:cxn>
                <a:cxn ang="0">
                  <a:pos x="2" y="23"/>
                </a:cxn>
                <a:cxn ang="0">
                  <a:pos x="8" y="29"/>
                </a:cxn>
                <a:cxn ang="0">
                  <a:pos x="12" y="31"/>
                </a:cxn>
                <a:cxn ang="0">
                  <a:pos x="139" y="64"/>
                </a:cxn>
              </a:cxnLst>
              <a:rect l="0" t="0" r="r" b="b"/>
              <a:pathLst>
                <a:path w="158" h="64">
                  <a:moveTo>
                    <a:pt x="139" y="64"/>
                  </a:moveTo>
                  <a:lnTo>
                    <a:pt x="147" y="64"/>
                  </a:lnTo>
                  <a:lnTo>
                    <a:pt x="150" y="62"/>
                  </a:lnTo>
                  <a:lnTo>
                    <a:pt x="156" y="56"/>
                  </a:lnTo>
                  <a:lnTo>
                    <a:pt x="158" y="51"/>
                  </a:lnTo>
                  <a:lnTo>
                    <a:pt x="158" y="43"/>
                  </a:lnTo>
                  <a:lnTo>
                    <a:pt x="156" y="40"/>
                  </a:lnTo>
                  <a:lnTo>
                    <a:pt x="150" y="34"/>
                  </a:lnTo>
                  <a:lnTo>
                    <a:pt x="146" y="33"/>
                  </a:lnTo>
                  <a:lnTo>
                    <a:pt x="19" y="0"/>
                  </a:lnTo>
                  <a:lnTo>
                    <a:pt x="11" y="0"/>
                  </a:lnTo>
                  <a:lnTo>
                    <a:pt x="8" y="2"/>
                  </a:lnTo>
                  <a:lnTo>
                    <a:pt x="2" y="8"/>
                  </a:lnTo>
                  <a:lnTo>
                    <a:pt x="0" y="12"/>
                  </a:lnTo>
                  <a:lnTo>
                    <a:pt x="0" y="20"/>
                  </a:lnTo>
                  <a:lnTo>
                    <a:pt x="2" y="23"/>
                  </a:lnTo>
                  <a:lnTo>
                    <a:pt x="8" y="29"/>
                  </a:lnTo>
                  <a:lnTo>
                    <a:pt x="12" y="31"/>
                  </a:lnTo>
                  <a:lnTo>
                    <a:pt x="139" y="6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4980" name="Freeform 52"/>
            <p:cNvSpPr>
              <a:spLocks/>
            </p:cNvSpPr>
            <p:nvPr/>
          </p:nvSpPr>
          <p:spPr bwMode="auto">
            <a:xfrm>
              <a:off x="5145" y="3401"/>
              <a:ext cx="64" cy="138"/>
            </a:xfrm>
            <a:custGeom>
              <a:avLst/>
              <a:gdLst/>
              <a:ahLst/>
              <a:cxnLst>
                <a:cxn ang="0">
                  <a:pos x="33" y="127"/>
                </a:cxn>
                <a:cxn ang="0">
                  <a:pos x="36" y="130"/>
                </a:cxn>
                <a:cxn ang="0">
                  <a:pos x="37" y="133"/>
                </a:cxn>
                <a:cxn ang="0">
                  <a:pos x="40" y="136"/>
                </a:cxn>
                <a:cxn ang="0">
                  <a:pos x="45" y="138"/>
                </a:cxn>
                <a:cxn ang="0">
                  <a:pos x="53" y="138"/>
                </a:cxn>
                <a:cxn ang="0">
                  <a:pos x="56" y="134"/>
                </a:cxn>
                <a:cxn ang="0">
                  <a:pos x="59" y="133"/>
                </a:cxn>
                <a:cxn ang="0">
                  <a:pos x="62" y="130"/>
                </a:cxn>
                <a:cxn ang="0">
                  <a:pos x="64" y="125"/>
                </a:cxn>
                <a:cxn ang="0">
                  <a:pos x="64" y="117"/>
                </a:cxn>
                <a:cxn ang="0">
                  <a:pos x="31" y="10"/>
                </a:cxn>
                <a:cxn ang="0">
                  <a:pos x="28" y="7"/>
                </a:cxn>
                <a:cxn ang="0">
                  <a:pos x="26" y="4"/>
                </a:cxn>
                <a:cxn ang="0">
                  <a:pos x="23" y="1"/>
                </a:cxn>
                <a:cxn ang="0">
                  <a:pos x="19" y="0"/>
                </a:cxn>
                <a:cxn ang="0">
                  <a:pos x="11" y="0"/>
                </a:cxn>
                <a:cxn ang="0">
                  <a:pos x="8" y="3"/>
                </a:cxn>
                <a:cxn ang="0">
                  <a:pos x="5" y="4"/>
                </a:cxn>
                <a:cxn ang="0">
                  <a:pos x="2" y="7"/>
                </a:cxn>
                <a:cxn ang="0">
                  <a:pos x="0" y="12"/>
                </a:cxn>
                <a:cxn ang="0">
                  <a:pos x="0" y="20"/>
                </a:cxn>
                <a:cxn ang="0">
                  <a:pos x="33" y="127"/>
                </a:cxn>
              </a:cxnLst>
              <a:rect l="0" t="0" r="r" b="b"/>
              <a:pathLst>
                <a:path w="64" h="138">
                  <a:moveTo>
                    <a:pt x="33" y="127"/>
                  </a:moveTo>
                  <a:lnTo>
                    <a:pt x="36" y="130"/>
                  </a:lnTo>
                  <a:lnTo>
                    <a:pt x="37" y="133"/>
                  </a:lnTo>
                  <a:lnTo>
                    <a:pt x="40" y="136"/>
                  </a:lnTo>
                  <a:lnTo>
                    <a:pt x="45" y="138"/>
                  </a:lnTo>
                  <a:lnTo>
                    <a:pt x="53" y="138"/>
                  </a:lnTo>
                  <a:lnTo>
                    <a:pt x="56" y="134"/>
                  </a:lnTo>
                  <a:lnTo>
                    <a:pt x="59" y="133"/>
                  </a:lnTo>
                  <a:lnTo>
                    <a:pt x="62" y="130"/>
                  </a:lnTo>
                  <a:lnTo>
                    <a:pt x="64" y="125"/>
                  </a:lnTo>
                  <a:lnTo>
                    <a:pt x="64" y="117"/>
                  </a:lnTo>
                  <a:lnTo>
                    <a:pt x="31" y="10"/>
                  </a:lnTo>
                  <a:lnTo>
                    <a:pt x="28" y="7"/>
                  </a:lnTo>
                  <a:lnTo>
                    <a:pt x="26" y="4"/>
                  </a:lnTo>
                  <a:lnTo>
                    <a:pt x="23" y="1"/>
                  </a:lnTo>
                  <a:lnTo>
                    <a:pt x="19" y="0"/>
                  </a:lnTo>
                  <a:lnTo>
                    <a:pt x="11" y="0"/>
                  </a:lnTo>
                  <a:lnTo>
                    <a:pt x="8" y="3"/>
                  </a:lnTo>
                  <a:lnTo>
                    <a:pt x="5" y="4"/>
                  </a:lnTo>
                  <a:lnTo>
                    <a:pt x="2" y="7"/>
                  </a:lnTo>
                  <a:lnTo>
                    <a:pt x="0" y="12"/>
                  </a:lnTo>
                  <a:lnTo>
                    <a:pt x="0" y="20"/>
                  </a:lnTo>
                  <a:lnTo>
                    <a:pt x="33" y="1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4981" name="Freeform 53"/>
            <p:cNvSpPr>
              <a:spLocks/>
            </p:cNvSpPr>
            <p:nvPr/>
          </p:nvSpPr>
          <p:spPr bwMode="auto">
            <a:xfrm>
              <a:off x="5171" y="3407"/>
              <a:ext cx="70" cy="144"/>
            </a:xfrm>
            <a:custGeom>
              <a:avLst/>
              <a:gdLst/>
              <a:ahLst/>
              <a:cxnLst>
                <a:cxn ang="0">
                  <a:pos x="2" y="124"/>
                </a:cxn>
                <a:cxn ang="0">
                  <a:pos x="0" y="127"/>
                </a:cxn>
                <a:cxn ang="0">
                  <a:pos x="0" y="132"/>
                </a:cxn>
                <a:cxn ang="0">
                  <a:pos x="2" y="135"/>
                </a:cxn>
                <a:cxn ang="0">
                  <a:pos x="3" y="139"/>
                </a:cxn>
                <a:cxn ang="0">
                  <a:pos x="7" y="141"/>
                </a:cxn>
                <a:cxn ang="0">
                  <a:pos x="11" y="142"/>
                </a:cxn>
                <a:cxn ang="0">
                  <a:pos x="14" y="144"/>
                </a:cxn>
                <a:cxn ang="0">
                  <a:pos x="19" y="144"/>
                </a:cxn>
                <a:cxn ang="0">
                  <a:pos x="22" y="142"/>
                </a:cxn>
                <a:cxn ang="0">
                  <a:pos x="27" y="141"/>
                </a:cxn>
                <a:cxn ang="0">
                  <a:pos x="28" y="138"/>
                </a:cxn>
                <a:cxn ang="0">
                  <a:pos x="30" y="133"/>
                </a:cxn>
                <a:cxn ang="0">
                  <a:pos x="69" y="20"/>
                </a:cxn>
                <a:cxn ang="0">
                  <a:pos x="70" y="17"/>
                </a:cxn>
                <a:cxn ang="0">
                  <a:pos x="70" y="12"/>
                </a:cxn>
                <a:cxn ang="0">
                  <a:pos x="69" y="9"/>
                </a:cxn>
                <a:cxn ang="0">
                  <a:pos x="67" y="4"/>
                </a:cxn>
                <a:cxn ang="0">
                  <a:pos x="64" y="3"/>
                </a:cxn>
                <a:cxn ang="0">
                  <a:pos x="59" y="1"/>
                </a:cxn>
                <a:cxn ang="0">
                  <a:pos x="56" y="0"/>
                </a:cxn>
                <a:cxn ang="0">
                  <a:pos x="52" y="0"/>
                </a:cxn>
                <a:cxn ang="0">
                  <a:pos x="48" y="1"/>
                </a:cxn>
                <a:cxn ang="0">
                  <a:pos x="44" y="3"/>
                </a:cxn>
                <a:cxn ang="0">
                  <a:pos x="42" y="6"/>
                </a:cxn>
                <a:cxn ang="0">
                  <a:pos x="41" y="11"/>
                </a:cxn>
                <a:cxn ang="0">
                  <a:pos x="2" y="124"/>
                </a:cxn>
              </a:cxnLst>
              <a:rect l="0" t="0" r="r" b="b"/>
              <a:pathLst>
                <a:path w="70" h="144">
                  <a:moveTo>
                    <a:pt x="2" y="124"/>
                  </a:moveTo>
                  <a:lnTo>
                    <a:pt x="0" y="127"/>
                  </a:lnTo>
                  <a:lnTo>
                    <a:pt x="0" y="132"/>
                  </a:lnTo>
                  <a:lnTo>
                    <a:pt x="2" y="135"/>
                  </a:lnTo>
                  <a:lnTo>
                    <a:pt x="3" y="139"/>
                  </a:lnTo>
                  <a:lnTo>
                    <a:pt x="7" y="141"/>
                  </a:lnTo>
                  <a:lnTo>
                    <a:pt x="11" y="142"/>
                  </a:lnTo>
                  <a:lnTo>
                    <a:pt x="14" y="144"/>
                  </a:lnTo>
                  <a:lnTo>
                    <a:pt x="19" y="144"/>
                  </a:lnTo>
                  <a:lnTo>
                    <a:pt x="22" y="142"/>
                  </a:lnTo>
                  <a:lnTo>
                    <a:pt x="27" y="141"/>
                  </a:lnTo>
                  <a:lnTo>
                    <a:pt x="28" y="138"/>
                  </a:lnTo>
                  <a:lnTo>
                    <a:pt x="30" y="133"/>
                  </a:lnTo>
                  <a:lnTo>
                    <a:pt x="69" y="20"/>
                  </a:lnTo>
                  <a:lnTo>
                    <a:pt x="70" y="17"/>
                  </a:lnTo>
                  <a:lnTo>
                    <a:pt x="70" y="12"/>
                  </a:lnTo>
                  <a:lnTo>
                    <a:pt x="69" y="9"/>
                  </a:lnTo>
                  <a:lnTo>
                    <a:pt x="67" y="4"/>
                  </a:lnTo>
                  <a:lnTo>
                    <a:pt x="64" y="3"/>
                  </a:lnTo>
                  <a:lnTo>
                    <a:pt x="59" y="1"/>
                  </a:lnTo>
                  <a:lnTo>
                    <a:pt x="56" y="0"/>
                  </a:lnTo>
                  <a:lnTo>
                    <a:pt x="52" y="0"/>
                  </a:lnTo>
                  <a:lnTo>
                    <a:pt x="48" y="1"/>
                  </a:lnTo>
                  <a:lnTo>
                    <a:pt x="44" y="3"/>
                  </a:lnTo>
                  <a:lnTo>
                    <a:pt x="42" y="6"/>
                  </a:lnTo>
                  <a:lnTo>
                    <a:pt x="41" y="11"/>
                  </a:lnTo>
                  <a:lnTo>
                    <a:pt x="2" y="12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4982" name="Freeform 54"/>
            <p:cNvSpPr>
              <a:spLocks/>
            </p:cNvSpPr>
            <p:nvPr/>
          </p:nvSpPr>
          <p:spPr bwMode="auto">
            <a:xfrm>
              <a:off x="4012" y="2506"/>
              <a:ext cx="144" cy="51"/>
            </a:xfrm>
            <a:custGeom>
              <a:avLst/>
              <a:gdLst/>
              <a:ahLst/>
              <a:cxnLst>
                <a:cxn ang="0">
                  <a:pos x="19" y="0"/>
                </a:cxn>
                <a:cxn ang="0">
                  <a:pos x="14" y="0"/>
                </a:cxn>
                <a:cxn ang="0">
                  <a:pos x="11" y="2"/>
                </a:cxn>
                <a:cxn ang="0">
                  <a:pos x="7" y="3"/>
                </a:cxn>
                <a:cxn ang="0">
                  <a:pos x="3" y="6"/>
                </a:cxn>
                <a:cxn ang="0">
                  <a:pos x="0" y="12"/>
                </a:cxn>
                <a:cxn ang="0">
                  <a:pos x="0" y="17"/>
                </a:cxn>
                <a:cxn ang="0">
                  <a:pos x="2" y="20"/>
                </a:cxn>
                <a:cxn ang="0">
                  <a:pos x="3" y="25"/>
                </a:cxn>
                <a:cxn ang="0">
                  <a:pos x="7" y="28"/>
                </a:cxn>
                <a:cxn ang="0">
                  <a:pos x="13" y="31"/>
                </a:cxn>
                <a:cxn ang="0">
                  <a:pos x="126" y="51"/>
                </a:cxn>
                <a:cxn ang="0">
                  <a:pos x="131" y="51"/>
                </a:cxn>
                <a:cxn ang="0">
                  <a:pos x="134" y="50"/>
                </a:cxn>
                <a:cxn ang="0">
                  <a:pos x="138" y="48"/>
                </a:cxn>
                <a:cxn ang="0">
                  <a:pos x="141" y="45"/>
                </a:cxn>
                <a:cxn ang="0">
                  <a:pos x="144" y="39"/>
                </a:cxn>
                <a:cxn ang="0">
                  <a:pos x="144" y="34"/>
                </a:cxn>
                <a:cxn ang="0">
                  <a:pos x="143" y="31"/>
                </a:cxn>
                <a:cxn ang="0">
                  <a:pos x="141" y="26"/>
                </a:cxn>
                <a:cxn ang="0">
                  <a:pos x="138" y="23"/>
                </a:cxn>
                <a:cxn ang="0">
                  <a:pos x="132" y="20"/>
                </a:cxn>
                <a:cxn ang="0">
                  <a:pos x="19" y="0"/>
                </a:cxn>
              </a:cxnLst>
              <a:rect l="0" t="0" r="r" b="b"/>
              <a:pathLst>
                <a:path w="144" h="51">
                  <a:moveTo>
                    <a:pt x="19" y="0"/>
                  </a:moveTo>
                  <a:lnTo>
                    <a:pt x="14" y="0"/>
                  </a:lnTo>
                  <a:lnTo>
                    <a:pt x="11" y="2"/>
                  </a:lnTo>
                  <a:lnTo>
                    <a:pt x="7" y="3"/>
                  </a:lnTo>
                  <a:lnTo>
                    <a:pt x="3" y="6"/>
                  </a:lnTo>
                  <a:lnTo>
                    <a:pt x="0" y="12"/>
                  </a:lnTo>
                  <a:lnTo>
                    <a:pt x="0" y="17"/>
                  </a:lnTo>
                  <a:lnTo>
                    <a:pt x="2" y="20"/>
                  </a:lnTo>
                  <a:lnTo>
                    <a:pt x="3" y="25"/>
                  </a:lnTo>
                  <a:lnTo>
                    <a:pt x="7" y="28"/>
                  </a:lnTo>
                  <a:lnTo>
                    <a:pt x="13" y="31"/>
                  </a:lnTo>
                  <a:lnTo>
                    <a:pt x="126" y="51"/>
                  </a:lnTo>
                  <a:lnTo>
                    <a:pt x="131" y="51"/>
                  </a:lnTo>
                  <a:lnTo>
                    <a:pt x="134" y="50"/>
                  </a:lnTo>
                  <a:lnTo>
                    <a:pt x="138" y="48"/>
                  </a:lnTo>
                  <a:lnTo>
                    <a:pt x="141" y="45"/>
                  </a:lnTo>
                  <a:lnTo>
                    <a:pt x="144" y="39"/>
                  </a:lnTo>
                  <a:lnTo>
                    <a:pt x="144" y="34"/>
                  </a:lnTo>
                  <a:lnTo>
                    <a:pt x="143" y="31"/>
                  </a:lnTo>
                  <a:lnTo>
                    <a:pt x="141" y="26"/>
                  </a:lnTo>
                  <a:lnTo>
                    <a:pt x="138" y="23"/>
                  </a:lnTo>
                  <a:lnTo>
                    <a:pt x="132" y="2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4983" name="Freeform 55"/>
            <p:cNvSpPr>
              <a:spLocks/>
            </p:cNvSpPr>
            <p:nvPr/>
          </p:nvSpPr>
          <p:spPr bwMode="auto">
            <a:xfrm>
              <a:off x="4012" y="2506"/>
              <a:ext cx="124" cy="110"/>
            </a:xfrm>
            <a:custGeom>
              <a:avLst/>
              <a:gdLst/>
              <a:ahLst/>
              <a:cxnLst>
                <a:cxn ang="0">
                  <a:pos x="25" y="3"/>
                </a:cxn>
                <a:cxn ang="0">
                  <a:pos x="19" y="0"/>
                </a:cxn>
                <a:cxn ang="0">
                  <a:pos x="14" y="0"/>
                </a:cxn>
                <a:cxn ang="0">
                  <a:pos x="11" y="2"/>
                </a:cxn>
                <a:cxn ang="0">
                  <a:pos x="7" y="3"/>
                </a:cxn>
                <a:cxn ang="0">
                  <a:pos x="3" y="6"/>
                </a:cxn>
                <a:cxn ang="0">
                  <a:pos x="0" y="12"/>
                </a:cxn>
                <a:cxn ang="0">
                  <a:pos x="0" y="17"/>
                </a:cxn>
                <a:cxn ang="0">
                  <a:pos x="2" y="20"/>
                </a:cxn>
                <a:cxn ang="0">
                  <a:pos x="3" y="25"/>
                </a:cxn>
                <a:cxn ang="0">
                  <a:pos x="7" y="28"/>
                </a:cxn>
                <a:cxn ang="0">
                  <a:pos x="100" y="107"/>
                </a:cxn>
                <a:cxn ang="0">
                  <a:pos x="106" y="110"/>
                </a:cxn>
                <a:cxn ang="0">
                  <a:pos x="110" y="110"/>
                </a:cxn>
                <a:cxn ang="0">
                  <a:pos x="113" y="109"/>
                </a:cxn>
                <a:cxn ang="0">
                  <a:pos x="118" y="107"/>
                </a:cxn>
                <a:cxn ang="0">
                  <a:pos x="121" y="104"/>
                </a:cxn>
                <a:cxn ang="0">
                  <a:pos x="124" y="98"/>
                </a:cxn>
                <a:cxn ang="0">
                  <a:pos x="124" y="93"/>
                </a:cxn>
                <a:cxn ang="0">
                  <a:pos x="123" y="90"/>
                </a:cxn>
                <a:cxn ang="0">
                  <a:pos x="121" y="85"/>
                </a:cxn>
                <a:cxn ang="0">
                  <a:pos x="118" y="82"/>
                </a:cxn>
                <a:cxn ang="0">
                  <a:pos x="25" y="3"/>
                </a:cxn>
              </a:cxnLst>
              <a:rect l="0" t="0" r="r" b="b"/>
              <a:pathLst>
                <a:path w="124" h="110">
                  <a:moveTo>
                    <a:pt x="25" y="3"/>
                  </a:moveTo>
                  <a:lnTo>
                    <a:pt x="19" y="0"/>
                  </a:lnTo>
                  <a:lnTo>
                    <a:pt x="14" y="0"/>
                  </a:lnTo>
                  <a:lnTo>
                    <a:pt x="11" y="2"/>
                  </a:lnTo>
                  <a:lnTo>
                    <a:pt x="7" y="3"/>
                  </a:lnTo>
                  <a:lnTo>
                    <a:pt x="3" y="6"/>
                  </a:lnTo>
                  <a:lnTo>
                    <a:pt x="0" y="12"/>
                  </a:lnTo>
                  <a:lnTo>
                    <a:pt x="0" y="17"/>
                  </a:lnTo>
                  <a:lnTo>
                    <a:pt x="2" y="20"/>
                  </a:lnTo>
                  <a:lnTo>
                    <a:pt x="3" y="25"/>
                  </a:lnTo>
                  <a:lnTo>
                    <a:pt x="7" y="28"/>
                  </a:lnTo>
                  <a:lnTo>
                    <a:pt x="100" y="107"/>
                  </a:lnTo>
                  <a:lnTo>
                    <a:pt x="106" y="110"/>
                  </a:lnTo>
                  <a:lnTo>
                    <a:pt x="110" y="110"/>
                  </a:lnTo>
                  <a:lnTo>
                    <a:pt x="113" y="109"/>
                  </a:lnTo>
                  <a:lnTo>
                    <a:pt x="118" y="107"/>
                  </a:lnTo>
                  <a:lnTo>
                    <a:pt x="121" y="104"/>
                  </a:lnTo>
                  <a:lnTo>
                    <a:pt x="124" y="98"/>
                  </a:lnTo>
                  <a:lnTo>
                    <a:pt x="124" y="93"/>
                  </a:lnTo>
                  <a:lnTo>
                    <a:pt x="123" y="90"/>
                  </a:lnTo>
                  <a:lnTo>
                    <a:pt x="121" y="85"/>
                  </a:lnTo>
                  <a:lnTo>
                    <a:pt x="118" y="82"/>
                  </a:lnTo>
                  <a:lnTo>
                    <a:pt x="25" y="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5DA79DF7-4FDB-4985-A0EA-2A9D1C32ECCC}"/>
                  </a:ext>
                </a:extLst>
              </p14:cNvPr>
              <p14:cNvContentPartPr/>
              <p14:nvPr/>
            </p14:nvContentPartPr>
            <p14:xfrm>
              <a:off x="7481475" y="5515852"/>
              <a:ext cx="490320" cy="70344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5DA79DF7-4FDB-4985-A0EA-2A9D1C32ECC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472475" y="5506852"/>
                <a:ext cx="507960" cy="7210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/>
              <a:t>Design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686800" cy="5213350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Verbal description of desired operation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Dr</a:t>
            </a:r>
            <a:r>
              <a:rPr lang="tr-TR" dirty="0"/>
              <a:t>aw</a:t>
            </a:r>
            <a:r>
              <a:rPr lang="en-US" dirty="0"/>
              <a:t> the state diagram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Reduc</a:t>
            </a:r>
            <a:r>
              <a:rPr lang="tr-TR" dirty="0"/>
              <a:t>e</a:t>
            </a:r>
            <a:r>
              <a:rPr lang="en-US" dirty="0"/>
              <a:t> the number of states if necessary and possible: </a:t>
            </a:r>
            <a:r>
              <a:rPr lang="en-US" i="1" dirty="0"/>
              <a:t>s</a:t>
            </a:r>
            <a:r>
              <a:rPr lang="tr-TR" i="1" dirty="0"/>
              <a:t> </a:t>
            </a:r>
            <a:r>
              <a:rPr lang="en-US" i="1" dirty="0"/>
              <a:t>=</a:t>
            </a:r>
            <a:r>
              <a:rPr lang="en-US" dirty="0"/>
              <a:t> number of states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Determin</a:t>
            </a:r>
            <a:r>
              <a:rPr lang="tr-TR" dirty="0"/>
              <a:t>e</a:t>
            </a:r>
            <a:r>
              <a:rPr lang="en-US" dirty="0"/>
              <a:t> the number of flip-flops: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State assignment: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Obtain the </a:t>
            </a:r>
            <a:r>
              <a:rPr lang="en-US" dirty="0">
                <a:solidFill>
                  <a:srgbClr val="FF0000"/>
                </a:solidFill>
              </a:rPr>
              <a:t>encoded</a:t>
            </a:r>
            <a:r>
              <a:rPr lang="en-US" dirty="0"/>
              <a:t> state table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Choos</a:t>
            </a:r>
            <a:r>
              <a:rPr lang="tr-TR" dirty="0"/>
              <a:t>e</a:t>
            </a:r>
            <a:r>
              <a:rPr lang="en-US" dirty="0"/>
              <a:t> the type of the flip-flops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Derive the</a:t>
            </a:r>
            <a:r>
              <a:rPr lang="tr-TR" dirty="0"/>
              <a:t> </a:t>
            </a:r>
            <a:r>
              <a:rPr lang="en-US" dirty="0">
                <a:solidFill>
                  <a:srgbClr val="FF0000"/>
                </a:solidFill>
              </a:rPr>
              <a:t>simplified flip-flop input equations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Derive the </a:t>
            </a:r>
            <a:r>
              <a:rPr lang="en-US" dirty="0">
                <a:solidFill>
                  <a:srgbClr val="FF0000"/>
                </a:solidFill>
              </a:rPr>
              <a:t>simplified output equations </a:t>
            </a:r>
            <a:endParaRPr lang="en-US" dirty="0">
              <a:solidFill>
                <a:srgbClr val="0000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Draw the logic diagram</a:t>
            </a:r>
          </a:p>
          <a:p>
            <a:pPr marL="514350" indent="-514350">
              <a:buFont typeface="+mj-lt"/>
              <a:buAutoNum type="arabicPeriod"/>
            </a:pPr>
            <a:endParaRPr lang="en-US" dirty="0">
              <a:solidFill>
                <a:srgbClr val="000000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en-US" dirty="0">
              <a:solidFill>
                <a:srgbClr val="FF0000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B3BC0E-0274-4B47-92C7-B53DB0B4D7B1}" type="slidenum">
              <a:rPr lang="en-US" altLang="en-US" smtClean="0"/>
              <a:pPr>
                <a:defRPr/>
              </a:pPr>
              <a:t>39</a:t>
            </a:fld>
            <a:endParaRPr lang="en-US" altLang="en-US"/>
          </a:p>
        </p:txBody>
      </p:sp>
      <p:graphicFrame>
        <p:nvGraphicFramePr>
          <p:cNvPr id="9625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8226192"/>
              </p:ext>
            </p:extLst>
          </p:nvPr>
        </p:nvGraphicFramePr>
        <p:xfrm>
          <a:off x="6975475" y="2780928"/>
          <a:ext cx="1711325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752" name="Equation" r:id="rId3" imgW="736600" imgH="215900" progId="Equation.3">
                  <p:embed/>
                </p:oleObj>
              </mc:Choice>
              <mc:Fallback>
                <p:oleObj name="Equation" r:id="rId3" imgW="736600" imgH="215900" progId="Equation.3">
                  <p:embed/>
                  <p:pic>
                    <p:nvPicPr>
                      <p:cNvPr id="0" name="Picture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75475" y="2780928"/>
                        <a:ext cx="1711325" cy="501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5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9547967"/>
              </p:ext>
            </p:extLst>
          </p:nvPr>
        </p:nvGraphicFramePr>
        <p:xfrm>
          <a:off x="4054475" y="3224213"/>
          <a:ext cx="3325837" cy="6651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753" name="Equation" r:id="rId5" imgW="1473120" imgH="342720" progId="Equation.3">
                  <p:embed/>
                </p:oleObj>
              </mc:Choice>
              <mc:Fallback>
                <p:oleObj name="Equation" r:id="rId5" imgW="1473120" imgH="342720" progId="Equation.3">
                  <p:embed/>
                  <p:pic>
                    <p:nvPicPr>
                      <p:cNvPr id="0" name="Picture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54475" y="3224213"/>
                        <a:ext cx="3325837" cy="66516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Latch</a:t>
            </a:r>
          </a:p>
        </p:txBody>
      </p:sp>
      <p:sp>
        <p:nvSpPr>
          <p:cNvPr id="20582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/>
              <a:t>Basic storage element</a:t>
            </a:r>
            <a:endParaRPr lang="en-US" dirty="0"/>
          </a:p>
          <a:p>
            <a:r>
              <a:rPr lang="tr-TR" dirty="0"/>
              <a:t>A latch is a storage element that can store its content forever.</a:t>
            </a:r>
            <a:endParaRPr lang="en-US" dirty="0"/>
          </a:p>
          <a:p>
            <a:r>
              <a:rPr lang="tr-TR" dirty="0"/>
              <a:t>Latches are asynchronous circuits and do not need a clock signal to operate.</a:t>
            </a:r>
            <a:endParaRPr lang="en-US" dirty="0"/>
          </a:p>
          <a:p>
            <a:r>
              <a:rPr lang="tr-TR" dirty="0"/>
              <a:t>Hence they can not be used in synchronous circuits directly.</a:t>
            </a:r>
            <a:endParaRPr lang="en-US" dirty="0"/>
          </a:p>
          <a:p>
            <a:r>
              <a:rPr lang="tr-TR" dirty="0"/>
              <a:t>They are used to construct flip-flops.</a:t>
            </a:r>
            <a:endParaRPr lang="en-US" dirty="0"/>
          </a:p>
        </p:txBody>
      </p:sp>
      <p:sp>
        <p:nvSpPr>
          <p:cNvPr id="92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4276C39-4774-46E3-9280-8F8269AB6CBA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5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5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05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05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05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827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/>
              <a:t>Example: Design of a Synchronous Sequential Circuit</a:t>
            </a:r>
            <a:endParaRPr lang="en-US" dirty="0"/>
          </a:p>
        </p:txBody>
      </p:sp>
      <p:sp>
        <p:nvSpPr>
          <p:cNvPr id="26112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752600"/>
            <a:ext cx="8763000" cy="5181600"/>
          </a:xfrm>
        </p:spPr>
        <p:txBody>
          <a:bodyPr>
            <a:normAutofit/>
          </a:bodyPr>
          <a:lstStyle/>
          <a:p>
            <a:pPr marL="533400" indent="-533400">
              <a:lnSpc>
                <a:spcPct val="90000"/>
              </a:lnSpc>
            </a:pPr>
            <a:r>
              <a:rPr lang="en-US" dirty="0"/>
              <a:t>Verbal description</a:t>
            </a:r>
          </a:p>
          <a:p>
            <a:pPr marL="933450" lvl="1" indent="-533400">
              <a:lnSpc>
                <a:spcPct val="90000"/>
              </a:lnSpc>
            </a:pPr>
            <a:r>
              <a:rPr lang="tr-TR" dirty="0">
                <a:solidFill>
                  <a:srgbClr val="FF0000"/>
                </a:solidFill>
              </a:rPr>
              <a:t>1st Step: </a:t>
            </a:r>
            <a:r>
              <a:rPr lang="en-US" dirty="0"/>
              <a:t>we want a circuit that detects three or more consecutive 1’s in a string of bits</a:t>
            </a:r>
            <a:r>
              <a:rPr lang="tr-TR" dirty="0"/>
              <a:t>.</a:t>
            </a:r>
            <a:endParaRPr lang="en-US" dirty="0"/>
          </a:p>
          <a:p>
            <a:pPr marL="1314450" lvl="2" indent="-457200">
              <a:lnSpc>
                <a:spcPct val="90000"/>
              </a:lnSpc>
            </a:pPr>
            <a:r>
              <a:rPr lang="en-US" u="sng" dirty="0"/>
              <a:t>Input</a:t>
            </a:r>
            <a:r>
              <a:rPr lang="en-US" dirty="0"/>
              <a:t>: string of bits of any length</a:t>
            </a:r>
          </a:p>
          <a:p>
            <a:pPr marL="1314450" lvl="2" indent="-457200">
              <a:lnSpc>
                <a:spcPct val="90000"/>
              </a:lnSpc>
            </a:pPr>
            <a:r>
              <a:rPr lang="en-US" u="sng" dirty="0"/>
              <a:t>Output</a:t>
            </a:r>
            <a:r>
              <a:rPr lang="en-US" dirty="0"/>
              <a:t>:  </a:t>
            </a:r>
          </a:p>
          <a:p>
            <a:pPr marL="1828800" lvl="3" indent="-457200">
              <a:lnSpc>
                <a:spcPct val="90000"/>
              </a:lnSpc>
            </a:pPr>
            <a:r>
              <a:rPr lang="en-US" dirty="0"/>
              <a:t>“1” if the circuit detects such a pattern in the string</a:t>
            </a:r>
          </a:p>
          <a:p>
            <a:pPr marL="1828800" lvl="3" indent="-457200">
              <a:lnSpc>
                <a:spcPct val="90000"/>
              </a:lnSpc>
            </a:pPr>
            <a:r>
              <a:rPr lang="en-US" dirty="0"/>
              <a:t>“0” otherwise </a:t>
            </a:r>
          </a:p>
        </p:txBody>
      </p:sp>
      <p:sp>
        <p:nvSpPr>
          <p:cNvPr id="675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289F5B9-905F-4C83-B9BA-F06473947798}" type="slidenum">
              <a:rPr lang="en-US" altLang="en-US" smtClean="0"/>
              <a:pPr/>
              <a:t>40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1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61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1123" grpId="0" build="p" bldLvl="3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8620"/>
            <a:ext cx="8229600" cy="1143000"/>
          </a:xfrm>
        </p:spPr>
        <p:txBody>
          <a:bodyPr/>
          <a:lstStyle/>
          <a:p>
            <a:r>
              <a:rPr lang="en-US" dirty="0"/>
              <a:t>Example: State Diagram</a:t>
            </a:r>
          </a:p>
        </p:txBody>
      </p:sp>
      <p:sp>
        <p:nvSpPr>
          <p:cNvPr id="686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A363C02-7FBF-4AA1-9CD4-FF902648DE22}" type="slidenum">
              <a:rPr lang="en-US" altLang="en-US" smtClean="0"/>
              <a:pPr/>
              <a:t>41</a:t>
            </a:fld>
            <a:endParaRPr lang="en-US" altLang="en-US"/>
          </a:p>
        </p:txBody>
      </p:sp>
      <p:sp>
        <p:nvSpPr>
          <p:cNvPr id="15" name="Oval 14"/>
          <p:cNvSpPr/>
          <p:nvPr/>
        </p:nvSpPr>
        <p:spPr>
          <a:xfrm>
            <a:off x="2077241" y="2927775"/>
            <a:ext cx="1980220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Initial</a:t>
            </a:r>
          </a:p>
        </p:txBody>
      </p:sp>
      <p:sp>
        <p:nvSpPr>
          <p:cNvPr id="45" name="Oval 44"/>
          <p:cNvSpPr/>
          <p:nvPr/>
        </p:nvSpPr>
        <p:spPr>
          <a:xfrm>
            <a:off x="5461617" y="2810635"/>
            <a:ext cx="1395552" cy="8372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1 came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188470" y="1268760"/>
            <a:ext cx="7168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0/0</a:t>
            </a:r>
          </a:p>
        </p:txBody>
      </p:sp>
      <p:sp>
        <p:nvSpPr>
          <p:cNvPr id="21" name="Freeform 20"/>
          <p:cNvSpPr/>
          <p:nvPr/>
        </p:nvSpPr>
        <p:spPr>
          <a:xfrm>
            <a:off x="2276762" y="2158456"/>
            <a:ext cx="740980" cy="899658"/>
          </a:xfrm>
          <a:custGeom>
            <a:avLst/>
            <a:gdLst>
              <a:gd name="connsiteX0" fmla="*/ 740980 w 740980"/>
              <a:gd name="connsiteY0" fmla="*/ 757768 h 899658"/>
              <a:gd name="connsiteX1" fmla="*/ 236483 w 740980"/>
              <a:gd name="connsiteY1" fmla="*/ 1023 h 899658"/>
              <a:gd name="connsiteX2" fmla="*/ 0 w 740980"/>
              <a:gd name="connsiteY2" fmla="*/ 899658 h 899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0980" h="899658">
                <a:moveTo>
                  <a:pt x="740980" y="757768"/>
                </a:moveTo>
                <a:cubicBezTo>
                  <a:pt x="550480" y="367571"/>
                  <a:pt x="359980" y="-22625"/>
                  <a:pt x="236483" y="1023"/>
                </a:cubicBezTo>
                <a:cubicBezTo>
                  <a:pt x="112986" y="24671"/>
                  <a:pt x="56493" y="462164"/>
                  <a:pt x="0" y="899658"/>
                </a:cubicBezTo>
              </a:path>
            </a:pathLst>
          </a:cu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3" name="Straight Arrow Connector 2"/>
          <p:cNvCxnSpPr>
            <a:stCxn id="15" idx="6"/>
            <a:endCxn id="45" idx="2"/>
          </p:cNvCxnSpPr>
          <p:nvPr/>
        </p:nvCxnSpPr>
        <p:spPr>
          <a:xfrm>
            <a:off x="4057461" y="3215807"/>
            <a:ext cx="1404156" cy="13438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309489" y="2696942"/>
            <a:ext cx="7168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1/0</a:t>
            </a:r>
          </a:p>
        </p:txBody>
      </p:sp>
      <p:sp>
        <p:nvSpPr>
          <p:cNvPr id="12" name="Oval 11"/>
          <p:cNvSpPr/>
          <p:nvPr/>
        </p:nvSpPr>
        <p:spPr>
          <a:xfrm>
            <a:off x="5497621" y="4511951"/>
            <a:ext cx="1395552" cy="8372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11 came</a:t>
            </a:r>
          </a:p>
        </p:txBody>
      </p:sp>
      <p:sp>
        <p:nvSpPr>
          <p:cNvPr id="5" name="Freeform 4"/>
          <p:cNvSpPr/>
          <p:nvPr/>
        </p:nvSpPr>
        <p:spPr>
          <a:xfrm>
            <a:off x="3648362" y="3468017"/>
            <a:ext cx="2049517" cy="426093"/>
          </a:xfrm>
          <a:custGeom>
            <a:avLst/>
            <a:gdLst>
              <a:gd name="connsiteX0" fmla="*/ 2049517 w 2049517"/>
              <a:gd name="connsiteY0" fmla="*/ 63062 h 426093"/>
              <a:gd name="connsiteX1" fmla="*/ 1040524 w 2049517"/>
              <a:gd name="connsiteY1" fmla="*/ 425669 h 426093"/>
              <a:gd name="connsiteX2" fmla="*/ 0 w 2049517"/>
              <a:gd name="connsiteY2" fmla="*/ 0 h 426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49517" h="426093">
                <a:moveTo>
                  <a:pt x="2049517" y="63062"/>
                </a:moveTo>
                <a:cubicBezTo>
                  <a:pt x="1715813" y="249620"/>
                  <a:pt x="1382110" y="436179"/>
                  <a:pt x="1040524" y="425669"/>
                </a:cubicBezTo>
                <a:cubicBezTo>
                  <a:pt x="698938" y="415159"/>
                  <a:pt x="349469" y="207579"/>
                  <a:pt x="0" y="0"/>
                </a:cubicBezTo>
              </a:path>
            </a:pathLst>
          </a:cu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4" name="TextBox 13"/>
          <p:cNvSpPr txBox="1"/>
          <p:nvPr/>
        </p:nvSpPr>
        <p:spPr>
          <a:xfrm>
            <a:off x="4356786" y="3935157"/>
            <a:ext cx="7168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0/0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195397" y="3860290"/>
            <a:ext cx="7168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1/0</a:t>
            </a:r>
          </a:p>
        </p:txBody>
      </p:sp>
      <p:cxnSp>
        <p:nvCxnSpPr>
          <p:cNvPr id="8" name="Straight Arrow Connector 7"/>
          <p:cNvCxnSpPr>
            <a:stCxn id="45" idx="4"/>
            <a:endCxn id="12" idx="0"/>
          </p:cNvCxnSpPr>
          <p:nvPr/>
        </p:nvCxnSpPr>
        <p:spPr>
          <a:xfrm>
            <a:off x="6159393" y="3647855"/>
            <a:ext cx="36004" cy="864096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reeform 9"/>
          <p:cNvSpPr/>
          <p:nvPr/>
        </p:nvSpPr>
        <p:spPr>
          <a:xfrm>
            <a:off x="3285755" y="3515314"/>
            <a:ext cx="2211866" cy="1346583"/>
          </a:xfrm>
          <a:custGeom>
            <a:avLst/>
            <a:gdLst>
              <a:gd name="connsiteX0" fmla="*/ 2191407 w 2191407"/>
              <a:gd name="connsiteY0" fmla="*/ 1403131 h 1403131"/>
              <a:gd name="connsiteX1" fmla="*/ 536028 w 2191407"/>
              <a:gd name="connsiteY1" fmla="*/ 930165 h 1403131"/>
              <a:gd name="connsiteX2" fmla="*/ 0 w 2191407"/>
              <a:gd name="connsiteY2" fmla="*/ 0 h 1403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91407" h="1403131">
                <a:moveTo>
                  <a:pt x="2191407" y="1403131"/>
                </a:moveTo>
                <a:cubicBezTo>
                  <a:pt x="1546334" y="1283575"/>
                  <a:pt x="901262" y="1164020"/>
                  <a:pt x="536028" y="930165"/>
                </a:cubicBezTo>
                <a:cubicBezTo>
                  <a:pt x="170794" y="696310"/>
                  <a:pt x="85397" y="348155"/>
                  <a:pt x="0" y="0"/>
                </a:cubicBezTo>
              </a:path>
            </a:pathLst>
          </a:cu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2" name="TextBox 21"/>
          <p:cNvSpPr txBox="1"/>
          <p:nvPr/>
        </p:nvSpPr>
        <p:spPr>
          <a:xfrm>
            <a:off x="3229083" y="4400232"/>
            <a:ext cx="7168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0/0</a:t>
            </a:r>
          </a:p>
        </p:txBody>
      </p:sp>
      <p:sp>
        <p:nvSpPr>
          <p:cNvPr id="23" name="Oval 22"/>
          <p:cNvSpPr/>
          <p:nvPr/>
        </p:nvSpPr>
        <p:spPr>
          <a:xfrm>
            <a:off x="1887713" y="4511951"/>
            <a:ext cx="1395552" cy="8372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111 came</a:t>
            </a:r>
          </a:p>
        </p:txBody>
      </p:sp>
      <p:cxnSp>
        <p:nvCxnSpPr>
          <p:cNvPr id="18" name="Straight Arrow Connector 17"/>
          <p:cNvCxnSpPr>
            <a:stCxn id="12" idx="2"/>
            <a:endCxn id="23" idx="6"/>
          </p:cNvCxnSpPr>
          <p:nvPr/>
        </p:nvCxnSpPr>
        <p:spPr>
          <a:xfrm flipH="1">
            <a:off x="3283265" y="4930561"/>
            <a:ext cx="2214356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945946" y="4930561"/>
            <a:ext cx="7168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1/1</a:t>
            </a:r>
          </a:p>
        </p:txBody>
      </p:sp>
      <p:cxnSp>
        <p:nvCxnSpPr>
          <p:cNvPr id="24" name="Straight Arrow Connector 23"/>
          <p:cNvCxnSpPr>
            <a:stCxn id="23" idx="0"/>
            <a:endCxn id="15" idx="4"/>
          </p:cNvCxnSpPr>
          <p:nvPr/>
        </p:nvCxnSpPr>
        <p:spPr>
          <a:xfrm flipV="1">
            <a:off x="2585489" y="3503839"/>
            <a:ext cx="481862" cy="1008112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054259" y="3854534"/>
            <a:ext cx="7168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0/0</a:t>
            </a:r>
          </a:p>
        </p:txBody>
      </p:sp>
      <p:sp>
        <p:nvSpPr>
          <p:cNvPr id="25" name="Freeform 24"/>
          <p:cNvSpPr/>
          <p:nvPr/>
        </p:nvSpPr>
        <p:spPr>
          <a:xfrm>
            <a:off x="2024514" y="5170693"/>
            <a:ext cx="788276" cy="994145"/>
          </a:xfrm>
          <a:custGeom>
            <a:avLst/>
            <a:gdLst>
              <a:gd name="connsiteX0" fmla="*/ 0 w 788276"/>
              <a:gd name="connsiteY0" fmla="*/ 0 h 994145"/>
              <a:gd name="connsiteX1" fmla="*/ 189186 w 788276"/>
              <a:gd name="connsiteY1" fmla="*/ 993228 h 994145"/>
              <a:gd name="connsiteX2" fmla="*/ 788276 w 788276"/>
              <a:gd name="connsiteY2" fmla="*/ 141890 h 994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88276" h="994145">
                <a:moveTo>
                  <a:pt x="0" y="0"/>
                </a:moveTo>
                <a:cubicBezTo>
                  <a:pt x="28903" y="484790"/>
                  <a:pt x="57807" y="969580"/>
                  <a:pt x="189186" y="993228"/>
                </a:cubicBezTo>
                <a:cubicBezTo>
                  <a:pt x="320565" y="1016876"/>
                  <a:pt x="554420" y="579383"/>
                  <a:pt x="788276" y="141890"/>
                </a:cubicBezTo>
              </a:path>
            </a:pathLst>
          </a:cu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1" name="TextBox 30"/>
          <p:cNvSpPr txBox="1"/>
          <p:nvPr/>
        </p:nvSpPr>
        <p:spPr>
          <a:xfrm>
            <a:off x="1868626" y="6207695"/>
            <a:ext cx="7168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1/1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971600" y="836712"/>
            <a:ext cx="52661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0" dirty="0">
                <a:solidFill>
                  <a:srgbClr val="FF0000"/>
                </a:solidFill>
              </a:rPr>
              <a:t>2nd Step: </a:t>
            </a:r>
            <a:r>
              <a:rPr lang="en-US" dirty="0" err="1"/>
              <a:t>Dr</a:t>
            </a:r>
            <a:r>
              <a:rPr lang="tr-TR" dirty="0"/>
              <a:t>aw</a:t>
            </a:r>
            <a:r>
              <a:rPr lang="en-US" dirty="0"/>
              <a:t> the state diagram</a:t>
            </a:r>
            <a:endParaRPr lang="tr-TR" b="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45" grpId="0" animBg="1"/>
      <p:bldP spid="19" grpId="0"/>
      <p:bldP spid="21" grpId="0" animBg="1"/>
      <p:bldP spid="11" grpId="0"/>
      <p:bldP spid="12" grpId="0" animBg="1"/>
      <p:bldP spid="5" grpId="0" animBg="1"/>
      <p:bldP spid="14" grpId="0"/>
      <p:bldP spid="17" grpId="0"/>
      <p:bldP spid="10" grpId="0" animBg="1"/>
      <p:bldP spid="22" grpId="0"/>
      <p:bldP spid="23" grpId="0" animBg="1"/>
      <p:bldP spid="26" grpId="0"/>
      <p:bldP spid="29" grpId="0"/>
      <p:bldP spid="25" grpId="0" animBg="1"/>
      <p:bldP spid="31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8620"/>
            <a:ext cx="8229600" cy="1143000"/>
          </a:xfrm>
        </p:spPr>
        <p:txBody>
          <a:bodyPr/>
          <a:lstStyle/>
          <a:p>
            <a:r>
              <a:rPr lang="en-US" dirty="0"/>
              <a:t>Synthesis with D Flip-Flops 1/5</a:t>
            </a:r>
          </a:p>
        </p:txBody>
      </p:sp>
      <p:sp>
        <p:nvSpPr>
          <p:cNvPr id="263171" name="Rectangle 3"/>
          <p:cNvSpPr>
            <a:spLocks noGrp="1" noChangeArrowheads="1"/>
          </p:cNvSpPr>
          <p:nvPr>
            <p:ph idx="1"/>
          </p:nvPr>
        </p:nvSpPr>
        <p:spPr>
          <a:xfrm>
            <a:off x="0" y="1066800"/>
            <a:ext cx="3956858" cy="5565775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tr-TR" dirty="0">
                <a:solidFill>
                  <a:srgbClr val="FF0000"/>
                </a:solidFill>
              </a:rPr>
              <a:t>3rd Step: </a:t>
            </a:r>
            <a:r>
              <a:rPr lang="tr-TR" dirty="0"/>
              <a:t>State reduction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State 111 and 11 are equivalent, so they can be merged</a:t>
            </a:r>
            <a:endParaRPr lang="tr-TR" dirty="0"/>
          </a:p>
          <a:p>
            <a:pPr>
              <a:lnSpc>
                <a:spcPct val="110000"/>
              </a:lnSpc>
            </a:pPr>
            <a:r>
              <a:rPr lang="tr-TR" dirty="0">
                <a:solidFill>
                  <a:srgbClr val="FF0000"/>
                </a:solidFill>
              </a:rPr>
              <a:t>4th Step: </a:t>
            </a:r>
            <a:r>
              <a:rPr lang="tr-TR" dirty="0"/>
              <a:t>Number of flip-flops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en-US" dirty="0"/>
              <a:t>3</a:t>
            </a:r>
            <a:r>
              <a:rPr lang="tr-TR" dirty="0"/>
              <a:t> states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en-US" dirty="0">
                <a:solidFill>
                  <a:srgbClr val="FF0000"/>
                </a:solidFill>
              </a:rPr>
              <a:t>?</a:t>
            </a:r>
            <a:r>
              <a:rPr lang="en-US" dirty="0"/>
              <a:t> flip-flop</a:t>
            </a:r>
          </a:p>
          <a:p>
            <a:pPr>
              <a:lnSpc>
                <a:spcPct val="110000"/>
              </a:lnSpc>
            </a:pPr>
            <a:r>
              <a:rPr lang="tr-TR" dirty="0">
                <a:solidFill>
                  <a:srgbClr val="FF0000"/>
                </a:solidFill>
              </a:rPr>
              <a:t>5</a:t>
            </a:r>
            <a:r>
              <a:rPr lang="tr-TR" baseline="30000" dirty="0">
                <a:solidFill>
                  <a:srgbClr val="FF0000"/>
                </a:solidFill>
              </a:rPr>
              <a:t>th</a:t>
            </a:r>
            <a:r>
              <a:rPr lang="tr-TR" dirty="0">
                <a:solidFill>
                  <a:srgbClr val="FF0000"/>
                </a:solidFill>
              </a:rPr>
              <a:t> Step: </a:t>
            </a:r>
            <a:r>
              <a:rPr lang="tr-TR" dirty="0"/>
              <a:t>State assignment</a:t>
            </a:r>
            <a:endParaRPr lang="en-US" dirty="0"/>
          </a:p>
        </p:txBody>
      </p:sp>
      <p:sp>
        <p:nvSpPr>
          <p:cNvPr id="696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E1EE17A-3AC8-45AD-9C25-1A72F13C5DB7}" type="slidenum">
              <a:rPr lang="en-US" altLang="en-US" smtClean="0"/>
              <a:pPr/>
              <a:t>42</a:t>
            </a:fld>
            <a:endParaRPr lang="en-US" altLang="en-US"/>
          </a:p>
        </p:txBody>
      </p:sp>
      <p:grpSp>
        <p:nvGrpSpPr>
          <p:cNvPr id="2" name="Group 1"/>
          <p:cNvGrpSpPr/>
          <p:nvPr/>
        </p:nvGrpSpPr>
        <p:grpSpPr>
          <a:xfrm>
            <a:off x="3956858" y="1268760"/>
            <a:ext cx="5043634" cy="4893713"/>
            <a:chOff x="1868626" y="1268760"/>
            <a:chExt cx="5043634" cy="4893713"/>
          </a:xfrm>
        </p:grpSpPr>
        <p:sp>
          <p:nvSpPr>
            <p:cNvPr id="43" name="Oval 42"/>
            <p:cNvSpPr/>
            <p:nvPr/>
          </p:nvSpPr>
          <p:spPr>
            <a:xfrm>
              <a:off x="2077241" y="2420888"/>
              <a:ext cx="1980220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/>
                <a:t>Initial</a:t>
              </a:r>
            </a:p>
          </p:txBody>
        </p:sp>
        <p:sp>
          <p:nvSpPr>
            <p:cNvPr id="44" name="Oval 43"/>
            <p:cNvSpPr/>
            <p:nvPr/>
          </p:nvSpPr>
          <p:spPr>
            <a:xfrm>
              <a:off x="5461617" y="2303748"/>
              <a:ext cx="1395552" cy="8372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/>
                <a:t>1 came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188470" y="1268760"/>
              <a:ext cx="71686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/>
                <a:t>0/0</a:t>
              </a:r>
            </a:p>
          </p:txBody>
        </p:sp>
        <p:sp>
          <p:nvSpPr>
            <p:cNvPr id="46" name="Freeform 45"/>
            <p:cNvSpPr/>
            <p:nvPr/>
          </p:nvSpPr>
          <p:spPr>
            <a:xfrm>
              <a:off x="2276762" y="1651569"/>
              <a:ext cx="740980" cy="899658"/>
            </a:xfrm>
            <a:custGeom>
              <a:avLst/>
              <a:gdLst>
                <a:gd name="connsiteX0" fmla="*/ 740980 w 740980"/>
                <a:gd name="connsiteY0" fmla="*/ 757768 h 899658"/>
                <a:gd name="connsiteX1" fmla="*/ 236483 w 740980"/>
                <a:gd name="connsiteY1" fmla="*/ 1023 h 899658"/>
                <a:gd name="connsiteX2" fmla="*/ 0 w 740980"/>
                <a:gd name="connsiteY2" fmla="*/ 899658 h 899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0980" h="899658">
                  <a:moveTo>
                    <a:pt x="740980" y="757768"/>
                  </a:moveTo>
                  <a:cubicBezTo>
                    <a:pt x="550480" y="367571"/>
                    <a:pt x="359980" y="-22625"/>
                    <a:pt x="236483" y="1023"/>
                  </a:cubicBezTo>
                  <a:cubicBezTo>
                    <a:pt x="112986" y="24671"/>
                    <a:pt x="56493" y="462164"/>
                    <a:pt x="0" y="899658"/>
                  </a:cubicBezTo>
                </a:path>
              </a:pathLst>
            </a:cu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cxnSp>
          <p:nvCxnSpPr>
            <p:cNvPr id="47" name="Straight Arrow Connector 46"/>
            <p:cNvCxnSpPr>
              <a:stCxn id="43" idx="6"/>
              <a:endCxn id="44" idx="2"/>
            </p:cNvCxnSpPr>
            <p:nvPr/>
          </p:nvCxnSpPr>
          <p:spPr>
            <a:xfrm>
              <a:off x="4057461" y="2708920"/>
              <a:ext cx="1404156" cy="13438"/>
            </a:xfrm>
            <a:prstGeom prst="straightConnector1">
              <a:avLst/>
            </a:pr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4309489" y="2190055"/>
              <a:ext cx="71686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/>
                <a:t>1/0</a:t>
              </a:r>
            </a:p>
          </p:txBody>
        </p:sp>
        <p:sp>
          <p:nvSpPr>
            <p:cNvPr id="49" name="Oval 48"/>
            <p:cNvSpPr/>
            <p:nvPr/>
          </p:nvSpPr>
          <p:spPr>
            <a:xfrm>
              <a:off x="5497621" y="4005064"/>
              <a:ext cx="1395552" cy="8372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/>
                <a:t>11 came</a:t>
              </a:r>
            </a:p>
          </p:txBody>
        </p:sp>
        <p:sp>
          <p:nvSpPr>
            <p:cNvPr id="50" name="Freeform 49"/>
            <p:cNvSpPr/>
            <p:nvPr/>
          </p:nvSpPr>
          <p:spPr>
            <a:xfrm>
              <a:off x="3648362" y="2961130"/>
              <a:ext cx="2049517" cy="426093"/>
            </a:xfrm>
            <a:custGeom>
              <a:avLst/>
              <a:gdLst>
                <a:gd name="connsiteX0" fmla="*/ 2049517 w 2049517"/>
                <a:gd name="connsiteY0" fmla="*/ 63062 h 426093"/>
                <a:gd name="connsiteX1" fmla="*/ 1040524 w 2049517"/>
                <a:gd name="connsiteY1" fmla="*/ 425669 h 426093"/>
                <a:gd name="connsiteX2" fmla="*/ 0 w 2049517"/>
                <a:gd name="connsiteY2" fmla="*/ 0 h 4260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49517" h="426093">
                  <a:moveTo>
                    <a:pt x="2049517" y="63062"/>
                  </a:moveTo>
                  <a:cubicBezTo>
                    <a:pt x="1715813" y="249620"/>
                    <a:pt x="1382110" y="436179"/>
                    <a:pt x="1040524" y="425669"/>
                  </a:cubicBezTo>
                  <a:cubicBezTo>
                    <a:pt x="698938" y="415159"/>
                    <a:pt x="349469" y="207579"/>
                    <a:pt x="0" y="0"/>
                  </a:cubicBezTo>
                </a:path>
              </a:pathLst>
            </a:cu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356786" y="3428270"/>
              <a:ext cx="71686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/>
                <a:t>0/0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6195397" y="3353403"/>
              <a:ext cx="71686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/>
                <a:t>1/0</a:t>
              </a:r>
            </a:p>
          </p:txBody>
        </p:sp>
        <p:cxnSp>
          <p:nvCxnSpPr>
            <p:cNvPr id="53" name="Straight Arrow Connector 52"/>
            <p:cNvCxnSpPr>
              <a:stCxn id="44" idx="4"/>
              <a:endCxn id="49" idx="0"/>
            </p:cNvCxnSpPr>
            <p:nvPr/>
          </p:nvCxnSpPr>
          <p:spPr>
            <a:xfrm>
              <a:off x="6159393" y="3140968"/>
              <a:ext cx="36004" cy="864096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Freeform 53"/>
            <p:cNvSpPr/>
            <p:nvPr/>
          </p:nvSpPr>
          <p:spPr>
            <a:xfrm>
              <a:off x="3285755" y="3008427"/>
              <a:ext cx="2211866" cy="1346583"/>
            </a:xfrm>
            <a:custGeom>
              <a:avLst/>
              <a:gdLst>
                <a:gd name="connsiteX0" fmla="*/ 2191407 w 2191407"/>
                <a:gd name="connsiteY0" fmla="*/ 1403131 h 1403131"/>
                <a:gd name="connsiteX1" fmla="*/ 536028 w 2191407"/>
                <a:gd name="connsiteY1" fmla="*/ 930165 h 1403131"/>
                <a:gd name="connsiteX2" fmla="*/ 0 w 2191407"/>
                <a:gd name="connsiteY2" fmla="*/ 0 h 1403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91407" h="1403131">
                  <a:moveTo>
                    <a:pt x="2191407" y="1403131"/>
                  </a:moveTo>
                  <a:cubicBezTo>
                    <a:pt x="1546334" y="1283575"/>
                    <a:pt x="901262" y="1164020"/>
                    <a:pt x="536028" y="930165"/>
                  </a:cubicBezTo>
                  <a:cubicBezTo>
                    <a:pt x="170794" y="696310"/>
                    <a:pt x="85397" y="348155"/>
                    <a:pt x="0" y="0"/>
                  </a:cubicBezTo>
                </a:path>
              </a:pathLst>
            </a:cu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229083" y="3893345"/>
              <a:ext cx="71686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/>
                <a:t>0/0</a:t>
              </a:r>
            </a:p>
          </p:txBody>
        </p:sp>
        <p:sp>
          <p:nvSpPr>
            <p:cNvPr id="56" name="Oval 55"/>
            <p:cNvSpPr/>
            <p:nvPr/>
          </p:nvSpPr>
          <p:spPr>
            <a:xfrm>
              <a:off x="1887713" y="4005064"/>
              <a:ext cx="1395552" cy="8372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/>
                <a:t>111 came</a:t>
              </a:r>
            </a:p>
          </p:txBody>
        </p:sp>
        <p:cxnSp>
          <p:nvCxnSpPr>
            <p:cNvPr id="57" name="Straight Arrow Connector 56"/>
            <p:cNvCxnSpPr>
              <a:stCxn id="49" idx="2"/>
              <a:endCxn id="56" idx="6"/>
            </p:cNvCxnSpPr>
            <p:nvPr/>
          </p:nvCxnSpPr>
          <p:spPr>
            <a:xfrm flipH="1">
              <a:off x="3283265" y="4423674"/>
              <a:ext cx="2214356" cy="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3945946" y="4423674"/>
              <a:ext cx="71686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/>
                <a:t>1/1</a:t>
              </a:r>
            </a:p>
          </p:txBody>
        </p:sp>
        <p:cxnSp>
          <p:nvCxnSpPr>
            <p:cNvPr id="59" name="Straight Arrow Connector 58"/>
            <p:cNvCxnSpPr>
              <a:stCxn id="56" idx="0"/>
              <a:endCxn id="43" idx="4"/>
            </p:cNvCxnSpPr>
            <p:nvPr/>
          </p:nvCxnSpPr>
          <p:spPr>
            <a:xfrm flipV="1">
              <a:off x="2585489" y="2996952"/>
              <a:ext cx="481862" cy="1008112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2054259" y="3347647"/>
              <a:ext cx="71686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/>
                <a:t>0/0</a:t>
              </a:r>
            </a:p>
          </p:txBody>
        </p:sp>
        <p:sp>
          <p:nvSpPr>
            <p:cNvPr id="61" name="Freeform 60"/>
            <p:cNvSpPr/>
            <p:nvPr/>
          </p:nvSpPr>
          <p:spPr>
            <a:xfrm>
              <a:off x="2024514" y="4663806"/>
              <a:ext cx="788276" cy="994145"/>
            </a:xfrm>
            <a:custGeom>
              <a:avLst/>
              <a:gdLst>
                <a:gd name="connsiteX0" fmla="*/ 0 w 788276"/>
                <a:gd name="connsiteY0" fmla="*/ 0 h 994145"/>
                <a:gd name="connsiteX1" fmla="*/ 189186 w 788276"/>
                <a:gd name="connsiteY1" fmla="*/ 993228 h 994145"/>
                <a:gd name="connsiteX2" fmla="*/ 788276 w 788276"/>
                <a:gd name="connsiteY2" fmla="*/ 141890 h 994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88276" h="994145">
                  <a:moveTo>
                    <a:pt x="0" y="0"/>
                  </a:moveTo>
                  <a:cubicBezTo>
                    <a:pt x="28903" y="484790"/>
                    <a:pt x="57807" y="969580"/>
                    <a:pt x="189186" y="993228"/>
                  </a:cubicBezTo>
                  <a:cubicBezTo>
                    <a:pt x="320565" y="1016876"/>
                    <a:pt x="554420" y="579383"/>
                    <a:pt x="788276" y="141890"/>
                  </a:cubicBezTo>
                </a:path>
              </a:pathLst>
            </a:cu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868626" y="5700808"/>
              <a:ext cx="71686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/>
                <a:t>1/1</a:t>
              </a: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5267964" y="1959223"/>
            <a:ext cx="6848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dirty="0">
                <a:solidFill>
                  <a:srgbClr val="FF0000"/>
                </a:solidFill>
              </a:rPr>
              <a:t>00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7883641" y="1748173"/>
            <a:ext cx="6848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dirty="0">
                <a:solidFill>
                  <a:srgbClr val="FF0000"/>
                </a:solidFill>
              </a:rPr>
              <a:t>01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7941227" y="4858544"/>
            <a:ext cx="6848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5105974" y="4663806"/>
            <a:ext cx="6848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dirty="0">
                <a:solidFill>
                  <a:srgbClr val="FF0000"/>
                </a:solidFill>
              </a:rPr>
              <a:t>11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3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63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63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63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63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63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3171" grpId="0" build="p" bldLvl="2"/>
      <p:bldP spid="4" grpId="0"/>
      <p:bldP spid="66" grpId="0"/>
      <p:bldP spid="67" grpId="0"/>
      <p:bldP spid="68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8620"/>
            <a:ext cx="8229600" cy="1143000"/>
          </a:xfrm>
        </p:spPr>
        <p:txBody>
          <a:bodyPr/>
          <a:lstStyle/>
          <a:p>
            <a:r>
              <a:rPr lang="en-US" dirty="0"/>
              <a:t>Synthesis with D Flip-Flops 2/5</a:t>
            </a:r>
          </a:p>
        </p:txBody>
      </p:sp>
      <p:sp>
        <p:nvSpPr>
          <p:cNvPr id="26419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44563"/>
            <a:ext cx="8763000" cy="598487"/>
          </a:xfrm>
        </p:spPr>
        <p:txBody>
          <a:bodyPr/>
          <a:lstStyle/>
          <a:p>
            <a:pPr marL="571500" indent="-514350">
              <a:lnSpc>
                <a:spcPct val="90000"/>
              </a:lnSpc>
            </a:pPr>
            <a:r>
              <a:rPr lang="tr-TR" dirty="0">
                <a:solidFill>
                  <a:srgbClr val="FF0000"/>
                </a:solidFill>
              </a:rPr>
              <a:t>6th Step: </a:t>
            </a:r>
            <a:r>
              <a:rPr lang="en-US" dirty="0"/>
              <a:t>Obtain the state table</a:t>
            </a:r>
            <a:endParaRPr lang="tr-TR" dirty="0"/>
          </a:p>
        </p:txBody>
      </p:sp>
      <p:sp>
        <p:nvSpPr>
          <p:cNvPr id="706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2B0F191-828F-4172-8206-4B457DED4064}" type="slidenum">
              <a:rPr lang="en-US" altLang="en-US" smtClean="0"/>
              <a:pPr/>
              <a:t>43</a:t>
            </a:fld>
            <a:endParaRPr lang="en-US" altLang="en-US"/>
          </a:p>
        </p:txBody>
      </p:sp>
      <p:grpSp>
        <p:nvGrpSpPr>
          <p:cNvPr id="81" name="Group 80"/>
          <p:cNvGrpSpPr/>
          <p:nvPr/>
        </p:nvGrpSpPr>
        <p:grpSpPr>
          <a:xfrm>
            <a:off x="576263" y="1665288"/>
            <a:ext cx="8208962" cy="4556125"/>
            <a:chOff x="576263" y="1665288"/>
            <a:chExt cx="8208962" cy="4556125"/>
          </a:xfrm>
        </p:grpSpPr>
        <p:sp>
          <p:nvSpPr>
            <p:cNvPr id="264256" name="Rectangle 64"/>
            <p:cNvSpPr>
              <a:spLocks noChangeArrowheads="1"/>
            </p:cNvSpPr>
            <p:nvPr/>
          </p:nvSpPr>
          <p:spPr bwMode="auto">
            <a:xfrm>
              <a:off x="7416800" y="5765800"/>
              <a:ext cx="1368425" cy="4556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b="0"/>
                <a:t>1</a:t>
              </a:r>
            </a:p>
          </p:txBody>
        </p:sp>
        <p:grpSp>
          <p:nvGrpSpPr>
            <p:cNvPr id="2" name="Group 331"/>
            <p:cNvGrpSpPr>
              <a:grpSpLocks/>
            </p:cNvGrpSpPr>
            <p:nvPr/>
          </p:nvGrpSpPr>
          <p:grpSpPr bwMode="auto">
            <a:xfrm>
              <a:off x="4681538" y="5765800"/>
              <a:ext cx="2735262" cy="455613"/>
              <a:chOff x="2949" y="3632"/>
              <a:chExt cx="1723" cy="287"/>
            </a:xfrm>
          </p:grpSpPr>
          <p:sp>
            <p:nvSpPr>
              <p:cNvPr id="70735" name="Rectangle 63"/>
              <p:cNvSpPr>
                <a:spLocks noChangeArrowheads="1"/>
              </p:cNvSpPr>
              <p:nvPr/>
            </p:nvSpPr>
            <p:spPr bwMode="auto">
              <a:xfrm>
                <a:off x="3810" y="3632"/>
                <a:ext cx="862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b="0"/>
                  <a:t>1</a:t>
                </a:r>
              </a:p>
            </p:txBody>
          </p:sp>
          <p:sp>
            <p:nvSpPr>
              <p:cNvPr id="70736" name="Rectangle 62"/>
              <p:cNvSpPr>
                <a:spLocks noChangeArrowheads="1"/>
              </p:cNvSpPr>
              <p:nvPr/>
            </p:nvSpPr>
            <p:spPr bwMode="auto">
              <a:xfrm>
                <a:off x="2949" y="3632"/>
                <a:ext cx="861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b="0"/>
                  <a:t>1</a:t>
                </a:r>
              </a:p>
            </p:txBody>
          </p:sp>
        </p:grpSp>
        <p:sp>
          <p:nvSpPr>
            <p:cNvPr id="264250" name="Rectangle 58"/>
            <p:cNvSpPr>
              <a:spLocks noChangeArrowheads="1"/>
            </p:cNvSpPr>
            <p:nvPr/>
          </p:nvSpPr>
          <p:spPr bwMode="auto">
            <a:xfrm>
              <a:off x="7416800" y="5310188"/>
              <a:ext cx="1368425" cy="4556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b="0" dirty="0"/>
                <a:t>0</a:t>
              </a:r>
            </a:p>
          </p:txBody>
        </p:sp>
        <p:grpSp>
          <p:nvGrpSpPr>
            <p:cNvPr id="3" name="Group 330"/>
            <p:cNvGrpSpPr>
              <a:grpSpLocks/>
            </p:cNvGrpSpPr>
            <p:nvPr/>
          </p:nvGrpSpPr>
          <p:grpSpPr bwMode="auto">
            <a:xfrm>
              <a:off x="4681538" y="5310188"/>
              <a:ext cx="2735262" cy="455612"/>
              <a:chOff x="2949" y="3345"/>
              <a:chExt cx="1723" cy="287"/>
            </a:xfrm>
          </p:grpSpPr>
          <p:sp>
            <p:nvSpPr>
              <p:cNvPr id="70733" name="Rectangle 57"/>
              <p:cNvSpPr>
                <a:spLocks noChangeArrowheads="1"/>
              </p:cNvSpPr>
              <p:nvPr/>
            </p:nvSpPr>
            <p:spPr bwMode="auto">
              <a:xfrm>
                <a:off x="3810" y="3345"/>
                <a:ext cx="862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b="0"/>
                  <a:t>0</a:t>
                </a:r>
              </a:p>
            </p:txBody>
          </p:sp>
          <p:sp>
            <p:nvSpPr>
              <p:cNvPr id="70734" name="Rectangle 56"/>
              <p:cNvSpPr>
                <a:spLocks noChangeArrowheads="1"/>
              </p:cNvSpPr>
              <p:nvPr/>
            </p:nvSpPr>
            <p:spPr bwMode="auto">
              <a:xfrm>
                <a:off x="2949" y="3345"/>
                <a:ext cx="861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b="0"/>
                  <a:t>0</a:t>
                </a:r>
              </a:p>
            </p:txBody>
          </p:sp>
        </p:grpSp>
        <p:sp>
          <p:nvSpPr>
            <p:cNvPr id="264244" name="Rectangle 52"/>
            <p:cNvSpPr>
              <a:spLocks noChangeArrowheads="1"/>
            </p:cNvSpPr>
            <p:nvPr/>
          </p:nvSpPr>
          <p:spPr bwMode="auto">
            <a:xfrm>
              <a:off x="7416800" y="4854575"/>
              <a:ext cx="1368425" cy="4556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b="0" dirty="0"/>
                <a:t>1</a:t>
              </a:r>
            </a:p>
          </p:txBody>
        </p:sp>
        <p:grpSp>
          <p:nvGrpSpPr>
            <p:cNvPr id="4" name="Group 329"/>
            <p:cNvGrpSpPr>
              <a:grpSpLocks/>
            </p:cNvGrpSpPr>
            <p:nvPr/>
          </p:nvGrpSpPr>
          <p:grpSpPr bwMode="auto">
            <a:xfrm>
              <a:off x="4681538" y="4854575"/>
              <a:ext cx="2735262" cy="455613"/>
              <a:chOff x="2949" y="3058"/>
              <a:chExt cx="1723" cy="287"/>
            </a:xfrm>
          </p:grpSpPr>
          <p:sp>
            <p:nvSpPr>
              <p:cNvPr id="70731" name="Rectangle 51"/>
              <p:cNvSpPr>
                <a:spLocks noChangeArrowheads="1"/>
              </p:cNvSpPr>
              <p:nvPr/>
            </p:nvSpPr>
            <p:spPr bwMode="auto">
              <a:xfrm>
                <a:off x="3810" y="3058"/>
                <a:ext cx="862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b="0"/>
                  <a:t>1</a:t>
                </a:r>
              </a:p>
            </p:txBody>
          </p:sp>
          <p:sp>
            <p:nvSpPr>
              <p:cNvPr id="70732" name="Rectangle 50"/>
              <p:cNvSpPr>
                <a:spLocks noChangeArrowheads="1"/>
              </p:cNvSpPr>
              <p:nvPr/>
            </p:nvSpPr>
            <p:spPr bwMode="auto">
              <a:xfrm>
                <a:off x="2949" y="3058"/>
                <a:ext cx="861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b="0"/>
                  <a:t>1</a:t>
                </a:r>
              </a:p>
            </p:txBody>
          </p:sp>
        </p:grpSp>
        <p:sp>
          <p:nvSpPr>
            <p:cNvPr id="264238" name="Rectangle 46"/>
            <p:cNvSpPr>
              <a:spLocks noChangeArrowheads="1"/>
            </p:cNvSpPr>
            <p:nvPr/>
          </p:nvSpPr>
          <p:spPr bwMode="auto">
            <a:xfrm>
              <a:off x="7416800" y="4398963"/>
              <a:ext cx="1368425" cy="4556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b="0"/>
                <a:t>0</a:t>
              </a:r>
            </a:p>
          </p:txBody>
        </p:sp>
        <p:grpSp>
          <p:nvGrpSpPr>
            <p:cNvPr id="5" name="Group 328"/>
            <p:cNvGrpSpPr>
              <a:grpSpLocks/>
            </p:cNvGrpSpPr>
            <p:nvPr/>
          </p:nvGrpSpPr>
          <p:grpSpPr bwMode="auto">
            <a:xfrm>
              <a:off x="4681538" y="4398963"/>
              <a:ext cx="2735262" cy="455612"/>
              <a:chOff x="2949" y="2771"/>
              <a:chExt cx="1723" cy="287"/>
            </a:xfrm>
          </p:grpSpPr>
          <p:sp>
            <p:nvSpPr>
              <p:cNvPr id="70729" name="Rectangle 45"/>
              <p:cNvSpPr>
                <a:spLocks noChangeArrowheads="1"/>
              </p:cNvSpPr>
              <p:nvPr/>
            </p:nvSpPr>
            <p:spPr bwMode="auto">
              <a:xfrm>
                <a:off x="3810" y="2771"/>
                <a:ext cx="862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b="0"/>
                  <a:t>0</a:t>
                </a:r>
              </a:p>
            </p:txBody>
          </p:sp>
          <p:sp>
            <p:nvSpPr>
              <p:cNvPr id="70730" name="Rectangle 44"/>
              <p:cNvSpPr>
                <a:spLocks noChangeArrowheads="1"/>
              </p:cNvSpPr>
              <p:nvPr/>
            </p:nvSpPr>
            <p:spPr bwMode="auto">
              <a:xfrm>
                <a:off x="2949" y="2771"/>
                <a:ext cx="861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b="0"/>
                  <a:t>0</a:t>
                </a:r>
              </a:p>
            </p:txBody>
          </p:sp>
        </p:grpSp>
        <p:sp>
          <p:nvSpPr>
            <p:cNvPr id="264232" name="Rectangle 40"/>
            <p:cNvSpPr>
              <a:spLocks noChangeArrowheads="1"/>
            </p:cNvSpPr>
            <p:nvPr/>
          </p:nvSpPr>
          <p:spPr bwMode="auto">
            <a:xfrm>
              <a:off x="7416800" y="3943350"/>
              <a:ext cx="1368425" cy="4556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b="0"/>
                <a:t>0</a:t>
              </a:r>
            </a:p>
          </p:txBody>
        </p:sp>
        <p:grpSp>
          <p:nvGrpSpPr>
            <p:cNvPr id="6" name="Group 327"/>
            <p:cNvGrpSpPr>
              <a:grpSpLocks/>
            </p:cNvGrpSpPr>
            <p:nvPr/>
          </p:nvGrpSpPr>
          <p:grpSpPr bwMode="auto">
            <a:xfrm>
              <a:off x="4681538" y="3943350"/>
              <a:ext cx="2735262" cy="455613"/>
              <a:chOff x="2949" y="2484"/>
              <a:chExt cx="1723" cy="287"/>
            </a:xfrm>
          </p:grpSpPr>
          <p:sp>
            <p:nvSpPr>
              <p:cNvPr id="70727" name="Rectangle 39"/>
              <p:cNvSpPr>
                <a:spLocks noChangeArrowheads="1"/>
              </p:cNvSpPr>
              <p:nvPr/>
            </p:nvSpPr>
            <p:spPr bwMode="auto">
              <a:xfrm>
                <a:off x="3810" y="2484"/>
                <a:ext cx="862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b="0"/>
                  <a:t>0</a:t>
                </a:r>
              </a:p>
            </p:txBody>
          </p:sp>
          <p:sp>
            <p:nvSpPr>
              <p:cNvPr id="70728" name="Rectangle 38"/>
              <p:cNvSpPr>
                <a:spLocks noChangeArrowheads="1"/>
              </p:cNvSpPr>
              <p:nvPr/>
            </p:nvSpPr>
            <p:spPr bwMode="auto">
              <a:xfrm>
                <a:off x="2949" y="2484"/>
                <a:ext cx="861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b="0"/>
                  <a:t>1</a:t>
                </a:r>
              </a:p>
            </p:txBody>
          </p:sp>
        </p:grpSp>
        <p:sp>
          <p:nvSpPr>
            <p:cNvPr id="264226" name="Rectangle 34"/>
            <p:cNvSpPr>
              <a:spLocks noChangeArrowheads="1"/>
            </p:cNvSpPr>
            <p:nvPr/>
          </p:nvSpPr>
          <p:spPr bwMode="auto">
            <a:xfrm>
              <a:off x="7416800" y="3487738"/>
              <a:ext cx="1368425" cy="4556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b="0"/>
                <a:t>0</a:t>
              </a:r>
            </a:p>
          </p:txBody>
        </p:sp>
        <p:grpSp>
          <p:nvGrpSpPr>
            <p:cNvPr id="7" name="Group 326"/>
            <p:cNvGrpSpPr>
              <a:grpSpLocks/>
            </p:cNvGrpSpPr>
            <p:nvPr/>
          </p:nvGrpSpPr>
          <p:grpSpPr bwMode="auto">
            <a:xfrm>
              <a:off x="4681538" y="3487738"/>
              <a:ext cx="2735262" cy="455612"/>
              <a:chOff x="2949" y="2197"/>
              <a:chExt cx="1723" cy="287"/>
            </a:xfrm>
          </p:grpSpPr>
          <p:sp>
            <p:nvSpPr>
              <p:cNvPr id="70725" name="Rectangle 33"/>
              <p:cNvSpPr>
                <a:spLocks noChangeArrowheads="1"/>
              </p:cNvSpPr>
              <p:nvPr/>
            </p:nvSpPr>
            <p:spPr bwMode="auto">
              <a:xfrm>
                <a:off x="3810" y="2197"/>
                <a:ext cx="862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b="0"/>
                  <a:t>0</a:t>
                </a:r>
              </a:p>
            </p:txBody>
          </p:sp>
          <p:sp>
            <p:nvSpPr>
              <p:cNvPr id="70726" name="Rectangle 32"/>
              <p:cNvSpPr>
                <a:spLocks noChangeArrowheads="1"/>
              </p:cNvSpPr>
              <p:nvPr/>
            </p:nvSpPr>
            <p:spPr bwMode="auto">
              <a:xfrm>
                <a:off x="2949" y="2197"/>
                <a:ext cx="861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b="0"/>
                  <a:t>0</a:t>
                </a:r>
              </a:p>
            </p:txBody>
          </p:sp>
        </p:grpSp>
        <p:sp>
          <p:nvSpPr>
            <p:cNvPr id="264220" name="Rectangle 28"/>
            <p:cNvSpPr>
              <a:spLocks noChangeArrowheads="1"/>
            </p:cNvSpPr>
            <p:nvPr/>
          </p:nvSpPr>
          <p:spPr bwMode="auto">
            <a:xfrm>
              <a:off x="7416800" y="3032125"/>
              <a:ext cx="1368425" cy="4556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b="0"/>
                <a:t>0</a:t>
              </a:r>
            </a:p>
          </p:txBody>
        </p:sp>
        <p:grpSp>
          <p:nvGrpSpPr>
            <p:cNvPr id="8" name="Group 325"/>
            <p:cNvGrpSpPr>
              <a:grpSpLocks/>
            </p:cNvGrpSpPr>
            <p:nvPr/>
          </p:nvGrpSpPr>
          <p:grpSpPr bwMode="auto">
            <a:xfrm>
              <a:off x="4681538" y="3032125"/>
              <a:ext cx="2735262" cy="455613"/>
              <a:chOff x="2949" y="1910"/>
              <a:chExt cx="1723" cy="287"/>
            </a:xfrm>
          </p:grpSpPr>
          <p:sp>
            <p:nvSpPr>
              <p:cNvPr id="70723" name="Rectangle 27"/>
              <p:cNvSpPr>
                <a:spLocks noChangeArrowheads="1"/>
              </p:cNvSpPr>
              <p:nvPr/>
            </p:nvSpPr>
            <p:spPr bwMode="auto">
              <a:xfrm>
                <a:off x="3810" y="1910"/>
                <a:ext cx="862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b="0"/>
                  <a:t>1</a:t>
                </a:r>
              </a:p>
            </p:txBody>
          </p:sp>
          <p:sp>
            <p:nvSpPr>
              <p:cNvPr id="70724" name="Rectangle 26"/>
              <p:cNvSpPr>
                <a:spLocks noChangeArrowheads="1"/>
              </p:cNvSpPr>
              <p:nvPr/>
            </p:nvSpPr>
            <p:spPr bwMode="auto">
              <a:xfrm>
                <a:off x="2949" y="1910"/>
                <a:ext cx="861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b="0"/>
                  <a:t>0</a:t>
                </a:r>
              </a:p>
            </p:txBody>
          </p:sp>
        </p:grpSp>
        <p:sp>
          <p:nvSpPr>
            <p:cNvPr id="264214" name="Rectangle 22"/>
            <p:cNvSpPr>
              <a:spLocks noChangeArrowheads="1"/>
            </p:cNvSpPr>
            <p:nvPr/>
          </p:nvSpPr>
          <p:spPr bwMode="auto">
            <a:xfrm>
              <a:off x="7416800" y="2576513"/>
              <a:ext cx="1368425" cy="4556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b="0"/>
                <a:t>0</a:t>
              </a:r>
            </a:p>
          </p:txBody>
        </p:sp>
        <p:grpSp>
          <p:nvGrpSpPr>
            <p:cNvPr id="9" name="Group 324"/>
            <p:cNvGrpSpPr>
              <a:grpSpLocks/>
            </p:cNvGrpSpPr>
            <p:nvPr/>
          </p:nvGrpSpPr>
          <p:grpSpPr bwMode="auto">
            <a:xfrm>
              <a:off x="4681538" y="2576513"/>
              <a:ext cx="2735262" cy="455612"/>
              <a:chOff x="2949" y="1623"/>
              <a:chExt cx="1723" cy="287"/>
            </a:xfrm>
          </p:grpSpPr>
          <p:sp>
            <p:nvSpPr>
              <p:cNvPr id="70721" name="Rectangle 21"/>
              <p:cNvSpPr>
                <a:spLocks noChangeArrowheads="1"/>
              </p:cNvSpPr>
              <p:nvPr/>
            </p:nvSpPr>
            <p:spPr bwMode="auto">
              <a:xfrm>
                <a:off x="3810" y="1623"/>
                <a:ext cx="862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b="0"/>
                  <a:t>0</a:t>
                </a:r>
              </a:p>
            </p:txBody>
          </p:sp>
          <p:sp>
            <p:nvSpPr>
              <p:cNvPr id="70722" name="Rectangle 20"/>
              <p:cNvSpPr>
                <a:spLocks noChangeArrowheads="1"/>
              </p:cNvSpPr>
              <p:nvPr/>
            </p:nvSpPr>
            <p:spPr bwMode="auto">
              <a:xfrm>
                <a:off x="2949" y="1623"/>
                <a:ext cx="861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b="0"/>
                  <a:t>0</a:t>
                </a:r>
              </a:p>
            </p:txBody>
          </p:sp>
        </p:grpSp>
        <p:grpSp>
          <p:nvGrpSpPr>
            <p:cNvPr id="10" name="Group 323"/>
            <p:cNvGrpSpPr>
              <a:grpSpLocks/>
            </p:cNvGrpSpPr>
            <p:nvPr/>
          </p:nvGrpSpPr>
          <p:grpSpPr bwMode="auto">
            <a:xfrm>
              <a:off x="576263" y="1665288"/>
              <a:ext cx="8208962" cy="4556125"/>
              <a:chOff x="363" y="1049"/>
              <a:chExt cx="5171" cy="2870"/>
            </a:xfrm>
          </p:grpSpPr>
          <p:sp>
            <p:nvSpPr>
              <p:cNvPr id="70678" name="Rectangle 61"/>
              <p:cNvSpPr>
                <a:spLocks noChangeArrowheads="1"/>
              </p:cNvSpPr>
              <p:nvPr/>
            </p:nvSpPr>
            <p:spPr bwMode="auto">
              <a:xfrm>
                <a:off x="2087" y="3632"/>
                <a:ext cx="862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b="0"/>
                  <a:t>1</a:t>
                </a:r>
              </a:p>
            </p:txBody>
          </p:sp>
          <p:sp>
            <p:nvSpPr>
              <p:cNvPr id="70679" name="Rectangle 60"/>
              <p:cNvSpPr>
                <a:spLocks noChangeArrowheads="1"/>
              </p:cNvSpPr>
              <p:nvPr/>
            </p:nvSpPr>
            <p:spPr bwMode="auto">
              <a:xfrm>
                <a:off x="1225" y="3632"/>
                <a:ext cx="862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b="0"/>
                  <a:t>1</a:t>
                </a:r>
              </a:p>
            </p:txBody>
          </p:sp>
          <p:sp>
            <p:nvSpPr>
              <p:cNvPr id="70680" name="Rectangle 59"/>
              <p:cNvSpPr>
                <a:spLocks noChangeArrowheads="1"/>
              </p:cNvSpPr>
              <p:nvPr/>
            </p:nvSpPr>
            <p:spPr bwMode="auto">
              <a:xfrm>
                <a:off x="363" y="3632"/>
                <a:ext cx="862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b="0"/>
                  <a:t>1</a:t>
                </a:r>
              </a:p>
            </p:txBody>
          </p:sp>
          <p:sp>
            <p:nvSpPr>
              <p:cNvPr id="70681" name="Rectangle 55"/>
              <p:cNvSpPr>
                <a:spLocks noChangeArrowheads="1"/>
              </p:cNvSpPr>
              <p:nvPr/>
            </p:nvSpPr>
            <p:spPr bwMode="auto">
              <a:xfrm>
                <a:off x="2087" y="3345"/>
                <a:ext cx="862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b="0"/>
                  <a:t>0</a:t>
                </a:r>
              </a:p>
            </p:txBody>
          </p:sp>
          <p:sp>
            <p:nvSpPr>
              <p:cNvPr id="70682" name="Rectangle 54"/>
              <p:cNvSpPr>
                <a:spLocks noChangeArrowheads="1"/>
              </p:cNvSpPr>
              <p:nvPr/>
            </p:nvSpPr>
            <p:spPr bwMode="auto">
              <a:xfrm>
                <a:off x="1225" y="3345"/>
                <a:ext cx="862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b="0"/>
                  <a:t>1</a:t>
                </a:r>
              </a:p>
            </p:txBody>
          </p:sp>
          <p:sp>
            <p:nvSpPr>
              <p:cNvPr id="70683" name="Rectangle 53"/>
              <p:cNvSpPr>
                <a:spLocks noChangeArrowheads="1"/>
              </p:cNvSpPr>
              <p:nvPr/>
            </p:nvSpPr>
            <p:spPr bwMode="auto">
              <a:xfrm>
                <a:off x="363" y="3345"/>
                <a:ext cx="862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b="0"/>
                  <a:t>1</a:t>
                </a:r>
              </a:p>
            </p:txBody>
          </p:sp>
          <p:sp>
            <p:nvSpPr>
              <p:cNvPr id="70684" name="Rectangle 49"/>
              <p:cNvSpPr>
                <a:spLocks noChangeArrowheads="1"/>
              </p:cNvSpPr>
              <p:nvPr/>
            </p:nvSpPr>
            <p:spPr bwMode="auto">
              <a:xfrm>
                <a:off x="2087" y="3058"/>
                <a:ext cx="862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b="0"/>
                  <a:t>1</a:t>
                </a:r>
              </a:p>
            </p:txBody>
          </p:sp>
          <p:sp>
            <p:nvSpPr>
              <p:cNvPr id="70685" name="Rectangle 48"/>
              <p:cNvSpPr>
                <a:spLocks noChangeArrowheads="1"/>
              </p:cNvSpPr>
              <p:nvPr/>
            </p:nvSpPr>
            <p:spPr bwMode="auto">
              <a:xfrm>
                <a:off x="1225" y="3058"/>
                <a:ext cx="862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b="0"/>
                  <a:t>0</a:t>
                </a:r>
              </a:p>
            </p:txBody>
          </p:sp>
          <p:sp>
            <p:nvSpPr>
              <p:cNvPr id="70686" name="Rectangle 47"/>
              <p:cNvSpPr>
                <a:spLocks noChangeArrowheads="1"/>
              </p:cNvSpPr>
              <p:nvPr/>
            </p:nvSpPr>
            <p:spPr bwMode="auto">
              <a:xfrm>
                <a:off x="363" y="3058"/>
                <a:ext cx="862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b="0"/>
                  <a:t>1</a:t>
                </a:r>
              </a:p>
            </p:txBody>
          </p:sp>
          <p:sp>
            <p:nvSpPr>
              <p:cNvPr id="70687" name="Rectangle 43"/>
              <p:cNvSpPr>
                <a:spLocks noChangeArrowheads="1"/>
              </p:cNvSpPr>
              <p:nvPr/>
            </p:nvSpPr>
            <p:spPr bwMode="auto">
              <a:xfrm>
                <a:off x="2087" y="2771"/>
                <a:ext cx="862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b="0"/>
                  <a:t>0</a:t>
                </a:r>
              </a:p>
            </p:txBody>
          </p:sp>
          <p:sp>
            <p:nvSpPr>
              <p:cNvPr id="70688" name="Rectangle 42"/>
              <p:cNvSpPr>
                <a:spLocks noChangeArrowheads="1"/>
              </p:cNvSpPr>
              <p:nvPr/>
            </p:nvSpPr>
            <p:spPr bwMode="auto">
              <a:xfrm>
                <a:off x="1225" y="2771"/>
                <a:ext cx="862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b="0"/>
                  <a:t>0</a:t>
                </a:r>
              </a:p>
            </p:txBody>
          </p:sp>
          <p:sp>
            <p:nvSpPr>
              <p:cNvPr id="70689" name="Rectangle 41"/>
              <p:cNvSpPr>
                <a:spLocks noChangeArrowheads="1"/>
              </p:cNvSpPr>
              <p:nvPr/>
            </p:nvSpPr>
            <p:spPr bwMode="auto">
              <a:xfrm>
                <a:off x="363" y="2771"/>
                <a:ext cx="862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b="0"/>
                  <a:t>1</a:t>
                </a:r>
              </a:p>
            </p:txBody>
          </p:sp>
          <p:sp>
            <p:nvSpPr>
              <p:cNvPr id="70690" name="Rectangle 37"/>
              <p:cNvSpPr>
                <a:spLocks noChangeArrowheads="1"/>
              </p:cNvSpPr>
              <p:nvPr/>
            </p:nvSpPr>
            <p:spPr bwMode="auto">
              <a:xfrm>
                <a:off x="2087" y="2484"/>
                <a:ext cx="862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b="0"/>
                  <a:t>1</a:t>
                </a:r>
              </a:p>
            </p:txBody>
          </p:sp>
          <p:sp>
            <p:nvSpPr>
              <p:cNvPr id="70691" name="Rectangle 36"/>
              <p:cNvSpPr>
                <a:spLocks noChangeArrowheads="1"/>
              </p:cNvSpPr>
              <p:nvPr/>
            </p:nvSpPr>
            <p:spPr bwMode="auto">
              <a:xfrm>
                <a:off x="1225" y="2484"/>
                <a:ext cx="862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b="0"/>
                  <a:t>1</a:t>
                </a:r>
              </a:p>
            </p:txBody>
          </p:sp>
          <p:sp>
            <p:nvSpPr>
              <p:cNvPr id="70692" name="Rectangle 35"/>
              <p:cNvSpPr>
                <a:spLocks noChangeArrowheads="1"/>
              </p:cNvSpPr>
              <p:nvPr/>
            </p:nvSpPr>
            <p:spPr bwMode="auto">
              <a:xfrm>
                <a:off x="363" y="2484"/>
                <a:ext cx="862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b="0"/>
                  <a:t>0</a:t>
                </a:r>
              </a:p>
            </p:txBody>
          </p:sp>
          <p:sp>
            <p:nvSpPr>
              <p:cNvPr id="70693" name="Rectangle 31"/>
              <p:cNvSpPr>
                <a:spLocks noChangeArrowheads="1"/>
              </p:cNvSpPr>
              <p:nvPr/>
            </p:nvSpPr>
            <p:spPr bwMode="auto">
              <a:xfrm>
                <a:off x="2087" y="2197"/>
                <a:ext cx="862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b="0"/>
                  <a:t>0</a:t>
                </a:r>
              </a:p>
            </p:txBody>
          </p:sp>
          <p:sp>
            <p:nvSpPr>
              <p:cNvPr id="70694" name="Rectangle 30"/>
              <p:cNvSpPr>
                <a:spLocks noChangeArrowheads="1"/>
              </p:cNvSpPr>
              <p:nvPr/>
            </p:nvSpPr>
            <p:spPr bwMode="auto">
              <a:xfrm>
                <a:off x="1225" y="2197"/>
                <a:ext cx="862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b="0"/>
                  <a:t>1</a:t>
                </a:r>
              </a:p>
            </p:txBody>
          </p:sp>
          <p:sp>
            <p:nvSpPr>
              <p:cNvPr id="70695" name="Rectangle 29"/>
              <p:cNvSpPr>
                <a:spLocks noChangeArrowheads="1"/>
              </p:cNvSpPr>
              <p:nvPr/>
            </p:nvSpPr>
            <p:spPr bwMode="auto">
              <a:xfrm>
                <a:off x="363" y="2197"/>
                <a:ext cx="862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b="0"/>
                  <a:t>0</a:t>
                </a:r>
              </a:p>
            </p:txBody>
          </p:sp>
          <p:sp>
            <p:nvSpPr>
              <p:cNvPr id="70696" name="Rectangle 25"/>
              <p:cNvSpPr>
                <a:spLocks noChangeArrowheads="1"/>
              </p:cNvSpPr>
              <p:nvPr/>
            </p:nvSpPr>
            <p:spPr bwMode="auto">
              <a:xfrm>
                <a:off x="2087" y="1910"/>
                <a:ext cx="862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b="0"/>
                  <a:t>1</a:t>
                </a:r>
              </a:p>
            </p:txBody>
          </p:sp>
          <p:sp>
            <p:nvSpPr>
              <p:cNvPr id="70697" name="Rectangle 24"/>
              <p:cNvSpPr>
                <a:spLocks noChangeArrowheads="1"/>
              </p:cNvSpPr>
              <p:nvPr/>
            </p:nvSpPr>
            <p:spPr bwMode="auto">
              <a:xfrm>
                <a:off x="1225" y="1910"/>
                <a:ext cx="862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b="0"/>
                  <a:t>0</a:t>
                </a:r>
              </a:p>
            </p:txBody>
          </p:sp>
          <p:sp>
            <p:nvSpPr>
              <p:cNvPr id="70698" name="Rectangle 23"/>
              <p:cNvSpPr>
                <a:spLocks noChangeArrowheads="1"/>
              </p:cNvSpPr>
              <p:nvPr/>
            </p:nvSpPr>
            <p:spPr bwMode="auto">
              <a:xfrm>
                <a:off x="363" y="1910"/>
                <a:ext cx="862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b="0"/>
                  <a:t>0</a:t>
                </a:r>
              </a:p>
            </p:txBody>
          </p:sp>
          <p:sp>
            <p:nvSpPr>
              <p:cNvPr id="70699" name="Rectangle 19"/>
              <p:cNvSpPr>
                <a:spLocks noChangeArrowheads="1"/>
              </p:cNvSpPr>
              <p:nvPr/>
            </p:nvSpPr>
            <p:spPr bwMode="auto">
              <a:xfrm>
                <a:off x="2087" y="1623"/>
                <a:ext cx="862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b="0"/>
                  <a:t>0</a:t>
                </a:r>
              </a:p>
            </p:txBody>
          </p:sp>
          <p:sp>
            <p:nvSpPr>
              <p:cNvPr id="70700" name="Rectangle 18"/>
              <p:cNvSpPr>
                <a:spLocks noChangeArrowheads="1"/>
              </p:cNvSpPr>
              <p:nvPr/>
            </p:nvSpPr>
            <p:spPr bwMode="auto">
              <a:xfrm>
                <a:off x="1225" y="1623"/>
                <a:ext cx="862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b="0"/>
                  <a:t>0</a:t>
                </a:r>
              </a:p>
            </p:txBody>
          </p:sp>
          <p:sp>
            <p:nvSpPr>
              <p:cNvPr id="70701" name="Rectangle 17"/>
              <p:cNvSpPr>
                <a:spLocks noChangeArrowheads="1"/>
              </p:cNvSpPr>
              <p:nvPr/>
            </p:nvSpPr>
            <p:spPr bwMode="auto">
              <a:xfrm>
                <a:off x="363" y="1623"/>
                <a:ext cx="862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b="0"/>
                  <a:t>0</a:t>
                </a:r>
              </a:p>
            </p:txBody>
          </p:sp>
          <p:grpSp>
            <p:nvGrpSpPr>
              <p:cNvPr id="70702" name="Group 322"/>
              <p:cNvGrpSpPr>
                <a:grpSpLocks/>
              </p:cNvGrpSpPr>
              <p:nvPr/>
            </p:nvGrpSpPr>
            <p:grpSpPr bwMode="auto">
              <a:xfrm>
                <a:off x="363" y="1049"/>
                <a:ext cx="5171" cy="2870"/>
                <a:chOff x="363" y="1049"/>
                <a:chExt cx="5171" cy="2870"/>
              </a:xfrm>
            </p:grpSpPr>
            <p:sp>
              <p:nvSpPr>
                <p:cNvPr id="70703" name="Rectangle 16"/>
                <p:cNvSpPr>
                  <a:spLocks noChangeArrowheads="1"/>
                </p:cNvSpPr>
                <p:nvPr/>
              </p:nvSpPr>
              <p:spPr bwMode="auto">
                <a:xfrm>
                  <a:off x="4672" y="1336"/>
                  <a:ext cx="862" cy="28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>
                    <a:spcBef>
                      <a:spcPct val="20000"/>
                    </a:spcBef>
                  </a:pPr>
                  <a:r>
                    <a:rPr lang="tr-TR" b="0" dirty="0"/>
                    <a:t>z</a:t>
                  </a:r>
                  <a:endParaRPr lang="en-US" b="0" dirty="0"/>
                </a:p>
              </p:txBody>
            </p:sp>
            <p:sp>
              <p:nvSpPr>
                <p:cNvPr id="70704" name="Rectangle 15"/>
                <p:cNvSpPr>
                  <a:spLocks noChangeArrowheads="1"/>
                </p:cNvSpPr>
                <p:nvPr/>
              </p:nvSpPr>
              <p:spPr bwMode="auto">
                <a:xfrm>
                  <a:off x="3810" y="1336"/>
                  <a:ext cx="862" cy="28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>
                    <a:spcBef>
                      <a:spcPct val="20000"/>
                    </a:spcBef>
                  </a:pPr>
                  <a:r>
                    <a:rPr lang="tr-TR" b="0" dirty="0"/>
                    <a:t>Y</a:t>
                  </a:r>
                  <a:r>
                    <a:rPr lang="tr-TR" b="0" baseline="-25000" dirty="0"/>
                    <a:t>2</a:t>
                  </a:r>
                  <a:endParaRPr lang="en-US" b="0" dirty="0"/>
                </a:p>
              </p:txBody>
            </p:sp>
            <p:sp>
              <p:nvSpPr>
                <p:cNvPr id="70705" name="Rectangle 14"/>
                <p:cNvSpPr>
                  <a:spLocks noChangeArrowheads="1"/>
                </p:cNvSpPr>
                <p:nvPr/>
              </p:nvSpPr>
              <p:spPr bwMode="auto">
                <a:xfrm>
                  <a:off x="2949" y="1336"/>
                  <a:ext cx="861" cy="28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>
                    <a:spcBef>
                      <a:spcPct val="20000"/>
                    </a:spcBef>
                  </a:pPr>
                  <a:r>
                    <a:rPr lang="tr-TR" b="0" dirty="0"/>
                    <a:t>Y</a:t>
                  </a:r>
                  <a:r>
                    <a:rPr lang="tr-TR" b="0" baseline="-25000" dirty="0"/>
                    <a:t>1</a:t>
                  </a:r>
                  <a:endParaRPr lang="en-US" b="0" dirty="0"/>
                </a:p>
              </p:txBody>
            </p:sp>
            <p:sp>
              <p:nvSpPr>
                <p:cNvPr id="70706" name="Rectangle 13"/>
                <p:cNvSpPr>
                  <a:spLocks noChangeArrowheads="1"/>
                </p:cNvSpPr>
                <p:nvPr/>
              </p:nvSpPr>
              <p:spPr bwMode="auto">
                <a:xfrm>
                  <a:off x="2087" y="1336"/>
                  <a:ext cx="862" cy="28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>
                    <a:spcBef>
                      <a:spcPct val="20000"/>
                    </a:spcBef>
                  </a:pPr>
                  <a:r>
                    <a:rPr lang="en-US" b="0"/>
                    <a:t>x</a:t>
                  </a:r>
                </a:p>
              </p:txBody>
            </p:sp>
            <p:sp>
              <p:nvSpPr>
                <p:cNvPr id="70707" name="Rectangle 12"/>
                <p:cNvSpPr>
                  <a:spLocks noChangeArrowheads="1"/>
                </p:cNvSpPr>
                <p:nvPr/>
              </p:nvSpPr>
              <p:spPr bwMode="auto">
                <a:xfrm>
                  <a:off x="1225" y="1336"/>
                  <a:ext cx="862" cy="28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>
                    <a:spcBef>
                      <a:spcPct val="20000"/>
                    </a:spcBef>
                  </a:pPr>
                  <a:r>
                    <a:rPr lang="tr-TR" b="0" dirty="0"/>
                    <a:t>y</a:t>
                  </a:r>
                  <a:r>
                    <a:rPr lang="tr-TR" b="0" baseline="-25000" dirty="0"/>
                    <a:t>2</a:t>
                  </a:r>
                  <a:endParaRPr lang="en-US" b="0" dirty="0"/>
                </a:p>
              </p:txBody>
            </p:sp>
            <p:sp>
              <p:nvSpPr>
                <p:cNvPr id="70708" name="Rectangle 11"/>
                <p:cNvSpPr>
                  <a:spLocks noChangeArrowheads="1"/>
                </p:cNvSpPr>
                <p:nvPr/>
              </p:nvSpPr>
              <p:spPr bwMode="auto">
                <a:xfrm>
                  <a:off x="363" y="1336"/>
                  <a:ext cx="862" cy="28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>
                    <a:spcBef>
                      <a:spcPct val="20000"/>
                    </a:spcBef>
                  </a:pPr>
                  <a:r>
                    <a:rPr lang="tr-TR" b="0" dirty="0"/>
                    <a:t>y</a:t>
                  </a:r>
                  <a:r>
                    <a:rPr lang="tr-TR" b="0" baseline="-25000" dirty="0"/>
                    <a:t>1</a:t>
                  </a:r>
                  <a:endParaRPr lang="en-US" b="0" dirty="0"/>
                </a:p>
              </p:txBody>
            </p:sp>
            <p:sp>
              <p:nvSpPr>
                <p:cNvPr id="70709" name="Rectangle 10"/>
                <p:cNvSpPr>
                  <a:spLocks noChangeArrowheads="1"/>
                </p:cNvSpPr>
                <p:nvPr/>
              </p:nvSpPr>
              <p:spPr bwMode="auto">
                <a:xfrm>
                  <a:off x="4672" y="1049"/>
                  <a:ext cx="862" cy="28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>
                    <a:spcBef>
                      <a:spcPct val="20000"/>
                    </a:spcBef>
                  </a:pPr>
                  <a:r>
                    <a:rPr lang="tr-TR" b="0" dirty="0"/>
                    <a:t>Output</a:t>
                  </a:r>
                  <a:endParaRPr lang="en-US" b="0" dirty="0"/>
                </a:p>
              </p:txBody>
            </p:sp>
            <p:sp>
              <p:nvSpPr>
                <p:cNvPr id="70710" name="Rectangle 8"/>
                <p:cNvSpPr>
                  <a:spLocks noChangeArrowheads="1"/>
                </p:cNvSpPr>
                <p:nvPr/>
              </p:nvSpPr>
              <p:spPr bwMode="auto">
                <a:xfrm>
                  <a:off x="2949" y="1049"/>
                  <a:ext cx="1723" cy="28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>
                    <a:spcBef>
                      <a:spcPct val="20000"/>
                    </a:spcBef>
                  </a:pPr>
                  <a:r>
                    <a:rPr lang="tr-TR" b="0" dirty="0"/>
                    <a:t>Next State</a:t>
                  </a:r>
                  <a:endParaRPr lang="en-US" b="0" dirty="0"/>
                </a:p>
              </p:txBody>
            </p:sp>
            <p:sp>
              <p:nvSpPr>
                <p:cNvPr id="70711" name="Rectangle 7"/>
                <p:cNvSpPr>
                  <a:spLocks noChangeArrowheads="1"/>
                </p:cNvSpPr>
                <p:nvPr/>
              </p:nvSpPr>
              <p:spPr bwMode="auto">
                <a:xfrm>
                  <a:off x="2087" y="1049"/>
                  <a:ext cx="862" cy="28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>
                    <a:spcBef>
                      <a:spcPct val="20000"/>
                    </a:spcBef>
                  </a:pPr>
                  <a:r>
                    <a:rPr lang="tr-TR" b="0" dirty="0"/>
                    <a:t>Input</a:t>
                  </a:r>
                  <a:endParaRPr lang="en-US" b="0" dirty="0"/>
                </a:p>
              </p:txBody>
            </p:sp>
            <p:sp>
              <p:nvSpPr>
                <p:cNvPr id="70712" name="Rectangle 5"/>
                <p:cNvSpPr>
                  <a:spLocks noChangeArrowheads="1"/>
                </p:cNvSpPr>
                <p:nvPr/>
              </p:nvSpPr>
              <p:spPr bwMode="auto">
                <a:xfrm>
                  <a:off x="363" y="1049"/>
                  <a:ext cx="1724" cy="28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>
                    <a:spcBef>
                      <a:spcPct val="20000"/>
                    </a:spcBef>
                  </a:pPr>
                  <a:r>
                    <a:rPr lang="en-US" b="0" dirty="0"/>
                    <a:t>Present State</a:t>
                  </a:r>
                </a:p>
              </p:txBody>
            </p:sp>
            <p:sp>
              <p:nvSpPr>
                <p:cNvPr id="70713" name="Line 65"/>
                <p:cNvSpPr>
                  <a:spLocks noChangeShapeType="1"/>
                </p:cNvSpPr>
                <p:nvPr/>
              </p:nvSpPr>
              <p:spPr bwMode="auto">
                <a:xfrm>
                  <a:off x="363" y="1049"/>
                  <a:ext cx="5171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0714" name="Line 75"/>
                <p:cNvSpPr>
                  <a:spLocks noChangeShapeType="1"/>
                </p:cNvSpPr>
                <p:nvPr/>
              </p:nvSpPr>
              <p:spPr bwMode="auto">
                <a:xfrm>
                  <a:off x="363" y="3919"/>
                  <a:ext cx="5171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0715" name="Line 76"/>
                <p:cNvSpPr>
                  <a:spLocks noChangeShapeType="1"/>
                </p:cNvSpPr>
                <p:nvPr/>
              </p:nvSpPr>
              <p:spPr bwMode="auto">
                <a:xfrm>
                  <a:off x="363" y="1049"/>
                  <a:ext cx="0" cy="287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0716" name="Line 78"/>
                <p:cNvSpPr>
                  <a:spLocks noChangeShapeType="1"/>
                </p:cNvSpPr>
                <p:nvPr/>
              </p:nvSpPr>
              <p:spPr bwMode="auto">
                <a:xfrm>
                  <a:off x="2087" y="1049"/>
                  <a:ext cx="0" cy="287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0717" name="Line 79"/>
                <p:cNvSpPr>
                  <a:spLocks noChangeShapeType="1"/>
                </p:cNvSpPr>
                <p:nvPr/>
              </p:nvSpPr>
              <p:spPr bwMode="auto">
                <a:xfrm>
                  <a:off x="2949" y="1049"/>
                  <a:ext cx="0" cy="287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0718" name="Line 81"/>
                <p:cNvSpPr>
                  <a:spLocks noChangeShapeType="1"/>
                </p:cNvSpPr>
                <p:nvPr/>
              </p:nvSpPr>
              <p:spPr bwMode="auto">
                <a:xfrm>
                  <a:off x="4672" y="1049"/>
                  <a:ext cx="0" cy="287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0719" name="Line 82"/>
                <p:cNvSpPr>
                  <a:spLocks noChangeShapeType="1"/>
                </p:cNvSpPr>
                <p:nvPr/>
              </p:nvSpPr>
              <p:spPr bwMode="auto">
                <a:xfrm>
                  <a:off x="5534" y="1049"/>
                  <a:ext cx="0" cy="287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0720" name="Line 151"/>
                <p:cNvSpPr>
                  <a:spLocks noChangeShapeType="1"/>
                </p:cNvSpPr>
                <p:nvPr/>
              </p:nvSpPr>
              <p:spPr bwMode="auto">
                <a:xfrm>
                  <a:off x="363" y="1623"/>
                  <a:ext cx="5171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4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4195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8620"/>
            <a:ext cx="8229600" cy="1143000"/>
          </a:xfrm>
        </p:spPr>
        <p:txBody>
          <a:bodyPr/>
          <a:lstStyle/>
          <a:p>
            <a:r>
              <a:rPr lang="en-US" dirty="0"/>
              <a:t>Synthesis with D Flip-Flops 3/5</a:t>
            </a:r>
          </a:p>
        </p:txBody>
      </p:sp>
      <p:sp>
        <p:nvSpPr>
          <p:cNvPr id="26521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763000" cy="2362200"/>
          </a:xfrm>
        </p:spPr>
        <p:txBody>
          <a:bodyPr>
            <a:normAutofit lnSpcReduction="10000"/>
          </a:bodyPr>
          <a:lstStyle/>
          <a:p>
            <a:pPr marL="571500" indent="-514350">
              <a:lnSpc>
                <a:spcPct val="90000"/>
              </a:lnSpc>
            </a:pPr>
            <a:r>
              <a:rPr lang="tr-TR" dirty="0">
                <a:solidFill>
                  <a:srgbClr val="FF0000"/>
                </a:solidFill>
              </a:rPr>
              <a:t>7th Step: </a:t>
            </a:r>
            <a:r>
              <a:rPr lang="en-US" dirty="0"/>
              <a:t>Choose the type of the flip-flops</a:t>
            </a:r>
            <a:endParaRPr lang="tr-TR" dirty="0"/>
          </a:p>
          <a:p>
            <a:pPr lvl="1"/>
            <a:r>
              <a:rPr lang="en-US" dirty="0"/>
              <a:t>D </a:t>
            </a:r>
            <a:r>
              <a:rPr lang="tr-TR" dirty="0"/>
              <a:t>type </a:t>
            </a:r>
            <a:r>
              <a:rPr lang="en-US" dirty="0"/>
              <a:t>flip-flop</a:t>
            </a:r>
            <a:r>
              <a:rPr lang="tr-TR" dirty="0"/>
              <a:t>s</a:t>
            </a:r>
            <a:endParaRPr lang="en-US" dirty="0"/>
          </a:p>
          <a:p>
            <a:pPr marL="571500" indent="-514350">
              <a:lnSpc>
                <a:spcPct val="90000"/>
              </a:lnSpc>
            </a:pPr>
            <a:r>
              <a:rPr lang="tr-TR" dirty="0">
                <a:solidFill>
                  <a:srgbClr val="FF0000"/>
                </a:solidFill>
              </a:rPr>
              <a:t>8th Step: </a:t>
            </a:r>
            <a:r>
              <a:rPr lang="en-US" dirty="0"/>
              <a:t>: Derive the simplified flip-flop input equations</a:t>
            </a:r>
            <a:endParaRPr lang="tr-TR" dirty="0"/>
          </a:p>
          <a:p>
            <a:pPr lvl="1"/>
            <a:r>
              <a:rPr lang="en-US" dirty="0"/>
              <a:t>Boolean expressions for D</a:t>
            </a:r>
            <a:r>
              <a:rPr lang="en-US" baseline="-25000" dirty="0"/>
              <a:t>1</a:t>
            </a:r>
            <a:r>
              <a:rPr lang="en-US" dirty="0"/>
              <a:t> and D</a:t>
            </a:r>
            <a:r>
              <a:rPr lang="en-US" baseline="-25000" dirty="0"/>
              <a:t>2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716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8450A20-AC79-401F-A230-434C88E55132}" type="slidenum">
              <a:rPr lang="en-US" altLang="en-US" smtClean="0"/>
              <a:pPr/>
              <a:t>44</a:t>
            </a:fld>
            <a:endParaRPr lang="en-US" altLang="en-US"/>
          </a:p>
        </p:txBody>
      </p:sp>
      <p:graphicFrame>
        <p:nvGraphicFramePr>
          <p:cNvPr id="265245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9905187"/>
              </p:ext>
            </p:extLst>
          </p:nvPr>
        </p:nvGraphicFramePr>
        <p:xfrm>
          <a:off x="431800" y="3917950"/>
          <a:ext cx="3467100" cy="1676400"/>
        </p:xfrm>
        <a:graphic>
          <a:graphicData uri="http://schemas.openxmlformats.org/drawingml/2006/table">
            <a:tbl>
              <a:tblPr/>
              <a:tblGrid>
                <a:gridCol w="6937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3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2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37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37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3500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 y</a:t>
                      </a:r>
                      <a:r>
                        <a:rPr kumimoji="0" lang="tr-TR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2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x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y</a:t>
                      </a:r>
                      <a:r>
                        <a:rPr kumimoji="0" lang="tr-TR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65280" name="Rectangle 64"/>
          <p:cNvSpPr>
            <a:spLocks noChangeArrowheads="1"/>
          </p:cNvSpPr>
          <p:nvPr/>
        </p:nvSpPr>
        <p:spPr bwMode="auto">
          <a:xfrm>
            <a:off x="1150938" y="5949950"/>
            <a:ext cx="207140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 dirty="0"/>
              <a:t>D</a:t>
            </a:r>
            <a:r>
              <a:rPr lang="tr-TR" b="0" baseline="-25000" dirty="0"/>
              <a:t>1</a:t>
            </a:r>
            <a:r>
              <a:rPr lang="en-US" b="0" dirty="0"/>
              <a:t> = </a:t>
            </a:r>
            <a:r>
              <a:rPr lang="tr-TR" b="0" dirty="0"/>
              <a:t>y</a:t>
            </a:r>
            <a:r>
              <a:rPr lang="tr-TR" b="0" baseline="-25000" dirty="0"/>
              <a:t>1</a:t>
            </a:r>
            <a:r>
              <a:rPr lang="en-US" b="0" dirty="0"/>
              <a:t>x + </a:t>
            </a:r>
            <a:r>
              <a:rPr lang="tr-TR" b="0" dirty="0"/>
              <a:t>y</a:t>
            </a:r>
            <a:r>
              <a:rPr lang="tr-TR" b="0" baseline="-25000" dirty="0"/>
              <a:t>2</a:t>
            </a:r>
            <a:r>
              <a:rPr lang="en-US" b="0" dirty="0"/>
              <a:t>x</a:t>
            </a:r>
          </a:p>
        </p:txBody>
      </p:sp>
      <p:graphicFrame>
        <p:nvGraphicFramePr>
          <p:cNvPr id="265281" name="Group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0607534"/>
              </p:ext>
            </p:extLst>
          </p:nvPr>
        </p:nvGraphicFramePr>
        <p:xfrm>
          <a:off x="4608513" y="4041775"/>
          <a:ext cx="3467100" cy="1676400"/>
        </p:xfrm>
        <a:graphic>
          <a:graphicData uri="http://schemas.openxmlformats.org/drawingml/2006/table">
            <a:tbl>
              <a:tblPr/>
              <a:tblGrid>
                <a:gridCol w="6937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37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2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3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37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3500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y</a:t>
                      </a:r>
                      <a:r>
                        <a:rPr kumimoji="0" lang="tr-TR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2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x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y</a:t>
                      </a:r>
                      <a:r>
                        <a:rPr kumimoji="0" lang="tr-TR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65316" name="Rectangle 100"/>
          <p:cNvSpPr>
            <a:spLocks noChangeArrowheads="1"/>
          </p:cNvSpPr>
          <p:nvPr/>
        </p:nvSpPr>
        <p:spPr bwMode="auto">
          <a:xfrm>
            <a:off x="5472113" y="5949950"/>
            <a:ext cx="215956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 dirty="0"/>
              <a:t>D</a:t>
            </a:r>
            <a:r>
              <a:rPr lang="tr-TR" b="0" baseline="-25000" dirty="0"/>
              <a:t>2</a:t>
            </a:r>
            <a:r>
              <a:rPr lang="en-US" b="0" dirty="0"/>
              <a:t> = </a:t>
            </a:r>
            <a:r>
              <a:rPr lang="tr-TR" b="0" dirty="0"/>
              <a:t>y</a:t>
            </a:r>
            <a:r>
              <a:rPr lang="tr-TR" b="0" baseline="-25000" dirty="0"/>
              <a:t>1</a:t>
            </a:r>
            <a:r>
              <a:rPr lang="en-US" b="0" dirty="0"/>
              <a:t>x + </a:t>
            </a:r>
            <a:r>
              <a:rPr lang="tr-TR" b="0" dirty="0"/>
              <a:t>y</a:t>
            </a:r>
            <a:r>
              <a:rPr lang="tr-TR" b="0" baseline="-25000" dirty="0"/>
              <a:t>2</a:t>
            </a:r>
            <a:r>
              <a:rPr lang="en-US" b="0" dirty="0"/>
              <a:t>’x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5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65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65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65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65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65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65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65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5219" grpId="0" build="p" bldLvl="2"/>
      <p:bldP spid="265280" grpId="0"/>
      <p:bldP spid="265316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8620"/>
            <a:ext cx="8229600" cy="1143000"/>
          </a:xfrm>
        </p:spPr>
        <p:txBody>
          <a:bodyPr/>
          <a:lstStyle/>
          <a:p>
            <a:r>
              <a:rPr lang="en-US" dirty="0"/>
              <a:t>Synthesis with D Flip-Flops 4/5</a:t>
            </a:r>
          </a:p>
        </p:txBody>
      </p:sp>
      <p:sp>
        <p:nvSpPr>
          <p:cNvPr id="26624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390538"/>
            <a:ext cx="8763000" cy="922338"/>
          </a:xfrm>
        </p:spPr>
        <p:txBody>
          <a:bodyPr>
            <a:normAutofit fontScale="92500" lnSpcReduction="10000"/>
          </a:bodyPr>
          <a:lstStyle/>
          <a:p>
            <a:pPr marL="571500" indent="-514350">
              <a:lnSpc>
                <a:spcPct val="90000"/>
              </a:lnSpc>
            </a:pPr>
            <a:r>
              <a:rPr lang="tr-TR" dirty="0">
                <a:solidFill>
                  <a:srgbClr val="FF0000"/>
                </a:solidFill>
              </a:rPr>
              <a:t>9th Step: </a:t>
            </a:r>
            <a:r>
              <a:rPr lang="en-US" dirty="0"/>
              <a:t>: Derive the simplified output equations</a:t>
            </a:r>
            <a:endParaRPr lang="tr-TR" dirty="0"/>
          </a:p>
          <a:p>
            <a:pPr lvl="1">
              <a:lnSpc>
                <a:spcPct val="90000"/>
              </a:lnSpc>
            </a:pPr>
            <a:r>
              <a:rPr lang="en-US" dirty="0"/>
              <a:t>Boolean expressions for </a:t>
            </a:r>
            <a:r>
              <a:rPr lang="en-US" dirty="0" err="1"/>
              <a:t>z</a:t>
            </a:r>
            <a:endParaRPr lang="en-US" dirty="0"/>
          </a:p>
          <a:p>
            <a:pPr lvl="1">
              <a:lnSpc>
                <a:spcPct val="90000"/>
              </a:lnSpc>
              <a:buNone/>
            </a:pPr>
            <a:endParaRPr lang="en-US" dirty="0"/>
          </a:p>
        </p:txBody>
      </p:sp>
      <p:sp>
        <p:nvSpPr>
          <p:cNvPr id="727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FC308D3-BD52-4558-859F-A28C412771C6}" type="slidenum">
              <a:rPr lang="en-US" altLang="en-US" smtClean="0"/>
              <a:pPr/>
              <a:t>45</a:t>
            </a:fld>
            <a:endParaRPr lang="en-US" altLang="en-US"/>
          </a:p>
        </p:txBody>
      </p:sp>
      <p:graphicFrame>
        <p:nvGraphicFramePr>
          <p:cNvPr id="266244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1469221"/>
              </p:ext>
            </p:extLst>
          </p:nvPr>
        </p:nvGraphicFramePr>
        <p:xfrm>
          <a:off x="1116013" y="2489200"/>
          <a:ext cx="3467100" cy="1676400"/>
        </p:xfrm>
        <a:graphic>
          <a:graphicData uri="http://schemas.openxmlformats.org/drawingml/2006/table">
            <a:tbl>
              <a:tblPr/>
              <a:tblGrid>
                <a:gridCol w="6937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37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2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3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37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3500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tr-T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y</a:t>
                      </a:r>
                      <a:r>
                        <a:rPr kumimoji="0" lang="tr-TR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2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x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tr-T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y</a:t>
                      </a:r>
                      <a:r>
                        <a:rPr kumimoji="0" lang="tr-TR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66279" name="Rectangle 39"/>
          <p:cNvSpPr>
            <a:spLocks noChangeArrowheads="1"/>
          </p:cNvSpPr>
          <p:nvPr/>
        </p:nvSpPr>
        <p:spPr bwMode="auto">
          <a:xfrm>
            <a:off x="1979613" y="4338935"/>
            <a:ext cx="112402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tr-TR" b="0" dirty="0"/>
              <a:t>z</a:t>
            </a:r>
            <a:r>
              <a:rPr lang="en-US" b="0" dirty="0"/>
              <a:t> = </a:t>
            </a:r>
            <a:r>
              <a:rPr lang="tr-TR" b="0" dirty="0"/>
              <a:t>y</a:t>
            </a:r>
            <a:r>
              <a:rPr lang="tr-TR" b="0" baseline="-25000" dirty="0"/>
              <a:t>1</a:t>
            </a:r>
            <a:r>
              <a:rPr lang="en-US" b="0" dirty="0"/>
              <a:t>x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6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66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66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662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8620"/>
            <a:ext cx="8229600" cy="1143000"/>
          </a:xfrm>
        </p:spPr>
        <p:txBody>
          <a:bodyPr/>
          <a:lstStyle/>
          <a:p>
            <a:r>
              <a:rPr lang="en-US" dirty="0"/>
              <a:t>Synthesis with D Flip-Flops 5/5</a:t>
            </a:r>
          </a:p>
        </p:txBody>
      </p:sp>
      <p:sp>
        <p:nvSpPr>
          <p:cNvPr id="26726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763000" cy="525463"/>
          </a:xfrm>
        </p:spPr>
        <p:txBody>
          <a:bodyPr>
            <a:normAutofit lnSpcReduction="10000"/>
          </a:bodyPr>
          <a:lstStyle/>
          <a:p>
            <a:pPr marL="571500" indent="-514350">
              <a:lnSpc>
                <a:spcPct val="90000"/>
              </a:lnSpc>
            </a:pPr>
            <a:r>
              <a:rPr lang="tr-TR" dirty="0">
                <a:solidFill>
                  <a:srgbClr val="FF0000"/>
                </a:solidFill>
              </a:rPr>
              <a:t>10th Step: </a:t>
            </a:r>
            <a:r>
              <a:rPr lang="en-US" dirty="0"/>
              <a:t>Draw the logic diagram</a:t>
            </a:r>
          </a:p>
        </p:txBody>
      </p:sp>
      <p:sp>
        <p:nvSpPr>
          <p:cNvPr id="737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6BF7847-D87B-43E3-8A5E-DBADFFFC96EF}" type="slidenum">
              <a:rPr lang="en-US" altLang="en-US" smtClean="0"/>
              <a:pPr/>
              <a:t>46</a:t>
            </a:fld>
            <a:endParaRPr lang="en-US" altLang="en-US"/>
          </a:p>
        </p:txBody>
      </p:sp>
      <p:grpSp>
        <p:nvGrpSpPr>
          <p:cNvPr id="2" name="Group 82"/>
          <p:cNvGrpSpPr>
            <a:grpSpLocks/>
          </p:cNvGrpSpPr>
          <p:nvPr/>
        </p:nvGrpSpPr>
        <p:grpSpPr bwMode="auto">
          <a:xfrm>
            <a:off x="900113" y="1665290"/>
            <a:ext cx="5980114" cy="496888"/>
            <a:chOff x="567" y="1049"/>
            <a:chExt cx="3767" cy="313"/>
          </a:xfrm>
        </p:grpSpPr>
        <p:sp>
          <p:nvSpPr>
            <p:cNvPr id="73834" name="Rectangle 4"/>
            <p:cNvSpPr>
              <a:spLocks noChangeArrowheads="1"/>
            </p:cNvSpPr>
            <p:nvPr/>
          </p:nvSpPr>
          <p:spPr bwMode="auto">
            <a:xfrm>
              <a:off x="567" y="1049"/>
              <a:ext cx="1305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0" dirty="0"/>
                <a:t>D</a:t>
              </a:r>
              <a:r>
                <a:rPr lang="tr-TR" b="0" baseline="-25000" dirty="0"/>
                <a:t>1</a:t>
              </a:r>
              <a:r>
                <a:rPr lang="en-US" b="0" dirty="0"/>
                <a:t> = </a:t>
              </a:r>
              <a:r>
                <a:rPr lang="tr-TR" b="0" dirty="0"/>
                <a:t>y</a:t>
              </a:r>
              <a:r>
                <a:rPr lang="tr-TR" b="0" baseline="-25000" dirty="0"/>
                <a:t>1</a:t>
              </a:r>
              <a:r>
                <a:rPr lang="en-US" b="0" dirty="0"/>
                <a:t>x + </a:t>
              </a:r>
              <a:r>
                <a:rPr lang="tr-TR" b="0" dirty="0"/>
                <a:t>y</a:t>
              </a:r>
              <a:r>
                <a:rPr lang="tr-TR" b="0" baseline="-25000" dirty="0"/>
                <a:t>2</a:t>
              </a:r>
              <a:r>
                <a:rPr lang="en-US" b="0" dirty="0"/>
                <a:t>x</a:t>
              </a:r>
            </a:p>
          </p:txBody>
        </p:sp>
        <p:sp>
          <p:nvSpPr>
            <p:cNvPr id="73835" name="Rectangle 5"/>
            <p:cNvSpPr>
              <a:spLocks noChangeArrowheads="1"/>
            </p:cNvSpPr>
            <p:nvPr/>
          </p:nvSpPr>
          <p:spPr bwMode="auto">
            <a:xfrm>
              <a:off x="1995" y="1071"/>
              <a:ext cx="136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0" dirty="0"/>
                <a:t>D</a:t>
              </a:r>
              <a:r>
                <a:rPr lang="tr-TR" b="0" baseline="-25000" dirty="0"/>
                <a:t>2</a:t>
              </a:r>
              <a:r>
                <a:rPr lang="en-US" b="0" dirty="0"/>
                <a:t> = </a:t>
              </a:r>
              <a:r>
                <a:rPr lang="tr-TR" b="0" dirty="0"/>
                <a:t>y</a:t>
              </a:r>
              <a:r>
                <a:rPr lang="tr-TR" b="0" baseline="-25000" dirty="0"/>
                <a:t>1</a:t>
              </a:r>
              <a:r>
                <a:rPr lang="en-US" b="0" dirty="0"/>
                <a:t>x + </a:t>
              </a:r>
              <a:r>
                <a:rPr lang="tr-TR" b="0" dirty="0"/>
                <a:t>y</a:t>
              </a:r>
              <a:r>
                <a:rPr lang="tr-TR" b="0" baseline="-25000" dirty="0"/>
                <a:t>2</a:t>
              </a:r>
              <a:r>
                <a:rPr lang="en-US" b="0" dirty="0"/>
                <a:t>’x</a:t>
              </a:r>
            </a:p>
          </p:txBody>
        </p:sp>
        <p:sp>
          <p:nvSpPr>
            <p:cNvPr id="73836" name="Rectangle 6"/>
            <p:cNvSpPr>
              <a:spLocks noChangeArrowheads="1"/>
            </p:cNvSpPr>
            <p:nvPr/>
          </p:nvSpPr>
          <p:spPr bwMode="auto">
            <a:xfrm>
              <a:off x="3560" y="1049"/>
              <a:ext cx="774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tr-TR" b="0" dirty="0"/>
                <a:t>z</a:t>
              </a:r>
              <a:r>
                <a:rPr lang="en-US" b="0" dirty="0"/>
                <a:t> = </a:t>
              </a:r>
              <a:r>
                <a:rPr lang="tr-TR" b="0" dirty="0"/>
                <a:t>y</a:t>
              </a:r>
              <a:r>
                <a:rPr lang="tr-TR" b="0" baseline="-25000" dirty="0"/>
                <a:t>1</a:t>
              </a:r>
              <a:r>
                <a:rPr lang="tr-TR" b="0" dirty="0"/>
                <a:t>y</a:t>
              </a:r>
              <a:r>
                <a:rPr lang="tr-TR" b="0" baseline="-25000" dirty="0"/>
                <a:t>2</a:t>
              </a:r>
              <a:endParaRPr lang="en-US" b="0" dirty="0"/>
            </a:p>
          </p:txBody>
        </p:sp>
      </p:grpSp>
      <p:grpSp>
        <p:nvGrpSpPr>
          <p:cNvPr id="3" name="Group 81"/>
          <p:cNvGrpSpPr>
            <a:grpSpLocks/>
          </p:cNvGrpSpPr>
          <p:nvPr/>
        </p:nvGrpSpPr>
        <p:grpSpPr bwMode="auto">
          <a:xfrm>
            <a:off x="5408613" y="2646363"/>
            <a:ext cx="2008187" cy="3184525"/>
            <a:chOff x="3407" y="1667"/>
            <a:chExt cx="1265" cy="2006"/>
          </a:xfrm>
        </p:grpSpPr>
        <p:sp>
          <p:nvSpPr>
            <p:cNvPr id="73810" name="Rectangle 8"/>
            <p:cNvSpPr>
              <a:spLocks noChangeArrowheads="1"/>
            </p:cNvSpPr>
            <p:nvPr/>
          </p:nvSpPr>
          <p:spPr bwMode="auto">
            <a:xfrm>
              <a:off x="3681" y="1667"/>
              <a:ext cx="551" cy="691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algn="ctr"/>
              <a:endParaRPr lang="en-US" sz="1600" b="0">
                <a:solidFill>
                  <a:schemeClr val="bg1"/>
                </a:solidFill>
              </a:endParaRPr>
            </a:p>
          </p:txBody>
        </p:sp>
        <p:sp>
          <p:nvSpPr>
            <p:cNvPr id="73811" name="Line 9"/>
            <p:cNvSpPr>
              <a:spLocks noChangeShapeType="1"/>
            </p:cNvSpPr>
            <p:nvPr/>
          </p:nvSpPr>
          <p:spPr bwMode="auto">
            <a:xfrm flipH="1">
              <a:off x="3407" y="2121"/>
              <a:ext cx="27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812" name="Text Box 10"/>
            <p:cNvSpPr txBox="1">
              <a:spLocks noChangeArrowheads="1"/>
            </p:cNvSpPr>
            <p:nvPr/>
          </p:nvSpPr>
          <p:spPr bwMode="auto">
            <a:xfrm>
              <a:off x="3708" y="1758"/>
              <a:ext cx="92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chemeClr val="bg1"/>
                  </a:solidFill>
                </a:rPr>
                <a:t>D</a:t>
              </a:r>
            </a:p>
          </p:txBody>
        </p:sp>
        <p:sp>
          <p:nvSpPr>
            <p:cNvPr id="73813" name="Line 11"/>
            <p:cNvSpPr>
              <a:spLocks noChangeShapeType="1"/>
            </p:cNvSpPr>
            <p:nvPr/>
          </p:nvSpPr>
          <p:spPr bwMode="auto">
            <a:xfrm flipH="1">
              <a:off x="4225" y="1822"/>
              <a:ext cx="43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814" name="Text Box 12"/>
            <p:cNvSpPr txBox="1">
              <a:spLocks noChangeArrowheads="1"/>
            </p:cNvSpPr>
            <p:nvPr/>
          </p:nvSpPr>
          <p:spPr bwMode="auto">
            <a:xfrm>
              <a:off x="4061" y="1746"/>
              <a:ext cx="112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chemeClr val="bg1"/>
                  </a:solidFill>
                </a:rPr>
                <a:t>Q</a:t>
              </a:r>
            </a:p>
          </p:txBody>
        </p:sp>
        <p:sp>
          <p:nvSpPr>
            <p:cNvPr id="73815" name="AutoShape 13"/>
            <p:cNvSpPr>
              <a:spLocks noChangeArrowheads="1"/>
            </p:cNvSpPr>
            <p:nvPr/>
          </p:nvSpPr>
          <p:spPr bwMode="auto">
            <a:xfrm rot="5400000">
              <a:off x="3681" y="2061"/>
              <a:ext cx="131" cy="119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816" name="Text Box 14"/>
            <p:cNvSpPr txBox="1">
              <a:spLocks noChangeArrowheads="1"/>
            </p:cNvSpPr>
            <p:nvPr/>
          </p:nvSpPr>
          <p:spPr bwMode="auto">
            <a:xfrm>
              <a:off x="3812" y="2049"/>
              <a:ext cx="77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chemeClr val="bg1"/>
                  </a:solidFill>
                </a:rPr>
                <a:t>C</a:t>
              </a:r>
            </a:p>
          </p:txBody>
        </p:sp>
        <p:sp>
          <p:nvSpPr>
            <p:cNvPr id="73817" name="Line 15"/>
            <p:cNvSpPr>
              <a:spLocks noChangeShapeType="1"/>
            </p:cNvSpPr>
            <p:nvPr/>
          </p:nvSpPr>
          <p:spPr bwMode="auto">
            <a:xfrm flipH="1">
              <a:off x="3407" y="1809"/>
              <a:ext cx="27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818" name="Oval 61"/>
            <p:cNvSpPr>
              <a:spLocks noChangeArrowheads="1"/>
            </p:cNvSpPr>
            <p:nvPr/>
          </p:nvSpPr>
          <p:spPr bwMode="auto">
            <a:xfrm>
              <a:off x="3945" y="2358"/>
              <a:ext cx="83" cy="9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819" name="Line 62"/>
            <p:cNvSpPr>
              <a:spLocks noChangeShapeType="1"/>
            </p:cNvSpPr>
            <p:nvPr/>
          </p:nvSpPr>
          <p:spPr bwMode="auto">
            <a:xfrm>
              <a:off x="3984" y="2452"/>
              <a:ext cx="0" cy="11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820" name="Line 63"/>
            <p:cNvSpPr>
              <a:spLocks noChangeShapeType="1"/>
            </p:cNvSpPr>
            <p:nvPr/>
          </p:nvSpPr>
          <p:spPr bwMode="auto">
            <a:xfrm flipH="1">
              <a:off x="3416" y="2558"/>
              <a:ext cx="56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821" name="Text Box 67"/>
            <p:cNvSpPr txBox="1">
              <a:spLocks noChangeArrowheads="1"/>
            </p:cNvSpPr>
            <p:nvPr/>
          </p:nvSpPr>
          <p:spPr bwMode="auto">
            <a:xfrm>
              <a:off x="3948" y="2183"/>
              <a:ext cx="8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chemeClr val="bg1"/>
                  </a:solidFill>
                </a:rPr>
                <a:t>R</a:t>
              </a:r>
            </a:p>
          </p:txBody>
        </p:sp>
        <p:sp>
          <p:nvSpPr>
            <p:cNvPr id="73822" name="Rectangle 69"/>
            <p:cNvSpPr>
              <a:spLocks noChangeArrowheads="1"/>
            </p:cNvSpPr>
            <p:nvPr/>
          </p:nvSpPr>
          <p:spPr bwMode="auto">
            <a:xfrm>
              <a:off x="3690" y="2772"/>
              <a:ext cx="551" cy="691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algn="ctr"/>
              <a:endParaRPr lang="en-US" sz="1600" b="0">
                <a:solidFill>
                  <a:schemeClr val="bg1"/>
                </a:solidFill>
              </a:endParaRPr>
            </a:p>
          </p:txBody>
        </p:sp>
        <p:sp>
          <p:nvSpPr>
            <p:cNvPr id="73823" name="Line 70"/>
            <p:cNvSpPr>
              <a:spLocks noChangeShapeType="1"/>
            </p:cNvSpPr>
            <p:nvPr/>
          </p:nvSpPr>
          <p:spPr bwMode="auto">
            <a:xfrm flipH="1">
              <a:off x="3416" y="3226"/>
              <a:ext cx="27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824" name="Text Box 71"/>
            <p:cNvSpPr txBox="1">
              <a:spLocks noChangeArrowheads="1"/>
            </p:cNvSpPr>
            <p:nvPr/>
          </p:nvSpPr>
          <p:spPr bwMode="auto">
            <a:xfrm>
              <a:off x="3717" y="2863"/>
              <a:ext cx="92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chemeClr val="bg1"/>
                  </a:solidFill>
                </a:rPr>
                <a:t>D</a:t>
              </a:r>
            </a:p>
          </p:txBody>
        </p:sp>
        <p:sp>
          <p:nvSpPr>
            <p:cNvPr id="73825" name="Line 72"/>
            <p:cNvSpPr>
              <a:spLocks noChangeShapeType="1"/>
            </p:cNvSpPr>
            <p:nvPr/>
          </p:nvSpPr>
          <p:spPr bwMode="auto">
            <a:xfrm flipH="1">
              <a:off x="4234" y="2927"/>
              <a:ext cx="43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826" name="Text Box 73"/>
            <p:cNvSpPr txBox="1">
              <a:spLocks noChangeArrowheads="1"/>
            </p:cNvSpPr>
            <p:nvPr/>
          </p:nvSpPr>
          <p:spPr bwMode="auto">
            <a:xfrm>
              <a:off x="4070" y="2851"/>
              <a:ext cx="112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chemeClr val="bg1"/>
                  </a:solidFill>
                </a:rPr>
                <a:t>Q</a:t>
              </a:r>
            </a:p>
          </p:txBody>
        </p:sp>
        <p:sp>
          <p:nvSpPr>
            <p:cNvPr id="73827" name="AutoShape 74"/>
            <p:cNvSpPr>
              <a:spLocks noChangeArrowheads="1"/>
            </p:cNvSpPr>
            <p:nvPr/>
          </p:nvSpPr>
          <p:spPr bwMode="auto">
            <a:xfrm rot="5400000">
              <a:off x="3690" y="3166"/>
              <a:ext cx="131" cy="119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828" name="Text Box 75"/>
            <p:cNvSpPr txBox="1">
              <a:spLocks noChangeArrowheads="1"/>
            </p:cNvSpPr>
            <p:nvPr/>
          </p:nvSpPr>
          <p:spPr bwMode="auto">
            <a:xfrm>
              <a:off x="3821" y="3154"/>
              <a:ext cx="77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chemeClr val="bg1"/>
                  </a:solidFill>
                </a:rPr>
                <a:t>C</a:t>
              </a:r>
            </a:p>
          </p:txBody>
        </p:sp>
        <p:sp>
          <p:nvSpPr>
            <p:cNvPr id="73829" name="Line 76"/>
            <p:cNvSpPr>
              <a:spLocks noChangeShapeType="1"/>
            </p:cNvSpPr>
            <p:nvPr/>
          </p:nvSpPr>
          <p:spPr bwMode="auto">
            <a:xfrm flipH="1">
              <a:off x="3416" y="2914"/>
              <a:ext cx="27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830" name="Oval 77"/>
            <p:cNvSpPr>
              <a:spLocks noChangeArrowheads="1"/>
            </p:cNvSpPr>
            <p:nvPr/>
          </p:nvSpPr>
          <p:spPr bwMode="auto">
            <a:xfrm>
              <a:off x="3954" y="3463"/>
              <a:ext cx="83" cy="9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831" name="Line 78"/>
            <p:cNvSpPr>
              <a:spLocks noChangeShapeType="1"/>
            </p:cNvSpPr>
            <p:nvPr/>
          </p:nvSpPr>
          <p:spPr bwMode="auto">
            <a:xfrm>
              <a:off x="3993" y="3557"/>
              <a:ext cx="0" cy="11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832" name="Line 79"/>
            <p:cNvSpPr>
              <a:spLocks noChangeShapeType="1"/>
            </p:cNvSpPr>
            <p:nvPr/>
          </p:nvSpPr>
          <p:spPr bwMode="auto">
            <a:xfrm flipH="1">
              <a:off x="3431" y="3663"/>
              <a:ext cx="56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833" name="Text Box 80"/>
            <p:cNvSpPr txBox="1">
              <a:spLocks noChangeArrowheads="1"/>
            </p:cNvSpPr>
            <p:nvPr/>
          </p:nvSpPr>
          <p:spPr bwMode="auto">
            <a:xfrm>
              <a:off x="3957" y="3288"/>
              <a:ext cx="8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chemeClr val="bg1"/>
                  </a:solidFill>
                </a:rPr>
                <a:t>R</a:t>
              </a:r>
            </a:p>
          </p:txBody>
        </p:sp>
      </p:grpSp>
      <p:grpSp>
        <p:nvGrpSpPr>
          <p:cNvPr id="4" name="Group 89"/>
          <p:cNvGrpSpPr>
            <a:grpSpLocks/>
          </p:cNvGrpSpPr>
          <p:nvPr/>
        </p:nvGrpSpPr>
        <p:grpSpPr bwMode="auto">
          <a:xfrm>
            <a:off x="6984996" y="2565401"/>
            <a:ext cx="261938" cy="2024063"/>
            <a:chOff x="4400" y="1616"/>
            <a:chExt cx="165" cy="1275"/>
          </a:xfrm>
        </p:grpSpPr>
        <p:sp>
          <p:nvSpPr>
            <p:cNvPr id="73808" name="Text Box 66"/>
            <p:cNvSpPr txBox="1">
              <a:spLocks noChangeArrowheads="1"/>
            </p:cNvSpPr>
            <p:nvPr/>
          </p:nvSpPr>
          <p:spPr bwMode="auto">
            <a:xfrm>
              <a:off x="4400" y="1616"/>
              <a:ext cx="119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tr-TR" sz="1800" b="0" dirty="0"/>
                <a:t>y</a:t>
              </a:r>
              <a:r>
                <a:rPr lang="tr-TR" sz="1800" b="0" baseline="-25000" dirty="0"/>
                <a:t>1</a:t>
              </a:r>
              <a:endParaRPr lang="en-US" sz="1800" b="0" dirty="0"/>
            </a:p>
          </p:txBody>
        </p:sp>
        <p:sp>
          <p:nvSpPr>
            <p:cNvPr id="73809" name="Text Box 88"/>
            <p:cNvSpPr txBox="1">
              <a:spLocks noChangeArrowheads="1"/>
            </p:cNvSpPr>
            <p:nvPr/>
          </p:nvSpPr>
          <p:spPr bwMode="auto">
            <a:xfrm>
              <a:off x="4430" y="2717"/>
              <a:ext cx="135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tr-TR" sz="1800" b="0" dirty="0"/>
                <a:t>y</a:t>
              </a:r>
              <a:r>
                <a:rPr lang="tr-TR" sz="1800" b="0" baseline="-25000" dirty="0"/>
                <a:t>2</a:t>
              </a:r>
              <a:endParaRPr lang="en-US" sz="1800" b="0" dirty="0"/>
            </a:p>
          </p:txBody>
        </p:sp>
      </p:grpSp>
      <p:sp>
        <p:nvSpPr>
          <p:cNvPr id="73802" name="AutoShape 17"/>
          <p:cNvSpPr>
            <a:spLocks noChangeArrowheads="1"/>
          </p:cNvSpPr>
          <p:nvPr/>
        </p:nvSpPr>
        <p:spPr bwMode="auto">
          <a:xfrm>
            <a:off x="7740352" y="3579813"/>
            <a:ext cx="546100" cy="533400"/>
          </a:xfrm>
          <a:prstGeom prst="flowChartDelay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3803" name="Line 83"/>
          <p:cNvSpPr>
            <a:spLocks noChangeShapeType="1"/>
          </p:cNvSpPr>
          <p:nvPr/>
        </p:nvSpPr>
        <p:spPr bwMode="auto">
          <a:xfrm>
            <a:off x="7402516" y="2913063"/>
            <a:ext cx="0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3804" name="Line 84"/>
          <p:cNvSpPr>
            <a:spLocks noChangeShapeType="1"/>
          </p:cNvSpPr>
          <p:nvPr/>
        </p:nvSpPr>
        <p:spPr bwMode="auto">
          <a:xfrm flipH="1" flipV="1">
            <a:off x="7402513" y="4221163"/>
            <a:ext cx="3" cy="4048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3805" name="Line 85"/>
          <p:cNvSpPr>
            <a:spLocks noChangeShapeType="1"/>
          </p:cNvSpPr>
          <p:nvPr/>
        </p:nvSpPr>
        <p:spPr bwMode="auto">
          <a:xfrm>
            <a:off x="7416804" y="3675063"/>
            <a:ext cx="3587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3807" name="Line 87"/>
          <p:cNvSpPr>
            <a:spLocks noChangeShapeType="1"/>
          </p:cNvSpPr>
          <p:nvPr/>
        </p:nvSpPr>
        <p:spPr bwMode="auto">
          <a:xfrm>
            <a:off x="8321679" y="3824288"/>
            <a:ext cx="3905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3801" name="Text Box 91"/>
          <p:cNvSpPr txBox="1">
            <a:spLocks noChangeArrowheads="1"/>
          </p:cNvSpPr>
          <p:nvPr/>
        </p:nvSpPr>
        <p:spPr bwMode="auto">
          <a:xfrm>
            <a:off x="8496304" y="3854450"/>
            <a:ext cx="3079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tr-TR" sz="1800" b="0" dirty="0"/>
              <a:t>z</a:t>
            </a:r>
            <a:endParaRPr lang="en-US" sz="1800" b="0" dirty="0"/>
          </a:p>
        </p:txBody>
      </p:sp>
      <p:grpSp>
        <p:nvGrpSpPr>
          <p:cNvPr id="7" name="Group 95"/>
          <p:cNvGrpSpPr>
            <a:grpSpLocks/>
          </p:cNvGrpSpPr>
          <p:nvPr/>
        </p:nvGrpSpPr>
        <p:grpSpPr bwMode="auto">
          <a:xfrm>
            <a:off x="5400692" y="2565401"/>
            <a:ext cx="301626" cy="2003426"/>
            <a:chOff x="3344" y="1616"/>
            <a:chExt cx="190" cy="1262"/>
          </a:xfrm>
        </p:grpSpPr>
        <p:sp>
          <p:nvSpPr>
            <p:cNvPr id="73798" name="Rectangle 93"/>
            <p:cNvSpPr>
              <a:spLocks noChangeArrowheads="1"/>
            </p:cNvSpPr>
            <p:nvPr/>
          </p:nvSpPr>
          <p:spPr bwMode="auto">
            <a:xfrm>
              <a:off x="3386" y="1616"/>
              <a:ext cx="148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 b="0" dirty="0"/>
                <a:t>D</a:t>
              </a:r>
              <a:r>
                <a:rPr lang="tr-TR" sz="1800" b="0" baseline="-25000" dirty="0"/>
                <a:t>1</a:t>
              </a:r>
              <a:endParaRPr lang="en-US" sz="1800" b="0" baseline="-25000" dirty="0"/>
            </a:p>
          </p:txBody>
        </p:sp>
        <p:sp>
          <p:nvSpPr>
            <p:cNvPr id="73799" name="Rectangle 94"/>
            <p:cNvSpPr>
              <a:spLocks noChangeArrowheads="1"/>
            </p:cNvSpPr>
            <p:nvPr/>
          </p:nvSpPr>
          <p:spPr bwMode="auto">
            <a:xfrm>
              <a:off x="3344" y="2704"/>
              <a:ext cx="165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 b="0" dirty="0"/>
                <a:t>D</a:t>
              </a:r>
              <a:r>
                <a:rPr lang="tr-TR" sz="1800" b="0" baseline="-25000" dirty="0"/>
                <a:t>2</a:t>
              </a:r>
              <a:endParaRPr lang="en-US" sz="1800" b="0" baseline="-25000" dirty="0"/>
            </a:p>
          </p:txBody>
        </p:sp>
      </p:grpSp>
      <p:grpSp>
        <p:nvGrpSpPr>
          <p:cNvPr id="8" name="Group 102"/>
          <p:cNvGrpSpPr>
            <a:grpSpLocks/>
          </p:cNvGrpSpPr>
          <p:nvPr/>
        </p:nvGrpSpPr>
        <p:grpSpPr bwMode="auto">
          <a:xfrm>
            <a:off x="2519363" y="2457450"/>
            <a:ext cx="2927350" cy="1258888"/>
            <a:chOff x="1587" y="1548"/>
            <a:chExt cx="1844" cy="793"/>
          </a:xfrm>
        </p:grpSpPr>
        <p:sp>
          <p:nvSpPr>
            <p:cNvPr id="73790" name="Freeform 16"/>
            <p:cNvSpPr>
              <a:spLocks/>
            </p:cNvSpPr>
            <p:nvPr/>
          </p:nvSpPr>
          <p:spPr bwMode="auto">
            <a:xfrm>
              <a:off x="2636" y="1638"/>
              <a:ext cx="397" cy="322"/>
            </a:xfrm>
            <a:custGeom>
              <a:avLst/>
              <a:gdLst>
                <a:gd name="T0" fmla="*/ 2147483647 w 40"/>
                <a:gd name="T1" fmla="*/ 2147483647 h 30"/>
                <a:gd name="T2" fmla="*/ 2147483647 w 40"/>
                <a:gd name="T3" fmla="*/ 2147483647 h 30"/>
                <a:gd name="T4" fmla="*/ 2147483647 w 40"/>
                <a:gd name="T5" fmla="*/ 2147483647 h 30"/>
                <a:gd name="T6" fmla="*/ 0 w 40"/>
                <a:gd name="T7" fmla="*/ 2147483647 h 30"/>
                <a:gd name="T8" fmla="*/ 0 w 40"/>
                <a:gd name="T9" fmla="*/ 0 h 30"/>
                <a:gd name="T10" fmla="*/ 0 w 40"/>
                <a:gd name="T11" fmla="*/ 0 h 30"/>
                <a:gd name="T12" fmla="*/ 2147483647 w 40"/>
                <a:gd name="T13" fmla="*/ 0 h 30"/>
                <a:gd name="T14" fmla="*/ 2147483647 w 40"/>
                <a:gd name="T15" fmla="*/ 2147483647 h 3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40"/>
                <a:gd name="T25" fmla="*/ 0 h 30"/>
                <a:gd name="T26" fmla="*/ 40 w 40"/>
                <a:gd name="T27" fmla="*/ 30 h 3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40" h="30">
                  <a:moveTo>
                    <a:pt x="40" y="15"/>
                  </a:moveTo>
                  <a:cubicBezTo>
                    <a:pt x="35" y="23"/>
                    <a:pt x="25" y="28"/>
                    <a:pt x="12" y="30"/>
                  </a:cubicBezTo>
                  <a:lnTo>
                    <a:pt x="0" y="30"/>
                  </a:lnTo>
                  <a:cubicBezTo>
                    <a:pt x="8" y="21"/>
                    <a:pt x="8" y="10"/>
                    <a:pt x="0" y="0"/>
                  </a:cubicBezTo>
                  <a:lnTo>
                    <a:pt x="12" y="0"/>
                  </a:lnTo>
                  <a:cubicBezTo>
                    <a:pt x="25" y="2"/>
                    <a:pt x="35" y="8"/>
                    <a:pt x="40" y="15"/>
                  </a:cubicBezTo>
                  <a:close/>
                </a:path>
              </a:pathLst>
            </a:custGeom>
            <a:solidFill>
              <a:schemeClr val="accent2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791" name="AutoShape 18"/>
            <p:cNvSpPr>
              <a:spLocks noChangeArrowheads="1"/>
            </p:cNvSpPr>
            <p:nvPr/>
          </p:nvSpPr>
          <p:spPr bwMode="auto">
            <a:xfrm>
              <a:off x="1587" y="1548"/>
              <a:ext cx="344" cy="336"/>
            </a:xfrm>
            <a:prstGeom prst="flowChartDelay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92" name="AutoShape 23"/>
            <p:cNvSpPr>
              <a:spLocks noChangeArrowheads="1"/>
            </p:cNvSpPr>
            <p:nvPr/>
          </p:nvSpPr>
          <p:spPr bwMode="auto">
            <a:xfrm>
              <a:off x="1587" y="2005"/>
              <a:ext cx="344" cy="336"/>
            </a:xfrm>
            <a:prstGeom prst="flowChartDelay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93" name="Line 96"/>
            <p:cNvSpPr>
              <a:spLocks noChangeShapeType="1"/>
            </p:cNvSpPr>
            <p:nvPr/>
          </p:nvSpPr>
          <p:spPr bwMode="auto">
            <a:xfrm>
              <a:off x="3033" y="1809"/>
              <a:ext cx="39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794" name="Line 97"/>
            <p:cNvSpPr>
              <a:spLocks noChangeShapeType="1"/>
            </p:cNvSpPr>
            <p:nvPr/>
          </p:nvSpPr>
          <p:spPr bwMode="auto">
            <a:xfrm>
              <a:off x="1931" y="1719"/>
              <a:ext cx="7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795" name="Line 99"/>
            <p:cNvSpPr>
              <a:spLocks noChangeShapeType="1"/>
            </p:cNvSpPr>
            <p:nvPr/>
          </p:nvSpPr>
          <p:spPr bwMode="auto">
            <a:xfrm>
              <a:off x="1931" y="2172"/>
              <a:ext cx="36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796" name="Line 100"/>
            <p:cNvSpPr>
              <a:spLocks noChangeShapeType="1"/>
            </p:cNvSpPr>
            <p:nvPr/>
          </p:nvSpPr>
          <p:spPr bwMode="auto">
            <a:xfrm flipV="1">
              <a:off x="2293" y="1900"/>
              <a:ext cx="0" cy="28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797" name="Line 101"/>
            <p:cNvSpPr>
              <a:spLocks noChangeShapeType="1"/>
            </p:cNvSpPr>
            <p:nvPr/>
          </p:nvSpPr>
          <p:spPr bwMode="auto">
            <a:xfrm>
              <a:off x="2293" y="1900"/>
              <a:ext cx="38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" name="Group 108"/>
          <p:cNvGrpSpPr>
            <a:grpSpLocks/>
          </p:cNvGrpSpPr>
          <p:nvPr/>
        </p:nvGrpSpPr>
        <p:grpSpPr bwMode="auto">
          <a:xfrm>
            <a:off x="358775" y="2466975"/>
            <a:ext cx="2160588" cy="900113"/>
            <a:chOff x="226" y="1554"/>
            <a:chExt cx="1361" cy="567"/>
          </a:xfrm>
        </p:grpSpPr>
        <p:sp>
          <p:nvSpPr>
            <p:cNvPr id="73784" name="Text Box 29"/>
            <p:cNvSpPr txBox="1">
              <a:spLocks noChangeArrowheads="1"/>
            </p:cNvSpPr>
            <p:nvPr/>
          </p:nvSpPr>
          <p:spPr bwMode="auto">
            <a:xfrm>
              <a:off x="226" y="1554"/>
              <a:ext cx="9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 b="0"/>
                <a:t>x</a:t>
              </a:r>
            </a:p>
          </p:txBody>
        </p:sp>
        <p:grpSp>
          <p:nvGrpSpPr>
            <p:cNvPr id="10" name="Group 107"/>
            <p:cNvGrpSpPr>
              <a:grpSpLocks/>
            </p:cNvGrpSpPr>
            <p:nvPr/>
          </p:nvGrpSpPr>
          <p:grpSpPr bwMode="auto">
            <a:xfrm>
              <a:off x="387" y="1644"/>
              <a:ext cx="1200" cy="477"/>
              <a:chOff x="387" y="1644"/>
              <a:chExt cx="1200" cy="477"/>
            </a:xfrm>
          </p:grpSpPr>
          <p:sp>
            <p:nvSpPr>
              <p:cNvPr id="73786" name="Line 103"/>
              <p:cNvSpPr>
                <a:spLocks noChangeShapeType="1"/>
              </p:cNvSpPr>
              <p:nvPr/>
            </p:nvSpPr>
            <p:spPr bwMode="auto">
              <a:xfrm>
                <a:off x="387" y="1667"/>
                <a:ext cx="120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3787" name="Line 104"/>
              <p:cNvSpPr>
                <a:spLocks noChangeShapeType="1"/>
              </p:cNvSpPr>
              <p:nvPr/>
            </p:nvSpPr>
            <p:spPr bwMode="auto">
              <a:xfrm>
                <a:off x="567" y="1667"/>
                <a:ext cx="0" cy="45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3788" name="Line 105"/>
              <p:cNvSpPr>
                <a:spLocks noChangeShapeType="1"/>
              </p:cNvSpPr>
              <p:nvPr/>
            </p:nvSpPr>
            <p:spPr bwMode="auto">
              <a:xfrm>
                <a:off x="567" y="2121"/>
                <a:ext cx="102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3789" name="Oval 106"/>
              <p:cNvSpPr>
                <a:spLocks noChangeArrowheads="1"/>
              </p:cNvSpPr>
              <p:nvPr/>
            </p:nvSpPr>
            <p:spPr bwMode="auto">
              <a:xfrm>
                <a:off x="544" y="1644"/>
                <a:ext cx="46" cy="46"/>
              </a:xfrm>
              <a:prstGeom prst="ellipse">
                <a:avLst/>
              </a:prstGeom>
              <a:solidFill>
                <a:schemeClr val="tx2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1" name="Group 114"/>
          <p:cNvGrpSpPr>
            <a:grpSpLocks/>
          </p:cNvGrpSpPr>
          <p:nvPr/>
        </p:nvGrpSpPr>
        <p:grpSpPr bwMode="auto">
          <a:xfrm>
            <a:off x="1800225" y="2276475"/>
            <a:ext cx="5638800" cy="649288"/>
            <a:chOff x="1134" y="1434"/>
            <a:chExt cx="3552" cy="409"/>
          </a:xfrm>
        </p:grpSpPr>
        <p:sp>
          <p:nvSpPr>
            <p:cNvPr id="73779" name="Line 109"/>
            <p:cNvSpPr>
              <a:spLocks noChangeShapeType="1"/>
            </p:cNvSpPr>
            <p:nvPr/>
          </p:nvSpPr>
          <p:spPr bwMode="auto">
            <a:xfrm flipV="1">
              <a:off x="4663" y="1434"/>
              <a:ext cx="0" cy="37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780" name="Line 110"/>
            <p:cNvSpPr>
              <a:spLocks noChangeShapeType="1"/>
            </p:cNvSpPr>
            <p:nvPr/>
          </p:nvSpPr>
          <p:spPr bwMode="auto">
            <a:xfrm flipH="1">
              <a:off x="1134" y="1434"/>
              <a:ext cx="353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781" name="Oval 111"/>
            <p:cNvSpPr>
              <a:spLocks noChangeArrowheads="1"/>
            </p:cNvSpPr>
            <p:nvPr/>
          </p:nvSpPr>
          <p:spPr bwMode="auto">
            <a:xfrm>
              <a:off x="4640" y="1797"/>
              <a:ext cx="46" cy="46"/>
            </a:xfrm>
            <a:prstGeom prst="ellipse">
              <a:avLst/>
            </a:prstGeom>
            <a:solidFill>
              <a:schemeClr val="tx2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82" name="Line 112"/>
            <p:cNvSpPr>
              <a:spLocks noChangeShapeType="1"/>
            </p:cNvSpPr>
            <p:nvPr/>
          </p:nvSpPr>
          <p:spPr bwMode="auto">
            <a:xfrm flipH="1" flipV="1">
              <a:off x="1134" y="1758"/>
              <a:ext cx="45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783" name="Line 113"/>
            <p:cNvSpPr>
              <a:spLocks noChangeShapeType="1"/>
            </p:cNvSpPr>
            <p:nvPr/>
          </p:nvSpPr>
          <p:spPr bwMode="auto">
            <a:xfrm>
              <a:off x="1134" y="1434"/>
              <a:ext cx="0" cy="31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" name="Group 119"/>
          <p:cNvGrpSpPr>
            <a:grpSpLocks/>
          </p:cNvGrpSpPr>
          <p:nvPr/>
        </p:nvGrpSpPr>
        <p:grpSpPr bwMode="auto">
          <a:xfrm>
            <a:off x="1800225" y="3579813"/>
            <a:ext cx="5651500" cy="677862"/>
            <a:chOff x="1134" y="2255"/>
            <a:chExt cx="3560" cy="427"/>
          </a:xfrm>
        </p:grpSpPr>
        <p:sp>
          <p:nvSpPr>
            <p:cNvPr id="73775" name="Line 115"/>
            <p:cNvSpPr>
              <a:spLocks noChangeShapeType="1"/>
            </p:cNvSpPr>
            <p:nvPr/>
          </p:nvSpPr>
          <p:spPr bwMode="auto">
            <a:xfrm flipH="1">
              <a:off x="1134" y="2659"/>
              <a:ext cx="353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776" name="Line 116"/>
            <p:cNvSpPr>
              <a:spLocks noChangeShapeType="1"/>
            </p:cNvSpPr>
            <p:nvPr/>
          </p:nvSpPr>
          <p:spPr bwMode="auto">
            <a:xfrm flipV="1">
              <a:off x="1134" y="2255"/>
              <a:ext cx="0" cy="40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777" name="Line 117"/>
            <p:cNvSpPr>
              <a:spLocks noChangeShapeType="1"/>
            </p:cNvSpPr>
            <p:nvPr/>
          </p:nvSpPr>
          <p:spPr bwMode="auto">
            <a:xfrm>
              <a:off x="1134" y="2255"/>
              <a:ext cx="45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778" name="Oval 118"/>
            <p:cNvSpPr>
              <a:spLocks noChangeArrowheads="1"/>
            </p:cNvSpPr>
            <p:nvPr/>
          </p:nvSpPr>
          <p:spPr bwMode="auto">
            <a:xfrm>
              <a:off x="4648" y="2636"/>
              <a:ext cx="46" cy="4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3" name="Group 141"/>
          <p:cNvGrpSpPr>
            <a:grpSpLocks/>
          </p:cNvGrpSpPr>
          <p:nvPr/>
        </p:nvGrpSpPr>
        <p:grpSpPr bwMode="auto">
          <a:xfrm>
            <a:off x="863600" y="2673350"/>
            <a:ext cx="6445250" cy="3419475"/>
            <a:chOff x="544" y="1684"/>
            <a:chExt cx="4060" cy="2154"/>
          </a:xfrm>
        </p:grpSpPr>
        <p:sp>
          <p:nvSpPr>
            <p:cNvPr id="73756" name="AutoShape 142"/>
            <p:cNvSpPr>
              <a:spLocks noChangeArrowheads="1"/>
            </p:cNvSpPr>
            <p:nvPr/>
          </p:nvSpPr>
          <p:spPr bwMode="auto">
            <a:xfrm>
              <a:off x="1587" y="3117"/>
              <a:ext cx="344" cy="336"/>
            </a:xfrm>
            <a:prstGeom prst="flowChartDelay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4" name="Group 143"/>
            <p:cNvGrpSpPr>
              <a:grpSpLocks/>
            </p:cNvGrpSpPr>
            <p:nvPr/>
          </p:nvGrpSpPr>
          <p:grpSpPr bwMode="auto">
            <a:xfrm>
              <a:off x="544" y="1684"/>
              <a:ext cx="4060" cy="2154"/>
              <a:chOff x="544" y="1684"/>
              <a:chExt cx="4060" cy="2154"/>
            </a:xfrm>
          </p:grpSpPr>
          <p:sp>
            <p:nvSpPr>
              <p:cNvPr id="73758" name="Oval 144"/>
              <p:cNvSpPr>
                <a:spLocks noChangeArrowheads="1"/>
              </p:cNvSpPr>
              <p:nvPr/>
            </p:nvSpPr>
            <p:spPr bwMode="auto">
              <a:xfrm>
                <a:off x="544" y="2091"/>
                <a:ext cx="46" cy="46"/>
              </a:xfrm>
              <a:prstGeom prst="ellipse">
                <a:avLst/>
              </a:prstGeom>
              <a:solidFill>
                <a:schemeClr val="tx2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759" name="Freeform 145"/>
              <p:cNvSpPr>
                <a:spLocks/>
              </p:cNvSpPr>
              <p:nvPr/>
            </p:nvSpPr>
            <p:spPr bwMode="auto">
              <a:xfrm>
                <a:off x="2636" y="2750"/>
                <a:ext cx="397" cy="322"/>
              </a:xfrm>
              <a:custGeom>
                <a:avLst/>
                <a:gdLst>
                  <a:gd name="T0" fmla="*/ 2147483647 w 40"/>
                  <a:gd name="T1" fmla="*/ 2147483647 h 30"/>
                  <a:gd name="T2" fmla="*/ 2147483647 w 40"/>
                  <a:gd name="T3" fmla="*/ 2147483647 h 30"/>
                  <a:gd name="T4" fmla="*/ 2147483647 w 40"/>
                  <a:gd name="T5" fmla="*/ 2147483647 h 30"/>
                  <a:gd name="T6" fmla="*/ 0 w 40"/>
                  <a:gd name="T7" fmla="*/ 2147483647 h 30"/>
                  <a:gd name="T8" fmla="*/ 0 w 40"/>
                  <a:gd name="T9" fmla="*/ 0 h 30"/>
                  <a:gd name="T10" fmla="*/ 0 w 40"/>
                  <a:gd name="T11" fmla="*/ 0 h 30"/>
                  <a:gd name="T12" fmla="*/ 2147483647 w 40"/>
                  <a:gd name="T13" fmla="*/ 0 h 30"/>
                  <a:gd name="T14" fmla="*/ 2147483647 w 40"/>
                  <a:gd name="T15" fmla="*/ 2147483647 h 3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40"/>
                  <a:gd name="T25" fmla="*/ 0 h 30"/>
                  <a:gd name="T26" fmla="*/ 40 w 40"/>
                  <a:gd name="T27" fmla="*/ 30 h 3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40" h="30">
                    <a:moveTo>
                      <a:pt x="40" y="15"/>
                    </a:moveTo>
                    <a:cubicBezTo>
                      <a:pt x="35" y="23"/>
                      <a:pt x="25" y="28"/>
                      <a:pt x="12" y="30"/>
                    </a:cubicBezTo>
                    <a:lnTo>
                      <a:pt x="0" y="30"/>
                    </a:lnTo>
                    <a:cubicBezTo>
                      <a:pt x="8" y="21"/>
                      <a:pt x="8" y="10"/>
                      <a:pt x="0" y="0"/>
                    </a:cubicBezTo>
                    <a:lnTo>
                      <a:pt x="12" y="0"/>
                    </a:lnTo>
                    <a:cubicBezTo>
                      <a:pt x="25" y="2"/>
                      <a:pt x="35" y="8"/>
                      <a:pt x="40" y="15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3760" name="Line 146"/>
              <p:cNvSpPr>
                <a:spLocks noChangeShapeType="1"/>
              </p:cNvSpPr>
              <p:nvPr/>
            </p:nvSpPr>
            <p:spPr bwMode="auto">
              <a:xfrm>
                <a:off x="3033" y="2921"/>
                <a:ext cx="39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3761" name="Line 147"/>
              <p:cNvSpPr>
                <a:spLocks noChangeShapeType="1"/>
              </p:cNvSpPr>
              <p:nvPr/>
            </p:nvSpPr>
            <p:spPr bwMode="auto">
              <a:xfrm>
                <a:off x="2472" y="2831"/>
                <a:ext cx="207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3762" name="Line 148"/>
              <p:cNvSpPr>
                <a:spLocks noChangeShapeType="1"/>
              </p:cNvSpPr>
              <p:nvPr/>
            </p:nvSpPr>
            <p:spPr bwMode="auto">
              <a:xfrm>
                <a:off x="1931" y="3284"/>
                <a:ext cx="36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3763" name="Line 149"/>
              <p:cNvSpPr>
                <a:spLocks noChangeShapeType="1"/>
              </p:cNvSpPr>
              <p:nvPr/>
            </p:nvSpPr>
            <p:spPr bwMode="auto">
              <a:xfrm flipV="1">
                <a:off x="2293" y="3012"/>
                <a:ext cx="0" cy="28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3764" name="Line 150"/>
              <p:cNvSpPr>
                <a:spLocks noChangeShapeType="1"/>
              </p:cNvSpPr>
              <p:nvPr/>
            </p:nvSpPr>
            <p:spPr bwMode="auto">
              <a:xfrm>
                <a:off x="2293" y="3012"/>
                <a:ext cx="38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3765" name="Line 151"/>
              <p:cNvSpPr>
                <a:spLocks noChangeShapeType="1"/>
              </p:cNvSpPr>
              <p:nvPr/>
            </p:nvSpPr>
            <p:spPr bwMode="auto">
              <a:xfrm>
                <a:off x="2472" y="1719"/>
                <a:ext cx="0" cy="111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3766" name="Oval 152"/>
              <p:cNvSpPr>
                <a:spLocks noChangeArrowheads="1"/>
              </p:cNvSpPr>
              <p:nvPr/>
            </p:nvSpPr>
            <p:spPr bwMode="auto">
              <a:xfrm>
                <a:off x="2449" y="1684"/>
                <a:ext cx="46" cy="46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767" name="Line 153"/>
              <p:cNvSpPr>
                <a:spLocks noChangeShapeType="1"/>
              </p:cNvSpPr>
              <p:nvPr/>
            </p:nvSpPr>
            <p:spPr bwMode="auto">
              <a:xfrm>
                <a:off x="567" y="2121"/>
                <a:ext cx="0" cy="110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3768" name="Line 154"/>
              <p:cNvSpPr>
                <a:spLocks noChangeShapeType="1"/>
              </p:cNvSpPr>
              <p:nvPr/>
            </p:nvSpPr>
            <p:spPr bwMode="auto">
              <a:xfrm flipV="1">
                <a:off x="567" y="3226"/>
                <a:ext cx="102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3769" name="Line 155"/>
              <p:cNvSpPr>
                <a:spLocks noChangeShapeType="1"/>
              </p:cNvSpPr>
              <p:nvPr/>
            </p:nvSpPr>
            <p:spPr bwMode="auto">
              <a:xfrm>
                <a:off x="4332" y="3226"/>
                <a:ext cx="27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3770" name="Oval 156"/>
              <p:cNvSpPr>
                <a:spLocks noChangeArrowheads="1"/>
              </p:cNvSpPr>
              <p:nvPr/>
            </p:nvSpPr>
            <p:spPr bwMode="auto">
              <a:xfrm>
                <a:off x="4241" y="3181"/>
                <a:ext cx="98" cy="86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771" name="Line 157"/>
              <p:cNvSpPr>
                <a:spLocks noChangeShapeType="1"/>
              </p:cNvSpPr>
              <p:nvPr/>
            </p:nvSpPr>
            <p:spPr bwMode="auto">
              <a:xfrm>
                <a:off x="4604" y="3226"/>
                <a:ext cx="0" cy="61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3772" name="Line 158"/>
              <p:cNvSpPr>
                <a:spLocks noChangeShapeType="1"/>
              </p:cNvSpPr>
              <p:nvPr/>
            </p:nvSpPr>
            <p:spPr bwMode="auto">
              <a:xfrm flipH="1">
                <a:off x="1338" y="3838"/>
                <a:ext cx="326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3773" name="Line 159"/>
              <p:cNvSpPr>
                <a:spLocks noChangeShapeType="1"/>
              </p:cNvSpPr>
              <p:nvPr/>
            </p:nvSpPr>
            <p:spPr bwMode="auto">
              <a:xfrm flipV="1">
                <a:off x="1338" y="3362"/>
                <a:ext cx="0" cy="47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3774" name="Line 160"/>
              <p:cNvSpPr>
                <a:spLocks noChangeShapeType="1"/>
              </p:cNvSpPr>
              <p:nvPr/>
            </p:nvSpPr>
            <p:spPr bwMode="auto">
              <a:xfrm>
                <a:off x="1338" y="3362"/>
                <a:ext cx="24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5" name="Group 171"/>
          <p:cNvGrpSpPr>
            <a:grpSpLocks/>
          </p:cNvGrpSpPr>
          <p:nvPr/>
        </p:nvGrpSpPr>
        <p:grpSpPr bwMode="auto">
          <a:xfrm>
            <a:off x="4298950" y="3367088"/>
            <a:ext cx="1168400" cy="3238500"/>
            <a:chOff x="2708" y="2121"/>
            <a:chExt cx="736" cy="2040"/>
          </a:xfrm>
        </p:grpSpPr>
        <p:sp>
          <p:nvSpPr>
            <p:cNvPr id="73751" name="Text Box 64"/>
            <p:cNvSpPr txBox="1">
              <a:spLocks noChangeArrowheads="1"/>
            </p:cNvSpPr>
            <p:nvPr/>
          </p:nvSpPr>
          <p:spPr bwMode="auto">
            <a:xfrm>
              <a:off x="2708" y="3969"/>
              <a:ext cx="37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 b="0"/>
                <a:t>clock</a:t>
              </a:r>
            </a:p>
          </p:txBody>
        </p:sp>
        <p:sp>
          <p:nvSpPr>
            <p:cNvPr id="73752" name="Line 165"/>
            <p:cNvSpPr>
              <a:spLocks noChangeShapeType="1"/>
            </p:cNvSpPr>
            <p:nvPr/>
          </p:nvSpPr>
          <p:spPr bwMode="auto">
            <a:xfrm flipH="1">
              <a:off x="3129" y="2121"/>
              <a:ext cx="31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753" name="Line 166"/>
            <p:cNvSpPr>
              <a:spLocks noChangeShapeType="1"/>
            </p:cNvSpPr>
            <p:nvPr/>
          </p:nvSpPr>
          <p:spPr bwMode="auto">
            <a:xfrm>
              <a:off x="3129" y="2121"/>
              <a:ext cx="0" cy="19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754" name="Line 167"/>
            <p:cNvSpPr>
              <a:spLocks noChangeShapeType="1"/>
            </p:cNvSpPr>
            <p:nvPr/>
          </p:nvSpPr>
          <p:spPr bwMode="auto">
            <a:xfrm flipH="1">
              <a:off x="3129" y="3226"/>
              <a:ext cx="27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755" name="Oval 168"/>
            <p:cNvSpPr>
              <a:spLocks noChangeArrowheads="1"/>
            </p:cNvSpPr>
            <p:nvPr/>
          </p:nvSpPr>
          <p:spPr bwMode="auto">
            <a:xfrm>
              <a:off x="3086" y="3173"/>
              <a:ext cx="85" cy="9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" name="Group 170"/>
          <p:cNvGrpSpPr>
            <a:grpSpLocks/>
          </p:cNvGrpSpPr>
          <p:nvPr/>
        </p:nvGrpSpPr>
        <p:grpSpPr bwMode="auto">
          <a:xfrm>
            <a:off x="5124450" y="4060825"/>
            <a:ext cx="860425" cy="2544763"/>
            <a:chOff x="3228" y="2558"/>
            <a:chExt cx="542" cy="1603"/>
          </a:xfrm>
        </p:grpSpPr>
        <p:grpSp>
          <p:nvGrpSpPr>
            <p:cNvPr id="17" name="Group 164"/>
            <p:cNvGrpSpPr>
              <a:grpSpLocks/>
            </p:cNvGrpSpPr>
            <p:nvPr/>
          </p:nvGrpSpPr>
          <p:grpSpPr bwMode="auto">
            <a:xfrm>
              <a:off x="3271" y="2558"/>
              <a:ext cx="499" cy="1603"/>
              <a:chOff x="3271" y="2558"/>
              <a:chExt cx="499" cy="1603"/>
            </a:xfrm>
          </p:grpSpPr>
          <p:sp>
            <p:nvSpPr>
              <p:cNvPr id="73747" name="Text Box 65"/>
              <p:cNvSpPr txBox="1">
                <a:spLocks noChangeArrowheads="1"/>
              </p:cNvSpPr>
              <p:nvPr/>
            </p:nvSpPr>
            <p:spPr bwMode="auto">
              <a:xfrm>
                <a:off x="3364" y="3969"/>
                <a:ext cx="406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000" b="0"/>
                  <a:t>reset</a:t>
                </a:r>
              </a:p>
            </p:txBody>
          </p:sp>
          <p:sp>
            <p:nvSpPr>
              <p:cNvPr id="73748" name="Line 161"/>
              <p:cNvSpPr>
                <a:spLocks noChangeShapeType="1"/>
              </p:cNvSpPr>
              <p:nvPr/>
            </p:nvSpPr>
            <p:spPr bwMode="auto">
              <a:xfrm flipH="1">
                <a:off x="3271" y="2558"/>
                <a:ext cx="145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3749" name="Line 162"/>
              <p:cNvSpPr>
                <a:spLocks noChangeShapeType="1"/>
              </p:cNvSpPr>
              <p:nvPr/>
            </p:nvSpPr>
            <p:spPr bwMode="auto">
              <a:xfrm>
                <a:off x="3271" y="2568"/>
                <a:ext cx="0" cy="149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3750" name="Line 163"/>
              <p:cNvSpPr>
                <a:spLocks noChangeShapeType="1"/>
              </p:cNvSpPr>
              <p:nvPr/>
            </p:nvSpPr>
            <p:spPr bwMode="auto">
              <a:xfrm flipH="1">
                <a:off x="3271" y="3663"/>
                <a:ext cx="145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3746" name="Oval 169"/>
            <p:cNvSpPr>
              <a:spLocks noChangeArrowheads="1"/>
            </p:cNvSpPr>
            <p:nvPr/>
          </p:nvSpPr>
          <p:spPr bwMode="auto">
            <a:xfrm>
              <a:off x="3228" y="3616"/>
              <a:ext cx="85" cy="9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B71635D-14EF-478E-9EF6-66778C446C1A}"/>
              </a:ext>
            </a:extLst>
          </p:cNvPr>
          <p:cNvCxnSpPr>
            <a:cxnSpLocks/>
          </p:cNvCxnSpPr>
          <p:nvPr/>
        </p:nvCxnSpPr>
        <p:spPr>
          <a:xfrm flipV="1">
            <a:off x="900113" y="3973632"/>
            <a:ext cx="6840239" cy="1468"/>
          </a:xfrm>
          <a:prstGeom prst="line">
            <a:avLst/>
          </a:prstGeom>
          <a:ln w="28575"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7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7267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62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tr-TR" dirty="0"/>
              <a:t>Synthesis with JK</a:t>
            </a:r>
            <a:r>
              <a:rPr lang="en-US" dirty="0"/>
              <a:t> Flip-Flops</a:t>
            </a:r>
            <a:r>
              <a:rPr lang="tr-TR" dirty="0"/>
              <a:t> and MUXs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B3BC0E-0274-4B47-92C7-B53DB0B4D7B1}" type="slidenum">
              <a:rPr lang="en-US" altLang="en-US" smtClean="0"/>
              <a:pPr>
                <a:defRPr/>
              </a:pPr>
              <a:t>47</a:t>
            </a:fld>
            <a:endParaRPr lang="en-US" altLang="en-US"/>
          </a:p>
        </p:txBody>
      </p:sp>
      <p:grpSp>
        <p:nvGrpSpPr>
          <p:cNvPr id="47" name="Group 46"/>
          <p:cNvGrpSpPr/>
          <p:nvPr/>
        </p:nvGrpSpPr>
        <p:grpSpPr>
          <a:xfrm>
            <a:off x="683568" y="1255620"/>
            <a:ext cx="2636676" cy="3361512"/>
            <a:chOff x="683568" y="1255620"/>
            <a:chExt cx="2636676" cy="3361512"/>
          </a:xfrm>
        </p:grpSpPr>
        <p:sp>
          <p:nvSpPr>
            <p:cNvPr id="5" name="Oval 4"/>
            <p:cNvSpPr/>
            <p:nvPr/>
          </p:nvSpPr>
          <p:spPr>
            <a:xfrm>
              <a:off x="683568" y="1255620"/>
              <a:ext cx="288032" cy="324036"/>
            </a:xfrm>
            <a:prstGeom prst="ellipse">
              <a:avLst/>
            </a:prstGeom>
            <a:solidFill>
              <a:schemeClr val="accent1"/>
            </a:solidFill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6" name="Oval 5"/>
            <p:cNvSpPr/>
            <p:nvPr/>
          </p:nvSpPr>
          <p:spPr>
            <a:xfrm>
              <a:off x="1124000" y="1255620"/>
              <a:ext cx="288032" cy="324036"/>
            </a:xfrm>
            <a:prstGeom prst="ellipse">
              <a:avLst/>
            </a:prstGeom>
            <a:solidFill>
              <a:schemeClr val="accent1"/>
            </a:solidFill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7" name="Oval 6"/>
            <p:cNvSpPr/>
            <p:nvPr/>
          </p:nvSpPr>
          <p:spPr>
            <a:xfrm>
              <a:off x="1600436" y="1255620"/>
              <a:ext cx="288032" cy="324036"/>
            </a:xfrm>
            <a:prstGeom prst="ellipse">
              <a:avLst/>
            </a:prstGeom>
            <a:solidFill>
              <a:schemeClr val="accent1"/>
            </a:solidFill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8" name="Oval 7"/>
            <p:cNvSpPr/>
            <p:nvPr/>
          </p:nvSpPr>
          <p:spPr>
            <a:xfrm>
              <a:off x="683568" y="1732056"/>
              <a:ext cx="288032" cy="324036"/>
            </a:xfrm>
            <a:prstGeom prst="ellipse">
              <a:avLst/>
            </a:prstGeom>
            <a:noFill/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9" name="Oval 8"/>
            <p:cNvSpPr/>
            <p:nvPr/>
          </p:nvSpPr>
          <p:spPr>
            <a:xfrm>
              <a:off x="1124000" y="1732056"/>
              <a:ext cx="288032" cy="324036"/>
            </a:xfrm>
            <a:prstGeom prst="ellipse">
              <a:avLst/>
            </a:prstGeom>
            <a:solidFill>
              <a:schemeClr val="accent1"/>
            </a:solidFill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0" name="Oval 9"/>
            <p:cNvSpPr/>
            <p:nvPr/>
          </p:nvSpPr>
          <p:spPr>
            <a:xfrm>
              <a:off x="1600436" y="1732056"/>
              <a:ext cx="288032" cy="324036"/>
            </a:xfrm>
            <a:prstGeom prst="ellipse">
              <a:avLst/>
            </a:prstGeom>
            <a:solidFill>
              <a:schemeClr val="accent1"/>
            </a:solidFill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1" name="Oval 10"/>
            <p:cNvSpPr/>
            <p:nvPr/>
          </p:nvSpPr>
          <p:spPr>
            <a:xfrm>
              <a:off x="2040868" y="1732056"/>
              <a:ext cx="288032" cy="324036"/>
            </a:xfrm>
            <a:prstGeom prst="ellipse">
              <a:avLst/>
            </a:prstGeom>
            <a:solidFill>
              <a:schemeClr val="accent1"/>
            </a:solidFill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2" name="Oval 11"/>
            <p:cNvSpPr/>
            <p:nvPr/>
          </p:nvSpPr>
          <p:spPr>
            <a:xfrm>
              <a:off x="1600436" y="2240868"/>
              <a:ext cx="288032" cy="324036"/>
            </a:xfrm>
            <a:prstGeom prst="ellipse">
              <a:avLst/>
            </a:prstGeom>
            <a:solidFill>
              <a:schemeClr val="accent1"/>
            </a:solidFill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3" name="Oval 12"/>
            <p:cNvSpPr/>
            <p:nvPr/>
          </p:nvSpPr>
          <p:spPr>
            <a:xfrm>
              <a:off x="2040868" y="2240868"/>
              <a:ext cx="288032" cy="324036"/>
            </a:xfrm>
            <a:prstGeom prst="ellipse">
              <a:avLst/>
            </a:prstGeom>
            <a:solidFill>
              <a:schemeClr val="accent1"/>
            </a:solidFill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4" name="Oval 13"/>
            <p:cNvSpPr/>
            <p:nvPr/>
          </p:nvSpPr>
          <p:spPr>
            <a:xfrm>
              <a:off x="2536540" y="2240868"/>
              <a:ext cx="288032" cy="324036"/>
            </a:xfrm>
            <a:prstGeom prst="ellipse">
              <a:avLst/>
            </a:prstGeom>
            <a:solidFill>
              <a:schemeClr val="accent1"/>
            </a:solidFill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5" name="Oval 14"/>
            <p:cNvSpPr/>
            <p:nvPr/>
          </p:nvSpPr>
          <p:spPr>
            <a:xfrm>
              <a:off x="2040868" y="2780928"/>
              <a:ext cx="288032" cy="324036"/>
            </a:xfrm>
            <a:prstGeom prst="ellipse">
              <a:avLst/>
            </a:prstGeom>
            <a:solidFill>
              <a:schemeClr val="accent1"/>
            </a:solidFill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6" name="Oval 15"/>
            <p:cNvSpPr/>
            <p:nvPr/>
          </p:nvSpPr>
          <p:spPr>
            <a:xfrm>
              <a:off x="2536540" y="2780928"/>
              <a:ext cx="288032" cy="324036"/>
            </a:xfrm>
            <a:prstGeom prst="ellipse">
              <a:avLst/>
            </a:prstGeom>
            <a:solidFill>
              <a:schemeClr val="accent1"/>
            </a:solidFill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7" name="Oval 16"/>
            <p:cNvSpPr/>
            <p:nvPr/>
          </p:nvSpPr>
          <p:spPr>
            <a:xfrm>
              <a:off x="3032212" y="2780928"/>
              <a:ext cx="288032" cy="324036"/>
            </a:xfrm>
            <a:prstGeom prst="ellipse">
              <a:avLst/>
            </a:prstGeom>
            <a:solidFill>
              <a:schemeClr val="accent1"/>
            </a:solidFill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8" name="Oval 17"/>
            <p:cNvSpPr/>
            <p:nvPr/>
          </p:nvSpPr>
          <p:spPr>
            <a:xfrm>
              <a:off x="2040868" y="1255620"/>
              <a:ext cx="288032" cy="324036"/>
            </a:xfrm>
            <a:prstGeom prst="ellipse">
              <a:avLst/>
            </a:prstGeom>
            <a:noFill/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9" name="Oval 18"/>
            <p:cNvSpPr/>
            <p:nvPr/>
          </p:nvSpPr>
          <p:spPr>
            <a:xfrm>
              <a:off x="2536540" y="1255620"/>
              <a:ext cx="288032" cy="324036"/>
            </a:xfrm>
            <a:prstGeom prst="ellipse">
              <a:avLst/>
            </a:prstGeom>
            <a:noFill/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20" name="Oval 19"/>
            <p:cNvSpPr/>
            <p:nvPr/>
          </p:nvSpPr>
          <p:spPr>
            <a:xfrm>
              <a:off x="2536540" y="1722438"/>
              <a:ext cx="288032" cy="324036"/>
            </a:xfrm>
            <a:prstGeom prst="ellipse">
              <a:avLst/>
            </a:prstGeom>
            <a:noFill/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21" name="Oval 20"/>
            <p:cNvSpPr/>
            <p:nvPr/>
          </p:nvSpPr>
          <p:spPr>
            <a:xfrm>
              <a:off x="3032212" y="1255620"/>
              <a:ext cx="288032" cy="324036"/>
            </a:xfrm>
            <a:prstGeom prst="ellipse">
              <a:avLst/>
            </a:prstGeom>
            <a:noFill/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22" name="Oval 21"/>
            <p:cNvSpPr/>
            <p:nvPr/>
          </p:nvSpPr>
          <p:spPr>
            <a:xfrm>
              <a:off x="3032212" y="1732056"/>
              <a:ext cx="288032" cy="324036"/>
            </a:xfrm>
            <a:prstGeom prst="ellipse">
              <a:avLst/>
            </a:prstGeom>
            <a:noFill/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23" name="Oval 22"/>
            <p:cNvSpPr/>
            <p:nvPr/>
          </p:nvSpPr>
          <p:spPr>
            <a:xfrm>
              <a:off x="3032212" y="2240868"/>
              <a:ext cx="288032" cy="324036"/>
            </a:xfrm>
            <a:prstGeom prst="ellipse">
              <a:avLst/>
            </a:prstGeom>
            <a:noFill/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24" name="Oval 23"/>
            <p:cNvSpPr/>
            <p:nvPr/>
          </p:nvSpPr>
          <p:spPr>
            <a:xfrm>
              <a:off x="683568" y="2240868"/>
              <a:ext cx="288032" cy="324036"/>
            </a:xfrm>
            <a:prstGeom prst="ellipse">
              <a:avLst/>
            </a:prstGeom>
            <a:noFill/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25" name="Oval 24"/>
            <p:cNvSpPr/>
            <p:nvPr/>
          </p:nvSpPr>
          <p:spPr>
            <a:xfrm>
              <a:off x="1124000" y="2240868"/>
              <a:ext cx="288032" cy="324036"/>
            </a:xfrm>
            <a:prstGeom prst="ellipse">
              <a:avLst/>
            </a:prstGeom>
            <a:noFill/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26" name="Oval 25"/>
            <p:cNvSpPr/>
            <p:nvPr/>
          </p:nvSpPr>
          <p:spPr>
            <a:xfrm>
              <a:off x="683568" y="2780928"/>
              <a:ext cx="288032" cy="324036"/>
            </a:xfrm>
            <a:prstGeom prst="ellipse">
              <a:avLst/>
            </a:prstGeom>
            <a:noFill/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27" name="Oval 26"/>
            <p:cNvSpPr/>
            <p:nvPr/>
          </p:nvSpPr>
          <p:spPr>
            <a:xfrm>
              <a:off x="1124000" y="2780928"/>
              <a:ext cx="288032" cy="324036"/>
            </a:xfrm>
            <a:prstGeom prst="ellipse">
              <a:avLst/>
            </a:prstGeom>
            <a:noFill/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28" name="Oval 27"/>
            <p:cNvSpPr/>
            <p:nvPr/>
          </p:nvSpPr>
          <p:spPr>
            <a:xfrm>
              <a:off x="1600436" y="2780928"/>
              <a:ext cx="288032" cy="324036"/>
            </a:xfrm>
            <a:prstGeom prst="ellipse">
              <a:avLst/>
            </a:prstGeom>
            <a:noFill/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29" name="Oval 28"/>
            <p:cNvSpPr/>
            <p:nvPr/>
          </p:nvSpPr>
          <p:spPr>
            <a:xfrm>
              <a:off x="1600436" y="3257364"/>
              <a:ext cx="288032" cy="324036"/>
            </a:xfrm>
            <a:prstGeom prst="ellipse">
              <a:avLst/>
            </a:prstGeom>
            <a:solidFill>
              <a:schemeClr val="accent1"/>
            </a:solidFill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30" name="Oval 29"/>
            <p:cNvSpPr/>
            <p:nvPr/>
          </p:nvSpPr>
          <p:spPr>
            <a:xfrm>
              <a:off x="2040868" y="3257364"/>
              <a:ext cx="288032" cy="324036"/>
            </a:xfrm>
            <a:prstGeom prst="ellipse">
              <a:avLst/>
            </a:prstGeom>
            <a:solidFill>
              <a:schemeClr val="accent1"/>
            </a:solidFill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31" name="Oval 30"/>
            <p:cNvSpPr/>
            <p:nvPr/>
          </p:nvSpPr>
          <p:spPr>
            <a:xfrm>
              <a:off x="2536540" y="3257364"/>
              <a:ext cx="288032" cy="324036"/>
            </a:xfrm>
            <a:prstGeom prst="ellipse">
              <a:avLst/>
            </a:prstGeom>
            <a:solidFill>
              <a:schemeClr val="accent1"/>
            </a:solidFill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32" name="Oval 31"/>
            <p:cNvSpPr/>
            <p:nvPr/>
          </p:nvSpPr>
          <p:spPr>
            <a:xfrm>
              <a:off x="1124000" y="3789040"/>
              <a:ext cx="288032" cy="324036"/>
            </a:xfrm>
            <a:prstGeom prst="ellipse">
              <a:avLst/>
            </a:prstGeom>
            <a:solidFill>
              <a:schemeClr val="accent1"/>
            </a:solidFill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33" name="Oval 32"/>
            <p:cNvSpPr/>
            <p:nvPr/>
          </p:nvSpPr>
          <p:spPr>
            <a:xfrm>
              <a:off x="1600436" y="3789040"/>
              <a:ext cx="288032" cy="324036"/>
            </a:xfrm>
            <a:prstGeom prst="ellipse">
              <a:avLst/>
            </a:prstGeom>
            <a:solidFill>
              <a:schemeClr val="accent1"/>
            </a:solidFill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34" name="Oval 33"/>
            <p:cNvSpPr/>
            <p:nvPr/>
          </p:nvSpPr>
          <p:spPr>
            <a:xfrm>
              <a:off x="2040868" y="3789040"/>
              <a:ext cx="288032" cy="324036"/>
            </a:xfrm>
            <a:prstGeom prst="ellipse">
              <a:avLst/>
            </a:prstGeom>
            <a:solidFill>
              <a:schemeClr val="accent1"/>
            </a:solidFill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35" name="Oval 34"/>
            <p:cNvSpPr/>
            <p:nvPr/>
          </p:nvSpPr>
          <p:spPr>
            <a:xfrm>
              <a:off x="683568" y="4293096"/>
              <a:ext cx="288032" cy="324036"/>
            </a:xfrm>
            <a:prstGeom prst="ellipse">
              <a:avLst/>
            </a:prstGeom>
            <a:solidFill>
              <a:schemeClr val="accent1"/>
            </a:solidFill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36" name="Oval 35"/>
            <p:cNvSpPr/>
            <p:nvPr/>
          </p:nvSpPr>
          <p:spPr>
            <a:xfrm>
              <a:off x="1124000" y="4293096"/>
              <a:ext cx="288032" cy="324036"/>
            </a:xfrm>
            <a:prstGeom prst="ellipse">
              <a:avLst/>
            </a:prstGeom>
            <a:solidFill>
              <a:schemeClr val="accent1"/>
            </a:solidFill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37" name="Oval 36"/>
            <p:cNvSpPr/>
            <p:nvPr/>
          </p:nvSpPr>
          <p:spPr>
            <a:xfrm>
              <a:off x="1600436" y="4293096"/>
              <a:ext cx="288032" cy="324036"/>
            </a:xfrm>
            <a:prstGeom prst="ellipse">
              <a:avLst/>
            </a:prstGeom>
            <a:solidFill>
              <a:schemeClr val="accent1"/>
            </a:solidFill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38" name="Oval 37"/>
            <p:cNvSpPr/>
            <p:nvPr/>
          </p:nvSpPr>
          <p:spPr>
            <a:xfrm>
              <a:off x="683568" y="3257364"/>
              <a:ext cx="288032" cy="324036"/>
            </a:xfrm>
            <a:prstGeom prst="ellipse">
              <a:avLst/>
            </a:prstGeom>
            <a:noFill/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39" name="Oval 38"/>
            <p:cNvSpPr/>
            <p:nvPr/>
          </p:nvSpPr>
          <p:spPr>
            <a:xfrm>
              <a:off x="683568" y="3789040"/>
              <a:ext cx="288032" cy="324036"/>
            </a:xfrm>
            <a:prstGeom prst="ellipse">
              <a:avLst/>
            </a:prstGeom>
            <a:noFill/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40" name="Oval 39"/>
            <p:cNvSpPr/>
            <p:nvPr/>
          </p:nvSpPr>
          <p:spPr>
            <a:xfrm>
              <a:off x="1124000" y="3257364"/>
              <a:ext cx="288032" cy="324036"/>
            </a:xfrm>
            <a:prstGeom prst="ellipse">
              <a:avLst/>
            </a:prstGeom>
            <a:noFill/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41" name="Oval 40"/>
            <p:cNvSpPr/>
            <p:nvPr/>
          </p:nvSpPr>
          <p:spPr>
            <a:xfrm>
              <a:off x="3032212" y="3257364"/>
              <a:ext cx="288032" cy="324036"/>
            </a:xfrm>
            <a:prstGeom prst="ellipse">
              <a:avLst/>
            </a:prstGeom>
            <a:noFill/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42" name="Oval 41"/>
            <p:cNvSpPr/>
            <p:nvPr/>
          </p:nvSpPr>
          <p:spPr>
            <a:xfrm>
              <a:off x="2536540" y="3789040"/>
              <a:ext cx="288032" cy="324036"/>
            </a:xfrm>
            <a:prstGeom prst="ellipse">
              <a:avLst/>
            </a:prstGeom>
            <a:noFill/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43" name="Oval 42"/>
            <p:cNvSpPr/>
            <p:nvPr/>
          </p:nvSpPr>
          <p:spPr>
            <a:xfrm>
              <a:off x="3032212" y="3789040"/>
              <a:ext cx="288032" cy="324036"/>
            </a:xfrm>
            <a:prstGeom prst="ellipse">
              <a:avLst/>
            </a:prstGeom>
            <a:noFill/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44" name="Oval 43"/>
            <p:cNvSpPr/>
            <p:nvPr/>
          </p:nvSpPr>
          <p:spPr>
            <a:xfrm>
              <a:off x="2040868" y="4293096"/>
              <a:ext cx="288032" cy="324036"/>
            </a:xfrm>
            <a:prstGeom prst="ellipse">
              <a:avLst/>
            </a:prstGeom>
            <a:noFill/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45" name="Oval 44"/>
            <p:cNvSpPr/>
            <p:nvPr/>
          </p:nvSpPr>
          <p:spPr>
            <a:xfrm>
              <a:off x="2536540" y="4293096"/>
              <a:ext cx="288032" cy="324036"/>
            </a:xfrm>
            <a:prstGeom prst="ellipse">
              <a:avLst/>
            </a:prstGeom>
            <a:noFill/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46" name="Oval 45"/>
            <p:cNvSpPr/>
            <p:nvPr/>
          </p:nvSpPr>
          <p:spPr>
            <a:xfrm>
              <a:off x="3032212" y="4293096"/>
              <a:ext cx="288032" cy="324036"/>
            </a:xfrm>
            <a:prstGeom prst="ellipse">
              <a:avLst/>
            </a:prstGeom>
            <a:noFill/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683568" y="5121189"/>
            <a:ext cx="3240360" cy="1600286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tr-TR" dirty="0"/>
              <a:t>6 shifting lights</a:t>
            </a:r>
          </a:p>
          <a:p>
            <a:pPr>
              <a:buFont typeface="Arial" pitchFamily="34" charset="0"/>
              <a:buChar char="•"/>
            </a:pPr>
            <a:r>
              <a:rPr lang="tr-TR" sz="3600" dirty="0">
                <a:sym typeface="Symbol"/>
              </a:rPr>
              <a:t></a:t>
            </a:r>
            <a:r>
              <a:rPr lang="tr-TR" dirty="0">
                <a:sym typeface="Symbol"/>
              </a:rPr>
              <a:t>= lojik-1</a:t>
            </a:r>
          </a:p>
          <a:p>
            <a:pPr>
              <a:buFont typeface="Arial" pitchFamily="34" charset="0"/>
              <a:buChar char="•"/>
            </a:pPr>
            <a:r>
              <a:rPr lang="tr-TR" dirty="0">
                <a:sym typeface="Symbol"/>
              </a:rPr>
              <a:t>O= lojik-0</a:t>
            </a:r>
            <a:endParaRPr lang="tr-TR" dirty="0"/>
          </a:p>
          <a:p>
            <a:endParaRPr lang="tr-TR" dirty="0"/>
          </a:p>
          <a:p>
            <a:endParaRPr lang="tr-TR" dirty="0"/>
          </a:p>
        </p:txBody>
      </p:sp>
      <p:sp>
        <p:nvSpPr>
          <p:cNvPr id="49" name="TextBox 48"/>
          <p:cNvSpPr txBox="1"/>
          <p:nvPr/>
        </p:nvSpPr>
        <p:spPr>
          <a:xfrm>
            <a:off x="4499992" y="1579656"/>
            <a:ext cx="33637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Number of states= 6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4499992" y="2193721"/>
            <a:ext cx="46620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Number of state variables= 3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4499992" y="3753036"/>
            <a:ext cx="36011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Number of Outputs= 6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4499992" y="2655386"/>
            <a:ext cx="38273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Number of flip-flops= 3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4499992" y="3257364"/>
            <a:ext cx="33796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Number of Inputs= 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build="allAtOnce"/>
      <p:bldP spid="49" grpId="0" build="allAtOnce"/>
      <p:bldP spid="50" grpId="0" build="allAtOnce"/>
      <p:bldP spid="51" grpId="0" build="allAtOnce"/>
      <p:bldP spid="52" grpId="0" build="allAtOnce"/>
      <p:bldP spid="53" grpId="0" build="allAtOnce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>
            <a:normAutofit/>
          </a:bodyPr>
          <a:lstStyle/>
          <a:p>
            <a:r>
              <a:rPr lang="tr-TR" dirty="0"/>
              <a:t>State Diagram &amp; 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B3BC0E-0274-4B47-92C7-B53DB0B4D7B1}" type="slidenum">
              <a:rPr lang="en-US" altLang="en-US" smtClean="0"/>
              <a:pPr>
                <a:defRPr/>
              </a:pPr>
              <a:t>48</a:t>
            </a:fld>
            <a:endParaRPr lang="en-US" altLang="en-US"/>
          </a:p>
        </p:txBody>
      </p:sp>
      <p:sp>
        <p:nvSpPr>
          <p:cNvPr id="6" name="Oval 4"/>
          <p:cNvSpPr>
            <a:spLocks noChangeArrowheads="1"/>
          </p:cNvSpPr>
          <p:nvPr/>
        </p:nvSpPr>
        <p:spPr bwMode="auto">
          <a:xfrm>
            <a:off x="1052756" y="1052872"/>
            <a:ext cx="647700" cy="53975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tr-TR" sz="2000" b="0" dirty="0">
                <a:solidFill>
                  <a:schemeClr val="bg1"/>
                </a:solidFill>
              </a:rPr>
              <a:t>D</a:t>
            </a:r>
            <a:r>
              <a:rPr lang="en-US" sz="2000" b="0" baseline="-25000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2565644" y="1052872"/>
            <a:ext cx="647700" cy="53975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tr-TR" sz="2000" b="0" dirty="0">
                <a:solidFill>
                  <a:schemeClr val="bg1"/>
                </a:solidFill>
              </a:rPr>
              <a:t>D</a:t>
            </a:r>
            <a:r>
              <a:rPr lang="en-US" sz="2000" b="0" baseline="-250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4077080" y="1052872"/>
            <a:ext cx="647700" cy="53975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tr-TR" sz="2000" b="0" dirty="0">
                <a:solidFill>
                  <a:schemeClr val="bg1"/>
                </a:solidFill>
              </a:rPr>
              <a:t>D</a:t>
            </a:r>
            <a:r>
              <a:rPr lang="en-US" sz="2000" b="0" baseline="-250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4077080" y="2205174"/>
            <a:ext cx="647700" cy="53975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tr-TR" sz="2000" b="0" dirty="0">
                <a:solidFill>
                  <a:schemeClr val="bg1"/>
                </a:solidFill>
              </a:rPr>
              <a:t>D</a:t>
            </a:r>
            <a:r>
              <a:rPr lang="en-US" sz="2000" b="0" baseline="-250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>
            <a:off x="1052756" y="2205174"/>
            <a:ext cx="647700" cy="53975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tr-TR" sz="2000" b="0" dirty="0">
                <a:solidFill>
                  <a:schemeClr val="bg1"/>
                </a:solidFill>
              </a:rPr>
              <a:t>D</a:t>
            </a:r>
            <a:r>
              <a:rPr lang="en-US" sz="2000" b="0" baseline="-25000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auto">
          <a:xfrm>
            <a:off x="2565644" y="2205174"/>
            <a:ext cx="647700" cy="53975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tr-TR" sz="2000" b="0" dirty="0">
                <a:solidFill>
                  <a:schemeClr val="bg1"/>
                </a:solidFill>
              </a:rPr>
              <a:t>D</a:t>
            </a:r>
            <a:r>
              <a:rPr lang="en-US" sz="2000" b="0" baseline="-25000" dirty="0">
                <a:solidFill>
                  <a:schemeClr val="bg1"/>
                </a:solidFill>
              </a:rPr>
              <a:t>4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1375812" y="1324335"/>
            <a:ext cx="3025912" cy="1188442"/>
            <a:chOff x="1186656" y="2620169"/>
            <a:chExt cx="3025912" cy="1188442"/>
          </a:xfrm>
        </p:grpSpPr>
        <p:cxnSp>
          <p:nvCxnSpPr>
            <p:cNvPr id="16" name="Straight Arrow Connector 15"/>
            <p:cNvCxnSpPr>
              <a:stCxn id="6" idx="6"/>
              <a:endCxn id="7" idx="2"/>
            </p:cNvCxnSpPr>
            <p:nvPr/>
          </p:nvCxnSpPr>
          <p:spPr>
            <a:xfrm>
              <a:off x="1511300" y="2654721"/>
              <a:ext cx="865188" cy="1588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3024188" y="2620169"/>
              <a:ext cx="865188" cy="1588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9" idx="4"/>
              <a:endCxn id="11" idx="0"/>
            </p:cNvCxnSpPr>
            <p:nvPr/>
          </p:nvCxnSpPr>
          <p:spPr>
            <a:xfrm rot="5400000">
              <a:off x="3905498" y="3230872"/>
              <a:ext cx="612552" cy="1588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11" idx="2"/>
              <a:endCxn id="13" idx="6"/>
            </p:cNvCxnSpPr>
            <p:nvPr/>
          </p:nvCxnSpPr>
          <p:spPr>
            <a:xfrm rot="10800000">
              <a:off x="3024188" y="3807023"/>
              <a:ext cx="863736" cy="1588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13" idx="2"/>
              <a:endCxn id="12" idx="6"/>
            </p:cNvCxnSpPr>
            <p:nvPr/>
          </p:nvCxnSpPr>
          <p:spPr>
            <a:xfrm rot="10800000">
              <a:off x="1511300" y="3807023"/>
              <a:ext cx="865188" cy="1588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12" idx="0"/>
              <a:endCxn id="6" idx="4"/>
            </p:cNvCxnSpPr>
            <p:nvPr/>
          </p:nvCxnSpPr>
          <p:spPr>
            <a:xfrm rot="5400000" flipH="1" flipV="1">
              <a:off x="881174" y="3230872"/>
              <a:ext cx="612552" cy="1588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116268" y="1016868"/>
            <a:ext cx="5355832" cy="1654598"/>
            <a:chOff x="1367644" y="1448780"/>
            <a:chExt cx="5355832" cy="1654598"/>
          </a:xfrm>
        </p:grpSpPr>
        <p:sp>
          <p:nvSpPr>
            <p:cNvPr id="27" name="TextBox 26"/>
            <p:cNvSpPr txBox="1"/>
            <p:nvPr/>
          </p:nvSpPr>
          <p:spPr>
            <a:xfrm>
              <a:off x="1367644" y="1448780"/>
              <a:ext cx="74732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/>
                <a:t>000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203848" y="1772816"/>
              <a:ext cx="74732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/>
                <a:t>001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976156" y="1527659"/>
              <a:ext cx="74732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/>
                <a:t>010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976156" y="2641713"/>
              <a:ext cx="74732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/>
                <a:t>011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364740" y="2391271"/>
              <a:ext cx="74732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/>
                <a:t>100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367644" y="2641713"/>
              <a:ext cx="74732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/>
                <a:t>101</a:t>
              </a:r>
            </a:p>
          </p:txBody>
        </p:sp>
      </p:grpSp>
      <p:sp>
        <p:nvSpPr>
          <p:cNvPr id="33" name="Rectangle 519"/>
          <p:cNvSpPr>
            <a:spLocks noChangeArrowheads="1"/>
          </p:cNvSpPr>
          <p:nvPr/>
        </p:nvSpPr>
        <p:spPr bwMode="auto">
          <a:xfrm>
            <a:off x="6116545" y="836712"/>
            <a:ext cx="187583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tr-TR" b="0" dirty="0"/>
              <a:t>Y</a:t>
            </a:r>
            <a:r>
              <a:rPr lang="en-US" b="0" dirty="0"/>
              <a:t> = J</a:t>
            </a:r>
            <a:r>
              <a:rPr lang="tr-TR" b="0" dirty="0"/>
              <a:t>y</a:t>
            </a:r>
            <a:r>
              <a:rPr lang="en-US" b="0" dirty="0"/>
              <a:t>’ + K’</a:t>
            </a:r>
            <a:r>
              <a:rPr lang="tr-TR" b="0" dirty="0"/>
              <a:t>y</a:t>
            </a:r>
            <a:endParaRPr lang="en-US" b="0" dirty="0"/>
          </a:p>
        </p:txBody>
      </p:sp>
      <p:graphicFrame>
        <p:nvGraphicFramePr>
          <p:cNvPr id="34" name="Group 548"/>
          <p:cNvGraphicFramePr>
            <a:graphicFrameLocks noGrp="1"/>
          </p:cNvGraphicFramePr>
          <p:nvPr/>
        </p:nvGraphicFramePr>
        <p:xfrm>
          <a:off x="5662972" y="1360475"/>
          <a:ext cx="3023828" cy="1768870"/>
        </p:xfrm>
        <a:graphic>
          <a:graphicData uri="http://schemas.openxmlformats.org/drawingml/2006/table">
            <a:tbl>
              <a:tblPr/>
              <a:tblGrid>
                <a:gridCol w="1007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9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72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377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J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Y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377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y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377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377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377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Q’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3" name="Line 344"/>
          <p:cNvSpPr>
            <a:spLocks noChangeShapeType="1"/>
          </p:cNvSpPr>
          <p:nvPr/>
        </p:nvSpPr>
        <p:spPr bwMode="auto">
          <a:xfrm>
            <a:off x="9128081" y="3710493"/>
            <a:ext cx="0" cy="34844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33" name="Group 232"/>
          <p:cNvGrpSpPr/>
          <p:nvPr/>
        </p:nvGrpSpPr>
        <p:grpSpPr>
          <a:xfrm>
            <a:off x="-72516" y="3304876"/>
            <a:ext cx="9649071" cy="3328479"/>
            <a:chOff x="-72515" y="3392995"/>
            <a:chExt cx="8964956" cy="2833290"/>
          </a:xfrm>
        </p:grpSpPr>
        <p:sp>
          <p:nvSpPr>
            <p:cNvPr id="41" name="Rectangle 19"/>
            <p:cNvSpPr>
              <a:spLocks noChangeArrowheads="1"/>
            </p:cNvSpPr>
            <p:nvPr/>
          </p:nvSpPr>
          <p:spPr bwMode="auto">
            <a:xfrm>
              <a:off x="2087716" y="3698897"/>
              <a:ext cx="809887" cy="348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tr-TR" sz="2000" b="0" dirty="0"/>
                <a:t>Y</a:t>
              </a:r>
              <a:r>
                <a:rPr lang="tr-TR" sz="2000" b="0" baseline="-25000" dirty="0"/>
                <a:t>1</a:t>
              </a:r>
              <a:endParaRPr lang="en-US" sz="2000" b="0" dirty="0"/>
            </a:p>
          </p:txBody>
        </p:sp>
        <p:sp>
          <p:nvSpPr>
            <p:cNvPr id="42" name="Rectangle 18"/>
            <p:cNvSpPr>
              <a:spLocks noChangeArrowheads="1"/>
            </p:cNvSpPr>
            <p:nvPr/>
          </p:nvSpPr>
          <p:spPr bwMode="auto">
            <a:xfrm>
              <a:off x="1727677" y="3698897"/>
              <a:ext cx="808512" cy="348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tr-TR" sz="2000" b="0" dirty="0"/>
                <a:t>Y</a:t>
              </a:r>
              <a:r>
                <a:rPr lang="tr-TR" sz="2000" b="0" baseline="-25000" dirty="0"/>
                <a:t>2</a:t>
              </a:r>
              <a:endParaRPr lang="en-US" sz="2000" b="0" dirty="0"/>
            </a:p>
          </p:txBody>
        </p:sp>
        <p:sp>
          <p:nvSpPr>
            <p:cNvPr id="44" name="Rectangle 16"/>
            <p:cNvSpPr>
              <a:spLocks noChangeArrowheads="1"/>
            </p:cNvSpPr>
            <p:nvPr/>
          </p:nvSpPr>
          <p:spPr bwMode="auto">
            <a:xfrm>
              <a:off x="251520" y="3609020"/>
              <a:ext cx="808512" cy="348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tr-TR" sz="2000" b="0" dirty="0"/>
                <a:t>y</a:t>
              </a:r>
              <a:r>
                <a:rPr lang="tr-TR" sz="2000" b="0" baseline="-25000" dirty="0"/>
                <a:t>1</a:t>
              </a:r>
              <a:endParaRPr lang="en-US" sz="2000" b="0" dirty="0"/>
            </a:p>
          </p:txBody>
        </p:sp>
        <p:sp>
          <p:nvSpPr>
            <p:cNvPr id="45" name="Rectangle 15"/>
            <p:cNvSpPr>
              <a:spLocks noChangeArrowheads="1"/>
            </p:cNvSpPr>
            <p:nvPr/>
          </p:nvSpPr>
          <p:spPr bwMode="auto">
            <a:xfrm>
              <a:off x="-72515" y="3609020"/>
              <a:ext cx="809887" cy="348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tr-TR" sz="2000" b="0" dirty="0"/>
                <a:t>y</a:t>
              </a:r>
              <a:r>
                <a:rPr lang="tr-TR" sz="2000" b="0" baseline="-25000" dirty="0"/>
                <a:t>2</a:t>
              </a:r>
              <a:endParaRPr lang="en-US" sz="2000" b="0" dirty="0"/>
            </a:p>
          </p:txBody>
        </p:sp>
        <p:sp>
          <p:nvSpPr>
            <p:cNvPr id="46" name="Rectangle 10"/>
            <p:cNvSpPr>
              <a:spLocks noChangeArrowheads="1"/>
            </p:cNvSpPr>
            <p:nvPr/>
          </p:nvSpPr>
          <p:spPr bwMode="auto">
            <a:xfrm>
              <a:off x="3388779" y="3409281"/>
              <a:ext cx="3235421" cy="2896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000" b="0" dirty="0"/>
                <a:t>Flip-flop </a:t>
              </a:r>
              <a:r>
                <a:rPr lang="tr-TR" sz="2000" b="0" dirty="0"/>
                <a:t>inputs</a:t>
              </a:r>
              <a:endParaRPr lang="en-US" sz="2000" b="0" dirty="0"/>
            </a:p>
          </p:txBody>
        </p:sp>
        <p:sp>
          <p:nvSpPr>
            <p:cNvPr id="47" name="Rectangle 8"/>
            <p:cNvSpPr>
              <a:spLocks noChangeArrowheads="1"/>
            </p:cNvSpPr>
            <p:nvPr/>
          </p:nvSpPr>
          <p:spPr bwMode="auto">
            <a:xfrm>
              <a:off x="1952464" y="3464212"/>
              <a:ext cx="1618398" cy="2896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Bef>
                  <a:spcPct val="20000"/>
                </a:spcBef>
              </a:pPr>
              <a:r>
                <a:rPr lang="tr-TR" sz="1800" b="0" dirty="0"/>
                <a:t>Next State</a:t>
              </a:r>
              <a:endParaRPr lang="en-US" sz="1800" b="0" dirty="0"/>
            </a:p>
          </p:txBody>
        </p:sp>
        <p:sp>
          <p:nvSpPr>
            <p:cNvPr id="49" name="Rectangle 5"/>
            <p:cNvSpPr>
              <a:spLocks noChangeArrowheads="1"/>
            </p:cNvSpPr>
            <p:nvPr/>
          </p:nvSpPr>
          <p:spPr bwMode="auto">
            <a:xfrm>
              <a:off x="116268" y="3409281"/>
              <a:ext cx="1618398" cy="2896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Bef>
                  <a:spcPct val="20000"/>
                </a:spcBef>
              </a:pPr>
              <a:r>
                <a:rPr lang="tr-TR" sz="1600" b="0" dirty="0"/>
                <a:t>Present State</a:t>
              </a:r>
              <a:endParaRPr lang="en-US" sz="1800" b="0" dirty="0"/>
            </a:p>
          </p:txBody>
        </p:sp>
        <p:sp>
          <p:nvSpPr>
            <p:cNvPr id="50" name="Line 105"/>
            <p:cNvSpPr>
              <a:spLocks noChangeShapeType="1"/>
            </p:cNvSpPr>
            <p:nvPr/>
          </p:nvSpPr>
          <p:spPr bwMode="auto">
            <a:xfrm>
              <a:off x="116268" y="3409281"/>
              <a:ext cx="404668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Line 115"/>
            <p:cNvSpPr>
              <a:spLocks noChangeShapeType="1"/>
            </p:cNvSpPr>
            <p:nvPr/>
          </p:nvSpPr>
          <p:spPr bwMode="auto">
            <a:xfrm>
              <a:off x="116268" y="6165304"/>
              <a:ext cx="404668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Line 126"/>
            <p:cNvSpPr>
              <a:spLocks noChangeShapeType="1"/>
            </p:cNvSpPr>
            <p:nvPr/>
          </p:nvSpPr>
          <p:spPr bwMode="auto">
            <a:xfrm>
              <a:off x="6120146" y="3409281"/>
              <a:ext cx="0" cy="28961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Line 346"/>
            <p:cNvSpPr>
              <a:spLocks noChangeShapeType="1"/>
            </p:cNvSpPr>
            <p:nvPr/>
          </p:nvSpPr>
          <p:spPr bwMode="auto">
            <a:xfrm>
              <a:off x="116268" y="4047340"/>
              <a:ext cx="8284298" cy="1870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Line 116"/>
            <p:cNvSpPr>
              <a:spLocks noChangeShapeType="1"/>
            </p:cNvSpPr>
            <p:nvPr/>
          </p:nvSpPr>
          <p:spPr bwMode="auto">
            <a:xfrm>
              <a:off x="116268" y="3409281"/>
              <a:ext cx="0" cy="275602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Line 439"/>
            <p:cNvSpPr>
              <a:spLocks noChangeShapeType="1"/>
            </p:cNvSpPr>
            <p:nvPr/>
          </p:nvSpPr>
          <p:spPr bwMode="auto">
            <a:xfrm>
              <a:off x="1835689" y="3409281"/>
              <a:ext cx="0" cy="275602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Line 468"/>
            <p:cNvSpPr>
              <a:spLocks noChangeShapeType="1"/>
            </p:cNvSpPr>
            <p:nvPr/>
          </p:nvSpPr>
          <p:spPr bwMode="auto">
            <a:xfrm>
              <a:off x="4162951" y="3409281"/>
              <a:ext cx="423761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Line 470"/>
            <p:cNvSpPr>
              <a:spLocks noChangeShapeType="1"/>
            </p:cNvSpPr>
            <p:nvPr/>
          </p:nvSpPr>
          <p:spPr bwMode="auto">
            <a:xfrm>
              <a:off x="3743892" y="3409281"/>
              <a:ext cx="0" cy="275602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Line 401"/>
            <p:cNvSpPr>
              <a:spLocks noChangeShapeType="1"/>
            </p:cNvSpPr>
            <p:nvPr/>
          </p:nvSpPr>
          <p:spPr bwMode="auto">
            <a:xfrm>
              <a:off x="4162951" y="6165304"/>
              <a:ext cx="423761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Rectangle 16"/>
            <p:cNvSpPr>
              <a:spLocks noChangeArrowheads="1"/>
            </p:cNvSpPr>
            <p:nvPr/>
          </p:nvSpPr>
          <p:spPr bwMode="auto">
            <a:xfrm>
              <a:off x="611558" y="3609020"/>
              <a:ext cx="808512" cy="348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tr-TR" sz="2000" b="0" dirty="0"/>
                <a:t>y</a:t>
              </a:r>
              <a:r>
                <a:rPr lang="tr-TR" sz="2000" b="0" baseline="-25000" dirty="0"/>
                <a:t>0</a:t>
              </a:r>
              <a:endParaRPr lang="en-US" sz="2000" b="0" dirty="0"/>
            </a:p>
          </p:txBody>
        </p:sp>
        <p:sp>
          <p:nvSpPr>
            <p:cNvPr id="63" name="Rectangle 19"/>
            <p:cNvSpPr>
              <a:spLocks noChangeArrowheads="1"/>
            </p:cNvSpPr>
            <p:nvPr/>
          </p:nvSpPr>
          <p:spPr bwMode="auto">
            <a:xfrm>
              <a:off x="2465955" y="3717031"/>
              <a:ext cx="809887" cy="348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tr-TR" sz="2000" b="0" dirty="0"/>
                <a:t>Y</a:t>
              </a:r>
              <a:r>
                <a:rPr lang="tr-TR" sz="2000" b="0" baseline="-25000" dirty="0"/>
                <a:t>0</a:t>
              </a:r>
              <a:endParaRPr lang="en-US" sz="2000" b="0" dirty="0"/>
            </a:p>
          </p:txBody>
        </p:sp>
        <p:sp>
          <p:nvSpPr>
            <p:cNvPr id="37" name="Rectangle 23"/>
            <p:cNvSpPr>
              <a:spLocks noChangeArrowheads="1"/>
            </p:cNvSpPr>
            <p:nvPr/>
          </p:nvSpPr>
          <p:spPr bwMode="auto">
            <a:xfrm>
              <a:off x="4715996" y="3698897"/>
              <a:ext cx="809887" cy="348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000" b="0" dirty="0"/>
                <a:t>K</a:t>
              </a:r>
              <a:r>
                <a:rPr lang="tr-TR" sz="2000" b="0" baseline="-25000" dirty="0"/>
                <a:t>1</a:t>
              </a:r>
              <a:endParaRPr lang="en-US" sz="2000" b="0" baseline="-25000" dirty="0"/>
            </a:p>
          </p:txBody>
        </p:sp>
        <p:sp>
          <p:nvSpPr>
            <p:cNvPr id="38" name="Rectangle 22"/>
            <p:cNvSpPr>
              <a:spLocks noChangeArrowheads="1"/>
            </p:cNvSpPr>
            <p:nvPr/>
          </p:nvSpPr>
          <p:spPr bwMode="auto">
            <a:xfrm>
              <a:off x="4355958" y="3698897"/>
              <a:ext cx="808512" cy="348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000" b="0" dirty="0"/>
                <a:t>J</a:t>
              </a:r>
              <a:r>
                <a:rPr lang="tr-TR" sz="2000" b="0" baseline="-25000" dirty="0"/>
                <a:t>1</a:t>
              </a:r>
              <a:endParaRPr lang="en-US" sz="2000" b="0" baseline="-25000" dirty="0"/>
            </a:p>
          </p:txBody>
        </p:sp>
        <p:sp>
          <p:nvSpPr>
            <p:cNvPr id="39" name="Rectangle 21"/>
            <p:cNvSpPr>
              <a:spLocks noChangeArrowheads="1"/>
            </p:cNvSpPr>
            <p:nvPr/>
          </p:nvSpPr>
          <p:spPr bwMode="auto">
            <a:xfrm>
              <a:off x="4031923" y="3698897"/>
              <a:ext cx="809887" cy="348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000" b="0" dirty="0"/>
                <a:t>K</a:t>
              </a:r>
              <a:r>
                <a:rPr lang="tr-TR" sz="2000" b="0" baseline="-25000" dirty="0"/>
                <a:t>2</a:t>
              </a:r>
              <a:endParaRPr lang="en-US" sz="2000" b="0" dirty="0"/>
            </a:p>
          </p:txBody>
        </p:sp>
        <p:sp>
          <p:nvSpPr>
            <p:cNvPr id="40" name="Rectangle 20"/>
            <p:cNvSpPr>
              <a:spLocks noChangeArrowheads="1"/>
            </p:cNvSpPr>
            <p:nvPr/>
          </p:nvSpPr>
          <p:spPr bwMode="auto">
            <a:xfrm>
              <a:off x="3671884" y="3698897"/>
              <a:ext cx="807137" cy="348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000" b="0" dirty="0"/>
                <a:t>J</a:t>
              </a:r>
              <a:r>
                <a:rPr lang="tr-TR" sz="2000" b="0" baseline="-25000" dirty="0"/>
                <a:t>2</a:t>
              </a:r>
              <a:endParaRPr lang="en-US" sz="2000" b="0" baseline="-25000" dirty="0"/>
            </a:p>
          </p:txBody>
        </p:sp>
        <p:sp>
          <p:nvSpPr>
            <p:cNvPr id="52" name="Line 344"/>
            <p:cNvSpPr>
              <a:spLocks noChangeShapeType="1"/>
            </p:cNvSpPr>
            <p:nvPr/>
          </p:nvSpPr>
          <p:spPr bwMode="auto">
            <a:xfrm>
              <a:off x="6120146" y="3698897"/>
              <a:ext cx="0" cy="3484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Rectangle 22"/>
            <p:cNvSpPr>
              <a:spLocks noChangeArrowheads="1"/>
            </p:cNvSpPr>
            <p:nvPr/>
          </p:nvSpPr>
          <p:spPr bwMode="auto">
            <a:xfrm>
              <a:off x="5076035" y="3717031"/>
              <a:ext cx="808512" cy="348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000" b="0" dirty="0"/>
                <a:t>J</a:t>
              </a:r>
              <a:r>
                <a:rPr lang="tr-TR" sz="2000" b="0" baseline="-25000" dirty="0"/>
                <a:t>0</a:t>
              </a:r>
              <a:endParaRPr lang="en-US" sz="2000" b="0" baseline="-25000" dirty="0"/>
            </a:p>
          </p:txBody>
        </p:sp>
        <p:sp>
          <p:nvSpPr>
            <p:cNvPr id="65" name="Rectangle 22"/>
            <p:cNvSpPr>
              <a:spLocks noChangeArrowheads="1"/>
            </p:cNvSpPr>
            <p:nvPr/>
          </p:nvSpPr>
          <p:spPr bwMode="auto">
            <a:xfrm>
              <a:off x="5436073" y="3717031"/>
              <a:ext cx="808512" cy="348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tr-TR" sz="2000" b="0" dirty="0"/>
                <a:t>K</a:t>
              </a:r>
              <a:r>
                <a:rPr lang="tr-TR" sz="2000" b="0" baseline="-25000" dirty="0"/>
                <a:t>0</a:t>
              </a:r>
              <a:endParaRPr lang="en-US" sz="2000" b="0" baseline="-25000" dirty="0"/>
            </a:p>
          </p:txBody>
        </p:sp>
        <p:sp>
          <p:nvSpPr>
            <p:cNvPr id="66" name="Rectangle 10"/>
            <p:cNvSpPr>
              <a:spLocks noChangeArrowheads="1"/>
            </p:cNvSpPr>
            <p:nvPr/>
          </p:nvSpPr>
          <p:spPr bwMode="auto">
            <a:xfrm>
              <a:off x="5657020" y="3392995"/>
              <a:ext cx="3235421" cy="2896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tr-TR" sz="2000" b="0" dirty="0"/>
                <a:t>Outputs</a:t>
              </a:r>
              <a:endParaRPr lang="en-US" sz="2000" b="0" dirty="0"/>
            </a:p>
          </p:txBody>
        </p:sp>
        <p:sp>
          <p:nvSpPr>
            <p:cNvPr id="69" name="Rectangle 23"/>
            <p:cNvSpPr>
              <a:spLocks noChangeArrowheads="1"/>
            </p:cNvSpPr>
            <p:nvPr/>
          </p:nvSpPr>
          <p:spPr bwMode="auto">
            <a:xfrm>
              <a:off x="7002439" y="3710493"/>
              <a:ext cx="809887" cy="348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tr-TR" sz="2000" b="0" dirty="0"/>
                <a:t>z</a:t>
              </a:r>
              <a:r>
                <a:rPr lang="tr-TR" sz="2000" b="0" baseline="-25000" dirty="0"/>
                <a:t>2</a:t>
              </a:r>
              <a:endParaRPr lang="en-US" sz="2000" b="0" baseline="-25000" dirty="0"/>
            </a:p>
          </p:txBody>
        </p:sp>
        <p:sp>
          <p:nvSpPr>
            <p:cNvPr id="70" name="Rectangle 22"/>
            <p:cNvSpPr>
              <a:spLocks noChangeArrowheads="1"/>
            </p:cNvSpPr>
            <p:nvPr/>
          </p:nvSpPr>
          <p:spPr bwMode="auto">
            <a:xfrm>
              <a:off x="6607772" y="3710493"/>
              <a:ext cx="808512" cy="348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tr-TR" sz="2000" b="0" dirty="0"/>
                <a:t>z</a:t>
              </a:r>
              <a:r>
                <a:rPr lang="tr-TR" sz="2000" b="0" baseline="-25000" dirty="0"/>
                <a:t>3</a:t>
              </a:r>
              <a:endParaRPr lang="en-US" sz="2000" b="0" baseline="-25000" dirty="0"/>
            </a:p>
          </p:txBody>
        </p:sp>
        <p:sp>
          <p:nvSpPr>
            <p:cNvPr id="71" name="Rectangle 21"/>
            <p:cNvSpPr>
              <a:spLocks noChangeArrowheads="1"/>
            </p:cNvSpPr>
            <p:nvPr/>
          </p:nvSpPr>
          <p:spPr bwMode="auto">
            <a:xfrm>
              <a:off x="6246359" y="3710493"/>
              <a:ext cx="809887" cy="348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tr-TR" sz="2000" b="0" dirty="0"/>
                <a:t>z</a:t>
              </a:r>
              <a:r>
                <a:rPr lang="tr-TR" sz="2000" b="0" baseline="-25000" dirty="0"/>
                <a:t>4</a:t>
              </a:r>
              <a:endParaRPr lang="en-US" sz="2000" b="0" dirty="0"/>
            </a:p>
          </p:txBody>
        </p:sp>
        <p:sp>
          <p:nvSpPr>
            <p:cNvPr id="72" name="Rectangle 20"/>
            <p:cNvSpPr>
              <a:spLocks noChangeArrowheads="1"/>
            </p:cNvSpPr>
            <p:nvPr/>
          </p:nvSpPr>
          <p:spPr bwMode="auto">
            <a:xfrm>
              <a:off x="5923699" y="3710493"/>
              <a:ext cx="807136" cy="348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tr-TR" sz="2000" b="0" dirty="0"/>
                <a:t>z</a:t>
              </a:r>
              <a:r>
                <a:rPr lang="tr-TR" sz="2000" b="0" baseline="-25000" dirty="0"/>
                <a:t>5</a:t>
              </a:r>
              <a:endParaRPr lang="en-US" sz="2000" b="0" baseline="-25000" dirty="0"/>
            </a:p>
          </p:txBody>
        </p:sp>
        <p:sp>
          <p:nvSpPr>
            <p:cNvPr id="74" name="Rectangle 22"/>
            <p:cNvSpPr>
              <a:spLocks noChangeArrowheads="1"/>
            </p:cNvSpPr>
            <p:nvPr/>
          </p:nvSpPr>
          <p:spPr bwMode="auto">
            <a:xfrm>
              <a:off x="7363853" y="3728627"/>
              <a:ext cx="808512" cy="348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tr-TR" sz="2000" b="0" dirty="0"/>
                <a:t>z</a:t>
              </a:r>
              <a:r>
                <a:rPr lang="tr-TR" sz="2000" b="0" baseline="-25000" dirty="0"/>
                <a:t>1</a:t>
              </a:r>
              <a:endParaRPr lang="en-US" sz="2000" b="0" baseline="-25000" dirty="0"/>
            </a:p>
          </p:txBody>
        </p:sp>
        <p:sp>
          <p:nvSpPr>
            <p:cNvPr id="75" name="Rectangle 22"/>
            <p:cNvSpPr>
              <a:spLocks noChangeArrowheads="1"/>
            </p:cNvSpPr>
            <p:nvPr/>
          </p:nvSpPr>
          <p:spPr bwMode="auto">
            <a:xfrm>
              <a:off x="7723892" y="3728627"/>
              <a:ext cx="808512" cy="348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tr-TR" sz="2000" b="0" dirty="0"/>
                <a:t>z</a:t>
              </a:r>
              <a:r>
                <a:rPr lang="tr-TR" sz="2000" b="0" baseline="-25000" dirty="0"/>
                <a:t>0</a:t>
              </a:r>
              <a:endParaRPr lang="en-US" sz="2000" b="0" baseline="-25000" dirty="0"/>
            </a:p>
          </p:txBody>
        </p:sp>
        <p:grpSp>
          <p:nvGrpSpPr>
            <p:cNvPr id="79" name="Group 78"/>
            <p:cNvGrpSpPr/>
            <p:nvPr/>
          </p:nvGrpSpPr>
          <p:grpSpPr>
            <a:xfrm>
              <a:off x="71500" y="4041067"/>
              <a:ext cx="1092293" cy="461665"/>
              <a:chOff x="95326" y="4041068"/>
              <a:chExt cx="1092298" cy="461665"/>
            </a:xfrm>
          </p:grpSpPr>
          <p:sp>
            <p:nvSpPr>
              <p:cNvPr id="76" name="TextBox 75"/>
              <p:cNvSpPr txBox="1"/>
              <p:nvPr/>
            </p:nvSpPr>
            <p:spPr>
              <a:xfrm>
                <a:off x="95326" y="4041068"/>
                <a:ext cx="37221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b="0" dirty="0"/>
                  <a:t>0</a:t>
                </a:r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455366" y="4041068"/>
                <a:ext cx="37221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b="0" dirty="0"/>
                  <a:t>0</a:t>
                </a:r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815406" y="4041068"/>
                <a:ext cx="37221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b="0" dirty="0"/>
                  <a:t>0</a:t>
                </a:r>
              </a:p>
            </p:txBody>
          </p:sp>
        </p:grpSp>
        <p:grpSp>
          <p:nvGrpSpPr>
            <p:cNvPr id="80" name="Group 79"/>
            <p:cNvGrpSpPr/>
            <p:nvPr/>
          </p:nvGrpSpPr>
          <p:grpSpPr>
            <a:xfrm>
              <a:off x="71500" y="4371490"/>
              <a:ext cx="1042599" cy="461665"/>
              <a:chOff x="95326" y="4041068"/>
              <a:chExt cx="1042604" cy="461665"/>
            </a:xfrm>
          </p:grpSpPr>
          <p:sp>
            <p:nvSpPr>
              <p:cNvPr id="81" name="TextBox 80"/>
              <p:cNvSpPr txBox="1"/>
              <p:nvPr/>
            </p:nvSpPr>
            <p:spPr>
              <a:xfrm>
                <a:off x="95326" y="4041068"/>
                <a:ext cx="37221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b="0" dirty="0"/>
                  <a:t>0</a:t>
                </a:r>
              </a:p>
            </p:txBody>
          </p:sp>
          <p:sp>
            <p:nvSpPr>
              <p:cNvPr id="82" name="TextBox 81"/>
              <p:cNvSpPr txBox="1"/>
              <p:nvPr/>
            </p:nvSpPr>
            <p:spPr>
              <a:xfrm>
                <a:off x="455366" y="4041068"/>
                <a:ext cx="37221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b="0" dirty="0"/>
                  <a:t>0</a:t>
                </a:r>
              </a:p>
            </p:txBody>
          </p:sp>
          <p:sp>
            <p:nvSpPr>
              <p:cNvPr id="83" name="TextBox 82"/>
              <p:cNvSpPr txBox="1"/>
              <p:nvPr/>
            </p:nvSpPr>
            <p:spPr>
              <a:xfrm>
                <a:off x="815406" y="4041068"/>
                <a:ext cx="3225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b="0" dirty="0"/>
                  <a:t>1</a:t>
                </a:r>
              </a:p>
            </p:txBody>
          </p:sp>
        </p:grpSp>
        <p:grpSp>
          <p:nvGrpSpPr>
            <p:cNvPr id="84" name="Group 83"/>
            <p:cNvGrpSpPr/>
            <p:nvPr/>
          </p:nvGrpSpPr>
          <p:grpSpPr>
            <a:xfrm>
              <a:off x="71500" y="4689139"/>
              <a:ext cx="1092293" cy="461665"/>
              <a:chOff x="95326" y="4041068"/>
              <a:chExt cx="1092298" cy="461665"/>
            </a:xfrm>
          </p:grpSpPr>
          <p:sp>
            <p:nvSpPr>
              <p:cNvPr id="85" name="TextBox 84"/>
              <p:cNvSpPr txBox="1"/>
              <p:nvPr/>
            </p:nvSpPr>
            <p:spPr>
              <a:xfrm>
                <a:off x="95326" y="4041068"/>
                <a:ext cx="37221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b="0" dirty="0"/>
                  <a:t>0</a:t>
                </a:r>
              </a:p>
            </p:txBody>
          </p:sp>
          <p:sp>
            <p:nvSpPr>
              <p:cNvPr id="86" name="TextBox 85"/>
              <p:cNvSpPr txBox="1"/>
              <p:nvPr/>
            </p:nvSpPr>
            <p:spPr>
              <a:xfrm>
                <a:off x="455366" y="4041068"/>
                <a:ext cx="3225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b="0" dirty="0"/>
                  <a:t>1</a:t>
                </a:r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>
                <a:off x="815406" y="4041068"/>
                <a:ext cx="37221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b="0" dirty="0"/>
                  <a:t>0</a:t>
                </a:r>
              </a:p>
            </p:txBody>
          </p:sp>
        </p:grpSp>
        <p:grpSp>
          <p:nvGrpSpPr>
            <p:cNvPr id="88" name="Group 87"/>
            <p:cNvGrpSpPr/>
            <p:nvPr/>
          </p:nvGrpSpPr>
          <p:grpSpPr>
            <a:xfrm>
              <a:off x="71500" y="5049179"/>
              <a:ext cx="1042599" cy="461665"/>
              <a:chOff x="95326" y="4041068"/>
              <a:chExt cx="1042604" cy="461665"/>
            </a:xfrm>
          </p:grpSpPr>
          <p:sp>
            <p:nvSpPr>
              <p:cNvPr id="89" name="TextBox 88"/>
              <p:cNvSpPr txBox="1"/>
              <p:nvPr/>
            </p:nvSpPr>
            <p:spPr>
              <a:xfrm>
                <a:off x="95326" y="4041068"/>
                <a:ext cx="37221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b="0" dirty="0"/>
                  <a:t>0</a:t>
                </a:r>
              </a:p>
            </p:txBody>
          </p:sp>
          <p:sp>
            <p:nvSpPr>
              <p:cNvPr id="90" name="TextBox 89"/>
              <p:cNvSpPr txBox="1"/>
              <p:nvPr/>
            </p:nvSpPr>
            <p:spPr>
              <a:xfrm>
                <a:off x="455366" y="4041068"/>
                <a:ext cx="3225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b="0" dirty="0"/>
                  <a:t>1</a:t>
                </a:r>
              </a:p>
            </p:txBody>
          </p:sp>
          <p:sp>
            <p:nvSpPr>
              <p:cNvPr id="91" name="TextBox 90"/>
              <p:cNvSpPr txBox="1"/>
              <p:nvPr/>
            </p:nvSpPr>
            <p:spPr>
              <a:xfrm>
                <a:off x="815406" y="4041068"/>
                <a:ext cx="3225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b="0" dirty="0"/>
                  <a:t>1</a:t>
                </a:r>
              </a:p>
            </p:txBody>
          </p:sp>
        </p:grpSp>
        <p:grpSp>
          <p:nvGrpSpPr>
            <p:cNvPr id="92" name="Group 91"/>
            <p:cNvGrpSpPr/>
            <p:nvPr/>
          </p:nvGrpSpPr>
          <p:grpSpPr>
            <a:xfrm>
              <a:off x="71500" y="5373215"/>
              <a:ext cx="1092293" cy="461665"/>
              <a:chOff x="95326" y="4041068"/>
              <a:chExt cx="1092298" cy="461665"/>
            </a:xfrm>
          </p:grpSpPr>
          <p:sp>
            <p:nvSpPr>
              <p:cNvPr id="93" name="TextBox 92"/>
              <p:cNvSpPr txBox="1"/>
              <p:nvPr/>
            </p:nvSpPr>
            <p:spPr>
              <a:xfrm>
                <a:off x="95326" y="4041068"/>
                <a:ext cx="3225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b="0" dirty="0"/>
                  <a:t>1</a:t>
                </a:r>
              </a:p>
            </p:txBody>
          </p:sp>
          <p:sp>
            <p:nvSpPr>
              <p:cNvPr id="94" name="TextBox 93"/>
              <p:cNvSpPr txBox="1"/>
              <p:nvPr/>
            </p:nvSpPr>
            <p:spPr>
              <a:xfrm>
                <a:off x="455366" y="4041068"/>
                <a:ext cx="37221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b="0" dirty="0"/>
                  <a:t>0</a:t>
                </a:r>
              </a:p>
            </p:txBody>
          </p:sp>
          <p:sp>
            <p:nvSpPr>
              <p:cNvPr id="95" name="TextBox 94"/>
              <p:cNvSpPr txBox="1"/>
              <p:nvPr/>
            </p:nvSpPr>
            <p:spPr>
              <a:xfrm>
                <a:off x="815406" y="4041068"/>
                <a:ext cx="37221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b="0" dirty="0"/>
                  <a:t>0</a:t>
                </a:r>
              </a:p>
            </p:txBody>
          </p:sp>
        </p:grpSp>
        <p:grpSp>
          <p:nvGrpSpPr>
            <p:cNvPr id="96" name="Group 95"/>
            <p:cNvGrpSpPr/>
            <p:nvPr/>
          </p:nvGrpSpPr>
          <p:grpSpPr>
            <a:xfrm>
              <a:off x="71500" y="5739642"/>
              <a:ext cx="1042599" cy="461665"/>
              <a:chOff x="95326" y="4041068"/>
              <a:chExt cx="1042604" cy="461665"/>
            </a:xfrm>
          </p:grpSpPr>
          <p:sp>
            <p:nvSpPr>
              <p:cNvPr id="97" name="TextBox 96"/>
              <p:cNvSpPr txBox="1"/>
              <p:nvPr/>
            </p:nvSpPr>
            <p:spPr>
              <a:xfrm>
                <a:off x="95326" y="4041068"/>
                <a:ext cx="3225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b="0" dirty="0"/>
                  <a:t>1</a:t>
                </a:r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455366" y="4041068"/>
                <a:ext cx="37221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b="0" dirty="0"/>
                  <a:t>0</a:t>
                </a:r>
              </a:p>
            </p:txBody>
          </p:sp>
          <p:sp>
            <p:nvSpPr>
              <p:cNvPr id="99" name="TextBox 98"/>
              <p:cNvSpPr txBox="1"/>
              <p:nvPr/>
            </p:nvSpPr>
            <p:spPr>
              <a:xfrm>
                <a:off x="815406" y="4041068"/>
                <a:ext cx="3225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b="0" dirty="0"/>
                  <a:t>1</a:t>
                </a:r>
              </a:p>
            </p:txBody>
          </p:sp>
        </p:grpSp>
        <p:grpSp>
          <p:nvGrpSpPr>
            <p:cNvPr id="104" name="Group 103"/>
            <p:cNvGrpSpPr/>
            <p:nvPr/>
          </p:nvGrpSpPr>
          <p:grpSpPr>
            <a:xfrm>
              <a:off x="1943700" y="4041067"/>
              <a:ext cx="1042599" cy="461665"/>
              <a:chOff x="95326" y="4041068"/>
              <a:chExt cx="1042604" cy="461665"/>
            </a:xfrm>
          </p:grpSpPr>
          <p:sp>
            <p:nvSpPr>
              <p:cNvPr id="105" name="TextBox 104"/>
              <p:cNvSpPr txBox="1"/>
              <p:nvPr/>
            </p:nvSpPr>
            <p:spPr>
              <a:xfrm>
                <a:off x="95326" y="4041068"/>
                <a:ext cx="37221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b="0" dirty="0"/>
                  <a:t>0</a:t>
                </a:r>
              </a:p>
            </p:txBody>
          </p:sp>
          <p:sp>
            <p:nvSpPr>
              <p:cNvPr id="106" name="TextBox 105"/>
              <p:cNvSpPr txBox="1"/>
              <p:nvPr/>
            </p:nvSpPr>
            <p:spPr>
              <a:xfrm>
                <a:off x="455366" y="4041068"/>
                <a:ext cx="37221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b="0" dirty="0"/>
                  <a:t>0</a:t>
                </a:r>
              </a:p>
            </p:txBody>
          </p:sp>
          <p:sp>
            <p:nvSpPr>
              <p:cNvPr id="107" name="TextBox 106"/>
              <p:cNvSpPr txBox="1"/>
              <p:nvPr/>
            </p:nvSpPr>
            <p:spPr>
              <a:xfrm>
                <a:off x="815406" y="4041068"/>
                <a:ext cx="3225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b="0" dirty="0"/>
                  <a:t>1</a:t>
                </a:r>
              </a:p>
            </p:txBody>
          </p:sp>
        </p:grpSp>
        <p:grpSp>
          <p:nvGrpSpPr>
            <p:cNvPr id="108" name="Group 107"/>
            <p:cNvGrpSpPr/>
            <p:nvPr/>
          </p:nvGrpSpPr>
          <p:grpSpPr>
            <a:xfrm>
              <a:off x="1943700" y="4371490"/>
              <a:ext cx="1092293" cy="461665"/>
              <a:chOff x="95326" y="4041068"/>
              <a:chExt cx="1092298" cy="461665"/>
            </a:xfrm>
          </p:grpSpPr>
          <p:sp>
            <p:nvSpPr>
              <p:cNvPr id="109" name="TextBox 108"/>
              <p:cNvSpPr txBox="1"/>
              <p:nvPr/>
            </p:nvSpPr>
            <p:spPr>
              <a:xfrm>
                <a:off x="95326" y="4041068"/>
                <a:ext cx="37221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b="0" dirty="0"/>
                  <a:t>0</a:t>
                </a:r>
              </a:p>
            </p:txBody>
          </p:sp>
          <p:sp>
            <p:nvSpPr>
              <p:cNvPr id="110" name="TextBox 109"/>
              <p:cNvSpPr txBox="1"/>
              <p:nvPr/>
            </p:nvSpPr>
            <p:spPr>
              <a:xfrm>
                <a:off x="455366" y="4041068"/>
                <a:ext cx="3225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b="0" dirty="0"/>
                  <a:t>1</a:t>
                </a:r>
              </a:p>
            </p:txBody>
          </p:sp>
          <p:sp>
            <p:nvSpPr>
              <p:cNvPr id="111" name="TextBox 110"/>
              <p:cNvSpPr txBox="1"/>
              <p:nvPr/>
            </p:nvSpPr>
            <p:spPr>
              <a:xfrm>
                <a:off x="815406" y="4041068"/>
                <a:ext cx="37221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b="0" dirty="0"/>
                  <a:t>0</a:t>
                </a:r>
              </a:p>
            </p:txBody>
          </p:sp>
        </p:grpSp>
        <p:grpSp>
          <p:nvGrpSpPr>
            <p:cNvPr id="112" name="Group 111"/>
            <p:cNvGrpSpPr/>
            <p:nvPr/>
          </p:nvGrpSpPr>
          <p:grpSpPr>
            <a:xfrm>
              <a:off x="1943700" y="4689139"/>
              <a:ext cx="1042599" cy="461665"/>
              <a:chOff x="95326" y="4041068"/>
              <a:chExt cx="1042604" cy="461665"/>
            </a:xfrm>
          </p:grpSpPr>
          <p:sp>
            <p:nvSpPr>
              <p:cNvPr id="113" name="TextBox 112"/>
              <p:cNvSpPr txBox="1"/>
              <p:nvPr/>
            </p:nvSpPr>
            <p:spPr>
              <a:xfrm>
                <a:off x="95326" y="4041068"/>
                <a:ext cx="37221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b="0" dirty="0"/>
                  <a:t>0</a:t>
                </a:r>
              </a:p>
            </p:txBody>
          </p:sp>
          <p:sp>
            <p:nvSpPr>
              <p:cNvPr id="114" name="TextBox 113"/>
              <p:cNvSpPr txBox="1"/>
              <p:nvPr/>
            </p:nvSpPr>
            <p:spPr>
              <a:xfrm>
                <a:off x="455366" y="4041068"/>
                <a:ext cx="3225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b="0" dirty="0"/>
                  <a:t>1</a:t>
                </a:r>
              </a:p>
            </p:txBody>
          </p:sp>
          <p:sp>
            <p:nvSpPr>
              <p:cNvPr id="115" name="TextBox 114"/>
              <p:cNvSpPr txBox="1"/>
              <p:nvPr/>
            </p:nvSpPr>
            <p:spPr>
              <a:xfrm>
                <a:off x="815406" y="4041068"/>
                <a:ext cx="3225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b="0" dirty="0"/>
                  <a:t>1</a:t>
                </a:r>
              </a:p>
            </p:txBody>
          </p:sp>
        </p:grpSp>
        <p:grpSp>
          <p:nvGrpSpPr>
            <p:cNvPr id="116" name="Group 115"/>
            <p:cNvGrpSpPr/>
            <p:nvPr/>
          </p:nvGrpSpPr>
          <p:grpSpPr>
            <a:xfrm>
              <a:off x="1943700" y="5049179"/>
              <a:ext cx="1092293" cy="461665"/>
              <a:chOff x="95326" y="4041068"/>
              <a:chExt cx="1092298" cy="461665"/>
            </a:xfrm>
          </p:grpSpPr>
          <p:sp>
            <p:nvSpPr>
              <p:cNvPr id="117" name="TextBox 116"/>
              <p:cNvSpPr txBox="1"/>
              <p:nvPr/>
            </p:nvSpPr>
            <p:spPr>
              <a:xfrm>
                <a:off x="95326" y="4041068"/>
                <a:ext cx="3225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b="0" dirty="0"/>
                  <a:t>1</a:t>
                </a:r>
              </a:p>
            </p:txBody>
          </p:sp>
          <p:sp>
            <p:nvSpPr>
              <p:cNvPr id="118" name="TextBox 117"/>
              <p:cNvSpPr txBox="1"/>
              <p:nvPr/>
            </p:nvSpPr>
            <p:spPr>
              <a:xfrm>
                <a:off x="455366" y="4041068"/>
                <a:ext cx="37221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b="0" dirty="0"/>
                  <a:t>0</a:t>
                </a:r>
              </a:p>
            </p:txBody>
          </p:sp>
          <p:sp>
            <p:nvSpPr>
              <p:cNvPr id="119" name="TextBox 118"/>
              <p:cNvSpPr txBox="1"/>
              <p:nvPr/>
            </p:nvSpPr>
            <p:spPr>
              <a:xfrm>
                <a:off x="815406" y="4041068"/>
                <a:ext cx="37221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b="0" dirty="0"/>
                  <a:t>0</a:t>
                </a:r>
              </a:p>
            </p:txBody>
          </p:sp>
        </p:grpSp>
        <p:grpSp>
          <p:nvGrpSpPr>
            <p:cNvPr id="120" name="Group 119"/>
            <p:cNvGrpSpPr/>
            <p:nvPr/>
          </p:nvGrpSpPr>
          <p:grpSpPr>
            <a:xfrm>
              <a:off x="1943700" y="5373215"/>
              <a:ext cx="1042599" cy="461665"/>
              <a:chOff x="95326" y="4041068"/>
              <a:chExt cx="1042604" cy="461665"/>
            </a:xfrm>
          </p:grpSpPr>
          <p:sp>
            <p:nvSpPr>
              <p:cNvPr id="121" name="TextBox 120"/>
              <p:cNvSpPr txBox="1"/>
              <p:nvPr/>
            </p:nvSpPr>
            <p:spPr>
              <a:xfrm>
                <a:off x="95326" y="4041068"/>
                <a:ext cx="3225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b="0" dirty="0"/>
                  <a:t>1</a:t>
                </a:r>
              </a:p>
            </p:txBody>
          </p:sp>
          <p:sp>
            <p:nvSpPr>
              <p:cNvPr id="122" name="TextBox 121"/>
              <p:cNvSpPr txBox="1"/>
              <p:nvPr/>
            </p:nvSpPr>
            <p:spPr>
              <a:xfrm>
                <a:off x="455366" y="4041068"/>
                <a:ext cx="37221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b="0" dirty="0"/>
                  <a:t>0</a:t>
                </a:r>
              </a:p>
            </p:txBody>
          </p:sp>
          <p:sp>
            <p:nvSpPr>
              <p:cNvPr id="123" name="TextBox 122"/>
              <p:cNvSpPr txBox="1"/>
              <p:nvPr/>
            </p:nvSpPr>
            <p:spPr>
              <a:xfrm>
                <a:off x="815406" y="4041068"/>
                <a:ext cx="3225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b="0" dirty="0"/>
                  <a:t>1</a:t>
                </a:r>
              </a:p>
            </p:txBody>
          </p:sp>
        </p:grpSp>
        <p:grpSp>
          <p:nvGrpSpPr>
            <p:cNvPr id="124" name="Group 123"/>
            <p:cNvGrpSpPr/>
            <p:nvPr/>
          </p:nvGrpSpPr>
          <p:grpSpPr>
            <a:xfrm>
              <a:off x="1943700" y="5739642"/>
              <a:ext cx="1092293" cy="461665"/>
              <a:chOff x="95326" y="4041068"/>
              <a:chExt cx="1092298" cy="461665"/>
            </a:xfrm>
          </p:grpSpPr>
          <p:sp>
            <p:nvSpPr>
              <p:cNvPr id="125" name="TextBox 124"/>
              <p:cNvSpPr txBox="1"/>
              <p:nvPr/>
            </p:nvSpPr>
            <p:spPr>
              <a:xfrm>
                <a:off x="95326" y="4041068"/>
                <a:ext cx="37221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b="0" dirty="0"/>
                  <a:t>0</a:t>
                </a:r>
              </a:p>
            </p:txBody>
          </p:sp>
          <p:sp>
            <p:nvSpPr>
              <p:cNvPr id="126" name="TextBox 125"/>
              <p:cNvSpPr txBox="1"/>
              <p:nvPr/>
            </p:nvSpPr>
            <p:spPr>
              <a:xfrm>
                <a:off x="455366" y="4041068"/>
                <a:ext cx="37221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b="0" dirty="0"/>
                  <a:t>0</a:t>
                </a:r>
              </a:p>
            </p:txBody>
          </p:sp>
          <p:sp>
            <p:nvSpPr>
              <p:cNvPr id="127" name="TextBox 126"/>
              <p:cNvSpPr txBox="1"/>
              <p:nvPr/>
            </p:nvSpPr>
            <p:spPr>
              <a:xfrm>
                <a:off x="815406" y="4041068"/>
                <a:ext cx="37221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b="0" dirty="0"/>
                  <a:t>0</a:t>
                </a:r>
              </a:p>
            </p:txBody>
          </p:sp>
        </p:grpSp>
        <p:sp>
          <p:nvSpPr>
            <p:cNvPr id="54" name="Line 345"/>
            <p:cNvSpPr>
              <a:spLocks noChangeShapeType="1"/>
            </p:cNvSpPr>
            <p:nvPr/>
          </p:nvSpPr>
          <p:spPr bwMode="auto">
            <a:xfrm>
              <a:off x="6120146" y="4047340"/>
              <a:ext cx="0" cy="2117963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28" name="Group 127"/>
            <p:cNvGrpSpPr/>
            <p:nvPr/>
          </p:nvGrpSpPr>
          <p:grpSpPr>
            <a:xfrm>
              <a:off x="3875730" y="4041067"/>
              <a:ext cx="1092293" cy="461665"/>
              <a:chOff x="95326" y="4041068"/>
              <a:chExt cx="1092298" cy="461665"/>
            </a:xfrm>
          </p:grpSpPr>
          <p:sp>
            <p:nvSpPr>
              <p:cNvPr id="129" name="TextBox 128"/>
              <p:cNvSpPr txBox="1"/>
              <p:nvPr/>
            </p:nvSpPr>
            <p:spPr>
              <a:xfrm>
                <a:off x="95326" y="4041068"/>
                <a:ext cx="37221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b="0" dirty="0"/>
                  <a:t>0</a:t>
                </a:r>
              </a:p>
            </p:txBody>
          </p:sp>
          <p:sp>
            <p:nvSpPr>
              <p:cNvPr id="130" name="TextBox 129"/>
              <p:cNvSpPr txBox="1"/>
              <p:nvPr/>
            </p:nvSpPr>
            <p:spPr>
              <a:xfrm>
                <a:off x="455366" y="4041068"/>
                <a:ext cx="35137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b="0" dirty="0"/>
                  <a:t>k</a:t>
                </a:r>
              </a:p>
            </p:txBody>
          </p:sp>
          <p:sp>
            <p:nvSpPr>
              <p:cNvPr id="131" name="TextBox 130"/>
              <p:cNvSpPr txBox="1"/>
              <p:nvPr/>
            </p:nvSpPr>
            <p:spPr>
              <a:xfrm>
                <a:off x="815406" y="4041068"/>
                <a:ext cx="37221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b="0" dirty="0"/>
                  <a:t>0</a:t>
                </a:r>
              </a:p>
            </p:txBody>
          </p:sp>
        </p:grpSp>
        <p:grpSp>
          <p:nvGrpSpPr>
            <p:cNvPr id="132" name="Group 131"/>
            <p:cNvGrpSpPr/>
            <p:nvPr/>
          </p:nvGrpSpPr>
          <p:grpSpPr>
            <a:xfrm>
              <a:off x="3875730" y="4371490"/>
              <a:ext cx="1042599" cy="461665"/>
              <a:chOff x="95326" y="4041068"/>
              <a:chExt cx="1042604" cy="461665"/>
            </a:xfrm>
          </p:grpSpPr>
          <p:sp>
            <p:nvSpPr>
              <p:cNvPr id="133" name="TextBox 132"/>
              <p:cNvSpPr txBox="1"/>
              <p:nvPr/>
            </p:nvSpPr>
            <p:spPr>
              <a:xfrm>
                <a:off x="95326" y="4041068"/>
                <a:ext cx="37221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b="0" dirty="0"/>
                  <a:t>0</a:t>
                </a:r>
              </a:p>
            </p:txBody>
          </p:sp>
          <p:sp>
            <p:nvSpPr>
              <p:cNvPr id="134" name="TextBox 133"/>
              <p:cNvSpPr txBox="1"/>
              <p:nvPr/>
            </p:nvSpPr>
            <p:spPr>
              <a:xfrm>
                <a:off x="455366" y="4041068"/>
                <a:ext cx="35137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b="0" dirty="0"/>
                  <a:t>k</a:t>
                </a:r>
              </a:p>
            </p:txBody>
          </p:sp>
          <p:sp>
            <p:nvSpPr>
              <p:cNvPr id="135" name="TextBox 134"/>
              <p:cNvSpPr txBox="1"/>
              <p:nvPr/>
            </p:nvSpPr>
            <p:spPr>
              <a:xfrm>
                <a:off x="815406" y="4041068"/>
                <a:ext cx="3225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b="0" dirty="0"/>
                  <a:t>1</a:t>
                </a:r>
              </a:p>
            </p:txBody>
          </p:sp>
        </p:grpSp>
        <p:grpSp>
          <p:nvGrpSpPr>
            <p:cNvPr id="136" name="Group 135"/>
            <p:cNvGrpSpPr/>
            <p:nvPr/>
          </p:nvGrpSpPr>
          <p:grpSpPr>
            <a:xfrm>
              <a:off x="3875730" y="4689139"/>
              <a:ext cx="1071453" cy="461665"/>
              <a:chOff x="95326" y="4041068"/>
              <a:chExt cx="1071458" cy="461665"/>
            </a:xfrm>
          </p:grpSpPr>
          <p:sp>
            <p:nvSpPr>
              <p:cNvPr id="137" name="TextBox 136"/>
              <p:cNvSpPr txBox="1"/>
              <p:nvPr/>
            </p:nvSpPr>
            <p:spPr>
              <a:xfrm>
                <a:off x="95326" y="4041068"/>
                <a:ext cx="37221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b="0" dirty="0"/>
                  <a:t>0</a:t>
                </a:r>
              </a:p>
            </p:txBody>
          </p:sp>
          <p:sp>
            <p:nvSpPr>
              <p:cNvPr id="138" name="TextBox 137"/>
              <p:cNvSpPr txBox="1"/>
              <p:nvPr/>
            </p:nvSpPr>
            <p:spPr>
              <a:xfrm>
                <a:off x="455366" y="4041068"/>
                <a:ext cx="35137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b="0" dirty="0"/>
                  <a:t>k</a:t>
                </a:r>
              </a:p>
            </p:txBody>
          </p:sp>
          <p:sp>
            <p:nvSpPr>
              <p:cNvPr id="139" name="TextBox 138"/>
              <p:cNvSpPr txBox="1"/>
              <p:nvPr/>
            </p:nvSpPr>
            <p:spPr>
              <a:xfrm>
                <a:off x="815406" y="4041068"/>
                <a:ext cx="35137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b="0" dirty="0"/>
                  <a:t>k</a:t>
                </a:r>
              </a:p>
            </p:txBody>
          </p:sp>
        </p:grpSp>
        <p:grpSp>
          <p:nvGrpSpPr>
            <p:cNvPr id="140" name="Group 139"/>
            <p:cNvGrpSpPr/>
            <p:nvPr/>
          </p:nvGrpSpPr>
          <p:grpSpPr>
            <a:xfrm>
              <a:off x="3875730" y="5049179"/>
              <a:ext cx="1071453" cy="461665"/>
              <a:chOff x="95326" y="4041068"/>
              <a:chExt cx="1071458" cy="461665"/>
            </a:xfrm>
          </p:grpSpPr>
          <p:sp>
            <p:nvSpPr>
              <p:cNvPr id="141" name="TextBox 140"/>
              <p:cNvSpPr txBox="1"/>
              <p:nvPr/>
            </p:nvSpPr>
            <p:spPr>
              <a:xfrm>
                <a:off x="95326" y="4041068"/>
                <a:ext cx="3225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b="0" dirty="0"/>
                  <a:t>1</a:t>
                </a:r>
              </a:p>
            </p:txBody>
          </p:sp>
          <p:sp>
            <p:nvSpPr>
              <p:cNvPr id="142" name="TextBox 141"/>
              <p:cNvSpPr txBox="1"/>
              <p:nvPr/>
            </p:nvSpPr>
            <p:spPr>
              <a:xfrm>
                <a:off x="455366" y="4041068"/>
                <a:ext cx="35137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b="0" dirty="0"/>
                  <a:t>k</a:t>
                </a:r>
              </a:p>
            </p:txBody>
          </p:sp>
          <p:sp>
            <p:nvSpPr>
              <p:cNvPr id="143" name="TextBox 142"/>
              <p:cNvSpPr txBox="1"/>
              <p:nvPr/>
            </p:nvSpPr>
            <p:spPr>
              <a:xfrm>
                <a:off x="815406" y="4041068"/>
                <a:ext cx="35137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b="0" dirty="0"/>
                  <a:t>k</a:t>
                </a:r>
              </a:p>
            </p:txBody>
          </p:sp>
        </p:grpSp>
        <p:grpSp>
          <p:nvGrpSpPr>
            <p:cNvPr id="144" name="Group 143"/>
            <p:cNvGrpSpPr/>
            <p:nvPr/>
          </p:nvGrpSpPr>
          <p:grpSpPr>
            <a:xfrm>
              <a:off x="3875730" y="5373215"/>
              <a:ext cx="1092293" cy="461665"/>
              <a:chOff x="95326" y="4041068"/>
              <a:chExt cx="1092298" cy="461665"/>
            </a:xfrm>
          </p:grpSpPr>
          <p:sp>
            <p:nvSpPr>
              <p:cNvPr id="145" name="TextBox 144"/>
              <p:cNvSpPr txBox="1"/>
              <p:nvPr/>
            </p:nvSpPr>
            <p:spPr>
              <a:xfrm>
                <a:off x="95326" y="4041068"/>
                <a:ext cx="35137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b="0" dirty="0"/>
                  <a:t>k</a:t>
                </a:r>
              </a:p>
            </p:txBody>
          </p:sp>
          <p:sp>
            <p:nvSpPr>
              <p:cNvPr id="146" name="TextBox 145"/>
              <p:cNvSpPr txBox="1"/>
              <p:nvPr/>
            </p:nvSpPr>
            <p:spPr>
              <a:xfrm>
                <a:off x="455366" y="4041068"/>
                <a:ext cx="37221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b="0" dirty="0"/>
                  <a:t>0</a:t>
                </a:r>
              </a:p>
            </p:txBody>
          </p:sp>
          <p:sp>
            <p:nvSpPr>
              <p:cNvPr id="147" name="TextBox 146"/>
              <p:cNvSpPr txBox="1"/>
              <p:nvPr/>
            </p:nvSpPr>
            <p:spPr>
              <a:xfrm>
                <a:off x="815406" y="4041068"/>
                <a:ext cx="37221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b="0" dirty="0"/>
                  <a:t>0</a:t>
                </a:r>
              </a:p>
            </p:txBody>
          </p:sp>
        </p:grpSp>
        <p:grpSp>
          <p:nvGrpSpPr>
            <p:cNvPr id="148" name="Group 147"/>
            <p:cNvGrpSpPr/>
            <p:nvPr/>
          </p:nvGrpSpPr>
          <p:grpSpPr>
            <a:xfrm>
              <a:off x="3875730" y="5739642"/>
              <a:ext cx="1092293" cy="461665"/>
              <a:chOff x="95326" y="4041068"/>
              <a:chExt cx="1092298" cy="461665"/>
            </a:xfrm>
          </p:grpSpPr>
          <p:sp>
            <p:nvSpPr>
              <p:cNvPr id="149" name="TextBox 148"/>
              <p:cNvSpPr txBox="1"/>
              <p:nvPr/>
            </p:nvSpPr>
            <p:spPr>
              <a:xfrm>
                <a:off x="95326" y="4041068"/>
                <a:ext cx="35137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b="0" dirty="0"/>
                  <a:t>k</a:t>
                </a:r>
              </a:p>
            </p:txBody>
          </p:sp>
          <p:sp>
            <p:nvSpPr>
              <p:cNvPr id="150" name="TextBox 149"/>
              <p:cNvSpPr txBox="1"/>
              <p:nvPr/>
            </p:nvSpPr>
            <p:spPr>
              <a:xfrm>
                <a:off x="455366" y="4041068"/>
                <a:ext cx="3225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b="0" dirty="0"/>
                  <a:t>1</a:t>
                </a:r>
              </a:p>
            </p:txBody>
          </p:sp>
          <p:sp>
            <p:nvSpPr>
              <p:cNvPr id="151" name="TextBox 150"/>
              <p:cNvSpPr txBox="1"/>
              <p:nvPr/>
            </p:nvSpPr>
            <p:spPr>
              <a:xfrm>
                <a:off x="815406" y="4041068"/>
                <a:ext cx="37221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b="0" dirty="0"/>
                  <a:t>0</a:t>
                </a:r>
              </a:p>
            </p:txBody>
          </p:sp>
        </p:grpSp>
        <p:grpSp>
          <p:nvGrpSpPr>
            <p:cNvPr id="152" name="Group 151"/>
            <p:cNvGrpSpPr/>
            <p:nvPr/>
          </p:nvGrpSpPr>
          <p:grpSpPr>
            <a:xfrm>
              <a:off x="4955845" y="4041067"/>
              <a:ext cx="1071453" cy="461665"/>
              <a:chOff x="95326" y="4041068"/>
              <a:chExt cx="1071458" cy="461665"/>
            </a:xfrm>
          </p:grpSpPr>
          <p:sp>
            <p:nvSpPr>
              <p:cNvPr id="153" name="TextBox 152"/>
              <p:cNvSpPr txBox="1"/>
              <p:nvPr/>
            </p:nvSpPr>
            <p:spPr>
              <a:xfrm>
                <a:off x="95326" y="4041068"/>
                <a:ext cx="35137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b="0" dirty="0"/>
                  <a:t>k</a:t>
                </a:r>
              </a:p>
            </p:txBody>
          </p:sp>
          <p:sp>
            <p:nvSpPr>
              <p:cNvPr id="154" name="TextBox 153"/>
              <p:cNvSpPr txBox="1"/>
              <p:nvPr/>
            </p:nvSpPr>
            <p:spPr>
              <a:xfrm>
                <a:off x="455366" y="4041068"/>
                <a:ext cx="3225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b="0" dirty="0"/>
                  <a:t>1</a:t>
                </a:r>
              </a:p>
            </p:txBody>
          </p:sp>
          <p:sp>
            <p:nvSpPr>
              <p:cNvPr id="155" name="TextBox 154"/>
              <p:cNvSpPr txBox="1"/>
              <p:nvPr/>
            </p:nvSpPr>
            <p:spPr>
              <a:xfrm>
                <a:off x="815406" y="4041068"/>
                <a:ext cx="35137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b="0" dirty="0"/>
                  <a:t>k</a:t>
                </a:r>
              </a:p>
            </p:txBody>
          </p:sp>
        </p:grpSp>
        <p:grpSp>
          <p:nvGrpSpPr>
            <p:cNvPr id="156" name="Group 155"/>
            <p:cNvGrpSpPr/>
            <p:nvPr/>
          </p:nvGrpSpPr>
          <p:grpSpPr>
            <a:xfrm>
              <a:off x="4955845" y="4371490"/>
              <a:ext cx="1042599" cy="461665"/>
              <a:chOff x="95326" y="4041068"/>
              <a:chExt cx="1042604" cy="461665"/>
            </a:xfrm>
          </p:grpSpPr>
          <p:sp>
            <p:nvSpPr>
              <p:cNvPr id="157" name="TextBox 156"/>
              <p:cNvSpPr txBox="1"/>
              <p:nvPr/>
            </p:nvSpPr>
            <p:spPr>
              <a:xfrm>
                <a:off x="95326" y="4041068"/>
                <a:ext cx="35137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b="0" dirty="0"/>
                  <a:t>k</a:t>
                </a:r>
              </a:p>
            </p:txBody>
          </p:sp>
          <p:sp>
            <p:nvSpPr>
              <p:cNvPr id="158" name="TextBox 157"/>
              <p:cNvSpPr txBox="1"/>
              <p:nvPr/>
            </p:nvSpPr>
            <p:spPr>
              <a:xfrm>
                <a:off x="455366" y="4041068"/>
                <a:ext cx="35137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b="0" dirty="0"/>
                  <a:t>k</a:t>
                </a:r>
              </a:p>
            </p:txBody>
          </p:sp>
          <p:sp>
            <p:nvSpPr>
              <p:cNvPr id="159" name="TextBox 158"/>
              <p:cNvSpPr txBox="1"/>
              <p:nvPr/>
            </p:nvSpPr>
            <p:spPr>
              <a:xfrm>
                <a:off x="815406" y="4041068"/>
                <a:ext cx="3225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b="0" dirty="0"/>
                  <a:t>1</a:t>
                </a:r>
              </a:p>
            </p:txBody>
          </p:sp>
        </p:grpSp>
        <p:grpSp>
          <p:nvGrpSpPr>
            <p:cNvPr id="160" name="Group 159"/>
            <p:cNvGrpSpPr/>
            <p:nvPr/>
          </p:nvGrpSpPr>
          <p:grpSpPr>
            <a:xfrm>
              <a:off x="4955845" y="4689139"/>
              <a:ext cx="1071453" cy="461665"/>
              <a:chOff x="95326" y="4041068"/>
              <a:chExt cx="1071458" cy="461665"/>
            </a:xfrm>
          </p:grpSpPr>
          <p:sp>
            <p:nvSpPr>
              <p:cNvPr id="161" name="TextBox 160"/>
              <p:cNvSpPr txBox="1"/>
              <p:nvPr/>
            </p:nvSpPr>
            <p:spPr>
              <a:xfrm>
                <a:off x="95326" y="4041068"/>
                <a:ext cx="37221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b="0" dirty="0"/>
                  <a:t>0</a:t>
                </a:r>
              </a:p>
            </p:txBody>
          </p:sp>
          <p:sp>
            <p:nvSpPr>
              <p:cNvPr id="162" name="TextBox 161"/>
              <p:cNvSpPr txBox="1"/>
              <p:nvPr/>
            </p:nvSpPr>
            <p:spPr>
              <a:xfrm>
                <a:off x="455366" y="4041068"/>
                <a:ext cx="3225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b="0" dirty="0"/>
                  <a:t>1</a:t>
                </a:r>
              </a:p>
            </p:txBody>
          </p:sp>
          <p:sp>
            <p:nvSpPr>
              <p:cNvPr id="163" name="TextBox 162"/>
              <p:cNvSpPr txBox="1"/>
              <p:nvPr/>
            </p:nvSpPr>
            <p:spPr>
              <a:xfrm>
                <a:off x="815406" y="4041068"/>
                <a:ext cx="35137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b="0" dirty="0"/>
                  <a:t>k</a:t>
                </a:r>
              </a:p>
            </p:txBody>
          </p:sp>
        </p:grpSp>
        <p:grpSp>
          <p:nvGrpSpPr>
            <p:cNvPr id="164" name="Group 163"/>
            <p:cNvGrpSpPr/>
            <p:nvPr/>
          </p:nvGrpSpPr>
          <p:grpSpPr>
            <a:xfrm>
              <a:off x="4955845" y="5049179"/>
              <a:ext cx="1042599" cy="461665"/>
              <a:chOff x="95326" y="4041068"/>
              <a:chExt cx="1042604" cy="461665"/>
            </a:xfrm>
          </p:grpSpPr>
          <p:sp>
            <p:nvSpPr>
              <p:cNvPr id="165" name="TextBox 164"/>
              <p:cNvSpPr txBox="1"/>
              <p:nvPr/>
            </p:nvSpPr>
            <p:spPr>
              <a:xfrm>
                <a:off x="95326" y="4041068"/>
                <a:ext cx="3225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b="0" dirty="0"/>
                  <a:t>1</a:t>
                </a:r>
              </a:p>
            </p:txBody>
          </p:sp>
          <p:sp>
            <p:nvSpPr>
              <p:cNvPr id="166" name="TextBox 165"/>
              <p:cNvSpPr txBox="1"/>
              <p:nvPr/>
            </p:nvSpPr>
            <p:spPr>
              <a:xfrm>
                <a:off x="455366" y="4041068"/>
                <a:ext cx="35137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b="0" dirty="0"/>
                  <a:t>k</a:t>
                </a:r>
              </a:p>
            </p:txBody>
          </p:sp>
          <p:sp>
            <p:nvSpPr>
              <p:cNvPr id="167" name="TextBox 166"/>
              <p:cNvSpPr txBox="1"/>
              <p:nvPr/>
            </p:nvSpPr>
            <p:spPr>
              <a:xfrm>
                <a:off x="815406" y="4041068"/>
                <a:ext cx="3225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b="0" dirty="0"/>
                  <a:t>1</a:t>
                </a:r>
              </a:p>
            </p:txBody>
          </p:sp>
        </p:grpSp>
        <p:grpSp>
          <p:nvGrpSpPr>
            <p:cNvPr id="168" name="Group 167"/>
            <p:cNvGrpSpPr/>
            <p:nvPr/>
          </p:nvGrpSpPr>
          <p:grpSpPr>
            <a:xfrm>
              <a:off x="4955845" y="5373215"/>
              <a:ext cx="1071453" cy="461665"/>
              <a:chOff x="95326" y="4041068"/>
              <a:chExt cx="1071458" cy="461665"/>
            </a:xfrm>
          </p:grpSpPr>
          <p:sp>
            <p:nvSpPr>
              <p:cNvPr id="169" name="TextBox 168"/>
              <p:cNvSpPr txBox="1"/>
              <p:nvPr/>
            </p:nvSpPr>
            <p:spPr>
              <a:xfrm>
                <a:off x="95326" y="4041068"/>
                <a:ext cx="35137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b="0" dirty="0"/>
                  <a:t>k</a:t>
                </a:r>
              </a:p>
            </p:txBody>
          </p:sp>
          <p:sp>
            <p:nvSpPr>
              <p:cNvPr id="170" name="TextBox 169"/>
              <p:cNvSpPr txBox="1"/>
              <p:nvPr/>
            </p:nvSpPr>
            <p:spPr>
              <a:xfrm>
                <a:off x="455366" y="4041068"/>
                <a:ext cx="3225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b="0" dirty="0"/>
                  <a:t>1</a:t>
                </a:r>
              </a:p>
            </p:txBody>
          </p:sp>
          <p:sp>
            <p:nvSpPr>
              <p:cNvPr id="171" name="TextBox 170"/>
              <p:cNvSpPr txBox="1"/>
              <p:nvPr/>
            </p:nvSpPr>
            <p:spPr>
              <a:xfrm>
                <a:off x="815406" y="4041068"/>
                <a:ext cx="35137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b="0" dirty="0"/>
                  <a:t>k</a:t>
                </a:r>
              </a:p>
            </p:txBody>
          </p:sp>
        </p:grpSp>
        <p:grpSp>
          <p:nvGrpSpPr>
            <p:cNvPr id="172" name="Group 171"/>
            <p:cNvGrpSpPr/>
            <p:nvPr/>
          </p:nvGrpSpPr>
          <p:grpSpPr>
            <a:xfrm>
              <a:off x="4955845" y="5739642"/>
              <a:ext cx="1042599" cy="461665"/>
              <a:chOff x="95326" y="4041068"/>
              <a:chExt cx="1042604" cy="461665"/>
            </a:xfrm>
          </p:grpSpPr>
          <p:sp>
            <p:nvSpPr>
              <p:cNvPr id="173" name="TextBox 172"/>
              <p:cNvSpPr txBox="1"/>
              <p:nvPr/>
            </p:nvSpPr>
            <p:spPr>
              <a:xfrm>
                <a:off x="95326" y="4041068"/>
                <a:ext cx="35137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b="0" dirty="0"/>
                  <a:t>k</a:t>
                </a:r>
              </a:p>
            </p:txBody>
          </p:sp>
          <p:sp>
            <p:nvSpPr>
              <p:cNvPr id="174" name="TextBox 173"/>
              <p:cNvSpPr txBox="1"/>
              <p:nvPr/>
            </p:nvSpPr>
            <p:spPr>
              <a:xfrm>
                <a:off x="455366" y="4041068"/>
                <a:ext cx="35137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b="0" dirty="0"/>
                  <a:t>k</a:t>
                </a:r>
              </a:p>
            </p:txBody>
          </p:sp>
          <p:sp>
            <p:nvSpPr>
              <p:cNvPr id="175" name="TextBox 174"/>
              <p:cNvSpPr txBox="1"/>
              <p:nvPr/>
            </p:nvSpPr>
            <p:spPr>
              <a:xfrm>
                <a:off x="815406" y="4041068"/>
                <a:ext cx="3225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b="0" dirty="0"/>
                  <a:t>1</a:t>
                </a:r>
              </a:p>
            </p:txBody>
          </p:sp>
        </p:grpSp>
        <p:sp>
          <p:nvSpPr>
            <p:cNvPr id="178" name="Line 345"/>
            <p:cNvSpPr>
              <a:spLocks noChangeShapeType="1"/>
            </p:cNvSpPr>
            <p:nvPr/>
          </p:nvSpPr>
          <p:spPr bwMode="auto">
            <a:xfrm>
              <a:off x="8400566" y="3409281"/>
              <a:ext cx="0" cy="272477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79" name="Group 127"/>
            <p:cNvGrpSpPr/>
            <p:nvPr/>
          </p:nvGrpSpPr>
          <p:grpSpPr>
            <a:xfrm>
              <a:off x="6156150" y="4066045"/>
              <a:ext cx="1042599" cy="461665"/>
              <a:chOff x="95326" y="4041068"/>
              <a:chExt cx="1042604" cy="461665"/>
            </a:xfrm>
          </p:grpSpPr>
          <p:sp>
            <p:nvSpPr>
              <p:cNvPr id="224" name="TextBox 223"/>
              <p:cNvSpPr txBox="1"/>
              <p:nvPr/>
            </p:nvSpPr>
            <p:spPr>
              <a:xfrm>
                <a:off x="95326" y="4041068"/>
                <a:ext cx="3225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b="0" dirty="0"/>
                  <a:t>1</a:t>
                </a:r>
              </a:p>
            </p:txBody>
          </p:sp>
          <p:sp>
            <p:nvSpPr>
              <p:cNvPr id="225" name="TextBox 224"/>
              <p:cNvSpPr txBox="1"/>
              <p:nvPr/>
            </p:nvSpPr>
            <p:spPr>
              <a:xfrm>
                <a:off x="455366" y="4041068"/>
                <a:ext cx="3225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b="0" dirty="0"/>
                  <a:t>1</a:t>
                </a:r>
              </a:p>
            </p:txBody>
          </p:sp>
          <p:sp>
            <p:nvSpPr>
              <p:cNvPr id="226" name="TextBox 225"/>
              <p:cNvSpPr txBox="1"/>
              <p:nvPr/>
            </p:nvSpPr>
            <p:spPr>
              <a:xfrm>
                <a:off x="815406" y="4041068"/>
                <a:ext cx="3225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b="0" dirty="0"/>
                  <a:t>1</a:t>
                </a:r>
              </a:p>
            </p:txBody>
          </p:sp>
        </p:grpSp>
        <p:grpSp>
          <p:nvGrpSpPr>
            <p:cNvPr id="180" name="Group 131"/>
            <p:cNvGrpSpPr/>
            <p:nvPr/>
          </p:nvGrpSpPr>
          <p:grpSpPr>
            <a:xfrm>
              <a:off x="6156150" y="4396468"/>
              <a:ext cx="1042599" cy="461665"/>
              <a:chOff x="95326" y="4041068"/>
              <a:chExt cx="1042604" cy="461665"/>
            </a:xfrm>
          </p:grpSpPr>
          <p:sp>
            <p:nvSpPr>
              <p:cNvPr id="221" name="TextBox 220"/>
              <p:cNvSpPr txBox="1"/>
              <p:nvPr/>
            </p:nvSpPr>
            <p:spPr>
              <a:xfrm>
                <a:off x="95326" y="4041068"/>
                <a:ext cx="37221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b="0" dirty="0"/>
                  <a:t>0</a:t>
                </a:r>
              </a:p>
            </p:txBody>
          </p:sp>
          <p:sp>
            <p:nvSpPr>
              <p:cNvPr id="222" name="TextBox 221"/>
              <p:cNvSpPr txBox="1"/>
              <p:nvPr/>
            </p:nvSpPr>
            <p:spPr>
              <a:xfrm>
                <a:off x="455366" y="4041068"/>
                <a:ext cx="3225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b="0" dirty="0"/>
                  <a:t>1</a:t>
                </a:r>
              </a:p>
            </p:txBody>
          </p:sp>
          <p:sp>
            <p:nvSpPr>
              <p:cNvPr id="223" name="TextBox 222"/>
              <p:cNvSpPr txBox="1"/>
              <p:nvPr/>
            </p:nvSpPr>
            <p:spPr>
              <a:xfrm>
                <a:off x="815406" y="4041068"/>
                <a:ext cx="3225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b="0" dirty="0"/>
                  <a:t>1</a:t>
                </a:r>
              </a:p>
            </p:txBody>
          </p:sp>
        </p:grpSp>
        <p:grpSp>
          <p:nvGrpSpPr>
            <p:cNvPr id="181" name="Group 135"/>
            <p:cNvGrpSpPr/>
            <p:nvPr/>
          </p:nvGrpSpPr>
          <p:grpSpPr>
            <a:xfrm>
              <a:off x="6156150" y="4714117"/>
              <a:ext cx="1042599" cy="461665"/>
              <a:chOff x="95326" y="4041068"/>
              <a:chExt cx="1042604" cy="461665"/>
            </a:xfrm>
          </p:grpSpPr>
          <p:sp>
            <p:nvSpPr>
              <p:cNvPr id="218" name="TextBox 217"/>
              <p:cNvSpPr txBox="1"/>
              <p:nvPr/>
            </p:nvSpPr>
            <p:spPr>
              <a:xfrm>
                <a:off x="95326" y="4041068"/>
                <a:ext cx="37221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b="0" dirty="0"/>
                  <a:t>0</a:t>
                </a:r>
              </a:p>
            </p:txBody>
          </p:sp>
          <p:sp>
            <p:nvSpPr>
              <p:cNvPr id="219" name="TextBox 218"/>
              <p:cNvSpPr txBox="1"/>
              <p:nvPr/>
            </p:nvSpPr>
            <p:spPr>
              <a:xfrm>
                <a:off x="455366" y="4041068"/>
                <a:ext cx="37221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b="0" dirty="0"/>
                  <a:t>0</a:t>
                </a:r>
              </a:p>
            </p:txBody>
          </p:sp>
          <p:sp>
            <p:nvSpPr>
              <p:cNvPr id="220" name="TextBox 219"/>
              <p:cNvSpPr txBox="1"/>
              <p:nvPr/>
            </p:nvSpPr>
            <p:spPr>
              <a:xfrm>
                <a:off x="815406" y="4041068"/>
                <a:ext cx="3225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b="0" dirty="0"/>
                  <a:t>1</a:t>
                </a:r>
              </a:p>
            </p:txBody>
          </p:sp>
        </p:grpSp>
        <p:grpSp>
          <p:nvGrpSpPr>
            <p:cNvPr id="182" name="Group 139"/>
            <p:cNvGrpSpPr/>
            <p:nvPr/>
          </p:nvGrpSpPr>
          <p:grpSpPr>
            <a:xfrm>
              <a:off x="6156150" y="5074158"/>
              <a:ext cx="1092293" cy="461665"/>
              <a:chOff x="95326" y="4041068"/>
              <a:chExt cx="1092298" cy="461665"/>
            </a:xfrm>
          </p:grpSpPr>
          <p:sp>
            <p:nvSpPr>
              <p:cNvPr id="215" name="TextBox 214"/>
              <p:cNvSpPr txBox="1"/>
              <p:nvPr/>
            </p:nvSpPr>
            <p:spPr>
              <a:xfrm>
                <a:off x="95326" y="4041068"/>
                <a:ext cx="37221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b="0" dirty="0"/>
                  <a:t>0</a:t>
                </a:r>
              </a:p>
            </p:txBody>
          </p:sp>
          <p:sp>
            <p:nvSpPr>
              <p:cNvPr id="216" name="TextBox 215"/>
              <p:cNvSpPr txBox="1"/>
              <p:nvPr/>
            </p:nvSpPr>
            <p:spPr>
              <a:xfrm>
                <a:off x="455366" y="4041068"/>
                <a:ext cx="37221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b="0" dirty="0"/>
                  <a:t>0</a:t>
                </a:r>
              </a:p>
            </p:txBody>
          </p:sp>
          <p:sp>
            <p:nvSpPr>
              <p:cNvPr id="217" name="TextBox 216"/>
              <p:cNvSpPr txBox="1"/>
              <p:nvPr/>
            </p:nvSpPr>
            <p:spPr>
              <a:xfrm>
                <a:off x="815406" y="4041068"/>
                <a:ext cx="37221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b="0" dirty="0"/>
                  <a:t>0</a:t>
                </a:r>
              </a:p>
            </p:txBody>
          </p:sp>
        </p:grpSp>
        <p:grpSp>
          <p:nvGrpSpPr>
            <p:cNvPr id="183" name="Group 143"/>
            <p:cNvGrpSpPr/>
            <p:nvPr/>
          </p:nvGrpSpPr>
          <p:grpSpPr>
            <a:xfrm>
              <a:off x="6156150" y="5398193"/>
              <a:ext cx="1042599" cy="461665"/>
              <a:chOff x="95326" y="4041068"/>
              <a:chExt cx="1042604" cy="461665"/>
            </a:xfrm>
          </p:grpSpPr>
          <p:sp>
            <p:nvSpPr>
              <p:cNvPr id="212" name="TextBox 211"/>
              <p:cNvSpPr txBox="1"/>
              <p:nvPr/>
            </p:nvSpPr>
            <p:spPr>
              <a:xfrm>
                <a:off x="95326" y="4041068"/>
                <a:ext cx="37221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b="0" dirty="0"/>
                  <a:t>0</a:t>
                </a:r>
              </a:p>
            </p:txBody>
          </p:sp>
          <p:sp>
            <p:nvSpPr>
              <p:cNvPr id="213" name="TextBox 212"/>
              <p:cNvSpPr txBox="1"/>
              <p:nvPr/>
            </p:nvSpPr>
            <p:spPr>
              <a:xfrm>
                <a:off x="455366" y="4041068"/>
                <a:ext cx="37221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b="0" dirty="0"/>
                  <a:t>0</a:t>
                </a:r>
              </a:p>
            </p:txBody>
          </p:sp>
          <p:sp>
            <p:nvSpPr>
              <p:cNvPr id="214" name="TextBox 213"/>
              <p:cNvSpPr txBox="1"/>
              <p:nvPr/>
            </p:nvSpPr>
            <p:spPr>
              <a:xfrm>
                <a:off x="815406" y="4041068"/>
                <a:ext cx="3225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b="0" dirty="0"/>
                  <a:t>1</a:t>
                </a:r>
              </a:p>
            </p:txBody>
          </p:sp>
        </p:grpSp>
        <p:grpSp>
          <p:nvGrpSpPr>
            <p:cNvPr id="184" name="Group 147"/>
            <p:cNvGrpSpPr/>
            <p:nvPr/>
          </p:nvGrpSpPr>
          <p:grpSpPr>
            <a:xfrm>
              <a:off x="6156150" y="5764620"/>
              <a:ext cx="1042599" cy="461665"/>
              <a:chOff x="95326" y="4041068"/>
              <a:chExt cx="1042604" cy="461665"/>
            </a:xfrm>
          </p:grpSpPr>
          <p:sp>
            <p:nvSpPr>
              <p:cNvPr id="209" name="TextBox 208"/>
              <p:cNvSpPr txBox="1"/>
              <p:nvPr/>
            </p:nvSpPr>
            <p:spPr>
              <a:xfrm>
                <a:off x="95326" y="4041068"/>
                <a:ext cx="37221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b="0" dirty="0"/>
                  <a:t>0</a:t>
                </a:r>
              </a:p>
            </p:txBody>
          </p:sp>
          <p:sp>
            <p:nvSpPr>
              <p:cNvPr id="210" name="TextBox 209"/>
              <p:cNvSpPr txBox="1"/>
              <p:nvPr/>
            </p:nvSpPr>
            <p:spPr>
              <a:xfrm>
                <a:off x="455366" y="4041068"/>
                <a:ext cx="3225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b="0" dirty="0"/>
                  <a:t>1</a:t>
                </a:r>
              </a:p>
            </p:txBody>
          </p:sp>
          <p:sp>
            <p:nvSpPr>
              <p:cNvPr id="211" name="TextBox 210"/>
              <p:cNvSpPr txBox="1"/>
              <p:nvPr/>
            </p:nvSpPr>
            <p:spPr>
              <a:xfrm>
                <a:off x="815406" y="4041068"/>
                <a:ext cx="3225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b="0" dirty="0"/>
                  <a:t>1</a:t>
                </a:r>
              </a:p>
            </p:txBody>
          </p:sp>
        </p:grpSp>
        <p:grpSp>
          <p:nvGrpSpPr>
            <p:cNvPr id="185" name="Group 151"/>
            <p:cNvGrpSpPr/>
            <p:nvPr/>
          </p:nvGrpSpPr>
          <p:grpSpPr>
            <a:xfrm>
              <a:off x="7236266" y="4066045"/>
              <a:ext cx="1092293" cy="461665"/>
              <a:chOff x="95326" y="4041068"/>
              <a:chExt cx="1092298" cy="461665"/>
            </a:xfrm>
          </p:grpSpPr>
          <p:sp>
            <p:nvSpPr>
              <p:cNvPr id="206" name="TextBox 205"/>
              <p:cNvSpPr txBox="1"/>
              <p:nvPr/>
            </p:nvSpPr>
            <p:spPr>
              <a:xfrm>
                <a:off x="95326" y="4041068"/>
                <a:ext cx="37221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b="0" dirty="0"/>
                  <a:t>0</a:t>
                </a:r>
              </a:p>
            </p:txBody>
          </p:sp>
          <p:sp>
            <p:nvSpPr>
              <p:cNvPr id="207" name="TextBox 206"/>
              <p:cNvSpPr txBox="1"/>
              <p:nvPr/>
            </p:nvSpPr>
            <p:spPr>
              <a:xfrm>
                <a:off x="455366" y="4041068"/>
                <a:ext cx="37221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b="0" dirty="0"/>
                  <a:t>0</a:t>
                </a:r>
              </a:p>
            </p:txBody>
          </p:sp>
          <p:sp>
            <p:nvSpPr>
              <p:cNvPr id="208" name="TextBox 207"/>
              <p:cNvSpPr txBox="1"/>
              <p:nvPr/>
            </p:nvSpPr>
            <p:spPr>
              <a:xfrm>
                <a:off x="815406" y="4041068"/>
                <a:ext cx="37221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b="0" dirty="0"/>
                  <a:t>0</a:t>
                </a:r>
              </a:p>
            </p:txBody>
          </p:sp>
        </p:grpSp>
        <p:grpSp>
          <p:nvGrpSpPr>
            <p:cNvPr id="186" name="Group 155"/>
            <p:cNvGrpSpPr/>
            <p:nvPr/>
          </p:nvGrpSpPr>
          <p:grpSpPr>
            <a:xfrm>
              <a:off x="7236266" y="4396468"/>
              <a:ext cx="1092293" cy="461665"/>
              <a:chOff x="95326" y="4041068"/>
              <a:chExt cx="1092298" cy="461665"/>
            </a:xfrm>
          </p:grpSpPr>
          <p:sp>
            <p:nvSpPr>
              <p:cNvPr id="203" name="TextBox 202"/>
              <p:cNvSpPr txBox="1"/>
              <p:nvPr/>
            </p:nvSpPr>
            <p:spPr>
              <a:xfrm>
                <a:off x="95326" y="4041068"/>
                <a:ext cx="3225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b="0" dirty="0"/>
                  <a:t>1</a:t>
                </a:r>
              </a:p>
            </p:txBody>
          </p:sp>
          <p:sp>
            <p:nvSpPr>
              <p:cNvPr id="204" name="TextBox 203"/>
              <p:cNvSpPr txBox="1"/>
              <p:nvPr/>
            </p:nvSpPr>
            <p:spPr>
              <a:xfrm>
                <a:off x="455366" y="4041068"/>
                <a:ext cx="37221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b="0" dirty="0"/>
                  <a:t>0</a:t>
                </a:r>
              </a:p>
            </p:txBody>
          </p:sp>
          <p:sp>
            <p:nvSpPr>
              <p:cNvPr id="205" name="TextBox 204"/>
              <p:cNvSpPr txBox="1"/>
              <p:nvPr/>
            </p:nvSpPr>
            <p:spPr>
              <a:xfrm>
                <a:off x="815406" y="4041068"/>
                <a:ext cx="37221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b="0" dirty="0"/>
                  <a:t>0</a:t>
                </a:r>
              </a:p>
            </p:txBody>
          </p:sp>
        </p:grpSp>
        <p:grpSp>
          <p:nvGrpSpPr>
            <p:cNvPr id="187" name="Group 159"/>
            <p:cNvGrpSpPr/>
            <p:nvPr/>
          </p:nvGrpSpPr>
          <p:grpSpPr>
            <a:xfrm>
              <a:off x="7236266" y="4714117"/>
              <a:ext cx="1092293" cy="461665"/>
              <a:chOff x="95326" y="4041068"/>
              <a:chExt cx="1092298" cy="461665"/>
            </a:xfrm>
          </p:grpSpPr>
          <p:sp>
            <p:nvSpPr>
              <p:cNvPr id="200" name="TextBox 199"/>
              <p:cNvSpPr txBox="1"/>
              <p:nvPr/>
            </p:nvSpPr>
            <p:spPr>
              <a:xfrm>
                <a:off x="95326" y="4041068"/>
                <a:ext cx="3225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b="0" dirty="0"/>
                  <a:t>1</a:t>
                </a:r>
              </a:p>
            </p:txBody>
          </p:sp>
          <p:sp>
            <p:nvSpPr>
              <p:cNvPr id="201" name="TextBox 200"/>
              <p:cNvSpPr txBox="1"/>
              <p:nvPr/>
            </p:nvSpPr>
            <p:spPr>
              <a:xfrm>
                <a:off x="455366" y="4041068"/>
                <a:ext cx="3225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b="0" dirty="0"/>
                  <a:t>1</a:t>
                </a:r>
              </a:p>
            </p:txBody>
          </p:sp>
          <p:sp>
            <p:nvSpPr>
              <p:cNvPr id="202" name="TextBox 201"/>
              <p:cNvSpPr txBox="1"/>
              <p:nvPr/>
            </p:nvSpPr>
            <p:spPr>
              <a:xfrm>
                <a:off x="815406" y="4041068"/>
                <a:ext cx="37221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b="0" dirty="0"/>
                  <a:t>0</a:t>
                </a:r>
              </a:p>
            </p:txBody>
          </p:sp>
        </p:grpSp>
        <p:grpSp>
          <p:nvGrpSpPr>
            <p:cNvPr id="188" name="Group 163"/>
            <p:cNvGrpSpPr/>
            <p:nvPr/>
          </p:nvGrpSpPr>
          <p:grpSpPr>
            <a:xfrm>
              <a:off x="7236266" y="5074158"/>
              <a:ext cx="1042599" cy="461665"/>
              <a:chOff x="95326" y="4041068"/>
              <a:chExt cx="1042604" cy="461665"/>
            </a:xfrm>
          </p:grpSpPr>
          <p:sp>
            <p:nvSpPr>
              <p:cNvPr id="197" name="TextBox 196"/>
              <p:cNvSpPr txBox="1"/>
              <p:nvPr/>
            </p:nvSpPr>
            <p:spPr>
              <a:xfrm>
                <a:off x="95326" y="4041068"/>
                <a:ext cx="3225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b="0" dirty="0"/>
                  <a:t>1</a:t>
                </a:r>
              </a:p>
            </p:txBody>
          </p:sp>
          <p:sp>
            <p:nvSpPr>
              <p:cNvPr id="198" name="TextBox 197"/>
              <p:cNvSpPr txBox="1"/>
              <p:nvPr/>
            </p:nvSpPr>
            <p:spPr>
              <a:xfrm>
                <a:off x="455366" y="4041068"/>
                <a:ext cx="3225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b="0" dirty="0"/>
                  <a:t>1</a:t>
                </a:r>
              </a:p>
            </p:txBody>
          </p:sp>
          <p:sp>
            <p:nvSpPr>
              <p:cNvPr id="199" name="TextBox 198"/>
              <p:cNvSpPr txBox="1"/>
              <p:nvPr/>
            </p:nvSpPr>
            <p:spPr>
              <a:xfrm>
                <a:off x="815406" y="4041068"/>
                <a:ext cx="3225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b="0" dirty="0"/>
                  <a:t>1</a:t>
                </a:r>
              </a:p>
            </p:txBody>
          </p:sp>
        </p:grpSp>
        <p:grpSp>
          <p:nvGrpSpPr>
            <p:cNvPr id="189" name="Group 167"/>
            <p:cNvGrpSpPr/>
            <p:nvPr/>
          </p:nvGrpSpPr>
          <p:grpSpPr>
            <a:xfrm>
              <a:off x="7236266" y="5398193"/>
              <a:ext cx="1092293" cy="461665"/>
              <a:chOff x="95326" y="4041068"/>
              <a:chExt cx="1092298" cy="461665"/>
            </a:xfrm>
          </p:grpSpPr>
          <p:sp>
            <p:nvSpPr>
              <p:cNvPr id="194" name="TextBox 193"/>
              <p:cNvSpPr txBox="1"/>
              <p:nvPr/>
            </p:nvSpPr>
            <p:spPr>
              <a:xfrm>
                <a:off x="95326" y="4041068"/>
                <a:ext cx="3225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b="0" dirty="0"/>
                  <a:t>1</a:t>
                </a:r>
              </a:p>
            </p:txBody>
          </p:sp>
          <p:sp>
            <p:nvSpPr>
              <p:cNvPr id="195" name="TextBox 194"/>
              <p:cNvSpPr txBox="1"/>
              <p:nvPr/>
            </p:nvSpPr>
            <p:spPr>
              <a:xfrm>
                <a:off x="455366" y="4041068"/>
                <a:ext cx="3225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b="0" dirty="0"/>
                  <a:t>1</a:t>
                </a:r>
              </a:p>
            </p:txBody>
          </p:sp>
          <p:sp>
            <p:nvSpPr>
              <p:cNvPr id="196" name="TextBox 195"/>
              <p:cNvSpPr txBox="1"/>
              <p:nvPr/>
            </p:nvSpPr>
            <p:spPr>
              <a:xfrm>
                <a:off x="815406" y="4041068"/>
                <a:ext cx="37221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b="0" dirty="0"/>
                  <a:t>0</a:t>
                </a:r>
              </a:p>
            </p:txBody>
          </p:sp>
        </p:grpSp>
        <p:grpSp>
          <p:nvGrpSpPr>
            <p:cNvPr id="190" name="Group 171"/>
            <p:cNvGrpSpPr/>
            <p:nvPr/>
          </p:nvGrpSpPr>
          <p:grpSpPr>
            <a:xfrm>
              <a:off x="7236264" y="5764620"/>
              <a:ext cx="1092293" cy="461665"/>
              <a:chOff x="95326" y="4041068"/>
              <a:chExt cx="1092298" cy="461665"/>
            </a:xfrm>
          </p:grpSpPr>
          <p:sp>
            <p:nvSpPr>
              <p:cNvPr id="191" name="TextBox 190"/>
              <p:cNvSpPr txBox="1"/>
              <p:nvPr/>
            </p:nvSpPr>
            <p:spPr>
              <a:xfrm>
                <a:off x="95326" y="4041068"/>
                <a:ext cx="3225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b="0" dirty="0"/>
                  <a:t>1</a:t>
                </a:r>
              </a:p>
            </p:txBody>
          </p:sp>
          <p:sp>
            <p:nvSpPr>
              <p:cNvPr id="192" name="TextBox 191"/>
              <p:cNvSpPr txBox="1"/>
              <p:nvPr/>
            </p:nvSpPr>
            <p:spPr>
              <a:xfrm>
                <a:off x="455366" y="4041068"/>
                <a:ext cx="37221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b="0" dirty="0"/>
                  <a:t>0</a:t>
                </a:r>
              </a:p>
            </p:txBody>
          </p:sp>
          <p:sp>
            <p:nvSpPr>
              <p:cNvPr id="193" name="TextBox 192"/>
              <p:cNvSpPr txBox="1"/>
              <p:nvPr/>
            </p:nvSpPr>
            <p:spPr>
              <a:xfrm>
                <a:off x="815406" y="4041068"/>
                <a:ext cx="37221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b="0" dirty="0"/>
                  <a:t>0</a:t>
                </a:r>
              </a:p>
            </p:txBody>
          </p:sp>
        </p:grpSp>
        <p:cxnSp>
          <p:nvCxnSpPr>
            <p:cNvPr id="228" name="Straight Connector 227"/>
            <p:cNvCxnSpPr/>
            <p:nvPr/>
          </p:nvCxnSpPr>
          <p:spPr>
            <a:xfrm rot="5400000">
              <a:off x="3401360" y="4939609"/>
              <a:ext cx="2380226" cy="8662"/>
            </a:xfrm>
            <a:prstGeom prst="line">
              <a:avLst/>
            </a:prstGeom>
            <a:ln w="12700">
              <a:solidFill>
                <a:srgbClr val="C00000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/>
            <p:nvPr/>
          </p:nvCxnSpPr>
          <p:spPr>
            <a:xfrm rot="5400000">
              <a:off x="4121462" y="4970860"/>
              <a:ext cx="2380226" cy="8662"/>
            </a:xfrm>
            <a:prstGeom prst="line">
              <a:avLst/>
            </a:prstGeom>
            <a:ln w="12700">
              <a:solidFill>
                <a:srgbClr val="C00000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build="allAtOnce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8620"/>
            <a:ext cx="8229600" cy="684076"/>
          </a:xfrm>
        </p:spPr>
        <p:txBody>
          <a:bodyPr lIns="0" tIns="0" rIns="0" bIns="0">
            <a:noAutofit/>
          </a:bodyPr>
          <a:lstStyle/>
          <a:p>
            <a:r>
              <a:rPr lang="tr-TR" sz="2800" dirty="0"/>
              <a:t>Inplementation of Flip-Flop Input Equations</a:t>
            </a:r>
            <a:endParaRPr lang="en-US" sz="2800" dirty="0"/>
          </a:p>
        </p:txBody>
      </p:sp>
      <p:graphicFrame>
        <p:nvGraphicFramePr>
          <p:cNvPr id="274582" name="Group 1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8849593"/>
              </p:ext>
            </p:extLst>
          </p:nvPr>
        </p:nvGraphicFramePr>
        <p:xfrm>
          <a:off x="287338" y="666663"/>
          <a:ext cx="3790950" cy="1676400"/>
        </p:xfrm>
        <a:graphic>
          <a:graphicData uri="http://schemas.openxmlformats.org/drawingml/2006/table">
            <a:tbl>
              <a:tblPr/>
              <a:tblGrid>
                <a:gridCol w="10175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37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2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05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69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3500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2000" b="0" dirty="0"/>
                        <a:t>y</a:t>
                      </a:r>
                      <a:r>
                        <a:rPr lang="tr-TR" sz="2000" b="0" baseline="-25000" dirty="0"/>
                        <a:t>1</a:t>
                      </a:r>
                      <a:r>
                        <a:rPr lang="tr-TR" sz="2000" b="0" dirty="0"/>
                        <a:t>y</a:t>
                      </a:r>
                      <a:r>
                        <a:rPr lang="tr-TR" sz="2000" b="0" baseline="-25000" dirty="0"/>
                        <a:t>0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2000" b="0" dirty="0"/>
                        <a:t>y</a:t>
                      </a:r>
                      <a:r>
                        <a:rPr lang="tr-TR" sz="2000" b="0" baseline="-25000" dirty="0"/>
                        <a:t>2</a:t>
                      </a:r>
                      <a:endParaRPr lang="en-US" sz="2000" b="0" dirty="0"/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k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k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k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k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74471" name="Rectangle 39"/>
          <p:cNvSpPr>
            <a:spLocks noChangeArrowheads="1"/>
          </p:cNvSpPr>
          <p:nvPr/>
        </p:nvSpPr>
        <p:spPr bwMode="auto">
          <a:xfrm>
            <a:off x="1876087" y="2394855"/>
            <a:ext cx="139333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 dirty="0"/>
              <a:t>J</a:t>
            </a:r>
            <a:r>
              <a:rPr lang="tr-TR" b="0" baseline="-25000" dirty="0"/>
              <a:t>2</a:t>
            </a:r>
            <a:r>
              <a:rPr lang="en-US" b="0" dirty="0"/>
              <a:t> = </a:t>
            </a:r>
            <a:r>
              <a:rPr lang="tr-TR" b="0" dirty="0"/>
              <a:t>y</a:t>
            </a:r>
            <a:r>
              <a:rPr lang="tr-TR" b="0" baseline="-25000" dirty="0"/>
              <a:t>1</a:t>
            </a:r>
            <a:r>
              <a:rPr lang="tr-TR" b="0" dirty="0"/>
              <a:t>y</a:t>
            </a:r>
            <a:r>
              <a:rPr lang="tr-TR" b="0" baseline="-25000" dirty="0"/>
              <a:t>0</a:t>
            </a:r>
            <a:endParaRPr lang="en-US" b="0" baseline="-25000" dirty="0"/>
          </a:p>
        </p:txBody>
      </p:sp>
      <p:graphicFrame>
        <p:nvGraphicFramePr>
          <p:cNvPr id="274510" name="Group 78"/>
          <p:cNvGraphicFramePr>
            <a:graphicFrameLocks noGrp="1"/>
          </p:cNvGraphicFramePr>
          <p:nvPr/>
        </p:nvGraphicFramePr>
        <p:xfrm>
          <a:off x="4800600" y="610443"/>
          <a:ext cx="3790950" cy="1676400"/>
        </p:xfrm>
        <a:graphic>
          <a:graphicData uri="http://schemas.openxmlformats.org/drawingml/2006/table">
            <a:tbl>
              <a:tblPr/>
              <a:tblGrid>
                <a:gridCol w="10175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37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2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3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37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3500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2000" b="0" dirty="0"/>
                        <a:t>y</a:t>
                      </a:r>
                      <a:r>
                        <a:rPr lang="tr-TR" sz="2000" b="0" baseline="-25000" dirty="0"/>
                        <a:t>1</a:t>
                      </a:r>
                      <a:r>
                        <a:rPr lang="tr-TR" sz="2000" b="0" dirty="0"/>
                        <a:t>y</a:t>
                      </a:r>
                      <a:r>
                        <a:rPr lang="tr-TR" sz="2000" b="0" baseline="-25000" dirty="0"/>
                        <a:t>0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2000" b="0" dirty="0"/>
                        <a:t>y</a:t>
                      </a:r>
                      <a:r>
                        <a:rPr lang="tr-TR" sz="2000" b="0" baseline="-25000" dirty="0"/>
                        <a:t>2</a:t>
                      </a:r>
                      <a:endParaRPr lang="en-US" sz="2000" b="0" dirty="0"/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k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k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k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k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k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k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74545" name="Rectangle 113"/>
          <p:cNvSpPr>
            <a:spLocks noChangeArrowheads="1"/>
          </p:cNvSpPr>
          <p:nvPr/>
        </p:nvSpPr>
        <p:spPr bwMode="auto">
          <a:xfrm>
            <a:off x="6636469" y="2405707"/>
            <a:ext cx="112242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tr-TR" b="0" dirty="0"/>
              <a:t>K</a:t>
            </a:r>
            <a:r>
              <a:rPr lang="tr-TR" b="0" baseline="-25000" dirty="0"/>
              <a:t>2</a:t>
            </a:r>
            <a:r>
              <a:rPr lang="en-US" b="0" dirty="0"/>
              <a:t> = </a:t>
            </a:r>
            <a:r>
              <a:rPr lang="tr-TR" b="0" dirty="0"/>
              <a:t>y</a:t>
            </a:r>
            <a:r>
              <a:rPr lang="tr-TR" b="0" baseline="-25000" dirty="0"/>
              <a:t>0</a:t>
            </a:r>
            <a:endParaRPr lang="en-US" b="0" baseline="-25000" dirty="0"/>
          </a:p>
        </p:txBody>
      </p:sp>
      <p:graphicFrame>
        <p:nvGraphicFramePr>
          <p:cNvPr id="118" name="Group 1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2658713"/>
              </p:ext>
            </p:extLst>
          </p:nvPr>
        </p:nvGraphicFramePr>
        <p:xfrm>
          <a:off x="287524" y="2657128"/>
          <a:ext cx="3790950" cy="1676400"/>
        </p:xfrm>
        <a:graphic>
          <a:graphicData uri="http://schemas.openxmlformats.org/drawingml/2006/table">
            <a:tbl>
              <a:tblPr/>
              <a:tblGrid>
                <a:gridCol w="10175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37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2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05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69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3500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2000" b="0" dirty="0"/>
                        <a:t>y</a:t>
                      </a:r>
                      <a:r>
                        <a:rPr lang="tr-TR" sz="2000" b="0" baseline="-25000" dirty="0"/>
                        <a:t>1</a:t>
                      </a:r>
                      <a:r>
                        <a:rPr lang="tr-TR" sz="2000" b="0" dirty="0"/>
                        <a:t>y</a:t>
                      </a:r>
                      <a:r>
                        <a:rPr lang="tr-TR" sz="2000" b="0" baseline="-25000" dirty="0"/>
                        <a:t>0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2000" b="0" dirty="0"/>
                        <a:t>y</a:t>
                      </a:r>
                      <a:r>
                        <a:rPr lang="tr-TR" sz="2000" b="0" baseline="-25000" dirty="0"/>
                        <a:t>2</a:t>
                      </a:r>
                      <a:endParaRPr lang="en-US" sz="2000" b="0" dirty="0"/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k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k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k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k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9" name="Rectangle 39"/>
          <p:cNvSpPr>
            <a:spLocks noChangeArrowheads="1"/>
          </p:cNvSpPr>
          <p:nvPr/>
        </p:nvSpPr>
        <p:spPr bwMode="auto">
          <a:xfrm>
            <a:off x="1876273" y="4385320"/>
            <a:ext cx="144943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 dirty="0"/>
              <a:t>J</a:t>
            </a:r>
            <a:r>
              <a:rPr lang="tr-TR" b="0" baseline="-25000" dirty="0"/>
              <a:t>1</a:t>
            </a:r>
            <a:r>
              <a:rPr lang="en-US" b="0" dirty="0"/>
              <a:t> = </a:t>
            </a:r>
            <a:r>
              <a:rPr lang="tr-TR" b="0" dirty="0"/>
              <a:t>y</a:t>
            </a:r>
            <a:r>
              <a:rPr lang="tr-TR" b="0" baseline="-25000" dirty="0"/>
              <a:t>2</a:t>
            </a:r>
            <a:r>
              <a:rPr lang="en-US" b="0" dirty="0"/>
              <a:t>’</a:t>
            </a:r>
            <a:r>
              <a:rPr lang="tr-TR" b="0" dirty="0"/>
              <a:t>y</a:t>
            </a:r>
            <a:r>
              <a:rPr lang="tr-TR" b="0" baseline="-25000" dirty="0"/>
              <a:t>0</a:t>
            </a:r>
            <a:endParaRPr lang="en-US" b="0" baseline="-25000" dirty="0"/>
          </a:p>
        </p:txBody>
      </p:sp>
      <p:graphicFrame>
        <p:nvGraphicFramePr>
          <p:cNvPr id="120" name="Group 78"/>
          <p:cNvGraphicFramePr>
            <a:graphicFrameLocks noGrp="1"/>
          </p:cNvGraphicFramePr>
          <p:nvPr/>
        </p:nvGraphicFramePr>
        <p:xfrm>
          <a:off x="4800786" y="2600908"/>
          <a:ext cx="3790950" cy="1676400"/>
        </p:xfrm>
        <a:graphic>
          <a:graphicData uri="http://schemas.openxmlformats.org/drawingml/2006/table">
            <a:tbl>
              <a:tblPr/>
              <a:tblGrid>
                <a:gridCol w="10175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37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2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3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37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3500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2000" b="0" dirty="0"/>
                        <a:t>y</a:t>
                      </a:r>
                      <a:r>
                        <a:rPr lang="tr-TR" sz="2000" b="0" baseline="-25000" dirty="0"/>
                        <a:t>1</a:t>
                      </a:r>
                      <a:r>
                        <a:rPr lang="tr-TR" sz="2000" b="0" dirty="0"/>
                        <a:t>y</a:t>
                      </a:r>
                      <a:r>
                        <a:rPr lang="tr-TR" sz="2000" b="0" baseline="-25000" dirty="0"/>
                        <a:t>0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2000" b="0" dirty="0"/>
                        <a:t>y</a:t>
                      </a:r>
                      <a:r>
                        <a:rPr lang="tr-TR" sz="2000" b="0" baseline="-25000" dirty="0"/>
                        <a:t>2</a:t>
                      </a:r>
                      <a:endParaRPr lang="en-US" sz="2000" b="0" dirty="0"/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k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k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k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k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k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k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1" name="Rectangle 113"/>
          <p:cNvSpPr>
            <a:spLocks noChangeArrowheads="1"/>
          </p:cNvSpPr>
          <p:nvPr/>
        </p:nvSpPr>
        <p:spPr bwMode="auto">
          <a:xfrm>
            <a:off x="6636655" y="4396172"/>
            <a:ext cx="109036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tr-TR" b="0" dirty="0"/>
              <a:t>K</a:t>
            </a:r>
            <a:r>
              <a:rPr lang="tr-TR" b="0" baseline="-25000" dirty="0"/>
              <a:t>1</a:t>
            </a:r>
            <a:r>
              <a:rPr lang="en-US" b="0" dirty="0"/>
              <a:t> = </a:t>
            </a:r>
            <a:r>
              <a:rPr lang="tr-TR" b="0" dirty="0"/>
              <a:t>y</a:t>
            </a:r>
            <a:r>
              <a:rPr lang="tr-TR" b="0" baseline="-25000" dirty="0"/>
              <a:t>0</a:t>
            </a:r>
            <a:endParaRPr lang="en-US" b="0" baseline="-25000" dirty="0"/>
          </a:p>
        </p:txBody>
      </p:sp>
      <p:graphicFrame>
        <p:nvGraphicFramePr>
          <p:cNvPr id="122" name="Group 150"/>
          <p:cNvGraphicFramePr>
            <a:graphicFrameLocks noGrp="1"/>
          </p:cNvGraphicFramePr>
          <p:nvPr/>
        </p:nvGraphicFramePr>
        <p:xfrm>
          <a:off x="287524" y="4540659"/>
          <a:ext cx="3790950" cy="1676400"/>
        </p:xfrm>
        <a:graphic>
          <a:graphicData uri="http://schemas.openxmlformats.org/drawingml/2006/table">
            <a:tbl>
              <a:tblPr/>
              <a:tblGrid>
                <a:gridCol w="10175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37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2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05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69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3500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2000" b="0" dirty="0"/>
                        <a:t>y</a:t>
                      </a:r>
                      <a:r>
                        <a:rPr lang="tr-TR" sz="2000" b="0" baseline="-25000" dirty="0"/>
                        <a:t>1</a:t>
                      </a:r>
                      <a:r>
                        <a:rPr lang="tr-TR" sz="2000" b="0" dirty="0"/>
                        <a:t>y</a:t>
                      </a:r>
                      <a:r>
                        <a:rPr lang="tr-TR" sz="2000" b="0" baseline="-25000" dirty="0"/>
                        <a:t>0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2000" b="0" dirty="0"/>
                        <a:t>y</a:t>
                      </a:r>
                      <a:r>
                        <a:rPr lang="tr-TR" sz="2000" b="0" baseline="-25000" dirty="0"/>
                        <a:t>2</a:t>
                      </a:r>
                      <a:endParaRPr lang="en-US" sz="2000" b="0" dirty="0"/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k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k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k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k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k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3" name="Rectangle 39"/>
          <p:cNvSpPr>
            <a:spLocks noChangeArrowheads="1"/>
          </p:cNvSpPr>
          <p:nvPr/>
        </p:nvSpPr>
        <p:spPr bwMode="auto">
          <a:xfrm>
            <a:off x="1876273" y="6268851"/>
            <a:ext cx="99257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 dirty="0"/>
              <a:t>J</a:t>
            </a:r>
            <a:r>
              <a:rPr lang="tr-TR" b="0" baseline="-25000" dirty="0"/>
              <a:t>0</a:t>
            </a:r>
            <a:r>
              <a:rPr lang="en-US" b="0" dirty="0"/>
              <a:t> = </a:t>
            </a:r>
            <a:r>
              <a:rPr lang="tr-TR" b="0" dirty="0"/>
              <a:t>1</a:t>
            </a:r>
            <a:endParaRPr lang="en-US" b="0" baseline="-25000" dirty="0"/>
          </a:p>
        </p:txBody>
      </p:sp>
      <p:graphicFrame>
        <p:nvGraphicFramePr>
          <p:cNvPr id="124" name="Group 78"/>
          <p:cNvGraphicFramePr>
            <a:graphicFrameLocks noGrp="1"/>
          </p:cNvGraphicFramePr>
          <p:nvPr/>
        </p:nvGraphicFramePr>
        <p:xfrm>
          <a:off x="4800786" y="4484439"/>
          <a:ext cx="3790950" cy="1676400"/>
        </p:xfrm>
        <a:graphic>
          <a:graphicData uri="http://schemas.openxmlformats.org/drawingml/2006/table">
            <a:tbl>
              <a:tblPr/>
              <a:tblGrid>
                <a:gridCol w="10175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37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2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3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37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3500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2000" b="0" dirty="0"/>
                        <a:t>y</a:t>
                      </a:r>
                      <a:r>
                        <a:rPr lang="tr-TR" sz="2000" b="0" baseline="-25000" dirty="0"/>
                        <a:t>1</a:t>
                      </a:r>
                      <a:r>
                        <a:rPr lang="tr-TR" sz="2000" b="0" dirty="0"/>
                        <a:t>y</a:t>
                      </a:r>
                      <a:r>
                        <a:rPr lang="tr-TR" sz="2000" b="0" baseline="-25000" dirty="0"/>
                        <a:t>0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2000" b="0" dirty="0"/>
                        <a:t>y</a:t>
                      </a:r>
                      <a:r>
                        <a:rPr lang="tr-TR" sz="2000" b="0" baseline="-25000" dirty="0"/>
                        <a:t>2</a:t>
                      </a:r>
                      <a:endParaRPr lang="en-US" sz="2000" b="0" dirty="0"/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k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k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k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k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k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5" name="Rectangle 113"/>
          <p:cNvSpPr>
            <a:spLocks noChangeArrowheads="1"/>
          </p:cNvSpPr>
          <p:nvPr/>
        </p:nvSpPr>
        <p:spPr bwMode="auto">
          <a:xfrm>
            <a:off x="6636655" y="6279703"/>
            <a:ext cx="85151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tr-TR" b="0" dirty="0"/>
              <a:t>K</a:t>
            </a:r>
            <a:r>
              <a:rPr lang="tr-TR" b="0" baseline="-25000" dirty="0"/>
              <a:t>1</a:t>
            </a:r>
            <a:r>
              <a:rPr lang="en-US" b="0" dirty="0"/>
              <a:t> =</a:t>
            </a:r>
            <a:r>
              <a:rPr lang="tr-TR" b="0" dirty="0"/>
              <a:t>1</a:t>
            </a:r>
            <a:endParaRPr lang="en-US" b="0" baseline="-25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74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74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274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274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4471" grpId="0"/>
      <p:bldP spid="274545" grpId="0"/>
      <p:bldP spid="119" grpId="0"/>
      <p:bldP spid="121" grpId="0"/>
      <p:bldP spid="123" grpId="0"/>
      <p:bldP spid="12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473687" y="5055"/>
            <a:ext cx="8229600" cy="571500"/>
          </a:xfrm>
        </p:spPr>
        <p:txBody>
          <a:bodyPr>
            <a:normAutofit/>
          </a:bodyPr>
          <a:lstStyle/>
          <a:p>
            <a:r>
              <a:rPr lang="en-US" sz="3000" dirty="0"/>
              <a:t>SR-Latch</a:t>
            </a:r>
          </a:p>
        </p:txBody>
      </p:sp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490698"/>
            <a:ext cx="2133600" cy="365125"/>
          </a:xfrm>
          <a:noFill/>
        </p:spPr>
        <p:txBody>
          <a:bodyPr/>
          <a:lstStyle/>
          <a:p>
            <a:fld id="{BEBC1F12-866D-40A8-B419-3F0541C81B95}" type="slidenum">
              <a:rPr lang="en-US" altLang="en-US" smtClean="0"/>
              <a:pPr/>
              <a:t>5</a:t>
            </a:fld>
            <a:endParaRPr lang="en-US" altLang="en-US" dirty="0"/>
          </a:p>
        </p:txBody>
      </p:sp>
      <p:grpSp>
        <p:nvGrpSpPr>
          <p:cNvPr id="2" name="Group 82"/>
          <p:cNvGrpSpPr>
            <a:grpSpLocks/>
          </p:cNvGrpSpPr>
          <p:nvPr/>
        </p:nvGrpSpPr>
        <p:grpSpPr bwMode="auto">
          <a:xfrm>
            <a:off x="407193" y="451656"/>
            <a:ext cx="4438651" cy="2092325"/>
            <a:chOff x="466" y="782"/>
            <a:chExt cx="2796" cy="1318"/>
          </a:xfrm>
        </p:grpSpPr>
        <p:sp>
          <p:nvSpPr>
            <p:cNvPr id="12326" name="Text Box 5"/>
            <p:cNvSpPr txBox="1">
              <a:spLocks noChangeArrowheads="1"/>
            </p:cNvSpPr>
            <p:nvPr/>
          </p:nvSpPr>
          <p:spPr bwMode="auto">
            <a:xfrm>
              <a:off x="466" y="782"/>
              <a:ext cx="133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b="0"/>
                <a:t>S</a:t>
              </a:r>
            </a:p>
          </p:txBody>
        </p:sp>
        <p:sp>
          <p:nvSpPr>
            <p:cNvPr id="12327" name="Line 6"/>
            <p:cNvSpPr>
              <a:spLocks noChangeShapeType="1"/>
            </p:cNvSpPr>
            <p:nvPr/>
          </p:nvSpPr>
          <p:spPr bwMode="auto">
            <a:xfrm flipV="1">
              <a:off x="658" y="893"/>
              <a:ext cx="1010" cy="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28" name="Line 7"/>
            <p:cNvSpPr>
              <a:spLocks noChangeShapeType="1"/>
            </p:cNvSpPr>
            <p:nvPr/>
          </p:nvSpPr>
          <p:spPr bwMode="auto">
            <a:xfrm flipV="1">
              <a:off x="2077" y="1012"/>
              <a:ext cx="879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29" name="Line 9"/>
            <p:cNvSpPr>
              <a:spLocks noChangeShapeType="1"/>
            </p:cNvSpPr>
            <p:nvPr/>
          </p:nvSpPr>
          <p:spPr bwMode="auto">
            <a:xfrm flipV="1">
              <a:off x="1426" y="1135"/>
              <a:ext cx="22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30" name="Oval 10"/>
            <p:cNvSpPr>
              <a:spLocks noChangeArrowheads="1"/>
            </p:cNvSpPr>
            <p:nvPr/>
          </p:nvSpPr>
          <p:spPr bwMode="auto">
            <a:xfrm>
              <a:off x="1994" y="969"/>
              <a:ext cx="83" cy="9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31" name="Text Box 11"/>
            <p:cNvSpPr txBox="1">
              <a:spLocks noChangeArrowheads="1"/>
            </p:cNvSpPr>
            <p:nvPr/>
          </p:nvSpPr>
          <p:spPr bwMode="auto">
            <a:xfrm>
              <a:off x="3013" y="890"/>
              <a:ext cx="22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b="0" dirty="0"/>
                <a:t>Q</a:t>
              </a:r>
              <a:r>
                <a:rPr lang="en-US" b="0" baseline="-25000" dirty="0"/>
                <a:t>1</a:t>
              </a:r>
            </a:p>
          </p:txBody>
        </p:sp>
        <p:sp>
          <p:nvSpPr>
            <p:cNvPr id="12332" name="Line 12"/>
            <p:cNvSpPr>
              <a:spLocks noChangeShapeType="1"/>
            </p:cNvSpPr>
            <p:nvPr/>
          </p:nvSpPr>
          <p:spPr bwMode="auto">
            <a:xfrm>
              <a:off x="1426" y="1260"/>
              <a:ext cx="1136" cy="45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33" name="Text Box 13"/>
            <p:cNvSpPr txBox="1">
              <a:spLocks noChangeArrowheads="1"/>
            </p:cNvSpPr>
            <p:nvPr/>
          </p:nvSpPr>
          <p:spPr bwMode="auto">
            <a:xfrm>
              <a:off x="503" y="1870"/>
              <a:ext cx="121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b="0"/>
                <a:t>R</a:t>
              </a:r>
            </a:p>
          </p:txBody>
        </p:sp>
        <p:sp>
          <p:nvSpPr>
            <p:cNvPr id="12334" name="Line 14"/>
            <p:cNvSpPr>
              <a:spLocks noChangeShapeType="1"/>
            </p:cNvSpPr>
            <p:nvPr/>
          </p:nvSpPr>
          <p:spPr bwMode="auto">
            <a:xfrm flipV="1">
              <a:off x="705" y="1981"/>
              <a:ext cx="946" cy="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35" name="Line 15"/>
            <p:cNvSpPr>
              <a:spLocks noChangeShapeType="1"/>
            </p:cNvSpPr>
            <p:nvPr/>
          </p:nvSpPr>
          <p:spPr bwMode="auto">
            <a:xfrm flipV="1">
              <a:off x="2078" y="1839"/>
              <a:ext cx="878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36" name="Line 17"/>
            <p:cNvSpPr>
              <a:spLocks noChangeShapeType="1"/>
            </p:cNvSpPr>
            <p:nvPr/>
          </p:nvSpPr>
          <p:spPr bwMode="auto">
            <a:xfrm flipV="1">
              <a:off x="1410" y="1715"/>
              <a:ext cx="22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37" name="Oval 18"/>
            <p:cNvSpPr>
              <a:spLocks noChangeArrowheads="1"/>
            </p:cNvSpPr>
            <p:nvPr/>
          </p:nvSpPr>
          <p:spPr bwMode="auto">
            <a:xfrm>
              <a:off x="1995" y="1796"/>
              <a:ext cx="83" cy="9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38" name="Text Box 19"/>
            <p:cNvSpPr txBox="1">
              <a:spLocks noChangeArrowheads="1"/>
            </p:cNvSpPr>
            <p:nvPr/>
          </p:nvSpPr>
          <p:spPr bwMode="auto">
            <a:xfrm>
              <a:off x="3014" y="1717"/>
              <a:ext cx="24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b="0" dirty="0"/>
                <a:t>Q</a:t>
              </a:r>
              <a:r>
                <a:rPr lang="tr-TR" b="0" baseline="-25000" dirty="0"/>
                <a:t>2</a:t>
              </a:r>
              <a:endParaRPr lang="en-US" b="0" baseline="-25000" dirty="0"/>
            </a:p>
          </p:txBody>
        </p:sp>
        <p:sp>
          <p:nvSpPr>
            <p:cNvPr id="12339" name="Line 20"/>
            <p:cNvSpPr>
              <a:spLocks noChangeShapeType="1"/>
            </p:cNvSpPr>
            <p:nvPr/>
          </p:nvSpPr>
          <p:spPr bwMode="auto">
            <a:xfrm>
              <a:off x="2562" y="1715"/>
              <a:ext cx="1" cy="12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40" name="Line 21"/>
            <p:cNvSpPr>
              <a:spLocks noChangeShapeType="1"/>
            </p:cNvSpPr>
            <p:nvPr/>
          </p:nvSpPr>
          <p:spPr bwMode="auto">
            <a:xfrm>
              <a:off x="1426" y="1136"/>
              <a:ext cx="1" cy="12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41" name="Line 22"/>
            <p:cNvSpPr>
              <a:spLocks noChangeShapeType="1"/>
            </p:cNvSpPr>
            <p:nvPr/>
          </p:nvSpPr>
          <p:spPr bwMode="auto">
            <a:xfrm>
              <a:off x="1407" y="1593"/>
              <a:ext cx="1" cy="12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42" name="Line 23"/>
            <p:cNvSpPr>
              <a:spLocks noChangeShapeType="1"/>
            </p:cNvSpPr>
            <p:nvPr/>
          </p:nvSpPr>
          <p:spPr bwMode="auto">
            <a:xfrm>
              <a:off x="2561" y="1012"/>
              <a:ext cx="1" cy="12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43" name="Line 24"/>
            <p:cNvSpPr>
              <a:spLocks noChangeShapeType="1"/>
            </p:cNvSpPr>
            <p:nvPr/>
          </p:nvSpPr>
          <p:spPr bwMode="auto">
            <a:xfrm flipV="1">
              <a:off x="1407" y="1120"/>
              <a:ext cx="1156" cy="47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44" name="Oval 25"/>
            <p:cNvSpPr>
              <a:spLocks noChangeArrowheads="1"/>
            </p:cNvSpPr>
            <p:nvPr/>
          </p:nvSpPr>
          <p:spPr bwMode="auto">
            <a:xfrm>
              <a:off x="2535" y="987"/>
              <a:ext cx="56" cy="5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45" name="Oval 26"/>
            <p:cNvSpPr>
              <a:spLocks noChangeArrowheads="1"/>
            </p:cNvSpPr>
            <p:nvPr/>
          </p:nvSpPr>
          <p:spPr bwMode="auto">
            <a:xfrm>
              <a:off x="2535" y="1811"/>
              <a:ext cx="56" cy="5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46" name="AutoShape 27"/>
            <p:cNvSpPr>
              <a:spLocks noChangeArrowheads="1"/>
            </p:cNvSpPr>
            <p:nvPr/>
          </p:nvSpPr>
          <p:spPr bwMode="auto">
            <a:xfrm>
              <a:off x="1651" y="797"/>
              <a:ext cx="344" cy="418"/>
            </a:xfrm>
            <a:prstGeom prst="flowChartDelay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47" name="AutoShape 28"/>
            <p:cNvSpPr>
              <a:spLocks noChangeArrowheads="1"/>
            </p:cNvSpPr>
            <p:nvPr/>
          </p:nvSpPr>
          <p:spPr bwMode="auto">
            <a:xfrm>
              <a:off x="1632" y="1623"/>
              <a:ext cx="344" cy="432"/>
            </a:xfrm>
            <a:prstGeom prst="flowChartDelay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5581775" y="576555"/>
            <a:ext cx="31469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/>
              <a:t>Q</a:t>
            </a:r>
            <a:r>
              <a:rPr lang="en-US" b="0" baseline="-25000" dirty="0"/>
              <a:t>1</a:t>
            </a:r>
            <a:r>
              <a:rPr lang="tr-TR" b="0" baseline="-25000" dirty="0"/>
              <a:t> </a:t>
            </a:r>
            <a:r>
              <a:rPr lang="tr-TR" b="0" dirty="0"/>
              <a:t>= (S </a:t>
            </a:r>
            <a:r>
              <a:rPr lang="en-US" b="0" dirty="0"/>
              <a:t>Q</a:t>
            </a:r>
            <a:r>
              <a:rPr lang="tr-TR" b="0" baseline="-25000" dirty="0"/>
              <a:t>2</a:t>
            </a:r>
            <a:r>
              <a:rPr lang="tr-TR" b="0" dirty="0"/>
              <a:t>)’ = S’ + q</a:t>
            </a:r>
            <a:r>
              <a:rPr lang="tr-TR" b="0" baseline="-25000" dirty="0"/>
              <a:t>2</a:t>
            </a:r>
            <a:r>
              <a:rPr lang="tr-TR" b="0" dirty="0"/>
              <a:t>’</a:t>
            </a:r>
          </a:p>
          <a:p>
            <a:r>
              <a:rPr lang="en-US" b="0" dirty="0"/>
              <a:t>Q</a:t>
            </a:r>
            <a:r>
              <a:rPr lang="tr-TR" b="0" baseline="-25000" dirty="0"/>
              <a:t>2 </a:t>
            </a:r>
            <a:r>
              <a:rPr lang="tr-TR" b="0" dirty="0"/>
              <a:t>= (R </a:t>
            </a:r>
            <a:r>
              <a:rPr lang="en-US" b="0" dirty="0"/>
              <a:t>Q</a:t>
            </a:r>
            <a:r>
              <a:rPr lang="tr-TR" b="0" baseline="-25000" dirty="0"/>
              <a:t>1</a:t>
            </a:r>
            <a:r>
              <a:rPr lang="tr-TR" b="0" dirty="0"/>
              <a:t>)’ = R’ + q</a:t>
            </a:r>
            <a:r>
              <a:rPr lang="tr-TR" b="0" baseline="-25000" dirty="0"/>
              <a:t>1</a:t>
            </a:r>
            <a:r>
              <a:rPr lang="tr-TR" b="0" dirty="0"/>
              <a:t>’</a:t>
            </a:r>
          </a:p>
        </p:txBody>
      </p:sp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3320BF41-F33D-412B-AFD0-0043FE09C1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1060216"/>
              </p:ext>
            </p:extLst>
          </p:nvPr>
        </p:nvGraphicFramePr>
        <p:xfrm>
          <a:off x="6120172" y="1544245"/>
          <a:ext cx="2376000" cy="4896000"/>
        </p:xfrm>
        <a:graphic>
          <a:graphicData uri="http://schemas.openxmlformats.org/drawingml/2006/table">
            <a:tbl>
              <a:tblPr firstRow="1"/>
              <a:tblGrid>
                <a:gridCol w="396000">
                  <a:extLst>
                    <a:ext uri="{9D8B030D-6E8A-4147-A177-3AD203B41FA5}">
                      <a16:colId xmlns:a16="http://schemas.microsoft.com/office/drawing/2014/main" val="1378796050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3576848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54832863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52906750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416362016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575613899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tr-TR" sz="1600" b="1" dirty="0"/>
                        <a:t>S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b="1" dirty="0"/>
                        <a:t>R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q</a:t>
                      </a:r>
                      <a:r>
                        <a:rPr lang="tr-TR" sz="1600" b="1" baseline="-25000" dirty="0"/>
                        <a:t>1</a:t>
                      </a:r>
                      <a:endParaRPr lang="tr-TR" sz="1600" b="1" dirty="0"/>
                    </a:p>
                  </a:txBody>
                  <a:tcPr marL="0" marR="0" marT="0" marB="0" anchor="ctr"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q</a:t>
                      </a:r>
                      <a:r>
                        <a:rPr lang="tr-TR" sz="1600" b="1" baseline="-25000" dirty="0"/>
                        <a:t>2</a:t>
                      </a:r>
                      <a:endParaRPr lang="tr-TR" sz="1600" b="1" dirty="0"/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Q</a:t>
                      </a:r>
                      <a:r>
                        <a:rPr lang="en-US" sz="1600" b="1" baseline="-25000" dirty="0"/>
                        <a:t>1</a:t>
                      </a:r>
                      <a:endParaRPr lang="tr-TR" sz="16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Q</a:t>
                      </a:r>
                      <a:r>
                        <a:rPr lang="tr-TR" sz="1600" b="1" baseline="-25000" dirty="0"/>
                        <a:t>2</a:t>
                      </a:r>
                      <a:endParaRPr lang="tr-TR" sz="1600" b="1" dirty="0"/>
                    </a:p>
                  </a:txBody>
                  <a:tcPr marL="0" marR="0" marT="0" marB="0" anchor="ctr"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082729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0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/>
                        <a:t>0</a:t>
                      </a:r>
                      <a:endParaRPr lang="tr-TR" sz="1600" dirty="0"/>
                    </a:p>
                  </a:txBody>
                  <a:tcPr marL="0" marR="0" marT="0" marB="0" anchor="ctr"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/>
                        <a:t>0</a:t>
                      </a:r>
                      <a:endParaRPr lang="tr-TR" sz="1600" dirty="0"/>
                    </a:p>
                  </a:txBody>
                  <a:tcPr marL="0" marR="0" marT="0" marB="0" anchor="ctr"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/>
                        <a:t>0</a:t>
                      </a:r>
                      <a:endParaRPr lang="tr-TR" sz="1600" dirty="0"/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1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37095608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tr-TR" sz="1600"/>
                        <a:t>0</a:t>
                      </a:r>
                      <a:endParaRPr lang="tr-TR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/>
                        <a:t>0</a:t>
                      </a:r>
                      <a:endParaRPr lang="tr-TR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/>
                        <a:t>0</a:t>
                      </a:r>
                      <a:endParaRPr lang="tr-TR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/>
                        <a:t>1</a:t>
                      </a:r>
                      <a:endParaRPr lang="tr-TR" sz="1600" dirty="0"/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1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22023065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tr-TR" sz="1600"/>
                        <a:t>0</a:t>
                      </a:r>
                      <a:endParaRPr lang="tr-TR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/>
                        <a:t>0</a:t>
                      </a:r>
                      <a:endParaRPr lang="tr-TR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/>
                        <a:t>1</a:t>
                      </a:r>
                      <a:endParaRPr lang="tr-TR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/>
                        <a:t>0</a:t>
                      </a:r>
                      <a:endParaRPr lang="tr-TR" sz="1600" dirty="0"/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1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33725540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tr-TR" sz="1600"/>
                        <a:t>0</a:t>
                      </a:r>
                      <a:endParaRPr lang="tr-TR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/>
                        <a:t>0</a:t>
                      </a:r>
                      <a:endParaRPr lang="tr-TR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/>
                        <a:t>1</a:t>
                      </a:r>
                      <a:endParaRPr lang="tr-TR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/>
                        <a:t>1</a:t>
                      </a:r>
                      <a:endParaRPr lang="tr-TR" sz="1600" dirty="0"/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1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48724940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tr-TR" sz="1600"/>
                        <a:t>0</a:t>
                      </a:r>
                      <a:endParaRPr lang="tr-TR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/>
                        <a:t>1</a:t>
                      </a:r>
                      <a:endParaRPr lang="tr-TR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/>
                        <a:t>0</a:t>
                      </a:r>
                      <a:endParaRPr lang="tr-TR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/>
                        <a:t>0</a:t>
                      </a:r>
                      <a:endParaRPr lang="tr-TR" sz="1600" dirty="0"/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1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08030437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tr-TR" sz="1600"/>
                        <a:t>0</a:t>
                      </a:r>
                      <a:endParaRPr lang="tr-TR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/>
                        <a:t>1</a:t>
                      </a:r>
                      <a:endParaRPr lang="tr-TR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/>
                        <a:t>0</a:t>
                      </a:r>
                      <a:endParaRPr lang="tr-TR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/>
                        <a:t>1</a:t>
                      </a:r>
                      <a:endParaRPr lang="tr-TR" sz="1600" dirty="0"/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1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28169102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tr-TR" sz="1600"/>
                        <a:t>0</a:t>
                      </a:r>
                      <a:endParaRPr lang="tr-TR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/>
                        <a:t>1</a:t>
                      </a:r>
                      <a:endParaRPr lang="tr-TR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/>
                        <a:t>1</a:t>
                      </a:r>
                      <a:endParaRPr lang="tr-TR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/>
                        <a:t>0</a:t>
                      </a:r>
                      <a:endParaRPr lang="tr-TR" sz="1600" dirty="0"/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0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74797676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tr-TR" sz="1600"/>
                        <a:t>0</a:t>
                      </a:r>
                      <a:endParaRPr lang="tr-TR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/>
                        <a:t>1</a:t>
                      </a:r>
                      <a:endParaRPr lang="tr-TR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/>
                        <a:t>1</a:t>
                      </a:r>
                      <a:endParaRPr lang="tr-TR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/>
                        <a:t>1</a:t>
                      </a:r>
                      <a:endParaRPr lang="tr-TR" sz="1600" dirty="0"/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0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2482308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tr-TR" sz="1600"/>
                        <a:t>1</a:t>
                      </a:r>
                      <a:endParaRPr lang="tr-TR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/>
                        <a:t>0</a:t>
                      </a:r>
                      <a:endParaRPr lang="tr-TR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/>
                        <a:t>0</a:t>
                      </a:r>
                      <a:endParaRPr lang="tr-TR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/>
                        <a:t>0</a:t>
                      </a:r>
                      <a:endParaRPr lang="tr-TR" sz="1600" dirty="0"/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1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75164939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tr-TR" sz="160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1</a:t>
                      </a:r>
                      <a:endParaRPr kumimoji="0" lang="tr-TR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/>
                        <a:t>0</a:t>
                      </a:r>
                      <a:endParaRPr lang="tr-TR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/>
                        <a:t>0</a:t>
                      </a:r>
                      <a:endParaRPr lang="tr-TR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/>
                        <a:t>1</a:t>
                      </a:r>
                      <a:endParaRPr lang="tr-TR" sz="1600" dirty="0"/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1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48492172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tr-TR" sz="160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1</a:t>
                      </a:r>
                      <a:endParaRPr kumimoji="0" lang="tr-TR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/>
                        <a:t>0</a:t>
                      </a:r>
                      <a:endParaRPr lang="tr-TR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/>
                        <a:t>1</a:t>
                      </a:r>
                      <a:endParaRPr lang="tr-TR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/>
                        <a:t>0</a:t>
                      </a:r>
                      <a:endParaRPr lang="tr-TR" sz="1600" dirty="0"/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1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56958763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tr-TR" sz="160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1</a:t>
                      </a:r>
                      <a:endParaRPr kumimoji="0" lang="tr-TR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/>
                        <a:t>0</a:t>
                      </a:r>
                      <a:endParaRPr lang="tr-TR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/>
                        <a:t>1</a:t>
                      </a:r>
                      <a:endParaRPr lang="tr-TR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/>
                        <a:t>1</a:t>
                      </a:r>
                      <a:endParaRPr lang="tr-TR" sz="1600" dirty="0"/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1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29023589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tr-TR" sz="160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1</a:t>
                      </a:r>
                      <a:endParaRPr kumimoji="0" lang="tr-TR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/>
                        <a:t>1</a:t>
                      </a:r>
                      <a:endParaRPr lang="tr-TR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/>
                        <a:t>0</a:t>
                      </a:r>
                      <a:endParaRPr lang="tr-TR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/>
                        <a:t>0</a:t>
                      </a:r>
                      <a:endParaRPr lang="tr-TR" sz="1600" dirty="0"/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1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7012224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tr-TR" sz="160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1</a:t>
                      </a:r>
                      <a:endParaRPr kumimoji="0" lang="tr-TR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/>
                        <a:t>1</a:t>
                      </a:r>
                      <a:endParaRPr lang="tr-TR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/>
                        <a:t>0</a:t>
                      </a:r>
                      <a:endParaRPr lang="tr-TR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1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1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09683742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tr-TR" sz="160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1</a:t>
                      </a:r>
                      <a:endParaRPr kumimoji="0" lang="tr-TR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/>
                        <a:t>1</a:t>
                      </a:r>
                      <a:endParaRPr lang="tr-TR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/>
                        <a:t>1</a:t>
                      </a:r>
                      <a:endParaRPr lang="tr-TR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/>
                        <a:t>0</a:t>
                      </a:r>
                      <a:endParaRPr lang="tr-TR" sz="1600" dirty="0"/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0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50778575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tr-TR" sz="160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1</a:t>
                      </a:r>
                      <a:endParaRPr kumimoji="0" lang="tr-TR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/>
                        <a:t>1</a:t>
                      </a:r>
                      <a:endParaRPr lang="tr-TR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/>
                        <a:t>1</a:t>
                      </a:r>
                      <a:endParaRPr lang="tr-TR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/>
                        <a:t>1</a:t>
                      </a:r>
                      <a:endParaRPr lang="tr-TR" sz="1600" dirty="0"/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0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245914980"/>
                  </a:ext>
                </a:extLst>
              </a:tr>
            </a:tbl>
          </a:graphicData>
        </a:graphic>
      </p:graphicFrame>
      <p:sp>
        <p:nvSpPr>
          <p:cNvPr id="39" name="TextBox 38">
            <a:extLst>
              <a:ext uri="{FF2B5EF4-FFF2-40B4-BE49-F238E27FC236}">
                <a16:creationId xmlns:a16="http://schemas.microsoft.com/office/drawing/2014/main" id="{2937A457-8EEE-4F4F-B8C9-E890BCC51C9C}"/>
              </a:ext>
            </a:extLst>
          </p:cNvPr>
          <p:cNvSpPr txBox="1"/>
          <p:nvPr/>
        </p:nvSpPr>
        <p:spPr>
          <a:xfrm>
            <a:off x="343549" y="2734517"/>
            <a:ext cx="31293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0" dirty="0"/>
              <a:t>SR=00 </a:t>
            </a:r>
            <a:r>
              <a:rPr lang="tr-TR" b="0" dirty="0">
                <a:sym typeface="Symbol" panose="05050102010706020507" pitchFamily="18" charset="2"/>
              </a:rPr>
              <a:t> 00-11-11-…</a:t>
            </a:r>
            <a:endParaRPr lang="tr-TR" b="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0AC3A0D-67E7-49E0-B3B3-E7507838B614}"/>
              </a:ext>
            </a:extLst>
          </p:cNvPr>
          <p:cNvSpPr txBox="1"/>
          <p:nvPr/>
        </p:nvSpPr>
        <p:spPr>
          <a:xfrm>
            <a:off x="340577" y="3779310"/>
            <a:ext cx="35830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0" dirty="0"/>
              <a:t>SR=01 </a:t>
            </a:r>
            <a:r>
              <a:rPr lang="tr-TR" b="0" dirty="0">
                <a:sym typeface="Symbol" panose="05050102010706020507" pitchFamily="18" charset="2"/>
              </a:rPr>
              <a:t> 00-11-10-10-…</a:t>
            </a:r>
            <a:endParaRPr lang="tr-TR" b="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6E7CD79-8131-4876-8FF9-80C003AA4392}"/>
              </a:ext>
            </a:extLst>
          </p:cNvPr>
          <p:cNvSpPr txBox="1"/>
          <p:nvPr/>
        </p:nvSpPr>
        <p:spPr>
          <a:xfrm>
            <a:off x="1771989" y="3091283"/>
            <a:ext cx="1654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0" dirty="0">
                <a:sym typeface="Symbol" panose="05050102010706020507" pitchFamily="18" charset="2"/>
              </a:rPr>
              <a:t>01-11-11-…</a:t>
            </a:r>
            <a:endParaRPr lang="tr-TR" b="0" dirty="0"/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0B9D11B8-A7DF-4C0C-BAF2-9C01AA5E9590}"/>
              </a:ext>
            </a:extLst>
          </p:cNvPr>
          <p:cNvSpPr/>
          <p:nvPr/>
        </p:nvSpPr>
        <p:spPr>
          <a:xfrm rot="3356951">
            <a:off x="7801657" y="1880492"/>
            <a:ext cx="998728" cy="1224087"/>
          </a:xfrm>
          <a:prstGeom prst="arc">
            <a:avLst>
              <a:gd name="adj1" fmla="val 14209672"/>
              <a:gd name="adj2" fmla="val 566802"/>
            </a:avLst>
          </a:prstGeom>
          <a:ln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49" name="Arc 48">
            <a:extLst>
              <a:ext uri="{FF2B5EF4-FFF2-40B4-BE49-F238E27FC236}">
                <a16:creationId xmlns:a16="http://schemas.microsoft.com/office/drawing/2014/main" id="{2C54838B-F5BD-4C2A-9DA3-438B088B7F38}"/>
              </a:ext>
            </a:extLst>
          </p:cNvPr>
          <p:cNvSpPr/>
          <p:nvPr/>
        </p:nvSpPr>
        <p:spPr>
          <a:xfrm rot="3356951">
            <a:off x="8082523" y="2227601"/>
            <a:ext cx="623591" cy="661508"/>
          </a:xfrm>
          <a:prstGeom prst="arc">
            <a:avLst>
              <a:gd name="adj1" fmla="val 14209672"/>
              <a:gd name="adj2" fmla="val 832454"/>
            </a:avLst>
          </a:prstGeom>
          <a:ln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50" name="Arc 49">
            <a:extLst>
              <a:ext uri="{FF2B5EF4-FFF2-40B4-BE49-F238E27FC236}">
                <a16:creationId xmlns:a16="http://schemas.microsoft.com/office/drawing/2014/main" id="{5DCE045F-3A2D-4AAE-B5AB-B1B5A076FE66}"/>
              </a:ext>
            </a:extLst>
          </p:cNvPr>
          <p:cNvSpPr/>
          <p:nvPr/>
        </p:nvSpPr>
        <p:spPr>
          <a:xfrm rot="3356951">
            <a:off x="8254594" y="2407046"/>
            <a:ext cx="326913" cy="444204"/>
          </a:xfrm>
          <a:prstGeom prst="arc">
            <a:avLst>
              <a:gd name="adj1" fmla="val 14209672"/>
              <a:gd name="adj2" fmla="val 566802"/>
            </a:avLst>
          </a:prstGeom>
          <a:ln>
            <a:headEnd type="none" w="med" len="med"/>
            <a:tailEnd type="arrow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FE12E31-DDB3-4329-B992-0B2909C8D443}"/>
              </a:ext>
            </a:extLst>
          </p:cNvPr>
          <p:cNvSpPr txBox="1"/>
          <p:nvPr/>
        </p:nvSpPr>
        <p:spPr>
          <a:xfrm>
            <a:off x="1771989" y="3435416"/>
            <a:ext cx="1654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0" dirty="0">
                <a:sym typeface="Symbol" panose="05050102010706020507" pitchFamily="18" charset="2"/>
              </a:rPr>
              <a:t>10-11-11-…</a:t>
            </a:r>
            <a:endParaRPr lang="tr-TR" b="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D5246FA-6E07-4786-8A7E-2C04B048BD5B}"/>
              </a:ext>
            </a:extLst>
          </p:cNvPr>
          <p:cNvSpPr txBox="1"/>
          <p:nvPr/>
        </p:nvSpPr>
        <p:spPr>
          <a:xfrm>
            <a:off x="3312111" y="2734517"/>
            <a:ext cx="1794081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7000" b="0" dirty="0"/>
              <a:t>}</a:t>
            </a:r>
            <a:r>
              <a:rPr lang="en-US" b="0" dirty="0"/>
              <a:t> Q</a:t>
            </a:r>
            <a:r>
              <a:rPr lang="en-US" b="0" baseline="-25000" dirty="0"/>
              <a:t>1</a:t>
            </a:r>
            <a:r>
              <a:rPr lang="en-US" b="0" dirty="0"/>
              <a:t>Q</a:t>
            </a:r>
            <a:r>
              <a:rPr lang="tr-TR" b="0" baseline="-25000" dirty="0"/>
              <a:t>2</a:t>
            </a:r>
            <a:r>
              <a:rPr lang="tr-TR" b="0" dirty="0"/>
              <a:t>=11</a:t>
            </a:r>
          </a:p>
        </p:txBody>
      </p:sp>
      <p:sp>
        <p:nvSpPr>
          <p:cNvPr id="53" name="Arc 52">
            <a:extLst>
              <a:ext uri="{FF2B5EF4-FFF2-40B4-BE49-F238E27FC236}">
                <a16:creationId xmlns:a16="http://schemas.microsoft.com/office/drawing/2014/main" id="{B667C125-F521-4427-812E-0E6760FAD8CF}"/>
              </a:ext>
            </a:extLst>
          </p:cNvPr>
          <p:cNvSpPr/>
          <p:nvPr/>
        </p:nvSpPr>
        <p:spPr>
          <a:xfrm rot="3356951">
            <a:off x="7822566" y="3009403"/>
            <a:ext cx="941898" cy="1145557"/>
          </a:xfrm>
          <a:prstGeom prst="arc">
            <a:avLst>
              <a:gd name="adj1" fmla="val 14209672"/>
              <a:gd name="adj2" fmla="val 566802"/>
            </a:avLst>
          </a:prstGeom>
          <a:ln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54" name="Arc 53">
            <a:extLst>
              <a:ext uri="{FF2B5EF4-FFF2-40B4-BE49-F238E27FC236}">
                <a16:creationId xmlns:a16="http://schemas.microsoft.com/office/drawing/2014/main" id="{C626F2EB-481F-4C2E-9E7E-7B98CBF38F69}"/>
              </a:ext>
            </a:extLst>
          </p:cNvPr>
          <p:cNvSpPr/>
          <p:nvPr/>
        </p:nvSpPr>
        <p:spPr>
          <a:xfrm rot="18243049" flipV="1">
            <a:off x="8224274" y="3655809"/>
            <a:ext cx="392679" cy="421604"/>
          </a:xfrm>
          <a:prstGeom prst="arc">
            <a:avLst>
              <a:gd name="adj1" fmla="val 14209672"/>
              <a:gd name="adj2" fmla="val 832454"/>
            </a:avLst>
          </a:prstGeom>
          <a:ln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55" name="Arc 54">
            <a:extLst>
              <a:ext uri="{FF2B5EF4-FFF2-40B4-BE49-F238E27FC236}">
                <a16:creationId xmlns:a16="http://schemas.microsoft.com/office/drawing/2014/main" id="{CEE946C9-82CF-46CF-A4C7-DA5C1056D153}"/>
              </a:ext>
            </a:extLst>
          </p:cNvPr>
          <p:cNvSpPr/>
          <p:nvPr/>
        </p:nvSpPr>
        <p:spPr>
          <a:xfrm rot="3356951">
            <a:off x="8045751" y="3399693"/>
            <a:ext cx="684615" cy="583495"/>
          </a:xfrm>
          <a:prstGeom prst="arc">
            <a:avLst>
              <a:gd name="adj1" fmla="val 14209672"/>
              <a:gd name="adj2" fmla="val 566802"/>
            </a:avLst>
          </a:prstGeom>
          <a:ln>
            <a:headEnd type="none" w="med" len="med"/>
            <a:tailEnd type="arrow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A00D879-39F9-4ADE-AF80-6B8F1E09B827}"/>
              </a:ext>
            </a:extLst>
          </p:cNvPr>
          <p:cNvSpPr txBox="1"/>
          <p:nvPr/>
        </p:nvSpPr>
        <p:spPr>
          <a:xfrm>
            <a:off x="1710753" y="4123443"/>
            <a:ext cx="21579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0" dirty="0">
                <a:sym typeface="Symbol" panose="05050102010706020507" pitchFamily="18" charset="2"/>
              </a:rPr>
              <a:t>01-11-10-10-…</a:t>
            </a:r>
            <a:endParaRPr lang="tr-TR" b="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625060A-D289-4E54-BB0C-2B669E7B2AFC}"/>
              </a:ext>
            </a:extLst>
          </p:cNvPr>
          <p:cNvSpPr txBox="1"/>
          <p:nvPr/>
        </p:nvSpPr>
        <p:spPr>
          <a:xfrm>
            <a:off x="3711531" y="3779310"/>
            <a:ext cx="174919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5000" b="0" dirty="0"/>
              <a:t>}</a:t>
            </a:r>
            <a:r>
              <a:rPr lang="en-US" b="0" dirty="0"/>
              <a:t> Q</a:t>
            </a:r>
            <a:r>
              <a:rPr lang="en-US" b="0" baseline="-25000" dirty="0"/>
              <a:t>1</a:t>
            </a:r>
            <a:r>
              <a:rPr lang="en-US" b="0" dirty="0"/>
              <a:t>Q</a:t>
            </a:r>
            <a:r>
              <a:rPr lang="tr-TR" b="0" baseline="-25000" dirty="0"/>
              <a:t>2</a:t>
            </a:r>
            <a:r>
              <a:rPr lang="tr-TR" b="0" dirty="0"/>
              <a:t>=10</a:t>
            </a:r>
          </a:p>
        </p:txBody>
      </p:sp>
      <p:sp>
        <p:nvSpPr>
          <p:cNvPr id="58" name="Arc 57">
            <a:extLst>
              <a:ext uri="{FF2B5EF4-FFF2-40B4-BE49-F238E27FC236}">
                <a16:creationId xmlns:a16="http://schemas.microsoft.com/office/drawing/2014/main" id="{5C9337D5-9254-4C06-A261-61FD69E7EA46}"/>
              </a:ext>
            </a:extLst>
          </p:cNvPr>
          <p:cNvSpPr/>
          <p:nvPr/>
        </p:nvSpPr>
        <p:spPr>
          <a:xfrm rot="3356951">
            <a:off x="7840021" y="4171173"/>
            <a:ext cx="941898" cy="1145557"/>
          </a:xfrm>
          <a:prstGeom prst="arc">
            <a:avLst>
              <a:gd name="adj1" fmla="val 14209672"/>
              <a:gd name="adj2" fmla="val 566802"/>
            </a:avLst>
          </a:prstGeom>
          <a:ln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59" name="Arc 58">
            <a:extLst>
              <a:ext uri="{FF2B5EF4-FFF2-40B4-BE49-F238E27FC236}">
                <a16:creationId xmlns:a16="http://schemas.microsoft.com/office/drawing/2014/main" id="{CCF69640-1C75-48E0-9476-5191780AE492}"/>
              </a:ext>
            </a:extLst>
          </p:cNvPr>
          <p:cNvSpPr/>
          <p:nvPr/>
        </p:nvSpPr>
        <p:spPr>
          <a:xfrm rot="18243049" flipV="1">
            <a:off x="8114634" y="4473897"/>
            <a:ext cx="547764" cy="609069"/>
          </a:xfrm>
          <a:prstGeom prst="arc">
            <a:avLst>
              <a:gd name="adj1" fmla="val 14209672"/>
              <a:gd name="adj2" fmla="val 832454"/>
            </a:avLst>
          </a:prstGeom>
          <a:ln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3866CC9-475A-4513-A24C-3154D92B350F}"/>
              </a:ext>
            </a:extLst>
          </p:cNvPr>
          <p:cNvSpPr txBox="1"/>
          <p:nvPr/>
        </p:nvSpPr>
        <p:spPr>
          <a:xfrm>
            <a:off x="340577" y="4641084"/>
            <a:ext cx="35830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0" dirty="0"/>
              <a:t>SR=10 </a:t>
            </a:r>
            <a:r>
              <a:rPr lang="tr-TR" b="0" dirty="0">
                <a:sym typeface="Symbol" panose="05050102010706020507" pitchFamily="18" charset="2"/>
              </a:rPr>
              <a:t> 00-11-01-01-…</a:t>
            </a:r>
            <a:endParaRPr lang="tr-TR" b="0" dirty="0"/>
          </a:p>
        </p:txBody>
      </p:sp>
      <p:sp>
        <p:nvSpPr>
          <p:cNvPr id="61" name="Arc 60">
            <a:extLst>
              <a:ext uri="{FF2B5EF4-FFF2-40B4-BE49-F238E27FC236}">
                <a16:creationId xmlns:a16="http://schemas.microsoft.com/office/drawing/2014/main" id="{96237147-5E86-4BA4-AFB4-29CEA7C48D03}"/>
              </a:ext>
            </a:extLst>
          </p:cNvPr>
          <p:cNvSpPr/>
          <p:nvPr/>
        </p:nvSpPr>
        <p:spPr>
          <a:xfrm rot="3356951">
            <a:off x="8133871" y="4776709"/>
            <a:ext cx="522956" cy="434983"/>
          </a:xfrm>
          <a:prstGeom prst="arc">
            <a:avLst>
              <a:gd name="adj1" fmla="val 14209672"/>
              <a:gd name="adj2" fmla="val 566802"/>
            </a:avLst>
          </a:prstGeom>
          <a:ln>
            <a:headEnd type="none" w="med" len="med"/>
            <a:tailEnd type="arrow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B74FC88-55DD-4412-AAA5-B7703723FF70}"/>
              </a:ext>
            </a:extLst>
          </p:cNvPr>
          <p:cNvSpPr txBox="1"/>
          <p:nvPr/>
        </p:nvSpPr>
        <p:spPr>
          <a:xfrm>
            <a:off x="1725336" y="4994200"/>
            <a:ext cx="21579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0" dirty="0">
                <a:sym typeface="Symbol" panose="05050102010706020507" pitchFamily="18" charset="2"/>
              </a:rPr>
              <a:t>10-11-01-01-…</a:t>
            </a:r>
            <a:endParaRPr lang="tr-TR" b="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4AE649E-0B54-4A77-A14F-E26DCDEB5F3F}"/>
              </a:ext>
            </a:extLst>
          </p:cNvPr>
          <p:cNvSpPr txBox="1"/>
          <p:nvPr/>
        </p:nvSpPr>
        <p:spPr>
          <a:xfrm>
            <a:off x="3711531" y="4607575"/>
            <a:ext cx="174919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5000" b="0" dirty="0"/>
              <a:t>}</a:t>
            </a:r>
            <a:r>
              <a:rPr lang="en-US" b="0" dirty="0"/>
              <a:t> Q</a:t>
            </a:r>
            <a:r>
              <a:rPr lang="en-US" b="0" baseline="-25000" dirty="0"/>
              <a:t>1</a:t>
            </a:r>
            <a:r>
              <a:rPr lang="en-US" b="0" dirty="0"/>
              <a:t>Q</a:t>
            </a:r>
            <a:r>
              <a:rPr lang="tr-TR" b="0" baseline="-25000" dirty="0"/>
              <a:t>2</a:t>
            </a:r>
            <a:r>
              <a:rPr lang="tr-TR" b="0" dirty="0"/>
              <a:t>=01</a:t>
            </a:r>
          </a:p>
        </p:txBody>
      </p:sp>
      <p:sp>
        <p:nvSpPr>
          <p:cNvPr id="64" name="Arc 63">
            <a:extLst>
              <a:ext uri="{FF2B5EF4-FFF2-40B4-BE49-F238E27FC236}">
                <a16:creationId xmlns:a16="http://schemas.microsoft.com/office/drawing/2014/main" id="{B9B87D5B-2D78-45C5-A998-3902468DDDDE}"/>
              </a:ext>
            </a:extLst>
          </p:cNvPr>
          <p:cNvSpPr/>
          <p:nvPr/>
        </p:nvSpPr>
        <p:spPr>
          <a:xfrm rot="3356951">
            <a:off x="7822566" y="5332717"/>
            <a:ext cx="941898" cy="1145557"/>
          </a:xfrm>
          <a:prstGeom prst="arc">
            <a:avLst>
              <a:gd name="adj1" fmla="val 14209672"/>
              <a:gd name="adj2" fmla="val 566802"/>
            </a:avLst>
          </a:prstGeom>
          <a:ln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65" name="Arc 64">
            <a:extLst>
              <a:ext uri="{FF2B5EF4-FFF2-40B4-BE49-F238E27FC236}">
                <a16:creationId xmlns:a16="http://schemas.microsoft.com/office/drawing/2014/main" id="{60743798-66E1-439B-9C8B-491EAE39DCBD}"/>
              </a:ext>
            </a:extLst>
          </p:cNvPr>
          <p:cNvSpPr/>
          <p:nvPr/>
        </p:nvSpPr>
        <p:spPr>
          <a:xfrm rot="18243049" flipV="1">
            <a:off x="7790785" y="5511163"/>
            <a:ext cx="1033531" cy="915734"/>
          </a:xfrm>
          <a:prstGeom prst="arc">
            <a:avLst>
              <a:gd name="adj1" fmla="val 14209672"/>
              <a:gd name="adj2" fmla="val 832454"/>
            </a:avLst>
          </a:prstGeom>
          <a:ln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FE091DA-72C7-4E65-8B3B-DCAB9B9E7EDE}"/>
              </a:ext>
            </a:extLst>
          </p:cNvPr>
          <p:cNvSpPr txBox="1"/>
          <p:nvPr/>
        </p:nvSpPr>
        <p:spPr>
          <a:xfrm>
            <a:off x="381525" y="5546896"/>
            <a:ext cx="35333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0" dirty="0"/>
              <a:t>SR=11 </a:t>
            </a:r>
            <a:r>
              <a:rPr lang="tr-TR" b="0" dirty="0">
                <a:sym typeface="Symbol" panose="05050102010706020507" pitchFamily="18" charset="2"/>
              </a:rPr>
              <a:t> 00-11-00-11-…</a:t>
            </a:r>
            <a:endParaRPr lang="tr-TR" b="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52C6E89-AB84-4724-B6BD-2BEE57BE06AB}"/>
              </a:ext>
            </a:extLst>
          </p:cNvPr>
          <p:cNvSpPr txBox="1"/>
          <p:nvPr/>
        </p:nvSpPr>
        <p:spPr>
          <a:xfrm>
            <a:off x="1710752" y="5961468"/>
            <a:ext cx="13003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0" dirty="0">
                <a:sym typeface="Symbol" panose="05050102010706020507" pitchFamily="18" charset="2"/>
              </a:rPr>
              <a:t>01-01-…</a:t>
            </a:r>
            <a:endParaRPr lang="tr-TR" b="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2FD2643-2025-43EA-AB0D-4CF2E9F26365}"/>
              </a:ext>
            </a:extLst>
          </p:cNvPr>
          <p:cNvSpPr txBox="1"/>
          <p:nvPr/>
        </p:nvSpPr>
        <p:spPr>
          <a:xfrm>
            <a:off x="3736182" y="5508032"/>
            <a:ext cx="241123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000" b="0" dirty="0"/>
              <a:t>}</a:t>
            </a:r>
            <a:r>
              <a:rPr lang="en-US" b="0" dirty="0"/>
              <a:t> </a:t>
            </a:r>
            <a:r>
              <a:rPr lang="en-US" sz="2200" b="0" dirty="0"/>
              <a:t>Q</a:t>
            </a:r>
            <a:r>
              <a:rPr lang="en-US" sz="2200" b="0" baseline="-25000" dirty="0"/>
              <a:t>1</a:t>
            </a:r>
            <a:r>
              <a:rPr lang="en-US" sz="2200" b="0" dirty="0"/>
              <a:t>Q</a:t>
            </a:r>
            <a:r>
              <a:rPr lang="tr-TR" sz="2200" b="0" baseline="-25000" dirty="0"/>
              <a:t>2</a:t>
            </a:r>
            <a:r>
              <a:rPr lang="tr-TR" sz="2200" b="0" dirty="0"/>
              <a:t>=os</a:t>
            </a:r>
            <a:r>
              <a:rPr lang="en-US" sz="2200" b="0" dirty="0"/>
              <a:t>c</a:t>
            </a:r>
            <a:r>
              <a:rPr lang="tr-TR" sz="2200" b="0" dirty="0"/>
              <a:t>ilates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BE81434-880E-46F3-BC26-043EAEED6919}"/>
              </a:ext>
            </a:extLst>
          </p:cNvPr>
          <p:cNvSpPr txBox="1"/>
          <p:nvPr/>
        </p:nvSpPr>
        <p:spPr>
          <a:xfrm>
            <a:off x="1705959" y="6344700"/>
            <a:ext cx="13003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0" dirty="0">
                <a:sym typeface="Symbol" panose="05050102010706020507" pitchFamily="18" charset="2"/>
              </a:rPr>
              <a:t>10-10-…</a:t>
            </a:r>
            <a:endParaRPr lang="tr-TR" b="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A52A90D-F348-42E1-9459-20F25353DF81}"/>
              </a:ext>
            </a:extLst>
          </p:cNvPr>
          <p:cNvSpPr txBox="1"/>
          <p:nvPr/>
        </p:nvSpPr>
        <p:spPr>
          <a:xfrm>
            <a:off x="3704920" y="5961268"/>
            <a:ext cx="196239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5000" b="0" dirty="0"/>
              <a:t>}</a:t>
            </a:r>
            <a:r>
              <a:rPr lang="en-US" b="0" dirty="0"/>
              <a:t> Q</a:t>
            </a:r>
            <a:r>
              <a:rPr lang="en-US" b="0" baseline="-25000" dirty="0"/>
              <a:t>1</a:t>
            </a:r>
            <a:r>
              <a:rPr lang="en-US" b="0" dirty="0"/>
              <a:t>Q</a:t>
            </a:r>
            <a:r>
              <a:rPr lang="tr-TR" b="0" baseline="-25000" dirty="0"/>
              <a:t>2</a:t>
            </a:r>
            <a:r>
              <a:rPr lang="tr-TR" b="0" dirty="0"/>
              <a:t>=q</a:t>
            </a:r>
            <a:r>
              <a:rPr lang="en-US" b="0" baseline="-25000" dirty="0"/>
              <a:t>1</a:t>
            </a:r>
            <a:r>
              <a:rPr lang="tr-TR" b="0" dirty="0"/>
              <a:t>q</a:t>
            </a:r>
            <a:r>
              <a:rPr lang="tr-TR" b="0" baseline="-25000" dirty="0"/>
              <a:t>2</a:t>
            </a:r>
            <a:endParaRPr lang="tr-TR" b="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build="allAtOnce"/>
      <p:bldP spid="39" grpId="0"/>
      <p:bldP spid="40" grpId="0"/>
      <p:bldP spid="41" grpId="0"/>
      <p:bldP spid="8" grpId="0" animBg="1"/>
      <p:bldP spid="49" grpId="0" animBg="1"/>
      <p:bldP spid="50" grpId="0" animBg="1"/>
      <p:bldP spid="51" grpId="0"/>
      <p:bldP spid="52" grpId="0"/>
      <p:bldP spid="53" grpId="2" animBg="1"/>
      <p:bldP spid="54" grpId="0" animBg="1"/>
      <p:bldP spid="55" grpId="0" animBg="1"/>
      <p:bldP spid="56" grpId="0"/>
      <p:bldP spid="57" grpId="0"/>
      <p:bldP spid="58" grpId="1" animBg="1"/>
      <p:bldP spid="59" grpId="0" animBg="1"/>
      <p:bldP spid="60" grpId="0"/>
      <p:bldP spid="61" grpId="0" animBg="1"/>
      <p:bldP spid="62" grpId="0"/>
      <p:bldP spid="63" grpId="0"/>
      <p:bldP spid="64" grpId="1" animBg="1"/>
      <p:bldP spid="65" grpId="0" animBg="1"/>
      <p:bldP spid="66" grpId="0"/>
      <p:bldP spid="68" grpId="0"/>
      <p:bldP spid="70" grpId="0"/>
      <p:bldP spid="71" grpId="0"/>
      <p:bldP spid="72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/>
              <a:t>Inplementation of Output Equations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B3BC0E-0274-4B47-92C7-B53DB0B4D7B1}" type="slidenum">
              <a:rPr lang="en-US" altLang="en-US" smtClean="0"/>
              <a:pPr>
                <a:defRPr/>
              </a:pPr>
              <a:t>50</a:t>
            </a:fld>
            <a:endParaRPr lang="en-US" altLang="en-US"/>
          </a:p>
        </p:txBody>
      </p:sp>
      <p:grpSp>
        <p:nvGrpSpPr>
          <p:cNvPr id="38" name="Group 37"/>
          <p:cNvGrpSpPr/>
          <p:nvPr/>
        </p:nvGrpSpPr>
        <p:grpSpPr>
          <a:xfrm>
            <a:off x="899592" y="3176972"/>
            <a:ext cx="760028" cy="461665"/>
            <a:chOff x="899592" y="3176972"/>
            <a:chExt cx="760028" cy="461665"/>
          </a:xfrm>
        </p:grpSpPr>
        <p:sp>
          <p:nvSpPr>
            <p:cNvPr id="23" name="TextBox 22"/>
            <p:cNvSpPr txBox="1"/>
            <p:nvPr/>
          </p:nvSpPr>
          <p:spPr>
            <a:xfrm>
              <a:off x="899592" y="3176972"/>
              <a:ext cx="4700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tr-TR" b="0" dirty="0"/>
                <a:t>y</a:t>
              </a:r>
              <a:r>
                <a:rPr lang="tr-TR" b="0" baseline="-25000" dirty="0"/>
                <a:t>2</a:t>
              </a:r>
              <a:endParaRPr lang="en-US" b="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221680" y="3176972"/>
              <a:ext cx="43794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tr-TR" b="0" dirty="0"/>
                <a:t>y</a:t>
              </a:r>
              <a:r>
                <a:rPr lang="tr-TR" b="0" baseline="-25000" dirty="0"/>
                <a:t>1</a:t>
              </a:r>
              <a:endParaRPr lang="en-US" b="0" dirty="0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611560" y="1880828"/>
            <a:ext cx="1764196" cy="1404156"/>
            <a:chOff x="611560" y="1880828"/>
            <a:chExt cx="1764196" cy="1404156"/>
          </a:xfrm>
        </p:grpSpPr>
        <p:grpSp>
          <p:nvGrpSpPr>
            <p:cNvPr id="18" name="Group 17"/>
            <p:cNvGrpSpPr/>
            <p:nvPr/>
          </p:nvGrpSpPr>
          <p:grpSpPr>
            <a:xfrm>
              <a:off x="971600" y="1880828"/>
              <a:ext cx="1044116" cy="1008112"/>
              <a:chOff x="971600" y="1880828"/>
              <a:chExt cx="1044116" cy="1008112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971600" y="1880828"/>
                <a:ext cx="540060" cy="1008112"/>
              </a:xfrm>
              <a:prstGeom prst="rect">
                <a:avLst/>
              </a:prstGeom>
              <a:ln w="25400"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15" name="Isosceles Triangle 14"/>
              <p:cNvSpPr/>
              <p:nvPr/>
            </p:nvSpPr>
            <p:spPr>
              <a:xfrm rot="5400000">
                <a:off x="1259632" y="2132856"/>
                <a:ext cx="1008112" cy="504056"/>
              </a:xfrm>
              <a:prstGeom prst="triangle">
                <a:avLst/>
              </a:prstGeom>
              <a:ln w="25400"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cxnSp>
            <p:nvCxnSpPr>
              <p:cNvPr id="17" name="Straight Connector 16"/>
              <p:cNvCxnSpPr>
                <a:stCxn id="15" idx="4"/>
                <a:endCxn id="15" idx="2"/>
              </p:cNvCxnSpPr>
              <p:nvPr/>
            </p:nvCxnSpPr>
            <p:spPr>
              <a:xfrm rot="10800000">
                <a:off x="1511660" y="1880828"/>
                <a:ext cx="0" cy="1008112"/>
              </a:xfrm>
              <a:prstGeom prst="line">
                <a:avLst/>
              </a:prstGeom>
              <a:ln w="25400">
                <a:solidFill>
                  <a:schemeClr val="bg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0" name="Straight Connector 19"/>
            <p:cNvCxnSpPr/>
            <p:nvPr/>
          </p:nvCxnSpPr>
          <p:spPr>
            <a:xfrm rot="5400000" flipH="1" flipV="1">
              <a:off x="881590" y="3086962"/>
              <a:ext cx="396044" cy="0"/>
            </a:xfrm>
            <a:prstGeom prst="line">
              <a:avLst/>
            </a:pr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 flipV="1">
              <a:off x="1133618" y="3086962"/>
              <a:ext cx="396044" cy="0"/>
            </a:xfrm>
            <a:prstGeom prst="line">
              <a:avLst/>
            </a:pr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611560" y="1952836"/>
              <a:ext cx="360040" cy="0"/>
            </a:xfrm>
            <a:prstGeom prst="line">
              <a:avLst/>
            </a:pr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611560" y="2240868"/>
              <a:ext cx="360040" cy="0"/>
            </a:xfrm>
            <a:prstGeom prst="line">
              <a:avLst/>
            </a:pr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611560" y="2528900"/>
              <a:ext cx="360040" cy="0"/>
            </a:xfrm>
            <a:prstGeom prst="line">
              <a:avLst/>
            </a:pr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611560" y="2816932"/>
              <a:ext cx="360040" cy="0"/>
            </a:xfrm>
            <a:prstGeom prst="line">
              <a:avLst/>
            </a:pr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2015716" y="2384884"/>
              <a:ext cx="360040" cy="0"/>
            </a:xfrm>
            <a:prstGeom prst="line">
              <a:avLst/>
            </a:pr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TextBox 31"/>
          <p:cNvSpPr txBox="1"/>
          <p:nvPr/>
        </p:nvSpPr>
        <p:spPr>
          <a:xfrm>
            <a:off x="91183" y="3615407"/>
            <a:ext cx="34676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tr-TR" sz="2000" b="0" dirty="0"/>
              <a:t>z</a:t>
            </a:r>
            <a:r>
              <a:rPr lang="tr-TR" sz="2000" b="0" baseline="-25000" dirty="0"/>
              <a:t>5</a:t>
            </a:r>
            <a:r>
              <a:rPr lang="tr-TR" sz="2000" dirty="0"/>
              <a:t>=</a:t>
            </a:r>
            <a:r>
              <a:rPr lang="tr-TR" sz="2000" b="0" dirty="0"/>
              <a:t>y</a:t>
            </a:r>
            <a:r>
              <a:rPr lang="tr-TR" sz="2000" b="0" baseline="-25000" dirty="0"/>
              <a:t>2</a:t>
            </a:r>
            <a:r>
              <a:rPr lang="en-US" sz="2000" b="0" dirty="0">
                <a:sym typeface="Symbol"/>
              </a:rPr>
              <a:t></a:t>
            </a:r>
            <a:r>
              <a:rPr lang="tr-TR" sz="2000" b="0" dirty="0"/>
              <a:t>y</a:t>
            </a:r>
            <a:r>
              <a:rPr lang="tr-TR" sz="2000" b="0" baseline="-25000" dirty="0"/>
              <a:t>1</a:t>
            </a:r>
            <a:r>
              <a:rPr lang="en-US" sz="2000" b="0" dirty="0">
                <a:sym typeface="Symbol"/>
              </a:rPr>
              <a:t></a:t>
            </a:r>
            <a:r>
              <a:rPr lang="tr-TR" sz="2000" b="0" dirty="0"/>
              <a:t>y</a:t>
            </a:r>
            <a:r>
              <a:rPr lang="tr-TR" sz="2000" b="0" baseline="-25000" dirty="0"/>
              <a:t>0</a:t>
            </a:r>
            <a:r>
              <a:rPr lang="en-US" sz="2000" b="0" dirty="0">
                <a:sym typeface="Symbol"/>
              </a:rPr>
              <a:t></a:t>
            </a:r>
            <a:r>
              <a:rPr lang="tr-TR" sz="2000" b="0" dirty="0">
                <a:sym typeface="Symbol"/>
              </a:rPr>
              <a:t>+k(</a:t>
            </a:r>
            <a:r>
              <a:rPr lang="tr-TR" sz="2000" b="0" dirty="0"/>
              <a:t>y</a:t>
            </a:r>
            <a:r>
              <a:rPr lang="tr-TR" sz="2000" b="0" baseline="-25000" dirty="0"/>
              <a:t>2</a:t>
            </a:r>
            <a:r>
              <a:rPr lang="tr-TR" sz="2000" b="0" dirty="0"/>
              <a:t>y</a:t>
            </a:r>
            <a:r>
              <a:rPr lang="tr-TR" sz="2000" b="0" baseline="-25000" dirty="0"/>
              <a:t>1</a:t>
            </a:r>
            <a:r>
              <a:rPr lang="tr-TR" sz="2000" b="0" dirty="0"/>
              <a:t>y</a:t>
            </a:r>
            <a:r>
              <a:rPr lang="tr-TR" sz="2000" b="0" baseline="-25000" dirty="0"/>
              <a:t>0</a:t>
            </a:r>
            <a:r>
              <a:rPr lang="en-US" sz="2000" b="0" dirty="0">
                <a:sym typeface="Symbol"/>
              </a:rPr>
              <a:t></a:t>
            </a:r>
            <a:r>
              <a:rPr lang="tr-TR" sz="2000" b="0" dirty="0">
                <a:sym typeface="Symbol"/>
              </a:rPr>
              <a:t>+</a:t>
            </a:r>
            <a:r>
              <a:rPr lang="tr-TR" sz="2000" b="0" dirty="0"/>
              <a:t>y</a:t>
            </a:r>
            <a:r>
              <a:rPr lang="tr-TR" sz="2000" b="0" baseline="-25000" dirty="0"/>
              <a:t>2</a:t>
            </a:r>
            <a:r>
              <a:rPr lang="tr-TR" sz="2000" b="0" dirty="0"/>
              <a:t>y</a:t>
            </a:r>
            <a:r>
              <a:rPr lang="tr-TR" sz="2000" b="0" baseline="-25000" dirty="0"/>
              <a:t>1</a:t>
            </a:r>
            <a:r>
              <a:rPr lang="tr-TR" sz="2000" b="0" dirty="0"/>
              <a:t>y</a:t>
            </a:r>
            <a:r>
              <a:rPr lang="tr-TR" sz="2000" b="0" baseline="-25000" dirty="0"/>
              <a:t>0</a:t>
            </a:r>
            <a:r>
              <a:rPr lang="tr-TR" sz="2000" b="0" dirty="0"/>
              <a:t>)</a:t>
            </a:r>
            <a:endParaRPr lang="en-US" sz="2000" b="0" dirty="0"/>
          </a:p>
        </p:txBody>
      </p:sp>
      <p:sp>
        <p:nvSpPr>
          <p:cNvPr id="33" name="TextBox 32"/>
          <p:cNvSpPr txBox="1"/>
          <p:nvPr/>
        </p:nvSpPr>
        <p:spPr>
          <a:xfrm>
            <a:off x="174230" y="1628800"/>
            <a:ext cx="5453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0" dirty="0"/>
              <a:t>y</a:t>
            </a:r>
            <a:r>
              <a:rPr lang="tr-TR" b="0" baseline="-25000" dirty="0"/>
              <a:t>0</a:t>
            </a:r>
            <a:r>
              <a:rPr lang="en-US" b="0" dirty="0">
                <a:sym typeface="Symbol"/>
              </a:rPr>
              <a:t></a:t>
            </a:r>
            <a:endParaRPr lang="tr-TR" dirty="0"/>
          </a:p>
        </p:txBody>
      </p:sp>
      <p:sp>
        <p:nvSpPr>
          <p:cNvPr id="34" name="TextBox 33"/>
          <p:cNvSpPr txBox="1"/>
          <p:nvPr/>
        </p:nvSpPr>
        <p:spPr>
          <a:xfrm>
            <a:off x="179512" y="1988840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0" dirty="0"/>
              <a:t>0</a:t>
            </a:r>
            <a:endParaRPr lang="tr-TR" dirty="0"/>
          </a:p>
        </p:txBody>
      </p:sp>
      <p:sp>
        <p:nvSpPr>
          <p:cNvPr id="35" name="TextBox 34"/>
          <p:cNvSpPr txBox="1"/>
          <p:nvPr/>
        </p:nvSpPr>
        <p:spPr>
          <a:xfrm>
            <a:off x="179512" y="2283259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0" dirty="0"/>
              <a:t>0</a:t>
            </a:r>
            <a:endParaRPr lang="tr-TR" dirty="0"/>
          </a:p>
        </p:txBody>
      </p:sp>
      <p:sp>
        <p:nvSpPr>
          <p:cNvPr id="36" name="TextBox 35"/>
          <p:cNvSpPr txBox="1"/>
          <p:nvPr/>
        </p:nvSpPr>
        <p:spPr>
          <a:xfrm>
            <a:off x="167334" y="2571291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0" dirty="0"/>
              <a:t>0</a:t>
            </a:r>
            <a:endParaRPr lang="tr-TR" dirty="0"/>
          </a:p>
        </p:txBody>
      </p:sp>
      <p:grpSp>
        <p:nvGrpSpPr>
          <p:cNvPr id="39" name="Group 38"/>
          <p:cNvGrpSpPr/>
          <p:nvPr/>
        </p:nvGrpSpPr>
        <p:grpSpPr>
          <a:xfrm>
            <a:off x="4289057" y="3176972"/>
            <a:ext cx="760028" cy="461665"/>
            <a:chOff x="899592" y="3176972"/>
            <a:chExt cx="760028" cy="461665"/>
          </a:xfrm>
        </p:grpSpPr>
        <p:sp>
          <p:nvSpPr>
            <p:cNvPr id="40" name="TextBox 39"/>
            <p:cNvSpPr txBox="1"/>
            <p:nvPr/>
          </p:nvSpPr>
          <p:spPr>
            <a:xfrm>
              <a:off x="899592" y="3176972"/>
              <a:ext cx="4700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tr-TR" b="0" dirty="0"/>
                <a:t>y</a:t>
              </a:r>
              <a:r>
                <a:rPr lang="tr-TR" b="0" baseline="-25000" dirty="0"/>
                <a:t>2</a:t>
              </a:r>
              <a:endParaRPr lang="en-US" b="0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221680" y="3176972"/>
              <a:ext cx="43794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tr-TR" b="0" dirty="0"/>
                <a:t>y</a:t>
              </a:r>
              <a:r>
                <a:rPr lang="tr-TR" b="0" baseline="-25000" dirty="0"/>
                <a:t>1</a:t>
              </a:r>
              <a:endParaRPr lang="en-US" b="0" dirty="0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4001025" y="1880828"/>
            <a:ext cx="1764196" cy="1404156"/>
            <a:chOff x="611560" y="1880828"/>
            <a:chExt cx="1764196" cy="1404156"/>
          </a:xfrm>
        </p:grpSpPr>
        <p:grpSp>
          <p:nvGrpSpPr>
            <p:cNvPr id="43" name="Group 17"/>
            <p:cNvGrpSpPr/>
            <p:nvPr/>
          </p:nvGrpSpPr>
          <p:grpSpPr>
            <a:xfrm>
              <a:off x="971600" y="1880828"/>
              <a:ext cx="1044116" cy="1008112"/>
              <a:chOff x="971600" y="1880828"/>
              <a:chExt cx="1044116" cy="1008112"/>
            </a:xfrm>
          </p:grpSpPr>
          <p:sp>
            <p:nvSpPr>
              <p:cNvPr id="51" name="Rectangle 50"/>
              <p:cNvSpPr/>
              <p:nvPr/>
            </p:nvSpPr>
            <p:spPr>
              <a:xfrm>
                <a:off x="971600" y="1880828"/>
                <a:ext cx="540060" cy="1008112"/>
              </a:xfrm>
              <a:prstGeom prst="rect">
                <a:avLst/>
              </a:prstGeom>
              <a:ln w="25400"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52" name="Isosceles Triangle 51"/>
              <p:cNvSpPr/>
              <p:nvPr/>
            </p:nvSpPr>
            <p:spPr>
              <a:xfrm rot="5400000">
                <a:off x="1259632" y="2132856"/>
                <a:ext cx="1008112" cy="504056"/>
              </a:xfrm>
              <a:prstGeom prst="triangle">
                <a:avLst/>
              </a:prstGeom>
              <a:ln w="25400"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cxnSp>
            <p:nvCxnSpPr>
              <p:cNvPr id="53" name="Straight Connector 52"/>
              <p:cNvCxnSpPr>
                <a:stCxn id="52" idx="4"/>
                <a:endCxn id="52" idx="2"/>
              </p:cNvCxnSpPr>
              <p:nvPr/>
            </p:nvCxnSpPr>
            <p:spPr>
              <a:xfrm rot="10800000">
                <a:off x="1511660" y="1880828"/>
                <a:ext cx="0" cy="1008112"/>
              </a:xfrm>
              <a:prstGeom prst="line">
                <a:avLst/>
              </a:prstGeom>
              <a:ln w="25400">
                <a:solidFill>
                  <a:schemeClr val="bg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4" name="Straight Connector 43"/>
            <p:cNvCxnSpPr/>
            <p:nvPr/>
          </p:nvCxnSpPr>
          <p:spPr>
            <a:xfrm rot="5400000" flipH="1" flipV="1">
              <a:off x="881590" y="3086962"/>
              <a:ext cx="396044" cy="0"/>
            </a:xfrm>
            <a:prstGeom prst="line">
              <a:avLst/>
            </a:pr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5400000" flipH="1" flipV="1">
              <a:off x="1133618" y="3086962"/>
              <a:ext cx="396044" cy="0"/>
            </a:xfrm>
            <a:prstGeom prst="line">
              <a:avLst/>
            </a:pr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611560" y="1952836"/>
              <a:ext cx="360040" cy="0"/>
            </a:xfrm>
            <a:prstGeom prst="line">
              <a:avLst/>
            </a:pr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611560" y="2240868"/>
              <a:ext cx="360040" cy="0"/>
            </a:xfrm>
            <a:prstGeom prst="line">
              <a:avLst/>
            </a:pr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611560" y="2528900"/>
              <a:ext cx="360040" cy="0"/>
            </a:xfrm>
            <a:prstGeom prst="line">
              <a:avLst/>
            </a:pr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611560" y="2816932"/>
              <a:ext cx="360040" cy="0"/>
            </a:xfrm>
            <a:prstGeom prst="line">
              <a:avLst/>
            </a:pr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2015716" y="2384884"/>
              <a:ext cx="360040" cy="0"/>
            </a:xfrm>
            <a:prstGeom prst="line">
              <a:avLst/>
            </a:pr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TextBox 53"/>
          <p:cNvSpPr txBox="1"/>
          <p:nvPr/>
        </p:nvSpPr>
        <p:spPr>
          <a:xfrm>
            <a:off x="3480648" y="3615407"/>
            <a:ext cx="54040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tr-TR" sz="2000" b="0" dirty="0"/>
              <a:t>z</a:t>
            </a:r>
            <a:r>
              <a:rPr lang="tr-TR" sz="2000" b="0" baseline="-25000" dirty="0"/>
              <a:t>4</a:t>
            </a:r>
            <a:r>
              <a:rPr lang="tr-TR" sz="2000" dirty="0"/>
              <a:t>=</a:t>
            </a:r>
            <a:r>
              <a:rPr lang="tr-TR" sz="2000" b="0" dirty="0"/>
              <a:t>y</a:t>
            </a:r>
            <a:r>
              <a:rPr lang="tr-TR" sz="2000" b="0" baseline="-25000" dirty="0"/>
              <a:t>2</a:t>
            </a:r>
            <a:r>
              <a:rPr lang="en-US" sz="2000" b="0" dirty="0">
                <a:sym typeface="Symbol"/>
              </a:rPr>
              <a:t></a:t>
            </a:r>
            <a:r>
              <a:rPr lang="tr-TR" sz="2000" b="0" dirty="0"/>
              <a:t>y</a:t>
            </a:r>
            <a:r>
              <a:rPr lang="tr-TR" sz="2000" b="0" baseline="-25000" dirty="0"/>
              <a:t>1</a:t>
            </a:r>
            <a:r>
              <a:rPr lang="en-US" sz="2000" b="0" dirty="0">
                <a:sym typeface="Symbol"/>
              </a:rPr>
              <a:t></a:t>
            </a:r>
            <a:r>
              <a:rPr lang="tr-TR" sz="2000" b="0" dirty="0"/>
              <a:t>y</a:t>
            </a:r>
            <a:r>
              <a:rPr lang="tr-TR" sz="2000" b="0" baseline="-25000" dirty="0"/>
              <a:t>0</a:t>
            </a:r>
            <a:r>
              <a:rPr lang="en-US" sz="2000" b="0" dirty="0">
                <a:sym typeface="Symbol"/>
              </a:rPr>
              <a:t></a:t>
            </a:r>
            <a:r>
              <a:rPr lang="tr-TR" sz="2000" b="0" dirty="0">
                <a:sym typeface="Symbol"/>
              </a:rPr>
              <a:t>+</a:t>
            </a:r>
            <a:r>
              <a:rPr lang="tr-TR" sz="2000" b="0" dirty="0"/>
              <a:t>y</a:t>
            </a:r>
            <a:r>
              <a:rPr lang="tr-TR" sz="2000" b="0" baseline="-25000" dirty="0"/>
              <a:t>2</a:t>
            </a:r>
            <a:r>
              <a:rPr lang="en-US" sz="2000" b="0" dirty="0">
                <a:sym typeface="Symbol"/>
              </a:rPr>
              <a:t></a:t>
            </a:r>
            <a:r>
              <a:rPr lang="tr-TR" sz="2000" b="0" dirty="0"/>
              <a:t>y</a:t>
            </a:r>
            <a:r>
              <a:rPr lang="tr-TR" sz="2000" b="0" baseline="-25000" dirty="0"/>
              <a:t>1</a:t>
            </a:r>
            <a:r>
              <a:rPr lang="en-US" sz="2000" b="0" dirty="0">
                <a:sym typeface="Symbol"/>
              </a:rPr>
              <a:t></a:t>
            </a:r>
            <a:r>
              <a:rPr lang="tr-TR" sz="2000" b="0" dirty="0"/>
              <a:t>y</a:t>
            </a:r>
            <a:r>
              <a:rPr lang="tr-TR" sz="2000" b="0" baseline="-25000" dirty="0"/>
              <a:t>0</a:t>
            </a:r>
            <a:r>
              <a:rPr lang="tr-TR" sz="2000" b="0" dirty="0">
                <a:sym typeface="Symbol"/>
              </a:rPr>
              <a:t>+</a:t>
            </a:r>
            <a:r>
              <a:rPr lang="tr-TR" sz="2000" b="0" dirty="0"/>
              <a:t>y</a:t>
            </a:r>
            <a:r>
              <a:rPr lang="tr-TR" sz="2000" b="0" baseline="-25000" dirty="0"/>
              <a:t>2</a:t>
            </a:r>
            <a:r>
              <a:rPr lang="tr-TR" sz="2000" b="0" dirty="0"/>
              <a:t>y</a:t>
            </a:r>
            <a:r>
              <a:rPr lang="tr-TR" sz="2000" b="0" baseline="-25000" dirty="0"/>
              <a:t>1</a:t>
            </a:r>
            <a:r>
              <a:rPr lang="en-US" sz="2000" b="0" dirty="0">
                <a:sym typeface="Symbol"/>
              </a:rPr>
              <a:t></a:t>
            </a:r>
            <a:r>
              <a:rPr lang="tr-TR" sz="2000" b="0" dirty="0"/>
              <a:t>y</a:t>
            </a:r>
            <a:r>
              <a:rPr lang="tr-TR" sz="2000" b="0" baseline="-25000" dirty="0"/>
              <a:t>0</a:t>
            </a:r>
            <a:r>
              <a:rPr lang="tr-TR" sz="2000" b="0" dirty="0">
                <a:sym typeface="Symbol"/>
              </a:rPr>
              <a:t>+k(</a:t>
            </a:r>
            <a:r>
              <a:rPr lang="tr-TR" sz="2000" b="0" dirty="0"/>
              <a:t>y</a:t>
            </a:r>
            <a:r>
              <a:rPr lang="tr-TR" sz="2000" b="0" baseline="-25000" dirty="0"/>
              <a:t>2</a:t>
            </a:r>
            <a:r>
              <a:rPr lang="tr-TR" sz="2000" b="0" dirty="0"/>
              <a:t>y</a:t>
            </a:r>
            <a:r>
              <a:rPr lang="tr-TR" sz="2000" b="0" baseline="-25000" dirty="0"/>
              <a:t>1</a:t>
            </a:r>
            <a:r>
              <a:rPr lang="tr-TR" sz="2000" b="0" dirty="0"/>
              <a:t>y</a:t>
            </a:r>
            <a:r>
              <a:rPr lang="tr-TR" sz="2000" b="0" baseline="-25000" dirty="0"/>
              <a:t>0</a:t>
            </a:r>
            <a:r>
              <a:rPr lang="en-US" sz="2000" b="0" dirty="0">
                <a:sym typeface="Symbol"/>
              </a:rPr>
              <a:t></a:t>
            </a:r>
            <a:r>
              <a:rPr lang="tr-TR" sz="2000" b="0" dirty="0">
                <a:sym typeface="Symbol"/>
              </a:rPr>
              <a:t>+</a:t>
            </a:r>
            <a:r>
              <a:rPr lang="tr-TR" sz="2000" b="0" dirty="0"/>
              <a:t>y</a:t>
            </a:r>
            <a:r>
              <a:rPr lang="tr-TR" sz="2000" b="0" baseline="-25000" dirty="0"/>
              <a:t>2</a:t>
            </a:r>
            <a:r>
              <a:rPr lang="tr-TR" sz="2000" b="0" dirty="0"/>
              <a:t>y</a:t>
            </a:r>
            <a:r>
              <a:rPr lang="tr-TR" sz="2000" b="0" baseline="-25000" dirty="0"/>
              <a:t>1</a:t>
            </a:r>
            <a:r>
              <a:rPr lang="tr-TR" sz="2000" b="0" dirty="0"/>
              <a:t>y</a:t>
            </a:r>
            <a:r>
              <a:rPr lang="tr-TR" sz="2000" b="0" baseline="-25000" dirty="0"/>
              <a:t>0</a:t>
            </a:r>
            <a:r>
              <a:rPr lang="tr-TR" sz="2000" b="0" dirty="0"/>
              <a:t>)</a:t>
            </a:r>
            <a:endParaRPr lang="en-US" sz="2000" b="0" dirty="0"/>
          </a:p>
        </p:txBody>
      </p:sp>
      <p:sp>
        <p:nvSpPr>
          <p:cNvPr id="55" name="TextBox 54"/>
          <p:cNvSpPr txBox="1"/>
          <p:nvPr/>
        </p:nvSpPr>
        <p:spPr>
          <a:xfrm>
            <a:off x="3563695" y="1628800"/>
            <a:ext cx="3225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0" dirty="0"/>
              <a:t>1</a:t>
            </a:r>
            <a:endParaRPr lang="tr-TR" dirty="0"/>
          </a:p>
        </p:txBody>
      </p:sp>
      <p:sp>
        <p:nvSpPr>
          <p:cNvPr id="56" name="TextBox 55"/>
          <p:cNvSpPr txBox="1"/>
          <p:nvPr/>
        </p:nvSpPr>
        <p:spPr>
          <a:xfrm>
            <a:off x="3568977" y="1988840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0" dirty="0"/>
              <a:t>0</a:t>
            </a:r>
            <a:endParaRPr lang="tr-TR" dirty="0"/>
          </a:p>
        </p:txBody>
      </p:sp>
      <p:sp>
        <p:nvSpPr>
          <p:cNvPr id="57" name="TextBox 56"/>
          <p:cNvSpPr txBox="1"/>
          <p:nvPr/>
        </p:nvSpPr>
        <p:spPr>
          <a:xfrm>
            <a:off x="3568977" y="2204864"/>
            <a:ext cx="4700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0" dirty="0"/>
              <a:t>y</a:t>
            </a:r>
            <a:r>
              <a:rPr lang="tr-TR" b="0" baseline="-25000" dirty="0"/>
              <a:t>0</a:t>
            </a:r>
            <a:endParaRPr lang="tr-TR" dirty="0"/>
          </a:p>
        </p:txBody>
      </p:sp>
      <p:sp>
        <p:nvSpPr>
          <p:cNvPr id="58" name="TextBox 57"/>
          <p:cNvSpPr txBox="1"/>
          <p:nvPr/>
        </p:nvSpPr>
        <p:spPr>
          <a:xfrm>
            <a:off x="3556799" y="2571291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0" dirty="0"/>
              <a:t>0</a:t>
            </a:r>
            <a:endParaRPr lang="tr-TR" dirty="0"/>
          </a:p>
        </p:txBody>
      </p:sp>
      <p:grpSp>
        <p:nvGrpSpPr>
          <p:cNvPr id="59" name="Group 58"/>
          <p:cNvGrpSpPr/>
          <p:nvPr/>
        </p:nvGrpSpPr>
        <p:grpSpPr>
          <a:xfrm>
            <a:off x="904681" y="5614791"/>
            <a:ext cx="760028" cy="461665"/>
            <a:chOff x="899592" y="3176972"/>
            <a:chExt cx="760028" cy="461665"/>
          </a:xfrm>
        </p:grpSpPr>
        <p:sp>
          <p:nvSpPr>
            <p:cNvPr id="60" name="TextBox 59"/>
            <p:cNvSpPr txBox="1"/>
            <p:nvPr/>
          </p:nvSpPr>
          <p:spPr>
            <a:xfrm>
              <a:off x="899592" y="3176972"/>
              <a:ext cx="4700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tr-TR" b="0" dirty="0"/>
                <a:t>y</a:t>
              </a:r>
              <a:r>
                <a:rPr lang="tr-TR" b="0" baseline="-25000" dirty="0"/>
                <a:t>2</a:t>
              </a:r>
              <a:endParaRPr lang="en-US" b="0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1221680" y="3176972"/>
              <a:ext cx="43794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tr-TR" b="0" dirty="0"/>
                <a:t>y</a:t>
              </a:r>
              <a:r>
                <a:rPr lang="tr-TR" b="0" baseline="-25000" dirty="0"/>
                <a:t>1</a:t>
              </a:r>
              <a:endParaRPr lang="en-US" b="0" dirty="0"/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616649" y="4318647"/>
            <a:ext cx="1764196" cy="1404156"/>
            <a:chOff x="611560" y="1880828"/>
            <a:chExt cx="1764196" cy="1404156"/>
          </a:xfrm>
        </p:grpSpPr>
        <p:grpSp>
          <p:nvGrpSpPr>
            <p:cNvPr id="63" name="Group 17"/>
            <p:cNvGrpSpPr/>
            <p:nvPr/>
          </p:nvGrpSpPr>
          <p:grpSpPr>
            <a:xfrm>
              <a:off x="971600" y="1880828"/>
              <a:ext cx="1044116" cy="1008112"/>
              <a:chOff x="971600" y="1880828"/>
              <a:chExt cx="1044116" cy="1008112"/>
            </a:xfrm>
          </p:grpSpPr>
          <p:sp>
            <p:nvSpPr>
              <p:cNvPr id="71" name="Rectangle 70"/>
              <p:cNvSpPr/>
              <p:nvPr/>
            </p:nvSpPr>
            <p:spPr>
              <a:xfrm>
                <a:off x="971600" y="1880828"/>
                <a:ext cx="540060" cy="1008112"/>
              </a:xfrm>
              <a:prstGeom prst="rect">
                <a:avLst/>
              </a:prstGeom>
              <a:ln w="25400"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72" name="Isosceles Triangle 71"/>
              <p:cNvSpPr/>
              <p:nvPr/>
            </p:nvSpPr>
            <p:spPr>
              <a:xfrm rot="5400000">
                <a:off x="1259632" y="2132856"/>
                <a:ext cx="1008112" cy="504056"/>
              </a:xfrm>
              <a:prstGeom prst="triangle">
                <a:avLst/>
              </a:prstGeom>
              <a:ln w="25400"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cxnSp>
            <p:nvCxnSpPr>
              <p:cNvPr id="73" name="Straight Connector 72"/>
              <p:cNvCxnSpPr>
                <a:stCxn id="72" idx="4"/>
                <a:endCxn id="72" idx="2"/>
              </p:cNvCxnSpPr>
              <p:nvPr/>
            </p:nvCxnSpPr>
            <p:spPr>
              <a:xfrm rot="10800000">
                <a:off x="1511660" y="1880828"/>
                <a:ext cx="0" cy="1008112"/>
              </a:xfrm>
              <a:prstGeom prst="line">
                <a:avLst/>
              </a:prstGeom>
              <a:ln w="25400">
                <a:solidFill>
                  <a:schemeClr val="bg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4" name="Straight Connector 63"/>
            <p:cNvCxnSpPr/>
            <p:nvPr/>
          </p:nvCxnSpPr>
          <p:spPr>
            <a:xfrm rot="5400000" flipH="1" flipV="1">
              <a:off x="881590" y="3086962"/>
              <a:ext cx="396044" cy="0"/>
            </a:xfrm>
            <a:prstGeom prst="line">
              <a:avLst/>
            </a:pr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5400000" flipH="1" flipV="1">
              <a:off x="1133618" y="3086962"/>
              <a:ext cx="396044" cy="0"/>
            </a:xfrm>
            <a:prstGeom prst="line">
              <a:avLst/>
            </a:pr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611560" y="1952836"/>
              <a:ext cx="360040" cy="0"/>
            </a:xfrm>
            <a:prstGeom prst="line">
              <a:avLst/>
            </a:pr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>
              <a:off x="611560" y="2240868"/>
              <a:ext cx="360040" cy="0"/>
            </a:xfrm>
            <a:prstGeom prst="line">
              <a:avLst/>
            </a:pr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>
              <a:off x="611560" y="2528900"/>
              <a:ext cx="360040" cy="0"/>
            </a:xfrm>
            <a:prstGeom prst="line">
              <a:avLst/>
            </a:pr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>
              <a:off x="611560" y="2816932"/>
              <a:ext cx="360040" cy="0"/>
            </a:xfrm>
            <a:prstGeom prst="line">
              <a:avLst/>
            </a:pr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>
              <a:off x="2015716" y="2384884"/>
              <a:ext cx="360040" cy="0"/>
            </a:xfrm>
            <a:prstGeom prst="line">
              <a:avLst/>
            </a:pr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TextBox 73"/>
          <p:cNvSpPr txBox="1"/>
          <p:nvPr/>
        </p:nvSpPr>
        <p:spPr>
          <a:xfrm>
            <a:off x="96272" y="6053226"/>
            <a:ext cx="72763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tr-TR" sz="2000" b="0" dirty="0"/>
              <a:t>z</a:t>
            </a:r>
            <a:r>
              <a:rPr lang="tr-TR" sz="2000" b="0" baseline="-25000" dirty="0"/>
              <a:t>3</a:t>
            </a:r>
            <a:r>
              <a:rPr lang="tr-TR" sz="2000" dirty="0"/>
              <a:t>=</a:t>
            </a:r>
            <a:r>
              <a:rPr lang="tr-TR" sz="2000" b="0" dirty="0"/>
              <a:t>y</a:t>
            </a:r>
            <a:r>
              <a:rPr lang="tr-TR" sz="2000" b="0" baseline="-25000" dirty="0"/>
              <a:t>2</a:t>
            </a:r>
            <a:r>
              <a:rPr lang="en-US" sz="2000" b="0" dirty="0">
                <a:sym typeface="Symbol"/>
              </a:rPr>
              <a:t></a:t>
            </a:r>
            <a:r>
              <a:rPr lang="tr-TR" sz="2000" b="0" dirty="0"/>
              <a:t>y</a:t>
            </a:r>
            <a:r>
              <a:rPr lang="tr-TR" sz="2000" b="0" baseline="-25000" dirty="0"/>
              <a:t>1</a:t>
            </a:r>
            <a:r>
              <a:rPr lang="en-US" sz="2000" b="0" dirty="0">
                <a:sym typeface="Symbol"/>
              </a:rPr>
              <a:t></a:t>
            </a:r>
            <a:r>
              <a:rPr lang="tr-TR" sz="2000" b="0" dirty="0"/>
              <a:t>y</a:t>
            </a:r>
            <a:r>
              <a:rPr lang="tr-TR" sz="2000" b="0" baseline="-25000" dirty="0"/>
              <a:t>0</a:t>
            </a:r>
            <a:r>
              <a:rPr lang="en-US" sz="2000" b="0" dirty="0">
                <a:sym typeface="Symbol"/>
              </a:rPr>
              <a:t></a:t>
            </a:r>
            <a:r>
              <a:rPr lang="tr-TR" sz="2000" b="0" dirty="0">
                <a:sym typeface="Symbol"/>
              </a:rPr>
              <a:t>+</a:t>
            </a:r>
            <a:r>
              <a:rPr lang="tr-TR" sz="2000" b="0" dirty="0"/>
              <a:t>y</a:t>
            </a:r>
            <a:r>
              <a:rPr lang="tr-TR" sz="2000" b="0" baseline="-25000" dirty="0"/>
              <a:t>2</a:t>
            </a:r>
            <a:r>
              <a:rPr lang="en-US" sz="2000" b="0" dirty="0">
                <a:sym typeface="Symbol"/>
              </a:rPr>
              <a:t></a:t>
            </a:r>
            <a:r>
              <a:rPr lang="tr-TR" sz="2000" b="0" dirty="0"/>
              <a:t>y</a:t>
            </a:r>
            <a:r>
              <a:rPr lang="tr-TR" sz="2000" b="0" baseline="-25000" dirty="0"/>
              <a:t>1</a:t>
            </a:r>
            <a:r>
              <a:rPr lang="en-US" sz="2000" b="0" dirty="0">
                <a:sym typeface="Symbol"/>
              </a:rPr>
              <a:t></a:t>
            </a:r>
            <a:r>
              <a:rPr lang="tr-TR" sz="2000" b="0" dirty="0"/>
              <a:t>y</a:t>
            </a:r>
            <a:r>
              <a:rPr lang="tr-TR" sz="2000" b="0" baseline="-25000" dirty="0"/>
              <a:t>0</a:t>
            </a:r>
            <a:r>
              <a:rPr lang="tr-TR" sz="2000" b="0" dirty="0">
                <a:sym typeface="Symbol"/>
              </a:rPr>
              <a:t>+</a:t>
            </a:r>
            <a:r>
              <a:rPr lang="tr-TR" sz="2000" b="0" dirty="0"/>
              <a:t>y</a:t>
            </a:r>
            <a:r>
              <a:rPr lang="tr-TR" sz="2000" b="0" baseline="-25000" dirty="0"/>
              <a:t>2</a:t>
            </a:r>
            <a:r>
              <a:rPr lang="en-US" sz="2000" b="0" dirty="0">
                <a:sym typeface="Symbol"/>
              </a:rPr>
              <a:t></a:t>
            </a:r>
            <a:r>
              <a:rPr lang="tr-TR" sz="2000" b="0" dirty="0"/>
              <a:t>y</a:t>
            </a:r>
            <a:r>
              <a:rPr lang="tr-TR" sz="2000" b="0" baseline="-25000" dirty="0"/>
              <a:t>1</a:t>
            </a:r>
            <a:r>
              <a:rPr lang="tr-TR" sz="2000" b="0" dirty="0"/>
              <a:t>y</a:t>
            </a:r>
            <a:r>
              <a:rPr lang="tr-TR" sz="2000" b="0" baseline="-25000" dirty="0"/>
              <a:t>0</a:t>
            </a:r>
            <a:r>
              <a:rPr lang="en-US" sz="2000" b="0" dirty="0">
                <a:sym typeface="Symbol"/>
              </a:rPr>
              <a:t></a:t>
            </a:r>
            <a:r>
              <a:rPr lang="tr-TR" sz="2000" b="0" dirty="0">
                <a:sym typeface="Symbol"/>
              </a:rPr>
              <a:t>+</a:t>
            </a:r>
            <a:r>
              <a:rPr lang="tr-TR" sz="2000" b="0" dirty="0"/>
              <a:t>y</a:t>
            </a:r>
            <a:r>
              <a:rPr lang="tr-TR" sz="2000" b="0" baseline="-25000" dirty="0"/>
              <a:t>2</a:t>
            </a:r>
            <a:r>
              <a:rPr lang="tr-TR" sz="2000" b="0" dirty="0"/>
              <a:t>y</a:t>
            </a:r>
            <a:r>
              <a:rPr lang="tr-TR" sz="2000" b="0" baseline="-25000" dirty="0"/>
              <a:t>1</a:t>
            </a:r>
            <a:r>
              <a:rPr lang="en-US" sz="2000" b="0" dirty="0">
                <a:sym typeface="Symbol"/>
              </a:rPr>
              <a:t></a:t>
            </a:r>
            <a:r>
              <a:rPr lang="tr-TR" sz="2000" b="0" dirty="0"/>
              <a:t>y</a:t>
            </a:r>
            <a:r>
              <a:rPr lang="tr-TR" sz="2000" b="0" baseline="-25000" dirty="0"/>
              <a:t>0</a:t>
            </a:r>
            <a:r>
              <a:rPr lang="en-US" sz="2000" b="0" dirty="0">
                <a:sym typeface="Symbol"/>
              </a:rPr>
              <a:t></a:t>
            </a:r>
            <a:r>
              <a:rPr lang="tr-TR" sz="2000" b="0" dirty="0">
                <a:sym typeface="Symbol"/>
              </a:rPr>
              <a:t>+</a:t>
            </a:r>
            <a:r>
              <a:rPr lang="tr-TR" sz="2000" b="0" dirty="0"/>
              <a:t>y</a:t>
            </a:r>
            <a:r>
              <a:rPr lang="tr-TR" sz="2000" b="0" baseline="-25000" dirty="0"/>
              <a:t>2</a:t>
            </a:r>
            <a:r>
              <a:rPr lang="tr-TR" sz="2000" b="0" dirty="0"/>
              <a:t>y</a:t>
            </a:r>
            <a:r>
              <a:rPr lang="tr-TR" sz="2000" b="0" baseline="-25000" dirty="0"/>
              <a:t>1</a:t>
            </a:r>
            <a:r>
              <a:rPr lang="en-US" sz="2000" b="0" dirty="0">
                <a:sym typeface="Symbol"/>
              </a:rPr>
              <a:t></a:t>
            </a:r>
            <a:r>
              <a:rPr lang="tr-TR" sz="2000" b="0" dirty="0"/>
              <a:t>y</a:t>
            </a:r>
            <a:r>
              <a:rPr lang="tr-TR" sz="2000" b="0" baseline="-25000" dirty="0"/>
              <a:t>0</a:t>
            </a:r>
            <a:r>
              <a:rPr lang="tr-TR" sz="2000" b="0" dirty="0">
                <a:sym typeface="Symbol"/>
              </a:rPr>
              <a:t>+k(</a:t>
            </a:r>
            <a:r>
              <a:rPr lang="tr-TR" sz="2000" b="0" dirty="0"/>
              <a:t>y</a:t>
            </a:r>
            <a:r>
              <a:rPr lang="tr-TR" sz="2000" b="0" baseline="-25000" dirty="0"/>
              <a:t>2</a:t>
            </a:r>
            <a:r>
              <a:rPr lang="tr-TR" sz="2000" b="0" dirty="0"/>
              <a:t>y</a:t>
            </a:r>
            <a:r>
              <a:rPr lang="tr-TR" sz="2000" b="0" baseline="-25000" dirty="0"/>
              <a:t>1</a:t>
            </a:r>
            <a:r>
              <a:rPr lang="tr-TR" sz="2000" b="0" dirty="0"/>
              <a:t>y</a:t>
            </a:r>
            <a:r>
              <a:rPr lang="tr-TR" sz="2000" b="0" baseline="-25000" dirty="0"/>
              <a:t>0</a:t>
            </a:r>
            <a:r>
              <a:rPr lang="en-US" sz="2000" b="0" dirty="0">
                <a:sym typeface="Symbol"/>
              </a:rPr>
              <a:t></a:t>
            </a:r>
            <a:r>
              <a:rPr lang="tr-TR" sz="2000" b="0" dirty="0">
                <a:sym typeface="Symbol"/>
              </a:rPr>
              <a:t>+</a:t>
            </a:r>
            <a:r>
              <a:rPr lang="tr-TR" sz="2000" b="0" dirty="0"/>
              <a:t>y</a:t>
            </a:r>
            <a:r>
              <a:rPr lang="tr-TR" sz="2000" b="0" baseline="-25000" dirty="0"/>
              <a:t>2</a:t>
            </a:r>
            <a:r>
              <a:rPr lang="tr-TR" sz="2000" b="0" dirty="0"/>
              <a:t>y</a:t>
            </a:r>
            <a:r>
              <a:rPr lang="tr-TR" sz="2000" b="0" baseline="-25000" dirty="0"/>
              <a:t>1</a:t>
            </a:r>
            <a:r>
              <a:rPr lang="tr-TR" sz="2000" b="0" dirty="0"/>
              <a:t>y</a:t>
            </a:r>
            <a:r>
              <a:rPr lang="tr-TR" sz="2000" b="0" baseline="-25000" dirty="0"/>
              <a:t>0</a:t>
            </a:r>
            <a:r>
              <a:rPr lang="tr-TR" sz="2000" b="0" dirty="0"/>
              <a:t>)</a:t>
            </a:r>
            <a:endParaRPr lang="en-US" sz="2000" b="0" dirty="0"/>
          </a:p>
        </p:txBody>
      </p:sp>
      <p:sp>
        <p:nvSpPr>
          <p:cNvPr id="75" name="TextBox 74"/>
          <p:cNvSpPr txBox="1"/>
          <p:nvPr/>
        </p:nvSpPr>
        <p:spPr>
          <a:xfrm>
            <a:off x="179319" y="4066619"/>
            <a:ext cx="3225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0" dirty="0"/>
              <a:t>1</a:t>
            </a:r>
            <a:endParaRPr lang="tr-TR" dirty="0"/>
          </a:p>
        </p:txBody>
      </p:sp>
      <p:sp>
        <p:nvSpPr>
          <p:cNvPr id="76" name="TextBox 75"/>
          <p:cNvSpPr txBox="1"/>
          <p:nvPr/>
        </p:nvSpPr>
        <p:spPr>
          <a:xfrm>
            <a:off x="184601" y="4426659"/>
            <a:ext cx="5453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0" dirty="0"/>
              <a:t>y</a:t>
            </a:r>
            <a:r>
              <a:rPr lang="tr-TR" b="0" baseline="-25000" dirty="0"/>
              <a:t>0</a:t>
            </a:r>
            <a:r>
              <a:rPr lang="en-US" b="0" dirty="0">
                <a:sym typeface="Symbol"/>
              </a:rPr>
              <a:t></a:t>
            </a:r>
            <a:endParaRPr lang="tr-TR" dirty="0"/>
          </a:p>
        </p:txBody>
      </p:sp>
      <p:sp>
        <p:nvSpPr>
          <p:cNvPr id="77" name="TextBox 76"/>
          <p:cNvSpPr txBox="1"/>
          <p:nvPr/>
        </p:nvSpPr>
        <p:spPr>
          <a:xfrm>
            <a:off x="184601" y="4721078"/>
            <a:ext cx="3225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0" dirty="0"/>
              <a:t>1</a:t>
            </a:r>
            <a:endParaRPr lang="tr-TR" dirty="0"/>
          </a:p>
        </p:txBody>
      </p:sp>
      <p:sp>
        <p:nvSpPr>
          <p:cNvPr id="78" name="TextBox 77"/>
          <p:cNvSpPr txBox="1"/>
          <p:nvPr/>
        </p:nvSpPr>
        <p:spPr>
          <a:xfrm>
            <a:off x="172423" y="5009110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0" dirty="0"/>
              <a:t>0</a:t>
            </a: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0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20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2000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2000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2000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2000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2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2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2000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build="allAtOnce"/>
      <p:bldP spid="33" grpId="0" build="allAtOnce"/>
      <p:bldP spid="34" grpId="0" build="allAtOnce"/>
      <p:bldP spid="35" grpId="0" build="allAtOnce"/>
      <p:bldP spid="36" grpId="0" build="allAtOnce"/>
      <p:bldP spid="54" grpId="0" build="allAtOnce"/>
      <p:bldP spid="55" grpId="0" build="allAtOnce"/>
      <p:bldP spid="56" grpId="0" build="allAtOnce"/>
      <p:bldP spid="57" grpId="0" build="allAtOnce"/>
      <p:bldP spid="58" grpId="0" build="allAtOnce"/>
      <p:bldP spid="74" grpId="0" build="allAtOnce"/>
      <p:bldP spid="75" grpId="0" build="allAtOnce"/>
      <p:bldP spid="76" grpId="0" build="allAtOnce"/>
      <p:bldP spid="77" grpId="0" build="allAtOnce"/>
      <p:bldP spid="78" grpId="0" build="allAtOnce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/>
              <a:t>Inplementation of Output Equations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B3BC0E-0274-4B47-92C7-B53DB0B4D7B1}" type="slidenum">
              <a:rPr lang="en-US" altLang="en-US" smtClean="0"/>
              <a:pPr>
                <a:defRPr/>
              </a:pPr>
              <a:t>51</a:t>
            </a:fld>
            <a:endParaRPr lang="en-US" altLang="en-US"/>
          </a:p>
        </p:txBody>
      </p:sp>
      <p:grpSp>
        <p:nvGrpSpPr>
          <p:cNvPr id="5" name="Group 4"/>
          <p:cNvGrpSpPr/>
          <p:nvPr/>
        </p:nvGrpSpPr>
        <p:grpSpPr>
          <a:xfrm>
            <a:off x="899592" y="3176972"/>
            <a:ext cx="760028" cy="461665"/>
            <a:chOff x="899592" y="3176972"/>
            <a:chExt cx="760028" cy="461665"/>
          </a:xfrm>
        </p:grpSpPr>
        <p:sp>
          <p:nvSpPr>
            <p:cNvPr id="6" name="TextBox 5"/>
            <p:cNvSpPr txBox="1"/>
            <p:nvPr/>
          </p:nvSpPr>
          <p:spPr>
            <a:xfrm>
              <a:off x="899592" y="3176972"/>
              <a:ext cx="4700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tr-TR" b="0" dirty="0"/>
                <a:t>y</a:t>
              </a:r>
              <a:r>
                <a:rPr lang="tr-TR" b="0" baseline="-25000" dirty="0"/>
                <a:t>2</a:t>
              </a:r>
              <a:endParaRPr lang="en-US" b="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221680" y="3176972"/>
              <a:ext cx="43794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tr-TR" b="0" dirty="0"/>
                <a:t>y</a:t>
              </a:r>
              <a:r>
                <a:rPr lang="tr-TR" b="0" baseline="-25000" dirty="0"/>
                <a:t>1</a:t>
              </a:r>
              <a:endParaRPr lang="en-US" b="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11560" y="1880828"/>
            <a:ext cx="1764196" cy="1404156"/>
            <a:chOff x="611560" y="1880828"/>
            <a:chExt cx="1764196" cy="1404156"/>
          </a:xfrm>
        </p:grpSpPr>
        <p:grpSp>
          <p:nvGrpSpPr>
            <p:cNvPr id="9" name="Group 17"/>
            <p:cNvGrpSpPr/>
            <p:nvPr/>
          </p:nvGrpSpPr>
          <p:grpSpPr>
            <a:xfrm>
              <a:off x="971600" y="1880828"/>
              <a:ext cx="1044116" cy="1008112"/>
              <a:chOff x="971600" y="1880828"/>
              <a:chExt cx="1044116" cy="1008112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971600" y="1880828"/>
                <a:ext cx="540060" cy="1008112"/>
              </a:xfrm>
              <a:prstGeom prst="rect">
                <a:avLst/>
              </a:prstGeom>
              <a:ln w="25400"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18" name="Isosceles Triangle 17"/>
              <p:cNvSpPr/>
              <p:nvPr/>
            </p:nvSpPr>
            <p:spPr>
              <a:xfrm rot="5400000">
                <a:off x="1259632" y="2132856"/>
                <a:ext cx="1008112" cy="504056"/>
              </a:xfrm>
              <a:prstGeom prst="triangle">
                <a:avLst/>
              </a:prstGeom>
              <a:ln w="25400"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cxnSp>
            <p:nvCxnSpPr>
              <p:cNvPr id="19" name="Straight Connector 18"/>
              <p:cNvCxnSpPr>
                <a:stCxn id="18" idx="4"/>
                <a:endCxn id="18" idx="2"/>
              </p:cNvCxnSpPr>
              <p:nvPr/>
            </p:nvCxnSpPr>
            <p:spPr>
              <a:xfrm rot="10800000">
                <a:off x="1511660" y="1880828"/>
                <a:ext cx="0" cy="1008112"/>
              </a:xfrm>
              <a:prstGeom prst="line">
                <a:avLst/>
              </a:prstGeom>
              <a:ln w="25400">
                <a:solidFill>
                  <a:schemeClr val="bg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" name="Straight Connector 9"/>
            <p:cNvCxnSpPr/>
            <p:nvPr/>
          </p:nvCxnSpPr>
          <p:spPr>
            <a:xfrm rot="5400000" flipH="1" flipV="1">
              <a:off x="881590" y="3086962"/>
              <a:ext cx="396044" cy="0"/>
            </a:xfrm>
            <a:prstGeom prst="line">
              <a:avLst/>
            </a:pr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 flipH="1" flipV="1">
              <a:off x="1133618" y="3086962"/>
              <a:ext cx="396044" cy="0"/>
            </a:xfrm>
            <a:prstGeom prst="line">
              <a:avLst/>
            </a:pr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611560" y="1952836"/>
              <a:ext cx="360040" cy="0"/>
            </a:xfrm>
            <a:prstGeom prst="line">
              <a:avLst/>
            </a:pr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611560" y="2240868"/>
              <a:ext cx="360040" cy="0"/>
            </a:xfrm>
            <a:prstGeom prst="line">
              <a:avLst/>
            </a:pr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611560" y="2528900"/>
              <a:ext cx="360040" cy="0"/>
            </a:xfrm>
            <a:prstGeom prst="line">
              <a:avLst/>
            </a:pr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611560" y="2816932"/>
              <a:ext cx="360040" cy="0"/>
            </a:xfrm>
            <a:prstGeom prst="line">
              <a:avLst/>
            </a:pr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2015716" y="2384884"/>
              <a:ext cx="360040" cy="0"/>
            </a:xfrm>
            <a:prstGeom prst="line">
              <a:avLst/>
            </a:pr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91183" y="3615407"/>
            <a:ext cx="71481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tr-TR" sz="2000" b="0" dirty="0"/>
              <a:t>z</a:t>
            </a:r>
            <a:r>
              <a:rPr lang="tr-TR" sz="2000" b="0" baseline="-25000" dirty="0"/>
              <a:t>2</a:t>
            </a:r>
            <a:r>
              <a:rPr lang="tr-TR" sz="2000" dirty="0"/>
              <a:t>=</a:t>
            </a:r>
            <a:r>
              <a:rPr lang="tr-TR" sz="2000" b="0" dirty="0"/>
              <a:t>y</a:t>
            </a:r>
            <a:r>
              <a:rPr lang="tr-TR" sz="2000" b="0" baseline="-25000" dirty="0"/>
              <a:t>2</a:t>
            </a:r>
            <a:r>
              <a:rPr lang="en-US" sz="2000" b="0" dirty="0">
                <a:sym typeface="Symbol"/>
              </a:rPr>
              <a:t></a:t>
            </a:r>
            <a:r>
              <a:rPr lang="tr-TR" sz="2000" b="0" dirty="0"/>
              <a:t>y</a:t>
            </a:r>
            <a:r>
              <a:rPr lang="tr-TR" sz="2000" b="0" baseline="-25000" dirty="0"/>
              <a:t>1</a:t>
            </a:r>
            <a:r>
              <a:rPr lang="en-US" sz="2000" b="0" dirty="0">
                <a:sym typeface="Symbol"/>
              </a:rPr>
              <a:t></a:t>
            </a:r>
            <a:r>
              <a:rPr lang="tr-TR" sz="2000" b="0" dirty="0"/>
              <a:t>y</a:t>
            </a:r>
            <a:r>
              <a:rPr lang="tr-TR" sz="2000" b="0" baseline="-25000" dirty="0"/>
              <a:t>0</a:t>
            </a:r>
            <a:r>
              <a:rPr lang="tr-TR" sz="2000" b="0" dirty="0">
                <a:sym typeface="Symbol"/>
              </a:rPr>
              <a:t>+</a:t>
            </a:r>
            <a:r>
              <a:rPr lang="tr-TR" sz="2000" b="0" dirty="0"/>
              <a:t>y</a:t>
            </a:r>
            <a:r>
              <a:rPr lang="tr-TR" sz="2000" b="0" baseline="-25000" dirty="0"/>
              <a:t>2</a:t>
            </a:r>
            <a:r>
              <a:rPr lang="en-US" sz="2000" b="0" dirty="0">
                <a:sym typeface="Symbol"/>
              </a:rPr>
              <a:t></a:t>
            </a:r>
            <a:r>
              <a:rPr lang="tr-TR" sz="2000" b="0" dirty="0"/>
              <a:t>y</a:t>
            </a:r>
            <a:r>
              <a:rPr lang="tr-TR" sz="2000" b="0" baseline="-25000" dirty="0"/>
              <a:t>1</a:t>
            </a:r>
            <a:r>
              <a:rPr lang="tr-TR" sz="2000" b="0" dirty="0"/>
              <a:t>y</a:t>
            </a:r>
            <a:r>
              <a:rPr lang="tr-TR" sz="2000" b="0" baseline="-25000" dirty="0"/>
              <a:t>0</a:t>
            </a:r>
            <a:r>
              <a:rPr lang="en-US" sz="2000" b="0" dirty="0">
                <a:sym typeface="Symbol"/>
              </a:rPr>
              <a:t></a:t>
            </a:r>
            <a:r>
              <a:rPr lang="tr-TR" sz="2000" b="0" dirty="0">
                <a:sym typeface="Symbol"/>
              </a:rPr>
              <a:t>+</a:t>
            </a:r>
            <a:r>
              <a:rPr lang="tr-TR" sz="2000" b="0" dirty="0"/>
              <a:t>y</a:t>
            </a:r>
            <a:r>
              <a:rPr lang="tr-TR" sz="2000" b="0" baseline="-25000" dirty="0"/>
              <a:t>2</a:t>
            </a:r>
            <a:r>
              <a:rPr lang="en-US" sz="2000" b="0" dirty="0">
                <a:sym typeface="Symbol"/>
              </a:rPr>
              <a:t></a:t>
            </a:r>
            <a:r>
              <a:rPr lang="tr-TR" sz="2000" b="0" dirty="0"/>
              <a:t>y</a:t>
            </a:r>
            <a:r>
              <a:rPr lang="tr-TR" sz="2000" b="0" baseline="-25000" dirty="0"/>
              <a:t>1</a:t>
            </a:r>
            <a:r>
              <a:rPr lang="tr-TR" sz="2000" b="0" dirty="0"/>
              <a:t>y</a:t>
            </a:r>
            <a:r>
              <a:rPr lang="tr-TR" sz="2000" b="0" baseline="-25000" dirty="0"/>
              <a:t>0</a:t>
            </a:r>
            <a:r>
              <a:rPr lang="tr-TR" sz="2000" b="0" dirty="0">
                <a:sym typeface="Symbol"/>
              </a:rPr>
              <a:t>+</a:t>
            </a:r>
            <a:r>
              <a:rPr lang="tr-TR" sz="2000" b="0" dirty="0"/>
              <a:t>y</a:t>
            </a:r>
            <a:r>
              <a:rPr lang="tr-TR" sz="2000" b="0" baseline="-25000" dirty="0"/>
              <a:t>2</a:t>
            </a:r>
            <a:r>
              <a:rPr lang="tr-TR" sz="2000" b="0" dirty="0"/>
              <a:t>y</a:t>
            </a:r>
            <a:r>
              <a:rPr lang="tr-TR" sz="2000" b="0" baseline="-25000" dirty="0"/>
              <a:t>1</a:t>
            </a:r>
            <a:r>
              <a:rPr lang="en-US" sz="2000" b="0" dirty="0">
                <a:sym typeface="Symbol"/>
              </a:rPr>
              <a:t></a:t>
            </a:r>
            <a:r>
              <a:rPr lang="tr-TR" sz="2000" b="0" dirty="0"/>
              <a:t>y</a:t>
            </a:r>
            <a:r>
              <a:rPr lang="tr-TR" sz="2000" b="0" baseline="-25000" dirty="0"/>
              <a:t>0</a:t>
            </a:r>
            <a:r>
              <a:rPr lang="en-US" sz="2000" b="0" dirty="0">
                <a:sym typeface="Symbol"/>
              </a:rPr>
              <a:t></a:t>
            </a:r>
            <a:r>
              <a:rPr lang="tr-TR" sz="2000" b="0" dirty="0">
                <a:sym typeface="Symbol"/>
              </a:rPr>
              <a:t>+</a:t>
            </a:r>
            <a:r>
              <a:rPr lang="tr-TR" sz="2000" b="0" dirty="0"/>
              <a:t>y</a:t>
            </a:r>
            <a:r>
              <a:rPr lang="tr-TR" sz="2000" b="0" baseline="-25000" dirty="0"/>
              <a:t>2</a:t>
            </a:r>
            <a:r>
              <a:rPr lang="tr-TR" sz="2000" b="0" dirty="0"/>
              <a:t>y</a:t>
            </a:r>
            <a:r>
              <a:rPr lang="tr-TR" sz="2000" b="0" baseline="-25000" dirty="0"/>
              <a:t>1</a:t>
            </a:r>
            <a:r>
              <a:rPr lang="en-US" sz="2000" b="0" dirty="0">
                <a:sym typeface="Symbol"/>
              </a:rPr>
              <a:t></a:t>
            </a:r>
            <a:r>
              <a:rPr lang="tr-TR" sz="2000" b="0" dirty="0"/>
              <a:t>y</a:t>
            </a:r>
            <a:r>
              <a:rPr lang="tr-TR" sz="2000" b="0" baseline="-25000" dirty="0"/>
              <a:t>0</a:t>
            </a:r>
            <a:r>
              <a:rPr lang="tr-TR" sz="2000" b="0" dirty="0">
                <a:sym typeface="Symbol"/>
              </a:rPr>
              <a:t>+k(</a:t>
            </a:r>
            <a:r>
              <a:rPr lang="tr-TR" sz="2000" b="0" dirty="0"/>
              <a:t>y</a:t>
            </a:r>
            <a:r>
              <a:rPr lang="tr-TR" sz="2000" b="0" baseline="-25000" dirty="0"/>
              <a:t>2</a:t>
            </a:r>
            <a:r>
              <a:rPr lang="tr-TR" sz="2000" b="0" dirty="0"/>
              <a:t>y</a:t>
            </a:r>
            <a:r>
              <a:rPr lang="tr-TR" sz="2000" b="0" baseline="-25000" dirty="0"/>
              <a:t>1</a:t>
            </a:r>
            <a:r>
              <a:rPr lang="tr-TR" sz="2000" b="0" dirty="0"/>
              <a:t>y</a:t>
            </a:r>
            <a:r>
              <a:rPr lang="tr-TR" sz="2000" b="0" baseline="-25000" dirty="0"/>
              <a:t>0</a:t>
            </a:r>
            <a:r>
              <a:rPr lang="en-US" sz="2000" b="0" dirty="0">
                <a:sym typeface="Symbol"/>
              </a:rPr>
              <a:t></a:t>
            </a:r>
            <a:r>
              <a:rPr lang="tr-TR" sz="2000" b="0" dirty="0">
                <a:sym typeface="Symbol"/>
              </a:rPr>
              <a:t>+</a:t>
            </a:r>
            <a:r>
              <a:rPr lang="tr-TR" sz="2000" b="0" dirty="0"/>
              <a:t>y</a:t>
            </a:r>
            <a:r>
              <a:rPr lang="tr-TR" sz="2000" b="0" baseline="-25000" dirty="0"/>
              <a:t>2</a:t>
            </a:r>
            <a:r>
              <a:rPr lang="tr-TR" sz="2000" b="0" dirty="0"/>
              <a:t>y</a:t>
            </a:r>
            <a:r>
              <a:rPr lang="tr-TR" sz="2000" b="0" baseline="-25000" dirty="0"/>
              <a:t>1</a:t>
            </a:r>
            <a:r>
              <a:rPr lang="tr-TR" sz="2000" b="0" dirty="0"/>
              <a:t>y</a:t>
            </a:r>
            <a:r>
              <a:rPr lang="tr-TR" sz="2000" b="0" baseline="-25000" dirty="0"/>
              <a:t>0</a:t>
            </a:r>
            <a:r>
              <a:rPr lang="tr-TR" sz="2000" b="0" dirty="0"/>
              <a:t>)</a:t>
            </a:r>
            <a:endParaRPr lang="en-US" sz="2000" b="0" dirty="0"/>
          </a:p>
        </p:txBody>
      </p:sp>
      <p:sp>
        <p:nvSpPr>
          <p:cNvPr id="21" name="TextBox 20"/>
          <p:cNvSpPr txBox="1"/>
          <p:nvPr/>
        </p:nvSpPr>
        <p:spPr>
          <a:xfrm>
            <a:off x="174230" y="1628800"/>
            <a:ext cx="4700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0" dirty="0"/>
              <a:t>y</a:t>
            </a:r>
            <a:r>
              <a:rPr lang="tr-TR" b="0" baseline="-25000" dirty="0"/>
              <a:t>0</a:t>
            </a:r>
            <a:endParaRPr lang="tr-TR" dirty="0"/>
          </a:p>
        </p:txBody>
      </p:sp>
      <p:sp>
        <p:nvSpPr>
          <p:cNvPr id="22" name="TextBox 21"/>
          <p:cNvSpPr txBox="1"/>
          <p:nvPr/>
        </p:nvSpPr>
        <p:spPr>
          <a:xfrm>
            <a:off x="179512" y="1988840"/>
            <a:ext cx="3225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0" dirty="0"/>
              <a:t>1</a:t>
            </a:r>
            <a:endParaRPr lang="tr-TR" dirty="0"/>
          </a:p>
        </p:txBody>
      </p:sp>
      <p:sp>
        <p:nvSpPr>
          <p:cNvPr id="23" name="TextBox 22"/>
          <p:cNvSpPr txBox="1"/>
          <p:nvPr/>
        </p:nvSpPr>
        <p:spPr>
          <a:xfrm>
            <a:off x="179512" y="2283259"/>
            <a:ext cx="3225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0" dirty="0"/>
              <a:t>1</a:t>
            </a:r>
            <a:endParaRPr lang="tr-TR" dirty="0"/>
          </a:p>
        </p:txBody>
      </p:sp>
      <p:sp>
        <p:nvSpPr>
          <p:cNvPr id="24" name="TextBox 23"/>
          <p:cNvSpPr txBox="1"/>
          <p:nvPr/>
        </p:nvSpPr>
        <p:spPr>
          <a:xfrm>
            <a:off x="167334" y="2571291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0" dirty="0"/>
              <a:t>0</a:t>
            </a:r>
            <a:endParaRPr lang="tr-TR" dirty="0"/>
          </a:p>
        </p:txBody>
      </p:sp>
      <p:grpSp>
        <p:nvGrpSpPr>
          <p:cNvPr id="25" name="Group 24"/>
          <p:cNvGrpSpPr/>
          <p:nvPr/>
        </p:nvGrpSpPr>
        <p:grpSpPr>
          <a:xfrm>
            <a:off x="904681" y="5625244"/>
            <a:ext cx="760028" cy="461665"/>
            <a:chOff x="899592" y="3176972"/>
            <a:chExt cx="760028" cy="461665"/>
          </a:xfrm>
        </p:grpSpPr>
        <p:sp>
          <p:nvSpPr>
            <p:cNvPr id="26" name="TextBox 25"/>
            <p:cNvSpPr txBox="1"/>
            <p:nvPr/>
          </p:nvSpPr>
          <p:spPr>
            <a:xfrm>
              <a:off x="899592" y="3176972"/>
              <a:ext cx="4700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tr-TR" b="0" dirty="0"/>
                <a:t>y</a:t>
              </a:r>
              <a:r>
                <a:rPr lang="tr-TR" b="0" baseline="-25000" dirty="0"/>
                <a:t>2</a:t>
              </a:r>
              <a:endParaRPr lang="en-US" b="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221680" y="3176972"/>
              <a:ext cx="43794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tr-TR" b="0" dirty="0"/>
                <a:t>y</a:t>
              </a:r>
              <a:r>
                <a:rPr lang="tr-TR" b="0" baseline="-25000" dirty="0"/>
                <a:t>1</a:t>
              </a:r>
              <a:endParaRPr lang="en-US" b="0" dirty="0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616649" y="4329100"/>
            <a:ext cx="1764196" cy="1404156"/>
            <a:chOff x="611560" y="1880828"/>
            <a:chExt cx="1764196" cy="1404156"/>
          </a:xfrm>
        </p:grpSpPr>
        <p:grpSp>
          <p:nvGrpSpPr>
            <p:cNvPr id="29" name="Group 17"/>
            <p:cNvGrpSpPr/>
            <p:nvPr/>
          </p:nvGrpSpPr>
          <p:grpSpPr>
            <a:xfrm>
              <a:off x="971600" y="1880828"/>
              <a:ext cx="1044116" cy="1008112"/>
              <a:chOff x="971600" y="1880828"/>
              <a:chExt cx="1044116" cy="1008112"/>
            </a:xfrm>
          </p:grpSpPr>
          <p:sp>
            <p:nvSpPr>
              <p:cNvPr id="37" name="Rectangle 36"/>
              <p:cNvSpPr/>
              <p:nvPr/>
            </p:nvSpPr>
            <p:spPr>
              <a:xfrm>
                <a:off x="971600" y="1880828"/>
                <a:ext cx="540060" cy="1008112"/>
              </a:xfrm>
              <a:prstGeom prst="rect">
                <a:avLst/>
              </a:prstGeom>
              <a:ln w="25400"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38" name="Isosceles Triangle 37"/>
              <p:cNvSpPr/>
              <p:nvPr/>
            </p:nvSpPr>
            <p:spPr>
              <a:xfrm rot="5400000">
                <a:off x="1259632" y="2132856"/>
                <a:ext cx="1008112" cy="504056"/>
              </a:xfrm>
              <a:prstGeom prst="triangle">
                <a:avLst/>
              </a:prstGeom>
              <a:ln w="25400"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cxnSp>
            <p:nvCxnSpPr>
              <p:cNvPr id="39" name="Straight Connector 38"/>
              <p:cNvCxnSpPr>
                <a:stCxn id="38" idx="4"/>
                <a:endCxn id="38" idx="2"/>
              </p:cNvCxnSpPr>
              <p:nvPr/>
            </p:nvCxnSpPr>
            <p:spPr>
              <a:xfrm rot="10800000">
                <a:off x="1511660" y="1880828"/>
                <a:ext cx="0" cy="1008112"/>
              </a:xfrm>
              <a:prstGeom prst="line">
                <a:avLst/>
              </a:prstGeom>
              <a:ln w="25400">
                <a:solidFill>
                  <a:schemeClr val="bg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0" name="Straight Connector 29"/>
            <p:cNvCxnSpPr/>
            <p:nvPr/>
          </p:nvCxnSpPr>
          <p:spPr>
            <a:xfrm rot="5400000" flipH="1" flipV="1">
              <a:off x="881590" y="3086962"/>
              <a:ext cx="396044" cy="0"/>
            </a:xfrm>
            <a:prstGeom prst="line">
              <a:avLst/>
            </a:pr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5400000" flipH="1" flipV="1">
              <a:off x="1133618" y="3086962"/>
              <a:ext cx="396044" cy="0"/>
            </a:xfrm>
            <a:prstGeom prst="line">
              <a:avLst/>
            </a:pr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611560" y="1952836"/>
              <a:ext cx="360040" cy="0"/>
            </a:xfrm>
            <a:prstGeom prst="line">
              <a:avLst/>
            </a:pr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11560" y="2240868"/>
              <a:ext cx="360040" cy="0"/>
            </a:xfrm>
            <a:prstGeom prst="line">
              <a:avLst/>
            </a:pr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611560" y="2528900"/>
              <a:ext cx="360040" cy="0"/>
            </a:xfrm>
            <a:prstGeom prst="line">
              <a:avLst/>
            </a:pr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611560" y="2816932"/>
              <a:ext cx="360040" cy="0"/>
            </a:xfrm>
            <a:prstGeom prst="line">
              <a:avLst/>
            </a:pr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2015716" y="2384884"/>
              <a:ext cx="360040" cy="0"/>
            </a:xfrm>
            <a:prstGeom prst="line">
              <a:avLst/>
            </a:pr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/>
          <p:cNvSpPr txBox="1"/>
          <p:nvPr/>
        </p:nvSpPr>
        <p:spPr>
          <a:xfrm>
            <a:off x="96272" y="6063679"/>
            <a:ext cx="51844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tr-TR" sz="2000" b="0" dirty="0"/>
              <a:t>z</a:t>
            </a:r>
            <a:r>
              <a:rPr lang="tr-TR" sz="2000" b="0" baseline="-25000" dirty="0"/>
              <a:t>1</a:t>
            </a:r>
            <a:r>
              <a:rPr lang="tr-TR" sz="2000" dirty="0"/>
              <a:t>=</a:t>
            </a:r>
            <a:r>
              <a:rPr lang="tr-TR" sz="2000" b="0" dirty="0"/>
              <a:t>y</a:t>
            </a:r>
            <a:r>
              <a:rPr lang="tr-TR" sz="2000" b="0" baseline="-25000" dirty="0"/>
              <a:t>2</a:t>
            </a:r>
            <a:r>
              <a:rPr lang="en-US" sz="2000" b="0" dirty="0">
                <a:sym typeface="Symbol"/>
              </a:rPr>
              <a:t></a:t>
            </a:r>
            <a:r>
              <a:rPr lang="tr-TR" sz="2000" b="0" dirty="0"/>
              <a:t>y</a:t>
            </a:r>
            <a:r>
              <a:rPr lang="tr-TR" sz="2000" b="0" baseline="-25000" dirty="0"/>
              <a:t>1</a:t>
            </a:r>
            <a:r>
              <a:rPr lang="tr-TR" sz="2000" b="0" dirty="0"/>
              <a:t>y</a:t>
            </a:r>
            <a:r>
              <a:rPr lang="tr-TR" sz="2000" b="0" baseline="-25000" dirty="0"/>
              <a:t>0</a:t>
            </a:r>
            <a:r>
              <a:rPr lang="en-US" sz="2000" b="0" dirty="0">
                <a:sym typeface="Symbol"/>
              </a:rPr>
              <a:t></a:t>
            </a:r>
            <a:r>
              <a:rPr lang="tr-TR" sz="2000" b="0" dirty="0">
                <a:sym typeface="Symbol"/>
              </a:rPr>
              <a:t>+</a:t>
            </a:r>
            <a:r>
              <a:rPr lang="tr-TR" sz="2000" b="0" dirty="0"/>
              <a:t>y</a:t>
            </a:r>
            <a:r>
              <a:rPr lang="tr-TR" sz="2000" b="0" baseline="-25000" dirty="0"/>
              <a:t>2</a:t>
            </a:r>
            <a:r>
              <a:rPr lang="en-US" sz="2000" b="0" dirty="0">
                <a:sym typeface="Symbol"/>
              </a:rPr>
              <a:t></a:t>
            </a:r>
            <a:r>
              <a:rPr lang="tr-TR" sz="2000" b="0" dirty="0"/>
              <a:t>y</a:t>
            </a:r>
            <a:r>
              <a:rPr lang="tr-TR" sz="2000" b="0" baseline="-25000" dirty="0"/>
              <a:t>1</a:t>
            </a:r>
            <a:r>
              <a:rPr lang="tr-TR" sz="2000" b="0" dirty="0"/>
              <a:t>y</a:t>
            </a:r>
            <a:r>
              <a:rPr lang="tr-TR" sz="2000" b="0" baseline="-25000" dirty="0"/>
              <a:t>0</a:t>
            </a:r>
            <a:r>
              <a:rPr lang="tr-TR" sz="2000" b="0" dirty="0">
                <a:sym typeface="Symbol"/>
              </a:rPr>
              <a:t>+</a:t>
            </a:r>
            <a:r>
              <a:rPr lang="tr-TR" sz="2000" b="0" dirty="0"/>
              <a:t>y</a:t>
            </a:r>
            <a:r>
              <a:rPr lang="tr-TR" sz="2000" b="0" baseline="-25000" dirty="0"/>
              <a:t>2</a:t>
            </a:r>
            <a:r>
              <a:rPr lang="tr-TR" sz="2000" b="0" dirty="0"/>
              <a:t>y</a:t>
            </a:r>
            <a:r>
              <a:rPr lang="tr-TR" sz="2000" b="0" baseline="-25000" dirty="0"/>
              <a:t>1</a:t>
            </a:r>
            <a:r>
              <a:rPr lang="en-US" sz="2000" b="0" dirty="0">
                <a:sym typeface="Symbol"/>
              </a:rPr>
              <a:t></a:t>
            </a:r>
            <a:r>
              <a:rPr lang="tr-TR" sz="2000" b="0" dirty="0"/>
              <a:t>y</a:t>
            </a:r>
            <a:r>
              <a:rPr lang="tr-TR" sz="2000" b="0" baseline="-25000" dirty="0"/>
              <a:t>0</a:t>
            </a:r>
            <a:r>
              <a:rPr lang="en-US" sz="2000" b="0" dirty="0">
                <a:sym typeface="Symbol"/>
              </a:rPr>
              <a:t></a:t>
            </a:r>
            <a:r>
              <a:rPr lang="tr-TR" sz="2000" b="0" dirty="0">
                <a:sym typeface="Symbol"/>
              </a:rPr>
              <a:t>+k(</a:t>
            </a:r>
            <a:r>
              <a:rPr lang="tr-TR" sz="2000" b="0" dirty="0"/>
              <a:t>y</a:t>
            </a:r>
            <a:r>
              <a:rPr lang="tr-TR" sz="2000" b="0" baseline="-25000" dirty="0"/>
              <a:t>2</a:t>
            </a:r>
            <a:r>
              <a:rPr lang="tr-TR" sz="2000" b="0" dirty="0"/>
              <a:t>y</a:t>
            </a:r>
            <a:r>
              <a:rPr lang="tr-TR" sz="2000" b="0" baseline="-25000" dirty="0"/>
              <a:t>1</a:t>
            </a:r>
            <a:r>
              <a:rPr lang="tr-TR" sz="2000" b="0" dirty="0"/>
              <a:t>y</a:t>
            </a:r>
            <a:r>
              <a:rPr lang="tr-TR" sz="2000" b="0" baseline="-25000" dirty="0"/>
              <a:t>0</a:t>
            </a:r>
            <a:r>
              <a:rPr lang="en-US" sz="2000" b="0" dirty="0">
                <a:sym typeface="Symbol"/>
              </a:rPr>
              <a:t></a:t>
            </a:r>
            <a:r>
              <a:rPr lang="tr-TR" sz="2000" b="0" dirty="0">
                <a:sym typeface="Symbol"/>
              </a:rPr>
              <a:t>+</a:t>
            </a:r>
            <a:r>
              <a:rPr lang="tr-TR" sz="2000" b="0" dirty="0"/>
              <a:t>y</a:t>
            </a:r>
            <a:r>
              <a:rPr lang="tr-TR" sz="2000" b="0" baseline="-25000" dirty="0"/>
              <a:t>2</a:t>
            </a:r>
            <a:r>
              <a:rPr lang="tr-TR" sz="2000" b="0" dirty="0"/>
              <a:t>y</a:t>
            </a:r>
            <a:r>
              <a:rPr lang="tr-TR" sz="2000" b="0" baseline="-25000" dirty="0"/>
              <a:t>1</a:t>
            </a:r>
            <a:r>
              <a:rPr lang="tr-TR" sz="2000" b="0" dirty="0"/>
              <a:t>y</a:t>
            </a:r>
            <a:r>
              <a:rPr lang="tr-TR" sz="2000" b="0" baseline="-25000" dirty="0"/>
              <a:t>0</a:t>
            </a:r>
            <a:r>
              <a:rPr lang="tr-TR" sz="2000" b="0" dirty="0"/>
              <a:t>)</a:t>
            </a:r>
            <a:endParaRPr lang="en-US" sz="2000" b="0" dirty="0"/>
          </a:p>
        </p:txBody>
      </p:sp>
      <p:sp>
        <p:nvSpPr>
          <p:cNvPr id="41" name="TextBox 40"/>
          <p:cNvSpPr txBox="1"/>
          <p:nvPr/>
        </p:nvSpPr>
        <p:spPr>
          <a:xfrm>
            <a:off x="179319" y="4077072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0" dirty="0"/>
              <a:t>0</a:t>
            </a:r>
            <a:endParaRPr lang="tr-TR" dirty="0"/>
          </a:p>
        </p:txBody>
      </p:sp>
      <p:sp>
        <p:nvSpPr>
          <p:cNvPr id="42" name="TextBox 41"/>
          <p:cNvSpPr txBox="1"/>
          <p:nvPr/>
        </p:nvSpPr>
        <p:spPr>
          <a:xfrm>
            <a:off x="184601" y="4437112"/>
            <a:ext cx="3225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0" dirty="0"/>
              <a:t>1</a:t>
            </a:r>
            <a:endParaRPr lang="tr-TR" dirty="0"/>
          </a:p>
        </p:txBody>
      </p:sp>
      <p:sp>
        <p:nvSpPr>
          <p:cNvPr id="43" name="TextBox 42"/>
          <p:cNvSpPr txBox="1"/>
          <p:nvPr/>
        </p:nvSpPr>
        <p:spPr>
          <a:xfrm>
            <a:off x="184601" y="4731531"/>
            <a:ext cx="5453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0" dirty="0"/>
              <a:t>y</a:t>
            </a:r>
            <a:r>
              <a:rPr lang="tr-TR" b="0" baseline="-25000" dirty="0"/>
              <a:t>0</a:t>
            </a:r>
            <a:r>
              <a:rPr lang="en-US" b="0" dirty="0">
                <a:sym typeface="Symbol"/>
              </a:rPr>
              <a:t></a:t>
            </a:r>
            <a:endParaRPr lang="tr-TR" dirty="0"/>
          </a:p>
        </p:txBody>
      </p:sp>
      <p:sp>
        <p:nvSpPr>
          <p:cNvPr id="44" name="TextBox 43"/>
          <p:cNvSpPr txBox="1"/>
          <p:nvPr/>
        </p:nvSpPr>
        <p:spPr>
          <a:xfrm>
            <a:off x="172423" y="5055567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0" dirty="0"/>
              <a:t>0</a:t>
            </a: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20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allAtOnce"/>
      <p:bldP spid="21" grpId="0" build="allAtOnce"/>
      <p:bldP spid="22" grpId="0" build="allAtOnce"/>
      <p:bldP spid="23" grpId="0" build="allAtOnce"/>
      <p:bldP spid="24" grpId="0" build="allAtOnce"/>
      <p:bldP spid="40" grpId="0" build="allAtOnce"/>
      <p:bldP spid="41" grpId="0" build="allAtOnce"/>
      <p:bldP spid="42" grpId="0" build="allAtOnce"/>
      <p:bldP spid="43" grpId="0" build="allAtOnce"/>
      <p:bldP spid="44" grpId="0" build="allAtOnce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/>
              <a:t>Inplementation of Output Equations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B3BC0E-0274-4B47-92C7-B53DB0B4D7B1}" type="slidenum">
              <a:rPr lang="en-US" altLang="en-US" smtClean="0"/>
              <a:pPr>
                <a:defRPr/>
              </a:pPr>
              <a:t>52</a:t>
            </a:fld>
            <a:endParaRPr lang="en-US" altLang="en-US"/>
          </a:p>
        </p:txBody>
      </p:sp>
      <p:grpSp>
        <p:nvGrpSpPr>
          <p:cNvPr id="5" name="Group 4"/>
          <p:cNvGrpSpPr/>
          <p:nvPr/>
        </p:nvGrpSpPr>
        <p:grpSpPr>
          <a:xfrm>
            <a:off x="1132080" y="2924944"/>
            <a:ext cx="760028" cy="461665"/>
            <a:chOff x="899592" y="3176972"/>
            <a:chExt cx="760028" cy="461665"/>
          </a:xfrm>
        </p:grpSpPr>
        <p:sp>
          <p:nvSpPr>
            <p:cNvPr id="6" name="TextBox 5"/>
            <p:cNvSpPr txBox="1"/>
            <p:nvPr/>
          </p:nvSpPr>
          <p:spPr>
            <a:xfrm>
              <a:off x="899592" y="3176972"/>
              <a:ext cx="4700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tr-TR" b="0" dirty="0"/>
                <a:t>y</a:t>
              </a:r>
              <a:r>
                <a:rPr lang="tr-TR" b="0" baseline="-25000" dirty="0"/>
                <a:t>2</a:t>
              </a:r>
              <a:endParaRPr lang="en-US" b="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221680" y="3176972"/>
              <a:ext cx="43794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tr-TR" b="0" dirty="0"/>
                <a:t>y</a:t>
              </a:r>
              <a:r>
                <a:rPr lang="tr-TR" b="0" baseline="-25000" dirty="0"/>
                <a:t>1</a:t>
              </a:r>
              <a:endParaRPr lang="en-US" b="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844048" y="1628800"/>
            <a:ext cx="1764196" cy="1404156"/>
            <a:chOff x="611560" y="1880828"/>
            <a:chExt cx="1764196" cy="1404156"/>
          </a:xfrm>
        </p:grpSpPr>
        <p:grpSp>
          <p:nvGrpSpPr>
            <p:cNvPr id="9" name="Group 17"/>
            <p:cNvGrpSpPr/>
            <p:nvPr/>
          </p:nvGrpSpPr>
          <p:grpSpPr>
            <a:xfrm>
              <a:off x="971600" y="1880828"/>
              <a:ext cx="1044116" cy="1008112"/>
              <a:chOff x="971600" y="1880828"/>
              <a:chExt cx="1044116" cy="1008112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971600" y="1880828"/>
                <a:ext cx="540060" cy="1008112"/>
              </a:xfrm>
              <a:prstGeom prst="rect">
                <a:avLst/>
              </a:prstGeom>
              <a:ln w="25400"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18" name="Isosceles Triangle 17"/>
              <p:cNvSpPr/>
              <p:nvPr/>
            </p:nvSpPr>
            <p:spPr>
              <a:xfrm rot="5400000">
                <a:off x="1259632" y="2132856"/>
                <a:ext cx="1008112" cy="504056"/>
              </a:xfrm>
              <a:prstGeom prst="triangle">
                <a:avLst/>
              </a:prstGeom>
              <a:ln w="25400"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cxnSp>
            <p:nvCxnSpPr>
              <p:cNvPr id="19" name="Straight Connector 18"/>
              <p:cNvCxnSpPr>
                <a:stCxn id="18" idx="4"/>
                <a:endCxn id="18" idx="2"/>
              </p:cNvCxnSpPr>
              <p:nvPr/>
            </p:nvCxnSpPr>
            <p:spPr>
              <a:xfrm rot="10800000">
                <a:off x="1511660" y="1880828"/>
                <a:ext cx="0" cy="1008112"/>
              </a:xfrm>
              <a:prstGeom prst="line">
                <a:avLst/>
              </a:prstGeom>
              <a:ln w="25400">
                <a:solidFill>
                  <a:schemeClr val="bg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" name="Straight Connector 9"/>
            <p:cNvCxnSpPr/>
            <p:nvPr/>
          </p:nvCxnSpPr>
          <p:spPr>
            <a:xfrm rot="5400000" flipH="1" flipV="1">
              <a:off x="881590" y="3086962"/>
              <a:ext cx="396044" cy="0"/>
            </a:xfrm>
            <a:prstGeom prst="line">
              <a:avLst/>
            </a:pr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 flipH="1" flipV="1">
              <a:off x="1133618" y="3086962"/>
              <a:ext cx="396044" cy="0"/>
            </a:xfrm>
            <a:prstGeom prst="line">
              <a:avLst/>
            </a:pr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611560" y="1952836"/>
              <a:ext cx="360040" cy="0"/>
            </a:xfrm>
            <a:prstGeom prst="line">
              <a:avLst/>
            </a:pr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611560" y="2240868"/>
              <a:ext cx="360040" cy="0"/>
            </a:xfrm>
            <a:prstGeom prst="line">
              <a:avLst/>
            </a:pr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611560" y="2528900"/>
              <a:ext cx="360040" cy="0"/>
            </a:xfrm>
            <a:prstGeom prst="line">
              <a:avLst/>
            </a:pr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611560" y="2816932"/>
              <a:ext cx="360040" cy="0"/>
            </a:xfrm>
            <a:prstGeom prst="line">
              <a:avLst/>
            </a:pr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2015716" y="2384884"/>
              <a:ext cx="360040" cy="0"/>
            </a:xfrm>
            <a:prstGeom prst="line">
              <a:avLst/>
            </a:pr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323671" y="3363379"/>
            <a:ext cx="33393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tr-TR" sz="2000" b="0" dirty="0"/>
              <a:t>z</a:t>
            </a:r>
            <a:r>
              <a:rPr lang="tr-TR" sz="2000" b="0" baseline="-25000" dirty="0"/>
              <a:t>0</a:t>
            </a:r>
            <a:r>
              <a:rPr lang="tr-TR" sz="2000" dirty="0"/>
              <a:t>=</a:t>
            </a:r>
            <a:r>
              <a:rPr lang="tr-TR" sz="2000" b="0" dirty="0"/>
              <a:t>y</a:t>
            </a:r>
            <a:r>
              <a:rPr lang="tr-TR" sz="2000" b="0" baseline="-25000" dirty="0"/>
              <a:t>2</a:t>
            </a:r>
            <a:r>
              <a:rPr lang="en-US" sz="2000" b="0" dirty="0">
                <a:sym typeface="Symbol"/>
              </a:rPr>
              <a:t></a:t>
            </a:r>
            <a:r>
              <a:rPr lang="tr-TR" sz="2000" b="0" dirty="0"/>
              <a:t>y</a:t>
            </a:r>
            <a:r>
              <a:rPr lang="tr-TR" sz="2000" b="0" baseline="-25000" dirty="0"/>
              <a:t>1</a:t>
            </a:r>
            <a:r>
              <a:rPr lang="tr-TR" sz="2000" b="0" dirty="0"/>
              <a:t>y</a:t>
            </a:r>
            <a:r>
              <a:rPr lang="tr-TR" sz="2000" b="0" baseline="-25000" dirty="0"/>
              <a:t>0</a:t>
            </a:r>
            <a:r>
              <a:rPr lang="tr-TR" sz="2000" b="0" dirty="0"/>
              <a:t>+</a:t>
            </a:r>
            <a:r>
              <a:rPr lang="tr-TR" sz="2000" b="0" dirty="0">
                <a:sym typeface="Symbol"/>
              </a:rPr>
              <a:t>k(</a:t>
            </a:r>
            <a:r>
              <a:rPr lang="tr-TR" sz="2000" b="0" dirty="0"/>
              <a:t>y</a:t>
            </a:r>
            <a:r>
              <a:rPr lang="tr-TR" sz="2000" b="0" baseline="-25000" dirty="0"/>
              <a:t>2</a:t>
            </a:r>
            <a:r>
              <a:rPr lang="tr-TR" sz="2000" b="0" dirty="0"/>
              <a:t>y</a:t>
            </a:r>
            <a:r>
              <a:rPr lang="tr-TR" sz="2000" b="0" baseline="-25000" dirty="0"/>
              <a:t>1</a:t>
            </a:r>
            <a:r>
              <a:rPr lang="tr-TR" sz="2000" b="0" dirty="0"/>
              <a:t>y</a:t>
            </a:r>
            <a:r>
              <a:rPr lang="tr-TR" sz="2000" b="0" baseline="-25000" dirty="0"/>
              <a:t>0</a:t>
            </a:r>
            <a:r>
              <a:rPr lang="en-US" sz="2000" b="0" dirty="0">
                <a:sym typeface="Symbol"/>
              </a:rPr>
              <a:t></a:t>
            </a:r>
            <a:r>
              <a:rPr lang="tr-TR" sz="2000" b="0" dirty="0">
                <a:sym typeface="Symbol"/>
              </a:rPr>
              <a:t>+</a:t>
            </a:r>
            <a:r>
              <a:rPr lang="tr-TR" sz="2000" b="0" dirty="0"/>
              <a:t>y</a:t>
            </a:r>
            <a:r>
              <a:rPr lang="tr-TR" sz="2000" b="0" baseline="-25000" dirty="0"/>
              <a:t>2</a:t>
            </a:r>
            <a:r>
              <a:rPr lang="tr-TR" sz="2000" b="0" dirty="0"/>
              <a:t>y</a:t>
            </a:r>
            <a:r>
              <a:rPr lang="tr-TR" sz="2000" b="0" baseline="-25000" dirty="0"/>
              <a:t>1</a:t>
            </a:r>
            <a:r>
              <a:rPr lang="tr-TR" sz="2000" b="0" dirty="0"/>
              <a:t>y</a:t>
            </a:r>
            <a:r>
              <a:rPr lang="tr-TR" sz="2000" b="0" baseline="-25000" dirty="0"/>
              <a:t>0</a:t>
            </a:r>
            <a:r>
              <a:rPr lang="tr-TR" sz="2000" b="0" dirty="0"/>
              <a:t>)</a:t>
            </a:r>
            <a:endParaRPr lang="en-US" sz="2000" b="0" dirty="0"/>
          </a:p>
        </p:txBody>
      </p:sp>
      <p:sp>
        <p:nvSpPr>
          <p:cNvPr id="21" name="TextBox 20"/>
          <p:cNvSpPr txBox="1"/>
          <p:nvPr/>
        </p:nvSpPr>
        <p:spPr>
          <a:xfrm>
            <a:off x="406718" y="1376772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0" dirty="0"/>
              <a:t>0</a:t>
            </a:r>
            <a:endParaRPr lang="tr-TR" dirty="0"/>
          </a:p>
        </p:txBody>
      </p:sp>
      <p:sp>
        <p:nvSpPr>
          <p:cNvPr id="22" name="TextBox 21"/>
          <p:cNvSpPr txBox="1"/>
          <p:nvPr/>
        </p:nvSpPr>
        <p:spPr>
          <a:xfrm>
            <a:off x="412000" y="1736812"/>
            <a:ext cx="4700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0" dirty="0"/>
              <a:t>y</a:t>
            </a:r>
            <a:r>
              <a:rPr lang="tr-TR" b="0" baseline="-25000" dirty="0"/>
              <a:t>0</a:t>
            </a:r>
            <a:endParaRPr lang="tr-TR" dirty="0"/>
          </a:p>
        </p:txBody>
      </p:sp>
      <p:sp>
        <p:nvSpPr>
          <p:cNvPr id="23" name="TextBox 22"/>
          <p:cNvSpPr txBox="1"/>
          <p:nvPr/>
        </p:nvSpPr>
        <p:spPr>
          <a:xfrm>
            <a:off x="412000" y="2031231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0" dirty="0"/>
              <a:t>0</a:t>
            </a:r>
            <a:endParaRPr lang="tr-TR" dirty="0"/>
          </a:p>
        </p:txBody>
      </p:sp>
      <p:sp>
        <p:nvSpPr>
          <p:cNvPr id="24" name="TextBox 23"/>
          <p:cNvSpPr txBox="1"/>
          <p:nvPr/>
        </p:nvSpPr>
        <p:spPr>
          <a:xfrm>
            <a:off x="399822" y="2355267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0" dirty="0"/>
              <a:t>0</a:t>
            </a: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allAtOnce"/>
      <p:bldP spid="21" grpId="0" build="allAtOnce"/>
      <p:bldP spid="22" grpId="0" build="allAtOnce"/>
      <p:bldP spid="23" grpId="0" build="allAtOnce"/>
      <p:bldP spid="24" grpId="0" build="allAtOnce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/>
          <a:lstStyle/>
          <a:p>
            <a:r>
              <a:rPr lang="en-US" dirty="0"/>
              <a:t>Lo</a:t>
            </a:r>
            <a:r>
              <a:rPr lang="tr-TR" dirty="0"/>
              <a:t>gic</a:t>
            </a:r>
            <a:r>
              <a:rPr lang="en-US" dirty="0"/>
              <a:t> </a:t>
            </a:r>
            <a:r>
              <a:rPr lang="tr-TR" dirty="0"/>
              <a:t>Diagram</a:t>
            </a:r>
            <a:endParaRPr lang="en-US" dirty="0"/>
          </a:p>
        </p:txBody>
      </p:sp>
      <p:sp>
        <p:nvSpPr>
          <p:cNvPr id="8294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  <a:noFill/>
        </p:spPr>
        <p:txBody>
          <a:bodyPr/>
          <a:lstStyle/>
          <a:p>
            <a:fld id="{30B0EC70-CB83-405A-A1BD-56DF592DB12E}" type="slidenum">
              <a:rPr lang="en-US" altLang="en-US" smtClean="0"/>
              <a:pPr/>
              <a:t>53</a:t>
            </a:fld>
            <a:endParaRPr lang="en-US" altLang="en-US" dirty="0"/>
          </a:p>
        </p:txBody>
      </p:sp>
      <p:sp>
        <p:nvSpPr>
          <p:cNvPr id="91" name="Rectangle 39"/>
          <p:cNvSpPr>
            <a:spLocks noChangeArrowheads="1"/>
          </p:cNvSpPr>
          <p:nvPr/>
        </p:nvSpPr>
        <p:spPr bwMode="auto">
          <a:xfrm>
            <a:off x="1099222" y="879103"/>
            <a:ext cx="139333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 dirty="0"/>
              <a:t>J</a:t>
            </a:r>
            <a:r>
              <a:rPr lang="tr-TR" b="0" baseline="-25000" dirty="0"/>
              <a:t>2</a:t>
            </a:r>
            <a:r>
              <a:rPr lang="en-US" b="0" dirty="0"/>
              <a:t> = </a:t>
            </a:r>
            <a:r>
              <a:rPr lang="tr-TR" b="0" dirty="0"/>
              <a:t>y</a:t>
            </a:r>
            <a:r>
              <a:rPr lang="tr-TR" b="0" baseline="-25000" dirty="0"/>
              <a:t>1</a:t>
            </a:r>
            <a:r>
              <a:rPr lang="tr-TR" b="0" dirty="0"/>
              <a:t>y</a:t>
            </a:r>
            <a:r>
              <a:rPr lang="tr-TR" b="0" baseline="-25000" dirty="0"/>
              <a:t>0</a:t>
            </a:r>
            <a:endParaRPr lang="en-US" b="0" baseline="-25000" dirty="0"/>
          </a:p>
        </p:txBody>
      </p:sp>
      <p:sp>
        <p:nvSpPr>
          <p:cNvPr id="93" name="Rectangle 113"/>
          <p:cNvSpPr>
            <a:spLocks noChangeArrowheads="1"/>
          </p:cNvSpPr>
          <p:nvPr/>
        </p:nvSpPr>
        <p:spPr bwMode="auto">
          <a:xfrm>
            <a:off x="2505681" y="879103"/>
            <a:ext cx="112242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tr-TR" b="0" dirty="0"/>
              <a:t>K</a:t>
            </a:r>
            <a:r>
              <a:rPr lang="tr-TR" b="0" baseline="-25000" dirty="0"/>
              <a:t>2</a:t>
            </a:r>
            <a:r>
              <a:rPr lang="en-US" b="0" dirty="0"/>
              <a:t> = </a:t>
            </a:r>
            <a:r>
              <a:rPr lang="tr-TR" b="0" dirty="0"/>
              <a:t>y</a:t>
            </a:r>
            <a:r>
              <a:rPr lang="tr-TR" b="0" baseline="-25000" dirty="0"/>
              <a:t>0</a:t>
            </a:r>
            <a:endParaRPr lang="en-US" b="0" baseline="-25000" dirty="0"/>
          </a:p>
        </p:txBody>
      </p:sp>
      <p:sp>
        <p:nvSpPr>
          <p:cNvPr id="95" name="Rectangle 39"/>
          <p:cNvSpPr>
            <a:spLocks noChangeArrowheads="1"/>
          </p:cNvSpPr>
          <p:nvPr/>
        </p:nvSpPr>
        <p:spPr bwMode="auto">
          <a:xfrm>
            <a:off x="3757515" y="879103"/>
            <a:ext cx="144943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 dirty="0"/>
              <a:t>J</a:t>
            </a:r>
            <a:r>
              <a:rPr lang="tr-TR" b="0" baseline="-25000" dirty="0"/>
              <a:t>1</a:t>
            </a:r>
            <a:r>
              <a:rPr lang="en-US" b="0" dirty="0"/>
              <a:t> = </a:t>
            </a:r>
            <a:r>
              <a:rPr lang="tr-TR" b="0" dirty="0"/>
              <a:t>y</a:t>
            </a:r>
            <a:r>
              <a:rPr lang="tr-TR" b="0" baseline="-25000" dirty="0"/>
              <a:t>2</a:t>
            </a:r>
            <a:r>
              <a:rPr lang="en-US" b="0" dirty="0"/>
              <a:t>’</a:t>
            </a:r>
            <a:r>
              <a:rPr lang="tr-TR" b="0" dirty="0"/>
              <a:t>y</a:t>
            </a:r>
            <a:r>
              <a:rPr lang="tr-TR" b="0" baseline="-25000" dirty="0"/>
              <a:t>0</a:t>
            </a:r>
            <a:endParaRPr lang="en-US" b="0" baseline="-25000" dirty="0"/>
          </a:p>
        </p:txBody>
      </p:sp>
      <p:sp>
        <p:nvSpPr>
          <p:cNvPr id="97" name="Rectangle 113"/>
          <p:cNvSpPr>
            <a:spLocks noChangeArrowheads="1"/>
          </p:cNvSpPr>
          <p:nvPr/>
        </p:nvSpPr>
        <p:spPr bwMode="auto">
          <a:xfrm>
            <a:off x="5206951" y="879103"/>
            <a:ext cx="109036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tr-TR" b="0" dirty="0"/>
              <a:t>K</a:t>
            </a:r>
            <a:r>
              <a:rPr lang="tr-TR" b="0" baseline="-25000" dirty="0"/>
              <a:t>1</a:t>
            </a:r>
            <a:r>
              <a:rPr lang="en-US" b="0" dirty="0"/>
              <a:t> = </a:t>
            </a:r>
            <a:r>
              <a:rPr lang="tr-TR" b="0" dirty="0"/>
              <a:t>y</a:t>
            </a:r>
            <a:r>
              <a:rPr lang="tr-TR" b="0" baseline="-25000" dirty="0"/>
              <a:t>0</a:t>
            </a:r>
            <a:endParaRPr lang="en-US" b="0" baseline="-25000" dirty="0"/>
          </a:p>
        </p:txBody>
      </p:sp>
      <p:sp>
        <p:nvSpPr>
          <p:cNvPr id="99" name="Rectangle 39"/>
          <p:cNvSpPr>
            <a:spLocks noChangeArrowheads="1"/>
          </p:cNvSpPr>
          <p:nvPr/>
        </p:nvSpPr>
        <p:spPr bwMode="auto">
          <a:xfrm>
            <a:off x="6297314" y="879103"/>
            <a:ext cx="99257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 dirty="0"/>
              <a:t>J</a:t>
            </a:r>
            <a:r>
              <a:rPr lang="tr-TR" b="0" baseline="-25000" dirty="0"/>
              <a:t>0</a:t>
            </a:r>
            <a:r>
              <a:rPr lang="en-US" b="0" dirty="0"/>
              <a:t> = </a:t>
            </a:r>
            <a:r>
              <a:rPr lang="tr-TR" b="0" dirty="0"/>
              <a:t>1</a:t>
            </a:r>
            <a:endParaRPr lang="en-US" b="0" baseline="-25000" dirty="0"/>
          </a:p>
        </p:txBody>
      </p:sp>
      <p:sp>
        <p:nvSpPr>
          <p:cNvPr id="101" name="Rectangle 113"/>
          <p:cNvSpPr>
            <a:spLocks noChangeArrowheads="1"/>
          </p:cNvSpPr>
          <p:nvPr/>
        </p:nvSpPr>
        <p:spPr bwMode="auto">
          <a:xfrm>
            <a:off x="7356889" y="879103"/>
            <a:ext cx="85151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tr-TR" b="0" dirty="0"/>
              <a:t>K</a:t>
            </a:r>
            <a:r>
              <a:rPr lang="tr-TR" b="0" baseline="-25000" dirty="0"/>
              <a:t>1</a:t>
            </a:r>
            <a:r>
              <a:rPr lang="en-US" b="0" dirty="0"/>
              <a:t> =</a:t>
            </a:r>
            <a:r>
              <a:rPr lang="tr-TR" b="0" dirty="0"/>
              <a:t>1</a:t>
            </a:r>
            <a:endParaRPr lang="en-US" b="0" baseline="-25000" dirty="0"/>
          </a:p>
        </p:txBody>
      </p:sp>
      <p:sp>
        <p:nvSpPr>
          <p:cNvPr id="118" name="Text Box 13"/>
          <p:cNvSpPr txBox="1">
            <a:spLocks noChangeArrowheads="1"/>
          </p:cNvSpPr>
          <p:nvPr/>
        </p:nvSpPr>
        <p:spPr bwMode="auto">
          <a:xfrm>
            <a:off x="6660232" y="6314836"/>
            <a:ext cx="25968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 b="0" dirty="0">
                <a:solidFill>
                  <a:schemeClr val="bg1"/>
                </a:solidFill>
              </a:rPr>
              <a:t>Q</a:t>
            </a:r>
            <a:r>
              <a:rPr lang="en-US" sz="1800" b="0" dirty="0">
                <a:solidFill>
                  <a:schemeClr val="bg1"/>
                </a:solidFill>
                <a:sym typeface="Symbol"/>
              </a:rPr>
              <a:t></a:t>
            </a:r>
            <a:endParaRPr lang="en-US" sz="1800" b="0" dirty="0">
              <a:solidFill>
                <a:schemeClr val="bg1"/>
              </a:solidFill>
            </a:endParaRPr>
          </a:p>
        </p:txBody>
      </p:sp>
      <p:sp>
        <p:nvSpPr>
          <p:cNvPr id="275522" name="AutoShape 66"/>
          <p:cNvSpPr>
            <a:spLocks noChangeArrowheads="1"/>
          </p:cNvSpPr>
          <p:nvPr/>
        </p:nvSpPr>
        <p:spPr bwMode="auto">
          <a:xfrm>
            <a:off x="965560" y="3266298"/>
            <a:ext cx="546100" cy="533400"/>
          </a:xfrm>
          <a:prstGeom prst="flowChartDelay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02" name="Group 101"/>
          <p:cNvGrpSpPr/>
          <p:nvPr/>
        </p:nvGrpSpPr>
        <p:grpSpPr>
          <a:xfrm>
            <a:off x="4183759" y="3286141"/>
            <a:ext cx="1103313" cy="1233488"/>
            <a:chOff x="5834064" y="4096222"/>
            <a:chExt cx="1103313" cy="1233488"/>
          </a:xfrm>
        </p:grpSpPr>
        <p:sp>
          <p:nvSpPr>
            <p:cNvPr id="82950" name="Text Box 18"/>
            <p:cNvSpPr txBox="1">
              <a:spLocks noChangeArrowheads="1"/>
            </p:cNvSpPr>
            <p:nvPr/>
          </p:nvSpPr>
          <p:spPr bwMode="auto">
            <a:xfrm>
              <a:off x="5868988" y="4227984"/>
              <a:ext cx="165100" cy="2746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 b="0">
                  <a:solidFill>
                    <a:schemeClr val="bg1"/>
                  </a:solidFill>
                </a:rPr>
                <a:t>D</a:t>
              </a:r>
            </a:p>
          </p:txBody>
        </p:sp>
        <p:sp>
          <p:nvSpPr>
            <p:cNvPr id="82951" name="Text Box 20"/>
            <p:cNvSpPr txBox="1">
              <a:spLocks noChangeArrowheads="1"/>
            </p:cNvSpPr>
            <p:nvPr/>
          </p:nvSpPr>
          <p:spPr bwMode="auto">
            <a:xfrm>
              <a:off x="6634163" y="4208934"/>
              <a:ext cx="200025" cy="2746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 b="0">
                  <a:solidFill>
                    <a:schemeClr val="bg1"/>
                  </a:solidFill>
                </a:rPr>
                <a:t>Q</a:t>
              </a:r>
            </a:p>
          </p:txBody>
        </p:sp>
        <p:sp>
          <p:nvSpPr>
            <p:cNvPr id="82972" name="AutoShape 21"/>
            <p:cNvSpPr>
              <a:spLocks noChangeArrowheads="1"/>
            </p:cNvSpPr>
            <p:nvPr/>
          </p:nvSpPr>
          <p:spPr bwMode="auto">
            <a:xfrm rot="5400000">
              <a:off x="5842001" y="4732809"/>
              <a:ext cx="207963" cy="188913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973" name="Text Box 22"/>
            <p:cNvSpPr txBox="1">
              <a:spLocks noChangeArrowheads="1"/>
            </p:cNvSpPr>
            <p:nvPr/>
          </p:nvSpPr>
          <p:spPr bwMode="auto">
            <a:xfrm>
              <a:off x="6049964" y="4689947"/>
              <a:ext cx="138113" cy="2746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 b="0">
                  <a:solidFill>
                    <a:schemeClr val="bg1"/>
                  </a:solidFill>
                </a:rPr>
                <a:t>C</a:t>
              </a:r>
            </a:p>
          </p:txBody>
        </p:sp>
        <p:sp>
          <p:nvSpPr>
            <p:cNvPr id="82986" name="Rectangle 46"/>
            <p:cNvSpPr>
              <a:spLocks noChangeArrowheads="1"/>
            </p:cNvSpPr>
            <p:nvPr/>
          </p:nvSpPr>
          <p:spPr bwMode="auto">
            <a:xfrm>
              <a:off x="5834064" y="4096222"/>
              <a:ext cx="1103313" cy="1233488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algn="ctr"/>
              <a:endParaRPr lang="en-US" sz="1800" b="0">
                <a:solidFill>
                  <a:schemeClr val="bg1"/>
                </a:solidFill>
              </a:endParaRPr>
            </a:p>
          </p:txBody>
        </p:sp>
        <p:sp>
          <p:nvSpPr>
            <p:cNvPr id="82987" name="Text Box 47"/>
            <p:cNvSpPr txBox="1">
              <a:spLocks noChangeArrowheads="1"/>
            </p:cNvSpPr>
            <p:nvPr/>
          </p:nvSpPr>
          <p:spPr bwMode="auto">
            <a:xfrm>
              <a:off x="5876926" y="4216872"/>
              <a:ext cx="152400" cy="2746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 b="0">
                  <a:solidFill>
                    <a:schemeClr val="bg1"/>
                  </a:solidFill>
                </a:rPr>
                <a:t>J</a:t>
              </a:r>
            </a:p>
          </p:txBody>
        </p:sp>
        <p:sp>
          <p:nvSpPr>
            <p:cNvPr id="82988" name="Text Box 48"/>
            <p:cNvSpPr txBox="1">
              <a:spLocks noChangeArrowheads="1"/>
            </p:cNvSpPr>
            <p:nvPr/>
          </p:nvSpPr>
          <p:spPr bwMode="auto">
            <a:xfrm>
              <a:off x="6642101" y="4197822"/>
              <a:ext cx="200025" cy="2746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 b="0">
                  <a:solidFill>
                    <a:schemeClr val="bg1"/>
                  </a:solidFill>
                </a:rPr>
                <a:t>Q</a:t>
              </a:r>
            </a:p>
          </p:txBody>
        </p:sp>
        <p:sp>
          <p:nvSpPr>
            <p:cNvPr id="82989" name="AutoShape 49"/>
            <p:cNvSpPr>
              <a:spLocks noChangeArrowheads="1"/>
            </p:cNvSpPr>
            <p:nvPr/>
          </p:nvSpPr>
          <p:spPr bwMode="auto">
            <a:xfrm rot="5400000">
              <a:off x="5834064" y="4632796"/>
              <a:ext cx="207963" cy="188913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990" name="Text Box 50"/>
            <p:cNvSpPr txBox="1">
              <a:spLocks noChangeArrowheads="1"/>
            </p:cNvSpPr>
            <p:nvPr/>
          </p:nvSpPr>
          <p:spPr bwMode="auto">
            <a:xfrm>
              <a:off x="6042026" y="4586759"/>
              <a:ext cx="138113" cy="2746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 b="0">
                  <a:solidFill>
                    <a:schemeClr val="bg1"/>
                  </a:solidFill>
                </a:rPr>
                <a:t>C</a:t>
              </a:r>
            </a:p>
          </p:txBody>
        </p:sp>
        <p:sp>
          <p:nvSpPr>
            <p:cNvPr id="82991" name="Text Box 51"/>
            <p:cNvSpPr txBox="1">
              <a:spLocks noChangeArrowheads="1"/>
            </p:cNvSpPr>
            <p:nvPr/>
          </p:nvSpPr>
          <p:spPr bwMode="auto">
            <a:xfrm>
              <a:off x="5851526" y="4959822"/>
              <a:ext cx="139700" cy="2746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 b="0">
                  <a:solidFill>
                    <a:schemeClr val="bg1"/>
                  </a:solidFill>
                </a:rPr>
                <a:t>K</a:t>
              </a:r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6748462" y="3329796"/>
            <a:ext cx="1103313" cy="1233488"/>
            <a:chOff x="5834064" y="4096222"/>
            <a:chExt cx="1103313" cy="1233488"/>
          </a:xfrm>
        </p:grpSpPr>
        <p:sp>
          <p:nvSpPr>
            <p:cNvPr id="104" name="Text Box 18"/>
            <p:cNvSpPr txBox="1">
              <a:spLocks noChangeArrowheads="1"/>
            </p:cNvSpPr>
            <p:nvPr/>
          </p:nvSpPr>
          <p:spPr bwMode="auto">
            <a:xfrm>
              <a:off x="5868988" y="4227984"/>
              <a:ext cx="165100" cy="2746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 b="0">
                  <a:solidFill>
                    <a:schemeClr val="bg1"/>
                  </a:solidFill>
                </a:rPr>
                <a:t>D</a:t>
              </a:r>
            </a:p>
          </p:txBody>
        </p:sp>
        <p:sp>
          <p:nvSpPr>
            <p:cNvPr id="105" name="Text Box 20"/>
            <p:cNvSpPr txBox="1">
              <a:spLocks noChangeArrowheads="1"/>
            </p:cNvSpPr>
            <p:nvPr/>
          </p:nvSpPr>
          <p:spPr bwMode="auto">
            <a:xfrm>
              <a:off x="6634163" y="4208934"/>
              <a:ext cx="200025" cy="2746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 b="0">
                  <a:solidFill>
                    <a:schemeClr val="bg1"/>
                  </a:solidFill>
                </a:rPr>
                <a:t>Q</a:t>
              </a:r>
            </a:p>
          </p:txBody>
        </p:sp>
        <p:sp>
          <p:nvSpPr>
            <p:cNvPr id="106" name="AutoShape 21"/>
            <p:cNvSpPr>
              <a:spLocks noChangeArrowheads="1"/>
            </p:cNvSpPr>
            <p:nvPr/>
          </p:nvSpPr>
          <p:spPr bwMode="auto">
            <a:xfrm rot="5400000">
              <a:off x="5842001" y="4732809"/>
              <a:ext cx="207963" cy="188913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" name="Text Box 22"/>
            <p:cNvSpPr txBox="1">
              <a:spLocks noChangeArrowheads="1"/>
            </p:cNvSpPr>
            <p:nvPr/>
          </p:nvSpPr>
          <p:spPr bwMode="auto">
            <a:xfrm>
              <a:off x="6049964" y="4689947"/>
              <a:ext cx="138113" cy="2746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 b="0">
                  <a:solidFill>
                    <a:schemeClr val="bg1"/>
                  </a:solidFill>
                </a:rPr>
                <a:t>C</a:t>
              </a:r>
            </a:p>
          </p:txBody>
        </p:sp>
        <p:sp>
          <p:nvSpPr>
            <p:cNvPr id="108" name="Rectangle 46"/>
            <p:cNvSpPr>
              <a:spLocks noChangeArrowheads="1"/>
            </p:cNvSpPr>
            <p:nvPr/>
          </p:nvSpPr>
          <p:spPr bwMode="auto">
            <a:xfrm>
              <a:off x="5834064" y="4096222"/>
              <a:ext cx="1103313" cy="1233488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algn="ctr"/>
              <a:endParaRPr lang="en-US" sz="1800" b="0">
                <a:solidFill>
                  <a:schemeClr val="bg1"/>
                </a:solidFill>
              </a:endParaRPr>
            </a:p>
          </p:txBody>
        </p:sp>
        <p:sp>
          <p:nvSpPr>
            <p:cNvPr id="109" name="Text Box 47"/>
            <p:cNvSpPr txBox="1">
              <a:spLocks noChangeArrowheads="1"/>
            </p:cNvSpPr>
            <p:nvPr/>
          </p:nvSpPr>
          <p:spPr bwMode="auto">
            <a:xfrm>
              <a:off x="5876926" y="4216872"/>
              <a:ext cx="152400" cy="2746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 b="0">
                  <a:solidFill>
                    <a:schemeClr val="bg1"/>
                  </a:solidFill>
                </a:rPr>
                <a:t>J</a:t>
              </a:r>
            </a:p>
          </p:txBody>
        </p:sp>
        <p:sp>
          <p:nvSpPr>
            <p:cNvPr id="110" name="Text Box 48"/>
            <p:cNvSpPr txBox="1">
              <a:spLocks noChangeArrowheads="1"/>
            </p:cNvSpPr>
            <p:nvPr/>
          </p:nvSpPr>
          <p:spPr bwMode="auto">
            <a:xfrm>
              <a:off x="6642101" y="4197822"/>
              <a:ext cx="200025" cy="2746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 b="0">
                  <a:solidFill>
                    <a:schemeClr val="bg1"/>
                  </a:solidFill>
                </a:rPr>
                <a:t>Q</a:t>
              </a:r>
            </a:p>
          </p:txBody>
        </p:sp>
        <p:sp>
          <p:nvSpPr>
            <p:cNvPr id="111" name="AutoShape 49"/>
            <p:cNvSpPr>
              <a:spLocks noChangeArrowheads="1"/>
            </p:cNvSpPr>
            <p:nvPr/>
          </p:nvSpPr>
          <p:spPr bwMode="auto">
            <a:xfrm rot="5400000">
              <a:off x="5834064" y="4632796"/>
              <a:ext cx="207963" cy="188913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" name="Text Box 50"/>
            <p:cNvSpPr txBox="1">
              <a:spLocks noChangeArrowheads="1"/>
            </p:cNvSpPr>
            <p:nvPr/>
          </p:nvSpPr>
          <p:spPr bwMode="auto">
            <a:xfrm>
              <a:off x="6042026" y="4586759"/>
              <a:ext cx="138113" cy="2746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 b="0">
                  <a:solidFill>
                    <a:schemeClr val="bg1"/>
                  </a:solidFill>
                </a:rPr>
                <a:t>C</a:t>
              </a:r>
            </a:p>
          </p:txBody>
        </p:sp>
        <p:sp>
          <p:nvSpPr>
            <p:cNvPr id="113" name="Text Box 51"/>
            <p:cNvSpPr txBox="1">
              <a:spLocks noChangeArrowheads="1"/>
            </p:cNvSpPr>
            <p:nvPr/>
          </p:nvSpPr>
          <p:spPr bwMode="auto">
            <a:xfrm>
              <a:off x="5851526" y="4959822"/>
              <a:ext cx="139700" cy="2746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 b="0">
                  <a:solidFill>
                    <a:schemeClr val="bg1"/>
                  </a:solidFill>
                </a:rPr>
                <a:t>K</a:t>
              </a:r>
            </a:p>
          </p:txBody>
        </p:sp>
      </p:grpSp>
      <p:grpSp>
        <p:nvGrpSpPr>
          <p:cNvPr id="121" name="Group 120"/>
          <p:cNvGrpSpPr/>
          <p:nvPr/>
        </p:nvGrpSpPr>
        <p:grpSpPr>
          <a:xfrm>
            <a:off x="1884511" y="3309160"/>
            <a:ext cx="1103313" cy="1233488"/>
            <a:chOff x="5851526" y="1980084"/>
            <a:chExt cx="1103313" cy="1233488"/>
          </a:xfrm>
        </p:grpSpPr>
        <p:sp>
          <p:nvSpPr>
            <p:cNvPr id="82975" name="Rectangle 9"/>
            <p:cNvSpPr>
              <a:spLocks noChangeArrowheads="1"/>
            </p:cNvSpPr>
            <p:nvPr/>
          </p:nvSpPr>
          <p:spPr bwMode="auto">
            <a:xfrm>
              <a:off x="5851526" y="1980084"/>
              <a:ext cx="1103313" cy="1233488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algn="ctr"/>
              <a:endParaRPr lang="en-US" sz="1800" b="0">
                <a:solidFill>
                  <a:schemeClr val="bg1"/>
                </a:solidFill>
              </a:endParaRPr>
            </a:p>
          </p:txBody>
        </p:sp>
        <p:sp>
          <p:nvSpPr>
            <p:cNvPr id="82976" name="Text Box 11"/>
            <p:cNvSpPr txBox="1">
              <a:spLocks noChangeArrowheads="1"/>
            </p:cNvSpPr>
            <p:nvPr/>
          </p:nvSpPr>
          <p:spPr bwMode="auto">
            <a:xfrm>
              <a:off x="5894389" y="2100734"/>
              <a:ext cx="152400" cy="2746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 b="0">
                  <a:solidFill>
                    <a:schemeClr val="bg1"/>
                  </a:solidFill>
                </a:rPr>
                <a:t>J</a:t>
              </a:r>
            </a:p>
          </p:txBody>
        </p:sp>
        <p:sp>
          <p:nvSpPr>
            <p:cNvPr id="82978" name="Text Box 13"/>
            <p:cNvSpPr txBox="1">
              <a:spLocks noChangeArrowheads="1"/>
            </p:cNvSpPr>
            <p:nvPr/>
          </p:nvSpPr>
          <p:spPr bwMode="auto">
            <a:xfrm>
              <a:off x="6659564" y="2081684"/>
              <a:ext cx="200025" cy="2746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 b="0" dirty="0">
                  <a:solidFill>
                    <a:schemeClr val="bg1"/>
                  </a:solidFill>
                </a:rPr>
                <a:t>Q</a:t>
              </a:r>
            </a:p>
          </p:txBody>
        </p:sp>
        <p:sp>
          <p:nvSpPr>
            <p:cNvPr id="82979" name="AutoShape 14"/>
            <p:cNvSpPr>
              <a:spLocks noChangeArrowheads="1"/>
            </p:cNvSpPr>
            <p:nvPr/>
          </p:nvSpPr>
          <p:spPr bwMode="auto">
            <a:xfrm rot="5400000">
              <a:off x="5851526" y="2516659"/>
              <a:ext cx="207963" cy="188913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980" name="Text Box 15"/>
            <p:cNvSpPr txBox="1">
              <a:spLocks noChangeArrowheads="1"/>
            </p:cNvSpPr>
            <p:nvPr/>
          </p:nvSpPr>
          <p:spPr bwMode="auto">
            <a:xfrm>
              <a:off x="6059489" y="2470622"/>
              <a:ext cx="138113" cy="2746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 b="0">
                  <a:solidFill>
                    <a:schemeClr val="bg1"/>
                  </a:solidFill>
                </a:rPr>
                <a:t>C</a:t>
              </a:r>
            </a:p>
          </p:txBody>
        </p:sp>
        <p:sp>
          <p:nvSpPr>
            <p:cNvPr id="82985" name="Text Box 45"/>
            <p:cNvSpPr txBox="1">
              <a:spLocks noChangeArrowheads="1"/>
            </p:cNvSpPr>
            <p:nvPr/>
          </p:nvSpPr>
          <p:spPr bwMode="auto">
            <a:xfrm>
              <a:off x="5868989" y="2843684"/>
              <a:ext cx="139700" cy="2746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 b="0">
                  <a:solidFill>
                    <a:schemeClr val="bg1"/>
                  </a:solidFill>
                </a:rPr>
                <a:t>K</a:t>
              </a:r>
            </a:p>
          </p:txBody>
        </p:sp>
        <p:sp>
          <p:nvSpPr>
            <p:cNvPr id="116" name="Text Box 13"/>
            <p:cNvSpPr txBox="1">
              <a:spLocks noChangeArrowheads="1"/>
            </p:cNvSpPr>
            <p:nvPr/>
          </p:nvSpPr>
          <p:spPr bwMode="auto">
            <a:xfrm>
              <a:off x="6660232" y="2866330"/>
              <a:ext cx="259686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 b="0" dirty="0">
                  <a:solidFill>
                    <a:schemeClr val="bg1"/>
                  </a:solidFill>
                </a:rPr>
                <a:t>Q</a:t>
              </a:r>
              <a:r>
                <a:rPr lang="en-US" sz="1800" b="0" dirty="0">
                  <a:solidFill>
                    <a:schemeClr val="bg1"/>
                  </a:solidFill>
                  <a:sym typeface="Symbol"/>
                </a:rPr>
                <a:t></a:t>
              </a:r>
              <a:endParaRPr lang="en-US" sz="1800" b="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25" name="Straight Connector 124"/>
          <p:cNvCxnSpPr>
            <a:stCxn id="275522" idx="3"/>
          </p:cNvCxnSpPr>
          <p:nvPr/>
        </p:nvCxnSpPr>
        <p:spPr>
          <a:xfrm>
            <a:off x="1511660" y="3532998"/>
            <a:ext cx="383815" cy="321"/>
          </a:xfrm>
          <a:prstGeom prst="line">
            <a:avLst/>
          </a:prstGeom>
          <a:ln w="25400"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Freeform 126"/>
          <p:cNvSpPr/>
          <p:nvPr/>
        </p:nvSpPr>
        <p:spPr>
          <a:xfrm>
            <a:off x="638175" y="2942769"/>
            <a:ext cx="5076825" cy="581025"/>
          </a:xfrm>
          <a:custGeom>
            <a:avLst/>
            <a:gdLst>
              <a:gd name="connsiteX0" fmla="*/ 4648200 w 5076825"/>
              <a:gd name="connsiteY0" fmla="*/ 581025 h 581025"/>
              <a:gd name="connsiteX1" fmla="*/ 5076825 w 5076825"/>
              <a:gd name="connsiteY1" fmla="*/ 581025 h 581025"/>
              <a:gd name="connsiteX2" fmla="*/ 5076825 w 5076825"/>
              <a:gd name="connsiteY2" fmla="*/ 0 h 581025"/>
              <a:gd name="connsiteX3" fmla="*/ 0 w 5076825"/>
              <a:gd name="connsiteY3" fmla="*/ 0 h 581025"/>
              <a:gd name="connsiteX4" fmla="*/ 0 w 5076825"/>
              <a:gd name="connsiteY4" fmla="*/ 390525 h 581025"/>
              <a:gd name="connsiteX5" fmla="*/ 314325 w 5076825"/>
              <a:gd name="connsiteY5" fmla="*/ 390525 h 581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76825" h="581025">
                <a:moveTo>
                  <a:pt x="4648200" y="581025"/>
                </a:moveTo>
                <a:lnTo>
                  <a:pt x="5076825" y="581025"/>
                </a:lnTo>
                <a:lnTo>
                  <a:pt x="5076825" y="0"/>
                </a:lnTo>
                <a:lnTo>
                  <a:pt x="0" y="0"/>
                </a:lnTo>
                <a:lnTo>
                  <a:pt x="0" y="390525"/>
                </a:lnTo>
                <a:lnTo>
                  <a:pt x="314325" y="390525"/>
                </a:lnTo>
              </a:path>
            </a:pathLst>
          </a:custGeom>
          <a:ln w="25400"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6" name="AutoShape 66"/>
          <p:cNvSpPr>
            <a:spLocks noChangeArrowheads="1"/>
          </p:cNvSpPr>
          <p:nvPr/>
        </p:nvSpPr>
        <p:spPr bwMode="auto">
          <a:xfrm>
            <a:off x="3505897" y="3266298"/>
            <a:ext cx="546100" cy="533400"/>
          </a:xfrm>
          <a:prstGeom prst="flowChartDelay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1295400" y="3571419"/>
            <a:ext cx="7477125" cy="1333500"/>
          </a:xfrm>
          <a:custGeom>
            <a:avLst/>
            <a:gdLst>
              <a:gd name="connsiteX0" fmla="*/ 6553200 w 7477125"/>
              <a:gd name="connsiteY0" fmla="*/ 0 h 1333500"/>
              <a:gd name="connsiteX1" fmla="*/ 7477125 w 7477125"/>
              <a:gd name="connsiteY1" fmla="*/ 0 h 1333500"/>
              <a:gd name="connsiteX2" fmla="*/ 7467600 w 7477125"/>
              <a:gd name="connsiteY2" fmla="*/ 1333500 h 1333500"/>
              <a:gd name="connsiteX3" fmla="*/ 0 w 7477125"/>
              <a:gd name="connsiteY3" fmla="*/ 1333500 h 1333500"/>
              <a:gd name="connsiteX4" fmla="*/ 0 w 7477125"/>
              <a:gd name="connsiteY4" fmla="*/ 714375 h 1333500"/>
              <a:gd name="connsiteX5" fmla="*/ 600075 w 7477125"/>
              <a:gd name="connsiteY5" fmla="*/ 714375 h 133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477125" h="1333500">
                <a:moveTo>
                  <a:pt x="6553200" y="0"/>
                </a:moveTo>
                <a:lnTo>
                  <a:pt x="7477125" y="0"/>
                </a:lnTo>
                <a:lnTo>
                  <a:pt x="7467600" y="1333500"/>
                </a:lnTo>
                <a:lnTo>
                  <a:pt x="0" y="1333500"/>
                </a:lnTo>
                <a:lnTo>
                  <a:pt x="0" y="714375"/>
                </a:lnTo>
                <a:lnTo>
                  <a:pt x="600075" y="714375"/>
                </a:lnTo>
              </a:path>
            </a:pathLst>
          </a:custGeom>
          <a:noFill/>
          <a:ln w="25400"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9" name="Straight Connector 8"/>
          <p:cNvCxnSpPr>
            <a:stCxn id="56" idx="3"/>
          </p:cNvCxnSpPr>
          <p:nvPr/>
        </p:nvCxnSpPr>
        <p:spPr>
          <a:xfrm flipV="1">
            <a:off x="4051997" y="3529524"/>
            <a:ext cx="131762" cy="3474"/>
          </a:xfrm>
          <a:prstGeom prst="line">
            <a:avLst/>
          </a:prstGeom>
          <a:ln w="25400"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reeform 18"/>
          <p:cNvSpPr/>
          <p:nvPr/>
        </p:nvSpPr>
        <p:spPr>
          <a:xfrm>
            <a:off x="2990850" y="3399969"/>
            <a:ext cx="542925" cy="923925"/>
          </a:xfrm>
          <a:custGeom>
            <a:avLst/>
            <a:gdLst>
              <a:gd name="connsiteX0" fmla="*/ 0 w 542925"/>
              <a:gd name="connsiteY0" fmla="*/ 923925 h 923925"/>
              <a:gd name="connsiteX1" fmla="*/ 180975 w 542925"/>
              <a:gd name="connsiteY1" fmla="*/ 914400 h 923925"/>
              <a:gd name="connsiteX2" fmla="*/ 190500 w 542925"/>
              <a:gd name="connsiteY2" fmla="*/ 0 h 923925"/>
              <a:gd name="connsiteX3" fmla="*/ 542925 w 542925"/>
              <a:gd name="connsiteY3" fmla="*/ 0 h 923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2925" h="923925">
                <a:moveTo>
                  <a:pt x="0" y="923925"/>
                </a:moveTo>
                <a:lnTo>
                  <a:pt x="180975" y="914400"/>
                </a:lnTo>
                <a:lnTo>
                  <a:pt x="190500" y="0"/>
                </a:lnTo>
                <a:lnTo>
                  <a:pt x="542925" y="0"/>
                </a:lnTo>
              </a:path>
            </a:pathLst>
          </a:custGeom>
          <a:noFill/>
          <a:ln w="25400"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0" name="Freeform 19"/>
          <p:cNvSpPr/>
          <p:nvPr/>
        </p:nvSpPr>
        <p:spPr>
          <a:xfrm>
            <a:off x="3362325" y="3666669"/>
            <a:ext cx="161925" cy="1238250"/>
          </a:xfrm>
          <a:custGeom>
            <a:avLst/>
            <a:gdLst>
              <a:gd name="connsiteX0" fmla="*/ 0 w 161925"/>
              <a:gd name="connsiteY0" fmla="*/ 1238250 h 1238250"/>
              <a:gd name="connsiteX1" fmla="*/ 0 w 161925"/>
              <a:gd name="connsiteY1" fmla="*/ 9525 h 1238250"/>
              <a:gd name="connsiteX2" fmla="*/ 161925 w 161925"/>
              <a:gd name="connsiteY2" fmla="*/ 0 h 1238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1925" h="1238250">
                <a:moveTo>
                  <a:pt x="0" y="1238250"/>
                </a:moveTo>
                <a:lnTo>
                  <a:pt x="0" y="9525"/>
                </a:lnTo>
                <a:lnTo>
                  <a:pt x="161925" y="0"/>
                </a:lnTo>
              </a:path>
            </a:pathLst>
          </a:custGeom>
          <a:noFill/>
          <a:ln w="25400"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1" name="Oval 20"/>
          <p:cNvSpPr/>
          <p:nvPr/>
        </p:nvSpPr>
        <p:spPr>
          <a:xfrm>
            <a:off x="3311860" y="4861672"/>
            <a:ext cx="90042" cy="90010"/>
          </a:xfrm>
          <a:prstGeom prst="ellipse">
            <a:avLst/>
          </a:prstGeom>
          <a:solidFill>
            <a:schemeClr val="accent1"/>
          </a:solidFill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5" name="Freeform 74"/>
          <p:cNvSpPr/>
          <p:nvPr/>
        </p:nvSpPr>
        <p:spPr>
          <a:xfrm>
            <a:off x="3995936" y="4292664"/>
            <a:ext cx="161925" cy="619125"/>
          </a:xfrm>
          <a:custGeom>
            <a:avLst/>
            <a:gdLst>
              <a:gd name="connsiteX0" fmla="*/ 0 w 161925"/>
              <a:gd name="connsiteY0" fmla="*/ 1238250 h 1238250"/>
              <a:gd name="connsiteX1" fmla="*/ 0 w 161925"/>
              <a:gd name="connsiteY1" fmla="*/ 9525 h 1238250"/>
              <a:gd name="connsiteX2" fmla="*/ 161925 w 161925"/>
              <a:gd name="connsiteY2" fmla="*/ 0 h 1238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1925" h="1238250">
                <a:moveTo>
                  <a:pt x="0" y="1238250"/>
                </a:moveTo>
                <a:lnTo>
                  <a:pt x="0" y="9525"/>
                </a:lnTo>
                <a:lnTo>
                  <a:pt x="161925" y="0"/>
                </a:lnTo>
              </a:path>
            </a:pathLst>
          </a:custGeom>
          <a:noFill/>
          <a:ln w="25400"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6" name="Oval 75"/>
          <p:cNvSpPr/>
          <p:nvPr/>
        </p:nvSpPr>
        <p:spPr>
          <a:xfrm>
            <a:off x="3959932" y="4861672"/>
            <a:ext cx="90042" cy="90010"/>
          </a:xfrm>
          <a:prstGeom prst="ellipse">
            <a:avLst/>
          </a:prstGeom>
          <a:solidFill>
            <a:schemeClr val="accent1"/>
          </a:solidFill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23" name="Straight Connector 22"/>
          <p:cNvCxnSpPr/>
          <p:nvPr/>
        </p:nvCxnSpPr>
        <p:spPr>
          <a:xfrm>
            <a:off x="6297314" y="3587765"/>
            <a:ext cx="468610" cy="0"/>
          </a:xfrm>
          <a:prstGeom prst="line">
            <a:avLst/>
          </a:prstGeom>
          <a:ln w="25400"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6279852" y="4323894"/>
            <a:ext cx="468610" cy="0"/>
          </a:xfrm>
          <a:prstGeom prst="line">
            <a:avLst/>
          </a:prstGeom>
          <a:ln w="25400"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035986" y="3385508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1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6035986" y="4111975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1</a:t>
            </a:r>
          </a:p>
        </p:txBody>
      </p:sp>
      <p:sp>
        <p:nvSpPr>
          <p:cNvPr id="25" name="Freeform 24"/>
          <p:cNvSpPr/>
          <p:nvPr/>
        </p:nvSpPr>
        <p:spPr>
          <a:xfrm>
            <a:off x="428625" y="3980994"/>
            <a:ext cx="6315075" cy="1428750"/>
          </a:xfrm>
          <a:custGeom>
            <a:avLst/>
            <a:gdLst>
              <a:gd name="connsiteX0" fmla="*/ 6315075 w 6315075"/>
              <a:gd name="connsiteY0" fmla="*/ 0 h 1428750"/>
              <a:gd name="connsiteX1" fmla="*/ 6010275 w 6315075"/>
              <a:gd name="connsiteY1" fmla="*/ 0 h 1428750"/>
              <a:gd name="connsiteX2" fmla="*/ 6029325 w 6315075"/>
              <a:gd name="connsiteY2" fmla="*/ 1428750 h 1428750"/>
              <a:gd name="connsiteX3" fmla="*/ 0 w 6315075"/>
              <a:gd name="connsiteY3" fmla="*/ 1419225 h 1428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15075" h="1428750">
                <a:moveTo>
                  <a:pt x="6315075" y="0"/>
                </a:moveTo>
                <a:lnTo>
                  <a:pt x="6010275" y="0"/>
                </a:lnTo>
                <a:lnTo>
                  <a:pt x="6029325" y="1428750"/>
                </a:lnTo>
                <a:lnTo>
                  <a:pt x="0" y="1419225"/>
                </a:lnTo>
              </a:path>
            </a:pathLst>
          </a:custGeom>
          <a:noFill/>
          <a:ln w="25400"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3" name="TextBox 82"/>
          <p:cNvSpPr txBox="1"/>
          <p:nvPr/>
        </p:nvSpPr>
        <p:spPr>
          <a:xfrm>
            <a:off x="142875" y="4960736"/>
            <a:ext cx="5950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clk</a:t>
            </a:r>
          </a:p>
        </p:txBody>
      </p:sp>
      <p:sp>
        <p:nvSpPr>
          <p:cNvPr id="85" name="Freeform 84"/>
          <p:cNvSpPr/>
          <p:nvPr/>
        </p:nvSpPr>
        <p:spPr>
          <a:xfrm>
            <a:off x="937297" y="3956858"/>
            <a:ext cx="958178" cy="1443361"/>
          </a:xfrm>
          <a:custGeom>
            <a:avLst/>
            <a:gdLst>
              <a:gd name="connsiteX0" fmla="*/ 0 w 161925"/>
              <a:gd name="connsiteY0" fmla="*/ 1238250 h 1238250"/>
              <a:gd name="connsiteX1" fmla="*/ 0 w 161925"/>
              <a:gd name="connsiteY1" fmla="*/ 9525 h 1238250"/>
              <a:gd name="connsiteX2" fmla="*/ 161925 w 161925"/>
              <a:gd name="connsiteY2" fmla="*/ 0 h 1238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1925" h="1238250">
                <a:moveTo>
                  <a:pt x="0" y="1238250"/>
                </a:moveTo>
                <a:lnTo>
                  <a:pt x="0" y="9525"/>
                </a:lnTo>
                <a:lnTo>
                  <a:pt x="161925" y="0"/>
                </a:lnTo>
              </a:path>
            </a:pathLst>
          </a:custGeom>
          <a:noFill/>
          <a:ln w="25400"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6" name="Oval 85"/>
          <p:cNvSpPr/>
          <p:nvPr/>
        </p:nvSpPr>
        <p:spPr>
          <a:xfrm>
            <a:off x="892276" y="5355214"/>
            <a:ext cx="90042" cy="90010"/>
          </a:xfrm>
          <a:prstGeom prst="ellipse">
            <a:avLst/>
          </a:prstGeom>
          <a:solidFill>
            <a:schemeClr val="accent1"/>
          </a:solidFill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7" name="Freeform 86"/>
          <p:cNvSpPr/>
          <p:nvPr/>
        </p:nvSpPr>
        <p:spPr>
          <a:xfrm>
            <a:off x="3676650" y="3937017"/>
            <a:ext cx="524571" cy="1472727"/>
          </a:xfrm>
          <a:custGeom>
            <a:avLst/>
            <a:gdLst>
              <a:gd name="connsiteX0" fmla="*/ 0 w 161925"/>
              <a:gd name="connsiteY0" fmla="*/ 1238250 h 1238250"/>
              <a:gd name="connsiteX1" fmla="*/ 0 w 161925"/>
              <a:gd name="connsiteY1" fmla="*/ 9525 h 1238250"/>
              <a:gd name="connsiteX2" fmla="*/ 161925 w 161925"/>
              <a:gd name="connsiteY2" fmla="*/ 0 h 1238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1925" h="1238250">
                <a:moveTo>
                  <a:pt x="0" y="1238250"/>
                </a:moveTo>
                <a:lnTo>
                  <a:pt x="0" y="9525"/>
                </a:lnTo>
                <a:lnTo>
                  <a:pt x="161925" y="0"/>
                </a:lnTo>
              </a:path>
            </a:pathLst>
          </a:custGeom>
          <a:noFill/>
          <a:ln w="25400"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8" name="Oval 87"/>
          <p:cNvSpPr/>
          <p:nvPr/>
        </p:nvSpPr>
        <p:spPr>
          <a:xfrm>
            <a:off x="3628104" y="5350579"/>
            <a:ext cx="90042" cy="90010"/>
          </a:xfrm>
          <a:prstGeom prst="ellipse">
            <a:avLst/>
          </a:prstGeom>
          <a:solidFill>
            <a:schemeClr val="accent1"/>
          </a:solidFill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8" name="Text Box 13">
            <a:extLst>
              <a:ext uri="{FF2B5EF4-FFF2-40B4-BE49-F238E27FC236}">
                <a16:creationId xmlns:a16="http://schemas.microsoft.com/office/drawing/2014/main" id="{719C5CDB-3E07-4274-A98F-73AA22B375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7839" y="4225251"/>
            <a:ext cx="25968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 b="0" dirty="0">
                <a:solidFill>
                  <a:schemeClr val="bg1"/>
                </a:solidFill>
              </a:rPr>
              <a:t>Q</a:t>
            </a:r>
            <a:r>
              <a:rPr lang="en-US" sz="1800" b="0" dirty="0">
                <a:solidFill>
                  <a:schemeClr val="bg1"/>
                </a:solidFill>
                <a:sym typeface="Symbol"/>
              </a:rPr>
              <a:t></a:t>
            </a:r>
            <a:endParaRPr lang="en-US" sz="1800" b="0" dirty="0">
              <a:solidFill>
                <a:schemeClr val="bg1"/>
              </a:solidFill>
            </a:endParaRPr>
          </a:p>
        </p:txBody>
      </p:sp>
      <p:sp>
        <p:nvSpPr>
          <p:cNvPr id="69" name="Text Box 13">
            <a:extLst>
              <a:ext uri="{FF2B5EF4-FFF2-40B4-BE49-F238E27FC236}">
                <a16:creationId xmlns:a16="http://schemas.microsoft.com/office/drawing/2014/main" id="{6A4BDE16-006A-4213-838D-BE22A9FB48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94" y="4232121"/>
            <a:ext cx="25968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 b="0" dirty="0">
                <a:solidFill>
                  <a:schemeClr val="bg1"/>
                </a:solidFill>
              </a:rPr>
              <a:t>Q</a:t>
            </a:r>
            <a:r>
              <a:rPr lang="en-US" sz="1800" b="0" dirty="0">
                <a:solidFill>
                  <a:schemeClr val="bg1"/>
                </a:solidFill>
                <a:sym typeface="Symbol"/>
              </a:rPr>
              <a:t></a:t>
            </a:r>
            <a:endParaRPr lang="en-US" sz="1800" b="0" dirty="0">
              <a:solidFill>
                <a:schemeClr val="bg1"/>
              </a:solidFill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113A87F-53EE-4010-B5EB-4ABC68F4B75F}"/>
              </a:ext>
            </a:extLst>
          </p:cNvPr>
          <p:cNvCxnSpPr/>
          <p:nvPr/>
        </p:nvCxnSpPr>
        <p:spPr>
          <a:xfrm>
            <a:off x="315844" y="3681429"/>
            <a:ext cx="644661" cy="0"/>
          </a:xfrm>
          <a:prstGeom prst="line">
            <a:avLst/>
          </a:prstGeom>
          <a:ln w="25400"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567929E-A4FC-43C2-AFC7-D38A415C26A5}"/>
              </a:ext>
            </a:extLst>
          </p:cNvPr>
          <p:cNvCxnSpPr/>
          <p:nvPr/>
        </p:nvCxnSpPr>
        <p:spPr>
          <a:xfrm flipV="1">
            <a:off x="8424428" y="2204864"/>
            <a:ext cx="0" cy="1350357"/>
          </a:xfrm>
          <a:prstGeom prst="line">
            <a:avLst/>
          </a:prstGeom>
          <a:ln w="25400"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FE1E96D1-4E82-41E3-B382-F3833EC3735C}"/>
              </a:ext>
            </a:extLst>
          </p:cNvPr>
          <p:cNvCxnSpPr>
            <a:cxnSpLocks/>
          </p:cNvCxnSpPr>
          <p:nvPr/>
        </p:nvCxnSpPr>
        <p:spPr>
          <a:xfrm flipV="1">
            <a:off x="315844" y="2193754"/>
            <a:ext cx="0" cy="1479736"/>
          </a:xfrm>
          <a:prstGeom prst="line">
            <a:avLst/>
          </a:prstGeom>
          <a:ln w="25400"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DF53B014-343B-4D67-AF69-15295C96D05D}"/>
              </a:ext>
            </a:extLst>
          </p:cNvPr>
          <p:cNvCxnSpPr>
            <a:cxnSpLocks/>
          </p:cNvCxnSpPr>
          <p:nvPr/>
        </p:nvCxnSpPr>
        <p:spPr>
          <a:xfrm>
            <a:off x="315844" y="2197994"/>
            <a:ext cx="8108584" cy="6870"/>
          </a:xfrm>
          <a:prstGeom prst="line">
            <a:avLst/>
          </a:prstGeom>
          <a:ln w="25400"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/>
      <p:bldP spid="93" grpId="0"/>
      <p:bldP spid="95" grpId="0"/>
      <p:bldP spid="97" grpId="0"/>
      <p:bldP spid="99" grpId="0"/>
      <p:bldP spid="101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8620"/>
            <a:ext cx="8229600" cy="1143000"/>
          </a:xfrm>
        </p:spPr>
        <p:txBody>
          <a:bodyPr/>
          <a:lstStyle/>
          <a:p>
            <a:r>
              <a:rPr lang="en-US" dirty="0"/>
              <a:t>Synthesis with T Flip-Flops 1/4</a:t>
            </a:r>
          </a:p>
        </p:txBody>
      </p:sp>
      <p:sp>
        <p:nvSpPr>
          <p:cNvPr id="26829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763000" cy="92233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dirty="0"/>
              <a:t>Example: 3-bit binary counter</a:t>
            </a:r>
          </a:p>
          <a:p>
            <a:pPr>
              <a:lnSpc>
                <a:spcPct val="90000"/>
              </a:lnSpc>
              <a:buNone/>
            </a:pPr>
            <a:r>
              <a:rPr lang="en-US" dirty="0"/>
              <a:t>0</a:t>
            </a:r>
            <a:r>
              <a:rPr lang="en-US" dirty="0">
                <a:sym typeface="Wingdings" pitchFamily="2" charset="2"/>
              </a:rPr>
              <a:t>12 ...  7  0  1  2</a:t>
            </a:r>
            <a:endParaRPr lang="en-US" dirty="0"/>
          </a:p>
        </p:txBody>
      </p:sp>
      <p:sp>
        <p:nvSpPr>
          <p:cNvPr id="747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5ED3A28-4C9A-49D8-BA71-98DFC35A7024}" type="slidenum">
              <a:rPr lang="en-US" altLang="en-US" smtClean="0"/>
              <a:pPr/>
              <a:t>54</a:t>
            </a:fld>
            <a:endParaRPr lang="en-US" altLang="en-US"/>
          </a:p>
        </p:txBody>
      </p:sp>
      <p:grpSp>
        <p:nvGrpSpPr>
          <p:cNvPr id="2" name="Group 25"/>
          <p:cNvGrpSpPr>
            <a:grpSpLocks/>
          </p:cNvGrpSpPr>
          <p:nvPr/>
        </p:nvGrpSpPr>
        <p:grpSpPr bwMode="auto">
          <a:xfrm>
            <a:off x="1511300" y="2241550"/>
            <a:ext cx="3779838" cy="3779838"/>
            <a:chOff x="952" y="1412"/>
            <a:chExt cx="2381" cy="2381"/>
          </a:xfrm>
        </p:grpSpPr>
        <p:sp>
          <p:nvSpPr>
            <p:cNvPr id="74770" name="Oval 4"/>
            <p:cNvSpPr>
              <a:spLocks noChangeArrowheads="1"/>
            </p:cNvSpPr>
            <p:nvPr/>
          </p:nvSpPr>
          <p:spPr bwMode="auto">
            <a:xfrm>
              <a:off x="1905" y="1412"/>
              <a:ext cx="408" cy="340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tr-TR" sz="2000" b="0" dirty="0">
                  <a:solidFill>
                    <a:schemeClr val="bg1"/>
                  </a:solidFill>
                </a:rPr>
                <a:t>D</a:t>
              </a:r>
              <a:r>
                <a:rPr lang="en-US" sz="2000" b="0" baseline="-2500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74771" name="Oval 6"/>
            <p:cNvSpPr>
              <a:spLocks noChangeArrowheads="1"/>
            </p:cNvSpPr>
            <p:nvPr/>
          </p:nvSpPr>
          <p:spPr bwMode="auto">
            <a:xfrm>
              <a:off x="952" y="1865"/>
              <a:ext cx="408" cy="340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tr-TR" sz="2000" b="0" dirty="0">
                  <a:solidFill>
                    <a:schemeClr val="bg1"/>
                  </a:solidFill>
                </a:rPr>
                <a:t>D</a:t>
              </a:r>
              <a:r>
                <a:rPr lang="en-US" sz="2000" b="0" baseline="-250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74772" name="Oval 7"/>
            <p:cNvSpPr>
              <a:spLocks noChangeArrowheads="1"/>
            </p:cNvSpPr>
            <p:nvPr/>
          </p:nvSpPr>
          <p:spPr bwMode="auto">
            <a:xfrm>
              <a:off x="2925" y="1865"/>
              <a:ext cx="408" cy="340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tr-TR" sz="2000" b="0" dirty="0">
                  <a:solidFill>
                    <a:schemeClr val="bg1"/>
                  </a:solidFill>
                </a:rPr>
                <a:t>D</a:t>
              </a:r>
              <a:r>
                <a:rPr lang="en-US" sz="2000" b="0" baseline="-25000" dirty="0">
                  <a:solidFill>
                    <a:schemeClr val="bg1"/>
                  </a:solidFill>
                </a:rPr>
                <a:t>7</a:t>
              </a:r>
            </a:p>
          </p:txBody>
        </p:sp>
        <p:sp>
          <p:nvSpPr>
            <p:cNvPr id="74773" name="Oval 8"/>
            <p:cNvSpPr>
              <a:spLocks noChangeArrowheads="1"/>
            </p:cNvSpPr>
            <p:nvPr/>
          </p:nvSpPr>
          <p:spPr bwMode="auto">
            <a:xfrm>
              <a:off x="952" y="2500"/>
              <a:ext cx="408" cy="340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tr-TR" sz="2000" b="0" dirty="0">
                  <a:solidFill>
                    <a:schemeClr val="bg1"/>
                  </a:solidFill>
                </a:rPr>
                <a:t>D</a:t>
              </a:r>
              <a:r>
                <a:rPr lang="en-US" sz="2000" b="0" baseline="-2500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74774" name="Oval 9"/>
            <p:cNvSpPr>
              <a:spLocks noChangeArrowheads="1"/>
            </p:cNvSpPr>
            <p:nvPr/>
          </p:nvSpPr>
          <p:spPr bwMode="auto">
            <a:xfrm>
              <a:off x="2925" y="2500"/>
              <a:ext cx="408" cy="340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tr-TR" sz="2000" b="0" dirty="0">
                  <a:solidFill>
                    <a:schemeClr val="bg1"/>
                  </a:solidFill>
                </a:rPr>
                <a:t>D</a:t>
              </a:r>
              <a:r>
                <a:rPr lang="en-US" sz="2000" b="0" baseline="-25000" dirty="0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74775" name="Oval 10"/>
            <p:cNvSpPr>
              <a:spLocks noChangeArrowheads="1"/>
            </p:cNvSpPr>
            <p:nvPr/>
          </p:nvSpPr>
          <p:spPr bwMode="auto">
            <a:xfrm>
              <a:off x="952" y="3113"/>
              <a:ext cx="408" cy="340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tr-TR" sz="2000" b="0" dirty="0">
                  <a:solidFill>
                    <a:schemeClr val="bg1"/>
                  </a:solidFill>
                </a:rPr>
                <a:t>D</a:t>
              </a:r>
              <a:r>
                <a:rPr lang="en-US" sz="2000" b="0" baseline="-25000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74776" name="Oval 11"/>
            <p:cNvSpPr>
              <a:spLocks noChangeArrowheads="1"/>
            </p:cNvSpPr>
            <p:nvPr/>
          </p:nvSpPr>
          <p:spPr bwMode="auto">
            <a:xfrm>
              <a:off x="2925" y="3113"/>
              <a:ext cx="408" cy="340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tr-TR" sz="2000" b="0" dirty="0">
                  <a:solidFill>
                    <a:schemeClr val="bg1"/>
                  </a:solidFill>
                </a:rPr>
                <a:t>D</a:t>
              </a:r>
              <a:r>
                <a:rPr lang="en-US" sz="2000" b="0" baseline="-25000" dirty="0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74777" name="Oval 12"/>
            <p:cNvSpPr>
              <a:spLocks noChangeArrowheads="1"/>
            </p:cNvSpPr>
            <p:nvPr/>
          </p:nvSpPr>
          <p:spPr bwMode="auto">
            <a:xfrm>
              <a:off x="1905" y="3453"/>
              <a:ext cx="408" cy="340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tr-TR" sz="2000" b="0" dirty="0">
                  <a:solidFill>
                    <a:schemeClr val="bg1"/>
                  </a:solidFill>
                </a:rPr>
                <a:t>D</a:t>
              </a:r>
              <a:r>
                <a:rPr lang="en-US" sz="2000" b="0" baseline="-25000" dirty="0">
                  <a:solidFill>
                    <a:schemeClr val="bg1"/>
                  </a:solidFill>
                </a:rPr>
                <a:t>4</a:t>
              </a:r>
            </a:p>
          </p:txBody>
        </p:sp>
      </p:grpSp>
      <p:grpSp>
        <p:nvGrpSpPr>
          <p:cNvPr id="3" name="Group 26"/>
          <p:cNvGrpSpPr>
            <a:grpSpLocks/>
          </p:cNvGrpSpPr>
          <p:nvPr/>
        </p:nvGrpSpPr>
        <p:grpSpPr bwMode="auto">
          <a:xfrm>
            <a:off x="1835150" y="2565400"/>
            <a:ext cx="3132138" cy="3240088"/>
            <a:chOff x="1156" y="1616"/>
            <a:chExt cx="1973" cy="2041"/>
          </a:xfrm>
        </p:grpSpPr>
        <p:sp>
          <p:nvSpPr>
            <p:cNvPr id="74762" name="Line 13"/>
            <p:cNvSpPr>
              <a:spLocks noChangeShapeType="1"/>
            </p:cNvSpPr>
            <p:nvPr/>
          </p:nvSpPr>
          <p:spPr bwMode="auto">
            <a:xfrm flipH="1">
              <a:off x="1360" y="1616"/>
              <a:ext cx="545" cy="3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763" name="Line 14"/>
            <p:cNvSpPr>
              <a:spLocks noChangeShapeType="1"/>
            </p:cNvSpPr>
            <p:nvPr/>
          </p:nvSpPr>
          <p:spPr bwMode="auto">
            <a:xfrm>
              <a:off x="1156" y="2205"/>
              <a:ext cx="0" cy="29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764" name="Line 15"/>
            <p:cNvSpPr>
              <a:spLocks noChangeShapeType="1"/>
            </p:cNvSpPr>
            <p:nvPr/>
          </p:nvSpPr>
          <p:spPr bwMode="auto">
            <a:xfrm>
              <a:off x="1156" y="2840"/>
              <a:ext cx="0" cy="27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765" name="Line 16"/>
            <p:cNvSpPr>
              <a:spLocks noChangeShapeType="1"/>
            </p:cNvSpPr>
            <p:nvPr/>
          </p:nvSpPr>
          <p:spPr bwMode="auto">
            <a:xfrm>
              <a:off x="1156" y="3453"/>
              <a:ext cx="749" cy="20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766" name="Line 17"/>
            <p:cNvSpPr>
              <a:spLocks noChangeShapeType="1"/>
            </p:cNvSpPr>
            <p:nvPr/>
          </p:nvSpPr>
          <p:spPr bwMode="auto">
            <a:xfrm flipV="1">
              <a:off x="2313" y="3453"/>
              <a:ext cx="816" cy="20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767" name="Line 18"/>
            <p:cNvSpPr>
              <a:spLocks noChangeShapeType="1"/>
            </p:cNvSpPr>
            <p:nvPr/>
          </p:nvSpPr>
          <p:spPr bwMode="auto">
            <a:xfrm flipV="1">
              <a:off x="3129" y="2840"/>
              <a:ext cx="0" cy="27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768" name="Line 19"/>
            <p:cNvSpPr>
              <a:spLocks noChangeShapeType="1"/>
            </p:cNvSpPr>
            <p:nvPr/>
          </p:nvSpPr>
          <p:spPr bwMode="auto">
            <a:xfrm flipV="1">
              <a:off x="3129" y="2205"/>
              <a:ext cx="0" cy="29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769" name="Line 20"/>
            <p:cNvSpPr>
              <a:spLocks noChangeShapeType="1"/>
            </p:cNvSpPr>
            <p:nvPr/>
          </p:nvSpPr>
          <p:spPr bwMode="auto">
            <a:xfrm flipH="1" flipV="1">
              <a:off x="2313" y="1616"/>
              <a:ext cx="816" cy="24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68309" name="Text Box 21"/>
          <p:cNvSpPr txBox="1">
            <a:spLocks noChangeArrowheads="1"/>
          </p:cNvSpPr>
          <p:nvPr/>
        </p:nvSpPr>
        <p:spPr bwMode="auto">
          <a:xfrm>
            <a:off x="5724525" y="2241550"/>
            <a:ext cx="319330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 dirty="0"/>
              <a:t>How many flip-flops?</a:t>
            </a:r>
          </a:p>
        </p:txBody>
      </p:sp>
      <p:sp>
        <p:nvSpPr>
          <p:cNvPr id="268310" name="Text Box 22"/>
          <p:cNvSpPr txBox="1">
            <a:spLocks noChangeArrowheads="1"/>
          </p:cNvSpPr>
          <p:nvPr/>
        </p:nvSpPr>
        <p:spPr bwMode="auto">
          <a:xfrm>
            <a:off x="6008688" y="3165475"/>
            <a:ext cx="2837736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231775" indent="-231775"/>
            <a:r>
              <a:rPr lang="en-US" b="0" dirty="0"/>
              <a:t>State assignments</a:t>
            </a:r>
          </a:p>
          <a:p>
            <a:pPr marL="231775" indent="-231775"/>
            <a:endParaRPr lang="en-US" b="0" dirty="0"/>
          </a:p>
          <a:p>
            <a:pPr marL="231775" indent="-231775">
              <a:buFontTx/>
              <a:buChar char="•"/>
            </a:pPr>
            <a:r>
              <a:rPr lang="tr-TR" b="0" dirty="0">
                <a:latin typeface="Courier New" pitchFamily="49" charset="0"/>
              </a:rPr>
              <a:t>D</a:t>
            </a:r>
            <a:r>
              <a:rPr lang="en-US" b="0" baseline="-25000" dirty="0">
                <a:latin typeface="Courier New" pitchFamily="49" charset="0"/>
              </a:rPr>
              <a:t>0</a:t>
            </a:r>
            <a:r>
              <a:rPr lang="en-US" b="0" dirty="0">
                <a:latin typeface="Courier New" pitchFamily="49" charset="0"/>
              </a:rPr>
              <a:t> </a:t>
            </a:r>
            <a:r>
              <a:rPr lang="en-US" b="0" dirty="0">
                <a:latin typeface="Courier New" pitchFamily="49" charset="0"/>
                <a:sym typeface="Wingdings" pitchFamily="2" charset="2"/>
              </a:rPr>
              <a:t> 000</a:t>
            </a:r>
          </a:p>
          <a:p>
            <a:pPr marL="231775" indent="-231775">
              <a:buFontTx/>
              <a:buChar char="•"/>
            </a:pPr>
            <a:r>
              <a:rPr lang="tr-TR" b="0" dirty="0">
                <a:latin typeface="Courier New" pitchFamily="49" charset="0"/>
              </a:rPr>
              <a:t>D</a:t>
            </a:r>
            <a:r>
              <a:rPr lang="en-US" b="0" baseline="-25000" dirty="0">
                <a:latin typeface="Courier New" pitchFamily="49" charset="0"/>
              </a:rPr>
              <a:t>1</a:t>
            </a:r>
            <a:r>
              <a:rPr lang="en-US" b="0" dirty="0">
                <a:latin typeface="Courier New" pitchFamily="49" charset="0"/>
              </a:rPr>
              <a:t> </a:t>
            </a:r>
            <a:r>
              <a:rPr lang="en-US" b="0" dirty="0">
                <a:latin typeface="Courier New" pitchFamily="49" charset="0"/>
                <a:sym typeface="Wingdings" pitchFamily="2" charset="2"/>
              </a:rPr>
              <a:t> 001</a:t>
            </a:r>
          </a:p>
          <a:p>
            <a:pPr marL="231775" indent="-231775">
              <a:buFontTx/>
              <a:buChar char="•"/>
            </a:pPr>
            <a:r>
              <a:rPr lang="tr-TR" b="0" dirty="0">
                <a:latin typeface="Courier New" pitchFamily="49" charset="0"/>
              </a:rPr>
              <a:t>D</a:t>
            </a:r>
            <a:r>
              <a:rPr lang="en-US" b="0" baseline="-25000" dirty="0">
                <a:latin typeface="Courier New" pitchFamily="49" charset="0"/>
              </a:rPr>
              <a:t>2</a:t>
            </a:r>
            <a:r>
              <a:rPr lang="en-US" b="0" dirty="0">
                <a:latin typeface="Courier New" pitchFamily="49" charset="0"/>
              </a:rPr>
              <a:t> </a:t>
            </a:r>
            <a:r>
              <a:rPr lang="en-US" b="0" dirty="0">
                <a:latin typeface="Courier New" pitchFamily="49" charset="0"/>
                <a:sym typeface="Wingdings" pitchFamily="2" charset="2"/>
              </a:rPr>
              <a:t> 010</a:t>
            </a:r>
          </a:p>
          <a:p>
            <a:pPr marL="231775" indent="-231775">
              <a:buFontTx/>
              <a:buChar char="•"/>
            </a:pPr>
            <a:r>
              <a:rPr lang="en-US" b="0" dirty="0">
                <a:latin typeface="Courier New" pitchFamily="49" charset="0"/>
              </a:rPr>
              <a:t>...</a:t>
            </a:r>
          </a:p>
          <a:p>
            <a:pPr marL="231775" indent="-231775">
              <a:buFontTx/>
              <a:buChar char="•"/>
            </a:pPr>
            <a:r>
              <a:rPr lang="tr-TR" b="0" dirty="0">
                <a:latin typeface="Courier New" pitchFamily="49" charset="0"/>
              </a:rPr>
              <a:t>D</a:t>
            </a:r>
            <a:r>
              <a:rPr lang="en-US" b="0" baseline="-25000" dirty="0">
                <a:latin typeface="Courier New" pitchFamily="49" charset="0"/>
              </a:rPr>
              <a:t>7</a:t>
            </a:r>
            <a:r>
              <a:rPr lang="en-US" b="0" dirty="0">
                <a:latin typeface="Courier New" pitchFamily="49" charset="0"/>
              </a:rPr>
              <a:t> </a:t>
            </a:r>
            <a:r>
              <a:rPr lang="en-US" b="0" dirty="0">
                <a:latin typeface="Courier New" pitchFamily="49" charset="0"/>
                <a:sym typeface="Wingdings" pitchFamily="2" charset="2"/>
              </a:rPr>
              <a:t> 111</a:t>
            </a:r>
            <a:endParaRPr lang="en-US" b="0" dirty="0">
              <a:latin typeface="Courier New" pitchFamily="49" charset="0"/>
            </a:endParaRPr>
          </a:p>
        </p:txBody>
      </p:sp>
      <p:sp>
        <p:nvSpPr>
          <p:cNvPr id="268312" name="Text Box 24"/>
          <p:cNvSpPr txBox="1">
            <a:spLocks noChangeArrowheads="1"/>
          </p:cNvSpPr>
          <p:nvPr/>
        </p:nvSpPr>
        <p:spPr bwMode="auto">
          <a:xfrm>
            <a:off x="2159000" y="6176963"/>
            <a:ext cx="262909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0" dirty="0"/>
              <a:t>State Diagram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8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68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68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68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68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8291" grpId="0" build="p" bldLvl="2"/>
      <p:bldP spid="268309" grpId="0"/>
      <p:bldP spid="268310" grpId="0"/>
      <p:bldP spid="268312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Synthesis with T Flip-Flops 2/4</a:t>
            </a:r>
          </a:p>
        </p:txBody>
      </p:sp>
      <p:sp>
        <p:nvSpPr>
          <p:cNvPr id="27033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560513"/>
            <a:ext cx="8763000" cy="56197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State Table</a:t>
            </a:r>
          </a:p>
        </p:txBody>
      </p:sp>
      <p:sp>
        <p:nvSpPr>
          <p:cNvPr id="757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82B6925-5E30-43B1-ABA3-E477EC18F112}" type="slidenum">
              <a:rPr lang="en-US" altLang="en-US" smtClean="0"/>
              <a:pPr/>
              <a:t>55</a:t>
            </a:fld>
            <a:endParaRPr lang="en-US" altLang="en-US"/>
          </a:p>
        </p:txBody>
      </p:sp>
      <p:grpSp>
        <p:nvGrpSpPr>
          <p:cNvPr id="2" name="Group 361"/>
          <p:cNvGrpSpPr>
            <a:grpSpLocks/>
          </p:cNvGrpSpPr>
          <p:nvPr/>
        </p:nvGrpSpPr>
        <p:grpSpPr bwMode="auto">
          <a:xfrm>
            <a:off x="3095625" y="3489325"/>
            <a:ext cx="2700338" cy="3189288"/>
            <a:chOff x="1950" y="1887"/>
            <a:chExt cx="1701" cy="2009"/>
          </a:xfrm>
        </p:grpSpPr>
        <p:sp>
          <p:nvSpPr>
            <p:cNvPr id="75836" name="Rectangle 91"/>
            <p:cNvSpPr>
              <a:spLocks noChangeArrowheads="1"/>
            </p:cNvSpPr>
            <p:nvPr/>
          </p:nvSpPr>
          <p:spPr bwMode="auto">
            <a:xfrm>
              <a:off x="3084" y="3609"/>
              <a:ext cx="567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b="0"/>
                <a:t>0</a:t>
              </a:r>
            </a:p>
          </p:txBody>
        </p:sp>
        <p:sp>
          <p:nvSpPr>
            <p:cNvPr id="75837" name="Rectangle 90"/>
            <p:cNvSpPr>
              <a:spLocks noChangeArrowheads="1"/>
            </p:cNvSpPr>
            <p:nvPr/>
          </p:nvSpPr>
          <p:spPr bwMode="auto">
            <a:xfrm>
              <a:off x="2517" y="3609"/>
              <a:ext cx="567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b="0"/>
                <a:t>0</a:t>
              </a:r>
            </a:p>
          </p:txBody>
        </p:sp>
        <p:sp>
          <p:nvSpPr>
            <p:cNvPr id="75838" name="Rectangle 89"/>
            <p:cNvSpPr>
              <a:spLocks noChangeArrowheads="1"/>
            </p:cNvSpPr>
            <p:nvPr/>
          </p:nvSpPr>
          <p:spPr bwMode="auto">
            <a:xfrm>
              <a:off x="1950" y="3609"/>
              <a:ext cx="567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b="0"/>
                <a:t>0</a:t>
              </a:r>
            </a:p>
          </p:txBody>
        </p:sp>
        <p:sp>
          <p:nvSpPr>
            <p:cNvPr id="75839" name="Rectangle 82"/>
            <p:cNvSpPr>
              <a:spLocks noChangeArrowheads="1"/>
            </p:cNvSpPr>
            <p:nvPr/>
          </p:nvSpPr>
          <p:spPr bwMode="auto">
            <a:xfrm>
              <a:off x="3084" y="3322"/>
              <a:ext cx="567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b="0"/>
                <a:t>1</a:t>
              </a:r>
            </a:p>
          </p:txBody>
        </p:sp>
        <p:sp>
          <p:nvSpPr>
            <p:cNvPr id="75840" name="Rectangle 81"/>
            <p:cNvSpPr>
              <a:spLocks noChangeArrowheads="1"/>
            </p:cNvSpPr>
            <p:nvPr/>
          </p:nvSpPr>
          <p:spPr bwMode="auto">
            <a:xfrm>
              <a:off x="2517" y="3322"/>
              <a:ext cx="567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b="0"/>
                <a:t>1</a:t>
              </a:r>
            </a:p>
          </p:txBody>
        </p:sp>
        <p:sp>
          <p:nvSpPr>
            <p:cNvPr id="75841" name="Rectangle 80"/>
            <p:cNvSpPr>
              <a:spLocks noChangeArrowheads="1"/>
            </p:cNvSpPr>
            <p:nvPr/>
          </p:nvSpPr>
          <p:spPr bwMode="auto">
            <a:xfrm>
              <a:off x="1950" y="3322"/>
              <a:ext cx="567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b="0"/>
                <a:t>1</a:t>
              </a:r>
            </a:p>
          </p:txBody>
        </p:sp>
        <p:sp>
          <p:nvSpPr>
            <p:cNvPr id="75842" name="Rectangle 73"/>
            <p:cNvSpPr>
              <a:spLocks noChangeArrowheads="1"/>
            </p:cNvSpPr>
            <p:nvPr/>
          </p:nvSpPr>
          <p:spPr bwMode="auto">
            <a:xfrm>
              <a:off x="3084" y="3035"/>
              <a:ext cx="567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b="0"/>
                <a:t>0</a:t>
              </a:r>
            </a:p>
          </p:txBody>
        </p:sp>
        <p:sp>
          <p:nvSpPr>
            <p:cNvPr id="75843" name="Rectangle 72"/>
            <p:cNvSpPr>
              <a:spLocks noChangeArrowheads="1"/>
            </p:cNvSpPr>
            <p:nvPr/>
          </p:nvSpPr>
          <p:spPr bwMode="auto">
            <a:xfrm>
              <a:off x="2517" y="3035"/>
              <a:ext cx="567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b="0"/>
                <a:t>1</a:t>
              </a:r>
            </a:p>
          </p:txBody>
        </p:sp>
        <p:sp>
          <p:nvSpPr>
            <p:cNvPr id="75844" name="Rectangle 71"/>
            <p:cNvSpPr>
              <a:spLocks noChangeArrowheads="1"/>
            </p:cNvSpPr>
            <p:nvPr/>
          </p:nvSpPr>
          <p:spPr bwMode="auto">
            <a:xfrm>
              <a:off x="1950" y="3035"/>
              <a:ext cx="567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b="0"/>
                <a:t>1</a:t>
              </a:r>
            </a:p>
          </p:txBody>
        </p:sp>
        <p:sp>
          <p:nvSpPr>
            <p:cNvPr id="75845" name="Rectangle 64"/>
            <p:cNvSpPr>
              <a:spLocks noChangeArrowheads="1"/>
            </p:cNvSpPr>
            <p:nvPr/>
          </p:nvSpPr>
          <p:spPr bwMode="auto">
            <a:xfrm>
              <a:off x="3084" y="2748"/>
              <a:ext cx="567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b="0"/>
                <a:t>1</a:t>
              </a:r>
            </a:p>
          </p:txBody>
        </p:sp>
        <p:sp>
          <p:nvSpPr>
            <p:cNvPr id="75846" name="Rectangle 63"/>
            <p:cNvSpPr>
              <a:spLocks noChangeArrowheads="1"/>
            </p:cNvSpPr>
            <p:nvPr/>
          </p:nvSpPr>
          <p:spPr bwMode="auto">
            <a:xfrm>
              <a:off x="2517" y="2748"/>
              <a:ext cx="567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b="0"/>
                <a:t>0</a:t>
              </a:r>
            </a:p>
          </p:txBody>
        </p:sp>
        <p:sp>
          <p:nvSpPr>
            <p:cNvPr id="75847" name="Rectangle 62"/>
            <p:cNvSpPr>
              <a:spLocks noChangeArrowheads="1"/>
            </p:cNvSpPr>
            <p:nvPr/>
          </p:nvSpPr>
          <p:spPr bwMode="auto">
            <a:xfrm>
              <a:off x="1950" y="2748"/>
              <a:ext cx="567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b="0"/>
                <a:t>1</a:t>
              </a:r>
            </a:p>
          </p:txBody>
        </p:sp>
        <p:sp>
          <p:nvSpPr>
            <p:cNvPr id="75848" name="Rectangle 55"/>
            <p:cNvSpPr>
              <a:spLocks noChangeArrowheads="1"/>
            </p:cNvSpPr>
            <p:nvPr/>
          </p:nvSpPr>
          <p:spPr bwMode="auto">
            <a:xfrm>
              <a:off x="3084" y="2461"/>
              <a:ext cx="567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b="0"/>
                <a:t>0</a:t>
              </a:r>
            </a:p>
          </p:txBody>
        </p:sp>
        <p:sp>
          <p:nvSpPr>
            <p:cNvPr id="75849" name="Rectangle 54"/>
            <p:cNvSpPr>
              <a:spLocks noChangeArrowheads="1"/>
            </p:cNvSpPr>
            <p:nvPr/>
          </p:nvSpPr>
          <p:spPr bwMode="auto">
            <a:xfrm>
              <a:off x="2517" y="2461"/>
              <a:ext cx="567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b="0"/>
                <a:t>0</a:t>
              </a:r>
            </a:p>
          </p:txBody>
        </p:sp>
        <p:sp>
          <p:nvSpPr>
            <p:cNvPr id="75850" name="Rectangle 53"/>
            <p:cNvSpPr>
              <a:spLocks noChangeArrowheads="1"/>
            </p:cNvSpPr>
            <p:nvPr/>
          </p:nvSpPr>
          <p:spPr bwMode="auto">
            <a:xfrm>
              <a:off x="1950" y="2461"/>
              <a:ext cx="567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b="0" dirty="0"/>
                <a:t>1</a:t>
              </a:r>
            </a:p>
          </p:txBody>
        </p:sp>
        <p:sp>
          <p:nvSpPr>
            <p:cNvPr id="75851" name="Rectangle 46"/>
            <p:cNvSpPr>
              <a:spLocks noChangeArrowheads="1"/>
            </p:cNvSpPr>
            <p:nvPr/>
          </p:nvSpPr>
          <p:spPr bwMode="auto">
            <a:xfrm>
              <a:off x="3084" y="2174"/>
              <a:ext cx="567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b="0"/>
                <a:t>1</a:t>
              </a:r>
            </a:p>
          </p:txBody>
        </p:sp>
        <p:sp>
          <p:nvSpPr>
            <p:cNvPr id="75852" name="Rectangle 45"/>
            <p:cNvSpPr>
              <a:spLocks noChangeArrowheads="1"/>
            </p:cNvSpPr>
            <p:nvPr/>
          </p:nvSpPr>
          <p:spPr bwMode="auto">
            <a:xfrm>
              <a:off x="2517" y="2174"/>
              <a:ext cx="567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b="0"/>
                <a:t>1</a:t>
              </a:r>
            </a:p>
          </p:txBody>
        </p:sp>
        <p:sp>
          <p:nvSpPr>
            <p:cNvPr id="75853" name="Rectangle 44"/>
            <p:cNvSpPr>
              <a:spLocks noChangeArrowheads="1"/>
            </p:cNvSpPr>
            <p:nvPr/>
          </p:nvSpPr>
          <p:spPr bwMode="auto">
            <a:xfrm>
              <a:off x="1950" y="2174"/>
              <a:ext cx="567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b="0" dirty="0"/>
                <a:t>0</a:t>
              </a:r>
            </a:p>
          </p:txBody>
        </p:sp>
        <p:grpSp>
          <p:nvGrpSpPr>
            <p:cNvPr id="75854" name="Group 360"/>
            <p:cNvGrpSpPr>
              <a:grpSpLocks/>
            </p:cNvGrpSpPr>
            <p:nvPr/>
          </p:nvGrpSpPr>
          <p:grpSpPr bwMode="auto">
            <a:xfrm>
              <a:off x="1950" y="1887"/>
              <a:ext cx="1701" cy="287"/>
              <a:chOff x="1950" y="1887"/>
              <a:chExt cx="1701" cy="287"/>
            </a:xfrm>
          </p:grpSpPr>
          <p:sp>
            <p:nvSpPr>
              <p:cNvPr id="75855" name="Rectangle 37"/>
              <p:cNvSpPr>
                <a:spLocks noChangeArrowheads="1"/>
              </p:cNvSpPr>
              <p:nvPr/>
            </p:nvSpPr>
            <p:spPr bwMode="auto">
              <a:xfrm>
                <a:off x="3084" y="1887"/>
                <a:ext cx="567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b="0"/>
                  <a:t>0</a:t>
                </a:r>
              </a:p>
            </p:txBody>
          </p:sp>
          <p:sp>
            <p:nvSpPr>
              <p:cNvPr id="75856" name="Rectangle 36"/>
              <p:cNvSpPr>
                <a:spLocks noChangeArrowheads="1"/>
              </p:cNvSpPr>
              <p:nvPr/>
            </p:nvSpPr>
            <p:spPr bwMode="auto">
              <a:xfrm>
                <a:off x="2517" y="1887"/>
                <a:ext cx="567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b="0"/>
                  <a:t>1</a:t>
                </a:r>
              </a:p>
            </p:txBody>
          </p:sp>
          <p:sp>
            <p:nvSpPr>
              <p:cNvPr id="75857" name="Rectangle 35"/>
              <p:cNvSpPr>
                <a:spLocks noChangeArrowheads="1"/>
              </p:cNvSpPr>
              <p:nvPr/>
            </p:nvSpPr>
            <p:spPr bwMode="auto">
              <a:xfrm>
                <a:off x="1950" y="1887"/>
                <a:ext cx="567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b="0" dirty="0"/>
                  <a:t>0</a:t>
                </a:r>
              </a:p>
            </p:txBody>
          </p:sp>
        </p:grpSp>
      </p:grpSp>
      <p:grpSp>
        <p:nvGrpSpPr>
          <p:cNvPr id="4" name="Group 359"/>
          <p:cNvGrpSpPr>
            <a:grpSpLocks/>
          </p:cNvGrpSpPr>
          <p:nvPr/>
        </p:nvGrpSpPr>
        <p:grpSpPr bwMode="auto">
          <a:xfrm>
            <a:off x="3095625" y="3033713"/>
            <a:ext cx="2700338" cy="455612"/>
            <a:chOff x="1950" y="1600"/>
            <a:chExt cx="1701" cy="287"/>
          </a:xfrm>
        </p:grpSpPr>
        <p:sp>
          <p:nvSpPr>
            <p:cNvPr id="75833" name="Rectangle 28"/>
            <p:cNvSpPr>
              <a:spLocks noChangeArrowheads="1"/>
            </p:cNvSpPr>
            <p:nvPr/>
          </p:nvSpPr>
          <p:spPr bwMode="auto">
            <a:xfrm>
              <a:off x="3084" y="1600"/>
              <a:ext cx="567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b="0" dirty="0"/>
                <a:t>1</a:t>
              </a:r>
            </a:p>
          </p:txBody>
        </p:sp>
        <p:sp>
          <p:nvSpPr>
            <p:cNvPr id="75834" name="Rectangle 27"/>
            <p:cNvSpPr>
              <a:spLocks noChangeArrowheads="1"/>
            </p:cNvSpPr>
            <p:nvPr/>
          </p:nvSpPr>
          <p:spPr bwMode="auto">
            <a:xfrm>
              <a:off x="2517" y="1600"/>
              <a:ext cx="567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b="0" dirty="0"/>
                <a:t>0</a:t>
              </a:r>
            </a:p>
          </p:txBody>
        </p:sp>
        <p:sp>
          <p:nvSpPr>
            <p:cNvPr id="75835" name="Rectangle 26"/>
            <p:cNvSpPr>
              <a:spLocks noChangeArrowheads="1"/>
            </p:cNvSpPr>
            <p:nvPr/>
          </p:nvSpPr>
          <p:spPr bwMode="auto">
            <a:xfrm>
              <a:off x="1950" y="1600"/>
              <a:ext cx="567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b="0" dirty="0"/>
                <a:t>0</a:t>
              </a:r>
            </a:p>
          </p:txBody>
        </p:sp>
      </p:grpSp>
      <p:grpSp>
        <p:nvGrpSpPr>
          <p:cNvPr id="5" name="Group 358"/>
          <p:cNvGrpSpPr>
            <a:grpSpLocks/>
          </p:cNvGrpSpPr>
          <p:nvPr/>
        </p:nvGrpSpPr>
        <p:grpSpPr bwMode="auto">
          <a:xfrm>
            <a:off x="395288" y="3033713"/>
            <a:ext cx="2700337" cy="3644900"/>
            <a:chOff x="249" y="1600"/>
            <a:chExt cx="1701" cy="2296"/>
          </a:xfrm>
        </p:grpSpPr>
        <p:sp>
          <p:nvSpPr>
            <p:cNvPr id="75809" name="Rectangle 88"/>
            <p:cNvSpPr>
              <a:spLocks noChangeArrowheads="1"/>
            </p:cNvSpPr>
            <p:nvPr/>
          </p:nvSpPr>
          <p:spPr bwMode="auto">
            <a:xfrm>
              <a:off x="1383" y="3609"/>
              <a:ext cx="567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b="0"/>
                <a:t>1</a:t>
              </a:r>
            </a:p>
          </p:txBody>
        </p:sp>
        <p:sp>
          <p:nvSpPr>
            <p:cNvPr id="75810" name="Rectangle 87"/>
            <p:cNvSpPr>
              <a:spLocks noChangeArrowheads="1"/>
            </p:cNvSpPr>
            <p:nvPr/>
          </p:nvSpPr>
          <p:spPr bwMode="auto">
            <a:xfrm>
              <a:off x="816" y="3609"/>
              <a:ext cx="567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b="0"/>
                <a:t>1</a:t>
              </a:r>
            </a:p>
          </p:txBody>
        </p:sp>
        <p:sp>
          <p:nvSpPr>
            <p:cNvPr id="75811" name="Rectangle 86"/>
            <p:cNvSpPr>
              <a:spLocks noChangeArrowheads="1"/>
            </p:cNvSpPr>
            <p:nvPr/>
          </p:nvSpPr>
          <p:spPr bwMode="auto">
            <a:xfrm>
              <a:off x="249" y="3609"/>
              <a:ext cx="567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b="0"/>
                <a:t>1</a:t>
              </a:r>
            </a:p>
          </p:txBody>
        </p:sp>
        <p:sp>
          <p:nvSpPr>
            <p:cNvPr id="75812" name="Rectangle 79"/>
            <p:cNvSpPr>
              <a:spLocks noChangeArrowheads="1"/>
            </p:cNvSpPr>
            <p:nvPr/>
          </p:nvSpPr>
          <p:spPr bwMode="auto">
            <a:xfrm>
              <a:off x="1383" y="3322"/>
              <a:ext cx="567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b="0"/>
                <a:t>0</a:t>
              </a:r>
            </a:p>
          </p:txBody>
        </p:sp>
        <p:sp>
          <p:nvSpPr>
            <p:cNvPr id="75813" name="Rectangle 78"/>
            <p:cNvSpPr>
              <a:spLocks noChangeArrowheads="1"/>
            </p:cNvSpPr>
            <p:nvPr/>
          </p:nvSpPr>
          <p:spPr bwMode="auto">
            <a:xfrm>
              <a:off x="816" y="3322"/>
              <a:ext cx="567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b="0"/>
                <a:t>1</a:t>
              </a:r>
            </a:p>
          </p:txBody>
        </p:sp>
        <p:sp>
          <p:nvSpPr>
            <p:cNvPr id="75814" name="Rectangle 77"/>
            <p:cNvSpPr>
              <a:spLocks noChangeArrowheads="1"/>
            </p:cNvSpPr>
            <p:nvPr/>
          </p:nvSpPr>
          <p:spPr bwMode="auto">
            <a:xfrm>
              <a:off x="249" y="3322"/>
              <a:ext cx="567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b="0"/>
                <a:t>1</a:t>
              </a:r>
            </a:p>
          </p:txBody>
        </p:sp>
        <p:sp>
          <p:nvSpPr>
            <p:cNvPr id="75815" name="Rectangle 70"/>
            <p:cNvSpPr>
              <a:spLocks noChangeArrowheads="1"/>
            </p:cNvSpPr>
            <p:nvPr/>
          </p:nvSpPr>
          <p:spPr bwMode="auto">
            <a:xfrm>
              <a:off x="1383" y="3035"/>
              <a:ext cx="567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b="0"/>
                <a:t>1</a:t>
              </a:r>
            </a:p>
          </p:txBody>
        </p:sp>
        <p:sp>
          <p:nvSpPr>
            <p:cNvPr id="75816" name="Rectangle 69"/>
            <p:cNvSpPr>
              <a:spLocks noChangeArrowheads="1"/>
            </p:cNvSpPr>
            <p:nvPr/>
          </p:nvSpPr>
          <p:spPr bwMode="auto">
            <a:xfrm>
              <a:off x="816" y="3035"/>
              <a:ext cx="567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b="0"/>
                <a:t>0</a:t>
              </a:r>
            </a:p>
          </p:txBody>
        </p:sp>
        <p:sp>
          <p:nvSpPr>
            <p:cNvPr id="75817" name="Rectangle 68"/>
            <p:cNvSpPr>
              <a:spLocks noChangeArrowheads="1"/>
            </p:cNvSpPr>
            <p:nvPr/>
          </p:nvSpPr>
          <p:spPr bwMode="auto">
            <a:xfrm>
              <a:off x="249" y="3035"/>
              <a:ext cx="567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b="0"/>
                <a:t>1</a:t>
              </a:r>
            </a:p>
          </p:txBody>
        </p:sp>
        <p:sp>
          <p:nvSpPr>
            <p:cNvPr id="75818" name="Rectangle 61"/>
            <p:cNvSpPr>
              <a:spLocks noChangeArrowheads="1"/>
            </p:cNvSpPr>
            <p:nvPr/>
          </p:nvSpPr>
          <p:spPr bwMode="auto">
            <a:xfrm>
              <a:off x="1383" y="2748"/>
              <a:ext cx="567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b="0"/>
                <a:t>0</a:t>
              </a:r>
            </a:p>
          </p:txBody>
        </p:sp>
        <p:sp>
          <p:nvSpPr>
            <p:cNvPr id="75819" name="Rectangle 60"/>
            <p:cNvSpPr>
              <a:spLocks noChangeArrowheads="1"/>
            </p:cNvSpPr>
            <p:nvPr/>
          </p:nvSpPr>
          <p:spPr bwMode="auto">
            <a:xfrm>
              <a:off x="816" y="2748"/>
              <a:ext cx="567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b="0"/>
                <a:t>0</a:t>
              </a:r>
            </a:p>
          </p:txBody>
        </p:sp>
        <p:sp>
          <p:nvSpPr>
            <p:cNvPr id="75820" name="Rectangle 59"/>
            <p:cNvSpPr>
              <a:spLocks noChangeArrowheads="1"/>
            </p:cNvSpPr>
            <p:nvPr/>
          </p:nvSpPr>
          <p:spPr bwMode="auto">
            <a:xfrm>
              <a:off x="249" y="2748"/>
              <a:ext cx="567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b="0"/>
                <a:t>1</a:t>
              </a:r>
            </a:p>
          </p:txBody>
        </p:sp>
        <p:sp>
          <p:nvSpPr>
            <p:cNvPr id="75821" name="Rectangle 52"/>
            <p:cNvSpPr>
              <a:spLocks noChangeArrowheads="1"/>
            </p:cNvSpPr>
            <p:nvPr/>
          </p:nvSpPr>
          <p:spPr bwMode="auto">
            <a:xfrm>
              <a:off x="1383" y="2461"/>
              <a:ext cx="567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b="0"/>
                <a:t>1</a:t>
              </a:r>
            </a:p>
          </p:txBody>
        </p:sp>
        <p:sp>
          <p:nvSpPr>
            <p:cNvPr id="75822" name="Rectangle 51"/>
            <p:cNvSpPr>
              <a:spLocks noChangeArrowheads="1"/>
            </p:cNvSpPr>
            <p:nvPr/>
          </p:nvSpPr>
          <p:spPr bwMode="auto">
            <a:xfrm>
              <a:off x="816" y="2461"/>
              <a:ext cx="567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b="0"/>
                <a:t>1</a:t>
              </a:r>
            </a:p>
          </p:txBody>
        </p:sp>
        <p:sp>
          <p:nvSpPr>
            <p:cNvPr id="75823" name="Rectangle 50"/>
            <p:cNvSpPr>
              <a:spLocks noChangeArrowheads="1"/>
            </p:cNvSpPr>
            <p:nvPr/>
          </p:nvSpPr>
          <p:spPr bwMode="auto">
            <a:xfrm>
              <a:off x="249" y="2461"/>
              <a:ext cx="567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b="0"/>
                <a:t>0</a:t>
              </a:r>
            </a:p>
          </p:txBody>
        </p:sp>
        <p:sp>
          <p:nvSpPr>
            <p:cNvPr id="75824" name="Rectangle 43"/>
            <p:cNvSpPr>
              <a:spLocks noChangeArrowheads="1"/>
            </p:cNvSpPr>
            <p:nvPr/>
          </p:nvSpPr>
          <p:spPr bwMode="auto">
            <a:xfrm>
              <a:off x="1383" y="2174"/>
              <a:ext cx="567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b="0"/>
                <a:t>0</a:t>
              </a:r>
            </a:p>
          </p:txBody>
        </p:sp>
        <p:sp>
          <p:nvSpPr>
            <p:cNvPr id="75825" name="Rectangle 42"/>
            <p:cNvSpPr>
              <a:spLocks noChangeArrowheads="1"/>
            </p:cNvSpPr>
            <p:nvPr/>
          </p:nvSpPr>
          <p:spPr bwMode="auto">
            <a:xfrm>
              <a:off x="816" y="2174"/>
              <a:ext cx="567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b="0"/>
                <a:t>1</a:t>
              </a:r>
            </a:p>
          </p:txBody>
        </p:sp>
        <p:sp>
          <p:nvSpPr>
            <p:cNvPr id="75826" name="Rectangle 41"/>
            <p:cNvSpPr>
              <a:spLocks noChangeArrowheads="1"/>
            </p:cNvSpPr>
            <p:nvPr/>
          </p:nvSpPr>
          <p:spPr bwMode="auto">
            <a:xfrm>
              <a:off x="249" y="2174"/>
              <a:ext cx="567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b="0"/>
                <a:t>0</a:t>
              </a:r>
            </a:p>
          </p:txBody>
        </p:sp>
        <p:sp>
          <p:nvSpPr>
            <p:cNvPr id="75827" name="Rectangle 34"/>
            <p:cNvSpPr>
              <a:spLocks noChangeArrowheads="1"/>
            </p:cNvSpPr>
            <p:nvPr/>
          </p:nvSpPr>
          <p:spPr bwMode="auto">
            <a:xfrm>
              <a:off x="1383" y="1887"/>
              <a:ext cx="567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b="0"/>
                <a:t>1</a:t>
              </a:r>
            </a:p>
          </p:txBody>
        </p:sp>
        <p:sp>
          <p:nvSpPr>
            <p:cNvPr id="75828" name="Rectangle 33"/>
            <p:cNvSpPr>
              <a:spLocks noChangeArrowheads="1"/>
            </p:cNvSpPr>
            <p:nvPr/>
          </p:nvSpPr>
          <p:spPr bwMode="auto">
            <a:xfrm>
              <a:off x="816" y="1887"/>
              <a:ext cx="567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b="0"/>
                <a:t>0</a:t>
              </a:r>
            </a:p>
          </p:txBody>
        </p:sp>
        <p:sp>
          <p:nvSpPr>
            <p:cNvPr id="75829" name="Rectangle 32"/>
            <p:cNvSpPr>
              <a:spLocks noChangeArrowheads="1"/>
            </p:cNvSpPr>
            <p:nvPr/>
          </p:nvSpPr>
          <p:spPr bwMode="auto">
            <a:xfrm>
              <a:off x="249" y="1887"/>
              <a:ext cx="567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b="0"/>
                <a:t>0</a:t>
              </a:r>
            </a:p>
          </p:txBody>
        </p:sp>
        <p:sp>
          <p:nvSpPr>
            <p:cNvPr id="75830" name="Rectangle 25"/>
            <p:cNvSpPr>
              <a:spLocks noChangeArrowheads="1"/>
            </p:cNvSpPr>
            <p:nvPr/>
          </p:nvSpPr>
          <p:spPr bwMode="auto">
            <a:xfrm>
              <a:off x="1383" y="1600"/>
              <a:ext cx="567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b="0"/>
                <a:t>0</a:t>
              </a:r>
            </a:p>
          </p:txBody>
        </p:sp>
        <p:sp>
          <p:nvSpPr>
            <p:cNvPr id="75831" name="Rectangle 24"/>
            <p:cNvSpPr>
              <a:spLocks noChangeArrowheads="1"/>
            </p:cNvSpPr>
            <p:nvPr/>
          </p:nvSpPr>
          <p:spPr bwMode="auto">
            <a:xfrm>
              <a:off x="816" y="1600"/>
              <a:ext cx="567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b="0"/>
                <a:t>0</a:t>
              </a:r>
            </a:p>
          </p:txBody>
        </p:sp>
        <p:sp>
          <p:nvSpPr>
            <p:cNvPr id="75832" name="Rectangle 23"/>
            <p:cNvSpPr>
              <a:spLocks noChangeArrowheads="1"/>
            </p:cNvSpPr>
            <p:nvPr/>
          </p:nvSpPr>
          <p:spPr bwMode="auto">
            <a:xfrm>
              <a:off x="249" y="1600"/>
              <a:ext cx="567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b="0"/>
                <a:t>0</a:t>
              </a:r>
            </a:p>
          </p:txBody>
        </p:sp>
      </p:grpSp>
      <p:grpSp>
        <p:nvGrpSpPr>
          <p:cNvPr id="6" name="Group 357"/>
          <p:cNvGrpSpPr>
            <a:grpSpLocks/>
          </p:cNvGrpSpPr>
          <p:nvPr/>
        </p:nvGrpSpPr>
        <p:grpSpPr bwMode="auto">
          <a:xfrm>
            <a:off x="395288" y="2578100"/>
            <a:ext cx="8101012" cy="455613"/>
            <a:chOff x="249" y="1313"/>
            <a:chExt cx="5103" cy="287"/>
          </a:xfrm>
        </p:grpSpPr>
        <p:sp>
          <p:nvSpPr>
            <p:cNvPr id="75800" name="Rectangle 22"/>
            <p:cNvSpPr>
              <a:spLocks noChangeArrowheads="1"/>
            </p:cNvSpPr>
            <p:nvPr/>
          </p:nvSpPr>
          <p:spPr bwMode="auto">
            <a:xfrm>
              <a:off x="4785" y="1313"/>
              <a:ext cx="567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b="0"/>
                <a:t>T</a:t>
              </a:r>
              <a:r>
                <a:rPr lang="en-US" b="0" baseline="-25000"/>
                <a:t>0</a:t>
              </a:r>
            </a:p>
          </p:txBody>
        </p:sp>
        <p:sp>
          <p:nvSpPr>
            <p:cNvPr id="75801" name="Rectangle 21"/>
            <p:cNvSpPr>
              <a:spLocks noChangeArrowheads="1"/>
            </p:cNvSpPr>
            <p:nvPr/>
          </p:nvSpPr>
          <p:spPr bwMode="auto">
            <a:xfrm>
              <a:off x="4218" y="1313"/>
              <a:ext cx="567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b="0"/>
                <a:t>T</a:t>
              </a:r>
              <a:r>
                <a:rPr lang="en-US" b="0" baseline="-25000"/>
                <a:t>1</a:t>
              </a:r>
            </a:p>
          </p:txBody>
        </p:sp>
        <p:sp>
          <p:nvSpPr>
            <p:cNvPr id="75802" name="Rectangle 20"/>
            <p:cNvSpPr>
              <a:spLocks noChangeArrowheads="1"/>
            </p:cNvSpPr>
            <p:nvPr/>
          </p:nvSpPr>
          <p:spPr bwMode="auto">
            <a:xfrm>
              <a:off x="3651" y="1313"/>
              <a:ext cx="567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b="0"/>
                <a:t>T</a:t>
              </a:r>
              <a:r>
                <a:rPr lang="en-US" b="0" baseline="-25000"/>
                <a:t>2</a:t>
              </a:r>
            </a:p>
          </p:txBody>
        </p:sp>
        <p:sp>
          <p:nvSpPr>
            <p:cNvPr id="75803" name="Rectangle 19"/>
            <p:cNvSpPr>
              <a:spLocks noChangeArrowheads="1"/>
            </p:cNvSpPr>
            <p:nvPr/>
          </p:nvSpPr>
          <p:spPr bwMode="auto">
            <a:xfrm>
              <a:off x="3084" y="1313"/>
              <a:ext cx="567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tr-TR" b="0" dirty="0"/>
                <a:t>Y</a:t>
              </a:r>
              <a:r>
                <a:rPr lang="en-US" b="0" baseline="-25000" dirty="0"/>
                <a:t>0</a:t>
              </a:r>
            </a:p>
          </p:txBody>
        </p:sp>
        <p:sp>
          <p:nvSpPr>
            <p:cNvPr id="75804" name="Rectangle 18"/>
            <p:cNvSpPr>
              <a:spLocks noChangeArrowheads="1"/>
            </p:cNvSpPr>
            <p:nvPr/>
          </p:nvSpPr>
          <p:spPr bwMode="auto">
            <a:xfrm>
              <a:off x="2517" y="1313"/>
              <a:ext cx="567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tr-TR" b="0" dirty="0"/>
                <a:t>Y</a:t>
              </a:r>
              <a:r>
                <a:rPr lang="en-US" b="0" baseline="-25000" dirty="0"/>
                <a:t>1</a:t>
              </a:r>
            </a:p>
          </p:txBody>
        </p:sp>
        <p:sp>
          <p:nvSpPr>
            <p:cNvPr id="75805" name="Rectangle 17"/>
            <p:cNvSpPr>
              <a:spLocks noChangeArrowheads="1"/>
            </p:cNvSpPr>
            <p:nvPr/>
          </p:nvSpPr>
          <p:spPr bwMode="auto">
            <a:xfrm>
              <a:off x="1950" y="1313"/>
              <a:ext cx="567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tr-TR" b="0" dirty="0"/>
                <a:t>Y</a:t>
              </a:r>
              <a:r>
                <a:rPr lang="en-US" b="0" baseline="-25000" dirty="0"/>
                <a:t>2</a:t>
              </a:r>
            </a:p>
          </p:txBody>
        </p:sp>
        <p:sp>
          <p:nvSpPr>
            <p:cNvPr id="75806" name="Rectangle 16"/>
            <p:cNvSpPr>
              <a:spLocks noChangeArrowheads="1"/>
            </p:cNvSpPr>
            <p:nvPr/>
          </p:nvSpPr>
          <p:spPr bwMode="auto">
            <a:xfrm>
              <a:off x="1383" y="1313"/>
              <a:ext cx="567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tr-TR" b="0" dirty="0"/>
                <a:t>y</a:t>
              </a:r>
              <a:r>
                <a:rPr lang="en-US" b="0" baseline="-25000" dirty="0"/>
                <a:t>0</a:t>
              </a:r>
            </a:p>
          </p:txBody>
        </p:sp>
        <p:sp>
          <p:nvSpPr>
            <p:cNvPr id="75807" name="Rectangle 15"/>
            <p:cNvSpPr>
              <a:spLocks noChangeArrowheads="1"/>
            </p:cNvSpPr>
            <p:nvPr/>
          </p:nvSpPr>
          <p:spPr bwMode="auto">
            <a:xfrm>
              <a:off x="816" y="1313"/>
              <a:ext cx="567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tr-TR" b="0" dirty="0"/>
                <a:t>y</a:t>
              </a:r>
              <a:r>
                <a:rPr lang="en-US" b="0" baseline="-25000" dirty="0"/>
                <a:t>1</a:t>
              </a:r>
            </a:p>
          </p:txBody>
        </p:sp>
        <p:sp>
          <p:nvSpPr>
            <p:cNvPr id="75808" name="Rectangle 14"/>
            <p:cNvSpPr>
              <a:spLocks noChangeArrowheads="1"/>
            </p:cNvSpPr>
            <p:nvPr/>
          </p:nvSpPr>
          <p:spPr bwMode="auto">
            <a:xfrm>
              <a:off x="249" y="1313"/>
              <a:ext cx="567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tr-TR" b="0" dirty="0"/>
                <a:t>y</a:t>
              </a:r>
              <a:r>
                <a:rPr lang="en-US" b="0" baseline="-25000" dirty="0"/>
                <a:t>2</a:t>
              </a:r>
            </a:p>
          </p:txBody>
        </p:sp>
      </p:grpSp>
      <p:grpSp>
        <p:nvGrpSpPr>
          <p:cNvPr id="7" name="Group 356"/>
          <p:cNvGrpSpPr>
            <a:grpSpLocks/>
          </p:cNvGrpSpPr>
          <p:nvPr/>
        </p:nvGrpSpPr>
        <p:grpSpPr bwMode="auto">
          <a:xfrm>
            <a:off x="395288" y="2122488"/>
            <a:ext cx="8101012" cy="4556125"/>
            <a:chOff x="249" y="1026"/>
            <a:chExt cx="5103" cy="2870"/>
          </a:xfrm>
        </p:grpSpPr>
        <p:sp>
          <p:nvSpPr>
            <p:cNvPr id="75787" name="Line 106"/>
            <p:cNvSpPr>
              <a:spLocks noChangeShapeType="1"/>
            </p:cNvSpPr>
            <p:nvPr/>
          </p:nvSpPr>
          <p:spPr bwMode="auto">
            <a:xfrm>
              <a:off x="249" y="1026"/>
              <a:ext cx="0" cy="28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75788" name="Group 355"/>
            <p:cNvGrpSpPr>
              <a:grpSpLocks/>
            </p:cNvGrpSpPr>
            <p:nvPr/>
          </p:nvGrpSpPr>
          <p:grpSpPr bwMode="auto">
            <a:xfrm>
              <a:off x="249" y="1026"/>
              <a:ext cx="5103" cy="2870"/>
              <a:chOff x="249" y="1026"/>
              <a:chExt cx="5103" cy="2870"/>
            </a:xfrm>
          </p:grpSpPr>
          <p:sp>
            <p:nvSpPr>
              <p:cNvPr id="75790" name="Rectangle 11"/>
              <p:cNvSpPr>
                <a:spLocks noChangeArrowheads="1"/>
              </p:cNvSpPr>
              <p:nvPr/>
            </p:nvSpPr>
            <p:spPr bwMode="auto">
              <a:xfrm>
                <a:off x="3651" y="1026"/>
                <a:ext cx="1701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b="0" dirty="0"/>
                  <a:t>FF inputs</a:t>
                </a:r>
              </a:p>
            </p:txBody>
          </p:sp>
          <p:sp>
            <p:nvSpPr>
              <p:cNvPr id="75791" name="Rectangle 8"/>
              <p:cNvSpPr>
                <a:spLocks noChangeArrowheads="1"/>
              </p:cNvSpPr>
              <p:nvPr/>
            </p:nvSpPr>
            <p:spPr bwMode="auto">
              <a:xfrm>
                <a:off x="1950" y="1026"/>
                <a:ext cx="1701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b="0" dirty="0"/>
                  <a:t>next state</a:t>
                </a:r>
              </a:p>
            </p:txBody>
          </p:sp>
          <p:sp>
            <p:nvSpPr>
              <p:cNvPr id="75792" name="Rectangle 5"/>
              <p:cNvSpPr>
                <a:spLocks noChangeArrowheads="1"/>
              </p:cNvSpPr>
              <p:nvPr/>
            </p:nvSpPr>
            <p:spPr bwMode="auto">
              <a:xfrm>
                <a:off x="249" y="1026"/>
                <a:ext cx="1701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b="0" dirty="0"/>
                  <a:t>present state</a:t>
                </a:r>
              </a:p>
            </p:txBody>
          </p:sp>
          <p:sp>
            <p:nvSpPr>
              <p:cNvPr id="75793" name="Line 95"/>
              <p:cNvSpPr>
                <a:spLocks noChangeShapeType="1"/>
              </p:cNvSpPr>
              <p:nvPr/>
            </p:nvSpPr>
            <p:spPr bwMode="auto">
              <a:xfrm>
                <a:off x="249" y="1026"/>
                <a:ext cx="5103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5794" name="Line 96"/>
              <p:cNvSpPr>
                <a:spLocks noChangeShapeType="1"/>
              </p:cNvSpPr>
              <p:nvPr/>
            </p:nvSpPr>
            <p:spPr bwMode="auto">
              <a:xfrm>
                <a:off x="249" y="1313"/>
                <a:ext cx="510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5795" name="Line 105"/>
              <p:cNvSpPr>
                <a:spLocks noChangeShapeType="1"/>
              </p:cNvSpPr>
              <p:nvPr/>
            </p:nvSpPr>
            <p:spPr bwMode="auto">
              <a:xfrm>
                <a:off x="249" y="3896"/>
                <a:ext cx="5103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5796" name="Line 109"/>
              <p:cNvSpPr>
                <a:spLocks noChangeShapeType="1"/>
              </p:cNvSpPr>
              <p:nvPr/>
            </p:nvSpPr>
            <p:spPr bwMode="auto">
              <a:xfrm>
                <a:off x="1950" y="1026"/>
                <a:ext cx="0" cy="28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5797" name="Line 112"/>
              <p:cNvSpPr>
                <a:spLocks noChangeShapeType="1"/>
              </p:cNvSpPr>
              <p:nvPr/>
            </p:nvSpPr>
            <p:spPr bwMode="auto">
              <a:xfrm>
                <a:off x="3651" y="1026"/>
                <a:ext cx="0" cy="28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5798" name="Line 131"/>
              <p:cNvSpPr>
                <a:spLocks noChangeShapeType="1"/>
              </p:cNvSpPr>
              <p:nvPr/>
            </p:nvSpPr>
            <p:spPr bwMode="auto">
              <a:xfrm>
                <a:off x="249" y="1313"/>
                <a:ext cx="0" cy="258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5799" name="Line 298"/>
              <p:cNvSpPr>
                <a:spLocks noChangeShapeType="1"/>
              </p:cNvSpPr>
              <p:nvPr/>
            </p:nvSpPr>
            <p:spPr bwMode="auto">
              <a:xfrm>
                <a:off x="5352" y="1313"/>
                <a:ext cx="0" cy="258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5789" name="Line 115"/>
            <p:cNvSpPr>
              <a:spLocks noChangeShapeType="1"/>
            </p:cNvSpPr>
            <p:nvPr/>
          </p:nvSpPr>
          <p:spPr bwMode="auto">
            <a:xfrm>
              <a:off x="5352" y="1026"/>
              <a:ext cx="0" cy="28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82" name="Straight Connector 81"/>
          <p:cNvCxnSpPr>
            <a:cxnSpLocks noChangeShapeType="1"/>
          </p:cNvCxnSpPr>
          <p:nvPr/>
        </p:nvCxnSpPr>
        <p:spPr bwMode="auto">
          <a:xfrm>
            <a:off x="395288" y="3033713"/>
            <a:ext cx="8101012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3" name="TextBox 2"/>
          <p:cNvSpPr txBox="1"/>
          <p:nvPr/>
        </p:nvSpPr>
        <p:spPr>
          <a:xfrm>
            <a:off x="6012160" y="3032956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0" dirty="0"/>
              <a:t>0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6015942" y="3416188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0" dirty="0"/>
              <a:t>0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6012160" y="3939443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0" dirty="0"/>
              <a:t>0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6012160" y="4856164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0" dirty="0"/>
              <a:t>0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6012160" y="5338781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0" dirty="0"/>
              <a:t>0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6012160" y="5769260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0" dirty="0"/>
              <a:t>0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6013672" y="4394498"/>
            <a:ext cx="3225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0" dirty="0"/>
              <a:t>1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6012160" y="6171691"/>
            <a:ext cx="3225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0" dirty="0"/>
              <a:t>1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6948264" y="3032956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0" dirty="0"/>
              <a:t>0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6973883" y="3932833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0" dirty="0"/>
              <a:t>0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6948264" y="3416188"/>
            <a:ext cx="3225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0" dirty="0"/>
              <a:t>1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6937475" y="4370992"/>
            <a:ext cx="3225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0" dirty="0"/>
              <a:t>1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6972090" y="4850111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0" dirty="0"/>
              <a:t>0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6985780" y="5338781"/>
            <a:ext cx="3225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0" dirty="0"/>
              <a:t>1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6970902" y="5800446"/>
            <a:ext cx="3374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0" dirty="0"/>
              <a:t>0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6985780" y="6203153"/>
            <a:ext cx="3225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0" dirty="0"/>
              <a:t>1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7836186" y="3032956"/>
            <a:ext cx="3225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0" dirty="0"/>
              <a:t>1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7849876" y="3392996"/>
            <a:ext cx="3225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0" dirty="0"/>
              <a:t>1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7836186" y="3930279"/>
            <a:ext cx="3225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0" dirty="0"/>
              <a:t>1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7849876" y="4371491"/>
            <a:ext cx="3225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0" dirty="0"/>
              <a:t>1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7849876" y="4877116"/>
            <a:ext cx="3225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0" dirty="0"/>
              <a:t>1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7849876" y="5305723"/>
            <a:ext cx="3225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0" dirty="0"/>
              <a:t>1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7849876" y="5769260"/>
            <a:ext cx="3225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0" dirty="0"/>
              <a:t>1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7849876" y="6154476"/>
            <a:ext cx="3225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0" dirty="0"/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0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0339" grpId="0" build="p"/>
      <p:bldP spid="3" grpId="0"/>
      <p:bldP spid="95" grpId="0"/>
      <p:bldP spid="96" grpId="0"/>
      <p:bldP spid="97" grpId="0"/>
      <p:bldP spid="98" grpId="0"/>
      <p:bldP spid="99" grpId="0"/>
      <p:bldP spid="100" grpId="0"/>
      <p:bldP spid="101" grpId="0"/>
      <p:bldP spid="102" grpId="0"/>
      <p:bldP spid="103" grpId="0"/>
      <p:bldP spid="104" grpId="0"/>
      <p:bldP spid="105" grpId="0"/>
      <p:bldP spid="106" grpId="0"/>
      <p:bldP spid="107" grpId="0"/>
      <p:bldP spid="108" grpId="0"/>
      <p:bldP spid="109" grpId="0"/>
      <p:bldP spid="110" grpId="0"/>
      <p:bldP spid="111" grpId="0"/>
      <p:bldP spid="112" grpId="0"/>
      <p:bldP spid="113" grpId="0"/>
      <p:bldP spid="114" grpId="0"/>
      <p:bldP spid="115" grpId="0"/>
      <p:bldP spid="116" grpId="0"/>
      <p:bldP spid="117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/>
          <a:lstStyle/>
          <a:p>
            <a:r>
              <a:rPr lang="en-US" dirty="0"/>
              <a:t>Synthesis with T Flip-Flops 3/4</a:t>
            </a:r>
          </a:p>
        </p:txBody>
      </p:sp>
      <p:sp>
        <p:nvSpPr>
          <p:cNvPr id="27136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763000" cy="633413"/>
          </a:xfrm>
        </p:spPr>
        <p:txBody>
          <a:bodyPr/>
          <a:lstStyle/>
          <a:p>
            <a:r>
              <a:rPr lang="en-US" dirty="0"/>
              <a:t>Flip-Flop input equations</a:t>
            </a:r>
          </a:p>
        </p:txBody>
      </p:sp>
      <p:sp>
        <p:nvSpPr>
          <p:cNvPr id="768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E34EDFE-1252-4473-8D67-C3F2217C64EC}" type="slidenum">
              <a:rPr lang="en-US" altLang="en-US" smtClean="0"/>
              <a:pPr/>
              <a:t>56</a:t>
            </a:fld>
            <a:endParaRPr lang="en-US" altLang="en-US"/>
          </a:p>
        </p:txBody>
      </p:sp>
      <p:graphicFrame>
        <p:nvGraphicFramePr>
          <p:cNvPr id="271403" name="Group 43"/>
          <p:cNvGraphicFramePr>
            <a:graphicFrameLocks noGrp="1"/>
          </p:cNvGraphicFramePr>
          <p:nvPr/>
        </p:nvGraphicFramePr>
        <p:xfrm>
          <a:off x="287338" y="2060575"/>
          <a:ext cx="3790950" cy="1676400"/>
        </p:xfrm>
        <a:graphic>
          <a:graphicData uri="http://schemas.openxmlformats.org/drawingml/2006/table">
            <a:tbl>
              <a:tblPr/>
              <a:tblGrid>
                <a:gridCol w="10175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37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2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3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37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3500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y</a:t>
                      </a:r>
                      <a:r>
                        <a:rPr kumimoji="0" lang="en-US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 </a:t>
                      </a:r>
                      <a:r>
                        <a:rPr kumimoji="0" lang="tr-T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y</a:t>
                      </a:r>
                      <a:r>
                        <a:rPr kumimoji="0" lang="en-US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y</a:t>
                      </a:r>
                      <a:r>
                        <a:rPr kumimoji="0" lang="en-US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2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71399" name="Rectangle 39"/>
          <p:cNvSpPr>
            <a:spLocks noChangeArrowheads="1"/>
          </p:cNvSpPr>
          <p:nvPr/>
        </p:nvSpPr>
        <p:spPr bwMode="auto">
          <a:xfrm>
            <a:off x="1330325" y="4092575"/>
            <a:ext cx="139814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 dirty="0"/>
              <a:t>T</a:t>
            </a:r>
            <a:r>
              <a:rPr lang="en-US" b="0" baseline="-25000" dirty="0"/>
              <a:t>2</a:t>
            </a:r>
            <a:r>
              <a:rPr lang="en-US" b="0" dirty="0"/>
              <a:t> = </a:t>
            </a:r>
            <a:r>
              <a:rPr lang="tr-TR" b="0" dirty="0"/>
              <a:t>y</a:t>
            </a:r>
            <a:r>
              <a:rPr lang="en-US" b="0" baseline="-25000" dirty="0"/>
              <a:t>1</a:t>
            </a:r>
            <a:r>
              <a:rPr lang="tr-TR" b="0" dirty="0"/>
              <a:t>y</a:t>
            </a:r>
            <a:r>
              <a:rPr lang="en-US" b="0" baseline="-25000" dirty="0"/>
              <a:t>0</a:t>
            </a:r>
          </a:p>
        </p:txBody>
      </p:sp>
      <p:graphicFrame>
        <p:nvGraphicFramePr>
          <p:cNvPr id="271404" name="Group 44"/>
          <p:cNvGraphicFramePr>
            <a:graphicFrameLocks noGrp="1"/>
          </p:cNvGraphicFramePr>
          <p:nvPr/>
        </p:nvGraphicFramePr>
        <p:xfrm>
          <a:off x="4716463" y="2060575"/>
          <a:ext cx="3790950" cy="1676400"/>
        </p:xfrm>
        <a:graphic>
          <a:graphicData uri="http://schemas.openxmlformats.org/drawingml/2006/table">
            <a:tbl>
              <a:tblPr/>
              <a:tblGrid>
                <a:gridCol w="10175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37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2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3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37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3500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y</a:t>
                      </a:r>
                      <a:r>
                        <a:rPr kumimoji="0" lang="en-US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 </a:t>
                      </a:r>
                      <a:r>
                        <a:rPr kumimoji="0" lang="tr-T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y</a:t>
                      </a:r>
                      <a:r>
                        <a:rPr kumimoji="0" lang="en-US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y</a:t>
                      </a:r>
                      <a:r>
                        <a:rPr kumimoji="0" lang="en-US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2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71439" name="Rectangle 79"/>
          <p:cNvSpPr>
            <a:spLocks noChangeArrowheads="1"/>
          </p:cNvSpPr>
          <p:nvPr/>
        </p:nvSpPr>
        <p:spPr bwMode="auto">
          <a:xfrm>
            <a:off x="5759450" y="4092575"/>
            <a:ext cx="111280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 dirty="0"/>
              <a:t>T</a:t>
            </a:r>
            <a:r>
              <a:rPr lang="en-US" b="0" baseline="-25000" dirty="0"/>
              <a:t>1</a:t>
            </a:r>
            <a:r>
              <a:rPr lang="en-US" b="0" dirty="0"/>
              <a:t> = </a:t>
            </a:r>
            <a:r>
              <a:rPr lang="tr-TR" b="0" dirty="0"/>
              <a:t>y</a:t>
            </a:r>
            <a:r>
              <a:rPr lang="en-US" b="0" baseline="-25000" dirty="0"/>
              <a:t>0</a:t>
            </a:r>
          </a:p>
        </p:txBody>
      </p:sp>
      <p:sp>
        <p:nvSpPr>
          <p:cNvPr id="271476" name="Rectangle 116"/>
          <p:cNvSpPr>
            <a:spLocks noChangeArrowheads="1"/>
          </p:cNvSpPr>
          <p:nvPr/>
        </p:nvSpPr>
        <p:spPr bwMode="auto">
          <a:xfrm>
            <a:off x="1414463" y="5049838"/>
            <a:ext cx="9890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/>
              <a:t>T</a:t>
            </a:r>
            <a:r>
              <a:rPr lang="en-US" b="0" baseline="-25000"/>
              <a:t>0</a:t>
            </a:r>
            <a:r>
              <a:rPr lang="en-US" b="0"/>
              <a:t> = 1</a:t>
            </a:r>
            <a:endParaRPr lang="en-US" b="0" baseline="-25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1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71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713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71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4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714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71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1363" grpId="0" build="p"/>
      <p:bldP spid="271476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8620"/>
            <a:ext cx="8229600" cy="1143000"/>
          </a:xfrm>
        </p:spPr>
        <p:txBody>
          <a:bodyPr/>
          <a:lstStyle/>
          <a:p>
            <a:r>
              <a:rPr lang="en-US" dirty="0"/>
              <a:t>Synthesis with T Flip-Flops 4/4</a:t>
            </a:r>
          </a:p>
        </p:txBody>
      </p:sp>
      <p:sp>
        <p:nvSpPr>
          <p:cNvPr id="26931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3803650" cy="52546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Circuit</a:t>
            </a:r>
          </a:p>
        </p:txBody>
      </p:sp>
      <p:sp>
        <p:nvSpPr>
          <p:cNvPr id="778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4C8F2FE-7EB9-4296-B6F6-EE70F716A39E}" type="slidenum">
              <a:rPr lang="en-US" altLang="en-US" smtClean="0"/>
              <a:pPr/>
              <a:t>57</a:t>
            </a:fld>
            <a:endParaRPr lang="en-US" altLang="en-US"/>
          </a:p>
        </p:txBody>
      </p:sp>
      <p:grpSp>
        <p:nvGrpSpPr>
          <p:cNvPr id="2" name="Group 50"/>
          <p:cNvGrpSpPr>
            <a:grpSpLocks/>
          </p:cNvGrpSpPr>
          <p:nvPr/>
        </p:nvGrpSpPr>
        <p:grpSpPr bwMode="auto">
          <a:xfrm>
            <a:off x="293688" y="1944688"/>
            <a:ext cx="1398588" cy="1555750"/>
            <a:chOff x="185" y="1225"/>
            <a:chExt cx="881" cy="980"/>
          </a:xfrm>
        </p:grpSpPr>
        <p:sp>
          <p:nvSpPr>
            <p:cNvPr id="77914" name="Rectangle 42"/>
            <p:cNvSpPr>
              <a:spLocks noChangeArrowheads="1"/>
            </p:cNvSpPr>
            <p:nvPr/>
          </p:nvSpPr>
          <p:spPr bwMode="auto">
            <a:xfrm>
              <a:off x="185" y="1225"/>
              <a:ext cx="881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0" dirty="0"/>
                <a:t>T</a:t>
              </a:r>
              <a:r>
                <a:rPr lang="en-US" b="0" baseline="-25000" dirty="0"/>
                <a:t>2</a:t>
              </a:r>
              <a:r>
                <a:rPr lang="en-US" b="0" dirty="0"/>
                <a:t> = </a:t>
              </a:r>
              <a:r>
                <a:rPr lang="tr-TR" b="0" dirty="0"/>
                <a:t>y</a:t>
              </a:r>
              <a:r>
                <a:rPr lang="en-US" b="0" baseline="-25000" dirty="0"/>
                <a:t>1</a:t>
              </a:r>
              <a:r>
                <a:rPr lang="tr-TR" b="0" dirty="0"/>
                <a:t>y</a:t>
              </a:r>
              <a:r>
                <a:rPr lang="en-US" b="0" baseline="-25000" dirty="0"/>
                <a:t>0</a:t>
              </a:r>
            </a:p>
          </p:txBody>
        </p:sp>
        <p:sp>
          <p:nvSpPr>
            <p:cNvPr id="77915" name="Rectangle 43"/>
            <p:cNvSpPr>
              <a:spLocks noChangeArrowheads="1"/>
            </p:cNvSpPr>
            <p:nvPr/>
          </p:nvSpPr>
          <p:spPr bwMode="auto">
            <a:xfrm>
              <a:off x="185" y="1579"/>
              <a:ext cx="701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0" dirty="0"/>
                <a:t>T</a:t>
              </a:r>
              <a:r>
                <a:rPr lang="en-US" b="0" baseline="-25000" dirty="0"/>
                <a:t>1</a:t>
              </a:r>
              <a:r>
                <a:rPr lang="en-US" b="0" dirty="0"/>
                <a:t> = </a:t>
              </a:r>
              <a:r>
                <a:rPr lang="tr-TR" b="0" dirty="0"/>
                <a:t>y</a:t>
              </a:r>
              <a:r>
                <a:rPr lang="en-US" b="0" baseline="-25000" dirty="0"/>
                <a:t>0</a:t>
              </a:r>
            </a:p>
          </p:txBody>
        </p:sp>
        <p:sp>
          <p:nvSpPr>
            <p:cNvPr id="77916" name="Rectangle 44"/>
            <p:cNvSpPr>
              <a:spLocks noChangeArrowheads="1"/>
            </p:cNvSpPr>
            <p:nvPr/>
          </p:nvSpPr>
          <p:spPr bwMode="auto">
            <a:xfrm>
              <a:off x="185" y="1917"/>
              <a:ext cx="6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0"/>
                <a:t>T</a:t>
              </a:r>
              <a:r>
                <a:rPr lang="en-US" b="0" baseline="-25000"/>
                <a:t>0</a:t>
              </a:r>
              <a:r>
                <a:rPr lang="en-US" b="0"/>
                <a:t> = 1</a:t>
              </a:r>
              <a:endParaRPr lang="en-US" b="0" baseline="-25000"/>
            </a:p>
          </p:txBody>
        </p:sp>
      </p:grpSp>
      <p:grpSp>
        <p:nvGrpSpPr>
          <p:cNvPr id="3" name="Group 60"/>
          <p:cNvGrpSpPr>
            <a:grpSpLocks/>
          </p:cNvGrpSpPr>
          <p:nvPr/>
        </p:nvGrpSpPr>
        <p:grpSpPr bwMode="auto">
          <a:xfrm>
            <a:off x="4891088" y="1120775"/>
            <a:ext cx="2381250" cy="5230813"/>
            <a:chOff x="3081" y="706"/>
            <a:chExt cx="1500" cy="3295"/>
          </a:xfrm>
        </p:grpSpPr>
        <p:sp>
          <p:nvSpPr>
            <p:cNvPr id="77874" name="Rectangle 46"/>
            <p:cNvSpPr>
              <a:spLocks noChangeArrowheads="1"/>
            </p:cNvSpPr>
            <p:nvPr/>
          </p:nvSpPr>
          <p:spPr bwMode="auto">
            <a:xfrm>
              <a:off x="4150" y="706"/>
              <a:ext cx="266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tr-TR" sz="2000" b="0" dirty="0"/>
                <a:t>y</a:t>
              </a:r>
              <a:r>
                <a:rPr lang="en-US" sz="2000" b="0" baseline="-25000" dirty="0"/>
                <a:t>0</a:t>
              </a:r>
            </a:p>
          </p:txBody>
        </p:sp>
        <p:grpSp>
          <p:nvGrpSpPr>
            <p:cNvPr id="77875" name="Group 49"/>
            <p:cNvGrpSpPr>
              <a:grpSpLocks/>
            </p:cNvGrpSpPr>
            <p:nvPr/>
          </p:nvGrpSpPr>
          <p:grpSpPr bwMode="auto">
            <a:xfrm>
              <a:off x="3081" y="822"/>
              <a:ext cx="1500" cy="3179"/>
              <a:chOff x="3081" y="822"/>
              <a:chExt cx="1500" cy="3179"/>
            </a:xfrm>
          </p:grpSpPr>
          <p:sp>
            <p:nvSpPr>
              <p:cNvPr id="77876" name="Rectangle 5"/>
              <p:cNvSpPr>
                <a:spLocks noChangeArrowheads="1"/>
              </p:cNvSpPr>
              <p:nvPr/>
            </p:nvSpPr>
            <p:spPr bwMode="auto">
              <a:xfrm>
                <a:off x="3355" y="822"/>
                <a:ext cx="551" cy="691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ctr"/>
                <a:endParaRPr lang="en-US" sz="1600" b="0">
                  <a:solidFill>
                    <a:schemeClr val="bg1"/>
                  </a:solidFill>
                </a:endParaRPr>
              </a:p>
            </p:txBody>
          </p:sp>
          <p:sp>
            <p:nvSpPr>
              <p:cNvPr id="77877" name="Line 6"/>
              <p:cNvSpPr>
                <a:spLocks noChangeShapeType="1"/>
              </p:cNvSpPr>
              <p:nvPr/>
            </p:nvSpPr>
            <p:spPr bwMode="auto">
              <a:xfrm flipH="1">
                <a:off x="3081" y="1276"/>
                <a:ext cx="27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878" name="Text Box 7"/>
              <p:cNvSpPr txBox="1">
                <a:spLocks noChangeArrowheads="1"/>
              </p:cNvSpPr>
              <p:nvPr/>
            </p:nvSpPr>
            <p:spPr bwMode="auto">
              <a:xfrm>
                <a:off x="3382" y="913"/>
                <a:ext cx="87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 b="0">
                    <a:solidFill>
                      <a:schemeClr val="bg1"/>
                    </a:solidFill>
                  </a:rPr>
                  <a:t>T</a:t>
                </a:r>
              </a:p>
            </p:txBody>
          </p:sp>
          <p:sp>
            <p:nvSpPr>
              <p:cNvPr id="77879" name="Line 8"/>
              <p:cNvSpPr>
                <a:spLocks noChangeShapeType="1"/>
              </p:cNvSpPr>
              <p:nvPr/>
            </p:nvSpPr>
            <p:spPr bwMode="auto">
              <a:xfrm flipH="1" flipV="1">
                <a:off x="3899" y="977"/>
                <a:ext cx="68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880" name="Text Box 9"/>
              <p:cNvSpPr txBox="1">
                <a:spLocks noChangeArrowheads="1"/>
              </p:cNvSpPr>
              <p:nvPr/>
            </p:nvSpPr>
            <p:spPr bwMode="auto">
              <a:xfrm>
                <a:off x="3735" y="901"/>
                <a:ext cx="112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 b="0">
                    <a:solidFill>
                      <a:schemeClr val="bg1"/>
                    </a:solidFill>
                  </a:rPr>
                  <a:t>Q</a:t>
                </a:r>
              </a:p>
            </p:txBody>
          </p:sp>
          <p:sp>
            <p:nvSpPr>
              <p:cNvPr id="77881" name="AutoShape 10"/>
              <p:cNvSpPr>
                <a:spLocks noChangeArrowheads="1"/>
              </p:cNvSpPr>
              <p:nvPr/>
            </p:nvSpPr>
            <p:spPr bwMode="auto">
              <a:xfrm rot="5400000">
                <a:off x="3347" y="1216"/>
                <a:ext cx="131" cy="119"/>
              </a:xfrm>
              <a:prstGeom prst="triangle">
                <a:avLst>
                  <a:gd name="adj" fmla="val 50000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882" name="Text Box 11"/>
              <p:cNvSpPr txBox="1">
                <a:spLocks noChangeArrowheads="1"/>
              </p:cNvSpPr>
              <p:nvPr/>
            </p:nvSpPr>
            <p:spPr bwMode="auto">
              <a:xfrm>
                <a:off x="3486" y="1204"/>
                <a:ext cx="77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 b="0">
                    <a:solidFill>
                      <a:schemeClr val="bg1"/>
                    </a:solidFill>
                  </a:rPr>
                  <a:t>C</a:t>
                </a:r>
              </a:p>
            </p:txBody>
          </p:sp>
          <p:sp>
            <p:nvSpPr>
              <p:cNvPr id="77883" name="Line 12"/>
              <p:cNvSpPr>
                <a:spLocks noChangeShapeType="1"/>
              </p:cNvSpPr>
              <p:nvPr/>
            </p:nvSpPr>
            <p:spPr bwMode="auto">
              <a:xfrm flipH="1">
                <a:off x="3081" y="964"/>
                <a:ext cx="27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884" name="Oval 13"/>
              <p:cNvSpPr>
                <a:spLocks noChangeArrowheads="1"/>
              </p:cNvSpPr>
              <p:nvPr/>
            </p:nvSpPr>
            <p:spPr bwMode="auto">
              <a:xfrm>
                <a:off x="3619" y="1513"/>
                <a:ext cx="83" cy="92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885" name="Line 14"/>
              <p:cNvSpPr>
                <a:spLocks noChangeShapeType="1"/>
              </p:cNvSpPr>
              <p:nvPr/>
            </p:nvSpPr>
            <p:spPr bwMode="auto">
              <a:xfrm>
                <a:off x="3658" y="1607"/>
                <a:ext cx="0" cy="11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886" name="Line 15"/>
              <p:cNvSpPr>
                <a:spLocks noChangeShapeType="1"/>
              </p:cNvSpPr>
              <p:nvPr/>
            </p:nvSpPr>
            <p:spPr bwMode="auto">
              <a:xfrm flipH="1">
                <a:off x="3090" y="1713"/>
                <a:ext cx="567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887" name="Text Box 16"/>
              <p:cNvSpPr txBox="1">
                <a:spLocks noChangeArrowheads="1"/>
              </p:cNvSpPr>
              <p:nvPr/>
            </p:nvSpPr>
            <p:spPr bwMode="auto">
              <a:xfrm>
                <a:off x="3622" y="1338"/>
                <a:ext cx="80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 b="0">
                    <a:solidFill>
                      <a:schemeClr val="bg1"/>
                    </a:solidFill>
                  </a:rPr>
                  <a:t>R</a:t>
                </a:r>
              </a:p>
            </p:txBody>
          </p:sp>
          <p:sp>
            <p:nvSpPr>
              <p:cNvPr id="77888" name="Rectangle 17"/>
              <p:cNvSpPr>
                <a:spLocks noChangeArrowheads="1"/>
              </p:cNvSpPr>
              <p:nvPr/>
            </p:nvSpPr>
            <p:spPr bwMode="auto">
              <a:xfrm>
                <a:off x="3364" y="1972"/>
                <a:ext cx="551" cy="691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ctr"/>
                <a:endParaRPr lang="en-US" sz="1600" b="0">
                  <a:solidFill>
                    <a:schemeClr val="bg1"/>
                  </a:solidFill>
                </a:endParaRPr>
              </a:p>
            </p:txBody>
          </p:sp>
          <p:sp>
            <p:nvSpPr>
              <p:cNvPr id="77889" name="Line 18"/>
              <p:cNvSpPr>
                <a:spLocks noChangeShapeType="1"/>
              </p:cNvSpPr>
              <p:nvPr/>
            </p:nvSpPr>
            <p:spPr bwMode="auto">
              <a:xfrm flipH="1">
                <a:off x="3090" y="2426"/>
                <a:ext cx="27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890" name="Text Box 19"/>
              <p:cNvSpPr txBox="1">
                <a:spLocks noChangeArrowheads="1"/>
              </p:cNvSpPr>
              <p:nvPr/>
            </p:nvSpPr>
            <p:spPr bwMode="auto">
              <a:xfrm>
                <a:off x="3391" y="2063"/>
                <a:ext cx="87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 b="0">
                    <a:solidFill>
                      <a:schemeClr val="bg1"/>
                    </a:solidFill>
                  </a:rPr>
                  <a:t>T</a:t>
                </a:r>
              </a:p>
            </p:txBody>
          </p:sp>
          <p:sp>
            <p:nvSpPr>
              <p:cNvPr id="77891" name="Line 20"/>
              <p:cNvSpPr>
                <a:spLocks noChangeShapeType="1"/>
              </p:cNvSpPr>
              <p:nvPr/>
            </p:nvSpPr>
            <p:spPr bwMode="auto">
              <a:xfrm flipH="1">
                <a:off x="3908" y="2127"/>
                <a:ext cx="673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892" name="Text Box 21"/>
              <p:cNvSpPr txBox="1">
                <a:spLocks noChangeArrowheads="1"/>
              </p:cNvSpPr>
              <p:nvPr/>
            </p:nvSpPr>
            <p:spPr bwMode="auto">
              <a:xfrm>
                <a:off x="3744" y="2051"/>
                <a:ext cx="112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 b="0">
                    <a:solidFill>
                      <a:schemeClr val="bg1"/>
                    </a:solidFill>
                  </a:rPr>
                  <a:t>Q</a:t>
                </a:r>
              </a:p>
            </p:txBody>
          </p:sp>
          <p:sp>
            <p:nvSpPr>
              <p:cNvPr id="77893" name="AutoShape 22"/>
              <p:cNvSpPr>
                <a:spLocks noChangeArrowheads="1"/>
              </p:cNvSpPr>
              <p:nvPr/>
            </p:nvSpPr>
            <p:spPr bwMode="auto">
              <a:xfrm rot="5400000">
                <a:off x="3364" y="2366"/>
                <a:ext cx="131" cy="119"/>
              </a:xfrm>
              <a:prstGeom prst="triangle">
                <a:avLst>
                  <a:gd name="adj" fmla="val 50000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894" name="Text Box 23"/>
              <p:cNvSpPr txBox="1">
                <a:spLocks noChangeArrowheads="1"/>
              </p:cNvSpPr>
              <p:nvPr/>
            </p:nvSpPr>
            <p:spPr bwMode="auto">
              <a:xfrm>
                <a:off x="3495" y="2354"/>
                <a:ext cx="77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 b="0">
                    <a:solidFill>
                      <a:schemeClr val="bg1"/>
                    </a:solidFill>
                  </a:rPr>
                  <a:t>C</a:t>
                </a:r>
              </a:p>
            </p:txBody>
          </p:sp>
          <p:sp>
            <p:nvSpPr>
              <p:cNvPr id="77895" name="Line 24"/>
              <p:cNvSpPr>
                <a:spLocks noChangeShapeType="1"/>
              </p:cNvSpPr>
              <p:nvPr/>
            </p:nvSpPr>
            <p:spPr bwMode="auto">
              <a:xfrm flipH="1">
                <a:off x="3090" y="2114"/>
                <a:ext cx="27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896" name="Oval 25"/>
              <p:cNvSpPr>
                <a:spLocks noChangeArrowheads="1"/>
              </p:cNvSpPr>
              <p:nvPr/>
            </p:nvSpPr>
            <p:spPr bwMode="auto">
              <a:xfrm>
                <a:off x="3628" y="2663"/>
                <a:ext cx="83" cy="92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897" name="Line 26"/>
              <p:cNvSpPr>
                <a:spLocks noChangeShapeType="1"/>
              </p:cNvSpPr>
              <p:nvPr/>
            </p:nvSpPr>
            <p:spPr bwMode="auto">
              <a:xfrm>
                <a:off x="3667" y="2757"/>
                <a:ext cx="0" cy="11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898" name="Line 27"/>
              <p:cNvSpPr>
                <a:spLocks noChangeShapeType="1"/>
              </p:cNvSpPr>
              <p:nvPr/>
            </p:nvSpPr>
            <p:spPr bwMode="auto">
              <a:xfrm flipH="1">
                <a:off x="3105" y="2863"/>
                <a:ext cx="561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899" name="Text Box 28"/>
              <p:cNvSpPr txBox="1">
                <a:spLocks noChangeArrowheads="1"/>
              </p:cNvSpPr>
              <p:nvPr/>
            </p:nvSpPr>
            <p:spPr bwMode="auto">
              <a:xfrm>
                <a:off x="3631" y="2488"/>
                <a:ext cx="80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 b="0">
                    <a:solidFill>
                      <a:schemeClr val="bg1"/>
                    </a:solidFill>
                  </a:rPr>
                  <a:t>R</a:t>
                </a:r>
              </a:p>
            </p:txBody>
          </p:sp>
          <p:sp>
            <p:nvSpPr>
              <p:cNvPr id="77900" name="Rectangle 30"/>
              <p:cNvSpPr>
                <a:spLocks noChangeArrowheads="1"/>
              </p:cNvSpPr>
              <p:nvPr/>
            </p:nvSpPr>
            <p:spPr bwMode="auto">
              <a:xfrm>
                <a:off x="3358" y="3100"/>
                <a:ext cx="551" cy="691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ctr"/>
                <a:endParaRPr lang="en-US" sz="1600" b="0">
                  <a:solidFill>
                    <a:schemeClr val="bg1"/>
                  </a:solidFill>
                </a:endParaRPr>
              </a:p>
            </p:txBody>
          </p:sp>
          <p:sp>
            <p:nvSpPr>
              <p:cNvPr id="77901" name="Line 31"/>
              <p:cNvSpPr>
                <a:spLocks noChangeShapeType="1"/>
              </p:cNvSpPr>
              <p:nvPr/>
            </p:nvSpPr>
            <p:spPr bwMode="auto">
              <a:xfrm flipH="1">
                <a:off x="3084" y="3554"/>
                <a:ext cx="27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902" name="Text Box 32"/>
              <p:cNvSpPr txBox="1">
                <a:spLocks noChangeArrowheads="1"/>
              </p:cNvSpPr>
              <p:nvPr/>
            </p:nvSpPr>
            <p:spPr bwMode="auto">
              <a:xfrm>
                <a:off x="3385" y="3191"/>
                <a:ext cx="87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 b="0">
                    <a:solidFill>
                      <a:schemeClr val="bg1"/>
                    </a:solidFill>
                  </a:rPr>
                  <a:t>T</a:t>
                </a:r>
              </a:p>
            </p:txBody>
          </p:sp>
          <p:sp>
            <p:nvSpPr>
              <p:cNvPr id="77903" name="Line 33"/>
              <p:cNvSpPr>
                <a:spLocks noChangeShapeType="1"/>
              </p:cNvSpPr>
              <p:nvPr/>
            </p:nvSpPr>
            <p:spPr bwMode="auto">
              <a:xfrm flipH="1">
                <a:off x="3902" y="3255"/>
                <a:ext cx="67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904" name="Text Box 34"/>
              <p:cNvSpPr txBox="1">
                <a:spLocks noChangeArrowheads="1"/>
              </p:cNvSpPr>
              <p:nvPr/>
            </p:nvSpPr>
            <p:spPr bwMode="auto">
              <a:xfrm>
                <a:off x="3738" y="3179"/>
                <a:ext cx="112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 b="0">
                    <a:solidFill>
                      <a:schemeClr val="bg1"/>
                    </a:solidFill>
                  </a:rPr>
                  <a:t>Q</a:t>
                </a:r>
              </a:p>
            </p:txBody>
          </p:sp>
          <p:sp>
            <p:nvSpPr>
              <p:cNvPr id="77905" name="AutoShape 35"/>
              <p:cNvSpPr>
                <a:spLocks noChangeArrowheads="1"/>
              </p:cNvSpPr>
              <p:nvPr/>
            </p:nvSpPr>
            <p:spPr bwMode="auto">
              <a:xfrm rot="5400000">
                <a:off x="3358" y="3494"/>
                <a:ext cx="131" cy="119"/>
              </a:xfrm>
              <a:prstGeom prst="triangle">
                <a:avLst>
                  <a:gd name="adj" fmla="val 50000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906" name="Text Box 36"/>
              <p:cNvSpPr txBox="1">
                <a:spLocks noChangeArrowheads="1"/>
              </p:cNvSpPr>
              <p:nvPr/>
            </p:nvSpPr>
            <p:spPr bwMode="auto">
              <a:xfrm>
                <a:off x="3489" y="3482"/>
                <a:ext cx="77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 b="0">
                    <a:solidFill>
                      <a:schemeClr val="bg1"/>
                    </a:solidFill>
                  </a:rPr>
                  <a:t>C</a:t>
                </a:r>
              </a:p>
            </p:txBody>
          </p:sp>
          <p:sp>
            <p:nvSpPr>
              <p:cNvPr id="77907" name="Line 37"/>
              <p:cNvSpPr>
                <a:spLocks noChangeShapeType="1"/>
              </p:cNvSpPr>
              <p:nvPr/>
            </p:nvSpPr>
            <p:spPr bwMode="auto">
              <a:xfrm flipH="1">
                <a:off x="3084" y="3242"/>
                <a:ext cx="27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908" name="Oval 38"/>
              <p:cNvSpPr>
                <a:spLocks noChangeArrowheads="1"/>
              </p:cNvSpPr>
              <p:nvPr/>
            </p:nvSpPr>
            <p:spPr bwMode="auto">
              <a:xfrm>
                <a:off x="3622" y="3791"/>
                <a:ext cx="83" cy="92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909" name="Line 39"/>
              <p:cNvSpPr>
                <a:spLocks noChangeShapeType="1"/>
              </p:cNvSpPr>
              <p:nvPr/>
            </p:nvSpPr>
            <p:spPr bwMode="auto">
              <a:xfrm>
                <a:off x="3661" y="3885"/>
                <a:ext cx="0" cy="11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910" name="Line 40"/>
              <p:cNvSpPr>
                <a:spLocks noChangeShapeType="1"/>
              </p:cNvSpPr>
              <p:nvPr/>
            </p:nvSpPr>
            <p:spPr bwMode="auto">
              <a:xfrm flipH="1">
                <a:off x="3099" y="3991"/>
                <a:ext cx="561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911" name="Text Box 41"/>
              <p:cNvSpPr txBox="1">
                <a:spLocks noChangeArrowheads="1"/>
              </p:cNvSpPr>
              <p:nvPr/>
            </p:nvSpPr>
            <p:spPr bwMode="auto">
              <a:xfrm>
                <a:off x="3625" y="3616"/>
                <a:ext cx="80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 b="0">
                    <a:solidFill>
                      <a:schemeClr val="bg1"/>
                    </a:solidFill>
                  </a:rPr>
                  <a:t>R</a:t>
                </a:r>
              </a:p>
            </p:txBody>
          </p:sp>
          <p:sp>
            <p:nvSpPr>
              <p:cNvPr id="77912" name="Rectangle 47"/>
              <p:cNvSpPr>
                <a:spLocks noChangeArrowheads="1"/>
              </p:cNvSpPr>
              <p:nvPr/>
            </p:nvSpPr>
            <p:spPr bwMode="auto">
              <a:xfrm>
                <a:off x="4166" y="1877"/>
                <a:ext cx="249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tr-TR" sz="2000" b="0" dirty="0"/>
                  <a:t>y</a:t>
                </a:r>
                <a:r>
                  <a:rPr lang="en-US" sz="2000" b="0" baseline="-25000" dirty="0"/>
                  <a:t>1</a:t>
                </a:r>
              </a:p>
            </p:txBody>
          </p:sp>
          <p:sp>
            <p:nvSpPr>
              <p:cNvPr id="77913" name="Rectangle 48"/>
              <p:cNvSpPr>
                <a:spLocks noChangeArrowheads="1"/>
              </p:cNvSpPr>
              <p:nvPr/>
            </p:nvSpPr>
            <p:spPr bwMode="auto">
              <a:xfrm>
                <a:off x="4166" y="3005"/>
                <a:ext cx="266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tr-TR" sz="2000" b="0" dirty="0"/>
                  <a:t>y</a:t>
                </a:r>
                <a:r>
                  <a:rPr lang="en-US" sz="2000" b="0" baseline="-25000" dirty="0"/>
                  <a:t>2</a:t>
                </a:r>
              </a:p>
            </p:txBody>
          </p:sp>
        </p:grpSp>
      </p:grpSp>
      <p:grpSp>
        <p:nvGrpSpPr>
          <p:cNvPr id="5" name="Group 53"/>
          <p:cNvGrpSpPr>
            <a:grpSpLocks/>
          </p:cNvGrpSpPr>
          <p:nvPr/>
        </p:nvGrpSpPr>
        <p:grpSpPr bwMode="auto">
          <a:xfrm>
            <a:off x="2859088" y="1123950"/>
            <a:ext cx="2046287" cy="406400"/>
            <a:chOff x="1801" y="708"/>
            <a:chExt cx="1289" cy="256"/>
          </a:xfrm>
        </p:grpSpPr>
        <p:sp>
          <p:nvSpPr>
            <p:cNvPr id="77872" name="Line 51"/>
            <p:cNvSpPr>
              <a:spLocks noChangeShapeType="1"/>
            </p:cNvSpPr>
            <p:nvPr/>
          </p:nvSpPr>
          <p:spPr bwMode="auto">
            <a:xfrm flipH="1">
              <a:off x="1995" y="964"/>
              <a:ext cx="109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873" name="Text Box 52"/>
            <p:cNvSpPr txBox="1">
              <a:spLocks noChangeArrowheads="1"/>
            </p:cNvSpPr>
            <p:nvPr/>
          </p:nvSpPr>
          <p:spPr bwMode="auto">
            <a:xfrm>
              <a:off x="1801" y="708"/>
              <a:ext cx="584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b="0" dirty="0"/>
                <a:t>lo</a:t>
              </a:r>
              <a:r>
                <a:rPr lang="tr-TR" sz="2000" b="0" dirty="0" err="1"/>
                <a:t>jik</a:t>
              </a:r>
              <a:r>
                <a:rPr lang="en-US" sz="2000" b="0" dirty="0"/>
                <a:t>-1</a:t>
              </a:r>
            </a:p>
          </p:txBody>
        </p:sp>
      </p:grpSp>
      <p:grpSp>
        <p:nvGrpSpPr>
          <p:cNvPr id="6" name="Group 59"/>
          <p:cNvGrpSpPr>
            <a:grpSpLocks/>
          </p:cNvGrpSpPr>
          <p:nvPr/>
        </p:nvGrpSpPr>
        <p:grpSpPr bwMode="auto">
          <a:xfrm>
            <a:off x="4792663" y="1168400"/>
            <a:ext cx="371475" cy="3933825"/>
            <a:chOff x="3019" y="736"/>
            <a:chExt cx="234" cy="2478"/>
          </a:xfrm>
        </p:grpSpPr>
        <p:sp>
          <p:nvSpPr>
            <p:cNvPr id="77869" name="Text Box 56"/>
            <p:cNvSpPr txBox="1">
              <a:spLocks noChangeArrowheads="1"/>
            </p:cNvSpPr>
            <p:nvPr/>
          </p:nvSpPr>
          <p:spPr bwMode="auto">
            <a:xfrm>
              <a:off x="3019" y="736"/>
              <a:ext cx="17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 b="0">
                  <a:solidFill>
                    <a:srgbClr val="FF0000"/>
                  </a:solidFill>
                </a:rPr>
                <a:t>T</a:t>
              </a:r>
              <a:r>
                <a:rPr lang="en-US" sz="2000" b="0" baseline="-25000">
                  <a:solidFill>
                    <a:srgbClr val="FF0000"/>
                  </a:solidFill>
                </a:rPr>
                <a:t>0</a:t>
              </a:r>
            </a:p>
          </p:txBody>
        </p:sp>
        <p:sp>
          <p:nvSpPr>
            <p:cNvPr id="77870" name="Text Box 57"/>
            <p:cNvSpPr txBox="1">
              <a:spLocks noChangeArrowheads="1"/>
            </p:cNvSpPr>
            <p:nvPr/>
          </p:nvSpPr>
          <p:spPr bwMode="auto">
            <a:xfrm>
              <a:off x="3084" y="1888"/>
              <a:ext cx="15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 b="0">
                  <a:solidFill>
                    <a:srgbClr val="FF0000"/>
                  </a:solidFill>
                </a:rPr>
                <a:t>T</a:t>
              </a:r>
              <a:r>
                <a:rPr lang="en-US" sz="2000" b="0" baseline="-2500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77871" name="Text Box 58"/>
            <p:cNvSpPr txBox="1">
              <a:spLocks noChangeArrowheads="1"/>
            </p:cNvSpPr>
            <p:nvPr/>
          </p:nvSpPr>
          <p:spPr bwMode="auto">
            <a:xfrm>
              <a:off x="3081" y="3022"/>
              <a:ext cx="17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 b="0">
                  <a:solidFill>
                    <a:srgbClr val="FF0000"/>
                  </a:solidFill>
                </a:rPr>
                <a:t>T</a:t>
              </a:r>
              <a:r>
                <a:rPr lang="en-US" sz="2000" b="0" baseline="-25000">
                  <a:solidFill>
                    <a:srgbClr val="FF0000"/>
                  </a:solidFill>
                </a:rPr>
                <a:t>2</a:t>
              </a:r>
            </a:p>
          </p:txBody>
        </p:sp>
      </p:grpSp>
      <p:grpSp>
        <p:nvGrpSpPr>
          <p:cNvPr id="7" name="Group 67"/>
          <p:cNvGrpSpPr>
            <a:grpSpLocks/>
          </p:cNvGrpSpPr>
          <p:nvPr/>
        </p:nvGrpSpPr>
        <p:grpSpPr bwMode="auto">
          <a:xfrm>
            <a:off x="4032250" y="1484313"/>
            <a:ext cx="2673350" cy="1892300"/>
            <a:chOff x="2540" y="935"/>
            <a:chExt cx="1684" cy="1192"/>
          </a:xfrm>
        </p:grpSpPr>
        <p:grpSp>
          <p:nvGrpSpPr>
            <p:cNvPr id="77863" name="Group 65"/>
            <p:cNvGrpSpPr>
              <a:grpSpLocks/>
            </p:cNvGrpSpPr>
            <p:nvPr/>
          </p:nvGrpSpPr>
          <p:grpSpPr bwMode="auto">
            <a:xfrm>
              <a:off x="2540" y="977"/>
              <a:ext cx="1626" cy="1150"/>
              <a:chOff x="2540" y="977"/>
              <a:chExt cx="1626" cy="1150"/>
            </a:xfrm>
          </p:grpSpPr>
          <p:sp>
            <p:nvSpPr>
              <p:cNvPr id="77865" name="Line 61"/>
              <p:cNvSpPr>
                <a:spLocks noChangeShapeType="1"/>
              </p:cNvSpPr>
              <p:nvPr/>
            </p:nvSpPr>
            <p:spPr bwMode="auto">
              <a:xfrm>
                <a:off x="4166" y="977"/>
                <a:ext cx="0" cy="82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866" name="Line 62"/>
              <p:cNvSpPr>
                <a:spLocks noChangeShapeType="1"/>
              </p:cNvSpPr>
              <p:nvPr/>
            </p:nvSpPr>
            <p:spPr bwMode="auto">
              <a:xfrm flipH="1">
                <a:off x="2540" y="1797"/>
                <a:ext cx="162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867" name="Line 63"/>
              <p:cNvSpPr>
                <a:spLocks noChangeShapeType="1"/>
              </p:cNvSpPr>
              <p:nvPr/>
            </p:nvSpPr>
            <p:spPr bwMode="auto">
              <a:xfrm>
                <a:off x="2540" y="1797"/>
                <a:ext cx="0" cy="33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868" name="Line 64"/>
              <p:cNvSpPr>
                <a:spLocks noChangeShapeType="1"/>
              </p:cNvSpPr>
              <p:nvPr/>
            </p:nvSpPr>
            <p:spPr bwMode="auto">
              <a:xfrm>
                <a:off x="2540" y="2114"/>
                <a:ext cx="55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7864" name="Oval 66"/>
            <p:cNvSpPr>
              <a:spLocks noChangeArrowheads="1"/>
            </p:cNvSpPr>
            <p:nvPr/>
          </p:nvSpPr>
          <p:spPr bwMode="auto">
            <a:xfrm>
              <a:off x="4127" y="935"/>
              <a:ext cx="97" cy="7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" name="Group 90"/>
          <p:cNvGrpSpPr>
            <a:grpSpLocks/>
          </p:cNvGrpSpPr>
          <p:nvPr/>
        </p:nvGrpSpPr>
        <p:grpSpPr bwMode="auto">
          <a:xfrm>
            <a:off x="2859088" y="3284538"/>
            <a:ext cx="3827462" cy="2128837"/>
            <a:chOff x="1801" y="2069"/>
            <a:chExt cx="2411" cy="1341"/>
          </a:xfrm>
        </p:grpSpPr>
        <p:sp>
          <p:nvSpPr>
            <p:cNvPr id="77852" name="AutoShape 70"/>
            <p:cNvSpPr>
              <a:spLocks noChangeArrowheads="1"/>
            </p:cNvSpPr>
            <p:nvPr/>
          </p:nvSpPr>
          <p:spPr bwMode="auto">
            <a:xfrm>
              <a:off x="2208" y="3074"/>
              <a:ext cx="344" cy="336"/>
            </a:xfrm>
            <a:prstGeom prst="flowChartDelay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853" name="Line 71"/>
            <p:cNvSpPr>
              <a:spLocks noChangeShapeType="1"/>
            </p:cNvSpPr>
            <p:nvPr/>
          </p:nvSpPr>
          <p:spPr bwMode="auto">
            <a:xfrm>
              <a:off x="1995" y="2127"/>
              <a:ext cx="0" cy="101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854" name="Line 73"/>
            <p:cNvSpPr>
              <a:spLocks noChangeShapeType="1"/>
            </p:cNvSpPr>
            <p:nvPr/>
          </p:nvSpPr>
          <p:spPr bwMode="auto">
            <a:xfrm>
              <a:off x="1995" y="3143"/>
              <a:ext cx="22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855" name="Line 74"/>
            <p:cNvSpPr>
              <a:spLocks noChangeShapeType="1"/>
            </p:cNvSpPr>
            <p:nvPr/>
          </p:nvSpPr>
          <p:spPr bwMode="auto">
            <a:xfrm>
              <a:off x="1801" y="3353"/>
              <a:ext cx="40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856" name="Line 75"/>
            <p:cNvSpPr>
              <a:spLocks noChangeShapeType="1"/>
            </p:cNvSpPr>
            <p:nvPr/>
          </p:nvSpPr>
          <p:spPr bwMode="auto">
            <a:xfrm>
              <a:off x="2540" y="3237"/>
              <a:ext cx="559" cy="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857" name="Line 77"/>
            <p:cNvSpPr>
              <a:spLocks noChangeShapeType="1"/>
            </p:cNvSpPr>
            <p:nvPr/>
          </p:nvSpPr>
          <p:spPr bwMode="auto">
            <a:xfrm>
              <a:off x="1995" y="2114"/>
              <a:ext cx="54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858" name="Oval 85"/>
            <p:cNvSpPr>
              <a:spLocks noChangeArrowheads="1"/>
            </p:cNvSpPr>
            <p:nvPr/>
          </p:nvSpPr>
          <p:spPr bwMode="auto">
            <a:xfrm>
              <a:off x="2494" y="2069"/>
              <a:ext cx="85" cy="9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859" name="Line 86"/>
            <p:cNvSpPr>
              <a:spLocks noChangeShapeType="1"/>
            </p:cNvSpPr>
            <p:nvPr/>
          </p:nvSpPr>
          <p:spPr bwMode="auto">
            <a:xfrm>
              <a:off x="4166" y="2127"/>
              <a:ext cx="0" cy="84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860" name="Line 87"/>
            <p:cNvSpPr>
              <a:spLocks noChangeShapeType="1"/>
            </p:cNvSpPr>
            <p:nvPr/>
          </p:nvSpPr>
          <p:spPr bwMode="auto">
            <a:xfrm flipH="1">
              <a:off x="1801" y="2976"/>
              <a:ext cx="236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861" name="Line 88"/>
            <p:cNvSpPr>
              <a:spLocks noChangeShapeType="1"/>
            </p:cNvSpPr>
            <p:nvPr/>
          </p:nvSpPr>
          <p:spPr bwMode="auto">
            <a:xfrm>
              <a:off x="1801" y="2976"/>
              <a:ext cx="0" cy="35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862" name="Oval 89"/>
            <p:cNvSpPr>
              <a:spLocks noChangeArrowheads="1"/>
            </p:cNvSpPr>
            <p:nvPr/>
          </p:nvSpPr>
          <p:spPr bwMode="auto">
            <a:xfrm>
              <a:off x="4127" y="2069"/>
              <a:ext cx="85" cy="9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" name="Group 100"/>
          <p:cNvGrpSpPr>
            <a:grpSpLocks/>
          </p:cNvGrpSpPr>
          <p:nvPr/>
        </p:nvGrpSpPr>
        <p:grpSpPr bwMode="auto">
          <a:xfrm>
            <a:off x="703263" y="2025650"/>
            <a:ext cx="4206875" cy="3816350"/>
            <a:chOff x="443" y="1276"/>
            <a:chExt cx="2650" cy="2404"/>
          </a:xfrm>
        </p:grpSpPr>
        <p:grpSp>
          <p:nvGrpSpPr>
            <p:cNvPr id="77844" name="Group 98"/>
            <p:cNvGrpSpPr>
              <a:grpSpLocks/>
            </p:cNvGrpSpPr>
            <p:nvPr/>
          </p:nvGrpSpPr>
          <p:grpSpPr bwMode="auto">
            <a:xfrm>
              <a:off x="920" y="1276"/>
              <a:ext cx="2173" cy="2296"/>
              <a:chOff x="920" y="1276"/>
              <a:chExt cx="2173" cy="2296"/>
            </a:xfrm>
          </p:grpSpPr>
          <p:sp>
            <p:nvSpPr>
              <p:cNvPr id="77846" name="Line 91"/>
              <p:cNvSpPr>
                <a:spLocks noChangeShapeType="1"/>
              </p:cNvSpPr>
              <p:nvPr/>
            </p:nvSpPr>
            <p:spPr bwMode="auto">
              <a:xfrm flipH="1">
                <a:off x="920" y="3554"/>
                <a:ext cx="2161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847" name="Line 92"/>
              <p:cNvSpPr>
                <a:spLocks noChangeShapeType="1"/>
              </p:cNvSpPr>
              <p:nvPr/>
            </p:nvSpPr>
            <p:spPr bwMode="auto">
              <a:xfrm>
                <a:off x="2880" y="1276"/>
                <a:ext cx="0" cy="227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848" name="Line 93"/>
              <p:cNvSpPr>
                <a:spLocks noChangeShapeType="1"/>
              </p:cNvSpPr>
              <p:nvPr/>
            </p:nvSpPr>
            <p:spPr bwMode="auto">
              <a:xfrm>
                <a:off x="2880" y="1276"/>
                <a:ext cx="201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849" name="Line 94"/>
              <p:cNvSpPr>
                <a:spLocks noChangeShapeType="1"/>
              </p:cNvSpPr>
              <p:nvPr/>
            </p:nvSpPr>
            <p:spPr bwMode="auto">
              <a:xfrm>
                <a:off x="2892" y="2425"/>
                <a:ext cx="201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850" name="Oval 96"/>
              <p:cNvSpPr>
                <a:spLocks noChangeArrowheads="1"/>
              </p:cNvSpPr>
              <p:nvPr/>
            </p:nvSpPr>
            <p:spPr bwMode="auto">
              <a:xfrm>
                <a:off x="2843" y="2395"/>
                <a:ext cx="68" cy="6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851" name="Oval 97"/>
              <p:cNvSpPr>
                <a:spLocks noChangeArrowheads="1"/>
              </p:cNvSpPr>
              <p:nvPr/>
            </p:nvSpPr>
            <p:spPr bwMode="auto">
              <a:xfrm>
                <a:off x="2849" y="3512"/>
                <a:ext cx="68" cy="6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7845" name="Text Box 99"/>
            <p:cNvSpPr txBox="1">
              <a:spLocks noChangeArrowheads="1"/>
            </p:cNvSpPr>
            <p:nvPr/>
          </p:nvSpPr>
          <p:spPr bwMode="auto">
            <a:xfrm>
              <a:off x="443" y="3428"/>
              <a:ext cx="499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tr-TR" sz="2000" b="0" dirty="0"/>
                <a:t>clock</a:t>
              </a:r>
              <a:endParaRPr lang="en-US" sz="2000" b="0" dirty="0"/>
            </a:p>
          </p:txBody>
        </p:sp>
      </p:grpSp>
      <p:grpSp>
        <p:nvGrpSpPr>
          <p:cNvPr id="12" name="Group 109"/>
          <p:cNvGrpSpPr>
            <a:grpSpLocks/>
          </p:cNvGrpSpPr>
          <p:nvPr/>
        </p:nvGrpSpPr>
        <p:grpSpPr bwMode="auto">
          <a:xfrm>
            <a:off x="611188" y="2719388"/>
            <a:ext cx="4454525" cy="3741737"/>
            <a:chOff x="385" y="1713"/>
            <a:chExt cx="2806" cy="2357"/>
          </a:xfrm>
        </p:grpSpPr>
        <p:sp>
          <p:nvSpPr>
            <p:cNvPr id="77837" name="Line 102"/>
            <p:cNvSpPr>
              <a:spLocks noChangeShapeType="1"/>
            </p:cNvSpPr>
            <p:nvPr/>
          </p:nvSpPr>
          <p:spPr bwMode="auto">
            <a:xfrm flipH="1">
              <a:off x="920" y="3991"/>
              <a:ext cx="218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838" name="Line 103"/>
            <p:cNvSpPr>
              <a:spLocks noChangeShapeType="1"/>
            </p:cNvSpPr>
            <p:nvPr/>
          </p:nvSpPr>
          <p:spPr bwMode="auto">
            <a:xfrm flipV="1">
              <a:off x="2723" y="1713"/>
              <a:ext cx="0" cy="227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839" name="Line 104"/>
            <p:cNvSpPr>
              <a:spLocks noChangeShapeType="1"/>
            </p:cNvSpPr>
            <p:nvPr/>
          </p:nvSpPr>
          <p:spPr bwMode="auto">
            <a:xfrm>
              <a:off x="2732" y="1714"/>
              <a:ext cx="35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840" name="Line 105"/>
            <p:cNvSpPr>
              <a:spLocks noChangeShapeType="1"/>
            </p:cNvSpPr>
            <p:nvPr/>
          </p:nvSpPr>
          <p:spPr bwMode="auto">
            <a:xfrm>
              <a:off x="2727" y="2861"/>
              <a:ext cx="46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841" name="Oval 106"/>
            <p:cNvSpPr>
              <a:spLocks noChangeArrowheads="1"/>
            </p:cNvSpPr>
            <p:nvPr/>
          </p:nvSpPr>
          <p:spPr bwMode="auto">
            <a:xfrm>
              <a:off x="2693" y="2831"/>
              <a:ext cx="68" cy="59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842" name="Oval 107"/>
            <p:cNvSpPr>
              <a:spLocks noChangeArrowheads="1"/>
            </p:cNvSpPr>
            <p:nvPr/>
          </p:nvSpPr>
          <p:spPr bwMode="auto">
            <a:xfrm>
              <a:off x="2689" y="3962"/>
              <a:ext cx="68" cy="59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843" name="Text Box 108"/>
            <p:cNvSpPr txBox="1">
              <a:spLocks noChangeArrowheads="1"/>
            </p:cNvSpPr>
            <p:nvPr/>
          </p:nvSpPr>
          <p:spPr bwMode="auto">
            <a:xfrm>
              <a:off x="385" y="3820"/>
              <a:ext cx="52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b="0"/>
                <a:t>reset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9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9315" grpId="0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8620"/>
            <a:ext cx="8229600" cy="1143000"/>
          </a:xfrm>
        </p:spPr>
        <p:txBody>
          <a:bodyPr/>
          <a:lstStyle/>
          <a:p>
            <a:r>
              <a:rPr lang="en-US" dirty="0"/>
              <a:t>Unused States</a:t>
            </a:r>
          </a:p>
        </p:txBody>
      </p:sp>
      <p:sp>
        <p:nvSpPr>
          <p:cNvPr id="839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AA2971E-D12B-4614-AC86-BC6EB6FC085A}" type="slidenum">
              <a:rPr lang="en-US" altLang="en-US" smtClean="0"/>
              <a:pPr/>
              <a:t>58</a:t>
            </a:fld>
            <a:endParaRPr lang="en-US" altLang="en-US"/>
          </a:p>
        </p:txBody>
      </p:sp>
      <p:grpSp>
        <p:nvGrpSpPr>
          <p:cNvPr id="2" name="Group 23"/>
          <p:cNvGrpSpPr>
            <a:grpSpLocks/>
          </p:cNvGrpSpPr>
          <p:nvPr/>
        </p:nvGrpSpPr>
        <p:grpSpPr bwMode="auto">
          <a:xfrm>
            <a:off x="863600" y="1062038"/>
            <a:ext cx="3779838" cy="2266950"/>
            <a:chOff x="544" y="777"/>
            <a:chExt cx="2381" cy="1428"/>
          </a:xfrm>
        </p:grpSpPr>
        <p:sp>
          <p:nvSpPr>
            <p:cNvPr id="84020" name="Oval 5"/>
            <p:cNvSpPr>
              <a:spLocks noChangeArrowheads="1"/>
            </p:cNvSpPr>
            <p:nvPr/>
          </p:nvSpPr>
          <p:spPr bwMode="auto">
            <a:xfrm>
              <a:off x="1497" y="777"/>
              <a:ext cx="408" cy="340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tr-TR" sz="2000" b="0" dirty="0">
                  <a:solidFill>
                    <a:schemeClr val="bg1"/>
                  </a:solidFill>
                </a:rPr>
                <a:t>D</a:t>
              </a:r>
              <a:r>
                <a:rPr lang="en-US" sz="2000" b="0" baseline="-2500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84021" name="Oval 6"/>
            <p:cNvSpPr>
              <a:spLocks noChangeArrowheads="1"/>
            </p:cNvSpPr>
            <p:nvPr/>
          </p:nvSpPr>
          <p:spPr bwMode="auto">
            <a:xfrm>
              <a:off x="544" y="1230"/>
              <a:ext cx="408" cy="340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tr-TR" sz="2000" b="0" dirty="0">
                  <a:solidFill>
                    <a:schemeClr val="bg1"/>
                  </a:solidFill>
                </a:rPr>
                <a:t>D</a:t>
              </a:r>
              <a:r>
                <a:rPr lang="en-US" sz="2000" b="0" baseline="-250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84022" name="Oval 8"/>
            <p:cNvSpPr>
              <a:spLocks noChangeArrowheads="1"/>
            </p:cNvSpPr>
            <p:nvPr/>
          </p:nvSpPr>
          <p:spPr bwMode="auto">
            <a:xfrm>
              <a:off x="544" y="1865"/>
              <a:ext cx="408" cy="340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tr-TR" sz="2000" b="0" dirty="0">
                  <a:solidFill>
                    <a:schemeClr val="bg1"/>
                  </a:solidFill>
                </a:rPr>
                <a:t>D</a:t>
              </a:r>
              <a:r>
                <a:rPr lang="en-US" sz="2000" b="0" baseline="-2500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84023" name="Oval 10"/>
            <p:cNvSpPr>
              <a:spLocks noChangeArrowheads="1"/>
            </p:cNvSpPr>
            <p:nvPr/>
          </p:nvSpPr>
          <p:spPr bwMode="auto">
            <a:xfrm>
              <a:off x="2517" y="1865"/>
              <a:ext cx="408" cy="340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tr-TR" sz="2000" b="0" dirty="0">
                  <a:solidFill>
                    <a:schemeClr val="bg1"/>
                  </a:solidFill>
                </a:rPr>
                <a:t>D</a:t>
              </a:r>
              <a:r>
                <a:rPr lang="en-US" sz="2000" b="0" baseline="-25000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84024" name="Oval 12"/>
            <p:cNvSpPr>
              <a:spLocks noChangeArrowheads="1"/>
            </p:cNvSpPr>
            <p:nvPr/>
          </p:nvSpPr>
          <p:spPr bwMode="auto">
            <a:xfrm>
              <a:off x="2517" y="1230"/>
              <a:ext cx="408" cy="340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tr-TR" sz="2000" b="0" dirty="0">
                  <a:solidFill>
                    <a:schemeClr val="bg1"/>
                  </a:solidFill>
                </a:rPr>
                <a:t>D</a:t>
              </a:r>
              <a:r>
                <a:rPr lang="en-US" sz="2000" b="0" baseline="-25000" dirty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84025" name="Line 14"/>
            <p:cNvSpPr>
              <a:spLocks noChangeShapeType="1"/>
            </p:cNvSpPr>
            <p:nvPr/>
          </p:nvSpPr>
          <p:spPr bwMode="auto">
            <a:xfrm flipH="1">
              <a:off x="952" y="981"/>
              <a:ext cx="545" cy="3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026" name="Line 15"/>
            <p:cNvSpPr>
              <a:spLocks noChangeShapeType="1"/>
            </p:cNvSpPr>
            <p:nvPr/>
          </p:nvSpPr>
          <p:spPr bwMode="auto">
            <a:xfrm>
              <a:off x="748" y="1570"/>
              <a:ext cx="0" cy="29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027" name="Line 20"/>
            <p:cNvSpPr>
              <a:spLocks noChangeShapeType="1"/>
            </p:cNvSpPr>
            <p:nvPr/>
          </p:nvSpPr>
          <p:spPr bwMode="auto">
            <a:xfrm flipV="1">
              <a:off x="2721" y="1570"/>
              <a:ext cx="0" cy="29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028" name="Line 21"/>
            <p:cNvSpPr>
              <a:spLocks noChangeShapeType="1"/>
            </p:cNvSpPr>
            <p:nvPr/>
          </p:nvSpPr>
          <p:spPr bwMode="auto">
            <a:xfrm flipH="1" flipV="1">
              <a:off x="1905" y="981"/>
              <a:ext cx="816" cy="24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029" name="Line 22"/>
            <p:cNvSpPr>
              <a:spLocks noChangeShapeType="1"/>
            </p:cNvSpPr>
            <p:nvPr/>
          </p:nvSpPr>
          <p:spPr bwMode="auto">
            <a:xfrm>
              <a:off x="952" y="2026"/>
              <a:ext cx="156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85720" name="Text Box 24"/>
          <p:cNvSpPr txBox="1">
            <a:spLocks noChangeArrowheads="1"/>
          </p:cNvSpPr>
          <p:nvPr/>
        </p:nvSpPr>
        <p:spPr bwMode="auto">
          <a:xfrm>
            <a:off x="5800725" y="1323975"/>
            <a:ext cx="271585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 dirty="0"/>
              <a:t>Modulo-5 counter</a:t>
            </a:r>
          </a:p>
        </p:txBody>
      </p:sp>
      <p:graphicFrame>
        <p:nvGraphicFramePr>
          <p:cNvPr id="285914" name="Group 218"/>
          <p:cNvGraphicFramePr>
            <a:graphicFrameLocks noGrp="1"/>
          </p:cNvGraphicFramePr>
          <p:nvPr/>
        </p:nvGraphicFramePr>
        <p:xfrm>
          <a:off x="508000" y="3690938"/>
          <a:ext cx="6096000" cy="2773680"/>
        </p:xfrm>
        <a:graphic>
          <a:graphicData uri="http://schemas.openxmlformats.org/drawingml/2006/table">
            <a:tbl>
              <a:tblPr/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39725"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Present State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Next State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1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tr-TR" sz="2000" b="0" dirty="0"/>
                        <a:t>y</a:t>
                      </a:r>
                      <a:r>
                        <a:rPr lang="tr-TR" sz="2000" b="0" baseline="-25000" dirty="0"/>
                        <a:t>2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tr-TR" sz="2000" b="0" dirty="0"/>
                        <a:t>y</a:t>
                      </a:r>
                      <a:r>
                        <a:rPr lang="en-US" sz="2000" b="0" baseline="-25000" dirty="0"/>
                        <a:t>1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tr-TR" sz="2000" b="0" dirty="0"/>
                        <a:t>y</a:t>
                      </a:r>
                      <a:r>
                        <a:rPr lang="tr-TR" sz="2000" b="0" baseline="-25000" dirty="0"/>
                        <a:t>0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tr-TR" sz="2000" b="0" baseline="0" dirty="0"/>
                        <a:t>Y</a:t>
                      </a:r>
                      <a:r>
                        <a:rPr lang="tr-TR" sz="2000" b="0" baseline="-25000" dirty="0"/>
                        <a:t>2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tr-TR" sz="2000" b="0" baseline="0" dirty="0"/>
                        <a:t>Y</a:t>
                      </a:r>
                      <a:r>
                        <a:rPr lang="tr-TR" sz="2000" b="0" baseline="-25000" dirty="0"/>
                        <a:t>1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tr-TR" sz="2000" b="0" baseline="0" dirty="0"/>
                        <a:t>Y</a:t>
                      </a:r>
                      <a:r>
                        <a:rPr lang="tr-TR" sz="2000" b="0" baseline="-25000" dirty="0"/>
                        <a:t>0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1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97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81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81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81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85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85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5720" grpId="0" autoUpdateAnimBg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8620"/>
            <a:ext cx="8229600" cy="1143000"/>
          </a:xfrm>
        </p:spPr>
        <p:txBody>
          <a:bodyPr/>
          <a:lstStyle/>
          <a:p>
            <a:r>
              <a:rPr lang="en-US" dirty="0"/>
              <a:t>Example: Unused States 1/4</a:t>
            </a:r>
          </a:p>
        </p:txBody>
      </p:sp>
      <p:sp>
        <p:nvSpPr>
          <p:cNvPr id="849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7769ED6-AC18-41CD-865B-783FB78FBF12}" type="slidenum">
              <a:rPr lang="en-US" altLang="en-US" smtClean="0"/>
              <a:pPr/>
              <a:t>59</a:t>
            </a:fld>
            <a:endParaRPr lang="en-US" altLang="en-US"/>
          </a:p>
        </p:txBody>
      </p:sp>
      <p:graphicFrame>
        <p:nvGraphicFramePr>
          <p:cNvPr id="286816" name="Group 96"/>
          <p:cNvGraphicFramePr>
            <a:graphicFrameLocks noGrp="1"/>
          </p:cNvGraphicFramePr>
          <p:nvPr/>
        </p:nvGraphicFramePr>
        <p:xfrm>
          <a:off x="5550793" y="1038225"/>
          <a:ext cx="3341687" cy="1554480"/>
        </p:xfrm>
        <a:graphic>
          <a:graphicData uri="http://schemas.openxmlformats.org/drawingml/2006/table">
            <a:tbl>
              <a:tblPr/>
              <a:tblGrid>
                <a:gridCol w="8969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11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11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80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43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55625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2000" b="0" dirty="0"/>
                        <a:t>y</a:t>
                      </a:r>
                      <a:r>
                        <a:rPr lang="tr-TR" sz="2000" b="0" baseline="-25000" dirty="0"/>
                        <a:t>1</a:t>
                      </a:r>
                      <a:r>
                        <a:rPr lang="tr-TR" sz="2000" b="0" dirty="0"/>
                        <a:t>y</a:t>
                      </a:r>
                      <a:r>
                        <a:rPr lang="tr-TR" sz="2000" b="0" baseline="-25000" dirty="0"/>
                        <a:t>0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tr-TR" sz="2000" b="0" dirty="0"/>
                        <a:t>y</a:t>
                      </a:r>
                      <a:r>
                        <a:rPr lang="tr-TR" sz="2000" b="0" baseline="-25000" dirty="0"/>
                        <a:t>2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438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86817" name="Text Box 97"/>
          <p:cNvSpPr txBox="1">
            <a:spLocks noChangeArrowheads="1"/>
          </p:cNvSpPr>
          <p:nvPr/>
        </p:nvSpPr>
        <p:spPr bwMode="auto">
          <a:xfrm>
            <a:off x="6775641" y="2784475"/>
            <a:ext cx="138371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/>
            <a:r>
              <a:rPr lang="tr-TR" b="0" dirty="0"/>
              <a:t>Y</a:t>
            </a:r>
            <a:r>
              <a:rPr lang="tr-TR" b="0" baseline="-25000" dirty="0"/>
              <a:t>2</a:t>
            </a:r>
            <a:r>
              <a:rPr lang="en-US" b="0" dirty="0"/>
              <a:t> = </a:t>
            </a:r>
            <a:r>
              <a:rPr lang="tr-TR" b="0" dirty="0"/>
              <a:t>y</a:t>
            </a:r>
            <a:r>
              <a:rPr lang="tr-TR" b="0" baseline="-25000" dirty="0"/>
              <a:t>1</a:t>
            </a:r>
            <a:r>
              <a:rPr lang="tr-TR" b="0" dirty="0"/>
              <a:t>y</a:t>
            </a:r>
            <a:r>
              <a:rPr lang="tr-TR" b="0" baseline="-25000" dirty="0"/>
              <a:t>0</a:t>
            </a:r>
            <a:endParaRPr lang="en-US" b="0" dirty="0"/>
          </a:p>
        </p:txBody>
      </p:sp>
      <p:graphicFrame>
        <p:nvGraphicFramePr>
          <p:cNvPr id="286818" name="Group 98"/>
          <p:cNvGraphicFramePr>
            <a:graphicFrameLocks noGrp="1"/>
          </p:cNvGraphicFramePr>
          <p:nvPr/>
        </p:nvGraphicFramePr>
        <p:xfrm>
          <a:off x="452438" y="3914775"/>
          <a:ext cx="3341687" cy="1554480"/>
        </p:xfrm>
        <a:graphic>
          <a:graphicData uri="http://schemas.openxmlformats.org/drawingml/2006/table">
            <a:tbl>
              <a:tblPr/>
              <a:tblGrid>
                <a:gridCol w="8969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11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11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80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43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55625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2000" b="0" dirty="0"/>
                        <a:t>y</a:t>
                      </a:r>
                      <a:r>
                        <a:rPr lang="tr-TR" sz="2000" b="0" baseline="-25000" dirty="0"/>
                        <a:t>1</a:t>
                      </a:r>
                      <a:r>
                        <a:rPr lang="tr-TR" sz="2000" b="0" dirty="0"/>
                        <a:t>y</a:t>
                      </a:r>
                      <a:r>
                        <a:rPr lang="tr-TR" sz="2000" b="0" baseline="-25000" dirty="0"/>
                        <a:t>0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tr-TR" sz="2000" b="0" dirty="0"/>
                        <a:t>y</a:t>
                      </a:r>
                      <a:r>
                        <a:rPr lang="tr-TR" sz="2000" b="0" baseline="-25000" dirty="0"/>
                        <a:t>2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438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86853" name="Text Box 133"/>
          <p:cNvSpPr txBox="1">
            <a:spLocks noChangeArrowheads="1"/>
          </p:cNvSpPr>
          <p:nvPr/>
        </p:nvSpPr>
        <p:spPr bwMode="auto">
          <a:xfrm>
            <a:off x="1262012" y="5707063"/>
            <a:ext cx="2424062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/>
            <a:r>
              <a:rPr lang="tr-TR" b="0" dirty="0"/>
              <a:t>Y</a:t>
            </a:r>
            <a:r>
              <a:rPr lang="tr-TR" b="0" baseline="-25000" dirty="0"/>
              <a:t>1</a:t>
            </a:r>
            <a:r>
              <a:rPr lang="en-US" b="0" dirty="0"/>
              <a:t> = </a:t>
            </a:r>
            <a:r>
              <a:rPr lang="tr-TR" b="0" dirty="0"/>
              <a:t>y</a:t>
            </a:r>
            <a:r>
              <a:rPr lang="tr-TR" b="0" baseline="-25000" dirty="0"/>
              <a:t>1</a:t>
            </a:r>
            <a:r>
              <a:rPr lang="en-US" b="0" dirty="0"/>
              <a:t>’</a:t>
            </a:r>
            <a:r>
              <a:rPr lang="tr-TR" b="0" dirty="0"/>
              <a:t> y</a:t>
            </a:r>
            <a:r>
              <a:rPr lang="tr-TR" b="0" baseline="-25000" dirty="0"/>
              <a:t>0</a:t>
            </a:r>
            <a:r>
              <a:rPr lang="en-US" b="0" dirty="0"/>
              <a:t> + </a:t>
            </a:r>
            <a:r>
              <a:rPr lang="tr-TR" b="0" dirty="0"/>
              <a:t>y</a:t>
            </a:r>
            <a:r>
              <a:rPr lang="tr-TR" b="0" baseline="-25000" dirty="0"/>
              <a:t>1</a:t>
            </a:r>
            <a:r>
              <a:rPr lang="tr-TR" b="0" dirty="0"/>
              <a:t>y</a:t>
            </a:r>
            <a:r>
              <a:rPr lang="tr-TR" b="0" baseline="-25000" dirty="0"/>
              <a:t>0</a:t>
            </a:r>
            <a:r>
              <a:rPr lang="en-US" b="0" dirty="0"/>
              <a:t>’</a:t>
            </a:r>
          </a:p>
          <a:p>
            <a:r>
              <a:rPr lang="en-US" b="0" dirty="0"/>
              <a:t>          = </a:t>
            </a:r>
            <a:r>
              <a:rPr lang="tr-TR" b="0" dirty="0"/>
              <a:t>y</a:t>
            </a:r>
            <a:r>
              <a:rPr lang="tr-TR" b="0" baseline="-25000" dirty="0"/>
              <a:t>1</a:t>
            </a:r>
            <a:r>
              <a:rPr lang="en-US" b="0" dirty="0"/>
              <a:t> </a:t>
            </a:r>
            <a:r>
              <a:rPr lang="en-US" b="0" dirty="0">
                <a:sym typeface="Symbol" pitchFamily="18" charset="2"/>
              </a:rPr>
              <a:t> </a:t>
            </a:r>
            <a:r>
              <a:rPr lang="tr-TR" b="0" dirty="0"/>
              <a:t>y</a:t>
            </a:r>
            <a:r>
              <a:rPr lang="tr-TR" b="0" baseline="-25000" dirty="0"/>
              <a:t>0</a:t>
            </a:r>
            <a:endParaRPr lang="en-US" b="0" dirty="0"/>
          </a:p>
        </p:txBody>
      </p:sp>
      <p:graphicFrame>
        <p:nvGraphicFramePr>
          <p:cNvPr id="286854" name="Group 134"/>
          <p:cNvGraphicFramePr>
            <a:graphicFrameLocks noGrp="1"/>
          </p:cNvGraphicFramePr>
          <p:nvPr/>
        </p:nvGraphicFramePr>
        <p:xfrm>
          <a:off x="4695825" y="3884613"/>
          <a:ext cx="3341688" cy="1554480"/>
        </p:xfrm>
        <a:graphic>
          <a:graphicData uri="http://schemas.openxmlformats.org/drawingml/2006/table">
            <a:tbl>
              <a:tblPr/>
              <a:tblGrid>
                <a:gridCol w="8969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11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11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80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43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55625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2000" b="0" dirty="0"/>
                        <a:t>y</a:t>
                      </a:r>
                      <a:r>
                        <a:rPr lang="tr-TR" sz="2000" b="0" baseline="-25000" dirty="0"/>
                        <a:t>1</a:t>
                      </a:r>
                      <a:r>
                        <a:rPr lang="tr-TR" sz="2000" b="0" dirty="0"/>
                        <a:t>y</a:t>
                      </a:r>
                      <a:r>
                        <a:rPr lang="tr-TR" sz="2000" b="0" baseline="-25000" dirty="0"/>
                        <a:t>0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2000" b="0" dirty="0"/>
                        <a:t>y</a:t>
                      </a:r>
                      <a:r>
                        <a:rPr lang="tr-TR" sz="2000" b="0" baseline="-25000" dirty="0"/>
                        <a:t>2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438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86924" name="Text Box 204"/>
          <p:cNvSpPr txBox="1">
            <a:spLocks noChangeArrowheads="1"/>
          </p:cNvSpPr>
          <p:nvPr/>
        </p:nvSpPr>
        <p:spPr bwMode="auto">
          <a:xfrm>
            <a:off x="5367007" y="5707063"/>
            <a:ext cx="161935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/>
            <a:r>
              <a:rPr lang="tr-TR" b="0" dirty="0"/>
              <a:t>Y</a:t>
            </a:r>
            <a:r>
              <a:rPr lang="tr-TR" b="0" baseline="-25000" dirty="0"/>
              <a:t>0</a:t>
            </a:r>
            <a:r>
              <a:rPr lang="en-US" b="0" dirty="0"/>
              <a:t> = </a:t>
            </a:r>
            <a:r>
              <a:rPr lang="tr-TR" b="0" dirty="0"/>
              <a:t>y</a:t>
            </a:r>
            <a:r>
              <a:rPr lang="tr-TR" b="0" baseline="-25000" dirty="0"/>
              <a:t>2</a:t>
            </a:r>
            <a:r>
              <a:rPr lang="en-US" b="0" dirty="0"/>
              <a:t>’</a:t>
            </a:r>
            <a:r>
              <a:rPr lang="tr-TR" b="0" dirty="0"/>
              <a:t> y</a:t>
            </a:r>
            <a:r>
              <a:rPr lang="tr-TR" b="0" baseline="-25000" dirty="0"/>
              <a:t>0</a:t>
            </a:r>
            <a:r>
              <a:rPr lang="en-US" b="0" dirty="0"/>
              <a:t>’</a:t>
            </a:r>
          </a:p>
        </p:txBody>
      </p:sp>
      <p:graphicFrame>
        <p:nvGraphicFramePr>
          <p:cNvPr id="11" name="Group 218"/>
          <p:cNvGraphicFramePr>
            <a:graphicFrameLocks noGrp="1"/>
          </p:cNvGraphicFramePr>
          <p:nvPr/>
        </p:nvGraphicFramePr>
        <p:xfrm>
          <a:off x="452438" y="917258"/>
          <a:ext cx="4406898" cy="2773680"/>
        </p:xfrm>
        <a:graphic>
          <a:graphicData uri="http://schemas.openxmlformats.org/drawingml/2006/table">
            <a:tbl>
              <a:tblPr/>
              <a:tblGrid>
                <a:gridCol w="7344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44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44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44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448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448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32060"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Present State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Next State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206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tr-TR" sz="2000" b="0" dirty="0"/>
                        <a:t>y</a:t>
                      </a:r>
                      <a:r>
                        <a:rPr lang="tr-TR" sz="2000" b="0" baseline="-25000" dirty="0"/>
                        <a:t>2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tr-TR" sz="2000" b="0" dirty="0"/>
                        <a:t>y</a:t>
                      </a:r>
                      <a:r>
                        <a:rPr lang="en-US" sz="2000" b="0" baseline="-25000" dirty="0"/>
                        <a:t>1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tr-TR" sz="2000" b="0" dirty="0"/>
                        <a:t>y</a:t>
                      </a:r>
                      <a:r>
                        <a:rPr lang="tr-TR" sz="2000" b="0" baseline="-25000" dirty="0"/>
                        <a:t>0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tr-TR" sz="2000" b="0" baseline="0" dirty="0"/>
                        <a:t>Y</a:t>
                      </a:r>
                      <a:r>
                        <a:rPr lang="tr-TR" sz="2000" b="0" baseline="-25000" dirty="0"/>
                        <a:t>2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tr-TR" sz="2000" b="0" baseline="0" dirty="0"/>
                        <a:t>Y</a:t>
                      </a:r>
                      <a:r>
                        <a:rPr lang="tr-TR" sz="2000" b="0" baseline="-25000" dirty="0"/>
                        <a:t>1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tr-TR" sz="2000" b="0" baseline="0" dirty="0"/>
                        <a:t>Y</a:t>
                      </a:r>
                      <a:r>
                        <a:rPr lang="tr-TR" sz="2000" b="0" baseline="-25000" dirty="0"/>
                        <a:t>0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206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06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206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206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206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6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86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86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86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86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86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817" grpId="0" autoUpdateAnimBg="0"/>
      <p:bldP spid="286853" grpId="0" autoUpdateAnimBg="0"/>
      <p:bldP spid="286924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473687" y="5055"/>
            <a:ext cx="8229600" cy="571500"/>
          </a:xfrm>
        </p:spPr>
        <p:txBody>
          <a:bodyPr>
            <a:normAutofit/>
          </a:bodyPr>
          <a:lstStyle/>
          <a:p>
            <a:r>
              <a:rPr lang="en-US" sz="3000" dirty="0"/>
              <a:t>SR-Latch</a:t>
            </a:r>
          </a:p>
        </p:txBody>
      </p:sp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EBC1F12-866D-40A8-B419-3F0541C81B95}" type="slidenum">
              <a:rPr lang="en-US" altLang="en-US" smtClean="0"/>
              <a:pPr/>
              <a:t>6</a:t>
            </a:fld>
            <a:endParaRPr lang="en-US" altLang="en-US"/>
          </a:p>
        </p:txBody>
      </p:sp>
      <p:grpSp>
        <p:nvGrpSpPr>
          <p:cNvPr id="2" name="Group 82"/>
          <p:cNvGrpSpPr>
            <a:grpSpLocks/>
          </p:cNvGrpSpPr>
          <p:nvPr/>
        </p:nvGrpSpPr>
        <p:grpSpPr bwMode="auto">
          <a:xfrm>
            <a:off x="407193" y="451656"/>
            <a:ext cx="4438651" cy="2092325"/>
            <a:chOff x="466" y="782"/>
            <a:chExt cx="2796" cy="1318"/>
          </a:xfrm>
        </p:grpSpPr>
        <p:sp>
          <p:nvSpPr>
            <p:cNvPr id="12326" name="Text Box 5"/>
            <p:cNvSpPr txBox="1">
              <a:spLocks noChangeArrowheads="1"/>
            </p:cNvSpPr>
            <p:nvPr/>
          </p:nvSpPr>
          <p:spPr bwMode="auto">
            <a:xfrm>
              <a:off x="466" y="782"/>
              <a:ext cx="133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b="0"/>
                <a:t>S</a:t>
              </a:r>
            </a:p>
          </p:txBody>
        </p:sp>
        <p:sp>
          <p:nvSpPr>
            <p:cNvPr id="12327" name="Line 6"/>
            <p:cNvSpPr>
              <a:spLocks noChangeShapeType="1"/>
            </p:cNvSpPr>
            <p:nvPr/>
          </p:nvSpPr>
          <p:spPr bwMode="auto">
            <a:xfrm flipV="1">
              <a:off x="658" y="893"/>
              <a:ext cx="1010" cy="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28" name="Line 7"/>
            <p:cNvSpPr>
              <a:spLocks noChangeShapeType="1"/>
            </p:cNvSpPr>
            <p:nvPr/>
          </p:nvSpPr>
          <p:spPr bwMode="auto">
            <a:xfrm flipV="1">
              <a:off x="2077" y="1012"/>
              <a:ext cx="879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29" name="Line 9"/>
            <p:cNvSpPr>
              <a:spLocks noChangeShapeType="1"/>
            </p:cNvSpPr>
            <p:nvPr/>
          </p:nvSpPr>
          <p:spPr bwMode="auto">
            <a:xfrm flipV="1">
              <a:off x="1426" y="1135"/>
              <a:ext cx="22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30" name="Oval 10"/>
            <p:cNvSpPr>
              <a:spLocks noChangeArrowheads="1"/>
            </p:cNvSpPr>
            <p:nvPr/>
          </p:nvSpPr>
          <p:spPr bwMode="auto">
            <a:xfrm>
              <a:off x="1994" y="969"/>
              <a:ext cx="83" cy="9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31" name="Text Box 11"/>
            <p:cNvSpPr txBox="1">
              <a:spLocks noChangeArrowheads="1"/>
            </p:cNvSpPr>
            <p:nvPr/>
          </p:nvSpPr>
          <p:spPr bwMode="auto">
            <a:xfrm>
              <a:off x="3013" y="890"/>
              <a:ext cx="22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b="0" dirty="0"/>
                <a:t>Q</a:t>
              </a:r>
              <a:r>
                <a:rPr lang="en-US" b="0" baseline="-25000" dirty="0"/>
                <a:t>1</a:t>
              </a:r>
            </a:p>
          </p:txBody>
        </p:sp>
        <p:sp>
          <p:nvSpPr>
            <p:cNvPr id="12332" name="Line 12"/>
            <p:cNvSpPr>
              <a:spLocks noChangeShapeType="1"/>
            </p:cNvSpPr>
            <p:nvPr/>
          </p:nvSpPr>
          <p:spPr bwMode="auto">
            <a:xfrm>
              <a:off x="1426" y="1260"/>
              <a:ext cx="1136" cy="45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33" name="Text Box 13"/>
            <p:cNvSpPr txBox="1">
              <a:spLocks noChangeArrowheads="1"/>
            </p:cNvSpPr>
            <p:nvPr/>
          </p:nvSpPr>
          <p:spPr bwMode="auto">
            <a:xfrm>
              <a:off x="503" y="1870"/>
              <a:ext cx="121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b="0"/>
                <a:t>R</a:t>
              </a:r>
            </a:p>
          </p:txBody>
        </p:sp>
        <p:sp>
          <p:nvSpPr>
            <p:cNvPr id="12334" name="Line 14"/>
            <p:cNvSpPr>
              <a:spLocks noChangeShapeType="1"/>
            </p:cNvSpPr>
            <p:nvPr/>
          </p:nvSpPr>
          <p:spPr bwMode="auto">
            <a:xfrm flipV="1">
              <a:off x="705" y="1981"/>
              <a:ext cx="946" cy="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35" name="Line 15"/>
            <p:cNvSpPr>
              <a:spLocks noChangeShapeType="1"/>
            </p:cNvSpPr>
            <p:nvPr/>
          </p:nvSpPr>
          <p:spPr bwMode="auto">
            <a:xfrm flipV="1">
              <a:off x="2078" y="1839"/>
              <a:ext cx="878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36" name="Line 17"/>
            <p:cNvSpPr>
              <a:spLocks noChangeShapeType="1"/>
            </p:cNvSpPr>
            <p:nvPr/>
          </p:nvSpPr>
          <p:spPr bwMode="auto">
            <a:xfrm flipV="1">
              <a:off x="1410" y="1715"/>
              <a:ext cx="22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37" name="Oval 18"/>
            <p:cNvSpPr>
              <a:spLocks noChangeArrowheads="1"/>
            </p:cNvSpPr>
            <p:nvPr/>
          </p:nvSpPr>
          <p:spPr bwMode="auto">
            <a:xfrm>
              <a:off x="1995" y="1796"/>
              <a:ext cx="83" cy="9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38" name="Text Box 19"/>
            <p:cNvSpPr txBox="1">
              <a:spLocks noChangeArrowheads="1"/>
            </p:cNvSpPr>
            <p:nvPr/>
          </p:nvSpPr>
          <p:spPr bwMode="auto">
            <a:xfrm>
              <a:off x="3014" y="1717"/>
              <a:ext cx="24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b="0" dirty="0"/>
                <a:t>Q</a:t>
              </a:r>
              <a:r>
                <a:rPr lang="tr-TR" b="0" baseline="-25000" dirty="0"/>
                <a:t>2</a:t>
              </a:r>
              <a:endParaRPr lang="en-US" b="0" baseline="-25000" dirty="0"/>
            </a:p>
          </p:txBody>
        </p:sp>
        <p:sp>
          <p:nvSpPr>
            <p:cNvPr id="12339" name="Line 20"/>
            <p:cNvSpPr>
              <a:spLocks noChangeShapeType="1"/>
            </p:cNvSpPr>
            <p:nvPr/>
          </p:nvSpPr>
          <p:spPr bwMode="auto">
            <a:xfrm>
              <a:off x="2562" y="1715"/>
              <a:ext cx="1" cy="12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40" name="Line 21"/>
            <p:cNvSpPr>
              <a:spLocks noChangeShapeType="1"/>
            </p:cNvSpPr>
            <p:nvPr/>
          </p:nvSpPr>
          <p:spPr bwMode="auto">
            <a:xfrm>
              <a:off x="1426" y="1136"/>
              <a:ext cx="1" cy="12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41" name="Line 22"/>
            <p:cNvSpPr>
              <a:spLocks noChangeShapeType="1"/>
            </p:cNvSpPr>
            <p:nvPr/>
          </p:nvSpPr>
          <p:spPr bwMode="auto">
            <a:xfrm>
              <a:off x="1407" y="1593"/>
              <a:ext cx="1" cy="12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42" name="Line 23"/>
            <p:cNvSpPr>
              <a:spLocks noChangeShapeType="1"/>
            </p:cNvSpPr>
            <p:nvPr/>
          </p:nvSpPr>
          <p:spPr bwMode="auto">
            <a:xfrm>
              <a:off x="2561" y="1012"/>
              <a:ext cx="1" cy="12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43" name="Line 24"/>
            <p:cNvSpPr>
              <a:spLocks noChangeShapeType="1"/>
            </p:cNvSpPr>
            <p:nvPr/>
          </p:nvSpPr>
          <p:spPr bwMode="auto">
            <a:xfrm flipV="1">
              <a:off x="1407" y="1120"/>
              <a:ext cx="1156" cy="47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44" name="Oval 25"/>
            <p:cNvSpPr>
              <a:spLocks noChangeArrowheads="1"/>
            </p:cNvSpPr>
            <p:nvPr/>
          </p:nvSpPr>
          <p:spPr bwMode="auto">
            <a:xfrm>
              <a:off x="2535" y="987"/>
              <a:ext cx="56" cy="5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45" name="Oval 26"/>
            <p:cNvSpPr>
              <a:spLocks noChangeArrowheads="1"/>
            </p:cNvSpPr>
            <p:nvPr/>
          </p:nvSpPr>
          <p:spPr bwMode="auto">
            <a:xfrm>
              <a:off x="2535" y="1811"/>
              <a:ext cx="56" cy="5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46" name="AutoShape 27"/>
            <p:cNvSpPr>
              <a:spLocks noChangeArrowheads="1"/>
            </p:cNvSpPr>
            <p:nvPr/>
          </p:nvSpPr>
          <p:spPr bwMode="auto">
            <a:xfrm>
              <a:off x="1651" y="797"/>
              <a:ext cx="344" cy="418"/>
            </a:xfrm>
            <a:prstGeom prst="flowChartDelay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47" name="AutoShape 28"/>
            <p:cNvSpPr>
              <a:spLocks noChangeArrowheads="1"/>
            </p:cNvSpPr>
            <p:nvPr/>
          </p:nvSpPr>
          <p:spPr bwMode="auto">
            <a:xfrm>
              <a:off x="1632" y="1623"/>
              <a:ext cx="344" cy="432"/>
            </a:xfrm>
            <a:prstGeom prst="flowChartDelay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208925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8380616"/>
              </p:ext>
            </p:extLst>
          </p:nvPr>
        </p:nvGraphicFramePr>
        <p:xfrm>
          <a:off x="249772" y="3361519"/>
          <a:ext cx="3556000" cy="2286000"/>
        </p:xfrm>
        <a:graphic>
          <a:graphicData uri="http://schemas.openxmlformats.org/drawingml/2006/table">
            <a:tbl>
              <a:tblPr/>
              <a:tblGrid>
                <a:gridCol w="88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97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S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R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2400" b="0" dirty="0"/>
                        <a:t>Q</a:t>
                      </a:r>
                      <a:r>
                        <a:rPr lang="en-US" sz="2400" b="0" baseline="-25000" dirty="0"/>
                        <a:t>1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2400" b="0" dirty="0"/>
                        <a:t>Q</a:t>
                      </a:r>
                      <a:r>
                        <a:rPr lang="tr-TR" sz="2400" b="0" baseline="-25000" dirty="0"/>
                        <a:t>2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1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x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x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1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97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81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q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’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08976" name="Text Box 80"/>
          <p:cNvSpPr txBox="1">
            <a:spLocks noChangeArrowheads="1"/>
          </p:cNvSpPr>
          <p:nvPr/>
        </p:nvSpPr>
        <p:spPr bwMode="auto">
          <a:xfrm>
            <a:off x="3802779" y="3872750"/>
            <a:ext cx="167515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tr-TR" b="0" dirty="0"/>
              <a:t>Undefined</a:t>
            </a:r>
            <a:endParaRPr lang="en-US" b="0" dirty="0"/>
          </a:p>
        </p:txBody>
      </p:sp>
      <p:sp>
        <p:nvSpPr>
          <p:cNvPr id="31" name="Slide Number Placeholder 5">
            <a:extLst>
              <a:ext uri="{FF2B5EF4-FFF2-40B4-BE49-F238E27FC236}">
                <a16:creationId xmlns:a16="http://schemas.microsoft.com/office/drawing/2014/main" id="{B3D051D9-6B87-4A22-99E9-1AA68D7DC905}"/>
              </a:ext>
            </a:extLst>
          </p:cNvPr>
          <p:cNvSpPr txBox="1">
            <a:spLocks/>
          </p:cNvSpPr>
          <p:nvPr/>
        </p:nvSpPr>
        <p:spPr>
          <a:xfrm>
            <a:off x="6998174" y="6494395"/>
            <a:ext cx="2133600" cy="365125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>
                    <a:tint val="75000"/>
                  </a:schemeClr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fld id="{0D85C9AF-A8F4-4357-98BF-DB4349D15CD9}" type="slidenum">
              <a:rPr lang="en-US" altLang="en-US" smtClean="0"/>
              <a:pPr/>
              <a:t>6</a:t>
            </a:fld>
            <a:endParaRPr lang="en-US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6D48196-52A2-43C0-BBFC-080037305770}"/>
              </a:ext>
            </a:extLst>
          </p:cNvPr>
          <p:cNvSpPr txBox="1"/>
          <p:nvPr/>
        </p:nvSpPr>
        <p:spPr>
          <a:xfrm>
            <a:off x="4977935" y="4678239"/>
            <a:ext cx="12458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/>
              <a:t>Q</a:t>
            </a:r>
            <a:r>
              <a:rPr lang="en-US" b="0" baseline="-25000" dirty="0"/>
              <a:t>1</a:t>
            </a:r>
            <a:r>
              <a:rPr lang="tr-TR" b="0" dirty="0"/>
              <a:t>= </a:t>
            </a:r>
            <a:r>
              <a:rPr lang="en-US" b="0" dirty="0"/>
              <a:t>Q</a:t>
            </a:r>
            <a:r>
              <a:rPr lang="tr-TR" b="0" baseline="-25000" dirty="0"/>
              <a:t>2</a:t>
            </a:r>
            <a:r>
              <a:rPr lang="tr-TR" b="0" dirty="0"/>
              <a:t>’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B11E15E-438D-4EDF-9AC7-7A6DE41628F3}"/>
              </a:ext>
            </a:extLst>
          </p:cNvPr>
          <p:cNvSpPr txBox="1"/>
          <p:nvPr/>
        </p:nvSpPr>
        <p:spPr>
          <a:xfrm>
            <a:off x="4990906" y="5160250"/>
            <a:ext cx="10647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/>
              <a:t>Q</a:t>
            </a:r>
            <a:r>
              <a:rPr lang="en-US" b="0" baseline="-25000" dirty="0"/>
              <a:t>1</a:t>
            </a:r>
            <a:r>
              <a:rPr lang="tr-TR" b="0" dirty="0"/>
              <a:t>= </a:t>
            </a:r>
            <a:r>
              <a:rPr lang="en-US" b="0" dirty="0"/>
              <a:t>Q</a:t>
            </a:r>
            <a:endParaRPr lang="tr-TR" b="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9D88FED-405A-45AA-B4F2-CD240292255B}"/>
              </a:ext>
            </a:extLst>
          </p:cNvPr>
          <p:cNvSpPr txBox="1"/>
          <p:nvPr/>
        </p:nvSpPr>
        <p:spPr>
          <a:xfrm>
            <a:off x="5008486" y="5621915"/>
            <a:ext cx="12442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/>
              <a:t>Q</a:t>
            </a:r>
            <a:r>
              <a:rPr lang="tr-TR" b="0" baseline="-25000" dirty="0"/>
              <a:t>2</a:t>
            </a:r>
            <a:r>
              <a:rPr lang="tr-TR" b="0" dirty="0"/>
              <a:t>= </a:t>
            </a:r>
            <a:r>
              <a:rPr lang="en-US" b="0" dirty="0"/>
              <a:t>Q</a:t>
            </a:r>
            <a:r>
              <a:rPr lang="tr-TR" b="0" dirty="0"/>
              <a:t> ’</a:t>
            </a:r>
          </a:p>
        </p:txBody>
      </p:sp>
    </p:spTree>
    <p:extLst>
      <p:ext uri="{BB962C8B-B14F-4D97-AF65-F5344CB8AC3E}">
        <p14:creationId xmlns:p14="http://schemas.microsoft.com/office/powerpoint/2010/main" val="2902281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08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08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8976" grpId="0"/>
      <p:bldP spid="33" grpId="0" build="allAtOnce"/>
      <p:bldP spid="45" grpId="0" build="allAtOnce"/>
      <p:bldP spid="46" grpId="0" build="allAtOnce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9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763000" cy="914400"/>
          </a:xfrm>
        </p:spPr>
        <p:txBody>
          <a:bodyPr/>
          <a:lstStyle/>
          <a:p>
            <a:r>
              <a:rPr lang="en-US" dirty="0"/>
              <a:t>Example: Unused States 2/4</a:t>
            </a:r>
          </a:p>
        </p:txBody>
      </p:sp>
      <p:sp>
        <p:nvSpPr>
          <p:cNvPr id="860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920429F-D2D2-4604-9E86-294D7D665BAD}" type="slidenum">
              <a:rPr lang="en-US" altLang="en-US" smtClean="0"/>
              <a:pPr/>
              <a:t>60</a:t>
            </a:fld>
            <a:endParaRPr lang="en-US" altLang="en-US"/>
          </a:p>
        </p:txBody>
      </p:sp>
      <p:grpSp>
        <p:nvGrpSpPr>
          <p:cNvPr id="4" name="Group 235"/>
          <p:cNvGrpSpPr>
            <a:grpSpLocks/>
          </p:cNvGrpSpPr>
          <p:nvPr/>
        </p:nvGrpSpPr>
        <p:grpSpPr bwMode="auto">
          <a:xfrm>
            <a:off x="4984750" y="2185988"/>
            <a:ext cx="3779838" cy="2266950"/>
            <a:chOff x="544" y="777"/>
            <a:chExt cx="2381" cy="1428"/>
          </a:xfrm>
        </p:grpSpPr>
        <p:sp>
          <p:nvSpPr>
            <p:cNvPr id="86035" name="Oval 236"/>
            <p:cNvSpPr>
              <a:spLocks noChangeArrowheads="1"/>
            </p:cNvSpPr>
            <p:nvPr/>
          </p:nvSpPr>
          <p:spPr bwMode="auto">
            <a:xfrm>
              <a:off x="1497" y="777"/>
              <a:ext cx="408" cy="340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b="0">
                  <a:solidFill>
                    <a:schemeClr val="bg1"/>
                  </a:solidFill>
                </a:rPr>
                <a:t>000</a:t>
              </a:r>
              <a:endParaRPr lang="en-US" sz="2000" b="0" baseline="-25000">
                <a:solidFill>
                  <a:schemeClr val="bg1"/>
                </a:solidFill>
              </a:endParaRPr>
            </a:p>
          </p:txBody>
        </p:sp>
        <p:sp>
          <p:nvSpPr>
            <p:cNvPr id="86036" name="Oval 237"/>
            <p:cNvSpPr>
              <a:spLocks noChangeArrowheads="1"/>
            </p:cNvSpPr>
            <p:nvPr/>
          </p:nvSpPr>
          <p:spPr bwMode="auto">
            <a:xfrm>
              <a:off x="544" y="1230"/>
              <a:ext cx="408" cy="340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b="0">
                  <a:solidFill>
                    <a:schemeClr val="bg1"/>
                  </a:solidFill>
                </a:rPr>
                <a:t>001</a:t>
              </a:r>
              <a:endParaRPr lang="en-US" sz="2000" b="0" baseline="-25000">
                <a:solidFill>
                  <a:schemeClr val="bg1"/>
                </a:solidFill>
              </a:endParaRPr>
            </a:p>
          </p:txBody>
        </p:sp>
        <p:sp>
          <p:nvSpPr>
            <p:cNvPr id="86037" name="Oval 238"/>
            <p:cNvSpPr>
              <a:spLocks noChangeArrowheads="1"/>
            </p:cNvSpPr>
            <p:nvPr/>
          </p:nvSpPr>
          <p:spPr bwMode="auto">
            <a:xfrm>
              <a:off x="544" y="1865"/>
              <a:ext cx="408" cy="340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b="0">
                  <a:solidFill>
                    <a:schemeClr val="bg1"/>
                  </a:solidFill>
                </a:rPr>
                <a:t>010</a:t>
              </a:r>
              <a:endParaRPr lang="en-US" sz="2000" b="0" baseline="-25000">
                <a:solidFill>
                  <a:schemeClr val="bg1"/>
                </a:solidFill>
              </a:endParaRPr>
            </a:p>
          </p:txBody>
        </p:sp>
        <p:sp>
          <p:nvSpPr>
            <p:cNvPr id="86038" name="Oval 239"/>
            <p:cNvSpPr>
              <a:spLocks noChangeArrowheads="1"/>
            </p:cNvSpPr>
            <p:nvPr/>
          </p:nvSpPr>
          <p:spPr bwMode="auto">
            <a:xfrm>
              <a:off x="2517" y="1865"/>
              <a:ext cx="408" cy="340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b="0" dirty="0">
                  <a:solidFill>
                    <a:schemeClr val="bg1"/>
                  </a:solidFill>
                </a:rPr>
                <a:t>011</a:t>
              </a:r>
              <a:endParaRPr lang="en-US" sz="2000" b="0" baseline="-25000" dirty="0">
                <a:solidFill>
                  <a:schemeClr val="bg1"/>
                </a:solidFill>
              </a:endParaRPr>
            </a:p>
          </p:txBody>
        </p:sp>
        <p:sp>
          <p:nvSpPr>
            <p:cNvPr id="86039" name="Oval 240"/>
            <p:cNvSpPr>
              <a:spLocks noChangeArrowheads="1"/>
            </p:cNvSpPr>
            <p:nvPr/>
          </p:nvSpPr>
          <p:spPr bwMode="auto">
            <a:xfrm>
              <a:off x="2517" y="1230"/>
              <a:ext cx="408" cy="340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b="0">
                  <a:solidFill>
                    <a:schemeClr val="bg1"/>
                  </a:solidFill>
                </a:rPr>
                <a:t>100</a:t>
              </a:r>
              <a:endParaRPr lang="en-US" sz="2000" b="0" baseline="-25000">
                <a:solidFill>
                  <a:schemeClr val="bg1"/>
                </a:solidFill>
              </a:endParaRPr>
            </a:p>
          </p:txBody>
        </p:sp>
        <p:sp>
          <p:nvSpPr>
            <p:cNvPr id="86040" name="Line 241"/>
            <p:cNvSpPr>
              <a:spLocks noChangeShapeType="1"/>
            </p:cNvSpPr>
            <p:nvPr/>
          </p:nvSpPr>
          <p:spPr bwMode="auto">
            <a:xfrm flipH="1">
              <a:off x="952" y="981"/>
              <a:ext cx="545" cy="3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041" name="Line 242"/>
            <p:cNvSpPr>
              <a:spLocks noChangeShapeType="1"/>
            </p:cNvSpPr>
            <p:nvPr/>
          </p:nvSpPr>
          <p:spPr bwMode="auto">
            <a:xfrm>
              <a:off x="748" y="1570"/>
              <a:ext cx="0" cy="29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042" name="Line 243"/>
            <p:cNvSpPr>
              <a:spLocks noChangeShapeType="1"/>
            </p:cNvSpPr>
            <p:nvPr/>
          </p:nvSpPr>
          <p:spPr bwMode="auto">
            <a:xfrm flipV="1">
              <a:off x="2721" y="1570"/>
              <a:ext cx="0" cy="29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043" name="Line 244"/>
            <p:cNvSpPr>
              <a:spLocks noChangeShapeType="1"/>
            </p:cNvSpPr>
            <p:nvPr/>
          </p:nvSpPr>
          <p:spPr bwMode="auto">
            <a:xfrm flipH="1" flipV="1">
              <a:off x="1905" y="981"/>
              <a:ext cx="816" cy="24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044" name="Line 245"/>
            <p:cNvSpPr>
              <a:spLocks noChangeShapeType="1"/>
            </p:cNvSpPr>
            <p:nvPr/>
          </p:nvSpPr>
          <p:spPr bwMode="auto">
            <a:xfrm>
              <a:off x="952" y="2026"/>
              <a:ext cx="156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262"/>
          <p:cNvGrpSpPr>
            <a:grpSpLocks/>
          </p:cNvGrpSpPr>
          <p:nvPr/>
        </p:nvGrpSpPr>
        <p:grpSpPr bwMode="auto">
          <a:xfrm>
            <a:off x="4984750" y="4460875"/>
            <a:ext cx="647700" cy="1295400"/>
            <a:chOff x="3140" y="2810"/>
            <a:chExt cx="408" cy="816"/>
          </a:xfrm>
        </p:grpSpPr>
        <p:sp>
          <p:nvSpPr>
            <p:cNvPr id="86033" name="Oval 247"/>
            <p:cNvSpPr>
              <a:spLocks noChangeArrowheads="1"/>
            </p:cNvSpPr>
            <p:nvPr/>
          </p:nvSpPr>
          <p:spPr bwMode="auto">
            <a:xfrm>
              <a:off x="3140" y="3286"/>
              <a:ext cx="408" cy="34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b="0">
                  <a:solidFill>
                    <a:schemeClr val="bg1"/>
                  </a:solidFill>
                </a:rPr>
                <a:t>101</a:t>
              </a:r>
              <a:endParaRPr lang="en-US" sz="2000" b="0" baseline="-25000">
                <a:solidFill>
                  <a:schemeClr val="bg1"/>
                </a:solidFill>
              </a:endParaRPr>
            </a:p>
          </p:txBody>
        </p:sp>
        <p:sp>
          <p:nvSpPr>
            <p:cNvPr id="86034" name="Line 257"/>
            <p:cNvSpPr>
              <a:spLocks noChangeShapeType="1"/>
            </p:cNvSpPr>
            <p:nvPr/>
          </p:nvSpPr>
          <p:spPr bwMode="auto">
            <a:xfrm flipV="1">
              <a:off x="3344" y="2810"/>
              <a:ext cx="0" cy="4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263"/>
          <p:cNvGrpSpPr>
            <a:grpSpLocks/>
          </p:cNvGrpSpPr>
          <p:nvPr/>
        </p:nvGrpSpPr>
        <p:grpSpPr bwMode="auto">
          <a:xfrm>
            <a:off x="5546725" y="4351338"/>
            <a:ext cx="1274763" cy="1412875"/>
            <a:chOff x="3494" y="2741"/>
            <a:chExt cx="803" cy="890"/>
          </a:xfrm>
        </p:grpSpPr>
        <p:sp>
          <p:nvSpPr>
            <p:cNvPr id="86031" name="Oval 258"/>
            <p:cNvSpPr>
              <a:spLocks noChangeArrowheads="1"/>
            </p:cNvSpPr>
            <p:nvPr/>
          </p:nvSpPr>
          <p:spPr bwMode="auto">
            <a:xfrm>
              <a:off x="3889" y="3291"/>
              <a:ext cx="408" cy="34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b="0">
                  <a:solidFill>
                    <a:schemeClr val="bg1"/>
                  </a:solidFill>
                </a:rPr>
                <a:t>110</a:t>
              </a:r>
              <a:endParaRPr lang="en-US" sz="2000" b="0" baseline="-25000">
                <a:solidFill>
                  <a:schemeClr val="bg1"/>
                </a:solidFill>
              </a:endParaRPr>
            </a:p>
          </p:txBody>
        </p:sp>
        <p:sp>
          <p:nvSpPr>
            <p:cNvPr id="86032" name="Line 259"/>
            <p:cNvSpPr>
              <a:spLocks noChangeShapeType="1"/>
            </p:cNvSpPr>
            <p:nvPr/>
          </p:nvSpPr>
          <p:spPr bwMode="auto">
            <a:xfrm flipH="1" flipV="1">
              <a:off x="3494" y="2741"/>
              <a:ext cx="599" cy="5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" name="Group 264"/>
          <p:cNvGrpSpPr>
            <a:grpSpLocks/>
          </p:cNvGrpSpPr>
          <p:nvPr/>
        </p:nvGrpSpPr>
        <p:grpSpPr bwMode="auto">
          <a:xfrm>
            <a:off x="8094663" y="1427163"/>
            <a:ext cx="647700" cy="1460500"/>
            <a:chOff x="5099" y="899"/>
            <a:chExt cx="408" cy="920"/>
          </a:xfrm>
        </p:grpSpPr>
        <p:sp>
          <p:nvSpPr>
            <p:cNvPr id="86029" name="Oval 260"/>
            <p:cNvSpPr>
              <a:spLocks noChangeArrowheads="1"/>
            </p:cNvSpPr>
            <p:nvPr/>
          </p:nvSpPr>
          <p:spPr bwMode="auto">
            <a:xfrm>
              <a:off x="5099" y="899"/>
              <a:ext cx="408" cy="34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b="0">
                  <a:solidFill>
                    <a:schemeClr val="bg1"/>
                  </a:solidFill>
                </a:rPr>
                <a:t>111</a:t>
              </a:r>
              <a:endParaRPr lang="en-US" sz="2000" b="0" baseline="-25000">
                <a:solidFill>
                  <a:schemeClr val="bg1"/>
                </a:solidFill>
              </a:endParaRPr>
            </a:p>
          </p:txBody>
        </p:sp>
        <p:sp>
          <p:nvSpPr>
            <p:cNvPr id="86030" name="Line 261"/>
            <p:cNvSpPr>
              <a:spLocks noChangeShapeType="1"/>
            </p:cNvSpPr>
            <p:nvPr/>
          </p:nvSpPr>
          <p:spPr bwMode="auto">
            <a:xfrm>
              <a:off x="5312" y="1243"/>
              <a:ext cx="0" cy="5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aphicFrame>
        <p:nvGraphicFramePr>
          <p:cNvPr id="117" name="Group 218"/>
          <p:cNvGraphicFramePr>
            <a:graphicFrameLocks noGrp="1"/>
          </p:cNvGraphicFramePr>
          <p:nvPr/>
        </p:nvGraphicFramePr>
        <p:xfrm>
          <a:off x="287524" y="1104901"/>
          <a:ext cx="4406898" cy="3962400"/>
        </p:xfrm>
        <a:graphic>
          <a:graphicData uri="http://schemas.openxmlformats.org/drawingml/2006/table">
            <a:tbl>
              <a:tblPr/>
              <a:tblGrid>
                <a:gridCol w="7344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44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44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44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448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448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32060">
                <a:tc gridSpan="3">
                  <a:txBody>
                    <a:bodyPr/>
                    <a:lstStyle/>
                    <a:p>
                      <a:pPr algn="ctr">
                        <a:spcBef>
                          <a:spcPct val="20000"/>
                        </a:spcBef>
                      </a:pPr>
                      <a:r>
                        <a:rPr lang="en-US" sz="2000" b="0" dirty="0"/>
                        <a:t>Present State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spcBef>
                          <a:spcPct val="20000"/>
                        </a:spcBef>
                      </a:pPr>
                      <a:r>
                        <a:rPr lang="en-US" sz="2000" b="0" dirty="0"/>
                        <a:t>Next State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206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tr-TR" sz="2000" b="0" dirty="0"/>
                        <a:t>y</a:t>
                      </a:r>
                      <a:r>
                        <a:rPr lang="tr-TR" sz="2000" b="0" baseline="-25000" dirty="0"/>
                        <a:t>2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tr-TR" sz="2000" b="0" dirty="0"/>
                        <a:t>y</a:t>
                      </a:r>
                      <a:r>
                        <a:rPr lang="en-US" sz="2000" b="0" baseline="-25000" dirty="0"/>
                        <a:t>1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tr-TR" sz="2000" b="0" dirty="0"/>
                        <a:t>y</a:t>
                      </a:r>
                      <a:r>
                        <a:rPr lang="tr-TR" sz="2000" b="0" baseline="-25000" dirty="0"/>
                        <a:t>0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tr-TR" sz="2000" b="0" baseline="0" dirty="0"/>
                        <a:t>Y</a:t>
                      </a:r>
                      <a:r>
                        <a:rPr lang="tr-TR" sz="2000" b="0" baseline="-25000" dirty="0"/>
                        <a:t>2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tr-TR" sz="2000" b="0" baseline="0" dirty="0"/>
                        <a:t>Y</a:t>
                      </a:r>
                      <a:r>
                        <a:rPr lang="tr-TR" sz="2000" b="0" baseline="-25000" dirty="0"/>
                        <a:t>1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tr-TR" sz="2000" b="0" baseline="0" dirty="0"/>
                        <a:t>Y</a:t>
                      </a:r>
                      <a:r>
                        <a:rPr lang="tr-TR" sz="2000" b="0" baseline="-25000" dirty="0"/>
                        <a:t>0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206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06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206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206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206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  <a:endParaRPr kumimoji="0" lang="tr-T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206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206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206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18" name="Text Box 97"/>
          <p:cNvSpPr txBox="1">
            <a:spLocks noChangeArrowheads="1"/>
          </p:cNvSpPr>
          <p:nvPr/>
        </p:nvSpPr>
        <p:spPr bwMode="auto">
          <a:xfrm>
            <a:off x="381000" y="5294610"/>
            <a:ext cx="138371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/>
            <a:r>
              <a:rPr lang="tr-TR" b="0" dirty="0"/>
              <a:t>Y</a:t>
            </a:r>
            <a:r>
              <a:rPr lang="tr-TR" b="0" baseline="-25000" dirty="0"/>
              <a:t>2</a:t>
            </a:r>
            <a:r>
              <a:rPr lang="en-US" b="0" dirty="0"/>
              <a:t> = </a:t>
            </a:r>
            <a:r>
              <a:rPr lang="tr-TR" b="0" dirty="0"/>
              <a:t>y</a:t>
            </a:r>
            <a:r>
              <a:rPr lang="tr-TR" b="0" baseline="-25000" dirty="0"/>
              <a:t>1</a:t>
            </a:r>
            <a:r>
              <a:rPr lang="tr-TR" b="0" dirty="0"/>
              <a:t>y</a:t>
            </a:r>
            <a:r>
              <a:rPr lang="tr-TR" b="0" baseline="-25000" dirty="0"/>
              <a:t>0</a:t>
            </a:r>
            <a:endParaRPr lang="en-US" b="0" dirty="0"/>
          </a:p>
        </p:txBody>
      </p:sp>
      <p:sp>
        <p:nvSpPr>
          <p:cNvPr id="119" name="Text Box 133"/>
          <p:cNvSpPr txBox="1">
            <a:spLocks noChangeArrowheads="1"/>
          </p:cNvSpPr>
          <p:nvPr/>
        </p:nvSpPr>
        <p:spPr bwMode="auto">
          <a:xfrm>
            <a:off x="381000" y="5707063"/>
            <a:ext cx="177003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/>
            <a:r>
              <a:rPr lang="tr-TR" b="0" dirty="0"/>
              <a:t>Y</a:t>
            </a:r>
            <a:r>
              <a:rPr lang="tr-TR" b="0" baseline="-25000" dirty="0"/>
              <a:t>1</a:t>
            </a:r>
            <a:r>
              <a:rPr lang="en-US" b="0" dirty="0"/>
              <a:t> = </a:t>
            </a:r>
            <a:r>
              <a:rPr lang="tr-TR" b="0" dirty="0"/>
              <a:t>y</a:t>
            </a:r>
            <a:r>
              <a:rPr lang="tr-TR" b="0" baseline="-25000" dirty="0"/>
              <a:t>1</a:t>
            </a:r>
            <a:r>
              <a:rPr lang="en-US" b="0" dirty="0"/>
              <a:t> </a:t>
            </a:r>
            <a:r>
              <a:rPr lang="en-US" b="0" dirty="0">
                <a:sym typeface="Symbol" pitchFamily="18" charset="2"/>
              </a:rPr>
              <a:t> </a:t>
            </a:r>
            <a:r>
              <a:rPr lang="tr-TR" b="0" dirty="0"/>
              <a:t>y</a:t>
            </a:r>
            <a:r>
              <a:rPr lang="tr-TR" b="0" baseline="-25000" dirty="0"/>
              <a:t>0</a:t>
            </a:r>
            <a:endParaRPr lang="en-US" b="0" dirty="0"/>
          </a:p>
        </p:txBody>
      </p:sp>
      <p:sp>
        <p:nvSpPr>
          <p:cNvPr id="120" name="Text Box 204"/>
          <p:cNvSpPr txBox="1">
            <a:spLocks noChangeArrowheads="1"/>
          </p:cNvSpPr>
          <p:nvPr/>
        </p:nvSpPr>
        <p:spPr bwMode="auto">
          <a:xfrm>
            <a:off x="381000" y="6165304"/>
            <a:ext cx="161935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/>
            <a:r>
              <a:rPr lang="tr-TR" b="0" dirty="0"/>
              <a:t>Y</a:t>
            </a:r>
            <a:r>
              <a:rPr lang="tr-TR" b="0" baseline="-25000" dirty="0"/>
              <a:t>0</a:t>
            </a:r>
            <a:r>
              <a:rPr lang="en-US" b="0" dirty="0"/>
              <a:t> = </a:t>
            </a:r>
            <a:r>
              <a:rPr lang="tr-TR" b="0" dirty="0"/>
              <a:t>y</a:t>
            </a:r>
            <a:r>
              <a:rPr lang="tr-TR" b="0" baseline="-25000" dirty="0"/>
              <a:t>2</a:t>
            </a:r>
            <a:r>
              <a:rPr lang="en-US" b="0" dirty="0"/>
              <a:t>’</a:t>
            </a:r>
            <a:r>
              <a:rPr lang="tr-TR" b="0" dirty="0"/>
              <a:t> y</a:t>
            </a:r>
            <a:r>
              <a:rPr lang="tr-TR" b="0" baseline="-25000" dirty="0"/>
              <a:t>0</a:t>
            </a:r>
            <a:r>
              <a:rPr lang="en-US" b="0" dirty="0"/>
              <a:t>’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4275974" y="5894685"/>
            <a:ext cx="4770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The circuit is not locked type.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" grpId="0" build="allAtOnce"/>
      <p:bldP spid="119" grpId="0" build="allAtOnce"/>
      <p:bldP spid="120" grpId="0" build="allAtOnce"/>
      <p:bldP spid="121" grpId="0" build="allAtOnce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C028BB7-7C4B-004C-973B-63F19CA01C12}" type="slidenum">
              <a:rPr lang="en-US"/>
              <a:pPr/>
              <a:t>61</a:t>
            </a:fld>
            <a:endParaRPr lang="en-US"/>
          </a:p>
        </p:txBody>
      </p:sp>
      <p:sp>
        <p:nvSpPr>
          <p:cNvPr id="8704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/>
          <a:lstStyle/>
          <a:p>
            <a:r>
              <a:rPr lang="en-US" dirty="0"/>
              <a:t>Example: Unused States 3/4</a:t>
            </a:r>
          </a:p>
        </p:txBody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804863"/>
            <a:ext cx="8763000" cy="496887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/>
              <a:t>Not using don’t care conditions</a:t>
            </a:r>
          </a:p>
        </p:txBody>
      </p:sp>
      <p:graphicFrame>
        <p:nvGraphicFramePr>
          <p:cNvPr id="288772" name="Group 4"/>
          <p:cNvGraphicFramePr>
            <a:graphicFrameLocks noGrp="1"/>
          </p:cNvGraphicFramePr>
          <p:nvPr/>
        </p:nvGraphicFramePr>
        <p:xfrm>
          <a:off x="422275" y="1552575"/>
          <a:ext cx="4064000" cy="2560320"/>
        </p:xfrm>
        <a:graphic>
          <a:graphicData uri="http://schemas.openxmlformats.org/drawingml/2006/table">
            <a:tbl>
              <a:tblPr/>
              <a:tblGrid>
                <a:gridCol w="677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6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78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78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62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78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12738"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Present State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Next State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288826" name="Group 58"/>
          <p:cNvGraphicFramePr>
            <a:graphicFrameLocks noGrp="1"/>
          </p:cNvGraphicFramePr>
          <p:nvPr/>
        </p:nvGraphicFramePr>
        <p:xfrm>
          <a:off x="5038725" y="1246188"/>
          <a:ext cx="3341688" cy="1554480"/>
        </p:xfrm>
        <a:graphic>
          <a:graphicData uri="http://schemas.openxmlformats.org/drawingml/2006/table">
            <a:tbl>
              <a:tblPr/>
              <a:tblGrid>
                <a:gridCol w="8969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11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11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80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43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55625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BC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A</a:t>
                      </a:r>
                      <a:endParaRPr kumimoji="0" lang="en-US" sz="20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00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01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11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10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438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88861" name="Text Box 93"/>
          <p:cNvSpPr txBox="1">
            <a:spLocks noChangeArrowheads="1"/>
          </p:cNvSpPr>
          <p:nvPr/>
        </p:nvSpPr>
        <p:spPr bwMode="auto">
          <a:xfrm>
            <a:off x="5370513" y="2992438"/>
            <a:ext cx="20447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/>
              <a:t>A(t+1) = A’BC</a:t>
            </a:r>
          </a:p>
        </p:txBody>
      </p:sp>
      <p:graphicFrame>
        <p:nvGraphicFramePr>
          <p:cNvPr id="288862" name="Group 94"/>
          <p:cNvGraphicFramePr>
            <a:graphicFrameLocks noGrp="1"/>
          </p:cNvGraphicFramePr>
          <p:nvPr/>
        </p:nvGraphicFramePr>
        <p:xfrm>
          <a:off x="631825" y="4122738"/>
          <a:ext cx="3341688" cy="1554480"/>
        </p:xfrm>
        <a:graphic>
          <a:graphicData uri="http://schemas.openxmlformats.org/drawingml/2006/table">
            <a:tbl>
              <a:tblPr/>
              <a:tblGrid>
                <a:gridCol w="8969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11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11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80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43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55625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BC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A</a:t>
                      </a:r>
                      <a:endParaRPr kumimoji="0" lang="en-US" sz="20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00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01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11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10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438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88897" name="Text Box 129"/>
          <p:cNvSpPr txBox="1">
            <a:spLocks noChangeArrowheads="1"/>
          </p:cNvSpPr>
          <p:nvPr/>
        </p:nvSpPr>
        <p:spPr bwMode="auto">
          <a:xfrm>
            <a:off x="1528763" y="5915025"/>
            <a:ext cx="3106737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/>
              <a:t>B(t+1) = A’B’C + A’BC’</a:t>
            </a:r>
          </a:p>
          <a:p>
            <a:r>
              <a:rPr lang="en-US" b="0"/>
              <a:t>          = A’(B </a:t>
            </a:r>
            <a:r>
              <a:rPr lang="en-US" b="0">
                <a:sym typeface="Symbol" charset="2"/>
              </a:rPr>
              <a:t> </a:t>
            </a:r>
            <a:r>
              <a:rPr lang="en-US" b="0"/>
              <a:t>C)</a:t>
            </a:r>
          </a:p>
        </p:txBody>
      </p:sp>
      <p:graphicFrame>
        <p:nvGraphicFramePr>
          <p:cNvPr id="288898" name="Group 130"/>
          <p:cNvGraphicFramePr>
            <a:graphicFrameLocks noGrp="1"/>
          </p:cNvGraphicFramePr>
          <p:nvPr/>
        </p:nvGraphicFramePr>
        <p:xfrm>
          <a:off x="4875213" y="4092575"/>
          <a:ext cx="3341687" cy="1554480"/>
        </p:xfrm>
        <a:graphic>
          <a:graphicData uri="http://schemas.openxmlformats.org/drawingml/2006/table">
            <a:tbl>
              <a:tblPr/>
              <a:tblGrid>
                <a:gridCol w="8969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11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11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80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43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55625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BC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A</a:t>
                      </a:r>
                      <a:endParaRPr kumimoji="0" lang="en-US" sz="20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00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01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11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10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438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88933" name="Text Box 165"/>
          <p:cNvSpPr txBox="1">
            <a:spLocks noChangeArrowheads="1"/>
          </p:cNvSpPr>
          <p:nvPr/>
        </p:nvSpPr>
        <p:spPr bwMode="auto">
          <a:xfrm>
            <a:off x="5662613" y="5915025"/>
            <a:ext cx="18700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/>
              <a:t>C(t+1) = A’C’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8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88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88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88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88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88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88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8861" grpId="0"/>
      <p:bldP spid="288897" grpId="0"/>
      <p:bldP spid="288933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6F6CFE6-C3A7-424E-9370-31ED4CAF4DD5}" type="slidenum">
              <a:rPr lang="en-US"/>
              <a:pPr/>
              <a:t>62</a:t>
            </a:fld>
            <a:endParaRPr lang="en-US"/>
          </a:p>
        </p:txBody>
      </p:sp>
      <p:sp>
        <p:nvSpPr>
          <p:cNvPr id="8806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304800"/>
            <a:ext cx="8229600" cy="1143000"/>
          </a:xfrm>
        </p:spPr>
        <p:txBody>
          <a:bodyPr/>
          <a:lstStyle/>
          <a:p>
            <a:r>
              <a:rPr lang="en-US" dirty="0"/>
              <a:t>Example: Unused States 4/4</a:t>
            </a:r>
          </a:p>
        </p:txBody>
      </p:sp>
      <p:graphicFrame>
        <p:nvGraphicFramePr>
          <p:cNvPr id="289796" name="Group 4"/>
          <p:cNvGraphicFramePr>
            <a:graphicFrameLocks noGrp="1"/>
          </p:cNvGraphicFramePr>
          <p:nvPr/>
        </p:nvGraphicFramePr>
        <p:xfrm>
          <a:off x="393700" y="931863"/>
          <a:ext cx="4064000" cy="3705860"/>
        </p:xfrm>
        <a:graphic>
          <a:graphicData uri="http://schemas.openxmlformats.org/drawingml/2006/table">
            <a:tbl>
              <a:tblPr/>
              <a:tblGrid>
                <a:gridCol w="677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6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78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78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62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78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12738"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Present State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Next State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pSp>
        <p:nvGrpSpPr>
          <p:cNvPr id="2" name="Group 96"/>
          <p:cNvGrpSpPr>
            <a:grpSpLocks/>
          </p:cNvGrpSpPr>
          <p:nvPr/>
        </p:nvGrpSpPr>
        <p:grpSpPr bwMode="auto">
          <a:xfrm>
            <a:off x="395288" y="4908550"/>
            <a:ext cx="2651125" cy="1447800"/>
            <a:chOff x="249" y="3092"/>
            <a:chExt cx="1670" cy="912"/>
          </a:xfrm>
        </p:grpSpPr>
        <p:sp>
          <p:nvSpPr>
            <p:cNvPr id="88162" name="Text Box 93"/>
            <p:cNvSpPr txBox="1">
              <a:spLocks noChangeArrowheads="1"/>
            </p:cNvSpPr>
            <p:nvPr/>
          </p:nvSpPr>
          <p:spPr bwMode="auto">
            <a:xfrm>
              <a:off x="256" y="3092"/>
              <a:ext cx="1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b="0"/>
                <a:t>A(t+1) = A’BC</a:t>
              </a:r>
            </a:p>
          </p:txBody>
        </p:sp>
        <p:sp>
          <p:nvSpPr>
            <p:cNvPr id="88163" name="Text Box 94"/>
            <p:cNvSpPr txBox="1">
              <a:spLocks noChangeArrowheads="1"/>
            </p:cNvSpPr>
            <p:nvPr/>
          </p:nvSpPr>
          <p:spPr bwMode="auto">
            <a:xfrm>
              <a:off x="249" y="3406"/>
              <a:ext cx="167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b="0"/>
                <a:t>B(t+1) = A’(B </a:t>
              </a:r>
              <a:r>
                <a:rPr lang="en-US" b="0">
                  <a:sym typeface="Symbol" charset="2"/>
                </a:rPr>
                <a:t> </a:t>
              </a:r>
              <a:r>
                <a:rPr lang="en-US" b="0"/>
                <a:t>C)</a:t>
              </a:r>
            </a:p>
          </p:txBody>
        </p:sp>
        <p:sp>
          <p:nvSpPr>
            <p:cNvPr id="88164" name="Text Box 95"/>
            <p:cNvSpPr txBox="1">
              <a:spLocks noChangeArrowheads="1"/>
            </p:cNvSpPr>
            <p:nvPr/>
          </p:nvSpPr>
          <p:spPr bwMode="auto">
            <a:xfrm>
              <a:off x="259" y="3716"/>
              <a:ext cx="117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b="0"/>
                <a:t>C(t+1) = A’C’</a:t>
              </a:r>
            </a:p>
          </p:txBody>
        </p:sp>
      </p:grpSp>
      <p:grpSp>
        <p:nvGrpSpPr>
          <p:cNvPr id="3" name="Group 97"/>
          <p:cNvGrpSpPr>
            <a:grpSpLocks/>
          </p:cNvGrpSpPr>
          <p:nvPr/>
        </p:nvGrpSpPr>
        <p:grpSpPr bwMode="auto">
          <a:xfrm>
            <a:off x="4984750" y="2185988"/>
            <a:ext cx="3779838" cy="2266950"/>
            <a:chOff x="544" y="777"/>
            <a:chExt cx="2381" cy="1428"/>
          </a:xfrm>
        </p:grpSpPr>
        <p:sp>
          <p:nvSpPr>
            <p:cNvPr id="88152" name="Oval 98"/>
            <p:cNvSpPr>
              <a:spLocks noChangeArrowheads="1"/>
            </p:cNvSpPr>
            <p:nvPr/>
          </p:nvSpPr>
          <p:spPr bwMode="auto">
            <a:xfrm>
              <a:off x="1497" y="777"/>
              <a:ext cx="408" cy="340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2000" b="0">
                  <a:solidFill>
                    <a:schemeClr val="bg1"/>
                  </a:solidFill>
                </a:rPr>
                <a:t>000</a:t>
              </a:r>
              <a:endParaRPr lang="en-US" sz="2000" b="0" baseline="-25000">
                <a:solidFill>
                  <a:schemeClr val="bg1"/>
                </a:solidFill>
              </a:endParaRPr>
            </a:p>
          </p:txBody>
        </p:sp>
        <p:sp>
          <p:nvSpPr>
            <p:cNvPr id="88153" name="Oval 99"/>
            <p:cNvSpPr>
              <a:spLocks noChangeArrowheads="1"/>
            </p:cNvSpPr>
            <p:nvPr/>
          </p:nvSpPr>
          <p:spPr bwMode="auto">
            <a:xfrm>
              <a:off x="544" y="1230"/>
              <a:ext cx="408" cy="340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2000" b="0">
                  <a:solidFill>
                    <a:schemeClr val="bg1"/>
                  </a:solidFill>
                </a:rPr>
                <a:t>001</a:t>
              </a:r>
              <a:endParaRPr lang="en-US" sz="2000" b="0" baseline="-25000">
                <a:solidFill>
                  <a:schemeClr val="bg1"/>
                </a:solidFill>
              </a:endParaRPr>
            </a:p>
          </p:txBody>
        </p:sp>
        <p:sp>
          <p:nvSpPr>
            <p:cNvPr id="88154" name="Oval 100"/>
            <p:cNvSpPr>
              <a:spLocks noChangeArrowheads="1"/>
            </p:cNvSpPr>
            <p:nvPr/>
          </p:nvSpPr>
          <p:spPr bwMode="auto">
            <a:xfrm>
              <a:off x="544" y="1865"/>
              <a:ext cx="408" cy="340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2000" b="0">
                  <a:solidFill>
                    <a:schemeClr val="bg1"/>
                  </a:solidFill>
                </a:rPr>
                <a:t>010</a:t>
              </a:r>
              <a:endParaRPr lang="en-US" sz="2000" b="0" baseline="-25000">
                <a:solidFill>
                  <a:schemeClr val="bg1"/>
                </a:solidFill>
              </a:endParaRPr>
            </a:p>
          </p:txBody>
        </p:sp>
        <p:sp>
          <p:nvSpPr>
            <p:cNvPr id="88155" name="Oval 101"/>
            <p:cNvSpPr>
              <a:spLocks noChangeArrowheads="1"/>
            </p:cNvSpPr>
            <p:nvPr/>
          </p:nvSpPr>
          <p:spPr bwMode="auto">
            <a:xfrm>
              <a:off x="2517" y="1865"/>
              <a:ext cx="408" cy="340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2000" b="0">
                  <a:solidFill>
                    <a:schemeClr val="bg1"/>
                  </a:solidFill>
                </a:rPr>
                <a:t>011</a:t>
              </a:r>
              <a:endParaRPr lang="en-US" sz="2000" b="0" baseline="-25000">
                <a:solidFill>
                  <a:schemeClr val="bg1"/>
                </a:solidFill>
              </a:endParaRPr>
            </a:p>
          </p:txBody>
        </p:sp>
        <p:sp>
          <p:nvSpPr>
            <p:cNvPr id="88156" name="Oval 102"/>
            <p:cNvSpPr>
              <a:spLocks noChangeArrowheads="1"/>
            </p:cNvSpPr>
            <p:nvPr/>
          </p:nvSpPr>
          <p:spPr bwMode="auto">
            <a:xfrm>
              <a:off x="2517" y="1230"/>
              <a:ext cx="408" cy="340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2000" b="0">
                  <a:solidFill>
                    <a:schemeClr val="bg1"/>
                  </a:solidFill>
                </a:rPr>
                <a:t>100</a:t>
              </a:r>
              <a:endParaRPr lang="en-US" sz="2000" b="0" baseline="-25000">
                <a:solidFill>
                  <a:schemeClr val="bg1"/>
                </a:solidFill>
              </a:endParaRPr>
            </a:p>
          </p:txBody>
        </p:sp>
        <p:sp>
          <p:nvSpPr>
            <p:cNvPr id="88157" name="Line 103"/>
            <p:cNvSpPr>
              <a:spLocks noChangeShapeType="1"/>
            </p:cNvSpPr>
            <p:nvPr/>
          </p:nvSpPr>
          <p:spPr bwMode="auto">
            <a:xfrm flipH="1">
              <a:off x="952" y="981"/>
              <a:ext cx="545" cy="3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158" name="Line 104"/>
            <p:cNvSpPr>
              <a:spLocks noChangeShapeType="1"/>
            </p:cNvSpPr>
            <p:nvPr/>
          </p:nvSpPr>
          <p:spPr bwMode="auto">
            <a:xfrm>
              <a:off x="748" y="1570"/>
              <a:ext cx="0" cy="29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159" name="Line 105"/>
            <p:cNvSpPr>
              <a:spLocks noChangeShapeType="1"/>
            </p:cNvSpPr>
            <p:nvPr/>
          </p:nvSpPr>
          <p:spPr bwMode="auto">
            <a:xfrm flipV="1">
              <a:off x="2721" y="1570"/>
              <a:ext cx="0" cy="29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160" name="Line 106"/>
            <p:cNvSpPr>
              <a:spLocks noChangeShapeType="1"/>
            </p:cNvSpPr>
            <p:nvPr/>
          </p:nvSpPr>
          <p:spPr bwMode="auto">
            <a:xfrm flipH="1" flipV="1">
              <a:off x="1905" y="981"/>
              <a:ext cx="816" cy="24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161" name="Line 107"/>
            <p:cNvSpPr>
              <a:spLocks noChangeShapeType="1"/>
            </p:cNvSpPr>
            <p:nvPr/>
          </p:nvSpPr>
          <p:spPr bwMode="auto">
            <a:xfrm>
              <a:off x="952" y="2026"/>
              <a:ext cx="156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" name="Group 119"/>
          <p:cNvGrpSpPr>
            <a:grpSpLocks/>
          </p:cNvGrpSpPr>
          <p:nvPr/>
        </p:nvGrpSpPr>
        <p:grpSpPr bwMode="auto">
          <a:xfrm>
            <a:off x="4970463" y="1223963"/>
            <a:ext cx="3786187" cy="1098550"/>
            <a:chOff x="3131" y="771"/>
            <a:chExt cx="2385" cy="692"/>
          </a:xfrm>
        </p:grpSpPr>
        <p:sp>
          <p:nvSpPr>
            <p:cNvPr id="88146" name="Oval 109"/>
            <p:cNvSpPr>
              <a:spLocks noChangeArrowheads="1"/>
            </p:cNvSpPr>
            <p:nvPr/>
          </p:nvSpPr>
          <p:spPr bwMode="auto">
            <a:xfrm>
              <a:off x="3131" y="799"/>
              <a:ext cx="408" cy="34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2000" b="0">
                  <a:solidFill>
                    <a:schemeClr val="bg1"/>
                  </a:solidFill>
                </a:rPr>
                <a:t>101</a:t>
              </a:r>
              <a:endParaRPr lang="en-US" sz="2000" b="0" baseline="-25000">
                <a:solidFill>
                  <a:schemeClr val="bg1"/>
                </a:solidFill>
              </a:endParaRPr>
            </a:p>
          </p:txBody>
        </p:sp>
        <p:sp>
          <p:nvSpPr>
            <p:cNvPr id="88147" name="Oval 112"/>
            <p:cNvSpPr>
              <a:spLocks noChangeArrowheads="1"/>
            </p:cNvSpPr>
            <p:nvPr/>
          </p:nvSpPr>
          <p:spPr bwMode="auto">
            <a:xfrm>
              <a:off x="4063" y="795"/>
              <a:ext cx="408" cy="34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2000" b="0">
                  <a:solidFill>
                    <a:schemeClr val="bg1"/>
                  </a:solidFill>
                </a:rPr>
                <a:t>110</a:t>
              </a:r>
              <a:endParaRPr lang="en-US" sz="2000" b="0" baseline="-25000">
                <a:solidFill>
                  <a:schemeClr val="bg1"/>
                </a:solidFill>
              </a:endParaRPr>
            </a:p>
          </p:txBody>
        </p:sp>
        <p:sp>
          <p:nvSpPr>
            <p:cNvPr id="88148" name="Oval 115"/>
            <p:cNvSpPr>
              <a:spLocks noChangeArrowheads="1"/>
            </p:cNvSpPr>
            <p:nvPr/>
          </p:nvSpPr>
          <p:spPr bwMode="auto">
            <a:xfrm>
              <a:off x="5108" y="771"/>
              <a:ext cx="408" cy="34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2000" b="0">
                  <a:solidFill>
                    <a:schemeClr val="bg1"/>
                  </a:solidFill>
                </a:rPr>
                <a:t>111</a:t>
              </a:r>
              <a:endParaRPr lang="en-US" sz="2000" b="0" baseline="-25000">
                <a:solidFill>
                  <a:schemeClr val="bg1"/>
                </a:solidFill>
              </a:endParaRPr>
            </a:p>
          </p:txBody>
        </p:sp>
        <p:sp>
          <p:nvSpPr>
            <p:cNvPr id="88149" name="Line 116"/>
            <p:cNvSpPr>
              <a:spLocks noChangeShapeType="1"/>
            </p:cNvSpPr>
            <p:nvPr/>
          </p:nvSpPr>
          <p:spPr bwMode="auto">
            <a:xfrm flipH="1">
              <a:off x="4480" y="1115"/>
              <a:ext cx="795" cy="3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150" name="Line 117"/>
            <p:cNvSpPr>
              <a:spLocks noChangeShapeType="1"/>
            </p:cNvSpPr>
            <p:nvPr/>
          </p:nvSpPr>
          <p:spPr bwMode="auto">
            <a:xfrm>
              <a:off x="3456" y="1125"/>
              <a:ext cx="677" cy="32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151" name="Line 118"/>
            <p:cNvSpPr>
              <a:spLocks noChangeShapeType="1"/>
            </p:cNvSpPr>
            <p:nvPr/>
          </p:nvSpPr>
          <p:spPr bwMode="auto">
            <a:xfrm>
              <a:off x="4279" y="1134"/>
              <a:ext cx="9" cy="25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620"/>
            <a:ext cx="8229600" cy="648072"/>
          </a:xfrm>
        </p:spPr>
        <p:txBody>
          <a:bodyPr>
            <a:normAutofit fontScale="90000"/>
          </a:bodyPr>
          <a:lstStyle/>
          <a:p>
            <a:r>
              <a:rPr lang="tr-TR" dirty="0"/>
              <a:t>Design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7524" y="668589"/>
            <a:ext cx="8229600" cy="1096742"/>
          </a:xfrm>
        </p:spPr>
        <p:txBody>
          <a:bodyPr>
            <a:normAutofit fontScale="70000" lnSpcReduction="20000"/>
          </a:bodyPr>
          <a:lstStyle/>
          <a:p>
            <a:r>
              <a:rPr lang="tr-TR" dirty="0"/>
              <a:t>Design the synchronous sequential circuit which gives “1” as output when the last 4 values from the 1-bit input are 1010.</a:t>
            </a:r>
          </a:p>
          <a:p>
            <a:r>
              <a:rPr lang="tr-TR" dirty="0"/>
              <a:t>Ex</a:t>
            </a:r>
            <a:r>
              <a:rPr lang="en-US" dirty="0"/>
              <a:t>a</a:t>
            </a:r>
            <a:r>
              <a:rPr lang="tr-TR" dirty="0"/>
              <a:t>mple: x= </a:t>
            </a:r>
            <a:r>
              <a:rPr lang="tr-TR" u="sng" dirty="0"/>
              <a:t>1010</a:t>
            </a:r>
            <a:r>
              <a:rPr lang="tr-TR" dirty="0"/>
              <a:t> </a:t>
            </a:r>
            <a:r>
              <a:rPr lang="tr-TR" u="sng" dirty="0"/>
              <a:t>1011</a:t>
            </a:r>
            <a:r>
              <a:rPr lang="tr-TR" dirty="0"/>
              <a:t> ise z= 0001 0000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B3BC0E-0274-4B47-92C7-B53DB0B4D7B1}" type="slidenum">
              <a:rPr lang="en-US" altLang="en-US" smtClean="0"/>
              <a:pPr>
                <a:defRPr/>
              </a:pPr>
              <a:t>63</a:t>
            </a:fld>
            <a:endParaRPr lang="en-US" altLang="en-US"/>
          </a:p>
        </p:txBody>
      </p:sp>
      <p:sp>
        <p:nvSpPr>
          <p:cNvPr id="5" name="Oval 4"/>
          <p:cNvSpPr/>
          <p:nvPr/>
        </p:nvSpPr>
        <p:spPr>
          <a:xfrm>
            <a:off x="1507836" y="2927775"/>
            <a:ext cx="1980220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200" dirty="0"/>
              <a:t>Initial State</a:t>
            </a:r>
          </a:p>
        </p:txBody>
      </p:sp>
      <p:sp>
        <p:nvSpPr>
          <p:cNvPr id="6" name="Oval 5"/>
          <p:cNvSpPr/>
          <p:nvPr/>
        </p:nvSpPr>
        <p:spPr>
          <a:xfrm>
            <a:off x="6071850" y="2810635"/>
            <a:ext cx="1395552" cy="8372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1 came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37879" y="1753434"/>
            <a:ext cx="7168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0/0</a:t>
            </a:r>
          </a:p>
        </p:txBody>
      </p:sp>
      <p:sp>
        <p:nvSpPr>
          <p:cNvPr id="8" name="Freeform 7"/>
          <p:cNvSpPr/>
          <p:nvPr/>
        </p:nvSpPr>
        <p:spPr>
          <a:xfrm>
            <a:off x="1737879" y="2158456"/>
            <a:ext cx="740980" cy="899658"/>
          </a:xfrm>
          <a:custGeom>
            <a:avLst/>
            <a:gdLst>
              <a:gd name="connsiteX0" fmla="*/ 740980 w 740980"/>
              <a:gd name="connsiteY0" fmla="*/ 757768 h 899658"/>
              <a:gd name="connsiteX1" fmla="*/ 236483 w 740980"/>
              <a:gd name="connsiteY1" fmla="*/ 1023 h 899658"/>
              <a:gd name="connsiteX2" fmla="*/ 0 w 740980"/>
              <a:gd name="connsiteY2" fmla="*/ 899658 h 899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0980" h="899658">
                <a:moveTo>
                  <a:pt x="740980" y="757768"/>
                </a:moveTo>
                <a:cubicBezTo>
                  <a:pt x="550480" y="367571"/>
                  <a:pt x="359980" y="-22625"/>
                  <a:pt x="236483" y="1023"/>
                </a:cubicBezTo>
                <a:cubicBezTo>
                  <a:pt x="112986" y="24671"/>
                  <a:pt x="56493" y="462164"/>
                  <a:pt x="0" y="899658"/>
                </a:cubicBezTo>
              </a:path>
            </a:pathLst>
          </a:cu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9" name="Straight Arrow Connector 8"/>
          <p:cNvCxnSpPr>
            <a:stCxn id="5" idx="6"/>
            <a:endCxn id="6" idx="2"/>
          </p:cNvCxnSpPr>
          <p:nvPr/>
        </p:nvCxnSpPr>
        <p:spPr>
          <a:xfrm>
            <a:off x="3488056" y="3215807"/>
            <a:ext cx="2583794" cy="13438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919722" y="2696942"/>
            <a:ext cx="7168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1/0</a:t>
            </a:r>
          </a:p>
        </p:txBody>
      </p:sp>
      <p:sp>
        <p:nvSpPr>
          <p:cNvPr id="11" name="Oval 10"/>
          <p:cNvSpPr/>
          <p:nvPr/>
        </p:nvSpPr>
        <p:spPr>
          <a:xfrm>
            <a:off x="6107854" y="4511951"/>
            <a:ext cx="1395552" cy="8372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10 came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919301" y="1617017"/>
            <a:ext cx="7168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1/0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805630" y="3860290"/>
            <a:ext cx="7168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0/0</a:t>
            </a:r>
          </a:p>
        </p:txBody>
      </p:sp>
      <p:cxnSp>
        <p:nvCxnSpPr>
          <p:cNvPr id="15" name="Straight Arrow Connector 14"/>
          <p:cNvCxnSpPr>
            <a:stCxn id="6" idx="4"/>
            <a:endCxn id="11" idx="0"/>
          </p:cNvCxnSpPr>
          <p:nvPr/>
        </p:nvCxnSpPr>
        <p:spPr>
          <a:xfrm>
            <a:off x="6769626" y="3647855"/>
            <a:ext cx="36004" cy="864096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839316" y="3525247"/>
            <a:ext cx="7168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0/0</a:t>
            </a:r>
          </a:p>
        </p:txBody>
      </p:sp>
      <p:sp>
        <p:nvSpPr>
          <p:cNvPr id="18" name="Oval 17"/>
          <p:cNvSpPr/>
          <p:nvPr/>
        </p:nvSpPr>
        <p:spPr>
          <a:xfrm>
            <a:off x="2497946" y="4511951"/>
            <a:ext cx="1395552" cy="8372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101 came</a:t>
            </a:r>
          </a:p>
        </p:txBody>
      </p:sp>
      <p:cxnSp>
        <p:nvCxnSpPr>
          <p:cNvPr id="19" name="Straight Arrow Connector 18"/>
          <p:cNvCxnSpPr>
            <a:stCxn id="11" idx="2"/>
            <a:endCxn id="18" idx="6"/>
          </p:cNvCxnSpPr>
          <p:nvPr/>
        </p:nvCxnSpPr>
        <p:spPr>
          <a:xfrm flipH="1">
            <a:off x="3893498" y="4930561"/>
            <a:ext cx="2214356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556179" y="4930561"/>
            <a:ext cx="7168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1/0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339752" y="3860290"/>
            <a:ext cx="7168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0/1</a:t>
            </a:r>
          </a:p>
        </p:txBody>
      </p:sp>
      <p:sp>
        <p:nvSpPr>
          <p:cNvPr id="27" name="Freeform 26"/>
          <p:cNvSpPr/>
          <p:nvPr/>
        </p:nvSpPr>
        <p:spPr>
          <a:xfrm>
            <a:off x="6620508" y="1847850"/>
            <a:ext cx="657225" cy="1076325"/>
          </a:xfrm>
          <a:custGeom>
            <a:avLst/>
            <a:gdLst>
              <a:gd name="connsiteX0" fmla="*/ 0 w 657225"/>
              <a:gd name="connsiteY0" fmla="*/ 962025 h 1076325"/>
              <a:gd name="connsiteX1" fmla="*/ 285750 w 657225"/>
              <a:gd name="connsiteY1" fmla="*/ 19050 h 1076325"/>
              <a:gd name="connsiteX2" fmla="*/ 657225 w 657225"/>
              <a:gd name="connsiteY2" fmla="*/ 1076325 h 1076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57225" h="1076325">
                <a:moveTo>
                  <a:pt x="0" y="962025"/>
                </a:moveTo>
                <a:cubicBezTo>
                  <a:pt x="88106" y="481012"/>
                  <a:pt x="176213" y="0"/>
                  <a:pt x="285750" y="19050"/>
                </a:cubicBezTo>
                <a:cubicBezTo>
                  <a:pt x="395287" y="38100"/>
                  <a:pt x="526256" y="557212"/>
                  <a:pt x="657225" y="1076325"/>
                </a:cubicBezTo>
              </a:path>
            </a:pathLst>
          </a:cu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29" name="Straight Arrow Connector 28"/>
          <p:cNvCxnSpPr>
            <a:stCxn id="11" idx="1"/>
            <a:endCxn id="5" idx="5"/>
          </p:cNvCxnSpPr>
          <p:nvPr/>
        </p:nvCxnSpPr>
        <p:spPr>
          <a:xfrm rot="16200000" flipV="1">
            <a:off x="4147603" y="2469933"/>
            <a:ext cx="1215083" cy="3114169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8" idx="7"/>
            <a:endCxn id="5" idx="4"/>
          </p:cNvCxnSpPr>
          <p:nvPr/>
        </p:nvCxnSpPr>
        <p:spPr>
          <a:xfrm rot="16200000" flipV="1">
            <a:off x="2528175" y="3473610"/>
            <a:ext cx="1130720" cy="119117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806415" y="6214765"/>
            <a:ext cx="24696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Mealy Machine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791580" y="2984974"/>
            <a:ext cx="5597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>
                <a:solidFill>
                  <a:srgbClr val="FF0000"/>
                </a:solidFill>
              </a:rPr>
              <a:t>00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522493" y="2927775"/>
            <a:ext cx="5597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>
                <a:solidFill>
                  <a:srgbClr val="FF0000"/>
                </a:solidFill>
              </a:rPr>
              <a:t>01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7636164" y="4887506"/>
            <a:ext cx="5597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894973" y="4719935"/>
            <a:ext cx="5597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>
                <a:solidFill>
                  <a:srgbClr val="FF0000"/>
                </a:solidFill>
              </a:rPr>
              <a:t>11</a:t>
            </a:r>
          </a:p>
        </p:txBody>
      </p:sp>
      <p:cxnSp>
        <p:nvCxnSpPr>
          <p:cNvPr id="44" name="Straight Arrow Connector 43"/>
          <p:cNvCxnSpPr>
            <a:endCxn id="6" idx="3"/>
          </p:cNvCxnSpPr>
          <p:nvPr/>
        </p:nvCxnSpPr>
        <p:spPr>
          <a:xfrm flipV="1">
            <a:off x="3806415" y="3525247"/>
            <a:ext cx="2469809" cy="119468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215177" y="4119463"/>
            <a:ext cx="7168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1/0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State Table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4D6199-AFCB-43D9-84AE-A74EEAA53589}" type="slidenum">
              <a:rPr lang="en-US" altLang="en-US" smtClean="0"/>
              <a:pPr>
                <a:defRPr/>
              </a:pPr>
              <a:t>64</a:t>
            </a:fld>
            <a:endParaRPr lang="en-US" altLang="en-US"/>
          </a:p>
        </p:txBody>
      </p:sp>
      <p:grpSp>
        <p:nvGrpSpPr>
          <p:cNvPr id="51" name="Group 50"/>
          <p:cNvGrpSpPr/>
          <p:nvPr/>
        </p:nvGrpSpPr>
        <p:grpSpPr>
          <a:xfrm>
            <a:off x="467519" y="1817688"/>
            <a:ext cx="8208962" cy="4556125"/>
            <a:chOff x="576263" y="1665288"/>
            <a:chExt cx="8208962" cy="4556125"/>
          </a:xfrm>
        </p:grpSpPr>
        <p:sp>
          <p:nvSpPr>
            <p:cNvPr id="52" name="Rectangle 64"/>
            <p:cNvSpPr>
              <a:spLocks noChangeArrowheads="1"/>
            </p:cNvSpPr>
            <p:nvPr/>
          </p:nvSpPr>
          <p:spPr bwMode="auto">
            <a:xfrm>
              <a:off x="7416800" y="5765800"/>
              <a:ext cx="1368425" cy="4556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tr-TR" b="0" dirty="0"/>
                <a:t>0</a:t>
              </a:r>
              <a:endParaRPr lang="en-US" b="0" dirty="0"/>
            </a:p>
          </p:txBody>
        </p:sp>
        <p:grpSp>
          <p:nvGrpSpPr>
            <p:cNvPr id="53" name="Group 331"/>
            <p:cNvGrpSpPr>
              <a:grpSpLocks/>
            </p:cNvGrpSpPr>
            <p:nvPr/>
          </p:nvGrpSpPr>
          <p:grpSpPr bwMode="auto">
            <a:xfrm>
              <a:off x="4681539" y="5765800"/>
              <a:ext cx="2735263" cy="455613"/>
              <a:chOff x="2949" y="3632"/>
              <a:chExt cx="1723" cy="287"/>
            </a:xfrm>
          </p:grpSpPr>
          <p:sp>
            <p:nvSpPr>
              <p:cNvPr id="126" name="Rectangle 63"/>
              <p:cNvSpPr>
                <a:spLocks noChangeArrowheads="1"/>
              </p:cNvSpPr>
              <p:nvPr/>
            </p:nvSpPr>
            <p:spPr bwMode="auto">
              <a:xfrm>
                <a:off x="3810" y="3632"/>
                <a:ext cx="862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b="0"/>
                  <a:t>1</a:t>
                </a:r>
              </a:p>
            </p:txBody>
          </p:sp>
          <p:sp>
            <p:nvSpPr>
              <p:cNvPr id="127" name="Rectangle 62"/>
              <p:cNvSpPr>
                <a:spLocks noChangeArrowheads="1"/>
              </p:cNvSpPr>
              <p:nvPr/>
            </p:nvSpPr>
            <p:spPr bwMode="auto">
              <a:xfrm>
                <a:off x="2949" y="3632"/>
                <a:ext cx="861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tr-TR" b="0" dirty="0"/>
                  <a:t>0</a:t>
                </a:r>
                <a:endParaRPr lang="en-US" b="0" dirty="0"/>
              </a:p>
            </p:txBody>
          </p:sp>
        </p:grpSp>
        <p:sp>
          <p:nvSpPr>
            <p:cNvPr id="54" name="Rectangle 58"/>
            <p:cNvSpPr>
              <a:spLocks noChangeArrowheads="1"/>
            </p:cNvSpPr>
            <p:nvPr/>
          </p:nvSpPr>
          <p:spPr bwMode="auto">
            <a:xfrm>
              <a:off x="7416800" y="5310188"/>
              <a:ext cx="1368425" cy="4556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tr-TR" b="0" dirty="0"/>
                <a:t>1</a:t>
              </a:r>
              <a:endParaRPr lang="en-US" b="0" dirty="0"/>
            </a:p>
          </p:txBody>
        </p:sp>
        <p:grpSp>
          <p:nvGrpSpPr>
            <p:cNvPr id="55" name="Group 330"/>
            <p:cNvGrpSpPr>
              <a:grpSpLocks/>
            </p:cNvGrpSpPr>
            <p:nvPr/>
          </p:nvGrpSpPr>
          <p:grpSpPr bwMode="auto">
            <a:xfrm>
              <a:off x="4681539" y="5310188"/>
              <a:ext cx="2735263" cy="455612"/>
              <a:chOff x="2949" y="3345"/>
              <a:chExt cx="1723" cy="287"/>
            </a:xfrm>
          </p:grpSpPr>
          <p:sp>
            <p:nvSpPr>
              <p:cNvPr id="124" name="Rectangle 57"/>
              <p:cNvSpPr>
                <a:spLocks noChangeArrowheads="1"/>
              </p:cNvSpPr>
              <p:nvPr/>
            </p:nvSpPr>
            <p:spPr bwMode="auto">
              <a:xfrm>
                <a:off x="3810" y="3345"/>
                <a:ext cx="862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b="0"/>
                  <a:t>0</a:t>
                </a:r>
              </a:p>
            </p:txBody>
          </p:sp>
          <p:sp>
            <p:nvSpPr>
              <p:cNvPr id="125" name="Rectangle 56"/>
              <p:cNvSpPr>
                <a:spLocks noChangeArrowheads="1"/>
              </p:cNvSpPr>
              <p:nvPr/>
            </p:nvSpPr>
            <p:spPr bwMode="auto">
              <a:xfrm>
                <a:off x="2949" y="3345"/>
                <a:ext cx="861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tr-TR" b="0" dirty="0"/>
                  <a:t>0</a:t>
                </a:r>
                <a:endParaRPr lang="en-US" b="0" dirty="0"/>
              </a:p>
            </p:txBody>
          </p:sp>
        </p:grpSp>
        <p:sp>
          <p:nvSpPr>
            <p:cNvPr id="56" name="Rectangle 52"/>
            <p:cNvSpPr>
              <a:spLocks noChangeArrowheads="1"/>
            </p:cNvSpPr>
            <p:nvPr/>
          </p:nvSpPr>
          <p:spPr bwMode="auto">
            <a:xfrm>
              <a:off x="7416800" y="4854575"/>
              <a:ext cx="1368425" cy="4556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tr-TR" b="0" dirty="0"/>
                <a:t>0</a:t>
              </a:r>
              <a:endParaRPr lang="en-US" b="0" dirty="0"/>
            </a:p>
          </p:txBody>
        </p:sp>
        <p:grpSp>
          <p:nvGrpSpPr>
            <p:cNvPr id="57" name="Group 329"/>
            <p:cNvGrpSpPr>
              <a:grpSpLocks/>
            </p:cNvGrpSpPr>
            <p:nvPr/>
          </p:nvGrpSpPr>
          <p:grpSpPr bwMode="auto">
            <a:xfrm>
              <a:off x="4681539" y="4854575"/>
              <a:ext cx="2735263" cy="455613"/>
              <a:chOff x="2949" y="3058"/>
              <a:chExt cx="1723" cy="287"/>
            </a:xfrm>
          </p:grpSpPr>
          <p:sp>
            <p:nvSpPr>
              <p:cNvPr id="122" name="Rectangle 51"/>
              <p:cNvSpPr>
                <a:spLocks noChangeArrowheads="1"/>
              </p:cNvSpPr>
              <p:nvPr/>
            </p:nvSpPr>
            <p:spPr bwMode="auto">
              <a:xfrm>
                <a:off x="3810" y="3058"/>
                <a:ext cx="862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b="0"/>
                  <a:t>1</a:t>
                </a:r>
              </a:p>
            </p:txBody>
          </p:sp>
          <p:sp>
            <p:nvSpPr>
              <p:cNvPr id="123" name="Rectangle 50"/>
              <p:cNvSpPr>
                <a:spLocks noChangeArrowheads="1"/>
              </p:cNvSpPr>
              <p:nvPr/>
            </p:nvSpPr>
            <p:spPr bwMode="auto">
              <a:xfrm>
                <a:off x="2949" y="3058"/>
                <a:ext cx="861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b="0" dirty="0"/>
                  <a:t>1</a:t>
                </a:r>
              </a:p>
            </p:txBody>
          </p:sp>
        </p:grpSp>
        <p:sp>
          <p:nvSpPr>
            <p:cNvPr id="58" name="Rectangle 46"/>
            <p:cNvSpPr>
              <a:spLocks noChangeArrowheads="1"/>
            </p:cNvSpPr>
            <p:nvPr/>
          </p:nvSpPr>
          <p:spPr bwMode="auto">
            <a:xfrm>
              <a:off x="7416800" y="4398963"/>
              <a:ext cx="1368425" cy="4556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b="0"/>
                <a:t>0</a:t>
              </a:r>
            </a:p>
          </p:txBody>
        </p:sp>
        <p:grpSp>
          <p:nvGrpSpPr>
            <p:cNvPr id="59" name="Group 328"/>
            <p:cNvGrpSpPr>
              <a:grpSpLocks/>
            </p:cNvGrpSpPr>
            <p:nvPr/>
          </p:nvGrpSpPr>
          <p:grpSpPr bwMode="auto">
            <a:xfrm>
              <a:off x="4681539" y="4398963"/>
              <a:ext cx="2735263" cy="455612"/>
              <a:chOff x="2949" y="2771"/>
              <a:chExt cx="1723" cy="287"/>
            </a:xfrm>
          </p:grpSpPr>
          <p:sp>
            <p:nvSpPr>
              <p:cNvPr id="120" name="Rectangle 45"/>
              <p:cNvSpPr>
                <a:spLocks noChangeArrowheads="1"/>
              </p:cNvSpPr>
              <p:nvPr/>
            </p:nvSpPr>
            <p:spPr bwMode="auto">
              <a:xfrm>
                <a:off x="3810" y="2771"/>
                <a:ext cx="862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b="0"/>
                  <a:t>0</a:t>
                </a:r>
              </a:p>
            </p:txBody>
          </p:sp>
          <p:sp>
            <p:nvSpPr>
              <p:cNvPr id="121" name="Rectangle 44"/>
              <p:cNvSpPr>
                <a:spLocks noChangeArrowheads="1"/>
              </p:cNvSpPr>
              <p:nvPr/>
            </p:nvSpPr>
            <p:spPr bwMode="auto">
              <a:xfrm>
                <a:off x="2949" y="2771"/>
                <a:ext cx="861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b="0" dirty="0"/>
                  <a:t>0</a:t>
                </a:r>
              </a:p>
            </p:txBody>
          </p:sp>
        </p:grpSp>
        <p:sp>
          <p:nvSpPr>
            <p:cNvPr id="60" name="Rectangle 40"/>
            <p:cNvSpPr>
              <a:spLocks noChangeArrowheads="1"/>
            </p:cNvSpPr>
            <p:nvPr/>
          </p:nvSpPr>
          <p:spPr bwMode="auto">
            <a:xfrm>
              <a:off x="7416800" y="3943350"/>
              <a:ext cx="1368425" cy="4556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b="0"/>
                <a:t>0</a:t>
              </a:r>
            </a:p>
          </p:txBody>
        </p:sp>
        <p:grpSp>
          <p:nvGrpSpPr>
            <p:cNvPr id="61" name="Group 327"/>
            <p:cNvGrpSpPr>
              <a:grpSpLocks/>
            </p:cNvGrpSpPr>
            <p:nvPr/>
          </p:nvGrpSpPr>
          <p:grpSpPr bwMode="auto">
            <a:xfrm>
              <a:off x="4681539" y="3943350"/>
              <a:ext cx="2735263" cy="455613"/>
              <a:chOff x="2949" y="2484"/>
              <a:chExt cx="1723" cy="287"/>
            </a:xfrm>
          </p:grpSpPr>
          <p:sp>
            <p:nvSpPr>
              <p:cNvPr id="118" name="Rectangle 39"/>
              <p:cNvSpPr>
                <a:spLocks noChangeArrowheads="1"/>
              </p:cNvSpPr>
              <p:nvPr/>
            </p:nvSpPr>
            <p:spPr bwMode="auto">
              <a:xfrm>
                <a:off x="3810" y="2484"/>
                <a:ext cx="862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tr-TR" b="0" dirty="0"/>
                  <a:t>1</a:t>
                </a:r>
                <a:endParaRPr lang="en-US" b="0" dirty="0"/>
              </a:p>
            </p:txBody>
          </p:sp>
          <p:sp>
            <p:nvSpPr>
              <p:cNvPr id="119" name="Rectangle 38"/>
              <p:cNvSpPr>
                <a:spLocks noChangeArrowheads="1"/>
              </p:cNvSpPr>
              <p:nvPr/>
            </p:nvSpPr>
            <p:spPr bwMode="auto">
              <a:xfrm>
                <a:off x="2949" y="2484"/>
                <a:ext cx="861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tr-TR" b="0" dirty="0"/>
                  <a:t>0</a:t>
                </a:r>
                <a:endParaRPr lang="en-US" b="0" dirty="0"/>
              </a:p>
            </p:txBody>
          </p:sp>
        </p:grpSp>
        <p:sp>
          <p:nvSpPr>
            <p:cNvPr id="62" name="Rectangle 34"/>
            <p:cNvSpPr>
              <a:spLocks noChangeArrowheads="1"/>
            </p:cNvSpPr>
            <p:nvPr/>
          </p:nvSpPr>
          <p:spPr bwMode="auto">
            <a:xfrm>
              <a:off x="7416800" y="3487738"/>
              <a:ext cx="1368425" cy="4556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b="0"/>
                <a:t>0</a:t>
              </a:r>
            </a:p>
          </p:txBody>
        </p:sp>
        <p:grpSp>
          <p:nvGrpSpPr>
            <p:cNvPr id="63" name="Group 326"/>
            <p:cNvGrpSpPr>
              <a:grpSpLocks/>
            </p:cNvGrpSpPr>
            <p:nvPr/>
          </p:nvGrpSpPr>
          <p:grpSpPr bwMode="auto">
            <a:xfrm>
              <a:off x="4681539" y="3487738"/>
              <a:ext cx="2735263" cy="455612"/>
              <a:chOff x="2949" y="2197"/>
              <a:chExt cx="1723" cy="287"/>
            </a:xfrm>
          </p:grpSpPr>
          <p:sp>
            <p:nvSpPr>
              <p:cNvPr id="116" name="Rectangle 33"/>
              <p:cNvSpPr>
                <a:spLocks noChangeArrowheads="1"/>
              </p:cNvSpPr>
              <p:nvPr/>
            </p:nvSpPr>
            <p:spPr bwMode="auto">
              <a:xfrm>
                <a:off x="3810" y="2197"/>
                <a:ext cx="862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b="0"/>
                  <a:t>0</a:t>
                </a:r>
              </a:p>
            </p:txBody>
          </p:sp>
          <p:sp>
            <p:nvSpPr>
              <p:cNvPr id="117" name="Rectangle 32"/>
              <p:cNvSpPr>
                <a:spLocks noChangeArrowheads="1"/>
              </p:cNvSpPr>
              <p:nvPr/>
            </p:nvSpPr>
            <p:spPr bwMode="auto">
              <a:xfrm>
                <a:off x="2949" y="2197"/>
                <a:ext cx="861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tr-TR" b="0" dirty="0"/>
                  <a:t>1</a:t>
                </a:r>
                <a:endParaRPr lang="en-US" b="0" dirty="0"/>
              </a:p>
            </p:txBody>
          </p:sp>
        </p:grpSp>
        <p:sp>
          <p:nvSpPr>
            <p:cNvPr id="64" name="Rectangle 28"/>
            <p:cNvSpPr>
              <a:spLocks noChangeArrowheads="1"/>
            </p:cNvSpPr>
            <p:nvPr/>
          </p:nvSpPr>
          <p:spPr bwMode="auto">
            <a:xfrm>
              <a:off x="7416800" y="3032125"/>
              <a:ext cx="1368425" cy="4556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b="0"/>
                <a:t>0</a:t>
              </a:r>
            </a:p>
          </p:txBody>
        </p:sp>
        <p:grpSp>
          <p:nvGrpSpPr>
            <p:cNvPr id="65" name="Group 325"/>
            <p:cNvGrpSpPr>
              <a:grpSpLocks/>
            </p:cNvGrpSpPr>
            <p:nvPr/>
          </p:nvGrpSpPr>
          <p:grpSpPr bwMode="auto">
            <a:xfrm>
              <a:off x="4681539" y="3032125"/>
              <a:ext cx="2735263" cy="455613"/>
              <a:chOff x="2949" y="1910"/>
              <a:chExt cx="1723" cy="287"/>
            </a:xfrm>
          </p:grpSpPr>
          <p:sp>
            <p:nvSpPr>
              <p:cNvPr id="114" name="Rectangle 27"/>
              <p:cNvSpPr>
                <a:spLocks noChangeArrowheads="1"/>
              </p:cNvSpPr>
              <p:nvPr/>
            </p:nvSpPr>
            <p:spPr bwMode="auto">
              <a:xfrm>
                <a:off x="3810" y="1910"/>
                <a:ext cx="862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b="0"/>
                  <a:t>1</a:t>
                </a:r>
              </a:p>
            </p:txBody>
          </p:sp>
          <p:sp>
            <p:nvSpPr>
              <p:cNvPr id="115" name="Rectangle 26"/>
              <p:cNvSpPr>
                <a:spLocks noChangeArrowheads="1"/>
              </p:cNvSpPr>
              <p:nvPr/>
            </p:nvSpPr>
            <p:spPr bwMode="auto">
              <a:xfrm>
                <a:off x="2949" y="1910"/>
                <a:ext cx="861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b="0"/>
                  <a:t>0</a:t>
                </a:r>
              </a:p>
            </p:txBody>
          </p:sp>
        </p:grpSp>
        <p:sp>
          <p:nvSpPr>
            <p:cNvPr id="66" name="Rectangle 22"/>
            <p:cNvSpPr>
              <a:spLocks noChangeArrowheads="1"/>
            </p:cNvSpPr>
            <p:nvPr/>
          </p:nvSpPr>
          <p:spPr bwMode="auto">
            <a:xfrm>
              <a:off x="7416800" y="2576513"/>
              <a:ext cx="1368425" cy="4556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b="0"/>
                <a:t>0</a:t>
              </a:r>
            </a:p>
          </p:txBody>
        </p:sp>
        <p:grpSp>
          <p:nvGrpSpPr>
            <p:cNvPr id="67" name="Group 324"/>
            <p:cNvGrpSpPr>
              <a:grpSpLocks/>
            </p:cNvGrpSpPr>
            <p:nvPr/>
          </p:nvGrpSpPr>
          <p:grpSpPr bwMode="auto">
            <a:xfrm>
              <a:off x="4681539" y="2576513"/>
              <a:ext cx="2735263" cy="455612"/>
              <a:chOff x="2949" y="1623"/>
              <a:chExt cx="1723" cy="287"/>
            </a:xfrm>
          </p:grpSpPr>
          <p:sp>
            <p:nvSpPr>
              <p:cNvPr id="112" name="Rectangle 21"/>
              <p:cNvSpPr>
                <a:spLocks noChangeArrowheads="1"/>
              </p:cNvSpPr>
              <p:nvPr/>
            </p:nvSpPr>
            <p:spPr bwMode="auto">
              <a:xfrm>
                <a:off x="3810" y="1623"/>
                <a:ext cx="862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b="0"/>
                  <a:t>0</a:t>
                </a:r>
              </a:p>
            </p:txBody>
          </p:sp>
          <p:sp>
            <p:nvSpPr>
              <p:cNvPr id="113" name="Rectangle 20"/>
              <p:cNvSpPr>
                <a:spLocks noChangeArrowheads="1"/>
              </p:cNvSpPr>
              <p:nvPr/>
            </p:nvSpPr>
            <p:spPr bwMode="auto">
              <a:xfrm>
                <a:off x="2949" y="1623"/>
                <a:ext cx="861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b="0" dirty="0"/>
                  <a:t>0</a:t>
                </a:r>
              </a:p>
            </p:txBody>
          </p:sp>
        </p:grpSp>
        <p:grpSp>
          <p:nvGrpSpPr>
            <p:cNvPr id="68" name="Group 323"/>
            <p:cNvGrpSpPr>
              <a:grpSpLocks/>
            </p:cNvGrpSpPr>
            <p:nvPr/>
          </p:nvGrpSpPr>
          <p:grpSpPr bwMode="auto">
            <a:xfrm>
              <a:off x="576263" y="1665290"/>
              <a:ext cx="8208963" cy="4556130"/>
              <a:chOff x="363" y="1049"/>
              <a:chExt cx="5171" cy="2870"/>
            </a:xfrm>
          </p:grpSpPr>
          <p:sp>
            <p:nvSpPr>
              <p:cNvPr id="69" name="Rectangle 61"/>
              <p:cNvSpPr>
                <a:spLocks noChangeArrowheads="1"/>
              </p:cNvSpPr>
              <p:nvPr/>
            </p:nvSpPr>
            <p:spPr bwMode="auto">
              <a:xfrm>
                <a:off x="2087" y="3632"/>
                <a:ext cx="862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b="0"/>
                  <a:t>1</a:t>
                </a:r>
              </a:p>
            </p:txBody>
          </p:sp>
          <p:sp>
            <p:nvSpPr>
              <p:cNvPr id="70" name="Rectangle 60"/>
              <p:cNvSpPr>
                <a:spLocks noChangeArrowheads="1"/>
              </p:cNvSpPr>
              <p:nvPr/>
            </p:nvSpPr>
            <p:spPr bwMode="auto">
              <a:xfrm>
                <a:off x="1225" y="3632"/>
                <a:ext cx="862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b="0"/>
                  <a:t>1</a:t>
                </a:r>
              </a:p>
            </p:txBody>
          </p:sp>
          <p:sp>
            <p:nvSpPr>
              <p:cNvPr id="71" name="Rectangle 59"/>
              <p:cNvSpPr>
                <a:spLocks noChangeArrowheads="1"/>
              </p:cNvSpPr>
              <p:nvPr/>
            </p:nvSpPr>
            <p:spPr bwMode="auto">
              <a:xfrm>
                <a:off x="363" y="3632"/>
                <a:ext cx="862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b="0"/>
                  <a:t>1</a:t>
                </a:r>
              </a:p>
            </p:txBody>
          </p:sp>
          <p:sp>
            <p:nvSpPr>
              <p:cNvPr id="72" name="Rectangle 55"/>
              <p:cNvSpPr>
                <a:spLocks noChangeArrowheads="1"/>
              </p:cNvSpPr>
              <p:nvPr/>
            </p:nvSpPr>
            <p:spPr bwMode="auto">
              <a:xfrm>
                <a:off x="2087" y="3345"/>
                <a:ext cx="862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b="0" dirty="0"/>
                  <a:t>0</a:t>
                </a:r>
              </a:p>
            </p:txBody>
          </p:sp>
          <p:sp>
            <p:nvSpPr>
              <p:cNvPr id="73" name="Rectangle 54"/>
              <p:cNvSpPr>
                <a:spLocks noChangeArrowheads="1"/>
              </p:cNvSpPr>
              <p:nvPr/>
            </p:nvSpPr>
            <p:spPr bwMode="auto">
              <a:xfrm>
                <a:off x="1225" y="3345"/>
                <a:ext cx="862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b="0"/>
                  <a:t>1</a:t>
                </a:r>
              </a:p>
            </p:txBody>
          </p:sp>
          <p:sp>
            <p:nvSpPr>
              <p:cNvPr id="74" name="Rectangle 53"/>
              <p:cNvSpPr>
                <a:spLocks noChangeArrowheads="1"/>
              </p:cNvSpPr>
              <p:nvPr/>
            </p:nvSpPr>
            <p:spPr bwMode="auto">
              <a:xfrm>
                <a:off x="363" y="3345"/>
                <a:ext cx="862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b="0"/>
                  <a:t>1</a:t>
                </a:r>
              </a:p>
            </p:txBody>
          </p:sp>
          <p:sp>
            <p:nvSpPr>
              <p:cNvPr id="75" name="Rectangle 49"/>
              <p:cNvSpPr>
                <a:spLocks noChangeArrowheads="1"/>
              </p:cNvSpPr>
              <p:nvPr/>
            </p:nvSpPr>
            <p:spPr bwMode="auto">
              <a:xfrm>
                <a:off x="2087" y="3058"/>
                <a:ext cx="862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b="0"/>
                  <a:t>1</a:t>
                </a:r>
              </a:p>
            </p:txBody>
          </p:sp>
          <p:sp>
            <p:nvSpPr>
              <p:cNvPr id="76" name="Rectangle 48"/>
              <p:cNvSpPr>
                <a:spLocks noChangeArrowheads="1"/>
              </p:cNvSpPr>
              <p:nvPr/>
            </p:nvSpPr>
            <p:spPr bwMode="auto">
              <a:xfrm>
                <a:off x="1225" y="3058"/>
                <a:ext cx="862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b="0"/>
                  <a:t>0</a:t>
                </a:r>
              </a:p>
            </p:txBody>
          </p:sp>
          <p:sp>
            <p:nvSpPr>
              <p:cNvPr id="77" name="Rectangle 47"/>
              <p:cNvSpPr>
                <a:spLocks noChangeArrowheads="1"/>
              </p:cNvSpPr>
              <p:nvPr/>
            </p:nvSpPr>
            <p:spPr bwMode="auto">
              <a:xfrm>
                <a:off x="363" y="3058"/>
                <a:ext cx="862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b="0"/>
                  <a:t>1</a:t>
                </a:r>
              </a:p>
            </p:txBody>
          </p:sp>
          <p:sp>
            <p:nvSpPr>
              <p:cNvPr id="78" name="Rectangle 43"/>
              <p:cNvSpPr>
                <a:spLocks noChangeArrowheads="1"/>
              </p:cNvSpPr>
              <p:nvPr/>
            </p:nvSpPr>
            <p:spPr bwMode="auto">
              <a:xfrm>
                <a:off x="2087" y="2771"/>
                <a:ext cx="862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b="0"/>
                  <a:t>0</a:t>
                </a:r>
              </a:p>
            </p:txBody>
          </p:sp>
          <p:sp>
            <p:nvSpPr>
              <p:cNvPr id="79" name="Rectangle 42"/>
              <p:cNvSpPr>
                <a:spLocks noChangeArrowheads="1"/>
              </p:cNvSpPr>
              <p:nvPr/>
            </p:nvSpPr>
            <p:spPr bwMode="auto">
              <a:xfrm>
                <a:off x="1225" y="2771"/>
                <a:ext cx="862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b="0"/>
                  <a:t>0</a:t>
                </a:r>
              </a:p>
            </p:txBody>
          </p:sp>
          <p:sp>
            <p:nvSpPr>
              <p:cNvPr id="80" name="Rectangle 41"/>
              <p:cNvSpPr>
                <a:spLocks noChangeArrowheads="1"/>
              </p:cNvSpPr>
              <p:nvPr/>
            </p:nvSpPr>
            <p:spPr bwMode="auto">
              <a:xfrm>
                <a:off x="363" y="2771"/>
                <a:ext cx="862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b="0"/>
                  <a:t>1</a:t>
                </a:r>
              </a:p>
            </p:txBody>
          </p:sp>
          <p:sp>
            <p:nvSpPr>
              <p:cNvPr id="81" name="Rectangle 37"/>
              <p:cNvSpPr>
                <a:spLocks noChangeArrowheads="1"/>
              </p:cNvSpPr>
              <p:nvPr/>
            </p:nvSpPr>
            <p:spPr bwMode="auto">
              <a:xfrm>
                <a:off x="2087" y="2484"/>
                <a:ext cx="862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b="0"/>
                  <a:t>1</a:t>
                </a:r>
              </a:p>
            </p:txBody>
          </p:sp>
          <p:sp>
            <p:nvSpPr>
              <p:cNvPr id="82" name="Rectangle 36"/>
              <p:cNvSpPr>
                <a:spLocks noChangeArrowheads="1"/>
              </p:cNvSpPr>
              <p:nvPr/>
            </p:nvSpPr>
            <p:spPr bwMode="auto">
              <a:xfrm>
                <a:off x="1225" y="2484"/>
                <a:ext cx="862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b="0"/>
                  <a:t>1</a:t>
                </a:r>
              </a:p>
            </p:txBody>
          </p:sp>
          <p:sp>
            <p:nvSpPr>
              <p:cNvPr id="83" name="Rectangle 35"/>
              <p:cNvSpPr>
                <a:spLocks noChangeArrowheads="1"/>
              </p:cNvSpPr>
              <p:nvPr/>
            </p:nvSpPr>
            <p:spPr bwMode="auto">
              <a:xfrm>
                <a:off x="363" y="2484"/>
                <a:ext cx="862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b="0"/>
                  <a:t>0</a:t>
                </a:r>
              </a:p>
            </p:txBody>
          </p:sp>
          <p:sp>
            <p:nvSpPr>
              <p:cNvPr id="84" name="Rectangle 31"/>
              <p:cNvSpPr>
                <a:spLocks noChangeArrowheads="1"/>
              </p:cNvSpPr>
              <p:nvPr/>
            </p:nvSpPr>
            <p:spPr bwMode="auto">
              <a:xfrm>
                <a:off x="2087" y="2197"/>
                <a:ext cx="862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b="0"/>
                  <a:t>0</a:t>
                </a:r>
              </a:p>
            </p:txBody>
          </p:sp>
          <p:sp>
            <p:nvSpPr>
              <p:cNvPr id="85" name="Rectangle 30"/>
              <p:cNvSpPr>
                <a:spLocks noChangeArrowheads="1"/>
              </p:cNvSpPr>
              <p:nvPr/>
            </p:nvSpPr>
            <p:spPr bwMode="auto">
              <a:xfrm>
                <a:off x="1225" y="2197"/>
                <a:ext cx="862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b="0" dirty="0"/>
                  <a:t>1</a:t>
                </a:r>
              </a:p>
            </p:txBody>
          </p:sp>
          <p:sp>
            <p:nvSpPr>
              <p:cNvPr id="86" name="Rectangle 29"/>
              <p:cNvSpPr>
                <a:spLocks noChangeArrowheads="1"/>
              </p:cNvSpPr>
              <p:nvPr/>
            </p:nvSpPr>
            <p:spPr bwMode="auto">
              <a:xfrm>
                <a:off x="363" y="2197"/>
                <a:ext cx="862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b="0"/>
                  <a:t>0</a:t>
                </a:r>
              </a:p>
            </p:txBody>
          </p:sp>
          <p:sp>
            <p:nvSpPr>
              <p:cNvPr id="87" name="Rectangle 25"/>
              <p:cNvSpPr>
                <a:spLocks noChangeArrowheads="1"/>
              </p:cNvSpPr>
              <p:nvPr/>
            </p:nvSpPr>
            <p:spPr bwMode="auto">
              <a:xfrm>
                <a:off x="2087" y="1910"/>
                <a:ext cx="862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b="0" dirty="0"/>
                  <a:t>1</a:t>
                </a:r>
              </a:p>
            </p:txBody>
          </p:sp>
          <p:sp>
            <p:nvSpPr>
              <p:cNvPr id="88" name="Rectangle 24"/>
              <p:cNvSpPr>
                <a:spLocks noChangeArrowheads="1"/>
              </p:cNvSpPr>
              <p:nvPr/>
            </p:nvSpPr>
            <p:spPr bwMode="auto">
              <a:xfrm>
                <a:off x="1225" y="1910"/>
                <a:ext cx="862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b="0"/>
                  <a:t>0</a:t>
                </a:r>
              </a:p>
            </p:txBody>
          </p:sp>
          <p:sp>
            <p:nvSpPr>
              <p:cNvPr id="89" name="Rectangle 23"/>
              <p:cNvSpPr>
                <a:spLocks noChangeArrowheads="1"/>
              </p:cNvSpPr>
              <p:nvPr/>
            </p:nvSpPr>
            <p:spPr bwMode="auto">
              <a:xfrm>
                <a:off x="363" y="1910"/>
                <a:ext cx="862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b="0"/>
                  <a:t>0</a:t>
                </a:r>
              </a:p>
            </p:txBody>
          </p:sp>
          <p:sp>
            <p:nvSpPr>
              <p:cNvPr id="90" name="Rectangle 19"/>
              <p:cNvSpPr>
                <a:spLocks noChangeArrowheads="1"/>
              </p:cNvSpPr>
              <p:nvPr/>
            </p:nvSpPr>
            <p:spPr bwMode="auto">
              <a:xfrm>
                <a:off x="2087" y="1623"/>
                <a:ext cx="862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b="0"/>
                  <a:t>0</a:t>
                </a:r>
              </a:p>
            </p:txBody>
          </p:sp>
          <p:sp>
            <p:nvSpPr>
              <p:cNvPr id="91" name="Rectangle 18"/>
              <p:cNvSpPr>
                <a:spLocks noChangeArrowheads="1"/>
              </p:cNvSpPr>
              <p:nvPr/>
            </p:nvSpPr>
            <p:spPr bwMode="auto">
              <a:xfrm>
                <a:off x="1225" y="1623"/>
                <a:ext cx="862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b="0"/>
                  <a:t>0</a:t>
                </a:r>
              </a:p>
            </p:txBody>
          </p:sp>
          <p:sp>
            <p:nvSpPr>
              <p:cNvPr id="92" name="Rectangle 17"/>
              <p:cNvSpPr>
                <a:spLocks noChangeArrowheads="1"/>
              </p:cNvSpPr>
              <p:nvPr/>
            </p:nvSpPr>
            <p:spPr bwMode="auto">
              <a:xfrm>
                <a:off x="363" y="1623"/>
                <a:ext cx="862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b="0"/>
                  <a:t>0</a:t>
                </a:r>
              </a:p>
            </p:txBody>
          </p:sp>
          <p:grpSp>
            <p:nvGrpSpPr>
              <p:cNvPr id="93" name="Group 322"/>
              <p:cNvGrpSpPr>
                <a:grpSpLocks/>
              </p:cNvGrpSpPr>
              <p:nvPr/>
            </p:nvGrpSpPr>
            <p:grpSpPr bwMode="auto">
              <a:xfrm>
                <a:off x="363" y="1049"/>
                <a:ext cx="5171" cy="2870"/>
                <a:chOff x="363" y="1049"/>
                <a:chExt cx="5171" cy="2870"/>
              </a:xfrm>
            </p:grpSpPr>
            <p:sp>
              <p:nvSpPr>
                <p:cNvPr id="94" name="Rectangle 16"/>
                <p:cNvSpPr>
                  <a:spLocks noChangeArrowheads="1"/>
                </p:cNvSpPr>
                <p:nvPr/>
              </p:nvSpPr>
              <p:spPr bwMode="auto">
                <a:xfrm>
                  <a:off x="4672" y="1336"/>
                  <a:ext cx="862" cy="28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>
                    <a:spcBef>
                      <a:spcPct val="20000"/>
                    </a:spcBef>
                  </a:pPr>
                  <a:r>
                    <a:rPr lang="tr-TR" b="0" dirty="0"/>
                    <a:t>z</a:t>
                  </a:r>
                  <a:endParaRPr lang="en-US" b="0" dirty="0"/>
                </a:p>
              </p:txBody>
            </p:sp>
            <p:sp>
              <p:nvSpPr>
                <p:cNvPr id="95" name="Rectangle 15"/>
                <p:cNvSpPr>
                  <a:spLocks noChangeArrowheads="1"/>
                </p:cNvSpPr>
                <p:nvPr/>
              </p:nvSpPr>
              <p:spPr bwMode="auto">
                <a:xfrm>
                  <a:off x="3810" y="1336"/>
                  <a:ext cx="862" cy="28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>
                    <a:spcBef>
                      <a:spcPct val="20000"/>
                    </a:spcBef>
                  </a:pPr>
                  <a:r>
                    <a:rPr lang="tr-TR" b="0" dirty="0"/>
                    <a:t>Y</a:t>
                  </a:r>
                  <a:r>
                    <a:rPr lang="tr-TR" b="0" baseline="-25000" dirty="0"/>
                    <a:t>2</a:t>
                  </a:r>
                  <a:endParaRPr lang="en-US" b="0" dirty="0"/>
                </a:p>
              </p:txBody>
            </p:sp>
            <p:sp>
              <p:nvSpPr>
                <p:cNvPr id="96" name="Rectangle 14"/>
                <p:cNvSpPr>
                  <a:spLocks noChangeArrowheads="1"/>
                </p:cNvSpPr>
                <p:nvPr/>
              </p:nvSpPr>
              <p:spPr bwMode="auto">
                <a:xfrm>
                  <a:off x="2949" y="1336"/>
                  <a:ext cx="861" cy="28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>
                    <a:spcBef>
                      <a:spcPct val="20000"/>
                    </a:spcBef>
                  </a:pPr>
                  <a:r>
                    <a:rPr lang="tr-TR" b="0" dirty="0"/>
                    <a:t>Y</a:t>
                  </a:r>
                  <a:r>
                    <a:rPr lang="tr-TR" b="0" baseline="-25000" dirty="0"/>
                    <a:t>1</a:t>
                  </a:r>
                  <a:endParaRPr lang="en-US" b="0" dirty="0"/>
                </a:p>
              </p:txBody>
            </p:sp>
            <p:sp>
              <p:nvSpPr>
                <p:cNvPr id="97" name="Rectangle 13"/>
                <p:cNvSpPr>
                  <a:spLocks noChangeArrowheads="1"/>
                </p:cNvSpPr>
                <p:nvPr/>
              </p:nvSpPr>
              <p:spPr bwMode="auto">
                <a:xfrm>
                  <a:off x="2087" y="1336"/>
                  <a:ext cx="862" cy="28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>
                    <a:spcBef>
                      <a:spcPct val="20000"/>
                    </a:spcBef>
                  </a:pPr>
                  <a:r>
                    <a:rPr lang="en-US" b="0"/>
                    <a:t>x</a:t>
                  </a:r>
                </a:p>
              </p:txBody>
            </p:sp>
            <p:sp>
              <p:nvSpPr>
                <p:cNvPr id="98" name="Rectangle 12"/>
                <p:cNvSpPr>
                  <a:spLocks noChangeArrowheads="1"/>
                </p:cNvSpPr>
                <p:nvPr/>
              </p:nvSpPr>
              <p:spPr bwMode="auto">
                <a:xfrm>
                  <a:off x="1225" y="1336"/>
                  <a:ext cx="862" cy="28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>
                    <a:spcBef>
                      <a:spcPct val="20000"/>
                    </a:spcBef>
                  </a:pPr>
                  <a:r>
                    <a:rPr lang="tr-TR" b="0" dirty="0"/>
                    <a:t>y</a:t>
                  </a:r>
                  <a:r>
                    <a:rPr lang="tr-TR" b="0" baseline="-25000" dirty="0"/>
                    <a:t>2</a:t>
                  </a:r>
                  <a:endParaRPr lang="en-US" b="0" dirty="0"/>
                </a:p>
              </p:txBody>
            </p:sp>
            <p:sp>
              <p:nvSpPr>
                <p:cNvPr id="99" name="Rectangle 11"/>
                <p:cNvSpPr>
                  <a:spLocks noChangeArrowheads="1"/>
                </p:cNvSpPr>
                <p:nvPr/>
              </p:nvSpPr>
              <p:spPr bwMode="auto">
                <a:xfrm>
                  <a:off x="363" y="1336"/>
                  <a:ext cx="862" cy="28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>
                    <a:spcBef>
                      <a:spcPct val="20000"/>
                    </a:spcBef>
                  </a:pPr>
                  <a:r>
                    <a:rPr lang="tr-TR" b="0" dirty="0"/>
                    <a:t>y</a:t>
                  </a:r>
                  <a:r>
                    <a:rPr lang="tr-TR" b="0" baseline="-25000" dirty="0"/>
                    <a:t>1</a:t>
                  </a:r>
                  <a:endParaRPr lang="en-US" b="0" dirty="0"/>
                </a:p>
              </p:txBody>
            </p:sp>
            <p:sp>
              <p:nvSpPr>
                <p:cNvPr id="100" name="Rectangle 10"/>
                <p:cNvSpPr>
                  <a:spLocks noChangeArrowheads="1"/>
                </p:cNvSpPr>
                <p:nvPr/>
              </p:nvSpPr>
              <p:spPr bwMode="auto">
                <a:xfrm>
                  <a:off x="4672" y="1049"/>
                  <a:ext cx="862" cy="28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>
                    <a:spcBef>
                      <a:spcPct val="20000"/>
                    </a:spcBef>
                  </a:pPr>
                  <a:r>
                    <a:rPr lang="tr-TR" b="0" dirty="0"/>
                    <a:t>Output</a:t>
                  </a:r>
                  <a:endParaRPr lang="en-US" b="0" dirty="0"/>
                </a:p>
              </p:txBody>
            </p:sp>
            <p:sp>
              <p:nvSpPr>
                <p:cNvPr id="101" name="Rectangle 8"/>
                <p:cNvSpPr>
                  <a:spLocks noChangeArrowheads="1"/>
                </p:cNvSpPr>
                <p:nvPr/>
              </p:nvSpPr>
              <p:spPr bwMode="auto">
                <a:xfrm>
                  <a:off x="2949" y="1049"/>
                  <a:ext cx="1723" cy="28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>
                    <a:spcBef>
                      <a:spcPct val="20000"/>
                    </a:spcBef>
                  </a:pPr>
                  <a:r>
                    <a:rPr lang="tr-TR" b="0" dirty="0"/>
                    <a:t>Next State</a:t>
                  </a:r>
                  <a:endParaRPr lang="en-US" b="0" dirty="0"/>
                </a:p>
              </p:txBody>
            </p:sp>
            <p:sp>
              <p:nvSpPr>
                <p:cNvPr id="102" name="Rectangle 7"/>
                <p:cNvSpPr>
                  <a:spLocks noChangeArrowheads="1"/>
                </p:cNvSpPr>
                <p:nvPr/>
              </p:nvSpPr>
              <p:spPr bwMode="auto">
                <a:xfrm>
                  <a:off x="2087" y="1049"/>
                  <a:ext cx="862" cy="28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>
                    <a:spcBef>
                      <a:spcPct val="20000"/>
                    </a:spcBef>
                  </a:pPr>
                  <a:r>
                    <a:rPr lang="tr-TR" b="0" dirty="0"/>
                    <a:t>Input</a:t>
                  </a:r>
                  <a:endParaRPr lang="en-US" b="0" dirty="0"/>
                </a:p>
              </p:txBody>
            </p:sp>
            <p:sp>
              <p:nvSpPr>
                <p:cNvPr id="103" name="Rectangle 5"/>
                <p:cNvSpPr>
                  <a:spLocks noChangeArrowheads="1"/>
                </p:cNvSpPr>
                <p:nvPr/>
              </p:nvSpPr>
              <p:spPr bwMode="auto">
                <a:xfrm>
                  <a:off x="363" y="1049"/>
                  <a:ext cx="1724" cy="28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>
                    <a:spcBef>
                      <a:spcPct val="20000"/>
                    </a:spcBef>
                  </a:pPr>
                  <a:r>
                    <a:rPr lang="tr-TR" b="0" dirty="0"/>
                    <a:t>Present State</a:t>
                  </a:r>
                  <a:endParaRPr lang="en-US" b="0" dirty="0"/>
                </a:p>
              </p:txBody>
            </p:sp>
            <p:sp>
              <p:nvSpPr>
                <p:cNvPr id="104" name="Line 65"/>
                <p:cNvSpPr>
                  <a:spLocks noChangeShapeType="1"/>
                </p:cNvSpPr>
                <p:nvPr/>
              </p:nvSpPr>
              <p:spPr bwMode="auto">
                <a:xfrm>
                  <a:off x="363" y="1049"/>
                  <a:ext cx="5171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5" name="Line 75"/>
                <p:cNvSpPr>
                  <a:spLocks noChangeShapeType="1"/>
                </p:cNvSpPr>
                <p:nvPr/>
              </p:nvSpPr>
              <p:spPr bwMode="auto">
                <a:xfrm>
                  <a:off x="363" y="3919"/>
                  <a:ext cx="5171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6" name="Line 76"/>
                <p:cNvSpPr>
                  <a:spLocks noChangeShapeType="1"/>
                </p:cNvSpPr>
                <p:nvPr/>
              </p:nvSpPr>
              <p:spPr bwMode="auto">
                <a:xfrm>
                  <a:off x="363" y="1049"/>
                  <a:ext cx="0" cy="287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7" name="Line 78"/>
                <p:cNvSpPr>
                  <a:spLocks noChangeShapeType="1"/>
                </p:cNvSpPr>
                <p:nvPr/>
              </p:nvSpPr>
              <p:spPr bwMode="auto">
                <a:xfrm>
                  <a:off x="2087" y="1049"/>
                  <a:ext cx="0" cy="287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" name="Line 79"/>
                <p:cNvSpPr>
                  <a:spLocks noChangeShapeType="1"/>
                </p:cNvSpPr>
                <p:nvPr/>
              </p:nvSpPr>
              <p:spPr bwMode="auto">
                <a:xfrm>
                  <a:off x="2949" y="1049"/>
                  <a:ext cx="0" cy="287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9" name="Line 81"/>
                <p:cNvSpPr>
                  <a:spLocks noChangeShapeType="1"/>
                </p:cNvSpPr>
                <p:nvPr/>
              </p:nvSpPr>
              <p:spPr bwMode="auto">
                <a:xfrm>
                  <a:off x="4672" y="1049"/>
                  <a:ext cx="0" cy="287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0" name="Line 82"/>
                <p:cNvSpPr>
                  <a:spLocks noChangeShapeType="1"/>
                </p:cNvSpPr>
                <p:nvPr/>
              </p:nvSpPr>
              <p:spPr bwMode="auto">
                <a:xfrm>
                  <a:off x="5534" y="1049"/>
                  <a:ext cx="0" cy="287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1" name="Line 151"/>
                <p:cNvSpPr>
                  <a:spLocks noChangeShapeType="1"/>
                </p:cNvSpPr>
                <p:nvPr/>
              </p:nvSpPr>
              <p:spPr bwMode="auto">
                <a:xfrm>
                  <a:off x="363" y="1623"/>
                  <a:ext cx="5171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584684"/>
          </a:xfrm>
        </p:spPr>
        <p:txBody>
          <a:bodyPr>
            <a:normAutofit fontScale="90000"/>
          </a:bodyPr>
          <a:lstStyle/>
          <a:p>
            <a:r>
              <a:rPr lang="tr-TR" dirty="0"/>
              <a:t>Verilog Code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0" y="584684"/>
            <a:ext cx="2900300" cy="3132348"/>
          </a:xfrm>
          <a:ln>
            <a:noFill/>
          </a:ln>
        </p:spPr>
        <p:txBody>
          <a:bodyPr>
            <a:noAutofit/>
          </a:bodyPr>
          <a:lstStyle/>
          <a:p>
            <a:pPr>
              <a:buNone/>
            </a:pPr>
            <a:r>
              <a:rPr lang="tr-TR" sz="2100" dirty="0"/>
              <a:t>module MealyMachine(x,y,clk,rst);</a:t>
            </a:r>
          </a:p>
          <a:p>
            <a:pPr>
              <a:buNone/>
            </a:pPr>
            <a:endParaRPr lang="tr-TR" sz="2100" dirty="0"/>
          </a:p>
          <a:p>
            <a:pPr>
              <a:buNone/>
            </a:pPr>
            <a:r>
              <a:rPr lang="tr-TR" sz="2100" dirty="0"/>
              <a:t>input x,clk,rst;</a:t>
            </a:r>
          </a:p>
          <a:p>
            <a:pPr>
              <a:buNone/>
            </a:pPr>
            <a:r>
              <a:rPr lang="tr-TR" sz="2100" dirty="0"/>
              <a:t>output y;</a:t>
            </a:r>
          </a:p>
          <a:p>
            <a:pPr>
              <a:buNone/>
            </a:pPr>
            <a:endParaRPr lang="tr-TR" sz="2100" dirty="0"/>
          </a:p>
          <a:p>
            <a:pPr>
              <a:buNone/>
            </a:pPr>
            <a:r>
              <a:rPr lang="tr-TR" sz="2100" dirty="0"/>
              <a:t>p</a:t>
            </a:r>
            <a:r>
              <a:rPr lang="en-US" sz="2100" dirty="0" err="1"/>
              <a:t>arameter</a:t>
            </a:r>
            <a:r>
              <a:rPr lang="en-US" sz="2100" dirty="0"/>
              <a:t> IS=0, S_1=1, S_10=2, S_101=3;</a:t>
            </a:r>
          </a:p>
          <a:p>
            <a:pPr>
              <a:buNone/>
            </a:pPr>
            <a:endParaRPr lang="en-US" sz="2100" dirty="0"/>
          </a:p>
          <a:p>
            <a:pPr>
              <a:buNone/>
            </a:pPr>
            <a:r>
              <a:rPr lang="en-US" sz="2100" dirty="0" err="1"/>
              <a:t>reg</a:t>
            </a:r>
            <a:r>
              <a:rPr lang="en-US" sz="2100" dirty="0"/>
              <a:t> [1:0] state;</a:t>
            </a:r>
          </a:p>
          <a:p>
            <a:pPr>
              <a:buNone/>
            </a:pPr>
            <a:r>
              <a:rPr lang="en-US" sz="2100" dirty="0" err="1"/>
              <a:t>reg</a:t>
            </a:r>
            <a:r>
              <a:rPr lang="en-US" sz="2100" dirty="0"/>
              <a:t> </a:t>
            </a:r>
            <a:r>
              <a:rPr lang="en-US" sz="2100" dirty="0" err="1"/>
              <a:t>y</a:t>
            </a:r>
            <a:r>
              <a:rPr lang="en-US" sz="2100" dirty="0"/>
              <a:t>;</a:t>
            </a:r>
            <a:endParaRPr lang="tr-TR" sz="2100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5872099" y="604577"/>
            <a:ext cx="3474237" cy="6136791"/>
          </a:xfrm>
          <a:ln>
            <a:noFill/>
          </a:ln>
        </p:spPr>
        <p:txBody>
          <a:bodyPr>
            <a:noAutofit/>
          </a:bodyPr>
          <a:lstStyle/>
          <a:p>
            <a:pPr defTabSz="360000">
              <a:buNone/>
              <a:tabLst>
                <a:tab pos="180000" algn="l"/>
                <a:tab pos="360000" algn="l"/>
                <a:tab pos="540000" algn="l"/>
                <a:tab pos="720000" algn="l"/>
                <a:tab pos="900000" algn="l"/>
              </a:tabLst>
            </a:pPr>
            <a:r>
              <a:rPr lang="en-US" sz="2100" dirty="0"/>
              <a:t> S_10: begin</a:t>
            </a:r>
          </a:p>
          <a:p>
            <a:pPr defTabSz="360000">
              <a:buNone/>
              <a:tabLst>
                <a:tab pos="180000" algn="l"/>
                <a:tab pos="360000" algn="l"/>
                <a:tab pos="540000" algn="l"/>
                <a:tab pos="720000" algn="l"/>
                <a:tab pos="900000" algn="l"/>
              </a:tabLst>
            </a:pPr>
            <a:r>
              <a:rPr lang="en-US" sz="2100" dirty="0"/>
              <a:t>             y = 0;</a:t>
            </a:r>
          </a:p>
          <a:p>
            <a:pPr defTabSz="360000">
              <a:buNone/>
              <a:tabLst>
                <a:tab pos="180000" algn="l"/>
                <a:tab pos="360000" algn="l"/>
                <a:tab pos="540000" algn="l"/>
                <a:tab pos="720000" algn="l"/>
                <a:tab pos="900000" algn="l"/>
              </a:tabLst>
            </a:pPr>
            <a:r>
              <a:rPr lang="en-US" sz="2100" dirty="0"/>
              <a:t>             if(x)</a:t>
            </a:r>
            <a:r>
              <a:rPr lang="tr-TR" sz="2100" dirty="0"/>
              <a:t> </a:t>
            </a:r>
            <a:r>
              <a:rPr lang="en-US" sz="2100" dirty="0"/>
              <a:t>state = S_101;</a:t>
            </a:r>
          </a:p>
          <a:p>
            <a:pPr defTabSz="360000">
              <a:buNone/>
              <a:tabLst>
                <a:tab pos="180000" algn="l"/>
                <a:tab pos="360000" algn="l"/>
                <a:tab pos="540000" algn="l"/>
                <a:tab pos="720000" algn="l"/>
                <a:tab pos="900000" algn="l"/>
              </a:tabLst>
            </a:pPr>
            <a:r>
              <a:rPr lang="en-US" sz="2100" dirty="0"/>
              <a:t>             else</a:t>
            </a:r>
            <a:r>
              <a:rPr lang="tr-TR" sz="2100" dirty="0"/>
              <a:t> </a:t>
            </a:r>
            <a:r>
              <a:rPr lang="en-US" sz="2100" dirty="0"/>
              <a:t>state = IS;</a:t>
            </a:r>
          </a:p>
          <a:p>
            <a:pPr defTabSz="360000">
              <a:buNone/>
              <a:tabLst>
                <a:tab pos="180000" algn="l"/>
                <a:tab pos="360000" algn="l"/>
                <a:tab pos="540000" algn="l"/>
                <a:tab pos="720000" algn="l"/>
                <a:tab pos="900000" algn="l"/>
              </a:tabLst>
            </a:pPr>
            <a:r>
              <a:rPr lang="en-US" sz="2100" dirty="0"/>
              <a:t>			  end</a:t>
            </a:r>
          </a:p>
          <a:p>
            <a:pPr defTabSz="360000">
              <a:buNone/>
              <a:tabLst>
                <a:tab pos="180000" algn="l"/>
                <a:tab pos="360000" algn="l"/>
                <a:tab pos="540000" algn="l"/>
                <a:tab pos="720000" algn="l"/>
                <a:tab pos="900000" algn="l"/>
              </a:tabLst>
            </a:pPr>
            <a:r>
              <a:rPr lang="en-US" sz="2100" dirty="0"/>
              <a:t>           S_101: begin</a:t>
            </a:r>
          </a:p>
          <a:p>
            <a:pPr defTabSz="360000">
              <a:buNone/>
              <a:tabLst>
                <a:tab pos="180000" algn="l"/>
                <a:tab pos="360000" algn="l"/>
                <a:tab pos="540000" algn="l"/>
                <a:tab pos="720000" algn="l"/>
                <a:tab pos="900000" algn="l"/>
              </a:tabLst>
            </a:pPr>
            <a:r>
              <a:rPr lang="en-US" sz="2100" dirty="0"/>
              <a:t>             if(x) begin</a:t>
            </a:r>
          </a:p>
          <a:p>
            <a:pPr defTabSz="360000">
              <a:buNone/>
              <a:tabLst>
                <a:tab pos="180000" algn="l"/>
                <a:tab pos="360000" algn="l"/>
                <a:tab pos="540000" algn="l"/>
                <a:tab pos="720000" algn="l"/>
                <a:tab pos="900000" algn="l"/>
              </a:tabLst>
            </a:pPr>
            <a:r>
              <a:rPr lang="en-US" sz="2100" dirty="0"/>
              <a:t>				   </a:t>
            </a:r>
            <a:r>
              <a:rPr lang="tr-TR" sz="2100" dirty="0"/>
              <a:t>    </a:t>
            </a:r>
            <a:r>
              <a:rPr lang="en-US" sz="2100" dirty="0"/>
              <a:t>state = S_1; y =0;</a:t>
            </a:r>
          </a:p>
          <a:p>
            <a:pPr defTabSz="360000">
              <a:buNone/>
              <a:tabLst>
                <a:tab pos="180000" algn="l"/>
                <a:tab pos="360000" algn="l"/>
                <a:tab pos="540000" algn="l"/>
                <a:tab pos="720000" algn="l"/>
                <a:tab pos="900000" algn="l"/>
              </a:tabLst>
            </a:pPr>
            <a:r>
              <a:rPr lang="en-US" sz="2100" dirty="0"/>
              <a:t>             end else begin</a:t>
            </a:r>
          </a:p>
          <a:p>
            <a:pPr defTabSz="360000">
              <a:buNone/>
              <a:tabLst>
                <a:tab pos="180000" algn="l"/>
                <a:tab pos="360000" algn="l"/>
                <a:tab pos="540000" algn="l"/>
                <a:tab pos="720000" algn="l"/>
                <a:tab pos="900000" algn="l"/>
              </a:tabLst>
            </a:pPr>
            <a:r>
              <a:rPr lang="en-US" sz="2100" dirty="0"/>
              <a:t>				   </a:t>
            </a:r>
            <a:r>
              <a:rPr lang="tr-TR" sz="2100" dirty="0"/>
              <a:t>    </a:t>
            </a:r>
            <a:r>
              <a:rPr lang="en-US" sz="2100" dirty="0"/>
              <a:t>state = IS; y =1; </a:t>
            </a:r>
          </a:p>
          <a:p>
            <a:pPr defTabSz="360000">
              <a:buNone/>
              <a:tabLst>
                <a:tab pos="180000" algn="l"/>
                <a:tab pos="360000" algn="l"/>
                <a:tab pos="540000" algn="l"/>
                <a:tab pos="720000" algn="l"/>
                <a:tab pos="900000" algn="l"/>
              </a:tabLst>
            </a:pPr>
            <a:r>
              <a:rPr lang="en-US" sz="2100" dirty="0"/>
              <a:t>				 </a:t>
            </a:r>
            <a:r>
              <a:rPr lang="tr-TR" sz="2100" dirty="0"/>
              <a:t>   </a:t>
            </a:r>
            <a:r>
              <a:rPr lang="en-US" sz="2100" dirty="0"/>
              <a:t>end</a:t>
            </a:r>
            <a:endParaRPr lang="tr-TR" sz="2100" dirty="0"/>
          </a:p>
          <a:p>
            <a:pPr defTabSz="360000">
              <a:buNone/>
              <a:tabLst>
                <a:tab pos="180000" algn="l"/>
                <a:tab pos="360000" algn="l"/>
                <a:tab pos="540000" algn="l"/>
                <a:tab pos="720000" algn="l"/>
                <a:tab pos="900000" algn="l"/>
              </a:tabLst>
            </a:pPr>
            <a:r>
              <a:rPr lang="tr-TR" sz="2100" dirty="0"/>
              <a:t>          end</a:t>
            </a:r>
            <a:endParaRPr lang="en-US" sz="2100" dirty="0"/>
          </a:p>
          <a:p>
            <a:pPr defTabSz="360000">
              <a:buNone/>
              <a:tabLst>
                <a:tab pos="180000" algn="l"/>
                <a:tab pos="360000" algn="l"/>
                <a:tab pos="540000" algn="l"/>
                <a:tab pos="720000" algn="l"/>
                <a:tab pos="900000" algn="l"/>
              </a:tabLst>
            </a:pPr>
            <a:r>
              <a:rPr lang="en-US" sz="2100" dirty="0"/>
              <a:t>       </a:t>
            </a:r>
            <a:r>
              <a:rPr lang="en-US" sz="2100" dirty="0" err="1"/>
              <a:t>endcase</a:t>
            </a:r>
            <a:endParaRPr lang="en-US" sz="2100" dirty="0"/>
          </a:p>
          <a:p>
            <a:pPr defTabSz="360000">
              <a:buNone/>
              <a:tabLst>
                <a:tab pos="180000" algn="l"/>
                <a:tab pos="360000" algn="l"/>
                <a:tab pos="540000" algn="l"/>
                <a:tab pos="720000" algn="l"/>
                <a:tab pos="900000" algn="l"/>
              </a:tabLst>
            </a:pPr>
            <a:r>
              <a:rPr lang="en-US" sz="2100" dirty="0"/>
              <a:t>    end</a:t>
            </a:r>
          </a:p>
          <a:p>
            <a:pPr defTabSz="360000">
              <a:buNone/>
              <a:tabLst>
                <a:tab pos="180000" algn="l"/>
                <a:tab pos="360000" algn="l"/>
                <a:tab pos="540000" algn="l"/>
                <a:tab pos="720000" algn="l"/>
                <a:tab pos="900000" algn="l"/>
              </a:tabLst>
            </a:pPr>
            <a:r>
              <a:rPr lang="en-US" sz="2100" dirty="0" err="1"/>
              <a:t>endmodule</a:t>
            </a:r>
            <a:endParaRPr lang="tr-TR" sz="2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B3BC0E-0274-4B47-92C7-B53DB0B4D7B1}" type="slidenum">
              <a:rPr lang="en-US" altLang="en-US" smtClean="0"/>
              <a:pPr>
                <a:defRPr/>
              </a:pPr>
              <a:t>65</a:t>
            </a:fld>
            <a:endParaRPr lang="en-US" altLang="en-US"/>
          </a:p>
        </p:txBody>
      </p:sp>
      <p:sp>
        <p:nvSpPr>
          <p:cNvPr id="8" name="Content Placeholder 6"/>
          <p:cNvSpPr txBox="1">
            <a:spLocks/>
          </p:cNvSpPr>
          <p:nvPr/>
        </p:nvSpPr>
        <p:spPr>
          <a:xfrm>
            <a:off x="2681824" y="620688"/>
            <a:ext cx="3258327" cy="613679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 defTabSz="360000" eaLnBrk="1" fontAlgn="auto" hangingPunct="1">
              <a:spcBef>
                <a:spcPct val="20000"/>
              </a:spcBef>
              <a:spcAft>
                <a:spcPts val="0"/>
              </a:spcAft>
              <a:tabLst>
                <a:tab pos="180000" algn="l"/>
                <a:tab pos="360000" algn="l"/>
                <a:tab pos="540000" algn="l"/>
                <a:tab pos="720000" algn="l"/>
                <a:tab pos="900000" algn="l"/>
              </a:tabLst>
              <a:defRPr/>
            </a:pPr>
            <a:r>
              <a:rPr lang="en-US" sz="1900" b="0" dirty="0">
                <a:latin typeface="+mn-lt"/>
              </a:rPr>
              <a:t>always @(</a:t>
            </a:r>
            <a:r>
              <a:rPr lang="en-US" sz="1900" b="0" dirty="0" err="1">
                <a:latin typeface="+mn-lt"/>
              </a:rPr>
              <a:t>posedge</a:t>
            </a:r>
            <a:r>
              <a:rPr lang="en-US" sz="1900" b="0" dirty="0">
                <a:latin typeface="+mn-lt"/>
              </a:rPr>
              <a:t> </a:t>
            </a:r>
            <a:r>
              <a:rPr lang="en-US" sz="1900" b="0" dirty="0" err="1">
                <a:latin typeface="+mn-lt"/>
              </a:rPr>
              <a:t>clk</a:t>
            </a:r>
            <a:r>
              <a:rPr lang="en-US" sz="1900" b="0" dirty="0">
                <a:latin typeface="+mn-lt"/>
              </a:rPr>
              <a:t>)</a:t>
            </a:r>
          </a:p>
          <a:p>
            <a:pPr marL="342900" lvl="0" indent="-342900" defTabSz="360000" eaLnBrk="1" fontAlgn="auto" hangingPunct="1">
              <a:spcBef>
                <a:spcPct val="20000"/>
              </a:spcBef>
              <a:spcAft>
                <a:spcPts val="0"/>
              </a:spcAft>
              <a:tabLst>
                <a:tab pos="180000" algn="l"/>
                <a:tab pos="360000" algn="l"/>
                <a:tab pos="540000" algn="l"/>
                <a:tab pos="720000" algn="l"/>
                <a:tab pos="900000" algn="l"/>
              </a:tabLst>
              <a:defRPr/>
            </a:pPr>
            <a:r>
              <a:rPr lang="en-US" sz="1900" b="0" dirty="0">
                <a:latin typeface="+mn-lt"/>
              </a:rPr>
              <a:t>  begin</a:t>
            </a:r>
          </a:p>
          <a:p>
            <a:pPr marL="342900" lvl="0" indent="-342900" defTabSz="360000" eaLnBrk="1" fontAlgn="auto" hangingPunct="1">
              <a:spcBef>
                <a:spcPct val="20000"/>
              </a:spcBef>
              <a:spcAft>
                <a:spcPts val="0"/>
              </a:spcAft>
              <a:tabLst>
                <a:tab pos="180000" algn="l"/>
                <a:tab pos="360000" algn="l"/>
                <a:tab pos="540000" algn="l"/>
                <a:tab pos="720000" algn="l"/>
                <a:tab pos="900000" algn="l"/>
              </a:tabLst>
              <a:defRPr/>
            </a:pPr>
            <a:r>
              <a:rPr lang="en-US" sz="1900" b="0" dirty="0">
                <a:latin typeface="+mn-lt"/>
              </a:rPr>
              <a:t>    if (</a:t>
            </a:r>
            <a:r>
              <a:rPr lang="en-US" sz="1900" b="0" dirty="0" err="1">
                <a:latin typeface="+mn-lt"/>
              </a:rPr>
              <a:t>rst</a:t>
            </a:r>
            <a:r>
              <a:rPr lang="en-US" sz="1900" b="0" dirty="0">
                <a:latin typeface="+mn-lt"/>
              </a:rPr>
              <a:t>) begin</a:t>
            </a:r>
            <a:r>
              <a:rPr lang="tr-TR" sz="1900" b="0" dirty="0">
                <a:latin typeface="+mn-lt"/>
              </a:rPr>
              <a:t> </a:t>
            </a:r>
            <a:r>
              <a:rPr lang="en-US" sz="1900" b="0" dirty="0">
                <a:latin typeface="+mn-lt"/>
              </a:rPr>
              <a:t>state = IS;</a:t>
            </a:r>
            <a:r>
              <a:rPr lang="tr-TR" sz="1900" b="0" dirty="0">
                <a:latin typeface="+mn-lt"/>
              </a:rPr>
              <a:t> </a:t>
            </a:r>
            <a:r>
              <a:rPr lang="en-US" sz="1900" b="0" dirty="0">
                <a:latin typeface="+mn-lt"/>
              </a:rPr>
              <a:t>y = 0;</a:t>
            </a:r>
          </a:p>
          <a:p>
            <a:pPr marL="342900" lvl="0" indent="-342900" defTabSz="360000" eaLnBrk="1" fontAlgn="auto" hangingPunct="1">
              <a:spcBef>
                <a:spcPct val="20000"/>
              </a:spcBef>
              <a:spcAft>
                <a:spcPts val="0"/>
              </a:spcAft>
              <a:tabLst>
                <a:tab pos="180000" algn="l"/>
                <a:tab pos="360000" algn="l"/>
                <a:tab pos="540000" algn="l"/>
                <a:tab pos="720000" algn="l"/>
                <a:tab pos="900000" algn="l"/>
              </a:tabLst>
              <a:defRPr/>
            </a:pPr>
            <a:r>
              <a:rPr lang="en-US" sz="1900" b="0" dirty="0">
                <a:latin typeface="+mn-lt"/>
              </a:rPr>
              <a:t>	 end else</a:t>
            </a:r>
          </a:p>
          <a:p>
            <a:pPr marL="342900" lvl="0" indent="-342900" defTabSz="360000" eaLnBrk="1" fontAlgn="auto" hangingPunct="1">
              <a:spcBef>
                <a:spcPct val="20000"/>
              </a:spcBef>
              <a:spcAft>
                <a:spcPts val="0"/>
              </a:spcAft>
              <a:tabLst>
                <a:tab pos="180000" algn="l"/>
                <a:tab pos="360000" algn="l"/>
                <a:tab pos="540000" algn="l"/>
                <a:tab pos="720000" algn="l"/>
                <a:tab pos="900000" algn="l"/>
              </a:tabLst>
              <a:defRPr/>
            </a:pPr>
            <a:r>
              <a:rPr lang="en-US" sz="1900" b="0" dirty="0">
                <a:latin typeface="+mn-lt"/>
              </a:rPr>
              <a:t>       case (state)</a:t>
            </a:r>
          </a:p>
          <a:p>
            <a:pPr marL="342900" lvl="0" indent="-342900" defTabSz="360000" eaLnBrk="1" fontAlgn="auto" hangingPunct="1">
              <a:spcBef>
                <a:spcPct val="20000"/>
              </a:spcBef>
              <a:spcAft>
                <a:spcPts val="0"/>
              </a:spcAft>
              <a:tabLst>
                <a:tab pos="180000" algn="l"/>
                <a:tab pos="360000" algn="l"/>
                <a:tab pos="540000" algn="l"/>
                <a:tab pos="720000" algn="l"/>
                <a:tab pos="900000" algn="l"/>
              </a:tabLst>
              <a:defRPr/>
            </a:pPr>
            <a:r>
              <a:rPr lang="en-US" sz="1900" b="0" dirty="0">
                <a:latin typeface="+mn-lt"/>
              </a:rPr>
              <a:t>           IS: begin</a:t>
            </a:r>
          </a:p>
          <a:p>
            <a:pPr marL="342900" lvl="0" indent="-342900" defTabSz="360000" eaLnBrk="1" fontAlgn="auto" hangingPunct="1">
              <a:spcBef>
                <a:spcPct val="20000"/>
              </a:spcBef>
              <a:spcAft>
                <a:spcPts val="0"/>
              </a:spcAft>
              <a:tabLst>
                <a:tab pos="180000" algn="l"/>
                <a:tab pos="360000" algn="l"/>
                <a:tab pos="540000" algn="l"/>
                <a:tab pos="720000" algn="l"/>
                <a:tab pos="900000" algn="l"/>
              </a:tabLst>
              <a:defRPr/>
            </a:pPr>
            <a:r>
              <a:rPr lang="en-US" sz="1900" b="0" dirty="0">
                <a:latin typeface="+mn-lt"/>
              </a:rPr>
              <a:t>             y = 0;</a:t>
            </a:r>
          </a:p>
          <a:p>
            <a:pPr marL="342900" lvl="0" indent="-342900" defTabSz="360000" eaLnBrk="1" fontAlgn="auto" hangingPunct="1">
              <a:spcBef>
                <a:spcPct val="20000"/>
              </a:spcBef>
              <a:spcAft>
                <a:spcPts val="0"/>
              </a:spcAft>
              <a:tabLst>
                <a:tab pos="180000" algn="l"/>
                <a:tab pos="360000" algn="l"/>
                <a:tab pos="540000" algn="l"/>
                <a:tab pos="720000" algn="l"/>
                <a:tab pos="900000" algn="l"/>
              </a:tabLst>
              <a:defRPr/>
            </a:pPr>
            <a:r>
              <a:rPr lang="en-US" sz="1900" b="0" dirty="0">
                <a:latin typeface="+mn-lt"/>
              </a:rPr>
              <a:t>             if(x)</a:t>
            </a:r>
            <a:r>
              <a:rPr lang="tr-TR" sz="1900" b="0" dirty="0">
                <a:latin typeface="+mn-lt"/>
              </a:rPr>
              <a:t> </a:t>
            </a:r>
            <a:r>
              <a:rPr lang="en-US" sz="1900" b="0" dirty="0">
                <a:latin typeface="+mn-lt"/>
              </a:rPr>
              <a:t>state = S_1;</a:t>
            </a:r>
          </a:p>
          <a:p>
            <a:pPr marL="342900" lvl="0" indent="-342900" defTabSz="360000" eaLnBrk="1" fontAlgn="auto" hangingPunct="1">
              <a:spcBef>
                <a:spcPct val="20000"/>
              </a:spcBef>
              <a:spcAft>
                <a:spcPts val="0"/>
              </a:spcAft>
              <a:tabLst>
                <a:tab pos="180000" algn="l"/>
                <a:tab pos="360000" algn="l"/>
                <a:tab pos="540000" algn="l"/>
                <a:tab pos="720000" algn="l"/>
                <a:tab pos="900000" algn="l"/>
              </a:tabLst>
              <a:defRPr/>
            </a:pPr>
            <a:r>
              <a:rPr lang="en-US" sz="1900" b="0" dirty="0">
                <a:latin typeface="+mn-lt"/>
              </a:rPr>
              <a:t>             else state = IS;</a:t>
            </a:r>
          </a:p>
          <a:p>
            <a:pPr marL="342900" lvl="0" indent="-342900" defTabSz="360000" eaLnBrk="1" fontAlgn="auto" hangingPunct="1">
              <a:spcBef>
                <a:spcPct val="20000"/>
              </a:spcBef>
              <a:spcAft>
                <a:spcPts val="0"/>
              </a:spcAft>
              <a:tabLst>
                <a:tab pos="180000" algn="l"/>
                <a:tab pos="360000" algn="l"/>
                <a:tab pos="540000" algn="l"/>
                <a:tab pos="720000" algn="l"/>
                <a:tab pos="900000" algn="l"/>
              </a:tabLst>
              <a:defRPr/>
            </a:pPr>
            <a:r>
              <a:rPr lang="en-US" sz="1900" b="0" dirty="0">
                <a:latin typeface="+mn-lt"/>
              </a:rPr>
              <a:t>				 end</a:t>
            </a:r>
          </a:p>
          <a:p>
            <a:pPr marL="342900" lvl="0" indent="-342900" defTabSz="360000" eaLnBrk="1" fontAlgn="auto" hangingPunct="1">
              <a:spcBef>
                <a:spcPct val="20000"/>
              </a:spcBef>
              <a:spcAft>
                <a:spcPts val="0"/>
              </a:spcAft>
              <a:tabLst>
                <a:tab pos="180000" algn="l"/>
                <a:tab pos="360000" algn="l"/>
                <a:tab pos="540000" algn="l"/>
                <a:tab pos="720000" algn="l"/>
                <a:tab pos="900000" algn="l"/>
              </a:tabLst>
              <a:defRPr/>
            </a:pPr>
            <a:r>
              <a:rPr lang="en-US" sz="1900" b="0" dirty="0">
                <a:latin typeface="+mn-lt"/>
              </a:rPr>
              <a:t>			  S_1: begin</a:t>
            </a:r>
          </a:p>
          <a:p>
            <a:pPr marL="342900" lvl="0" indent="-342900" defTabSz="360000" eaLnBrk="1" fontAlgn="auto" hangingPunct="1">
              <a:spcBef>
                <a:spcPct val="20000"/>
              </a:spcBef>
              <a:spcAft>
                <a:spcPts val="0"/>
              </a:spcAft>
              <a:tabLst>
                <a:tab pos="180000" algn="l"/>
                <a:tab pos="360000" algn="l"/>
                <a:tab pos="540000" algn="l"/>
                <a:tab pos="720000" algn="l"/>
                <a:tab pos="900000" algn="l"/>
              </a:tabLst>
              <a:defRPr/>
            </a:pPr>
            <a:r>
              <a:rPr lang="en-US" sz="1900" b="0" dirty="0">
                <a:latin typeface="+mn-lt"/>
              </a:rPr>
              <a:t>             y = 0;</a:t>
            </a:r>
          </a:p>
          <a:p>
            <a:pPr marL="342900" lvl="0" indent="-342900" defTabSz="360000" eaLnBrk="1" fontAlgn="auto" hangingPunct="1">
              <a:spcBef>
                <a:spcPct val="20000"/>
              </a:spcBef>
              <a:spcAft>
                <a:spcPts val="0"/>
              </a:spcAft>
              <a:tabLst>
                <a:tab pos="180000" algn="l"/>
                <a:tab pos="360000" algn="l"/>
                <a:tab pos="540000" algn="l"/>
                <a:tab pos="720000" algn="l"/>
                <a:tab pos="900000" algn="l"/>
              </a:tabLst>
              <a:defRPr/>
            </a:pPr>
            <a:r>
              <a:rPr lang="en-US" sz="1900" b="0" dirty="0">
                <a:latin typeface="+mn-lt"/>
              </a:rPr>
              <a:t>             if(x) state = S_1;</a:t>
            </a:r>
          </a:p>
          <a:p>
            <a:pPr marL="342900" lvl="0" indent="-342900" defTabSz="360000" eaLnBrk="1" fontAlgn="auto" hangingPunct="1">
              <a:spcBef>
                <a:spcPct val="20000"/>
              </a:spcBef>
              <a:spcAft>
                <a:spcPts val="0"/>
              </a:spcAft>
              <a:tabLst>
                <a:tab pos="180000" algn="l"/>
                <a:tab pos="360000" algn="l"/>
                <a:tab pos="540000" algn="l"/>
                <a:tab pos="720000" algn="l"/>
                <a:tab pos="900000" algn="l"/>
              </a:tabLst>
              <a:defRPr/>
            </a:pPr>
            <a:r>
              <a:rPr lang="en-US" sz="1900" b="0" dirty="0">
                <a:latin typeface="+mn-lt"/>
              </a:rPr>
              <a:t>             else state = S_10;</a:t>
            </a:r>
          </a:p>
          <a:p>
            <a:pPr marL="342900" lvl="0" indent="-342900" defTabSz="360000" eaLnBrk="1" fontAlgn="auto" hangingPunct="1">
              <a:spcBef>
                <a:spcPct val="20000"/>
              </a:spcBef>
              <a:spcAft>
                <a:spcPts val="0"/>
              </a:spcAft>
              <a:tabLst>
                <a:tab pos="180000" algn="l"/>
                <a:tab pos="360000" algn="l"/>
                <a:tab pos="540000" algn="l"/>
                <a:tab pos="720000" algn="l"/>
                <a:tab pos="900000" algn="l"/>
              </a:tabLst>
              <a:defRPr/>
            </a:pPr>
            <a:r>
              <a:rPr lang="en-US" sz="1900" b="0" dirty="0">
                <a:latin typeface="+mn-lt"/>
              </a:rPr>
              <a:t>			</a:t>
            </a:r>
            <a:r>
              <a:rPr lang="tr-TR" sz="1900" b="0" dirty="0">
                <a:latin typeface="+mn-lt"/>
              </a:rPr>
              <a:t> </a:t>
            </a:r>
            <a:r>
              <a:rPr lang="en-US" sz="1900" b="0" dirty="0">
                <a:latin typeface="+mn-lt"/>
              </a:rPr>
              <a:t>end</a:t>
            </a:r>
            <a:endParaRPr kumimoji="0" lang="tr-TR" sz="19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620"/>
            <a:ext cx="8229600" cy="540060"/>
          </a:xfrm>
        </p:spPr>
        <p:txBody>
          <a:bodyPr>
            <a:normAutofit fontScale="90000"/>
          </a:bodyPr>
          <a:lstStyle/>
          <a:p>
            <a:r>
              <a:rPr lang="tr-TR" dirty="0"/>
              <a:t>RTL Schematic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4D6199-AFCB-43D9-84AE-A74EEAA53589}" type="slidenum">
              <a:rPr lang="en-US" altLang="en-US" smtClean="0"/>
              <a:pPr>
                <a:defRPr/>
              </a:pPr>
              <a:t>66</a:t>
            </a:fld>
            <a:endParaRPr lang="en-US" altLang="en-US"/>
          </a:p>
        </p:txBody>
      </p:sp>
      <p:pic>
        <p:nvPicPr>
          <p:cNvPr id="972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1242576"/>
            <a:ext cx="9144000" cy="44201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/>
          <a:lstStyle/>
          <a:p>
            <a:r>
              <a:rPr lang="tr-TR" dirty="0"/>
              <a:t>Timing Diagram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4D6199-AFCB-43D9-84AE-A74EEAA53589}" type="slidenum">
              <a:rPr lang="en-US" altLang="en-US" smtClean="0"/>
              <a:pPr>
                <a:defRPr/>
              </a:pPr>
              <a:t>67</a:t>
            </a:fld>
            <a:endParaRPr lang="en-US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520798" y="3386609"/>
            <a:ext cx="35069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Ideal Case: Delay = 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832308" y="5894685"/>
            <a:ext cx="43283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Not Ideal Case: Delay </a:t>
            </a:r>
            <a:r>
              <a:rPr lang="tr-TR" dirty="0">
                <a:sym typeface="Symbol"/>
              </a:rPr>
              <a:t></a:t>
            </a:r>
            <a:r>
              <a:rPr lang="tr-TR" dirty="0"/>
              <a:t> 0</a:t>
            </a:r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181869"/>
            <a:ext cx="9168752" cy="1995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4005064"/>
            <a:ext cx="9144000" cy="173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Moore Machine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B3BC0E-0274-4B47-92C7-B53DB0B4D7B1}" type="slidenum">
              <a:rPr lang="en-US" altLang="en-US" smtClean="0"/>
              <a:pPr>
                <a:defRPr/>
              </a:pPr>
              <a:t>68</a:t>
            </a:fld>
            <a:endParaRPr lang="en-US" altLang="en-US"/>
          </a:p>
        </p:txBody>
      </p:sp>
      <p:grpSp>
        <p:nvGrpSpPr>
          <p:cNvPr id="40" name="Group 39"/>
          <p:cNvGrpSpPr/>
          <p:nvPr/>
        </p:nvGrpSpPr>
        <p:grpSpPr>
          <a:xfrm>
            <a:off x="503548" y="966596"/>
            <a:ext cx="8370803" cy="4068451"/>
            <a:chOff x="503548" y="966596"/>
            <a:chExt cx="8370803" cy="4068451"/>
          </a:xfrm>
        </p:grpSpPr>
        <p:sp>
          <p:nvSpPr>
            <p:cNvPr id="26" name="Oval 25"/>
            <p:cNvSpPr/>
            <p:nvPr/>
          </p:nvSpPr>
          <p:spPr>
            <a:xfrm>
              <a:off x="1923103" y="2142751"/>
              <a:ext cx="1980220" cy="80689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800" dirty="0"/>
                <a:t>Initial State</a:t>
              </a:r>
            </a:p>
            <a:p>
              <a:pPr algn="ctr"/>
              <a:r>
                <a:rPr lang="tr-TR" sz="1800" dirty="0"/>
                <a:t>y=0</a:t>
              </a:r>
            </a:p>
          </p:txBody>
        </p:sp>
        <p:sp>
          <p:nvSpPr>
            <p:cNvPr id="27" name="Oval 26"/>
            <p:cNvSpPr/>
            <p:nvPr/>
          </p:nvSpPr>
          <p:spPr>
            <a:xfrm>
              <a:off x="6487117" y="2010712"/>
              <a:ext cx="1395552" cy="108295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tr-TR" sz="2000" dirty="0"/>
                <a:t>1 came</a:t>
              </a:r>
            </a:p>
            <a:p>
              <a:pPr algn="ctr"/>
              <a:r>
                <a:rPr lang="tr-TR" sz="2000" dirty="0"/>
                <a:t>y=0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153146" y="966596"/>
              <a:ext cx="3722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/>
                <a:t>0</a:t>
              </a:r>
            </a:p>
          </p:txBody>
        </p:sp>
        <p:sp>
          <p:nvSpPr>
            <p:cNvPr id="29" name="Freeform 28"/>
            <p:cNvSpPr/>
            <p:nvPr/>
          </p:nvSpPr>
          <p:spPr>
            <a:xfrm>
              <a:off x="2153146" y="1362640"/>
              <a:ext cx="740980" cy="899658"/>
            </a:xfrm>
            <a:custGeom>
              <a:avLst/>
              <a:gdLst>
                <a:gd name="connsiteX0" fmla="*/ 740980 w 740980"/>
                <a:gd name="connsiteY0" fmla="*/ 757768 h 899658"/>
                <a:gd name="connsiteX1" fmla="*/ 236483 w 740980"/>
                <a:gd name="connsiteY1" fmla="*/ 1023 h 899658"/>
                <a:gd name="connsiteX2" fmla="*/ 0 w 740980"/>
                <a:gd name="connsiteY2" fmla="*/ 899658 h 899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0980" h="899658">
                  <a:moveTo>
                    <a:pt x="740980" y="757768"/>
                  </a:moveTo>
                  <a:cubicBezTo>
                    <a:pt x="550480" y="367571"/>
                    <a:pt x="359980" y="-22625"/>
                    <a:pt x="236483" y="1023"/>
                  </a:cubicBezTo>
                  <a:cubicBezTo>
                    <a:pt x="112986" y="24671"/>
                    <a:pt x="56493" y="462164"/>
                    <a:pt x="0" y="899658"/>
                  </a:cubicBezTo>
                </a:path>
              </a:pathLst>
            </a:cu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cxnSp>
          <p:nvCxnSpPr>
            <p:cNvPr id="30" name="Straight Arrow Connector 29"/>
            <p:cNvCxnSpPr>
              <a:stCxn id="26" idx="6"/>
              <a:endCxn id="27" idx="2"/>
            </p:cNvCxnSpPr>
            <p:nvPr/>
          </p:nvCxnSpPr>
          <p:spPr>
            <a:xfrm>
              <a:off x="3903323" y="2546199"/>
              <a:ext cx="2583794" cy="5989"/>
            </a:xfrm>
            <a:prstGeom prst="straightConnector1">
              <a:avLst/>
            </a:pr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5334989" y="2142750"/>
              <a:ext cx="3722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/>
                <a:t>1</a:t>
              </a:r>
            </a:p>
          </p:txBody>
        </p:sp>
        <p:sp>
          <p:nvSpPr>
            <p:cNvPr id="32" name="Oval 31"/>
            <p:cNvSpPr/>
            <p:nvPr/>
          </p:nvSpPr>
          <p:spPr>
            <a:xfrm>
              <a:off x="6523121" y="3957758"/>
              <a:ext cx="1395552" cy="107728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tr-TR" sz="2200" dirty="0"/>
                <a:t>10 came</a:t>
              </a:r>
            </a:p>
            <a:p>
              <a:pPr algn="ctr"/>
              <a:r>
                <a:rPr lang="tr-TR" sz="2200" dirty="0"/>
                <a:t>y=0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334568" y="1062825"/>
              <a:ext cx="3722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/>
                <a:t>1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7220897" y="3306098"/>
              <a:ext cx="3722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/>
                <a:t>0</a:t>
              </a:r>
            </a:p>
          </p:txBody>
        </p:sp>
        <p:cxnSp>
          <p:nvCxnSpPr>
            <p:cNvPr id="35" name="Straight Arrow Connector 34"/>
            <p:cNvCxnSpPr>
              <a:stCxn id="27" idx="4"/>
              <a:endCxn id="32" idx="0"/>
            </p:cNvCxnSpPr>
            <p:nvPr/>
          </p:nvCxnSpPr>
          <p:spPr>
            <a:xfrm rot="16200000" flipH="1">
              <a:off x="6770848" y="3507708"/>
              <a:ext cx="864095" cy="36004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5940152" y="3610400"/>
              <a:ext cx="3722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/>
                <a:t>0</a:t>
              </a:r>
            </a:p>
          </p:txBody>
        </p:sp>
        <p:sp>
          <p:nvSpPr>
            <p:cNvPr id="37" name="Oval 36"/>
            <p:cNvSpPr/>
            <p:nvPr/>
          </p:nvSpPr>
          <p:spPr>
            <a:xfrm>
              <a:off x="2913213" y="3957759"/>
              <a:ext cx="1395552" cy="10772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tr-TR" sz="2200" dirty="0"/>
                <a:t>101 </a:t>
              </a:r>
              <a:r>
                <a:rPr lang="tr-TR" sz="2000" dirty="0"/>
                <a:t>came</a:t>
              </a:r>
            </a:p>
            <a:p>
              <a:pPr algn="ctr"/>
              <a:r>
                <a:rPr lang="tr-TR" sz="2000" dirty="0"/>
                <a:t>y=0</a:t>
              </a:r>
            </a:p>
          </p:txBody>
        </p:sp>
        <p:cxnSp>
          <p:nvCxnSpPr>
            <p:cNvPr id="38" name="Straight Arrow Connector 37"/>
            <p:cNvCxnSpPr>
              <a:stCxn id="32" idx="2"/>
              <a:endCxn id="37" idx="6"/>
            </p:cNvCxnSpPr>
            <p:nvPr/>
          </p:nvCxnSpPr>
          <p:spPr>
            <a:xfrm rot="10800000">
              <a:off x="4308765" y="4496403"/>
              <a:ext cx="2214356" cy="1588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5148880" y="4497992"/>
              <a:ext cx="3722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/>
                <a:t>1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894126" y="3653858"/>
              <a:ext cx="3722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/>
                <a:t>0</a:t>
              </a:r>
            </a:p>
          </p:txBody>
        </p:sp>
        <p:sp>
          <p:nvSpPr>
            <p:cNvPr id="42" name="Freeform 41"/>
            <p:cNvSpPr/>
            <p:nvPr/>
          </p:nvSpPr>
          <p:spPr>
            <a:xfrm>
              <a:off x="7035775" y="1293659"/>
              <a:ext cx="657225" cy="849092"/>
            </a:xfrm>
            <a:custGeom>
              <a:avLst/>
              <a:gdLst>
                <a:gd name="connsiteX0" fmla="*/ 0 w 657225"/>
                <a:gd name="connsiteY0" fmla="*/ 962025 h 1076325"/>
                <a:gd name="connsiteX1" fmla="*/ 285750 w 657225"/>
                <a:gd name="connsiteY1" fmla="*/ 19050 h 1076325"/>
                <a:gd name="connsiteX2" fmla="*/ 657225 w 657225"/>
                <a:gd name="connsiteY2" fmla="*/ 1076325 h 1076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57225" h="1076325">
                  <a:moveTo>
                    <a:pt x="0" y="962025"/>
                  </a:moveTo>
                  <a:cubicBezTo>
                    <a:pt x="88106" y="481012"/>
                    <a:pt x="176213" y="0"/>
                    <a:pt x="285750" y="19050"/>
                  </a:cubicBezTo>
                  <a:cubicBezTo>
                    <a:pt x="395287" y="38100"/>
                    <a:pt x="526256" y="557212"/>
                    <a:pt x="657225" y="1076325"/>
                  </a:cubicBezTo>
                </a:path>
              </a:pathLst>
            </a:cu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cxnSp>
          <p:nvCxnSpPr>
            <p:cNvPr id="43" name="Straight Arrow Connector 42"/>
            <p:cNvCxnSpPr>
              <a:stCxn id="32" idx="1"/>
              <a:endCxn id="26" idx="5"/>
            </p:cNvCxnSpPr>
            <p:nvPr/>
          </p:nvCxnSpPr>
          <p:spPr>
            <a:xfrm rot="16200000" flipV="1">
              <a:off x="4528390" y="1916417"/>
              <a:ext cx="1284043" cy="3114169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Oval 46"/>
            <p:cNvSpPr/>
            <p:nvPr/>
          </p:nvSpPr>
          <p:spPr>
            <a:xfrm>
              <a:off x="1225327" y="3306097"/>
              <a:ext cx="1395552" cy="10702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tr-TR" sz="2200" dirty="0"/>
                <a:t>1010 </a:t>
              </a:r>
              <a:r>
                <a:rPr lang="tr-TR" sz="2000" dirty="0"/>
                <a:t>came</a:t>
              </a:r>
            </a:p>
            <a:p>
              <a:pPr algn="ctr"/>
              <a:r>
                <a:rPr lang="tr-TR" sz="2000" dirty="0"/>
                <a:t>y=1</a:t>
              </a:r>
            </a:p>
          </p:txBody>
        </p:sp>
        <p:cxnSp>
          <p:nvCxnSpPr>
            <p:cNvPr id="60" name="Straight Arrow Connector 59"/>
            <p:cNvCxnSpPr>
              <a:stCxn id="37" idx="1"/>
              <a:endCxn id="47" idx="6"/>
            </p:cNvCxnSpPr>
            <p:nvPr/>
          </p:nvCxnSpPr>
          <p:spPr>
            <a:xfrm rot="16200000" flipV="1">
              <a:off x="2732088" y="3730025"/>
              <a:ext cx="274291" cy="496708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>
              <a:stCxn id="47" idx="7"/>
              <a:endCxn id="26" idx="4"/>
            </p:cNvCxnSpPr>
            <p:nvPr/>
          </p:nvCxnSpPr>
          <p:spPr>
            <a:xfrm rot="5400000" flipH="1" flipV="1">
              <a:off x="2408266" y="2957887"/>
              <a:ext cx="513187" cy="496708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/>
            <p:cNvSpPr txBox="1"/>
            <p:nvPr/>
          </p:nvSpPr>
          <p:spPr>
            <a:xfrm>
              <a:off x="2708017" y="3093663"/>
              <a:ext cx="3722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/>
                <a:t>0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1225327" y="2262298"/>
              <a:ext cx="74732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>
                  <a:solidFill>
                    <a:srgbClr val="FF0000"/>
                  </a:solidFill>
                </a:rPr>
                <a:t>000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8127031" y="2262298"/>
              <a:ext cx="74732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>
                  <a:solidFill>
                    <a:srgbClr val="FF0000"/>
                  </a:solidFill>
                </a:rPr>
                <a:t>001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8127031" y="4376368"/>
              <a:ext cx="74732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>
                  <a:solidFill>
                    <a:srgbClr val="FF0000"/>
                  </a:solidFill>
                </a:rPr>
                <a:t>010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4308765" y="3914703"/>
              <a:ext cx="74732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>
                  <a:solidFill>
                    <a:srgbClr val="FF0000"/>
                  </a:solidFill>
                </a:rPr>
                <a:t>011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503548" y="3841233"/>
              <a:ext cx="74732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>
                  <a:solidFill>
                    <a:srgbClr val="FF0000"/>
                  </a:solidFill>
                </a:rPr>
                <a:t>100</a:t>
              </a:r>
            </a:p>
          </p:txBody>
        </p:sp>
        <p:cxnSp>
          <p:nvCxnSpPr>
            <p:cNvPr id="80" name="Straight Arrow Connector 79"/>
            <p:cNvCxnSpPr>
              <a:stCxn id="37" idx="7"/>
              <a:endCxn id="27" idx="3"/>
            </p:cNvCxnSpPr>
            <p:nvPr/>
          </p:nvCxnSpPr>
          <p:spPr>
            <a:xfrm rot="5400000" flipH="1" flipV="1">
              <a:off x="4807714" y="2231747"/>
              <a:ext cx="1180455" cy="258710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TextBox 80"/>
            <p:cNvSpPr txBox="1"/>
            <p:nvPr/>
          </p:nvSpPr>
          <p:spPr>
            <a:xfrm>
              <a:off x="5754043" y="3075264"/>
              <a:ext cx="3722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/>
                <a:t>1</a:t>
              </a:r>
            </a:p>
          </p:txBody>
        </p:sp>
        <p:cxnSp>
          <p:nvCxnSpPr>
            <p:cNvPr id="83" name="Straight Arrow Connector 82"/>
            <p:cNvCxnSpPr/>
            <p:nvPr/>
          </p:nvCxnSpPr>
          <p:spPr>
            <a:xfrm flipV="1">
              <a:off x="2620879" y="2723963"/>
              <a:ext cx="3932321" cy="929895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xtBox 83"/>
            <p:cNvSpPr txBox="1"/>
            <p:nvPr/>
          </p:nvSpPr>
          <p:spPr>
            <a:xfrm>
              <a:off x="3732173" y="3148735"/>
              <a:ext cx="3722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/>
                <a:t>1</a:t>
              </a:r>
            </a:p>
          </p:txBody>
        </p:sp>
      </p:grp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584684"/>
          </a:xfrm>
        </p:spPr>
        <p:txBody>
          <a:bodyPr>
            <a:normAutofit fontScale="90000"/>
          </a:bodyPr>
          <a:lstStyle/>
          <a:p>
            <a:r>
              <a:rPr lang="tr-TR" dirty="0"/>
              <a:t>Verilog Code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0" y="1412776"/>
            <a:ext cx="2900300" cy="3132348"/>
          </a:xfrm>
          <a:ln>
            <a:noFill/>
          </a:ln>
        </p:spPr>
        <p:txBody>
          <a:bodyPr>
            <a:noAutofit/>
          </a:bodyPr>
          <a:lstStyle/>
          <a:p>
            <a:pPr>
              <a:buNone/>
            </a:pPr>
            <a:r>
              <a:rPr lang="tr-TR" sz="2100" dirty="0"/>
              <a:t>module MealyMachine(x,y,clk,rst);</a:t>
            </a:r>
          </a:p>
          <a:p>
            <a:pPr>
              <a:buNone/>
            </a:pPr>
            <a:endParaRPr lang="tr-TR" sz="2100" dirty="0"/>
          </a:p>
          <a:p>
            <a:pPr>
              <a:buNone/>
            </a:pPr>
            <a:r>
              <a:rPr lang="tr-TR" sz="2100" dirty="0"/>
              <a:t>İnput x,clk,rst;</a:t>
            </a:r>
          </a:p>
          <a:p>
            <a:pPr>
              <a:buNone/>
            </a:pPr>
            <a:r>
              <a:rPr lang="tr-TR" sz="2100" dirty="0"/>
              <a:t>output y;</a:t>
            </a:r>
          </a:p>
          <a:p>
            <a:pPr>
              <a:buNone/>
            </a:pPr>
            <a:endParaRPr lang="tr-TR" sz="2100" dirty="0"/>
          </a:p>
          <a:p>
            <a:pPr>
              <a:buNone/>
            </a:pPr>
            <a:r>
              <a:rPr lang="en-US" sz="2100" dirty="0"/>
              <a:t>Parameter IS=0, S_1=1, S_10=2, S_101=3, S_1010=4;</a:t>
            </a:r>
          </a:p>
          <a:p>
            <a:pPr>
              <a:buNone/>
            </a:pPr>
            <a:endParaRPr lang="en-US" sz="2100" dirty="0"/>
          </a:p>
          <a:p>
            <a:pPr>
              <a:buNone/>
            </a:pPr>
            <a:r>
              <a:rPr lang="en-US" sz="2100" dirty="0" err="1"/>
              <a:t>reg</a:t>
            </a:r>
            <a:r>
              <a:rPr lang="en-US" sz="2100" dirty="0"/>
              <a:t> [2:0] state;</a:t>
            </a:r>
          </a:p>
          <a:p>
            <a:pPr>
              <a:buNone/>
            </a:pPr>
            <a:r>
              <a:rPr lang="en-US" sz="2100" dirty="0" err="1"/>
              <a:t>reg</a:t>
            </a:r>
            <a:r>
              <a:rPr lang="en-US" sz="2100" dirty="0"/>
              <a:t> </a:t>
            </a:r>
            <a:r>
              <a:rPr lang="en-US" sz="2100" dirty="0" err="1"/>
              <a:t>y</a:t>
            </a:r>
            <a:r>
              <a:rPr lang="en-US" sz="2100" dirty="0"/>
              <a:t>;</a:t>
            </a:r>
            <a:endParaRPr lang="tr-TR" sz="2100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5872099" y="645009"/>
            <a:ext cx="3474237" cy="6136791"/>
          </a:xfrm>
          <a:ln>
            <a:noFill/>
          </a:ln>
        </p:spPr>
        <p:txBody>
          <a:bodyPr>
            <a:noAutofit/>
          </a:bodyPr>
          <a:lstStyle/>
          <a:p>
            <a:pPr defTabSz="360000">
              <a:buNone/>
              <a:tabLst>
                <a:tab pos="180000" algn="l"/>
                <a:tab pos="360000" algn="l"/>
                <a:tab pos="540000" algn="l"/>
                <a:tab pos="720000" algn="l"/>
                <a:tab pos="900000" algn="l"/>
              </a:tabLst>
            </a:pPr>
            <a:r>
              <a:rPr lang="tr-TR" sz="2100" dirty="0"/>
              <a:t>          S_10:</a:t>
            </a:r>
          </a:p>
          <a:p>
            <a:pPr defTabSz="360000">
              <a:buNone/>
              <a:tabLst>
                <a:tab pos="180000" algn="l"/>
                <a:tab pos="360000" algn="l"/>
                <a:tab pos="540000" algn="l"/>
                <a:tab pos="720000" algn="l"/>
                <a:tab pos="900000" algn="l"/>
              </a:tabLst>
            </a:pPr>
            <a:r>
              <a:rPr lang="tr-TR" sz="2100" dirty="0"/>
              <a:t>             y =0;</a:t>
            </a:r>
          </a:p>
          <a:p>
            <a:pPr defTabSz="360000">
              <a:buNone/>
              <a:tabLst>
                <a:tab pos="180000" algn="l"/>
                <a:tab pos="360000" algn="l"/>
                <a:tab pos="540000" algn="l"/>
                <a:tab pos="720000" algn="l"/>
                <a:tab pos="900000" algn="l"/>
              </a:tabLst>
            </a:pPr>
            <a:r>
              <a:rPr lang="tr-TR" sz="2100" dirty="0"/>
              <a:t>             if(x) state = S_101;</a:t>
            </a:r>
          </a:p>
          <a:p>
            <a:pPr defTabSz="360000">
              <a:buNone/>
              <a:tabLst>
                <a:tab pos="180000" algn="l"/>
                <a:tab pos="360000" algn="l"/>
                <a:tab pos="540000" algn="l"/>
                <a:tab pos="720000" algn="l"/>
                <a:tab pos="900000" algn="l"/>
              </a:tabLst>
            </a:pPr>
            <a:r>
              <a:rPr lang="tr-TR" sz="2100" dirty="0"/>
              <a:t>             else state = IS;</a:t>
            </a:r>
          </a:p>
          <a:p>
            <a:pPr defTabSz="360000">
              <a:buNone/>
              <a:tabLst>
                <a:tab pos="180000" algn="l"/>
                <a:tab pos="360000" algn="l"/>
                <a:tab pos="540000" algn="l"/>
                <a:tab pos="720000" algn="l"/>
                <a:tab pos="900000" algn="l"/>
              </a:tabLst>
            </a:pPr>
            <a:r>
              <a:rPr lang="tr-TR" sz="2100" dirty="0"/>
              <a:t>          S_101:</a:t>
            </a:r>
          </a:p>
          <a:p>
            <a:pPr defTabSz="360000">
              <a:buNone/>
              <a:tabLst>
                <a:tab pos="180000" algn="l"/>
                <a:tab pos="360000" algn="l"/>
                <a:tab pos="540000" algn="l"/>
                <a:tab pos="720000" algn="l"/>
                <a:tab pos="900000" algn="l"/>
              </a:tabLst>
            </a:pPr>
            <a:r>
              <a:rPr lang="tr-TR" sz="2100" dirty="0"/>
              <a:t>             y =0;</a:t>
            </a:r>
          </a:p>
          <a:p>
            <a:pPr defTabSz="360000">
              <a:buNone/>
              <a:tabLst>
                <a:tab pos="180000" algn="l"/>
                <a:tab pos="360000" algn="l"/>
                <a:tab pos="540000" algn="l"/>
                <a:tab pos="720000" algn="l"/>
                <a:tab pos="900000" algn="l"/>
              </a:tabLst>
            </a:pPr>
            <a:r>
              <a:rPr lang="tr-TR" sz="2100" dirty="0"/>
              <a:t>             if(x) state = S_1;</a:t>
            </a:r>
          </a:p>
          <a:p>
            <a:pPr defTabSz="360000">
              <a:buNone/>
              <a:tabLst>
                <a:tab pos="180000" algn="l"/>
                <a:tab pos="360000" algn="l"/>
                <a:tab pos="540000" algn="l"/>
                <a:tab pos="720000" algn="l"/>
                <a:tab pos="900000" algn="l"/>
              </a:tabLst>
            </a:pPr>
            <a:r>
              <a:rPr lang="tr-TR" sz="2100" dirty="0"/>
              <a:t>             else state = S_1010; </a:t>
            </a:r>
          </a:p>
          <a:p>
            <a:pPr defTabSz="360000">
              <a:buNone/>
              <a:tabLst>
                <a:tab pos="180000" algn="l"/>
                <a:tab pos="360000" algn="l"/>
                <a:tab pos="540000" algn="l"/>
                <a:tab pos="720000" algn="l"/>
                <a:tab pos="900000" algn="l"/>
              </a:tabLst>
            </a:pPr>
            <a:r>
              <a:rPr lang="tr-TR" sz="2100" dirty="0"/>
              <a:t>          S_1010:</a:t>
            </a:r>
          </a:p>
          <a:p>
            <a:pPr defTabSz="360000">
              <a:buNone/>
              <a:tabLst>
                <a:tab pos="180000" algn="l"/>
                <a:tab pos="360000" algn="l"/>
                <a:tab pos="540000" algn="l"/>
                <a:tab pos="720000" algn="l"/>
                <a:tab pos="900000" algn="l"/>
              </a:tabLst>
            </a:pPr>
            <a:r>
              <a:rPr lang="tr-TR" sz="2100" dirty="0"/>
              <a:t>             y =1;</a:t>
            </a:r>
          </a:p>
          <a:p>
            <a:pPr defTabSz="360000">
              <a:buNone/>
              <a:tabLst>
                <a:tab pos="180000" algn="l"/>
                <a:tab pos="360000" algn="l"/>
                <a:tab pos="540000" algn="l"/>
                <a:tab pos="720000" algn="l"/>
                <a:tab pos="900000" algn="l"/>
              </a:tabLst>
            </a:pPr>
            <a:r>
              <a:rPr lang="tr-TR" sz="2100" dirty="0"/>
              <a:t>             if(x) state = S_1;</a:t>
            </a:r>
          </a:p>
          <a:p>
            <a:pPr defTabSz="360000">
              <a:buNone/>
              <a:tabLst>
                <a:tab pos="180000" algn="l"/>
                <a:tab pos="360000" algn="l"/>
                <a:tab pos="540000" algn="l"/>
                <a:tab pos="720000" algn="l"/>
                <a:tab pos="900000" algn="l"/>
              </a:tabLst>
            </a:pPr>
            <a:r>
              <a:rPr lang="tr-TR" sz="2100" dirty="0"/>
              <a:t>             else state = S_IS; </a:t>
            </a:r>
          </a:p>
          <a:p>
            <a:pPr defTabSz="360000">
              <a:buNone/>
              <a:tabLst>
                <a:tab pos="180000" algn="l"/>
                <a:tab pos="360000" algn="l"/>
                <a:tab pos="540000" algn="l"/>
                <a:tab pos="720000" algn="l"/>
                <a:tab pos="900000" algn="l"/>
              </a:tabLst>
            </a:pPr>
            <a:r>
              <a:rPr lang="tr-TR" sz="2100" dirty="0"/>
              <a:t>      endcase</a:t>
            </a:r>
          </a:p>
          <a:p>
            <a:pPr defTabSz="360000">
              <a:buNone/>
              <a:tabLst>
                <a:tab pos="180000" algn="l"/>
                <a:tab pos="360000" algn="l"/>
                <a:tab pos="540000" algn="l"/>
                <a:tab pos="720000" algn="l"/>
                <a:tab pos="900000" algn="l"/>
              </a:tabLst>
            </a:pPr>
            <a:r>
              <a:rPr lang="tr-TR" sz="2100" dirty="0"/>
              <a:t>    end</a:t>
            </a:r>
          </a:p>
          <a:p>
            <a:pPr defTabSz="360000">
              <a:buNone/>
              <a:tabLst>
                <a:tab pos="180000" algn="l"/>
                <a:tab pos="360000" algn="l"/>
                <a:tab pos="540000" algn="l"/>
                <a:tab pos="720000" algn="l"/>
                <a:tab pos="900000" algn="l"/>
              </a:tabLst>
            </a:pPr>
            <a:r>
              <a:rPr lang="tr-TR" sz="2100" dirty="0"/>
              <a:t>endmodule</a:t>
            </a:r>
          </a:p>
          <a:p>
            <a:pPr defTabSz="360000">
              <a:buNone/>
              <a:tabLst>
                <a:tab pos="180000" algn="l"/>
                <a:tab pos="360000" algn="l"/>
                <a:tab pos="540000" algn="l"/>
                <a:tab pos="720000" algn="l"/>
                <a:tab pos="900000" algn="l"/>
              </a:tabLst>
            </a:pPr>
            <a:endParaRPr lang="tr-TR" sz="2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B3BC0E-0274-4B47-92C7-B53DB0B4D7B1}" type="slidenum">
              <a:rPr lang="en-US" altLang="en-US" smtClean="0"/>
              <a:pPr>
                <a:defRPr/>
              </a:pPr>
              <a:t>69</a:t>
            </a:fld>
            <a:endParaRPr lang="en-US" altLang="en-US"/>
          </a:p>
        </p:txBody>
      </p:sp>
      <p:sp>
        <p:nvSpPr>
          <p:cNvPr id="8" name="Content Placeholder 6"/>
          <p:cNvSpPr txBox="1">
            <a:spLocks/>
          </p:cNvSpPr>
          <p:nvPr/>
        </p:nvSpPr>
        <p:spPr>
          <a:xfrm>
            <a:off x="2681825" y="1102209"/>
            <a:ext cx="3109375" cy="613679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3600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>
                <a:tab pos="180000" algn="l"/>
                <a:tab pos="360000" algn="l"/>
                <a:tab pos="540000" algn="l"/>
                <a:tab pos="720000" algn="l"/>
                <a:tab pos="900000" algn="l"/>
              </a:tabLst>
              <a:defRPr/>
            </a:pPr>
            <a:r>
              <a:rPr kumimoji="0" lang="en-US" sz="21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always @(</a:t>
            </a:r>
            <a:r>
              <a:rPr kumimoji="0" lang="en-US" sz="21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posedge</a:t>
            </a:r>
            <a:r>
              <a:rPr kumimoji="0" lang="en-US" sz="21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1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clk</a:t>
            </a:r>
            <a:r>
              <a:rPr kumimoji="0" lang="en-US" sz="21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</a:p>
          <a:p>
            <a:pPr marL="342900" marR="0" lvl="0" indent="-342900" algn="l" defTabSz="3600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>
                <a:tab pos="180000" algn="l"/>
                <a:tab pos="360000" algn="l"/>
                <a:tab pos="540000" algn="l"/>
                <a:tab pos="720000" algn="l"/>
                <a:tab pos="900000" algn="l"/>
              </a:tabLst>
              <a:defRPr/>
            </a:pPr>
            <a:r>
              <a:rPr kumimoji="0" lang="en-US" sz="21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begin</a:t>
            </a:r>
          </a:p>
          <a:p>
            <a:pPr marL="342900" marR="0" lvl="0" indent="-342900" algn="l" defTabSz="3600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>
                <a:tab pos="180000" algn="l"/>
                <a:tab pos="360000" algn="l"/>
                <a:tab pos="540000" algn="l"/>
                <a:tab pos="720000" algn="l"/>
                <a:tab pos="900000" algn="l"/>
              </a:tabLst>
              <a:defRPr/>
            </a:pPr>
            <a:r>
              <a:rPr kumimoji="0" lang="en-US" sz="21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if (</a:t>
            </a:r>
            <a:r>
              <a:rPr kumimoji="0" lang="en-US" sz="21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rst</a:t>
            </a:r>
            <a:r>
              <a:rPr kumimoji="0" lang="en-US" sz="21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state = IS; </a:t>
            </a:r>
            <a:r>
              <a:rPr kumimoji="0" lang="en-US" sz="21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</a:t>
            </a:r>
            <a:r>
              <a:rPr kumimoji="0" lang="en-US" sz="21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0;</a:t>
            </a:r>
          </a:p>
          <a:p>
            <a:pPr marL="342900" marR="0" lvl="0" indent="-342900" algn="l" defTabSz="3600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>
                <a:tab pos="180000" algn="l"/>
                <a:tab pos="360000" algn="l"/>
                <a:tab pos="540000" algn="l"/>
                <a:tab pos="720000" algn="l"/>
                <a:tab pos="900000" algn="l"/>
              </a:tabLst>
              <a:defRPr/>
            </a:pPr>
            <a:r>
              <a:rPr kumimoji="0" lang="en-US" sz="21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else</a:t>
            </a:r>
          </a:p>
          <a:p>
            <a:pPr marL="342900" marR="0" lvl="0" indent="-342900" algn="l" defTabSz="3600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>
                <a:tab pos="180000" algn="l"/>
                <a:tab pos="360000" algn="l"/>
                <a:tab pos="540000" algn="l"/>
                <a:tab pos="720000" algn="l"/>
                <a:tab pos="900000" algn="l"/>
              </a:tabLst>
              <a:defRPr/>
            </a:pPr>
            <a:r>
              <a:rPr kumimoji="0" lang="en-US" sz="21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case (state)</a:t>
            </a:r>
          </a:p>
          <a:p>
            <a:pPr marL="342900" marR="0" lvl="0" indent="-342900" algn="l" defTabSz="3600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>
                <a:tab pos="180000" algn="l"/>
                <a:tab pos="360000" algn="l"/>
                <a:tab pos="540000" algn="l"/>
                <a:tab pos="720000" algn="l"/>
                <a:tab pos="900000" algn="l"/>
              </a:tabLst>
              <a:defRPr/>
            </a:pPr>
            <a:r>
              <a:rPr kumimoji="0" lang="en-US" sz="21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IS:</a:t>
            </a:r>
          </a:p>
          <a:p>
            <a:pPr marL="342900" marR="0" lvl="0" indent="-342900" algn="l" defTabSz="3600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>
                <a:tab pos="180000" algn="l"/>
                <a:tab pos="360000" algn="l"/>
                <a:tab pos="540000" algn="l"/>
                <a:tab pos="720000" algn="l"/>
                <a:tab pos="900000" algn="l"/>
              </a:tabLst>
              <a:defRPr/>
            </a:pPr>
            <a:r>
              <a:rPr kumimoji="0" lang="tr-TR" sz="21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y =0;</a:t>
            </a:r>
          </a:p>
          <a:p>
            <a:pPr marL="342900" marR="0" lvl="0" indent="-342900" algn="l" defTabSz="3600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>
                <a:tab pos="180000" algn="l"/>
                <a:tab pos="360000" algn="l"/>
                <a:tab pos="540000" algn="l"/>
                <a:tab pos="720000" algn="l"/>
                <a:tab pos="900000" algn="l"/>
              </a:tabLst>
              <a:defRPr/>
            </a:pPr>
            <a:r>
              <a:rPr kumimoji="0" lang="tr-TR" sz="21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if(x) state = S_1;</a:t>
            </a:r>
          </a:p>
          <a:p>
            <a:pPr marL="342900" marR="0" lvl="0" indent="-342900" algn="l" defTabSz="3600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>
                <a:tab pos="180000" algn="l"/>
                <a:tab pos="360000" algn="l"/>
                <a:tab pos="540000" algn="l"/>
                <a:tab pos="720000" algn="l"/>
                <a:tab pos="900000" algn="l"/>
              </a:tabLst>
              <a:defRPr/>
            </a:pPr>
            <a:r>
              <a:rPr kumimoji="0" lang="tr-TR" sz="21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else state = IS;</a:t>
            </a:r>
          </a:p>
          <a:p>
            <a:pPr marL="342900" marR="0" lvl="0" indent="-342900" algn="l" defTabSz="3600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>
                <a:tab pos="180000" algn="l"/>
                <a:tab pos="360000" algn="l"/>
                <a:tab pos="540000" algn="l"/>
                <a:tab pos="720000" algn="l"/>
                <a:tab pos="900000" algn="l"/>
              </a:tabLst>
              <a:defRPr/>
            </a:pPr>
            <a:r>
              <a:rPr kumimoji="0" lang="tr-TR" sz="21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S_1:</a:t>
            </a:r>
          </a:p>
          <a:p>
            <a:pPr marL="342900" marR="0" lvl="0" indent="-342900" algn="l" defTabSz="3600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>
                <a:tab pos="180000" algn="l"/>
                <a:tab pos="360000" algn="l"/>
                <a:tab pos="540000" algn="l"/>
                <a:tab pos="720000" algn="l"/>
                <a:tab pos="900000" algn="l"/>
              </a:tabLst>
              <a:defRPr/>
            </a:pPr>
            <a:r>
              <a:rPr kumimoji="0" lang="tr-TR" sz="21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y =0;</a:t>
            </a:r>
          </a:p>
          <a:p>
            <a:pPr marL="342900" marR="0" lvl="0" indent="-342900" algn="l" defTabSz="3600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>
                <a:tab pos="180000" algn="l"/>
                <a:tab pos="360000" algn="l"/>
                <a:tab pos="540000" algn="l"/>
                <a:tab pos="720000" algn="l"/>
                <a:tab pos="900000" algn="l"/>
              </a:tabLst>
              <a:defRPr/>
            </a:pPr>
            <a:r>
              <a:rPr kumimoji="0" lang="tr-TR" sz="21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if(x) state = S_1;</a:t>
            </a:r>
          </a:p>
          <a:p>
            <a:pPr marL="342900" marR="0" lvl="0" indent="-342900" algn="l" defTabSz="3600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>
                <a:tab pos="180000" algn="l"/>
                <a:tab pos="360000" algn="l"/>
                <a:tab pos="540000" algn="l"/>
                <a:tab pos="720000" algn="l"/>
                <a:tab pos="900000" algn="l"/>
              </a:tabLst>
              <a:defRPr/>
            </a:pPr>
            <a:r>
              <a:rPr kumimoji="0" lang="tr-TR" sz="21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else state = S_10;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27384"/>
            <a:ext cx="8229600" cy="607491"/>
          </a:xfrm>
        </p:spPr>
        <p:txBody>
          <a:bodyPr>
            <a:normAutofit fontScale="90000"/>
          </a:bodyPr>
          <a:lstStyle/>
          <a:p>
            <a:r>
              <a:rPr lang="en-US" dirty="0"/>
              <a:t>SR-Latch</a:t>
            </a:r>
          </a:p>
        </p:txBody>
      </p:sp>
      <p:sp>
        <p:nvSpPr>
          <p:cNvPr id="1024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98174" y="6494395"/>
            <a:ext cx="2133600" cy="365125"/>
          </a:xfrm>
          <a:noFill/>
        </p:spPr>
        <p:txBody>
          <a:bodyPr/>
          <a:lstStyle/>
          <a:p>
            <a:fld id="{0D85C9AF-A8F4-4357-98BF-DB4349D15CD9}" type="slidenum">
              <a:rPr lang="en-US" altLang="en-US" smtClean="0"/>
              <a:pPr/>
              <a:t>7</a:t>
            </a:fld>
            <a:endParaRPr lang="en-US" altLang="en-US" dirty="0"/>
          </a:p>
        </p:txBody>
      </p:sp>
      <p:grpSp>
        <p:nvGrpSpPr>
          <p:cNvPr id="2" name="Group 198"/>
          <p:cNvGrpSpPr>
            <a:grpSpLocks/>
          </p:cNvGrpSpPr>
          <p:nvPr/>
        </p:nvGrpSpPr>
        <p:grpSpPr bwMode="auto">
          <a:xfrm>
            <a:off x="372866" y="1109539"/>
            <a:ext cx="4397374" cy="2122488"/>
            <a:chOff x="171" y="1108"/>
            <a:chExt cx="2770" cy="1337"/>
          </a:xfrm>
        </p:grpSpPr>
        <p:sp>
          <p:nvSpPr>
            <p:cNvPr id="10277" name="Text Box 14"/>
            <p:cNvSpPr txBox="1">
              <a:spLocks noChangeArrowheads="1"/>
            </p:cNvSpPr>
            <p:nvPr/>
          </p:nvSpPr>
          <p:spPr bwMode="auto">
            <a:xfrm>
              <a:off x="188" y="1127"/>
              <a:ext cx="121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b="0"/>
                <a:t>R</a:t>
              </a:r>
            </a:p>
          </p:txBody>
        </p:sp>
        <p:sp>
          <p:nvSpPr>
            <p:cNvPr id="10278" name="Line 16"/>
            <p:cNvSpPr>
              <a:spLocks noChangeShapeType="1"/>
            </p:cNvSpPr>
            <p:nvPr/>
          </p:nvSpPr>
          <p:spPr bwMode="auto">
            <a:xfrm flipV="1">
              <a:off x="380" y="1238"/>
              <a:ext cx="1010" cy="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79" name="Line 17"/>
            <p:cNvSpPr>
              <a:spLocks noChangeShapeType="1"/>
            </p:cNvSpPr>
            <p:nvPr/>
          </p:nvSpPr>
          <p:spPr bwMode="auto">
            <a:xfrm flipV="1">
              <a:off x="1799" y="1357"/>
              <a:ext cx="879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80" name="Freeform 18"/>
            <p:cNvSpPr>
              <a:spLocks/>
            </p:cNvSpPr>
            <p:nvPr/>
          </p:nvSpPr>
          <p:spPr bwMode="auto">
            <a:xfrm>
              <a:off x="1318" y="1108"/>
              <a:ext cx="397" cy="497"/>
            </a:xfrm>
            <a:custGeom>
              <a:avLst/>
              <a:gdLst>
                <a:gd name="T0" fmla="*/ 2147483647 w 40"/>
                <a:gd name="T1" fmla="*/ 2147483647 h 30"/>
                <a:gd name="T2" fmla="*/ 2147483647 w 40"/>
                <a:gd name="T3" fmla="*/ 2147483647 h 30"/>
                <a:gd name="T4" fmla="*/ 2147483647 w 40"/>
                <a:gd name="T5" fmla="*/ 2147483647 h 30"/>
                <a:gd name="T6" fmla="*/ 0 w 40"/>
                <a:gd name="T7" fmla="*/ 2147483647 h 30"/>
                <a:gd name="T8" fmla="*/ 0 w 40"/>
                <a:gd name="T9" fmla="*/ 0 h 30"/>
                <a:gd name="T10" fmla="*/ 0 w 40"/>
                <a:gd name="T11" fmla="*/ 0 h 30"/>
                <a:gd name="T12" fmla="*/ 2147483647 w 40"/>
                <a:gd name="T13" fmla="*/ 0 h 30"/>
                <a:gd name="T14" fmla="*/ 2147483647 w 40"/>
                <a:gd name="T15" fmla="*/ 2147483647 h 3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40"/>
                <a:gd name="T25" fmla="*/ 0 h 30"/>
                <a:gd name="T26" fmla="*/ 40 w 40"/>
                <a:gd name="T27" fmla="*/ 30 h 3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40" h="30">
                  <a:moveTo>
                    <a:pt x="40" y="15"/>
                  </a:moveTo>
                  <a:cubicBezTo>
                    <a:pt x="35" y="23"/>
                    <a:pt x="25" y="28"/>
                    <a:pt x="12" y="30"/>
                  </a:cubicBezTo>
                  <a:lnTo>
                    <a:pt x="0" y="30"/>
                  </a:lnTo>
                  <a:cubicBezTo>
                    <a:pt x="8" y="21"/>
                    <a:pt x="8" y="10"/>
                    <a:pt x="0" y="0"/>
                  </a:cubicBezTo>
                  <a:lnTo>
                    <a:pt x="12" y="0"/>
                  </a:lnTo>
                  <a:cubicBezTo>
                    <a:pt x="25" y="2"/>
                    <a:pt x="35" y="8"/>
                    <a:pt x="40" y="15"/>
                  </a:cubicBezTo>
                  <a:close/>
                </a:path>
              </a:pathLst>
            </a:custGeom>
            <a:solidFill>
              <a:schemeClr val="accent2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81" name="Line 19"/>
            <p:cNvSpPr>
              <a:spLocks noChangeShapeType="1"/>
            </p:cNvSpPr>
            <p:nvPr/>
          </p:nvSpPr>
          <p:spPr bwMode="auto">
            <a:xfrm flipV="1">
              <a:off x="1148" y="1480"/>
              <a:ext cx="22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82" name="Oval 20"/>
            <p:cNvSpPr>
              <a:spLocks noChangeArrowheads="1"/>
            </p:cNvSpPr>
            <p:nvPr/>
          </p:nvSpPr>
          <p:spPr bwMode="auto">
            <a:xfrm>
              <a:off x="1716" y="1314"/>
              <a:ext cx="83" cy="9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83" name="Text Box 67"/>
            <p:cNvSpPr txBox="1">
              <a:spLocks noChangeArrowheads="1"/>
            </p:cNvSpPr>
            <p:nvPr/>
          </p:nvSpPr>
          <p:spPr bwMode="auto">
            <a:xfrm>
              <a:off x="2735" y="1235"/>
              <a:ext cx="17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b="0" dirty="0"/>
                <a:t>Q</a:t>
              </a:r>
              <a:endParaRPr lang="en-US" b="0" baseline="-25000" dirty="0"/>
            </a:p>
          </p:txBody>
        </p:sp>
        <p:sp>
          <p:nvSpPr>
            <p:cNvPr id="10284" name="Line 69"/>
            <p:cNvSpPr>
              <a:spLocks noChangeShapeType="1"/>
            </p:cNvSpPr>
            <p:nvPr/>
          </p:nvSpPr>
          <p:spPr bwMode="auto">
            <a:xfrm>
              <a:off x="1148" y="1605"/>
              <a:ext cx="1136" cy="45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85" name="Text Box 70"/>
            <p:cNvSpPr txBox="1">
              <a:spLocks noChangeArrowheads="1"/>
            </p:cNvSpPr>
            <p:nvPr/>
          </p:nvSpPr>
          <p:spPr bwMode="auto">
            <a:xfrm>
              <a:off x="171" y="2215"/>
              <a:ext cx="133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b="0"/>
                <a:t>S</a:t>
              </a:r>
            </a:p>
          </p:txBody>
        </p:sp>
        <p:sp>
          <p:nvSpPr>
            <p:cNvPr id="10286" name="Line 71"/>
            <p:cNvSpPr>
              <a:spLocks noChangeShapeType="1"/>
            </p:cNvSpPr>
            <p:nvPr/>
          </p:nvSpPr>
          <p:spPr bwMode="auto">
            <a:xfrm flipV="1">
              <a:off x="363" y="2326"/>
              <a:ext cx="1010" cy="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87" name="Line 72"/>
            <p:cNvSpPr>
              <a:spLocks noChangeShapeType="1"/>
            </p:cNvSpPr>
            <p:nvPr/>
          </p:nvSpPr>
          <p:spPr bwMode="auto">
            <a:xfrm flipV="1">
              <a:off x="1800" y="2184"/>
              <a:ext cx="878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88" name="Freeform 73"/>
            <p:cNvSpPr>
              <a:spLocks/>
            </p:cNvSpPr>
            <p:nvPr/>
          </p:nvSpPr>
          <p:spPr bwMode="auto">
            <a:xfrm>
              <a:off x="1319" y="1935"/>
              <a:ext cx="397" cy="497"/>
            </a:xfrm>
            <a:custGeom>
              <a:avLst/>
              <a:gdLst>
                <a:gd name="T0" fmla="*/ 2147483647 w 40"/>
                <a:gd name="T1" fmla="*/ 2147483647 h 30"/>
                <a:gd name="T2" fmla="*/ 2147483647 w 40"/>
                <a:gd name="T3" fmla="*/ 2147483647 h 30"/>
                <a:gd name="T4" fmla="*/ 2147483647 w 40"/>
                <a:gd name="T5" fmla="*/ 2147483647 h 30"/>
                <a:gd name="T6" fmla="*/ 0 w 40"/>
                <a:gd name="T7" fmla="*/ 2147483647 h 30"/>
                <a:gd name="T8" fmla="*/ 0 w 40"/>
                <a:gd name="T9" fmla="*/ 0 h 30"/>
                <a:gd name="T10" fmla="*/ 0 w 40"/>
                <a:gd name="T11" fmla="*/ 0 h 30"/>
                <a:gd name="T12" fmla="*/ 2147483647 w 40"/>
                <a:gd name="T13" fmla="*/ 0 h 30"/>
                <a:gd name="T14" fmla="*/ 2147483647 w 40"/>
                <a:gd name="T15" fmla="*/ 2147483647 h 3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40"/>
                <a:gd name="T25" fmla="*/ 0 h 30"/>
                <a:gd name="T26" fmla="*/ 40 w 40"/>
                <a:gd name="T27" fmla="*/ 30 h 3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40" h="30">
                  <a:moveTo>
                    <a:pt x="40" y="15"/>
                  </a:moveTo>
                  <a:cubicBezTo>
                    <a:pt x="35" y="23"/>
                    <a:pt x="25" y="28"/>
                    <a:pt x="12" y="30"/>
                  </a:cubicBezTo>
                  <a:lnTo>
                    <a:pt x="0" y="30"/>
                  </a:lnTo>
                  <a:cubicBezTo>
                    <a:pt x="8" y="21"/>
                    <a:pt x="8" y="10"/>
                    <a:pt x="0" y="0"/>
                  </a:cubicBezTo>
                  <a:lnTo>
                    <a:pt x="12" y="0"/>
                  </a:lnTo>
                  <a:cubicBezTo>
                    <a:pt x="25" y="2"/>
                    <a:pt x="35" y="8"/>
                    <a:pt x="40" y="15"/>
                  </a:cubicBezTo>
                  <a:close/>
                </a:path>
              </a:pathLst>
            </a:custGeom>
            <a:solidFill>
              <a:schemeClr val="accent2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89" name="Line 74"/>
            <p:cNvSpPr>
              <a:spLocks noChangeShapeType="1"/>
            </p:cNvSpPr>
            <p:nvPr/>
          </p:nvSpPr>
          <p:spPr bwMode="auto">
            <a:xfrm flipV="1">
              <a:off x="1132" y="2060"/>
              <a:ext cx="22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90" name="Oval 75"/>
            <p:cNvSpPr>
              <a:spLocks noChangeArrowheads="1"/>
            </p:cNvSpPr>
            <p:nvPr/>
          </p:nvSpPr>
          <p:spPr bwMode="auto">
            <a:xfrm>
              <a:off x="1717" y="2141"/>
              <a:ext cx="83" cy="9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91" name="Text Box 76"/>
            <p:cNvSpPr txBox="1">
              <a:spLocks noChangeArrowheads="1"/>
            </p:cNvSpPr>
            <p:nvPr/>
          </p:nvSpPr>
          <p:spPr bwMode="auto">
            <a:xfrm>
              <a:off x="2736" y="2062"/>
              <a:ext cx="205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b="0" dirty="0"/>
                <a:t>Q</a:t>
              </a:r>
              <a:r>
                <a:rPr lang="tr-TR" b="0" dirty="0"/>
                <a:t>’</a:t>
              </a:r>
              <a:endParaRPr lang="en-US" b="0" baseline="-25000" dirty="0"/>
            </a:p>
          </p:txBody>
        </p:sp>
        <p:sp>
          <p:nvSpPr>
            <p:cNvPr id="10292" name="Line 79"/>
            <p:cNvSpPr>
              <a:spLocks noChangeShapeType="1"/>
            </p:cNvSpPr>
            <p:nvPr/>
          </p:nvSpPr>
          <p:spPr bwMode="auto">
            <a:xfrm>
              <a:off x="2284" y="2060"/>
              <a:ext cx="1" cy="12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93" name="Line 80"/>
            <p:cNvSpPr>
              <a:spLocks noChangeShapeType="1"/>
            </p:cNvSpPr>
            <p:nvPr/>
          </p:nvSpPr>
          <p:spPr bwMode="auto">
            <a:xfrm>
              <a:off x="1148" y="1481"/>
              <a:ext cx="1" cy="12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94" name="Line 81"/>
            <p:cNvSpPr>
              <a:spLocks noChangeShapeType="1"/>
            </p:cNvSpPr>
            <p:nvPr/>
          </p:nvSpPr>
          <p:spPr bwMode="auto">
            <a:xfrm>
              <a:off x="1129" y="1938"/>
              <a:ext cx="1" cy="12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95" name="Line 82"/>
            <p:cNvSpPr>
              <a:spLocks noChangeShapeType="1"/>
            </p:cNvSpPr>
            <p:nvPr/>
          </p:nvSpPr>
          <p:spPr bwMode="auto">
            <a:xfrm>
              <a:off x="2283" y="1357"/>
              <a:ext cx="1" cy="12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96" name="Line 83"/>
            <p:cNvSpPr>
              <a:spLocks noChangeShapeType="1"/>
            </p:cNvSpPr>
            <p:nvPr/>
          </p:nvSpPr>
          <p:spPr bwMode="auto">
            <a:xfrm flipV="1">
              <a:off x="1129" y="1465"/>
              <a:ext cx="1156" cy="47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97" name="Oval 84"/>
            <p:cNvSpPr>
              <a:spLocks noChangeArrowheads="1"/>
            </p:cNvSpPr>
            <p:nvPr/>
          </p:nvSpPr>
          <p:spPr bwMode="auto">
            <a:xfrm>
              <a:off x="2257" y="1332"/>
              <a:ext cx="56" cy="5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98" name="Oval 85"/>
            <p:cNvSpPr>
              <a:spLocks noChangeArrowheads="1"/>
            </p:cNvSpPr>
            <p:nvPr/>
          </p:nvSpPr>
          <p:spPr bwMode="auto">
            <a:xfrm>
              <a:off x="2257" y="2156"/>
              <a:ext cx="56" cy="5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207048" name="Group 20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2885938"/>
              </p:ext>
            </p:extLst>
          </p:nvPr>
        </p:nvGraphicFramePr>
        <p:xfrm>
          <a:off x="372866" y="3948440"/>
          <a:ext cx="3556000" cy="2286000"/>
        </p:xfrm>
        <a:graphic>
          <a:graphicData uri="http://schemas.openxmlformats.org/drawingml/2006/table">
            <a:tbl>
              <a:tblPr/>
              <a:tblGrid>
                <a:gridCol w="88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97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S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R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Q</a:t>
                      </a:r>
                      <a:endParaRPr kumimoji="0" lang="en-US" sz="24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Q</a:t>
                      </a:r>
                      <a:r>
                        <a:rPr kumimoji="0" lang="tr-TR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sym typeface="Symbol" panose="05050102010706020507" pitchFamily="18" charset="2"/>
                        </a:rPr>
                        <a:t></a:t>
                      </a:r>
                      <a:endParaRPr kumimoji="0" lang="en-US" sz="24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1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q</a:t>
                      </a:r>
                      <a:r>
                        <a:rPr kumimoji="0" lang="tr-TR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sym typeface="Symbol" panose="05050102010706020507" pitchFamily="18" charset="2"/>
                        </a:rPr>
                        <a:t>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33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1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81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X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X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07045" name="Text Box 197"/>
          <p:cNvSpPr txBox="1">
            <a:spLocks noChangeArrowheads="1"/>
          </p:cNvSpPr>
          <p:nvPr/>
        </p:nvSpPr>
        <p:spPr bwMode="auto">
          <a:xfrm>
            <a:off x="3930627" y="5772775"/>
            <a:ext cx="167515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tr-TR" b="0" dirty="0"/>
              <a:t>Undefined</a:t>
            </a:r>
            <a:endParaRPr lang="en-US" b="0" dirty="0"/>
          </a:p>
        </p:txBody>
      </p:sp>
      <p:sp>
        <p:nvSpPr>
          <p:cNvPr id="33" name="TextBox 32"/>
          <p:cNvSpPr txBox="1"/>
          <p:nvPr/>
        </p:nvSpPr>
        <p:spPr>
          <a:xfrm>
            <a:off x="5605785" y="1789842"/>
            <a:ext cx="28568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/>
              <a:t>Q</a:t>
            </a:r>
            <a:r>
              <a:rPr lang="tr-TR" b="0" dirty="0"/>
              <a:t> = (R + </a:t>
            </a:r>
            <a:r>
              <a:rPr lang="en-US" b="0" dirty="0"/>
              <a:t>Q</a:t>
            </a:r>
            <a:r>
              <a:rPr lang="tr-TR" b="0" dirty="0"/>
              <a:t>’)’  = R’ </a:t>
            </a:r>
            <a:r>
              <a:rPr lang="en-US" b="0" dirty="0"/>
              <a:t>q</a:t>
            </a:r>
            <a:endParaRPr lang="tr-TR" b="0" dirty="0"/>
          </a:p>
          <a:p>
            <a:r>
              <a:rPr lang="en-US" b="0" dirty="0"/>
              <a:t>Q</a:t>
            </a:r>
            <a:r>
              <a:rPr lang="tr-TR" b="0" dirty="0"/>
              <a:t>’ = (S + </a:t>
            </a:r>
            <a:r>
              <a:rPr lang="en-US" b="0" dirty="0"/>
              <a:t>Q</a:t>
            </a:r>
            <a:r>
              <a:rPr lang="tr-TR" b="0" dirty="0"/>
              <a:t>)’ = S’ </a:t>
            </a:r>
            <a:r>
              <a:rPr lang="en-US" b="0" dirty="0"/>
              <a:t>q</a:t>
            </a:r>
            <a:r>
              <a:rPr lang="tr-TR" b="0" dirty="0"/>
              <a:t>’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07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07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7045" grpId="0"/>
      <p:bldP spid="33" grpId="0" build="allAtOnce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2028"/>
            <a:ext cx="8229600" cy="368660"/>
          </a:xfrm>
        </p:spPr>
        <p:txBody>
          <a:bodyPr>
            <a:noAutofit/>
          </a:bodyPr>
          <a:lstStyle/>
          <a:p>
            <a:r>
              <a:rPr lang="tr-TR" sz="4000" dirty="0"/>
              <a:t>RTL Schematic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B3BC0E-0274-4B47-92C7-B53DB0B4D7B1}" type="slidenum">
              <a:rPr lang="en-US" altLang="en-US" smtClean="0"/>
              <a:pPr>
                <a:defRPr/>
              </a:pPr>
              <a:t>70</a:t>
            </a:fld>
            <a:endParaRPr lang="en-US" alt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275498"/>
            <a:ext cx="9144000" cy="43070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620"/>
            <a:ext cx="8229600" cy="1143000"/>
          </a:xfrm>
        </p:spPr>
        <p:txBody>
          <a:bodyPr/>
          <a:lstStyle/>
          <a:p>
            <a:r>
              <a:rPr lang="tr-TR" dirty="0"/>
              <a:t>Timing Diagram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B3BC0E-0274-4B47-92C7-B53DB0B4D7B1}" type="slidenum">
              <a:rPr lang="en-US" altLang="en-US" smtClean="0"/>
              <a:pPr>
                <a:defRPr/>
              </a:pPr>
              <a:t>71</a:t>
            </a:fld>
            <a:endParaRPr lang="en-US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304765"/>
            <a:ext cx="9144000" cy="1677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827514"/>
            <a:ext cx="9144000" cy="18337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2520798" y="3039343"/>
            <a:ext cx="35069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Ideal Case: Delay = 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832308" y="5703639"/>
            <a:ext cx="41785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Not Ideal Case: Delay </a:t>
            </a:r>
            <a:r>
              <a:rPr lang="tr-TR" dirty="0">
                <a:sym typeface="Symbol"/>
              </a:rPr>
              <a:t></a:t>
            </a:r>
            <a:r>
              <a:rPr lang="tr-TR" dirty="0"/>
              <a:t> 0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Exer3_26.jpg"/>
          <p:cNvPicPr>
            <a:picLocks noGrp="1" noChangeAspect="1"/>
          </p:cNvPicPr>
          <p:nvPr>
            <p:ph idx="1"/>
          </p:nvPr>
        </p:nvPicPr>
        <p:blipFill>
          <a:blip r:embed="rId2"/>
          <a:srcRect l="-21454" r="-21454"/>
          <a:stretch>
            <a:fillRect/>
          </a:stretch>
        </p:blipFill>
        <p:spPr>
          <a:xfrm>
            <a:off x="-1858520" y="1283361"/>
            <a:ext cx="12907520" cy="7098639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B3BC0E-0274-4B47-92C7-B53DB0B4D7B1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  <p:sp>
        <p:nvSpPr>
          <p:cNvPr id="8" name="TextBox 7"/>
          <p:cNvSpPr txBox="1"/>
          <p:nvPr/>
        </p:nvSpPr>
        <p:spPr>
          <a:xfrm>
            <a:off x="0" y="5943600"/>
            <a:ext cx="9144000" cy="29718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/>
              <a:t>Simulation of SR-Latch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763000" cy="649288"/>
          </a:xfrm>
        </p:spPr>
        <p:txBody>
          <a:bodyPr>
            <a:normAutofit/>
          </a:bodyPr>
          <a:lstStyle/>
          <a:p>
            <a:r>
              <a:rPr lang="tr-TR" sz="3600" dirty="0"/>
              <a:t>S</a:t>
            </a:r>
            <a:r>
              <a:rPr lang="en-US" sz="3600" dirty="0"/>
              <a:t>R-Latch with Control Input</a:t>
            </a:r>
          </a:p>
        </p:txBody>
      </p:sp>
      <p:sp>
        <p:nvSpPr>
          <p:cNvPr id="133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C2976D9-EA34-407E-B0EA-A05BE062001E}" type="slidenum">
              <a:rPr lang="en-US" altLang="en-US" smtClean="0"/>
              <a:pPr/>
              <a:t>9</a:t>
            </a:fld>
            <a:endParaRPr lang="en-US" altLang="en-US"/>
          </a:p>
        </p:txBody>
      </p:sp>
      <p:grpSp>
        <p:nvGrpSpPr>
          <p:cNvPr id="2" name="Group 215"/>
          <p:cNvGrpSpPr>
            <a:grpSpLocks/>
          </p:cNvGrpSpPr>
          <p:nvPr/>
        </p:nvGrpSpPr>
        <p:grpSpPr bwMode="auto">
          <a:xfrm>
            <a:off x="1747900" y="1162211"/>
            <a:ext cx="4089400" cy="1997075"/>
            <a:chOff x="2160" y="1150"/>
            <a:chExt cx="2576" cy="1258"/>
          </a:xfrm>
        </p:grpSpPr>
        <p:sp>
          <p:nvSpPr>
            <p:cNvPr id="13363" name="Line 5"/>
            <p:cNvSpPr>
              <a:spLocks noChangeShapeType="1"/>
            </p:cNvSpPr>
            <p:nvPr/>
          </p:nvSpPr>
          <p:spPr bwMode="auto">
            <a:xfrm flipV="1">
              <a:off x="2177" y="1246"/>
              <a:ext cx="1010" cy="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64" name="Line 6"/>
            <p:cNvSpPr>
              <a:spLocks noChangeShapeType="1"/>
            </p:cNvSpPr>
            <p:nvPr/>
          </p:nvSpPr>
          <p:spPr bwMode="auto">
            <a:xfrm flipV="1">
              <a:off x="3596" y="1365"/>
              <a:ext cx="879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65" name="Line 7"/>
            <p:cNvSpPr>
              <a:spLocks noChangeShapeType="1"/>
            </p:cNvSpPr>
            <p:nvPr/>
          </p:nvSpPr>
          <p:spPr bwMode="auto">
            <a:xfrm flipV="1">
              <a:off x="2945" y="1488"/>
              <a:ext cx="22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66" name="Oval 8"/>
            <p:cNvSpPr>
              <a:spLocks noChangeArrowheads="1"/>
            </p:cNvSpPr>
            <p:nvPr/>
          </p:nvSpPr>
          <p:spPr bwMode="auto">
            <a:xfrm>
              <a:off x="3513" y="1322"/>
              <a:ext cx="83" cy="9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67" name="Text Box 9"/>
            <p:cNvSpPr txBox="1">
              <a:spLocks noChangeArrowheads="1"/>
            </p:cNvSpPr>
            <p:nvPr/>
          </p:nvSpPr>
          <p:spPr bwMode="auto">
            <a:xfrm>
              <a:off x="4532" y="1243"/>
              <a:ext cx="16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b="0"/>
                <a:t>Q</a:t>
              </a:r>
            </a:p>
          </p:txBody>
        </p:sp>
        <p:sp>
          <p:nvSpPr>
            <p:cNvPr id="13368" name="Line 10"/>
            <p:cNvSpPr>
              <a:spLocks noChangeShapeType="1"/>
            </p:cNvSpPr>
            <p:nvPr/>
          </p:nvSpPr>
          <p:spPr bwMode="auto">
            <a:xfrm>
              <a:off x="2945" y="1613"/>
              <a:ext cx="1136" cy="45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69" name="Line 12"/>
            <p:cNvSpPr>
              <a:spLocks noChangeShapeType="1"/>
            </p:cNvSpPr>
            <p:nvPr/>
          </p:nvSpPr>
          <p:spPr bwMode="auto">
            <a:xfrm flipV="1">
              <a:off x="2160" y="2334"/>
              <a:ext cx="1010" cy="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70" name="Line 13"/>
            <p:cNvSpPr>
              <a:spLocks noChangeShapeType="1"/>
            </p:cNvSpPr>
            <p:nvPr/>
          </p:nvSpPr>
          <p:spPr bwMode="auto">
            <a:xfrm flipV="1">
              <a:off x="3597" y="2192"/>
              <a:ext cx="878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71" name="Line 14"/>
            <p:cNvSpPr>
              <a:spLocks noChangeShapeType="1"/>
            </p:cNvSpPr>
            <p:nvPr/>
          </p:nvSpPr>
          <p:spPr bwMode="auto">
            <a:xfrm flipV="1">
              <a:off x="2929" y="2068"/>
              <a:ext cx="22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72" name="Oval 15"/>
            <p:cNvSpPr>
              <a:spLocks noChangeArrowheads="1"/>
            </p:cNvSpPr>
            <p:nvPr/>
          </p:nvSpPr>
          <p:spPr bwMode="auto">
            <a:xfrm>
              <a:off x="3514" y="2149"/>
              <a:ext cx="83" cy="9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73" name="Text Box 16"/>
            <p:cNvSpPr txBox="1">
              <a:spLocks noChangeArrowheads="1"/>
            </p:cNvSpPr>
            <p:nvPr/>
          </p:nvSpPr>
          <p:spPr bwMode="auto">
            <a:xfrm>
              <a:off x="4533" y="2070"/>
              <a:ext cx="203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b="0"/>
                <a:t>Q’</a:t>
              </a:r>
            </a:p>
          </p:txBody>
        </p:sp>
        <p:sp>
          <p:nvSpPr>
            <p:cNvPr id="13374" name="Line 17"/>
            <p:cNvSpPr>
              <a:spLocks noChangeShapeType="1"/>
            </p:cNvSpPr>
            <p:nvPr/>
          </p:nvSpPr>
          <p:spPr bwMode="auto">
            <a:xfrm>
              <a:off x="4081" y="2068"/>
              <a:ext cx="1" cy="12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75" name="Line 18"/>
            <p:cNvSpPr>
              <a:spLocks noChangeShapeType="1"/>
            </p:cNvSpPr>
            <p:nvPr/>
          </p:nvSpPr>
          <p:spPr bwMode="auto">
            <a:xfrm>
              <a:off x="2945" y="1489"/>
              <a:ext cx="1" cy="12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76" name="Line 19"/>
            <p:cNvSpPr>
              <a:spLocks noChangeShapeType="1"/>
            </p:cNvSpPr>
            <p:nvPr/>
          </p:nvSpPr>
          <p:spPr bwMode="auto">
            <a:xfrm>
              <a:off x="2926" y="1946"/>
              <a:ext cx="1" cy="12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77" name="Line 20"/>
            <p:cNvSpPr>
              <a:spLocks noChangeShapeType="1"/>
            </p:cNvSpPr>
            <p:nvPr/>
          </p:nvSpPr>
          <p:spPr bwMode="auto">
            <a:xfrm>
              <a:off x="4080" y="1365"/>
              <a:ext cx="1" cy="12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78" name="Line 21"/>
            <p:cNvSpPr>
              <a:spLocks noChangeShapeType="1"/>
            </p:cNvSpPr>
            <p:nvPr/>
          </p:nvSpPr>
          <p:spPr bwMode="auto">
            <a:xfrm flipV="1">
              <a:off x="2926" y="1473"/>
              <a:ext cx="1156" cy="47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79" name="Oval 22"/>
            <p:cNvSpPr>
              <a:spLocks noChangeArrowheads="1"/>
            </p:cNvSpPr>
            <p:nvPr/>
          </p:nvSpPr>
          <p:spPr bwMode="auto">
            <a:xfrm>
              <a:off x="4054" y="1340"/>
              <a:ext cx="56" cy="5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80" name="Oval 23"/>
            <p:cNvSpPr>
              <a:spLocks noChangeArrowheads="1"/>
            </p:cNvSpPr>
            <p:nvPr/>
          </p:nvSpPr>
          <p:spPr bwMode="auto">
            <a:xfrm>
              <a:off x="4054" y="2164"/>
              <a:ext cx="56" cy="5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81" name="AutoShape 24"/>
            <p:cNvSpPr>
              <a:spLocks noChangeArrowheads="1"/>
            </p:cNvSpPr>
            <p:nvPr/>
          </p:nvSpPr>
          <p:spPr bwMode="auto">
            <a:xfrm>
              <a:off x="3170" y="1150"/>
              <a:ext cx="344" cy="418"/>
            </a:xfrm>
            <a:prstGeom prst="flowChartDelay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82" name="AutoShape 25"/>
            <p:cNvSpPr>
              <a:spLocks noChangeArrowheads="1"/>
            </p:cNvSpPr>
            <p:nvPr/>
          </p:nvSpPr>
          <p:spPr bwMode="auto">
            <a:xfrm>
              <a:off x="3151" y="1976"/>
              <a:ext cx="344" cy="432"/>
            </a:xfrm>
            <a:prstGeom prst="flowChartDelay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216"/>
          <p:cNvGrpSpPr>
            <a:grpSpLocks/>
          </p:cNvGrpSpPr>
          <p:nvPr/>
        </p:nvGrpSpPr>
        <p:grpSpPr bwMode="auto">
          <a:xfrm>
            <a:off x="71500" y="944724"/>
            <a:ext cx="1703388" cy="2428875"/>
            <a:chOff x="1104" y="1013"/>
            <a:chExt cx="1073" cy="1530"/>
          </a:xfrm>
        </p:grpSpPr>
        <p:sp>
          <p:nvSpPr>
            <p:cNvPr id="13349" name="Text Box 4"/>
            <p:cNvSpPr txBox="1">
              <a:spLocks noChangeArrowheads="1"/>
            </p:cNvSpPr>
            <p:nvPr/>
          </p:nvSpPr>
          <p:spPr bwMode="auto">
            <a:xfrm>
              <a:off x="1104" y="2297"/>
              <a:ext cx="121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b="0"/>
                <a:t>R</a:t>
              </a:r>
            </a:p>
          </p:txBody>
        </p:sp>
        <p:sp>
          <p:nvSpPr>
            <p:cNvPr id="13350" name="Text Box 11"/>
            <p:cNvSpPr txBox="1">
              <a:spLocks noChangeArrowheads="1"/>
            </p:cNvSpPr>
            <p:nvPr/>
          </p:nvSpPr>
          <p:spPr bwMode="auto">
            <a:xfrm>
              <a:off x="1104" y="1013"/>
              <a:ext cx="133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b="0"/>
                <a:t>S</a:t>
              </a:r>
            </a:p>
          </p:txBody>
        </p:sp>
        <p:sp>
          <p:nvSpPr>
            <p:cNvPr id="13351" name="Oval 26"/>
            <p:cNvSpPr>
              <a:spLocks noChangeArrowheads="1"/>
            </p:cNvSpPr>
            <p:nvPr/>
          </p:nvSpPr>
          <p:spPr bwMode="auto">
            <a:xfrm>
              <a:off x="2094" y="1206"/>
              <a:ext cx="83" cy="9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52" name="AutoShape 27"/>
            <p:cNvSpPr>
              <a:spLocks noChangeArrowheads="1"/>
            </p:cNvSpPr>
            <p:nvPr/>
          </p:nvSpPr>
          <p:spPr bwMode="auto">
            <a:xfrm>
              <a:off x="1751" y="1034"/>
              <a:ext cx="344" cy="418"/>
            </a:xfrm>
            <a:prstGeom prst="flowChartDelay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53" name="Oval 28"/>
            <p:cNvSpPr>
              <a:spLocks noChangeArrowheads="1"/>
            </p:cNvSpPr>
            <p:nvPr/>
          </p:nvSpPr>
          <p:spPr bwMode="auto">
            <a:xfrm>
              <a:off x="2077" y="2297"/>
              <a:ext cx="83" cy="9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54" name="AutoShape 29"/>
            <p:cNvSpPr>
              <a:spLocks noChangeArrowheads="1"/>
            </p:cNvSpPr>
            <p:nvPr/>
          </p:nvSpPr>
          <p:spPr bwMode="auto">
            <a:xfrm>
              <a:off x="1734" y="2125"/>
              <a:ext cx="344" cy="418"/>
            </a:xfrm>
            <a:prstGeom prst="flowChartDelay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55" name="Line 30"/>
            <p:cNvSpPr>
              <a:spLocks noChangeShapeType="1"/>
            </p:cNvSpPr>
            <p:nvPr/>
          </p:nvSpPr>
          <p:spPr bwMode="auto">
            <a:xfrm flipV="1">
              <a:off x="1282" y="1141"/>
              <a:ext cx="46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56" name="Line 33"/>
            <p:cNvSpPr>
              <a:spLocks noChangeShapeType="1"/>
            </p:cNvSpPr>
            <p:nvPr/>
          </p:nvSpPr>
          <p:spPr bwMode="auto">
            <a:xfrm flipV="1">
              <a:off x="1265" y="2435"/>
              <a:ext cx="46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57" name="Line 34"/>
            <p:cNvSpPr>
              <a:spLocks noChangeShapeType="1"/>
            </p:cNvSpPr>
            <p:nvPr/>
          </p:nvSpPr>
          <p:spPr bwMode="auto">
            <a:xfrm flipV="1">
              <a:off x="1529" y="1321"/>
              <a:ext cx="22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58" name="Line 35"/>
            <p:cNvSpPr>
              <a:spLocks noChangeShapeType="1"/>
            </p:cNvSpPr>
            <p:nvPr/>
          </p:nvSpPr>
          <p:spPr bwMode="auto">
            <a:xfrm flipH="1">
              <a:off x="1510" y="1322"/>
              <a:ext cx="19" cy="89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59" name="Line 36"/>
            <p:cNvSpPr>
              <a:spLocks noChangeShapeType="1"/>
            </p:cNvSpPr>
            <p:nvPr/>
          </p:nvSpPr>
          <p:spPr bwMode="auto">
            <a:xfrm flipV="1">
              <a:off x="1510" y="2229"/>
              <a:ext cx="22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60" name="Line 37"/>
            <p:cNvSpPr>
              <a:spLocks noChangeShapeType="1"/>
            </p:cNvSpPr>
            <p:nvPr/>
          </p:nvSpPr>
          <p:spPr bwMode="auto">
            <a:xfrm flipV="1">
              <a:off x="1307" y="1754"/>
              <a:ext cx="22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61" name="Oval 38"/>
            <p:cNvSpPr>
              <a:spLocks noChangeArrowheads="1"/>
            </p:cNvSpPr>
            <p:nvPr/>
          </p:nvSpPr>
          <p:spPr bwMode="auto">
            <a:xfrm>
              <a:off x="1483" y="1726"/>
              <a:ext cx="56" cy="5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62" name="Text Box 39"/>
            <p:cNvSpPr txBox="1">
              <a:spLocks noChangeArrowheads="1"/>
            </p:cNvSpPr>
            <p:nvPr/>
          </p:nvSpPr>
          <p:spPr bwMode="auto">
            <a:xfrm>
              <a:off x="1108" y="1630"/>
              <a:ext cx="116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b="0"/>
                <a:t>C</a:t>
              </a:r>
            </a:p>
          </p:txBody>
        </p:sp>
      </p:grpSp>
      <p:graphicFrame>
        <p:nvGraphicFramePr>
          <p:cNvPr id="210134" name="Group 214"/>
          <p:cNvGraphicFramePr>
            <a:graphicFrameLocks noGrp="1"/>
          </p:cNvGraphicFramePr>
          <p:nvPr/>
        </p:nvGraphicFramePr>
        <p:xfrm>
          <a:off x="1100137" y="4241800"/>
          <a:ext cx="6003925" cy="2377440"/>
        </p:xfrm>
        <a:graphic>
          <a:graphicData uri="http://schemas.openxmlformats.org/drawingml/2006/table">
            <a:tbl>
              <a:tblPr/>
              <a:tblGrid>
                <a:gridCol w="1023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17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36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17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130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73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C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S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R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Q’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57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X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X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No change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89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No change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Q =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Reset </a:t>
                      </a:r>
                      <a:r>
                        <a:rPr kumimoji="0" lang="tr-T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state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57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Q =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Set </a:t>
                      </a:r>
                      <a:r>
                        <a:rPr kumimoji="0" lang="tr-T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state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Undefined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3" name="TextBox 42"/>
          <p:cNvSpPr txBox="1"/>
          <p:nvPr/>
        </p:nvSpPr>
        <p:spPr>
          <a:xfrm>
            <a:off x="5909327" y="1772816"/>
            <a:ext cx="32351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/>
              <a:t>Q</a:t>
            </a:r>
            <a:r>
              <a:rPr lang="tr-TR" b="0" dirty="0"/>
              <a:t>= ((S C)’Q’)’=SC + </a:t>
            </a:r>
            <a:r>
              <a:rPr lang="en-US" b="0" dirty="0"/>
              <a:t>Q</a:t>
            </a:r>
            <a:endParaRPr lang="tr-TR" b="0" dirty="0"/>
          </a:p>
          <a:p>
            <a:r>
              <a:rPr lang="en-US" b="0" dirty="0"/>
              <a:t>Q</a:t>
            </a:r>
            <a:r>
              <a:rPr lang="tr-TR" b="0" dirty="0"/>
              <a:t>’= ((R C)’Q)’=RC + </a:t>
            </a:r>
            <a:r>
              <a:rPr lang="en-US" b="0" dirty="0"/>
              <a:t>Q</a:t>
            </a:r>
            <a:r>
              <a:rPr lang="tr-TR" b="0" dirty="0"/>
              <a:t>’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10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build="allAtOnce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25400">
          <a:tailEnd type="stealth" w="lg" len="lg"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 w="25400">
          <a:tailEnd type="none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18625</TotalTime>
  <Words>4711</Words>
  <Application>Microsoft Office PowerPoint</Application>
  <PresentationFormat>On-screen Show (4:3)</PresentationFormat>
  <Paragraphs>2349</Paragraphs>
  <Slides>71</Slides>
  <Notes>13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71</vt:i4>
      </vt:variant>
    </vt:vector>
  </HeadingPairs>
  <TitlesOfParts>
    <vt:vector size="81" baseType="lpstr">
      <vt:lpstr>Arial</vt:lpstr>
      <vt:lpstr>Calibri</vt:lpstr>
      <vt:lpstr>Comic Sans MS</vt:lpstr>
      <vt:lpstr>Courier New</vt:lpstr>
      <vt:lpstr>Swiss 721 SWA</vt:lpstr>
      <vt:lpstr>Symbol</vt:lpstr>
      <vt:lpstr>Times New Roman</vt:lpstr>
      <vt:lpstr>Wingdings</vt:lpstr>
      <vt:lpstr>Office Theme</vt:lpstr>
      <vt:lpstr>Equation</vt:lpstr>
      <vt:lpstr>Sequential Circuit Model</vt:lpstr>
      <vt:lpstr>Synchronous Sequential Circuits</vt:lpstr>
      <vt:lpstr>Synchronous Sequential Circuits</vt:lpstr>
      <vt:lpstr>Latch</vt:lpstr>
      <vt:lpstr>SR-Latch</vt:lpstr>
      <vt:lpstr>SR-Latch</vt:lpstr>
      <vt:lpstr>SR-Latch</vt:lpstr>
      <vt:lpstr>Simulation of SR-Latch</vt:lpstr>
      <vt:lpstr>SR-Latch with Control Input</vt:lpstr>
      <vt:lpstr>Simulation of SR-Latch with Control Input</vt:lpstr>
      <vt:lpstr>D-Latch</vt:lpstr>
      <vt:lpstr>PowerPoint Presentation</vt:lpstr>
      <vt:lpstr>D-Latch</vt:lpstr>
      <vt:lpstr>D Latch as a Storage Element</vt:lpstr>
      <vt:lpstr>Edge Triggered D Flip-Flop</vt:lpstr>
      <vt:lpstr>Rising Edge Triggered D Flip-Flop</vt:lpstr>
      <vt:lpstr>Simulation of Rising Edge Triggered D Flip-Flop</vt:lpstr>
      <vt:lpstr>D Flip-Flop Symbols</vt:lpstr>
      <vt:lpstr>JK Flip-Flop</vt:lpstr>
      <vt:lpstr>T (Toggle) Flip-Flop</vt:lpstr>
      <vt:lpstr>Analysis of Synchronous Sequential Circuits</vt:lpstr>
      <vt:lpstr>Analysis of Synchronous Sequential Circuits</vt:lpstr>
      <vt:lpstr>State and Output Equations</vt:lpstr>
      <vt:lpstr>State and Output Equations</vt:lpstr>
      <vt:lpstr>Example: State (Transition) Table</vt:lpstr>
      <vt:lpstr>Example: State (Transition) Diagram</vt:lpstr>
      <vt:lpstr>PowerPoint Presentation</vt:lpstr>
      <vt:lpstr>Analysis of a Synchronous Sequential Circuit with JK Flip-Flops</vt:lpstr>
      <vt:lpstr>Example: Analysis with JK FFs</vt:lpstr>
      <vt:lpstr>Example: Analysis with JK FFs</vt:lpstr>
      <vt:lpstr>Example: Analysis with JK FFs</vt:lpstr>
      <vt:lpstr>State Diagram</vt:lpstr>
      <vt:lpstr>Analysis with T Flip-Flops</vt:lpstr>
      <vt:lpstr>Example: Analysis with T Flip-Flops</vt:lpstr>
      <vt:lpstr>Mealy and Moore Models</vt:lpstr>
      <vt:lpstr>Example: Mealy and Moore Machines</vt:lpstr>
      <vt:lpstr>Example: Moore Machines</vt:lpstr>
      <vt:lpstr>Example State Diagrams for Moore and Mealy Machines</vt:lpstr>
      <vt:lpstr>Design Process</vt:lpstr>
      <vt:lpstr>Example: Design of a Synchronous Sequential Circuit</vt:lpstr>
      <vt:lpstr>Example: State Diagram</vt:lpstr>
      <vt:lpstr>Synthesis with D Flip-Flops 1/5</vt:lpstr>
      <vt:lpstr>Synthesis with D Flip-Flops 2/5</vt:lpstr>
      <vt:lpstr>Synthesis with D Flip-Flops 3/5</vt:lpstr>
      <vt:lpstr>Synthesis with D Flip-Flops 4/5</vt:lpstr>
      <vt:lpstr>Synthesis with D Flip-Flops 5/5</vt:lpstr>
      <vt:lpstr>Synthesis with JK Flip-Flops and MUXs</vt:lpstr>
      <vt:lpstr>State Diagram &amp; Table</vt:lpstr>
      <vt:lpstr>Inplementation of Flip-Flop Input Equations</vt:lpstr>
      <vt:lpstr>Inplementation of Output Equations</vt:lpstr>
      <vt:lpstr>Inplementation of Output Equations</vt:lpstr>
      <vt:lpstr>Inplementation of Output Equations</vt:lpstr>
      <vt:lpstr>Logic Diagram</vt:lpstr>
      <vt:lpstr>Synthesis with T Flip-Flops 1/4</vt:lpstr>
      <vt:lpstr>Synthesis with T Flip-Flops 2/4</vt:lpstr>
      <vt:lpstr>Synthesis with T Flip-Flops 3/4</vt:lpstr>
      <vt:lpstr>Synthesis with T Flip-Flops 4/4</vt:lpstr>
      <vt:lpstr>Unused States</vt:lpstr>
      <vt:lpstr>Example: Unused States 1/4</vt:lpstr>
      <vt:lpstr>Example: Unused States 2/4</vt:lpstr>
      <vt:lpstr>Example: Unused States 3/4</vt:lpstr>
      <vt:lpstr>Example: Unused States 4/4</vt:lpstr>
      <vt:lpstr>Design Example</vt:lpstr>
      <vt:lpstr>State Table</vt:lpstr>
      <vt:lpstr>Verilog Code</vt:lpstr>
      <vt:lpstr>RTL Schematic</vt:lpstr>
      <vt:lpstr>Timing Diagram</vt:lpstr>
      <vt:lpstr>Moore Machine</vt:lpstr>
      <vt:lpstr>Verilog Code</vt:lpstr>
      <vt:lpstr>RTL Schematic</vt:lpstr>
      <vt:lpstr>Timing Diagram</vt:lpstr>
    </vt:vector>
  </TitlesOfParts>
  <Company>LASER WORDS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LW1</dc:creator>
  <cp:lastModifiedBy>akgult</cp:lastModifiedBy>
  <cp:revision>3276</cp:revision>
  <dcterms:created xsi:type="dcterms:W3CDTF">2013-12-10T19:49:41Z</dcterms:created>
  <dcterms:modified xsi:type="dcterms:W3CDTF">2022-03-09T19:54:53Z</dcterms:modified>
</cp:coreProperties>
</file>